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64" r:id="rId7"/>
    <p:sldId id="263" r:id="rId8"/>
    <p:sldId id="265" r:id="rId9"/>
    <p:sldId id="267" r:id="rId10"/>
    <p:sldId id="268" r:id="rId11"/>
    <p:sldId id="270" r:id="rId12"/>
    <p:sldId id="271" r:id="rId13"/>
    <p:sldId id="273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284"/>
    <a:srgbClr val="D7181F"/>
    <a:srgbClr val="1F4283"/>
    <a:srgbClr val="0054A8"/>
    <a:srgbClr val="1B1464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>
      <p:cViewPr varScale="1">
        <p:scale>
          <a:sx n="101" d="100"/>
          <a:sy n="101" d="100"/>
        </p:scale>
        <p:origin x="2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9AFF6-94FB-4D73-A5B8-8CEBF2544A87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fdot.gov/comptroller/pcr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FDOT_PRCORD0@fdot.state.fl.us?subject=PCR%20Issue%20Description" TargetMode="External"/><Relationship Id="rId2" Type="http://schemas.openxmlformats.org/officeDocument/2006/relationships/hyperlink" Target="http://www.fdot.gov/comptroller/pcr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PCRLOAD@dot.state.fl.us" TargetMode="External"/><Relationship Id="rId2" Type="http://schemas.openxmlformats.org/officeDocument/2006/relationships/hyperlink" Target="http://www.fdot.gov/comptroller/pcr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2796766"/>
            <a:ext cx="8305800" cy="708434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1F4284"/>
                </a:solidFill>
                <a:latin typeface="Arial" panose="020B0604020202020204" pitchFamily="34" charset="0"/>
                <a:cs typeface="Arial" pitchFamily="34" charset="0"/>
              </a:rPr>
              <a:t>Project Cost Redistribution (PCR) Training</a:t>
            </a:r>
            <a:endParaRPr lang="en-US" sz="2800" b="1" dirty="0">
              <a:solidFill>
                <a:srgbClr val="1F428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281225"/>
            <a:ext cx="57912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9800" y="528935"/>
            <a:ext cx="57912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35264" y="4549366"/>
            <a:ext cx="8305800" cy="762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latin typeface="Arial" pitchFamily="34" charset="0"/>
                <a:ea typeface="+mj-ea"/>
                <a:cs typeface="Arial" pitchFamily="34" charset="0"/>
              </a:rPr>
              <a:t>Office of Comptroller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noProof="0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noProof="0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noProof="0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noProof="0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noProof="0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noProof="0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noProof="0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noProof="0" dirty="0">
                <a:latin typeface="Arial" pitchFamily="34" charset="0"/>
                <a:ea typeface="+mj-ea"/>
                <a:cs typeface="Arial" pitchFamily="34" charset="0"/>
              </a:rPr>
              <a:t>Last Update 03/20/2018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57200" y="177225"/>
            <a:ext cx="83058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Consultants - 2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13568"/>
          </a:xfrm>
        </p:spPr>
        <p:txBody>
          <a:bodyPr>
            <a:normAutofit/>
          </a:bodyPr>
          <a:lstStyle/>
          <a:p>
            <a:pPr lvl="1">
              <a:buFont typeface="Arial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Use the PCR FAQ to correct any error messages that are returned after a PCR file is submitted</a:t>
            </a:r>
          </a:p>
          <a:p>
            <a:pPr lvl="1">
              <a:buFont typeface="Arial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Contact your Project Manager for assistance with financial project errors</a:t>
            </a:r>
          </a:p>
          <a:p>
            <a:pPr lvl="1">
              <a:buFont typeface="Arial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Contact your District PCR Coordinator for all other PCR errors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733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57200" y="177225"/>
            <a:ext cx="83058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PCR Resources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13568"/>
          </a:xfrm>
        </p:spPr>
        <p:txBody>
          <a:bodyPr>
            <a:normAutofit/>
          </a:bodyPr>
          <a:lstStyle/>
          <a:p>
            <a:pPr lvl="1">
              <a:buFont typeface="Arial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PCR Internet Site </a:t>
            </a:r>
            <a:r>
              <a:rPr lang="en-US" sz="1600" dirty="0">
                <a:cs typeface="Arial" panose="020B0604020202020204" pitchFamily="34" charset="0"/>
                <a:hlinkClick r:id="rId2"/>
              </a:rPr>
              <a:t>http://www.fdot.gov/comptroller/pcr.htm</a:t>
            </a:r>
            <a:endParaRPr lang="en-US" sz="1800" dirty="0">
              <a:cs typeface="Arial" panose="020B0604020202020204" pitchFamily="34" charset="0"/>
            </a:endParaRPr>
          </a:p>
          <a:p>
            <a:pPr lvl="2">
              <a:buFont typeface="Arial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PCR FAQ file</a:t>
            </a:r>
          </a:p>
          <a:p>
            <a:pPr lvl="2">
              <a:buFont typeface="Arial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PCR Training PowerPoint</a:t>
            </a:r>
          </a:p>
          <a:p>
            <a:pPr lvl="2">
              <a:buFont typeface="Arial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PCR CBTs</a:t>
            </a:r>
          </a:p>
          <a:p>
            <a:pPr lvl="3">
              <a:buFont typeface="Arial" charset="0"/>
              <a:buChar char="•"/>
            </a:pPr>
            <a:r>
              <a:rPr lang="en-US" sz="1600" dirty="0">
                <a:cs typeface="Arial" panose="020B0604020202020204" pitchFamily="34" charset="0"/>
              </a:rPr>
              <a:t>PCR Program for FDOT Staff</a:t>
            </a:r>
          </a:p>
          <a:p>
            <a:pPr lvl="3">
              <a:buFont typeface="Arial" charset="0"/>
              <a:buChar char="•"/>
            </a:pPr>
            <a:r>
              <a:rPr lang="en-US" sz="1600" dirty="0">
                <a:cs typeface="Arial" panose="020B0604020202020204" pitchFamily="34" charset="0"/>
              </a:rPr>
              <a:t>PCR Spreadsheet CBT for Consultants</a:t>
            </a:r>
          </a:p>
          <a:p>
            <a:pPr lvl="1">
              <a:buFont typeface="Arial" charset="0"/>
              <a:buChar char="•"/>
            </a:pP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70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57200" y="177225"/>
            <a:ext cx="83058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- 1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13568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US" dirty="0">
                <a:cs typeface="Arial" charset="0"/>
              </a:rPr>
              <a:t>The project cost initiative improves of project  cost reporting by capturing detailed project  information for the purpose of: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cs typeface="Arial" charset="0"/>
              </a:rPr>
              <a:t>providing better data for decisions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cs typeface="Arial" charset="0"/>
              </a:rPr>
              <a:t>managing FDOT’s resources, and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cs typeface="Arial" charset="0"/>
              </a:rPr>
              <a:t>improved forecasting at the project and program levels</a:t>
            </a:r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580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57200" y="177225"/>
            <a:ext cx="83058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- 2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13568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US" dirty="0">
                <a:cs typeface="Arial" charset="0"/>
              </a:rPr>
              <a:t>Job costing has two components:</a:t>
            </a:r>
          </a:p>
          <a:p>
            <a:pPr marL="971550" lvl="1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>
                <a:cs typeface="Arial" charset="0"/>
              </a:rPr>
              <a:t>Programming specific project numbers to encumber to tasks</a:t>
            </a:r>
          </a:p>
          <a:p>
            <a:pPr marL="971550" lvl="1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>
                <a:cs typeface="Arial" charset="0"/>
              </a:rPr>
              <a:t>Using PCR to redistribute expenditures from the general project number to the specific project number that the consultant worked on</a:t>
            </a:r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572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57200" y="177225"/>
            <a:ext cx="83058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PCR - Why?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13568"/>
          </a:xfrm>
        </p:spPr>
        <p:txBody>
          <a:bodyPr>
            <a:normAutofit/>
          </a:bodyPr>
          <a:lstStyle/>
          <a:p>
            <a:r>
              <a:rPr lang="en-US" dirty="0">
                <a:cs typeface="Arial" charset="0"/>
              </a:rPr>
              <a:t>Effective July 1, 2008, the Department has implemented a Project Costing Initiative, to identify and track costs associated with District-wide and General Consultant contracts. </a:t>
            </a:r>
          </a:p>
          <a:p>
            <a:r>
              <a:rPr lang="en-US" dirty="0">
                <a:cs typeface="Arial" charset="0"/>
              </a:rPr>
              <a:t>PCR allows contract funds to be committed to  a general financial project number  and reallocated after the work on the component projects is done where the expenditures occurred.  </a:t>
            </a:r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76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57200" y="177225"/>
            <a:ext cx="83058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PCR – Who?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  <p:pic>
        <p:nvPicPr>
          <p:cNvPr id="32" name="Content Placeholder 3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588" y="1153562"/>
            <a:ext cx="5538788" cy="4952195"/>
          </a:xfrm>
        </p:spPr>
      </p:pic>
    </p:spTree>
    <p:extLst>
      <p:ext uri="{BB962C8B-B14F-4D97-AF65-F5344CB8AC3E}">
        <p14:creationId xmlns:p14="http://schemas.microsoft.com/office/powerpoint/2010/main" val="154351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57200" y="177225"/>
            <a:ext cx="83058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District Offices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13568"/>
          </a:xfrm>
        </p:spPr>
        <p:txBody>
          <a:bodyPr>
            <a:normAutofit fontScale="92500"/>
          </a:bodyPr>
          <a:lstStyle/>
          <a:p>
            <a:pPr>
              <a:buClr>
                <a:srgbClr val="FF0000"/>
              </a:buCl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Project Manager</a:t>
            </a:r>
          </a:p>
          <a:p>
            <a:pPr lvl="1">
              <a:buFont typeface="Arial" charset="0"/>
              <a:buChar char="•"/>
            </a:pPr>
            <a:r>
              <a:rPr lang="en-US" sz="2000" dirty="0"/>
              <a:t>Contract  method of compensation (Exhibit B) will explicitly state if the      contract  will require a cost  redistribution file to be submitted with invoice.</a:t>
            </a:r>
          </a:p>
          <a:p>
            <a:pPr lvl="1">
              <a:buFont typeface="Arial" charset="0"/>
              <a:buChar char="•"/>
            </a:pPr>
            <a:r>
              <a:rPr lang="en-US" sz="1800" b="1" i="1" dirty="0"/>
              <a:t>Note: </a:t>
            </a:r>
            <a:r>
              <a:rPr lang="en-US" sz="1800" i="1" dirty="0"/>
              <a:t>Project cost redistribution will be restricted only to designated District-wide and General consultant contracts executed after July 1, 2008.</a:t>
            </a:r>
          </a:p>
          <a:p>
            <a:pPr lvl="1">
              <a:buFont typeface="Arial" charset="0"/>
              <a:buChar char="•"/>
            </a:pPr>
            <a:r>
              <a:rPr lang="en-US" sz="2000" dirty="0"/>
              <a:t>Provides </a:t>
            </a:r>
            <a:r>
              <a:rPr lang="en-US" sz="2000" u="sng" dirty="0"/>
              <a:t>valid</a:t>
            </a:r>
            <a:r>
              <a:rPr lang="en-US" sz="2000" dirty="0"/>
              <a:t> (From and To) financial project numbers to the consultants in order  for them to submit Project Cost Redistribution files.</a:t>
            </a:r>
          </a:p>
          <a:p>
            <a:pPr lvl="1">
              <a:buFont typeface="Arial" charset="0"/>
              <a:buChar char="•"/>
            </a:pPr>
            <a:r>
              <a:rPr lang="en-US" sz="1800" b="1" i="1" dirty="0"/>
              <a:t>Note: </a:t>
            </a:r>
            <a:r>
              <a:rPr lang="en-US" sz="1800" i="1" dirty="0"/>
              <a:t>Contact the District Work Program office with any financial project questions.</a:t>
            </a:r>
          </a:p>
          <a:p>
            <a:pPr lvl="1">
              <a:buFont typeface="Arial" charset="0"/>
              <a:buChar char="•"/>
            </a:pPr>
            <a:r>
              <a:rPr lang="en-US" sz="2000" dirty="0"/>
              <a:t>PCR files should be sent along with the Contractor’s invoice and are late if they are not received within 30 days after a paid invoice</a:t>
            </a:r>
          </a:p>
          <a:p>
            <a:pPr lvl="1">
              <a:buFont typeface="Arial" charset="0"/>
              <a:buChar char="•"/>
            </a:pPr>
            <a:r>
              <a:rPr lang="en-US" sz="2000" dirty="0"/>
              <a:t>Will receive the email with the current Missing or Failed PCR report monthly</a:t>
            </a:r>
          </a:p>
          <a:p>
            <a:pPr lvl="1">
              <a:buFont typeface="Arial" charset="0"/>
              <a:buChar char="•"/>
            </a:pPr>
            <a:r>
              <a:rPr lang="en-US" sz="2000" dirty="0"/>
              <a:t>Based on the newest report, inform the consultant about their outstanding PCR files and that future </a:t>
            </a:r>
            <a:r>
              <a:rPr lang="en-US" sz="2000" dirty="0">
                <a:solidFill>
                  <a:srgbClr val="FF0000"/>
                </a:solidFill>
              </a:rPr>
              <a:t>invoices may or may not be held back </a:t>
            </a:r>
            <a:r>
              <a:rPr lang="en-US" sz="2000" dirty="0"/>
              <a:t>until they are received</a:t>
            </a:r>
          </a:p>
          <a:p>
            <a:pPr marL="457200" lvl="1" indent="0">
              <a:buNone/>
            </a:pPr>
            <a:endParaRPr lang="en-US" sz="1600" i="1" dirty="0"/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214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57200" y="177225"/>
            <a:ext cx="83058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District Offices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13568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PCR Coordinator</a:t>
            </a:r>
          </a:p>
          <a:p>
            <a:pPr lvl="1">
              <a:buFont typeface="Arial" charset="0"/>
              <a:buChar char="•"/>
            </a:pPr>
            <a:r>
              <a:rPr lang="en-US" sz="1600" dirty="0"/>
              <a:t>PCR point of contact for the Consultant and the District</a:t>
            </a:r>
          </a:p>
          <a:p>
            <a:pPr lvl="1">
              <a:buFont typeface="Arial" charset="0"/>
              <a:buChar char="•"/>
            </a:pPr>
            <a:r>
              <a:rPr lang="en-US" sz="1600" dirty="0"/>
              <a:t>Will receive the email with the current Missing or Failed PCR report monthly</a:t>
            </a:r>
          </a:p>
          <a:p>
            <a:pPr lvl="1">
              <a:buFont typeface="Arial" charset="0"/>
              <a:buChar char="•"/>
            </a:pPr>
            <a:r>
              <a:rPr lang="en-US" sz="1600" dirty="0"/>
              <a:t>Will be copied on all of the PCR (both Error and Success) related emails from your District PCR contracts</a:t>
            </a:r>
          </a:p>
          <a:p>
            <a:pPr lvl="1">
              <a:buFont typeface="Arial" charset="0"/>
              <a:buChar char="•"/>
            </a:pPr>
            <a:r>
              <a:rPr lang="en-US" sz="1600" dirty="0"/>
              <a:t>Use the PCR resources at </a:t>
            </a:r>
            <a:r>
              <a:rPr lang="en-US" sz="1600" dirty="0">
                <a:hlinkClick r:id="rId2"/>
              </a:rPr>
              <a:t>FDOT's PCR Internet Site</a:t>
            </a:r>
            <a:r>
              <a:rPr lang="en-US" sz="1600" dirty="0"/>
              <a:t> to resolve any of the Consultant’s PCR questions</a:t>
            </a:r>
          </a:p>
          <a:p>
            <a:pPr lvl="1">
              <a:buFont typeface="Arial" charset="0"/>
              <a:buChar char="•"/>
            </a:pPr>
            <a:r>
              <a:rPr lang="en-US" sz="1600" dirty="0"/>
              <a:t>Contact your District Work Program Office if you have any financial project questions</a:t>
            </a:r>
          </a:p>
          <a:p>
            <a:pPr lvl="1">
              <a:buFont typeface="Arial" charset="0"/>
              <a:buChar char="•"/>
            </a:pPr>
            <a:r>
              <a:rPr lang="en-US" sz="1600" dirty="0"/>
              <a:t>If you have used all the PCR resources and are not able to respond to a </a:t>
            </a:r>
            <a:r>
              <a:rPr lang="en-US" sz="1600"/>
              <a:t>Consultant’s question, </a:t>
            </a:r>
            <a:r>
              <a:rPr lang="en-US" sz="1600" dirty="0"/>
              <a:t>email </a:t>
            </a:r>
            <a:r>
              <a:rPr lang="en-US" sz="1600" dirty="0">
                <a:hlinkClick r:id="rId3"/>
              </a:rPr>
              <a:t>FDOT_PRCORD0</a:t>
            </a:r>
            <a:r>
              <a:rPr lang="en-US" sz="1600" dirty="0"/>
              <a:t> for further assistance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54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57200" y="177225"/>
            <a:ext cx="83058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Office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13568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Office of Work Program</a:t>
            </a:r>
          </a:p>
          <a:p>
            <a:pPr lvl="1">
              <a:buFont typeface="Arial" charset="0"/>
              <a:buChar char="•"/>
            </a:pPr>
            <a:r>
              <a:rPr lang="en-US" sz="1600" dirty="0"/>
              <a:t>Responsible for all the functional financial project issues for Project Cost Redistribution</a:t>
            </a:r>
          </a:p>
          <a:p>
            <a:pPr lvl="1">
              <a:buFont typeface="Arial" charset="0"/>
              <a:buChar char="•"/>
            </a:pPr>
            <a:r>
              <a:rPr lang="en-US" sz="1600" dirty="0"/>
              <a:t>For any questions related to Financial work program numbers or  ‘From project ‘ or ‘To project’ numbers contact this office.</a:t>
            </a:r>
          </a:p>
          <a:p>
            <a:pPr>
              <a:buClr>
                <a:srgbClr val="FF0000"/>
              </a:buCl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Transportation Technology Office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Mainframe PCR validation process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Account correlation process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FLAIR accounting system</a:t>
            </a:r>
          </a:p>
          <a:p>
            <a:pPr>
              <a:buClr>
                <a:srgbClr val="FF0000"/>
              </a:buCl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Office of Comptroller</a:t>
            </a:r>
          </a:p>
          <a:p>
            <a:pPr lvl="1">
              <a:buFont typeface="Arial" charset="0"/>
              <a:buChar char="•"/>
            </a:pPr>
            <a:r>
              <a:rPr lang="en-US" sz="1600" dirty="0"/>
              <a:t>Ownership of Project Cost Redistribution process and functional issues</a:t>
            </a:r>
          </a:p>
          <a:p>
            <a:pPr lvl="1">
              <a:buFont typeface="Arial" charset="0"/>
              <a:buChar char="•"/>
            </a:pPr>
            <a:r>
              <a:rPr lang="en-US" sz="1600" dirty="0"/>
              <a:t>This office is responsible for the file processing to FLAIR.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643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57200" y="177225"/>
            <a:ext cx="83058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Consultants - 1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762000"/>
            <a:ext cx="9144000" cy="4571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13568"/>
          </a:xfrm>
        </p:spPr>
        <p:txBody>
          <a:bodyPr>
            <a:normAutofit/>
          </a:bodyPr>
          <a:lstStyle/>
          <a:p>
            <a:pPr lvl="1">
              <a:buFont typeface="Arial" charset="0"/>
              <a:buChar char="•"/>
            </a:pPr>
            <a:r>
              <a:rPr lang="en-US" dirty="0"/>
              <a:t>Use the </a:t>
            </a:r>
            <a:r>
              <a:rPr lang="en-US" dirty="0">
                <a:hlinkClick r:id="rId2"/>
              </a:rPr>
              <a:t>FDOT’s PCR Internet site </a:t>
            </a:r>
            <a:r>
              <a:rPr lang="en-US" dirty="0"/>
              <a:t>to access:</a:t>
            </a:r>
          </a:p>
          <a:p>
            <a:pPr lvl="2">
              <a:buFont typeface="Arial" charset="0"/>
              <a:buChar char="•"/>
            </a:pPr>
            <a:r>
              <a:rPr lang="en-US" dirty="0"/>
              <a:t>PCR Spreadsheet </a:t>
            </a:r>
          </a:p>
          <a:p>
            <a:pPr lvl="2">
              <a:buFont typeface="Arial" charset="0"/>
              <a:buChar char="•"/>
            </a:pPr>
            <a:r>
              <a:rPr lang="en-US" dirty="0"/>
              <a:t>PCR Coordinators List</a:t>
            </a:r>
          </a:p>
          <a:p>
            <a:pPr lvl="2">
              <a:buFont typeface="Arial" charset="0"/>
              <a:buChar char="•"/>
            </a:pPr>
            <a:r>
              <a:rPr lang="en-US" dirty="0"/>
              <a:t>Additional PCR Information</a:t>
            </a:r>
          </a:p>
          <a:p>
            <a:pPr lvl="3">
              <a:buFont typeface="Arial" charset="0"/>
              <a:buChar char="•"/>
            </a:pPr>
            <a:r>
              <a:rPr lang="en-US" sz="1800" dirty="0"/>
              <a:t>PCR FAQ File</a:t>
            </a:r>
          </a:p>
          <a:p>
            <a:pPr lvl="3">
              <a:buFont typeface="Arial" charset="0"/>
              <a:buChar char="•"/>
            </a:pPr>
            <a:r>
              <a:rPr lang="en-US" sz="1800" dirty="0"/>
              <a:t>PCR Training PowerPoint </a:t>
            </a:r>
            <a:r>
              <a:rPr lang="en-US" sz="1600" i="1" dirty="0"/>
              <a:t>(This file)</a:t>
            </a:r>
          </a:p>
          <a:p>
            <a:pPr lvl="1">
              <a:buFont typeface="Arial" charset="0"/>
              <a:buChar char="•"/>
            </a:pPr>
            <a:r>
              <a:rPr lang="en-US" sz="2400" b="1" i="1" dirty="0"/>
              <a:t>Note: </a:t>
            </a:r>
            <a:r>
              <a:rPr lang="en-US" sz="2400" i="1" dirty="0"/>
              <a:t>Consultants are not required to use the PCR spreadsheet to create PCR data. Please refer to the PCR CBT for correct data formatting. </a:t>
            </a:r>
          </a:p>
          <a:p>
            <a:pPr lvl="1">
              <a:buFont typeface="Arial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Send all PCR files to the </a:t>
            </a:r>
            <a:r>
              <a:rPr lang="en-US" sz="2400" dirty="0">
                <a:cs typeface="Arial" panose="020B0604020202020204" pitchFamily="34" charset="0"/>
                <a:hlinkClick r:id="rId3"/>
              </a:rPr>
              <a:t>PCRLOAD@dot.state.fl.us</a:t>
            </a:r>
            <a:r>
              <a:rPr lang="en-US" sz="2400" dirty="0">
                <a:cs typeface="Arial" panose="020B0604020202020204" pitchFamily="34" charset="0"/>
              </a:rPr>
              <a:t> email address</a:t>
            </a:r>
          </a:p>
        </p:txBody>
      </p:sp>
      <p:sp>
        <p:nvSpPr>
          <p:cNvPr id="7" name="Rectangle 6"/>
          <p:cNvSpPr/>
          <p:nvPr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346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7B0C9171DC34990EB49D1908ED2AB" ma:contentTypeVersion="" ma:contentTypeDescription="Create a new document." ma:contentTypeScope="" ma:versionID="4a44dc10245e6c870f71c5a1f6bb1fe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661391-B2DE-4B91-950E-811BC4E92986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6FECDF5-54A7-46FA-B26C-A170DCB00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6E77DBF-0183-45D2-A685-5D1A40D99B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690</Words>
  <Application>Microsoft Office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Project Cost Redistribution (PCR) Training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FDOT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2</dc:title>
  <dc:creator>rt826cm</dc:creator>
  <cp:lastModifiedBy>Olsson, Timothy</cp:lastModifiedBy>
  <cp:revision>80</cp:revision>
  <dcterms:created xsi:type="dcterms:W3CDTF">2013-02-15T23:23:43Z</dcterms:created>
  <dcterms:modified xsi:type="dcterms:W3CDTF">2018-03-20T17:45:26Z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0x0101001D87B0C9171DC34990EB49D1908ED2AB</vt:lpwstr>
  </property>
</Properties>
</file>