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57" r:id="rId2"/>
    <p:sldId id="271" r:id="rId3"/>
    <p:sldId id="272" r:id="rId4"/>
    <p:sldId id="269" r:id="rId5"/>
    <p:sldId id="268" r:id="rId6"/>
    <p:sldId id="273" r:id="rId7"/>
    <p:sldId id="274" r:id="rId8"/>
    <p:sldId id="264" r:id="rId9"/>
  </p:sldIdLst>
  <p:sldSz cx="27432000" cy="21945600"/>
  <p:notesSz cx="6954838" cy="9309100"/>
  <p:defaultTextStyle>
    <a:defPPr>
      <a:defRPr lang="en-US"/>
    </a:defPPr>
    <a:lvl1pPr marL="0" algn="l" defTabSz="1667866" rtl="0" eaLnBrk="1" latinLnBrk="0" hangingPunct="1">
      <a:defRPr sz="3283" kern="1200">
        <a:solidFill>
          <a:schemeClr val="tx1"/>
        </a:solidFill>
        <a:latin typeface="+mn-lt"/>
        <a:ea typeface="+mn-ea"/>
        <a:cs typeface="+mn-cs"/>
      </a:defRPr>
    </a:lvl1pPr>
    <a:lvl2pPr marL="833933" algn="l" defTabSz="1667866" rtl="0" eaLnBrk="1" latinLnBrk="0" hangingPunct="1">
      <a:defRPr sz="3283" kern="1200">
        <a:solidFill>
          <a:schemeClr val="tx1"/>
        </a:solidFill>
        <a:latin typeface="+mn-lt"/>
        <a:ea typeface="+mn-ea"/>
        <a:cs typeface="+mn-cs"/>
      </a:defRPr>
    </a:lvl2pPr>
    <a:lvl3pPr marL="1667866" algn="l" defTabSz="1667866" rtl="0" eaLnBrk="1" latinLnBrk="0" hangingPunct="1">
      <a:defRPr sz="3283" kern="1200">
        <a:solidFill>
          <a:schemeClr val="tx1"/>
        </a:solidFill>
        <a:latin typeface="+mn-lt"/>
        <a:ea typeface="+mn-ea"/>
        <a:cs typeface="+mn-cs"/>
      </a:defRPr>
    </a:lvl3pPr>
    <a:lvl4pPr marL="2501798" algn="l" defTabSz="1667866" rtl="0" eaLnBrk="1" latinLnBrk="0" hangingPunct="1">
      <a:defRPr sz="3283" kern="1200">
        <a:solidFill>
          <a:schemeClr val="tx1"/>
        </a:solidFill>
        <a:latin typeface="+mn-lt"/>
        <a:ea typeface="+mn-ea"/>
        <a:cs typeface="+mn-cs"/>
      </a:defRPr>
    </a:lvl4pPr>
    <a:lvl5pPr marL="3335731" algn="l" defTabSz="1667866" rtl="0" eaLnBrk="1" latinLnBrk="0" hangingPunct="1">
      <a:defRPr sz="3283" kern="1200">
        <a:solidFill>
          <a:schemeClr val="tx1"/>
        </a:solidFill>
        <a:latin typeface="+mn-lt"/>
        <a:ea typeface="+mn-ea"/>
        <a:cs typeface="+mn-cs"/>
      </a:defRPr>
    </a:lvl5pPr>
    <a:lvl6pPr marL="4169664" algn="l" defTabSz="1667866" rtl="0" eaLnBrk="1" latinLnBrk="0" hangingPunct="1">
      <a:defRPr sz="3283" kern="1200">
        <a:solidFill>
          <a:schemeClr val="tx1"/>
        </a:solidFill>
        <a:latin typeface="+mn-lt"/>
        <a:ea typeface="+mn-ea"/>
        <a:cs typeface="+mn-cs"/>
      </a:defRPr>
    </a:lvl6pPr>
    <a:lvl7pPr marL="5003597" algn="l" defTabSz="1667866" rtl="0" eaLnBrk="1" latinLnBrk="0" hangingPunct="1">
      <a:defRPr sz="3283" kern="1200">
        <a:solidFill>
          <a:schemeClr val="tx1"/>
        </a:solidFill>
        <a:latin typeface="+mn-lt"/>
        <a:ea typeface="+mn-ea"/>
        <a:cs typeface="+mn-cs"/>
      </a:defRPr>
    </a:lvl7pPr>
    <a:lvl8pPr marL="5837530" algn="l" defTabSz="1667866" rtl="0" eaLnBrk="1" latinLnBrk="0" hangingPunct="1">
      <a:defRPr sz="3283" kern="1200">
        <a:solidFill>
          <a:schemeClr val="tx1"/>
        </a:solidFill>
        <a:latin typeface="+mn-lt"/>
        <a:ea typeface="+mn-ea"/>
        <a:cs typeface="+mn-cs"/>
      </a:defRPr>
    </a:lvl8pPr>
    <a:lvl9pPr marL="6671462" algn="l" defTabSz="1667866" rtl="0" eaLnBrk="1" latinLnBrk="0" hangingPunct="1">
      <a:defRPr sz="3283"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CC"/>
    <a:srgbClr val="C55A11"/>
    <a:srgbClr val="FF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03" autoAdjust="0"/>
    <p:restoredTop sz="95636" autoAdjust="0"/>
  </p:normalViewPr>
  <p:slideViewPr>
    <p:cSldViewPr snapToGrid="0">
      <p:cViewPr varScale="1">
        <p:scale>
          <a:sx n="31" d="100"/>
          <a:sy n="31" d="100"/>
        </p:scale>
        <p:origin x="45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14065" cy="466379"/>
          </a:xfrm>
          <a:prstGeom prst="rect">
            <a:avLst/>
          </a:prstGeom>
        </p:spPr>
        <p:txBody>
          <a:bodyPr vert="horz" lIns="88116" tIns="44059" rIns="88116" bIns="44059" rtlCol="0"/>
          <a:lstStyle>
            <a:lvl1pPr algn="l">
              <a:defRPr sz="1200"/>
            </a:lvl1pPr>
          </a:lstStyle>
          <a:p>
            <a:endParaRPr lang="en-US"/>
          </a:p>
        </p:txBody>
      </p:sp>
      <p:sp>
        <p:nvSpPr>
          <p:cNvPr id="3" name="Date Placeholder 2"/>
          <p:cNvSpPr>
            <a:spLocks noGrp="1"/>
          </p:cNvSpPr>
          <p:nvPr>
            <p:ph type="dt" idx="1"/>
          </p:nvPr>
        </p:nvSpPr>
        <p:spPr>
          <a:xfrm>
            <a:off x="3939265" y="3"/>
            <a:ext cx="3014065" cy="466379"/>
          </a:xfrm>
          <a:prstGeom prst="rect">
            <a:avLst/>
          </a:prstGeom>
        </p:spPr>
        <p:txBody>
          <a:bodyPr vert="horz" lIns="88116" tIns="44059" rIns="88116" bIns="44059" rtlCol="0"/>
          <a:lstStyle>
            <a:lvl1pPr algn="r">
              <a:defRPr sz="1200"/>
            </a:lvl1pPr>
          </a:lstStyle>
          <a:p>
            <a:fld id="{5C939C54-E906-49B6-B2BB-80C224FE9DED}" type="datetimeFigureOut">
              <a:rPr lang="en-US" smtClean="0"/>
              <a:t>8/27/2019</a:t>
            </a:fld>
            <a:endParaRPr lang="en-US"/>
          </a:p>
        </p:txBody>
      </p:sp>
      <p:sp>
        <p:nvSpPr>
          <p:cNvPr id="4" name="Slide Image Placeholder 3"/>
          <p:cNvSpPr>
            <a:spLocks noGrp="1" noRot="1" noChangeAspect="1"/>
          </p:cNvSpPr>
          <p:nvPr>
            <p:ph type="sldImg" idx="2"/>
          </p:nvPr>
        </p:nvSpPr>
        <p:spPr>
          <a:xfrm>
            <a:off x="1514475" y="1163638"/>
            <a:ext cx="3925888" cy="3141662"/>
          </a:xfrm>
          <a:prstGeom prst="rect">
            <a:avLst/>
          </a:prstGeom>
          <a:noFill/>
          <a:ln w="12700">
            <a:solidFill>
              <a:prstClr val="black"/>
            </a:solidFill>
          </a:ln>
        </p:spPr>
        <p:txBody>
          <a:bodyPr vert="horz" lIns="88116" tIns="44059" rIns="88116" bIns="44059" rtlCol="0" anchor="ctr"/>
          <a:lstStyle/>
          <a:p>
            <a:endParaRPr lang="en-US"/>
          </a:p>
        </p:txBody>
      </p:sp>
      <p:sp>
        <p:nvSpPr>
          <p:cNvPr id="5" name="Notes Placeholder 4"/>
          <p:cNvSpPr>
            <a:spLocks noGrp="1"/>
          </p:cNvSpPr>
          <p:nvPr>
            <p:ph type="body" sz="quarter" idx="3"/>
          </p:nvPr>
        </p:nvSpPr>
        <p:spPr>
          <a:xfrm>
            <a:off x="695786" y="4480621"/>
            <a:ext cx="5563267" cy="3664842"/>
          </a:xfrm>
          <a:prstGeom prst="rect">
            <a:avLst/>
          </a:prstGeom>
        </p:spPr>
        <p:txBody>
          <a:bodyPr vert="horz" lIns="88116" tIns="44059" rIns="88116" bIns="4405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722"/>
            <a:ext cx="3014065" cy="466378"/>
          </a:xfrm>
          <a:prstGeom prst="rect">
            <a:avLst/>
          </a:prstGeom>
        </p:spPr>
        <p:txBody>
          <a:bodyPr vert="horz" lIns="88116" tIns="44059" rIns="88116" bIns="44059" rtlCol="0" anchor="b"/>
          <a:lstStyle>
            <a:lvl1pPr algn="l">
              <a:defRPr sz="1200"/>
            </a:lvl1pPr>
          </a:lstStyle>
          <a:p>
            <a:endParaRPr lang="en-US"/>
          </a:p>
        </p:txBody>
      </p:sp>
      <p:sp>
        <p:nvSpPr>
          <p:cNvPr id="7" name="Slide Number Placeholder 6"/>
          <p:cNvSpPr>
            <a:spLocks noGrp="1"/>
          </p:cNvSpPr>
          <p:nvPr>
            <p:ph type="sldNum" sz="quarter" idx="5"/>
          </p:nvPr>
        </p:nvSpPr>
        <p:spPr>
          <a:xfrm>
            <a:off x="3939265" y="8842722"/>
            <a:ext cx="3014065" cy="466378"/>
          </a:xfrm>
          <a:prstGeom prst="rect">
            <a:avLst/>
          </a:prstGeom>
        </p:spPr>
        <p:txBody>
          <a:bodyPr vert="horz" lIns="88116" tIns="44059" rIns="88116" bIns="44059" rtlCol="0" anchor="b"/>
          <a:lstStyle>
            <a:lvl1pPr algn="r">
              <a:defRPr sz="1200"/>
            </a:lvl1pPr>
          </a:lstStyle>
          <a:p>
            <a:fld id="{CAE7DAFB-ADCF-4660-8BB3-6AF49D77AA29}" type="slidenum">
              <a:rPr lang="en-US" smtClean="0"/>
              <a:t>‹#›</a:t>
            </a:fld>
            <a:endParaRPr lang="en-US"/>
          </a:p>
        </p:txBody>
      </p:sp>
    </p:spTree>
    <p:extLst>
      <p:ext uri="{BB962C8B-B14F-4D97-AF65-F5344CB8AC3E}">
        <p14:creationId xmlns:p14="http://schemas.microsoft.com/office/powerpoint/2010/main" val="116751610"/>
      </p:ext>
    </p:extLst>
  </p:cSld>
  <p:clrMap bg1="lt1" tx1="dk1" bg2="lt2" tx2="dk2" accent1="accent1" accent2="accent2" accent3="accent3" accent4="accent4" accent5="accent5" accent6="accent6" hlink="hlink" folHlink="folHlink"/>
  <p:notesStyle>
    <a:lvl1pPr marL="0" algn="l" defTabSz="1667866" rtl="0" eaLnBrk="1" latinLnBrk="0" hangingPunct="1">
      <a:defRPr sz="2189" kern="1200">
        <a:solidFill>
          <a:schemeClr val="tx1"/>
        </a:solidFill>
        <a:latin typeface="+mn-lt"/>
        <a:ea typeface="+mn-ea"/>
        <a:cs typeface="+mn-cs"/>
      </a:defRPr>
    </a:lvl1pPr>
    <a:lvl2pPr marL="833933" algn="l" defTabSz="1667866" rtl="0" eaLnBrk="1" latinLnBrk="0" hangingPunct="1">
      <a:defRPr sz="2189" kern="1200">
        <a:solidFill>
          <a:schemeClr val="tx1"/>
        </a:solidFill>
        <a:latin typeface="+mn-lt"/>
        <a:ea typeface="+mn-ea"/>
        <a:cs typeface="+mn-cs"/>
      </a:defRPr>
    </a:lvl2pPr>
    <a:lvl3pPr marL="1667866" algn="l" defTabSz="1667866" rtl="0" eaLnBrk="1" latinLnBrk="0" hangingPunct="1">
      <a:defRPr sz="2189" kern="1200">
        <a:solidFill>
          <a:schemeClr val="tx1"/>
        </a:solidFill>
        <a:latin typeface="+mn-lt"/>
        <a:ea typeface="+mn-ea"/>
        <a:cs typeface="+mn-cs"/>
      </a:defRPr>
    </a:lvl3pPr>
    <a:lvl4pPr marL="2501798" algn="l" defTabSz="1667866" rtl="0" eaLnBrk="1" latinLnBrk="0" hangingPunct="1">
      <a:defRPr sz="2189" kern="1200">
        <a:solidFill>
          <a:schemeClr val="tx1"/>
        </a:solidFill>
        <a:latin typeface="+mn-lt"/>
        <a:ea typeface="+mn-ea"/>
        <a:cs typeface="+mn-cs"/>
      </a:defRPr>
    </a:lvl4pPr>
    <a:lvl5pPr marL="3335731" algn="l" defTabSz="1667866" rtl="0" eaLnBrk="1" latinLnBrk="0" hangingPunct="1">
      <a:defRPr sz="2189" kern="1200">
        <a:solidFill>
          <a:schemeClr val="tx1"/>
        </a:solidFill>
        <a:latin typeface="+mn-lt"/>
        <a:ea typeface="+mn-ea"/>
        <a:cs typeface="+mn-cs"/>
      </a:defRPr>
    </a:lvl5pPr>
    <a:lvl6pPr marL="4169664" algn="l" defTabSz="1667866" rtl="0" eaLnBrk="1" latinLnBrk="0" hangingPunct="1">
      <a:defRPr sz="2189" kern="1200">
        <a:solidFill>
          <a:schemeClr val="tx1"/>
        </a:solidFill>
        <a:latin typeface="+mn-lt"/>
        <a:ea typeface="+mn-ea"/>
        <a:cs typeface="+mn-cs"/>
      </a:defRPr>
    </a:lvl6pPr>
    <a:lvl7pPr marL="5003597" algn="l" defTabSz="1667866" rtl="0" eaLnBrk="1" latinLnBrk="0" hangingPunct="1">
      <a:defRPr sz="2189" kern="1200">
        <a:solidFill>
          <a:schemeClr val="tx1"/>
        </a:solidFill>
        <a:latin typeface="+mn-lt"/>
        <a:ea typeface="+mn-ea"/>
        <a:cs typeface="+mn-cs"/>
      </a:defRPr>
    </a:lvl7pPr>
    <a:lvl8pPr marL="5837530" algn="l" defTabSz="1667866" rtl="0" eaLnBrk="1" latinLnBrk="0" hangingPunct="1">
      <a:defRPr sz="2189" kern="1200">
        <a:solidFill>
          <a:schemeClr val="tx1"/>
        </a:solidFill>
        <a:latin typeface="+mn-lt"/>
        <a:ea typeface="+mn-ea"/>
        <a:cs typeface="+mn-cs"/>
      </a:defRPr>
    </a:lvl8pPr>
    <a:lvl9pPr marL="6671462" algn="l" defTabSz="1667866" rtl="0" eaLnBrk="1" latinLnBrk="0" hangingPunct="1">
      <a:defRPr sz="218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E7DAFB-ADCF-4660-8BB3-6AF49D77AA29}" type="slidenum">
              <a:rPr lang="en-US" smtClean="0"/>
              <a:t>1</a:t>
            </a:fld>
            <a:endParaRPr lang="en-US"/>
          </a:p>
        </p:txBody>
      </p:sp>
    </p:spTree>
    <p:extLst>
      <p:ext uri="{BB962C8B-B14F-4D97-AF65-F5344CB8AC3E}">
        <p14:creationId xmlns:p14="http://schemas.microsoft.com/office/powerpoint/2010/main" val="3618385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7DAFB-ADCF-4660-8BB3-6AF49D77AA29}" type="slidenum">
              <a:rPr lang="en-US" smtClean="0"/>
              <a:t>2</a:t>
            </a:fld>
            <a:endParaRPr lang="en-US"/>
          </a:p>
        </p:txBody>
      </p:sp>
    </p:spTree>
    <p:extLst>
      <p:ext uri="{BB962C8B-B14F-4D97-AF65-F5344CB8AC3E}">
        <p14:creationId xmlns:p14="http://schemas.microsoft.com/office/powerpoint/2010/main" val="1951678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7DAFB-ADCF-4660-8BB3-6AF49D77AA29}" type="slidenum">
              <a:rPr lang="en-US" smtClean="0"/>
              <a:t>3</a:t>
            </a:fld>
            <a:endParaRPr lang="en-US"/>
          </a:p>
        </p:txBody>
      </p:sp>
    </p:spTree>
    <p:extLst>
      <p:ext uri="{BB962C8B-B14F-4D97-AF65-F5344CB8AC3E}">
        <p14:creationId xmlns:p14="http://schemas.microsoft.com/office/powerpoint/2010/main" val="2786072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7DAFB-ADCF-4660-8BB3-6AF49D77AA29}" type="slidenum">
              <a:rPr lang="en-US" smtClean="0"/>
              <a:t>4</a:t>
            </a:fld>
            <a:endParaRPr lang="en-US"/>
          </a:p>
        </p:txBody>
      </p:sp>
    </p:spTree>
    <p:extLst>
      <p:ext uri="{BB962C8B-B14F-4D97-AF65-F5344CB8AC3E}">
        <p14:creationId xmlns:p14="http://schemas.microsoft.com/office/powerpoint/2010/main" val="891223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E7DAFB-ADCF-4660-8BB3-6AF49D77AA29}" type="slidenum">
              <a:rPr lang="en-US" smtClean="0"/>
              <a:t>5</a:t>
            </a:fld>
            <a:endParaRPr lang="en-US"/>
          </a:p>
        </p:txBody>
      </p:sp>
    </p:spTree>
    <p:extLst>
      <p:ext uri="{BB962C8B-B14F-4D97-AF65-F5344CB8AC3E}">
        <p14:creationId xmlns:p14="http://schemas.microsoft.com/office/powerpoint/2010/main" val="2469147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E7DAFB-ADCF-4660-8BB3-6AF49D77AA29}" type="slidenum">
              <a:rPr lang="en-US" smtClean="0"/>
              <a:t>6</a:t>
            </a:fld>
            <a:endParaRPr lang="en-US"/>
          </a:p>
        </p:txBody>
      </p:sp>
    </p:spTree>
    <p:extLst>
      <p:ext uri="{BB962C8B-B14F-4D97-AF65-F5344CB8AC3E}">
        <p14:creationId xmlns:p14="http://schemas.microsoft.com/office/powerpoint/2010/main" val="4030240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E7DAFB-ADCF-4660-8BB3-6AF49D77AA29}" type="slidenum">
              <a:rPr lang="en-US" smtClean="0"/>
              <a:t>7</a:t>
            </a:fld>
            <a:endParaRPr lang="en-US"/>
          </a:p>
        </p:txBody>
      </p:sp>
    </p:spTree>
    <p:extLst>
      <p:ext uri="{BB962C8B-B14F-4D97-AF65-F5344CB8AC3E}">
        <p14:creationId xmlns:p14="http://schemas.microsoft.com/office/powerpoint/2010/main" val="1671121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4475" y="1163638"/>
            <a:ext cx="3925888"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E7DAFB-ADCF-4660-8BB3-6AF49D77AA29}" type="slidenum">
              <a:rPr lang="en-US" smtClean="0"/>
              <a:t>8</a:t>
            </a:fld>
            <a:endParaRPr lang="en-US"/>
          </a:p>
        </p:txBody>
      </p:sp>
    </p:spTree>
    <p:extLst>
      <p:ext uri="{BB962C8B-B14F-4D97-AF65-F5344CB8AC3E}">
        <p14:creationId xmlns:p14="http://schemas.microsoft.com/office/powerpoint/2010/main" val="4029873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3591562"/>
            <a:ext cx="23317200" cy="7640320"/>
          </a:xfrm>
        </p:spPr>
        <p:txBody>
          <a:bodyPr anchor="b"/>
          <a:lstStyle>
            <a:lvl1pPr algn="ctr">
              <a:defRPr sz="18000"/>
            </a:lvl1pPr>
          </a:lstStyle>
          <a:p>
            <a:r>
              <a:rPr lang="en-US"/>
              <a:t>Click to edit Master title style</a:t>
            </a:r>
            <a:endParaRPr lang="en-US" dirty="0"/>
          </a:p>
        </p:txBody>
      </p:sp>
      <p:sp>
        <p:nvSpPr>
          <p:cNvPr id="3" name="Subtitle 2"/>
          <p:cNvSpPr>
            <a:spLocks noGrp="1"/>
          </p:cNvSpPr>
          <p:nvPr>
            <p:ph type="subTitle" idx="1"/>
          </p:nvPr>
        </p:nvSpPr>
        <p:spPr>
          <a:xfrm>
            <a:off x="3429000" y="11526522"/>
            <a:ext cx="20574000" cy="5298438"/>
          </a:xfrm>
        </p:spPr>
        <p:txBody>
          <a:bodyPr/>
          <a:lstStyle>
            <a:lvl1pPr marL="0" indent="0" algn="ctr">
              <a:buNone/>
              <a:defRPr sz="7200"/>
            </a:lvl1pPr>
            <a:lvl2pPr marL="1371600" indent="0" algn="ctr">
              <a:buNone/>
              <a:defRPr sz="6000"/>
            </a:lvl2pPr>
            <a:lvl3pPr marL="2743200" indent="0" algn="ctr">
              <a:buNone/>
              <a:defRPr sz="5400"/>
            </a:lvl3pPr>
            <a:lvl4pPr marL="4114800" indent="0" algn="ctr">
              <a:buNone/>
              <a:defRPr sz="4800"/>
            </a:lvl4pPr>
            <a:lvl5pPr marL="5486400" indent="0" algn="ctr">
              <a:buNone/>
              <a:defRPr sz="4800"/>
            </a:lvl5pPr>
            <a:lvl6pPr marL="6858000" indent="0" algn="ctr">
              <a:buNone/>
              <a:defRPr sz="4800"/>
            </a:lvl6pPr>
            <a:lvl7pPr marL="8229600" indent="0" algn="ctr">
              <a:buNone/>
              <a:defRPr sz="4800"/>
            </a:lvl7pPr>
            <a:lvl8pPr marL="9601200" indent="0" algn="ctr">
              <a:buNone/>
              <a:defRPr sz="4800"/>
            </a:lvl8pPr>
            <a:lvl9pPr marL="10972800" indent="0" algn="ctr">
              <a:buNone/>
              <a:defRPr sz="4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D94E31-77A1-4F0D-8700-CE1D194E7A32}" type="datetime1">
              <a:rPr lang="en-US" smtClean="0"/>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3884500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75BEB9-E1BE-4E6D-9DE4-56EFEE3FE18F}" type="datetime1">
              <a:rPr lang="en-US" smtClean="0"/>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3858271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631027" y="1168400"/>
            <a:ext cx="5915025"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885952" y="1168400"/>
            <a:ext cx="17402175"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E72F6-9BBE-48C4-AC6E-9EDACED5A347}" type="datetime1">
              <a:rPr lang="en-US" smtClean="0"/>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3911146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1532BC-BAAE-4252-A6D8-FA94BB2D1CD6}" type="datetime1">
              <a:rPr lang="en-US" smtClean="0"/>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636925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71664" y="5471167"/>
            <a:ext cx="23660100" cy="9128758"/>
          </a:xfrm>
        </p:spPr>
        <p:txBody>
          <a:bodyPr anchor="b"/>
          <a:lstStyle>
            <a:lvl1pPr>
              <a:defRPr sz="18000"/>
            </a:lvl1pPr>
          </a:lstStyle>
          <a:p>
            <a:r>
              <a:rPr lang="en-US"/>
              <a:t>Click to edit Master title style</a:t>
            </a:r>
            <a:endParaRPr lang="en-US" dirty="0"/>
          </a:p>
        </p:txBody>
      </p:sp>
      <p:sp>
        <p:nvSpPr>
          <p:cNvPr id="3" name="Text Placeholder 2"/>
          <p:cNvSpPr>
            <a:spLocks noGrp="1"/>
          </p:cNvSpPr>
          <p:nvPr>
            <p:ph type="body" idx="1"/>
          </p:nvPr>
        </p:nvSpPr>
        <p:spPr>
          <a:xfrm>
            <a:off x="1871664" y="14686287"/>
            <a:ext cx="23660100" cy="4800598"/>
          </a:xfrm>
        </p:spPr>
        <p:txBody>
          <a:bodyPr/>
          <a:lstStyle>
            <a:lvl1pPr marL="0" indent="0">
              <a:buNone/>
              <a:defRPr sz="7200">
                <a:solidFill>
                  <a:schemeClr val="tx1"/>
                </a:solidFill>
              </a:defRPr>
            </a:lvl1pPr>
            <a:lvl2pPr marL="1371600" indent="0">
              <a:buNone/>
              <a:defRPr sz="6000">
                <a:solidFill>
                  <a:schemeClr val="tx1">
                    <a:tint val="75000"/>
                  </a:schemeClr>
                </a:solidFill>
              </a:defRPr>
            </a:lvl2pPr>
            <a:lvl3pPr marL="2743200" indent="0">
              <a:buNone/>
              <a:defRPr sz="5400">
                <a:solidFill>
                  <a:schemeClr val="tx1">
                    <a:tint val="75000"/>
                  </a:schemeClr>
                </a:solidFill>
              </a:defRPr>
            </a:lvl3pPr>
            <a:lvl4pPr marL="4114800" indent="0">
              <a:buNone/>
              <a:defRPr sz="4800">
                <a:solidFill>
                  <a:schemeClr val="tx1">
                    <a:tint val="75000"/>
                  </a:schemeClr>
                </a:solidFill>
              </a:defRPr>
            </a:lvl4pPr>
            <a:lvl5pPr marL="5486400" indent="0">
              <a:buNone/>
              <a:defRPr sz="4800">
                <a:solidFill>
                  <a:schemeClr val="tx1">
                    <a:tint val="75000"/>
                  </a:schemeClr>
                </a:solidFill>
              </a:defRPr>
            </a:lvl5pPr>
            <a:lvl6pPr marL="6858000" indent="0">
              <a:buNone/>
              <a:defRPr sz="4800">
                <a:solidFill>
                  <a:schemeClr val="tx1">
                    <a:tint val="75000"/>
                  </a:schemeClr>
                </a:solidFill>
              </a:defRPr>
            </a:lvl6pPr>
            <a:lvl7pPr marL="8229600" indent="0">
              <a:buNone/>
              <a:defRPr sz="4800">
                <a:solidFill>
                  <a:schemeClr val="tx1">
                    <a:tint val="75000"/>
                  </a:schemeClr>
                </a:solidFill>
              </a:defRPr>
            </a:lvl7pPr>
            <a:lvl8pPr marL="9601200" indent="0">
              <a:buNone/>
              <a:defRPr sz="4800">
                <a:solidFill>
                  <a:schemeClr val="tx1">
                    <a:tint val="75000"/>
                  </a:schemeClr>
                </a:solidFill>
              </a:defRPr>
            </a:lvl8pPr>
            <a:lvl9pPr marL="10972800" indent="0">
              <a:buNone/>
              <a:defRPr sz="4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038D8-6822-45AE-BB8F-C2DAC610F368}" type="datetime1">
              <a:rPr lang="en-US" smtClean="0"/>
              <a:t>8/27/2019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772084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885950" y="5842000"/>
            <a:ext cx="1165860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3887450" y="5842000"/>
            <a:ext cx="1165860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6B555A-9DC0-4345-A295-D9673D7210ED}" type="datetime1">
              <a:rPr lang="en-US" smtClean="0"/>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2472494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168405"/>
            <a:ext cx="2366010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889526" y="5379722"/>
            <a:ext cx="11605020" cy="263651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4" name="Content Placeholder 3"/>
          <p:cNvSpPr>
            <a:spLocks noGrp="1"/>
          </p:cNvSpPr>
          <p:nvPr>
            <p:ph sz="half" idx="2"/>
          </p:nvPr>
        </p:nvSpPr>
        <p:spPr>
          <a:xfrm>
            <a:off x="1889526" y="8016240"/>
            <a:ext cx="11605020"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87452" y="5379722"/>
            <a:ext cx="11662173" cy="2636518"/>
          </a:xfrm>
        </p:spPr>
        <p:txBody>
          <a:bodyPr anchor="b"/>
          <a:lstStyle>
            <a:lvl1pPr marL="0" indent="0">
              <a:buNone/>
              <a:defRPr sz="7200" b="1"/>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6" name="Content Placeholder 5"/>
          <p:cNvSpPr>
            <a:spLocks noGrp="1"/>
          </p:cNvSpPr>
          <p:nvPr>
            <p:ph sz="quarter" idx="4"/>
          </p:nvPr>
        </p:nvSpPr>
        <p:spPr>
          <a:xfrm>
            <a:off x="13887452" y="8016240"/>
            <a:ext cx="11662173"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B7F082-2778-48E3-8C6C-15B90FC90B80}" type="datetime1">
              <a:rPr lang="en-US" smtClean="0"/>
              <a:t>8/27/2019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2452226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F42029-424B-4D17-ABF3-380DDCD3C159}" type="datetime1">
              <a:rPr lang="en-US" smtClean="0"/>
              <a:t>8/27/2019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1661678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754F63-86D8-4F87-B076-DAF9513BABC4}" type="datetime1">
              <a:rPr lang="en-US" smtClean="0"/>
              <a:t>8/27/2019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150802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463040"/>
            <a:ext cx="8847534" cy="5120640"/>
          </a:xfrm>
        </p:spPr>
        <p:txBody>
          <a:bodyPr anchor="b"/>
          <a:lstStyle>
            <a:lvl1pPr>
              <a:defRPr sz="9600"/>
            </a:lvl1pPr>
          </a:lstStyle>
          <a:p>
            <a:r>
              <a:rPr lang="en-US"/>
              <a:t>Click to edit Master title style</a:t>
            </a:r>
            <a:endParaRPr lang="en-US" dirty="0"/>
          </a:p>
        </p:txBody>
      </p:sp>
      <p:sp>
        <p:nvSpPr>
          <p:cNvPr id="3" name="Content Placeholder 2"/>
          <p:cNvSpPr>
            <a:spLocks noGrp="1"/>
          </p:cNvSpPr>
          <p:nvPr>
            <p:ph idx="1"/>
          </p:nvPr>
        </p:nvSpPr>
        <p:spPr>
          <a:xfrm>
            <a:off x="11662173" y="3159765"/>
            <a:ext cx="13887450" cy="15595600"/>
          </a:xfrm>
        </p:spPr>
        <p:txBody>
          <a:bodyPr/>
          <a:lstStyle>
            <a:lvl1pPr>
              <a:defRPr sz="9600"/>
            </a:lvl1pPr>
            <a:lvl2pPr>
              <a:defRPr sz="8400"/>
            </a:lvl2pPr>
            <a:lvl3pPr>
              <a:defRPr sz="72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889523" y="6583680"/>
            <a:ext cx="8847534" cy="12197082"/>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E889F0CA-9D44-48E7-84A4-F2D85BDA2B8F}" type="datetime1">
              <a:rPr lang="en-US" smtClean="0"/>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1923953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3" y="1463040"/>
            <a:ext cx="8847534" cy="5120640"/>
          </a:xfrm>
        </p:spPr>
        <p:txBody>
          <a:bodyPr anchor="b"/>
          <a:lstStyle>
            <a:lvl1pPr>
              <a:defRPr sz="9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62173" y="3159765"/>
            <a:ext cx="13887450" cy="15595600"/>
          </a:xfrm>
        </p:spPr>
        <p:txBody>
          <a:bodyPr anchor="t"/>
          <a:lstStyle>
            <a:lvl1pPr marL="0" indent="0">
              <a:buNone/>
              <a:defRPr sz="9600"/>
            </a:lvl1pPr>
            <a:lvl2pPr marL="1371600" indent="0">
              <a:buNone/>
              <a:defRPr sz="8400"/>
            </a:lvl2pPr>
            <a:lvl3pPr marL="2743200" indent="0">
              <a:buNone/>
              <a:defRPr sz="7200"/>
            </a:lvl3pPr>
            <a:lvl4pPr marL="4114800" indent="0">
              <a:buNone/>
              <a:defRPr sz="6000"/>
            </a:lvl4pPr>
            <a:lvl5pPr marL="5486400" indent="0">
              <a:buNone/>
              <a:defRPr sz="6000"/>
            </a:lvl5pPr>
            <a:lvl6pPr marL="6858000" indent="0">
              <a:buNone/>
              <a:defRPr sz="6000"/>
            </a:lvl6pPr>
            <a:lvl7pPr marL="8229600" indent="0">
              <a:buNone/>
              <a:defRPr sz="6000"/>
            </a:lvl7pPr>
            <a:lvl8pPr marL="9601200" indent="0">
              <a:buNone/>
              <a:defRPr sz="6000"/>
            </a:lvl8pPr>
            <a:lvl9pPr marL="10972800" indent="0">
              <a:buNone/>
              <a:defRPr sz="6000"/>
            </a:lvl9pPr>
          </a:lstStyle>
          <a:p>
            <a:r>
              <a:rPr lang="en-US"/>
              <a:t>Click icon to add picture</a:t>
            </a:r>
            <a:endParaRPr lang="en-US" dirty="0"/>
          </a:p>
        </p:txBody>
      </p:sp>
      <p:sp>
        <p:nvSpPr>
          <p:cNvPr id="4" name="Text Placeholder 3"/>
          <p:cNvSpPr>
            <a:spLocks noGrp="1"/>
          </p:cNvSpPr>
          <p:nvPr>
            <p:ph type="body" sz="half" idx="2"/>
          </p:nvPr>
        </p:nvSpPr>
        <p:spPr>
          <a:xfrm>
            <a:off x="1889523" y="6583680"/>
            <a:ext cx="8847534" cy="12197082"/>
          </a:xfrm>
        </p:spPr>
        <p:txBody>
          <a:bodyPr/>
          <a:lstStyle>
            <a:lvl1pPr marL="0" indent="0">
              <a:buNone/>
              <a:defRPr sz="48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fld id="{BD67B960-2739-4155-AB3A-B1EA85FFF0B8}" type="datetime1">
              <a:rPr lang="en-US" smtClean="0"/>
              <a:t>8/27/2019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1A984-E76F-4602-93A0-7035D02FFFAA}" type="slidenum">
              <a:rPr lang="en-US" smtClean="0"/>
              <a:t>‹#›</a:t>
            </a:fld>
            <a:endParaRPr lang="en-US"/>
          </a:p>
        </p:txBody>
      </p:sp>
    </p:spTree>
    <p:extLst>
      <p:ext uri="{BB962C8B-B14F-4D97-AF65-F5344CB8AC3E}">
        <p14:creationId xmlns:p14="http://schemas.microsoft.com/office/powerpoint/2010/main" val="2352434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5950" y="1168405"/>
            <a:ext cx="2366010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885950" y="5842000"/>
            <a:ext cx="2366010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885950" y="20340325"/>
            <a:ext cx="6172200" cy="1168400"/>
          </a:xfrm>
          <a:prstGeom prst="rect">
            <a:avLst/>
          </a:prstGeom>
        </p:spPr>
        <p:txBody>
          <a:bodyPr vert="horz" lIns="91440" tIns="45720" rIns="91440" bIns="45720" rtlCol="0" anchor="ctr"/>
          <a:lstStyle>
            <a:lvl1pPr algn="l">
              <a:defRPr sz="3600">
                <a:solidFill>
                  <a:schemeClr val="tx1">
                    <a:tint val="75000"/>
                  </a:schemeClr>
                </a:solidFill>
              </a:defRPr>
            </a:lvl1pPr>
          </a:lstStyle>
          <a:p>
            <a:fld id="{828EE56E-98A9-42E4-9D1C-49B8990386A4}" type="datetime1">
              <a:rPr lang="en-US" smtClean="0"/>
              <a:t>8/27/2019</a:t>
            </a:fld>
            <a:endParaRPr lang="en-US"/>
          </a:p>
        </p:txBody>
      </p:sp>
      <p:sp>
        <p:nvSpPr>
          <p:cNvPr id="5" name="Footer Placeholder 4"/>
          <p:cNvSpPr>
            <a:spLocks noGrp="1"/>
          </p:cNvSpPr>
          <p:nvPr>
            <p:ph type="ftr" sz="quarter" idx="3"/>
          </p:nvPr>
        </p:nvSpPr>
        <p:spPr>
          <a:xfrm>
            <a:off x="9086850" y="20340325"/>
            <a:ext cx="9258300" cy="1168400"/>
          </a:xfrm>
          <a:prstGeom prst="rect">
            <a:avLst/>
          </a:prstGeom>
        </p:spPr>
        <p:txBody>
          <a:bodyPr vert="horz" lIns="91440" tIns="45720" rIns="91440" bIns="45720" rtlCol="0" anchor="ctr"/>
          <a:lstStyle>
            <a:lvl1pPr algn="ctr">
              <a:defRPr sz="3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373850" y="20340325"/>
            <a:ext cx="6172200" cy="1168400"/>
          </a:xfrm>
          <a:prstGeom prst="rect">
            <a:avLst/>
          </a:prstGeom>
        </p:spPr>
        <p:txBody>
          <a:bodyPr vert="horz" lIns="91440" tIns="45720" rIns="91440" bIns="45720" rtlCol="0" anchor="ctr"/>
          <a:lstStyle>
            <a:lvl1pPr algn="r">
              <a:defRPr sz="3600">
                <a:solidFill>
                  <a:schemeClr val="tx1">
                    <a:tint val="75000"/>
                  </a:schemeClr>
                </a:solidFill>
              </a:defRPr>
            </a:lvl1pPr>
          </a:lstStyle>
          <a:p>
            <a:fld id="{EAD1A984-E76F-4602-93A0-7035D02FFFAA}" type="slidenum">
              <a:rPr lang="en-US" smtClean="0"/>
              <a:t>‹#›</a:t>
            </a:fld>
            <a:endParaRPr lang="en-US"/>
          </a:p>
        </p:txBody>
      </p:sp>
    </p:spTree>
    <p:extLst>
      <p:ext uri="{BB962C8B-B14F-4D97-AF65-F5344CB8AC3E}">
        <p14:creationId xmlns:p14="http://schemas.microsoft.com/office/powerpoint/2010/main" val="354934721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2743200" rtl="0" eaLnBrk="1" latinLnBrk="0" hangingPunct="1">
        <a:lnSpc>
          <a:spcPct val="90000"/>
        </a:lnSpc>
        <a:spcBef>
          <a:spcPct val="0"/>
        </a:spcBef>
        <a:buNone/>
        <a:defRPr sz="13200" kern="1200">
          <a:solidFill>
            <a:schemeClr val="tx1"/>
          </a:solidFill>
          <a:latin typeface="+mj-lt"/>
          <a:ea typeface="+mj-ea"/>
          <a:cs typeface="+mj-cs"/>
        </a:defRPr>
      </a:lvl1pPr>
    </p:titleStyle>
    <p:bodyStyle>
      <a:lvl1pPr marL="685800" indent="-685800" algn="l" defTabSz="2743200" rtl="0" eaLnBrk="1" latinLnBrk="0" hangingPunct="1">
        <a:lnSpc>
          <a:spcPct val="90000"/>
        </a:lnSpc>
        <a:spcBef>
          <a:spcPts val="3000"/>
        </a:spcBef>
        <a:buFont typeface="Arial" panose="020B0604020202020204" pitchFamily="34" charset="0"/>
        <a:buChar char="•"/>
        <a:defRPr sz="8400" kern="1200">
          <a:solidFill>
            <a:schemeClr val="tx1"/>
          </a:solidFill>
          <a:latin typeface="+mn-lt"/>
          <a:ea typeface="+mn-ea"/>
          <a:cs typeface="+mn-cs"/>
        </a:defRPr>
      </a:lvl1pPr>
      <a:lvl2pPr marL="2057400" indent="-685800" algn="l" defTabSz="2743200" rtl="0" eaLnBrk="1" latinLnBrk="0" hangingPunct="1">
        <a:lnSpc>
          <a:spcPct val="90000"/>
        </a:lnSpc>
        <a:spcBef>
          <a:spcPts val="1500"/>
        </a:spcBef>
        <a:buFont typeface="Arial" panose="020B0604020202020204" pitchFamily="34" charset="0"/>
        <a:buChar char="•"/>
        <a:defRPr sz="7200" kern="1200">
          <a:solidFill>
            <a:schemeClr val="tx1"/>
          </a:solidFill>
          <a:latin typeface="+mn-lt"/>
          <a:ea typeface="+mn-ea"/>
          <a:cs typeface="+mn-cs"/>
        </a:defRPr>
      </a:lvl2pPr>
      <a:lvl3pPr marL="3429000" indent="-685800" algn="l" defTabSz="2743200" rtl="0" eaLnBrk="1" latinLnBrk="0" hangingPunct="1">
        <a:lnSpc>
          <a:spcPct val="90000"/>
        </a:lnSpc>
        <a:spcBef>
          <a:spcPts val="1500"/>
        </a:spcBef>
        <a:buFont typeface="Arial" panose="020B0604020202020204" pitchFamily="34" charset="0"/>
        <a:buChar char="•"/>
        <a:defRPr sz="6000" kern="1200">
          <a:solidFill>
            <a:schemeClr val="tx1"/>
          </a:solidFill>
          <a:latin typeface="+mn-lt"/>
          <a:ea typeface="+mn-ea"/>
          <a:cs typeface="+mn-cs"/>
        </a:defRPr>
      </a:lvl3pPr>
      <a:lvl4pPr marL="4800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4pPr>
      <a:lvl5pPr marL="61722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5pPr>
      <a:lvl6pPr marL="75438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6pPr>
      <a:lvl7pPr marL="89154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7pPr>
      <a:lvl8pPr marL="102870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8pPr>
      <a:lvl9pPr marL="11658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9pPr>
    </p:bodyStyle>
    <p:other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fdot.gov/construction/manuals/cpam/CPAMManual.shtm"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fdotwww.blob.core.windows.net/sitefinity/docs/default-source/construction/asphalt/pdffiles/qcrr-mar-removal-segregation-and-straightedge-corrections.pptx?sfvrsn=9121b3f3_8"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0" y="424543"/>
            <a:ext cx="27432000" cy="2308324"/>
          </a:xfrm>
          <a:prstGeom prst="rect">
            <a:avLst/>
          </a:prstGeom>
          <a:noFill/>
          <a:ln w="28575">
            <a:noFill/>
          </a:ln>
        </p:spPr>
        <p:txBody>
          <a:bodyPr wrap="square" rtlCol="0">
            <a:spAutoFit/>
          </a:bodyPr>
          <a:lstStyle/>
          <a:p>
            <a:pPr algn="ctr"/>
            <a:r>
              <a:rPr lang="en-US" sz="7200" cap="all" dirty="0">
                <a:effectLst>
                  <a:outerShdw blurRad="38100" dist="38100" dir="2700000" algn="tl">
                    <a:srgbClr val="000000">
                      <a:alpha val="43137"/>
                    </a:srgbClr>
                  </a:outerShdw>
                </a:effectLst>
              </a:rPr>
              <a:t>How to Handle </a:t>
            </a:r>
            <a:r>
              <a:rPr lang="en-US" sz="7200" b="1" i="1" u="sng" cap="all" dirty="0">
                <a:solidFill>
                  <a:schemeClr val="accent5">
                    <a:lumMod val="50000"/>
                  </a:schemeClr>
                </a:solidFill>
                <a:effectLst>
                  <a:outerShdw blurRad="38100" dist="38100" dir="2700000" algn="tl">
                    <a:srgbClr val="000000">
                      <a:alpha val="43137"/>
                    </a:srgbClr>
                  </a:outerShdw>
                </a:effectLst>
              </a:rPr>
              <a:t>bituminous &amp; CPF adjustments</a:t>
            </a:r>
            <a:r>
              <a:rPr lang="en-US" sz="7200" b="1" i="1" cap="all" dirty="0">
                <a:solidFill>
                  <a:schemeClr val="accent5">
                    <a:lumMod val="50000"/>
                  </a:schemeClr>
                </a:solidFill>
                <a:effectLst>
                  <a:outerShdw blurRad="38100" dist="38100" dir="2700000" algn="tl">
                    <a:srgbClr val="000000">
                      <a:alpha val="43137"/>
                    </a:srgbClr>
                  </a:outerShdw>
                </a:effectLst>
              </a:rPr>
              <a:t> </a:t>
            </a:r>
            <a:r>
              <a:rPr lang="en-US" sz="7200" cap="all" dirty="0">
                <a:effectLst>
                  <a:outerShdw blurRad="38100" dist="38100" dir="2700000" algn="tl">
                    <a:srgbClr val="000000">
                      <a:alpha val="43137"/>
                    </a:srgbClr>
                  </a:outerShdw>
                </a:effectLst>
              </a:rPr>
              <a:t>On </a:t>
            </a:r>
          </a:p>
          <a:p>
            <a:pPr algn="ctr"/>
            <a:r>
              <a:rPr lang="en-US" sz="7200" cap="all" dirty="0">
                <a:effectLst>
                  <a:outerShdw blurRad="38100" dist="38100" dir="2700000" algn="tl">
                    <a:srgbClr val="000000">
                      <a:alpha val="43137"/>
                    </a:srgbClr>
                  </a:outerShdw>
                </a:effectLst>
              </a:rPr>
              <a:t>Removal and Replacement Asphalt</a:t>
            </a:r>
          </a:p>
        </p:txBody>
      </p:sp>
      <p:sp>
        <p:nvSpPr>
          <p:cNvPr id="26" name="TextBox 25"/>
          <p:cNvSpPr txBox="1"/>
          <p:nvPr/>
        </p:nvSpPr>
        <p:spPr>
          <a:xfrm>
            <a:off x="590006" y="3424580"/>
            <a:ext cx="25668514" cy="15096440"/>
          </a:xfrm>
          <a:prstGeom prst="rect">
            <a:avLst/>
          </a:prstGeom>
          <a:noFill/>
          <a:ln w="28575">
            <a:noFill/>
          </a:ln>
        </p:spPr>
        <p:txBody>
          <a:bodyPr wrap="square" rtlCol="0">
            <a:spAutoFit/>
          </a:bodyPr>
          <a:lstStyle/>
          <a:p>
            <a:pPr marL="471488" lvl="1"/>
            <a:r>
              <a:rPr lang="en-US" sz="5000" dirty="0"/>
              <a:t>There are 2 main types of removal and replacement: </a:t>
            </a:r>
          </a:p>
          <a:p>
            <a:pPr marL="1828800" lvl="1" indent="-914400">
              <a:buAutoNum type="arabicPeriod"/>
            </a:pPr>
            <a:endParaRPr lang="en-US" sz="2500" dirty="0"/>
          </a:p>
          <a:p>
            <a:pPr marL="1828800" lvl="1" indent="-914400">
              <a:buAutoNum type="arabicPeriod"/>
            </a:pPr>
            <a:r>
              <a:rPr lang="en-US" sz="5000" b="1" u="sng" dirty="0"/>
              <a:t>Materials Failure</a:t>
            </a:r>
          </a:p>
          <a:p>
            <a:pPr marL="1828800" lvl="2"/>
            <a:r>
              <a:rPr lang="en-US" sz="5000" dirty="0"/>
              <a:t>Tonnage removed due to </a:t>
            </a:r>
            <a:r>
              <a:rPr lang="en-US" sz="5000" b="1" dirty="0"/>
              <a:t>MAR – Materials Failure,</a:t>
            </a:r>
            <a:r>
              <a:rPr lang="en-US" sz="5000" dirty="0"/>
              <a:t> where the tonnage </a:t>
            </a:r>
            <a:r>
              <a:rPr lang="en-US" sz="5000" u="sng" dirty="0"/>
              <a:t>removed</a:t>
            </a:r>
            <a:r>
              <a:rPr lang="en-US" sz="5000" dirty="0"/>
              <a:t> from the </a:t>
            </a:r>
            <a:r>
              <a:rPr lang="en-US" sz="5000" b="1" i="1" dirty="0"/>
              <a:t>Original Lot </a:t>
            </a:r>
            <a:r>
              <a:rPr lang="en-US" sz="5000" dirty="0"/>
              <a:t>(negative entry), will always equal tonnage </a:t>
            </a:r>
            <a:r>
              <a:rPr lang="en-US" sz="5000" u="sng" dirty="0"/>
              <a:t>placed</a:t>
            </a:r>
            <a:r>
              <a:rPr lang="en-US" sz="5000" dirty="0"/>
              <a:t> (positive entry) in the </a:t>
            </a:r>
            <a:r>
              <a:rPr lang="en-US" sz="5000" b="1" i="1" dirty="0"/>
              <a:t>Replacement Lot</a:t>
            </a:r>
            <a:r>
              <a:rPr lang="en-US" sz="5000" dirty="0"/>
              <a:t>.  The Removal and Replacement tonnage could be in the same Lot or in separate Lots.</a:t>
            </a:r>
          </a:p>
          <a:p>
            <a:pPr marL="1828800" lvl="2"/>
            <a:endParaRPr lang="en-US" sz="5000" b="1" dirty="0">
              <a:solidFill>
                <a:srgbClr val="FF0000"/>
              </a:solidFill>
            </a:endParaRPr>
          </a:p>
          <a:p>
            <a:pPr marL="1828800" lvl="2"/>
            <a:r>
              <a:rPr lang="en-US" sz="5000" b="1" dirty="0">
                <a:solidFill>
                  <a:srgbClr val="FF0000"/>
                </a:solidFill>
              </a:rPr>
              <a:t>Bituminous Adjustments due to Materials Failure </a:t>
            </a:r>
            <a:r>
              <a:rPr lang="en-US" sz="5000" b="1" u="sng" dirty="0">
                <a:solidFill>
                  <a:srgbClr val="FF0000"/>
                </a:solidFill>
              </a:rPr>
              <a:t>will</a:t>
            </a:r>
            <a:r>
              <a:rPr lang="en-US" sz="5000" b="1" dirty="0">
                <a:solidFill>
                  <a:srgbClr val="FF0000"/>
                </a:solidFill>
              </a:rPr>
              <a:t> be made.</a:t>
            </a:r>
          </a:p>
          <a:p>
            <a:pPr marL="1828800" lvl="2"/>
            <a:r>
              <a:rPr lang="en-US" sz="5000" b="1" dirty="0">
                <a:solidFill>
                  <a:srgbClr val="FF0000"/>
                </a:solidFill>
              </a:rPr>
              <a:t>CPF Adjustments for Tonnage removed and replaced </a:t>
            </a:r>
            <a:r>
              <a:rPr lang="en-US" sz="5000" b="1" u="sng" dirty="0">
                <a:solidFill>
                  <a:srgbClr val="FF0000"/>
                </a:solidFill>
              </a:rPr>
              <a:t>will</a:t>
            </a:r>
            <a:r>
              <a:rPr lang="en-US" sz="5000" b="1" dirty="0">
                <a:solidFill>
                  <a:srgbClr val="FF0000"/>
                </a:solidFill>
              </a:rPr>
              <a:t> be made. </a:t>
            </a:r>
          </a:p>
          <a:p>
            <a:pPr marL="1828800" lvl="2"/>
            <a:r>
              <a:rPr lang="en-US" sz="5000" b="1" i="1" dirty="0"/>
              <a:t>See Example Slides 2 through 7 for clarification.</a:t>
            </a:r>
          </a:p>
          <a:p>
            <a:pPr marL="969963" lvl="2"/>
            <a:endParaRPr lang="en-US" sz="5000" b="1" dirty="0">
              <a:solidFill>
                <a:srgbClr val="FF0000"/>
              </a:solidFill>
            </a:endParaRPr>
          </a:p>
          <a:p>
            <a:pPr marL="1768475" lvl="2" indent="-798513"/>
            <a:r>
              <a:rPr lang="en-US" sz="5000" b="1" dirty="0"/>
              <a:t>2.	</a:t>
            </a:r>
            <a:r>
              <a:rPr lang="en-US" sz="5000" b="1" u="sng" dirty="0"/>
              <a:t>Workmanship Failure Issues: </a:t>
            </a:r>
          </a:p>
          <a:p>
            <a:pPr marL="1828800" lvl="2"/>
            <a:r>
              <a:rPr lang="en-US" sz="5000" dirty="0"/>
              <a:t>Tonnage removed due to Segregation, Straightedge, Correction of Cross Slope or other workmanship.  Workmanship removal and replacement has nothing to do with the Material Quality.</a:t>
            </a:r>
          </a:p>
          <a:p>
            <a:pPr marL="1828800" lvl="2"/>
            <a:endParaRPr lang="en-US" sz="5000" dirty="0"/>
          </a:p>
          <a:p>
            <a:pPr marL="1828800" lvl="2"/>
            <a:r>
              <a:rPr lang="en-US" sz="5000" b="1" dirty="0">
                <a:solidFill>
                  <a:srgbClr val="FF0000"/>
                </a:solidFill>
              </a:rPr>
              <a:t>Bituminous Adjustments due to Workmanship Failures </a:t>
            </a:r>
            <a:r>
              <a:rPr lang="en-US" sz="5000" b="1" u="sng" dirty="0">
                <a:solidFill>
                  <a:srgbClr val="FF0000"/>
                </a:solidFill>
              </a:rPr>
              <a:t>will NOT </a:t>
            </a:r>
            <a:r>
              <a:rPr lang="en-US" sz="5000" b="1" dirty="0">
                <a:solidFill>
                  <a:srgbClr val="FF0000"/>
                </a:solidFill>
              </a:rPr>
              <a:t>be made.</a:t>
            </a:r>
          </a:p>
          <a:p>
            <a:pPr marL="1828800" lvl="2"/>
            <a:r>
              <a:rPr lang="en-US" sz="5000" b="1" dirty="0">
                <a:solidFill>
                  <a:srgbClr val="FF0000"/>
                </a:solidFill>
              </a:rPr>
              <a:t>CPF Adjustments for Tonnage removed and replaced </a:t>
            </a:r>
            <a:r>
              <a:rPr lang="en-US" sz="5000" b="1" u="sng" dirty="0">
                <a:solidFill>
                  <a:srgbClr val="FF0000"/>
                </a:solidFill>
              </a:rPr>
              <a:t>will NOT </a:t>
            </a:r>
            <a:r>
              <a:rPr lang="en-US" sz="5000" b="1" dirty="0">
                <a:solidFill>
                  <a:srgbClr val="FF0000"/>
                </a:solidFill>
              </a:rPr>
              <a:t>be made.</a:t>
            </a:r>
          </a:p>
          <a:p>
            <a:pPr marL="1828800" lvl="2"/>
            <a:r>
              <a:rPr lang="en-US" sz="5000" b="1" i="1" dirty="0"/>
              <a:t>See Slide 8 for more information.</a:t>
            </a:r>
          </a:p>
        </p:txBody>
      </p:sp>
    </p:spTree>
    <p:extLst>
      <p:ext uri="{BB962C8B-B14F-4D97-AF65-F5344CB8AC3E}">
        <p14:creationId xmlns:p14="http://schemas.microsoft.com/office/powerpoint/2010/main" val="1629284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0" y="0"/>
            <a:ext cx="27432000" cy="3170099"/>
          </a:xfrm>
          <a:prstGeom prst="rect">
            <a:avLst/>
          </a:prstGeom>
          <a:noFill/>
          <a:ln w="28575">
            <a:noFill/>
          </a:ln>
        </p:spPr>
        <p:txBody>
          <a:bodyPr wrap="square" rtlCol="0">
            <a:spAutoFit/>
          </a:bodyPr>
          <a:lstStyle/>
          <a:p>
            <a:pPr algn="ctr"/>
            <a:r>
              <a:rPr lang="en-US" sz="7000" cap="all" dirty="0"/>
              <a:t>How to Handle </a:t>
            </a:r>
            <a:r>
              <a:rPr lang="en-US" sz="7000" b="1" i="1" u="sng" cap="all" dirty="0">
                <a:solidFill>
                  <a:schemeClr val="accent5">
                    <a:lumMod val="50000"/>
                  </a:schemeClr>
                </a:solidFill>
              </a:rPr>
              <a:t>bituminous &amp; CPF adjustments</a:t>
            </a:r>
            <a:r>
              <a:rPr lang="en-US" sz="7000" b="1" i="1" cap="all" dirty="0">
                <a:solidFill>
                  <a:schemeClr val="accent5">
                    <a:lumMod val="50000"/>
                  </a:schemeClr>
                </a:solidFill>
              </a:rPr>
              <a:t> </a:t>
            </a:r>
            <a:r>
              <a:rPr lang="en-US" sz="7000" cap="all" dirty="0"/>
              <a:t>on </a:t>
            </a:r>
          </a:p>
          <a:p>
            <a:pPr algn="ctr"/>
            <a:r>
              <a:rPr lang="en-US" sz="7000" cap="all" dirty="0"/>
              <a:t>Removal and Replacement Asphalt</a:t>
            </a:r>
          </a:p>
          <a:p>
            <a:pPr algn="ctr"/>
            <a:r>
              <a:rPr lang="en-US" sz="6000" b="1" i="1" u="sng" dirty="0">
                <a:solidFill>
                  <a:schemeClr val="accent5">
                    <a:lumMod val="75000"/>
                  </a:schemeClr>
                </a:solidFill>
              </a:rPr>
              <a:t>Materials Failure – Within the Same Lot</a:t>
            </a:r>
          </a:p>
        </p:txBody>
      </p:sp>
      <p:sp>
        <p:nvSpPr>
          <p:cNvPr id="4" name="Oval 3">
            <a:extLst>
              <a:ext uri="{FF2B5EF4-FFF2-40B4-BE49-F238E27FC236}">
                <a16:creationId xmlns:a16="http://schemas.microsoft.com/office/drawing/2014/main" id="{FBBD9695-8553-4CA0-9E0E-5FB411085C13}"/>
              </a:ext>
            </a:extLst>
          </p:cNvPr>
          <p:cNvSpPr/>
          <p:nvPr/>
        </p:nvSpPr>
        <p:spPr>
          <a:xfrm>
            <a:off x="13080826" y="8375150"/>
            <a:ext cx="2204698" cy="40503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TextBox 7">
            <a:extLst>
              <a:ext uri="{FF2B5EF4-FFF2-40B4-BE49-F238E27FC236}">
                <a16:creationId xmlns:a16="http://schemas.microsoft.com/office/drawing/2014/main" id="{597AFF92-4F78-45B4-A3C7-49CB95435EC5}"/>
              </a:ext>
            </a:extLst>
          </p:cNvPr>
          <p:cNvSpPr txBox="1"/>
          <p:nvPr/>
        </p:nvSpPr>
        <p:spPr>
          <a:xfrm>
            <a:off x="14409558" y="7777613"/>
            <a:ext cx="663719" cy="597536"/>
          </a:xfrm>
          <a:prstGeom prst="rect">
            <a:avLst/>
          </a:prstGeom>
          <a:solidFill>
            <a:schemeClr val="bg1"/>
          </a:solidFill>
          <a:ln w="38100">
            <a:solidFill>
              <a:srgbClr val="FF0000"/>
            </a:solidFill>
          </a:ln>
        </p:spPr>
        <p:txBody>
          <a:bodyPr wrap="square" rtlCol="0">
            <a:spAutoFit/>
          </a:bodyPr>
          <a:lstStyle/>
          <a:p>
            <a:pPr algn="ctr"/>
            <a:r>
              <a:rPr lang="en-US" dirty="0">
                <a:solidFill>
                  <a:srgbClr val="FF0000"/>
                </a:solidFill>
              </a:rPr>
              <a:t>1</a:t>
            </a:r>
          </a:p>
        </p:txBody>
      </p:sp>
      <p:sp>
        <p:nvSpPr>
          <p:cNvPr id="9" name="TextBox 8">
            <a:extLst>
              <a:ext uri="{FF2B5EF4-FFF2-40B4-BE49-F238E27FC236}">
                <a16:creationId xmlns:a16="http://schemas.microsoft.com/office/drawing/2014/main" id="{CE966365-4AF0-4777-8DC1-2F87B532CF87}"/>
              </a:ext>
            </a:extLst>
          </p:cNvPr>
          <p:cNvSpPr txBox="1"/>
          <p:nvPr/>
        </p:nvSpPr>
        <p:spPr>
          <a:xfrm>
            <a:off x="5413783" y="5184615"/>
            <a:ext cx="816883" cy="630942"/>
          </a:xfrm>
          <a:prstGeom prst="rect">
            <a:avLst/>
          </a:prstGeom>
          <a:solidFill>
            <a:schemeClr val="bg1"/>
          </a:solidFill>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square" rtlCol="0">
            <a:spAutoFit/>
          </a:bodyPr>
          <a:lstStyle/>
          <a:p>
            <a:pPr algn="ctr"/>
            <a:r>
              <a:rPr lang="en-US" sz="3500" dirty="0">
                <a:solidFill>
                  <a:srgbClr val="00B050"/>
                </a:solidFill>
              </a:rPr>
              <a:t>2</a:t>
            </a:r>
          </a:p>
        </p:txBody>
      </p:sp>
      <p:sp>
        <p:nvSpPr>
          <p:cNvPr id="10" name="Oval 9">
            <a:extLst>
              <a:ext uri="{FF2B5EF4-FFF2-40B4-BE49-F238E27FC236}">
                <a16:creationId xmlns:a16="http://schemas.microsoft.com/office/drawing/2014/main" id="{20DD987F-34A9-49AF-8ED1-CCFCC5A9F2FB}"/>
              </a:ext>
            </a:extLst>
          </p:cNvPr>
          <p:cNvSpPr/>
          <p:nvPr/>
        </p:nvSpPr>
        <p:spPr>
          <a:xfrm>
            <a:off x="4631416" y="4855422"/>
            <a:ext cx="1148229" cy="480883"/>
          </a:xfrm>
          <a:prstGeom prst="ellipse">
            <a:avLst/>
          </a:prstGeom>
          <a:noFill/>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square" rtlCol="0">
            <a:spAutoFit/>
          </a:bodyPr>
          <a:lstStyle/>
          <a:p>
            <a:pPr algn="ctr"/>
            <a:endParaRPr lang="en-US" sz="3500" dirty="0">
              <a:solidFill>
                <a:srgbClr val="00B050"/>
              </a:solidFill>
            </a:endParaRPr>
          </a:p>
        </p:txBody>
      </p:sp>
      <p:pic>
        <p:nvPicPr>
          <p:cNvPr id="12" name="Picture 11">
            <a:extLst>
              <a:ext uri="{FF2B5EF4-FFF2-40B4-BE49-F238E27FC236}">
                <a16:creationId xmlns:a16="http://schemas.microsoft.com/office/drawing/2014/main" id="{3D81B41A-93DE-49BD-BEAF-D6679B9E8EE1}"/>
              </a:ext>
            </a:extLst>
          </p:cNvPr>
          <p:cNvPicPr>
            <a:picLocks noChangeAspect="1"/>
          </p:cNvPicPr>
          <p:nvPr/>
        </p:nvPicPr>
        <p:blipFill>
          <a:blip r:embed="rId3"/>
          <a:stretch>
            <a:fillRect/>
          </a:stretch>
        </p:blipFill>
        <p:spPr>
          <a:xfrm>
            <a:off x="2031968" y="3178525"/>
            <a:ext cx="23368063" cy="12413623"/>
          </a:xfrm>
          <a:prstGeom prst="rect">
            <a:avLst/>
          </a:prstGeom>
          <a:ln>
            <a:solidFill>
              <a:schemeClr val="tx1"/>
            </a:solidFill>
          </a:ln>
        </p:spPr>
      </p:pic>
      <p:sp>
        <p:nvSpPr>
          <p:cNvPr id="13" name="TextBox 12">
            <a:extLst>
              <a:ext uri="{FF2B5EF4-FFF2-40B4-BE49-F238E27FC236}">
                <a16:creationId xmlns:a16="http://schemas.microsoft.com/office/drawing/2014/main" id="{642B2021-70D4-47CC-BE83-8177126425E8}"/>
              </a:ext>
            </a:extLst>
          </p:cNvPr>
          <p:cNvSpPr txBox="1"/>
          <p:nvPr/>
        </p:nvSpPr>
        <p:spPr>
          <a:xfrm>
            <a:off x="18792120" y="10999145"/>
            <a:ext cx="816882" cy="597536"/>
          </a:xfrm>
          <a:prstGeom prst="rect">
            <a:avLst/>
          </a:prstGeom>
          <a:solidFill>
            <a:schemeClr val="bg1"/>
          </a:solidFill>
          <a:ln w="38100">
            <a:solidFill>
              <a:srgbClr val="0000FF"/>
            </a:solidFill>
          </a:ln>
        </p:spPr>
        <p:txBody>
          <a:bodyPr wrap="square" rtlCol="0">
            <a:spAutoFit/>
          </a:bodyPr>
          <a:lstStyle/>
          <a:p>
            <a:pPr algn="ctr"/>
            <a:r>
              <a:rPr lang="en-US" dirty="0">
                <a:solidFill>
                  <a:srgbClr val="0000FF"/>
                </a:solidFill>
              </a:rPr>
              <a:t>4</a:t>
            </a:r>
          </a:p>
        </p:txBody>
      </p:sp>
      <p:sp>
        <p:nvSpPr>
          <p:cNvPr id="14" name="Oval 13">
            <a:extLst>
              <a:ext uri="{FF2B5EF4-FFF2-40B4-BE49-F238E27FC236}">
                <a16:creationId xmlns:a16="http://schemas.microsoft.com/office/drawing/2014/main" id="{86BED82C-5BC4-4F4E-9170-F6E11828BAB3}"/>
              </a:ext>
            </a:extLst>
          </p:cNvPr>
          <p:cNvSpPr/>
          <p:nvPr/>
        </p:nvSpPr>
        <p:spPr>
          <a:xfrm>
            <a:off x="17975238" y="10909382"/>
            <a:ext cx="816882" cy="529197"/>
          </a:xfrm>
          <a:prstGeom prst="ellipse">
            <a:avLst/>
          </a:prstGeom>
          <a:noFill/>
          <a:ln w="381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wrap="square" rtlCol="0">
            <a:spAutoFit/>
          </a:bodyPr>
          <a:lstStyle/>
          <a:p>
            <a:pPr algn="ctr"/>
            <a:endParaRPr lang="en-US" sz="3500">
              <a:solidFill>
                <a:srgbClr val="00B050"/>
              </a:solidFill>
            </a:endParaRPr>
          </a:p>
        </p:txBody>
      </p:sp>
      <p:sp>
        <p:nvSpPr>
          <p:cNvPr id="16" name="Oval 15">
            <a:extLst>
              <a:ext uri="{FF2B5EF4-FFF2-40B4-BE49-F238E27FC236}">
                <a16:creationId xmlns:a16="http://schemas.microsoft.com/office/drawing/2014/main" id="{F88B98A2-4999-4E48-AAA4-F6DCA72BCD4E}"/>
              </a:ext>
            </a:extLst>
          </p:cNvPr>
          <p:cNvSpPr/>
          <p:nvPr/>
        </p:nvSpPr>
        <p:spPr>
          <a:xfrm>
            <a:off x="3837645" y="3347382"/>
            <a:ext cx="1287830" cy="714957"/>
          </a:xfrm>
          <a:prstGeom prst="ellipse">
            <a:avLst/>
          </a:prstGeom>
          <a:noFill/>
          <a:ln w="38100">
            <a:solidFill>
              <a:srgbClr val="FF0000"/>
            </a:solidFill>
          </a:ln>
        </p:spPr>
        <p:txBody>
          <a:bodyPr wrap="square" rtlCol="0">
            <a:spAutoFit/>
          </a:bodyPr>
          <a:lstStyle/>
          <a:p>
            <a:pPr algn="ctr"/>
            <a:endParaRPr lang="en-US">
              <a:solidFill>
                <a:srgbClr val="FF0000"/>
              </a:solidFill>
            </a:endParaRPr>
          </a:p>
        </p:txBody>
      </p:sp>
      <p:sp>
        <p:nvSpPr>
          <p:cNvPr id="17" name="TextBox 16">
            <a:extLst>
              <a:ext uri="{FF2B5EF4-FFF2-40B4-BE49-F238E27FC236}">
                <a16:creationId xmlns:a16="http://schemas.microsoft.com/office/drawing/2014/main" id="{276C4D72-8C73-417E-8B0C-B451D34E6B18}"/>
              </a:ext>
            </a:extLst>
          </p:cNvPr>
          <p:cNvSpPr txBox="1"/>
          <p:nvPr/>
        </p:nvSpPr>
        <p:spPr>
          <a:xfrm>
            <a:off x="18766171" y="8698500"/>
            <a:ext cx="816882" cy="597536"/>
          </a:xfrm>
          <a:prstGeom prst="rect">
            <a:avLst/>
          </a:prstGeom>
          <a:solidFill>
            <a:schemeClr val="bg1"/>
          </a:solidFill>
          <a:ln w="38100">
            <a:solidFill>
              <a:schemeClr val="accent6">
                <a:lumMod val="75000"/>
              </a:schemeClr>
            </a:solidFill>
          </a:ln>
        </p:spPr>
        <p:txBody>
          <a:bodyPr wrap="square" rtlCol="0">
            <a:spAutoFit/>
          </a:bodyPr>
          <a:lstStyle/>
          <a:p>
            <a:pPr algn="ctr"/>
            <a:r>
              <a:rPr lang="en-US" dirty="0">
                <a:solidFill>
                  <a:schemeClr val="accent6">
                    <a:lumMod val="75000"/>
                  </a:schemeClr>
                </a:solidFill>
              </a:rPr>
              <a:t>2</a:t>
            </a:r>
          </a:p>
        </p:txBody>
      </p:sp>
      <p:sp>
        <p:nvSpPr>
          <p:cNvPr id="18" name="Oval 17">
            <a:extLst>
              <a:ext uri="{FF2B5EF4-FFF2-40B4-BE49-F238E27FC236}">
                <a16:creationId xmlns:a16="http://schemas.microsoft.com/office/drawing/2014/main" id="{C641634B-E56E-4B68-A20E-3DB201E516C9}"/>
              </a:ext>
            </a:extLst>
          </p:cNvPr>
          <p:cNvSpPr/>
          <p:nvPr/>
        </p:nvSpPr>
        <p:spPr>
          <a:xfrm>
            <a:off x="17975238" y="8648746"/>
            <a:ext cx="790933" cy="489188"/>
          </a:xfrm>
          <a:prstGeom prst="ellipse">
            <a:avLst/>
          </a:prstGeom>
          <a:noFill/>
          <a:ln w="38100">
            <a:solidFill>
              <a:schemeClr val="accent6">
                <a:lumMod val="75000"/>
              </a:schemeClr>
            </a:solidFill>
          </a:ln>
        </p:spPr>
        <p:txBody>
          <a:bodyPr wrap="square" rtlCol="0">
            <a:spAutoFit/>
          </a:bodyPr>
          <a:lstStyle/>
          <a:p>
            <a:pPr algn="ctr"/>
            <a:endParaRPr lang="en-US">
              <a:solidFill>
                <a:srgbClr val="FF0000"/>
              </a:solidFill>
            </a:endParaRPr>
          </a:p>
        </p:txBody>
      </p:sp>
      <p:sp>
        <p:nvSpPr>
          <p:cNvPr id="20" name="TextBox 19">
            <a:extLst>
              <a:ext uri="{FF2B5EF4-FFF2-40B4-BE49-F238E27FC236}">
                <a16:creationId xmlns:a16="http://schemas.microsoft.com/office/drawing/2014/main" id="{1A817E9B-63F1-4462-98F1-45D2B4CEAEC6}"/>
              </a:ext>
            </a:extLst>
          </p:cNvPr>
          <p:cNvSpPr txBox="1"/>
          <p:nvPr/>
        </p:nvSpPr>
        <p:spPr>
          <a:xfrm>
            <a:off x="3073437" y="15092385"/>
            <a:ext cx="764208" cy="597536"/>
          </a:xfrm>
          <a:prstGeom prst="rect">
            <a:avLst/>
          </a:prstGeom>
          <a:solidFill>
            <a:schemeClr val="bg1"/>
          </a:solidFill>
          <a:ln w="38100">
            <a:solidFill>
              <a:srgbClr val="9900CC"/>
            </a:solidFill>
          </a:ln>
        </p:spPr>
        <p:txBody>
          <a:bodyPr wrap="square" rtlCol="0">
            <a:spAutoFit/>
          </a:bodyPr>
          <a:lstStyle/>
          <a:p>
            <a:pPr algn="ctr"/>
            <a:r>
              <a:rPr lang="en-US" dirty="0">
                <a:solidFill>
                  <a:srgbClr val="7030A0"/>
                </a:solidFill>
              </a:rPr>
              <a:t>5</a:t>
            </a:r>
          </a:p>
        </p:txBody>
      </p:sp>
      <p:sp>
        <p:nvSpPr>
          <p:cNvPr id="21" name="TextBox 20">
            <a:extLst>
              <a:ext uri="{FF2B5EF4-FFF2-40B4-BE49-F238E27FC236}">
                <a16:creationId xmlns:a16="http://schemas.microsoft.com/office/drawing/2014/main" id="{9721BF4A-DFD4-4031-98F3-442494B4A0BD}"/>
              </a:ext>
            </a:extLst>
          </p:cNvPr>
          <p:cNvSpPr txBox="1"/>
          <p:nvPr/>
        </p:nvSpPr>
        <p:spPr>
          <a:xfrm>
            <a:off x="13901455" y="15908351"/>
            <a:ext cx="13265831" cy="5478423"/>
          </a:xfrm>
          <a:prstGeom prst="rect">
            <a:avLst/>
          </a:prstGeom>
          <a:noFill/>
          <a:ln>
            <a:noFill/>
          </a:ln>
        </p:spPr>
        <p:txBody>
          <a:bodyPr wrap="square" rtlCol="0">
            <a:spAutoFit/>
          </a:bodyPr>
          <a:lstStyle/>
          <a:p>
            <a:r>
              <a:rPr lang="en-US" sz="3500" u="sng" dirty="0">
                <a:solidFill>
                  <a:srgbClr val="0000FF"/>
                </a:solidFill>
              </a:rPr>
              <a:t>Step 4:</a:t>
            </a:r>
            <a:r>
              <a:rPr lang="en-US" sz="3500" dirty="0">
                <a:solidFill>
                  <a:srgbClr val="0000FF"/>
                </a:solidFill>
              </a:rPr>
              <a:t>    </a:t>
            </a:r>
            <a:r>
              <a:rPr lang="en-US" sz="3500" dirty="0"/>
              <a:t>Enter the replacement tonnage which is equal to the tonnage removed except the entry will be positive. This quantity will replace the asphalt removed in Sublot 2, all within the same Lot. Make sure the intended use and density indicator are the same as well. Ensure that the density column is “Y” under both entries (to ensure negative quantity and positive quantity will zero out appropriately).</a:t>
            </a:r>
          </a:p>
          <a:p>
            <a:r>
              <a:rPr lang="en-US" sz="3500" u="sng" dirty="0">
                <a:solidFill>
                  <a:srgbClr val="9900CC"/>
                </a:solidFill>
              </a:rPr>
              <a:t>Step 5:</a:t>
            </a:r>
            <a:r>
              <a:rPr lang="en-US" sz="3500" dirty="0">
                <a:solidFill>
                  <a:srgbClr val="9900CC"/>
                </a:solidFill>
              </a:rPr>
              <a:t>    </a:t>
            </a:r>
            <a:r>
              <a:rPr lang="en-US" sz="3500" dirty="0"/>
              <a:t>In the pop up box, identify where the new asphalt was placed and why it was removed.  It will show up in the comments box. </a:t>
            </a:r>
          </a:p>
          <a:p>
            <a:r>
              <a:rPr lang="en-US" sz="3500" b="1" u="sng" dirty="0">
                <a:solidFill>
                  <a:srgbClr val="FF0000"/>
                </a:solidFill>
              </a:rPr>
              <a:t>NOTE:</a:t>
            </a:r>
            <a:r>
              <a:rPr lang="en-US" sz="3500" b="1" dirty="0">
                <a:solidFill>
                  <a:srgbClr val="FF0000"/>
                </a:solidFill>
              </a:rPr>
              <a:t> </a:t>
            </a:r>
            <a:r>
              <a:rPr lang="en-US" sz="3500" dirty="0"/>
              <a:t>If Base, remember to subtract the total thickness, so the area is removed as well.</a:t>
            </a:r>
          </a:p>
        </p:txBody>
      </p:sp>
      <p:sp>
        <p:nvSpPr>
          <p:cNvPr id="22" name="TextBox 21">
            <a:extLst>
              <a:ext uri="{FF2B5EF4-FFF2-40B4-BE49-F238E27FC236}">
                <a16:creationId xmlns:a16="http://schemas.microsoft.com/office/drawing/2014/main" id="{4407BBBD-40AF-485A-AC36-B4223E500727}"/>
              </a:ext>
            </a:extLst>
          </p:cNvPr>
          <p:cNvSpPr txBox="1"/>
          <p:nvPr/>
        </p:nvSpPr>
        <p:spPr>
          <a:xfrm>
            <a:off x="462443" y="16023676"/>
            <a:ext cx="13253556" cy="5478423"/>
          </a:xfrm>
          <a:prstGeom prst="rect">
            <a:avLst/>
          </a:prstGeom>
          <a:noFill/>
          <a:ln>
            <a:noFill/>
          </a:ln>
        </p:spPr>
        <p:txBody>
          <a:bodyPr wrap="square" rtlCol="0">
            <a:spAutoFit/>
          </a:bodyPr>
          <a:lstStyle/>
          <a:p>
            <a:r>
              <a:rPr lang="en-US" sz="3500" u="sng" dirty="0">
                <a:solidFill>
                  <a:srgbClr val="FF0000"/>
                </a:solidFill>
              </a:rPr>
              <a:t>Step 1:</a:t>
            </a:r>
            <a:r>
              <a:rPr lang="en-US" sz="3500" dirty="0">
                <a:solidFill>
                  <a:srgbClr val="FF0000"/>
                </a:solidFill>
              </a:rPr>
              <a:t>   </a:t>
            </a:r>
            <a:r>
              <a:rPr lang="en-US" sz="3500" dirty="0"/>
              <a:t>Insert a row below the area removed in the Original Lot: In this case under Sublot 2. </a:t>
            </a:r>
          </a:p>
          <a:p>
            <a:r>
              <a:rPr lang="en-US" sz="3500" u="sng" dirty="0">
                <a:solidFill>
                  <a:srgbClr val="00B050"/>
                </a:solidFill>
              </a:rPr>
              <a:t>Step 2:</a:t>
            </a:r>
            <a:r>
              <a:rPr lang="en-US" sz="3500" dirty="0">
                <a:solidFill>
                  <a:srgbClr val="00B050"/>
                </a:solidFill>
              </a:rPr>
              <a:t>    </a:t>
            </a:r>
            <a:r>
              <a:rPr lang="en-US" sz="3500" dirty="0"/>
              <a:t>Enter the same date as the original area (to keep the lines together on the report) and negative the tonnage quantity and area indicating the </a:t>
            </a:r>
            <a:r>
              <a:rPr lang="en-US" sz="3500" b="1" dirty="0"/>
              <a:t>Removal</a:t>
            </a:r>
            <a:r>
              <a:rPr lang="en-US" sz="3500" dirty="0"/>
              <a:t>. Make sure the intended use and density indicator are the same as well (to ensure quantity is deducted appropriately). Enter a comment by selecting the cell to the left of the date. See step 5</a:t>
            </a:r>
          </a:p>
          <a:p>
            <a:r>
              <a:rPr lang="en-US" sz="3500" u="sng" dirty="0">
                <a:solidFill>
                  <a:srgbClr val="FF0000"/>
                </a:solidFill>
              </a:rPr>
              <a:t>Step 3: </a:t>
            </a:r>
            <a:r>
              <a:rPr lang="en-US" sz="3500" dirty="0">
                <a:solidFill>
                  <a:srgbClr val="FF0000"/>
                </a:solidFill>
              </a:rPr>
              <a:t>   </a:t>
            </a:r>
            <a:r>
              <a:rPr lang="en-US" sz="3500" dirty="0"/>
              <a:t>Insert a row within the sublot of the </a:t>
            </a:r>
            <a:r>
              <a:rPr lang="en-US" sz="3500" b="1" dirty="0"/>
              <a:t>Replacement</a:t>
            </a:r>
            <a:r>
              <a:rPr lang="en-US" sz="3500" dirty="0"/>
              <a:t> asphalt. For this example, the replacement was done in Sublot 4. </a:t>
            </a:r>
          </a:p>
        </p:txBody>
      </p:sp>
      <p:sp>
        <p:nvSpPr>
          <p:cNvPr id="15" name="TextBox 14">
            <a:extLst>
              <a:ext uri="{FF2B5EF4-FFF2-40B4-BE49-F238E27FC236}">
                <a16:creationId xmlns:a16="http://schemas.microsoft.com/office/drawing/2014/main" id="{62517FF7-2C5D-4F38-8F98-6E86A9B05758}"/>
              </a:ext>
            </a:extLst>
          </p:cNvPr>
          <p:cNvSpPr txBox="1"/>
          <p:nvPr/>
        </p:nvSpPr>
        <p:spPr>
          <a:xfrm>
            <a:off x="4917045" y="3763571"/>
            <a:ext cx="1450610" cy="597536"/>
          </a:xfrm>
          <a:prstGeom prst="rect">
            <a:avLst/>
          </a:prstGeom>
          <a:solidFill>
            <a:schemeClr val="bg1"/>
          </a:solidFill>
          <a:ln w="38100">
            <a:solidFill>
              <a:srgbClr val="FF0000"/>
            </a:solidFill>
          </a:ln>
        </p:spPr>
        <p:txBody>
          <a:bodyPr wrap="square" rtlCol="0">
            <a:spAutoFit/>
          </a:bodyPr>
          <a:lstStyle/>
          <a:p>
            <a:pPr algn="ctr"/>
            <a:r>
              <a:rPr lang="en-US" dirty="0">
                <a:solidFill>
                  <a:srgbClr val="FF0000"/>
                </a:solidFill>
              </a:rPr>
              <a:t>1 &amp; 3</a:t>
            </a:r>
          </a:p>
        </p:txBody>
      </p:sp>
    </p:spTree>
    <p:extLst>
      <p:ext uri="{BB962C8B-B14F-4D97-AF65-F5344CB8AC3E}">
        <p14:creationId xmlns:p14="http://schemas.microsoft.com/office/powerpoint/2010/main" val="1062026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0" y="0"/>
            <a:ext cx="27432000" cy="3170099"/>
          </a:xfrm>
          <a:prstGeom prst="rect">
            <a:avLst/>
          </a:prstGeom>
          <a:noFill/>
          <a:ln w="28575">
            <a:noFill/>
          </a:ln>
        </p:spPr>
        <p:txBody>
          <a:bodyPr wrap="square" rtlCol="0">
            <a:spAutoFit/>
          </a:bodyPr>
          <a:lstStyle/>
          <a:p>
            <a:pPr algn="ctr"/>
            <a:r>
              <a:rPr lang="en-US" sz="7000" cap="all" dirty="0"/>
              <a:t>How to Handle </a:t>
            </a:r>
            <a:r>
              <a:rPr lang="en-US" sz="7000" b="1" i="1" u="sng" cap="all" dirty="0">
                <a:solidFill>
                  <a:schemeClr val="accent5">
                    <a:lumMod val="50000"/>
                  </a:schemeClr>
                </a:solidFill>
                <a:effectLst>
                  <a:outerShdw blurRad="38100" dist="38100" dir="2700000" algn="tl">
                    <a:srgbClr val="000000">
                      <a:alpha val="43137"/>
                    </a:srgbClr>
                  </a:outerShdw>
                </a:effectLst>
              </a:rPr>
              <a:t>bituminous</a:t>
            </a:r>
            <a:r>
              <a:rPr lang="en-US" sz="7000" cap="all" dirty="0"/>
              <a:t> adjustments on </a:t>
            </a:r>
          </a:p>
          <a:p>
            <a:pPr algn="ctr"/>
            <a:r>
              <a:rPr lang="en-US" sz="7000" cap="all" dirty="0"/>
              <a:t>Removal and Replacement Asphalt</a:t>
            </a:r>
          </a:p>
          <a:p>
            <a:pPr algn="ctr"/>
            <a:r>
              <a:rPr lang="en-US" sz="6000" b="1" i="1" u="sng" dirty="0">
                <a:solidFill>
                  <a:schemeClr val="accent5">
                    <a:lumMod val="75000"/>
                  </a:schemeClr>
                </a:solidFill>
              </a:rPr>
              <a:t>Materials Failure – Within the Same Lot</a:t>
            </a:r>
            <a:endParaRPr lang="en-US" sz="6000" b="1" cap="all" dirty="0"/>
          </a:p>
        </p:txBody>
      </p:sp>
      <p:sp>
        <p:nvSpPr>
          <p:cNvPr id="26" name="TextBox 25"/>
          <p:cNvSpPr txBox="1"/>
          <p:nvPr/>
        </p:nvSpPr>
        <p:spPr>
          <a:xfrm>
            <a:off x="18516599" y="4024526"/>
            <a:ext cx="8519617" cy="14173111"/>
          </a:xfrm>
          <a:prstGeom prst="rect">
            <a:avLst/>
          </a:prstGeom>
          <a:noFill/>
          <a:ln w="28575">
            <a:noFill/>
          </a:ln>
        </p:spPr>
        <p:txBody>
          <a:bodyPr wrap="square" rtlCol="0">
            <a:spAutoFit/>
          </a:bodyPr>
          <a:lstStyle/>
          <a:p>
            <a:pPr marL="65088" lvl="2"/>
            <a:r>
              <a:rPr lang="en-US" sz="5000" b="1" dirty="0"/>
              <a:t>Contractor’s Certification of Quantities Sheet</a:t>
            </a:r>
            <a:r>
              <a:rPr lang="en-US" sz="5000" dirty="0"/>
              <a:t>: </a:t>
            </a:r>
          </a:p>
          <a:p>
            <a:pPr marL="65088" lvl="2"/>
            <a:endParaRPr lang="en-US" sz="5000" dirty="0"/>
          </a:p>
          <a:p>
            <a:pPr marL="0" lvl="2"/>
            <a:r>
              <a:rPr lang="en-US" sz="5000" dirty="0"/>
              <a:t>If the Removal &amp; Replacement was done within the </a:t>
            </a:r>
            <a:r>
              <a:rPr lang="en-US" sz="5000" u="sng" dirty="0"/>
              <a:t>same Lot</a:t>
            </a:r>
            <a:r>
              <a:rPr lang="en-US" sz="5000" dirty="0"/>
              <a:t>, and the Certification of Quantities turned in for estimate period should be the same.  The Contractor’s Certification will not change; both -15 and +15 tons will cancel each other out. </a:t>
            </a:r>
          </a:p>
          <a:p>
            <a:pPr marL="0" lvl="2"/>
            <a:endParaRPr lang="en-US" sz="5000" dirty="0"/>
          </a:p>
          <a:p>
            <a:r>
              <a:rPr lang="en-US" sz="4800" dirty="0"/>
              <a:t>The Contractor reported 1,139 Tons were placed and accepted </a:t>
            </a:r>
            <a:r>
              <a:rPr lang="en-US" sz="4800" b="1" u="sng" dirty="0"/>
              <a:t>for this cutoff period </a:t>
            </a:r>
            <a:r>
              <a:rPr lang="en-US" sz="4800" dirty="0"/>
              <a:t>under Certification #2.  No change to Certification is needed.</a:t>
            </a:r>
          </a:p>
          <a:p>
            <a:pPr marL="969963" lvl="2"/>
            <a:endParaRPr lang="en-US" sz="2500" dirty="0"/>
          </a:p>
        </p:txBody>
      </p:sp>
      <p:pic>
        <p:nvPicPr>
          <p:cNvPr id="2" name="Picture 1">
            <a:extLst>
              <a:ext uri="{FF2B5EF4-FFF2-40B4-BE49-F238E27FC236}">
                <a16:creationId xmlns:a16="http://schemas.microsoft.com/office/drawing/2014/main" id="{BB918466-436F-4AAA-9751-6CEDCF881F54}"/>
              </a:ext>
            </a:extLst>
          </p:cNvPr>
          <p:cNvPicPr>
            <a:picLocks noChangeAspect="1"/>
          </p:cNvPicPr>
          <p:nvPr/>
        </p:nvPicPr>
        <p:blipFill>
          <a:blip r:embed="rId3"/>
          <a:stretch>
            <a:fillRect/>
          </a:stretch>
        </p:blipFill>
        <p:spPr>
          <a:xfrm>
            <a:off x="621343" y="3257964"/>
            <a:ext cx="17465035" cy="18230436"/>
          </a:xfrm>
          <a:prstGeom prst="rect">
            <a:avLst/>
          </a:prstGeom>
          <a:ln>
            <a:solidFill>
              <a:schemeClr val="tx1"/>
            </a:solidFill>
          </a:ln>
        </p:spPr>
      </p:pic>
      <p:sp>
        <p:nvSpPr>
          <p:cNvPr id="3" name="Oval 2">
            <a:extLst>
              <a:ext uri="{FF2B5EF4-FFF2-40B4-BE49-F238E27FC236}">
                <a16:creationId xmlns:a16="http://schemas.microsoft.com/office/drawing/2014/main" id="{052949EC-7C9B-4957-A3EE-2FE2D30E8D9C}"/>
              </a:ext>
            </a:extLst>
          </p:cNvPr>
          <p:cNvSpPr/>
          <p:nvPr/>
        </p:nvSpPr>
        <p:spPr>
          <a:xfrm>
            <a:off x="16307274" y="14694647"/>
            <a:ext cx="1550504" cy="914400"/>
          </a:xfrm>
          <a:prstGeom prst="ellipse">
            <a:avLst/>
          </a:prstGeom>
          <a:noFill/>
          <a:ln w="7937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90AD698-3D45-4AE9-8DA7-32376E9F5A35}"/>
              </a:ext>
            </a:extLst>
          </p:cNvPr>
          <p:cNvSpPr/>
          <p:nvPr/>
        </p:nvSpPr>
        <p:spPr>
          <a:xfrm>
            <a:off x="10572159" y="10403305"/>
            <a:ext cx="1550504" cy="914400"/>
          </a:xfrm>
          <a:prstGeom prst="ellipse">
            <a:avLst/>
          </a:prstGeom>
          <a:noFill/>
          <a:ln w="7937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5328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0" y="0"/>
            <a:ext cx="27432000" cy="3170099"/>
          </a:xfrm>
          <a:prstGeom prst="rect">
            <a:avLst/>
          </a:prstGeom>
          <a:noFill/>
          <a:ln w="28575">
            <a:noFill/>
          </a:ln>
        </p:spPr>
        <p:txBody>
          <a:bodyPr wrap="square" rtlCol="0">
            <a:spAutoFit/>
          </a:bodyPr>
          <a:lstStyle/>
          <a:p>
            <a:pPr algn="ctr"/>
            <a:r>
              <a:rPr lang="en-US" sz="7000" cap="all" dirty="0"/>
              <a:t>How to Handle </a:t>
            </a:r>
            <a:r>
              <a:rPr lang="en-US" sz="7000" b="1" i="1" u="sng" cap="all" dirty="0">
                <a:solidFill>
                  <a:schemeClr val="accent5">
                    <a:lumMod val="50000"/>
                  </a:schemeClr>
                </a:solidFill>
              </a:rPr>
              <a:t>bituminous &amp; CPF adjustments</a:t>
            </a:r>
            <a:r>
              <a:rPr lang="en-US" sz="7000" b="1" i="1" cap="all" dirty="0">
                <a:solidFill>
                  <a:schemeClr val="accent5">
                    <a:lumMod val="50000"/>
                  </a:schemeClr>
                </a:solidFill>
              </a:rPr>
              <a:t> </a:t>
            </a:r>
            <a:r>
              <a:rPr lang="en-US" sz="7000" cap="all" dirty="0"/>
              <a:t>on </a:t>
            </a:r>
          </a:p>
          <a:p>
            <a:pPr algn="ctr"/>
            <a:r>
              <a:rPr lang="en-US" sz="7000" cap="all" dirty="0"/>
              <a:t>Removal and Replacement Asphalt</a:t>
            </a:r>
          </a:p>
          <a:p>
            <a:pPr algn="ctr"/>
            <a:r>
              <a:rPr lang="en-US" sz="6000" b="1" i="1" u="sng" dirty="0">
                <a:solidFill>
                  <a:schemeClr val="accent5">
                    <a:lumMod val="75000"/>
                  </a:schemeClr>
                </a:solidFill>
              </a:rPr>
              <a:t>Materials Failure – Within Different Lots</a:t>
            </a:r>
            <a:endParaRPr lang="en-US" sz="6000" b="1" cap="all" dirty="0"/>
          </a:p>
        </p:txBody>
      </p:sp>
      <p:sp>
        <p:nvSpPr>
          <p:cNvPr id="26" name="TextBox 25"/>
          <p:cNvSpPr txBox="1"/>
          <p:nvPr/>
        </p:nvSpPr>
        <p:spPr>
          <a:xfrm>
            <a:off x="18774139" y="3188288"/>
            <a:ext cx="8170331" cy="3554819"/>
          </a:xfrm>
          <a:prstGeom prst="rect">
            <a:avLst/>
          </a:prstGeom>
          <a:noFill/>
          <a:ln w="28575">
            <a:noFill/>
          </a:ln>
        </p:spPr>
        <p:txBody>
          <a:bodyPr wrap="square" rtlCol="0">
            <a:spAutoFit/>
          </a:bodyPr>
          <a:lstStyle/>
          <a:p>
            <a:pPr marL="0" lvl="1"/>
            <a:r>
              <a:rPr lang="en-US" sz="5000" b="1" i="1" dirty="0"/>
              <a:t>Removal </a:t>
            </a:r>
            <a:r>
              <a:rPr lang="en-US" sz="5000" i="1" dirty="0"/>
              <a:t>tonnage from original Lot will be subtracted and </a:t>
            </a:r>
            <a:r>
              <a:rPr lang="en-US" sz="5000" b="1" i="1" dirty="0"/>
              <a:t>Replacement</a:t>
            </a:r>
            <a:r>
              <a:rPr lang="en-US" sz="5000" i="1" dirty="0"/>
              <a:t> tonnage will be entered in another Lot.</a:t>
            </a:r>
          </a:p>
          <a:p>
            <a:pPr marL="1887538" lvl="2"/>
            <a:endParaRPr lang="en-US" sz="2500" dirty="0"/>
          </a:p>
        </p:txBody>
      </p:sp>
      <p:sp>
        <p:nvSpPr>
          <p:cNvPr id="21" name="TextBox 20">
            <a:extLst>
              <a:ext uri="{FF2B5EF4-FFF2-40B4-BE49-F238E27FC236}">
                <a16:creationId xmlns:a16="http://schemas.microsoft.com/office/drawing/2014/main" id="{89BDDB4A-C870-4011-8599-01078139E688}"/>
              </a:ext>
            </a:extLst>
          </p:cNvPr>
          <p:cNvSpPr txBox="1"/>
          <p:nvPr/>
        </p:nvSpPr>
        <p:spPr>
          <a:xfrm>
            <a:off x="18704400" y="6679149"/>
            <a:ext cx="8170331" cy="15173385"/>
          </a:xfrm>
          <a:prstGeom prst="rect">
            <a:avLst/>
          </a:prstGeom>
          <a:noFill/>
        </p:spPr>
        <p:txBody>
          <a:bodyPr wrap="square" rtlCol="0">
            <a:spAutoFit/>
          </a:bodyPr>
          <a:lstStyle/>
          <a:p>
            <a:r>
              <a:rPr lang="en-US" sz="3500" u="sng" dirty="0">
                <a:solidFill>
                  <a:srgbClr val="FF0000"/>
                </a:solidFill>
              </a:rPr>
              <a:t>Step 1:</a:t>
            </a:r>
          </a:p>
          <a:p>
            <a:r>
              <a:rPr lang="en-US" sz="3500" dirty="0"/>
              <a:t>Insert a row below the area removed in the </a:t>
            </a:r>
            <a:r>
              <a:rPr lang="en-US" sz="3500" b="1" dirty="0"/>
              <a:t>Original Lot</a:t>
            </a:r>
            <a:r>
              <a:rPr lang="en-US" sz="3500" dirty="0"/>
              <a:t>. In this example, it is Lot 1.</a:t>
            </a:r>
          </a:p>
          <a:p>
            <a:r>
              <a:rPr lang="en-US" sz="3500" u="sng" dirty="0">
                <a:solidFill>
                  <a:srgbClr val="00B050"/>
                </a:solidFill>
              </a:rPr>
              <a:t>Step 2:</a:t>
            </a:r>
          </a:p>
          <a:p>
            <a:r>
              <a:rPr lang="en-US" sz="3500" dirty="0"/>
              <a:t>Enter the same date as the original area (to keep the lines together on the report) and negative the quantity from the </a:t>
            </a:r>
            <a:r>
              <a:rPr lang="en-US" sz="3500" b="1" dirty="0"/>
              <a:t>Replacement Lot</a:t>
            </a:r>
            <a:r>
              <a:rPr lang="en-US" sz="3500" dirty="0"/>
              <a:t>. Make sure the intended use and density indicator are the same as well (to ensure quantity is deducted appropriately).</a:t>
            </a:r>
          </a:p>
          <a:p>
            <a:r>
              <a:rPr lang="en-US" sz="3500" u="sng" dirty="0">
                <a:solidFill>
                  <a:srgbClr val="0000FF"/>
                </a:solidFill>
              </a:rPr>
              <a:t>Step 3:</a:t>
            </a:r>
          </a:p>
          <a:p>
            <a:r>
              <a:rPr lang="en-US" sz="3500" dirty="0"/>
              <a:t>Enter a comment by selecting the cell to the left of the date. </a:t>
            </a:r>
          </a:p>
          <a:p>
            <a:r>
              <a:rPr lang="en-US" sz="3500" u="sng" dirty="0">
                <a:solidFill>
                  <a:srgbClr val="9900CC"/>
                </a:solidFill>
              </a:rPr>
              <a:t>Step 4:</a:t>
            </a:r>
          </a:p>
          <a:p>
            <a:r>
              <a:rPr lang="en-US" sz="3500" dirty="0"/>
              <a:t>In the pop up box, identify where the new asphalt was placed and why it was removed, then it will show up in the comments box.</a:t>
            </a:r>
          </a:p>
          <a:p>
            <a:r>
              <a:rPr lang="en-US" sz="3500" u="sng" dirty="0">
                <a:solidFill>
                  <a:schemeClr val="accent2">
                    <a:lumMod val="75000"/>
                  </a:schemeClr>
                </a:solidFill>
              </a:rPr>
              <a:t>Step 5:</a:t>
            </a:r>
          </a:p>
          <a:p>
            <a:r>
              <a:rPr lang="en-US" sz="3500" dirty="0"/>
              <a:t>Add a comment to the line on the </a:t>
            </a:r>
            <a:r>
              <a:rPr lang="en-US" sz="3500" b="1" dirty="0"/>
              <a:t>Replacement Lot </a:t>
            </a:r>
            <a:r>
              <a:rPr lang="en-US" sz="3500" dirty="0"/>
              <a:t>to indicate where the asphalt was originally placed (use directions from step 3 and 4).</a:t>
            </a:r>
          </a:p>
          <a:p>
            <a:endParaRPr lang="en-US" sz="3500" dirty="0"/>
          </a:p>
          <a:p>
            <a:r>
              <a:rPr lang="en-US" sz="3500" b="1" u="sng" dirty="0">
                <a:solidFill>
                  <a:srgbClr val="FF0000"/>
                </a:solidFill>
              </a:rPr>
              <a:t>NOTE:</a:t>
            </a:r>
            <a:r>
              <a:rPr lang="en-US" sz="3500" b="1" dirty="0">
                <a:solidFill>
                  <a:srgbClr val="FF0000"/>
                </a:solidFill>
              </a:rPr>
              <a:t> </a:t>
            </a:r>
            <a:r>
              <a:rPr lang="en-US" sz="3500" dirty="0"/>
              <a:t>If Base, remember to subtract the total thickness, so the area is removed as well.</a:t>
            </a:r>
          </a:p>
        </p:txBody>
      </p:sp>
      <p:pic>
        <p:nvPicPr>
          <p:cNvPr id="2" name="Picture 1">
            <a:extLst>
              <a:ext uri="{FF2B5EF4-FFF2-40B4-BE49-F238E27FC236}">
                <a16:creationId xmlns:a16="http://schemas.microsoft.com/office/drawing/2014/main" id="{58C66D65-8BD9-4B4C-B674-B59245670A6F}"/>
              </a:ext>
            </a:extLst>
          </p:cNvPr>
          <p:cNvPicPr>
            <a:picLocks noChangeAspect="1"/>
          </p:cNvPicPr>
          <p:nvPr/>
        </p:nvPicPr>
        <p:blipFill>
          <a:blip r:embed="rId3"/>
          <a:stretch>
            <a:fillRect/>
          </a:stretch>
        </p:blipFill>
        <p:spPr>
          <a:xfrm>
            <a:off x="487530" y="3458833"/>
            <a:ext cx="17934905" cy="8341437"/>
          </a:xfrm>
          <a:prstGeom prst="rect">
            <a:avLst/>
          </a:prstGeom>
        </p:spPr>
      </p:pic>
      <p:sp>
        <p:nvSpPr>
          <p:cNvPr id="22" name="TextBox 21">
            <a:extLst>
              <a:ext uri="{FF2B5EF4-FFF2-40B4-BE49-F238E27FC236}">
                <a16:creationId xmlns:a16="http://schemas.microsoft.com/office/drawing/2014/main" id="{BBD16A9F-42E9-4B4A-943C-12034930ABC4}"/>
              </a:ext>
            </a:extLst>
          </p:cNvPr>
          <p:cNvSpPr txBox="1"/>
          <p:nvPr/>
        </p:nvSpPr>
        <p:spPr>
          <a:xfrm>
            <a:off x="3852356" y="4610388"/>
            <a:ext cx="2957781" cy="597536"/>
          </a:xfrm>
          <a:prstGeom prst="rect">
            <a:avLst/>
          </a:prstGeom>
          <a:solidFill>
            <a:schemeClr val="bg1"/>
          </a:solidFill>
          <a:ln w="38100">
            <a:solidFill>
              <a:schemeClr val="tx1"/>
            </a:solidFill>
          </a:ln>
        </p:spPr>
        <p:txBody>
          <a:bodyPr wrap="square" rtlCol="0">
            <a:spAutoFit/>
          </a:bodyPr>
          <a:lstStyle/>
          <a:p>
            <a:r>
              <a:rPr lang="en-US" b="1" dirty="0"/>
              <a:t>ORIGINAL LOT</a:t>
            </a:r>
          </a:p>
        </p:txBody>
      </p:sp>
      <p:cxnSp>
        <p:nvCxnSpPr>
          <p:cNvPr id="23" name="Straight Arrow Connector 22">
            <a:extLst>
              <a:ext uri="{FF2B5EF4-FFF2-40B4-BE49-F238E27FC236}">
                <a16:creationId xmlns:a16="http://schemas.microsoft.com/office/drawing/2014/main" id="{C78D56DD-6136-4A08-A57D-BEFFCE4F6ED4}"/>
              </a:ext>
            </a:extLst>
          </p:cNvPr>
          <p:cNvCxnSpPr>
            <a:cxnSpLocks/>
          </p:cNvCxnSpPr>
          <p:nvPr/>
        </p:nvCxnSpPr>
        <p:spPr>
          <a:xfrm flipV="1">
            <a:off x="6557576" y="4247148"/>
            <a:ext cx="1542100" cy="57405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430D1359-BC87-4E74-8C25-C50DF6D7FD2E}"/>
              </a:ext>
            </a:extLst>
          </p:cNvPr>
          <p:cNvPicPr>
            <a:picLocks noChangeAspect="1"/>
          </p:cNvPicPr>
          <p:nvPr/>
        </p:nvPicPr>
        <p:blipFill>
          <a:blip r:embed="rId4"/>
          <a:stretch>
            <a:fillRect/>
          </a:stretch>
        </p:blipFill>
        <p:spPr>
          <a:xfrm>
            <a:off x="487530" y="12423682"/>
            <a:ext cx="17934905" cy="8650954"/>
          </a:xfrm>
          <a:prstGeom prst="rect">
            <a:avLst/>
          </a:prstGeom>
        </p:spPr>
      </p:pic>
      <p:sp>
        <p:nvSpPr>
          <p:cNvPr id="16" name="Oval 15">
            <a:extLst>
              <a:ext uri="{FF2B5EF4-FFF2-40B4-BE49-F238E27FC236}">
                <a16:creationId xmlns:a16="http://schemas.microsoft.com/office/drawing/2014/main" id="{F88B98A2-4999-4E48-AAA4-F6DCA72BCD4E}"/>
              </a:ext>
            </a:extLst>
          </p:cNvPr>
          <p:cNvSpPr/>
          <p:nvPr/>
        </p:nvSpPr>
        <p:spPr>
          <a:xfrm>
            <a:off x="1860859" y="3649612"/>
            <a:ext cx="980686" cy="597536"/>
          </a:xfrm>
          <a:prstGeom prst="ellipse">
            <a:avLst/>
          </a:prstGeom>
          <a:noFill/>
          <a:ln w="38100">
            <a:solidFill>
              <a:srgbClr val="FF0000"/>
            </a:solidFill>
          </a:ln>
        </p:spPr>
        <p:txBody>
          <a:bodyPr wrap="square" rtlCol="0">
            <a:spAutoFit/>
          </a:bodyPr>
          <a:lstStyle/>
          <a:p>
            <a:pPr algn="ctr"/>
            <a:endParaRPr lang="en-US">
              <a:solidFill>
                <a:srgbClr val="FF0000"/>
              </a:solidFill>
            </a:endParaRPr>
          </a:p>
        </p:txBody>
      </p:sp>
      <p:sp>
        <p:nvSpPr>
          <p:cNvPr id="10" name="Oval 9">
            <a:extLst>
              <a:ext uri="{FF2B5EF4-FFF2-40B4-BE49-F238E27FC236}">
                <a16:creationId xmlns:a16="http://schemas.microsoft.com/office/drawing/2014/main" id="{20DD987F-34A9-49AF-8ED1-CCFCC5A9F2FB}"/>
              </a:ext>
            </a:extLst>
          </p:cNvPr>
          <p:cNvSpPr/>
          <p:nvPr/>
        </p:nvSpPr>
        <p:spPr>
          <a:xfrm>
            <a:off x="12693280" y="7700211"/>
            <a:ext cx="707712" cy="368968"/>
          </a:xfrm>
          <a:prstGeom prst="ellipse">
            <a:avLst/>
          </a:prstGeom>
          <a:noFill/>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square" rtlCol="0">
            <a:spAutoFit/>
          </a:bodyPr>
          <a:lstStyle/>
          <a:p>
            <a:pPr algn="ctr"/>
            <a:endParaRPr lang="en-US" sz="3500" dirty="0">
              <a:solidFill>
                <a:srgbClr val="00B050"/>
              </a:solidFill>
            </a:endParaRPr>
          </a:p>
        </p:txBody>
      </p:sp>
      <p:sp>
        <p:nvSpPr>
          <p:cNvPr id="18" name="Oval 17">
            <a:extLst>
              <a:ext uri="{FF2B5EF4-FFF2-40B4-BE49-F238E27FC236}">
                <a16:creationId xmlns:a16="http://schemas.microsoft.com/office/drawing/2014/main" id="{C641634B-E56E-4B68-A20E-3DB201E516C9}"/>
              </a:ext>
            </a:extLst>
          </p:cNvPr>
          <p:cNvSpPr/>
          <p:nvPr/>
        </p:nvSpPr>
        <p:spPr>
          <a:xfrm>
            <a:off x="12756761" y="16762274"/>
            <a:ext cx="644231" cy="450906"/>
          </a:xfrm>
          <a:prstGeom prst="ellipse">
            <a:avLst/>
          </a:prstGeom>
          <a:noFill/>
          <a:ln w="38100">
            <a:solidFill>
              <a:srgbClr val="00B050"/>
            </a:solidFill>
          </a:ln>
        </p:spPr>
        <p:txBody>
          <a:bodyPr wrap="square" rtlCol="0">
            <a:spAutoFit/>
          </a:bodyPr>
          <a:lstStyle/>
          <a:p>
            <a:pPr algn="ctr"/>
            <a:endParaRPr lang="en-US">
              <a:solidFill>
                <a:srgbClr val="FF0000"/>
              </a:solidFill>
            </a:endParaRPr>
          </a:p>
        </p:txBody>
      </p:sp>
      <p:sp>
        <p:nvSpPr>
          <p:cNvPr id="13" name="TextBox 12">
            <a:extLst>
              <a:ext uri="{FF2B5EF4-FFF2-40B4-BE49-F238E27FC236}">
                <a16:creationId xmlns:a16="http://schemas.microsoft.com/office/drawing/2014/main" id="{642B2021-70D4-47CC-BE83-8177126425E8}"/>
              </a:ext>
            </a:extLst>
          </p:cNvPr>
          <p:cNvSpPr txBox="1"/>
          <p:nvPr/>
        </p:nvSpPr>
        <p:spPr>
          <a:xfrm>
            <a:off x="156703" y="8020485"/>
            <a:ext cx="602207" cy="597536"/>
          </a:xfrm>
          <a:prstGeom prst="rect">
            <a:avLst/>
          </a:prstGeom>
          <a:solidFill>
            <a:schemeClr val="bg1"/>
          </a:solidFill>
          <a:ln w="38100">
            <a:solidFill>
              <a:srgbClr val="0000FF"/>
            </a:solidFill>
          </a:ln>
        </p:spPr>
        <p:txBody>
          <a:bodyPr wrap="square" rtlCol="0">
            <a:spAutoFit/>
          </a:bodyPr>
          <a:lstStyle/>
          <a:p>
            <a:pPr algn="ctr"/>
            <a:r>
              <a:rPr lang="en-US" dirty="0">
                <a:solidFill>
                  <a:srgbClr val="0000FF"/>
                </a:solidFill>
              </a:rPr>
              <a:t>3</a:t>
            </a:r>
          </a:p>
        </p:txBody>
      </p:sp>
      <p:sp>
        <p:nvSpPr>
          <p:cNvPr id="14" name="Oval 13">
            <a:extLst>
              <a:ext uri="{FF2B5EF4-FFF2-40B4-BE49-F238E27FC236}">
                <a16:creationId xmlns:a16="http://schemas.microsoft.com/office/drawing/2014/main" id="{86BED82C-5BC4-4F4E-9170-F6E11828BAB3}"/>
              </a:ext>
            </a:extLst>
          </p:cNvPr>
          <p:cNvSpPr/>
          <p:nvPr/>
        </p:nvSpPr>
        <p:spPr>
          <a:xfrm>
            <a:off x="662274" y="7700211"/>
            <a:ext cx="475238" cy="346725"/>
          </a:xfrm>
          <a:prstGeom prst="ellipse">
            <a:avLst/>
          </a:prstGeom>
          <a:noFill/>
          <a:ln w="38100">
            <a:solidFill>
              <a:srgbClr val="0000FF"/>
            </a:solidFill>
            <a:tailEnd type="triangle"/>
          </a:ln>
        </p:spPr>
        <p:style>
          <a:lnRef idx="1">
            <a:schemeClr val="accent1"/>
          </a:lnRef>
          <a:fillRef idx="0">
            <a:schemeClr val="accent1"/>
          </a:fillRef>
          <a:effectRef idx="0">
            <a:schemeClr val="accent1"/>
          </a:effectRef>
          <a:fontRef idx="minor">
            <a:schemeClr val="tx1"/>
          </a:fontRef>
        </p:style>
        <p:txBody>
          <a:bodyPr wrap="square" rtlCol="0">
            <a:spAutoFit/>
          </a:bodyPr>
          <a:lstStyle/>
          <a:p>
            <a:pPr algn="ctr"/>
            <a:endParaRPr lang="en-US" sz="3500">
              <a:solidFill>
                <a:srgbClr val="00B050"/>
              </a:solidFill>
            </a:endParaRPr>
          </a:p>
        </p:txBody>
      </p:sp>
      <p:sp>
        <p:nvSpPr>
          <p:cNvPr id="20" name="TextBox 19">
            <a:extLst>
              <a:ext uri="{FF2B5EF4-FFF2-40B4-BE49-F238E27FC236}">
                <a16:creationId xmlns:a16="http://schemas.microsoft.com/office/drawing/2014/main" id="{1A817E9B-63F1-4462-98F1-45D2B4CEAEC6}"/>
              </a:ext>
            </a:extLst>
          </p:cNvPr>
          <p:cNvSpPr txBox="1"/>
          <p:nvPr/>
        </p:nvSpPr>
        <p:spPr>
          <a:xfrm>
            <a:off x="7957862" y="11339285"/>
            <a:ext cx="662102" cy="597536"/>
          </a:xfrm>
          <a:prstGeom prst="rect">
            <a:avLst/>
          </a:prstGeom>
          <a:solidFill>
            <a:schemeClr val="bg1"/>
          </a:solidFill>
          <a:ln w="38100">
            <a:solidFill>
              <a:srgbClr val="9900CC"/>
            </a:solidFill>
          </a:ln>
        </p:spPr>
        <p:txBody>
          <a:bodyPr wrap="square" rtlCol="0">
            <a:spAutoFit/>
          </a:bodyPr>
          <a:lstStyle/>
          <a:p>
            <a:pPr algn="ctr"/>
            <a:r>
              <a:rPr lang="en-US" dirty="0">
                <a:solidFill>
                  <a:srgbClr val="7030A0"/>
                </a:solidFill>
              </a:rPr>
              <a:t>4</a:t>
            </a:r>
          </a:p>
        </p:txBody>
      </p:sp>
      <p:sp>
        <p:nvSpPr>
          <p:cNvPr id="19" name="TextBox 18">
            <a:extLst>
              <a:ext uri="{FF2B5EF4-FFF2-40B4-BE49-F238E27FC236}">
                <a16:creationId xmlns:a16="http://schemas.microsoft.com/office/drawing/2014/main" id="{BCEC9EC7-CD75-45ED-A883-2EFA2B437AB6}"/>
              </a:ext>
            </a:extLst>
          </p:cNvPr>
          <p:cNvSpPr txBox="1"/>
          <p:nvPr/>
        </p:nvSpPr>
        <p:spPr>
          <a:xfrm>
            <a:off x="205565" y="16987727"/>
            <a:ext cx="597033" cy="597536"/>
          </a:xfrm>
          <a:prstGeom prst="rect">
            <a:avLst/>
          </a:prstGeom>
          <a:solidFill>
            <a:schemeClr val="bg1"/>
          </a:solidFill>
          <a:ln w="38100">
            <a:solidFill>
              <a:schemeClr val="accent2">
                <a:lumMod val="75000"/>
              </a:schemeClr>
            </a:solidFill>
          </a:ln>
        </p:spPr>
        <p:txBody>
          <a:bodyPr wrap="square" rtlCol="0">
            <a:spAutoFit/>
          </a:bodyPr>
          <a:lstStyle/>
          <a:p>
            <a:pPr algn="ctr"/>
            <a:r>
              <a:rPr lang="en-US" dirty="0">
                <a:solidFill>
                  <a:schemeClr val="accent2">
                    <a:lumMod val="50000"/>
                  </a:schemeClr>
                </a:solidFill>
              </a:rPr>
              <a:t>5</a:t>
            </a:r>
          </a:p>
        </p:txBody>
      </p:sp>
      <p:sp>
        <p:nvSpPr>
          <p:cNvPr id="24" name="Oval 23">
            <a:extLst>
              <a:ext uri="{FF2B5EF4-FFF2-40B4-BE49-F238E27FC236}">
                <a16:creationId xmlns:a16="http://schemas.microsoft.com/office/drawing/2014/main" id="{53FA6E14-0A0D-4FC3-93C9-85B2AC683D5E}"/>
              </a:ext>
            </a:extLst>
          </p:cNvPr>
          <p:cNvSpPr/>
          <p:nvPr/>
        </p:nvSpPr>
        <p:spPr>
          <a:xfrm>
            <a:off x="668909" y="16786773"/>
            <a:ext cx="508402" cy="323693"/>
          </a:xfrm>
          <a:prstGeom prst="ellipse">
            <a:avLst/>
          </a:prstGeom>
          <a:noFill/>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txBody>
          <a:bodyPr wrap="square" rtlCol="0">
            <a:spAutoFit/>
          </a:bodyPr>
          <a:lstStyle/>
          <a:p>
            <a:pPr algn="ctr"/>
            <a:endParaRPr lang="en-US" sz="3500">
              <a:solidFill>
                <a:srgbClr val="00B050"/>
              </a:solidFill>
            </a:endParaRPr>
          </a:p>
        </p:txBody>
      </p:sp>
      <p:sp>
        <p:nvSpPr>
          <p:cNvPr id="25" name="TextBox 24">
            <a:extLst>
              <a:ext uri="{FF2B5EF4-FFF2-40B4-BE49-F238E27FC236}">
                <a16:creationId xmlns:a16="http://schemas.microsoft.com/office/drawing/2014/main" id="{FBCEBC88-2219-44A4-87AD-43C169FE2673}"/>
              </a:ext>
            </a:extLst>
          </p:cNvPr>
          <p:cNvSpPr txBox="1"/>
          <p:nvPr/>
        </p:nvSpPr>
        <p:spPr>
          <a:xfrm>
            <a:off x="3547518" y="14819951"/>
            <a:ext cx="4552158" cy="597536"/>
          </a:xfrm>
          <a:prstGeom prst="rect">
            <a:avLst/>
          </a:prstGeom>
          <a:solidFill>
            <a:schemeClr val="bg1"/>
          </a:solidFill>
          <a:ln w="38100">
            <a:solidFill>
              <a:schemeClr val="tx1"/>
            </a:solidFill>
          </a:ln>
        </p:spPr>
        <p:txBody>
          <a:bodyPr wrap="square" rtlCol="0">
            <a:spAutoFit/>
          </a:bodyPr>
          <a:lstStyle/>
          <a:p>
            <a:r>
              <a:rPr lang="en-US" b="1" dirty="0"/>
              <a:t>REPLACEMENT LOT</a:t>
            </a:r>
          </a:p>
        </p:txBody>
      </p:sp>
      <p:cxnSp>
        <p:nvCxnSpPr>
          <p:cNvPr id="27" name="Straight Arrow Connector 26">
            <a:extLst>
              <a:ext uri="{FF2B5EF4-FFF2-40B4-BE49-F238E27FC236}">
                <a16:creationId xmlns:a16="http://schemas.microsoft.com/office/drawing/2014/main" id="{F8930E98-B601-4D70-86E8-5499E0F2B4FE}"/>
              </a:ext>
            </a:extLst>
          </p:cNvPr>
          <p:cNvCxnSpPr>
            <a:cxnSpLocks/>
          </p:cNvCxnSpPr>
          <p:nvPr/>
        </p:nvCxnSpPr>
        <p:spPr>
          <a:xfrm flipV="1">
            <a:off x="7261086" y="13360660"/>
            <a:ext cx="1027827" cy="180304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2517FF7-2C5D-4F38-8F98-6E86A9B05758}"/>
              </a:ext>
            </a:extLst>
          </p:cNvPr>
          <p:cNvSpPr txBox="1"/>
          <p:nvPr/>
        </p:nvSpPr>
        <p:spPr>
          <a:xfrm>
            <a:off x="2748786" y="3948380"/>
            <a:ext cx="645178" cy="597536"/>
          </a:xfrm>
          <a:prstGeom prst="rect">
            <a:avLst/>
          </a:prstGeom>
          <a:solidFill>
            <a:schemeClr val="bg1"/>
          </a:solidFill>
          <a:ln w="38100">
            <a:solidFill>
              <a:srgbClr val="FF0000"/>
            </a:solidFill>
          </a:ln>
        </p:spPr>
        <p:txBody>
          <a:bodyPr wrap="square" rtlCol="0">
            <a:spAutoFit/>
          </a:bodyPr>
          <a:lstStyle/>
          <a:p>
            <a:pPr algn="ctr"/>
            <a:r>
              <a:rPr lang="en-US" dirty="0">
                <a:solidFill>
                  <a:srgbClr val="FF0000"/>
                </a:solidFill>
              </a:rPr>
              <a:t>1</a:t>
            </a:r>
          </a:p>
        </p:txBody>
      </p:sp>
      <p:sp>
        <p:nvSpPr>
          <p:cNvPr id="9" name="TextBox 8">
            <a:extLst>
              <a:ext uri="{FF2B5EF4-FFF2-40B4-BE49-F238E27FC236}">
                <a16:creationId xmlns:a16="http://schemas.microsoft.com/office/drawing/2014/main" id="{CE966365-4AF0-4777-8DC1-2F87B532CF87}"/>
              </a:ext>
            </a:extLst>
          </p:cNvPr>
          <p:cNvSpPr txBox="1"/>
          <p:nvPr/>
        </p:nvSpPr>
        <p:spPr>
          <a:xfrm>
            <a:off x="13275741" y="7884695"/>
            <a:ext cx="602207" cy="630942"/>
          </a:xfrm>
          <a:prstGeom prst="rect">
            <a:avLst/>
          </a:prstGeom>
          <a:solidFill>
            <a:schemeClr val="bg1"/>
          </a:solidFill>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txBody>
          <a:bodyPr wrap="square" rtlCol="0">
            <a:spAutoFit/>
          </a:bodyPr>
          <a:lstStyle/>
          <a:p>
            <a:pPr algn="ctr"/>
            <a:r>
              <a:rPr lang="en-US" sz="3500" dirty="0">
                <a:solidFill>
                  <a:srgbClr val="00B050"/>
                </a:solidFill>
              </a:rPr>
              <a:t>2</a:t>
            </a:r>
          </a:p>
        </p:txBody>
      </p:sp>
      <p:sp>
        <p:nvSpPr>
          <p:cNvPr id="17" name="TextBox 16">
            <a:extLst>
              <a:ext uri="{FF2B5EF4-FFF2-40B4-BE49-F238E27FC236}">
                <a16:creationId xmlns:a16="http://schemas.microsoft.com/office/drawing/2014/main" id="{276C4D72-8C73-417E-8B0C-B451D34E6B18}"/>
              </a:ext>
            </a:extLst>
          </p:cNvPr>
          <p:cNvSpPr txBox="1"/>
          <p:nvPr/>
        </p:nvSpPr>
        <p:spPr>
          <a:xfrm>
            <a:off x="13360841" y="16987727"/>
            <a:ext cx="644231" cy="597536"/>
          </a:xfrm>
          <a:prstGeom prst="rect">
            <a:avLst/>
          </a:prstGeom>
          <a:solidFill>
            <a:schemeClr val="bg1"/>
          </a:solidFill>
          <a:ln w="38100">
            <a:solidFill>
              <a:srgbClr val="00B050"/>
            </a:solidFill>
          </a:ln>
        </p:spPr>
        <p:txBody>
          <a:bodyPr wrap="square" rtlCol="0">
            <a:spAutoFit/>
          </a:bodyPr>
          <a:lstStyle/>
          <a:p>
            <a:pPr algn="ctr"/>
            <a:r>
              <a:rPr lang="en-US" dirty="0">
                <a:solidFill>
                  <a:srgbClr val="00B050"/>
                </a:solidFill>
              </a:rPr>
              <a:t>2</a:t>
            </a:r>
          </a:p>
        </p:txBody>
      </p:sp>
    </p:spTree>
    <p:extLst>
      <p:ext uri="{BB962C8B-B14F-4D97-AF65-F5344CB8AC3E}">
        <p14:creationId xmlns:p14="http://schemas.microsoft.com/office/powerpoint/2010/main" val="3829251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0" y="0"/>
            <a:ext cx="27432000" cy="4093428"/>
          </a:xfrm>
          <a:prstGeom prst="rect">
            <a:avLst/>
          </a:prstGeom>
          <a:noFill/>
          <a:ln w="28575">
            <a:noFill/>
          </a:ln>
        </p:spPr>
        <p:txBody>
          <a:bodyPr wrap="square" rtlCol="0">
            <a:spAutoFit/>
          </a:bodyPr>
          <a:lstStyle/>
          <a:p>
            <a:pPr algn="ctr"/>
            <a:r>
              <a:rPr lang="en-US" sz="7000" cap="all" dirty="0"/>
              <a:t>How to Handle </a:t>
            </a:r>
            <a:r>
              <a:rPr lang="en-US" sz="7000" b="1" i="1" u="sng" cap="all" dirty="0">
                <a:solidFill>
                  <a:schemeClr val="accent5">
                    <a:lumMod val="50000"/>
                  </a:schemeClr>
                </a:solidFill>
              </a:rPr>
              <a:t>bituminous</a:t>
            </a:r>
            <a:r>
              <a:rPr lang="en-US" sz="7000" cap="all" dirty="0"/>
              <a:t> adjustments on </a:t>
            </a:r>
          </a:p>
          <a:p>
            <a:pPr algn="ctr"/>
            <a:r>
              <a:rPr lang="en-US" sz="7000" cap="all" dirty="0"/>
              <a:t>Removal and Replacement Asphalt</a:t>
            </a:r>
          </a:p>
          <a:p>
            <a:pPr algn="ctr"/>
            <a:r>
              <a:rPr lang="en-US" sz="6000" b="1" i="1" u="sng" dirty="0">
                <a:solidFill>
                  <a:schemeClr val="accent5">
                    <a:lumMod val="75000"/>
                  </a:schemeClr>
                </a:solidFill>
              </a:rPr>
              <a:t>Materials Failure – Within Different Lots</a:t>
            </a:r>
            <a:endParaRPr lang="en-US" sz="6000" b="1" cap="all" dirty="0"/>
          </a:p>
          <a:p>
            <a:pPr algn="ctr"/>
            <a:endParaRPr lang="en-US" sz="6000" b="1" cap="all" dirty="0"/>
          </a:p>
        </p:txBody>
      </p:sp>
      <p:sp>
        <p:nvSpPr>
          <p:cNvPr id="26" name="TextBox 25"/>
          <p:cNvSpPr txBox="1"/>
          <p:nvPr/>
        </p:nvSpPr>
        <p:spPr>
          <a:xfrm>
            <a:off x="18832102" y="3785652"/>
            <a:ext cx="7605953" cy="11249233"/>
          </a:xfrm>
          <a:prstGeom prst="rect">
            <a:avLst/>
          </a:prstGeom>
          <a:noFill/>
          <a:ln w="28575">
            <a:noFill/>
          </a:ln>
        </p:spPr>
        <p:txBody>
          <a:bodyPr wrap="square" rtlCol="0">
            <a:spAutoFit/>
          </a:bodyPr>
          <a:lstStyle/>
          <a:p>
            <a:pPr marL="0" lvl="2"/>
            <a:r>
              <a:rPr lang="en-US" sz="5000" b="1" dirty="0"/>
              <a:t>Certification of Quantities Sheet</a:t>
            </a:r>
            <a:endParaRPr lang="en-US" sz="5000" dirty="0"/>
          </a:p>
          <a:p>
            <a:pPr marL="0" lvl="2"/>
            <a:endParaRPr lang="en-US" sz="5000" dirty="0"/>
          </a:p>
          <a:p>
            <a:pPr marL="0" lvl="2"/>
            <a:r>
              <a:rPr lang="en-US" sz="5000" dirty="0"/>
              <a:t>The asphalt placed and accepted for Certification #2 has already been turned in to the PA. Since the 15 Tons was removed, the Contractor will resubmit a revised Certification #2 to the PA showing -15 tons (see image) using the same indices for the month of Certification #2.</a:t>
            </a:r>
          </a:p>
          <a:p>
            <a:pPr marL="2801938" lvl="2" indent="-914400" defTabSz="1371600">
              <a:buFont typeface="+mj-lt"/>
              <a:buAutoNum type="alphaLcPeriod"/>
            </a:pPr>
            <a:endParaRPr lang="en-US" sz="2500" dirty="0"/>
          </a:p>
        </p:txBody>
      </p:sp>
      <p:pic>
        <p:nvPicPr>
          <p:cNvPr id="3" name="Picture 2">
            <a:extLst>
              <a:ext uri="{FF2B5EF4-FFF2-40B4-BE49-F238E27FC236}">
                <a16:creationId xmlns:a16="http://schemas.microsoft.com/office/drawing/2014/main" id="{860079E6-F1FD-4029-B252-A17D7CBD7000}"/>
              </a:ext>
            </a:extLst>
          </p:cNvPr>
          <p:cNvPicPr>
            <a:picLocks noChangeAspect="1"/>
          </p:cNvPicPr>
          <p:nvPr/>
        </p:nvPicPr>
        <p:blipFill>
          <a:blip r:embed="rId3"/>
          <a:stretch>
            <a:fillRect/>
          </a:stretch>
        </p:blipFill>
        <p:spPr>
          <a:xfrm>
            <a:off x="738763" y="3167744"/>
            <a:ext cx="17399126" cy="17954416"/>
          </a:xfrm>
          <a:prstGeom prst="rect">
            <a:avLst/>
          </a:prstGeom>
          <a:ln>
            <a:solidFill>
              <a:schemeClr val="tx1"/>
            </a:solidFill>
          </a:ln>
        </p:spPr>
      </p:pic>
      <p:sp>
        <p:nvSpPr>
          <p:cNvPr id="4" name="TextBox 3">
            <a:extLst>
              <a:ext uri="{FF2B5EF4-FFF2-40B4-BE49-F238E27FC236}">
                <a16:creationId xmlns:a16="http://schemas.microsoft.com/office/drawing/2014/main" id="{E910BEB8-C9E0-4BF9-BE1E-E5F3653B0961}"/>
              </a:ext>
            </a:extLst>
          </p:cNvPr>
          <p:cNvSpPr txBox="1"/>
          <p:nvPr/>
        </p:nvSpPr>
        <p:spPr>
          <a:xfrm>
            <a:off x="18851339" y="15197753"/>
            <a:ext cx="7867210" cy="4708981"/>
          </a:xfrm>
          <a:prstGeom prst="rect">
            <a:avLst/>
          </a:prstGeom>
          <a:noFill/>
        </p:spPr>
        <p:txBody>
          <a:bodyPr wrap="square" rtlCol="0">
            <a:spAutoFit/>
          </a:bodyPr>
          <a:lstStyle/>
          <a:p>
            <a:pPr marL="65088" lvl="3"/>
            <a:r>
              <a:rPr lang="en-US" sz="5000" dirty="0"/>
              <a:t>NOTE: It is NOT acceptable to submit cumulative revised Certifications for Removal &amp; Replacement at the end of a project (this should be done as the project progresses).</a:t>
            </a:r>
          </a:p>
        </p:txBody>
      </p:sp>
      <p:sp>
        <p:nvSpPr>
          <p:cNvPr id="5" name="Oval 4">
            <a:extLst>
              <a:ext uri="{FF2B5EF4-FFF2-40B4-BE49-F238E27FC236}">
                <a16:creationId xmlns:a16="http://schemas.microsoft.com/office/drawing/2014/main" id="{9FF78A51-0ECD-4B87-B145-B022923DFF86}"/>
              </a:ext>
            </a:extLst>
          </p:cNvPr>
          <p:cNvSpPr/>
          <p:nvPr/>
        </p:nvSpPr>
        <p:spPr>
          <a:xfrm>
            <a:off x="10998357" y="10972800"/>
            <a:ext cx="1190682" cy="665538"/>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7B56439-F9A0-4A0E-8092-C9F3868E9A71}"/>
              </a:ext>
            </a:extLst>
          </p:cNvPr>
          <p:cNvSpPr/>
          <p:nvPr/>
        </p:nvSpPr>
        <p:spPr>
          <a:xfrm>
            <a:off x="16580910" y="15197753"/>
            <a:ext cx="1556979" cy="80023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95987D5-B730-4DF0-81C1-1CB0648A4CBD}"/>
              </a:ext>
            </a:extLst>
          </p:cNvPr>
          <p:cNvSpPr/>
          <p:nvPr/>
        </p:nvSpPr>
        <p:spPr>
          <a:xfrm>
            <a:off x="14491246" y="5962224"/>
            <a:ext cx="2425154" cy="99117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368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81491" y="3145988"/>
            <a:ext cx="26669016" cy="4124206"/>
          </a:xfrm>
          <a:prstGeom prst="rect">
            <a:avLst/>
          </a:prstGeom>
          <a:noFill/>
          <a:ln w="28575">
            <a:noFill/>
          </a:ln>
        </p:spPr>
        <p:txBody>
          <a:bodyPr wrap="square" rtlCol="0">
            <a:spAutoFit/>
          </a:bodyPr>
          <a:lstStyle/>
          <a:p>
            <a:pPr marL="914400" lvl="1"/>
            <a:r>
              <a:rPr lang="en-US" sz="5000" b="1" u="sng" dirty="0"/>
              <a:t>Resident’s Responsibility:</a:t>
            </a:r>
            <a:r>
              <a:rPr lang="en-US" sz="5000" dirty="0"/>
              <a:t>  </a:t>
            </a:r>
          </a:p>
          <a:p>
            <a:pPr marL="914400" lvl="1"/>
            <a:r>
              <a:rPr lang="en-US" sz="5000" dirty="0"/>
              <a:t>Since LOT 1 was closed out and the Contractor reduced the tonnage within the QCRR, the PA will deduct the CPF as a Line Item Adjustment in </a:t>
            </a:r>
            <a:r>
              <a:rPr lang="en-US" sz="5000" dirty="0" err="1"/>
              <a:t>SiteManager</a:t>
            </a:r>
            <a:r>
              <a:rPr lang="en-US" sz="5000" dirty="0"/>
              <a:t> as shown below.  Note: LOT 1 must be closed before this can happen. </a:t>
            </a:r>
          </a:p>
          <a:p>
            <a:pPr marL="914400" lvl="1"/>
            <a:endParaRPr lang="en-US" sz="1200" dirty="0"/>
          </a:p>
          <a:p>
            <a:pPr marL="854075" lvl="2"/>
            <a:r>
              <a:rPr lang="en-US" sz="5000" i="1" dirty="0"/>
              <a:t>   For examples of calculating CPF, refer to </a:t>
            </a:r>
            <a:r>
              <a:rPr lang="en-US" sz="5000" b="1" i="1" dirty="0">
                <a:hlinkClick r:id="rId3"/>
              </a:rPr>
              <a:t>CPAM Chapter 11.4</a:t>
            </a:r>
            <a:r>
              <a:rPr lang="en-US" sz="5000" i="1" dirty="0"/>
              <a:t>; </a:t>
            </a:r>
            <a:r>
              <a:rPr lang="en-US" sz="5000" b="1" i="1" dirty="0"/>
              <a:t>Attachment C</a:t>
            </a:r>
            <a:r>
              <a:rPr lang="en-US" sz="5000" i="1" dirty="0"/>
              <a:t>; </a:t>
            </a:r>
            <a:r>
              <a:rPr lang="en-US" sz="5000" b="1" i="1" dirty="0"/>
              <a:t>CPF Examples 4 - 8</a:t>
            </a:r>
            <a:r>
              <a:rPr lang="en-US" sz="5000" i="1" dirty="0"/>
              <a:t>. </a:t>
            </a:r>
          </a:p>
        </p:txBody>
      </p:sp>
      <p:pic>
        <p:nvPicPr>
          <p:cNvPr id="1026" name="Picture 1" descr="image001">
            <a:extLst>
              <a:ext uri="{FF2B5EF4-FFF2-40B4-BE49-F238E27FC236}">
                <a16:creationId xmlns:a16="http://schemas.microsoft.com/office/drawing/2014/main" id="{64300CBE-BF17-4995-B529-D77973220C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1075" y="8138635"/>
            <a:ext cx="22109849" cy="1328810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400DA4EA-95CF-4E9F-AB4A-85C260F85205}"/>
              </a:ext>
            </a:extLst>
          </p:cNvPr>
          <p:cNvSpPr txBox="1"/>
          <p:nvPr/>
        </p:nvSpPr>
        <p:spPr>
          <a:xfrm>
            <a:off x="0" y="0"/>
            <a:ext cx="27432000" cy="3170099"/>
          </a:xfrm>
          <a:prstGeom prst="rect">
            <a:avLst/>
          </a:prstGeom>
          <a:noFill/>
          <a:ln w="28575">
            <a:noFill/>
          </a:ln>
        </p:spPr>
        <p:txBody>
          <a:bodyPr wrap="square" rtlCol="0">
            <a:spAutoFit/>
          </a:bodyPr>
          <a:lstStyle/>
          <a:p>
            <a:pPr algn="ctr"/>
            <a:r>
              <a:rPr lang="en-US" sz="7000" cap="all" dirty="0"/>
              <a:t>How to Handle </a:t>
            </a:r>
            <a:r>
              <a:rPr lang="en-US" sz="7000" b="1" i="1" u="sng" cap="all" dirty="0">
                <a:solidFill>
                  <a:schemeClr val="accent5">
                    <a:lumMod val="50000"/>
                  </a:schemeClr>
                </a:solidFill>
              </a:rPr>
              <a:t>CPF</a:t>
            </a:r>
            <a:r>
              <a:rPr lang="en-US" sz="7000" cap="all" dirty="0"/>
              <a:t> adjustments on </a:t>
            </a:r>
          </a:p>
          <a:p>
            <a:pPr algn="ctr"/>
            <a:r>
              <a:rPr lang="en-US" sz="7000" cap="all" dirty="0"/>
              <a:t>Removal and Replacement Asphalt</a:t>
            </a:r>
          </a:p>
          <a:p>
            <a:pPr algn="ctr"/>
            <a:r>
              <a:rPr lang="en-US" sz="6000" b="1" i="1" u="sng" dirty="0">
                <a:solidFill>
                  <a:schemeClr val="accent5">
                    <a:lumMod val="75000"/>
                  </a:schemeClr>
                </a:solidFill>
              </a:rPr>
              <a:t>Materials Failure – Within Different Lots</a:t>
            </a:r>
            <a:endParaRPr lang="en-US" sz="6000" b="1" cap="all" dirty="0"/>
          </a:p>
        </p:txBody>
      </p:sp>
    </p:spTree>
    <p:extLst>
      <p:ext uri="{BB962C8B-B14F-4D97-AF65-F5344CB8AC3E}">
        <p14:creationId xmlns:p14="http://schemas.microsoft.com/office/powerpoint/2010/main" val="441789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96240" y="4164468"/>
            <a:ext cx="26608056" cy="2723823"/>
          </a:xfrm>
          <a:prstGeom prst="rect">
            <a:avLst/>
          </a:prstGeom>
          <a:noFill/>
          <a:ln w="28575">
            <a:noFill/>
          </a:ln>
        </p:spPr>
        <p:txBody>
          <a:bodyPr wrap="square" rtlCol="0">
            <a:spAutoFit/>
          </a:bodyPr>
          <a:lstStyle/>
          <a:p>
            <a:pPr marL="914400" lvl="1"/>
            <a:r>
              <a:rPr lang="en-US" sz="5000" b="1" u="sng" dirty="0"/>
              <a:t>Resident’s Responsibility: </a:t>
            </a:r>
          </a:p>
          <a:p>
            <a:pPr marL="1887538" lvl="2"/>
            <a:endParaRPr lang="en-US" sz="2500" dirty="0"/>
          </a:p>
          <a:p>
            <a:pPr marL="1887538" lvl="2"/>
            <a:r>
              <a:rPr lang="en-US" sz="4800" dirty="0">
                <a:cs typeface="Arial" panose="020B0604020202020204" pitchFamily="34" charset="0"/>
              </a:rPr>
              <a:t>Within </a:t>
            </a:r>
            <a:r>
              <a:rPr lang="en-US" sz="4800" dirty="0" err="1">
                <a:cs typeface="Arial" panose="020B0604020202020204" pitchFamily="34" charset="0"/>
              </a:rPr>
              <a:t>SiteManager</a:t>
            </a:r>
            <a:r>
              <a:rPr lang="en-US" sz="4800" dirty="0">
                <a:cs typeface="Arial" panose="020B0604020202020204" pitchFamily="34" charset="0"/>
              </a:rPr>
              <a:t> under Remarks (General Remarks), the PA will enter an explanation of the calculations as shown below.</a:t>
            </a:r>
          </a:p>
        </p:txBody>
      </p:sp>
      <p:pic>
        <p:nvPicPr>
          <p:cNvPr id="1027" name="Picture 2" descr="image002">
            <a:extLst>
              <a:ext uri="{FF2B5EF4-FFF2-40B4-BE49-F238E27FC236}">
                <a16:creationId xmlns:a16="http://schemas.microsoft.com/office/drawing/2014/main" id="{C9400F12-C5E4-4885-A406-301B41C15E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8574" y="7968789"/>
            <a:ext cx="22051586" cy="92583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8FC2F6ED-7001-4093-990C-3A359D531D37}"/>
              </a:ext>
            </a:extLst>
          </p:cNvPr>
          <p:cNvSpPr txBox="1"/>
          <p:nvPr/>
        </p:nvSpPr>
        <p:spPr>
          <a:xfrm>
            <a:off x="0" y="0"/>
            <a:ext cx="27432000" cy="3170099"/>
          </a:xfrm>
          <a:prstGeom prst="rect">
            <a:avLst/>
          </a:prstGeom>
          <a:noFill/>
          <a:ln w="28575">
            <a:noFill/>
          </a:ln>
        </p:spPr>
        <p:txBody>
          <a:bodyPr wrap="square" rtlCol="0">
            <a:spAutoFit/>
          </a:bodyPr>
          <a:lstStyle/>
          <a:p>
            <a:pPr algn="ctr"/>
            <a:r>
              <a:rPr lang="en-US" sz="7000" cap="all" dirty="0"/>
              <a:t>How to Handle </a:t>
            </a:r>
            <a:r>
              <a:rPr lang="en-US" sz="7000" b="1" i="1" u="sng" cap="all" dirty="0">
                <a:solidFill>
                  <a:schemeClr val="accent5">
                    <a:lumMod val="50000"/>
                  </a:schemeClr>
                </a:solidFill>
              </a:rPr>
              <a:t>CPF</a:t>
            </a:r>
            <a:r>
              <a:rPr lang="en-US" sz="7000" cap="all" dirty="0"/>
              <a:t> adjustments on </a:t>
            </a:r>
          </a:p>
          <a:p>
            <a:pPr algn="ctr"/>
            <a:r>
              <a:rPr lang="en-US" sz="7000" cap="all" dirty="0"/>
              <a:t>Removal and Replacement Asphalt</a:t>
            </a:r>
          </a:p>
          <a:p>
            <a:pPr algn="ctr"/>
            <a:r>
              <a:rPr lang="en-US" sz="6000" b="1" i="1" u="sng" dirty="0">
                <a:solidFill>
                  <a:schemeClr val="accent5">
                    <a:lumMod val="75000"/>
                  </a:schemeClr>
                </a:solidFill>
              </a:rPr>
              <a:t>Materials Failure – Within Different Lots</a:t>
            </a:r>
            <a:endParaRPr lang="en-US" sz="6000" b="1" cap="all" dirty="0"/>
          </a:p>
        </p:txBody>
      </p:sp>
    </p:spTree>
    <p:extLst>
      <p:ext uri="{BB962C8B-B14F-4D97-AF65-F5344CB8AC3E}">
        <p14:creationId xmlns:p14="http://schemas.microsoft.com/office/powerpoint/2010/main" val="1589465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1" y="241920"/>
            <a:ext cx="27432000" cy="4093428"/>
          </a:xfrm>
          <a:prstGeom prst="rect">
            <a:avLst/>
          </a:prstGeom>
          <a:noFill/>
          <a:ln w="28575">
            <a:noFill/>
          </a:ln>
        </p:spPr>
        <p:txBody>
          <a:bodyPr wrap="square" rtlCol="0">
            <a:spAutoFit/>
          </a:bodyPr>
          <a:lstStyle/>
          <a:p>
            <a:pPr algn="ctr"/>
            <a:r>
              <a:rPr lang="en-US" sz="7000" cap="all" dirty="0"/>
              <a:t>How to Handle </a:t>
            </a:r>
            <a:r>
              <a:rPr lang="en-US" sz="7000" b="1" i="1" u="sng" cap="all" dirty="0">
                <a:solidFill>
                  <a:schemeClr val="accent5">
                    <a:lumMod val="50000"/>
                  </a:schemeClr>
                </a:solidFill>
              </a:rPr>
              <a:t>bituminous &amp; CPF</a:t>
            </a:r>
            <a:r>
              <a:rPr lang="en-US" sz="7000" b="1" i="1" cap="all" dirty="0">
                <a:solidFill>
                  <a:schemeClr val="accent5">
                    <a:lumMod val="50000"/>
                  </a:schemeClr>
                </a:solidFill>
              </a:rPr>
              <a:t> </a:t>
            </a:r>
            <a:r>
              <a:rPr lang="en-US" sz="7000" cap="all" dirty="0"/>
              <a:t>adjustments on </a:t>
            </a:r>
          </a:p>
          <a:p>
            <a:pPr algn="ctr"/>
            <a:r>
              <a:rPr lang="en-US" sz="7000" cap="all" dirty="0"/>
              <a:t>Removal and Replacement Asphalt</a:t>
            </a:r>
          </a:p>
          <a:p>
            <a:pPr algn="ctr"/>
            <a:r>
              <a:rPr lang="en-US" sz="6000" b="1" i="1" u="sng" dirty="0">
                <a:solidFill>
                  <a:schemeClr val="accent5">
                    <a:lumMod val="75000"/>
                  </a:schemeClr>
                </a:solidFill>
              </a:rPr>
              <a:t>Workmanship Failure</a:t>
            </a:r>
            <a:endParaRPr lang="en-US" sz="6000" b="1" cap="all" dirty="0"/>
          </a:p>
          <a:p>
            <a:pPr algn="ctr"/>
            <a:endParaRPr lang="en-US" sz="6000" b="1" cap="all" dirty="0"/>
          </a:p>
        </p:txBody>
      </p:sp>
      <p:sp>
        <p:nvSpPr>
          <p:cNvPr id="26" name="TextBox 25"/>
          <p:cNvSpPr txBox="1"/>
          <p:nvPr/>
        </p:nvSpPr>
        <p:spPr>
          <a:xfrm>
            <a:off x="326570" y="3174576"/>
            <a:ext cx="26158373" cy="17404765"/>
          </a:xfrm>
          <a:prstGeom prst="rect">
            <a:avLst/>
          </a:prstGeom>
          <a:noFill/>
          <a:ln w="28575">
            <a:noFill/>
          </a:ln>
        </p:spPr>
        <p:txBody>
          <a:bodyPr wrap="square" rtlCol="0">
            <a:spAutoFit/>
          </a:bodyPr>
          <a:lstStyle/>
          <a:p>
            <a:pPr marL="471488" lvl="1"/>
            <a:endParaRPr lang="en-US" sz="5000" dirty="0"/>
          </a:p>
          <a:p>
            <a:pPr marL="471488" lvl="1"/>
            <a:r>
              <a:rPr lang="en-US" sz="5000" dirty="0"/>
              <a:t>The second type of Removal and Replacement is:</a:t>
            </a:r>
          </a:p>
          <a:p>
            <a:pPr marL="471488" lvl="1"/>
            <a:endParaRPr lang="en-US" sz="2500" b="1" dirty="0"/>
          </a:p>
          <a:p>
            <a:pPr marL="1828800" lvl="1" indent="-914400">
              <a:buAutoNum type="arabicPeriod" startAt="2"/>
            </a:pPr>
            <a:r>
              <a:rPr lang="en-US" sz="5000" b="1" u="sng" dirty="0"/>
              <a:t>Workmanship Failure Issues (see </a:t>
            </a:r>
            <a:r>
              <a:rPr lang="en-US" sz="5000" b="1" u="sng" dirty="0">
                <a:hlinkClick r:id="rId3"/>
              </a:rPr>
              <a:t>QCRR Correction</a:t>
            </a:r>
            <a:r>
              <a:rPr lang="en-US" sz="5000" b="1" u="sng" dirty="0"/>
              <a:t> for more information): </a:t>
            </a:r>
          </a:p>
          <a:p>
            <a:pPr marL="1730375" lvl="1"/>
            <a:r>
              <a:rPr lang="en-US" sz="5000" dirty="0"/>
              <a:t>These failures include:</a:t>
            </a:r>
          </a:p>
          <a:p>
            <a:pPr marL="2801938" lvl="2" indent="-914400">
              <a:buFont typeface="+mj-lt"/>
              <a:buAutoNum type="alphaLcPeriod"/>
            </a:pPr>
            <a:r>
              <a:rPr lang="en-US" sz="5000" dirty="0"/>
              <a:t>Tonnage removed due to </a:t>
            </a:r>
            <a:r>
              <a:rPr lang="en-US" sz="5000" b="1" dirty="0"/>
              <a:t>Segregation</a:t>
            </a:r>
            <a:endParaRPr lang="en-US" sz="2500" dirty="0"/>
          </a:p>
          <a:p>
            <a:pPr marL="2801938" lvl="2" indent="-914400" defTabSz="1371600">
              <a:buFont typeface="+mj-lt"/>
              <a:buAutoNum type="alphaLcPeriod"/>
            </a:pPr>
            <a:r>
              <a:rPr lang="en-US" sz="5000" dirty="0"/>
              <a:t>Tonnage removed due to </a:t>
            </a:r>
            <a:r>
              <a:rPr lang="en-US" sz="5000" b="1" dirty="0"/>
              <a:t>Straightedge</a:t>
            </a:r>
            <a:endParaRPr lang="en-US" sz="2500" dirty="0"/>
          </a:p>
          <a:p>
            <a:pPr marL="2801938" lvl="2" indent="-914400" defTabSz="1371600">
              <a:buFont typeface="+mj-lt"/>
              <a:buAutoNum type="alphaLcPeriod"/>
            </a:pPr>
            <a:r>
              <a:rPr lang="en-US" sz="5000" dirty="0"/>
              <a:t>Tonnage removed due to </a:t>
            </a:r>
            <a:r>
              <a:rPr lang="en-US" sz="5000" b="1" dirty="0"/>
              <a:t>Correction of Constructed Cross Slope</a:t>
            </a:r>
            <a:r>
              <a:rPr lang="en-US" sz="5000" dirty="0"/>
              <a:t> </a:t>
            </a:r>
            <a:endParaRPr lang="en-US" sz="2500" dirty="0"/>
          </a:p>
          <a:p>
            <a:pPr marL="2801938" lvl="2" indent="-914400" defTabSz="1371600">
              <a:buFont typeface="+mj-lt"/>
              <a:buAutoNum type="alphaLcPeriod"/>
            </a:pPr>
            <a:r>
              <a:rPr lang="en-US" sz="5000" dirty="0"/>
              <a:t> </a:t>
            </a:r>
            <a:r>
              <a:rPr lang="en-US" sz="5000" b="1" dirty="0"/>
              <a:t>All other</a:t>
            </a:r>
            <a:r>
              <a:rPr lang="en-US" sz="5000" dirty="0"/>
              <a:t> removal and replacement where the tonnage is paid for in the </a:t>
            </a:r>
            <a:r>
              <a:rPr lang="en-US" sz="5000" i="1" dirty="0"/>
              <a:t>Original Lot</a:t>
            </a:r>
            <a:r>
              <a:rPr lang="en-US" sz="5000" dirty="0"/>
              <a:t>, while the replacement tonnage has “Intended Use” of “No Pay Tonnage” which is not tied to a pay item and therefore not paid for. </a:t>
            </a:r>
          </a:p>
          <a:p>
            <a:pPr marL="969963" lvl="2" defTabSz="1371600"/>
            <a:endParaRPr lang="en-US" sz="5000" dirty="0"/>
          </a:p>
          <a:p>
            <a:pPr marL="969963" lvl="2" defTabSz="1371600"/>
            <a:r>
              <a:rPr lang="en-US" sz="5000" b="1" dirty="0"/>
              <a:t>For all Workmanship Failures: </a:t>
            </a:r>
          </a:p>
          <a:p>
            <a:pPr marL="2560638" lvl="2" indent="-685800" defTabSz="1281113">
              <a:buFont typeface="Arial" panose="020B0604020202020204" pitchFamily="34" charset="0"/>
              <a:buChar char="•"/>
            </a:pPr>
            <a:r>
              <a:rPr lang="en-US" sz="5000" b="1" dirty="0">
                <a:solidFill>
                  <a:srgbClr val="FF0000"/>
                </a:solidFill>
              </a:rPr>
              <a:t>Bituminous Adjustment for Tonnage Replaced will </a:t>
            </a:r>
            <a:r>
              <a:rPr lang="en-US" sz="5000" b="1" u="sng" dirty="0">
                <a:solidFill>
                  <a:srgbClr val="FF0000"/>
                </a:solidFill>
              </a:rPr>
              <a:t>NOT</a:t>
            </a:r>
            <a:r>
              <a:rPr lang="en-US" sz="5000" b="1" dirty="0">
                <a:solidFill>
                  <a:srgbClr val="FF0000"/>
                </a:solidFill>
              </a:rPr>
              <a:t> be made</a:t>
            </a:r>
            <a:r>
              <a:rPr lang="en-US" sz="5000" dirty="0">
                <a:solidFill>
                  <a:srgbClr val="FF0000"/>
                </a:solidFill>
              </a:rPr>
              <a:t>. </a:t>
            </a:r>
          </a:p>
          <a:p>
            <a:pPr marL="2560638" lvl="2" indent="-685800" defTabSz="1281113">
              <a:buFont typeface="Arial" panose="020B0604020202020204" pitchFamily="34" charset="0"/>
              <a:buChar char="•"/>
            </a:pPr>
            <a:r>
              <a:rPr lang="en-US" sz="5000" b="1" dirty="0">
                <a:solidFill>
                  <a:srgbClr val="FF0000"/>
                </a:solidFill>
              </a:rPr>
              <a:t>CPF adjustments Will </a:t>
            </a:r>
            <a:r>
              <a:rPr lang="en-US" sz="5000" b="1" u="sng" dirty="0">
                <a:solidFill>
                  <a:srgbClr val="FF0000"/>
                </a:solidFill>
              </a:rPr>
              <a:t>NOT</a:t>
            </a:r>
            <a:r>
              <a:rPr lang="en-US" sz="5000" b="1" dirty="0">
                <a:solidFill>
                  <a:srgbClr val="FF0000"/>
                </a:solidFill>
              </a:rPr>
              <a:t> be made.</a:t>
            </a:r>
          </a:p>
          <a:p>
            <a:pPr marL="969963" lvl="2" defTabSz="1371600"/>
            <a:endParaRPr lang="en-US" sz="5000" dirty="0">
              <a:solidFill>
                <a:srgbClr val="FF0000"/>
              </a:solidFill>
            </a:endParaRPr>
          </a:p>
          <a:p>
            <a:pPr marL="969963" lvl="2" defTabSz="1371600"/>
            <a:endParaRPr lang="en-US" sz="5000" dirty="0"/>
          </a:p>
          <a:p>
            <a:pPr marL="969963" lvl="2" defTabSz="1371600"/>
            <a:r>
              <a:rPr lang="en-US" sz="5000" dirty="0"/>
              <a:t>The </a:t>
            </a:r>
            <a:r>
              <a:rPr lang="en-US" sz="5000" b="1" u="sng" dirty="0"/>
              <a:t>original Asphalt Material (i.e. Removal asphalt) </a:t>
            </a:r>
            <a:r>
              <a:rPr lang="en-US" sz="5000" dirty="0"/>
              <a:t>was accepted and paid for, therefore the </a:t>
            </a:r>
            <a:r>
              <a:rPr lang="en-US" sz="5000" b="1" dirty="0"/>
              <a:t>Replacement Asphalt </a:t>
            </a:r>
            <a:r>
              <a:rPr lang="en-US" sz="5000" dirty="0"/>
              <a:t>due to Workmanship Failure Issues is not paid for.  The “Intended Use” (listed in above in a-d) is not tied to a pay item on the QCRR; therefore it does not affect the tonnage quantity. The Certification of Quantities Sheet will not be affected. Refer to the </a:t>
            </a:r>
            <a:r>
              <a:rPr lang="en-US" sz="5000" dirty="0">
                <a:hlinkClick r:id="rId3"/>
              </a:rPr>
              <a:t>QCRR Corrections </a:t>
            </a:r>
            <a:r>
              <a:rPr lang="en-US" sz="5000" dirty="0"/>
              <a:t>PowerPoint presentation for more information. </a:t>
            </a:r>
          </a:p>
          <a:p>
            <a:pPr marL="969963" lvl="2" defTabSz="1371600"/>
            <a:endParaRPr lang="en-US" sz="5000" dirty="0"/>
          </a:p>
        </p:txBody>
      </p:sp>
    </p:spTree>
    <p:extLst>
      <p:ext uri="{BB962C8B-B14F-4D97-AF65-F5344CB8AC3E}">
        <p14:creationId xmlns:p14="http://schemas.microsoft.com/office/powerpoint/2010/main" val="37899406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6035</TotalTime>
  <Words>1148</Words>
  <Application>Microsoft Office PowerPoint</Application>
  <PresentationFormat>Custom</PresentationFormat>
  <Paragraphs>112</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Ashley</dc:creator>
  <cp:lastModifiedBy>Valdez, Sherry</cp:lastModifiedBy>
  <cp:revision>202</cp:revision>
  <cp:lastPrinted>2017-02-14T14:44:49Z</cp:lastPrinted>
  <dcterms:created xsi:type="dcterms:W3CDTF">2016-07-11T19:21:58Z</dcterms:created>
  <dcterms:modified xsi:type="dcterms:W3CDTF">2019-08-27T12:46:14Z</dcterms:modified>
</cp:coreProperties>
</file>