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68" r:id="rId5"/>
    <p:sldId id="257" r:id="rId6"/>
    <p:sldId id="267" r:id="rId7"/>
    <p:sldId id="260" r:id="rId8"/>
  </p:sldIdLst>
  <p:sldSz cx="12192000" cy="6858000"/>
  <p:notesSz cx="6954838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witt, Richard" initials="HR" lastIdx="14" clrIdx="0">
    <p:extLst>
      <p:ext uri="{19B8F6BF-5375-455C-9EA6-DF929625EA0E}">
        <p15:presenceInfo xmlns:p15="http://schemas.microsoft.com/office/powerpoint/2012/main" userId="S-1-5-21-978016076-702945558-1050887974-31903" providerId="AD"/>
      </p:ext>
    </p:extLst>
  </p:cmAuthor>
  <p:cmAuthor id="2" name="Anderson, Ashley" initials="AA" lastIdx="22" clrIdx="1">
    <p:extLst>
      <p:ext uri="{19B8F6BF-5375-455C-9EA6-DF929625EA0E}">
        <p15:presenceInfo xmlns:p15="http://schemas.microsoft.com/office/powerpoint/2012/main" userId="S-1-5-21-978016076-702945558-1050887974-43789" providerId="AD"/>
      </p:ext>
    </p:extLst>
  </p:cmAuthor>
  <p:cmAuthor id="3" name="Brown, Kristin" initials="BK" lastIdx="6" clrIdx="2">
    <p:extLst>
      <p:ext uri="{19B8F6BF-5375-455C-9EA6-DF929625EA0E}">
        <p15:presenceInfo xmlns:p15="http://schemas.microsoft.com/office/powerpoint/2012/main" userId="S-1-5-21-978016076-702945558-1050887974-4338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1C5840"/>
    <a:srgbClr val="0B049A"/>
    <a:srgbClr val="0E05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D2E51C-1E23-4156-A962-3B08F01F0583}" type="doc">
      <dgm:prSet loTypeId="urn:microsoft.com/office/officeart/2005/8/layout/hList1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46651FE-3DA5-4B87-985F-F4D4205DB2E8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Tonnage Items</a:t>
          </a:r>
          <a:endParaRPr lang="en-US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E4DD1B9-BE7D-4D6A-B655-443BB5CBE411}" type="parTrans" cxnId="{8CCFDBEC-3809-4785-A4EC-3F773F00D806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F987DBF-53C0-4287-AEEA-525511B4CF58}" type="sibTrans" cxnId="{8CCFDBEC-3809-4785-A4EC-3F773F00D806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D8D6D54-C338-428E-AE21-0B61786D641F}">
      <dgm:prSet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At end of project, calculate the Adjusted Quantity (</a:t>
          </a:r>
          <a:r>
            <a:rPr lang="en-US" dirty="0" err="1" smtClean="0">
              <a:solidFill>
                <a:schemeClr val="tx1"/>
              </a:solidFill>
            </a:rPr>
            <a:t>AQ</a:t>
          </a:r>
          <a:r>
            <a:rPr lang="en-US" dirty="0" smtClean="0">
              <a:solidFill>
                <a:schemeClr val="tx1"/>
              </a:solidFill>
            </a:rPr>
            <a:t>).</a:t>
          </a:r>
        </a:p>
      </dgm:t>
    </dgm:pt>
    <dgm:pt modelId="{34728086-0CEF-4991-978A-0B54B87286B1}" type="parTrans" cxnId="{6D6D7082-03F7-4976-AC92-22EC7BB07AE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BF17E4E-CBF5-44D9-BAB3-F3567DAEC199}" type="sibTrans" cxnId="{6D6D7082-03F7-4976-AC92-22EC7BB07AE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E69A2A6F-4C59-4441-AE55-1CDF615DADCB}">
      <dgm:prSet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If contractor places ≥ AQ, </a:t>
          </a:r>
          <a:r>
            <a:rPr lang="en-US" b="1" i="0" dirty="0" smtClean="0">
              <a:solidFill>
                <a:schemeClr val="tx1"/>
              </a:solidFill>
            </a:rPr>
            <a:t>no asphalt adjustment.</a:t>
          </a:r>
          <a:endParaRPr lang="en-US" b="0" dirty="0" smtClean="0">
            <a:solidFill>
              <a:schemeClr val="tx1"/>
            </a:solidFill>
          </a:endParaRPr>
        </a:p>
      </dgm:t>
    </dgm:pt>
    <dgm:pt modelId="{222D5CB4-495D-41FE-BF7E-FD9B7CB64FCA}" type="parTrans" cxnId="{58CCBA6C-B9A6-48DA-8DA4-4E689D88170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6BDC7F3-9DF4-4626-9DFC-1FB54A538C30}" type="sibTrans" cxnId="{58CCBA6C-B9A6-48DA-8DA4-4E689D88170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0A44480-2028-40CA-9605-5F849154484F}">
      <dgm:prSet/>
      <dgm:spPr/>
      <dgm:t>
        <a:bodyPr/>
        <a:lstStyle/>
        <a:p>
          <a:r>
            <a: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Overbuild</a:t>
          </a:r>
        </a:p>
      </dgm:t>
    </dgm:pt>
    <dgm:pt modelId="{D123BC52-60C0-4FF2-B341-1725F8B0A3FF}" type="parTrans" cxnId="{B2F283CE-17C3-4E36-B983-14F3BE84D86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5A8B128-2263-4A88-88B3-C60E3942D82E}" type="sibTrans" cxnId="{B2F283CE-17C3-4E36-B983-14F3BE84D86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E770AA4E-67DF-4E74-A5E6-9478374D665B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No individual asphalt pay items, so use items from Schedule of Quantities in Plans</a:t>
          </a:r>
          <a:endParaRPr lang="en-US" dirty="0">
            <a:solidFill>
              <a:schemeClr val="tx1"/>
            </a:solidFill>
          </a:endParaRPr>
        </a:p>
      </dgm:t>
    </dgm:pt>
    <dgm:pt modelId="{C0175F79-08B0-4647-B748-A08703AE0EE1}" type="parTrans" cxnId="{3608E5D9-5E4A-404E-8E60-4EAB4BD32352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9C41478-4316-4F09-B0B4-659A4F0AC86C}" type="sibTrans" cxnId="{3608E5D9-5E4A-404E-8E60-4EAB4BD32352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B5E4F1E-2B48-4A51-A9A2-198F374E3712}">
      <dgm:prSet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Pay for amount placed.</a:t>
          </a:r>
        </a:p>
      </dgm:t>
    </dgm:pt>
    <dgm:pt modelId="{557B9353-70EC-44BC-BC7D-DD0A110F1779}" type="parTrans" cxnId="{3910970C-5B32-41DA-A752-AAB9CA04454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418CF78-98D1-4DFD-97D1-BC1A3655F222}" type="sibTrans" cxnId="{3910970C-5B32-41DA-A752-AAB9CA04454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09AAFF9-4145-48F4-B4BB-A7670DA8A5E4}">
      <dgm:prSet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If overbuild quantity placed differs from Adjusted Quantity, an adjustment is required (</a:t>
          </a:r>
          <a:r>
            <a:rPr lang="en-US" b="1" i="0" dirty="0" smtClean="0">
              <a:solidFill>
                <a:schemeClr val="tx1"/>
              </a:solidFill>
            </a:rPr>
            <a:t>positive or negative</a:t>
          </a:r>
          <a:r>
            <a:rPr lang="en-US" dirty="0" smtClean="0">
              <a:solidFill>
                <a:schemeClr val="tx1"/>
              </a:solidFill>
            </a:rPr>
            <a:t>)</a:t>
          </a:r>
        </a:p>
      </dgm:t>
    </dgm:pt>
    <dgm:pt modelId="{90758308-7AB0-4FB0-BA2B-13F7449CF632}" type="parTrans" cxnId="{14C7B7F0-CC22-405A-8C40-9E02C8AA42CF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5AA5D3B-BF9F-4170-906D-8EFF956CA920}" type="sibTrans" cxnId="{14C7B7F0-CC22-405A-8C40-9E02C8AA42CF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E7EC02E5-57B7-44A2-B53E-AC010363AF19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For each asphalt item, pay proportionate percentage of </a:t>
          </a:r>
          <a:r>
            <a:rPr lang="en-US" dirty="0" smtClean="0">
              <a:solidFill>
                <a:schemeClr val="tx1"/>
              </a:solidFill>
            </a:rPr>
            <a:t>1 </a:t>
          </a:r>
          <a:r>
            <a:rPr lang="en-US" dirty="0" smtClean="0">
              <a:solidFill>
                <a:schemeClr val="tx1"/>
              </a:solidFill>
            </a:rPr>
            <a:t>LS for the asphalt placed each month</a:t>
          </a:r>
          <a:endParaRPr lang="en-US" dirty="0">
            <a:solidFill>
              <a:schemeClr val="tx1"/>
            </a:solidFill>
          </a:endParaRPr>
        </a:p>
      </dgm:t>
    </dgm:pt>
    <dgm:pt modelId="{E458A5A0-824F-4B20-95CB-5B69E0F6E2C7}" type="parTrans" cxnId="{2E3E7BDA-DABE-4A66-93EF-CC250DC089C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59B01F8-9AC8-4B13-8722-29F60F483256}" type="sibTrans" cxnId="{2E3E7BDA-DABE-4A66-93EF-CC250DC089C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F08CC0DB-B513-4DA3-9D89-B1D8A66FF7F9}">
      <dgm:prSet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If contractor places &lt; </a:t>
          </a:r>
          <a:r>
            <a:rPr lang="en-US" dirty="0" err="1" smtClean="0">
              <a:solidFill>
                <a:schemeClr val="tx1"/>
              </a:solidFill>
            </a:rPr>
            <a:t>AQ</a:t>
          </a:r>
          <a:r>
            <a:rPr lang="en-US" dirty="0" smtClean="0">
              <a:solidFill>
                <a:schemeClr val="tx1"/>
              </a:solidFill>
            </a:rPr>
            <a:t>, a </a:t>
          </a:r>
          <a:r>
            <a:rPr lang="en-US" b="1" i="0" dirty="0" smtClean="0">
              <a:solidFill>
                <a:schemeClr val="tx1"/>
              </a:solidFill>
            </a:rPr>
            <a:t>negative adjustment </a:t>
          </a:r>
          <a:r>
            <a:rPr lang="en-US" dirty="0" smtClean="0">
              <a:solidFill>
                <a:schemeClr val="tx1"/>
              </a:solidFill>
            </a:rPr>
            <a:t>is needed.</a:t>
          </a:r>
        </a:p>
      </dgm:t>
    </dgm:pt>
    <dgm:pt modelId="{CE19D377-41CE-4F7B-A66D-E26E07693725}" type="parTrans" cxnId="{10806CBE-6286-4C23-BEA0-376498F7F4A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DC3A96A-0FAD-4C5A-BE6B-F2CAD2ED2F81}" type="sibTrans" cxnId="{10806CBE-6286-4C23-BEA0-376498F7F4A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0299A35-6AEB-4EF1-B408-9614AE668D43}" type="pres">
      <dgm:prSet presAssocID="{59D2E51C-1E23-4156-A962-3B08F01F05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41F194C-525C-454A-BC90-CDB1DC975A51}" type="pres">
      <dgm:prSet presAssocID="{946651FE-3DA5-4B87-985F-F4D4205DB2E8}" presName="composite" presStyleCnt="0"/>
      <dgm:spPr/>
    </dgm:pt>
    <dgm:pt modelId="{F5A7E1B1-B6F4-4825-A34D-FB8C6CFB73E1}" type="pres">
      <dgm:prSet presAssocID="{946651FE-3DA5-4B87-985F-F4D4205DB2E8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D46C22-BEA4-40D5-81F5-7CC1F7708A70}" type="pres">
      <dgm:prSet presAssocID="{946651FE-3DA5-4B87-985F-F4D4205DB2E8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C62D4B-2746-47F2-A94F-1D94634C867F}" type="pres">
      <dgm:prSet presAssocID="{1F987DBF-53C0-4287-AEEA-525511B4CF58}" presName="space" presStyleCnt="0"/>
      <dgm:spPr/>
    </dgm:pt>
    <dgm:pt modelId="{DFD92672-0C88-4065-BCD0-E22EF2CF871D}" type="pres">
      <dgm:prSet presAssocID="{30A44480-2028-40CA-9605-5F849154484F}" presName="composite" presStyleCnt="0"/>
      <dgm:spPr/>
    </dgm:pt>
    <dgm:pt modelId="{7E9A1C83-882D-4388-9F81-FB5BF0F816EC}" type="pres">
      <dgm:prSet presAssocID="{30A44480-2028-40CA-9605-5F849154484F}" presName="parTx" presStyleLbl="alignNode1" presStyleIdx="1" presStyleCnt="2" custLinFactNeighborX="-2435" custLinFactNeighborY="-66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2F81F7-1513-43B5-81A3-CE3348176DCE}" type="pres">
      <dgm:prSet presAssocID="{30A44480-2028-40CA-9605-5F849154484F}" presName="desTx" presStyleLbl="alignAccFollowNode1" presStyleIdx="1" presStyleCnt="2" custLinFactNeighborX="-2189" custLinFactNeighborY="-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910970C-5B32-41DA-A752-AAB9CA044548}" srcId="{30A44480-2028-40CA-9605-5F849154484F}" destId="{3B5E4F1E-2B48-4A51-A9A2-198F374E3712}" srcOrd="0" destOrd="0" parTransId="{557B9353-70EC-44BC-BC7D-DD0A110F1779}" sibTransId="{4418CF78-98D1-4DFD-97D1-BC1A3655F222}"/>
    <dgm:cxn modelId="{FFBAB59F-28F1-41D8-B378-FF1163D3D42E}" type="presOf" srcId="{BD8D6D54-C338-428E-AE21-0B61786D641F}" destId="{58D46C22-BEA4-40D5-81F5-7CC1F7708A70}" srcOrd="0" destOrd="2" presId="urn:microsoft.com/office/officeart/2005/8/layout/hList1"/>
    <dgm:cxn modelId="{9E0BB64D-2357-46BE-80E9-1710B66AC4BD}" type="presOf" srcId="{F08CC0DB-B513-4DA3-9D89-B1D8A66FF7F9}" destId="{58D46C22-BEA4-40D5-81F5-7CC1F7708A70}" srcOrd="0" destOrd="3" presId="urn:microsoft.com/office/officeart/2005/8/layout/hList1"/>
    <dgm:cxn modelId="{B2F283CE-17C3-4E36-B983-14F3BE84D865}" srcId="{59D2E51C-1E23-4156-A962-3B08F01F0583}" destId="{30A44480-2028-40CA-9605-5F849154484F}" srcOrd="1" destOrd="0" parTransId="{D123BC52-60C0-4FF2-B341-1725F8B0A3FF}" sibTransId="{85A8B128-2263-4A88-88B3-C60E3942D82E}"/>
    <dgm:cxn modelId="{33122268-EF10-4913-95B2-E90E9949D807}" type="presOf" srcId="{209AAFF9-4145-48F4-B4BB-A7670DA8A5E4}" destId="{7F2F81F7-1513-43B5-81A3-CE3348176DCE}" srcOrd="0" destOrd="1" presId="urn:microsoft.com/office/officeart/2005/8/layout/hList1"/>
    <dgm:cxn modelId="{9A84AA89-851C-4BC0-BB4C-0F78E33BA4B8}" type="presOf" srcId="{3B5E4F1E-2B48-4A51-A9A2-198F374E3712}" destId="{7F2F81F7-1513-43B5-81A3-CE3348176DCE}" srcOrd="0" destOrd="0" presId="urn:microsoft.com/office/officeart/2005/8/layout/hList1"/>
    <dgm:cxn modelId="{2E3E7BDA-DABE-4A66-93EF-CC250DC089CD}" srcId="{946651FE-3DA5-4B87-985F-F4D4205DB2E8}" destId="{E7EC02E5-57B7-44A2-B53E-AC010363AF19}" srcOrd="1" destOrd="0" parTransId="{E458A5A0-824F-4B20-95CB-5B69E0F6E2C7}" sibTransId="{159B01F8-9AC8-4B13-8722-29F60F483256}"/>
    <dgm:cxn modelId="{27CE04F5-0002-4D03-BF33-4AC045538F25}" type="presOf" srcId="{E770AA4E-67DF-4E74-A5E6-9478374D665B}" destId="{58D46C22-BEA4-40D5-81F5-7CC1F7708A70}" srcOrd="0" destOrd="0" presId="urn:microsoft.com/office/officeart/2005/8/layout/hList1"/>
    <dgm:cxn modelId="{81D583EF-56AC-4F10-8AD2-E4941BC52815}" type="presOf" srcId="{E69A2A6F-4C59-4441-AE55-1CDF615DADCB}" destId="{58D46C22-BEA4-40D5-81F5-7CC1F7708A70}" srcOrd="0" destOrd="4" presId="urn:microsoft.com/office/officeart/2005/8/layout/hList1"/>
    <dgm:cxn modelId="{14C7B7F0-CC22-405A-8C40-9E02C8AA42CF}" srcId="{30A44480-2028-40CA-9605-5F849154484F}" destId="{209AAFF9-4145-48F4-B4BB-A7670DA8A5E4}" srcOrd="1" destOrd="0" parTransId="{90758308-7AB0-4FB0-BA2B-13F7449CF632}" sibTransId="{A5AA5D3B-BF9F-4170-906D-8EFF956CA920}"/>
    <dgm:cxn modelId="{684DF8B7-DE93-4799-9F45-F05825F3EBFF}" type="presOf" srcId="{59D2E51C-1E23-4156-A962-3B08F01F0583}" destId="{40299A35-6AEB-4EF1-B408-9614AE668D43}" srcOrd="0" destOrd="0" presId="urn:microsoft.com/office/officeart/2005/8/layout/hList1"/>
    <dgm:cxn modelId="{3608E5D9-5E4A-404E-8E60-4EAB4BD32352}" srcId="{946651FE-3DA5-4B87-985F-F4D4205DB2E8}" destId="{E770AA4E-67DF-4E74-A5E6-9478374D665B}" srcOrd="0" destOrd="0" parTransId="{C0175F79-08B0-4647-B748-A08703AE0EE1}" sibTransId="{29C41478-4316-4F09-B0B4-659A4F0AC86C}"/>
    <dgm:cxn modelId="{6D6D7082-03F7-4976-AC92-22EC7BB07AED}" srcId="{946651FE-3DA5-4B87-985F-F4D4205DB2E8}" destId="{BD8D6D54-C338-428E-AE21-0B61786D641F}" srcOrd="2" destOrd="0" parTransId="{34728086-0CEF-4991-978A-0B54B87286B1}" sibTransId="{CBF17E4E-CBF5-44D9-BAB3-F3567DAEC199}"/>
    <dgm:cxn modelId="{10806CBE-6286-4C23-BEA0-376498F7F4AB}" srcId="{BD8D6D54-C338-428E-AE21-0B61786D641F}" destId="{F08CC0DB-B513-4DA3-9D89-B1D8A66FF7F9}" srcOrd="0" destOrd="0" parTransId="{CE19D377-41CE-4F7B-A66D-E26E07693725}" sibTransId="{BDC3A96A-0FAD-4C5A-BE6B-F2CAD2ED2F81}"/>
    <dgm:cxn modelId="{58CCBA6C-B9A6-48DA-8DA4-4E689D881705}" srcId="{BD8D6D54-C338-428E-AE21-0B61786D641F}" destId="{E69A2A6F-4C59-4441-AE55-1CDF615DADCB}" srcOrd="1" destOrd="0" parTransId="{222D5CB4-495D-41FE-BF7E-FD9B7CB64FCA}" sibTransId="{A6BDC7F3-9DF4-4626-9DFC-1FB54A538C30}"/>
    <dgm:cxn modelId="{771D41B2-4AF2-4803-994F-97075D9C1646}" type="presOf" srcId="{E7EC02E5-57B7-44A2-B53E-AC010363AF19}" destId="{58D46C22-BEA4-40D5-81F5-7CC1F7708A70}" srcOrd="0" destOrd="1" presId="urn:microsoft.com/office/officeart/2005/8/layout/hList1"/>
    <dgm:cxn modelId="{14563EA7-B73E-4BF1-B065-11DDF6EC1F1C}" type="presOf" srcId="{30A44480-2028-40CA-9605-5F849154484F}" destId="{7E9A1C83-882D-4388-9F81-FB5BF0F816EC}" srcOrd="0" destOrd="0" presId="urn:microsoft.com/office/officeart/2005/8/layout/hList1"/>
    <dgm:cxn modelId="{8CCFDBEC-3809-4785-A4EC-3F773F00D806}" srcId="{59D2E51C-1E23-4156-A962-3B08F01F0583}" destId="{946651FE-3DA5-4B87-985F-F4D4205DB2E8}" srcOrd="0" destOrd="0" parTransId="{1E4DD1B9-BE7D-4D6A-B655-443BB5CBE411}" sibTransId="{1F987DBF-53C0-4287-AEEA-525511B4CF58}"/>
    <dgm:cxn modelId="{667F4026-0D44-44A8-91D0-EAC9F05CD201}" type="presOf" srcId="{946651FE-3DA5-4B87-985F-F4D4205DB2E8}" destId="{F5A7E1B1-B6F4-4825-A34D-FB8C6CFB73E1}" srcOrd="0" destOrd="0" presId="urn:microsoft.com/office/officeart/2005/8/layout/hList1"/>
    <dgm:cxn modelId="{26B82324-4B11-44C6-A857-94D86A4B975C}" type="presParOf" srcId="{40299A35-6AEB-4EF1-B408-9614AE668D43}" destId="{B41F194C-525C-454A-BC90-CDB1DC975A51}" srcOrd="0" destOrd="0" presId="urn:microsoft.com/office/officeart/2005/8/layout/hList1"/>
    <dgm:cxn modelId="{67E8165A-AA1F-479A-B4F6-C0ED6941E783}" type="presParOf" srcId="{B41F194C-525C-454A-BC90-CDB1DC975A51}" destId="{F5A7E1B1-B6F4-4825-A34D-FB8C6CFB73E1}" srcOrd="0" destOrd="0" presId="urn:microsoft.com/office/officeart/2005/8/layout/hList1"/>
    <dgm:cxn modelId="{378B9B0A-8411-40F8-B620-80A8D1FF96D0}" type="presParOf" srcId="{B41F194C-525C-454A-BC90-CDB1DC975A51}" destId="{58D46C22-BEA4-40D5-81F5-7CC1F7708A70}" srcOrd="1" destOrd="0" presId="urn:microsoft.com/office/officeart/2005/8/layout/hList1"/>
    <dgm:cxn modelId="{88FBDB4E-BE09-44F1-B0DC-750EAD23378F}" type="presParOf" srcId="{40299A35-6AEB-4EF1-B408-9614AE668D43}" destId="{D5C62D4B-2746-47F2-A94F-1D94634C867F}" srcOrd="1" destOrd="0" presId="urn:microsoft.com/office/officeart/2005/8/layout/hList1"/>
    <dgm:cxn modelId="{D1549DC0-3BC0-4F55-84EB-7F429B5CF715}" type="presParOf" srcId="{40299A35-6AEB-4EF1-B408-9614AE668D43}" destId="{DFD92672-0C88-4065-BCD0-E22EF2CF871D}" srcOrd="2" destOrd="0" presId="urn:microsoft.com/office/officeart/2005/8/layout/hList1"/>
    <dgm:cxn modelId="{6709D3F6-528F-4433-91B2-6F361194BDD4}" type="presParOf" srcId="{DFD92672-0C88-4065-BCD0-E22EF2CF871D}" destId="{7E9A1C83-882D-4388-9F81-FB5BF0F816EC}" srcOrd="0" destOrd="0" presId="urn:microsoft.com/office/officeart/2005/8/layout/hList1"/>
    <dgm:cxn modelId="{05922ECA-88A4-40BD-9043-B279DD1E3500}" type="presParOf" srcId="{DFD92672-0C88-4065-BCD0-E22EF2CF871D}" destId="{7F2F81F7-1513-43B5-81A3-CE3348176DC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A7E1B1-B6F4-4825-A34D-FB8C6CFB73E1}">
      <dsp:nvSpPr>
        <dsp:cNvPr id="0" name=""/>
        <dsp:cNvSpPr/>
      </dsp:nvSpPr>
      <dsp:spPr>
        <a:xfrm>
          <a:off x="49" y="97713"/>
          <a:ext cx="4694385" cy="63360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2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Tonnage Items</a:t>
          </a:r>
          <a:endParaRPr lang="en-US" sz="22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9" y="97713"/>
        <a:ext cx="4694385" cy="633600"/>
      </dsp:txXfrm>
    </dsp:sp>
    <dsp:sp modelId="{58D46C22-BEA4-40D5-81F5-7CC1F7708A70}">
      <dsp:nvSpPr>
        <dsp:cNvPr id="0" name=""/>
        <dsp:cNvSpPr/>
      </dsp:nvSpPr>
      <dsp:spPr>
        <a:xfrm>
          <a:off x="49" y="731313"/>
          <a:ext cx="4694385" cy="4589639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>
              <a:solidFill>
                <a:schemeClr val="tx1"/>
              </a:solidFill>
            </a:rPr>
            <a:t>No individual asphalt pay items, so use items from Schedule of Quantities in Plans</a:t>
          </a:r>
          <a:endParaRPr lang="en-US" sz="2200" kern="1200" dirty="0">
            <a:solidFill>
              <a:schemeClr val="tx1"/>
            </a:solidFill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>
              <a:solidFill>
                <a:schemeClr val="tx1"/>
              </a:solidFill>
            </a:rPr>
            <a:t>For each asphalt item, pay proportionate percentage of </a:t>
          </a:r>
          <a:r>
            <a:rPr lang="en-US" sz="2200" kern="1200" dirty="0" smtClean="0">
              <a:solidFill>
                <a:schemeClr val="tx1"/>
              </a:solidFill>
            </a:rPr>
            <a:t>1 </a:t>
          </a:r>
          <a:r>
            <a:rPr lang="en-US" sz="2200" kern="1200" dirty="0" smtClean="0">
              <a:solidFill>
                <a:schemeClr val="tx1"/>
              </a:solidFill>
            </a:rPr>
            <a:t>LS for the asphalt placed each month</a:t>
          </a:r>
          <a:endParaRPr lang="en-US" sz="2200" kern="1200" dirty="0">
            <a:solidFill>
              <a:schemeClr val="tx1"/>
            </a:solidFill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>
              <a:solidFill>
                <a:schemeClr val="tx1"/>
              </a:solidFill>
            </a:rPr>
            <a:t>At end of project, calculate the Adjusted Quantity (</a:t>
          </a:r>
          <a:r>
            <a:rPr lang="en-US" sz="2200" kern="1200" dirty="0" err="1" smtClean="0">
              <a:solidFill>
                <a:schemeClr val="tx1"/>
              </a:solidFill>
            </a:rPr>
            <a:t>AQ</a:t>
          </a:r>
          <a:r>
            <a:rPr lang="en-US" sz="2200" kern="1200" dirty="0" smtClean="0">
              <a:solidFill>
                <a:schemeClr val="tx1"/>
              </a:solidFill>
            </a:rPr>
            <a:t>).</a:t>
          </a:r>
        </a:p>
        <a:p>
          <a:pPr marL="457200" lvl="2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>
              <a:solidFill>
                <a:schemeClr val="tx1"/>
              </a:solidFill>
            </a:rPr>
            <a:t>If contractor places &lt; </a:t>
          </a:r>
          <a:r>
            <a:rPr lang="en-US" sz="2200" kern="1200" dirty="0" err="1" smtClean="0">
              <a:solidFill>
                <a:schemeClr val="tx1"/>
              </a:solidFill>
            </a:rPr>
            <a:t>AQ</a:t>
          </a:r>
          <a:r>
            <a:rPr lang="en-US" sz="2200" kern="1200" dirty="0" smtClean="0">
              <a:solidFill>
                <a:schemeClr val="tx1"/>
              </a:solidFill>
            </a:rPr>
            <a:t>, a </a:t>
          </a:r>
          <a:r>
            <a:rPr lang="en-US" sz="2200" b="1" i="0" kern="1200" dirty="0" smtClean="0">
              <a:solidFill>
                <a:schemeClr val="tx1"/>
              </a:solidFill>
            </a:rPr>
            <a:t>negative adjustment </a:t>
          </a:r>
          <a:r>
            <a:rPr lang="en-US" sz="2200" kern="1200" dirty="0" smtClean="0">
              <a:solidFill>
                <a:schemeClr val="tx1"/>
              </a:solidFill>
            </a:rPr>
            <a:t>is needed.</a:t>
          </a:r>
        </a:p>
        <a:p>
          <a:pPr marL="457200" lvl="2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>
              <a:solidFill>
                <a:schemeClr val="tx1"/>
              </a:solidFill>
            </a:rPr>
            <a:t>If contractor places ≥ AQ, </a:t>
          </a:r>
          <a:r>
            <a:rPr lang="en-US" sz="2200" b="1" i="0" kern="1200" dirty="0" smtClean="0">
              <a:solidFill>
                <a:schemeClr val="tx1"/>
              </a:solidFill>
            </a:rPr>
            <a:t>no asphalt adjustment.</a:t>
          </a:r>
          <a:endParaRPr lang="en-US" sz="2200" b="0" kern="1200" dirty="0" smtClean="0">
            <a:solidFill>
              <a:schemeClr val="tx1"/>
            </a:solidFill>
          </a:endParaRPr>
        </a:p>
      </dsp:txBody>
      <dsp:txXfrm>
        <a:off x="49" y="731313"/>
        <a:ext cx="4694385" cy="4589639"/>
      </dsp:txXfrm>
    </dsp:sp>
    <dsp:sp modelId="{7E9A1C83-882D-4388-9F81-FB5BF0F816EC}">
      <dsp:nvSpPr>
        <dsp:cNvPr id="0" name=""/>
        <dsp:cNvSpPr/>
      </dsp:nvSpPr>
      <dsp:spPr>
        <a:xfrm>
          <a:off x="5237340" y="55800"/>
          <a:ext cx="4694385" cy="633600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3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Overbuild</a:t>
          </a:r>
        </a:p>
      </dsp:txBody>
      <dsp:txXfrm>
        <a:off x="5237340" y="55800"/>
        <a:ext cx="4694385" cy="633600"/>
      </dsp:txXfrm>
    </dsp:sp>
    <dsp:sp modelId="{7F2F81F7-1513-43B5-81A3-CE3348176DCE}">
      <dsp:nvSpPr>
        <dsp:cNvPr id="0" name=""/>
        <dsp:cNvSpPr/>
      </dsp:nvSpPr>
      <dsp:spPr>
        <a:xfrm>
          <a:off x="5248888" y="727733"/>
          <a:ext cx="4694385" cy="4589639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>
              <a:solidFill>
                <a:schemeClr val="tx1"/>
              </a:solidFill>
            </a:rPr>
            <a:t>Pay for amount placed.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>
              <a:solidFill>
                <a:schemeClr val="tx1"/>
              </a:solidFill>
            </a:rPr>
            <a:t>If overbuild quantity placed differs from Adjusted Quantity, an adjustment is required (</a:t>
          </a:r>
          <a:r>
            <a:rPr lang="en-US" sz="2200" b="1" i="0" kern="1200" dirty="0" smtClean="0">
              <a:solidFill>
                <a:schemeClr val="tx1"/>
              </a:solidFill>
            </a:rPr>
            <a:t>positive or negative</a:t>
          </a:r>
          <a:r>
            <a:rPr lang="en-US" sz="2200" kern="1200" dirty="0" smtClean="0">
              <a:solidFill>
                <a:schemeClr val="tx1"/>
              </a:solidFill>
            </a:rPr>
            <a:t>)</a:t>
          </a:r>
        </a:p>
      </dsp:txBody>
      <dsp:txXfrm>
        <a:off x="5248888" y="727733"/>
        <a:ext cx="4694385" cy="45896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9871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63437"/>
            <a:ext cx="8596668" cy="4677926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500"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9871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64029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1429175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160983"/>
            <a:ext cx="4185623" cy="3880379"/>
          </a:xfrm>
        </p:spPr>
        <p:txBody>
          <a:bodyPr>
            <a:normAutofit/>
          </a:bodyPr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0"/>
            <a:r>
              <a:rPr lang="en-US" dirty="0" smtClean="0"/>
              <a:t>Second level</a:t>
            </a:r>
          </a:p>
          <a:p>
            <a:pPr lvl="0"/>
            <a:r>
              <a:rPr lang="en-US" dirty="0" smtClean="0"/>
              <a:t>Third level</a:t>
            </a:r>
          </a:p>
          <a:p>
            <a:pPr lvl="0"/>
            <a:r>
              <a:rPr lang="en-US" dirty="0" smtClean="0"/>
              <a:t>Fourth level</a:t>
            </a:r>
          </a:p>
          <a:p>
            <a:pPr lvl="0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1429175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160983"/>
            <a:ext cx="4185617" cy="3880379"/>
          </a:xfrm>
        </p:spPr>
        <p:txBody>
          <a:bodyPr>
            <a:normAutofit/>
          </a:bodyPr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0"/>
            <a:r>
              <a:rPr lang="en-US" dirty="0" smtClean="0"/>
              <a:t>Second level</a:t>
            </a:r>
          </a:p>
          <a:p>
            <a:pPr lvl="0"/>
            <a:r>
              <a:rPr lang="en-US" dirty="0" smtClean="0"/>
              <a:t>Third level</a:t>
            </a:r>
          </a:p>
          <a:p>
            <a:pPr lvl="0"/>
            <a:r>
              <a:rPr lang="en-US" dirty="0" smtClean="0"/>
              <a:t>Fourth level</a:t>
            </a:r>
          </a:p>
          <a:p>
            <a:pPr lvl="0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2/22/2017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1C5840"/>
                </a:solidFill>
              </a:rPr>
              <a:t>New </a:t>
            </a:r>
            <a:r>
              <a:rPr lang="en-US" dirty="0">
                <a:solidFill>
                  <a:srgbClr val="1C5840"/>
                </a:solidFill>
              </a:rPr>
              <a:t>Lump Sum and Design Build </a:t>
            </a:r>
            <a:r>
              <a:rPr lang="en-US" dirty="0" smtClean="0">
                <a:solidFill>
                  <a:srgbClr val="1C5840"/>
                </a:solidFill>
              </a:rPr>
              <a:t/>
            </a:r>
            <a:br>
              <a:rPr lang="en-US" dirty="0" smtClean="0">
                <a:solidFill>
                  <a:srgbClr val="1C5840"/>
                </a:solidFill>
              </a:rPr>
            </a:br>
            <a:r>
              <a:rPr lang="en-US" dirty="0" smtClean="0">
                <a:solidFill>
                  <a:srgbClr val="1C5840"/>
                </a:solidFill>
              </a:rPr>
              <a:t>Asphalt Adjustment</a:t>
            </a:r>
            <a:endParaRPr lang="en-US" dirty="0">
              <a:solidFill>
                <a:srgbClr val="1C584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200" dirty="0" smtClean="0">
                <a:solidFill>
                  <a:schemeClr val="tx1"/>
                </a:solidFill>
              </a:rPr>
              <a:t>Reasoning behind the Specification Change</a:t>
            </a:r>
            <a:endParaRPr lang="en-US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141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solidFill>
                  <a:srgbClr val="1C5840"/>
                </a:solidFill>
              </a:rPr>
              <a:t>Reason for </a:t>
            </a:r>
            <a:r>
              <a:rPr lang="en-US" dirty="0" smtClean="0">
                <a:solidFill>
                  <a:srgbClr val="1C5840"/>
                </a:solidFill>
              </a:rPr>
              <a:t>Change	</a:t>
            </a:r>
            <a:endParaRPr lang="en-US" dirty="0">
              <a:solidFill>
                <a:srgbClr val="1C584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363437"/>
            <a:ext cx="9340725" cy="4677926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Make asphalt adjustments similar on all projects</a:t>
            </a:r>
          </a:p>
          <a:p>
            <a:pPr lvl="1"/>
            <a:r>
              <a:rPr lang="en-US" sz="2500" dirty="0" smtClean="0">
                <a:solidFill>
                  <a:schemeClr val="tx1"/>
                </a:solidFill>
              </a:rPr>
              <a:t>Lump Sum (LS) &amp; Design Build (DB) similar to conventional projects</a:t>
            </a:r>
          </a:p>
          <a:p>
            <a:pPr lvl="1"/>
            <a:r>
              <a:rPr lang="en-US" sz="2500" dirty="0" smtClean="0">
                <a:solidFill>
                  <a:schemeClr val="tx1"/>
                </a:solidFill>
              </a:rPr>
              <a:t>Adjusted Quantity based on tonnage-weighted average Gmm (</a:t>
            </a:r>
            <a:r>
              <a:rPr lang="en-US" sz="2500" dirty="0" err="1" smtClean="0">
                <a:solidFill>
                  <a:schemeClr val="tx1"/>
                </a:solidFill>
              </a:rPr>
              <a:t>Gsb</a:t>
            </a:r>
            <a:r>
              <a:rPr lang="en-US" sz="2500" dirty="0" smtClean="0">
                <a:solidFill>
                  <a:schemeClr val="tx1"/>
                </a:solidFill>
              </a:rPr>
              <a:t> for FC-5)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Eliminates adjustment based on Average Sublot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Spreadrate</a:t>
            </a:r>
          </a:p>
          <a:p>
            <a:pPr lvl="0"/>
            <a:r>
              <a:rPr lang="en-US" dirty="0">
                <a:solidFill>
                  <a:schemeClr val="tx1"/>
                </a:solidFill>
              </a:rPr>
              <a:t>See Specification 330 for thickness control/spread rate requirements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244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1C5840"/>
                </a:solidFill>
              </a:rPr>
              <a:t>Lump Sum and Design Build Projects	</a:t>
            </a:r>
            <a:endParaRPr lang="en-US" dirty="0">
              <a:solidFill>
                <a:srgbClr val="1C5840"/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869391890"/>
              </p:ext>
            </p:extLst>
          </p:nvPr>
        </p:nvGraphicFramePr>
        <p:xfrm>
          <a:off x="677334" y="1270000"/>
          <a:ext cx="10046084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76001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1C5840"/>
                </a:solidFill>
              </a:rPr>
              <a:t>Why not adjust SOV quantity?</a:t>
            </a:r>
            <a:endParaRPr lang="en-US" dirty="0">
              <a:solidFill>
                <a:srgbClr val="1C584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363437"/>
            <a:ext cx="8382000" cy="5171834"/>
          </a:xfrm>
        </p:spPr>
        <p:txBody>
          <a:bodyPr>
            <a:noAutofit/>
          </a:bodyPr>
          <a:lstStyle/>
          <a:p>
            <a:r>
              <a:rPr lang="en-US" sz="2200" dirty="0" smtClean="0">
                <a:solidFill>
                  <a:schemeClr val="tx1"/>
                </a:solidFill>
              </a:rPr>
              <a:t>SOV quantities do not provide enough detail to make adjustments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SOV shows total structural, friction, optional base, &amp; misc. asphalt quantities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However, </a:t>
            </a:r>
            <a:r>
              <a:rPr lang="en-US" sz="2200" dirty="0" smtClean="0">
                <a:solidFill>
                  <a:schemeClr val="tx1"/>
                </a:solidFill>
              </a:rPr>
              <a:t>asphalt adjustments need to be made per item</a:t>
            </a:r>
          </a:p>
        </p:txBody>
      </p:sp>
    </p:spTree>
    <p:extLst>
      <p:ext uri="{BB962C8B-B14F-4D97-AF65-F5344CB8AC3E}">
        <p14:creationId xmlns:p14="http://schemas.microsoft.com/office/powerpoint/2010/main" val="461424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DB977E1B693841AC0F5408C2E603E1" ma:contentTypeVersion="5" ma:contentTypeDescription="Create a new document." ma:contentTypeScope="" ma:versionID="e3d743a85f56262b46299af13265075f">
  <xsd:schema xmlns:xsd="http://www.w3.org/2001/XMLSchema" xmlns:xs="http://www.w3.org/2001/XMLSchema" xmlns:p="http://schemas.microsoft.com/office/2006/metadata/properties" xmlns:ns2="a019fc34-91e4-4c6e-96cd-70fe13cce3a4" xmlns:ns3="3d477f9c-c5c1-4ed3-825d-543c3341ca98" targetNamespace="http://schemas.microsoft.com/office/2006/metadata/properties" ma:root="true" ma:fieldsID="ca39aa541332e94a7863f850b864ddcb" ns2:_="" ns3:_="">
    <xsd:import namespace="a019fc34-91e4-4c6e-96cd-70fe13cce3a4"/>
    <xsd:import namespace="3d477f9c-c5c1-4ed3-825d-543c3341ca9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3:SharedWithDetails" minOccurs="0"/>
                <xsd:element ref="ns3:LastSharedByUser" minOccurs="0"/>
                <xsd:element ref="ns3:LastSharedBy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19fc34-91e4-4c6e-96cd-70fe13cce3a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477f9c-c5c1-4ed3-825d-543c3341ca98" elementFormDefault="qualified">
    <xsd:import namespace="http://schemas.microsoft.com/office/2006/documentManagement/types"/>
    <xsd:import namespace="http://schemas.microsoft.com/office/infopath/2007/PartnerControls"/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F229F73-8C81-4AF5-8AF3-963E4ADE7AC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2B94A05-FEA8-4D73-B6C1-79355145CD7A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3d477f9c-c5c1-4ed3-825d-543c3341ca98"/>
    <ds:schemaRef ds:uri="a019fc34-91e4-4c6e-96cd-70fe13cce3a4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4F6E7BA-36BD-424D-80E4-D906DC6E4B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19fc34-91e4-4c6e-96cd-70fe13cce3a4"/>
    <ds:schemaRef ds:uri="3d477f9c-c5c1-4ed3-825d-543c3341ca9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4845</TotalTime>
  <Words>202</Words>
  <Application>Microsoft Office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</vt:lpstr>
      <vt:lpstr>New Lump Sum and Design Build  Asphalt Adjustment</vt:lpstr>
      <vt:lpstr>Reason for Change </vt:lpstr>
      <vt:lpstr>Lump Sum and Design Build Projects </vt:lpstr>
      <vt:lpstr>Why not adjust SOV quantity?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LS and DB Asphalt Adjustment Specifications</dc:title>
  <dc:creator>Anderson, Ashley</dc:creator>
  <cp:lastModifiedBy>Anderson, Ashley</cp:lastModifiedBy>
  <cp:revision>127</cp:revision>
  <cp:lastPrinted>2016-08-09T18:08:29Z</cp:lastPrinted>
  <dcterms:created xsi:type="dcterms:W3CDTF">2016-08-08T12:42:08Z</dcterms:created>
  <dcterms:modified xsi:type="dcterms:W3CDTF">2017-02-22T17:48:42Z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0x010100E4DB977E1B693841AC0F5408C2E603E1</vt:lpwstr>
  </property>
</Properties>
</file>