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0" r:id="rId5"/>
    <p:sldId id="262" r:id="rId6"/>
    <p:sldId id="263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F97-A453-4C9A-BB8B-F9BD4DC348C1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8A35-23AC-40B0-A7E9-EBE9EEEC22C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6737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F97-A453-4C9A-BB8B-F9BD4DC348C1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8A35-23AC-40B0-A7E9-EBE9EEEC2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029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F97-A453-4C9A-BB8B-F9BD4DC348C1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8A35-23AC-40B0-A7E9-EBE9EEEC2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06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F97-A453-4C9A-BB8B-F9BD4DC348C1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8A35-23AC-40B0-A7E9-EBE9EEEC2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476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F97-A453-4C9A-BB8B-F9BD4DC348C1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8A35-23AC-40B0-A7E9-EBE9EEEC22C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0487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F97-A453-4C9A-BB8B-F9BD4DC348C1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8A35-23AC-40B0-A7E9-EBE9EEEC2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407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F97-A453-4C9A-BB8B-F9BD4DC348C1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8A35-23AC-40B0-A7E9-EBE9EEEC2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F97-A453-4C9A-BB8B-F9BD4DC348C1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8A35-23AC-40B0-A7E9-EBE9EEEC2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397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F97-A453-4C9A-BB8B-F9BD4DC348C1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8A35-23AC-40B0-A7E9-EBE9EEEC2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737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C1C4F97-A453-4C9A-BB8B-F9BD4DC348C1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998A35-23AC-40B0-A7E9-EBE9EEEC2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05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4F97-A453-4C9A-BB8B-F9BD4DC348C1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8A35-23AC-40B0-A7E9-EBE9EEEC2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C1C4F97-A453-4C9A-BB8B-F9BD4DC348C1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5998A35-23AC-40B0-A7E9-EBE9EEEC22C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1296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Determining Quantities for Engineer Approved Changes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900" spc="-50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+mj-cs"/>
              </a:rPr>
              <a:t>For use within the quality control roadway report (</a:t>
            </a:r>
            <a:r>
              <a:rPr lang="en-US" sz="2900" spc="-50" dirty="0" err="1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+mj-cs"/>
              </a:rPr>
              <a:t>qcrr</a:t>
            </a:r>
            <a:r>
              <a:rPr lang="en-US" sz="2900" spc="-50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+mj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6700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 Approved Quantity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00" dirty="0" smtClean="0"/>
              <a:t>Areas or Tonnages, approved by the engineer to </a:t>
            </a:r>
            <a:r>
              <a:rPr lang="en-US" sz="2500" u="sng" dirty="0" smtClean="0"/>
              <a:t>add</a:t>
            </a:r>
            <a:r>
              <a:rPr lang="en-US" sz="2500" dirty="0" smtClean="0"/>
              <a:t> to the plan quantity, should be entered as </a:t>
            </a:r>
            <a:r>
              <a:rPr lang="en-US" sz="2500" u="sng" dirty="0" smtClean="0"/>
              <a:t>positive</a:t>
            </a:r>
            <a:r>
              <a:rPr lang="en-US" sz="2500" dirty="0" smtClean="0"/>
              <a:t> values </a:t>
            </a:r>
          </a:p>
          <a:p>
            <a:r>
              <a:rPr lang="en-US" sz="2500" dirty="0" smtClean="0"/>
              <a:t>Areas or Tonnages, approved to be </a:t>
            </a:r>
            <a:r>
              <a:rPr lang="en-US" sz="2500" u="sng" dirty="0" smtClean="0"/>
              <a:t>removed</a:t>
            </a:r>
            <a:r>
              <a:rPr lang="en-US" sz="2500" dirty="0" smtClean="0"/>
              <a:t> from the plan quantity, should be entered as </a:t>
            </a:r>
            <a:r>
              <a:rPr lang="en-US" sz="2500" u="sng" dirty="0" smtClean="0"/>
              <a:t>negative</a:t>
            </a:r>
            <a:r>
              <a:rPr lang="en-US" sz="2500" dirty="0" smtClean="0"/>
              <a:t> values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932020" y="3726559"/>
            <a:ext cx="3771429" cy="2304118"/>
            <a:chOff x="1768072" y="3658575"/>
            <a:chExt cx="3771429" cy="230411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68072" y="4257931"/>
              <a:ext cx="3771429" cy="1704762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2151259" y="3658575"/>
              <a:ext cx="300505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On the QCRR </a:t>
              </a:r>
              <a:r>
                <a:rPr lang="en-US" i="1" dirty="0" smtClean="0"/>
                <a:t>Main Tab</a:t>
              </a:r>
              <a:r>
                <a:rPr lang="en-US" dirty="0" smtClean="0"/>
                <a:t>,</a:t>
              </a:r>
            </a:p>
            <a:p>
              <a:pPr algn="ctr"/>
              <a:r>
                <a:rPr lang="en-US" dirty="0" smtClean="0"/>
                <a:t>click View Pay Quantity Sheet: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957720" y="3422947"/>
            <a:ext cx="3513014" cy="2607730"/>
            <a:chOff x="7060708" y="3354963"/>
            <a:chExt cx="3513014" cy="260773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55310" y="3981741"/>
              <a:ext cx="2723809" cy="1980952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060708" y="3354963"/>
              <a:ext cx="351301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Enter the Areas or Tonnages on </a:t>
              </a:r>
            </a:p>
            <a:p>
              <a:pPr algn="ctr"/>
              <a:r>
                <a:rPr lang="en-US" dirty="0" smtClean="0"/>
                <a:t>the </a:t>
              </a:r>
              <a:r>
                <a:rPr lang="en-US" i="1" dirty="0" smtClean="0"/>
                <a:t>Pay Quantity Updates </a:t>
              </a:r>
              <a:r>
                <a:rPr lang="en-US" dirty="0" smtClean="0"/>
                <a:t>Tab here: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9651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 Approved Quantity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00" dirty="0">
                <a:solidFill>
                  <a:schemeClr val="tx1"/>
                </a:solidFill>
              </a:rPr>
              <a:t>For each pay item</a:t>
            </a:r>
          </a:p>
          <a:p>
            <a:pPr lvl="1"/>
            <a:r>
              <a:rPr lang="en-US" sz="2500" dirty="0">
                <a:solidFill>
                  <a:schemeClr val="tx1"/>
                </a:solidFill>
              </a:rPr>
              <a:t>Enter the appropriate value in the QCRR</a:t>
            </a:r>
          </a:p>
          <a:p>
            <a:pPr lvl="1"/>
            <a:r>
              <a:rPr lang="en-US" sz="2500" dirty="0">
                <a:solidFill>
                  <a:schemeClr val="tx1"/>
                </a:solidFill>
              </a:rPr>
              <a:t>QCRR will add Engineer Approved Changes to the Original Plan Quantity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tx1"/>
                </a:solidFill>
              </a:rPr>
              <a:t>This total tonnage will be </a:t>
            </a:r>
            <a:r>
              <a:rPr lang="en-US" sz="2500" dirty="0" smtClean="0">
                <a:solidFill>
                  <a:schemeClr val="tx1"/>
                </a:solidFill>
              </a:rPr>
              <a:t>adjusted by the QCRR </a:t>
            </a:r>
            <a:r>
              <a:rPr lang="en-US" sz="2500" dirty="0">
                <a:solidFill>
                  <a:schemeClr val="tx1"/>
                </a:solidFill>
              </a:rPr>
              <a:t>based on the </a:t>
            </a:r>
            <a:r>
              <a:rPr lang="en-US" sz="2500" dirty="0" err="1">
                <a:solidFill>
                  <a:schemeClr val="tx1"/>
                </a:solidFill>
              </a:rPr>
              <a:t>G</a:t>
            </a:r>
            <a:r>
              <a:rPr lang="en-US" sz="2500" baseline="-25000" dirty="0" err="1">
                <a:solidFill>
                  <a:schemeClr val="tx1"/>
                </a:solidFill>
              </a:rPr>
              <a:t>mm</a:t>
            </a:r>
            <a:r>
              <a:rPr lang="en-US" sz="2500" dirty="0" err="1">
                <a:solidFill>
                  <a:schemeClr val="tx1"/>
                </a:solidFill>
              </a:rPr>
              <a:t>’s</a:t>
            </a:r>
            <a:r>
              <a:rPr lang="en-US" sz="2500" dirty="0">
                <a:solidFill>
                  <a:schemeClr val="tx1"/>
                </a:solidFill>
              </a:rPr>
              <a:t> &amp; tons used for each mix design in order to determine the adjusted plan quantity for the pay item</a:t>
            </a:r>
          </a:p>
          <a:p>
            <a:pPr lvl="1"/>
            <a:r>
              <a:rPr lang="en-US" sz="2500" dirty="0">
                <a:solidFill>
                  <a:schemeClr val="tx1"/>
                </a:solidFill>
              </a:rPr>
              <a:t>Contractor will be paid for asphalt placed up to 105% of the adjusted plan quantity</a:t>
            </a:r>
          </a:p>
        </p:txBody>
      </p:sp>
    </p:spTree>
    <p:extLst>
      <p:ext uri="{BB962C8B-B14F-4D97-AF65-F5344CB8AC3E}">
        <p14:creationId xmlns:p14="http://schemas.microsoft.com/office/powerpoint/2010/main" val="258002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Square Yard Pay Item Changes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sz="2500" dirty="0" smtClean="0"/>
                  <a:t>How to determine the Engineer Directed Quantity Change: </a:t>
                </a:r>
              </a:p>
              <a:p>
                <a:pPr lvl="1"/>
                <a:r>
                  <a:rPr lang="en-US" sz="2500" dirty="0" smtClean="0"/>
                  <a:t>New Area approved by Engineer:</a:t>
                </a:r>
              </a:p>
              <a:p>
                <a:pPr marL="384048" lvl="2" indent="0">
                  <a:buNone/>
                </a:pPr>
                <a:r>
                  <a:rPr lang="en-US" sz="2200" dirty="0" smtClean="0"/>
                  <a:t>	Width = 12 </a:t>
                </a:r>
                <a:r>
                  <a:rPr lang="en-US" sz="2200" dirty="0" err="1" smtClean="0"/>
                  <a:t>ft</a:t>
                </a:r>
                <a:endParaRPr lang="en-US" sz="2200" dirty="0" smtClean="0"/>
              </a:p>
              <a:p>
                <a:pPr marL="384048" lvl="2" indent="0">
                  <a:buNone/>
                </a:pPr>
                <a:r>
                  <a:rPr lang="en-US" sz="2200" dirty="0" smtClean="0"/>
                  <a:t>	Length = 100 </a:t>
                </a:r>
                <a:r>
                  <a:rPr lang="en-US" sz="2200" dirty="0" err="1" smtClean="0"/>
                  <a:t>ft</a:t>
                </a:r>
                <a:endParaRPr lang="en-US" sz="2200" dirty="0" smtClean="0"/>
              </a:p>
              <a:p>
                <a:pPr lvl="1"/>
                <a:r>
                  <a:rPr lang="en-US" sz="2500" dirty="0" smtClean="0"/>
                  <a:t>Calculate the Design Area:</a:t>
                </a:r>
              </a:p>
              <a:p>
                <a:pPr marL="914400" lvl="1" indent="-338138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b="0" i="0" smtClean="0">
                        <a:cs typeface="Arial" panose="020B0604020202020204" pitchFamily="34" charset="0"/>
                      </a:rPr>
                      <m:t>Length</m:t>
                    </m:r>
                    <m:r>
                      <m:rPr>
                        <m:nor/>
                      </m:rPr>
                      <a:rPr lang="en-US" sz="2000" b="0" i="0" smtClean="0"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2000" b="0" i="0" smtClean="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m:rPr>
                        <m:nor/>
                      </m:rPr>
                      <a:rPr lang="en-US" sz="2000" b="0" i="0" smtClean="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2000" b="0" i="0" smtClean="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Width</m:t>
                    </m:r>
                    <m:r>
                      <m:rPr>
                        <m:nor/>
                      </m:rPr>
                      <a:rPr lang="en-US" sz="2000" b="0" i="0" smtClean="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= </m:t>
                    </m:r>
                    <m:r>
                      <m:rPr>
                        <m:nor/>
                      </m:rPr>
                      <a:rPr lang="en-US" sz="2000" b="0" i="0" smtClean="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Area</m:t>
                    </m:r>
                  </m:oMath>
                </a14:m>
                <a:endParaRPr lang="en-US" sz="2000" dirty="0" smtClean="0">
                  <a:cs typeface="Arial" panose="020B0604020202020204" pitchFamily="34" charset="0"/>
                </a:endParaRPr>
              </a:p>
              <a:p>
                <a:pPr marL="384048" lvl="2" indent="0">
                  <a:buNone/>
                </a:pPr>
                <a:r>
                  <a:rPr lang="en-US" sz="2500" b="0" dirty="0" smtClean="0"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500" b="0" i="0" smtClean="0">
                        <a:cs typeface="Arial" panose="020B0604020202020204" pitchFamily="34" charset="0"/>
                      </a:rPr>
                      <m:t>12 </m:t>
                    </m:r>
                    <m:r>
                      <m:rPr>
                        <m:nor/>
                      </m:rPr>
                      <a:rPr lang="en-US" sz="2500" b="0" i="0" smtClean="0">
                        <a:cs typeface="Arial" panose="020B0604020202020204" pitchFamily="34" charset="0"/>
                      </a:rPr>
                      <m:t>ft</m:t>
                    </m:r>
                    <m:r>
                      <m:rPr>
                        <m:nor/>
                      </m:rPr>
                      <a:rPr lang="en-US" sz="2500"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250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m:rPr>
                        <m:nor/>
                      </m:rPr>
                      <a:rPr lang="en-US" sz="250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100 </m:t>
                    </m:r>
                    <m:r>
                      <m:rPr>
                        <m:nor/>
                      </m:rPr>
                      <a:rPr lang="en-US" sz="2500" b="0" i="0" smtClean="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ft</m:t>
                    </m:r>
                    <m:r>
                      <m:rPr>
                        <m:nor/>
                      </m:rPr>
                      <a:rPr lang="en-US" sz="250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= </m:t>
                    </m:r>
                    <m:r>
                      <m:rPr>
                        <m:nor/>
                      </m:rPr>
                      <a:rPr lang="en-US" sz="2500" b="0" i="0" smtClean="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1,200 </m:t>
                    </m:r>
                    <m:r>
                      <m:rPr>
                        <m:nor/>
                      </m:rPr>
                      <a:rPr lang="en-US" sz="2500" b="0" i="0" smtClean="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sf</m:t>
                    </m:r>
                  </m:oMath>
                </a14:m>
                <a:endParaRPr lang="en-US" sz="2500" dirty="0">
                  <a:cs typeface="Arial" panose="020B0604020202020204" pitchFamily="34" charset="0"/>
                </a:endParaRPr>
              </a:p>
              <a:p>
                <a:pPr marL="914400" lvl="2" indent="-342900"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Convert sf to sy - divide by 9 sf/sy</a:t>
                </a:r>
              </a:p>
              <a:p>
                <a:pPr marL="566928" lvl="3" indent="0">
                  <a:buNone/>
                </a:pPr>
                <a:r>
                  <a:rPr lang="en-US" sz="2500" dirty="0" smtClean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5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500" b="0" i="0" smtClean="0"/>
                          <m:t>1,200 </m:t>
                        </m:r>
                        <m:r>
                          <m:rPr>
                            <m:nor/>
                          </m:rPr>
                          <a:rPr lang="en-US" sz="2500" b="0" i="0" smtClean="0"/>
                          <m:t>sf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500" b="0" i="0" smtClean="0"/>
                          <m:t>9 </m:t>
                        </m:r>
                        <m:r>
                          <m:rPr>
                            <m:nor/>
                          </m:rPr>
                          <a:rPr lang="en-US" sz="2500" b="0" i="0" smtClean="0"/>
                          <m:t>sy</m:t>
                        </m:r>
                        <m:r>
                          <m:rPr>
                            <m:nor/>
                          </m:rPr>
                          <a:rPr lang="en-US" sz="2500" b="0" i="0" smtClean="0"/>
                          <m:t>/</m:t>
                        </m:r>
                        <m:r>
                          <m:rPr>
                            <m:nor/>
                          </m:rPr>
                          <a:rPr lang="en-US" sz="2500" b="0" i="0" smtClean="0"/>
                          <m:t>sf</m:t>
                        </m:r>
                      </m:den>
                    </m:f>
                    <m:r>
                      <a:rPr lang="en-US" sz="25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500" b="0" i="0" smtClean="0"/>
                      <m:t>= 133.33 </m:t>
                    </m:r>
                    <m:r>
                      <m:rPr>
                        <m:nor/>
                      </m:rPr>
                      <a:rPr lang="en-US" sz="2500" b="0" i="0" smtClean="0"/>
                      <m:t>sy</m:t>
                    </m:r>
                  </m:oMath>
                </a14:m>
                <a:endParaRPr lang="en-US" sz="25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970" t="-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C:\Users\cn982aa\AppData\Local\Temp\SNAGHTML97f959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7010" y="3030424"/>
            <a:ext cx="2771775" cy="202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001178" y="2737384"/>
            <a:ext cx="1323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QCRR Entry: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30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Tonnage Pay Item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447020" cy="4023360"/>
          </a:xfrm>
        </p:spPr>
        <p:txBody>
          <a:bodyPr>
            <a:noAutofit/>
          </a:bodyPr>
          <a:lstStyle/>
          <a:p>
            <a:r>
              <a:rPr lang="en-US" sz="2500" dirty="0"/>
              <a:t>How to determine the Engineer Directed Quantity Change: </a:t>
            </a:r>
          </a:p>
          <a:p>
            <a:pPr lvl="1"/>
            <a:r>
              <a:rPr lang="en-US" sz="2500" dirty="0" smtClean="0"/>
              <a:t>Determine the area using the method shown on the </a:t>
            </a:r>
            <a:r>
              <a:rPr lang="en-US" sz="2500" i="1" dirty="0" smtClean="0"/>
              <a:t>Square Yard Pay Item Changes </a:t>
            </a:r>
            <a:r>
              <a:rPr lang="en-US" sz="2500" dirty="0" smtClean="0"/>
              <a:t>slide</a:t>
            </a:r>
          </a:p>
          <a:p>
            <a:pPr lvl="1"/>
            <a:r>
              <a:rPr lang="en-US" sz="2500" dirty="0" smtClean="0"/>
              <a:t>Then calculate the corresponding Design Tonnage as follows:</a:t>
            </a:r>
          </a:p>
          <a:p>
            <a:pPr lvl="2"/>
            <a:r>
              <a:rPr lang="en-US" sz="2500" dirty="0" smtClean="0"/>
              <a:t>Determine the Spread Rate using formula in </a:t>
            </a:r>
            <a:r>
              <a:rPr lang="en-US" sz="2500" b="1" i="1" dirty="0" smtClean="0"/>
              <a:t>Specifications Section 334-1.4 </a:t>
            </a:r>
            <a:r>
              <a:rPr lang="en-US" sz="2500" dirty="0" smtClean="0"/>
              <a:t>using the design thickness and Design G</a:t>
            </a:r>
            <a:r>
              <a:rPr lang="en-US" sz="2500" baseline="-25000" dirty="0" smtClean="0"/>
              <a:t>mm</a:t>
            </a:r>
            <a:r>
              <a:rPr lang="en-US" sz="2500" dirty="0" smtClean="0"/>
              <a:t> = 2.540 </a:t>
            </a:r>
            <a:endParaRPr lang="en-US" sz="2500" dirty="0"/>
          </a:p>
          <a:p>
            <a:pPr lvl="4">
              <a:buFont typeface="Arial" panose="020B0604020202020204" pitchFamily="34" charset="0"/>
              <a:buChar char="•"/>
            </a:pPr>
            <a:r>
              <a:rPr lang="en-US" sz="2500" b="1" dirty="0" smtClean="0">
                <a:solidFill>
                  <a:schemeClr val="tx1"/>
                </a:solidFill>
              </a:rPr>
              <a:t>Spread rate (</a:t>
            </a:r>
            <a:r>
              <a:rPr lang="en-US" sz="2500" b="1" dirty="0" err="1" smtClean="0">
                <a:solidFill>
                  <a:schemeClr val="tx1"/>
                </a:solidFill>
              </a:rPr>
              <a:t>lbs</a:t>
            </a:r>
            <a:r>
              <a:rPr lang="en-US" sz="2500" b="1" dirty="0" smtClean="0">
                <a:solidFill>
                  <a:schemeClr val="tx1"/>
                </a:solidFill>
              </a:rPr>
              <a:t>/yd</a:t>
            </a:r>
            <a:r>
              <a:rPr lang="en-US" sz="2500" b="1" baseline="30000" dirty="0" smtClean="0">
                <a:solidFill>
                  <a:schemeClr val="tx1"/>
                </a:solidFill>
              </a:rPr>
              <a:t>2</a:t>
            </a:r>
            <a:r>
              <a:rPr lang="en-US" sz="2500" b="1" dirty="0" smtClean="0">
                <a:solidFill>
                  <a:schemeClr val="tx1"/>
                </a:solidFill>
              </a:rPr>
              <a:t>) = t x </a:t>
            </a:r>
            <a:r>
              <a:rPr lang="en-US" sz="2500" b="1" dirty="0" err="1" smtClean="0">
                <a:solidFill>
                  <a:schemeClr val="tx1"/>
                </a:solidFill>
              </a:rPr>
              <a:t>G</a:t>
            </a:r>
            <a:r>
              <a:rPr lang="en-US" sz="2500" b="1" baseline="-25000" dirty="0" err="1" smtClean="0">
                <a:solidFill>
                  <a:schemeClr val="tx1"/>
                </a:solidFill>
              </a:rPr>
              <a:t>mm</a:t>
            </a:r>
            <a:r>
              <a:rPr lang="en-US" sz="2500" b="1" dirty="0" smtClean="0">
                <a:solidFill>
                  <a:schemeClr val="tx1"/>
                </a:solidFill>
              </a:rPr>
              <a:t> x 43.3</a:t>
            </a:r>
          </a:p>
          <a:p>
            <a:pPr marL="1271400" lvl="7" indent="0">
              <a:buNone/>
            </a:pPr>
            <a:r>
              <a:rPr lang="en-US" sz="2500" i="1" dirty="0" smtClean="0">
                <a:solidFill>
                  <a:schemeClr val="tx1"/>
                </a:solidFill>
              </a:rPr>
              <a:t>Where t = thickness (in.)(plan thickness or individual layer thickness)</a:t>
            </a:r>
          </a:p>
          <a:p>
            <a:pPr marL="1271400" lvl="7" indent="0">
              <a:buNone/>
            </a:pPr>
            <a:r>
              <a:rPr lang="en-US" sz="2500" i="1" dirty="0" err="1" smtClean="0">
                <a:solidFill>
                  <a:schemeClr val="tx1"/>
                </a:solidFill>
              </a:rPr>
              <a:t>G</a:t>
            </a:r>
            <a:r>
              <a:rPr lang="en-US" sz="2500" i="1" baseline="-25000" dirty="0" err="1" smtClean="0">
                <a:solidFill>
                  <a:schemeClr val="tx1"/>
                </a:solidFill>
              </a:rPr>
              <a:t>mm</a:t>
            </a:r>
            <a:r>
              <a:rPr lang="en-US" sz="2500" i="1" dirty="0" smtClean="0">
                <a:solidFill>
                  <a:schemeClr val="tx1"/>
                </a:solidFill>
              </a:rPr>
              <a:t> = max. specific gravity from verified mix design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sz="2500" dirty="0"/>
              <a:t>F</a:t>
            </a:r>
            <a:r>
              <a:rPr lang="en-US" sz="2500" dirty="0" smtClean="0"/>
              <a:t>or FC-5, use the formula in </a:t>
            </a:r>
            <a:r>
              <a:rPr lang="en-US" sz="2500" b="1" i="1" dirty="0" smtClean="0"/>
              <a:t>Specifications Section 337-8.2 </a:t>
            </a:r>
            <a:r>
              <a:rPr lang="en-US" sz="2500" dirty="0" smtClean="0"/>
              <a:t>using the design thickness and Design </a:t>
            </a:r>
            <a:r>
              <a:rPr lang="en-US" sz="2500" dirty="0" err="1" smtClean="0"/>
              <a:t>G</a:t>
            </a:r>
            <a:r>
              <a:rPr lang="en-US" sz="2500" baseline="-25000" dirty="0" err="1" smtClean="0"/>
              <a:t>sb</a:t>
            </a:r>
            <a:r>
              <a:rPr lang="en-US" sz="2500" dirty="0" smtClean="0"/>
              <a:t> = 2.635</a:t>
            </a:r>
          </a:p>
        </p:txBody>
      </p:sp>
    </p:spTree>
    <p:extLst>
      <p:ext uri="{BB962C8B-B14F-4D97-AF65-F5344CB8AC3E}">
        <p14:creationId xmlns:p14="http://schemas.microsoft.com/office/powerpoint/2010/main" val="257968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Tonnage Pay Item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500" dirty="0"/>
              <a:t>How to determine the Engineer Directed Quantity Change: </a:t>
            </a:r>
          </a:p>
          <a:p>
            <a:pPr lvl="2"/>
            <a:r>
              <a:rPr lang="en-US" sz="2500" dirty="0" smtClean="0"/>
              <a:t>Multiply the Spread </a:t>
            </a:r>
            <a:r>
              <a:rPr lang="en-US" sz="2500" dirty="0"/>
              <a:t>R</a:t>
            </a:r>
            <a:r>
              <a:rPr lang="en-US" sz="2500" dirty="0" smtClean="0"/>
              <a:t>ate by the Area to determine the Pounds of asphalt required</a:t>
            </a:r>
          </a:p>
          <a:p>
            <a:pPr lvl="2"/>
            <a:r>
              <a:rPr lang="en-US" sz="2500" dirty="0" smtClean="0"/>
              <a:t>Convert the Pounds to Tonnage by dividing the Pounds by 2,000 </a:t>
            </a:r>
            <a:r>
              <a:rPr lang="en-US" sz="2500" dirty="0" err="1" smtClean="0"/>
              <a:t>lb</a:t>
            </a:r>
            <a:r>
              <a:rPr lang="en-US" sz="2500" dirty="0" smtClean="0"/>
              <a:t>/</a:t>
            </a:r>
            <a:r>
              <a:rPr lang="en-US" sz="2500" dirty="0" err="1" smtClean="0"/>
              <a:t>tn</a:t>
            </a:r>
            <a:endParaRPr lang="en-US" sz="2500" dirty="0" smtClean="0"/>
          </a:p>
        </p:txBody>
      </p:sp>
    </p:spTree>
    <p:extLst>
      <p:ext uri="{BB962C8B-B14F-4D97-AF65-F5344CB8AC3E}">
        <p14:creationId xmlns:p14="http://schemas.microsoft.com/office/powerpoint/2010/main" val="356203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Tonnage Pay Item Change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838200" y="1825625"/>
                <a:ext cx="4944533" cy="4351338"/>
              </a:xfrm>
            </p:spPr>
            <p:txBody>
              <a:bodyPr>
                <a:noAutofit/>
              </a:bodyPr>
              <a:lstStyle/>
              <a:p>
                <a:pPr lvl="1"/>
                <a:r>
                  <a:rPr lang="en-US" sz="2500" dirty="0" smtClean="0"/>
                  <a:t>New </a:t>
                </a:r>
                <a:r>
                  <a:rPr lang="en-US" sz="2500" dirty="0"/>
                  <a:t>Area approved by Engineer:</a:t>
                </a:r>
              </a:p>
              <a:p>
                <a:pPr marL="914400" lvl="3" indent="0">
                  <a:buNone/>
                </a:pPr>
                <a:r>
                  <a:rPr lang="en-US" sz="2200" dirty="0"/>
                  <a:t>SP TL-C 76-22</a:t>
                </a:r>
              </a:p>
              <a:p>
                <a:pPr marL="914400" lvl="3" indent="0">
                  <a:buNone/>
                </a:pPr>
                <a:r>
                  <a:rPr lang="en-US" sz="2200" dirty="0" smtClean="0"/>
                  <a:t>Width </a:t>
                </a:r>
                <a:r>
                  <a:rPr lang="en-US" sz="2200" dirty="0"/>
                  <a:t>= 12 </a:t>
                </a:r>
                <a:r>
                  <a:rPr lang="en-US" sz="2200" dirty="0" err="1"/>
                  <a:t>ft</a:t>
                </a:r>
                <a:endParaRPr lang="en-US" sz="2200" dirty="0"/>
              </a:p>
              <a:p>
                <a:pPr marL="914400" lvl="3" indent="0">
                  <a:buNone/>
                </a:pPr>
                <a:r>
                  <a:rPr lang="en-US" sz="2200" dirty="0"/>
                  <a:t>Length = </a:t>
                </a:r>
                <a:r>
                  <a:rPr lang="en-US" sz="2200" dirty="0" smtClean="0"/>
                  <a:t>155 </a:t>
                </a:r>
                <a:r>
                  <a:rPr lang="en-US" sz="2200" dirty="0" err="1" smtClean="0"/>
                  <a:t>ft</a:t>
                </a:r>
                <a:endParaRPr lang="en-US" sz="2200" dirty="0" smtClean="0"/>
              </a:p>
              <a:p>
                <a:pPr marL="914400" lvl="3" indent="0">
                  <a:buNone/>
                </a:pPr>
                <a:r>
                  <a:rPr lang="en-US" sz="2200" dirty="0" smtClean="0"/>
                  <a:t>Thickness = 1.5 in</a:t>
                </a:r>
              </a:p>
              <a:p>
                <a:pPr lvl="1"/>
                <a:r>
                  <a:rPr lang="en-US" sz="2500" dirty="0" smtClean="0"/>
                  <a:t>Calculate </a:t>
                </a:r>
                <a:r>
                  <a:rPr lang="en-US" sz="2500" dirty="0"/>
                  <a:t>the Design </a:t>
                </a:r>
                <a:r>
                  <a:rPr lang="en-US" sz="2500" dirty="0" smtClean="0"/>
                  <a:t>Area:</a:t>
                </a:r>
                <a:endParaRPr lang="en-US" sz="2500" dirty="0"/>
              </a:p>
              <a:p>
                <a:pPr marL="914400" lvl="2" indent="-338138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>
                        <a:cs typeface="Arial" panose="020B0604020202020204" pitchFamily="34" charset="0"/>
                      </a:rPr>
                      <m:t>Length</m:t>
                    </m:r>
                    <m:r>
                      <m:rPr>
                        <m:nor/>
                      </m:rPr>
                      <a:rPr lang="en-US" sz="2000"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200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m:rPr>
                        <m:nor/>
                      </m:rPr>
                      <a:rPr lang="en-US" sz="200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200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Width</m:t>
                    </m:r>
                    <m:r>
                      <m:rPr>
                        <m:nor/>
                      </m:rPr>
                      <a:rPr lang="en-US" sz="200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= </m:t>
                    </m:r>
                    <m:r>
                      <m:rPr>
                        <m:nor/>
                      </m:rPr>
                      <a:rPr lang="en-US" sz="200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Area</m:t>
                    </m:r>
                  </m:oMath>
                </a14:m>
                <a:endParaRPr lang="en-US" sz="2000" dirty="0">
                  <a:cs typeface="Arial" panose="020B0604020202020204" pitchFamily="34" charset="0"/>
                </a:endParaRPr>
              </a:p>
              <a:p>
                <a:pPr marL="384048" lvl="2" indent="0">
                  <a:buNone/>
                </a:pPr>
                <a:r>
                  <a:rPr lang="en-US" sz="2500" dirty="0" smtClean="0"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500">
                        <a:cs typeface="Arial" panose="020B0604020202020204" pitchFamily="34" charset="0"/>
                      </a:rPr>
                      <m:t>12 </m:t>
                    </m:r>
                    <m:r>
                      <m:rPr>
                        <m:nor/>
                      </m:rPr>
                      <a:rPr lang="en-US" sz="2500">
                        <a:cs typeface="Arial" panose="020B0604020202020204" pitchFamily="34" charset="0"/>
                      </a:rPr>
                      <m:t>ft</m:t>
                    </m:r>
                    <m:r>
                      <m:rPr>
                        <m:nor/>
                      </m:rPr>
                      <a:rPr lang="en-US" sz="2500"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250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m:rPr>
                        <m:nor/>
                      </m:rPr>
                      <a:rPr lang="en-US" sz="250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155 </m:t>
                    </m:r>
                    <m:r>
                      <m:rPr>
                        <m:nor/>
                      </m:rPr>
                      <a:rPr lang="en-US" sz="250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ft</m:t>
                    </m:r>
                    <m:r>
                      <m:rPr>
                        <m:nor/>
                      </m:rPr>
                      <a:rPr lang="en-US" sz="250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= 1,860 </m:t>
                    </m:r>
                    <m:r>
                      <m:rPr>
                        <m:nor/>
                      </m:rPr>
                      <a:rPr lang="en-US" sz="250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sf</m:t>
                    </m:r>
                  </m:oMath>
                </a14:m>
                <a:endParaRPr lang="en-US" sz="2500" dirty="0">
                  <a:cs typeface="Arial" panose="020B0604020202020204" pitchFamily="34" charset="0"/>
                </a:endParaRPr>
              </a:p>
              <a:p>
                <a:pPr marL="914400" lvl="2" indent="-338138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Convert Square Feet to sy by dividing the Area by 9 sf/sy</a:t>
                </a:r>
              </a:p>
              <a:p>
                <a:pPr marL="566928" lvl="3" indent="0">
                  <a:buNone/>
                </a:pPr>
                <a:r>
                  <a:rPr lang="en-US" sz="2500" dirty="0" smtClean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5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500"/>
                          <m:t>1,</m:t>
                        </m:r>
                        <m:r>
                          <m:rPr>
                            <m:nor/>
                          </m:rPr>
                          <a:rPr lang="en-US" sz="2500" b="0" i="0" smtClean="0"/>
                          <m:t>8</m:t>
                        </m:r>
                        <m:r>
                          <m:rPr>
                            <m:nor/>
                          </m:rPr>
                          <a:rPr lang="en-US" sz="2500"/>
                          <m:t>00 </m:t>
                        </m:r>
                        <m:r>
                          <m:rPr>
                            <m:nor/>
                          </m:rPr>
                          <a:rPr lang="en-US" sz="2500"/>
                          <m:t>sf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500"/>
                          <m:t>9 </m:t>
                        </m:r>
                        <m:r>
                          <m:rPr>
                            <m:nor/>
                          </m:rPr>
                          <a:rPr lang="en-US" sz="2500"/>
                          <m:t>sy</m:t>
                        </m:r>
                        <m:r>
                          <m:rPr>
                            <m:nor/>
                          </m:rPr>
                          <a:rPr lang="en-US" sz="2500"/>
                          <m:t>/</m:t>
                        </m:r>
                        <m:r>
                          <m:rPr>
                            <m:nor/>
                          </m:rPr>
                          <a:rPr lang="en-US" sz="2500"/>
                          <m:t>sf</m:t>
                        </m:r>
                      </m:den>
                    </m:f>
                    <m:r>
                      <a:rPr lang="en-US" sz="2500" i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500"/>
                      <m:t>= </m:t>
                    </m:r>
                    <m:r>
                      <m:rPr>
                        <m:nor/>
                      </m:rPr>
                      <a:rPr lang="en-US" sz="2500" b="0" i="0" smtClean="0"/>
                      <m:t>206.67</m:t>
                    </m:r>
                    <m:r>
                      <m:rPr>
                        <m:nor/>
                      </m:rPr>
                      <a:rPr lang="en-US" sz="2500"/>
                      <m:t> </m:t>
                    </m:r>
                    <m:r>
                      <m:rPr>
                        <m:nor/>
                      </m:rPr>
                      <a:rPr lang="en-US" sz="2500"/>
                      <m:t>sy</m:t>
                    </m:r>
                  </m:oMath>
                </a14:m>
                <a:endParaRPr lang="en-US" sz="25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838200" y="1825625"/>
                <a:ext cx="4944533" cy="4351338"/>
              </a:xfrm>
              <a:blipFill rotWithShape="0">
                <a:blip r:embed="rId2"/>
                <a:stretch>
                  <a:fillRect t="-2241" b="-1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5706533" y="1419228"/>
                <a:ext cx="6485467" cy="4351338"/>
              </a:xfrm>
            </p:spPr>
            <p:txBody>
              <a:bodyPr>
                <a:normAutofit/>
              </a:bodyPr>
              <a:lstStyle/>
              <a:p>
                <a:pPr lvl="1"/>
                <a:endParaRPr lang="en-US" sz="2500" dirty="0" smtClean="0"/>
              </a:p>
              <a:p>
                <a:pPr marL="228600" lvl="1"/>
                <a:r>
                  <a:rPr lang="en-US" sz="2500" dirty="0" smtClean="0"/>
                  <a:t>Determine </a:t>
                </a:r>
                <a:r>
                  <a:rPr lang="en-US" sz="2500" dirty="0"/>
                  <a:t>the Design Tonnage:</a:t>
                </a:r>
              </a:p>
              <a:p>
                <a:pPr marL="914400" lvl="2" indent="-338138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Thickness</m:t>
                    </m:r>
                    <m:r>
                      <m:rPr>
                        <m:nor/>
                      </m:rPr>
                      <a:rPr lang="en-US" sz="2000" dirty="0"/>
                      <m:t> (</m:t>
                    </m:r>
                    <m:r>
                      <m:rPr>
                        <m:nor/>
                      </m:rPr>
                      <a:rPr lang="en-US" sz="2000" dirty="0"/>
                      <m:t>in</m:t>
                    </m:r>
                    <m:r>
                      <m:rPr>
                        <m:nor/>
                      </m:rPr>
                      <a:rPr lang="en-US" sz="2000" dirty="0"/>
                      <m:t>) </m:t>
                    </m:r>
                    <m:r>
                      <a:rPr lang="en-US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m:rPr>
                        <m:nor/>
                      </m:rPr>
                      <a:rPr lang="en-US" sz="2000" dirty="0"/>
                      <m:t> 2.540 </m:t>
                    </m:r>
                    <m:r>
                      <a:rPr lang="en-US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m:rPr>
                        <m:nor/>
                      </m:rPr>
                      <a:rPr lang="en-US" sz="2000" dirty="0"/>
                      <m:t> 43.3 </m:t>
                    </m:r>
                    <m:r>
                      <m:rPr>
                        <m:nor/>
                      </m:rPr>
                      <a:rPr lang="en-US" sz="200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r>
                      <m:rPr>
                        <m:nor/>
                      </m:rPr>
                      <a:rPr lang="en-US" sz="2000" dirty="0">
                        <a:cs typeface="Arial" panose="020B0604020202020204" pitchFamily="34" charset="0"/>
                      </a:rPr>
                      <m:t>Spread</m:t>
                    </m:r>
                    <m:r>
                      <m:rPr>
                        <m:nor/>
                      </m:rPr>
                      <a:rPr lang="en-US" sz="2000" dirty="0"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2000" dirty="0">
                        <a:cs typeface="Arial" panose="020B0604020202020204" pitchFamily="34" charset="0"/>
                      </a:rPr>
                      <m:t>Rate</m:t>
                    </m:r>
                    <m:r>
                      <m:rPr>
                        <m:nor/>
                      </m:rPr>
                      <a:rPr lang="en-US" sz="2000" dirty="0">
                        <a:cs typeface="Arial" panose="020B0604020202020204" pitchFamily="34" charset="0"/>
                      </a:rPr>
                      <m:t> (</m:t>
                    </m:r>
                    <m:r>
                      <m:rPr>
                        <m:nor/>
                      </m:rPr>
                      <a:rPr lang="en-US" sz="2000" dirty="0">
                        <a:cs typeface="Arial" panose="020B0604020202020204" pitchFamily="34" charset="0"/>
                      </a:rPr>
                      <m:t>lbs</m:t>
                    </m:r>
                    <m:r>
                      <m:rPr>
                        <m:nor/>
                      </m:rPr>
                      <a:rPr lang="en-US" sz="2000" dirty="0">
                        <a:cs typeface="Arial" panose="020B0604020202020204" pitchFamily="34" charset="0"/>
                      </a:rPr>
                      <m:t>/</m:t>
                    </m:r>
                    <m:r>
                      <m:rPr>
                        <m:nor/>
                      </m:rPr>
                      <a:rPr lang="en-US" sz="2000" dirty="0">
                        <a:cs typeface="Arial" panose="020B0604020202020204" pitchFamily="34" charset="0"/>
                      </a:rPr>
                      <m:t>sy</m:t>
                    </m:r>
                    <m:r>
                      <m:rPr>
                        <m:nor/>
                      </m:rPr>
                      <a:rPr lang="en-US" sz="2000" dirty="0"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US" sz="2000" dirty="0">
                  <a:cs typeface="Arial" panose="020B0604020202020204" pitchFamily="34" charset="0"/>
                </a:endParaRPr>
              </a:p>
              <a:p>
                <a:pPr marL="502920" lvl="2" indent="0">
                  <a:buNone/>
                </a:pPr>
                <a:r>
                  <a:rPr lang="en-US" sz="2500" dirty="0" smtClean="0"/>
                  <a:t>	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500" dirty="0"/>
                      <m:t>1.5 </m:t>
                    </m:r>
                    <m:r>
                      <m:rPr>
                        <m:nor/>
                      </m:rPr>
                      <a:rPr lang="en-US" sz="2500" dirty="0"/>
                      <m:t>in</m:t>
                    </m:r>
                    <m:r>
                      <m:rPr>
                        <m:nor/>
                      </m:rPr>
                      <a:rPr lang="en-US" sz="2500" dirty="0"/>
                      <m:t> </m:t>
                    </m:r>
                    <m:r>
                      <a:rPr lang="en-US" sz="25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m:rPr>
                        <m:nor/>
                      </m:rPr>
                      <a:rPr lang="en-US" sz="2500" dirty="0"/>
                      <m:t> 2.540 </m:t>
                    </m:r>
                    <m:r>
                      <a:rPr lang="en-US" sz="25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m:rPr>
                        <m:nor/>
                      </m:rPr>
                      <a:rPr lang="en-US" sz="2500" dirty="0"/>
                      <m:t> 43.3 </m:t>
                    </m:r>
                    <m:r>
                      <m:rPr>
                        <m:nor/>
                      </m:rPr>
                      <a:rPr lang="en-US" sz="250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 164.97 </m:t>
                    </m:r>
                    <m:r>
                      <m:rPr>
                        <m:nor/>
                      </m:rPr>
                      <a:rPr lang="en-US" sz="2500" dirty="0">
                        <a:cs typeface="Arial" panose="020B0604020202020204" pitchFamily="34" charset="0"/>
                      </a:rPr>
                      <m:t>lbs</m:t>
                    </m:r>
                    <m:r>
                      <m:rPr>
                        <m:nor/>
                      </m:rPr>
                      <a:rPr lang="en-US" sz="2500" dirty="0">
                        <a:cs typeface="Arial" panose="020B0604020202020204" pitchFamily="34" charset="0"/>
                      </a:rPr>
                      <m:t>/</m:t>
                    </m:r>
                    <m:r>
                      <m:rPr>
                        <m:nor/>
                      </m:rPr>
                      <a:rPr lang="en-US" sz="2500" dirty="0">
                        <a:cs typeface="Arial" panose="020B0604020202020204" pitchFamily="34" charset="0"/>
                      </a:rPr>
                      <m:t>sy</m:t>
                    </m:r>
                  </m:oMath>
                </a14:m>
                <a:endParaRPr lang="en-US" sz="2500" dirty="0">
                  <a:cs typeface="Arial" panose="020B0604020202020204" pitchFamily="34" charset="0"/>
                </a:endParaRPr>
              </a:p>
              <a:p>
                <a:pPr marL="914400" lvl="2" indent="-338138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>
                        <a:cs typeface="Arial" panose="020B0604020202020204" pitchFamily="34" charset="0"/>
                      </a:rPr>
                      <m:t>Spread</m:t>
                    </m:r>
                    <m:r>
                      <m:rPr>
                        <m:nor/>
                      </m:rPr>
                      <a:rPr lang="en-US" sz="2000" dirty="0"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2000" dirty="0">
                        <a:cs typeface="Arial" panose="020B0604020202020204" pitchFamily="34" charset="0"/>
                      </a:rPr>
                      <m:t>Rate</m:t>
                    </m:r>
                    <m:r>
                      <m:rPr>
                        <m:nor/>
                      </m:rPr>
                      <a:rPr lang="en-US" sz="2000" dirty="0">
                        <a:cs typeface="Arial" panose="020B0604020202020204" pitchFamily="34" charset="0"/>
                      </a:rPr>
                      <m:t> (</m:t>
                    </m:r>
                    <m:r>
                      <m:rPr>
                        <m:nor/>
                      </m:rPr>
                      <a:rPr lang="en-US" sz="2000" dirty="0">
                        <a:cs typeface="Arial" panose="020B0604020202020204" pitchFamily="34" charset="0"/>
                      </a:rPr>
                      <m:t>lbs</m:t>
                    </m:r>
                    <m:r>
                      <m:rPr>
                        <m:nor/>
                      </m:rPr>
                      <a:rPr lang="en-US" sz="2000" dirty="0">
                        <a:cs typeface="Arial" panose="020B0604020202020204" pitchFamily="34" charset="0"/>
                      </a:rPr>
                      <m:t>/</m:t>
                    </m:r>
                    <m:r>
                      <m:rPr>
                        <m:nor/>
                      </m:rPr>
                      <a:rPr lang="en-US" sz="2000" dirty="0">
                        <a:cs typeface="Arial" panose="020B0604020202020204" pitchFamily="34" charset="0"/>
                      </a:rPr>
                      <m:t>sy</m:t>
                    </m:r>
                    <m:r>
                      <m:rPr>
                        <m:nor/>
                      </m:rPr>
                      <a:rPr lang="en-US" sz="2000" dirty="0">
                        <a:cs typeface="Arial" panose="020B0604020202020204" pitchFamily="34" charset="0"/>
                      </a:rPr>
                      <m:t>) </m:t>
                    </m:r>
                    <m:r>
                      <m:rPr>
                        <m:nor/>
                      </m:rPr>
                      <a:rPr lang="en-US" sz="2000" dirty="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m:rPr>
                        <m:nor/>
                      </m:rPr>
                      <a:rPr lang="en-US" sz="2000" dirty="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2000" dirty="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Area</m:t>
                    </m:r>
                    <m:r>
                      <m:rPr>
                        <m:nor/>
                      </m:rPr>
                      <a:rPr lang="en-US" sz="2000" dirty="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d>
                      <m:dPr>
                        <m:ctrlPr>
                          <a:rPr lang="en-US" sz="2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sz="2000" dirty="0"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sy</m:t>
                        </m:r>
                      </m:e>
                    </m:d>
                    <m:r>
                      <a:rPr lang="en-US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2000" dirty="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r>
                      <m:rPr>
                        <m:nor/>
                      </m:rPr>
                      <a:rPr lang="en-US" sz="2000" dirty="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Pounds</m:t>
                    </m:r>
                  </m:oMath>
                </a14:m>
                <a:endParaRPr lang="en-US" sz="2000" dirty="0">
                  <a:cs typeface="Arial" panose="020B0604020202020204" pitchFamily="34" charset="0"/>
                </a:endParaRPr>
              </a:p>
              <a:p>
                <a:pPr marL="502920" lvl="2" indent="0">
                  <a:buNone/>
                </a:pPr>
                <a:r>
                  <a:rPr lang="en-US" sz="2500" dirty="0" smtClean="0"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500" dirty="0">
                        <a:cs typeface="Arial" panose="020B0604020202020204" pitchFamily="34" charset="0"/>
                      </a:rPr>
                      <m:t>164.97 </m:t>
                    </m:r>
                    <m:r>
                      <m:rPr>
                        <m:nor/>
                      </m:rPr>
                      <a:rPr lang="en-US" sz="2500" dirty="0">
                        <a:cs typeface="Arial" panose="020B0604020202020204" pitchFamily="34" charset="0"/>
                      </a:rPr>
                      <m:t>lbs</m:t>
                    </m:r>
                    <m:r>
                      <m:rPr>
                        <m:nor/>
                      </m:rPr>
                      <a:rPr lang="en-US" sz="2500" dirty="0">
                        <a:cs typeface="Arial" panose="020B0604020202020204" pitchFamily="34" charset="0"/>
                      </a:rPr>
                      <m:t>/</m:t>
                    </m:r>
                    <m:r>
                      <m:rPr>
                        <m:nor/>
                      </m:rPr>
                      <a:rPr lang="en-US" sz="2500" dirty="0">
                        <a:cs typeface="Arial" panose="020B0604020202020204" pitchFamily="34" charset="0"/>
                      </a:rPr>
                      <m:t>sy</m:t>
                    </m:r>
                    <m:r>
                      <m:rPr>
                        <m:nor/>
                      </m:rPr>
                      <a:rPr lang="en-US" sz="2500" dirty="0"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2500" dirty="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m:rPr>
                        <m:nor/>
                      </m:rPr>
                      <a:rPr lang="en-US" sz="2500" dirty="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206.67 </m:t>
                    </m:r>
                    <m:r>
                      <m:rPr>
                        <m:nor/>
                      </m:rPr>
                      <a:rPr lang="en-US" sz="2500" dirty="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sy</m:t>
                    </m:r>
                    <m:r>
                      <m:rPr>
                        <m:nor/>
                      </m:rPr>
                      <a:rPr lang="en-US" sz="2500" dirty="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= 34,094.35 </m:t>
                    </m:r>
                    <m:r>
                      <m:rPr>
                        <m:nor/>
                      </m:rPr>
                      <a:rPr lang="en-US" sz="2500" dirty="0"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lbs</m:t>
                    </m:r>
                  </m:oMath>
                </a14:m>
                <a:endParaRPr lang="en-US" sz="2500" dirty="0">
                  <a:cs typeface="Arial" panose="020B0604020202020204" pitchFamily="34" charset="0"/>
                </a:endParaRPr>
              </a:p>
              <a:p>
                <a:pPr marL="914400" lvl="2" indent="-338138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Convert Pounds to Tons - divide by 2000 </a:t>
                </a:r>
                <a:r>
                  <a:rPr lang="en-US" sz="2000" dirty="0" smtClean="0"/>
                  <a:t>lbs/</a:t>
                </a:r>
                <a:r>
                  <a:rPr lang="en-US" sz="2000" dirty="0" err="1" smtClean="0"/>
                  <a:t>tn</a:t>
                </a:r>
                <a:endParaRPr lang="en-US" sz="2000" dirty="0"/>
              </a:p>
              <a:p>
                <a:pPr marL="502920" lvl="2" indent="0">
                  <a:buNone/>
                </a:pPr>
                <a:r>
                  <a:rPr lang="en-US" sz="2500" dirty="0" smtClean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5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500" b="0" i="0" smtClean="0"/>
                          <m:t>34,094.35</m:t>
                        </m:r>
                        <m:r>
                          <m:rPr>
                            <m:nor/>
                          </m:rPr>
                          <a:rPr lang="en-US" sz="2500"/>
                          <m:t> </m:t>
                        </m:r>
                        <m:r>
                          <m:rPr>
                            <m:nor/>
                          </m:rPr>
                          <a:rPr lang="en-US" sz="2500"/>
                          <m:t>lbs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500"/>
                          <m:t>2000 </m:t>
                        </m:r>
                        <m:r>
                          <m:rPr>
                            <m:nor/>
                          </m:rPr>
                          <a:rPr lang="en-US" sz="2500"/>
                          <m:t>lbs</m:t>
                        </m:r>
                        <m:r>
                          <m:rPr>
                            <m:nor/>
                          </m:rPr>
                          <a:rPr lang="en-US" sz="2500"/>
                          <m:t>/</m:t>
                        </m:r>
                        <m:r>
                          <m:rPr>
                            <m:nor/>
                          </m:rPr>
                          <a:rPr lang="en-US" sz="2500"/>
                          <m:t>tn</m:t>
                        </m:r>
                      </m:den>
                    </m:f>
                    <m:r>
                      <a:rPr lang="en-US" sz="2500" i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500"/>
                      <m:t>= 1</m:t>
                    </m:r>
                    <m:r>
                      <m:rPr>
                        <m:nor/>
                      </m:rPr>
                      <a:rPr lang="en-US" sz="2500" b="0" i="0" smtClean="0"/>
                      <m:t>7.05</m:t>
                    </m:r>
                    <m:r>
                      <m:rPr>
                        <m:nor/>
                      </m:rPr>
                      <a:rPr lang="en-US" sz="2500"/>
                      <m:t> </m:t>
                    </m:r>
                    <m:r>
                      <m:rPr>
                        <m:nor/>
                      </m:rPr>
                      <a:rPr lang="en-US" sz="2500"/>
                      <m:t>tn</m:t>
                    </m:r>
                  </m:oMath>
                </a14:m>
                <a:endParaRPr lang="en-US" sz="25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706533" y="1419228"/>
                <a:ext cx="6485467" cy="4351338"/>
              </a:xfrm>
              <a:blipFill rotWithShape="0">
                <a:blip r:embed="rId3"/>
                <a:stretch>
                  <a:fillRect l="-2256" r="-17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94924" y="4813423"/>
            <a:ext cx="2780952" cy="191428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517080" y="5585900"/>
            <a:ext cx="1323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QCRR Entry: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03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624</TotalTime>
  <Words>389</Words>
  <Application>Microsoft Office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Retrospect</vt:lpstr>
      <vt:lpstr>Determining Quantities for Engineer Approved Changes</vt:lpstr>
      <vt:lpstr>Engineer Approved Quantity</vt:lpstr>
      <vt:lpstr>Engineer Approved Quantity</vt:lpstr>
      <vt:lpstr>Square Yard Pay Item Changes</vt:lpstr>
      <vt:lpstr>Tonnage Pay Item Changes</vt:lpstr>
      <vt:lpstr>Tonnage Pay Item Changes</vt:lpstr>
      <vt:lpstr>Example: Tonnage Pay Item Change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 Approved Changes</dc:title>
  <dc:creator>Hewitt, Richard</dc:creator>
  <cp:lastModifiedBy>Brown, Kristin</cp:lastModifiedBy>
  <cp:revision>29</cp:revision>
  <dcterms:created xsi:type="dcterms:W3CDTF">2017-06-12T20:44:09Z</dcterms:created>
  <dcterms:modified xsi:type="dcterms:W3CDTF">2017-07-20T20:20:08Z</dcterms:modified>
</cp:coreProperties>
</file>