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56" r:id="rId6"/>
    <p:sldId id="534" r:id="rId7"/>
    <p:sldId id="545" r:id="rId8"/>
    <p:sldId id="543" r:id="rId9"/>
    <p:sldId id="532" r:id="rId10"/>
    <p:sldId id="531" r:id="rId11"/>
    <p:sldId id="533" r:id="rId12"/>
    <p:sldId id="426" r:id="rId13"/>
    <p:sldId id="544" r:id="rId14"/>
    <p:sldId id="535" r:id="rId15"/>
    <p:sldId id="549" r:id="rId16"/>
    <p:sldId id="548" r:id="rId17"/>
    <p:sldId id="547" r:id="rId18"/>
    <p:sldId id="550" r:id="rId19"/>
    <p:sldId id="551" r:id="rId20"/>
    <p:sldId id="554" r:id="rId21"/>
    <p:sldId id="552" r:id="rId22"/>
    <p:sldId id="558" r:id="rId23"/>
    <p:sldId id="555" r:id="rId24"/>
    <p:sldId id="556" r:id="rId25"/>
    <p:sldId id="557" r:id="rId26"/>
    <p:sldId id="5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BC31A6F-3B58-4E72-AD4F-58CD76AC9B3A}">
          <p14:sldIdLst>
            <p14:sldId id="256"/>
          </p14:sldIdLst>
        </p14:section>
        <p14:section name="Executive Summary" id="{A27A6EDD-8DCB-464C-A4C5-5A9716CAC3EA}">
          <p14:sldIdLst>
            <p14:sldId id="534"/>
            <p14:sldId id="545"/>
            <p14:sldId id="543"/>
            <p14:sldId id="532"/>
            <p14:sldId id="531"/>
            <p14:sldId id="533"/>
            <p14:sldId id="426"/>
            <p14:sldId id="544"/>
            <p14:sldId id="535"/>
            <p14:sldId id="549"/>
            <p14:sldId id="548"/>
            <p14:sldId id="547"/>
            <p14:sldId id="550"/>
            <p14:sldId id="551"/>
            <p14:sldId id="554"/>
            <p14:sldId id="552"/>
            <p14:sldId id="558"/>
            <p14:sldId id="555"/>
            <p14:sldId id="556"/>
            <p14:sldId id="557"/>
          </p14:sldIdLst>
        </p14:section>
        <p14:section name="Contact Info" id="{8DB28031-FE30-4F01-AD75-0BDF8395368C}">
          <p14:sldIdLst>
            <p14:sldId id="5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witt, Richard" initials="HR" lastIdx="1" clrIdx="0">
    <p:extLst>
      <p:ext uri="{19B8F6BF-5375-455C-9EA6-DF929625EA0E}">
        <p15:presenceInfo xmlns:p15="http://schemas.microsoft.com/office/powerpoint/2012/main" userId="S-1-5-21-978016076-702945558-1050887974-31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8"/>
    <a:srgbClr val="D7181F"/>
    <a:srgbClr val="1F4284"/>
    <a:srgbClr val="1F4283"/>
    <a:srgbClr val="1B146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94" autoAdjust="0"/>
    <p:restoredTop sz="94643" autoAdjust="0"/>
  </p:normalViewPr>
  <p:slideViewPr>
    <p:cSldViewPr>
      <p:cViewPr varScale="1">
        <p:scale>
          <a:sx n="84" d="100"/>
          <a:sy n="84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9782-5A54-4A80-AD45-CB6BDFA356C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9E93-256A-4B75-BFC9-110943872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9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7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9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04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09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91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1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38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13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56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47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4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16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31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6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1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9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9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0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9E93-256A-4B75-BFC9-110943872A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9414-8B52-4490-AB20-3BA588E9518E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7664-A55C-4635-A588-F6FA595EC69F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AC0D-83B1-4734-890A-60A8585DF588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A348-5EBC-4F93-8B66-5D9FE2205E8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5224-140E-49CF-9B3F-B9A6869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3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A348-5EBC-4F93-8B66-5D9FE2205E8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5224-140E-49CF-9B3F-B9A6869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57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A348-5EBC-4F93-8B66-5D9FE2205E8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5224-140E-49CF-9B3F-B9A6869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6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A348-5EBC-4F93-8B66-5D9FE2205E8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5224-140E-49CF-9B3F-B9A6869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35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A348-5EBC-4F93-8B66-5D9FE2205E8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5224-140E-49CF-9B3F-B9A6869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5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A348-5EBC-4F93-8B66-5D9FE2205E8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5224-140E-49CF-9B3F-B9A6869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8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A348-5EBC-4F93-8B66-5D9FE2205E8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5224-140E-49CF-9B3F-B9A6869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0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5BFD-0706-49F9-BE9F-66AB488FF693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2895600" cy="365125"/>
          </a:xfrm>
        </p:spPr>
        <p:txBody>
          <a:bodyPr/>
          <a:lstStyle/>
          <a:p>
            <a:r>
              <a:rPr lang="en-US" dirty="0"/>
              <a:t>FIN 230388-4-52-01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1B4-8E61-4B3F-BEA9-15F5496EC48A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8320-DDC4-457A-A2F6-1C832E054124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AD76-ED64-4E23-B2C8-E7C5B41554D7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86B3-D8AF-48E8-BBF3-ACCDE3DAA606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CF51-92B1-469C-86FD-37F11E20D7A2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12E-660A-492E-89A0-8E7D60AAF191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94D-8C04-4AAC-AD8E-850488E5E137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 123456-1-52-01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0402-5E95-4DFF-8F4E-0BC852B8E1C2}" type="datetime1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FIN 123456-1-52-01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BE26-424E-4201-A0A6-D8E3FEBF9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348-5EBC-4F93-8B66-5D9FE2205E82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15224-140E-49CF-9B3F-B9A6869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hewitt@dot.state.fl.u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81199"/>
            <a:ext cx="8839200" cy="26828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4284"/>
                </a:solidFill>
                <a:latin typeface="Arial" panose="020B0604020202020204" pitchFamily="34" charset="0"/>
                <a:cs typeface="Arial" pitchFamily="34" charset="0"/>
              </a:rPr>
              <a:t>Straightedge Deficiencies:</a:t>
            </a:r>
            <a:br>
              <a:rPr lang="en-US" sz="3600" b="1" dirty="0">
                <a:solidFill>
                  <a:srgbClr val="1F4284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3600" b="1" dirty="0">
                <a:solidFill>
                  <a:srgbClr val="1F4284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700" b="1" dirty="0">
                <a:solidFill>
                  <a:srgbClr val="1F4284"/>
                </a:solidFill>
                <a:latin typeface="Arial" panose="020B0604020202020204" pitchFamily="34" charset="0"/>
                <a:cs typeface="Arial" pitchFamily="34" charset="0"/>
              </a:rPr>
              <a:t>Testing Exceptions vs. Waiving Deficiencies</a:t>
            </a:r>
            <a:br>
              <a:rPr lang="en-US" sz="2700" b="1" dirty="0">
                <a:solidFill>
                  <a:srgbClr val="1F4284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en-US" sz="2700" b="1" dirty="0">
                <a:solidFill>
                  <a:srgbClr val="1F4284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700" b="1" dirty="0">
                <a:solidFill>
                  <a:srgbClr val="1F4284"/>
                </a:solidFill>
                <a:latin typeface="Arial" panose="020B0604020202020204" pitchFamily="34" charset="0"/>
                <a:cs typeface="Arial" pitchFamily="34" charset="0"/>
              </a:rPr>
              <a:t>Full Pay vs. No </a:t>
            </a:r>
            <a:r>
              <a:rPr lang="en-US" sz="2700" b="1">
                <a:solidFill>
                  <a:srgbClr val="1F4284"/>
                </a:solidFill>
                <a:latin typeface="Arial" panose="020B0604020202020204" pitchFamily="34" charset="0"/>
                <a:cs typeface="Arial" pitchFamily="34" charset="0"/>
              </a:rPr>
              <a:t>Pay vs. </a:t>
            </a:r>
            <a:r>
              <a:rPr lang="en-US" sz="2700" b="1" dirty="0">
                <a:solidFill>
                  <a:srgbClr val="1F4284"/>
                </a:solidFill>
                <a:latin typeface="Arial" panose="020B0604020202020204" pitchFamily="34" charset="0"/>
                <a:cs typeface="Arial" pitchFamily="34" charset="0"/>
              </a:rPr>
              <a:t>Remove &amp; Replace</a:t>
            </a:r>
            <a:endParaRPr lang="en-US" sz="1800" b="1" dirty="0">
              <a:solidFill>
                <a:srgbClr val="1F42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81225"/>
            <a:ext cx="5791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28935"/>
            <a:ext cx="5791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" y="4800600"/>
            <a:ext cx="83058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itchFamily="34" charset="0"/>
                <a:ea typeface="+mj-ea"/>
                <a:cs typeface="Arial" pitchFamily="34" charset="0"/>
              </a:rPr>
              <a:t>Richard Hewitt, 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itchFamily="34" charset="0"/>
                <a:ea typeface="+mj-ea"/>
                <a:cs typeface="Arial" pitchFamily="34" charset="0"/>
              </a:rPr>
              <a:t>State Construction Pavement Engineer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itchFamily="34" charset="0"/>
                <a:ea typeface="+mj-ea"/>
                <a:cs typeface="Arial" pitchFamily="34" charset="0"/>
              </a:rPr>
              <a:t>FDOT State Construction Office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Project Joint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A8C6F3-66B0-4C28-9BB0-4A87C6A9DB4A}"/>
              </a:ext>
            </a:extLst>
          </p:cNvPr>
          <p:cNvSpPr txBox="1">
            <a:spLocks/>
          </p:cNvSpPr>
          <p:nvPr/>
        </p:nvSpPr>
        <p:spPr>
          <a:xfrm>
            <a:off x="228600" y="1043197"/>
            <a:ext cx="8686800" cy="187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 </a:t>
            </a:r>
            <a:r>
              <a:rPr lang="en-US" u="sng" dirty="0"/>
              <a:t>doesn’t</a:t>
            </a:r>
            <a:r>
              <a:rPr lang="en-US" dirty="0"/>
              <a:t> show factor beyond contractor’s control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C93E5-9042-4A11-BE45-7C11A78C885C}"/>
              </a:ext>
            </a:extLst>
          </p:cNvPr>
          <p:cNvPicPr/>
          <p:nvPr/>
        </p:nvPicPr>
        <p:blipFill rotWithShape="1">
          <a:blip r:embed="rId4"/>
          <a:srcRect t="6664" b="23189"/>
          <a:stretch/>
        </p:blipFill>
        <p:spPr bwMode="auto">
          <a:xfrm>
            <a:off x="457200" y="2200326"/>
            <a:ext cx="7696200" cy="4109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B4926DCD-BAA7-4677-A4DA-0D54A1B38A21}"/>
              </a:ext>
            </a:extLst>
          </p:cNvPr>
          <p:cNvSpPr/>
          <p:nvPr/>
        </p:nvSpPr>
        <p:spPr>
          <a:xfrm>
            <a:off x="6248400" y="2340790"/>
            <a:ext cx="1657350" cy="1619250"/>
          </a:xfrm>
          <a:prstGeom prst="noSmoking">
            <a:avLst/>
          </a:prstGeom>
          <a:solidFill>
            <a:srgbClr val="FF0000">
              <a:alpha val="54000"/>
            </a:srgbClr>
          </a:solidFill>
          <a:ln w="1270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7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Joint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5388084"/>
          </a:xfrm>
        </p:spPr>
        <p:txBody>
          <a:bodyPr>
            <a:normAutofit/>
          </a:bodyPr>
          <a:lstStyle/>
          <a:p>
            <a:r>
              <a:rPr lang="en-US" b="1" dirty="0"/>
              <a:t>Full Pay</a:t>
            </a:r>
            <a:endParaRPr lang="en-US" dirty="0"/>
          </a:p>
          <a:p>
            <a:pPr lvl="1"/>
            <a:r>
              <a:rPr lang="en-US" dirty="0"/>
              <a:t>Situation is beyond contractor’s control if:</a:t>
            </a:r>
          </a:p>
          <a:p>
            <a:pPr lvl="2"/>
            <a:r>
              <a:rPr lang="en-US" dirty="0"/>
              <a:t>Approach slab is not in same plane </a:t>
            </a:r>
            <a:r>
              <a:rPr lang="en-US" u="sng" dirty="0"/>
              <a:t>AND</a:t>
            </a:r>
            <a:r>
              <a:rPr lang="en-US" dirty="0"/>
              <a:t> bridge approach slab construction was not part of the contract</a:t>
            </a:r>
          </a:p>
          <a:p>
            <a:r>
              <a:rPr lang="en-US" b="1" dirty="0"/>
              <a:t>No Pay</a:t>
            </a:r>
            <a:endParaRPr lang="en-US" dirty="0"/>
          </a:p>
          <a:p>
            <a:pPr lvl="1"/>
            <a:r>
              <a:rPr lang="en-US" dirty="0"/>
              <a:t>Not beyond contractor’s control if:</a:t>
            </a:r>
          </a:p>
          <a:p>
            <a:pPr lvl="2"/>
            <a:r>
              <a:rPr lang="en-US" dirty="0"/>
              <a:t>Approach slab concrete is in same plane</a:t>
            </a:r>
          </a:p>
          <a:p>
            <a:pPr lvl="2"/>
            <a:r>
              <a:rPr lang="en-US" dirty="0"/>
              <a:t>Approach slab concrete not in same plane, but approach slab construction was part of contract</a:t>
            </a:r>
          </a:p>
          <a:p>
            <a:pPr lvl="2"/>
            <a:r>
              <a:rPr lang="en-US" dirty="0"/>
              <a:t>In both “No Pay” cases, no factor beyond contractor’s control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6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Joint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Key </a:t>
            </a:r>
            <a:r>
              <a:rPr lang="en-US" sz="3100" dirty="0"/>
              <a:t>photo - Place level/straightedge:</a:t>
            </a:r>
          </a:p>
          <a:p>
            <a:pPr lvl="1"/>
            <a:r>
              <a:rPr lang="en-US" sz="2600" dirty="0"/>
              <a:t>Across the lane </a:t>
            </a:r>
          </a:p>
          <a:p>
            <a:pPr lvl="1"/>
            <a:r>
              <a:rPr lang="en-US" sz="2600" dirty="0"/>
              <a:t>On approach slab</a:t>
            </a:r>
          </a:p>
          <a:p>
            <a:pPr lvl="1"/>
            <a:r>
              <a:rPr lang="en-US" sz="2600" dirty="0"/>
              <a:t>At the joint</a:t>
            </a:r>
          </a:p>
          <a:p>
            <a:pPr lvl="1"/>
            <a:r>
              <a:rPr lang="en-US" sz="2600" dirty="0"/>
              <a:t>Shows approach slab not in same plane across the lane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391DF5-CCB2-4DEB-BA15-9511445BECAC}"/>
              </a:ext>
            </a:extLst>
          </p:cNvPr>
          <p:cNvPicPr/>
          <p:nvPr/>
        </p:nvPicPr>
        <p:blipFill rotWithShape="1">
          <a:blip r:embed="rId3"/>
          <a:srcRect t="7540" b="16311"/>
          <a:stretch/>
        </p:blipFill>
        <p:spPr bwMode="auto">
          <a:xfrm>
            <a:off x="348082" y="2608516"/>
            <a:ext cx="6197600" cy="3684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F470C-E634-40AC-BB2A-49DAFA95C132}"/>
              </a:ext>
            </a:extLst>
          </p:cNvPr>
          <p:cNvSpPr/>
          <p:nvPr/>
        </p:nvSpPr>
        <p:spPr>
          <a:xfrm>
            <a:off x="304800" y="2676479"/>
            <a:ext cx="5943600" cy="984096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chemeClr val="tx1"/>
                </a:solidFill>
              </a:rPr>
              <a:t>“Full Pay” Write-up: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“Approach slab not in same plane across the lane”</a:t>
            </a:r>
          </a:p>
          <a:p>
            <a:r>
              <a:rPr lang="en-US" dirty="0">
                <a:solidFill>
                  <a:schemeClr val="tx1"/>
                </a:solidFill>
              </a:rPr>
              <a:t>“Approach slab not part of contract.”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C1198BE-1E7C-4E51-B8CB-8405ED17DD8E}"/>
              </a:ext>
            </a:extLst>
          </p:cNvPr>
          <p:cNvSpPr/>
          <p:nvPr/>
        </p:nvSpPr>
        <p:spPr>
          <a:xfrm>
            <a:off x="5119687" y="2703442"/>
            <a:ext cx="1343025" cy="116205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6B62A80-E92B-4084-BC91-7C74FBC1C3AB}"/>
              </a:ext>
            </a:extLst>
          </p:cNvPr>
          <p:cNvSpPr/>
          <p:nvPr/>
        </p:nvSpPr>
        <p:spPr>
          <a:xfrm rot="19280482">
            <a:off x="1669630" y="4789259"/>
            <a:ext cx="2656291" cy="16965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Level/straightedge </a:t>
            </a:r>
            <a:r>
              <a:rPr lang="en-US" sz="1600" u="sng" dirty="0">
                <a:solidFill>
                  <a:schemeClr val="tx1"/>
                </a:solidFill>
              </a:rPr>
              <a:t>across</a:t>
            </a:r>
            <a:r>
              <a:rPr lang="en-US" sz="1600" dirty="0">
                <a:solidFill>
                  <a:schemeClr val="tx1"/>
                </a:solidFill>
              </a:rPr>
              <a:t> lane on approach slab, at joint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769A55-DBD5-4284-99E4-B01C01A5D4E8}"/>
              </a:ext>
            </a:extLst>
          </p:cNvPr>
          <p:cNvSpPr/>
          <p:nvPr/>
        </p:nvSpPr>
        <p:spPr>
          <a:xfrm>
            <a:off x="4730041" y="4343400"/>
            <a:ext cx="1752600" cy="762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5CFF3C-CC9F-4F4C-A35A-EE6A6AFBF231}"/>
              </a:ext>
            </a:extLst>
          </p:cNvPr>
          <p:cNvSpPr/>
          <p:nvPr/>
        </p:nvSpPr>
        <p:spPr>
          <a:xfrm>
            <a:off x="319947" y="4343400"/>
            <a:ext cx="1752600" cy="762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3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Joint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A8C6F3-66B0-4C28-9BB0-4A87C6A9DB4A}"/>
              </a:ext>
            </a:extLst>
          </p:cNvPr>
          <p:cNvSpPr txBox="1">
            <a:spLocks/>
          </p:cNvSpPr>
          <p:nvPr/>
        </p:nvSpPr>
        <p:spPr>
          <a:xfrm>
            <a:off x="228600" y="1043197"/>
            <a:ext cx="8686800" cy="187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 </a:t>
            </a:r>
            <a:r>
              <a:rPr lang="en-US" u="sng" dirty="0"/>
              <a:t>doesn’t</a:t>
            </a:r>
            <a:r>
              <a:rPr lang="en-US" dirty="0"/>
              <a:t> show factor beyond contractor’s control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C87F48-7FA0-478D-B084-4B3E386650F4}"/>
              </a:ext>
            </a:extLst>
          </p:cNvPr>
          <p:cNvPicPr/>
          <p:nvPr/>
        </p:nvPicPr>
        <p:blipFill rotWithShape="1">
          <a:blip r:embed="rId4"/>
          <a:srcRect t="-1" b="30430"/>
          <a:stretch/>
        </p:blipFill>
        <p:spPr bwMode="auto">
          <a:xfrm>
            <a:off x="308610" y="2117641"/>
            <a:ext cx="7844790" cy="4159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B4926DCD-BAA7-4677-A4DA-0D54A1B38A21}"/>
              </a:ext>
            </a:extLst>
          </p:cNvPr>
          <p:cNvSpPr/>
          <p:nvPr/>
        </p:nvSpPr>
        <p:spPr>
          <a:xfrm>
            <a:off x="6248400" y="2340790"/>
            <a:ext cx="1657350" cy="1619250"/>
          </a:xfrm>
          <a:prstGeom prst="noSmoking">
            <a:avLst/>
          </a:prstGeom>
          <a:solidFill>
            <a:srgbClr val="FF0000">
              <a:alpha val="54000"/>
            </a:srgbClr>
          </a:solidFill>
          <a:ln w="1270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Manhole/Structure in Lane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538808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Full Pay</a:t>
            </a:r>
            <a:endParaRPr lang="en-US" dirty="0"/>
          </a:p>
          <a:p>
            <a:pPr lvl="1"/>
            <a:r>
              <a:rPr lang="en-US" dirty="0"/>
              <a:t>Key here is manhole/structure adjustment wasn’t part of the contract</a:t>
            </a:r>
          </a:p>
          <a:p>
            <a:pPr lvl="1"/>
            <a:r>
              <a:rPr lang="en-US" dirty="0"/>
              <a:t>Exception is an area with numerous manholes in small area.  Then it’s a challenge to pave well with all the manholes in the area, even if they were adjusted per contract</a:t>
            </a:r>
          </a:p>
          <a:p>
            <a:r>
              <a:rPr lang="en-US" b="1" dirty="0"/>
              <a:t>No Pay</a:t>
            </a:r>
            <a:endParaRPr lang="en-US" dirty="0"/>
          </a:p>
          <a:p>
            <a:pPr lvl="1"/>
            <a:r>
              <a:rPr lang="en-US" dirty="0"/>
              <a:t>If manhole/structure adjustment was part of contract, then manhole adjustment &amp; paving were within the contractor’s control (prime, not the subs)</a:t>
            </a:r>
          </a:p>
          <a:p>
            <a:pPr lvl="1"/>
            <a:r>
              <a:rPr lang="en-US" dirty="0"/>
              <a:t>See exception above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7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Manhole/Structure in Lane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Key Photo:</a:t>
            </a:r>
            <a:endParaRPr lang="en-US" sz="2800" dirty="0"/>
          </a:p>
          <a:p>
            <a:pPr lvl="1"/>
            <a:r>
              <a:rPr lang="en-US" sz="2400" dirty="0"/>
              <a:t>If manhole adjustment was </a:t>
            </a:r>
            <a:r>
              <a:rPr lang="en-US" sz="2400" u="sng" dirty="0"/>
              <a:t>not</a:t>
            </a:r>
            <a:r>
              <a:rPr lang="en-US" sz="2400" dirty="0"/>
              <a:t> part of contract, statement is enough, but photo helps. </a:t>
            </a:r>
          </a:p>
          <a:p>
            <a:pPr lvl="1"/>
            <a:r>
              <a:rPr lang="en-US" sz="2400" dirty="0"/>
              <a:t>If cluster of manholes prevented smooth paving, provide photo of the area.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9821D9-B702-4289-AC8E-BA8B29DEB583}"/>
              </a:ext>
            </a:extLst>
          </p:cNvPr>
          <p:cNvPicPr/>
          <p:nvPr/>
        </p:nvPicPr>
        <p:blipFill rotWithShape="1">
          <a:blip r:embed="rId4"/>
          <a:srcRect t="16835" b="11726"/>
          <a:stretch/>
        </p:blipFill>
        <p:spPr bwMode="auto">
          <a:xfrm>
            <a:off x="304800" y="2670218"/>
            <a:ext cx="6553200" cy="361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F470C-E634-40AC-BB2A-49DAFA95C132}"/>
              </a:ext>
            </a:extLst>
          </p:cNvPr>
          <p:cNvSpPr/>
          <p:nvPr/>
        </p:nvSpPr>
        <p:spPr>
          <a:xfrm>
            <a:off x="304800" y="2676479"/>
            <a:ext cx="5943600" cy="1248108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chemeClr val="tx1"/>
                </a:solidFill>
              </a:rPr>
              <a:t>“Full Pay” Write-up: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“Manhole adjustment not part of contract”</a:t>
            </a:r>
          </a:p>
          <a:p>
            <a:r>
              <a:rPr lang="en-US" dirty="0">
                <a:solidFill>
                  <a:schemeClr val="tx1"/>
                </a:solidFill>
              </a:rPr>
              <a:t>“Number of manholes in small area prevented smooth paving”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C1198BE-1E7C-4E51-B8CB-8405ED17DD8E}"/>
              </a:ext>
            </a:extLst>
          </p:cNvPr>
          <p:cNvSpPr/>
          <p:nvPr/>
        </p:nvSpPr>
        <p:spPr>
          <a:xfrm>
            <a:off x="5410200" y="2762537"/>
            <a:ext cx="1343025" cy="116205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6E3EE99-8DE9-4E9C-B2ED-70073E25F031}"/>
              </a:ext>
            </a:extLst>
          </p:cNvPr>
          <p:cNvSpPr/>
          <p:nvPr/>
        </p:nvSpPr>
        <p:spPr>
          <a:xfrm rot="1394805" flipH="1">
            <a:off x="4427855" y="4749345"/>
            <a:ext cx="1964690" cy="109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District “Write-up” provided in photo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68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Manhole/Structure in Lane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Another example: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D33FE4-9D4E-494D-8923-EA21B49A151B}"/>
              </a:ext>
            </a:extLst>
          </p:cNvPr>
          <p:cNvPicPr/>
          <p:nvPr/>
        </p:nvPicPr>
        <p:blipFill rotWithShape="1">
          <a:blip r:embed="rId4"/>
          <a:srcRect t="3887" b="8258"/>
          <a:stretch/>
        </p:blipFill>
        <p:spPr bwMode="auto">
          <a:xfrm>
            <a:off x="301625" y="1617966"/>
            <a:ext cx="76962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DF470C-E634-40AC-BB2A-49DAFA95C132}"/>
              </a:ext>
            </a:extLst>
          </p:cNvPr>
          <p:cNvSpPr/>
          <p:nvPr/>
        </p:nvSpPr>
        <p:spPr>
          <a:xfrm>
            <a:off x="301625" y="1612687"/>
            <a:ext cx="6085032" cy="676321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chemeClr val="tx1"/>
                </a:solidFill>
              </a:rPr>
              <a:t>“Full Pay” Write-up: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“Uneven, concrete slab in roadway prevented smooth paving.”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C1198BE-1E7C-4E51-B8CB-8405ED17DD8E}"/>
              </a:ext>
            </a:extLst>
          </p:cNvPr>
          <p:cNvSpPr/>
          <p:nvPr/>
        </p:nvSpPr>
        <p:spPr>
          <a:xfrm>
            <a:off x="6495328" y="1683565"/>
            <a:ext cx="1343025" cy="116205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Manhole/Structure in Lane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A8C6F3-66B0-4C28-9BB0-4A87C6A9DB4A}"/>
              </a:ext>
            </a:extLst>
          </p:cNvPr>
          <p:cNvSpPr txBox="1">
            <a:spLocks/>
          </p:cNvSpPr>
          <p:nvPr/>
        </p:nvSpPr>
        <p:spPr>
          <a:xfrm>
            <a:off x="228600" y="1043197"/>
            <a:ext cx="8686800" cy="187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Tough to get a bad photo for this situation</a:t>
            </a:r>
          </a:p>
          <a:p>
            <a:r>
              <a:rPr lang="en-US" u="sng" dirty="0"/>
              <a:t>Most</a:t>
            </a:r>
            <a:r>
              <a:rPr lang="en-US" dirty="0"/>
              <a:t> photos will work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B4926DCD-BAA7-4677-A4DA-0D54A1B38A21}"/>
              </a:ext>
            </a:extLst>
          </p:cNvPr>
          <p:cNvSpPr/>
          <p:nvPr/>
        </p:nvSpPr>
        <p:spPr>
          <a:xfrm>
            <a:off x="6248400" y="2340790"/>
            <a:ext cx="1657350" cy="1619250"/>
          </a:xfrm>
          <a:prstGeom prst="noSmoking">
            <a:avLst/>
          </a:prstGeom>
          <a:solidFill>
            <a:srgbClr val="FF0000">
              <a:alpha val="54000"/>
            </a:srgbClr>
          </a:solidFill>
          <a:ln w="1270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0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Drainage/Curb Issue Adjacent to Lane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5388084"/>
          </a:xfrm>
        </p:spPr>
        <p:txBody>
          <a:bodyPr>
            <a:normAutofit/>
          </a:bodyPr>
          <a:lstStyle/>
          <a:p>
            <a:r>
              <a:rPr lang="en-US" b="1" dirty="0"/>
              <a:t>Full Pay</a:t>
            </a:r>
            <a:endParaRPr lang="en-US" dirty="0"/>
          </a:p>
          <a:p>
            <a:pPr lvl="1"/>
            <a:r>
              <a:rPr lang="en-US" dirty="0"/>
              <a:t>Beyond Contractor’s Control, if: </a:t>
            </a:r>
          </a:p>
          <a:p>
            <a:pPr lvl="2"/>
            <a:r>
              <a:rPr lang="en-US" dirty="0"/>
              <a:t>Existing drainage structure/curb &amp; gutter dips down significantly</a:t>
            </a:r>
          </a:p>
          <a:p>
            <a:pPr lvl="2"/>
            <a:r>
              <a:rPr lang="en-US" dirty="0"/>
              <a:t>Plans didn’t call for raising new structures/curb &amp; gutter</a:t>
            </a:r>
          </a:p>
          <a:p>
            <a:r>
              <a:rPr lang="en-US" b="1" dirty="0"/>
              <a:t>No Pay</a:t>
            </a:r>
            <a:endParaRPr lang="en-US" dirty="0"/>
          </a:p>
          <a:p>
            <a:pPr lvl="1"/>
            <a:r>
              <a:rPr lang="en-US" dirty="0"/>
              <a:t>Not beyond contractor’s control if:</a:t>
            </a:r>
          </a:p>
          <a:p>
            <a:pPr lvl="2"/>
            <a:r>
              <a:rPr lang="en-US" dirty="0"/>
              <a:t>Existing structures/curb &amp; gutter don’t dip down</a:t>
            </a:r>
          </a:p>
          <a:p>
            <a:pPr lvl="3"/>
            <a:r>
              <a:rPr lang="en-US" dirty="0"/>
              <a:t>i.e. paving to curb didn’t create the deficiency</a:t>
            </a:r>
          </a:p>
          <a:p>
            <a:pPr lvl="2"/>
            <a:r>
              <a:rPr lang="en-US" dirty="0"/>
              <a:t>New structures/curb &amp; gutter were reconstructed, but placed at incorrect elevation</a:t>
            </a:r>
          </a:p>
          <a:p>
            <a:endParaRPr lang="en-US" dirty="0"/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3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Drainage/Curb Issue Adjacent to Lane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Key Photo(s)</a:t>
            </a:r>
            <a:endParaRPr lang="en-US" dirty="0"/>
          </a:p>
          <a:p>
            <a:pPr lvl="1"/>
            <a:r>
              <a:rPr lang="en-US" dirty="0"/>
              <a:t>Photo from across the street which shows the longitudinal dip</a:t>
            </a:r>
          </a:p>
          <a:p>
            <a:pPr lvl="2"/>
            <a:r>
              <a:rPr lang="en-US" dirty="0"/>
              <a:t>facing the inlet with road running from one side of photo to other</a:t>
            </a:r>
          </a:p>
          <a:p>
            <a:pPr lvl="1"/>
            <a:r>
              <a:rPr lang="en-US" dirty="0"/>
              <a:t>Second photo (on right) shows contractor attempted to mitigate the issue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754A6-DA43-4B03-A38A-5586A9187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2"/>
          <a:stretch/>
        </p:blipFill>
        <p:spPr bwMode="auto">
          <a:xfrm>
            <a:off x="190887" y="2653355"/>
            <a:ext cx="6231463" cy="361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DF470C-E634-40AC-BB2A-49DAFA95C132}"/>
              </a:ext>
            </a:extLst>
          </p:cNvPr>
          <p:cNvSpPr/>
          <p:nvPr/>
        </p:nvSpPr>
        <p:spPr>
          <a:xfrm>
            <a:off x="258618" y="2701716"/>
            <a:ext cx="6096000" cy="904921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chemeClr val="tx1"/>
                </a:solidFill>
              </a:rPr>
              <a:t>“</a:t>
            </a:r>
            <a:r>
              <a:rPr lang="en-US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Full Pay” Write-up: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“Deficiency caused by drop in elevation around inlet.”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“Drainage structure construction was not part of contract.”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C1198BE-1E7C-4E51-B8CB-8405ED17DD8E}"/>
              </a:ext>
            </a:extLst>
          </p:cNvPr>
          <p:cNvSpPr/>
          <p:nvPr/>
        </p:nvSpPr>
        <p:spPr>
          <a:xfrm>
            <a:off x="4905375" y="4986305"/>
            <a:ext cx="1343025" cy="116205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325718-A257-47EA-9FEF-EDC6F03BE6E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22482"/>
            <a:ext cx="2657475" cy="198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64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Exceptions vs. Waiving Deficiencies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00087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paragraph</a:t>
            </a:r>
          </a:p>
          <a:p>
            <a:pPr lvl="1"/>
            <a:r>
              <a:rPr lang="en-US" sz="1600" dirty="0"/>
              <a:t>Straightedge Testing Exceptions - Testing not required</a:t>
            </a:r>
          </a:p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paragraph</a:t>
            </a:r>
          </a:p>
          <a:p>
            <a:pPr lvl="1"/>
            <a:r>
              <a:rPr lang="en-US" sz="1600" dirty="0"/>
              <a:t>Testing the testing exception areas, address anything exceeding 3/8”</a:t>
            </a:r>
          </a:p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Paragraph</a:t>
            </a:r>
          </a:p>
          <a:p>
            <a:pPr lvl="1"/>
            <a:r>
              <a:rPr lang="en-US" sz="1600" dirty="0"/>
              <a:t>Deficiencies </a:t>
            </a:r>
            <a:r>
              <a:rPr lang="en-US" sz="1600" u="sng" dirty="0"/>
              <a:t>may</a:t>
            </a:r>
            <a:r>
              <a:rPr lang="en-US" sz="1600" dirty="0"/>
              <a:t> be waived, </a:t>
            </a:r>
            <a:r>
              <a:rPr lang="en-US" sz="1600" u="sng" dirty="0"/>
              <a:t>if caused by factors beyond contractor’s control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76572-781D-46FE-8A47-AD0619FDA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12" y="3111902"/>
            <a:ext cx="7757576" cy="3168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808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Drainage/Curb Issue Adjacent to Lane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A8C6F3-66B0-4C28-9BB0-4A87C6A9DB4A}"/>
              </a:ext>
            </a:extLst>
          </p:cNvPr>
          <p:cNvSpPr txBox="1">
            <a:spLocks/>
          </p:cNvSpPr>
          <p:nvPr/>
        </p:nvSpPr>
        <p:spPr>
          <a:xfrm>
            <a:off x="228600" y="1043196"/>
            <a:ext cx="3200400" cy="4138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 </a:t>
            </a:r>
            <a:r>
              <a:rPr lang="en-US" u="sng" dirty="0"/>
              <a:t>doesn’t</a:t>
            </a:r>
            <a:r>
              <a:rPr lang="en-US" dirty="0"/>
              <a:t> show factor beyond contractor’s control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988B58-A289-4BCE-86F5-7EA8BE03BFBD}"/>
              </a:ext>
            </a:extLst>
          </p:cNvPr>
          <p:cNvPicPr/>
          <p:nvPr/>
        </p:nvPicPr>
        <p:blipFill rotWithShape="1">
          <a:blip r:embed="rId4"/>
          <a:srcRect t="6727" b="14642"/>
          <a:stretch/>
        </p:blipFill>
        <p:spPr bwMode="auto">
          <a:xfrm>
            <a:off x="3733800" y="1091395"/>
            <a:ext cx="5105400" cy="5185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B4926DCD-BAA7-4677-A4DA-0D54A1B38A21}"/>
              </a:ext>
            </a:extLst>
          </p:cNvPr>
          <p:cNvSpPr/>
          <p:nvPr/>
        </p:nvSpPr>
        <p:spPr>
          <a:xfrm>
            <a:off x="6934200" y="4495800"/>
            <a:ext cx="1657350" cy="1619250"/>
          </a:xfrm>
          <a:prstGeom prst="noSmoking">
            <a:avLst/>
          </a:prstGeom>
          <a:solidFill>
            <a:srgbClr val="FF0000">
              <a:alpha val="54000"/>
            </a:srgbClr>
          </a:solidFill>
          <a:ln w="1270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Other?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A8C6F3-66B0-4C28-9BB0-4A87C6A9DB4A}"/>
              </a:ext>
            </a:extLst>
          </p:cNvPr>
          <p:cNvSpPr txBox="1">
            <a:spLocks/>
          </p:cNvSpPr>
          <p:nvPr/>
        </p:nvSpPr>
        <p:spPr>
          <a:xfrm>
            <a:off x="228600" y="1043196"/>
            <a:ext cx="8686800" cy="516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 situations with factors beyond the contractor’s control may occur  </a:t>
            </a:r>
          </a:p>
          <a:p>
            <a:r>
              <a:rPr lang="en-US" dirty="0"/>
              <a:t>Need to obtain photo that shows factor beyond contractor’s control</a:t>
            </a:r>
          </a:p>
          <a:p>
            <a:r>
              <a:rPr lang="en-US" dirty="0"/>
              <a:t>If not sure about photo:</a:t>
            </a:r>
          </a:p>
          <a:p>
            <a:pPr lvl="1"/>
            <a:r>
              <a:rPr lang="en-US" dirty="0"/>
              <a:t>Call me &amp; Explain situation</a:t>
            </a:r>
          </a:p>
          <a:p>
            <a:pPr lvl="1"/>
            <a:r>
              <a:rPr lang="en-US" dirty="0"/>
              <a:t>I’ll let you know what photo might show it is beyond contractor’s control.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0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questions &amp; comments contact: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Richard Hewitt, P.E.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State Construction Pavement Engineer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Office: (386) 943-5305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richard.hewitt@dot.state.fl.us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7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in Place vs. Remove &amp; Replace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>
            <a:normAutofit/>
          </a:bodyPr>
          <a:lstStyle/>
          <a:p>
            <a:r>
              <a:rPr lang="en-US" dirty="0"/>
              <a:t>Remove &amp; Replace</a:t>
            </a:r>
          </a:p>
          <a:p>
            <a:pPr lvl="1"/>
            <a:r>
              <a:rPr lang="en-US" dirty="0"/>
              <a:t>District Decision</a:t>
            </a:r>
          </a:p>
          <a:p>
            <a:r>
              <a:rPr lang="en-US" dirty="0"/>
              <a:t>Leave in Place at No Pay</a:t>
            </a:r>
          </a:p>
          <a:p>
            <a:pPr lvl="1"/>
            <a:r>
              <a:rPr lang="en-US" dirty="0"/>
              <a:t>District Decision</a:t>
            </a:r>
          </a:p>
          <a:p>
            <a:pPr lvl="1"/>
            <a:r>
              <a:rPr lang="en-US" dirty="0"/>
              <a:t>Per CPAM 11.5</a:t>
            </a:r>
          </a:p>
          <a:p>
            <a:pPr lvl="2"/>
            <a:r>
              <a:rPr lang="en-US" dirty="0"/>
              <a:t>Requires PA + RE + DPME + DCE approval</a:t>
            </a:r>
          </a:p>
          <a:p>
            <a:r>
              <a:rPr lang="en-US" dirty="0"/>
              <a:t>Leave in Place at Full Pay</a:t>
            </a:r>
          </a:p>
          <a:p>
            <a:pPr lvl="1"/>
            <a:r>
              <a:rPr lang="en-US" dirty="0"/>
              <a:t>SCO Decision</a:t>
            </a:r>
          </a:p>
          <a:p>
            <a:pPr lvl="1"/>
            <a:r>
              <a:rPr lang="en-US" dirty="0"/>
              <a:t>Per CPAM 11.5</a:t>
            </a:r>
          </a:p>
          <a:p>
            <a:pPr lvl="2"/>
            <a:r>
              <a:rPr lang="en-US" dirty="0"/>
              <a:t>Requires PA + RE + DPME + DCE + SCE approval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0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in Place: Full Pay vs. No Pay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>
            <a:normAutofit/>
          </a:bodyPr>
          <a:lstStyle/>
          <a:p>
            <a:r>
              <a:rPr lang="en-US" dirty="0"/>
              <a:t>Full Pay</a:t>
            </a:r>
          </a:p>
          <a:p>
            <a:pPr lvl="1"/>
            <a:r>
              <a:rPr lang="en-US" dirty="0"/>
              <a:t>Factor beyond Contractor’s Control</a:t>
            </a:r>
          </a:p>
          <a:p>
            <a:r>
              <a:rPr lang="en-US" dirty="0"/>
              <a:t>No Pay </a:t>
            </a:r>
          </a:p>
          <a:p>
            <a:pPr lvl="1"/>
            <a:r>
              <a:rPr lang="en-US" dirty="0"/>
              <a:t>No Factor beyond Contactor’s Control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5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Pay Justification – Photo &amp; Write-up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>
            <a:normAutofit/>
          </a:bodyPr>
          <a:lstStyle/>
          <a:p>
            <a:r>
              <a:rPr lang="en-US" dirty="0"/>
              <a:t>Goal </a:t>
            </a:r>
          </a:p>
          <a:p>
            <a:pPr lvl="1"/>
            <a:r>
              <a:rPr lang="en-US" sz="2400" dirty="0"/>
              <a:t>Show/Explain factor beyond contractor’s control</a:t>
            </a:r>
          </a:p>
          <a:p>
            <a:pPr lvl="2"/>
            <a:r>
              <a:rPr lang="en-US" sz="2000" dirty="0"/>
              <a:t>Prime Contractor’s control, not the paving sub </a:t>
            </a:r>
          </a:p>
          <a:p>
            <a:r>
              <a:rPr lang="en-US" dirty="0"/>
              <a:t>What’s Needed?</a:t>
            </a:r>
          </a:p>
          <a:p>
            <a:pPr lvl="1"/>
            <a:r>
              <a:rPr lang="en-US" sz="2400" dirty="0"/>
              <a:t>Typically:</a:t>
            </a:r>
          </a:p>
          <a:p>
            <a:pPr lvl="2"/>
            <a:r>
              <a:rPr lang="en-US" sz="2000" dirty="0"/>
              <a:t>One Photo </a:t>
            </a:r>
          </a:p>
          <a:p>
            <a:pPr lvl="3"/>
            <a:r>
              <a:rPr lang="en-US" sz="1600" dirty="0"/>
              <a:t>Correct photo that shows factor beyond contractor’s control</a:t>
            </a:r>
          </a:p>
          <a:p>
            <a:pPr lvl="3"/>
            <a:r>
              <a:rPr lang="en-US" sz="1600" dirty="0"/>
              <a:t>Usually </a:t>
            </a:r>
            <a:r>
              <a:rPr lang="en-US" sz="1600" u="sng" dirty="0"/>
              <a:t>NOT</a:t>
            </a:r>
            <a:r>
              <a:rPr lang="en-US" sz="1600" dirty="0"/>
              <a:t> a photo of straightedge testing</a:t>
            </a:r>
          </a:p>
          <a:p>
            <a:pPr lvl="2"/>
            <a:r>
              <a:rPr lang="en-US" sz="2000" dirty="0"/>
              <a:t>Short Write-up </a:t>
            </a:r>
          </a:p>
          <a:p>
            <a:pPr lvl="3"/>
            <a:r>
              <a:rPr lang="en-US" sz="1600" dirty="0"/>
              <a:t>Provides </a:t>
            </a:r>
            <a:r>
              <a:rPr lang="en-US" sz="1600" u="sng" dirty="0"/>
              <a:t>brief</a:t>
            </a:r>
            <a:r>
              <a:rPr lang="en-US" sz="1600" dirty="0"/>
              <a:t> description of factor beyond contractor’s control</a:t>
            </a:r>
          </a:p>
          <a:p>
            <a:pPr lvl="3"/>
            <a:r>
              <a:rPr lang="en-US" sz="1600" dirty="0"/>
              <a:t>Most times it’s one short sentence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0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“Full Pay” Cases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>
            <a:normAutofit/>
          </a:bodyPr>
          <a:lstStyle/>
          <a:p>
            <a:r>
              <a:rPr lang="en-US" dirty="0"/>
              <a:t>Following Slides are Typical Cases where “Full Pay” is requested &amp; illustrate:</a:t>
            </a:r>
          </a:p>
          <a:p>
            <a:pPr lvl="1"/>
            <a:r>
              <a:rPr lang="en-US" dirty="0"/>
              <a:t>When “Full Pay” is Justified</a:t>
            </a:r>
          </a:p>
          <a:p>
            <a:pPr lvl="1"/>
            <a:r>
              <a:rPr lang="en-US" dirty="0"/>
              <a:t>When “No Pay” is Justified</a:t>
            </a:r>
          </a:p>
          <a:p>
            <a:pPr lvl="1"/>
            <a:r>
              <a:rPr lang="en-US" dirty="0"/>
              <a:t>When factor beyond contractor’s control</a:t>
            </a:r>
          </a:p>
          <a:p>
            <a:pPr lvl="2"/>
            <a:r>
              <a:rPr lang="en-US" dirty="0"/>
              <a:t>Is shown in a photo</a:t>
            </a:r>
          </a:p>
          <a:p>
            <a:pPr lvl="2"/>
            <a:r>
              <a:rPr lang="en-US" dirty="0"/>
              <a:t>Is </a:t>
            </a:r>
            <a:r>
              <a:rPr lang="en-US" u="sng" dirty="0"/>
              <a:t>NOT</a:t>
            </a:r>
            <a:r>
              <a:rPr lang="en-US" dirty="0"/>
              <a:t> shown in a photo</a:t>
            </a:r>
          </a:p>
          <a:p>
            <a:pPr lvl="3"/>
            <a:r>
              <a:rPr lang="en-US" dirty="0"/>
              <a:t>Doesn’t necessarily mean “full pay” isn’t warranted, just that existing photo doesn’t support “full pay”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4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“Full Pay” Cases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End of Project Joint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Bridge Joint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Manhole/Structure in 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Drainage/Curb Issue Adjacent to 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Other??</a:t>
            </a:r>
          </a:p>
          <a:p>
            <a:pPr lvl="2"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9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Project Joint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5388084"/>
          </a:xfrm>
        </p:spPr>
        <p:txBody>
          <a:bodyPr>
            <a:normAutofit/>
          </a:bodyPr>
          <a:lstStyle/>
          <a:p>
            <a:r>
              <a:rPr lang="en-US" b="1" dirty="0"/>
              <a:t>Full Pay</a:t>
            </a:r>
          </a:p>
          <a:p>
            <a:pPr lvl="1"/>
            <a:r>
              <a:rPr lang="en-US" dirty="0"/>
              <a:t>At joint, off-project pavement is rutted or not in same plane across the lane</a:t>
            </a:r>
          </a:p>
          <a:p>
            <a:r>
              <a:rPr lang="en-US" b="1" dirty="0"/>
              <a:t>No Pay</a:t>
            </a:r>
          </a:p>
          <a:p>
            <a:pPr lvl="1"/>
            <a:r>
              <a:rPr lang="en-US" dirty="0"/>
              <a:t>At joint, off-project pavement isn’t rutted, it’s in the same plane across the lane</a:t>
            </a:r>
          </a:p>
          <a:p>
            <a:pPr lvl="2"/>
            <a:r>
              <a:rPr lang="en-US" dirty="0"/>
              <a:t>Contractor should’ve been able to pave a smooth, deficiency-free joint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2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1600" y="6429791"/>
            <a:ext cx="73152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Project Joint</a:t>
            </a:r>
            <a:endParaRPr lang="en-US" sz="3200" b="1" dirty="0">
              <a:solidFill>
                <a:srgbClr val="D7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0797"/>
            <a:ext cx="8686800" cy="187174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“Full Pay” Key </a:t>
            </a:r>
            <a:r>
              <a:rPr lang="en-US" sz="3100" dirty="0"/>
              <a:t>photo - Place level/straightedge:</a:t>
            </a:r>
          </a:p>
          <a:p>
            <a:pPr lvl="1"/>
            <a:r>
              <a:rPr lang="en-US" sz="2600" dirty="0"/>
              <a:t>Across the lane </a:t>
            </a:r>
          </a:p>
          <a:p>
            <a:pPr lvl="1"/>
            <a:r>
              <a:rPr lang="en-US" sz="2600" dirty="0"/>
              <a:t>At the joint, </a:t>
            </a:r>
          </a:p>
          <a:p>
            <a:pPr lvl="1"/>
            <a:r>
              <a:rPr lang="en-US" sz="2600" dirty="0"/>
              <a:t>On off-project pavement </a:t>
            </a:r>
          </a:p>
          <a:p>
            <a:pPr lvl="1"/>
            <a:r>
              <a:rPr lang="en-US" sz="2600" dirty="0"/>
              <a:t>Shows rutting or other issue beyond contractors control</a:t>
            </a:r>
          </a:p>
          <a:p>
            <a:pPr lvl="2"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914400" cy="45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BF9BC-6684-4C6A-A354-154E916E5FC1}"/>
              </a:ext>
            </a:extLst>
          </p:cNvPr>
          <p:cNvPicPr/>
          <p:nvPr/>
        </p:nvPicPr>
        <p:blipFill rotWithShape="1">
          <a:blip r:embed="rId4"/>
          <a:srcRect t="20055"/>
          <a:stretch/>
        </p:blipFill>
        <p:spPr bwMode="auto">
          <a:xfrm>
            <a:off x="228600" y="2584130"/>
            <a:ext cx="6096000" cy="3620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DF470C-E634-40AC-BB2A-49DAFA95C132}"/>
              </a:ext>
            </a:extLst>
          </p:cNvPr>
          <p:cNvSpPr/>
          <p:nvPr/>
        </p:nvSpPr>
        <p:spPr>
          <a:xfrm>
            <a:off x="304800" y="2676479"/>
            <a:ext cx="5943600" cy="984096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chemeClr val="tx1"/>
                </a:solidFill>
              </a:rPr>
              <a:t>Write-up:</a:t>
            </a:r>
          </a:p>
          <a:p>
            <a:r>
              <a:rPr lang="en-US" dirty="0">
                <a:solidFill>
                  <a:schemeClr val="tx1"/>
                </a:solidFill>
              </a:rPr>
              <a:t>“Rutted, off-project pavement at end of project joint made it beyond contractor’s control to pave joint deficiency free.”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5A7484-0029-4E8A-AE4C-2DBF37ED310A}"/>
              </a:ext>
            </a:extLst>
          </p:cNvPr>
          <p:cNvSpPr/>
          <p:nvPr/>
        </p:nvSpPr>
        <p:spPr>
          <a:xfrm rot="19280482">
            <a:off x="611222" y="4662512"/>
            <a:ext cx="3060309" cy="1638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Level/straightedge </a:t>
            </a:r>
            <a:r>
              <a:rPr lang="en-US" u="sng" dirty="0">
                <a:solidFill>
                  <a:schemeClr val="tx1"/>
                </a:solidFill>
              </a:rPr>
              <a:t>across</a:t>
            </a:r>
            <a:r>
              <a:rPr lang="en-US" dirty="0">
                <a:solidFill>
                  <a:schemeClr val="tx1"/>
                </a:solidFill>
              </a:rPr>
              <a:t> lane on off-project pavement shows rutting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C1198BE-1E7C-4E51-B8CB-8405ED17DD8E}"/>
              </a:ext>
            </a:extLst>
          </p:cNvPr>
          <p:cNvSpPr/>
          <p:nvPr/>
        </p:nvSpPr>
        <p:spPr>
          <a:xfrm>
            <a:off x="4905375" y="4772883"/>
            <a:ext cx="1343025" cy="116205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8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C53639D8EBD42850B1362A930ECEE" ma:contentTypeVersion="3" ma:contentTypeDescription="Create a new document." ma:contentTypeScope="" ma:versionID="89af9216cd9bcb226a70b9507d20e20f">
  <xsd:schema xmlns:xsd="http://www.w3.org/2001/XMLSchema" xmlns:xs="http://www.w3.org/2001/XMLSchema" xmlns:p="http://schemas.microsoft.com/office/2006/metadata/properties" xmlns:ns2="a019fc34-91e4-4c6e-96cd-70fe13cce3a4" xmlns:ns3="b268c214-2b87-4fcc-98b1-fb706d54809e" xmlns:ns4="223443ed-0e28-4b3b-a64e-866107a8432b" targetNamespace="http://schemas.microsoft.com/office/2006/metadata/properties" ma:root="true" ma:fieldsID="098533d075579909f8a5672e0fb2a7d0" ns2:_="" ns3:_="" ns4:_="">
    <xsd:import namespace="a019fc34-91e4-4c6e-96cd-70fe13cce3a4"/>
    <xsd:import namespace="b268c214-2b87-4fcc-98b1-fb706d54809e"/>
    <xsd:import namespace="223443ed-0e28-4b3b-a64e-866107a8432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9fc34-91e4-4c6e-96cd-70fe13cce3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8c214-2b87-4fcc-98b1-fb706d5480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443ed-0e28-4b3b-a64e-866107a843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661391-B2DE-4B91-950E-811BC4E92986}">
  <ds:schemaRefs>
    <ds:schemaRef ds:uri="http://purl.org/dc/elements/1.1/"/>
    <ds:schemaRef ds:uri="http://schemas.microsoft.com/office/2006/metadata/properties"/>
    <ds:schemaRef ds:uri="223443ed-0e28-4b3b-a64e-866107a8432b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268c214-2b87-4fcc-98b1-fb706d54809e"/>
    <ds:schemaRef ds:uri="a019fc34-91e4-4c6e-96cd-70fe13cce3a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31CA38-3786-4F42-B0D3-DF25880E4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19fc34-91e4-4c6e-96cd-70fe13cce3a4"/>
    <ds:schemaRef ds:uri="b268c214-2b87-4fcc-98b1-fb706d54809e"/>
    <ds:schemaRef ds:uri="223443ed-0e28-4b3b-a64e-866107a843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8582</TotalTime>
  <Words>1126</Words>
  <Application>Microsoft Office PowerPoint</Application>
  <PresentationFormat>On-screen Show (4:3)</PresentationFormat>
  <Paragraphs>283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Custom Design</vt:lpstr>
      <vt:lpstr>Straightedge Deficiencies:  Testing Exceptions vs. Waiving Deficiencies  Full Pay vs. No Pay vs. Remove &amp; Replace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2</dc:title>
  <dc:creator>rt826cm</dc:creator>
  <cp:lastModifiedBy>Hewitt, Richard</cp:lastModifiedBy>
  <cp:revision>758</cp:revision>
  <dcterms:created xsi:type="dcterms:W3CDTF">2013-02-15T23:23:43Z</dcterms:created>
  <dcterms:modified xsi:type="dcterms:W3CDTF">2019-04-04T12:59:10Z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0x01010093FC53639D8EBD42850B1362A930ECEE</vt:lpwstr>
  </property>
</Properties>
</file>