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png&amp;ehk=8iJvMCN9zihwf" ContentType="image/p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6" r:id="rId1"/>
  </p:sldMasterIdLst>
  <p:notesMasterIdLst>
    <p:notesMasterId r:id="rId75"/>
  </p:notesMasterIdLst>
  <p:handoutMasterIdLst>
    <p:handoutMasterId r:id="rId76"/>
  </p:handoutMasterIdLst>
  <p:sldIdLst>
    <p:sldId id="256" r:id="rId2"/>
    <p:sldId id="257" r:id="rId3"/>
    <p:sldId id="274" r:id="rId4"/>
    <p:sldId id="308" r:id="rId5"/>
    <p:sldId id="275" r:id="rId6"/>
    <p:sldId id="290" r:id="rId7"/>
    <p:sldId id="291" r:id="rId8"/>
    <p:sldId id="289" r:id="rId9"/>
    <p:sldId id="259" r:id="rId10"/>
    <p:sldId id="319" r:id="rId11"/>
    <p:sldId id="260" r:id="rId12"/>
    <p:sldId id="328" r:id="rId13"/>
    <p:sldId id="261" r:id="rId14"/>
    <p:sldId id="262" r:id="rId15"/>
    <p:sldId id="263" r:id="rId16"/>
    <p:sldId id="315" r:id="rId17"/>
    <p:sldId id="321" r:id="rId18"/>
    <p:sldId id="264" r:id="rId19"/>
    <p:sldId id="307" r:id="rId20"/>
    <p:sldId id="323" r:id="rId21"/>
    <p:sldId id="277" r:id="rId22"/>
    <p:sldId id="292" r:id="rId23"/>
    <p:sldId id="304" r:id="rId24"/>
    <p:sldId id="349" r:id="rId25"/>
    <p:sldId id="350" r:id="rId26"/>
    <p:sldId id="265" r:id="rId27"/>
    <p:sldId id="278" r:id="rId28"/>
    <p:sldId id="293" r:id="rId29"/>
    <p:sldId id="356" r:id="rId30"/>
    <p:sldId id="357" r:id="rId31"/>
    <p:sldId id="358" r:id="rId32"/>
    <p:sldId id="359" r:id="rId33"/>
    <p:sldId id="329" r:id="rId34"/>
    <p:sldId id="266" r:id="rId35"/>
    <p:sldId id="279" r:id="rId36"/>
    <p:sldId id="294" r:id="rId37"/>
    <p:sldId id="309" r:id="rId38"/>
    <p:sldId id="316" r:id="rId39"/>
    <p:sldId id="324" r:id="rId40"/>
    <p:sldId id="351" r:id="rId41"/>
    <p:sldId id="267" r:id="rId42"/>
    <p:sldId id="352" r:id="rId43"/>
    <p:sldId id="268" r:id="rId44"/>
    <p:sldId id="282" r:id="rId45"/>
    <p:sldId id="353" r:id="rId46"/>
    <p:sldId id="269" r:id="rId47"/>
    <p:sldId id="283" r:id="rId48"/>
    <p:sldId id="270" r:id="rId49"/>
    <p:sldId id="284" r:id="rId50"/>
    <p:sldId id="295" r:id="rId51"/>
    <p:sldId id="330" r:id="rId52"/>
    <p:sldId id="354" r:id="rId53"/>
    <p:sldId id="327" r:id="rId54"/>
    <p:sldId id="271" r:id="rId55"/>
    <p:sldId id="325" r:id="rId56"/>
    <p:sldId id="285" r:id="rId57"/>
    <p:sldId id="317" r:id="rId58"/>
    <p:sldId id="355" r:id="rId59"/>
    <p:sldId id="276" r:id="rId60"/>
    <p:sldId id="297" r:id="rId61"/>
    <p:sldId id="298" r:id="rId62"/>
    <p:sldId id="299" r:id="rId63"/>
    <p:sldId id="318" r:id="rId64"/>
    <p:sldId id="313" r:id="rId65"/>
    <p:sldId id="302" r:id="rId66"/>
    <p:sldId id="286" r:id="rId67"/>
    <p:sldId id="273" r:id="rId68"/>
    <p:sldId id="332" r:id="rId69"/>
    <p:sldId id="345" r:id="rId70"/>
    <p:sldId id="346" r:id="rId71"/>
    <p:sldId id="347" r:id="rId72"/>
    <p:sldId id="348" r:id="rId73"/>
    <p:sldId id="343" r:id="rId7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FF"/>
    <a:srgbClr val="000000"/>
    <a:srgbClr val="003366"/>
    <a:srgbClr val="CC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autoAdjust="0"/>
  </p:normalViewPr>
  <p:slideViewPr>
    <p:cSldViewPr>
      <p:cViewPr varScale="1">
        <p:scale>
          <a:sx n="111" d="100"/>
          <a:sy n="111" d="100"/>
        </p:scale>
        <p:origin x="1536" y="96"/>
      </p:cViewPr>
      <p:guideLst>
        <p:guide orient="horz" pos="2160"/>
        <p:guide pos="2880"/>
      </p:guideLst>
    </p:cSldViewPr>
  </p:slideViewPr>
  <p:outlineViewPr>
    <p:cViewPr>
      <p:scale>
        <a:sx n="33" d="100"/>
        <a:sy n="33" d="100"/>
      </p:scale>
      <p:origin x="0" y="4194"/>
    </p:cViewPr>
    <p:sldLst>
      <p:sld r:id="rId1" collapse="1"/>
    </p:sldLst>
  </p:outlineViewPr>
  <p:notesTextViewPr>
    <p:cViewPr>
      <p:scale>
        <a:sx n="100" d="100"/>
        <a:sy n="100" d="100"/>
      </p:scale>
      <p:origin x="0" y="0"/>
    </p:cViewPr>
  </p:notesTextViewPr>
  <p:sorterViewPr>
    <p:cViewPr>
      <p:scale>
        <a:sx n="75" d="100"/>
        <a:sy n="75" d="100"/>
      </p:scale>
      <p:origin x="0" y="7206"/>
    </p:cViewPr>
  </p:sorterViewPr>
  <p:notesViewPr>
    <p:cSldViewPr>
      <p:cViewPr varScale="1">
        <p:scale>
          <a:sx n="67" d="100"/>
          <a:sy n="67" d="100"/>
        </p:scale>
        <p:origin x="-1838" y="-77"/>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8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9"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lgn="r" eaLnBrk="1" hangingPunct="1">
              <a:defRPr sz="1200">
                <a:latin typeface="Times New Roman" pitchFamily="18" charset="0"/>
              </a:defRPr>
            </a:lvl1pPr>
          </a:lstStyle>
          <a:p>
            <a:pPr>
              <a:defRPr/>
            </a:pPr>
            <a:fld id="{04248482-B479-4A18-A423-11AE7DEFA250}" type="slidenum">
              <a:rPr lang="en-US"/>
              <a:pPr>
                <a:defRPr/>
              </a:pPr>
              <a:t>‹#›</a:t>
            </a:fld>
            <a:endParaRPr lang="en-US"/>
          </a:p>
        </p:txBody>
      </p:sp>
    </p:spTree>
    <p:extLst>
      <p:ext uri="{BB962C8B-B14F-4D97-AF65-F5344CB8AC3E}">
        <p14:creationId xmlns:p14="http://schemas.microsoft.com/office/powerpoint/2010/main" val="41265864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126979" name="Rectangle 3"/>
          <p:cNvSpPr>
            <a:spLocks noGrp="1" noChangeArrowheads="1"/>
          </p:cNvSpPr>
          <p:nvPr>
            <p:ph type="dt" idx="1"/>
          </p:nvPr>
        </p:nvSpPr>
        <p:spPr bwMode="auto">
          <a:xfrm>
            <a:off x="4144963" y="0"/>
            <a:ext cx="3170237" cy="481013"/>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77828"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126981" name="Rectangle 5"/>
          <p:cNvSpPr>
            <a:spLocks noGrp="1" noChangeArrowheads="1"/>
          </p:cNvSpPr>
          <p:nvPr>
            <p:ph type="body" sz="quarter" idx="3"/>
          </p:nvPr>
        </p:nvSpPr>
        <p:spPr bwMode="auto">
          <a:xfrm>
            <a:off x="976313" y="4560888"/>
            <a:ext cx="5362575" cy="4321175"/>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6982" name="Rectangle 6"/>
          <p:cNvSpPr>
            <a:spLocks noGrp="1" noChangeArrowheads="1"/>
          </p:cNvSpPr>
          <p:nvPr>
            <p:ph type="ftr" sz="quarter" idx="4"/>
          </p:nvPr>
        </p:nvSpPr>
        <p:spPr bwMode="auto">
          <a:xfrm>
            <a:off x="0" y="9120188"/>
            <a:ext cx="3170238" cy="481012"/>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126983" name="Rectangle 7"/>
          <p:cNvSpPr>
            <a:spLocks noGrp="1" noChangeArrowheads="1"/>
          </p:cNvSpPr>
          <p:nvPr>
            <p:ph type="sldNum" sz="quarter" idx="5"/>
          </p:nvPr>
        </p:nvSpPr>
        <p:spPr bwMode="auto">
          <a:xfrm>
            <a:off x="4144963" y="9120188"/>
            <a:ext cx="3170237" cy="481012"/>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lgn="r" eaLnBrk="1" hangingPunct="1">
              <a:defRPr sz="1200">
                <a:latin typeface="Times New Roman" pitchFamily="18" charset="0"/>
              </a:defRPr>
            </a:lvl1pPr>
          </a:lstStyle>
          <a:p>
            <a:pPr>
              <a:defRPr/>
            </a:pPr>
            <a:fld id="{833FA63C-9802-4BBE-8FA8-F81E3CE80FE8}" type="slidenum">
              <a:rPr lang="en-US"/>
              <a:pPr>
                <a:defRPr/>
              </a:pPr>
              <a:t>‹#›</a:t>
            </a:fld>
            <a:endParaRPr lang="en-US"/>
          </a:p>
        </p:txBody>
      </p:sp>
    </p:spTree>
    <p:extLst>
      <p:ext uri="{BB962C8B-B14F-4D97-AF65-F5344CB8AC3E}">
        <p14:creationId xmlns:p14="http://schemas.microsoft.com/office/powerpoint/2010/main" val="11723321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a:p>
        </p:txBody>
      </p:sp>
      <p:sp>
        <p:nvSpPr>
          <p:cNvPr id="78852" name="Slide Number Placeholder 3"/>
          <p:cNvSpPr>
            <a:spLocks noGrp="1"/>
          </p:cNvSpPr>
          <p:nvPr>
            <p:ph type="sldNum" sz="quarter" idx="5"/>
          </p:nvPr>
        </p:nvSpPr>
        <p:spPr>
          <a:noFill/>
        </p:spPr>
        <p:txBody>
          <a:bodyPr/>
          <a:lstStyle/>
          <a:p>
            <a:fld id="{13C89DA9-E8D4-4E3B-97D1-5652389F1EF9}" type="slidenum">
              <a:rPr lang="en-US" smtClean="0"/>
              <a:pPr/>
              <a:t>1</a:t>
            </a:fld>
            <a:endParaRPr lang="en-US"/>
          </a:p>
        </p:txBody>
      </p:sp>
    </p:spTree>
    <p:extLst>
      <p:ext uri="{BB962C8B-B14F-4D97-AF65-F5344CB8AC3E}">
        <p14:creationId xmlns:p14="http://schemas.microsoft.com/office/powerpoint/2010/main" val="1901458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a:p>
        </p:txBody>
      </p:sp>
      <p:sp>
        <p:nvSpPr>
          <p:cNvPr id="88068" name="Slide Number Placeholder 3"/>
          <p:cNvSpPr>
            <a:spLocks noGrp="1"/>
          </p:cNvSpPr>
          <p:nvPr>
            <p:ph type="sldNum" sz="quarter" idx="5"/>
          </p:nvPr>
        </p:nvSpPr>
        <p:spPr>
          <a:noFill/>
        </p:spPr>
        <p:txBody>
          <a:bodyPr/>
          <a:lstStyle/>
          <a:p>
            <a:fld id="{DD8772C3-F293-4646-8CC4-F803DBC5DA12}" type="slidenum">
              <a:rPr lang="en-US" smtClean="0"/>
              <a:pPr/>
              <a:t>10</a:t>
            </a:fld>
            <a:endParaRPr lang="en-US"/>
          </a:p>
        </p:txBody>
      </p:sp>
    </p:spTree>
    <p:extLst>
      <p:ext uri="{BB962C8B-B14F-4D97-AF65-F5344CB8AC3E}">
        <p14:creationId xmlns:p14="http://schemas.microsoft.com/office/powerpoint/2010/main" val="25568152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a:p>
        </p:txBody>
      </p:sp>
      <p:sp>
        <p:nvSpPr>
          <p:cNvPr id="89092" name="Slide Number Placeholder 3"/>
          <p:cNvSpPr>
            <a:spLocks noGrp="1"/>
          </p:cNvSpPr>
          <p:nvPr>
            <p:ph type="sldNum" sz="quarter" idx="5"/>
          </p:nvPr>
        </p:nvSpPr>
        <p:spPr>
          <a:noFill/>
        </p:spPr>
        <p:txBody>
          <a:bodyPr/>
          <a:lstStyle/>
          <a:p>
            <a:fld id="{C4C85234-FBB3-41A9-A3AC-629D31205EBE}" type="slidenum">
              <a:rPr lang="en-US" smtClean="0"/>
              <a:pPr/>
              <a:t>11</a:t>
            </a:fld>
            <a:endParaRPr lang="en-US"/>
          </a:p>
        </p:txBody>
      </p:sp>
    </p:spTree>
    <p:extLst>
      <p:ext uri="{BB962C8B-B14F-4D97-AF65-F5344CB8AC3E}">
        <p14:creationId xmlns:p14="http://schemas.microsoft.com/office/powerpoint/2010/main" val="2290676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a:p>
        </p:txBody>
      </p:sp>
      <p:sp>
        <p:nvSpPr>
          <p:cNvPr id="91140" name="Slide Number Placeholder 3"/>
          <p:cNvSpPr>
            <a:spLocks noGrp="1"/>
          </p:cNvSpPr>
          <p:nvPr>
            <p:ph type="sldNum" sz="quarter" idx="5"/>
          </p:nvPr>
        </p:nvSpPr>
        <p:spPr>
          <a:noFill/>
        </p:spPr>
        <p:txBody>
          <a:bodyPr/>
          <a:lstStyle/>
          <a:p>
            <a:fld id="{55051D1F-953C-4D79-AFC1-D842F3E5F3A4}" type="slidenum">
              <a:rPr lang="en-US" smtClean="0"/>
              <a:pPr/>
              <a:t>12</a:t>
            </a:fld>
            <a:endParaRPr lang="en-US"/>
          </a:p>
        </p:txBody>
      </p:sp>
    </p:spTree>
    <p:extLst>
      <p:ext uri="{BB962C8B-B14F-4D97-AF65-F5344CB8AC3E}">
        <p14:creationId xmlns:p14="http://schemas.microsoft.com/office/powerpoint/2010/main" val="16274590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a:p>
        </p:txBody>
      </p:sp>
      <p:sp>
        <p:nvSpPr>
          <p:cNvPr id="92164" name="Slide Number Placeholder 3"/>
          <p:cNvSpPr>
            <a:spLocks noGrp="1"/>
          </p:cNvSpPr>
          <p:nvPr>
            <p:ph type="sldNum" sz="quarter" idx="5"/>
          </p:nvPr>
        </p:nvSpPr>
        <p:spPr>
          <a:noFill/>
        </p:spPr>
        <p:txBody>
          <a:bodyPr/>
          <a:lstStyle/>
          <a:p>
            <a:fld id="{9596C355-D68D-4FD4-B33A-5B1DFEC2F0B2}" type="slidenum">
              <a:rPr lang="en-US" smtClean="0"/>
              <a:pPr/>
              <a:t>13</a:t>
            </a:fld>
            <a:endParaRPr lang="en-US"/>
          </a:p>
        </p:txBody>
      </p:sp>
    </p:spTree>
    <p:extLst>
      <p:ext uri="{BB962C8B-B14F-4D97-AF65-F5344CB8AC3E}">
        <p14:creationId xmlns:p14="http://schemas.microsoft.com/office/powerpoint/2010/main" val="22614522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endParaRPr lang="en-US"/>
          </a:p>
        </p:txBody>
      </p:sp>
      <p:sp>
        <p:nvSpPr>
          <p:cNvPr id="93188" name="Slide Number Placeholder 3"/>
          <p:cNvSpPr>
            <a:spLocks noGrp="1"/>
          </p:cNvSpPr>
          <p:nvPr>
            <p:ph type="sldNum" sz="quarter" idx="5"/>
          </p:nvPr>
        </p:nvSpPr>
        <p:spPr>
          <a:noFill/>
        </p:spPr>
        <p:txBody>
          <a:bodyPr/>
          <a:lstStyle/>
          <a:p>
            <a:fld id="{297326D9-5734-4895-B473-E2C3CC2DD194}" type="slidenum">
              <a:rPr lang="en-US" smtClean="0"/>
              <a:pPr/>
              <a:t>14</a:t>
            </a:fld>
            <a:endParaRPr lang="en-US"/>
          </a:p>
        </p:txBody>
      </p:sp>
    </p:spTree>
    <p:extLst>
      <p:ext uri="{BB962C8B-B14F-4D97-AF65-F5344CB8AC3E}">
        <p14:creationId xmlns:p14="http://schemas.microsoft.com/office/powerpoint/2010/main" val="42449739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endParaRPr lang="en-US"/>
          </a:p>
        </p:txBody>
      </p:sp>
      <p:sp>
        <p:nvSpPr>
          <p:cNvPr id="94212" name="Slide Number Placeholder 3"/>
          <p:cNvSpPr>
            <a:spLocks noGrp="1"/>
          </p:cNvSpPr>
          <p:nvPr>
            <p:ph type="sldNum" sz="quarter" idx="5"/>
          </p:nvPr>
        </p:nvSpPr>
        <p:spPr>
          <a:noFill/>
        </p:spPr>
        <p:txBody>
          <a:bodyPr/>
          <a:lstStyle/>
          <a:p>
            <a:fld id="{D3085643-8774-4D4F-84C9-C30A90675C03}" type="slidenum">
              <a:rPr lang="en-US" smtClean="0"/>
              <a:pPr/>
              <a:t>15</a:t>
            </a:fld>
            <a:endParaRPr lang="en-US"/>
          </a:p>
        </p:txBody>
      </p:sp>
    </p:spTree>
    <p:extLst>
      <p:ext uri="{BB962C8B-B14F-4D97-AF65-F5344CB8AC3E}">
        <p14:creationId xmlns:p14="http://schemas.microsoft.com/office/powerpoint/2010/main" val="27383898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ln/>
        </p:spPr>
      </p:sp>
      <p:sp>
        <p:nvSpPr>
          <p:cNvPr id="95235" name="Notes Placeholder 2"/>
          <p:cNvSpPr>
            <a:spLocks noGrp="1"/>
          </p:cNvSpPr>
          <p:nvPr>
            <p:ph type="body" idx="1"/>
          </p:nvPr>
        </p:nvSpPr>
        <p:spPr>
          <a:noFill/>
          <a:ln/>
        </p:spPr>
        <p:txBody>
          <a:bodyPr/>
          <a:lstStyle/>
          <a:p>
            <a:endParaRPr lang="en-US"/>
          </a:p>
        </p:txBody>
      </p:sp>
      <p:sp>
        <p:nvSpPr>
          <p:cNvPr id="95236" name="Slide Number Placeholder 3"/>
          <p:cNvSpPr>
            <a:spLocks noGrp="1"/>
          </p:cNvSpPr>
          <p:nvPr>
            <p:ph type="sldNum" sz="quarter" idx="5"/>
          </p:nvPr>
        </p:nvSpPr>
        <p:spPr>
          <a:noFill/>
        </p:spPr>
        <p:txBody>
          <a:bodyPr/>
          <a:lstStyle/>
          <a:p>
            <a:fld id="{58CE7EF8-0CB8-44F9-917F-792330C16552}" type="slidenum">
              <a:rPr lang="en-US" smtClean="0"/>
              <a:pPr/>
              <a:t>16</a:t>
            </a:fld>
            <a:endParaRPr lang="en-US"/>
          </a:p>
        </p:txBody>
      </p:sp>
    </p:spTree>
    <p:extLst>
      <p:ext uri="{BB962C8B-B14F-4D97-AF65-F5344CB8AC3E}">
        <p14:creationId xmlns:p14="http://schemas.microsoft.com/office/powerpoint/2010/main" val="7130791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a:ln/>
        </p:spPr>
        <p:txBody>
          <a:bodyPr/>
          <a:lstStyle/>
          <a:p>
            <a:endParaRPr lang="en-US"/>
          </a:p>
        </p:txBody>
      </p:sp>
      <p:sp>
        <p:nvSpPr>
          <p:cNvPr id="96260" name="Slide Number Placeholder 3"/>
          <p:cNvSpPr>
            <a:spLocks noGrp="1"/>
          </p:cNvSpPr>
          <p:nvPr>
            <p:ph type="sldNum" sz="quarter" idx="5"/>
          </p:nvPr>
        </p:nvSpPr>
        <p:spPr>
          <a:noFill/>
        </p:spPr>
        <p:txBody>
          <a:bodyPr/>
          <a:lstStyle/>
          <a:p>
            <a:fld id="{D1DE101B-C4D1-4D7C-AAA5-C25732280F7A}" type="slidenum">
              <a:rPr lang="en-US" smtClean="0"/>
              <a:pPr/>
              <a:t>17</a:t>
            </a:fld>
            <a:endParaRPr lang="en-US"/>
          </a:p>
        </p:txBody>
      </p:sp>
    </p:spTree>
    <p:extLst>
      <p:ext uri="{BB962C8B-B14F-4D97-AF65-F5344CB8AC3E}">
        <p14:creationId xmlns:p14="http://schemas.microsoft.com/office/powerpoint/2010/main" val="14603049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noFill/>
          <a:ln/>
        </p:spPr>
        <p:txBody>
          <a:bodyPr/>
          <a:lstStyle/>
          <a:p>
            <a:endParaRPr lang="en-US"/>
          </a:p>
        </p:txBody>
      </p:sp>
      <p:sp>
        <p:nvSpPr>
          <p:cNvPr id="97284" name="Slide Number Placeholder 3"/>
          <p:cNvSpPr>
            <a:spLocks noGrp="1"/>
          </p:cNvSpPr>
          <p:nvPr>
            <p:ph type="sldNum" sz="quarter" idx="5"/>
          </p:nvPr>
        </p:nvSpPr>
        <p:spPr>
          <a:noFill/>
        </p:spPr>
        <p:txBody>
          <a:bodyPr/>
          <a:lstStyle/>
          <a:p>
            <a:fld id="{2435D795-96B7-4B67-B516-3AEA0E3F7B2A}" type="slidenum">
              <a:rPr lang="en-US" smtClean="0"/>
              <a:pPr/>
              <a:t>18</a:t>
            </a:fld>
            <a:endParaRPr lang="en-US"/>
          </a:p>
        </p:txBody>
      </p:sp>
    </p:spTree>
    <p:extLst>
      <p:ext uri="{BB962C8B-B14F-4D97-AF65-F5344CB8AC3E}">
        <p14:creationId xmlns:p14="http://schemas.microsoft.com/office/powerpoint/2010/main" val="35658974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endParaRPr lang="en-US"/>
          </a:p>
        </p:txBody>
      </p:sp>
      <p:sp>
        <p:nvSpPr>
          <p:cNvPr id="98308" name="Slide Number Placeholder 3"/>
          <p:cNvSpPr>
            <a:spLocks noGrp="1"/>
          </p:cNvSpPr>
          <p:nvPr>
            <p:ph type="sldNum" sz="quarter" idx="5"/>
          </p:nvPr>
        </p:nvSpPr>
        <p:spPr>
          <a:noFill/>
        </p:spPr>
        <p:txBody>
          <a:bodyPr/>
          <a:lstStyle/>
          <a:p>
            <a:fld id="{3AA638EA-77B6-4BB7-BFC2-FC7CAD020B67}" type="slidenum">
              <a:rPr lang="en-US" smtClean="0"/>
              <a:pPr/>
              <a:t>19</a:t>
            </a:fld>
            <a:endParaRPr lang="en-US"/>
          </a:p>
        </p:txBody>
      </p:sp>
    </p:spTree>
    <p:extLst>
      <p:ext uri="{BB962C8B-B14F-4D97-AF65-F5344CB8AC3E}">
        <p14:creationId xmlns:p14="http://schemas.microsoft.com/office/powerpoint/2010/main" val="2465457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a:p>
        </p:txBody>
      </p:sp>
      <p:sp>
        <p:nvSpPr>
          <p:cNvPr id="79876" name="Slide Number Placeholder 3"/>
          <p:cNvSpPr>
            <a:spLocks noGrp="1"/>
          </p:cNvSpPr>
          <p:nvPr>
            <p:ph type="sldNum" sz="quarter" idx="5"/>
          </p:nvPr>
        </p:nvSpPr>
        <p:spPr>
          <a:noFill/>
        </p:spPr>
        <p:txBody>
          <a:bodyPr/>
          <a:lstStyle/>
          <a:p>
            <a:fld id="{06691636-A22A-4196-A61E-75AB108838D0}" type="slidenum">
              <a:rPr lang="en-US" smtClean="0"/>
              <a:pPr/>
              <a:t>2</a:t>
            </a:fld>
            <a:endParaRPr lang="en-US"/>
          </a:p>
        </p:txBody>
      </p:sp>
    </p:spTree>
    <p:extLst>
      <p:ext uri="{BB962C8B-B14F-4D97-AF65-F5344CB8AC3E}">
        <p14:creationId xmlns:p14="http://schemas.microsoft.com/office/powerpoint/2010/main" val="6629614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a:ln/>
        </p:spPr>
        <p:txBody>
          <a:bodyPr/>
          <a:lstStyle/>
          <a:p>
            <a:endParaRPr lang="en-US"/>
          </a:p>
        </p:txBody>
      </p:sp>
      <p:sp>
        <p:nvSpPr>
          <p:cNvPr id="99332" name="Slide Number Placeholder 3"/>
          <p:cNvSpPr>
            <a:spLocks noGrp="1"/>
          </p:cNvSpPr>
          <p:nvPr>
            <p:ph type="sldNum" sz="quarter" idx="5"/>
          </p:nvPr>
        </p:nvSpPr>
        <p:spPr>
          <a:noFill/>
        </p:spPr>
        <p:txBody>
          <a:bodyPr/>
          <a:lstStyle/>
          <a:p>
            <a:fld id="{C4AAFC1D-BBE3-4573-A382-D80FF78060DC}" type="slidenum">
              <a:rPr lang="en-US" smtClean="0"/>
              <a:pPr/>
              <a:t>20</a:t>
            </a:fld>
            <a:endParaRPr lang="en-US"/>
          </a:p>
        </p:txBody>
      </p:sp>
    </p:spTree>
    <p:extLst>
      <p:ext uri="{BB962C8B-B14F-4D97-AF65-F5344CB8AC3E}">
        <p14:creationId xmlns:p14="http://schemas.microsoft.com/office/powerpoint/2010/main" val="2691464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p:spPr>
        <p:txBody>
          <a:bodyPr/>
          <a:lstStyle/>
          <a:p>
            <a:endParaRPr lang="en-US"/>
          </a:p>
        </p:txBody>
      </p:sp>
      <p:sp>
        <p:nvSpPr>
          <p:cNvPr id="100356" name="Slide Number Placeholder 3"/>
          <p:cNvSpPr>
            <a:spLocks noGrp="1"/>
          </p:cNvSpPr>
          <p:nvPr>
            <p:ph type="sldNum" sz="quarter" idx="5"/>
          </p:nvPr>
        </p:nvSpPr>
        <p:spPr>
          <a:noFill/>
        </p:spPr>
        <p:txBody>
          <a:bodyPr/>
          <a:lstStyle/>
          <a:p>
            <a:fld id="{2409F27A-86FE-4F17-9E34-28ABF39DF309}" type="slidenum">
              <a:rPr lang="en-US" smtClean="0"/>
              <a:pPr/>
              <a:t>21</a:t>
            </a:fld>
            <a:endParaRPr lang="en-US"/>
          </a:p>
        </p:txBody>
      </p:sp>
    </p:spTree>
    <p:extLst>
      <p:ext uri="{BB962C8B-B14F-4D97-AF65-F5344CB8AC3E}">
        <p14:creationId xmlns:p14="http://schemas.microsoft.com/office/powerpoint/2010/main" val="36626352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p:spPr>
        <p:txBody>
          <a:bodyPr/>
          <a:lstStyle/>
          <a:p>
            <a:endParaRPr lang="en-US"/>
          </a:p>
        </p:txBody>
      </p:sp>
      <p:sp>
        <p:nvSpPr>
          <p:cNvPr id="101380" name="Slide Number Placeholder 3"/>
          <p:cNvSpPr>
            <a:spLocks noGrp="1"/>
          </p:cNvSpPr>
          <p:nvPr>
            <p:ph type="sldNum" sz="quarter" idx="5"/>
          </p:nvPr>
        </p:nvSpPr>
        <p:spPr>
          <a:noFill/>
        </p:spPr>
        <p:txBody>
          <a:bodyPr/>
          <a:lstStyle/>
          <a:p>
            <a:fld id="{4E4C6AD3-E3CF-4CEF-A386-703CE286E8D3}" type="slidenum">
              <a:rPr lang="en-US" smtClean="0"/>
              <a:pPr/>
              <a:t>22</a:t>
            </a:fld>
            <a:endParaRPr lang="en-US"/>
          </a:p>
        </p:txBody>
      </p:sp>
    </p:spTree>
    <p:extLst>
      <p:ext uri="{BB962C8B-B14F-4D97-AF65-F5344CB8AC3E}">
        <p14:creationId xmlns:p14="http://schemas.microsoft.com/office/powerpoint/2010/main" val="38531048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p:spPr>
        <p:txBody>
          <a:bodyPr/>
          <a:lstStyle/>
          <a:p>
            <a:endParaRPr lang="en-US"/>
          </a:p>
        </p:txBody>
      </p:sp>
      <p:sp>
        <p:nvSpPr>
          <p:cNvPr id="102404" name="Slide Number Placeholder 3"/>
          <p:cNvSpPr>
            <a:spLocks noGrp="1"/>
          </p:cNvSpPr>
          <p:nvPr>
            <p:ph type="sldNum" sz="quarter" idx="5"/>
          </p:nvPr>
        </p:nvSpPr>
        <p:spPr>
          <a:noFill/>
        </p:spPr>
        <p:txBody>
          <a:bodyPr/>
          <a:lstStyle/>
          <a:p>
            <a:fld id="{A89D69BA-9BB2-4913-82FF-6B10C3E4132C}" type="slidenum">
              <a:rPr lang="en-US" smtClean="0"/>
              <a:pPr/>
              <a:t>23</a:t>
            </a:fld>
            <a:endParaRPr lang="en-US"/>
          </a:p>
        </p:txBody>
      </p:sp>
    </p:spTree>
    <p:extLst>
      <p:ext uri="{BB962C8B-B14F-4D97-AF65-F5344CB8AC3E}">
        <p14:creationId xmlns:p14="http://schemas.microsoft.com/office/powerpoint/2010/main" val="29264824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p:spPr>
        <p:txBody>
          <a:bodyPr/>
          <a:lstStyle/>
          <a:p>
            <a:endParaRPr lang="en-US"/>
          </a:p>
        </p:txBody>
      </p:sp>
      <p:sp>
        <p:nvSpPr>
          <p:cNvPr id="102404" name="Slide Number Placeholder 3"/>
          <p:cNvSpPr>
            <a:spLocks noGrp="1"/>
          </p:cNvSpPr>
          <p:nvPr>
            <p:ph type="sldNum" sz="quarter" idx="5"/>
          </p:nvPr>
        </p:nvSpPr>
        <p:spPr>
          <a:noFill/>
        </p:spPr>
        <p:txBody>
          <a:bodyPr/>
          <a:lstStyle/>
          <a:p>
            <a:fld id="{A89D69BA-9BB2-4913-82FF-6B10C3E4132C}" type="slidenum">
              <a:rPr lang="en-US" smtClean="0"/>
              <a:pPr/>
              <a:t>24</a:t>
            </a:fld>
            <a:endParaRPr lang="en-US"/>
          </a:p>
        </p:txBody>
      </p:sp>
    </p:spTree>
    <p:extLst>
      <p:ext uri="{BB962C8B-B14F-4D97-AF65-F5344CB8AC3E}">
        <p14:creationId xmlns:p14="http://schemas.microsoft.com/office/powerpoint/2010/main" val="25106740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p:spPr>
        <p:txBody>
          <a:bodyPr/>
          <a:lstStyle/>
          <a:p>
            <a:endParaRPr lang="en-US"/>
          </a:p>
        </p:txBody>
      </p:sp>
      <p:sp>
        <p:nvSpPr>
          <p:cNvPr id="103428" name="Slide Number Placeholder 3"/>
          <p:cNvSpPr>
            <a:spLocks noGrp="1"/>
          </p:cNvSpPr>
          <p:nvPr>
            <p:ph type="sldNum" sz="quarter" idx="5"/>
          </p:nvPr>
        </p:nvSpPr>
        <p:spPr>
          <a:noFill/>
        </p:spPr>
        <p:txBody>
          <a:bodyPr/>
          <a:lstStyle/>
          <a:p>
            <a:fld id="{D27F4967-C5CE-4975-B17C-A6C5292C6B20}" type="slidenum">
              <a:rPr lang="en-US" smtClean="0"/>
              <a:pPr/>
              <a:t>26</a:t>
            </a:fld>
            <a:endParaRPr lang="en-US"/>
          </a:p>
        </p:txBody>
      </p:sp>
    </p:spTree>
    <p:extLst>
      <p:ext uri="{BB962C8B-B14F-4D97-AF65-F5344CB8AC3E}">
        <p14:creationId xmlns:p14="http://schemas.microsoft.com/office/powerpoint/2010/main" val="10697862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a:ln/>
        </p:spPr>
        <p:txBody>
          <a:bodyPr/>
          <a:lstStyle/>
          <a:p>
            <a:endParaRPr lang="en-US"/>
          </a:p>
        </p:txBody>
      </p:sp>
      <p:sp>
        <p:nvSpPr>
          <p:cNvPr id="104452" name="Slide Number Placeholder 3"/>
          <p:cNvSpPr>
            <a:spLocks noGrp="1"/>
          </p:cNvSpPr>
          <p:nvPr>
            <p:ph type="sldNum" sz="quarter" idx="5"/>
          </p:nvPr>
        </p:nvSpPr>
        <p:spPr>
          <a:noFill/>
        </p:spPr>
        <p:txBody>
          <a:bodyPr/>
          <a:lstStyle/>
          <a:p>
            <a:fld id="{F92549D0-CB33-424B-8D9E-B3EF621314B2}" type="slidenum">
              <a:rPr lang="en-US" smtClean="0"/>
              <a:pPr/>
              <a:t>27</a:t>
            </a:fld>
            <a:endParaRPr lang="en-US"/>
          </a:p>
        </p:txBody>
      </p:sp>
    </p:spTree>
    <p:extLst>
      <p:ext uri="{BB962C8B-B14F-4D97-AF65-F5344CB8AC3E}">
        <p14:creationId xmlns:p14="http://schemas.microsoft.com/office/powerpoint/2010/main" val="7152734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p:spPr>
        <p:txBody>
          <a:bodyPr/>
          <a:lstStyle/>
          <a:p>
            <a:endParaRPr lang="en-US"/>
          </a:p>
        </p:txBody>
      </p:sp>
      <p:sp>
        <p:nvSpPr>
          <p:cNvPr id="105476" name="Slide Number Placeholder 3"/>
          <p:cNvSpPr>
            <a:spLocks noGrp="1"/>
          </p:cNvSpPr>
          <p:nvPr>
            <p:ph type="sldNum" sz="quarter" idx="5"/>
          </p:nvPr>
        </p:nvSpPr>
        <p:spPr>
          <a:noFill/>
        </p:spPr>
        <p:txBody>
          <a:bodyPr/>
          <a:lstStyle/>
          <a:p>
            <a:fld id="{7F7B3CFB-59AE-43E8-AE48-02614EDCF755}" type="slidenum">
              <a:rPr lang="en-US" smtClean="0"/>
              <a:pPr/>
              <a:t>28</a:t>
            </a:fld>
            <a:endParaRPr lang="en-US"/>
          </a:p>
        </p:txBody>
      </p:sp>
    </p:spTree>
    <p:extLst>
      <p:ext uri="{BB962C8B-B14F-4D97-AF65-F5344CB8AC3E}">
        <p14:creationId xmlns:p14="http://schemas.microsoft.com/office/powerpoint/2010/main" val="368579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p:spPr>
        <p:txBody>
          <a:bodyPr/>
          <a:lstStyle/>
          <a:p>
            <a:endParaRPr lang="en-US"/>
          </a:p>
        </p:txBody>
      </p:sp>
      <p:sp>
        <p:nvSpPr>
          <p:cNvPr id="105476" name="Slide Number Placeholder 3"/>
          <p:cNvSpPr>
            <a:spLocks noGrp="1"/>
          </p:cNvSpPr>
          <p:nvPr>
            <p:ph type="sldNum" sz="quarter" idx="5"/>
          </p:nvPr>
        </p:nvSpPr>
        <p:spPr>
          <a:noFill/>
        </p:spPr>
        <p:txBody>
          <a:bodyPr/>
          <a:lstStyle/>
          <a:p>
            <a:fld id="{7F7B3CFB-59AE-43E8-AE48-02614EDCF755}" type="slidenum">
              <a:rPr lang="en-US" smtClean="0"/>
              <a:pPr/>
              <a:t>29</a:t>
            </a:fld>
            <a:endParaRPr lang="en-US"/>
          </a:p>
        </p:txBody>
      </p:sp>
    </p:spTree>
    <p:extLst>
      <p:ext uri="{BB962C8B-B14F-4D97-AF65-F5344CB8AC3E}">
        <p14:creationId xmlns:p14="http://schemas.microsoft.com/office/powerpoint/2010/main" val="18151220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p:spPr>
        <p:txBody>
          <a:bodyPr/>
          <a:lstStyle/>
          <a:p>
            <a:endParaRPr lang="en-US"/>
          </a:p>
        </p:txBody>
      </p:sp>
      <p:sp>
        <p:nvSpPr>
          <p:cNvPr id="105476" name="Slide Number Placeholder 3"/>
          <p:cNvSpPr>
            <a:spLocks noGrp="1"/>
          </p:cNvSpPr>
          <p:nvPr>
            <p:ph type="sldNum" sz="quarter" idx="5"/>
          </p:nvPr>
        </p:nvSpPr>
        <p:spPr>
          <a:noFill/>
        </p:spPr>
        <p:txBody>
          <a:bodyPr/>
          <a:lstStyle/>
          <a:p>
            <a:fld id="{7F7B3CFB-59AE-43E8-AE48-02614EDCF755}" type="slidenum">
              <a:rPr lang="en-US" smtClean="0"/>
              <a:pPr/>
              <a:t>30</a:t>
            </a:fld>
            <a:endParaRPr lang="en-US"/>
          </a:p>
        </p:txBody>
      </p:sp>
    </p:spTree>
    <p:extLst>
      <p:ext uri="{BB962C8B-B14F-4D97-AF65-F5344CB8AC3E}">
        <p14:creationId xmlns:p14="http://schemas.microsoft.com/office/powerpoint/2010/main" val="3858320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a:p>
        </p:txBody>
      </p:sp>
      <p:sp>
        <p:nvSpPr>
          <p:cNvPr id="80900" name="Slide Number Placeholder 3"/>
          <p:cNvSpPr>
            <a:spLocks noGrp="1"/>
          </p:cNvSpPr>
          <p:nvPr>
            <p:ph type="sldNum" sz="quarter" idx="5"/>
          </p:nvPr>
        </p:nvSpPr>
        <p:spPr>
          <a:noFill/>
        </p:spPr>
        <p:txBody>
          <a:bodyPr/>
          <a:lstStyle/>
          <a:p>
            <a:fld id="{3A680A6C-DDBB-47EB-AF1A-4EC337E2DF08}" type="slidenum">
              <a:rPr lang="en-US" smtClean="0"/>
              <a:pPr/>
              <a:t>3</a:t>
            </a:fld>
            <a:endParaRPr lang="en-US"/>
          </a:p>
        </p:txBody>
      </p:sp>
    </p:spTree>
    <p:extLst>
      <p:ext uri="{BB962C8B-B14F-4D97-AF65-F5344CB8AC3E}">
        <p14:creationId xmlns:p14="http://schemas.microsoft.com/office/powerpoint/2010/main" val="3744599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p:spPr>
        <p:txBody>
          <a:bodyPr/>
          <a:lstStyle/>
          <a:p>
            <a:endParaRPr lang="en-US"/>
          </a:p>
        </p:txBody>
      </p:sp>
      <p:sp>
        <p:nvSpPr>
          <p:cNvPr id="105476" name="Slide Number Placeholder 3"/>
          <p:cNvSpPr>
            <a:spLocks noGrp="1"/>
          </p:cNvSpPr>
          <p:nvPr>
            <p:ph type="sldNum" sz="quarter" idx="5"/>
          </p:nvPr>
        </p:nvSpPr>
        <p:spPr>
          <a:noFill/>
        </p:spPr>
        <p:txBody>
          <a:bodyPr/>
          <a:lstStyle/>
          <a:p>
            <a:fld id="{7F7B3CFB-59AE-43E8-AE48-02614EDCF755}" type="slidenum">
              <a:rPr lang="en-US" smtClean="0"/>
              <a:pPr/>
              <a:t>31</a:t>
            </a:fld>
            <a:endParaRPr lang="en-US"/>
          </a:p>
        </p:txBody>
      </p:sp>
    </p:spTree>
    <p:extLst>
      <p:ext uri="{BB962C8B-B14F-4D97-AF65-F5344CB8AC3E}">
        <p14:creationId xmlns:p14="http://schemas.microsoft.com/office/powerpoint/2010/main" val="10354354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p:spPr>
        <p:txBody>
          <a:bodyPr/>
          <a:lstStyle/>
          <a:p>
            <a:endParaRPr lang="en-US"/>
          </a:p>
        </p:txBody>
      </p:sp>
      <p:sp>
        <p:nvSpPr>
          <p:cNvPr id="105476" name="Slide Number Placeholder 3"/>
          <p:cNvSpPr>
            <a:spLocks noGrp="1"/>
          </p:cNvSpPr>
          <p:nvPr>
            <p:ph type="sldNum" sz="quarter" idx="5"/>
          </p:nvPr>
        </p:nvSpPr>
        <p:spPr>
          <a:noFill/>
        </p:spPr>
        <p:txBody>
          <a:bodyPr/>
          <a:lstStyle/>
          <a:p>
            <a:fld id="{7F7B3CFB-59AE-43E8-AE48-02614EDCF755}" type="slidenum">
              <a:rPr lang="en-US" smtClean="0"/>
              <a:pPr/>
              <a:t>32</a:t>
            </a:fld>
            <a:endParaRPr lang="en-US"/>
          </a:p>
        </p:txBody>
      </p:sp>
    </p:spTree>
    <p:extLst>
      <p:ext uri="{BB962C8B-B14F-4D97-AF65-F5344CB8AC3E}">
        <p14:creationId xmlns:p14="http://schemas.microsoft.com/office/powerpoint/2010/main" val="307822942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499" name="Notes Placeholder 2"/>
          <p:cNvSpPr>
            <a:spLocks noGrp="1"/>
          </p:cNvSpPr>
          <p:nvPr>
            <p:ph type="body" idx="1"/>
          </p:nvPr>
        </p:nvSpPr>
        <p:spPr>
          <a:noFill/>
          <a:ln/>
        </p:spPr>
        <p:txBody>
          <a:bodyPr/>
          <a:lstStyle/>
          <a:p>
            <a:endParaRPr lang="en-US"/>
          </a:p>
        </p:txBody>
      </p:sp>
      <p:sp>
        <p:nvSpPr>
          <p:cNvPr id="106500" name="Slide Number Placeholder 3"/>
          <p:cNvSpPr>
            <a:spLocks noGrp="1"/>
          </p:cNvSpPr>
          <p:nvPr>
            <p:ph type="sldNum" sz="quarter" idx="5"/>
          </p:nvPr>
        </p:nvSpPr>
        <p:spPr>
          <a:noFill/>
        </p:spPr>
        <p:txBody>
          <a:bodyPr/>
          <a:lstStyle/>
          <a:p>
            <a:fld id="{9FCCC01C-024F-4141-B69F-C997EBC82FFB}" type="slidenum">
              <a:rPr lang="en-US" smtClean="0"/>
              <a:pPr/>
              <a:t>33</a:t>
            </a:fld>
            <a:endParaRPr lang="en-US"/>
          </a:p>
        </p:txBody>
      </p:sp>
    </p:spTree>
    <p:extLst>
      <p:ext uri="{BB962C8B-B14F-4D97-AF65-F5344CB8AC3E}">
        <p14:creationId xmlns:p14="http://schemas.microsoft.com/office/powerpoint/2010/main" val="22520335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ln/>
        </p:spPr>
      </p:sp>
      <p:sp>
        <p:nvSpPr>
          <p:cNvPr id="107523" name="Notes Placeholder 2"/>
          <p:cNvSpPr>
            <a:spLocks noGrp="1"/>
          </p:cNvSpPr>
          <p:nvPr>
            <p:ph type="body" idx="1"/>
          </p:nvPr>
        </p:nvSpPr>
        <p:spPr>
          <a:noFill/>
          <a:ln/>
        </p:spPr>
        <p:txBody>
          <a:bodyPr/>
          <a:lstStyle/>
          <a:p>
            <a:endParaRPr lang="en-US"/>
          </a:p>
        </p:txBody>
      </p:sp>
      <p:sp>
        <p:nvSpPr>
          <p:cNvPr id="107524" name="Slide Number Placeholder 3"/>
          <p:cNvSpPr>
            <a:spLocks noGrp="1"/>
          </p:cNvSpPr>
          <p:nvPr>
            <p:ph type="sldNum" sz="quarter" idx="5"/>
          </p:nvPr>
        </p:nvSpPr>
        <p:spPr>
          <a:noFill/>
        </p:spPr>
        <p:txBody>
          <a:bodyPr/>
          <a:lstStyle/>
          <a:p>
            <a:fld id="{010C9588-DBDE-473C-9A46-B5B4E2FE1D97}" type="slidenum">
              <a:rPr lang="en-US" smtClean="0"/>
              <a:pPr/>
              <a:t>34</a:t>
            </a:fld>
            <a:endParaRPr lang="en-US"/>
          </a:p>
        </p:txBody>
      </p:sp>
    </p:spTree>
    <p:extLst>
      <p:ext uri="{BB962C8B-B14F-4D97-AF65-F5344CB8AC3E}">
        <p14:creationId xmlns:p14="http://schemas.microsoft.com/office/powerpoint/2010/main" val="12082454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endParaRPr lang="en-US"/>
          </a:p>
        </p:txBody>
      </p:sp>
      <p:sp>
        <p:nvSpPr>
          <p:cNvPr id="108548" name="Slide Number Placeholder 3"/>
          <p:cNvSpPr>
            <a:spLocks noGrp="1"/>
          </p:cNvSpPr>
          <p:nvPr>
            <p:ph type="sldNum" sz="quarter" idx="5"/>
          </p:nvPr>
        </p:nvSpPr>
        <p:spPr>
          <a:noFill/>
        </p:spPr>
        <p:txBody>
          <a:bodyPr/>
          <a:lstStyle/>
          <a:p>
            <a:fld id="{F0ECF9B9-0A2F-4445-BBBA-F26B4E2B1BBB}" type="slidenum">
              <a:rPr lang="en-US" smtClean="0"/>
              <a:pPr/>
              <a:t>35</a:t>
            </a:fld>
            <a:endParaRPr lang="en-US"/>
          </a:p>
        </p:txBody>
      </p:sp>
    </p:spTree>
    <p:extLst>
      <p:ext uri="{BB962C8B-B14F-4D97-AF65-F5344CB8AC3E}">
        <p14:creationId xmlns:p14="http://schemas.microsoft.com/office/powerpoint/2010/main" val="17682783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a:ln/>
        </p:spPr>
        <p:txBody>
          <a:bodyPr/>
          <a:lstStyle/>
          <a:p>
            <a:endParaRPr lang="en-US"/>
          </a:p>
        </p:txBody>
      </p:sp>
      <p:sp>
        <p:nvSpPr>
          <p:cNvPr id="109572" name="Slide Number Placeholder 3"/>
          <p:cNvSpPr>
            <a:spLocks noGrp="1"/>
          </p:cNvSpPr>
          <p:nvPr>
            <p:ph type="sldNum" sz="quarter" idx="5"/>
          </p:nvPr>
        </p:nvSpPr>
        <p:spPr>
          <a:noFill/>
        </p:spPr>
        <p:txBody>
          <a:bodyPr/>
          <a:lstStyle/>
          <a:p>
            <a:fld id="{D7BD91A5-660A-4A50-99C4-0F2309D56425}" type="slidenum">
              <a:rPr lang="en-US" smtClean="0"/>
              <a:pPr/>
              <a:t>36</a:t>
            </a:fld>
            <a:endParaRPr lang="en-US"/>
          </a:p>
        </p:txBody>
      </p:sp>
    </p:spTree>
    <p:extLst>
      <p:ext uri="{BB962C8B-B14F-4D97-AF65-F5344CB8AC3E}">
        <p14:creationId xmlns:p14="http://schemas.microsoft.com/office/powerpoint/2010/main" val="16419185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a:ln/>
        </p:spPr>
      </p:sp>
      <p:sp>
        <p:nvSpPr>
          <p:cNvPr id="110595" name="Notes Placeholder 2"/>
          <p:cNvSpPr>
            <a:spLocks noGrp="1"/>
          </p:cNvSpPr>
          <p:nvPr>
            <p:ph type="body" idx="1"/>
          </p:nvPr>
        </p:nvSpPr>
        <p:spPr>
          <a:noFill/>
          <a:ln/>
        </p:spPr>
        <p:txBody>
          <a:bodyPr/>
          <a:lstStyle/>
          <a:p>
            <a:endParaRPr lang="en-US"/>
          </a:p>
        </p:txBody>
      </p:sp>
      <p:sp>
        <p:nvSpPr>
          <p:cNvPr id="110596" name="Slide Number Placeholder 3"/>
          <p:cNvSpPr>
            <a:spLocks noGrp="1"/>
          </p:cNvSpPr>
          <p:nvPr>
            <p:ph type="sldNum" sz="quarter" idx="5"/>
          </p:nvPr>
        </p:nvSpPr>
        <p:spPr>
          <a:noFill/>
        </p:spPr>
        <p:txBody>
          <a:bodyPr/>
          <a:lstStyle/>
          <a:p>
            <a:fld id="{87D6CB97-81AD-4521-96A0-12811D5901E2}" type="slidenum">
              <a:rPr lang="en-US" smtClean="0"/>
              <a:pPr/>
              <a:t>37</a:t>
            </a:fld>
            <a:endParaRPr lang="en-US"/>
          </a:p>
        </p:txBody>
      </p:sp>
    </p:spTree>
    <p:extLst>
      <p:ext uri="{BB962C8B-B14F-4D97-AF65-F5344CB8AC3E}">
        <p14:creationId xmlns:p14="http://schemas.microsoft.com/office/powerpoint/2010/main" val="8877912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a:ln/>
        </p:spPr>
      </p:sp>
      <p:sp>
        <p:nvSpPr>
          <p:cNvPr id="111619" name="Notes Placeholder 2"/>
          <p:cNvSpPr>
            <a:spLocks noGrp="1"/>
          </p:cNvSpPr>
          <p:nvPr>
            <p:ph type="body" idx="1"/>
          </p:nvPr>
        </p:nvSpPr>
        <p:spPr>
          <a:noFill/>
          <a:ln/>
        </p:spPr>
        <p:txBody>
          <a:bodyPr/>
          <a:lstStyle/>
          <a:p>
            <a:endParaRPr lang="en-US"/>
          </a:p>
        </p:txBody>
      </p:sp>
      <p:sp>
        <p:nvSpPr>
          <p:cNvPr id="111620" name="Slide Number Placeholder 3"/>
          <p:cNvSpPr>
            <a:spLocks noGrp="1"/>
          </p:cNvSpPr>
          <p:nvPr>
            <p:ph type="sldNum" sz="quarter" idx="5"/>
          </p:nvPr>
        </p:nvSpPr>
        <p:spPr>
          <a:noFill/>
        </p:spPr>
        <p:txBody>
          <a:bodyPr/>
          <a:lstStyle/>
          <a:p>
            <a:fld id="{C06D344C-4A4B-404B-A3DC-13FC8AEDEF10}" type="slidenum">
              <a:rPr lang="en-US" smtClean="0"/>
              <a:pPr/>
              <a:t>38</a:t>
            </a:fld>
            <a:endParaRPr lang="en-US"/>
          </a:p>
        </p:txBody>
      </p:sp>
    </p:spTree>
    <p:extLst>
      <p:ext uri="{BB962C8B-B14F-4D97-AF65-F5344CB8AC3E}">
        <p14:creationId xmlns:p14="http://schemas.microsoft.com/office/powerpoint/2010/main" val="26909747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a:ln/>
        </p:spPr>
      </p:sp>
      <p:sp>
        <p:nvSpPr>
          <p:cNvPr id="112643" name="Notes Placeholder 2"/>
          <p:cNvSpPr>
            <a:spLocks noGrp="1"/>
          </p:cNvSpPr>
          <p:nvPr>
            <p:ph type="body" idx="1"/>
          </p:nvPr>
        </p:nvSpPr>
        <p:spPr>
          <a:noFill/>
          <a:ln/>
        </p:spPr>
        <p:txBody>
          <a:bodyPr/>
          <a:lstStyle/>
          <a:p>
            <a:endParaRPr lang="en-US"/>
          </a:p>
        </p:txBody>
      </p:sp>
      <p:sp>
        <p:nvSpPr>
          <p:cNvPr id="112644" name="Slide Number Placeholder 3"/>
          <p:cNvSpPr>
            <a:spLocks noGrp="1"/>
          </p:cNvSpPr>
          <p:nvPr>
            <p:ph type="sldNum" sz="quarter" idx="5"/>
          </p:nvPr>
        </p:nvSpPr>
        <p:spPr>
          <a:noFill/>
        </p:spPr>
        <p:txBody>
          <a:bodyPr/>
          <a:lstStyle/>
          <a:p>
            <a:fld id="{69CDEE37-D45B-4586-A86C-C1AE45C5B817}" type="slidenum">
              <a:rPr lang="en-US" smtClean="0"/>
              <a:pPr/>
              <a:t>39</a:t>
            </a:fld>
            <a:endParaRPr lang="en-US"/>
          </a:p>
        </p:txBody>
      </p:sp>
    </p:spTree>
    <p:extLst>
      <p:ext uri="{BB962C8B-B14F-4D97-AF65-F5344CB8AC3E}">
        <p14:creationId xmlns:p14="http://schemas.microsoft.com/office/powerpoint/2010/main" val="317317613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Notes Placeholder 2"/>
          <p:cNvSpPr>
            <a:spLocks noGrp="1"/>
          </p:cNvSpPr>
          <p:nvPr>
            <p:ph type="body" idx="1"/>
          </p:nvPr>
        </p:nvSpPr>
        <p:spPr>
          <a:noFill/>
          <a:ln/>
        </p:spPr>
        <p:txBody>
          <a:bodyPr/>
          <a:lstStyle/>
          <a:p>
            <a:endParaRPr lang="en-US"/>
          </a:p>
        </p:txBody>
      </p:sp>
      <p:sp>
        <p:nvSpPr>
          <p:cNvPr id="113668" name="Slide Number Placeholder 3"/>
          <p:cNvSpPr>
            <a:spLocks noGrp="1"/>
          </p:cNvSpPr>
          <p:nvPr>
            <p:ph type="sldNum" sz="quarter" idx="5"/>
          </p:nvPr>
        </p:nvSpPr>
        <p:spPr>
          <a:noFill/>
        </p:spPr>
        <p:txBody>
          <a:bodyPr/>
          <a:lstStyle/>
          <a:p>
            <a:fld id="{5C1EAC26-3238-46A5-AC93-6E170C28D95F}" type="slidenum">
              <a:rPr lang="en-US" smtClean="0"/>
              <a:pPr/>
              <a:t>41</a:t>
            </a:fld>
            <a:endParaRPr lang="en-US"/>
          </a:p>
        </p:txBody>
      </p:sp>
    </p:spTree>
    <p:extLst>
      <p:ext uri="{BB962C8B-B14F-4D97-AF65-F5344CB8AC3E}">
        <p14:creationId xmlns:p14="http://schemas.microsoft.com/office/powerpoint/2010/main" val="1935981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a:p>
        </p:txBody>
      </p:sp>
      <p:sp>
        <p:nvSpPr>
          <p:cNvPr id="81924" name="Slide Number Placeholder 3"/>
          <p:cNvSpPr>
            <a:spLocks noGrp="1"/>
          </p:cNvSpPr>
          <p:nvPr>
            <p:ph type="sldNum" sz="quarter" idx="5"/>
          </p:nvPr>
        </p:nvSpPr>
        <p:spPr>
          <a:noFill/>
        </p:spPr>
        <p:txBody>
          <a:bodyPr/>
          <a:lstStyle/>
          <a:p>
            <a:fld id="{EE6553D9-0853-4282-B323-61C269237139}" type="slidenum">
              <a:rPr lang="en-US" smtClean="0"/>
              <a:pPr/>
              <a:t>4</a:t>
            </a:fld>
            <a:endParaRPr lang="en-US"/>
          </a:p>
        </p:txBody>
      </p:sp>
    </p:spTree>
    <p:extLst>
      <p:ext uri="{BB962C8B-B14F-4D97-AF65-F5344CB8AC3E}">
        <p14:creationId xmlns:p14="http://schemas.microsoft.com/office/powerpoint/2010/main" val="202866538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a:ln/>
        </p:spPr>
      </p:sp>
      <p:sp>
        <p:nvSpPr>
          <p:cNvPr id="114691" name="Notes Placeholder 2"/>
          <p:cNvSpPr>
            <a:spLocks noGrp="1"/>
          </p:cNvSpPr>
          <p:nvPr>
            <p:ph type="body" idx="1"/>
          </p:nvPr>
        </p:nvSpPr>
        <p:spPr>
          <a:noFill/>
          <a:ln/>
        </p:spPr>
        <p:txBody>
          <a:bodyPr/>
          <a:lstStyle/>
          <a:p>
            <a:endParaRPr lang="en-US"/>
          </a:p>
        </p:txBody>
      </p:sp>
      <p:sp>
        <p:nvSpPr>
          <p:cNvPr id="114692" name="Slide Number Placeholder 3"/>
          <p:cNvSpPr>
            <a:spLocks noGrp="1"/>
          </p:cNvSpPr>
          <p:nvPr>
            <p:ph type="sldNum" sz="quarter" idx="5"/>
          </p:nvPr>
        </p:nvSpPr>
        <p:spPr>
          <a:noFill/>
        </p:spPr>
        <p:txBody>
          <a:bodyPr/>
          <a:lstStyle/>
          <a:p>
            <a:fld id="{8EABA732-8A95-43A5-9C52-8D2E82443BC3}" type="slidenum">
              <a:rPr lang="en-US" smtClean="0"/>
              <a:pPr/>
              <a:t>51</a:t>
            </a:fld>
            <a:endParaRPr lang="en-US"/>
          </a:p>
        </p:txBody>
      </p:sp>
    </p:spTree>
    <p:extLst>
      <p:ext uri="{BB962C8B-B14F-4D97-AF65-F5344CB8AC3E}">
        <p14:creationId xmlns:p14="http://schemas.microsoft.com/office/powerpoint/2010/main" val="458234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a:p>
        </p:txBody>
      </p:sp>
      <p:sp>
        <p:nvSpPr>
          <p:cNvPr id="82948" name="Slide Number Placeholder 3"/>
          <p:cNvSpPr>
            <a:spLocks noGrp="1"/>
          </p:cNvSpPr>
          <p:nvPr>
            <p:ph type="sldNum" sz="quarter" idx="5"/>
          </p:nvPr>
        </p:nvSpPr>
        <p:spPr>
          <a:noFill/>
        </p:spPr>
        <p:txBody>
          <a:bodyPr/>
          <a:lstStyle/>
          <a:p>
            <a:fld id="{615F7E73-6F78-40F6-9572-EFEE8BCFA700}" type="slidenum">
              <a:rPr lang="en-US" smtClean="0"/>
              <a:pPr/>
              <a:t>5</a:t>
            </a:fld>
            <a:endParaRPr lang="en-US"/>
          </a:p>
        </p:txBody>
      </p:sp>
    </p:spTree>
    <p:extLst>
      <p:ext uri="{BB962C8B-B14F-4D97-AF65-F5344CB8AC3E}">
        <p14:creationId xmlns:p14="http://schemas.microsoft.com/office/powerpoint/2010/main" val="3880600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0D21714-F4E8-4DA3-A636-EEA8A1265032}" type="slidenum">
              <a:rPr lang="en-US" smtClean="0"/>
              <a:pPr/>
              <a:t>6</a:t>
            </a:fld>
            <a:endParaRPr lang="en-US"/>
          </a:p>
        </p:txBody>
      </p:sp>
    </p:spTree>
    <p:extLst>
      <p:ext uri="{BB962C8B-B14F-4D97-AF65-F5344CB8AC3E}">
        <p14:creationId xmlns:p14="http://schemas.microsoft.com/office/powerpoint/2010/main" val="3749433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a:p>
        </p:txBody>
      </p:sp>
      <p:sp>
        <p:nvSpPr>
          <p:cNvPr id="84996" name="Slide Number Placeholder 3"/>
          <p:cNvSpPr>
            <a:spLocks noGrp="1"/>
          </p:cNvSpPr>
          <p:nvPr>
            <p:ph type="sldNum" sz="quarter" idx="5"/>
          </p:nvPr>
        </p:nvSpPr>
        <p:spPr>
          <a:noFill/>
        </p:spPr>
        <p:txBody>
          <a:bodyPr/>
          <a:lstStyle/>
          <a:p>
            <a:fld id="{ABFBFDB9-DEBF-4AA6-BCB0-8B2C5407E952}" type="slidenum">
              <a:rPr lang="en-US" smtClean="0"/>
              <a:pPr/>
              <a:t>7</a:t>
            </a:fld>
            <a:endParaRPr lang="en-US"/>
          </a:p>
        </p:txBody>
      </p:sp>
    </p:spTree>
    <p:extLst>
      <p:ext uri="{BB962C8B-B14F-4D97-AF65-F5344CB8AC3E}">
        <p14:creationId xmlns:p14="http://schemas.microsoft.com/office/powerpoint/2010/main" val="2069301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a:p>
        </p:txBody>
      </p:sp>
      <p:sp>
        <p:nvSpPr>
          <p:cNvPr id="86020" name="Slide Number Placeholder 3"/>
          <p:cNvSpPr>
            <a:spLocks noGrp="1"/>
          </p:cNvSpPr>
          <p:nvPr>
            <p:ph type="sldNum" sz="quarter" idx="5"/>
          </p:nvPr>
        </p:nvSpPr>
        <p:spPr>
          <a:noFill/>
        </p:spPr>
        <p:txBody>
          <a:bodyPr/>
          <a:lstStyle/>
          <a:p>
            <a:fld id="{82DC7873-50B6-40C8-8EEF-04EB5954DB5A}" type="slidenum">
              <a:rPr lang="en-US" smtClean="0"/>
              <a:pPr/>
              <a:t>8</a:t>
            </a:fld>
            <a:endParaRPr lang="en-US"/>
          </a:p>
        </p:txBody>
      </p:sp>
    </p:spTree>
    <p:extLst>
      <p:ext uri="{BB962C8B-B14F-4D97-AF65-F5344CB8AC3E}">
        <p14:creationId xmlns:p14="http://schemas.microsoft.com/office/powerpoint/2010/main" val="19356428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a:p>
        </p:txBody>
      </p:sp>
      <p:sp>
        <p:nvSpPr>
          <p:cNvPr id="87044" name="Slide Number Placeholder 3"/>
          <p:cNvSpPr>
            <a:spLocks noGrp="1"/>
          </p:cNvSpPr>
          <p:nvPr>
            <p:ph type="sldNum" sz="quarter" idx="5"/>
          </p:nvPr>
        </p:nvSpPr>
        <p:spPr>
          <a:noFill/>
        </p:spPr>
        <p:txBody>
          <a:bodyPr/>
          <a:lstStyle/>
          <a:p>
            <a:fld id="{C2101A5D-853F-4352-AED1-1D70BAB6600F}" type="slidenum">
              <a:rPr lang="en-US" smtClean="0"/>
              <a:pPr/>
              <a:t>9</a:t>
            </a:fld>
            <a:endParaRPr lang="en-US"/>
          </a:p>
        </p:txBody>
      </p:sp>
    </p:spTree>
    <p:extLst>
      <p:ext uri="{BB962C8B-B14F-4D97-AF65-F5344CB8AC3E}">
        <p14:creationId xmlns:p14="http://schemas.microsoft.com/office/powerpoint/2010/main" val="3736192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94F74-912F-47C7-9989-25D26220195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1DD13D1-5953-40C3-A4F2-CBAECE213BB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E2DD4415-27CD-48CD-9124-E2465043F15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0F38CFAE-403F-4D3D-ADCF-155F92E95C27}"/>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2F54AA64-3513-4114-BFCC-1DF88E3FBC91}"/>
              </a:ext>
            </a:extLst>
          </p:cNvPr>
          <p:cNvSpPr>
            <a:spLocks noGrp="1"/>
          </p:cNvSpPr>
          <p:nvPr>
            <p:ph type="sldNum" sz="quarter" idx="12"/>
          </p:nvPr>
        </p:nvSpPr>
        <p:spPr/>
        <p:txBody>
          <a:bodyPr/>
          <a:lstStyle/>
          <a:p>
            <a:pPr>
              <a:defRPr/>
            </a:pPr>
            <a:fld id="{03A02DB3-6F8E-4234-8C44-3FF9BA642D0D}" type="slidenum">
              <a:rPr lang="en-US" smtClean="0"/>
              <a:pPr>
                <a:defRPr/>
              </a:pPr>
              <a:t>‹#›</a:t>
            </a:fld>
            <a:endParaRPr lang="en-US"/>
          </a:p>
        </p:txBody>
      </p:sp>
    </p:spTree>
    <p:extLst>
      <p:ext uri="{BB962C8B-B14F-4D97-AF65-F5344CB8AC3E}">
        <p14:creationId xmlns:p14="http://schemas.microsoft.com/office/powerpoint/2010/main" val="4123015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6551E-BFC6-4D69-B2BE-0EBC67D5BC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7296B22-CAD3-46D8-895B-51BDE933770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378520-1250-4FEF-90DD-EF82C1C50F63}"/>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A8D20321-E9A7-4CC1-B45F-834E4E99579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1E121ED6-720A-4D72-9751-B5B1AD5EF225}"/>
              </a:ext>
            </a:extLst>
          </p:cNvPr>
          <p:cNvSpPr>
            <a:spLocks noGrp="1"/>
          </p:cNvSpPr>
          <p:nvPr>
            <p:ph type="sldNum" sz="quarter" idx="12"/>
          </p:nvPr>
        </p:nvSpPr>
        <p:spPr/>
        <p:txBody>
          <a:bodyPr/>
          <a:lstStyle/>
          <a:p>
            <a:pPr>
              <a:defRPr/>
            </a:pPr>
            <a:fld id="{72F59F21-9185-458C-B77D-D67FD2EDAD59}" type="slidenum">
              <a:rPr lang="en-US" smtClean="0"/>
              <a:pPr>
                <a:defRPr/>
              </a:pPr>
              <a:t>‹#›</a:t>
            </a:fld>
            <a:endParaRPr lang="en-US"/>
          </a:p>
        </p:txBody>
      </p:sp>
    </p:spTree>
    <p:extLst>
      <p:ext uri="{BB962C8B-B14F-4D97-AF65-F5344CB8AC3E}">
        <p14:creationId xmlns:p14="http://schemas.microsoft.com/office/powerpoint/2010/main" val="2778452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B8B283-36DE-4E2D-BEA3-3C123AE1D8EF}"/>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6CEB0A-7387-4E5F-817B-3632C05AAC62}"/>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71C2DA-4C83-461F-AA57-D4EEA69A0F26}"/>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608E8E1A-D5CD-423F-B2D7-F81B30CDAB27}"/>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C3F6C033-FD1A-4D89-B474-6C5BB6DAE6FB}"/>
              </a:ext>
            </a:extLst>
          </p:cNvPr>
          <p:cNvSpPr>
            <a:spLocks noGrp="1"/>
          </p:cNvSpPr>
          <p:nvPr>
            <p:ph type="sldNum" sz="quarter" idx="12"/>
          </p:nvPr>
        </p:nvSpPr>
        <p:spPr/>
        <p:txBody>
          <a:bodyPr/>
          <a:lstStyle/>
          <a:p>
            <a:pPr>
              <a:defRPr/>
            </a:pPr>
            <a:fld id="{47092903-E258-431A-9675-80342D7028CD}" type="slidenum">
              <a:rPr lang="en-US" smtClean="0"/>
              <a:pPr>
                <a:defRPr/>
              </a:pPr>
              <a:t>‹#›</a:t>
            </a:fld>
            <a:endParaRPr lang="en-US"/>
          </a:p>
        </p:txBody>
      </p:sp>
    </p:spTree>
    <p:extLst>
      <p:ext uri="{BB962C8B-B14F-4D97-AF65-F5344CB8AC3E}">
        <p14:creationId xmlns:p14="http://schemas.microsoft.com/office/powerpoint/2010/main" val="278358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B167-810D-472B-8E2D-3501C9A7B3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6EFBCC-5365-4723-AEF2-2361AB967AE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C6B8B5-2C15-48D0-AA1F-A3040A9B549A}"/>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A2DB5A62-C28B-4CD2-B0D3-128581E06565}"/>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D2C18C5B-88B5-4688-AD4C-82EF8607462E}"/>
              </a:ext>
            </a:extLst>
          </p:cNvPr>
          <p:cNvSpPr>
            <a:spLocks noGrp="1"/>
          </p:cNvSpPr>
          <p:nvPr>
            <p:ph type="sldNum" sz="quarter" idx="12"/>
          </p:nvPr>
        </p:nvSpPr>
        <p:spPr/>
        <p:txBody>
          <a:bodyPr/>
          <a:lstStyle/>
          <a:p>
            <a:pPr>
              <a:defRPr/>
            </a:pPr>
            <a:fld id="{AB50D4D1-1443-4B62-9B92-5B573F375427}" type="slidenum">
              <a:rPr lang="en-US" smtClean="0"/>
              <a:pPr>
                <a:defRPr/>
              </a:pPr>
              <a:t>‹#›</a:t>
            </a:fld>
            <a:endParaRPr lang="en-US"/>
          </a:p>
        </p:txBody>
      </p:sp>
    </p:spTree>
    <p:extLst>
      <p:ext uri="{BB962C8B-B14F-4D97-AF65-F5344CB8AC3E}">
        <p14:creationId xmlns:p14="http://schemas.microsoft.com/office/powerpoint/2010/main" val="402995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C2038-AE20-4F62-9299-47B9D5826B52}"/>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E1284F90-1868-45E2-AD12-6B952B67D88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6F2C554-518C-453A-90E5-3548E4C2BFC7}"/>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14077CD1-4CA3-45ED-B04A-E30C3D6958D7}"/>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1AAEF8CF-EB1D-4093-9C36-12E81589BEC0}"/>
              </a:ext>
            </a:extLst>
          </p:cNvPr>
          <p:cNvSpPr>
            <a:spLocks noGrp="1"/>
          </p:cNvSpPr>
          <p:nvPr>
            <p:ph type="sldNum" sz="quarter" idx="12"/>
          </p:nvPr>
        </p:nvSpPr>
        <p:spPr/>
        <p:txBody>
          <a:bodyPr/>
          <a:lstStyle/>
          <a:p>
            <a:pPr>
              <a:defRPr/>
            </a:pPr>
            <a:fld id="{A6295FEC-2278-4F9B-B58B-95AC802D7E75}" type="slidenum">
              <a:rPr lang="en-US" smtClean="0"/>
              <a:pPr>
                <a:defRPr/>
              </a:pPr>
              <a:t>‹#›</a:t>
            </a:fld>
            <a:endParaRPr lang="en-US"/>
          </a:p>
        </p:txBody>
      </p:sp>
    </p:spTree>
    <p:extLst>
      <p:ext uri="{BB962C8B-B14F-4D97-AF65-F5344CB8AC3E}">
        <p14:creationId xmlns:p14="http://schemas.microsoft.com/office/powerpoint/2010/main" val="3625014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C5549-A576-4F4E-98A3-D757E0800F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AAD5C1-DF2D-4CFB-A667-218F7D5FDC95}"/>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2429F6-283B-48FE-8442-731952789528}"/>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2F5EED-F8F6-4023-BBC3-32C509C3923D}"/>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C4DC9C07-9F90-453D-9FE3-05A881D3E4C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1B20F07A-8127-4E9D-A02E-8ED842435F62}"/>
              </a:ext>
            </a:extLst>
          </p:cNvPr>
          <p:cNvSpPr>
            <a:spLocks noGrp="1"/>
          </p:cNvSpPr>
          <p:nvPr>
            <p:ph type="sldNum" sz="quarter" idx="12"/>
          </p:nvPr>
        </p:nvSpPr>
        <p:spPr/>
        <p:txBody>
          <a:bodyPr/>
          <a:lstStyle/>
          <a:p>
            <a:pPr>
              <a:defRPr/>
            </a:pPr>
            <a:fld id="{A2664E26-1827-4041-B32B-F08A00F69BDD}" type="slidenum">
              <a:rPr lang="en-US" smtClean="0"/>
              <a:pPr>
                <a:defRPr/>
              </a:pPr>
              <a:t>‹#›</a:t>
            </a:fld>
            <a:endParaRPr lang="en-US"/>
          </a:p>
        </p:txBody>
      </p:sp>
    </p:spTree>
    <p:extLst>
      <p:ext uri="{BB962C8B-B14F-4D97-AF65-F5344CB8AC3E}">
        <p14:creationId xmlns:p14="http://schemas.microsoft.com/office/powerpoint/2010/main" val="2013981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80838-B363-4C87-8780-794B92AA27F6}"/>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0C00EB-9097-483D-AF65-74535AD710DB}"/>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50888C20-BE67-4003-A8F8-8FDDFA30679D}"/>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12FD49-1D11-43E9-A10B-7752C178500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CE647A1C-E4BD-4AB0-B0FB-D1231E6165AE}"/>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03A3EB-8BB2-4E97-8D4C-7E2ECDF97E09}"/>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a16="http://schemas.microsoft.com/office/drawing/2014/main" id="{5037F14D-53D7-4F86-B159-0E9A9B2C40F7}"/>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FE0F4823-F481-4F9D-95FB-5462D74ABD4E}"/>
              </a:ext>
            </a:extLst>
          </p:cNvPr>
          <p:cNvSpPr>
            <a:spLocks noGrp="1"/>
          </p:cNvSpPr>
          <p:nvPr>
            <p:ph type="sldNum" sz="quarter" idx="12"/>
          </p:nvPr>
        </p:nvSpPr>
        <p:spPr/>
        <p:txBody>
          <a:bodyPr/>
          <a:lstStyle/>
          <a:p>
            <a:pPr>
              <a:defRPr/>
            </a:pPr>
            <a:fld id="{0A3A9FB9-8EFE-4957-94E3-C1015597FA44}" type="slidenum">
              <a:rPr lang="en-US" smtClean="0"/>
              <a:pPr>
                <a:defRPr/>
              </a:pPr>
              <a:t>‹#›</a:t>
            </a:fld>
            <a:endParaRPr lang="en-US"/>
          </a:p>
        </p:txBody>
      </p:sp>
    </p:spTree>
    <p:extLst>
      <p:ext uri="{BB962C8B-B14F-4D97-AF65-F5344CB8AC3E}">
        <p14:creationId xmlns:p14="http://schemas.microsoft.com/office/powerpoint/2010/main" val="1269831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83834-53CF-40D1-9382-E17169EAB4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124288-5FA6-4A54-9FE3-29B17B6C29C1}"/>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80A997DA-4792-4F8F-AF77-77E0D202DE74}"/>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EC5184DA-0B46-4289-BC25-4C43A0B5AF08}"/>
              </a:ext>
            </a:extLst>
          </p:cNvPr>
          <p:cNvSpPr>
            <a:spLocks noGrp="1"/>
          </p:cNvSpPr>
          <p:nvPr>
            <p:ph type="sldNum" sz="quarter" idx="12"/>
          </p:nvPr>
        </p:nvSpPr>
        <p:spPr/>
        <p:txBody>
          <a:bodyPr/>
          <a:lstStyle/>
          <a:p>
            <a:pPr>
              <a:defRPr/>
            </a:pPr>
            <a:fld id="{F21D258C-05D4-47BC-BEFA-AE04596D1A27}" type="slidenum">
              <a:rPr lang="en-US" smtClean="0"/>
              <a:pPr>
                <a:defRPr/>
              </a:pPr>
              <a:t>‹#›</a:t>
            </a:fld>
            <a:endParaRPr lang="en-US"/>
          </a:p>
        </p:txBody>
      </p:sp>
    </p:spTree>
    <p:extLst>
      <p:ext uri="{BB962C8B-B14F-4D97-AF65-F5344CB8AC3E}">
        <p14:creationId xmlns:p14="http://schemas.microsoft.com/office/powerpoint/2010/main" val="3108545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F541AC-FB68-4B59-A1B3-ADC0E2CC410C}"/>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a16="http://schemas.microsoft.com/office/drawing/2014/main" id="{395389E8-9D20-453E-A9F5-48553424B0BA}"/>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F6DDDD5C-490C-4C1A-A0B9-ED7AA04DAAA8}"/>
              </a:ext>
            </a:extLst>
          </p:cNvPr>
          <p:cNvSpPr>
            <a:spLocks noGrp="1"/>
          </p:cNvSpPr>
          <p:nvPr>
            <p:ph type="sldNum" sz="quarter" idx="12"/>
          </p:nvPr>
        </p:nvSpPr>
        <p:spPr/>
        <p:txBody>
          <a:bodyPr/>
          <a:lstStyle/>
          <a:p>
            <a:pPr>
              <a:defRPr/>
            </a:pPr>
            <a:fld id="{4B8618FF-04D3-4AFD-A4C6-DCB39654398E}" type="slidenum">
              <a:rPr lang="en-US" smtClean="0"/>
              <a:pPr>
                <a:defRPr/>
              </a:pPr>
              <a:t>‹#›</a:t>
            </a:fld>
            <a:endParaRPr lang="en-US"/>
          </a:p>
        </p:txBody>
      </p:sp>
    </p:spTree>
    <p:extLst>
      <p:ext uri="{BB962C8B-B14F-4D97-AF65-F5344CB8AC3E}">
        <p14:creationId xmlns:p14="http://schemas.microsoft.com/office/powerpoint/2010/main" val="2412574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E8BE0-BB58-48E8-B809-D9C92FCFA3C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4351D2F4-C693-489C-B526-44F9ABD1CBD0}"/>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FC01C5-710B-4322-97A7-59EEDCCFF5B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D5CB5DD9-E9E4-4F20-BCF7-BB119E5E55AF}"/>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4B204438-DDE5-49BD-B06A-F707D418C49D}"/>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0D24825B-1BC7-4BA3-BB6E-2EB69C57AA52}"/>
              </a:ext>
            </a:extLst>
          </p:cNvPr>
          <p:cNvSpPr>
            <a:spLocks noGrp="1"/>
          </p:cNvSpPr>
          <p:nvPr>
            <p:ph type="sldNum" sz="quarter" idx="12"/>
          </p:nvPr>
        </p:nvSpPr>
        <p:spPr/>
        <p:txBody>
          <a:bodyPr/>
          <a:lstStyle/>
          <a:p>
            <a:pPr>
              <a:defRPr/>
            </a:pPr>
            <a:fld id="{08D2F687-87B9-4484-A7E5-A0B973D7EA0E}" type="slidenum">
              <a:rPr lang="en-US" smtClean="0"/>
              <a:pPr>
                <a:defRPr/>
              </a:pPr>
              <a:t>‹#›</a:t>
            </a:fld>
            <a:endParaRPr lang="en-US"/>
          </a:p>
        </p:txBody>
      </p:sp>
    </p:spTree>
    <p:extLst>
      <p:ext uri="{BB962C8B-B14F-4D97-AF65-F5344CB8AC3E}">
        <p14:creationId xmlns:p14="http://schemas.microsoft.com/office/powerpoint/2010/main" val="3416504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6088D-49AF-478F-A513-061630DA272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DDDCE491-5690-4469-9206-0CBD482D2E3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92E90F2-C376-4709-B6D3-B96F4C7A635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33655E0D-7878-4DE8-B8E8-D46A1FF20D4F}"/>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3E7F3BFE-9F99-4AB3-A553-289B27ABA1D5}"/>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AB091EE6-6700-4B38-9B71-E575049D336E}"/>
              </a:ext>
            </a:extLst>
          </p:cNvPr>
          <p:cNvSpPr>
            <a:spLocks noGrp="1"/>
          </p:cNvSpPr>
          <p:nvPr>
            <p:ph type="sldNum" sz="quarter" idx="12"/>
          </p:nvPr>
        </p:nvSpPr>
        <p:spPr/>
        <p:txBody>
          <a:bodyPr/>
          <a:lstStyle/>
          <a:p>
            <a:pPr>
              <a:defRPr/>
            </a:pPr>
            <a:fld id="{ECE373ED-FA21-479F-B9B6-A88E2D604C24}" type="slidenum">
              <a:rPr lang="en-US" smtClean="0"/>
              <a:pPr>
                <a:defRPr/>
              </a:pPr>
              <a:t>‹#›</a:t>
            </a:fld>
            <a:endParaRPr lang="en-US"/>
          </a:p>
        </p:txBody>
      </p:sp>
    </p:spTree>
    <p:extLst>
      <p:ext uri="{BB962C8B-B14F-4D97-AF65-F5344CB8AC3E}">
        <p14:creationId xmlns:p14="http://schemas.microsoft.com/office/powerpoint/2010/main" val="3892945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185B8B-765F-455E-A489-24743AC6BED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30C1AA-E164-4708-8E91-08A788EF3A9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AAF4E8-9EDE-4C28-9CED-74A229C1BB82}"/>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id="{EB26393F-56CC-48E0-A643-D0AA21639BF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092AD5AC-8A3D-4616-A5F7-75FF98AC6BC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4CCB639-C8F8-47BA-BCF9-5295BAA496EC}" type="slidenum">
              <a:rPr lang="en-US" smtClean="0"/>
              <a:pPr>
                <a:defRPr/>
              </a:pPr>
              <a:t>‹#›</a:t>
            </a:fld>
            <a:endParaRPr lang="en-US"/>
          </a:p>
        </p:txBody>
      </p:sp>
    </p:spTree>
    <p:extLst>
      <p:ext uri="{BB962C8B-B14F-4D97-AF65-F5344CB8AC3E}">
        <p14:creationId xmlns:p14="http://schemas.microsoft.com/office/powerpoint/2010/main" val="3861136536"/>
      </p:ext>
    </p:extLst>
  </p:cSld>
  <p:clrMap bg1="lt1" tx1="dk1" bg2="lt2" tx2="dk2" accent1="accent1" accent2="accent2" accent3="accent3" accent4="accent4" accent5="accent5" accent6="accent6" hlink="hlink" folHlink="folHlink"/>
  <p:sldLayoutIdLst>
    <p:sldLayoutId id="2147484157" r:id="rId1"/>
    <p:sldLayoutId id="2147484158" r:id="rId2"/>
    <p:sldLayoutId id="2147484159" r:id="rId3"/>
    <p:sldLayoutId id="2147484160" r:id="rId4"/>
    <p:sldLayoutId id="2147484161" r:id="rId5"/>
    <p:sldLayoutId id="2147484162" r:id="rId6"/>
    <p:sldLayoutId id="2147484163" r:id="rId7"/>
    <p:sldLayoutId id="2147484164" r:id="rId8"/>
    <p:sldLayoutId id="2147484165" r:id="rId9"/>
    <p:sldLayoutId id="2147484166" r:id="rId10"/>
    <p:sldLayoutId id="214748416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amp;ehk=8iJvMCN9zihw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dot.state.fl.us/construction/cppr/CPPRGuidelinesMain.shtm"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www.dot.state.fl.us/construction/cppr/CPPRGuidelinesMain.shtm"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www.fdot.gov/construction/cppr/CPPRGuidelinesMain.shtm" TargetMode="Externa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0" name="Rectangle 6"/>
          <p:cNvSpPr>
            <a:spLocks noGrp="1" noChangeArrowheads="1"/>
          </p:cNvSpPr>
          <p:nvPr>
            <p:ph type="ctrTitle"/>
          </p:nvPr>
        </p:nvSpPr>
        <p:spPr>
          <a:xfrm>
            <a:off x="685800" y="1265012"/>
            <a:ext cx="5917679" cy="2554983"/>
          </a:xfrm>
        </p:spPr>
        <p:txBody>
          <a:bodyPr/>
          <a:lstStyle/>
          <a:p>
            <a:pPr algn="l" eaLnBrk="1" hangingPunct="1">
              <a:defRPr/>
            </a:pPr>
            <a:r>
              <a:rPr lang="en-US" b="1" dirty="0"/>
              <a:t>Contractor Past Performance Rating (CPPR)</a:t>
            </a:r>
          </a:p>
        </p:txBody>
      </p:sp>
      <p:pic>
        <p:nvPicPr>
          <p:cNvPr id="3" name="Picture 2">
            <a:extLst>
              <a:ext uri="{FF2B5EF4-FFF2-40B4-BE49-F238E27FC236}">
                <a16:creationId xmlns:a16="http://schemas.microsoft.com/office/drawing/2014/main" id="{10FD899B-2C98-40AB-A831-5ED507131E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2335" y="2133600"/>
            <a:ext cx="2823567" cy="23622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Picture 5">
            <a:extLst>
              <a:ext uri="{FF2B5EF4-FFF2-40B4-BE49-F238E27FC236}">
                <a16:creationId xmlns:a16="http://schemas.microsoft.com/office/drawing/2014/main" id="{0D6C61BD-7DD9-412A-930A-AEEC121A92F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0600" y="4114800"/>
            <a:ext cx="7543800" cy="1523989"/>
          </a:xfrm>
          <a:prstGeom prst="rect">
            <a:avLst/>
          </a:prstGeom>
        </p:spPr>
      </p:pic>
      <p:sp>
        <p:nvSpPr>
          <p:cNvPr id="2" name="TextBox 1">
            <a:extLst>
              <a:ext uri="{FF2B5EF4-FFF2-40B4-BE49-F238E27FC236}">
                <a16:creationId xmlns:a16="http://schemas.microsoft.com/office/drawing/2014/main" id="{E2433DF2-0D61-42E9-A2B4-EB37BE20B88C}"/>
              </a:ext>
            </a:extLst>
          </p:cNvPr>
          <p:cNvSpPr txBox="1"/>
          <p:nvPr/>
        </p:nvSpPr>
        <p:spPr>
          <a:xfrm>
            <a:off x="5715000" y="5765310"/>
            <a:ext cx="3276600" cy="923330"/>
          </a:xfrm>
          <a:prstGeom prst="rect">
            <a:avLst/>
          </a:prstGeom>
          <a:noFill/>
        </p:spPr>
        <p:txBody>
          <a:bodyPr wrap="square" rtlCol="0">
            <a:spAutoFit/>
          </a:bodyPr>
          <a:lstStyle/>
          <a:p>
            <a:pPr algn="ctr"/>
            <a:r>
              <a:rPr lang="en-US" dirty="0"/>
              <a:t>Presented by Wayne Jackson 2018 Construction Academy</a:t>
            </a:r>
          </a:p>
          <a:p>
            <a:pPr algn="ctr"/>
            <a:r>
              <a:rPr lang="en-US" dirty="0"/>
              <a:t>July 31,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866440" y="1013145"/>
            <a:ext cx="6343202" cy="709865"/>
          </a:xfrm>
        </p:spPr>
        <p:txBody>
          <a:bodyPr>
            <a:normAutofit fontScale="90000"/>
          </a:bodyPr>
          <a:lstStyle/>
          <a:p>
            <a:pPr eaLnBrk="1" hangingPunct="1">
              <a:defRPr/>
            </a:pPr>
            <a:r>
              <a:rPr lang="en-US" sz="4000" dirty="0"/>
              <a:t>Communication is the Key</a:t>
            </a:r>
            <a:br>
              <a:rPr lang="en-US" sz="4000" dirty="0"/>
            </a:br>
            <a:endParaRPr lang="en-US" sz="4000" i="1" dirty="0"/>
          </a:p>
        </p:txBody>
      </p:sp>
      <p:sp>
        <p:nvSpPr>
          <p:cNvPr id="161795" name="Rectangle 3"/>
          <p:cNvSpPr>
            <a:spLocks noGrp="1" noChangeArrowheads="1"/>
          </p:cNvSpPr>
          <p:nvPr>
            <p:ph idx="1"/>
          </p:nvPr>
        </p:nvSpPr>
        <p:spPr/>
        <p:txBody>
          <a:bodyPr/>
          <a:lstStyle/>
          <a:p>
            <a:pPr eaLnBrk="1" hangingPunct="1">
              <a:defRPr/>
            </a:pPr>
            <a:endParaRPr lang="en-US" dirty="0"/>
          </a:p>
          <a:p>
            <a:pPr eaLnBrk="1" hangingPunct="1">
              <a:defRPr/>
            </a:pPr>
            <a:endParaRPr lang="en-US" dirty="0"/>
          </a:p>
        </p:txBody>
      </p:sp>
      <p:sp>
        <p:nvSpPr>
          <p:cNvPr id="161796" name="Rectangle 4"/>
          <p:cNvSpPr>
            <a:spLocks noChangeArrowheads="1"/>
          </p:cNvSpPr>
          <p:nvPr/>
        </p:nvSpPr>
        <p:spPr bwMode="auto">
          <a:xfrm>
            <a:off x="990600" y="1524000"/>
            <a:ext cx="7772400" cy="4495800"/>
          </a:xfrm>
          <a:prstGeom prst="rect">
            <a:avLst/>
          </a:prstGeom>
          <a:noFill/>
          <a:ln w="9525">
            <a:noFill/>
            <a:miter lim="800000"/>
            <a:headEnd/>
            <a:tailEnd/>
          </a:ln>
          <a:effectLst/>
        </p:spPr>
        <p:txBody>
          <a:bodyPr lIns="92075" tIns="46038" rIns="92075" bIns="46038"/>
          <a:lstStyle/>
          <a:p>
            <a:pPr marL="342900" indent="-342900" eaLnBrk="1" hangingPunct="1">
              <a:lnSpc>
                <a:spcPct val="90000"/>
              </a:lnSpc>
              <a:spcBef>
                <a:spcPct val="20000"/>
              </a:spcBef>
              <a:buClr>
                <a:schemeClr val="hlink"/>
              </a:buClr>
              <a:buSzPct val="60000"/>
              <a:buFont typeface="Wingdings" pitchFamily="2" charset="2"/>
              <a:buChar char="n"/>
              <a:defRPr/>
            </a:pPr>
            <a:endParaRPr lang="en-US" sz="2400">
              <a:effectLst>
                <a:outerShdw blurRad="38100" dist="38100" dir="2700000" algn="tl">
                  <a:srgbClr val="000000"/>
                </a:outerShdw>
              </a:effectLst>
            </a:endParaRPr>
          </a:p>
        </p:txBody>
      </p:sp>
      <p:sp>
        <p:nvSpPr>
          <p:cNvPr id="161797" name="Rectangle 5"/>
          <p:cNvSpPr>
            <a:spLocks noChangeArrowheads="1"/>
          </p:cNvSpPr>
          <p:nvPr/>
        </p:nvSpPr>
        <p:spPr bwMode="auto">
          <a:xfrm>
            <a:off x="685800" y="2197099"/>
            <a:ext cx="7626350" cy="4419601"/>
          </a:xfrm>
          <a:prstGeom prst="rect">
            <a:avLst/>
          </a:prstGeom>
          <a:noFill/>
          <a:ln w="9525">
            <a:noFill/>
            <a:miter lim="800000"/>
            <a:headEnd/>
            <a:tailEnd/>
          </a:ln>
          <a:effectLst/>
        </p:spPr>
        <p:txBody>
          <a:bodyPr lIns="92075" tIns="46038" rIns="92075" bIns="46038"/>
          <a:lstStyle/>
          <a:p>
            <a:pPr marL="342900" indent="-342900" eaLnBrk="1" hangingPunct="1">
              <a:lnSpc>
                <a:spcPct val="90000"/>
              </a:lnSpc>
              <a:spcBef>
                <a:spcPct val="20000"/>
              </a:spcBef>
              <a:buClr>
                <a:schemeClr val="hlink"/>
              </a:buClr>
              <a:buSzPct val="60000"/>
              <a:buFont typeface="Wingdings" pitchFamily="2" charset="2"/>
              <a:buChar char="n"/>
              <a:defRPr/>
            </a:pPr>
            <a:r>
              <a:rPr lang="en-US" sz="3200" dirty="0"/>
              <a:t>At the Pre-Con, establish who with the Contractor needs to be notified w/project performance issues.</a:t>
            </a:r>
          </a:p>
          <a:p>
            <a:pPr marL="342900" indent="-342900" eaLnBrk="1" hangingPunct="1">
              <a:lnSpc>
                <a:spcPct val="90000"/>
              </a:lnSpc>
              <a:spcBef>
                <a:spcPct val="20000"/>
              </a:spcBef>
              <a:buClr>
                <a:schemeClr val="hlink"/>
              </a:buClr>
              <a:buSzPct val="60000"/>
              <a:buFont typeface="Wingdings" pitchFamily="2" charset="2"/>
              <a:buChar char="n"/>
              <a:defRPr/>
            </a:pPr>
            <a:r>
              <a:rPr lang="en-US" sz="3200" dirty="0"/>
              <a:t>Contractor’s upper management needs to keep tabs on what is being said and written.</a:t>
            </a:r>
          </a:p>
          <a:p>
            <a:pPr marL="342900" indent="-342900" eaLnBrk="1" hangingPunct="1">
              <a:lnSpc>
                <a:spcPct val="90000"/>
              </a:lnSpc>
              <a:spcBef>
                <a:spcPct val="20000"/>
              </a:spcBef>
              <a:buClr>
                <a:schemeClr val="hlink"/>
              </a:buClr>
              <a:buSzPct val="60000"/>
              <a:buFont typeface="Wingdings" pitchFamily="2" charset="2"/>
              <a:buChar char="n"/>
              <a:defRPr/>
            </a:pPr>
            <a:r>
              <a:rPr lang="en-US" sz="3200" dirty="0"/>
              <a:t>Deal with the issues … proactively .. Don’t hide</a:t>
            </a:r>
          </a:p>
          <a:p>
            <a:pPr marL="342900" indent="-342900" eaLnBrk="1" hangingPunct="1">
              <a:lnSpc>
                <a:spcPct val="90000"/>
              </a:lnSpc>
              <a:spcBef>
                <a:spcPct val="20000"/>
              </a:spcBef>
              <a:buClr>
                <a:schemeClr val="hlink"/>
              </a:buClr>
              <a:buSzPct val="60000"/>
              <a:buFont typeface="Wingdings" pitchFamily="2" charset="2"/>
              <a:buChar char="n"/>
              <a:defRPr/>
            </a:pPr>
            <a:endParaRPr lang="en-US" sz="3200" dirty="0"/>
          </a:p>
          <a:p>
            <a:pPr marL="342900" indent="-342900" eaLnBrk="1" hangingPunct="1">
              <a:lnSpc>
                <a:spcPct val="90000"/>
              </a:lnSpc>
              <a:spcBef>
                <a:spcPct val="20000"/>
              </a:spcBef>
              <a:buClr>
                <a:schemeClr val="hlink"/>
              </a:buClr>
              <a:buSzPct val="60000"/>
              <a:buFont typeface="Wingdings" pitchFamily="2" charset="2"/>
              <a:buChar char="n"/>
              <a:defRPr/>
            </a:pP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1797">
                                            <p:txEl>
                                              <p:pRg st="1" end="1"/>
                                            </p:txEl>
                                          </p:spTgt>
                                        </p:tgtEl>
                                        <p:attrNameLst>
                                          <p:attrName>style.visibility</p:attrName>
                                        </p:attrNameLst>
                                      </p:cBhvr>
                                      <p:to>
                                        <p:strVal val="visible"/>
                                      </p:to>
                                    </p:set>
                                    <p:anim calcmode="lin" valueType="num">
                                      <p:cBhvr additive="base">
                                        <p:cTn id="7" dur="500" fill="hold"/>
                                        <p:tgtEl>
                                          <p:spTgt spid="16179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179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1797">
                                            <p:txEl>
                                              <p:pRg st="2" end="2"/>
                                            </p:txEl>
                                          </p:spTgt>
                                        </p:tgtEl>
                                        <p:attrNameLst>
                                          <p:attrName>style.visibility</p:attrName>
                                        </p:attrNameLst>
                                      </p:cBhvr>
                                      <p:to>
                                        <p:strVal val="visible"/>
                                      </p:to>
                                    </p:set>
                                    <p:anim calcmode="lin" valueType="num">
                                      <p:cBhvr additive="base">
                                        <p:cTn id="13" dur="500" fill="hold"/>
                                        <p:tgtEl>
                                          <p:spTgt spid="16179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179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dirty="0"/>
              <a:t>Outcomes</a:t>
            </a:r>
          </a:p>
        </p:txBody>
      </p:sp>
      <p:sp>
        <p:nvSpPr>
          <p:cNvPr id="41987" name="Rectangle 3"/>
          <p:cNvSpPr>
            <a:spLocks noGrp="1" noChangeArrowheads="1"/>
          </p:cNvSpPr>
          <p:nvPr>
            <p:ph idx="1"/>
          </p:nvPr>
        </p:nvSpPr>
        <p:spPr>
          <a:xfrm>
            <a:off x="533400" y="2358177"/>
            <a:ext cx="8305800" cy="3052023"/>
          </a:xfrm>
        </p:spPr>
        <p:txBody>
          <a:bodyPr>
            <a:normAutofit/>
          </a:bodyPr>
          <a:lstStyle/>
          <a:p>
            <a:pPr eaLnBrk="1" hangingPunct="1">
              <a:defRPr/>
            </a:pPr>
            <a:r>
              <a:rPr lang="en-US" sz="3200" dirty="0"/>
              <a:t>Scores that truly depict Performance</a:t>
            </a:r>
          </a:p>
          <a:p>
            <a:pPr eaLnBrk="1" hangingPunct="1">
              <a:defRPr/>
            </a:pPr>
            <a:r>
              <a:rPr lang="en-US" sz="3200" dirty="0"/>
              <a:t>Clearer divisions between Contractors based on performance rather than perception.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866440" y="940467"/>
            <a:ext cx="6343202" cy="709865"/>
          </a:xfrm>
        </p:spPr>
        <p:txBody>
          <a:bodyPr/>
          <a:lstStyle/>
          <a:p>
            <a:pPr eaLnBrk="1" hangingPunct="1">
              <a:defRPr/>
            </a:pPr>
            <a:r>
              <a:rPr lang="en-US" i="1" dirty="0"/>
              <a:t>Questions/Refresher</a:t>
            </a:r>
          </a:p>
        </p:txBody>
      </p:sp>
      <p:sp>
        <p:nvSpPr>
          <p:cNvPr id="162820" name="Rectangle 4"/>
          <p:cNvSpPr>
            <a:spLocks noGrp="1" noChangeArrowheads="1"/>
          </p:cNvSpPr>
          <p:nvPr>
            <p:ph idx="1"/>
          </p:nvPr>
        </p:nvSpPr>
        <p:spPr>
          <a:xfrm>
            <a:off x="228600" y="1962024"/>
            <a:ext cx="8915400" cy="1066800"/>
          </a:xfrm>
        </p:spPr>
        <p:txBody>
          <a:bodyPr>
            <a:normAutofit/>
          </a:bodyPr>
          <a:lstStyle/>
          <a:p>
            <a:pPr marL="971550" lvl="1" indent="-514350" eaLnBrk="1" hangingPunct="1">
              <a:buFontTx/>
              <a:buAutoNum type="arabicPeriod"/>
              <a:defRPr/>
            </a:pPr>
            <a:r>
              <a:rPr lang="en-US" sz="2800" dirty="0"/>
              <a:t>A Key Element for CPPR to work effectively is ______________.</a:t>
            </a:r>
            <a:r>
              <a:rPr lang="en-US" sz="2800" u="sng" dirty="0"/>
              <a:t>                                                         </a:t>
            </a:r>
            <a:endParaRPr lang="en-US" sz="2800" dirty="0"/>
          </a:p>
        </p:txBody>
      </p:sp>
      <p:sp>
        <p:nvSpPr>
          <p:cNvPr id="4" name="Rectangle 4"/>
          <p:cNvSpPr txBox="1">
            <a:spLocks noChangeArrowheads="1"/>
          </p:cNvSpPr>
          <p:nvPr/>
        </p:nvSpPr>
        <p:spPr bwMode="auto">
          <a:xfrm>
            <a:off x="228600" y="2971800"/>
            <a:ext cx="8915400" cy="12954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latin typeface="+mn-lt"/>
              </a:rPr>
              <a:t>2.   When issues arise, they must be dealt with</a:t>
            </a:r>
          </a:p>
          <a:p>
            <a:pPr marL="971550" lvl="1" indent="-514350" eaLnBrk="1" hangingPunct="1">
              <a:spcBef>
                <a:spcPct val="20000"/>
              </a:spcBef>
              <a:buClr>
                <a:schemeClr val="tx1"/>
              </a:buClr>
              <a:defRPr/>
            </a:pPr>
            <a:r>
              <a:rPr lang="en-US" sz="2800" kern="0" dirty="0">
                <a:latin typeface="+mn-lt"/>
              </a:rPr>
              <a:t>       </a:t>
            </a:r>
            <a:r>
              <a:rPr lang="en-US" sz="2800" u="sng" kern="0" dirty="0">
                <a:latin typeface="+mn-lt"/>
              </a:rPr>
              <a:t>                    </a:t>
            </a:r>
            <a:r>
              <a:rPr lang="en-US" sz="2800" kern="0" dirty="0">
                <a:latin typeface="+mn-lt"/>
              </a:rPr>
              <a:t>.</a:t>
            </a:r>
          </a:p>
        </p:txBody>
      </p:sp>
      <p:sp>
        <p:nvSpPr>
          <p:cNvPr id="5" name="Rectangle 4"/>
          <p:cNvSpPr txBox="1">
            <a:spLocks noChangeArrowheads="1"/>
          </p:cNvSpPr>
          <p:nvPr/>
        </p:nvSpPr>
        <p:spPr bwMode="auto">
          <a:xfrm>
            <a:off x="228600" y="4343400"/>
            <a:ext cx="8915400" cy="1066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latin typeface="+mn-lt"/>
              </a:rPr>
              <a:t>3. Clear </a:t>
            </a:r>
            <a:r>
              <a:rPr lang="en-US" sz="2800" u="sng" kern="0" dirty="0">
                <a:latin typeface="+mn-lt"/>
              </a:rPr>
              <a:t>                               </a:t>
            </a:r>
            <a:r>
              <a:rPr lang="en-US" sz="2800" kern="0" dirty="0">
                <a:latin typeface="+mn-lt"/>
              </a:rPr>
              <a:t>is necessary to effectively support CPPR process.</a:t>
            </a:r>
          </a:p>
        </p:txBody>
      </p:sp>
      <p:sp>
        <p:nvSpPr>
          <p:cNvPr id="6" name="Rectangle 4"/>
          <p:cNvSpPr txBox="1">
            <a:spLocks noChangeArrowheads="1"/>
          </p:cNvSpPr>
          <p:nvPr/>
        </p:nvSpPr>
        <p:spPr bwMode="auto">
          <a:xfrm>
            <a:off x="228600" y="5486400"/>
            <a:ext cx="8915400" cy="685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latin typeface="+mn-lt"/>
              </a:rPr>
              <a:t>4. Be reasonable and </a:t>
            </a:r>
            <a:r>
              <a:rPr lang="en-US" sz="2800" u="sng" kern="0" dirty="0">
                <a:latin typeface="+mn-lt"/>
              </a:rPr>
              <a:t>_____</a:t>
            </a:r>
            <a:r>
              <a:rPr lang="en-US" sz="2800" kern="0" dirty="0">
                <a:latin typeface="+mn-lt"/>
              </a:rPr>
              <a:t>.</a:t>
            </a:r>
            <a:r>
              <a:rPr lang="en-US" sz="2800" u="sng" kern="0" dirty="0">
                <a:latin typeface="+mn-lt"/>
              </a:rPr>
              <a:t> </a:t>
            </a:r>
          </a:p>
        </p:txBody>
      </p:sp>
      <p:sp>
        <p:nvSpPr>
          <p:cNvPr id="8" name="Rectangle 4"/>
          <p:cNvSpPr txBox="1">
            <a:spLocks noChangeArrowheads="1"/>
          </p:cNvSpPr>
          <p:nvPr/>
        </p:nvSpPr>
        <p:spPr bwMode="auto">
          <a:xfrm>
            <a:off x="838200" y="2286000"/>
            <a:ext cx="3657600" cy="685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latin typeface="+mn-lt"/>
              </a:rPr>
              <a:t>Communication</a:t>
            </a:r>
            <a:r>
              <a:rPr lang="en-US" sz="2800" kern="0" dirty="0">
                <a:solidFill>
                  <a:srgbClr val="0000FF"/>
                </a:solidFill>
                <a:effectLst>
                  <a:outerShdw blurRad="38100" dist="38100" dir="2700000" algn="tl">
                    <a:srgbClr val="000000"/>
                  </a:outerShdw>
                </a:effectLst>
                <a:latin typeface="+mn-lt"/>
              </a:rPr>
              <a:t> </a:t>
            </a:r>
          </a:p>
        </p:txBody>
      </p:sp>
      <p:sp>
        <p:nvSpPr>
          <p:cNvPr id="9" name="Rectangle 4"/>
          <p:cNvSpPr txBox="1">
            <a:spLocks noChangeArrowheads="1"/>
          </p:cNvSpPr>
          <p:nvPr/>
        </p:nvSpPr>
        <p:spPr bwMode="auto">
          <a:xfrm>
            <a:off x="838200" y="3429000"/>
            <a:ext cx="3048000" cy="7620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latin typeface="+mn-lt"/>
              </a:rPr>
              <a:t>Proactively</a:t>
            </a:r>
            <a:r>
              <a:rPr lang="en-US" sz="2800" kern="0" dirty="0">
                <a:solidFill>
                  <a:srgbClr val="0000FF"/>
                </a:solidFill>
                <a:effectLst>
                  <a:outerShdw blurRad="38100" dist="38100" dir="2700000" algn="tl">
                    <a:srgbClr val="000000"/>
                  </a:outerShdw>
                </a:effectLst>
                <a:latin typeface="+mn-lt"/>
              </a:rPr>
              <a:t> </a:t>
            </a:r>
          </a:p>
        </p:txBody>
      </p:sp>
      <p:sp>
        <p:nvSpPr>
          <p:cNvPr id="10" name="Rectangle 4"/>
          <p:cNvSpPr txBox="1">
            <a:spLocks noChangeArrowheads="1"/>
          </p:cNvSpPr>
          <p:nvPr/>
        </p:nvSpPr>
        <p:spPr bwMode="auto">
          <a:xfrm>
            <a:off x="1524000" y="4343400"/>
            <a:ext cx="3810000" cy="6096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latin typeface="+mn-lt"/>
              </a:rPr>
              <a:t>Documentation</a:t>
            </a:r>
          </a:p>
        </p:txBody>
      </p:sp>
      <p:sp>
        <p:nvSpPr>
          <p:cNvPr id="11" name="Rectangle 4"/>
          <p:cNvSpPr txBox="1">
            <a:spLocks noChangeArrowheads="1"/>
          </p:cNvSpPr>
          <p:nvPr/>
        </p:nvSpPr>
        <p:spPr bwMode="auto">
          <a:xfrm>
            <a:off x="3581400" y="5457645"/>
            <a:ext cx="1600200" cy="685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latin typeface="+mn-lt"/>
              </a:rPr>
              <a:t>fair</a:t>
            </a:r>
            <a:r>
              <a:rPr lang="en-US" sz="2800" kern="0" dirty="0">
                <a:solidFill>
                  <a:srgbClr val="0000FF"/>
                </a:solidFill>
                <a:effectLst>
                  <a:outerShdw blurRad="38100" dist="38100" dir="2700000" algn="tl">
                    <a:srgbClr val="000000"/>
                  </a:outerShdw>
                </a:effectLst>
                <a:latin typeface="+mn-lt"/>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62820">
                                            <p:txEl>
                                              <p:pRg st="0" end="0"/>
                                            </p:txEl>
                                          </p:spTgt>
                                        </p:tgtEl>
                                        <p:attrNameLst>
                                          <p:attrName>style.visibility</p:attrName>
                                        </p:attrNameLst>
                                      </p:cBhvr>
                                      <p:to>
                                        <p:strVal val="visible"/>
                                      </p:to>
                                    </p:set>
                                    <p:animEffect transition="in" filter="checkerboard(across)">
                                      <p:cBhvr>
                                        <p:cTn id="7" dur="500"/>
                                        <p:tgtEl>
                                          <p:spTgt spid="1628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checkerboard(across)">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heckerboard(across)">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checkerboard(across)">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checkerboard(across)">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9" grpId="0"/>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16742" y="762000"/>
            <a:ext cx="8215313" cy="990600"/>
          </a:xfrm>
        </p:spPr>
        <p:txBody>
          <a:bodyPr>
            <a:normAutofit/>
          </a:bodyPr>
          <a:lstStyle/>
          <a:p>
            <a:pPr eaLnBrk="1" hangingPunct="1">
              <a:defRPr/>
            </a:pPr>
            <a:r>
              <a:rPr lang="en-US" dirty="0"/>
              <a:t>The Nine Categories (weighted)</a:t>
            </a:r>
          </a:p>
        </p:txBody>
      </p:sp>
      <p:sp>
        <p:nvSpPr>
          <p:cNvPr id="44035" name="Rectangle 3"/>
          <p:cNvSpPr>
            <a:spLocks noGrp="1" noChangeArrowheads="1"/>
          </p:cNvSpPr>
          <p:nvPr>
            <p:ph idx="1"/>
          </p:nvPr>
        </p:nvSpPr>
        <p:spPr>
          <a:xfrm>
            <a:off x="685799" y="1981200"/>
            <a:ext cx="8077200" cy="4876800"/>
          </a:xfrm>
        </p:spPr>
        <p:txBody>
          <a:bodyPr>
            <a:normAutofit/>
          </a:bodyPr>
          <a:lstStyle/>
          <a:p>
            <a:pPr eaLnBrk="1" hangingPunct="1">
              <a:lnSpc>
                <a:spcPct val="90000"/>
              </a:lnSpc>
              <a:defRPr/>
            </a:pPr>
            <a:r>
              <a:rPr lang="en-US" sz="2800" dirty="0"/>
              <a:t>Pursuit of the work (12)</a:t>
            </a:r>
          </a:p>
          <a:p>
            <a:pPr eaLnBrk="1" hangingPunct="1">
              <a:lnSpc>
                <a:spcPct val="90000"/>
              </a:lnSpc>
              <a:defRPr/>
            </a:pPr>
            <a:r>
              <a:rPr lang="en-US" sz="2800" dirty="0"/>
              <a:t>Proper MOT and minimize impacts to traveling public (12)</a:t>
            </a:r>
          </a:p>
          <a:p>
            <a:pPr eaLnBrk="1" hangingPunct="1">
              <a:lnSpc>
                <a:spcPct val="90000"/>
              </a:lnSpc>
              <a:defRPr/>
            </a:pPr>
            <a:r>
              <a:rPr lang="en-US" sz="2800" dirty="0"/>
              <a:t>Timely and complete submittal of documents (8)</a:t>
            </a:r>
          </a:p>
          <a:p>
            <a:pPr eaLnBrk="1" hangingPunct="1">
              <a:lnSpc>
                <a:spcPct val="90000"/>
              </a:lnSpc>
              <a:defRPr/>
            </a:pPr>
            <a:r>
              <a:rPr lang="en-US" sz="2800" dirty="0"/>
              <a:t>Timely completion of project (14/20)</a:t>
            </a:r>
          </a:p>
          <a:p>
            <a:pPr eaLnBrk="1" hangingPunct="1">
              <a:lnSpc>
                <a:spcPct val="90000"/>
              </a:lnSpc>
              <a:defRPr/>
            </a:pPr>
            <a:r>
              <a:rPr lang="en-US" sz="2800" dirty="0"/>
              <a:t>Cooperation/ Coordination (10)</a:t>
            </a:r>
          </a:p>
          <a:p>
            <a:pPr eaLnBrk="1" hangingPunct="1">
              <a:lnSpc>
                <a:spcPct val="90000"/>
              </a:lnSpc>
              <a:defRPr/>
            </a:pPr>
            <a:r>
              <a:rPr lang="en-US" sz="2800" dirty="0"/>
              <a:t>Mitigate cost and time overruns (12)</a:t>
            </a:r>
          </a:p>
          <a:p>
            <a:pPr eaLnBrk="1" hangingPunct="1">
              <a:lnSpc>
                <a:spcPct val="90000"/>
              </a:lnSpc>
              <a:defRPr/>
            </a:pPr>
            <a:r>
              <a:rPr lang="en-US" sz="2800" dirty="0"/>
              <a:t>Environmental compliance (10/12)</a:t>
            </a:r>
          </a:p>
          <a:p>
            <a:pPr eaLnBrk="1" hangingPunct="1">
              <a:lnSpc>
                <a:spcPct val="90000"/>
              </a:lnSpc>
              <a:defRPr/>
            </a:pPr>
            <a:r>
              <a:rPr lang="en-US" sz="2800" dirty="0"/>
              <a:t>Conformance w/contract documents (20)</a:t>
            </a:r>
          </a:p>
          <a:p>
            <a:pPr eaLnBrk="1" hangingPunct="1">
              <a:lnSpc>
                <a:spcPct val="90000"/>
              </a:lnSpc>
              <a:defRPr/>
            </a:pPr>
            <a:r>
              <a:rPr lang="en-US" sz="2800" dirty="0"/>
              <a:t>DBE Utilization (4)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a:t>The Ground Rules</a:t>
            </a:r>
          </a:p>
        </p:txBody>
      </p:sp>
      <p:sp>
        <p:nvSpPr>
          <p:cNvPr id="45059" name="Rectangle 3"/>
          <p:cNvSpPr>
            <a:spLocks noGrp="1" noChangeArrowheads="1"/>
          </p:cNvSpPr>
          <p:nvPr>
            <p:ph idx="1"/>
          </p:nvPr>
        </p:nvSpPr>
        <p:spPr>
          <a:xfrm>
            <a:off x="866441" y="2209800"/>
            <a:ext cx="7363159" cy="4419600"/>
          </a:xfrm>
        </p:spPr>
        <p:txBody>
          <a:bodyPr>
            <a:normAutofit/>
          </a:bodyPr>
          <a:lstStyle/>
          <a:p>
            <a:pPr marL="609600" indent="-609600" eaLnBrk="1" hangingPunct="1">
              <a:buFont typeface="Wingdings" pitchFamily="2" charset="2"/>
              <a:buAutoNum type="arabicPeriod"/>
              <a:defRPr/>
            </a:pPr>
            <a:r>
              <a:rPr lang="en-US" sz="2800" dirty="0"/>
              <a:t>Standard rules of rounding apply</a:t>
            </a:r>
          </a:p>
          <a:p>
            <a:pPr marL="609600" indent="-609600" eaLnBrk="1" hangingPunct="1">
              <a:buFont typeface="Wingdings" pitchFamily="2" charset="2"/>
              <a:buAutoNum type="arabicPeriod"/>
              <a:defRPr/>
            </a:pPr>
            <a:r>
              <a:rPr lang="en-US" sz="2800" dirty="0"/>
              <a:t>Documentation = Daily Report of Construction, Stop Work Orders, other such notes or communication in the project files or to the contractor from the CEI</a:t>
            </a:r>
          </a:p>
          <a:p>
            <a:pPr marL="609600" indent="-609600" eaLnBrk="1" hangingPunct="1">
              <a:buFont typeface="Wingdings" pitchFamily="2" charset="2"/>
              <a:buAutoNum type="arabicPeriod"/>
              <a:defRPr/>
            </a:pPr>
            <a:r>
              <a:rPr lang="en-US" sz="2800" dirty="0"/>
              <a:t>Contractor = Prime, Subs, Suppliers</a:t>
            </a:r>
          </a:p>
          <a:p>
            <a:pPr marL="609600" indent="-609600" eaLnBrk="1" hangingPunct="1">
              <a:buFont typeface="Wingdings" pitchFamily="2" charset="2"/>
              <a:buAutoNum type="arabicPeriod"/>
              <a:defRPr/>
            </a:pPr>
            <a:r>
              <a:rPr lang="en-US" sz="2800" dirty="0"/>
              <a:t>Bonus points (Cat # 4, 7 and 9)</a:t>
            </a:r>
          </a:p>
          <a:p>
            <a:pPr marL="609600" indent="-609600" eaLnBrk="1" hangingPunct="1">
              <a:buFont typeface="Wingdings" pitchFamily="2" charset="2"/>
              <a:buAutoNum type="arabicPeriod"/>
              <a:defRPr/>
            </a:pPr>
            <a:r>
              <a:rPr lang="en-US" sz="2800" dirty="0"/>
              <a:t>Deficiency Letter (Cat #2, 3, 5, 6, 7)</a:t>
            </a:r>
          </a:p>
          <a:p>
            <a:pPr marL="609600" indent="-609600" eaLnBrk="1" hangingPunct="1">
              <a:buFont typeface="Wingdings" pitchFamily="2" charset="2"/>
              <a:buAutoNum type="arabicPeriod"/>
              <a:defRPr/>
            </a:pPr>
            <a:r>
              <a:rPr lang="en-US" sz="2800" dirty="0"/>
              <a:t>Warning DL  / Verbal Warnings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5059">
                                            <p:txEl>
                                              <p:pRg st="1" end="1"/>
                                            </p:txEl>
                                          </p:spTgt>
                                        </p:tgtEl>
                                        <p:attrNameLst>
                                          <p:attrName>style.visibility</p:attrName>
                                        </p:attrNameLst>
                                      </p:cBhvr>
                                      <p:to>
                                        <p:strVal val="visible"/>
                                      </p:to>
                                    </p:set>
                                    <p:anim calcmode="lin" valueType="num">
                                      <p:cBhvr additive="base">
                                        <p:cTn id="7" dur="500" fill="hold"/>
                                        <p:tgtEl>
                                          <p:spTgt spid="4505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5059">
                                            <p:txEl>
                                              <p:pRg st="2" end="2"/>
                                            </p:txEl>
                                          </p:spTgt>
                                        </p:tgtEl>
                                        <p:attrNameLst>
                                          <p:attrName>style.visibility</p:attrName>
                                        </p:attrNameLst>
                                      </p:cBhvr>
                                      <p:to>
                                        <p:strVal val="visible"/>
                                      </p:to>
                                    </p:set>
                                    <p:anim calcmode="lin" valueType="num">
                                      <p:cBhvr additive="base">
                                        <p:cTn id="13"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anim calcmode="lin" valueType="num">
                                      <p:cBhvr additive="base">
                                        <p:cTn id="19" dur="500" fill="hold"/>
                                        <p:tgtEl>
                                          <p:spTgt spid="4505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0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5059">
                                            <p:txEl>
                                              <p:pRg st="4" end="4"/>
                                            </p:txEl>
                                          </p:spTgt>
                                        </p:tgtEl>
                                        <p:attrNameLst>
                                          <p:attrName>style.visibility</p:attrName>
                                        </p:attrNameLst>
                                      </p:cBhvr>
                                      <p:to>
                                        <p:strVal val="visible"/>
                                      </p:to>
                                    </p:set>
                                    <p:anim calcmode="lin" valueType="num">
                                      <p:cBhvr additive="base">
                                        <p:cTn id="25" dur="5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50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5059">
                                            <p:txEl>
                                              <p:pRg st="5" end="5"/>
                                            </p:txEl>
                                          </p:spTgt>
                                        </p:tgtEl>
                                        <p:attrNameLst>
                                          <p:attrName>style.visibility</p:attrName>
                                        </p:attrNameLst>
                                      </p:cBhvr>
                                      <p:to>
                                        <p:strVal val="visible"/>
                                      </p:to>
                                    </p:set>
                                    <p:anim calcmode="lin" valueType="num">
                                      <p:cBhvr additive="base">
                                        <p:cTn id="31" dur="500" fill="hold"/>
                                        <p:tgtEl>
                                          <p:spTgt spid="4505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505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en-US"/>
              <a:t>The Ground Rules</a:t>
            </a:r>
          </a:p>
        </p:txBody>
      </p:sp>
      <p:sp>
        <p:nvSpPr>
          <p:cNvPr id="46083" name="Rectangle 3"/>
          <p:cNvSpPr>
            <a:spLocks noGrp="1" noChangeArrowheads="1"/>
          </p:cNvSpPr>
          <p:nvPr>
            <p:ph idx="1"/>
          </p:nvPr>
        </p:nvSpPr>
        <p:spPr>
          <a:xfrm>
            <a:off x="848855" y="2209800"/>
            <a:ext cx="6343201" cy="3530600"/>
          </a:xfrm>
        </p:spPr>
        <p:txBody>
          <a:bodyPr>
            <a:noAutofit/>
          </a:bodyPr>
          <a:lstStyle/>
          <a:p>
            <a:pPr marL="609600" indent="-609600" eaLnBrk="1" hangingPunct="1">
              <a:lnSpc>
                <a:spcPct val="90000"/>
              </a:lnSpc>
              <a:buFont typeface="Wingdings" pitchFamily="2" charset="2"/>
              <a:buAutoNum type="arabicPeriod" startAt="7"/>
              <a:defRPr/>
            </a:pPr>
            <a:r>
              <a:rPr lang="en-US" sz="2400" dirty="0"/>
              <a:t>Deficiency Letter Factor (DLF) is influenced by contract duration</a:t>
            </a:r>
          </a:p>
          <a:p>
            <a:pPr marL="609600" indent="-609600" eaLnBrk="1" hangingPunct="1">
              <a:lnSpc>
                <a:spcPct val="90000"/>
              </a:lnSpc>
              <a:buFont typeface="Wingdings" pitchFamily="2" charset="2"/>
              <a:buAutoNum type="arabicPeriod" startAt="7"/>
              <a:defRPr/>
            </a:pPr>
            <a:r>
              <a:rPr lang="en-US" sz="2400" dirty="0"/>
              <a:t>Appeals Process</a:t>
            </a:r>
          </a:p>
          <a:p>
            <a:pPr marL="609600" indent="-609600" eaLnBrk="1" hangingPunct="1">
              <a:lnSpc>
                <a:spcPct val="90000"/>
              </a:lnSpc>
              <a:buFont typeface="Wingdings" pitchFamily="2" charset="2"/>
              <a:buAutoNum type="arabicPeriod" startAt="7"/>
              <a:defRPr/>
            </a:pPr>
            <a:r>
              <a:rPr lang="en-US" sz="2400" dirty="0"/>
              <a:t>Contractor’s responsibilities        </a:t>
            </a:r>
          </a:p>
          <a:p>
            <a:pPr marL="1314450" lvl="2" indent="-400050" eaLnBrk="1" hangingPunct="1">
              <a:lnSpc>
                <a:spcPct val="90000"/>
              </a:lnSpc>
              <a:buFontTx/>
              <a:buChar char="•"/>
              <a:defRPr/>
            </a:pPr>
            <a:r>
              <a:rPr lang="en-US" sz="2400" dirty="0"/>
              <a:t>Do the right thing- Proactive and React</a:t>
            </a:r>
          </a:p>
          <a:p>
            <a:pPr marL="1314450" lvl="2" indent="-400050" eaLnBrk="1" hangingPunct="1">
              <a:lnSpc>
                <a:spcPct val="90000"/>
              </a:lnSpc>
              <a:buFontTx/>
              <a:buChar char="•"/>
              <a:defRPr/>
            </a:pPr>
            <a:r>
              <a:rPr lang="en-US" sz="2400" dirty="0"/>
              <a:t>Keep up with performance</a:t>
            </a:r>
          </a:p>
          <a:p>
            <a:pPr marL="1314450" lvl="2" indent="-400050" eaLnBrk="1" hangingPunct="1">
              <a:lnSpc>
                <a:spcPct val="90000"/>
              </a:lnSpc>
              <a:buFontTx/>
              <a:buChar char="•"/>
              <a:defRPr/>
            </a:pPr>
            <a:r>
              <a:rPr lang="en-US" sz="2400" dirty="0"/>
              <a:t>Keep up with the Subs, Suppliers, etc.</a:t>
            </a:r>
          </a:p>
          <a:p>
            <a:pPr marL="1314450" lvl="2" indent="-400050" eaLnBrk="1" hangingPunct="1">
              <a:lnSpc>
                <a:spcPct val="90000"/>
              </a:lnSpc>
              <a:buFontTx/>
              <a:buChar char="•"/>
              <a:defRPr/>
            </a:pPr>
            <a:r>
              <a:rPr lang="en-US" sz="2400" dirty="0"/>
              <a:t>Progress meetings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calcmode="lin" valueType="num">
                                      <p:cBhvr additive="base">
                                        <p:cTn id="7" dur="500" fill="hold"/>
                                        <p:tgtEl>
                                          <p:spTgt spid="460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60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6083">
                                            <p:txEl>
                                              <p:pRg st="1" end="1"/>
                                            </p:txEl>
                                          </p:spTgt>
                                        </p:tgtEl>
                                        <p:attrNameLst>
                                          <p:attrName>style.visibility</p:attrName>
                                        </p:attrNameLst>
                                      </p:cBhvr>
                                      <p:to>
                                        <p:strVal val="visible"/>
                                      </p:to>
                                    </p:set>
                                    <p:anim calcmode="lin" valueType="num">
                                      <p:cBhvr additive="base">
                                        <p:cTn id="13" dur="500" fill="hold"/>
                                        <p:tgtEl>
                                          <p:spTgt spid="460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60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6083">
                                            <p:txEl>
                                              <p:pRg st="2" end="2"/>
                                            </p:txEl>
                                          </p:spTgt>
                                        </p:tgtEl>
                                        <p:attrNameLst>
                                          <p:attrName>style.visibility</p:attrName>
                                        </p:attrNameLst>
                                      </p:cBhvr>
                                      <p:to>
                                        <p:strVal val="visible"/>
                                      </p:to>
                                    </p:set>
                                    <p:anim calcmode="lin" valueType="num">
                                      <p:cBhvr additive="base">
                                        <p:cTn id="19" dur="500" fill="hold"/>
                                        <p:tgtEl>
                                          <p:spTgt spid="460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608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6083">
                                            <p:txEl>
                                              <p:pRg st="3" end="3"/>
                                            </p:txEl>
                                          </p:spTgt>
                                        </p:tgtEl>
                                        <p:attrNameLst>
                                          <p:attrName>style.visibility</p:attrName>
                                        </p:attrNameLst>
                                      </p:cBhvr>
                                      <p:to>
                                        <p:strVal val="visible"/>
                                      </p:to>
                                    </p:set>
                                    <p:anim calcmode="lin" valueType="num">
                                      <p:cBhvr additive="base">
                                        <p:cTn id="23" dur="500" fill="hold"/>
                                        <p:tgtEl>
                                          <p:spTgt spid="4608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608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6083">
                                            <p:txEl>
                                              <p:pRg st="4" end="4"/>
                                            </p:txEl>
                                          </p:spTgt>
                                        </p:tgtEl>
                                        <p:attrNameLst>
                                          <p:attrName>style.visibility</p:attrName>
                                        </p:attrNameLst>
                                      </p:cBhvr>
                                      <p:to>
                                        <p:strVal val="visible"/>
                                      </p:to>
                                    </p:set>
                                    <p:anim calcmode="lin" valueType="num">
                                      <p:cBhvr additive="base">
                                        <p:cTn id="27" dur="500" fill="hold"/>
                                        <p:tgtEl>
                                          <p:spTgt spid="4608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608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6083">
                                            <p:txEl>
                                              <p:pRg st="5" end="5"/>
                                            </p:txEl>
                                          </p:spTgt>
                                        </p:tgtEl>
                                        <p:attrNameLst>
                                          <p:attrName>style.visibility</p:attrName>
                                        </p:attrNameLst>
                                      </p:cBhvr>
                                      <p:to>
                                        <p:strVal val="visible"/>
                                      </p:to>
                                    </p:set>
                                    <p:anim calcmode="lin" valueType="num">
                                      <p:cBhvr additive="base">
                                        <p:cTn id="31" dur="500" fill="hold"/>
                                        <p:tgtEl>
                                          <p:spTgt spid="4608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608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6083">
                                            <p:txEl>
                                              <p:pRg st="6" end="6"/>
                                            </p:txEl>
                                          </p:spTgt>
                                        </p:tgtEl>
                                        <p:attrNameLst>
                                          <p:attrName>style.visibility</p:attrName>
                                        </p:attrNameLst>
                                      </p:cBhvr>
                                      <p:to>
                                        <p:strVal val="visible"/>
                                      </p:to>
                                    </p:set>
                                    <p:anim calcmode="lin" valueType="num">
                                      <p:cBhvr additive="base">
                                        <p:cTn id="35" dur="500" fill="hold"/>
                                        <p:tgtEl>
                                          <p:spTgt spid="4608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608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normAutofit/>
          </a:bodyPr>
          <a:lstStyle/>
          <a:p>
            <a:pPr eaLnBrk="1" hangingPunct="1">
              <a:defRPr/>
            </a:pPr>
            <a:r>
              <a:rPr lang="en-US" sz="4000" dirty="0"/>
              <a:t>The Appeals Process</a:t>
            </a:r>
            <a:br>
              <a:rPr lang="en-US" sz="4000" dirty="0"/>
            </a:br>
            <a:endParaRPr lang="en-US" sz="3200" i="1" u="sng" dirty="0"/>
          </a:p>
        </p:txBody>
      </p:sp>
      <p:sp>
        <p:nvSpPr>
          <p:cNvPr id="156677" name="Rectangle 5"/>
          <p:cNvSpPr>
            <a:spLocks noGrp="1" noChangeArrowheads="1"/>
          </p:cNvSpPr>
          <p:nvPr>
            <p:ph idx="1"/>
          </p:nvPr>
        </p:nvSpPr>
        <p:spPr/>
        <p:txBody>
          <a:bodyPr>
            <a:normAutofit/>
          </a:bodyPr>
          <a:lstStyle/>
          <a:p>
            <a:pPr eaLnBrk="1" hangingPunct="1">
              <a:defRPr/>
            </a:pPr>
            <a:r>
              <a:rPr lang="en-US" sz="2400" dirty="0"/>
              <a:t>Procedure provides for appeal</a:t>
            </a:r>
          </a:p>
          <a:p>
            <a:pPr lvl="1" eaLnBrk="1" hangingPunct="1">
              <a:defRPr/>
            </a:pPr>
            <a:r>
              <a:rPr lang="en-US" sz="2400" dirty="0"/>
              <a:t>Contractor can appeal a Deficiency Letter to DCE … Timely notice required</a:t>
            </a:r>
          </a:p>
          <a:p>
            <a:pPr lvl="1" eaLnBrk="1" hangingPunct="1">
              <a:defRPr/>
            </a:pPr>
            <a:r>
              <a:rPr lang="en-US" sz="2400" dirty="0"/>
              <a:t>Contractor can appeal the Final Score to DCE. </a:t>
            </a:r>
          </a:p>
          <a:p>
            <a:pPr lvl="1" eaLnBrk="1" hangingPunct="1">
              <a:defRPr/>
            </a:pPr>
            <a:r>
              <a:rPr lang="en-US" sz="2400" dirty="0"/>
              <a:t>Contractor has Administrative Hearing rights if all else fails.</a:t>
            </a:r>
          </a:p>
          <a:p>
            <a:pPr lvl="1" eaLnBrk="1" hangingPunct="1">
              <a:defRPr/>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6677">
                                            <p:txEl>
                                              <p:pRg st="1" end="1"/>
                                            </p:txEl>
                                          </p:spTgt>
                                        </p:tgtEl>
                                        <p:attrNameLst>
                                          <p:attrName>style.visibility</p:attrName>
                                        </p:attrNameLst>
                                      </p:cBhvr>
                                      <p:to>
                                        <p:strVal val="visible"/>
                                      </p:to>
                                    </p:set>
                                    <p:anim calcmode="lin" valueType="num">
                                      <p:cBhvr additive="base">
                                        <p:cTn id="7" dur="500" fill="hold"/>
                                        <p:tgtEl>
                                          <p:spTgt spid="15667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667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6677">
                                            <p:txEl>
                                              <p:pRg st="2" end="2"/>
                                            </p:txEl>
                                          </p:spTgt>
                                        </p:tgtEl>
                                        <p:attrNameLst>
                                          <p:attrName>style.visibility</p:attrName>
                                        </p:attrNameLst>
                                      </p:cBhvr>
                                      <p:to>
                                        <p:strVal val="visible"/>
                                      </p:to>
                                    </p:set>
                                    <p:anim calcmode="lin" valueType="num">
                                      <p:cBhvr additive="base">
                                        <p:cTn id="13" dur="500" fill="hold"/>
                                        <p:tgtEl>
                                          <p:spTgt spid="15667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667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6677">
                                            <p:txEl>
                                              <p:pRg st="3" end="3"/>
                                            </p:txEl>
                                          </p:spTgt>
                                        </p:tgtEl>
                                        <p:attrNameLst>
                                          <p:attrName>style.visibility</p:attrName>
                                        </p:attrNameLst>
                                      </p:cBhvr>
                                      <p:to>
                                        <p:strVal val="visible"/>
                                      </p:to>
                                    </p:set>
                                    <p:anim calcmode="lin" valueType="num">
                                      <p:cBhvr additive="base">
                                        <p:cTn id="19" dur="500" fill="hold"/>
                                        <p:tgtEl>
                                          <p:spTgt spid="1566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667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normAutofit/>
          </a:bodyPr>
          <a:lstStyle/>
          <a:p>
            <a:pPr eaLnBrk="1" hangingPunct="1">
              <a:defRPr/>
            </a:pPr>
            <a:r>
              <a:rPr lang="en-US" sz="4000" dirty="0"/>
              <a:t>The Appeals Process</a:t>
            </a:r>
            <a:br>
              <a:rPr lang="en-US" sz="4000" dirty="0"/>
            </a:br>
            <a:endParaRPr lang="en-US" sz="3200" i="1" u="sng" dirty="0"/>
          </a:p>
        </p:txBody>
      </p:sp>
      <p:sp>
        <p:nvSpPr>
          <p:cNvPr id="163845" name="Rectangle 5"/>
          <p:cNvSpPr>
            <a:spLocks noGrp="1" noChangeArrowheads="1"/>
          </p:cNvSpPr>
          <p:nvPr>
            <p:ph idx="1"/>
          </p:nvPr>
        </p:nvSpPr>
        <p:spPr>
          <a:xfrm>
            <a:off x="866440" y="2209800"/>
            <a:ext cx="7210760" cy="4114800"/>
          </a:xfrm>
        </p:spPr>
        <p:txBody>
          <a:bodyPr>
            <a:noAutofit/>
          </a:bodyPr>
          <a:lstStyle/>
          <a:p>
            <a:pPr eaLnBrk="1" hangingPunct="1">
              <a:defRPr/>
            </a:pPr>
            <a:r>
              <a:rPr lang="en-US" sz="2400" dirty="0"/>
              <a:t>Deficiency letters issued by Operations Center Engineer/Resident Engineer can be rescinded with concurrence from DCE</a:t>
            </a:r>
          </a:p>
          <a:p>
            <a:pPr eaLnBrk="1" hangingPunct="1">
              <a:defRPr/>
            </a:pPr>
            <a:r>
              <a:rPr lang="en-US" sz="2400" dirty="0"/>
              <a:t>Appeal should be based on facts</a:t>
            </a:r>
          </a:p>
          <a:p>
            <a:pPr eaLnBrk="1" hangingPunct="1">
              <a:defRPr/>
            </a:pPr>
            <a:r>
              <a:rPr lang="en-US" sz="2400" dirty="0"/>
              <a:t>Verbal Warning and DWL </a:t>
            </a:r>
            <a:r>
              <a:rPr lang="en-US" sz="2400" i="1" u="sng" dirty="0"/>
              <a:t>cannot</a:t>
            </a:r>
            <a:r>
              <a:rPr lang="en-US" sz="2400" dirty="0"/>
              <a:t> be appealed.</a:t>
            </a:r>
          </a:p>
          <a:p>
            <a:pPr eaLnBrk="1" hangingPunct="1">
              <a:defRPr/>
            </a:pPr>
            <a:r>
              <a:rPr lang="en-US" sz="2400" dirty="0"/>
              <a:t>DRBs are not authorized to review CPPR issues.  It is an Administrative issue not a Contract issue.</a:t>
            </a:r>
          </a:p>
          <a:p>
            <a:pPr eaLnBrk="1" hangingPunct="1">
              <a:defRPr/>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845">
                                            <p:txEl>
                                              <p:pRg st="1" end="1"/>
                                            </p:txEl>
                                          </p:spTgt>
                                        </p:tgtEl>
                                        <p:attrNameLst>
                                          <p:attrName>style.visibility</p:attrName>
                                        </p:attrNameLst>
                                      </p:cBhvr>
                                      <p:to>
                                        <p:strVal val="visible"/>
                                      </p:to>
                                    </p:set>
                                    <p:anim calcmode="lin" valueType="num">
                                      <p:cBhvr additive="base">
                                        <p:cTn id="7" dur="500" fill="hold"/>
                                        <p:tgtEl>
                                          <p:spTgt spid="16384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4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3845">
                                            <p:txEl>
                                              <p:pRg st="2" end="2"/>
                                            </p:txEl>
                                          </p:spTgt>
                                        </p:tgtEl>
                                        <p:attrNameLst>
                                          <p:attrName>style.visibility</p:attrName>
                                        </p:attrNameLst>
                                      </p:cBhvr>
                                      <p:to>
                                        <p:strVal val="visible"/>
                                      </p:to>
                                    </p:set>
                                    <p:anim calcmode="lin" valueType="num">
                                      <p:cBhvr additive="base">
                                        <p:cTn id="13" dur="500" fill="hold"/>
                                        <p:tgtEl>
                                          <p:spTgt spid="16384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4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63845">
                                            <p:txEl>
                                              <p:pRg st="3" end="3"/>
                                            </p:txEl>
                                          </p:spTgt>
                                        </p:tgtEl>
                                        <p:attrNameLst>
                                          <p:attrName>style.visibility</p:attrName>
                                        </p:attrNameLst>
                                      </p:cBhvr>
                                      <p:to>
                                        <p:strVal val="visible"/>
                                      </p:to>
                                    </p:set>
                                    <p:anim calcmode="lin" valueType="num">
                                      <p:cBhvr additive="base">
                                        <p:cTn id="19" dur="500" fill="hold"/>
                                        <p:tgtEl>
                                          <p:spTgt spid="16384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4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Grp="1" noChangeArrowheads="1"/>
          </p:cNvSpPr>
          <p:nvPr>
            <p:ph type="title"/>
          </p:nvPr>
        </p:nvSpPr>
        <p:spPr>
          <a:xfrm>
            <a:off x="685800" y="609600"/>
            <a:ext cx="8229600" cy="1399032"/>
          </a:xfrm>
        </p:spPr>
        <p:txBody>
          <a:bodyPr>
            <a:normAutofit/>
          </a:bodyPr>
          <a:lstStyle/>
          <a:p>
            <a:pPr eaLnBrk="1" hangingPunct="1">
              <a:defRPr/>
            </a:pPr>
            <a:r>
              <a:rPr lang="en-US" dirty="0"/>
              <a:t>Category 1: Pursuit of the Work</a:t>
            </a:r>
          </a:p>
        </p:txBody>
      </p:sp>
      <p:sp>
        <p:nvSpPr>
          <p:cNvPr id="47109" name="Rectangle 5"/>
          <p:cNvSpPr>
            <a:spLocks noGrp="1" noChangeArrowheads="1"/>
          </p:cNvSpPr>
          <p:nvPr>
            <p:ph idx="1"/>
          </p:nvPr>
        </p:nvSpPr>
        <p:spPr>
          <a:xfrm>
            <a:off x="445477" y="2133600"/>
            <a:ext cx="8229600" cy="4530725"/>
          </a:xfrm>
        </p:spPr>
        <p:txBody>
          <a:bodyPr>
            <a:normAutofit/>
          </a:bodyPr>
          <a:lstStyle/>
          <a:p>
            <a:pPr eaLnBrk="1" hangingPunct="1">
              <a:lnSpc>
                <a:spcPct val="90000"/>
              </a:lnSpc>
              <a:defRPr/>
            </a:pPr>
            <a:r>
              <a:rPr lang="en-US" sz="2800" dirty="0"/>
              <a:t>Based on the Contractor diligently and systematically pursuing the work each day *Critical Path</a:t>
            </a:r>
          </a:p>
          <a:p>
            <a:pPr eaLnBrk="1" hangingPunct="1">
              <a:lnSpc>
                <a:spcPct val="90000"/>
              </a:lnSpc>
              <a:defRPr/>
            </a:pPr>
            <a:r>
              <a:rPr lang="en-US" sz="2800" dirty="0"/>
              <a:t>Based on how contract time was established </a:t>
            </a:r>
          </a:p>
          <a:p>
            <a:pPr eaLnBrk="1" hangingPunct="1">
              <a:lnSpc>
                <a:spcPct val="90000"/>
              </a:lnSpc>
              <a:defRPr/>
            </a:pPr>
            <a:r>
              <a:rPr lang="en-US" sz="2800" dirty="0"/>
              <a:t>Pursuit is based on work days. Work days will always be less than Present Contract Time.</a:t>
            </a:r>
          </a:p>
          <a:p>
            <a:pPr eaLnBrk="1" hangingPunct="1">
              <a:lnSpc>
                <a:spcPct val="90000"/>
              </a:lnSpc>
              <a:defRPr/>
            </a:pPr>
            <a:r>
              <a:rPr lang="en-US" sz="2800" dirty="0"/>
              <a:t>Cannot be greater than 100 %</a:t>
            </a:r>
          </a:p>
          <a:p>
            <a:pPr eaLnBrk="1" hangingPunct="1">
              <a:lnSpc>
                <a:spcPct val="90000"/>
              </a:lnSpc>
              <a:defRPr/>
            </a:pPr>
            <a:r>
              <a:rPr lang="en-US" sz="2800" dirty="0"/>
              <a:t>No Deficiency Letter used</a:t>
            </a:r>
          </a:p>
          <a:p>
            <a:pPr eaLnBrk="1" hangingPunct="1">
              <a:lnSpc>
                <a:spcPct val="90000"/>
              </a:lnSpc>
              <a:defRPr/>
            </a:pPr>
            <a:r>
              <a:rPr lang="en-US" sz="2800" dirty="0"/>
              <a:t>Daily Report of Construction tracks this.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7109">
                                            <p:txEl>
                                              <p:pRg st="0" end="0"/>
                                            </p:txEl>
                                          </p:spTgt>
                                        </p:tgtEl>
                                        <p:attrNameLst>
                                          <p:attrName>style.visibility</p:attrName>
                                        </p:attrNameLst>
                                      </p:cBhvr>
                                      <p:to>
                                        <p:strVal val="visible"/>
                                      </p:to>
                                    </p:set>
                                    <p:anim calcmode="lin" valueType="num">
                                      <p:cBhvr additive="base">
                                        <p:cTn id="7" dur="500" fill="hold"/>
                                        <p:tgtEl>
                                          <p:spTgt spid="4710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710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7109">
                                            <p:txEl>
                                              <p:pRg st="1" end="1"/>
                                            </p:txEl>
                                          </p:spTgt>
                                        </p:tgtEl>
                                        <p:attrNameLst>
                                          <p:attrName>style.visibility</p:attrName>
                                        </p:attrNameLst>
                                      </p:cBhvr>
                                      <p:to>
                                        <p:strVal val="visible"/>
                                      </p:to>
                                    </p:set>
                                    <p:anim calcmode="lin" valueType="num">
                                      <p:cBhvr additive="base">
                                        <p:cTn id="13" dur="500" fill="hold"/>
                                        <p:tgtEl>
                                          <p:spTgt spid="4710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7109">
                                            <p:txEl>
                                              <p:pRg st="2" end="2"/>
                                            </p:txEl>
                                          </p:spTgt>
                                        </p:tgtEl>
                                        <p:attrNameLst>
                                          <p:attrName>style.visibility</p:attrName>
                                        </p:attrNameLst>
                                      </p:cBhvr>
                                      <p:to>
                                        <p:strVal val="visible"/>
                                      </p:to>
                                    </p:set>
                                    <p:anim calcmode="lin" valueType="num">
                                      <p:cBhvr additive="base">
                                        <p:cTn id="19" dur="500" fill="hold"/>
                                        <p:tgtEl>
                                          <p:spTgt spid="4710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710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7109">
                                            <p:txEl>
                                              <p:pRg st="3" end="3"/>
                                            </p:txEl>
                                          </p:spTgt>
                                        </p:tgtEl>
                                        <p:attrNameLst>
                                          <p:attrName>style.visibility</p:attrName>
                                        </p:attrNameLst>
                                      </p:cBhvr>
                                      <p:to>
                                        <p:strVal val="visible"/>
                                      </p:to>
                                    </p:set>
                                    <p:anim calcmode="lin" valueType="num">
                                      <p:cBhvr additive="base">
                                        <p:cTn id="25" dur="500" fill="hold"/>
                                        <p:tgtEl>
                                          <p:spTgt spid="4710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710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7109">
                                            <p:txEl>
                                              <p:pRg st="4" end="4"/>
                                            </p:txEl>
                                          </p:spTgt>
                                        </p:tgtEl>
                                        <p:attrNameLst>
                                          <p:attrName>style.visibility</p:attrName>
                                        </p:attrNameLst>
                                      </p:cBhvr>
                                      <p:to>
                                        <p:strVal val="visible"/>
                                      </p:to>
                                    </p:set>
                                    <p:anim calcmode="lin" valueType="num">
                                      <p:cBhvr additive="base">
                                        <p:cTn id="31" dur="500" fill="hold"/>
                                        <p:tgtEl>
                                          <p:spTgt spid="4710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710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7109">
                                            <p:txEl>
                                              <p:pRg st="5" end="5"/>
                                            </p:txEl>
                                          </p:spTgt>
                                        </p:tgtEl>
                                        <p:attrNameLst>
                                          <p:attrName>style.visibility</p:attrName>
                                        </p:attrNameLst>
                                      </p:cBhvr>
                                      <p:to>
                                        <p:strVal val="visible"/>
                                      </p:to>
                                    </p:set>
                                    <p:anim calcmode="lin" valueType="num">
                                      <p:cBhvr additive="base">
                                        <p:cTn id="37" dur="500" fill="hold"/>
                                        <p:tgtEl>
                                          <p:spTgt spid="4710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710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1026"/>
          <p:cNvSpPr>
            <a:spLocks noGrp="1" noChangeArrowheads="1"/>
          </p:cNvSpPr>
          <p:nvPr>
            <p:ph type="title"/>
          </p:nvPr>
        </p:nvSpPr>
        <p:spPr/>
        <p:txBody>
          <a:bodyPr>
            <a:normAutofit/>
          </a:bodyPr>
          <a:lstStyle/>
          <a:p>
            <a:pPr eaLnBrk="1" hangingPunct="1">
              <a:defRPr/>
            </a:pPr>
            <a:r>
              <a:rPr lang="en-US"/>
              <a:t>Category 1: Pursuit of the Work</a:t>
            </a:r>
          </a:p>
        </p:txBody>
      </p:sp>
      <p:sp>
        <p:nvSpPr>
          <p:cNvPr id="121859" name="Rectangle 1027"/>
          <p:cNvSpPr>
            <a:spLocks noGrp="1" noChangeArrowheads="1"/>
          </p:cNvSpPr>
          <p:nvPr>
            <p:ph idx="1"/>
          </p:nvPr>
        </p:nvSpPr>
        <p:spPr>
          <a:xfrm>
            <a:off x="866441" y="2489200"/>
            <a:ext cx="7134559" cy="3530600"/>
          </a:xfrm>
        </p:spPr>
        <p:txBody>
          <a:bodyPr>
            <a:noAutofit/>
          </a:bodyPr>
          <a:lstStyle/>
          <a:p>
            <a:pPr eaLnBrk="1" hangingPunct="1">
              <a:defRPr/>
            </a:pPr>
            <a:r>
              <a:rPr lang="en-US" sz="2400" dirty="0"/>
              <a:t>Pursuit of Work cannot be greater than 100 %.</a:t>
            </a:r>
          </a:p>
          <a:p>
            <a:pPr lvl="1" eaLnBrk="1" hangingPunct="1">
              <a:defRPr/>
            </a:pPr>
            <a:r>
              <a:rPr lang="en-US" sz="2400" dirty="0"/>
              <a:t>Percent is based on allowable contract time (minus weather days)  on a five-day work week </a:t>
            </a:r>
            <a:r>
              <a:rPr lang="en-US" sz="2400" i="1" u="sng" dirty="0"/>
              <a:t>unless otherwise stated</a:t>
            </a:r>
            <a:r>
              <a:rPr lang="en-US" sz="2400" dirty="0"/>
              <a:t> in the Contract.</a:t>
            </a:r>
          </a:p>
          <a:p>
            <a:pPr lvl="1" eaLnBrk="1" hangingPunct="1">
              <a:defRPr/>
            </a:pPr>
            <a:r>
              <a:rPr lang="en-US" sz="2400" dirty="0"/>
              <a:t>On some contracts, the contract time is based on a six-day or a seven-day (rare) workweek.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US" b="1" dirty="0"/>
              <a:t>Why CPPR System?</a:t>
            </a:r>
          </a:p>
        </p:txBody>
      </p:sp>
      <p:sp>
        <p:nvSpPr>
          <p:cNvPr id="32773" name="Rectangle 5"/>
          <p:cNvSpPr>
            <a:spLocks noGrp="1" noChangeArrowheads="1"/>
          </p:cNvSpPr>
          <p:nvPr>
            <p:ph idx="1"/>
          </p:nvPr>
        </p:nvSpPr>
        <p:spPr/>
        <p:txBody>
          <a:bodyPr>
            <a:normAutofit/>
          </a:bodyPr>
          <a:lstStyle/>
          <a:p>
            <a:pPr eaLnBrk="1" hangingPunct="1">
              <a:lnSpc>
                <a:spcPct val="90000"/>
              </a:lnSpc>
              <a:defRPr/>
            </a:pPr>
            <a:r>
              <a:rPr lang="en-US" sz="2800" dirty="0"/>
              <a:t>More objective process</a:t>
            </a:r>
          </a:p>
          <a:p>
            <a:pPr eaLnBrk="1" hangingPunct="1">
              <a:lnSpc>
                <a:spcPct val="90000"/>
              </a:lnSpc>
              <a:defRPr/>
            </a:pPr>
            <a:r>
              <a:rPr lang="en-US" sz="2800" dirty="0"/>
              <a:t>Communicate performance issues proactively</a:t>
            </a:r>
          </a:p>
          <a:p>
            <a:pPr eaLnBrk="1" hangingPunct="1">
              <a:lnSpc>
                <a:spcPct val="90000"/>
              </a:lnSpc>
              <a:defRPr/>
            </a:pPr>
            <a:r>
              <a:rPr lang="en-US" sz="2800" dirty="0"/>
              <a:t>Tied to outcomes that are important to Customers</a:t>
            </a:r>
          </a:p>
          <a:p>
            <a:pPr eaLnBrk="1" hangingPunct="1">
              <a:lnSpc>
                <a:spcPct val="90000"/>
              </a:lnSpc>
              <a:defRPr/>
            </a:pPr>
            <a:r>
              <a:rPr lang="en-US" sz="2800" dirty="0"/>
              <a:t>“Raise the bar” on Contractor’s performance</a:t>
            </a:r>
          </a:p>
          <a:p>
            <a:pPr eaLnBrk="1" hangingPunct="1">
              <a:lnSpc>
                <a:spcPct val="90000"/>
              </a:lnSpc>
              <a:defRPr/>
            </a:pPr>
            <a:r>
              <a:rPr lang="en-US" sz="2800" dirty="0"/>
              <a:t>Factor in past performance as part of Low-Bid system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2773">
                                            <p:txEl>
                                              <p:pRg st="0" end="0"/>
                                            </p:txEl>
                                          </p:spTgt>
                                        </p:tgtEl>
                                        <p:attrNameLst>
                                          <p:attrName>style.visibility</p:attrName>
                                        </p:attrNameLst>
                                      </p:cBhvr>
                                      <p:to>
                                        <p:strVal val="visible"/>
                                      </p:to>
                                    </p:set>
                                    <p:anim calcmode="lin" valueType="num">
                                      <p:cBhvr additive="base">
                                        <p:cTn id="7" dur="500" fill="hold"/>
                                        <p:tgtEl>
                                          <p:spTgt spid="3277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2773">
                                            <p:txEl>
                                              <p:pRg st="1" end="1"/>
                                            </p:txEl>
                                          </p:spTgt>
                                        </p:tgtEl>
                                        <p:attrNameLst>
                                          <p:attrName>style.visibility</p:attrName>
                                        </p:attrNameLst>
                                      </p:cBhvr>
                                      <p:to>
                                        <p:strVal val="visible"/>
                                      </p:to>
                                    </p:set>
                                    <p:anim calcmode="lin" valueType="num">
                                      <p:cBhvr additive="base">
                                        <p:cTn id="13" dur="500" fill="hold"/>
                                        <p:tgtEl>
                                          <p:spTgt spid="3277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7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2773">
                                            <p:txEl>
                                              <p:pRg st="2" end="2"/>
                                            </p:txEl>
                                          </p:spTgt>
                                        </p:tgtEl>
                                        <p:attrNameLst>
                                          <p:attrName>style.visibility</p:attrName>
                                        </p:attrNameLst>
                                      </p:cBhvr>
                                      <p:to>
                                        <p:strVal val="visible"/>
                                      </p:to>
                                    </p:set>
                                    <p:anim calcmode="lin" valueType="num">
                                      <p:cBhvr additive="base">
                                        <p:cTn id="19" dur="500" fill="hold"/>
                                        <p:tgtEl>
                                          <p:spTgt spid="3277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77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2773">
                                            <p:txEl>
                                              <p:pRg st="3" end="3"/>
                                            </p:txEl>
                                          </p:spTgt>
                                        </p:tgtEl>
                                        <p:attrNameLst>
                                          <p:attrName>style.visibility</p:attrName>
                                        </p:attrNameLst>
                                      </p:cBhvr>
                                      <p:to>
                                        <p:strVal val="visible"/>
                                      </p:to>
                                    </p:set>
                                    <p:anim calcmode="lin" valueType="num">
                                      <p:cBhvr additive="base">
                                        <p:cTn id="25" dur="500" fill="hold"/>
                                        <p:tgtEl>
                                          <p:spTgt spid="3277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277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2773">
                                            <p:txEl>
                                              <p:pRg st="4" end="4"/>
                                            </p:txEl>
                                          </p:spTgt>
                                        </p:tgtEl>
                                        <p:attrNameLst>
                                          <p:attrName>style.visibility</p:attrName>
                                        </p:attrNameLst>
                                      </p:cBhvr>
                                      <p:to>
                                        <p:strVal val="visible"/>
                                      </p:to>
                                    </p:set>
                                    <p:anim calcmode="lin" valueType="num">
                                      <p:cBhvr additive="base">
                                        <p:cTn id="31" dur="500" fill="hold"/>
                                        <p:tgtEl>
                                          <p:spTgt spid="3277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277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normAutofit/>
          </a:bodyPr>
          <a:lstStyle/>
          <a:p>
            <a:pPr eaLnBrk="1" hangingPunct="1">
              <a:defRPr/>
            </a:pPr>
            <a:r>
              <a:rPr lang="en-US"/>
              <a:t>Category 1: Pursuit of the Work - Examples</a:t>
            </a:r>
          </a:p>
        </p:txBody>
      </p:sp>
      <p:sp>
        <p:nvSpPr>
          <p:cNvPr id="165893" name="Rectangle 5"/>
          <p:cNvSpPr>
            <a:spLocks noGrp="1" noChangeArrowheads="1"/>
          </p:cNvSpPr>
          <p:nvPr>
            <p:ph idx="1"/>
          </p:nvPr>
        </p:nvSpPr>
        <p:spPr>
          <a:xfrm>
            <a:off x="837132" y="2286000"/>
            <a:ext cx="7820359" cy="3530600"/>
          </a:xfrm>
        </p:spPr>
        <p:txBody>
          <a:bodyPr>
            <a:noAutofit/>
          </a:bodyPr>
          <a:lstStyle/>
          <a:p>
            <a:pPr eaLnBrk="1" hangingPunct="1">
              <a:lnSpc>
                <a:spcPct val="90000"/>
              </a:lnSpc>
              <a:defRPr/>
            </a:pPr>
            <a:r>
              <a:rPr lang="en-US" sz="2400" dirty="0"/>
              <a:t>Pursuit of Work cannot be greater than 100 %.</a:t>
            </a:r>
          </a:p>
          <a:p>
            <a:pPr lvl="1" eaLnBrk="1" hangingPunct="1">
              <a:lnSpc>
                <a:spcPct val="90000"/>
              </a:lnSpc>
              <a:defRPr/>
            </a:pPr>
            <a:r>
              <a:rPr lang="en-US" sz="2400" dirty="0"/>
              <a:t>If the Contract Time is based on a five-day workweek but the Contractor has been working six or seven days, Pursuit of Work will based on the five-day workweek and whether Contractor pursued work on that many number or days. Make a notation in the remarks section.</a:t>
            </a:r>
          </a:p>
          <a:p>
            <a:pPr lvl="1" eaLnBrk="1" hangingPunct="1">
              <a:lnSpc>
                <a:spcPct val="90000"/>
              </a:lnSpc>
              <a:defRPr/>
            </a:pPr>
            <a:r>
              <a:rPr lang="en-US" sz="2400" dirty="0"/>
              <a:t>This will prevent from “banking” the extra days so as to prevent potential abandoning the projects later on and not have negative grade implications.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5893">
                                            <p:txEl>
                                              <p:pRg st="2" end="2"/>
                                            </p:txEl>
                                          </p:spTgt>
                                        </p:tgtEl>
                                        <p:attrNameLst>
                                          <p:attrName>style.visibility</p:attrName>
                                        </p:attrNameLst>
                                      </p:cBhvr>
                                      <p:to>
                                        <p:strVal val="visible"/>
                                      </p:to>
                                    </p:set>
                                    <p:anim calcmode="lin" valueType="num">
                                      <p:cBhvr additive="base">
                                        <p:cTn id="7" dur="500" fill="hold"/>
                                        <p:tgtEl>
                                          <p:spTgt spid="16589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589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normAutofit/>
          </a:bodyPr>
          <a:lstStyle/>
          <a:p>
            <a:pPr eaLnBrk="1" hangingPunct="1">
              <a:defRPr/>
            </a:pPr>
            <a:r>
              <a:rPr lang="en-US"/>
              <a:t>Category 1: Pursuit of the Work - Examples</a:t>
            </a:r>
          </a:p>
        </p:txBody>
      </p:sp>
      <p:sp>
        <p:nvSpPr>
          <p:cNvPr id="67587" name="Rectangle 3"/>
          <p:cNvSpPr>
            <a:spLocks noGrp="1" noChangeArrowheads="1"/>
          </p:cNvSpPr>
          <p:nvPr>
            <p:ph idx="1"/>
          </p:nvPr>
        </p:nvSpPr>
        <p:spPr>
          <a:xfrm>
            <a:off x="457200" y="2332037"/>
            <a:ext cx="8458200" cy="3078163"/>
          </a:xfrm>
        </p:spPr>
        <p:txBody>
          <a:bodyPr>
            <a:normAutofit/>
          </a:bodyPr>
          <a:lstStyle/>
          <a:p>
            <a:pPr eaLnBrk="1" hangingPunct="1">
              <a:defRPr/>
            </a:pPr>
            <a:r>
              <a:rPr lang="en-US" sz="2400" dirty="0"/>
              <a:t>Contract Time was based on a six-day work week</a:t>
            </a:r>
          </a:p>
          <a:p>
            <a:pPr eaLnBrk="1" hangingPunct="1">
              <a:defRPr/>
            </a:pPr>
            <a:r>
              <a:rPr lang="en-US" sz="2400" dirty="0"/>
              <a:t>For the total month,  Contractor worked 20 days of 24 days (20 days divided by 24 days = 83%).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7587">
                                            <p:txEl>
                                              <p:pRg st="1" end="1"/>
                                            </p:txEl>
                                          </p:spTgt>
                                        </p:tgtEl>
                                        <p:attrNameLst>
                                          <p:attrName>style.visibility</p:attrName>
                                        </p:attrNameLst>
                                      </p:cBhvr>
                                      <p:to>
                                        <p:strVal val="visible"/>
                                      </p:to>
                                    </p:set>
                                    <p:anim calcmode="lin" valueType="num">
                                      <p:cBhvr additive="base">
                                        <p:cTn id="7" dur="500" fill="hold"/>
                                        <p:tgtEl>
                                          <p:spTgt spid="6758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758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normAutofit/>
          </a:bodyPr>
          <a:lstStyle/>
          <a:p>
            <a:pPr eaLnBrk="1" hangingPunct="1">
              <a:defRPr/>
            </a:pPr>
            <a:r>
              <a:rPr lang="en-US"/>
              <a:t>Category 1: Pursuit of the Work - Examples</a:t>
            </a:r>
          </a:p>
        </p:txBody>
      </p:sp>
      <p:sp>
        <p:nvSpPr>
          <p:cNvPr id="103427" name="Rectangle 3"/>
          <p:cNvSpPr>
            <a:spLocks noGrp="1" noChangeArrowheads="1"/>
          </p:cNvSpPr>
          <p:nvPr>
            <p:ph idx="1"/>
          </p:nvPr>
        </p:nvSpPr>
        <p:spPr>
          <a:xfrm>
            <a:off x="866441" y="2489200"/>
            <a:ext cx="7363159" cy="3530600"/>
          </a:xfrm>
        </p:spPr>
        <p:txBody>
          <a:bodyPr>
            <a:normAutofit fontScale="92500"/>
          </a:bodyPr>
          <a:lstStyle/>
          <a:p>
            <a:pPr eaLnBrk="1" hangingPunct="1">
              <a:defRPr/>
            </a:pPr>
            <a:r>
              <a:rPr lang="en-US" sz="2800" dirty="0"/>
              <a:t>Contractors need to show non-work period in their schedule if the intent is to not start work once time starts. Signs do not need to be placed.</a:t>
            </a:r>
          </a:p>
          <a:p>
            <a:pPr eaLnBrk="1" hangingPunct="1">
              <a:defRPr/>
            </a:pPr>
            <a:r>
              <a:rPr lang="en-US" sz="2800" dirty="0"/>
              <a:t>The intent is not to penalize the Contractor for not starting work when contract time begins (provided schedule shows that) but once the Contractor starts work, it is intended to “count against” the Contractor if  he abandons the project, regardless of the schedule.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3427">
                                            <p:txEl>
                                              <p:pRg st="1" end="1"/>
                                            </p:txEl>
                                          </p:spTgt>
                                        </p:tgtEl>
                                        <p:attrNameLst>
                                          <p:attrName>style.visibility</p:attrName>
                                        </p:attrNameLst>
                                      </p:cBhvr>
                                      <p:to>
                                        <p:strVal val="visible"/>
                                      </p:to>
                                    </p:set>
                                    <p:anim calcmode="lin" valueType="num">
                                      <p:cBhvr additive="base">
                                        <p:cTn id="7" dur="500" fill="hold"/>
                                        <p:tgtEl>
                                          <p:spTgt spid="10342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342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normAutofit/>
          </a:bodyPr>
          <a:lstStyle/>
          <a:p>
            <a:pPr eaLnBrk="1" hangingPunct="1">
              <a:defRPr/>
            </a:pPr>
            <a:r>
              <a:rPr lang="en-US"/>
              <a:t>Category 1: Pursuit of the Work - Examples</a:t>
            </a:r>
          </a:p>
        </p:txBody>
      </p:sp>
      <p:sp>
        <p:nvSpPr>
          <p:cNvPr id="116739" name="Rectangle 3"/>
          <p:cNvSpPr>
            <a:spLocks noGrp="1" noChangeArrowheads="1"/>
          </p:cNvSpPr>
          <p:nvPr>
            <p:ph idx="1"/>
          </p:nvPr>
        </p:nvSpPr>
        <p:spPr>
          <a:xfrm>
            <a:off x="449887" y="2209800"/>
            <a:ext cx="8229600" cy="2852738"/>
          </a:xfrm>
        </p:spPr>
        <p:txBody>
          <a:bodyPr>
            <a:normAutofit/>
          </a:bodyPr>
          <a:lstStyle/>
          <a:p>
            <a:pPr eaLnBrk="1" hangingPunct="1">
              <a:lnSpc>
                <a:spcPct val="90000"/>
              </a:lnSpc>
              <a:defRPr/>
            </a:pPr>
            <a:r>
              <a:rPr lang="en-US" sz="2000" dirty="0"/>
              <a:t>A Contractor has been working five days a week regularly but during a particular week, it rains one of the days. </a:t>
            </a:r>
          </a:p>
        </p:txBody>
      </p:sp>
      <p:sp>
        <p:nvSpPr>
          <p:cNvPr id="116740" name="Text Box 4"/>
          <p:cNvSpPr txBox="1">
            <a:spLocks noChangeArrowheads="1"/>
          </p:cNvSpPr>
          <p:nvPr/>
        </p:nvSpPr>
        <p:spPr bwMode="auto">
          <a:xfrm>
            <a:off x="352927" y="5772197"/>
            <a:ext cx="8686800" cy="954107"/>
          </a:xfrm>
          <a:prstGeom prst="rect">
            <a:avLst/>
          </a:prstGeom>
          <a:noFill/>
          <a:ln w="12700">
            <a:noFill/>
            <a:miter lim="800000"/>
            <a:headEnd type="none" w="sm" len="sm"/>
            <a:tailEnd type="none" w="sm" len="sm"/>
          </a:ln>
        </p:spPr>
        <p:txBody>
          <a:bodyPr>
            <a:spAutoFit/>
          </a:bodyPr>
          <a:lstStyle/>
          <a:p>
            <a:pPr lvl="1" eaLnBrk="1" hangingPunct="1">
              <a:spcBef>
                <a:spcPct val="20000"/>
              </a:spcBef>
              <a:buFontTx/>
              <a:buChar char="–"/>
            </a:pPr>
            <a:r>
              <a:rPr lang="en-US" sz="2800" dirty="0">
                <a:latin typeface="Times New Roman" pitchFamily="18" charset="0"/>
              </a:rPr>
              <a:t>Count this as 100 % pursued (make notation in the system)</a:t>
            </a:r>
            <a:endParaRPr lang="en-US" sz="2400" dirty="0">
              <a:latin typeface="Times New Roman" pitchFamily="18" charset="0"/>
            </a:endParaRPr>
          </a:p>
        </p:txBody>
      </p:sp>
      <p:pic>
        <p:nvPicPr>
          <p:cNvPr id="2" name="Picture 1"/>
          <p:cNvPicPr>
            <a:picLocks noChangeAspect="1"/>
          </p:cNvPicPr>
          <p:nvPr/>
        </p:nvPicPr>
        <p:blipFill>
          <a:blip r:embed="rId3"/>
          <a:stretch>
            <a:fillRect/>
          </a:stretch>
        </p:blipFill>
        <p:spPr>
          <a:xfrm>
            <a:off x="317068" y="2922342"/>
            <a:ext cx="8495238" cy="288571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499"/>
                                          </p:stCondLst>
                                        </p:cTn>
                                        <p:tgtEl>
                                          <p:spTgt spid="1167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0"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normAutofit/>
          </a:bodyPr>
          <a:lstStyle/>
          <a:p>
            <a:pPr eaLnBrk="1" hangingPunct="1">
              <a:defRPr/>
            </a:pPr>
            <a:r>
              <a:rPr lang="en-US" dirty="0"/>
              <a:t>Category 1: Pursuit of the Work - Examples</a:t>
            </a:r>
          </a:p>
        </p:txBody>
      </p:sp>
      <p:sp>
        <p:nvSpPr>
          <p:cNvPr id="116739" name="Rectangle 3"/>
          <p:cNvSpPr>
            <a:spLocks noGrp="1" noChangeArrowheads="1"/>
          </p:cNvSpPr>
          <p:nvPr>
            <p:ph idx="1"/>
          </p:nvPr>
        </p:nvSpPr>
        <p:spPr>
          <a:xfrm>
            <a:off x="581527" y="1541898"/>
            <a:ext cx="8229600" cy="685800"/>
          </a:xfrm>
        </p:spPr>
        <p:txBody>
          <a:bodyPr>
            <a:normAutofit/>
          </a:bodyPr>
          <a:lstStyle/>
          <a:p>
            <a:pPr eaLnBrk="1" hangingPunct="1">
              <a:lnSpc>
                <a:spcPct val="90000"/>
              </a:lnSpc>
              <a:defRPr/>
            </a:pPr>
            <a:r>
              <a:rPr lang="en-US" sz="2400" dirty="0"/>
              <a:t>LDs for Category 1</a:t>
            </a:r>
          </a:p>
        </p:txBody>
      </p:sp>
      <p:sp>
        <p:nvSpPr>
          <p:cNvPr id="116740" name="Text Box 4"/>
          <p:cNvSpPr txBox="1">
            <a:spLocks noChangeArrowheads="1"/>
          </p:cNvSpPr>
          <p:nvPr/>
        </p:nvSpPr>
        <p:spPr bwMode="auto">
          <a:xfrm>
            <a:off x="352927" y="5772197"/>
            <a:ext cx="8686800" cy="523220"/>
          </a:xfrm>
          <a:prstGeom prst="rect">
            <a:avLst/>
          </a:prstGeom>
          <a:noFill/>
          <a:ln w="12700">
            <a:noFill/>
            <a:miter lim="800000"/>
            <a:headEnd type="none" w="sm" len="sm"/>
            <a:tailEnd type="none" w="sm" len="sm"/>
          </a:ln>
        </p:spPr>
        <p:txBody>
          <a:bodyPr>
            <a:spAutoFit/>
          </a:bodyPr>
          <a:lstStyle/>
          <a:p>
            <a:pPr lvl="1" eaLnBrk="1" hangingPunct="1">
              <a:spcBef>
                <a:spcPct val="20000"/>
              </a:spcBef>
            </a:pPr>
            <a:r>
              <a:rPr lang="en-US" sz="2800" dirty="0"/>
              <a:t>Refer to </a:t>
            </a:r>
            <a:r>
              <a:rPr lang="en-US" sz="2800" dirty="0">
                <a:hlinkClick r:id="rId3"/>
              </a:rPr>
              <a:t>“Additional CPPR Guidelines”</a:t>
            </a:r>
            <a:endParaRPr lang="en-US" sz="2400" dirty="0">
              <a:latin typeface="Times New Roman" pitchFamily="18" charset="0"/>
            </a:endParaRPr>
          </a:p>
        </p:txBody>
      </p:sp>
      <p:pic>
        <p:nvPicPr>
          <p:cNvPr id="3" name="Picture 2"/>
          <p:cNvPicPr>
            <a:picLocks noChangeAspect="1"/>
          </p:cNvPicPr>
          <p:nvPr/>
        </p:nvPicPr>
        <p:blipFill>
          <a:blip r:embed="rId4"/>
          <a:stretch>
            <a:fillRect/>
          </a:stretch>
        </p:blipFill>
        <p:spPr>
          <a:xfrm>
            <a:off x="196327" y="1920081"/>
            <a:ext cx="9000000" cy="3085714"/>
          </a:xfrm>
          <a:prstGeom prst="rect">
            <a:avLst/>
          </a:prstGeom>
        </p:spPr>
      </p:pic>
    </p:spTree>
    <p:extLst>
      <p:ext uri="{BB962C8B-B14F-4D97-AF65-F5344CB8AC3E}">
        <p14:creationId xmlns:p14="http://schemas.microsoft.com/office/powerpoint/2010/main" val="4077889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499"/>
                                          </p:stCondLst>
                                        </p:cTn>
                                        <p:tgtEl>
                                          <p:spTgt spid="1167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0"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4" name="Rectangle 4"/>
          <p:cNvSpPr>
            <a:spLocks noGrp="1" noChangeArrowheads="1"/>
          </p:cNvSpPr>
          <p:nvPr>
            <p:ph idx="1"/>
          </p:nvPr>
        </p:nvSpPr>
        <p:spPr>
          <a:xfrm>
            <a:off x="1381349" y="2489200"/>
            <a:ext cx="6343201" cy="3530600"/>
          </a:xfrm>
        </p:spPr>
        <p:txBody>
          <a:bodyPr/>
          <a:lstStyle/>
          <a:p>
            <a:pPr marL="64008" indent="0" algn="ctr" eaLnBrk="1" hangingPunct="1">
              <a:buNone/>
              <a:defRPr/>
            </a:pPr>
            <a:r>
              <a:rPr lang="en-US" sz="4400" b="1" i="1" dirty="0"/>
              <a:t>Questions?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3171825"/>
            <a:ext cx="2857500" cy="2847975"/>
          </a:xfrm>
          <a:prstGeom prst="rect">
            <a:avLst/>
          </a:prstGeom>
        </p:spPr>
      </p:pic>
    </p:spTree>
    <p:extLst>
      <p:ext uri="{BB962C8B-B14F-4D97-AF65-F5344CB8AC3E}">
        <p14:creationId xmlns:p14="http://schemas.microsoft.com/office/powerpoint/2010/main" val="4024437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sz="3600"/>
              <a:t>Category 2: MOT &amp; Public Impacts</a:t>
            </a:r>
          </a:p>
        </p:txBody>
      </p:sp>
      <p:sp>
        <p:nvSpPr>
          <p:cNvPr id="48131" name="Rectangle 3"/>
          <p:cNvSpPr>
            <a:spLocks noGrp="1" noChangeArrowheads="1"/>
          </p:cNvSpPr>
          <p:nvPr>
            <p:ph idx="1"/>
          </p:nvPr>
        </p:nvSpPr>
        <p:spPr>
          <a:xfrm>
            <a:off x="866441" y="2514600"/>
            <a:ext cx="7134559" cy="3530600"/>
          </a:xfrm>
        </p:spPr>
        <p:txBody>
          <a:bodyPr/>
          <a:lstStyle/>
          <a:p>
            <a:pPr eaLnBrk="1" hangingPunct="1">
              <a:defRPr/>
            </a:pPr>
            <a:r>
              <a:rPr lang="en-US" sz="2800" dirty="0"/>
              <a:t>Based on Contractor’s initiative  to identify and correct MOT problems in a timely manner</a:t>
            </a:r>
          </a:p>
          <a:p>
            <a:pPr eaLnBrk="1" hangingPunct="1">
              <a:defRPr/>
            </a:pPr>
            <a:r>
              <a:rPr lang="en-US" sz="2800" dirty="0"/>
              <a:t>Includes proper MOT, business access, pedestrian issues, and traffic flow</a:t>
            </a:r>
          </a:p>
          <a:p>
            <a:pPr eaLnBrk="1" hangingPunct="1">
              <a:defRPr/>
            </a:pPr>
            <a:r>
              <a:rPr lang="en-US" sz="2800" dirty="0"/>
              <a:t>Deficiency Letter process used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8131">
                                            <p:txEl>
                                              <p:pRg st="1" end="1"/>
                                            </p:txEl>
                                          </p:spTgt>
                                        </p:tgtEl>
                                        <p:attrNameLst>
                                          <p:attrName>style.visibility</p:attrName>
                                        </p:attrNameLst>
                                      </p:cBhvr>
                                      <p:to>
                                        <p:strVal val="visible"/>
                                      </p:to>
                                    </p:set>
                                    <p:anim calcmode="lin" valueType="num">
                                      <p:cBhvr additive="base">
                                        <p:cTn id="7" dur="500" fill="hold"/>
                                        <p:tgtEl>
                                          <p:spTgt spid="4813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8131">
                                            <p:txEl>
                                              <p:pRg st="2" end="2"/>
                                            </p:txEl>
                                          </p:spTgt>
                                        </p:tgtEl>
                                        <p:attrNameLst>
                                          <p:attrName>style.visibility</p:attrName>
                                        </p:attrNameLst>
                                      </p:cBhvr>
                                      <p:to>
                                        <p:strVal val="visible"/>
                                      </p:to>
                                    </p:set>
                                    <p:anim calcmode="lin" valueType="num">
                                      <p:cBhvr additive="base">
                                        <p:cTn id="13"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813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pPr eaLnBrk="1" hangingPunct="1">
              <a:defRPr/>
            </a:pPr>
            <a:r>
              <a:rPr lang="en-US" sz="3600"/>
              <a:t>Category 2: MOT &amp; Public Impacts - Examples</a:t>
            </a:r>
          </a:p>
        </p:txBody>
      </p:sp>
      <p:sp>
        <p:nvSpPr>
          <p:cNvPr id="68611" name="Rectangle 3"/>
          <p:cNvSpPr>
            <a:spLocks noGrp="1" noChangeArrowheads="1"/>
          </p:cNvSpPr>
          <p:nvPr>
            <p:ph idx="1"/>
          </p:nvPr>
        </p:nvSpPr>
        <p:spPr>
          <a:xfrm>
            <a:off x="866441" y="2489200"/>
            <a:ext cx="7820359" cy="3530600"/>
          </a:xfrm>
        </p:spPr>
        <p:txBody>
          <a:bodyPr>
            <a:normAutofit/>
          </a:bodyPr>
          <a:lstStyle/>
          <a:p>
            <a:pPr eaLnBrk="1" hangingPunct="1">
              <a:defRPr/>
            </a:pPr>
            <a:r>
              <a:rPr lang="en-US" sz="2800" dirty="0"/>
              <a:t>Does the Contractor have to be reminded that barricades are lying on ground?</a:t>
            </a:r>
          </a:p>
          <a:p>
            <a:pPr eaLnBrk="1" hangingPunct="1">
              <a:defRPr/>
            </a:pPr>
            <a:r>
              <a:rPr lang="en-US" sz="2800" dirty="0"/>
              <a:t>Does the Contractor have to be reminded of lane closure restrictions?</a:t>
            </a:r>
          </a:p>
          <a:p>
            <a:pPr eaLnBrk="1" hangingPunct="1">
              <a:defRPr/>
            </a:pPr>
            <a:r>
              <a:rPr lang="en-US" sz="2800" dirty="0"/>
              <a:t>Blatant violations, such as violating lane closures restrictions, warrant a DL unless it is an unforeseen situation and the Engineer has been advised and has given concurrence.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8611">
                                            <p:txEl>
                                              <p:pRg st="1" end="1"/>
                                            </p:txEl>
                                          </p:spTgt>
                                        </p:tgtEl>
                                        <p:attrNameLst>
                                          <p:attrName>style.visibility</p:attrName>
                                        </p:attrNameLst>
                                      </p:cBhvr>
                                      <p:to>
                                        <p:strVal val="visible"/>
                                      </p:to>
                                    </p:set>
                                    <p:anim calcmode="lin" valueType="num">
                                      <p:cBhvr additive="base">
                                        <p:cTn id="7" dur="500" fill="hold"/>
                                        <p:tgtEl>
                                          <p:spTgt spid="6861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86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8611">
                                            <p:txEl>
                                              <p:pRg st="2" end="2"/>
                                            </p:txEl>
                                          </p:spTgt>
                                        </p:tgtEl>
                                        <p:attrNameLst>
                                          <p:attrName>style.visibility</p:attrName>
                                        </p:attrNameLst>
                                      </p:cBhvr>
                                      <p:to>
                                        <p:strVal val="visible"/>
                                      </p:to>
                                    </p:set>
                                    <p:anim calcmode="lin" valueType="num">
                                      <p:cBhvr additive="base">
                                        <p:cTn id="13" dur="5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normAutofit/>
          </a:bodyPr>
          <a:lstStyle/>
          <a:p>
            <a:pPr eaLnBrk="1" hangingPunct="1">
              <a:defRPr/>
            </a:pPr>
            <a:r>
              <a:rPr lang="en-US" sz="3600"/>
              <a:t>Category 2: MOT &amp; Public Impacts - Examples</a:t>
            </a:r>
          </a:p>
        </p:txBody>
      </p:sp>
      <p:sp>
        <p:nvSpPr>
          <p:cNvPr id="104451" name="Rectangle 3"/>
          <p:cNvSpPr>
            <a:spLocks noGrp="1" noChangeArrowheads="1"/>
          </p:cNvSpPr>
          <p:nvPr>
            <p:ph idx="1"/>
          </p:nvPr>
        </p:nvSpPr>
        <p:spPr>
          <a:xfrm>
            <a:off x="866441" y="2489200"/>
            <a:ext cx="7820359" cy="3530600"/>
          </a:xfrm>
        </p:spPr>
        <p:txBody>
          <a:bodyPr>
            <a:normAutofit/>
          </a:bodyPr>
          <a:lstStyle/>
          <a:p>
            <a:pPr eaLnBrk="1" hangingPunct="1">
              <a:lnSpc>
                <a:spcPct val="90000"/>
              </a:lnSpc>
              <a:defRPr/>
            </a:pPr>
            <a:r>
              <a:rPr lang="en-US" sz="2800" dirty="0"/>
              <a:t>It is not the intent to remind the Contractor on every requirement of the Contract prior to issuance of a DWL.</a:t>
            </a:r>
          </a:p>
          <a:p>
            <a:pPr eaLnBrk="1" hangingPunct="1">
              <a:lnSpc>
                <a:spcPct val="90000"/>
              </a:lnSpc>
              <a:buFont typeface="Wingdings" pitchFamily="2" charset="2"/>
              <a:buNone/>
              <a:defRPr/>
            </a:pPr>
            <a:endParaRPr lang="en-US" sz="2800" dirty="0"/>
          </a:p>
          <a:p>
            <a:pPr eaLnBrk="1" hangingPunct="1">
              <a:lnSpc>
                <a:spcPct val="90000"/>
              </a:lnSpc>
              <a:defRPr/>
            </a:pPr>
            <a:r>
              <a:rPr lang="en-US" sz="2800" dirty="0"/>
              <a:t>We need to recognize that “things” happens and give the Contractor the benefit of doubt, </a:t>
            </a:r>
            <a:r>
              <a:rPr lang="en-US" sz="2800" i="1" dirty="0"/>
              <a:t>BUT</a:t>
            </a:r>
            <a:r>
              <a:rPr lang="en-US" sz="2800" dirty="0"/>
              <a:t> at the same time, we should not tolerate the Contractor’s inability to mitigate the “things” from happening.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normAutofit/>
          </a:bodyPr>
          <a:lstStyle/>
          <a:p>
            <a:pPr eaLnBrk="1" hangingPunct="1">
              <a:defRPr/>
            </a:pPr>
            <a:r>
              <a:rPr lang="en-US" sz="3600" dirty="0"/>
              <a:t>Category 2: MOT &amp; Public Impacts – UPDATE 2018</a:t>
            </a:r>
          </a:p>
        </p:txBody>
      </p:sp>
      <p:sp>
        <p:nvSpPr>
          <p:cNvPr id="104451" name="Rectangle 3"/>
          <p:cNvSpPr>
            <a:spLocks noGrp="1" noChangeArrowheads="1"/>
          </p:cNvSpPr>
          <p:nvPr>
            <p:ph idx="1"/>
          </p:nvPr>
        </p:nvSpPr>
        <p:spPr>
          <a:xfrm>
            <a:off x="866441" y="2489200"/>
            <a:ext cx="7820359" cy="3911600"/>
          </a:xfrm>
        </p:spPr>
        <p:txBody>
          <a:bodyPr>
            <a:normAutofit/>
          </a:bodyPr>
          <a:lstStyle/>
          <a:p>
            <a:pPr eaLnBrk="1" hangingPunct="1">
              <a:lnSpc>
                <a:spcPct val="90000"/>
              </a:lnSpc>
              <a:defRPr/>
            </a:pPr>
            <a:r>
              <a:rPr lang="en-US" sz="2800" dirty="0"/>
              <a:t>DCE Memorandum 16-18 (FHWA Approved 6/22/18)</a:t>
            </a:r>
          </a:p>
          <a:p>
            <a:pPr marL="0" indent="0">
              <a:buNone/>
            </a:pPr>
            <a:r>
              <a:rPr lang="en-US" dirty="0"/>
              <a:t>	TEMPORARY CRASH CUSHIONS AND TEMPORARY BARRIERS </a:t>
            </a:r>
          </a:p>
          <a:p>
            <a:pPr marL="0" indent="0">
              <a:buNone/>
            </a:pPr>
            <a:r>
              <a:rPr lang="en-US" sz="2400" b="1" dirty="0"/>
              <a:t>Issue</a:t>
            </a:r>
            <a:r>
              <a:rPr lang="en-US" sz="2400" dirty="0"/>
              <a:t>: Improperly installed and maintained Temporary Crash Cushions and Temporary Barriers</a:t>
            </a:r>
          </a:p>
          <a:p>
            <a:pPr marL="0" indent="0">
              <a:buNone/>
            </a:pPr>
            <a:endParaRPr lang="en-US" sz="2400" dirty="0"/>
          </a:p>
          <a:p>
            <a:pPr marL="0" indent="0">
              <a:buNone/>
            </a:pPr>
            <a:r>
              <a:rPr lang="en-US" sz="2400" dirty="0"/>
              <a:t>CPAM Chapter 9.1 addresses work zone inspections and the role that the Department representatives are to fulfill.</a:t>
            </a:r>
          </a:p>
        </p:txBody>
      </p:sp>
    </p:spTree>
    <p:extLst>
      <p:ext uri="{BB962C8B-B14F-4D97-AF65-F5344CB8AC3E}">
        <p14:creationId xmlns:p14="http://schemas.microsoft.com/office/powerpoint/2010/main" val="3408144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7" name="Rectangle 5"/>
          <p:cNvSpPr>
            <a:spLocks noGrp="1" noChangeArrowheads="1"/>
          </p:cNvSpPr>
          <p:nvPr>
            <p:ph type="title"/>
          </p:nvPr>
        </p:nvSpPr>
        <p:spPr/>
        <p:txBody>
          <a:bodyPr>
            <a:normAutofit/>
          </a:bodyPr>
          <a:lstStyle/>
          <a:p>
            <a:pPr eaLnBrk="1" hangingPunct="1">
              <a:defRPr/>
            </a:pPr>
            <a:r>
              <a:rPr lang="en-US" i="1" dirty="0">
                <a:solidFill>
                  <a:schemeClr val="tx1"/>
                </a:solidFill>
              </a:rPr>
              <a:t>Impacts of Past Performance Grades</a:t>
            </a:r>
          </a:p>
        </p:txBody>
      </p:sp>
      <p:sp>
        <p:nvSpPr>
          <p:cNvPr id="64518" name="Rectangle 6"/>
          <p:cNvSpPr>
            <a:spLocks noGrp="1" noChangeArrowheads="1"/>
          </p:cNvSpPr>
          <p:nvPr>
            <p:ph idx="1"/>
          </p:nvPr>
        </p:nvSpPr>
        <p:spPr/>
        <p:txBody>
          <a:bodyPr>
            <a:normAutofit/>
          </a:bodyPr>
          <a:lstStyle/>
          <a:p>
            <a:pPr eaLnBrk="1" hangingPunct="1">
              <a:defRPr/>
            </a:pPr>
            <a:r>
              <a:rPr lang="en-US" sz="2800" dirty="0"/>
              <a:t>Derived: Rule 14-22 </a:t>
            </a:r>
            <a:r>
              <a:rPr lang="en-US" sz="2800" i="1" u="sng" dirty="0"/>
              <a:t>Florida Administrative Code</a:t>
            </a:r>
          </a:p>
          <a:p>
            <a:pPr eaLnBrk="1" hangingPunct="1">
              <a:defRPr/>
            </a:pPr>
            <a:r>
              <a:rPr lang="en-US" sz="2800" dirty="0"/>
              <a:t>Impacts to pre-qualification and bidding capacity.</a:t>
            </a:r>
          </a:p>
          <a:p>
            <a:pPr eaLnBrk="1" hangingPunct="1">
              <a:defRPr/>
            </a:pPr>
            <a:r>
              <a:rPr lang="en-US" sz="2800" dirty="0"/>
              <a:t>The higher the average score, the higher the bidding capacity.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518">
                                            <p:txEl>
                                              <p:pRg st="1" end="1"/>
                                            </p:txEl>
                                          </p:spTgt>
                                        </p:tgtEl>
                                        <p:attrNameLst>
                                          <p:attrName>style.visibility</p:attrName>
                                        </p:attrNameLst>
                                      </p:cBhvr>
                                      <p:to>
                                        <p:strVal val="visible"/>
                                      </p:to>
                                    </p:set>
                                    <p:anim calcmode="lin" valueType="num">
                                      <p:cBhvr additive="base">
                                        <p:cTn id="7" dur="500" fill="hold"/>
                                        <p:tgtEl>
                                          <p:spTgt spid="6451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5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518">
                                            <p:txEl>
                                              <p:pRg st="2" end="2"/>
                                            </p:txEl>
                                          </p:spTgt>
                                        </p:tgtEl>
                                        <p:attrNameLst>
                                          <p:attrName>style.visibility</p:attrName>
                                        </p:attrNameLst>
                                      </p:cBhvr>
                                      <p:to>
                                        <p:strVal val="visible"/>
                                      </p:to>
                                    </p:set>
                                    <p:anim calcmode="lin" valueType="num">
                                      <p:cBhvr additive="base">
                                        <p:cTn id="13" dur="500" fill="hold"/>
                                        <p:tgtEl>
                                          <p:spTgt spid="6451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normAutofit/>
          </a:bodyPr>
          <a:lstStyle/>
          <a:p>
            <a:pPr eaLnBrk="1" hangingPunct="1">
              <a:defRPr/>
            </a:pPr>
            <a:r>
              <a:rPr lang="en-US" sz="3600" dirty="0"/>
              <a:t>Category 2: MOT &amp; Public Impacts – UPDATE 2018</a:t>
            </a:r>
          </a:p>
        </p:txBody>
      </p:sp>
      <p:sp>
        <p:nvSpPr>
          <p:cNvPr id="104451" name="Rectangle 3"/>
          <p:cNvSpPr>
            <a:spLocks noGrp="1" noChangeArrowheads="1"/>
          </p:cNvSpPr>
          <p:nvPr>
            <p:ph idx="1"/>
          </p:nvPr>
        </p:nvSpPr>
        <p:spPr>
          <a:xfrm>
            <a:off x="866441" y="2489200"/>
            <a:ext cx="7820359" cy="3911600"/>
          </a:xfrm>
        </p:spPr>
        <p:txBody>
          <a:bodyPr>
            <a:normAutofit/>
          </a:bodyPr>
          <a:lstStyle/>
          <a:p>
            <a:pPr eaLnBrk="1" hangingPunct="1">
              <a:lnSpc>
                <a:spcPct val="90000"/>
              </a:lnSpc>
              <a:defRPr/>
            </a:pPr>
            <a:r>
              <a:rPr lang="en-US" sz="2800" dirty="0"/>
              <a:t>DCE Memorandum 16-18 (FHWA Approved 6/22/18)</a:t>
            </a:r>
          </a:p>
          <a:p>
            <a:pPr marL="0" indent="0">
              <a:buNone/>
            </a:pPr>
            <a:r>
              <a:rPr lang="en-US" dirty="0"/>
              <a:t>	TEMPORARY CRASH CUSHIONS AND TEMPORARY BARRIERS </a:t>
            </a:r>
          </a:p>
          <a:p>
            <a:pPr marL="0" indent="0">
              <a:buNone/>
            </a:pPr>
            <a:r>
              <a:rPr lang="en-US" sz="2400" dirty="0"/>
              <a:t>When improperly installed or maintained devices are found, the </a:t>
            </a:r>
            <a:r>
              <a:rPr lang="en-US" sz="2400" dirty="0">
                <a:highlight>
                  <a:srgbClr val="FFFF00"/>
                </a:highlight>
              </a:rPr>
              <a:t>contractor will be given a verbal warning and required to make corrections to critical safety issues immediately and to minor issues within 24 hours</a:t>
            </a:r>
            <a:r>
              <a:rPr lang="en-US" sz="2400" dirty="0"/>
              <a:t>.</a:t>
            </a:r>
          </a:p>
        </p:txBody>
      </p:sp>
    </p:spTree>
    <p:extLst>
      <p:ext uri="{BB962C8B-B14F-4D97-AF65-F5344CB8AC3E}">
        <p14:creationId xmlns:p14="http://schemas.microsoft.com/office/powerpoint/2010/main" val="28119324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normAutofit/>
          </a:bodyPr>
          <a:lstStyle/>
          <a:p>
            <a:pPr eaLnBrk="1" hangingPunct="1">
              <a:defRPr/>
            </a:pPr>
            <a:r>
              <a:rPr lang="en-US" sz="3600" dirty="0"/>
              <a:t>Category 2: MOT &amp; Public Impacts – UPDATE 2018</a:t>
            </a:r>
          </a:p>
        </p:txBody>
      </p:sp>
      <p:sp>
        <p:nvSpPr>
          <p:cNvPr id="104451" name="Rectangle 3"/>
          <p:cNvSpPr>
            <a:spLocks noGrp="1" noChangeArrowheads="1"/>
          </p:cNvSpPr>
          <p:nvPr>
            <p:ph idx="1"/>
          </p:nvPr>
        </p:nvSpPr>
        <p:spPr>
          <a:xfrm>
            <a:off x="866441" y="2489200"/>
            <a:ext cx="7820359" cy="3911600"/>
          </a:xfrm>
        </p:spPr>
        <p:txBody>
          <a:bodyPr>
            <a:normAutofit lnSpcReduction="10000"/>
          </a:bodyPr>
          <a:lstStyle/>
          <a:p>
            <a:pPr eaLnBrk="1" hangingPunct="1">
              <a:lnSpc>
                <a:spcPct val="90000"/>
              </a:lnSpc>
              <a:defRPr/>
            </a:pPr>
            <a:r>
              <a:rPr lang="en-US" sz="2800" dirty="0"/>
              <a:t>DCE Memorandum 16-18 (FHWA Approved 6/22/18)</a:t>
            </a:r>
          </a:p>
          <a:p>
            <a:pPr marL="0" indent="0">
              <a:buNone/>
            </a:pPr>
            <a:r>
              <a:rPr lang="en-US" dirty="0"/>
              <a:t>	TEMPORARY CRASH CUSHIONS AND TEMPORARY BARRIERS </a:t>
            </a:r>
          </a:p>
          <a:p>
            <a:pPr marL="0" indent="0">
              <a:buNone/>
            </a:pPr>
            <a:r>
              <a:rPr lang="en-US" sz="2400" dirty="0"/>
              <a:t>If the </a:t>
            </a:r>
            <a:r>
              <a:rPr lang="en-US" sz="2400" dirty="0">
                <a:highlight>
                  <a:srgbClr val="FFFF00"/>
                </a:highlight>
              </a:rPr>
              <a:t>corrections are not made </a:t>
            </a:r>
            <a:r>
              <a:rPr lang="en-US" sz="2400" dirty="0"/>
              <a:t>within this timeframe, a </a:t>
            </a:r>
            <a:r>
              <a:rPr lang="en-US" sz="2400" dirty="0">
                <a:highlight>
                  <a:srgbClr val="FFFF00"/>
                </a:highlight>
              </a:rPr>
              <a:t>deficiency letter </a:t>
            </a:r>
            <a:r>
              <a:rPr lang="en-US" sz="2400" dirty="0"/>
              <a:t>will be issued. </a:t>
            </a:r>
          </a:p>
          <a:p>
            <a:pPr marL="0" indent="0">
              <a:buNone/>
            </a:pPr>
            <a:r>
              <a:rPr lang="en-US" sz="2400" dirty="0"/>
              <a:t>If </a:t>
            </a:r>
            <a:r>
              <a:rPr lang="en-US" sz="2400" dirty="0">
                <a:highlight>
                  <a:srgbClr val="FFFF00"/>
                </a:highlight>
              </a:rPr>
              <a:t>subsequent reviews </a:t>
            </a:r>
            <a:r>
              <a:rPr lang="en-US" sz="2400" dirty="0"/>
              <a:t>of MOT items on the project continue to expose improperly installed or maintained devices, a </a:t>
            </a:r>
            <a:r>
              <a:rPr lang="en-US" sz="2400" dirty="0">
                <a:highlight>
                  <a:srgbClr val="FFFF00"/>
                </a:highlight>
              </a:rPr>
              <a:t>deficiency letter </a:t>
            </a:r>
            <a:r>
              <a:rPr lang="en-US" sz="2400" dirty="0"/>
              <a:t>will be issued for each review and a </a:t>
            </a:r>
            <a:r>
              <a:rPr lang="en-US" sz="2400" dirty="0">
                <a:highlight>
                  <a:srgbClr val="FFFF00"/>
                </a:highlight>
              </a:rPr>
              <a:t>non-conformance day in category 8 </a:t>
            </a:r>
            <a:r>
              <a:rPr lang="en-US" sz="2400" dirty="0"/>
              <a:t>of the Contractor’s Past Performance Rating will be </a:t>
            </a:r>
            <a:r>
              <a:rPr lang="en-US" sz="2400" dirty="0">
                <a:highlight>
                  <a:srgbClr val="FFFF00"/>
                </a:highlight>
              </a:rPr>
              <a:t>charged daily until the MOT corrected</a:t>
            </a:r>
            <a:r>
              <a:rPr lang="en-US" sz="2400" dirty="0"/>
              <a:t>.</a:t>
            </a:r>
          </a:p>
        </p:txBody>
      </p:sp>
    </p:spTree>
    <p:extLst>
      <p:ext uri="{BB962C8B-B14F-4D97-AF65-F5344CB8AC3E}">
        <p14:creationId xmlns:p14="http://schemas.microsoft.com/office/powerpoint/2010/main" val="13303967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normAutofit/>
          </a:bodyPr>
          <a:lstStyle/>
          <a:p>
            <a:pPr eaLnBrk="1" hangingPunct="1">
              <a:defRPr/>
            </a:pPr>
            <a:r>
              <a:rPr lang="en-US" sz="3600" dirty="0"/>
              <a:t>Category 2: MOT &amp; Public Impacts – UPDATE 2018</a:t>
            </a:r>
          </a:p>
        </p:txBody>
      </p:sp>
      <p:sp>
        <p:nvSpPr>
          <p:cNvPr id="104451" name="Rectangle 3"/>
          <p:cNvSpPr>
            <a:spLocks noGrp="1" noChangeArrowheads="1"/>
          </p:cNvSpPr>
          <p:nvPr>
            <p:ph idx="1"/>
          </p:nvPr>
        </p:nvSpPr>
        <p:spPr>
          <a:xfrm>
            <a:off x="866441" y="2489200"/>
            <a:ext cx="7820359" cy="3911600"/>
          </a:xfrm>
        </p:spPr>
        <p:txBody>
          <a:bodyPr>
            <a:normAutofit/>
          </a:bodyPr>
          <a:lstStyle/>
          <a:p>
            <a:pPr eaLnBrk="1" hangingPunct="1">
              <a:lnSpc>
                <a:spcPct val="90000"/>
              </a:lnSpc>
              <a:defRPr/>
            </a:pPr>
            <a:r>
              <a:rPr lang="en-US" sz="2800" dirty="0"/>
              <a:t>DCE Memorandum 16-18 (FHWA Approved 6/22/18)</a:t>
            </a:r>
          </a:p>
          <a:p>
            <a:pPr marL="0" indent="0">
              <a:buNone/>
            </a:pPr>
            <a:r>
              <a:rPr lang="en-US" dirty="0"/>
              <a:t>	TEMPORARY CRASH CUSHIONS AND TEMPORARY BARRIERS </a:t>
            </a:r>
          </a:p>
          <a:p>
            <a:pPr marL="0" indent="0">
              <a:buNone/>
            </a:pPr>
            <a:r>
              <a:rPr lang="en-US" b="1" dirty="0"/>
              <a:t>ADDITIONAL INFORMATION (SIDE NOTE)</a:t>
            </a:r>
          </a:p>
          <a:p>
            <a:pPr marL="0" indent="0">
              <a:buNone/>
            </a:pPr>
            <a:r>
              <a:rPr lang="en-US" dirty="0"/>
              <a:t>Failure on the part of the </a:t>
            </a:r>
            <a:r>
              <a:rPr lang="en-US" b="1" dirty="0"/>
              <a:t>Consultants</a:t>
            </a:r>
            <a:r>
              <a:rPr lang="en-US" dirty="0"/>
              <a:t> assigned to FDOT projects to </a:t>
            </a:r>
            <a:r>
              <a:rPr lang="en-US" b="1" dirty="0"/>
              <a:t>identify</a:t>
            </a:r>
            <a:r>
              <a:rPr lang="en-US" dirty="0"/>
              <a:t> these temporary crash cushion and barrier installation and maintenance </a:t>
            </a:r>
            <a:r>
              <a:rPr lang="en-US" b="1" dirty="0"/>
              <a:t>issues</a:t>
            </a:r>
            <a:r>
              <a:rPr lang="en-US" dirty="0"/>
              <a:t>, as well as </a:t>
            </a:r>
            <a:r>
              <a:rPr lang="en-US" b="1" dirty="0"/>
              <a:t>other</a:t>
            </a:r>
            <a:r>
              <a:rPr lang="en-US" dirty="0"/>
              <a:t> </a:t>
            </a:r>
            <a:r>
              <a:rPr lang="en-US" b="1" dirty="0"/>
              <a:t>MOT</a:t>
            </a:r>
            <a:r>
              <a:rPr lang="en-US" dirty="0"/>
              <a:t> </a:t>
            </a:r>
            <a:r>
              <a:rPr lang="en-US" b="1" dirty="0"/>
              <a:t>issues</a:t>
            </a:r>
            <a:r>
              <a:rPr lang="en-US" dirty="0"/>
              <a:t>, will result in the </a:t>
            </a:r>
            <a:r>
              <a:rPr lang="en-US" b="1" dirty="0"/>
              <a:t>performance evaluations</a:t>
            </a:r>
            <a:r>
              <a:rPr lang="en-US" dirty="0"/>
              <a:t>, category E. Effective Administration of the Construction Contract, being </a:t>
            </a:r>
            <a:r>
              <a:rPr lang="en-US" b="1" dirty="0"/>
              <a:t>scored lower </a:t>
            </a:r>
            <a:r>
              <a:rPr lang="en-US" dirty="0"/>
              <a:t>accordingly.</a:t>
            </a:r>
          </a:p>
        </p:txBody>
      </p:sp>
    </p:spTree>
    <p:extLst>
      <p:ext uri="{BB962C8B-B14F-4D97-AF65-F5344CB8AC3E}">
        <p14:creationId xmlns:p14="http://schemas.microsoft.com/office/powerpoint/2010/main" val="30179211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txBox="1">
            <a:spLocks noChangeArrowheads="1"/>
          </p:cNvSpPr>
          <p:nvPr/>
        </p:nvSpPr>
        <p:spPr bwMode="auto">
          <a:xfrm>
            <a:off x="219808" y="3077308"/>
            <a:ext cx="8915400" cy="8382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latin typeface="+mn-lt"/>
              </a:rPr>
              <a:t>2. T  or F  A DRB can review CPPR issues.</a:t>
            </a:r>
            <a:r>
              <a:rPr lang="en-US" sz="2800" u="sng" kern="0" dirty="0">
                <a:latin typeface="+mn-lt"/>
              </a:rPr>
              <a:t>      </a:t>
            </a:r>
            <a:endParaRPr lang="en-US" sz="2800" kern="0" dirty="0">
              <a:latin typeface="+mn-lt"/>
            </a:endParaRPr>
          </a:p>
        </p:txBody>
      </p:sp>
      <p:sp>
        <p:nvSpPr>
          <p:cNvPr id="12" name="Oval 11"/>
          <p:cNvSpPr>
            <a:spLocks noChangeArrowheads="1"/>
          </p:cNvSpPr>
          <p:nvPr/>
        </p:nvSpPr>
        <p:spPr bwMode="auto">
          <a:xfrm>
            <a:off x="1752600" y="3124200"/>
            <a:ext cx="381000" cy="457200"/>
          </a:xfrm>
          <a:prstGeom prst="ellipse">
            <a:avLst/>
          </a:prstGeom>
          <a:noFill/>
          <a:ln w="57150" algn="ctr">
            <a:solidFill>
              <a:srgbClr val="0000FF"/>
            </a:solidFill>
            <a:round/>
            <a:headEnd type="none" w="sm" len="sm"/>
            <a:tailEnd type="none" w="sm" len="sm"/>
          </a:ln>
        </p:spPr>
        <p:txBody>
          <a:bodyPr wrap="none"/>
          <a:lstStyle/>
          <a:p>
            <a:endParaRPr lang="en-US"/>
          </a:p>
        </p:txBody>
      </p:sp>
      <p:sp>
        <p:nvSpPr>
          <p:cNvPr id="162818" name="Rectangle 2"/>
          <p:cNvSpPr>
            <a:spLocks noGrp="1" noChangeArrowheads="1"/>
          </p:cNvSpPr>
          <p:nvPr>
            <p:ph type="title"/>
          </p:nvPr>
        </p:nvSpPr>
        <p:spPr/>
        <p:txBody>
          <a:bodyPr/>
          <a:lstStyle/>
          <a:p>
            <a:pPr eaLnBrk="1" hangingPunct="1">
              <a:defRPr/>
            </a:pPr>
            <a:r>
              <a:rPr lang="en-US" i="1" dirty="0"/>
              <a:t>Questions/Refresher</a:t>
            </a:r>
          </a:p>
        </p:txBody>
      </p:sp>
      <p:sp>
        <p:nvSpPr>
          <p:cNvPr id="162820" name="Rectangle 4"/>
          <p:cNvSpPr>
            <a:spLocks noGrp="1" noChangeArrowheads="1"/>
          </p:cNvSpPr>
          <p:nvPr>
            <p:ph idx="1"/>
          </p:nvPr>
        </p:nvSpPr>
        <p:spPr>
          <a:xfrm>
            <a:off x="205154" y="2069123"/>
            <a:ext cx="8915400" cy="1066800"/>
          </a:xfrm>
        </p:spPr>
        <p:txBody>
          <a:bodyPr>
            <a:normAutofit/>
          </a:bodyPr>
          <a:lstStyle/>
          <a:p>
            <a:pPr marL="457200" lvl="1" indent="0" eaLnBrk="1" hangingPunct="1">
              <a:buNone/>
              <a:defRPr/>
            </a:pPr>
            <a:r>
              <a:rPr lang="en-US" sz="2400" dirty="0">
                <a:solidFill>
                  <a:schemeClr val="tx1"/>
                </a:solidFill>
              </a:rPr>
              <a:t>1. There are _______  categories in the Contractors Past Performance Report.</a:t>
            </a:r>
          </a:p>
        </p:txBody>
      </p:sp>
      <p:sp>
        <p:nvSpPr>
          <p:cNvPr id="5" name="Rectangle 4"/>
          <p:cNvSpPr txBox="1">
            <a:spLocks noChangeArrowheads="1"/>
          </p:cNvSpPr>
          <p:nvPr/>
        </p:nvSpPr>
        <p:spPr bwMode="auto">
          <a:xfrm>
            <a:off x="228600" y="4343400"/>
            <a:ext cx="8915400" cy="1066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latin typeface="+mn-lt"/>
              </a:rPr>
              <a:t>3. The pursuit of work  </a:t>
            </a:r>
            <a:r>
              <a:rPr lang="en-US" sz="2800" u="sng" kern="0" dirty="0">
                <a:latin typeface="+mn-lt"/>
              </a:rPr>
              <a:t>             </a:t>
            </a:r>
            <a:r>
              <a:rPr lang="en-US" sz="2800" kern="0" dirty="0">
                <a:latin typeface="+mn-lt"/>
              </a:rPr>
              <a:t> be greater than 100%.</a:t>
            </a:r>
          </a:p>
        </p:txBody>
      </p:sp>
      <p:sp>
        <p:nvSpPr>
          <p:cNvPr id="6" name="Rectangle 4"/>
          <p:cNvSpPr txBox="1">
            <a:spLocks noChangeArrowheads="1"/>
          </p:cNvSpPr>
          <p:nvPr/>
        </p:nvSpPr>
        <p:spPr bwMode="auto">
          <a:xfrm>
            <a:off x="228600" y="5486400"/>
            <a:ext cx="8915400" cy="685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latin typeface="+mn-lt"/>
              </a:rPr>
              <a:t>4. Are DLs used for Category 2 (MOT)?  </a:t>
            </a:r>
            <a:endParaRPr lang="en-US" sz="2800" u="sng" kern="0" dirty="0">
              <a:latin typeface="+mn-lt"/>
            </a:endParaRPr>
          </a:p>
        </p:txBody>
      </p:sp>
      <p:sp>
        <p:nvSpPr>
          <p:cNvPr id="8" name="Rectangle 4"/>
          <p:cNvSpPr txBox="1">
            <a:spLocks noChangeArrowheads="1"/>
          </p:cNvSpPr>
          <p:nvPr/>
        </p:nvSpPr>
        <p:spPr bwMode="auto">
          <a:xfrm>
            <a:off x="1944538" y="1933600"/>
            <a:ext cx="2133600" cy="685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latin typeface="+mn-lt"/>
              </a:rPr>
              <a:t>Nine </a:t>
            </a:r>
          </a:p>
        </p:txBody>
      </p:sp>
      <p:sp>
        <p:nvSpPr>
          <p:cNvPr id="10" name="Rectangle 4"/>
          <p:cNvSpPr txBox="1">
            <a:spLocks noChangeArrowheads="1"/>
          </p:cNvSpPr>
          <p:nvPr/>
        </p:nvSpPr>
        <p:spPr bwMode="auto">
          <a:xfrm>
            <a:off x="3581400" y="4312103"/>
            <a:ext cx="2895600" cy="6096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latin typeface="+mn-lt"/>
              </a:rPr>
              <a:t>cannot</a:t>
            </a:r>
          </a:p>
        </p:txBody>
      </p:sp>
      <p:sp>
        <p:nvSpPr>
          <p:cNvPr id="11" name="Rectangle 4"/>
          <p:cNvSpPr txBox="1">
            <a:spLocks noChangeArrowheads="1"/>
          </p:cNvSpPr>
          <p:nvPr/>
        </p:nvSpPr>
        <p:spPr bwMode="auto">
          <a:xfrm>
            <a:off x="6096000" y="5445810"/>
            <a:ext cx="1600200" cy="685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latin typeface="+mn-lt"/>
              </a:rPr>
              <a:t>Yes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62820">
                                            <p:txEl>
                                              <p:pRg st="0" end="0"/>
                                            </p:txEl>
                                          </p:spTgt>
                                        </p:tgtEl>
                                        <p:attrNameLst>
                                          <p:attrName>style.visibility</p:attrName>
                                        </p:attrNameLst>
                                      </p:cBhvr>
                                      <p:to>
                                        <p:strVal val="visible"/>
                                      </p:to>
                                    </p:set>
                                    <p:animEffect transition="in" filter="checkerboard(across)">
                                      <p:cBhvr>
                                        <p:cTn id="7" dur="500"/>
                                        <p:tgtEl>
                                          <p:spTgt spid="1628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heckerboard(across)">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checkerboard(across)">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heckerboard(across)">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checkerboard(across)">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checkerboard(across)">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animBg="1"/>
      <p:bldP spid="5" grpId="0"/>
      <p:bldP spid="6" grpId="0"/>
      <p:bldP spid="8" grpId="0"/>
      <p:bldP spid="10" grpId="0"/>
      <p:bldP spid="1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a:bodyPr>
          <a:lstStyle/>
          <a:p>
            <a:pPr eaLnBrk="1" hangingPunct="1">
              <a:defRPr/>
            </a:pPr>
            <a:r>
              <a:rPr lang="en-US" sz="3800"/>
              <a:t>Category 3: Submittal of Documents</a:t>
            </a:r>
            <a:r>
              <a:rPr lang="en-US"/>
              <a:t> </a:t>
            </a:r>
          </a:p>
        </p:txBody>
      </p:sp>
      <p:sp>
        <p:nvSpPr>
          <p:cNvPr id="50179" name="Rectangle 3"/>
          <p:cNvSpPr>
            <a:spLocks noGrp="1" noChangeArrowheads="1"/>
          </p:cNvSpPr>
          <p:nvPr>
            <p:ph idx="1"/>
          </p:nvPr>
        </p:nvSpPr>
        <p:spPr>
          <a:xfrm>
            <a:off x="685800" y="2057400"/>
            <a:ext cx="8305800" cy="4530725"/>
          </a:xfrm>
        </p:spPr>
        <p:txBody>
          <a:bodyPr>
            <a:normAutofit/>
          </a:bodyPr>
          <a:lstStyle/>
          <a:p>
            <a:pPr eaLnBrk="1" hangingPunct="1">
              <a:defRPr/>
            </a:pPr>
            <a:r>
              <a:rPr lang="en-US" sz="3400" dirty="0"/>
              <a:t>Timely submittal</a:t>
            </a:r>
          </a:p>
          <a:p>
            <a:pPr eaLnBrk="1" hangingPunct="1">
              <a:defRPr/>
            </a:pPr>
            <a:r>
              <a:rPr lang="en-US" sz="3400" dirty="0"/>
              <a:t>Complete submittals</a:t>
            </a:r>
          </a:p>
          <a:p>
            <a:pPr eaLnBrk="1" hangingPunct="1">
              <a:defRPr/>
            </a:pPr>
            <a:r>
              <a:rPr lang="en-US" sz="3400" dirty="0"/>
              <a:t>FDOT does not have to hold the Contractor’s hand</a:t>
            </a:r>
          </a:p>
          <a:p>
            <a:pPr eaLnBrk="1" hangingPunct="1">
              <a:defRPr/>
            </a:pPr>
            <a:r>
              <a:rPr lang="en-US" sz="3400" dirty="0"/>
              <a:t>Can impact Category 8 </a:t>
            </a:r>
          </a:p>
          <a:p>
            <a:pPr eaLnBrk="1" hangingPunct="1">
              <a:buFont typeface="Wingdings" pitchFamily="2" charset="2"/>
              <a:buNone/>
              <a:defRPr/>
            </a:pPr>
            <a:r>
              <a:rPr lang="en-US" sz="3400" dirty="0"/>
              <a:t>	(Conformance w/Contract Documents)</a:t>
            </a:r>
          </a:p>
          <a:p>
            <a:pPr eaLnBrk="1" hangingPunct="1">
              <a:defRPr/>
            </a:pPr>
            <a:r>
              <a:rPr lang="en-US" sz="3400" dirty="0"/>
              <a:t>Deficiency Letter process used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normAutofit/>
          </a:bodyPr>
          <a:lstStyle/>
          <a:p>
            <a:pPr eaLnBrk="1" hangingPunct="1">
              <a:defRPr/>
            </a:pPr>
            <a:r>
              <a:rPr lang="en-US" sz="3800"/>
              <a:t>Category 3: Submittal of Documents - Examples</a:t>
            </a:r>
          </a:p>
        </p:txBody>
      </p:sp>
      <p:sp>
        <p:nvSpPr>
          <p:cNvPr id="69635" name="Rectangle 3"/>
          <p:cNvSpPr>
            <a:spLocks noGrp="1" noChangeArrowheads="1"/>
          </p:cNvSpPr>
          <p:nvPr>
            <p:ph idx="1"/>
          </p:nvPr>
        </p:nvSpPr>
        <p:spPr>
          <a:xfrm>
            <a:off x="866441" y="2489200"/>
            <a:ext cx="7667959" cy="4140200"/>
          </a:xfrm>
        </p:spPr>
        <p:txBody>
          <a:bodyPr>
            <a:noAutofit/>
          </a:bodyPr>
          <a:lstStyle/>
          <a:p>
            <a:pPr eaLnBrk="1" hangingPunct="1">
              <a:defRPr/>
            </a:pPr>
            <a:r>
              <a:rPr lang="en-US" sz="2600" dirty="0"/>
              <a:t>Monthly Certification-had to remind the Contractor of the monthly certification.</a:t>
            </a:r>
          </a:p>
          <a:p>
            <a:pPr eaLnBrk="1" hangingPunct="1">
              <a:defRPr/>
            </a:pPr>
            <a:r>
              <a:rPr lang="en-US" sz="2600" dirty="0"/>
              <a:t>Weekly MOT reports.</a:t>
            </a:r>
          </a:p>
          <a:p>
            <a:pPr eaLnBrk="1" hangingPunct="1">
              <a:defRPr/>
            </a:pPr>
            <a:r>
              <a:rPr lang="en-US" sz="2600" dirty="0"/>
              <a:t>Quality Control plans. </a:t>
            </a:r>
          </a:p>
          <a:p>
            <a:pPr eaLnBrk="1" hangingPunct="1">
              <a:defRPr/>
            </a:pPr>
            <a:r>
              <a:rPr lang="en-US" sz="2600" dirty="0"/>
              <a:t>Environmental Reports</a:t>
            </a:r>
          </a:p>
          <a:p>
            <a:pPr eaLnBrk="1" hangingPunct="1">
              <a:defRPr/>
            </a:pPr>
            <a:r>
              <a:rPr lang="en-US" sz="2600" dirty="0"/>
              <a:t>Initial Schedule not submitted.</a:t>
            </a:r>
          </a:p>
          <a:p>
            <a:pPr eaLnBrk="1" hangingPunct="1">
              <a:defRPr/>
            </a:pPr>
            <a:r>
              <a:rPr lang="en-US" sz="2600" dirty="0"/>
              <a:t>Schedule updates not submitted.</a:t>
            </a:r>
          </a:p>
          <a:p>
            <a:pPr eaLnBrk="1" hangingPunct="1">
              <a:defRPr/>
            </a:pPr>
            <a:r>
              <a:rPr lang="en-US" sz="2600" dirty="0"/>
              <a:t>Engineering Analysis Reports not submitted.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box(in)">
                                      <p:cBhvr>
                                        <p:cTn id="7" dur="500"/>
                                        <p:tgtEl>
                                          <p:spTgt spid="696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9635">
                                            <p:txEl>
                                              <p:pRg st="1" end="1"/>
                                            </p:txEl>
                                          </p:spTgt>
                                        </p:tgtEl>
                                        <p:attrNameLst>
                                          <p:attrName>style.visibility</p:attrName>
                                        </p:attrNameLst>
                                      </p:cBhvr>
                                      <p:to>
                                        <p:strVal val="visible"/>
                                      </p:to>
                                    </p:set>
                                    <p:animEffect transition="in" filter="box(in)">
                                      <p:cBhvr>
                                        <p:cTn id="12" dur="500"/>
                                        <p:tgtEl>
                                          <p:spTgt spid="696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9635">
                                            <p:txEl>
                                              <p:pRg st="2" end="2"/>
                                            </p:txEl>
                                          </p:spTgt>
                                        </p:tgtEl>
                                        <p:attrNameLst>
                                          <p:attrName>style.visibility</p:attrName>
                                        </p:attrNameLst>
                                      </p:cBhvr>
                                      <p:to>
                                        <p:strVal val="visible"/>
                                      </p:to>
                                    </p:set>
                                    <p:animEffect transition="in" filter="box(in)">
                                      <p:cBhvr>
                                        <p:cTn id="17" dur="500"/>
                                        <p:tgtEl>
                                          <p:spTgt spid="696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9635">
                                            <p:txEl>
                                              <p:pRg st="3" end="3"/>
                                            </p:txEl>
                                          </p:spTgt>
                                        </p:tgtEl>
                                        <p:attrNameLst>
                                          <p:attrName>style.visibility</p:attrName>
                                        </p:attrNameLst>
                                      </p:cBhvr>
                                      <p:to>
                                        <p:strVal val="visible"/>
                                      </p:to>
                                    </p:set>
                                    <p:animEffect transition="in" filter="box(in)">
                                      <p:cBhvr>
                                        <p:cTn id="22" dur="500"/>
                                        <p:tgtEl>
                                          <p:spTgt spid="696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9635">
                                            <p:txEl>
                                              <p:pRg st="4" end="4"/>
                                            </p:txEl>
                                          </p:spTgt>
                                        </p:tgtEl>
                                        <p:attrNameLst>
                                          <p:attrName>style.visibility</p:attrName>
                                        </p:attrNameLst>
                                      </p:cBhvr>
                                      <p:to>
                                        <p:strVal val="visible"/>
                                      </p:to>
                                    </p:set>
                                    <p:animEffect transition="in" filter="box(in)">
                                      <p:cBhvr>
                                        <p:cTn id="27" dur="500"/>
                                        <p:tgtEl>
                                          <p:spTgt spid="6963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9635">
                                            <p:txEl>
                                              <p:pRg st="5" end="5"/>
                                            </p:txEl>
                                          </p:spTgt>
                                        </p:tgtEl>
                                        <p:attrNameLst>
                                          <p:attrName>style.visibility</p:attrName>
                                        </p:attrNameLst>
                                      </p:cBhvr>
                                      <p:to>
                                        <p:strVal val="visible"/>
                                      </p:to>
                                    </p:set>
                                    <p:animEffect transition="in" filter="box(in)">
                                      <p:cBhvr>
                                        <p:cTn id="32" dur="500"/>
                                        <p:tgtEl>
                                          <p:spTgt spid="6963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69635">
                                            <p:txEl>
                                              <p:pRg st="6" end="6"/>
                                            </p:txEl>
                                          </p:spTgt>
                                        </p:tgtEl>
                                        <p:attrNameLst>
                                          <p:attrName>style.visibility</p:attrName>
                                        </p:attrNameLst>
                                      </p:cBhvr>
                                      <p:to>
                                        <p:strVal val="visible"/>
                                      </p:to>
                                    </p:set>
                                    <p:animEffect transition="in" filter="box(in)">
                                      <p:cBhvr>
                                        <p:cTn id="37" dur="500"/>
                                        <p:tgtEl>
                                          <p:spTgt spid="696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normAutofit/>
          </a:bodyPr>
          <a:lstStyle/>
          <a:p>
            <a:pPr eaLnBrk="1" hangingPunct="1">
              <a:defRPr/>
            </a:pPr>
            <a:r>
              <a:rPr lang="en-US" sz="3800" dirty="0"/>
              <a:t>Category 3: Submittal of Documents - Examples</a:t>
            </a:r>
          </a:p>
        </p:txBody>
      </p:sp>
      <p:sp>
        <p:nvSpPr>
          <p:cNvPr id="105475" name="Rectangle 3"/>
          <p:cNvSpPr>
            <a:spLocks noGrp="1" noChangeArrowheads="1"/>
          </p:cNvSpPr>
          <p:nvPr>
            <p:ph idx="1"/>
          </p:nvPr>
        </p:nvSpPr>
        <p:spPr>
          <a:xfrm>
            <a:off x="866441" y="2489200"/>
            <a:ext cx="7515559" cy="3530600"/>
          </a:xfrm>
        </p:spPr>
        <p:txBody>
          <a:bodyPr>
            <a:normAutofit/>
          </a:bodyPr>
          <a:lstStyle/>
          <a:p>
            <a:pPr eaLnBrk="1" hangingPunct="1">
              <a:lnSpc>
                <a:spcPct val="90000"/>
              </a:lnSpc>
              <a:defRPr/>
            </a:pPr>
            <a:r>
              <a:rPr lang="en-US" sz="2600" dirty="0"/>
              <a:t>EEO/DBE, trainee, certified payroll issues come into play only when monthly estimate is withheld</a:t>
            </a:r>
          </a:p>
          <a:p>
            <a:pPr>
              <a:lnSpc>
                <a:spcPct val="90000"/>
              </a:lnSpc>
              <a:buFont typeface="Wingdings" panose="05000000000000000000" pitchFamily="2" charset="2"/>
              <a:buChar char="§"/>
              <a:defRPr/>
            </a:pPr>
            <a:r>
              <a:rPr lang="en-US" sz="2600" dirty="0"/>
              <a:t>Notice Letter advising of missing documentation requesting remittance</a:t>
            </a:r>
          </a:p>
          <a:p>
            <a:pPr>
              <a:lnSpc>
                <a:spcPct val="90000"/>
              </a:lnSpc>
              <a:buFont typeface="Wingdings" panose="05000000000000000000" pitchFamily="2" charset="2"/>
              <a:buChar char="§"/>
              <a:defRPr/>
            </a:pPr>
            <a:r>
              <a:rPr lang="en-US" sz="2600" dirty="0"/>
              <a:t>Letter notifying possible withholding of   monthly estimate – automatic DWL</a:t>
            </a:r>
          </a:p>
          <a:p>
            <a:pPr eaLnBrk="1" hangingPunct="1">
              <a:lnSpc>
                <a:spcPct val="90000"/>
              </a:lnSpc>
              <a:buFont typeface="Wingdings" panose="05000000000000000000" pitchFamily="2" charset="2"/>
              <a:buChar char="§"/>
              <a:defRPr/>
            </a:pPr>
            <a:r>
              <a:rPr lang="en-US" sz="2600" dirty="0"/>
              <a:t>Letter notifying withholding of monthly estimate – automatic DL</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normAutofit/>
          </a:bodyPr>
          <a:lstStyle/>
          <a:p>
            <a:pPr eaLnBrk="1" hangingPunct="1">
              <a:defRPr/>
            </a:pPr>
            <a:r>
              <a:rPr lang="en-US" sz="3800"/>
              <a:t>Category 3: Submittal of Documents - Examples</a:t>
            </a:r>
          </a:p>
        </p:txBody>
      </p:sp>
      <p:sp>
        <p:nvSpPr>
          <p:cNvPr id="124931" name="Rectangle 3"/>
          <p:cNvSpPr>
            <a:spLocks noGrp="1" noChangeArrowheads="1"/>
          </p:cNvSpPr>
          <p:nvPr>
            <p:ph idx="1"/>
          </p:nvPr>
        </p:nvSpPr>
        <p:spPr>
          <a:xfrm>
            <a:off x="866441" y="2489200"/>
            <a:ext cx="7439359" cy="3530600"/>
          </a:xfrm>
        </p:spPr>
        <p:txBody>
          <a:bodyPr>
            <a:normAutofit lnSpcReduction="10000"/>
          </a:bodyPr>
          <a:lstStyle/>
          <a:p>
            <a:pPr eaLnBrk="1" hangingPunct="1">
              <a:defRPr/>
            </a:pPr>
            <a:r>
              <a:rPr lang="en-US" sz="3400" dirty="0"/>
              <a:t>If we had to issue letters, month after month, notifying possible withholding of monthly estimate – issue DWL in Category 3 and DL in Category 5, and give a Non-Conformance day in Category 8.</a:t>
            </a:r>
          </a:p>
          <a:p>
            <a:pPr eaLnBrk="1" hangingPunct="1">
              <a:defRPr/>
            </a:pPr>
            <a:r>
              <a:rPr lang="en-US" sz="3400" dirty="0"/>
              <a:t>Issue DL in Category 3 only if the monthly estimate was withheld.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4931">
                                            <p:txEl>
                                              <p:pRg st="1" end="1"/>
                                            </p:txEl>
                                          </p:spTgt>
                                        </p:tgtEl>
                                        <p:attrNameLst>
                                          <p:attrName>style.visibility</p:attrName>
                                        </p:attrNameLst>
                                      </p:cBhvr>
                                      <p:to>
                                        <p:strVal val="visible"/>
                                      </p:to>
                                    </p:set>
                                    <p:anim calcmode="lin" valueType="num">
                                      <p:cBhvr additive="base">
                                        <p:cTn id="7" dur="500" fill="hold"/>
                                        <p:tgtEl>
                                          <p:spTgt spid="12493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493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normAutofit/>
          </a:bodyPr>
          <a:lstStyle/>
          <a:p>
            <a:pPr eaLnBrk="1" hangingPunct="1">
              <a:defRPr/>
            </a:pPr>
            <a:r>
              <a:rPr lang="en-US" sz="3800"/>
              <a:t>Category 3: Submittal of Documents - Examples</a:t>
            </a:r>
          </a:p>
        </p:txBody>
      </p:sp>
      <p:sp>
        <p:nvSpPr>
          <p:cNvPr id="157699" name="Rectangle 3"/>
          <p:cNvSpPr>
            <a:spLocks noGrp="1" noChangeArrowheads="1"/>
          </p:cNvSpPr>
          <p:nvPr>
            <p:ph idx="1"/>
          </p:nvPr>
        </p:nvSpPr>
        <p:spPr>
          <a:xfrm>
            <a:off x="866441" y="2489200"/>
            <a:ext cx="7515559" cy="3530600"/>
          </a:xfrm>
        </p:spPr>
        <p:txBody>
          <a:bodyPr>
            <a:normAutofit/>
          </a:bodyPr>
          <a:lstStyle/>
          <a:p>
            <a:pPr eaLnBrk="1" hangingPunct="1">
              <a:defRPr/>
            </a:pPr>
            <a:r>
              <a:rPr lang="en-US" sz="3400" dirty="0"/>
              <a:t>Required Documentation (Shop Drawings, </a:t>
            </a:r>
            <a:r>
              <a:rPr lang="en-US" sz="3400" dirty="0" err="1"/>
              <a:t>etc</a:t>
            </a:r>
            <a:r>
              <a:rPr lang="en-US" sz="3400" dirty="0"/>
              <a:t>)</a:t>
            </a:r>
          </a:p>
          <a:p>
            <a:pPr eaLnBrk="1" hangingPunct="1">
              <a:buFont typeface="Wingdings" pitchFamily="2" charset="2"/>
              <a:buNone/>
              <a:defRPr/>
            </a:pPr>
            <a:r>
              <a:rPr lang="en-US" sz="3400" dirty="0"/>
              <a:t>	If Contractor fails to deliver required documentation, issue DWL (or DL) in Category 3, DL in Category 5, and give a Non-Conformance day in Category 8.</a:t>
            </a:r>
          </a:p>
          <a:p>
            <a:pPr eaLnBrk="1" hangingPunct="1">
              <a:buFont typeface="Wingdings" pitchFamily="2" charset="2"/>
              <a:buNone/>
              <a:defRPr/>
            </a:pPr>
            <a:endParaRPr lang="en-US" sz="3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normAutofit/>
          </a:bodyPr>
          <a:lstStyle/>
          <a:p>
            <a:pPr eaLnBrk="1" hangingPunct="1">
              <a:defRPr/>
            </a:pPr>
            <a:r>
              <a:rPr lang="en-US" sz="3800"/>
              <a:t>Category 3: Submittal of Documents - Examples</a:t>
            </a:r>
          </a:p>
        </p:txBody>
      </p:sp>
      <p:sp>
        <p:nvSpPr>
          <p:cNvPr id="166917" name="Rectangle 5"/>
          <p:cNvSpPr>
            <a:spLocks noGrp="1" noChangeArrowheads="1"/>
          </p:cNvSpPr>
          <p:nvPr>
            <p:ph idx="1"/>
          </p:nvPr>
        </p:nvSpPr>
        <p:spPr>
          <a:xfrm>
            <a:off x="866441" y="2489200"/>
            <a:ext cx="7363159" cy="3987800"/>
          </a:xfrm>
        </p:spPr>
        <p:txBody>
          <a:bodyPr>
            <a:noAutofit/>
          </a:bodyPr>
          <a:lstStyle/>
          <a:p>
            <a:pPr eaLnBrk="1" hangingPunct="1">
              <a:defRPr/>
            </a:pPr>
            <a:r>
              <a:rPr lang="en-US" sz="2200" dirty="0"/>
              <a:t>Engineering Analysis Reports (EAR)</a:t>
            </a:r>
          </a:p>
          <a:p>
            <a:pPr lvl="1" eaLnBrk="1" hangingPunct="1">
              <a:defRPr/>
            </a:pPr>
            <a:r>
              <a:rPr lang="en-US" sz="2200" dirty="0"/>
              <a:t>Once it is determined that an EAR is needed, mutually agree on a timetable of when this submittal is made.</a:t>
            </a:r>
          </a:p>
          <a:p>
            <a:pPr lvl="2" eaLnBrk="1" hangingPunct="1">
              <a:defRPr/>
            </a:pPr>
            <a:r>
              <a:rPr lang="en-US" sz="2200" dirty="0"/>
              <a:t>If the Contractor fails to acknowledge, then establish a reasonable timeframe ( ie,10 working days) to submit</a:t>
            </a:r>
          </a:p>
          <a:p>
            <a:pPr lvl="2" eaLnBrk="1" hangingPunct="1">
              <a:defRPr/>
            </a:pPr>
            <a:r>
              <a:rPr lang="en-US" sz="2200" dirty="0"/>
              <a:t>If no submittal is made, then issue a DWL and provide for another 5 working days.</a:t>
            </a:r>
          </a:p>
          <a:p>
            <a:pPr lvl="2" eaLnBrk="1" hangingPunct="1">
              <a:defRPr/>
            </a:pPr>
            <a:r>
              <a:rPr lang="en-US" sz="2200" dirty="0"/>
              <a:t>If still no submittal, then issue a DL</a:t>
            </a:r>
          </a:p>
          <a:p>
            <a:pPr lvl="2" eaLnBrk="1" hangingPunct="1">
              <a:defRPr/>
            </a:pP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5" name="Rectangle 5"/>
          <p:cNvSpPr>
            <a:spLocks noGrp="1" noChangeArrowheads="1"/>
          </p:cNvSpPr>
          <p:nvPr>
            <p:ph type="title"/>
          </p:nvPr>
        </p:nvSpPr>
        <p:spPr/>
        <p:txBody>
          <a:bodyPr>
            <a:normAutofit/>
          </a:bodyPr>
          <a:lstStyle/>
          <a:p>
            <a:pPr eaLnBrk="1" hangingPunct="1">
              <a:defRPr/>
            </a:pPr>
            <a:r>
              <a:rPr lang="en-US"/>
              <a:t>Impacts of Past Performance Grades</a:t>
            </a:r>
          </a:p>
        </p:txBody>
      </p:sp>
      <p:sp>
        <p:nvSpPr>
          <p:cNvPr id="122886" name="Rectangle 6"/>
          <p:cNvSpPr>
            <a:spLocks noGrp="1" noChangeArrowheads="1"/>
          </p:cNvSpPr>
          <p:nvPr>
            <p:ph idx="1"/>
          </p:nvPr>
        </p:nvSpPr>
        <p:spPr>
          <a:xfrm>
            <a:off x="866441" y="2489200"/>
            <a:ext cx="7744159" cy="3530600"/>
          </a:xfrm>
        </p:spPr>
        <p:txBody>
          <a:bodyPr>
            <a:normAutofit/>
          </a:bodyPr>
          <a:lstStyle/>
          <a:p>
            <a:pPr eaLnBrk="1" hangingPunct="1">
              <a:lnSpc>
                <a:spcPct val="80000"/>
              </a:lnSpc>
              <a:defRPr/>
            </a:pPr>
            <a:r>
              <a:rPr lang="en-US" sz="2800" dirty="0"/>
              <a:t>Contractor past performance score is used to determine bidding capacity. </a:t>
            </a:r>
          </a:p>
          <a:p>
            <a:pPr lvl="1" eaLnBrk="1" hangingPunct="1">
              <a:lnSpc>
                <a:spcPct val="80000"/>
              </a:lnSpc>
              <a:defRPr/>
            </a:pPr>
            <a:r>
              <a:rPr lang="en-US" sz="2400" dirty="0"/>
              <a:t>Typically, previous year’s scores are averaged but under certain circumstances,  up to the last five years of scores can be averaged. Year starts from the date of the Contractor’s pre-qualification (typically April).</a:t>
            </a:r>
          </a:p>
          <a:p>
            <a:pPr eaLnBrk="1" hangingPunct="1">
              <a:lnSpc>
                <a:spcPct val="80000"/>
              </a:lnSpc>
              <a:defRPr/>
            </a:pPr>
            <a:r>
              <a:rPr lang="en-US" sz="2800" dirty="0"/>
              <a:t>TAKE IT SERIOUSLY! WE NEED TO BE FAIR, BUT STILL, A “GOOD” IS A “GOOD” AND A “BAD” IS A “BAD</a:t>
            </a:r>
          </a:p>
          <a:p>
            <a:pPr eaLnBrk="1" hangingPunct="1">
              <a:lnSpc>
                <a:spcPct val="80000"/>
              </a:lnSpc>
              <a:defRPr/>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2886">
                                            <p:txEl>
                                              <p:pRg st="2" end="2"/>
                                            </p:txEl>
                                          </p:spTgt>
                                        </p:tgtEl>
                                        <p:attrNameLst>
                                          <p:attrName>style.visibility</p:attrName>
                                        </p:attrNameLst>
                                      </p:cBhvr>
                                      <p:to>
                                        <p:strVal val="visible"/>
                                      </p:to>
                                    </p:set>
                                    <p:anim calcmode="lin" valueType="num">
                                      <p:cBhvr additive="base">
                                        <p:cTn id="7" dur="500" fill="hold"/>
                                        <p:tgtEl>
                                          <p:spTgt spid="12288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88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4" name="Rectangle 4"/>
          <p:cNvSpPr>
            <a:spLocks noGrp="1" noChangeArrowheads="1"/>
          </p:cNvSpPr>
          <p:nvPr>
            <p:ph idx="1"/>
          </p:nvPr>
        </p:nvSpPr>
        <p:spPr>
          <a:xfrm>
            <a:off x="1381349" y="2514600"/>
            <a:ext cx="6343201" cy="3530600"/>
          </a:xfrm>
        </p:spPr>
        <p:txBody>
          <a:bodyPr/>
          <a:lstStyle/>
          <a:p>
            <a:pPr marL="64008" indent="0" algn="ctr" eaLnBrk="1" hangingPunct="1">
              <a:buNone/>
              <a:defRPr/>
            </a:pPr>
            <a:r>
              <a:rPr lang="en-US" sz="4400" b="1" i="1" dirty="0"/>
              <a:t>Questions?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3581400"/>
            <a:ext cx="2857500" cy="2847975"/>
          </a:xfrm>
          <a:prstGeom prst="rect">
            <a:avLst/>
          </a:prstGeom>
        </p:spPr>
      </p:pic>
    </p:spTree>
    <p:extLst>
      <p:ext uri="{BB962C8B-B14F-4D97-AF65-F5344CB8AC3E}">
        <p14:creationId xmlns:p14="http://schemas.microsoft.com/office/powerpoint/2010/main" val="34435600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26"/>
          <p:cNvSpPr>
            <a:spLocks noGrp="1" noChangeArrowheads="1"/>
          </p:cNvSpPr>
          <p:nvPr>
            <p:ph type="title"/>
          </p:nvPr>
        </p:nvSpPr>
        <p:spPr/>
        <p:txBody>
          <a:bodyPr>
            <a:normAutofit/>
          </a:bodyPr>
          <a:lstStyle/>
          <a:p>
            <a:pPr eaLnBrk="1" hangingPunct="1">
              <a:defRPr/>
            </a:pPr>
            <a:r>
              <a:rPr lang="en-US"/>
              <a:t>Category 4: Project Completion</a:t>
            </a:r>
          </a:p>
        </p:txBody>
      </p:sp>
      <p:sp>
        <p:nvSpPr>
          <p:cNvPr id="51203" name="Rectangle 1027"/>
          <p:cNvSpPr>
            <a:spLocks noGrp="1" noChangeArrowheads="1"/>
          </p:cNvSpPr>
          <p:nvPr>
            <p:ph idx="1"/>
          </p:nvPr>
        </p:nvSpPr>
        <p:spPr>
          <a:xfrm>
            <a:off x="866441" y="2489200"/>
            <a:ext cx="7363159" cy="3530600"/>
          </a:xfrm>
        </p:spPr>
        <p:txBody>
          <a:bodyPr>
            <a:normAutofit/>
          </a:bodyPr>
          <a:lstStyle/>
          <a:p>
            <a:pPr eaLnBrk="1" hangingPunct="1">
              <a:defRPr/>
            </a:pPr>
            <a:r>
              <a:rPr lang="en-US" sz="3100" dirty="0"/>
              <a:t>14 points for finishing within Allowable Contract Time.</a:t>
            </a:r>
          </a:p>
          <a:p>
            <a:pPr eaLnBrk="1" hangingPunct="1">
              <a:defRPr/>
            </a:pPr>
            <a:r>
              <a:rPr lang="en-US" sz="3100" dirty="0"/>
              <a:t>Bonus points for early completion or within Original Contract Time. </a:t>
            </a:r>
          </a:p>
          <a:p>
            <a:pPr eaLnBrk="1" hangingPunct="1">
              <a:defRPr/>
            </a:pPr>
            <a:r>
              <a:rPr lang="en-US" sz="3100" dirty="0"/>
              <a:t>Significant scoring reduction for finishing late</a:t>
            </a:r>
          </a:p>
          <a:p>
            <a:pPr eaLnBrk="1" hangingPunct="1">
              <a:defRPr/>
            </a:pPr>
            <a:r>
              <a:rPr lang="en-US" sz="3100" dirty="0"/>
              <a:t>No Deficiency Letters used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500" fill="hold"/>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03">
                                            <p:txEl>
                                              <p:pRg st="1" end="1"/>
                                            </p:txEl>
                                          </p:spTgt>
                                        </p:tgtEl>
                                        <p:attrNameLst>
                                          <p:attrName>style.visibility</p:attrName>
                                        </p:attrNameLst>
                                      </p:cBhvr>
                                      <p:to>
                                        <p:strVal val="visible"/>
                                      </p:to>
                                    </p:set>
                                    <p:anim calcmode="lin" valueType="num">
                                      <p:cBhvr additive="base">
                                        <p:cTn id="13" dur="5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03">
                                            <p:txEl>
                                              <p:pRg st="2" end="2"/>
                                            </p:txEl>
                                          </p:spTgt>
                                        </p:tgtEl>
                                        <p:attrNameLst>
                                          <p:attrName>style.visibility</p:attrName>
                                        </p:attrNameLst>
                                      </p:cBhvr>
                                      <p:to>
                                        <p:strVal val="visible"/>
                                      </p:to>
                                    </p:set>
                                    <p:anim calcmode="lin" valueType="num">
                                      <p:cBhvr additive="base">
                                        <p:cTn id="19"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03">
                                            <p:txEl>
                                              <p:pRg st="3" end="3"/>
                                            </p:txEl>
                                          </p:spTgt>
                                        </p:tgtEl>
                                        <p:attrNameLst>
                                          <p:attrName>style.visibility</p:attrName>
                                        </p:attrNameLst>
                                      </p:cBhvr>
                                      <p:to>
                                        <p:strVal val="visible"/>
                                      </p:to>
                                    </p:set>
                                    <p:anim calcmode="lin" valueType="num">
                                      <p:cBhvr additive="base">
                                        <p:cTn id="25" dur="500" fill="hold"/>
                                        <p:tgtEl>
                                          <p:spTgt spid="5120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0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4" name="Rectangle 4"/>
          <p:cNvSpPr>
            <a:spLocks noGrp="1" noChangeArrowheads="1"/>
          </p:cNvSpPr>
          <p:nvPr>
            <p:ph idx="1"/>
          </p:nvPr>
        </p:nvSpPr>
        <p:spPr>
          <a:xfrm>
            <a:off x="1457549" y="2514600"/>
            <a:ext cx="6343201" cy="3530600"/>
          </a:xfrm>
        </p:spPr>
        <p:txBody>
          <a:bodyPr/>
          <a:lstStyle/>
          <a:p>
            <a:pPr marL="64008" indent="0" algn="ctr" eaLnBrk="1" hangingPunct="1">
              <a:buNone/>
              <a:defRPr/>
            </a:pPr>
            <a:r>
              <a:rPr lang="en-US" sz="4400" b="1" i="1" dirty="0"/>
              <a:t>Questions?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3352800"/>
            <a:ext cx="2857500" cy="2847975"/>
          </a:xfrm>
          <a:prstGeom prst="rect">
            <a:avLst/>
          </a:prstGeom>
        </p:spPr>
      </p:pic>
    </p:spTree>
    <p:extLst>
      <p:ext uri="{BB962C8B-B14F-4D97-AF65-F5344CB8AC3E}">
        <p14:creationId xmlns:p14="http://schemas.microsoft.com/office/powerpoint/2010/main" val="20022813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a:bodyPr>
          <a:lstStyle/>
          <a:p>
            <a:pPr eaLnBrk="1" hangingPunct="1">
              <a:defRPr/>
            </a:pPr>
            <a:r>
              <a:rPr lang="en-US"/>
              <a:t>Category 5: Cooperation/Coordination</a:t>
            </a:r>
          </a:p>
        </p:txBody>
      </p:sp>
      <p:sp>
        <p:nvSpPr>
          <p:cNvPr id="52227" name="Rectangle 3"/>
          <p:cNvSpPr>
            <a:spLocks noGrp="1" noChangeArrowheads="1"/>
          </p:cNvSpPr>
          <p:nvPr>
            <p:ph idx="1"/>
          </p:nvPr>
        </p:nvSpPr>
        <p:spPr>
          <a:xfrm>
            <a:off x="866441" y="2489200"/>
            <a:ext cx="7896559" cy="3530600"/>
          </a:xfrm>
        </p:spPr>
        <p:txBody>
          <a:bodyPr>
            <a:normAutofit lnSpcReduction="10000"/>
          </a:bodyPr>
          <a:lstStyle/>
          <a:p>
            <a:pPr eaLnBrk="1" hangingPunct="1">
              <a:lnSpc>
                <a:spcPct val="90000"/>
              </a:lnSpc>
              <a:defRPr/>
            </a:pPr>
            <a:r>
              <a:rPr lang="en-US" sz="2800" dirty="0"/>
              <a:t>Includes CEI personnel as well as property owners, utilities, and third parties</a:t>
            </a:r>
          </a:p>
          <a:p>
            <a:pPr eaLnBrk="1" hangingPunct="1">
              <a:lnSpc>
                <a:spcPct val="90000"/>
              </a:lnSpc>
              <a:defRPr/>
            </a:pPr>
            <a:r>
              <a:rPr lang="en-US" sz="2800" dirty="0"/>
              <a:t>Based on Contractor’s initiative</a:t>
            </a:r>
          </a:p>
          <a:p>
            <a:pPr eaLnBrk="1" hangingPunct="1">
              <a:lnSpc>
                <a:spcPct val="90000"/>
              </a:lnSpc>
              <a:defRPr/>
            </a:pPr>
            <a:r>
              <a:rPr lang="en-US" sz="2800" dirty="0"/>
              <a:t>Deficiency Letter process used</a:t>
            </a:r>
          </a:p>
          <a:p>
            <a:pPr eaLnBrk="1" hangingPunct="1">
              <a:lnSpc>
                <a:spcPct val="90000"/>
              </a:lnSpc>
              <a:defRPr/>
            </a:pPr>
            <a:r>
              <a:rPr lang="en-US" sz="2800" dirty="0"/>
              <a:t>Blatant violations are when CEI tells the Contractor not to do something but the Contractor proceeds anyway.  Contractors need to escalate disagreements or misinterpretations prior to proceeding with the work.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diamond(in)">
                                      <p:cBhvr>
                                        <p:cTn id="7" dur="1000"/>
                                        <p:tgtEl>
                                          <p:spTgt spid="522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2227">
                                            <p:txEl>
                                              <p:pRg st="1" end="1"/>
                                            </p:txEl>
                                          </p:spTgt>
                                        </p:tgtEl>
                                        <p:attrNameLst>
                                          <p:attrName>style.visibility</p:attrName>
                                        </p:attrNameLst>
                                      </p:cBhvr>
                                      <p:to>
                                        <p:strVal val="visible"/>
                                      </p:to>
                                    </p:set>
                                    <p:animEffect transition="in" filter="diamond(in)">
                                      <p:cBhvr>
                                        <p:cTn id="12" dur="1000"/>
                                        <p:tgtEl>
                                          <p:spTgt spid="522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2227">
                                            <p:txEl>
                                              <p:pRg st="2" end="2"/>
                                            </p:txEl>
                                          </p:spTgt>
                                        </p:tgtEl>
                                        <p:attrNameLst>
                                          <p:attrName>style.visibility</p:attrName>
                                        </p:attrNameLst>
                                      </p:cBhvr>
                                      <p:to>
                                        <p:strVal val="visible"/>
                                      </p:to>
                                    </p:set>
                                    <p:animEffect transition="in" filter="diamond(in)">
                                      <p:cBhvr>
                                        <p:cTn id="17" dur="1000"/>
                                        <p:tgtEl>
                                          <p:spTgt spid="522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2227">
                                            <p:txEl>
                                              <p:pRg st="3" end="3"/>
                                            </p:txEl>
                                          </p:spTgt>
                                        </p:tgtEl>
                                        <p:attrNameLst>
                                          <p:attrName>style.visibility</p:attrName>
                                        </p:attrNameLst>
                                      </p:cBhvr>
                                      <p:to>
                                        <p:strVal val="visible"/>
                                      </p:to>
                                    </p:set>
                                    <p:animEffect transition="in" filter="diamond(in)">
                                      <p:cBhvr>
                                        <p:cTn id="22" dur="1000"/>
                                        <p:tgtEl>
                                          <p:spTgt spid="522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866440" y="533400"/>
            <a:ext cx="6343202" cy="1523999"/>
          </a:xfrm>
        </p:spPr>
        <p:txBody>
          <a:bodyPr>
            <a:normAutofit fontScale="90000"/>
          </a:bodyPr>
          <a:lstStyle/>
          <a:p>
            <a:pPr eaLnBrk="1" hangingPunct="1">
              <a:defRPr/>
            </a:pPr>
            <a:r>
              <a:rPr lang="en-US" sz="3600" dirty="0"/>
              <a:t>Category 5: Cooperation/Coordination - Examples</a:t>
            </a:r>
          </a:p>
        </p:txBody>
      </p:sp>
      <p:sp>
        <p:nvSpPr>
          <p:cNvPr id="72707" name="Rectangle 3"/>
          <p:cNvSpPr>
            <a:spLocks noGrp="1" noChangeArrowheads="1"/>
          </p:cNvSpPr>
          <p:nvPr>
            <p:ph idx="1"/>
          </p:nvPr>
        </p:nvSpPr>
        <p:spPr>
          <a:xfrm>
            <a:off x="866441" y="2489200"/>
            <a:ext cx="7667959" cy="3530600"/>
          </a:xfrm>
        </p:spPr>
        <p:txBody>
          <a:bodyPr>
            <a:normAutofit/>
          </a:bodyPr>
          <a:lstStyle/>
          <a:p>
            <a:pPr eaLnBrk="1" hangingPunct="1">
              <a:lnSpc>
                <a:spcPct val="90000"/>
              </a:lnSpc>
              <a:defRPr/>
            </a:pPr>
            <a:r>
              <a:rPr lang="en-US" sz="2800" dirty="0"/>
              <a:t>Contractor was advised to stop work and did not.</a:t>
            </a:r>
          </a:p>
          <a:p>
            <a:pPr eaLnBrk="1" hangingPunct="1">
              <a:lnSpc>
                <a:spcPct val="90000"/>
              </a:lnSpc>
              <a:defRPr/>
            </a:pPr>
            <a:r>
              <a:rPr lang="en-US" sz="2800" dirty="0"/>
              <a:t>Contractor was advised to stop paving and get out of the road due to lane closure time requirement in the Contract. This could result in multiple negative implications (DL in this category, non conformance day in Category 8)</a:t>
            </a:r>
          </a:p>
          <a:p>
            <a:pPr eaLnBrk="1" hangingPunct="1">
              <a:lnSpc>
                <a:spcPct val="90000"/>
              </a:lnSpc>
              <a:defRPr/>
            </a:pPr>
            <a:r>
              <a:rPr lang="en-US" sz="2800" dirty="0"/>
              <a:t>Lack of good coordination, everything seems to be last minute. </a:t>
            </a:r>
            <a:r>
              <a:rPr lang="en-US" sz="2800" b="1" i="1" dirty="0"/>
              <a:t>PLANNING IS KEY</a:t>
            </a:r>
            <a:r>
              <a:rPr lang="en-US" sz="2800" dirty="0"/>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4" name="Rectangle 4"/>
          <p:cNvSpPr>
            <a:spLocks noGrp="1" noChangeArrowheads="1"/>
          </p:cNvSpPr>
          <p:nvPr>
            <p:ph idx="1"/>
          </p:nvPr>
        </p:nvSpPr>
        <p:spPr>
          <a:xfrm>
            <a:off x="1457549" y="2489200"/>
            <a:ext cx="6343201" cy="3530600"/>
          </a:xfrm>
        </p:spPr>
        <p:txBody>
          <a:bodyPr/>
          <a:lstStyle/>
          <a:p>
            <a:pPr marL="64008" indent="0" algn="ctr" eaLnBrk="1" hangingPunct="1">
              <a:buNone/>
              <a:defRPr/>
            </a:pPr>
            <a:r>
              <a:rPr lang="en-US" sz="4400" b="1" i="1" dirty="0"/>
              <a:t>Questions?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3171825"/>
            <a:ext cx="2857500" cy="2847975"/>
          </a:xfrm>
          <a:prstGeom prst="rect">
            <a:avLst/>
          </a:prstGeom>
        </p:spPr>
      </p:pic>
    </p:spTree>
    <p:extLst>
      <p:ext uri="{BB962C8B-B14F-4D97-AF65-F5344CB8AC3E}">
        <p14:creationId xmlns:p14="http://schemas.microsoft.com/office/powerpoint/2010/main" val="7165186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a:bodyPr>
          <a:lstStyle/>
          <a:p>
            <a:pPr eaLnBrk="1" hangingPunct="1">
              <a:defRPr/>
            </a:pPr>
            <a:r>
              <a:rPr lang="en-US"/>
              <a:t>Category 6: Mitigate Cost and Time Overruns</a:t>
            </a:r>
          </a:p>
        </p:txBody>
      </p:sp>
      <p:sp>
        <p:nvSpPr>
          <p:cNvPr id="53251" name="Rectangle 3"/>
          <p:cNvSpPr>
            <a:spLocks noGrp="1" noChangeArrowheads="1"/>
          </p:cNvSpPr>
          <p:nvPr>
            <p:ph idx="1"/>
          </p:nvPr>
        </p:nvSpPr>
        <p:spPr/>
        <p:txBody>
          <a:bodyPr/>
          <a:lstStyle/>
          <a:p>
            <a:pPr eaLnBrk="1" hangingPunct="1">
              <a:defRPr/>
            </a:pPr>
            <a:r>
              <a:rPr lang="en-US" sz="3000"/>
              <a:t>Contractor’s initiative to avoid or minimize cost and time increases</a:t>
            </a:r>
          </a:p>
          <a:p>
            <a:pPr eaLnBrk="1" hangingPunct="1">
              <a:defRPr/>
            </a:pPr>
            <a:r>
              <a:rPr lang="en-US" sz="3000"/>
              <a:t>Deficiency Letter process used</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normAutofit/>
          </a:bodyPr>
          <a:lstStyle/>
          <a:p>
            <a:pPr eaLnBrk="1" hangingPunct="1">
              <a:defRPr/>
            </a:pPr>
            <a:r>
              <a:rPr lang="en-US"/>
              <a:t>Category 6: Mitigate Cost and Time Overruns - Examples</a:t>
            </a:r>
          </a:p>
        </p:txBody>
      </p:sp>
      <p:sp>
        <p:nvSpPr>
          <p:cNvPr id="73731" name="Rectangle 3"/>
          <p:cNvSpPr>
            <a:spLocks noGrp="1" noChangeArrowheads="1"/>
          </p:cNvSpPr>
          <p:nvPr>
            <p:ph idx="1"/>
          </p:nvPr>
        </p:nvSpPr>
        <p:spPr>
          <a:xfrm>
            <a:off x="866441" y="2489200"/>
            <a:ext cx="7134559" cy="3530600"/>
          </a:xfrm>
        </p:spPr>
        <p:txBody>
          <a:bodyPr>
            <a:normAutofit lnSpcReduction="10000"/>
          </a:bodyPr>
          <a:lstStyle/>
          <a:p>
            <a:pPr eaLnBrk="1" hangingPunct="1">
              <a:defRPr/>
            </a:pPr>
            <a:r>
              <a:rPr lang="en-US" sz="2800" dirty="0"/>
              <a:t>Contractor worked diligently to supply all information on the cost and time increases on claims submitted by them.</a:t>
            </a:r>
          </a:p>
          <a:p>
            <a:pPr eaLnBrk="1" hangingPunct="1">
              <a:defRPr/>
            </a:pPr>
            <a:r>
              <a:rPr lang="en-US" sz="2800" dirty="0"/>
              <a:t>The requests for additional money and time are well documented, fair and submitted timely. </a:t>
            </a:r>
          </a:p>
          <a:p>
            <a:pPr eaLnBrk="1" hangingPunct="1">
              <a:defRPr/>
            </a:pPr>
            <a:r>
              <a:rPr lang="en-US" sz="2800" dirty="0"/>
              <a:t>Contractor showed good-faith by relocating resources in order to mitigate cost and time increases.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4"/>
          <p:cNvSpPr>
            <a:spLocks noGrp="1" noChangeArrowheads="1"/>
          </p:cNvSpPr>
          <p:nvPr>
            <p:ph type="title"/>
          </p:nvPr>
        </p:nvSpPr>
        <p:spPr/>
        <p:txBody>
          <a:bodyPr>
            <a:normAutofit/>
          </a:bodyPr>
          <a:lstStyle/>
          <a:p>
            <a:pPr eaLnBrk="1" hangingPunct="1">
              <a:defRPr/>
            </a:pPr>
            <a:r>
              <a:rPr lang="en-US"/>
              <a:t>Category 7: Environmental Compliance</a:t>
            </a:r>
          </a:p>
        </p:txBody>
      </p:sp>
      <p:sp>
        <p:nvSpPr>
          <p:cNvPr id="54277" name="Rectangle 5"/>
          <p:cNvSpPr>
            <a:spLocks noGrp="1" noChangeArrowheads="1"/>
          </p:cNvSpPr>
          <p:nvPr>
            <p:ph idx="1"/>
          </p:nvPr>
        </p:nvSpPr>
        <p:spPr/>
        <p:txBody>
          <a:bodyPr>
            <a:normAutofit/>
          </a:bodyPr>
          <a:lstStyle/>
          <a:p>
            <a:pPr eaLnBrk="1" hangingPunct="1">
              <a:defRPr/>
            </a:pPr>
            <a:r>
              <a:rPr lang="en-US" sz="2800" dirty="0"/>
              <a:t>Based on Contractor’s initiative to identify and correct problems</a:t>
            </a:r>
          </a:p>
          <a:p>
            <a:pPr eaLnBrk="1" hangingPunct="1">
              <a:defRPr/>
            </a:pPr>
            <a:r>
              <a:rPr lang="en-US" sz="2800" dirty="0"/>
              <a:t>FDOT does not have to hold Contractor’s hand</a:t>
            </a:r>
          </a:p>
          <a:p>
            <a:pPr eaLnBrk="1" hangingPunct="1">
              <a:defRPr/>
            </a:pPr>
            <a:r>
              <a:rPr lang="en-US" sz="2800" dirty="0"/>
              <a:t>Bonus points for jobs over 300 original days</a:t>
            </a:r>
          </a:p>
          <a:p>
            <a:pPr eaLnBrk="1" hangingPunct="1">
              <a:defRPr/>
            </a:pPr>
            <a:r>
              <a:rPr lang="en-US" sz="2800" dirty="0"/>
              <a:t>Deficiency Letter process used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7">
                                            <p:txEl>
                                              <p:pRg st="0" end="0"/>
                                            </p:txEl>
                                          </p:spTgt>
                                        </p:tgtEl>
                                        <p:attrNameLst>
                                          <p:attrName>style.visibility</p:attrName>
                                        </p:attrNameLst>
                                      </p:cBhvr>
                                      <p:to>
                                        <p:strVal val="visible"/>
                                      </p:to>
                                    </p:set>
                                    <p:anim calcmode="lin" valueType="num">
                                      <p:cBhvr additive="base">
                                        <p:cTn id="7" dur="500" fill="hold"/>
                                        <p:tgtEl>
                                          <p:spTgt spid="542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7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277">
                                            <p:txEl>
                                              <p:pRg st="1" end="1"/>
                                            </p:txEl>
                                          </p:spTgt>
                                        </p:tgtEl>
                                        <p:attrNameLst>
                                          <p:attrName>style.visibility</p:attrName>
                                        </p:attrNameLst>
                                      </p:cBhvr>
                                      <p:to>
                                        <p:strVal val="visible"/>
                                      </p:to>
                                    </p:set>
                                    <p:anim calcmode="lin" valueType="num">
                                      <p:cBhvr additive="base">
                                        <p:cTn id="13" dur="500" fill="hold"/>
                                        <p:tgtEl>
                                          <p:spTgt spid="5427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277">
                                            <p:txEl>
                                              <p:pRg st="2" end="2"/>
                                            </p:txEl>
                                          </p:spTgt>
                                        </p:tgtEl>
                                        <p:attrNameLst>
                                          <p:attrName>style.visibility</p:attrName>
                                        </p:attrNameLst>
                                      </p:cBhvr>
                                      <p:to>
                                        <p:strVal val="visible"/>
                                      </p:to>
                                    </p:set>
                                    <p:anim calcmode="lin" valueType="num">
                                      <p:cBhvr additive="base">
                                        <p:cTn id="19" dur="500" fill="hold"/>
                                        <p:tgtEl>
                                          <p:spTgt spid="5427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7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4277">
                                            <p:txEl>
                                              <p:pRg st="3" end="3"/>
                                            </p:txEl>
                                          </p:spTgt>
                                        </p:tgtEl>
                                        <p:attrNameLst>
                                          <p:attrName>style.visibility</p:attrName>
                                        </p:attrNameLst>
                                      </p:cBhvr>
                                      <p:to>
                                        <p:strVal val="visible"/>
                                      </p:to>
                                    </p:set>
                                    <p:anim calcmode="lin" valueType="num">
                                      <p:cBhvr additive="base">
                                        <p:cTn id="25" dur="500" fill="hold"/>
                                        <p:tgtEl>
                                          <p:spTgt spid="5427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27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7"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4"/>
          <p:cNvSpPr>
            <a:spLocks noGrp="1" noChangeArrowheads="1"/>
          </p:cNvSpPr>
          <p:nvPr>
            <p:ph type="title"/>
          </p:nvPr>
        </p:nvSpPr>
        <p:spPr/>
        <p:txBody>
          <a:bodyPr>
            <a:normAutofit/>
          </a:bodyPr>
          <a:lstStyle/>
          <a:p>
            <a:pPr eaLnBrk="1" hangingPunct="1">
              <a:defRPr/>
            </a:pPr>
            <a:r>
              <a:rPr lang="en-US"/>
              <a:t>Category 7: Environmental Compliance - Examples</a:t>
            </a:r>
          </a:p>
        </p:txBody>
      </p:sp>
      <p:sp>
        <p:nvSpPr>
          <p:cNvPr id="74757" name="Rectangle 5"/>
          <p:cNvSpPr>
            <a:spLocks noGrp="1" noChangeArrowheads="1"/>
          </p:cNvSpPr>
          <p:nvPr>
            <p:ph idx="1"/>
          </p:nvPr>
        </p:nvSpPr>
        <p:spPr>
          <a:xfrm>
            <a:off x="866441" y="2489200"/>
            <a:ext cx="7363159" cy="3530600"/>
          </a:xfrm>
        </p:spPr>
        <p:txBody>
          <a:bodyPr>
            <a:normAutofit lnSpcReduction="10000"/>
          </a:bodyPr>
          <a:lstStyle/>
          <a:p>
            <a:pPr eaLnBrk="1" hangingPunct="1">
              <a:lnSpc>
                <a:spcPct val="80000"/>
              </a:lnSpc>
              <a:defRPr/>
            </a:pPr>
            <a:r>
              <a:rPr lang="en-US" sz="2800" dirty="0"/>
              <a:t>Contractor complied with all the environmental regulation requirements for Federal, State and local.</a:t>
            </a:r>
          </a:p>
          <a:p>
            <a:pPr eaLnBrk="1" hangingPunct="1">
              <a:lnSpc>
                <a:spcPct val="80000"/>
              </a:lnSpc>
              <a:defRPr/>
            </a:pPr>
            <a:r>
              <a:rPr lang="en-US" sz="2800" dirty="0"/>
              <a:t>Contractor complied with the contract erosion control plan, permits, and specifications and corrected deficiencies as necessary.</a:t>
            </a:r>
          </a:p>
          <a:p>
            <a:pPr eaLnBrk="1" hangingPunct="1">
              <a:lnSpc>
                <a:spcPct val="80000"/>
              </a:lnSpc>
              <a:defRPr/>
            </a:pPr>
            <a:r>
              <a:rPr lang="en-US" sz="2800" dirty="0"/>
              <a:t>Proactive in maintenance of erosion control features.</a:t>
            </a:r>
          </a:p>
          <a:p>
            <a:pPr eaLnBrk="1" hangingPunct="1">
              <a:lnSpc>
                <a:spcPct val="80000"/>
              </a:lnSpc>
              <a:defRPr/>
            </a:pPr>
            <a:r>
              <a:rPr lang="en-US" sz="2800" dirty="0"/>
              <a:t>Had foresight on extended weather forecast and put necessary features in place.</a:t>
            </a:r>
          </a:p>
          <a:p>
            <a:pPr eaLnBrk="1" hangingPunct="1">
              <a:lnSpc>
                <a:spcPct val="80000"/>
              </a:lnSpc>
              <a:defRPr/>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4757">
                                            <p:txEl>
                                              <p:pRg st="0" end="0"/>
                                            </p:txEl>
                                          </p:spTgt>
                                        </p:tgtEl>
                                        <p:attrNameLst>
                                          <p:attrName>style.visibility</p:attrName>
                                        </p:attrNameLst>
                                      </p:cBhvr>
                                      <p:to>
                                        <p:strVal val="visible"/>
                                      </p:to>
                                    </p:set>
                                    <p:anim calcmode="lin" valueType="num">
                                      <p:cBhvr additive="base">
                                        <p:cTn id="7" dur="500" fill="hold"/>
                                        <p:tgtEl>
                                          <p:spTgt spid="7475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475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4757">
                                            <p:txEl>
                                              <p:pRg st="1" end="1"/>
                                            </p:txEl>
                                          </p:spTgt>
                                        </p:tgtEl>
                                        <p:attrNameLst>
                                          <p:attrName>style.visibility</p:attrName>
                                        </p:attrNameLst>
                                      </p:cBhvr>
                                      <p:to>
                                        <p:strVal val="visible"/>
                                      </p:to>
                                    </p:set>
                                    <p:anim calcmode="lin" valueType="num">
                                      <p:cBhvr additive="base">
                                        <p:cTn id="13" dur="500" fill="hold"/>
                                        <p:tgtEl>
                                          <p:spTgt spid="7475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47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4757">
                                            <p:txEl>
                                              <p:pRg st="2" end="2"/>
                                            </p:txEl>
                                          </p:spTgt>
                                        </p:tgtEl>
                                        <p:attrNameLst>
                                          <p:attrName>style.visibility</p:attrName>
                                        </p:attrNameLst>
                                      </p:cBhvr>
                                      <p:to>
                                        <p:strVal val="visible"/>
                                      </p:to>
                                    </p:set>
                                    <p:anim calcmode="lin" valueType="num">
                                      <p:cBhvr additive="base">
                                        <p:cTn id="19" dur="500" fill="hold"/>
                                        <p:tgtEl>
                                          <p:spTgt spid="7475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475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4757">
                                            <p:txEl>
                                              <p:pRg st="3" end="3"/>
                                            </p:txEl>
                                          </p:spTgt>
                                        </p:tgtEl>
                                        <p:attrNameLst>
                                          <p:attrName>style.visibility</p:attrName>
                                        </p:attrNameLst>
                                      </p:cBhvr>
                                      <p:to>
                                        <p:strVal val="visible"/>
                                      </p:to>
                                    </p:set>
                                    <p:anim calcmode="lin" valueType="num">
                                      <p:cBhvr additive="base">
                                        <p:cTn id="25" dur="500" fill="hold"/>
                                        <p:tgtEl>
                                          <p:spTgt spid="7475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475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defRPr/>
            </a:pPr>
            <a:r>
              <a:rPr lang="en-US"/>
              <a:t>Bidding Capacity Impacts</a:t>
            </a:r>
          </a:p>
        </p:txBody>
      </p:sp>
      <p:sp>
        <p:nvSpPr>
          <p:cNvPr id="65539" name="Rectangle 3"/>
          <p:cNvSpPr>
            <a:spLocks noGrp="1" noChangeArrowheads="1"/>
          </p:cNvSpPr>
          <p:nvPr>
            <p:ph idx="1"/>
          </p:nvPr>
        </p:nvSpPr>
        <p:spPr>
          <a:xfrm>
            <a:off x="866441" y="2489200"/>
            <a:ext cx="7134559" cy="3530600"/>
          </a:xfrm>
        </p:spPr>
        <p:txBody>
          <a:bodyPr>
            <a:normAutofit fontScale="92500" lnSpcReduction="20000"/>
          </a:bodyPr>
          <a:lstStyle/>
          <a:p>
            <a:pPr algn="ctr" eaLnBrk="1" hangingPunct="1">
              <a:buFont typeface="Wingdings" pitchFamily="2" charset="2"/>
              <a:buNone/>
              <a:defRPr/>
            </a:pPr>
            <a:r>
              <a:rPr lang="en-US" sz="3600" dirty="0"/>
              <a:t>	MCR = AF </a:t>
            </a:r>
            <a:r>
              <a:rPr lang="en-US" dirty="0"/>
              <a:t>x </a:t>
            </a:r>
            <a:r>
              <a:rPr lang="en-US" sz="3600" dirty="0"/>
              <a:t>CRF </a:t>
            </a:r>
            <a:r>
              <a:rPr lang="en-US" dirty="0"/>
              <a:t>x </a:t>
            </a:r>
            <a:r>
              <a:rPr lang="en-US" sz="3600" dirty="0"/>
              <a:t>ANW</a:t>
            </a:r>
          </a:p>
          <a:p>
            <a:pPr eaLnBrk="1" hangingPunct="1">
              <a:buFont typeface="Wingdings" pitchFamily="2" charset="2"/>
              <a:buNone/>
              <a:defRPr/>
            </a:pPr>
            <a:endParaRPr lang="en-US" sz="2800" dirty="0"/>
          </a:p>
          <a:p>
            <a:pPr eaLnBrk="1" hangingPunct="1">
              <a:buFont typeface="Wingdings" pitchFamily="2" charset="2"/>
              <a:buNone/>
              <a:defRPr/>
            </a:pPr>
            <a:r>
              <a:rPr lang="en-US" sz="2800" dirty="0"/>
              <a:t>Where,</a:t>
            </a:r>
          </a:p>
          <a:p>
            <a:pPr eaLnBrk="1" hangingPunct="1">
              <a:buFont typeface="Wingdings" pitchFamily="2" charset="2"/>
              <a:buNone/>
              <a:defRPr/>
            </a:pPr>
            <a:r>
              <a:rPr lang="en-US" sz="2800" dirty="0"/>
              <a:t>	MCR = Maximum Capacity Rating</a:t>
            </a:r>
          </a:p>
          <a:p>
            <a:pPr eaLnBrk="1" hangingPunct="1">
              <a:buFont typeface="Wingdings" pitchFamily="2" charset="2"/>
              <a:buNone/>
              <a:defRPr/>
            </a:pPr>
            <a:r>
              <a:rPr lang="en-US" sz="2800" dirty="0"/>
              <a:t>	AF = Ability Factor (ranges from 1 to 15)</a:t>
            </a:r>
          </a:p>
          <a:p>
            <a:pPr eaLnBrk="1" hangingPunct="1">
              <a:buFont typeface="Wingdings" pitchFamily="2" charset="2"/>
              <a:buNone/>
              <a:defRPr/>
            </a:pPr>
            <a:r>
              <a:rPr lang="en-US" sz="2800" dirty="0"/>
              <a:t>	CRF = Current Ratio Factor (ratio of adjusted current assets and adjusted current liabilities)</a:t>
            </a:r>
          </a:p>
          <a:p>
            <a:pPr eaLnBrk="1" hangingPunct="1">
              <a:buFont typeface="Wingdings" pitchFamily="2" charset="2"/>
              <a:buNone/>
              <a:defRPr/>
            </a:pPr>
            <a:r>
              <a:rPr lang="en-US" sz="2800" dirty="0"/>
              <a:t>	ANW = Adjusted Net Worth </a:t>
            </a:r>
          </a:p>
          <a:p>
            <a:pPr eaLnBrk="1" hangingPunct="1">
              <a:buFont typeface="Wingdings" pitchFamily="2" charset="2"/>
              <a:buNone/>
              <a:defRPr/>
            </a:pPr>
            <a:r>
              <a:rPr lang="en-US" sz="2800" dirty="0"/>
              <a:t>            (as described in FAC)</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normAutofit/>
          </a:bodyPr>
          <a:lstStyle/>
          <a:p>
            <a:pPr eaLnBrk="1" hangingPunct="1">
              <a:defRPr/>
            </a:pPr>
            <a:r>
              <a:rPr lang="en-US"/>
              <a:t>Category 7: Environmental Compliance - Examples</a:t>
            </a:r>
          </a:p>
        </p:txBody>
      </p:sp>
      <p:sp>
        <p:nvSpPr>
          <p:cNvPr id="106499" name="Rectangle 3"/>
          <p:cNvSpPr>
            <a:spLocks noGrp="1" noChangeArrowheads="1"/>
          </p:cNvSpPr>
          <p:nvPr>
            <p:ph idx="1"/>
          </p:nvPr>
        </p:nvSpPr>
        <p:spPr>
          <a:xfrm>
            <a:off x="866441" y="2489200"/>
            <a:ext cx="7058359" cy="3530600"/>
          </a:xfrm>
        </p:spPr>
        <p:txBody>
          <a:bodyPr>
            <a:normAutofit/>
          </a:bodyPr>
          <a:lstStyle/>
          <a:p>
            <a:pPr eaLnBrk="1" hangingPunct="1">
              <a:defRPr/>
            </a:pPr>
            <a:r>
              <a:rPr lang="en-US" sz="2800" dirty="0"/>
              <a:t>Washout into streams, rivers, and waterways result in automatic DL.</a:t>
            </a:r>
          </a:p>
          <a:p>
            <a:pPr eaLnBrk="1" hangingPunct="1">
              <a:defRPr/>
            </a:pPr>
            <a:r>
              <a:rPr lang="en-US" sz="2800" dirty="0"/>
              <a:t>Completed the SWPPP inspection reports as required by permit in a timely, meaningful manner with full compliance in all areas of the project.</a:t>
            </a:r>
          </a:p>
          <a:p>
            <a:pPr eaLnBrk="1" hangingPunct="1">
              <a:defRPr/>
            </a:pPr>
            <a:endParaRPr lang="en-US" sz="2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eaLnBrk="1" hangingPunct="1">
              <a:defRPr/>
            </a:pPr>
            <a:r>
              <a:rPr lang="en-US" i="1" dirty="0"/>
              <a:t>Questions/Refresher</a:t>
            </a:r>
          </a:p>
        </p:txBody>
      </p:sp>
      <p:sp>
        <p:nvSpPr>
          <p:cNvPr id="162820" name="Rectangle 4"/>
          <p:cNvSpPr>
            <a:spLocks noGrp="1" noChangeArrowheads="1"/>
          </p:cNvSpPr>
          <p:nvPr>
            <p:ph idx="1"/>
          </p:nvPr>
        </p:nvSpPr>
        <p:spPr>
          <a:xfrm>
            <a:off x="342900" y="1923382"/>
            <a:ext cx="8915400" cy="1419288"/>
          </a:xfrm>
        </p:spPr>
        <p:txBody>
          <a:bodyPr>
            <a:noAutofit/>
          </a:bodyPr>
          <a:lstStyle/>
          <a:p>
            <a:pPr marL="457200" lvl="1" indent="0" eaLnBrk="1" hangingPunct="1">
              <a:buNone/>
              <a:defRPr/>
            </a:pPr>
            <a:r>
              <a:rPr lang="en-US" sz="2800" dirty="0"/>
              <a:t>1. </a:t>
            </a:r>
            <a:r>
              <a:rPr lang="en-US" sz="2800" dirty="0">
                <a:solidFill>
                  <a:schemeClr val="tx1"/>
                </a:solidFill>
              </a:rPr>
              <a:t>You can only issue a DL for a Monthly    	Estimate related issue in Category 3 when  	the estimate is  __________.</a:t>
            </a:r>
          </a:p>
        </p:txBody>
      </p:sp>
      <p:sp>
        <p:nvSpPr>
          <p:cNvPr id="4" name="Rectangle 4"/>
          <p:cNvSpPr txBox="1">
            <a:spLocks noChangeArrowheads="1"/>
          </p:cNvSpPr>
          <p:nvPr/>
        </p:nvSpPr>
        <p:spPr bwMode="auto">
          <a:xfrm>
            <a:off x="228600" y="3148444"/>
            <a:ext cx="8915400" cy="12954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latin typeface="+mn-lt"/>
              </a:rPr>
              <a:t>2. Bonus points are issued within Category 4 (Project Completion) for early completion or within _________ contract time.</a:t>
            </a:r>
          </a:p>
        </p:txBody>
      </p:sp>
      <p:sp>
        <p:nvSpPr>
          <p:cNvPr id="5" name="Rectangle 4"/>
          <p:cNvSpPr txBox="1">
            <a:spLocks noChangeArrowheads="1"/>
          </p:cNvSpPr>
          <p:nvPr/>
        </p:nvSpPr>
        <p:spPr bwMode="auto">
          <a:xfrm>
            <a:off x="228600" y="4411206"/>
            <a:ext cx="8915400" cy="1066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latin typeface="+mn-lt"/>
              </a:rPr>
              <a:t>3. Cat 6: The contractor’s request for additional time and/or money should be well documented, </a:t>
            </a:r>
            <a:r>
              <a:rPr lang="en-US" sz="2800" u="sng" kern="0" dirty="0">
                <a:latin typeface="+mn-lt"/>
              </a:rPr>
              <a:t>       </a:t>
            </a:r>
            <a:r>
              <a:rPr lang="en-US" sz="2800" kern="0" dirty="0">
                <a:latin typeface="+mn-lt"/>
              </a:rPr>
              <a:t>, and submitted timely. </a:t>
            </a:r>
          </a:p>
        </p:txBody>
      </p:sp>
      <p:sp>
        <p:nvSpPr>
          <p:cNvPr id="6" name="Rectangle 4"/>
          <p:cNvSpPr txBox="1">
            <a:spLocks noChangeArrowheads="1"/>
          </p:cNvSpPr>
          <p:nvPr/>
        </p:nvSpPr>
        <p:spPr bwMode="auto">
          <a:xfrm>
            <a:off x="228600" y="5715000"/>
            <a:ext cx="8915400" cy="685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latin typeface="+mn-lt"/>
              </a:rPr>
              <a:t>4. Cat 5: Cooperation includes ____, utilities, property owners and other third parties. </a:t>
            </a:r>
            <a:r>
              <a:rPr lang="en-US" sz="2800" u="sng" kern="0" dirty="0">
                <a:latin typeface="+mn-lt"/>
              </a:rPr>
              <a:t> </a:t>
            </a:r>
          </a:p>
        </p:txBody>
      </p:sp>
      <p:sp>
        <p:nvSpPr>
          <p:cNvPr id="8" name="Rectangle 4"/>
          <p:cNvSpPr txBox="1">
            <a:spLocks noChangeArrowheads="1"/>
          </p:cNvSpPr>
          <p:nvPr/>
        </p:nvSpPr>
        <p:spPr bwMode="auto">
          <a:xfrm>
            <a:off x="473015" y="2610551"/>
            <a:ext cx="3657600" cy="685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latin typeface="+mn-lt"/>
              </a:rPr>
              <a:t>Withheld</a:t>
            </a:r>
          </a:p>
          <a:p>
            <a:pPr marL="971550" lvl="1" indent="-514350" eaLnBrk="1" hangingPunct="1">
              <a:spcBef>
                <a:spcPct val="20000"/>
              </a:spcBef>
              <a:buClr>
                <a:schemeClr val="tx1"/>
              </a:buClr>
              <a:defRPr/>
            </a:pPr>
            <a:endParaRPr lang="en-US" sz="2800" kern="0" dirty="0">
              <a:effectLst>
                <a:outerShdw blurRad="38100" dist="38100" dir="2700000" algn="tl">
                  <a:srgbClr val="000000"/>
                </a:outerShdw>
              </a:effectLst>
              <a:latin typeface="+mn-lt"/>
            </a:endParaRPr>
          </a:p>
        </p:txBody>
      </p:sp>
      <p:sp>
        <p:nvSpPr>
          <p:cNvPr id="9" name="Rectangle 4"/>
          <p:cNvSpPr txBox="1">
            <a:spLocks noChangeArrowheads="1"/>
          </p:cNvSpPr>
          <p:nvPr/>
        </p:nvSpPr>
        <p:spPr bwMode="auto">
          <a:xfrm>
            <a:off x="914400" y="3933096"/>
            <a:ext cx="3048000" cy="7620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rPr>
              <a:t>Original</a:t>
            </a:r>
            <a:r>
              <a:rPr lang="en-US" sz="2800" kern="0" dirty="0">
                <a:latin typeface="+mn-lt"/>
              </a:rPr>
              <a:t> </a:t>
            </a:r>
          </a:p>
        </p:txBody>
      </p:sp>
      <p:sp>
        <p:nvSpPr>
          <p:cNvPr id="10" name="Rectangle 4"/>
          <p:cNvSpPr txBox="1">
            <a:spLocks noChangeArrowheads="1"/>
          </p:cNvSpPr>
          <p:nvPr/>
        </p:nvSpPr>
        <p:spPr bwMode="auto">
          <a:xfrm>
            <a:off x="7086600" y="4826461"/>
            <a:ext cx="1676400" cy="6096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rPr>
              <a:t>Fair</a:t>
            </a:r>
          </a:p>
        </p:txBody>
      </p:sp>
      <p:sp>
        <p:nvSpPr>
          <p:cNvPr id="11" name="Rectangle 4"/>
          <p:cNvSpPr txBox="1">
            <a:spLocks noChangeArrowheads="1"/>
          </p:cNvSpPr>
          <p:nvPr/>
        </p:nvSpPr>
        <p:spPr bwMode="auto">
          <a:xfrm>
            <a:off x="4800600" y="5715000"/>
            <a:ext cx="1600200" cy="685800"/>
          </a:xfrm>
          <a:prstGeom prst="rect">
            <a:avLst/>
          </a:prstGeom>
          <a:noFill/>
          <a:ln w="9525">
            <a:noFill/>
            <a:miter lim="800000"/>
            <a:headEnd/>
            <a:tailEnd/>
          </a:ln>
          <a:effectLst/>
        </p:spPr>
        <p:txBody>
          <a:bodyPr/>
          <a:lstStyle/>
          <a:p>
            <a:pPr marL="971550" lvl="1" indent="-514350" eaLnBrk="1" hangingPunct="1">
              <a:spcBef>
                <a:spcPct val="20000"/>
              </a:spcBef>
              <a:buClr>
                <a:schemeClr val="tx1"/>
              </a:buClr>
              <a:defRPr/>
            </a:pPr>
            <a:r>
              <a:rPr lang="en-US" sz="2800" kern="0" dirty="0">
                <a:solidFill>
                  <a:srgbClr val="0000FF"/>
                </a:solidFill>
              </a:rPr>
              <a:t>CEI</a:t>
            </a:r>
            <a:r>
              <a:rPr lang="en-US" sz="2800" kern="0" dirty="0">
                <a:latin typeface="+mn-lt"/>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62820">
                                            <p:txEl>
                                              <p:pRg st="0" end="0"/>
                                            </p:txEl>
                                          </p:spTgt>
                                        </p:tgtEl>
                                        <p:attrNameLst>
                                          <p:attrName>style.visibility</p:attrName>
                                        </p:attrNameLst>
                                      </p:cBhvr>
                                      <p:to>
                                        <p:strVal val="visible"/>
                                      </p:to>
                                    </p:set>
                                    <p:animEffect transition="in" filter="checkerboard(across)">
                                      <p:cBhvr>
                                        <p:cTn id="7" dur="500"/>
                                        <p:tgtEl>
                                          <p:spTgt spid="1628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checkerboard(across)">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heckerboard(across)">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checkerboard(across)">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checkerboard(across)">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9" grpId="0"/>
      <p:bldP spid="10" grpId="0"/>
      <p:bldP spid="11"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4" name="Rectangle 4"/>
          <p:cNvSpPr>
            <a:spLocks noGrp="1" noChangeArrowheads="1"/>
          </p:cNvSpPr>
          <p:nvPr>
            <p:ph idx="1"/>
          </p:nvPr>
        </p:nvSpPr>
        <p:spPr>
          <a:xfrm>
            <a:off x="1381349" y="2514600"/>
            <a:ext cx="6343201" cy="3530600"/>
          </a:xfrm>
        </p:spPr>
        <p:txBody>
          <a:bodyPr/>
          <a:lstStyle/>
          <a:p>
            <a:pPr marL="64008" indent="0" algn="ctr" eaLnBrk="1" hangingPunct="1">
              <a:buNone/>
              <a:defRPr/>
            </a:pPr>
            <a:r>
              <a:rPr lang="en-US" sz="4400" b="1" i="1" dirty="0"/>
              <a:t>Questions?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3352800"/>
            <a:ext cx="2857500" cy="2847975"/>
          </a:xfrm>
          <a:prstGeom prst="rect">
            <a:avLst/>
          </a:prstGeom>
        </p:spPr>
      </p:pic>
    </p:spTree>
    <p:extLst>
      <p:ext uri="{BB962C8B-B14F-4D97-AF65-F5344CB8AC3E}">
        <p14:creationId xmlns:p14="http://schemas.microsoft.com/office/powerpoint/2010/main" val="310012085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normAutofit/>
          </a:bodyPr>
          <a:lstStyle/>
          <a:p>
            <a:pPr eaLnBrk="1" hangingPunct="1">
              <a:defRPr/>
            </a:pPr>
            <a:r>
              <a:rPr lang="en-US"/>
              <a:t>Category 8: Conformance with Contract Documents</a:t>
            </a:r>
          </a:p>
        </p:txBody>
      </p:sp>
      <p:sp>
        <p:nvSpPr>
          <p:cNvPr id="176131" name="Rectangle 3"/>
          <p:cNvSpPr>
            <a:spLocks noGrp="1" noChangeArrowheads="1"/>
          </p:cNvSpPr>
          <p:nvPr>
            <p:ph idx="1"/>
          </p:nvPr>
        </p:nvSpPr>
        <p:spPr>
          <a:xfrm>
            <a:off x="609600" y="2057400"/>
            <a:ext cx="7626350" cy="4119563"/>
          </a:xfrm>
        </p:spPr>
        <p:txBody>
          <a:bodyPr/>
          <a:lstStyle/>
          <a:p>
            <a:pPr eaLnBrk="1" hangingPunct="1">
              <a:defRPr/>
            </a:pPr>
            <a:r>
              <a:rPr lang="en-US" sz="2800" dirty="0"/>
              <a:t>Contractor’s efforts are such that the Department’s CEI efforts are not essential to ensure quality.</a:t>
            </a:r>
          </a:p>
          <a:p>
            <a:pPr eaLnBrk="1" hangingPunct="1">
              <a:buFont typeface="Wingdings" pitchFamily="2" charset="2"/>
              <a:buNone/>
              <a:defRPr/>
            </a:pPr>
            <a:endParaRPr lang="en-US" sz="2800" dirty="0"/>
          </a:p>
          <a:p>
            <a:pPr eaLnBrk="1" hangingPunct="1">
              <a:defRPr/>
            </a:pPr>
            <a:r>
              <a:rPr lang="en-US" sz="2800" dirty="0"/>
              <a:t>Includes Prime, Subs, Suppliers, etc.</a:t>
            </a:r>
          </a:p>
          <a:p>
            <a:pPr eaLnBrk="1" hangingPunct="1">
              <a:buFont typeface="Wingdings" pitchFamily="2" charset="2"/>
              <a:buNone/>
              <a:defRPr/>
            </a:pPr>
            <a:endParaRPr lang="en-US" sz="2800" dirty="0"/>
          </a:p>
          <a:p>
            <a:pPr eaLnBrk="1" hangingPunct="1">
              <a:defRPr/>
            </a:pPr>
            <a:r>
              <a:rPr lang="en-US" sz="2800" dirty="0"/>
              <a:t>Includes all products and services (temporary and final).</a:t>
            </a:r>
          </a:p>
          <a:p>
            <a:pPr eaLnBrk="1" hangingPunct="1">
              <a:buFont typeface="Wingdings" pitchFamily="2" charset="2"/>
              <a:buNone/>
              <a:defRPr/>
            </a:pPr>
            <a:endParaRPr lang="en-US" sz="2800" dirty="0"/>
          </a:p>
          <a:p>
            <a:pPr eaLnBrk="1" hangingPunct="1">
              <a:buFont typeface="Wingdings" pitchFamily="2" charset="2"/>
              <a:buNone/>
              <a:defRPr/>
            </a:pPr>
            <a:endParaRPr lang="en-US" sz="2800" dirty="0"/>
          </a:p>
          <a:p>
            <a:pPr eaLnBrk="1" hangingPunct="1">
              <a:defRPr/>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6131">
                                            <p:txEl>
                                              <p:pRg st="0" end="0"/>
                                            </p:txEl>
                                          </p:spTgt>
                                        </p:tgtEl>
                                        <p:attrNameLst>
                                          <p:attrName>style.visibility</p:attrName>
                                        </p:attrNameLst>
                                      </p:cBhvr>
                                      <p:to>
                                        <p:strVal val="visible"/>
                                      </p:to>
                                    </p:set>
                                    <p:animEffect transition="in" filter="blinds(horizontal)">
                                      <p:cBhvr>
                                        <p:cTn id="7" dur="500"/>
                                        <p:tgtEl>
                                          <p:spTgt spid="1761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6131">
                                            <p:txEl>
                                              <p:pRg st="2" end="2"/>
                                            </p:txEl>
                                          </p:spTgt>
                                        </p:tgtEl>
                                        <p:attrNameLst>
                                          <p:attrName>style.visibility</p:attrName>
                                        </p:attrNameLst>
                                      </p:cBhvr>
                                      <p:to>
                                        <p:strVal val="visible"/>
                                      </p:to>
                                    </p:set>
                                    <p:animEffect transition="in" filter="blinds(horizontal)">
                                      <p:cBhvr>
                                        <p:cTn id="12" dur="500"/>
                                        <p:tgtEl>
                                          <p:spTgt spid="17613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6131">
                                            <p:txEl>
                                              <p:pRg st="4" end="4"/>
                                            </p:txEl>
                                          </p:spTgt>
                                        </p:tgtEl>
                                        <p:attrNameLst>
                                          <p:attrName>style.visibility</p:attrName>
                                        </p:attrNameLst>
                                      </p:cBhvr>
                                      <p:to>
                                        <p:strVal val="visible"/>
                                      </p:to>
                                    </p:set>
                                    <p:animEffect transition="in" filter="blinds(horizontal)">
                                      <p:cBhvr>
                                        <p:cTn id="17" dur="500"/>
                                        <p:tgtEl>
                                          <p:spTgt spid="1761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1"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4"/>
          <p:cNvSpPr>
            <a:spLocks noGrp="1" noChangeArrowheads="1"/>
          </p:cNvSpPr>
          <p:nvPr>
            <p:ph type="title"/>
          </p:nvPr>
        </p:nvSpPr>
        <p:spPr/>
        <p:txBody>
          <a:bodyPr>
            <a:normAutofit/>
          </a:bodyPr>
          <a:lstStyle/>
          <a:p>
            <a:pPr eaLnBrk="1" hangingPunct="1">
              <a:defRPr/>
            </a:pPr>
            <a:r>
              <a:rPr lang="en-US"/>
              <a:t>Category 8: Conformance with Contract Documents </a:t>
            </a:r>
            <a:r>
              <a:rPr lang="en-US" sz="3200" i="1"/>
              <a:t>(cont’d)</a:t>
            </a:r>
          </a:p>
        </p:txBody>
      </p:sp>
      <p:sp>
        <p:nvSpPr>
          <p:cNvPr id="55301" name="Rectangle 5"/>
          <p:cNvSpPr>
            <a:spLocks noGrp="1" noChangeArrowheads="1"/>
          </p:cNvSpPr>
          <p:nvPr>
            <p:ph idx="1"/>
          </p:nvPr>
        </p:nvSpPr>
        <p:spPr>
          <a:xfrm>
            <a:off x="990600" y="2057400"/>
            <a:ext cx="7626350" cy="4114800"/>
          </a:xfrm>
        </p:spPr>
        <p:txBody>
          <a:bodyPr>
            <a:normAutofit/>
          </a:bodyPr>
          <a:lstStyle/>
          <a:p>
            <a:pPr eaLnBrk="1" hangingPunct="1">
              <a:lnSpc>
                <a:spcPct val="90000"/>
              </a:lnSpc>
              <a:buFont typeface="Wingdings" pitchFamily="2" charset="2"/>
              <a:buNone/>
              <a:defRPr/>
            </a:pPr>
            <a:endParaRPr lang="en-US" sz="2800" dirty="0"/>
          </a:p>
          <a:p>
            <a:pPr eaLnBrk="1" hangingPunct="1">
              <a:lnSpc>
                <a:spcPct val="90000"/>
              </a:lnSpc>
              <a:defRPr/>
            </a:pPr>
            <a:r>
              <a:rPr lang="en-US" sz="2800" dirty="0"/>
              <a:t>Relies on documentation in Daily Reports/other project records</a:t>
            </a:r>
          </a:p>
          <a:p>
            <a:pPr eaLnBrk="1" hangingPunct="1">
              <a:lnSpc>
                <a:spcPct val="90000"/>
              </a:lnSpc>
              <a:buFont typeface="Wingdings" pitchFamily="2" charset="2"/>
              <a:buNone/>
              <a:defRPr/>
            </a:pPr>
            <a:endParaRPr lang="en-US" sz="2800" dirty="0"/>
          </a:p>
          <a:p>
            <a:pPr eaLnBrk="1" hangingPunct="1">
              <a:lnSpc>
                <a:spcPct val="90000"/>
              </a:lnSpc>
              <a:defRPr/>
            </a:pPr>
            <a:r>
              <a:rPr lang="en-US" sz="2800" dirty="0"/>
              <a:t>No Deficiency Letters used</a:t>
            </a:r>
          </a:p>
          <a:p>
            <a:pPr eaLnBrk="1" hangingPunct="1">
              <a:lnSpc>
                <a:spcPct val="90000"/>
              </a:lnSpc>
              <a:buFont typeface="Wingdings" pitchFamily="2" charset="2"/>
              <a:buNone/>
              <a:defRPr/>
            </a:pPr>
            <a:endParaRPr lang="en-US" sz="2800" dirty="0"/>
          </a:p>
          <a:p>
            <a:pPr eaLnBrk="1" hangingPunct="1">
              <a:lnSpc>
                <a:spcPct val="90000"/>
              </a:lnSpc>
              <a:defRPr/>
            </a:pPr>
            <a:r>
              <a:rPr lang="en-US" sz="2800" dirty="0"/>
              <a:t>Based on chargeable work days. It should always total to Contract Time used.</a:t>
            </a:r>
          </a:p>
          <a:p>
            <a:pPr eaLnBrk="1" hangingPunct="1">
              <a:lnSpc>
                <a:spcPct val="90000"/>
              </a:lnSpc>
              <a:defRPr/>
            </a:pPr>
            <a:endParaRPr lang="en-US" sz="28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noAutofit/>
          </a:bodyPr>
          <a:lstStyle/>
          <a:p>
            <a:pPr eaLnBrk="1" hangingPunct="1">
              <a:defRPr/>
            </a:pPr>
            <a:r>
              <a:rPr lang="en-US" dirty="0"/>
              <a:t>Category 8: Conformance with Contract Documents</a:t>
            </a:r>
          </a:p>
        </p:txBody>
      </p:sp>
      <p:sp>
        <p:nvSpPr>
          <p:cNvPr id="167941" name="Rectangle 5"/>
          <p:cNvSpPr>
            <a:spLocks noGrp="1" noChangeArrowheads="1"/>
          </p:cNvSpPr>
          <p:nvPr>
            <p:ph idx="1"/>
          </p:nvPr>
        </p:nvSpPr>
        <p:spPr>
          <a:xfrm>
            <a:off x="866440" y="2362200"/>
            <a:ext cx="8229600" cy="3844925"/>
          </a:xfrm>
        </p:spPr>
        <p:txBody>
          <a:bodyPr>
            <a:noAutofit/>
          </a:bodyPr>
          <a:lstStyle/>
          <a:p>
            <a:pPr eaLnBrk="1" hangingPunct="1">
              <a:defRPr/>
            </a:pPr>
            <a:r>
              <a:rPr lang="en-US" sz="2800" dirty="0"/>
              <a:t>Contractors are concerned about “continuous gigs” in this category</a:t>
            </a:r>
          </a:p>
          <a:p>
            <a:pPr lvl="1" eaLnBrk="1" hangingPunct="1">
              <a:defRPr/>
            </a:pPr>
            <a:r>
              <a:rPr lang="en-US" sz="2800" dirty="0"/>
              <a:t>CEI needs to escalate the concerns through VW, DWL and DL </a:t>
            </a:r>
            <a:r>
              <a:rPr lang="en-US" sz="2800" i="1" dirty="0"/>
              <a:t>(normal methods)</a:t>
            </a:r>
            <a:r>
              <a:rPr lang="en-US" sz="2800" dirty="0"/>
              <a:t> </a:t>
            </a:r>
          </a:p>
          <a:p>
            <a:pPr lvl="1" eaLnBrk="1" hangingPunct="1">
              <a:defRPr/>
            </a:pPr>
            <a:r>
              <a:rPr lang="en-US" sz="2800" dirty="0"/>
              <a:t>Be reasonable!</a:t>
            </a:r>
          </a:p>
          <a:p>
            <a:pPr eaLnBrk="1" hangingPunct="1">
              <a:defRPr/>
            </a:pPr>
            <a:r>
              <a:rPr lang="en-US" sz="2800" dirty="0"/>
              <a:t>Refer to </a:t>
            </a:r>
            <a:r>
              <a:rPr lang="en-US" sz="2800" dirty="0">
                <a:hlinkClick r:id="rId2"/>
              </a:rPr>
              <a:t>“Additional CPPR Guidelines”</a:t>
            </a:r>
            <a:endParaRPr lang="en-US" sz="2800" dirty="0"/>
          </a:p>
          <a:p>
            <a:pPr lvl="1" eaLnBrk="1" hangingPunct="1">
              <a:defRPr/>
            </a:pPr>
            <a:endParaRPr lang="en-US" sz="28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2" name="Rectangle 6"/>
          <p:cNvSpPr>
            <a:spLocks noGrp="1" noChangeArrowheads="1"/>
          </p:cNvSpPr>
          <p:nvPr>
            <p:ph type="title"/>
          </p:nvPr>
        </p:nvSpPr>
        <p:spPr>
          <a:xfrm>
            <a:off x="533400" y="762000"/>
            <a:ext cx="8215312" cy="990600"/>
          </a:xfrm>
        </p:spPr>
        <p:txBody>
          <a:bodyPr>
            <a:noAutofit/>
          </a:bodyPr>
          <a:lstStyle/>
          <a:p>
            <a:pPr eaLnBrk="1" hangingPunct="1">
              <a:defRPr/>
            </a:pPr>
            <a:r>
              <a:rPr lang="en-US" dirty="0"/>
              <a:t>Category 8: Conformance with Contract Documents - Examples</a:t>
            </a:r>
          </a:p>
        </p:txBody>
      </p:sp>
      <p:sp>
        <p:nvSpPr>
          <p:cNvPr id="75783" name="Rectangle 7"/>
          <p:cNvSpPr>
            <a:spLocks noGrp="1" noChangeArrowheads="1"/>
          </p:cNvSpPr>
          <p:nvPr>
            <p:ph idx="1"/>
          </p:nvPr>
        </p:nvSpPr>
        <p:spPr>
          <a:xfrm>
            <a:off x="228600" y="2133600"/>
            <a:ext cx="8458200" cy="4530725"/>
          </a:xfrm>
        </p:spPr>
        <p:txBody>
          <a:bodyPr/>
          <a:lstStyle/>
          <a:p>
            <a:pPr eaLnBrk="1" hangingPunct="1">
              <a:lnSpc>
                <a:spcPct val="90000"/>
              </a:lnSpc>
              <a:defRPr/>
            </a:pPr>
            <a:r>
              <a:rPr lang="en-US" sz="2800" dirty="0"/>
              <a:t>Contractor did not lay pipe true to the lines and grades.  Non-conformance day just for the day it happens </a:t>
            </a:r>
            <a:r>
              <a:rPr lang="en-US" sz="2800" u="sng" dirty="0"/>
              <a:t>provided</a:t>
            </a:r>
            <a:r>
              <a:rPr lang="en-US" sz="2800" dirty="0"/>
              <a:t> the Contractor acknowledges the deficiency and has a plan of corrective action.  </a:t>
            </a:r>
            <a:r>
              <a:rPr lang="en-US" sz="2000" dirty="0"/>
              <a:t>(</a:t>
            </a:r>
            <a:r>
              <a:rPr lang="en-US" sz="2000" i="1" dirty="0"/>
              <a:t>If the Contractor is non-responsive to the issue, it could result in multiple non-conformance days</a:t>
            </a:r>
            <a:r>
              <a:rPr lang="en-US" sz="2000" dirty="0"/>
              <a:t>)</a:t>
            </a:r>
          </a:p>
          <a:p>
            <a:pPr eaLnBrk="1" hangingPunct="1">
              <a:lnSpc>
                <a:spcPct val="90000"/>
              </a:lnSpc>
              <a:defRPr/>
            </a:pPr>
            <a:endParaRPr lang="en-US" sz="2000" dirty="0"/>
          </a:p>
          <a:p>
            <a:pPr eaLnBrk="1" hangingPunct="1">
              <a:lnSpc>
                <a:spcPct val="90000"/>
              </a:lnSpc>
              <a:defRPr/>
            </a:pPr>
            <a:r>
              <a:rPr lang="en-US" sz="2800" dirty="0"/>
              <a:t>Contractor has closed a lane of traffic without the lane closure signs. This could result in multiple negative implications </a:t>
            </a:r>
            <a:r>
              <a:rPr lang="en-US" sz="2000" dirty="0"/>
              <a:t>(</a:t>
            </a:r>
            <a:r>
              <a:rPr lang="en-US" sz="2000" i="1" dirty="0"/>
              <a:t>Conformance to Contract Documents, DL in Category #2)</a:t>
            </a:r>
          </a:p>
          <a:p>
            <a:pPr eaLnBrk="1" hangingPunct="1">
              <a:lnSpc>
                <a:spcPct val="90000"/>
              </a:lnSpc>
              <a:defRPr/>
            </a:pPr>
            <a:endParaRPr lang="en-US" sz="20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533400" y="762000"/>
            <a:ext cx="8215312" cy="990600"/>
          </a:xfrm>
        </p:spPr>
        <p:txBody>
          <a:bodyPr>
            <a:noAutofit/>
          </a:bodyPr>
          <a:lstStyle/>
          <a:p>
            <a:pPr eaLnBrk="1" hangingPunct="1">
              <a:defRPr/>
            </a:pPr>
            <a:r>
              <a:rPr lang="en-US" dirty="0"/>
              <a:t>Category 8: Conformance with Contract Documents - Examples</a:t>
            </a:r>
          </a:p>
        </p:txBody>
      </p:sp>
      <p:sp>
        <p:nvSpPr>
          <p:cNvPr id="158723" name="Rectangle 3"/>
          <p:cNvSpPr>
            <a:spLocks noGrp="1" noChangeArrowheads="1"/>
          </p:cNvSpPr>
          <p:nvPr>
            <p:ph idx="1"/>
          </p:nvPr>
        </p:nvSpPr>
        <p:spPr>
          <a:xfrm>
            <a:off x="427892" y="2327275"/>
            <a:ext cx="8320820" cy="4225925"/>
          </a:xfrm>
        </p:spPr>
        <p:txBody>
          <a:bodyPr>
            <a:noAutofit/>
          </a:bodyPr>
          <a:lstStyle/>
          <a:p>
            <a:pPr eaLnBrk="1" hangingPunct="1">
              <a:defRPr/>
            </a:pPr>
            <a:r>
              <a:rPr lang="en-US" sz="2200" b="1" dirty="0"/>
              <a:t>Contractor did not deliver Documentation as required.</a:t>
            </a:r>
          </a:p>
          <a:p>
            <a:pPr eaLnBrk="1" hangingPunct="1">
              <a:buFont typeface="Wingdings" pitchFamily="2" charset="2"/>
              <a:buNone/>
              <a:defRPr/>
            </a:pPr>
            <a:r>
              <a:rPr lang="en-US" sz="2200" dirty="0"/>
              <a:t>		Non Conformance day for missing deadline. If Contractor provides a firm commitment to furnish documents on a specified date (and we agree), only count the initial day and do not count subsequent days. If the Contractor fails to meet the specified date, non conformance days will resume until the documents are delivered.</a:t>
            </a:r>
          </a:p>
          <a:p>
            <a:pPr eaLnBrk="1" hangingPunct="1">
              <a:buFont typeface="Wingdings" pitchFamily="2" charset="2"/>
              <a:buNone/>
              <a:defRPr/>
            </a:pPr>
            <a:r>
              <a:rPr lang="en-US" sz="2200" dirty="0"/>
              <a:t>	</a:t>
            </a:r>
            <a:r>
              <a:rPr lang="en-US" sz="2200" b="1" i="1" dirty="0"/>
              <a:t>Any day a DWL or DL is issued will be a non-conformance day. However, a VW </a:t>
            </a:r>
            <a:r>
              <a:rPr lang="en-US" sz="2200" b="1" i="1" u="sng" dirty="0"/>
              <a:t>will</a:t>
            </a:r>
            <a:r>
              <a:rPr lang="en-US" sz="2200" b="1" i="1" dirty="0"/>
              <a:t> </a:t>
            </a:r>
            <a:r>
              <a:rPr lang="en-US" sz="2200" b="1" i="1" u="sng" dirty="0"/>
              <a:t>not</a:t>
            </a:r>
            <a:r>
              <a:rPr lang="en-US" sz="2200" b="1" i="1" dirty="0"/>
              <a:t> be considered a non-conformance day.</a:t>
            </a:r>
          </a:p>
          <a:p>
            <a:pPr eaLnBrk="1" hangingPunct="1">
              <a:buFont typeface="Wingdings" pitchFamily="2" charset="2"/>
              <a:buNone/>
              <a:defRPr/>
            </a:pPr>
            <a:endParaRPr lang="en-US" sz="2000" dirty="0"/>
          </a:p>
          <a:p>
            <a:pPr eaLnBrk="1" hangingPunct="1">
              <a:buFont typeface="Wingdings" pitchFamily="2" charset="2"/>
              <a:buNone/>
              <a:defRPr/>
            </a:pPr>
            <a:r>
              <a:rPr lang="en-US" sz="2000" dirty="0"/>
              <a:t>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4" name="Rectangle 4"/>
          <p:cNvSpPr>
            <a:spLocks noGrp="1" noChangeArrowheads="1"/>
          </p:cNvSpPr>
          <p:nvPr>
            <p:ph idx="1"/>
          </p:nvPr>
        </p:nvSpPr>
        <p:spPr>
          <a:xfrm>
            <a:off x="1305149" y="2438400"/>
            <a:ext cx="6343201" cy="3530600"/>
          </a:xfrm>
        </p:spPr>
        <p:txBody>
          <a:bodyPr/>
          <a:lstStyle/>
          <a:p>
            <a:pPr marL="64008" indent="0" algn="ctr" eaLnBrk="1" hangingPunct="1">
              <a:buNone/>
              <a:defRPr/>
            </a:pPr>
            <a:r>
              <a:rPr lang="en-US" sz="4400" b="1" i="1" dirty="0"/>
              <a:t>Questions?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3352800"/>
            <a:ext cx="2857500" cy="2847975"/>
          </a:xfrm>
          <a:prstGeom prst="rect">
            <a:avLst/>
          </a:prstGeom>
        </p:spPr>
      </p:pic>
    </p:spTree>
    <p:extLst>
      <p:ext uri="{BB962C8B-B14F-4D97-AF65-F5344CB8AC3E}">
        <p14:creationId xmlns:p14="http://schemas.microsoft.com/office/powerpoint/2010/main" val="352112904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defRPr/>
            </a:pPr>
            <a:r>
              <a:rPr lang="en-US" dirty="0"/>
              <a:t>Category 9: DBE Utilization</a:t>
            </a:r>
          </a:p>
        </p:txBody>
      </p:sp>
      <p:sp>
        <p:nvSpPr>
          <p:cNvPr id="66563" name="Rectangle 3"/>
          <p:cNvSpPr>
            <a:spLocks noGrp="1" noChangeArrowheads="1"/>
          </p:cNvSpPr>
          <p:nvPr>
            <p:ph idx="1"/>
          </p:nvPr>
        </p:nvSpPr>
        <p:spPr>
          <a:xfrm>
            <a:off x="866441" y="2489200"/>
            <a:ext cx="7363159" cy="3530600"/>
          </a:xfrm>
        </p:spPr>
        <p:txBody>
          <a:bodyPr>
            <a:normAutofit/>
          </a:bodyPr>
          <a:lstStyle/>
          <a:p>
            <a:pPr eaLnBrk="1" hangingPunct="1">
              <a:defRPr/>
            </a:pPr>
            <a:r>
              <a:rPr lang="en-US" sz="2800" dirty="0"/>
              <a:t>4 bonus points</a:t>
            </a:r>
          </a:p>
          <a:p>
            <a:pPr eaLnBrk="1" hangingPunct="1">
              <a:defRPr/>
            </a:pPr>
            <a:r>
              <a:rPr lang="en-US" sz="2800" dirty="0"/>
              <a:t>Based on (1) achieving availability percentage or (2) eight percent, depending upon language of Bid Proposal</a:t>
            </a:r>
          </a:p>
          <a:p>
            <a:pPr eaLnBrk="1" hangingPunct="1">
              <a:defRPr/>
            </a:pPr>
            <a:r>
              <a:rPr lang="en-US" sz="2800" dirty="0"/>
              <a:t>No Deficiency Letter used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normAutofit/>
          </a:bodyPr>
          <a:lstStyle/>
          <a:p>
            <a:pPr eaLnBrk="1" hangingPunct="1">
              <a:defRPr/>
            </a:pPr>
            <a:r>
              <a:rPr lang="en-US"/>
              <a:t>Ability Factor</a:t>
            </a:r>
            <a:br>
              <a:rPr lang="en-US"/>
            </a:br>
            <a:r>
              <a:rPr lang="en-US" sz="2400"/>
              <a:t>(revised as part of the new grading system)</a:t>
            </a:r>
          </a:p>
        </p:txBody>
      </p:sp>
      <p:graphicFrame>
        <p:nvGraphicFramePr>
          <p:cNvPr id="100414" name="Group 62"/>
          <p:cNvGraphicFramePr>
            <a:graphicFrameLocks noGrp="1"/>
          </p:cNvGraphicFramePr>
          <p:nvPr>
            <p:extLst>
              <p:ext uri="{D42A27DB-BD31-4B8C-83A1-F6EECF244321}">
                <p14:modId xmlns:p14="http://schemas.microsoft.com/office/powerpoint/2010/main" val="2762487194"/>
              </p:ext>
            </p:extLst>
          </p:nvPr>
        </p:nvGraphicFramePr>
        <p:xfrm>
          <a:off x="860578" y="2057400"/>
          <a:ext cx="7239000" cy="4663440"/>
        </p:xfrm>
        <a:graphic>
          <a:graphicData uri="http://schemas.openxmlformats.org/drawingml/2006/table">
            <a:tbl>
              <a:tblPr/>
              <a:tblGrid>
                <a:gridCol w="3771900">
                  <a:extLst>
                    <a:ext uri="{9D8B030D-6E8A-4147-A177-3AD203B41FA5}">
                      <a16:colId xmlns:a16="http://schemas.microsoft.com/office/drawing/2014/main" val="20000"/>
                    </a:ext>
                  </a:extLst>
                </a:gridCol>
                <a:gridCol w="3467100">
                  <a:extLst>
                    <a:ext uri="{9D8B030D-6E8A-4147-A177-3AD203B41FA5}">
                      <a16:colId xmlns:a16="http://schemas.microsoft.com/office/drawing/2014/main" val="20001"/>
                    </a:ext>
                  </a:extLst>
                </a:gridCol>
              </a:tblGrid>
              <a:tr h="700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Verdana" pitchFamily="34" charset="0"/>
                        </a:rPr>
                        <a:t>Ability Score (avg. of the grades)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Ability Factor</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3952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64 or less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3952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65 – 69</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Verdana" pitchFamily="34" charset="0"/>
                        </a:rPr>
                        <a:t>70 – 73</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3</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3952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74 – 76</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4</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3952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77 – 79</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r h="3952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80 – 84</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8</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6"/>
                  </a:ext>
                </a:extLst>
              </a:tr>
              <a:tr h="3952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85 – 89</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10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7"/>
                  </a:ext>
                </a:extLst>
              </a:tr>
              <a:tr h="3952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90 – 93</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12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8"/>
                  </a:ext>
                </a:extLst>
              </a:tr>
              <a:tr h="3952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94 – 97</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14</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9"/>
                  </a:ext>
                </a:extLst>
              </a:tr>
              <a:tr h="3952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Verdana" pitchFamily="34" charset="0"/>
                        </a:rPr>
                        <a:t>98 – 100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Verdana" pitchFamily="34" charset="0"/>
                        </a:rPr>
                        <a:t>15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defRPr/>
            </a:pPr>
            <a:r>
              <a:rPr lang="en-US" dirty="0"/>
              <a:t>FAQs</a:t>
            </a:r>
          </a:p>
        </p:txBody>
      </p:sp>
      <p:sp>
        <p:nvSpPr>
          <p:cNvPr id="108547" name="Rectangle 3"/>
          <p:cNvSpPr>
            <a:spLocks noGrp="1" noChangeArrowheads="1"/>
          </p:cNvSpPr>
          <p:nvPr>
            <p:ph idx="1"/>
          </p:nvPr>
        </p:nvSpPr>
        <p:spPr>
          <a:xfrm>
            <a:off x="609600" y="2489200"/>
            <a:ext cx="8077199" cy="4064000"/>
          </a:xfrm>
        </p:spPr>
        <p:txBody>
          <a:bodyPr>
            <a:normAutofit/>
          </a:bodyPr>
          <a:lstStyle/>
          <a:p>
            <a:pPr eaLnBrk="1" hangingPunct="1">
              <a:defRPr/>
            </a:pPr>
            <a:r>
              <a:rPr lang="en-US" sz="2800" dirty="0"/>
              <a:t>Can a Contractor’s rating be affected in more than one category for the same infraction?</a:t>
            </a:r>
          </a:p>
          <a:p>
            <a:pPr eaLnBrk="1" hangingPunct="1">
              <a:defRPr/>
            </a:pPr>
            <a:endParaRPr lang="en-US" sz="2800" dirty="0"/>
          </a:p>
          <a:p>
            <a:pPr marL="342900" lvl="1" indent="-342900" eaLnBrk="1" hangingPunct="1">
              <a:buClr>
                <a:schemeClr val="hlink"/>
              </a:buClr>
              <a:buSzPct val="60000"/>
              <a:buFont typeface="Wingdings" pitchFamily="2" charset="2"/>
              <a:buChar char="n"/>
              <a:defRPr/>
            </a:pPr>
            <a:r>
              <a:rPr lang="en-US" sz="2400" dirty="0"/>
              <a:t>Is it a non-conformance day if a Contractor constructs an item, recognizes the error and corrects the error without having to have been directed by the CEI? </a:t>
            </a:r>
          </a:p>
          <a:p>
            <a:pPr eaLnBrk="1" hangingPunct="1">
              <a:defRPr/>
            </a:pPr>
            <a:endParaRPr lang="en-US" sz="2800" dirty="0"/>
          </a:p>
        </p:txBody>
      </p:sp>
      <p:sp>
        <p:nvSpPr>
          <p:cNvPr id="4" name="Rectangle 3"/>
          <p:cNvSpPr txBox="1">
            <a:spLocks noChangeArrowheads="1"/>
          </p:cNvSpPr>
          <p:nvPr/>
        </p:nvSpPr>
        <p:spPr bwMode="auto">
          <a:xfrm>
            <a:off x="3161741" y="3454400"/>
            <a:ext cx="1752600" cy="7620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60000"/>
              <a:defRPr/>
            </a:pPr>
            <a:r>
              <a:rPr lang="en-US" sz="2800" kern="0" dirty="0">
                <a:solidFill>
                  <a:srgbClr val="0000FF"/>
                </a:solidFill>
                <a:effectLst>
                  <a:outerShdw blurRad="38100" dist="38100" dir="2700000" algn="tl">
                    <a:srgbClr val="000000"/>
                  </a:outerShdw>
                </a:effectLst>
                <a:latin typeface="+mn-lt"/>
              </a:rPr>
              <a:t>   Yes</a:t>
            </a:r>
            <a:endParaRPr lang="en-US" sz="2400" kern="0" dirty="0">
              <a:solidFill>
                <a:srgbClr val="0000FF"/>
              </a:solidFill>
              <a:effectLst>
                <a:outerShdw blurRad="38100" dist="38100" dir="2700000" algn="tl">
                  <a:srgbClr val="000000"/>
                </a:outerShdw>
              </a:effectLst>
              <a:latin typeface="+mn-lt"/>
            </a:endParaRPr>
          </a:p>
        </p:txBody>
      </p:sp>
      <p:sp>
        <p:nvSpPr>
          <p:cNvPr id="5" name="Rectangle 3"/>
          <p:cNvSpPr txBox="1">
            <a:spLocks noChangeArrowheads="1"/>
          </p:cNvSpPr>
          <p:nvPr/>
        </p:nvSpPr>
        <p:spPr bwMode="auto">
          <a:xfrm>
            <a:off x="866440" y="5943600"/>
            <a:ext cx="7086600" cy="7620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60000"/>
              <a:defRPr/>
            </a:pPr>
            <a:r>
              <a:rPr lang="en-US" sz="2800" kern="0" dirty="0">
                <a:solidFill>
                  <a:srgbClr val="0000FF"/>
                </a:solidFill>
                <a:effectLst>
                  <a:outerShdw blurRad="38100" dist="38100" dir="2700000" algn="tl">
                    <a:srgbClr val="000000"/>
                  </a:outerShdw>
                </a:effectLst>
                <a:latin typeface="+mn-lt"/>
              </a:rPr>
              <a:t> </a:t>
            </a:r>
            <a:r>
              <a:rPr lang="en-US" sz="2800" dirty="0">
                <a:solidFill>
                  <a:srgbClr val="0000FF"/>
                </a:solidFill>
              </a:rPr>
              <a:t>NO …. This Contractor is GOOD!</a:t>
            </a:r>
            <a:endParaRPr lang="en-US" sz="2400" kern="0" dirty="0">
              <a:solidFill>
                <a:srgbClr val="0000FF"/>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08547">
                                            <p:txEl>
                                              <p:pRg st="2" end="2"/>
                                            </p:txEl>
                                          </p:spTgt>
                                        </p:tgtEl>
                                        <p:attrNameLst>
                                          <p:attrName>style.visibility</p:attrName>
                                        </p:attrNameLst>
                                      </p:cBhvr>
                                      <p:to>
                                        <p:strVal val="visible"/>
                                      </p:to>
                                    </p:set>
                                    <p:anim calcmode="lin" valueType="num">
                                      <p:cBhvr additive="base">
                                        <p:cTn id="12" dur="500" fill="hold"/>
                                        <p:tgtEl>
                                          <p:spTgt spid="108547">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085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heckerboard(across)">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pPr eaLnBrk="1" hangingPunct="1">
              <a:defRPr/>
            </a:pPr>
            <a:r>
              <a:rPr lang="en-US"/>
              <a:t>FAQs</a:t>
            </a:r>
          </a:p>
        </p:txBody>
      </p:sp>
      <p:sp>
        <p:nvSpPr>
          <p:cNvPr id="109573" name="Rectangle 5"/>
          <p:cNvSpPr>
            <a:spLocks noGrp="1" noChangeArrowheads="1"/>
          </p:cNvSpPr>
          <p:nvPr>
            <p:ph idx="1"/>
          </p:nvPr>
        </p:nvSpPr>
        <p:spPr>
          <a:xfrm>
            <a:off x="762000" y="2362200"/>
            <a:ext cx="7896559" cy="4064000"/>
          </a:xfrm>
        </p:spPr>
        <p:txBody>
          <a:bodyPr>
            <a:noAutofit/>
          </a:bodyPr>
          <a:lstStyle/>
          <a:p>
            <a:pPr eaLnBrk="1" hangingPunct="1">
              <a:defRPr/>
            </a:pPr>
            <a:r>
              <a:rPr lang="en-US" sz="2400" dirty="0"/>
              <a:t>What happens when there is an issue  pending with the DRB after Final Acceptance?</a:t>
            </a:r>
          </a:p>
          <a:p>
            <a:pPr lvl="1" eaLnBrk="1" hangingPunct="1">
              <a:defRPr/>
            </a:pPr>
            <a:r>
              <a:rPr lang="en-US" sz="2400" dirty="0"/>
              <a:t>The Project Administrator issues a Final Grade within 45 calendar days of Final Acceptance.</a:t>
            </a:r>
          </a:p>
          <a:p>
            <a:pPr lvl="1" eaLnBrk="1" hangingPunct="1">
              <a:defRPr/>
            </a:pPr>
            <a:r>
              <a:rPr lang="en-US" sz="2400" dirty="0"/>
              <a:t>If the DRB ruling affects the score, the Project Administrator adjusts the score and re-issues the final score. **Note: (If DRB ruling occurs after final grade issued, PA will need to contact Zach Wiginton (850-414-4186) to have CPPR opened so updates can be made.</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pPr eaLnBrk="1" hangingPunct="1">
              <a:defRPr/>
            </a:pPr>
            <a:r>
              <a:rPr lang="en-US" dirty="0"/>
              <a:t>FAQs</a:t>
            </a:r>
          </a:p>
        </p:txBody>
      </p:sp>
      <p:sp>
        <p:nvSpPr>
          <p:cNvPr id="110595" name="Rectangle 3"/>
          <p:cNvSpPr>
            <a:spLocks noGrp="1" noChangeArrowheads="1"/>
          </p:cNvSpPr>
          <p:nvPr>
            <p:ph idx="1"/>
          </p:nvPr>
        </p:nvSpPr>
        <p:spPr>
          <a:xfrm>
            <a:off x="866441" y="2489200"/>
            <a:ext cx="7363159" cy="3530600"/>
          </a:xfrm>
        </p:spPr>
        <p:txBody>
          <a:bodyPr>
            <a:noAutofit/>
          </a:bodyPr>
          <a:lstStyle/>
          <a:p>
            <a:pPr>
              <a:defRPr/>
            </a:pPr>
            <a:r>
              <a:rPr lang="en-US" sz="2800" dirty="0"/>
              <a:t>Pushbutton Contracts: Don't do CPPR.</a:t>
            </a:r>
          </a:p>
          <a:p>
            <a:pPr>
              <a:defRPr/>
            </a:pPr>
            <a:r>
              <a:rPr lang="en-US" sz="2800" dirty="0"/>
              <a:t>Fast Response Contracts: Don't do CPPR for fast response contracts - we typically invite the contractors to bid this work. If don't perform, don't invite next time.</a:t>
            </a:r>
          </a:p>
          <a:p>
            <a:pPr>
              <a:defRPr/>
            </a:pPr>
            <a:r>
              <a:rPr lang="en-US" sz="2800" dirty="0"/>
              <a:t>Emergency Contracts: Don't do CPPR.</a:t>
            </a:r>
            <a:br>
              <a:rPr lang="en-US" sz="2800" dirty="0"/>
            </a:br>
            <a:endParaRPr lang="en-US" sz="2800" dirty="0"/>
          </a:p>
          <a:p>
            <a:pPr eaLnBrk="1" hangingPunct="1">
              <a:lnSpc>
                <a:spcPct val="90000"/>
              </a:lnSpc>
              <a:defRPr/>
            </a:pPr>
            <a:endParaRPr lang="en-US" sz="2800" dirty="0"/>
          </a:p>
          <a:p>
            <a:pPr eaLnBrk="1" hangingPunct="1">
              <a:lnSpc>
                <a:spcPct val="90000"/>
              </a:lnSpc>
              <a:defRPr/>
            </a:pPr>
            <a:endParaRPr lang="en-US" sz="2800" dirty="0"/>
          </a:p>
          <a:p>
            <a:pPr eaLnBrk="1" hangingPunct="1">
              <a:lnSpc>
                <a:spcPct val="90000"/>
              </a:lnSpc>
              <a:defRPr/>
            </a:pPr>
            <a:endParaRPr lang="en-US" sz="2800" dirty="0"/>
          </a:p>
          <a:p>
            <a:pPr eaLnBrk="1" hangingPunct="1">
              <a:lnSpc>
                <a:spcPct val="90000"/>
              </a:lnSpc>
              <a:defRPr/>
            </a:pPr>
            <a:endParaRPr lang="en-US" sz="2800" dirty="0"/>
          </a:p>
          <a:p>
            <a:pPr eaLnBrk="1" hangingPunct="1">
              <a:lnSpc>
                <a:spcPct val="90000"/>
              </a:lnSpc>
              <a:defRPr/>
            </a:pPr>
            <a:endParaRPr lang="en-US" sz="2800" dirty="0"/>
          </a:p>
          <a:p>
            <a:pPr eaLnBrk="1" hangingPunct="1">
              <a:lnSpc>
                <a:spcPct val="90000"/>
              </a:lnSpc>
              <a:defRPr/>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anim calcmode="lin" valueType="num">
                                      <p:cBhvr additive="base">
                                        <p:cTn id="7" dur="500" fill="hold"/>
                                        <p:tgtEl>
                                          <p:spTgt spid="1105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05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0595">
                                            <p:txEl>
                                              <p:pRg st="1" end="1"/>
                                            </p:txEl>
                                          </p:spTgt>
                                        </p:tgtEl>
                                        <p:attrNameLst>
                                          <p:attrName>style.visibility</p:attrName>
                                        </p:attrNameLst>
                                      </p:cBhvr>
                                      <p:to>
                                        <p:strVal val="visible"/>
                                      </p:to>
                                    </p:set>
                                    <p:anim calcmode="lin" valueType="num">
                                      <p:cBhvr additive="base">
                                        <p:cTn id="13" dur="500" fill="hold"/>
                                        <p:tgtEl>
                                          <p:spTgt spid="1105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05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0595">
                                            <p:txEl>
                                              <p:pRg st="2" end="2"/>
                                            </p:txEl>
                                          </p:spTgt>
                                        </p:tgtEl>
                                        <p:attrNameLst>
                                          <p:attrName>style.visibility</p:attrName>
                                        </p:attrNameLst>
                                      </p:cBhvr>
                                      <p:to>
                                        <p:strVal val="visible"/>
                                      </p:to>
                                    </p:set>
                                    <p:anim calcmode="lin" valueType="num">
                                      <p:cBhvr additive="base">
                                        <p:cTn id="19" dur="500" fill="hold"/>
                                        <p:tgtEl>
                                          <p:spTgt spid="1105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05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uiExpand="1"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eaLnBrk="1" hangingPunct="1">
              <a:defRPr/>
            </a:pPr>
            <a:r>
              <a:rPr lang="en-US"/>
              <a:t>FAQs</a:t>
            </a:r>
          </a:p>
        </p:txBody>
      </p:sp>
      <p:sp>
        <p:nvSpPr>
          <p:cNvPr id="159747" name="Rectangle 3"/>
          <p:cNvSpPr>
            <a:spLocks noGrp="1" noChangeArrowheads="1"/>
          </p:cNvSpPr>
          <p:nvPr>
            <p:ph idx="1"/>
          </p:nvPr>
        </p:nvSpPr>
        <p:spPr>
          <a:xfrm>
            <a:off x="866441" y="2438400"/>
            <a:ext cx="7515559" cy="3886200"/>
          </a:xfrm>
        </p:spPr>
        <p:txBody>
          <a:bodyPr>
            <a:normAutofit/>
          </a:bodyPr>
          <a:lstStyle/>
          <a:p>
            <a:pPr eaLnBrk="1" hangingPunct="1">
              <a:defRPr/>
            </a:pPr>
            <a:r>
              <a:rPr lang="en-US" sz="2400" dirty="0"/>
              <a:t>How to show Non Quality days in Category 8 when a project is in Liquidated Damages (LDs)? </a:t>
            </a:r>
          </a:p>
          <a:p>
            <a:pPr eaLnBrk="1" hangingPunct="1">
              <a:buFont typeface="Wingdings" pitchFamily="2" charset="2"/>
              <a:buNone/>
              <a:defRPr/>
            </a:pPr>
            <a:r>
              <a:rPr lang="en-US" sz="2400" dirty="0">
                <a:solidFill>
                  <a:srgbClr val="0000FF"/>
                </a:solidFill>
              </a:rPr>
              <a:t>	Show Zero (0) in Allowable Days and negative (-) days in Quality Days only for non compliant days. Add Remarks to spreadsheet describing non 	compliant days.</a:t>
            </a:r>
          </a:p>
          <a:p>
            <a:pPr eaLnBrk="1" hangingPunct="1">
              <a:buFont typeface="Wingdings" pitchFamily="2" charset="2"/>
              <a:buNone/>
              <a:defRPr/>
            </a:pPr>
            <a:r>
              <a:rPr lang="en-US" sz="2400" dirty="0">
                <a:solidFill>
                  <a:srgbClr val="0000FF"/>
                </a:solidFill>
              </a:rPr>
              <a:t>		(See Example in Spreadsheet page 12)</a:t>
            </a:r>
          </a:p>
          <a:p>
            <a:pPr eaLnBrk="1" hangingPunct="1">
              <a:buFont typeface="Wingdings" pitchFamily="2" charset="2"/>
              <a:buNone/>
              <a:defRPr/>
            </a:pPr>
            <a:endParaRPr lang="en-US" sz="2400" dirty="0"/>
          </a:p>
          <a:p>
            <a:pPr eaLnBrk="1" hangingPunct="1">
              <a:defRPr/>
            </a:pPr>
            <a:endParaRPr lang="en-US" sz="2400" dirty="0"/>
          </a:p>
          <a:p>
            <a:pPr eaLnBrk="1" hangingPunct="1">
              <a:defRPr/>
            </a:pPr>
            <a:endParaRPr lang="en-US" sz="2400" dirty="0"/>
          </a:p>
          <a:p>
            <a:pPr eaLnBrk="1" hangingPunct="1">
              <a:defRPr/>
            </a:pPr>
            <a:endParaRPr lang="en-US" sz="2400" dirty="0"/>
          </a:p>
          <a:p>
            <a:pPr eaLnBrk="1" hangingPunct="1">
              <a:defRPr/>
            </a:pPr>
            <a:endParaRPr lang="en-US" sz="2400" dirty="0"/>
          </a:p>
          <a:p>
            <a:pPr eaLnBrk="1" hangingPunct="1">
              <a:defRPr/>
            </a:pPr>
            <a:endParaRPr lang="en-US" sz="2400" dirty="0"/>
          </a:p>
          <a:p>
            <a:pPr eaLnBrk="1" hangingPunct="1">
              <a:defRPr/>
            </a:pPr>
            <a:endParaRPr lang="en-US" sz="2400" dirty="0"/>
          </a:p>
          <a:p>
            <a:pPr eaLnBrk="1" hangingPunct="1">
              <a:defRPr/>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9747">
                                            <p:txEl>
                                              <p:pRg st="1" end="1"/>
                                            </p:txEl>
                                          </p:spTgt>
                                        </p:tgtEl>
                                        <p:attrNameLst>
                                          <p:attrName>style.visibility</p:attrName>
                                        </p:attrNameLst>
                                      </p:cBhvr>
                                      <p:to>
                                        <p:strVal val="visible"/>
                                      </p:to>
                                    </p:set>
                                    <p:anim calcmode="lin" valueType="num">
                                      <p:cBhvr additive="base">
                                        <p:cTn id="7" dur="500" fill="hold"/>
                                        <p:tgtEl>
                                          <p:spTgt spid="15974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974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59747">
                                            <p:txEl>
                                              <p:pRg st="2" end="2"/>
                                            </p:txEl>
                                          </p:spTgt>
                                        </p:tgtEl>
                                        <p:attrNameLst>
                                          <p:attrName>style.visibility</p:attrName>
                                        </p:attrNameLst>
                                      </p:cBhvr>
                                      <p:to>
                                        <p:strVal val="visible"/>
                                      </p:to>
                                    </p:set>
                                    <p:anim calcmode="lin" valueType="num">
                                      <p:cBhvr additive="base">
                                        <p:cTn id="11" dur="500" fill="hold"/>
                                        <p:tgtEl>
                                          <p:spTgt spid="159747">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97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pPr eaLnBrk="1" hangingPunct="1">
              <a:defRPr/>
            </a:pPr>
            <a:r>
              <a:rPr lang="en-US"/>
              <a:t>FAQs</a:t>
            </a:r>
          </a:p>
        </p:txBody>
      </p:sp>
      <p:sp>
        <p:nvSpPr>
          <p:cNvPr id="140291" name="Rectangle 3"/>
          <p:cNvSpPr>
            <a:spLocks noGrp="1" noChangeArrowheads="1"/>
          </p:cNvSpPr>
          <p:nvPr>
            <p:ph idx="1"/>
          </p:nvPr>
        </p:nvSpPr>
        <p:spPr>
          <a:xfrm>
            <a:off x="866441" y="2489200"/>
            <a:ext cx="7439359" cy="3530600"/>
          </a:xfrm>
        </p:spPr>
        <p:txBody>
          <a:bodyPr>
            <a:normAutofit/>
          </a:bodyPr>
          <a:lstStyle/>
          <a:p>
            <a:pPr eaLnBrk="1" hangingPunct="1">
              <a:defRPr/>
            </a:pPr>
            <a:r>
              <a:rPr lang="en-US" sz="2400" dirty="0"/>
              <a:t>Are there any perfect construction jobs out there?</a:t>
            </a:r>
          </a:p>
          <a:p>
            <a:pPr lvl="1" eaLnBrk="1" hangingPunct="1">
              <a:defRPr/>
            </a:pPr>
            <a:r>
              <a:rPr lang="en-US" sz="2400" dirty="0"/>
              <a:t>NO.</a:t>
            </a:r>
          </a:p>
          <a:p>
            <a:pPr eaLnBrk="1" hangingPunct="1">
              <a:defRPr/>
            </a:pPr>
            <a:r>
              <a:rPr lang="en-US" sz="2400" dirty="0"/>
              <a:t>Does that mean you cannot get a 100?</a:t>
            </a:r>
          </a:p>
          <a:p>
            <a:pPr lvl="1" eaLnBrk="1" hangingPunct="1">
              <a:defRPr/>
            </a:pPr>
            <a:r>
              <a:rPr lang="en-US" sz="2400" dirty="0"/>
              <a:t>NO.  You can have less than a perfect job and still get a perfect score.</a:t>
            </a:r>
          </a:p>
          <a:p>
            <a:pPr lvl="1" algn="r" eaLnBrk="1" hangingPunct="1">
              <a:buFontTx/>
              <a:buNone/>
              <a:defRPr/>
            </a:pPr>
            <a:endParaRPr lang="en-US" sz="24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Grp="1" noChangeArrowheads="1"/>
          </p:cNvSpPr>
          <p:nvPr>
            <p:ph type="title"/>
          </p:nvPr>
        </p:nvSpPr>
        <p:spPr/>
        <p:txBody>
          <a:bodyPr/>
          <a:lstStyle/>
          <a:p>
            <a:pPr eaLnBrk="1" hangingPunct="1">
              <a:defRPr/>
            </a:pPr>
            <a:r>
              <a:rPr lang="en-US" dirty="0"/>
              <a:t>FAQs</a:t>
            </a:r>
          </a:p>
        </p:txBody>
      </p:sp>
      <p:sp>
        <p:nvSpPr>
          <p:cNvPr id="113669" name="Rectangle 5"/>
          <p:cNvSpPr>
            <a:spLocks noGrp="1" noChangeArrowheads="1"/>
          </p:cNvSpPr>
          <p:nvPr>
            <p:ph idx="1"/>
          </p:nvPr>
        </p:nvSpPr>
        <p:spPr>
          <a:xfrm>
            <a:off x="457200" y="2133600"/>
            <a:ext cx="8305800" cy="4343400"/>
          </a:xfrm>
        </p:spPr>
        <p:txBody>
          <a:bodyPr>
            <a:noAutofit/>
          </a:bodyPr>
          <a:lstStyle/>
          <a:p>
            <a:pPr eaLnBrk="1" hangingPunct="1">
              <a:lnSpc>
                <a:spcPct val="90000"/>
              </a:lnSpc>
              <a:defRPr/>
            </a:pPr>
            <a:r>
              <a:rPr lang="en-US" sz="2100" dirty="0"/>
              <a:t>What does the State Construction Office look for when they see a grade?</a:t>
            </a:r>
          </a:p>
          <a:p>
            <a:pPr lvl="1" eaLnBrk="1" hangingPunct="1">
              <a:lnSpc>
                <a:spcPct val="90000"/>
              </a:lnSpc>
              <a:defRPr/>
            </a:pPr>
            <a:r>
              <a:rPr lang="en-US" sz="2100" dirty="0"/>
              <a:t>The score (obviously)</a:t>
            </a:r>
          </a:p>
          <a:p>
            <a:pPr lvl="1" eaLnBrk="1" hangingPunct="1">
              <a:lnSpc>
                <a:spcPct val="90000"/>
              </a:lnSpc>
              <a:defRPr/>
            </a:pPr>
            <a:r>
              <a:rPr lang="en-US" sz="2100" dirty="0"/>
              <a:t>Pursuit of work</a:t>
            </a:r>
          </a:p>
          <a:p>
            <a:pPr lvl="1" eaLnBrk="1" hangingPunct="1">
              <a:lnSpc>
                <a:spcPct val="90000"/>
              </a:lnSpc>
              <a:defRPr/>
            </a:pPr>
            <a:r>
              <a:rPr lang="en-US" sz="2100" dirty="0"/>
              <a:t>Conformance with Contract Document days – if it is 100%, there is something fishy.</a:t>
            </a:r>
          </a:p>
          <a:p>
            <a:pPr lvl="1" eaLnBrk="1" hangingPunct="1">
              <a:lnSpc>
                <a:spcPct val="90000"/>
              </a:lnSpc>
              <a:defRPr/>
            </a:pPr>
            <a:r>
              <a:rPr lang="en-US" sz="2100" dirty="0"/>
              <a:t>No VW, DWL and DL depending on the complexity of the project and general “street-talk” on how the project is going.</a:t>
            </a:r>
          </a:p>
          <a:p>
            <a:pPr lvl="1" eaLnBrk="1" hangingPunct="1">
              <a:lnSpc>
                <a:spcPct val="90000"/>
              </a:lnSpc>
              <a:defRPr/>
            </a:pPr>
            <a:r>
              <a:rPr lang="en-US" sz="2100" dirty="0"/>
              <a:t>A lot of VW but no DWL or DL.</a:t>
            </a:r>
          </a:p>
          <a:p>
            <a:pPr lvl="1" eaLnBrk="1" hangingPunct="1">
              <a:lnSpc>
                <a:spcPct val="90000"/>
              </a:lnSpc>
              <a:defRPr/>
            </a:pPr>
            <a:r>
              <a:rPr lang="en-US" sz="2100" dirty="0"/>
              <a:t>Known facts communicated through formal channels but no VW, DWL, or DL.</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12" name="Rectangle 12"/>
          <p:cNvSpPr>
            <a:spLocks noGrp="1" noChangeArrowheads="1"/>
          </p:cNvSpPr>
          <p:nvPr>
            <p:ph type="title"/>
          </p:nvPr>
        </p:nvSpPr>
        <p:spPr/>
        <p:txBody>
          <a:bodyPr>
            <a:normAutofit/>
          </a:bodyPr>
          <a:lstStyle/>
          <a:p>
            <a:pPr eaLnBrk="1" hangingPunct="1">
              <a:defRPr/>
            </a:pPr>
            <a:r>
              <a:rPr lang="en-US" dirty="0"/>
              <a:t>Contractor Past Performance  Report</a:t>
            </a:r>
          </a:p>
        </p:txBody>
      </p:sp>
      <p:sp>
        <p:nvSpPr>
          <p:cNvPr id="76813" name="Rectangle 13"/>
          <p:cNvSpPr>
            <a:spLocks noGrp="1" noChangeArrowheads="1"/>
          </p:cNvSpPr>
          <p:nvPr>
            <p:ph idx="1"/>
          </p:nvPr>
        </p:nvSpPr>
        <p:spPr>
          <a:xfrm>
            <a:off x="866441" y="2209800"/>
            <a:ext cx="7515559" cy="4343400"/>
          </a:xfrm>
        </p:spPr>
        <p:txBody>
          <a:bodyPr>
            <a:normAutofit/>
          </a:bodyPr>
          <a:lstStyle/>
          <a:p>
            <a:pPr eaLnBrk="1" hangingPunct="1">
              <a:lnSpc>
                <a:spcPct val="90000"/>
              </a:lnSpc>
              <a:defRPr/>
            </a:pPr>
            <a:r>
              <a:rPr lang="en-US" sz="2400" dirty="0"/>
              <a:t>Provide copy of the CPPR criteria at Pre-Construction Conference and explain this is the criteria used for rating the Contractor’s performance.</a:t>
            </a:r>
          </a:p>
          <a:p>
            <a:pPr eaLnBrk="1" hangingPunct="1">
              <a:lnSpc>
                <a:spcPct val="90000"/>
              </a:lnSpc>
              <a:defRPr/>
            </a:pPr>
            <a:r>
              <a:rPr lang="en-US" sz="2400" dirty="0"/>
              <a:t>Interim Performance Ratings shall be originated and signed by the Project Administrator.  These may be completed at the discretion of the PA at anytime. (CPAM 13.1.6 (A) Revised June 14, 2012)</a:t>
            </a:r>
          </a:p>
          <a:p>
            <a:pPr eaLnBrk="1" hangingPunct="1">
              <a:lnSpc>
                <a:spcPct val="90000"/>
              </a:lnSpc>
              <a:defRPr/>
            </a:pPr>
            <a:r>
              <a:rPr lang="en-US" sz="2400" dirty="0"/>
              <a:t>Interim grades are based on certain assumptions, such as Contractor finished within the allowable contract time and did not achieve or exceed DBE utilization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13">
                                            <p:txEl>
                                              <p:pRg st="0" end="0"/>
                                            </p:txEl>
                                          </p:spTgt>
                                        </p:tgtEl>
                                        <p:attrNameLst>
                                          <p:attrName>style.visibility</p:attrName>
                                        </p:attrNameLst>
                                      </p:cBhvr>
                                      <p:to>
                                        <p:strVal val="visible"/>
                                      </p:to>
                                    </p:set>
                                    <p:anim calcmode="lin" valueType="num">
                                      <p:cBhvr additive="base">
                                        <p:cTn id="7" dur="500" fill="hold"/>
                                        <p:tgtEl>
                                          <p:spTgt spid="768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68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6813">
                                            <p:txEl>
                                              <p:pRg st="1" end="1"/>
                                            </p:txEl>
                                          </p:spTgt>
                                        </p:tgtEl>
                                        <p:attrNameLst>
                                          <p:attrName>style.visibility</p:attrName>
                                        </p:attrNameLst>
                                      </p:cBhvr>
                                      <p:to>
                                        <p:strVal val="visible"/>
                                      </p:to>
                                    </p:set>
                                    <p:anim calcmode="lin" valueType="num">
                                      <p:cBhvr additive="base">
                                        <p:cTn id="13" dur="500" fill="hold"/>
                                        <p:tgtEl>
                                          <p:spTgt spid="7681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68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6813">
                                            <p:txEl>
                                              <p:pRg st="2" end="2"/>
                                            </p:txEl>
                                          </p:spTgt>
                                        </p:tgtEl>
                                        <p:attrNameLst>
                                          <p:attrName>style.visibility</p:attrName>
                                        </p:attrNameLst>
                                      </p:cBhvr>
                                      <p:to>
                                        <p:strVal val="visible"/>
                                      </p:to>
                                    </p:set>
                                    <p:anim calcmode="lin" valueType="num">
                                      <p:cBhvr additive="base">
                                        <p:cTn id="19" dur="500" fill="hold"/>
                                        <p:tgtEl>
                                          <p:spTgt spid="7681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681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1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9" name="Rectangle 5"/>
          <p:cNvSpPr>
            <a:spLocks noChangeArrowheads="1"/>
          </p:cNvSpPr>
          <p:nvPr/>
        </p:nvSpPr>
        <p:spPr bwMode="auto">
          <a:xfrm>
            <a:off x="533400" y="905015"/>
            <a:ext cx="7162800" cy="114300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lIns="92075" tIns="46038" rIns="92075" bIns="46038" anchor="ctr"/>
          <a:lstStyle/>
          <a:p>
            <a:pPr algn="ctr" eaLnBrk="1" hangingPunct="1">
              <a:defRPr/>
            </a:pPr>
            <a:r>
              <a:rPr lang="en-US" sz="5400" b="1" i="1" dirty="0">
                <a:solidFill>
                  <a:schemeClr val="tx2"/>
                </a:solidFill>
                <a:effectLst>
                  <a:outerShdw blurRad="38100" dist="38100" dir="2700000" algn="tl">
                    <a:srgbClr val="000000"/>
                  </a:outerShdw>
                </a:effectLst>
                <a:latin typeface="Arial" charset="0"/>
              </a:rPr>
              <a:t>Additional Guidance</a:t>
            </a:r>
          </a:p>
        </p:txBody>
      </p:sp>
      <p:sp>
        <p:nvSpPr>
          <p:cNvPr id="57351" name="Rectangle 7"/>
          <p:cNvSpPr>
            <a:spLocks noGrp="1" noChangeArrowheads="1"/>
          </p:cNvSpPr>
          <p:nvPr>
            <p:ph type="ctrTitle"/>
          </p:nvPr>
        </p:nvSpPr>
        <p:spPr>
          <a:xfrm>
            <a:off x="533400" y="2048015"/>
            <a:ext cx="8077200" cy="3666985"/>
          </a:xfrm>
        </p:spPr>
        <p:txBody>
          <a:bodyPr anchor="ctr" anchorCtr="0">
            <a:normAutofit/>
          </a:bodyPr>
          <a:lstStyle/>
          <a:p>
            <a:pPr marL="342900" indent="-342900">
              <a:defRPr/>
            </a:pPr>
            <a:r>
              <a:rPr lang="en-US" sz="3600" dirty="0"/>
              <a:t>Visit the State Construction Office Website</a:t>
            </a:r>
            <a:br>
              <a:rPr lang="en-US" sz="4800" dirty="0"/>
            </a:br>
            <a:r>
              <a:rPr lang="en-US" sz="3600" dirty="0">
                <a:solidFill>
                  <a:srgbClr val="FFFFFF"/>
                </a:solidFill>
                <a:hlinkClick r:id="rId2"/>
              </a:rPr>
              <a:t>http://www.fdot.gov/construction/cppr/CPPRGuidelinesMain.shtm</a:t>
            </a:r>
            <a:br>
              <a:rPr lang="en-US" sz="3600" dirty="0">
                <a:solidFill>
                  <a:srgbClr val="FFFFFF"/>
                </a:solidFill>
              </a:rPr>
            </a:br>
            <a:endParaRPr lang="en-US" sz="40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4"/>
          <p:cNvSpPr txBox="1">
            <a:spLocks noChangeArrowheads="1"/>
          </p:cNvSpPr>
          <p:nvPr/>
        </p:nvSpPr>
        <p:spPr bwMode="auto">
          <a:xfrm>
            <a:off x="609600" y="685800"/>
            <a:ext cx="8001000" cy="366713"/>
          </a:xfrm>
          <a:prstGeom prst="rect">
            <a:avLst/>
          </a:prstGeom>
          <a:noFill/>
          <a:ln w="12700">
            <a:noFill/>
            <a:miter lim="800000"/>
            <a:headEnd type="none" w="sm" len="sm"/>
            <a:tailEnd type="none" w="sm" len="sm"/>
          </a:ln>
        </p:spPr>
        <p:txBody>
          <a:bodyPr>
            <a:spAutoFit/>
          </a:bodyPr>
          <a:lstStyle/>
          <a:p>
            <a:pPr>
              <a:spcBef>
                <a:spcPct val="50000"/>
              </a:spcBef>
            </a:pPr>
            <a:endParaRPr lang="en-US">
              <a:latin typeface="Arial" charset="0"/>
            </a:endParaRPr>
          </a:p>
        </p:txBody>
      </p:sp>
      <p:sp>
        <p:nvSpPr>
          <p:cNvPr id="57349" name="Rectangle 5"/>
          <p:cNvSpPr>
            <a:spLocks noChangeArrowheads="1"/>
          </p:cNvSpPr>
          <p:nvPr/>
        </p:nvSpPr>
        <p:spPr bwMode="auto">
          <a:xfrm>
            <a:off x="3276600" y="500127"/>
            <a:ext cx="1981200" cy="83820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lIns="92075" tIns="46038" rIns="92075" bIns="46038" anchor="ctr"/>
          <a:lstStyle/>
          <a:p>
            <a:pPr algn="ctr" eaLnBrk="1" hangingPunct="1">
              <a:defRPr/>
            </a:pPr>
            <a:r>
              <a:rPr lang="en-US" sz="5400" b="1" i="1" dirty="0">
                <a:solidFill>
                  <a:schemeClr val="tx2"/>
                </a:solidFill>
                <a:effectLst>
                  <a:outerShdw blurRad="38100" dist="38100" dir="2700000" algn="tl">
                    <a:srgbClr val="000000"/>
                  </a:outerShdw>
                </a:effectLst>
                <a:latin typeface="Arial" charset="0"/>
              </a:rPr>
              <a:t>FAQ</a:t>
            </a:r>
          </a:p>
        </p:txBody>
      </p:sp>
      <p:sp>
        <p:nvSpPr>
          <p:cNvPr id="57351" name="Rectangle 7"/>
          <p:cNvSpPr>
            <a:spLocks noGrp="1" noChangeArrowheads="1"/>
          </p:cNvSpPr>
          <p:nvPr>
            <p:ph type="ctrTitle"/>
          </p:nvPr>
        </p:nvSpPr>
        <p:spPr>
          <a:xfrm>
            <a:off x="457200" y="1315915"/>
            <a:ext cx="8305800" cy="1905000"/>
          </a:xfrm>
        </p:spPr>
        <p:txBody>
          <a:bodyPr anchor="ctr" anchorCtr="0">
            <a:normAutofit fontScale="90000"/>
          </a:bodyPr>
          <a:lstStyle/>
          <a:p>
            <a:pPr marL="342900" indent="-342900" algn="l" eaLnBrk="1" hangingPunct="1">
              <a:defRPr/>
            </a:pPr>
            <a:br>
              <a:rPr lang="en-US" sz="4800" dirty="0"/>
            </a:br>
            <a:r>
              <a:rPr lang="en-US" sz="3200" dirty="0"/>
              <a:t>If PA is incorrect in Site Manager, then it will be incorrect in CIM.  Correct in Site Manager.</a:t>
            </a:r>
            <a:br>
              <a:rPr lang="en-US" sz="3200" dirty="0"/>
            </a:br>
            <a:br>
              <a:rPr lang="en-US" sz="3200" dirty="0"/>
            </a:br>
            <a:endParaRPr lang="en-US" sz="3200" dirty="0"/>
          </a:p>
        </p:txBody>
      </p:sp>
      <p:sp>
        <p:nvSpPr>
          <p:cNvPr id="5" name="TextBox 4"/>
          <p:cNvSpPr txBox="1"/>
          <p:nvPr/>
        </p:nvSpPr>
        <p:spPr>
          <a:xfrm>
            <a:off x="762000" y="2796152"/>
            <a:ext cx="7696200" cy="1077218"/>
          </a:xfrm>
          <a:prstGeom prst="rect">
            <a:avLst/>
          </a:prstGeom>
          <a:noFill/>
        </p:spPr>
        <p:txBody>
          <a:bodyPr>
            <a:spAutoFit/>
          </a:bodyPr>
          <a:lstStyle/>
          <a:p>
            <a:pPr>
              <a:defRPr/>
            </a:pPr>
            <a:r>
              <a:rPr lang="en-US" sz="3200" dirty="0">
                <a:latin typeface="+mj-lt"/>
              </a:rPr>
              <a:t>Periods entered in category 1 &amp; 8 must be completed on a </a:t>
            </a:r>
            <a:r>
              <a:rPr lang="en-US" sz="3200" b="1" u="sng" dirty="0">
                <a:latin typeface="+mj-lt"/>
              </a:rPr>
              <a:t>monthly</a:t>
            </a:r>
            <a:r>
              <a:rPr lang="en-US" sz="3200" b="1" dirty="0">
                <a:latin typeface="+mj-lt"/>
              </a:rPr>
              <a:t> </a:t>
            </a:r>
            <a:r>
              <a:rPr lang="en-US" sz="3200" dirty="0">
                <a:latin typeface="+mj-lt"/>
              </a:rPr>
              <a:t>timeframe. </a:t>
            </a:r>
          </a:p>
        </p:txBody>
      </p:sp>
      <p:sp>
        <p:nvSpPr>
          <p:cNvPr id="9" name="TextBox 8"/>
          <p:cNvSpPr txBox="1"/>
          <p:nvPr/>
        </p:nvSpPr>
        <p:spPr>
          <a:xfrm>
            <a:off x="753035" y="4267200"/>
            <a:ext cx="7315200" cy="2062163"/>
          </a:xfrm>
          <a:prstGeom prst="rect">
            <a:avLst/>
          </a:prstGeom>
          <a:noFill/>
        </p:spPr>
        <p:txBody>
          <a:bodyPr>
            <a:spAutoFit/>
          </a:bodyPr>
          <a:lstStyle/>
          <a:p>
            <a:pPr>
              <a:defRPr/>
            </a:pPr>
            <a:r>
              <a:rPr lang="en-US" sz="3200" b="1" dirty="0">
                <a:latin typeface="+mj-lt"/>
              </a:rPr>
              <a:t>Partial months can be entered to reflect accurate start/end dates.  Entering periods that span several months will not be permitted.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351"/>
                                        </p:tgtEl>
                                        <p:attrNameLst>
                                          <p:attrName>style.visibility</p:attrName>
                                        </p:attrNameLst>
                                      </p:cBhvr>
                                      <p:to>
                                        <p:strVal val="visible"/>
                                      </p:to>
                                    </p:set>
                                    <p:anim calcmode="lin" valueType="num">
                                      <p:cBhvr additive="base">
                                        <p:cTn id="7" dur="500" fill="hold"/>
                                        <p:tgtEl>
                                          <p:spTgt spid="57351"/>
                                        </p:tgtEl>
                                        <p:attrNameLst>
                                          <p:attrName>ppt_x</p:attrName>
                                        </p:attrNameLst>
                                      </p:cBhvr>
                                      <p:tavLst>
                                        <p:tav tm="0">
                                          <p:val>
                                            <p:strVal val="#ppt_x"/>
                                          </p:val>
                                        </p:tav>
                                        <p:tav tm="100000">
                                          <p:val>
                                            <p:strVal val="#ppt_x"/>
                                          </p:val>
                                        </p:tav>
                                      </p:tavLst>
                                    </p:anim>
                                    <p:anim calcmode="lin" valueType="num">
                                      <p:cBhvr additive="base">
                                        <p:cTn id="8" dur="500" fill="hold"/>
                                        <p:tgtEl>
                                          <p:spTgt spid="5735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1" grpId="0"/>
      <p:bldP spid="5" grpId="0"/>
      <p:bldP spid="9"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4"/>
          <p:cNvSpPr txBox="1">
            <a:spLocks noChangeArrowheads="1"/>
          </p:cNvSpPr>
          <p:nvPr/>
        </p:nvSpPr>
        <p:spPr bwMode="auto">
          <a:xfrm>
            <a:off x="609600" y="685800"/>
            <a:ext cx="8001000" cy="366713"/>
          </a:xfrm>
          <a:prstGeom prst="rect">
            <a:avLst/>
          </a:prstGeom>
          <a:noFill/>
          <a:ln w="12700">
            <a:noFill/>
            <a:miter lim="800000"/>
            <a:headEnd type="none" w="sm" len="sm"/>
            <a:tailEnd type="none" w="sm" len="sm"/>
          </a:ln>
        </p:spPr>
        <p:txBody>
          <a:bodyPr>
            <a:spAutoFit/>
          </a:bodyPr>
          <a:lstStyle/>
          <a:p>
            <a:pPr>
              <a:spcBef>
                <a:spcPct val="50000"/>
              </a:spcBef>
            </a:pPr>
            <a:endParaRPr lang="en-US">
              <a:latin typeface="Arial" charset="0"/>
            </a:endParaRPr>
          </a:p>
        </p:txBody>
      </p:sp>
      <p:sp>
        <p:nvSpPr>
          <p:cNvPr id="57349" name="Rectangle 5"/>
          <p:cNvSpPr>
            <a:spLocks noChangeArrowheads="1"/>
          </p:cNvSpPr>
          <p:nvPr/>
        </p:nvSpPr>
        <p:spPr bwMode="auto">
          <a:xfrm>
            <a:off x="3352800" y="602457"/>
            <a:ext cx="1828800" cy="114300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lIns="92075" tIns="46038" rIns="92075" bIns="46038" anchor="ctr"/>
          <a:lstStyle/>
          <a:p>
            <a:pPr algn="ctr" eaLnBrk="1" hangingPunct="1">
              <a:defRPr/>
            </a:pPr>
            <a:r>
              <a:rPr lang="en-US" sz="5400" b="1" i="1" dirty="0">
                <a:solidFill>
                  <a:schemeClr val="tx2"/>
                </a:solidFill>
                <a:effectLst>
                  <a:outerShdw blurRad="38100" dist="38100" dir="2700000" algn="tl">
                    <a:srgbClr val="000000"/>
                  </a:outerShdw>
                </a:effectLst>
                <a:latin typeface="Arial" charset="0"/>
              </a:rPr>
              <a:t>FAQ</a:t>
            </a:r>
          </a:p>
        </p:txBody>
      </p:sp>
      <p:sp>
        <p:nvSpPr>
          <p:cNvPr id="57351" name="Rectangle 7"/>
          <p:cNvSpPr>
            <a:spLocks noGrp="1" noChangeArrowheads="1"/>
          </p:cNvSpPr>
          <p:nvPr>
            <p:ph type="ctrTitle"/>
          </p:nvPr>
        </p:nvSpPr>
        <p:spPr>
          <a:xfrm>
            <a:off x="533400" y="1828799"/>
            <a:ext cx="8077200" cy="4876801"/>
          </a:xfrm>
        </p:spPr>
        <p:txBody>
          <a:bodyPr anchor="ctr" anchorCtr="0">
            <a:normAutofit fontScale="90000"/>
          </a:bodyPr>
          <a:lstStyle/>
          <a:p>
            <a:pPr algn="l"/>
            <a:r>
              <a:rPr lang="en-US" sz="2200" dirty="0">
                <a:latin typeface="Aharoni" panose="02010803020104030203" pitchFamily="2" charset="-79"/>
                <a:cs typeface="Aharoni" panose="02010803020104030203" pitchFamily="2" charset="-79"/>
              </a:rPr>
              <a:t>CPPR for Defaulted Contractor: For a Contractor that has been defaulted on a Contract, provide a final CPPR for the defaulted Contractor; provide date in the notes for Category # 1, Pursuit of Work, that the Contractor was defaulted. </a:t>
            </a:r>
            <a:r>
              <a:rPr lang="en-US" sz="2200" u="sng" dirty="0">
                <a:latin typeface="Aharoni" panose="02010803020104030203" pitchFamily="2" charset="-79"/>
                <a:cs typeface="Aharoni" panose="02010803020104030203" pitchFamily="2" charset="-79"/>
              </a:rPr>
              <a:t>Do not </a:t>
            </a:r>
            <a:r>
              <a:rPr lang="en-US" sz="2200" dirty="0">
                <a:latin typeface="Aharoni" panose="02010803020104030203" pitchFamily="2" charset="-79"/>
                <a:cs typeface="Aharoni" panose="02010803020104030203" pitchFamily="2" charset="-79"/>
              </a:rPr>
              <a:t>enter the score in Site-Manager. Provide the State Construction Office with the current CPPR information from CIM. The State Construction Office will ensure that the defaulted contract will not show up on the District CPPR overdue lists. </a:t>
            </a:r>
            <a:br>
              <a:rPr lang="en-US" sz="2200" dirty="0">
                <a:latin typeface="Aharoni" panose="02010803020104030203" pitchFamily="2" charset="-79"/>
                <a:cs typeface="Aharoni" panose="02010803020104030203" pitchFamily="2" charset="-79"/>
              </a:rPr>
            </a:br>
            <a:br>
              <a:rPr lang="en-US" sz="2200" dirty="0">
                <a:latin typeface="Aharoni" panose="02010803020104030203" pitchFamily="2" charset="-79"/>
                <a:cs typeface="Aharoni" panose="02010803020104030203" pitchFamily="2" charset="-79"/>
              </a:rPr>
            </a:br>
            <a:r>
              <a:rPr lang="en-US" sz="2200" b="1" dirty="0">
                <a:latin typeface="Aharoni" panose="02010803020104030203" pitchFamily="2" charset="-79"/>
                <a:cs typeface="Aharoni" panose="02010803020104030203" pitchFamily="2" charset="-79"/>
              </a:rPr>
              <a:t>Note:</a:t>
            </a:r>
            <a:r>
              <a:rPr lang="en-US" sz="2200" dirty="0">
                <a:latin typeface="Aharoni" panose="02010803020104030203" pitchFamily="2" charset="-79"/>
                <a:cs typeface="Aharoni" panose="02010803020104030203" pitchFamily="2" charset="-79"/>
              </a:rPr>
              <a:t> When a Contractor has been defaulted by the </a:t>
            </a:r>
            <a:br>
              <a:rPr lang="en-US" sz="2200" dirty="0">
                <a:latin typeface="Aharoni" panose="02010803020104030203" pitchFamily="2" charset="-79"/>
                <a:cs typeface="Aharoni" panose="02010803020104030203" pitchFamily="2" charset="-79"/>
              </a:rPr>
            </a:br>
            <a:r>
              <a:rPr lang="en-US" sz="2200" dirty="0">
                <a:latin typeface="Aharoni" panose="02010803020104030203" pitchFamily="2" charset="-79"/>
                <a:cs typeface="Aharoni" panose="02010803020104030203" pitchFamily="2" charset="-79"/>
              </a:rPr>
              <a:t>Department, the Surety Company for that Contractor takes over the Contract to complete the Contract. </a:t>
            </a:r>
            <a:r>
              <a:rPr lang="en-US" sz="2200" u="sng" dirty="0">
                <a:latin typeface="Aharoni" panose="02010803020104030203" pitchFamily="2" charset="-79"/>
                <a:cs typeface="Aharoni" panose="02010803020104030203" pitchFamily="2" charset="-79"/>
              </a:rPr>
              <a:t>We can not do a final CPPR on the Surety Company</a:t>
            </a:r>
            <a:r>
              <a:rPr lang="en-US" sz="2200" dirty="0">
                <a:latin typeface="Aharoni" panose="02010803020104030203" pitchFamily="2" charset="-79"/>
                <a:cs typeface="Aharoni" panose="02010803020104030203" pitchFamily="2" charset="-79"/>
              </a:rPr>
              <a:t> due to the Surety will hire a completion Contractor to complete the remaining contract work. Therefore, the completion Contractor becomes a subcontractor to the Surety Company.</a:t>
            </a:r>
            <a:br>
              <a:rPr lang="en-US" sz="2200" dirty="0">
                <a:latin typeface="Aharoni" panose="02010803020104030203" pitchFamily="2" charset="-79"/>
                <a:cs typeface="Aharoni" panose="02010803020104030203" pitchFamily="2" charset="-79"/>
              </a:rPr>
            </a:br>
            <a:br>
              <a:rPr lang="en-US" sz="2200" dirty="0">
                <a:latin typeface="Aharoni" panose="02010803020104030203" pitchFamily="2" charset="-79"/>
                <a:cs typeface="Aharoni" panose="02010803020104030203" pitchFamily="2" charset="-79"/>
              </a:rPr>
            </a:br>
            <a:endParaRPr lang="en-US" sz="2200" dirty="0">
              <a:latin typeface="Aharoni" panose="02010803020104030203" pitchFamily="2" charset="-79"/>
              <a:cs typeface="Aharoni" panose="02010803020104030203" pitchFamily="2"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351"/>
                                        </p:tgtEl>
                                        <p:attrNameLst>
                                          <p:attrName>style.visibility</p:attrName>
                                        </p:attrNameLst>
                                      </p:cBhvr>
                                      <p:to>
                                        <p:strVal val="visible"/>
                                      </p:to>
                                    </p:set>
                                    <p:anim calcmode="lin" valueType="num">
                                      <p:cBhvr additive="base">
                                        <p:cTn id="7" dur="500" fill="hold"/>
                                        <p:tgtEl>
                                          <p:spTgt spid="57351"/>
                                        </p:tgtEl>
                                        <p:attrNameLst>
                                          <p:attrName>ppt_x</p:attrName>
                                        </p:attrNameLst>
                                      </p:cBhvr>
                                      <p:tavLst>
                                        <p:tav tm="0">
                                          <p:val>
                                            <p:strVal val="#ppt_x"/>
                                          </p:val>
                                        </p:tav>
                                        <p:tav tm="100000">
                                          <p:val>
                                            <p:strVal val="#ppt_x"/>
                                          </p:val>
                                        </p:tav>
                                      </p:tavLst>
                                    </p:anim>
                                    <p:anim calcmode="lin" valueType="num">
                                      <p:cBhvr additive="base">
                                        <p:cTn id="8" dur="500" fill="hold"/>
                                        <p:tgtEl>
                                          <p:spTgt spid="573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eaLnBrk="1" hangingPunct="1">
              <a:defRPr/>
            </a:pPr>
            <a:r>
              <a:rPr lang="en-US"/>
              <a:t>Ability Factor</a:t>
            </a:r>
          </a:p>
        </p:txBody>
      </p:sp>
      <p:sp>
        <p:nvSpPr>
          <p:cNvPr id="101383" name="Rectangle 7"/>
          <p:cNvSpPr>
            <a:spLocks noGrp="1" noChangeArrowheads="1"/>
          </p:cNvSpPr>
          <p:nvPr>
            <p:ph idx="1"/>
          </p:nvPr>
        </p:nvSpPr>
        <p:spPr>
          <a:xfrm>
            <a:off x="866441" y="2489200"/>
            <a:ext cx="7363159" cy="3530600"/>
          </a:xfrm>
        </p:spPr>
        <p:txBody>
          <a:bodyPr>
            <a:noAutofit/>
          </a:bodyPr>
          <a:lstStyle/>
          <a:p>
            <a:pPr eaLnBrk="1" hangingPunct="1">
              <a:defRPr/>
            </a:pPr>
            <a:r>
              <a:rPr lang="en-US" sz="2400" dirty="0"/>
              <a:t>If a Contractor receives an ability score of 76 or less on two or more past performance reports for projects completed during the 12-month period, the AF will be limited to a maximum of 4 and the use of Surety Letter prohibited, unless</a:t>
            </a:r>
          </a:p>
          <a:p>
            <a:pPr lvl="1" eaLnBrk="1" hangingPunct="1">
              <a:defRPr/>
            </a:pPr>
            <a:r>
              <a:rPr lang="en-US" sz="2400" dirty="0"/>
              <a:t>the applicant’s average ability score (inclusive of all score received during the period) is 87 or greater.</a:t>
            </a:r>
          </a:p>
          <a:p>
            <a:pPr eaLnBrk="1" hangingPunct="1">
              <a:defRPr/>
            </a:pPr>
            <a:endParaRPr lang="en-US" sz="24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Entry Into CIM</a:t>
            </a:r>
          </a:p>
        </p:txBody>
      </p:sp>
      <p:sp>
        <p:nvSpPr>
          <p:cNvPr id="3" name="Content Placeholder 2"/>
          <p:cNvSpPr>
            <a:spLocks noGrp="1"/>
          </p:cNvSpPr>
          <p:nvPr>
            <p:ph idx="1"/>
          </p:nvPr>
        </p:nvSpPr>
        <p:spPr/>
        <p:txBody>
          <a:bodyPr/>
          <a:lstStyle/>
          <a:p>
            <a:r>
              <a:rPr lang="en-US" dirty="0"/>
              <a:t>Refer to files “</a:t>
            </a:r>
            <a:r>
              <a:rPr lang="en-US" dirty="0" err="1"/>
              <a:t>CIM_CPPR_User_Guide</a:t>
            </a:r>
            <a:r>
              <a:rPr lang="en-US" dirty="0"/>
              <a:t>” and “</a:t>
            </a:r>
            <a:r>
              <a:rPr lang="en-US" dirty="0" err="1"/>
              <a:t>CIM_CPPR_Guidelines</a:t>
            </a:r>
            <a:r>
              <a:rPr lang="en-US" dirty="0"/>
              <a:t>” </a:t>
            </a:r>
          </a:p>
          <a:p>
            <a:r>
              <a:rPr lang="en-US" dirty="0"/>
              <a:t>These files are also located</a:t>
            </a:r>
          </a:p>
        </p:txBody>
      </p:sp>
      <p:pic>
        <p:nvPicPr>
          <p:cNvPr id="4" name="Picture 3"/>
          <p:cNvPicPr>
            <a:picLocks noChangeAspect="1"/>
          </p:cNvPicPr>
          <p:nvPr/>
        </p:nvPicPr>
        <p:blipFill>
          <a:blip r:embed="rId2"/>
          <a:stretch>
            <a:fillRect/>
          </a:stretch>
        </p:blipFill>
        <p:spPr>
          <a:xfrm>
            <a:off x="1434114" y="3429000"/>
            <a:ext cx="6275771" cy="3109952"/>
          </a:xfrm>
          <a:prstGeom prst="rect">
            <a:avLst/>
          </a:prstGeom>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4" name="Picture 13" descr="image006"/>
          <p:cNvPicPr>
            <a:picLocks noChangeAspect="1" noChangeArrowheads="1"/>
          </p:cNvPicPr>
          <p:nvPr/>
        </p:nvPicPr>
        <p:blipFill>
          <a:blip r:embed="rId2" cstate="print"/>
          <a:srcRect/>
          <a:stretch>
            <a:fillRect/>
          </a:stretch>
        </p:blipFill>
        <p:spPr bwMode="auto">
          <a:xfrm>
            <a:off x="198438" y="609600"/>
            <a:ext cx="8783637" cy="5181600"/>
          </a:xfrm>
          <a:prstGeom prst="rect">
            <a:avLst/>
          </a:prstGeom>
          <a:noFill/>
          <a:ln w="9525">
            <a:noFill/>
            <a:miter lim="800000"/>
            <a:headEnd/>
            <a:tailEnd/>
          </a:ln>
        </p:spPr>
      </p:pic>
      <p:sp>
        <p:nvSpPr>
          <p:cNvPr id="2" name="TextBox 1">
            <a:extLst>
              <a:ext uri="{FF2B5EF4-FFF2-40B4-BE49-F238E27FC236}">
                <a16:creationId xmlns:a16="http://schemas.microsoft.com/office/drawing/2014/main" id="{8319C90F-C3DC-4B57-A1A9-532A7FBE069F}"/>
              </a:ext>
            </a:extLst>
          </p:cNvPr>
          <p:cNvSpPr txBox="1"/>
          <p:nvPr/>
        </p:nvSpPr>
        <p:spPr>
          <a:xfrm>
            <a:off x="1981200" y="3962400"/>
            <a:ext cx="6096000" cy="1477328"/>
          </a:xfrm>
          <a:prstGeom prst="rect">
            <a:avLst/>
          </a:prstGeom>
          <a:noFill/>
        </p:spPr>
        <p:txBody>
          <a:bodyPr wrap="square" rtlCol="0">
            <a:spAutoFit/>
          </a:bodyPr>
          <a:lstStyle/>
          <a:p>
            <a:r>
              <a:rPr lang="en-US" dirty="0"/>
              <a:t>Category 4 is automatically calculated:</a:t>
            </a:r>
          </a:p>
          <a:p>
            <a:endParaRPr lang="en-US" dirty="0"/>
          </a:p>
          <a:p>
            <a:r>
              <a:rPr lang="en-US" dirty="0"/>
              <a:t>Note: The system does not calculate both bonuses and reductions (based on liquidated damages) until the Contract is marked final.</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4" name="Picture 28" descr="image011"/>
          <p:cNvPicPr>
            <a:picLocks noChangeAspect="1" noChangeArrowheads="1"/>
          </p:cNvPicPr>
          <p:nvPr/>
        </p:nvPicPr>
        <p:blipFill>
          <a:blip r:embed="rId2" cstate="print"/>
          <a:srcRect/>
          <a:stretch>
            <a:fillRect/>
          </a:stretch>
        </p:blipFill>
        <p:spPr bwMode="auto">
          <a:xfrm>
            <a:off x="244475" y="447675"/>
            <a:ext cx="8670925" cy="5114925"/>
          </a:xfrm>
          <a:prstGeom prst="rect">
            <a:avLst/>
          </a:prstGeom>
          <a:noFill/>
          <a:ln w="9525">
            <a:noFill/>
            <a:miter lim="800000"/>
            <a:headEnd/>
            <a:tailEnd/>
          </a:ln>
        </p:spPr>
      </p:pic>
      <p:sp>
        <p:nvSpPr>
          <p:cNvPr id="5" name="Rectangle 4"/>
          <p:cNvSpPr/>
          <p:nvPr/>
        </p:nvSpPr>
        <p:spPr bwMode="auto">
          <a:xfrm>
            <a:off x="2286000" y="1295400"/>
            <a:ext cx="990600" cy="152400"/>
          </a:xfrm>
          <a:prstGeom prst="rect">
            <a:avLst/>
          </a:prstGeom>
          <a:solidFill>
            <a:schemeClr val="bg2"/>
          </a:solidFill>
          <a:ln w="38100" cap="flat" cmpd="sng" algn="ctr">
            <a:solidFill>
              <a:schemeClr val="accent1"/>
            </a:solidFill>
            <a:prstDash val="solid"/>
            <a:round/>
            <a:headEnd type="none" w="sm" len="sm"/>
            <a:tailEnd type="none" w="sm" len="sm"/>
          </a:ln>
          <a:effectLst/>
        </p:spPr>
        <p:txBody>
          <a:bodyPr wrap="none"/>
          <a:lstStyle/>
          <a:p>
            <a:endParaRPr lang="en-US" dirty="0">
              <a:ln>
                <a:solidFill>
                  <a:sysClr val="windowText" lastClr="000000"/>
                </a:solidFill>
              </a:ln>
            </a:endParaRPr>
          </a:p>
        </p:txBody>
      </p:sp>
      <p:sp>
        <p:nvSpPr>
          <p:cNvPr id="6" name="Rectangle 5"/>
          <p:cNvSpPr/>
          <p:nvPr/>
        </p:nvSpPr>
        <p:spPr bwMode="auto">
          <a:xfrm>
            <a:off x="2286000" y="838200"/>
            <a:ext cx="990600" cy="152400"/>
          </a:xfrm>
          <a:prstGeom prst="rect">
            <a:avLst/>
          </a:prstGeom>
          <a:solidFill>
            <a:schemeClr val="bg2"/>
          </a:solidFill>
          <a:ln w="38100" cap="flat" cmpd="sng" algn="ctr">
            <a:solidFill>
              <a:schemeClr val="accent1"/>
            </a:solidFill>
            <a:prstDash val="solid"/>
            <a:round/>
            <a:headEnd type="none" w="sm" len="sm"/>
            <a:tailEnd type="none" w="sm" len="sm"/>
          </a:ln>
          <a:effectLst/>
        </p:spPr>
        <p:txBody>
          <a:bodyPr wrap="none"/>
          <a:lstStyle/>
          <a:p>
            <a:pPr>
              <a:defRPr/>
            </a:pPr>
            <a:endParaRPr lang="en-US" dirty="0">
              <a:ln>
                <a:solidFill>
                  <a:sysClr val="windowText" lastClr="000000"/>
                </a:solidFill>
              </a:ln>
            </a:endParaRPr>
          </a:p>
        </p:txBody>
      </p:sp>
      <p:sp>
        <p:nvSpPr>
          <p:cNvPr id="7" name="Rectangle 6"/>
          <p:cNvSpPr/>
          <p:nvPr/>
        </p:nvSpPr>
        <p:spPr bwMode="auto">
          <a:xfrm>
            <a:off x="6858000" y="1143000"/>
            <a:ext cx="1447800" cy="228600"/>
          </a:xfrm>
          <a:prstGeom prst="rect">
            <a:avLst/>
          </a:prstGeom>
          <a:solidFill>
            <a:schemeClr val="bg2"/>
          </a:solidFill>
          <a:ln w="38100" cap="flat" cmpd="sng" algn="ctr">
            <a:solidFill>
              <a:schemeClr val="accent1"/>
            </a:solidFill>
            <a:prstDash val="solid"/>
            <a:round/>
            <a:headEnd type="none" w="sm" len="sm"/>
            <a:tailEnd type="none" w="sm" len="sm"/>
          </a:ln>
          <a:effectLst/>
        </p:spPr>
        <p:txBody>
          <a:bodyPr wrap="none"/>
          <a:lstStyle/>
          <a:p>
            <a:endParaRPr lang="en-US" dirty="0">
              <a:ln>
                <a:solidFill>
                  <a:sysClr val="windowText" lastClr="000000"/>
                </a:solidFill>
              </a:ln>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4" name="Rectangle 4"/>
          <p:cNvSpPr>
            <a:spLocks noGrp="1" noChangeArrowheads="1"/>
          </p:cNvSpPr>
          <p:nvPr>
            <p:ph idx="1"/>
          </p:nvPr>
        </p:nvSpPr>
        <p:spPr/>
        <p:txBody>
          <a:bodyPr/>
          <a:lstStyle/>
          <a:p>
            <a:pPr marL="64008" indent="0" algn="ctr" eaLnBrk="1" hangingPunct="1">
              <a:buNone/>
              <a:defRPr/>
            </a:pPr>
            <a:r>
              <a:rPr lang="en-US" sz="4400" b="1" i="1" dirty="0"/>
              <a:t>Questions?</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24200" y="3352800"/>
            <a:ext cx="2785872" cy="3048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026"/>
          <p:cNvPicPr>
            <a:picLocks noChangeAspect="1" noChangeArrowheads="1"/>
          </p:cNvPicPr>
          <p:nvPr/>
        </p:nvPicPr>
        <p:blipFill>
          <a:blip r:embed="rId3" cstate="print"/>
          <a:srcRect/>
          <a:stretch>
            <a:fillRect/>
          </a:stretch>
        </p:blipFill>
        <p:spPr bwMode="auto">
          <a:xfrm>
            <a:off x="685800" y="1703388"/>
            <a:ext cx="7924800" cy="5154612"/>
          </a:xfrm>
          <a:prstGeom prst="rect">
            <a:avLst/>
          </a:prstGeom>
          <a:noFill/>
          <a:ln w="12700">
            <a:noFill/>
            <a:miter lim="800000"/>
            <a:headEnd type="none" w="sm" len="sm"/>
            <a:tailEnd type="none" w="sm" len="sm"/>
          </a:ln>
        </p:spPr>
      </p:pic>
      <p:sp>
        <p:nvSpPr>
          <p:cNvPr id="96259" name="Rectangle 1027"/>
          <p:cNvSpPr>
            <a:spLocks noGrp="1" noChangeArrowheads="1"/>
          </p:cNvSpPr>
          <p:nvPr>
            <p:ph type="title"/>
          </p:nvPr>
        </p:nvSpPr>
        <p:spPr>
          <a:xfrm>
            <a:off x="533400" y="457200"/>
            <a:ext cx="8915400" cy="1431925"/>
          </a:xfrm>
        </p:spPr>
        <p:txBody>
          <a:bodyPr>
            <a:normAutofit/>
          </a:bodyPr>
          <a:lstStyle/>
          <a:p>
            <a:pPr eaLnBrk="1" hangingPunct="1">
              <a:defRPr/>
            </a:pPr>
            <a:r>
              <a:rPr lang="en-US" dirty="0"/>
              <a:t>Effect of Past Performance on Maximum Contract Rating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p:cNvSpPr>
            <a:spLocks noGrp="1" noChangeArrowheads="1"/>
          </p:cNvSpPr>
          <p:nvPr>
            <p:ph type="title"/>
          </p:nvPr>
        </p:nvSpPr>
        <p:spPr/>
        <p:txBody>
          <a:bodyPr>
            <a:normAutofit/>
          </a:bodyPr>
          <a:lstStyle/>
          <a:p>
            <a:pPr eaLnBrk="1" hangingPunct="1">
              <a:defRPr/>
            </a:pPr>
            <a:r>
              <a:rPr lang="en-US" sz="4000"/>
              <a:t>Communication is the Key</a:t>
            </a:r>
            <a:br>
              <a:rPr lang="en-US" sz="4000"/>
            </a:br>
            <a:r>
              <a:rPr lang="en-US" sz="2400" i="1"/>
              <a:t>(from CEI Standpoint)</a:t>
            </a:r>
            <a:endParaRPr lang="en-US" sz="4000" i="1"/>
          </a:p>
        </p:txBody>
      </p:sp>
      <p:sp>
        <p:nvSpPr>
          <p:cNvPr id="40965" name="Rectangle 5"/>
          <p:cNvSpPr>
            <a:spLocks noGrp="1" noChangeArrowheads="1"/>
          </p:cNvSpPr>
          <p:nvPr>
            <p:ph idx="1"/>
          </p:nvPr>
        </p:nvSpPr>
        <p:spPr/>
        <p:txBody>
          <a:bodyPr/>
          <a:lstStyle/>
          <a:p>
            <a:pPr eaLnBrk="1" hangingPunct="1">
              <a:defRPr/>
            </a:pPr>
            <a:endParaRPr lang="en-US" dirty="0"/>
          </a:p>
          <a:p>
            <a:pPr eaLnBrk="1" hangingPunct="1">
              <a:defRPr/>
            </a:pPr>
            <a:endParaRPr lang="en-US" dirty="0"/>
          </a:p>
        </p:txBody>
      </p:sp>
      <p:sp>
        <p:nvSpPr>
          <p:cNvPr id="40966" name="Rectangle 6"/>
          <p:cNvSpPr>
            <a:spLocks noChangeArrowheads="1"/>
          </p:cNvSpPr>
          <p:nvPr/>
        </p:nvSpPr>
        <p:spPr bwMode="auto">
          <a:xfrm>
            <a:off x="866440" y="2286000"/>
            <a:ext cx="7772400" cy="4495800"/>
          </a:xfrm>
          <a:prstGeom prst="rect">
            <a:avLst/>
          </a:prstGeom>
          <a:noFill/>
          <a:ln w="9525">
            <a:noFill/>
            <a:miter lim="800000"/>
            <a:headEnd/>
            <a:tailEnd/>
          </a:ln>
          <a:effectLst/>
        </p:spPr>
        <p:txBody>
          <a:bodyPr lIns="92075" tIns="46038" rIns="92075" bIns="46038"/>
          <a:lstStyle/>
          <a:p>
            <a:pPr marL="342900" indent="-342900" eaLnBrk="1" hangingPunct="1">
              <a:lnSpc>
                <a:spcPct val="90000"/>
              </a:lnSpc>
              <a:spcBef>
                <a:spcPct val="20000"/>
              </a:spcBef>
              <a:buClr>
                <a:schemeClr val="hlink"/>
              </a:buClr>
              <a:buSzPct val="60000"/>
              <a:buFont typeface="Wingdings" pitchFamily="2" charset="2"/>
              <a:buChar char="n"/>
              <a:defRPr/>
            </a:pPr>
            <a:r>
              <a:rPr lang="en-US" sz="2400" dirty="0"/>
              <a:t>Be Reasonable and Fair … we are not expecting perfection, nevertheless we should not rationalize mediocrity.</a:t>
            </a:r>
          </a:p>
          <a:p>
            <a:pPr marL="342900" indent="-342900" eaLnBrk="1" hangingPunct="1">
              <a:lnSpc>
                <a:spcPct val="90000"/>
              </a:lnSpc>
              <a:spcBef>
                <a:spcPct val="20000"/>
              </a:spcBef>
              <a:buClr>
                <a:schemeClr val="hlink"/>
              </a:buClr>
              <a:buSzPct val="60000"/>
              <a:buFont typeface="Wingdings" pitchFamily="2" charset="2"/>
              <a:buChar char="n"/>
              <a:defRPr/>
            </a:pPr>
            <a:r>
              <a:rPr lang="en-US" sz="2400" dirty="0"/>
              <a:t>“No-surprises”  but that does not mean there are 100 warnings before action!</a:t>
            </a:r>
          </a:p>
          <a:p>
            <a:pPr marL="342900" indent="-342900" eaLnBrk="1" hangingPunct="1">
              <a:lnSpc>
                <a:spcPct val="90000"/>
              </a:lnSpc>
              <a:spcBef>
                <a:spcPct val="20000"/>
              </a:spcBef>
              <a:buClr>
                <a:schemeClr val="hlink"/>
              </a:buClr>
              <a:buSzPct val="60000"/>
              <a:buFont typeface="Wingdings" pitchFamily="2" charset="2"/>
              <a:buChar char="n"/>
              <a:defRPr/>
            </a:pPr>
            <a:r>
              <a:rPr lang="en-US" sz="2400" dirty="0"/>
              <a:t>Clear Documentation</a:t>
            </a:r>
          </a:p>
          <a:p>
            <a:pPr marL="742950" lvl="1" indent="-285750" eaLnBrk="1" hangingPunct="1">
              <a:lnSpc>
                <a:spcPct val="90000"/>
              </a:lnSpc>
              <a:spcBef>
                <a:spcPct val="20000"/>
              </a:spcBef>
              <a:buClr>
                <a:schemeClr val="tx1"/>
              </a:buClr>
              <a:buFontTx/>
              <a:buChar char="•"/>
              <a:defRPr/>
            </a:pPr>
            <a:r>
              <a:rPr lang="en-US" sz="2000" dirty="0"/>
              <a:t>Daily diaries</a:t>
            </a:r>
          </a:p>
          <a:p>
            <a:pPr marL="742950" lvl="1" indent="-285750" eaLnBrk="1" hangingPunct="1">
              <a:lnSpc>
                <a:spcPct val="90000"/>
              </a:lnSpc>
              <a:spcBef>
                <a:spcPct val="20000"/>
              </a:spcBef>
              <a:buClr>
                <a:schemeClr val="tx1"/>
              </a:buClr>
              <a:buFontTx/>
              <a:buChar char="•"/>
              <a:defRPr/>
            </a:pPr>
            <a:r>
              <a:rPr lang="en-US" sz="2000" dirty="0"/>
              <a:t>Weekly/Monthly progress meetings</a:t>
            </a:r>
          </a:p>
          <a:p>
            <a:pPr marL="742950" lvl="1" indent="-285750" eaLnBrk="1" hangingPunct="1">
              <a:lnSpc>
                <a:spcPct val="90000"/>
              </a:lnSpc>
              <a:spcBef>
                <a:spcPct val="20000"/>
              </a:spcBef>
              <a:buClr>
                <a:schemeClr val="tx1"/>
              </a:buClr>
              <a:buFontTx/>
              <a:buChar char="•"/>
              <a:defRPr/>
            </a:pPr>
            <a:r>
              <a:rPr lang="en-US" sz="2000" dirty="0"/>
              <a:t>Weather letter</a:t>
            </a:r>
          </a:p>
          <a:p>
            <a:pPr marL="342900" indent="-342900" eaLnBrk="1" hangingPunct="1">
              <a:lnSpc>
                <a:spcPct val="90000"/>
              </a:lnSpc>
              <a:spcBef>
                <a:spcPct val="20000"/>
              </a:spcBef>
              <a:buClr>
                <a:schemeClr val="hlink"/>
              </a:buClr>
              <a:buSzPct val="60000"/>
              <a:buFont typeface="Wingdings" pitchFamily="2" charset="2"/>
              <a:buChar char="n"/>
              <a:defRPr/>
            </a:pPr>
            <a:r>
              <a:rPr lang="en-US" sz="2400" dirty="0"/>
              <a:t>Deal with the issues … proactively .. Don’t hide</a:t>
            </a:r>
          </a:p>
          <a:p>
            <a:pPr marL="342900" indent="-342900" eaLnBrk="1" hangingPunct="1">
              <a:lnSpc>
                <a:spcPct val="90000"/>
              </a:lnSpc>
              <a:spcBef>
                <a:spcPct val="20000"/>
              </a:spcBef>
              <a:buClr>
                <a:schemeClr val="hlink"/>
              </a:buClr>
              <a:buSzPct val="60000"/>
              <a:buFont typeface="Wingdings" pitchFamily="2" charset="2"/>
              <a:buChar char="n"/>
              <a:defRPr/>
            </a:pPr>
            <a:endParaRPr lang="en-US" sz="2400" dirty="0">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66">
                                            <p:txEl>
                                              <p:pRg st="1" end="1"/>
                                            </p:txEl>
                                          </p:spTgt>
                                        </p:tgtEl>
                                        <p:attrNameLst>
                                          <p:attrName>style.visibility</p:attrName>
                                        </p:attrNameLst>
                                      </p:cBhvr>
                                      <p:to>
                                        <p:strVal val="visible"/>
                                      </p:to>
                                    </p:set>
                                    <p:anim calcmode="lin" valueType="num">
                                      <p:cBhvr additive="base">
                                        <p:cTn id="7" dur="500" fill="hold"/>
                                        <p:tgtEl>
                                          <p:spTgt spid="4096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6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0966">
                                            <p:txEl>
                                              <p:pRg st="2" end="2"/>
                                            </p:txEl>
                                          </p:spTgt>
                                        </p:tgtEl>
                                        <p:attrNameLst>
                                          <p:attrName>style.visibility</p:attrName>
                                        </p:attrNameLst>
                                      </p:cBhvr>
                                      <p:to>
                                        <p:strVal val="visible"/>
                                      </p:to>
                                    </p:set>
                                    <p:anim calcmode="lin" valueType="num">
                                      <p:cBhvr additive="base">
                                        <p:cTn id="13" dur="500" fill="hold"/>
                                        <p:tgtEl>
                                          <p:spTgt spid="4096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66">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0966">
                                            <p:txEl>
                                              <p:pRg st="3" end="3"/>
                                            </p:txEl>
                                          </p:spTgt>
                                        </p:tgtEl>
                                        <p:attrNameLst>
                                          <p:attrName>style.visibility</p:attrName>
                                        </p:attrNameLst>
                                      </p:cBhvr>
                                      <p:to>
                                        <p:strVal val="visible"/>
                                      </p:to>
                                    </p:set>
                                    <p:anim calcmode="lin" valueType="num">
                                      <p:cBhvr additive="base">
                                        <p:cTn id="17" dur="500" fill="hold"/>
                                        <p:tgtEl>
                                          <p:spTgt spid="40966">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0966">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0966">
                                            <p:txEl>
                                              <p:pRg st="4" end="4"/>
                                            </p:txEl>
                                          </p:spTgt>
                                        </p:tgtEl>
                                        <p:attrNameLst>
                                          <p:attrName>style.visibility</p:attrName>
                                        </p:attrNameLst>
                                      </p:cBhvr>
                                      <p:to>
                                        <p:strVal val="visible"/>
                                      </p:to>
                                    </p:set>
                                    <p:anim calcmode="lin" valueType="num">
                                      <p:cBhvr additive="base">
                                        <p:cTn id="21" dur="500" fill="hold"/>
                                        <p:tgtEl>
                                          <p:spTgt spid="40966">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0966">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0966">
                                            <p:txEl>
                                              <p:pRg st="5" end="5"/>
                                            </p:txEl>
                                          </p:spTgt>
                                        </p:tgtEl>
                                        <p:attrNameLst>
                                          <p:attrName>style.visibility</p:attrName>
                                        </p:attrNameLst>
                                      </p:cBhvr>
                                      <p:to>
                                        <p:strVal val="visible"/>
                                      </p:to>
                                    </p:set>
                                    <p:anim calcmode="lin" valueType="num">
                                      <p:cBhvr additive="base">
                                        <p:cTn id="25" dur="500" fill="hold"/>
                                        <p:tgtEl>
                                          <p:spTgt spid="40966">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6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0966">
                                            <p:txEl>
                                              <p:pRg st="6" end="6"/>
                                            </p:txEl>
                                          </p:spTgt>
                                        </p:tgtEl>
                                        <p:attrNameLst>
                                          <p:attrName>style.visibility</p:attrName>
                                        </p:attrNameLst>
                                      </p:cBhvr>
                                      <p:to>
                                        <p:strVal val="visible"/>
                                      </p:to>
                                    </p:set>
                                    <p:anim calcmode="lin" valueType="num">
                                      <p:cBhvr additive="base">
                                        <p:cTn id="31" dur="500" fill="hold"/>
                                        <p:tgtEl>
                                          <p:spTgt spid="4096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6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8">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00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7588</TotalTime>
  <Words>3150</Words>
  <Application>Microsoft Office PowerPoint</Application>
  <PresentationFormat>On-screen Show (4:3)</PresentationFormat>
  <Paragraphs>394</Paragraphs>
  <Slides>73</Slides>
  <Notes>40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73</vt:i4>
      </vt:variant>
    </vt:vector>
  </HeadingPairs>
  <TitlesOfParts>
    <vt:vector size="81" baseType="lpstr">
      <vt:lpstr>Aharoni</vt:lpstr>
      <vt:lpstr>Arial</vt:lpstr>
      <vt:lpstr>Calibri</vt:lpstr>
      <vt:lpstr>Calibri Light</vt:lpstr>
      <vt:lpstr>Times New Roman</vt:lpstr>
      <vt:lpstr>Verdana</vt:lpstr>
      <vt:lpstr>Wingdings</vt:lpstr>
      <vt:lpstr>Office Theme</vt:lpstr>
      <vt:lpstr>Contractor Past Performance Rating (CPPR)</vt:lpstr>
      <vt:lpstr>Why CPPR System?</vt:lpstr>
      <vt:lpstr>Impacts of Past Performance Grades</vt:lpstr>
      <vt:lpstr>Impacts of Past Performance Grades</vt:lpstr>
      <vt:lpstr>Bidding Capacity Impacts</vt:lpstr>
      <vt:lpstr>Ability Factor (revised as part of the new grading system)</vt:lpstr>
      <vt:lpstr>Ability Factor</vt:lpstr>
      <vt:lpstr>Effect of Past Performance on Maximum Contract Rating</vt:lpstr>
      <vt:lpstr>Communication is the Key (from CEI Standpoint)</vt:lpstr>
      <vt:lpstr>Communication is the Key </vt:lpstr>
      <vt:lpstr>Outcomes</vt:lpstr>
      <vt:lpstr>Questions/Refresher</vt:lpstr>
      <vt:lpstr>The Nine Categories (weighted)</vt:lpstr>
      <vt:lpstr>The Ground Rules</vt:lpstr>
      <vt:lpstr>The Ground Rules</vt:lpstr>
      <vt:lpstr>The Appeals Process </vt:lpstr>
      <vt:lpstr>The Appeals Process </vt:lpstr>
      <vt:lpstr>Category 1: Pursuit of the Work</vt:lpstr>
      <vt:lpstr>Category 1: Pursuit of the Work</vt:lpstr>
      <vt:lpstr>Category 1: Pursuit of the Work - Examples</vt:lpstr>
      <vt:lpstr>Category 1: Pursuit of the Work - Examples</vt:lpstr>
      <vt:lpstr>Category 1: Pursuit of the Work - Examples</vt:lpstr>
      <vt:lpstr>Category 1: Pursuit of the Work - Examples</vt:lpstr>
      <vt:lpstr>Category 1: Pursuit of the Work - Examples</vt:lpstr>
      <vt:lpstr>PowerPoint Presentation</vt:lpstr>
      <vt:lpstr>Category 2: MOT &amp; Public Impacts</vt:lpstr>
      <vt:lpstr>Category 2: MOT &amp; Public Impacts - Examples</vt:lpstr>
      <vt:lpstr>Category 2: MOT &amp; Public Impacts - Examples</vt:lpstr>
      <vt:lpstr>Category 2: MOT &amp; Public Impacts – UPDATE 2018</vt:lpstr>
      <vt:lpstr>Category 2: MOT &amp; Public Impacts – UPDATE 2018</vt:lpstr>
      <vt:lpstr>Category 2: MOT &amp; Public Impacts – UPDATE 2018</vt:lpstr>
      <vt:lpstr>Category 2: MOT &amp; Public Impacts – UPDATE 2018</vt:lpstr>
      <vt:lpstr>Questions/Refresher</vt:lpstr>
      <vt:lpstr>Category 3: Submittal of Documents </vt:lpstr>
      <vt:lpstr>Category 3: Submittal of Documents - Examples</vt:lpstr>
      <vt:lpstr>Category 3: Submittal of Documents - Examples</vt:lpstr>
      <vt:lpstr>Category 3: Submittal of Documents - Examples</vt:lpstr>
      <vt:lpstr>Category 3: Submittal of Documents - Examples</vt:lpstr>
      <vt:lpstr>Category 3: Submittal of Documents - Examples</vt:lpstr>
      <vt:lpstr>PowerPoint Presentation</vt:lpstr>
      <vt:lpstr>Category 4: Project Completion</vt:lpstr>
      <vt:lpstr>PowerPoint Presentation</vt:lpstr>
      <vt:lpstr>Category 5: Cooperation/Coordination</vt:lpstr>
      <vt:lpstr>Category 5: Cooperation/Coordination - Examples</vt:lpstr>
      <vt:lpstr>PowerPoint Presentation</vt:lpstr>
      <vt:lpstr>Category 6: Mitigate Cost and Time Overruns</vt:lpstr>
      <vt:lpstr>Category 6: Mitigate Cost and Time Overruns - Examples</vt:lpstr>
      <vt:lpstr>Category 7: Environmental Compliance</vt:lpstr>
      <vt:lpstr>Category 7: Environmental Compliance - Examples</vt:lpstr>
      <vt:lpstr>Category 7: Environmental Compliance - Examples</vt:lpstr>
      <vt:lpstr>Questions/Refresher</vt:lpstr>
      <vt:lpstr>PowerPoint Presentation</vt:lpstr>
      <vt:lpstr>Category 8: Conformance with Contract Documents</vt:lpstr>
      <vt:lpstr>Category 8: Conformance with Contract Documents (cont’d)</vt:lpstr>
      <vt:lpstr>Category 8: Conformance with Contract Documents</vt:lpstr>
      <vt:lpstr>Category 8: Conformance with Contract Documents - Examples</vt:lpstr>
      <vt:lpstr>Category 8: Conformance with Contract Documents - Examples</vt:lpstr>
      <vt:lpstr>PowerPoint Presentation</vt:lpstr>
      <vt:lpstr>Category 9: DBE Utilization</vt:lpstr>
      <vt:lpstr>FAQs</vt:lpstr>
      <vt:lpstr>FAQs</vt:lpstr>
      <vt:lpstr>FAQs</vt:lpstr>
      <vt:lpstr>FAQs</vt:lpstr>
      <vt:lpstr>FAQs</vt:lpstr>
      <vt:lpstr>FAQs</vt:lpstr>
      <vt:lpstr>Contractor Past Performance  Report</vt:lpstr>
      <vt:lpstr>Visit the State Construction Office Website http://www.fdot.gov/construction/cppr/CPPRGuidelinesMain.shtm </vt:lpstr>
      <vt:lpstr> If PA is incorrect in Site Manager, then it will be incorrect in CIM.  Correct in Site Manager.  </vt:lpstr>
      <vt:lpstr>CPPR for Defaulted Contractor: For a Contractor that has been defaulted on a Contract, provide a final CPPR for the defaulted Contractor; provide date in the notes for Category # 1, Pursuit of Work, that the Contractor was defaulted. Do not enter the score in Site-Manager. Provide the State Construction Office with the current CPPR information from CIM. The State Construction Office will ensure that the defaulted contract will not show up on the District CPPR overdue lists.   Note: When a Contractor has been defaulted by the  Department, the Surety Company for that Contractor takes over the Contract to complete the Contract. We can not do a final CPPR on the Surety Company due to the Surety will hire a completion Contractor to complete the remaining contract work. Therefore, the completion Contractor becomes a subcontractor to the Surety Company.  </vt:lpstr>
      <vt:lpstr>Entry Into CIM</vt:lpstr>
      <vt:lpstr>PowerPoint Presentation</vt:lpstr>
      <vt:lpstr>PowerPoint Presentation</vt:lpstr>
      <vt:lpstr>PowerPoint Presentation</vt:lpstr>
    </vt:vector>
  </TitlesOfParts>
  <Company>FDOT State Construction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Contractor Past Performance Report</dc:title>
  <dc:creator>cn982zw</dc:creator>
  <cp:lastModifiedBy>Anderson, Ashley</cp:lastModifiedBy>
  <cp:revision>538</cp:revision>
  <cp:lastPrinted>1601-01-01T00:00:00Z</cp:lastPrinted>
  <dcterms:created xsi:type="dcterms:W3CDTF">2000-12-29T15:48:09Z</dcterms:created>
  <dcterms:modified xsi:type="dcterms:W3CDTF">2018-08-07T14:22:10Z</dcterms:modified>
</cp:coreProperties>
</file>