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538" r:id="rId5"/>
    <p:sldId id="539" r:id="rId6"/>
    <p:sldId id="540" r:id="rId7"/>
    <p:sldId id="541" r:id="rId8"/>
    <p:sldId id="542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284"/>
    <a:srgbClr val="D7181F"/>
    <a:srgbClr val="1F4283"/>
    <a:srgbClr val="0054A8"/>
    <a:srgbClr val="1B1464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77404" autoAdjust="0"/>
  </p:normalViewPr>
  <p:slideViewPr>
    <p:cSldViewPr>
      <p:cViewPr varScale="1">
        <p:scale>
          <a:sx n="82" d="100"/>
          <a:sy n="82" d="100"/>
        </p:scale>
        <p:origin x="172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5968"/>
    </p:cViewPr>
  </p:sorterViewPr>
  <p:notesViewPr>
    <p:cSldViewPr>
      <p:cViewPr varScale="1">
        <p:scale>
          <a:sx n="60" d="100"/>
          <a:sy n="60" d="100"/>
        </p:scale>
        <p:origin x="2478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SM.dot.state.fl.us\MappedDrives\Pavement%20Systems\PCS\RIDE%20PROJECTS\Smoothness%20Committee\Meetings\2018_03_25%20Meeting%20at%20SMO\Primary%20IRI\Accepat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254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'Dist Data'!$A$2:$A$128</c:f>
              <c:numCache>
                <c:formatCode>General</c:formatCode>
                <c:ptCount val="127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21</c:v>
                </c:pt>
                <c:pt idx="4">
                  <c:v>22</c:v>
                </c:pt>
                <c:pt idx="5">
                  <c:v>23</c:v>
                </c:pt>
                <c:pt idx="6">
                  <c:v>24</c:v>
                </c:pt>
                <c:pt idx="7">
                  <c:v>25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32</c:v>
                </c:pt>
                <c:pt idx="15">
                  <c:v>33</c:v>
                </c:pt>
                <c:pt idx="16">
                  <c:v>34</c:v>
                </c:pt>
                <c:pt idx="17">
                  <c:v>35</c:v>
                </c:pt>
                <c:pt idx="18">
                  <c:v>36</c:v>
                </c:pt>
                <c:pt idx="19">
                  <c:v>37</c:v>
                </c:pt>
                <c:pt idx="20">
                  <c:v>38</c:v>
                </c:pt>
                <c:pt idx="21">
                  <c:v>39</c:v>
                </c:pt>
                <c:pt idx="22">
                  <c:v>40</c:v>
                </c:pt>
                <c:pt idx="23">
                  <c:v>41</c:v>
                </c:pt>
                <c:pt idx="24">
                  <c:v>42</c:v>
                </c:pt>
                <c:pt idx="25">
                  <c:v>43</c:v>
                </c:pt>
                <c:pt idx="26">
                  <c:v>44</c:v>
                </c:pt>
                <c:pt idx="27">
                  <c:v>45</c:v>
                </c:pt>
                <c:pt idx="28">
                  <c:v>46</c:v>
                </c:pt>
                <c:pt idx="29">
                  <c:v>47</c:v>
                </c:pt>
                <c:pt idx="30">
                  <c:v>48</c:v>
                </c:pt>
                <c:pt idx="31">
                  <c:v>49</c:v>
                </c:pt>
                <c:pt idx="32">
                  <c:v>50</c:v>
                </c:pt>
                <c:pt idx="33">
                  <c:v>51</c:v>
                </c:pt>
                <c:pt idx="34">
                  <c:v>52</c:v>
                </c:pt>
                <c:pt idx="35">
                  <c:v>53</c:v>
                </c:pt>
                <c:pt idx="36">
                  <c:v>54</c:v>
                </c:pt>
                <c:pt idx="37">
                  <c:v>55</c:v>
                </c:pt>
                <c:pt idx="38">
                  <c:v>56</c:v>
                </c:pt>
                <c:pt idx="39">
                  <c:v>57</c:v>
                </c:pt>
                <c:pt idx="40">
                  <c:v>58</c:v>
                </c:pt>
                <c:pt idx="41">
                  <c:v>59</c:v>
                </c:pt>
                <c:pt idx="42">
                  <c:v>60</c:v>
                </c:pt>
                <c:pt idx="43">
                  <c:v>61</c:v>
                </c:pt>
                <c:pt idx="44">
                  <c:v>62</c:v>
                </c:pt>
                <c:pt idx="45">
                  <c:v>63</c:v>
                </c:pt>
                <c:pt idx="46">
                  <c:v>64</c:v>
                </c:pt>
                <c:pt idx="47">
                  <c:v>65</c:v>
                </c:pt>
                <c:pt idx="48">
                  <c:v>66</c:v>
                </c:pt>
                <c:pt idx="49">
                  <c:v>67</c:v>
                </c:pt>
                <c:pt idx="50">
                  <c:v>68</c:v>
                </c:pt>
                <c:pt idx="51">
                  <c:v>69</c:v>
                </c:pt>
                <c:pt idx="52">
                  <c:v>70</c:v>
                </c:pt>
                <c:pt idx="53">
                  <c:v>71</c:v>
                </c:pt>
                <c:pt idx="54">
                  <c:v>72</c:v>
                </c:pt>
                <c:pt idx="55">
                  <c:v>73</c:v>
                </c:pt>
                <c:pt idx="56">
                  <c:v>74</c:v>
                </c:pt>
                <c:pt idx="57">
                  <c:v>75</c:v>
                </c:pt>
                <c:pt idx="58">
                  <c:v>76</c:v>
                </c:pt>
                <c:pt idx="59">
                  <c:v>77</c:v>
                </c:pt>
                <c:pt idx="60">
                  <c:v>78</c:v>
                </c:pt>
                <c:pt idx="61">
                  <c:v>79</c:v>
                </c:pt>
                <c:pt idx="62">
                  <c:v>80</c:v>
                </c:pt>
                <c:pt idx="63">
                  <c:v>81</c:v>
                </c:pt>
                <c:pt idx="64">
                  <c:v>82</c:v>
                </c:pt>
                <c:pt idx="65">
                  <c:v>83</c:v>
                </c:pt>
                <c:pt idx="66">
                  <c:v>84</c:v>
                </c:pt>
                <c:pt idx="67">
                  <c:v>85</c:v>
                </c:pt>
                <c:pt idx="68">
                  <c:v>86</c:v>
                </c:pt>
                <c:pt idx="69">
                  <c:v>87</c:v>
                </c:pt>
                <c:pt idx="70">
                  <c:v>88</c:v>
                </c:pt>
                <c:pt idx="71">
                  <c:v>89</c:v>
                </c:pt>
                <c:pt idx="72">
                  <c:v>90</c:v>
                </c:pt>
                <c:pt idx="73">
                  <c:v>91</c:v>
                </c:pt>
                <c:pt idx="74">
                  <c:v>92</c:v>
                </c:pt>
                <c:pt idx="75">
                  <c:v>93</c:v>
                </c:pt>
                <c:pt idx="76">
                  <c:v>94</c:v>
                </c:pt>
                <c:pt idx="77">
                  <c:v>95</c:v>
                </c:pt>
                <c:pt idx="78">
                  <c:v>96</c:v>
                </c:pt>
                <c:pt idx="79">
                  <c:v>97</c:v>
                </c:pt>
                <c:pt idx="80">
                  <c:v>98</c:v>
                </c:pt>
                <c:pt idx="81">
                  <c:v>99</c:v>
                </c:pt>
                <c:pt idx="82">
                  <c:v>100</c:v>
                </c:pt>
                <c:pt idx="83">
                  <c:v>101</c:v>
                </c:pt>
                <c:pt idx="84">
                  <c:v>102</c:v>
                </c:pt>
                <c:pt idx="85">
                  <c:v>103</c:v>
                </c:pt>
                <c:pt idx="86">
                  <c:v>104</c:v>
                </c:pt>
                <c:pt idx="87">
                  <c:v>105</c:v>
                </c:pt>
                <c:pt idx="88">
                  <c:v>106</c:v>
                </c:pt>
                <c:pt idx="89">
                  <c:v>107</c:v>
                </c:pt>
                <c:pt idx="90">
                  <c:v>108</c:v>
                </c:pt>
                <c:pt idx="91">
                  <c:v>109</c:v>
                </c:pt>
                <c:pt idx="92">
                  <c:v>110</c:v>
                </c:pt>
                <c:pt idx="93">
                  <c:v>111</c:v>
                </c:pt>
                <c:pt idx="94">
                  <c:v>112</c:v>
                </c:pt>
                <c:pt idx="95">
                  <c:v>113</c:v>
                </c:pt>
                <c:pt idx="96">
                  <c:v>114</c:v>
                </c:pt>
                <c:pt idx="97">
                  <c:v>115</c:v>
                </c:pt>
                <c:pt idx="98">
                  <c:v>116</c:v>
                </c:pt>
                <c:pt idx="99">
                  <c:v>117</c:v>
                </c:pt>
                <c:pt idx="100">
                  <c:v>118</c:v>
                </c:pt>
                <c:pt idx="101">
                  <c:v>119</c:v>
                </c:pt>
                <c:pt idx="102">
                  <c:v>120</c:v>
                </c:pt>
                <c:pt idx="103">
                  <c:v>121</c:v>
                </c:pt>
                <c:pt idx="104">
                  <c:v>122</c:v>
                </c:pt>
                <c:pt idx="105">
                  <c:v>123</c:v>
                </c:pt>
                <c:pt idx="106">
                  <c:v>124</c:v>
                </c:pt>
                <c:pt idx="107">
                  <c:v>126</c:v>
                </c:pt>
                <c:pt idx="108">
                  <c:v>127</c:v>
                </c:pt>
                <c:pt idx="109">
                  <c:v>128</c:v>
                </c:pt>
                <c:pt idx="110">
                  <c:v>131</c:v>
                </c:pt>
                <c:pt idx="111">
                  <c:v>132</c:v>
                </c:pt>
                <c:pt idx="112">
                  <c:v>136</c:v>
                </c:pt>
                <c:pt idx="113">
                  <c:v>138</c:v>
                </c:pt>
                <c:pt idx="114">
                  <c:v>139</c:v>
                </c:pt>
                <c:pt idx="115">
                  <c:v>140</c:v>
                </c:pt>
                <c:pt idx="116">
                  <c:v>141</c:v>
                </c:pt>
                <c:pt idx="117">
                  <c:v>156</c:v>
                </c:pt>
                <c:pt idx="118">
                  <c:v>159</c:v>
                </c:pt>
                <c:pt idx="119">
                  <c:v>162</c:v>
                </c:pt>
                <c:pt idx="120">
                  <c:v>164</c:v>
                </c:pt>
                <c:pt idx="121">
                  <c:v>165</c:v>
                </c:pt>
                <c:pt idx="122">
                  <c:v>169</c:v>
                </c:pt>
                <c:pt idx="123">
                  <c:v>175</c:v>
                </c:pt>
                <c:pt idx="124">
                  <c:v>188</c:v>
                </c:pt>
                <c:pt idx="125">
                  <c:v>210</c:v>
                </c:pt>
                <c:pt idx="126">
                  <c:v>229</c:v>
                </c:pt>
              </c:numCache>
            </c:numRef>
          </c:xVal>
          <c:yVal>
            <c:numRef>
              <c:f>'Dist Data'!$C$2:$C$128</c:f>
              <c:numCache>
                <c:formatCode>General</c:formatCode>
                <c:ptCount val="127"/>
                <c:pt idx="0">
                  <c:v>5.1529126838945711E-3</c:v>
                </c:pt>
                <c:pt idx="1">
                  <c:v>5.1529126838945711E-3</c:v>
                </c:pt>
                <c:pt idx="2">
                  <c:v>5.1529126838945711E-3</c:v>
                </c:pt>
                <c:pt idx="3">
                  <c:v>1.5458738051683714E-2</c:v>
                </c:pt>
                <c:pt idx="4">
                  <c:v>2.8341019761420144E-2</c:v>
                </c:pt>
                <c:pt idx="5">
                  <c:v>7.7293690258418576E-2</c:v>
                </c:pt>
                <c:pt idx="6">
                  <c:v>0.16746966222657358</c:v>
                </c:pt>
                <c:pt idx="7">
                  <c:v>0.22930461443330843</c:v>
                </c:pt>
                <c:pt idx="8">
                  <c:v>0.39677427665988202</c:v>
                </c:pt>
                <c:pt idx="9">
                  <c:v>0.66214927988045247</c:v>
                </c:pt>
                <c:pt idx="10">
                  <c:v>0.95586530286244298</c:v>
                </c:pt>
                <c:pt idx="11">
                  <c:v>1.1851699172957515</c:v>
                </c:pt>
                <c:pt idx="12">
                  <c:v>1.4556978332002164</c:v>
                </c:pt>
                <c:pt idx="13">
                  <c:v>1.9426480818282534</c:v>
                </c:pt>
                <c:pt idx="14">
                  <c:v>2.2492463865199803</c:v>
                </c:pt>
                <c:pt idx="15">
                  <c:v>2.478551000953289</c:v>
                </c:pt>
                <c:pt idx="16">
                  <c:v>3.0762888722850592</c:v>
                </c:pt>
                <c:pt idx="17">
                  <c:v>3.3674284389251024</c:v>
                </c:pt>
                <c:pt idx="18">
                  <c:v>3.5580862082292017</c:v>
                </c:pt>
                <c:pt idx="19">
                  <c:v>3.8569551438950866</c:v>
                </c:pt>
                <c:pt idx="20">
                  <c:v>3.7976966480302989</c:v>
                </c:pt>
                <c:pt idx="21">
                  <c:v>3.9033313580501376</c:v>
                </c:pt>
                <c:pt idx="22">
                  <c:v>3.7513204338752479</c:v>
                </c:pt>
                <c:pt idx="23">
                  <c:v>3.7049442197201969</c:v>
                </c:pt>
                <c:pt idx="24">
                  <c:v>3.8028495607141939</c:v>
                </c:pt>
                <c:pt idx="25">
                  <c:v>3.6714502872748822</c:v>
                </c:pt>
                <c:pt idx="26">
                  <c:v>3.4215340221059956</c:v>
                </c:pt>
                <c:pt idx="27">
                  <c:v>3.3107463994022623</c:v>
                </c:pt>
                <c:pt idx="28">
                  <c:v>3.3210522247700514</c:v>
                </c:pt>
                <c:pt idx="29">
                  <c:v>3.120088630098163</c:v>
                </c:pt>
                <c:pt idx="30">
                  <c:v>2.9706541622652205</c:v>
                </c:pt>
                <c:pt idx="31">
                  <c:v>2.7774199366191739</c:v>
                </c:pt>
                <c:pt idx="32">
                  <c:v>2.6511735758637571</c:v>
                </c:pt>
                <c:pt idx="33">
                  <c:v>2.2775874062814006</c:v>
                </c:pt>
                <c:pt idx="34">
                  <c:v>2.2131759977327183</c:v>
                </c:pt>
                <c:pt idx="35">
                  <c:v>2.1204235694226163</c:v>
                </c:pt>
                <c:pt idx="36">
                  <c:v>1.9555303635379899</c:v>
                </c:pt>
                <c:pt idx="37">
                  <c:v>1.7932136139953108</c:v>
                </c:pt>
                <c:pt idx="38">
                  <c:v>1.6154381264009481</c:v>
                </c:pt>
                <c:pt idx="39">
                  <c:v>1.6231674954267901</c:v>
                </c:pt>
                <c:pt idx="40">
                  <c:v>1.4325097261226909</c:v>
                </c:pt>
                <c:pt idx="41">
                  <c:v>1.2753458892639065</c:v>
                </c:pt>
                <c:pt idx="42">
                  <c:v>1.1671347229021205</c:v>
                </c:pt>
                <c:pt idx="43">
                  <c:v>1.11045268337928</c:v>
                </c:pt>
                <c:pt idx="44">
                  <c:v>0.97647695359802134</c:v>
                </c:pt>
                <c:pt idx="45">
                  <c:v>0.93525365212686473</c:v>
                </c:pt>
                <c:pt idx="46">
                  <c:v>0.87857161260402439</c:v>
                </c:pt>
                <c:pt idx="47">
                  <c:v>0.75747816453250205</c:v>
                </c:pt>
                <c:pt idx="48">
                  <c:v>0.62607889109319037</c:v>
                </c:pt>
                <c:pt idx="49">
                  <c:v>0.61319660938345399</c:v>
                </c:pt>
                <c:pt idx="50">
                  <c:v>0.55909102620256101</c:v>
                </c:pt>
                <c:pt idx="51">
                  <c:v>0.53332646278308815</c:v>
                </c:pt>
                <c:pt idx="52">
                  <c:v>0.56424393888645552</c:v>
                </c:pt>
                <c:pt idx="53">
                  <c:v>0.39677427665988202</c:v>
                </c:pt>
                <c:pt idx="54">
                  <c:v>0.44315049081493313</c:v>
                </c:pt>
                <c:pt idx="55">
                  <c:v>0.32978641176925255</c:v>
                </c:pt>
                <c:pt idx="56">
                  <c:v>0.34782160616288355</c:v>
                </c:pt>
                <c:pt idx="57">
                  <c:v>0.31690413005951612</c:v>
                </c:pt>
                <c:pt idx="58">
                  <c:v>0.29886893566588513</c:v>
                </c:pt>
                <c:pt idx="59">
                  <c:v>0.26279854687862314</c:v>
                </c:pt>
                <c:pt idx="60">
                  <c:v>0.24733980882693943</c:v>
                </c:pt>
                <c:pt idx="61">
                  <c:v>0.23703398345915028</c:v>
                </c:pt>
                <c:pt idx="62">
                  <c:v>0.25506917785278127</c:v>
                </c:pt>
                <c:pt idx="63">
                  <c:v>0.14685801149099528</c:v>
                </c:pt>
                <c:pt idx="64">
                  <c:v>0.14685801149099528</c:v>
                </c:pt>
                <c:pt idx="65">
                  <c:v>0.15716383685878443</c:v>
                </c:pt>
                <c:pt idx="66">
                  <c:v>0.13655218612320613</c:v>
                </c:pt>
                <c:pt idx="67">
                  <c:v>9.532888465204957E-2</c:v>
                </c:pt>
                <c:pt idx="68">
                  <c:v>9.2752428310102289E-2</c:v>
                </c:pt>
                <c:pt idx="69">
                  <c:v>9.2752428310102289E-2</c:v>
                </c:pt>
                <c:pt idx="70">
                  <c:v>7.9870146600365857E-2</c:v>
                </c:pt>
                <c:pt idx="71">
                  <c:v>6.956432123257672E-2</c:v>
                </c:pt>
                <c:pt idx="72">
                  <c:v>6.956432123257672E-2</c:v>
                </c:pt>
                <c:pt idx="73">
                  <c:v>7.2140777574524001E-2</c:v>
                </c:pt>
                <c:pt idx="74">
                  <c:v>5.4105583180893001E-2</c:v>
                </c:pt>
                <c:pt idx="75">
                  <c:v>6.1834952206734857E-2</c:v>
                </c:pt>
                <c:pt idx="76">
                  <c:v>6.4411408548682145E-2</c:v>
                </c:pt>
                <c:pt idx="77">
                  <c:v>3.8646845129209288E-2</c:v>
                </c:pt>
                <c:pt idx="78">
                  <c:v>3.8646845129209288E-2</c:v>
                </c:pt>
                <c:pt idx="79">
                  <c:v>3.6070388787262E-2</c:v>
                </c:pt>
                <c:pt idx="80">
                  <c:v>3.3493932445314713E-2</c:v>
                </c:pt>
                <c:pt idx="81">
                  <c:v>2.3188107077525572E-2</c:v>
                </c:pt>
                <c:pt idx="82">
                  <c:v>4.3799757813103857E-2</c:v>
                </c:pt>
                <c:pt idx="83">
                  <c:v>2.3188107077525572E-2</c:v>
                </c:pt>
                <c:pt idx="84">
                  <c:v>1.2882281709736428E-2</c:v>
                </c:pt>
                <c:pt idx="85">
                  <c:v>2.0611650735578285E-2</c:v>
                </c:pt>
                <c:pt idx="86">
                  <c:v>3.0917476103367428E-2</c:v>
                </c:pt>
                <c:pt idx="87">
                  <c:v>1.2882281709736428E-2</c:v>
                </c:pt>
                <c:pt idx="88">
                  <c:v>2.0611650735578285E-2</c:v>
                </c:pt>
                <c:pt idx="89">
                  <c:v>2.0611650735578285E-2</c:v>
                </c:pt>
                <c:pt idx="90">
                  <c:v>2.3188107077525572E-2</c:v>
                </c:pt>
                <c:pt idx="91">
                  <c:v>2.3188107077525572E-2</c:v>
                </c:pt>
                <c:pt idx="92">
                  <c:v>1.0305825367789142E-2</c:v>
                </c:pt>
                <c:pt idx="93">
                  <c:v>1.5458738051683714E-2</c:v>
                </c:pt>
                <c:pt idx="94">
                  <c:v>2.5764563419472856E-3</c:v>
                </c:pt>
                <c:pt idx="95">
                  <c:v>1.2882281709736428E-2</c:v>
                </c:pt>
                <c:pt idx="96">
                  <c:v>1.5458738051683714E-2</c:v>
                </c:pt>
                <c:pt idx="97">
                  <c:v>2.5764563419472856E-3</c:v>
                </c:pt>
                <c:pt idx="98">
                  <c:v>1.0305825367789142E-2</c:v>
                </c:pt>
                <c:pt idx="99">
                  <c:v>5.1529126838945711E-3</c:v>
                </c:pt>
                <c:pt idx="100">
                  <c:v>7.7293690258418571E-3</c:v>
                </c:pt>
                <c:pt idx="101">
                  <c:v>2.5764563419472856E-3</c:v>
                </c:pt>
                <c:pt idx="102">
                  <c:v>7.7293690258418571E-3</c:v>
                </c:pt>
                <c:pt idx="103">
                  <c:v>7.7293690258418571E-3</c:v>
                </c:pt>
                <c:pt idx="104">
                  <c:v>5.1529126838945711E-3</c:v>
                </c:pt>
                <c:pt idx="105">
                  <c:v>2.5764563419472856E-3</c:v>
                </c:pt>
                <c:pt idx="106">
                  <c:v>5.1529126838945711E-3</c:v>
                </c:pt>
                <c:pt idx="107">
                  <c:v>2.5764563419472856E-3</c:v>
                </c:pt>
                <c:pt idx="108">
                  <c:v>2.5764563419472856E-3</c:v>
                </c:pt>
                <c:pt idx="109">
                  <c:v>2.5764563419472856E-3</c:v>
                </c:pt>
                <c:pt idx="110">
                  <c:v>7.7293690258418571E-3</c:v>
                </c:pt>
                <c:pt idx="111">
                  <c:v>2.5764563419472856E-3</c:v>
                </c:pt>
                <c:pt idx="112">
                  <c:v>2.5764563419472856E-3</c:v>
                </c:pt>
                <c:pt idx="113">
                  <c:v>2.5764563419472856E-3</c:v>
                </c:pt>
                <c:pt idx="114">
                  <c:v>2.5764563419472856E-3</c:v>
                </c:pt>
                <c:pt idx="115">
                  <c:v>2.5764563419472856E-3</c:v>
                </c:pt>
                <c:pt idx="116">
                  <c:v>2.5764563419472856E-3</c:v>
                </c:pt>
                <c:pt idx="117">
                  <c:v>2.5764563419472856E-3</c:v>
                </c:pt>
                <c:pt idx="118">
                  <c:v>2.5764563419472856E-3</c:v>
                </c:pt>
                <c:pt idx="119">
                  <c:v>2.5764563419472856E-3</c:v>
                </c:pt>
                <c:pt idx="120">
                  <c:v>5.1529126838945711E-3</c:v>
                </c:pt>
                <c:pt idx="121">
                  <c:v>2.5764563419472856E-3</c:v>
                </c:pt>
                <c:pt idx="122">
                  <c:v>2.5764563419472856E-3</c:v>
                </c:pt>
                <c:pt idx="123">
                  <c:v>2.5764563419472856E-3</c:v>
                </c:pt>
                <c:pt idx="124">
                  <c:v>2.5764563419472856E-3</c:v>
                </c:pt>
                <c:pt idx="125">
                  <c:v>2.5764563419472856E-3</c:v>
                </c:pt>
                <c:pt idx="126">
                  <c:v>2.5764563419472856E-3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CE7-4EBD-B86D-224238C52370}"/>
            </c:ext>
          </c:extLst>
        </c:ser>
        <c:ser>
          <c:idx val="1"/>
          <c:order val="1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'Dist Data'!$J$2:$J$3</c:f>
              <c:numCache>
                <c:formatCode>General</c:formatCode>
                <c:ptCount val="2"/>
                <c:pt idx="0">
                  <c:v>43</c:v>
                </c:pt>
                <c:pt idx="1">
                  <c:v>43</c:v>
                </c:pt>
              </c:numCache>
            </c:numRef>
          </c:xVal>
          <c:yVal>
            <c:numRef>
              <c:f>'Dist Data'!$K$2:$K$3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7CE7-4EBD-B86D-224238C52370}"/>
            </c:ext>
          </c:extLst>
        </c:ser>
        <c:ser>
          <c:idx val="2"/>
          <c:order val="2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'Dist Data'!$J$4:$J$5</c:f>
              <c:numCache>
                <c:formatCode>General</c:formatCode>
                <c:ptCount val="2"/>
                <c:pt idx="0">
                  <c:v>55</c:v>
                </c:pt>
                <c:pt idx="1">
                  <c:v>55</c:v>
                </c:pt>
              </c:numCache>
            </c:numRef>
          </c:xVal>
          <c:yVal>
            <c:numRef>
              <c:f>'Dist Data'!$K$4:$K$5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7CE7-4EBD-B86D-224238C52370}"/>
            </c:ext>
          </c:extLst>
        </c:ser>
        <c:ser>
          <c:idx val="3"/>
          <c:order val="3"/>
          <c:spPr>
            <a:ln w="25400" cap="rnd">
              <a:solidFill>
                <a:schemeClr val="tx1"/>
              </a:solidFill>
              <a:prstDash val="dash"/>
              <a:round/>
            </a:ln>
            <a:effectLst/>
          </c:spPr>
          <c:marker>
            <c:symbol val="none"/>
          </c:marker>
          <c:xVal>
            <c:numRef>
              <c:f>'Dist Data'!$J$6:$J$7</c:f>
              <c:numCache>
                <c:formatCode>General</c:formatCode>
                <c:ptCount val="2"/>
                <c:pt idx="0">
                  <c:v>95</c:v>
                </c:pt>
                <c:pt idx="1">
                  <c:v>95</c:v>
                </c:pt>
              </c:numCache>
            </c:numRef>
          </c:xVal>
          <c:yVal>
            <c:numRef>
              <c:f>'Dist Data'!$K$6:$K$7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7CE7-4EBD-B86D-224238C52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48034128"/>
        <c:axId val="648035112"/>
      </c:scatterChart>
      <c:valAx>
        <c:axId val="648034128"/>
        <c:scaling>
          <c:orientation val="minMax"/>
          <c:max val="120"/>
          <c:min val="0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IRI (in/mile)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035112"/>
        <c:crosses val="autoZero"/>
        <c:crossBetween val="midCat"/>
      </c:valAx>
      <c:valAx>
        <c:axId val="648035112"/>
        <c:scaling>
          <c:orientation val="minMax"/>
          <c:max val="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Percent Frequency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8034128"/>
        <c:crosses val="autoZero"/>
        <c:crossBetween val="midCat"/>
        <c:majorUnit val="1"/>
      </c:valAx>
      <c:spPr>
        <a:noFill/>
        <a:ln>
          <a:noFill/>
          <a:prstDash val="sysDash"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400" dirty="0"/>
              <a:t>Pavement Performance Overview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B11EA-0233-4102-B054-4EEB71FCDD7C}" type="datetimeFigureOut">
              <a:rPr lang="en-US" smtClean="0"/>
              <a:t>5/16/18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6"/>
            <a:ext cx="3038475" cy="466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B821E-C74A-4951-8C48-F5BA18DD98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604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D16930-4FAC-4CFD-B270-EADD6128B415}" type="datetimeFigureOut">
              <a:rPr lang="en-US" smtClean="0"/>
              <a:t>5/16/18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426CEBE-235B-427B-90DC-E560B5226A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708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b="1">
                <a:solidFill>
                  <a:srgbClr val="1F4284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+mn-lt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76200"/>
            <a:ext cx="1828800" cy="9144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2209800" y="76200"/>
            <a:ext cx="5791200" cy="95410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1F4283"/>
                </a:solidFill>
              </a:rPr>
              <a:t>FLORIDA DEPARTMENT OF TRANSPORTATION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589AFF6-94FB-4D73-A5B8-8CEBF2544A87}" type="datetimeFigureOut">
              <a:rPr lang="en-US" smtClean="0"/>
              <a:pPr/>
              <a:t>5/16/18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579"/>
            <a:ext cx="8229600" cy="1041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1143000"/>
            <a:ext cx="9144000" cy="14102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325881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066800"/>
            <a:ext cx="9144000" cy="45719"/>
          </a:xfrm>
          <a:prstGeom prst="rect">
            <a:avLst/>
          </a:prstGeom>
          <a:solidFill>
            <a:srgbClr val="0054A8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-3018" y="6400800"/>
            <a:ext cx="9144000" cy="457199"/>
          </a:xfrm>
          <a:prstGeom prst="rect">
            <a:avLst/>
          </a:prstGeom>
          <a:solidFill>
            <a:srgbClr val="1F4284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463040" y="6504801"/>
            <a:ext cx="7299960" cy="307777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bg1"/>
                </a:solidFill>
              </a:rPr>
              <a:t>Florida Department of Transportation</a:t>
            </a:r>
          </a:p>
        </p:txBody>
      </p:sp>
      <p:pic>
        <p:nvPicPr>
          <p:cNvPr id="13" name="Content Placeholder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" y="6426199"/>
            <a:ext cx="914400" cy="4064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84576" y="645580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BE26-424E-4201-A0A6-D8E3FEBF99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rgbClr val="1F4284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78093-433E-42C8-8CBE-10E6AF8C86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Primary Roadways</a:t>
            </a:r>
          </a:p>
        </p:txBody>
      </p:sp>
    </p:spTree>
    <p:extLst>
      <p:ext uri="{BB962C8B-B14F-4D97-AF65-F5344CB8AC3E}">
        <p14:creationId xmlns:p14="http://schemas.microsoft.com/office/powerpoint/2010/main" val="313131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B8E2A-193B-4393-ACAE-ABD619134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Primary - Last Five Years with Current Incentive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8395E99-2F09-46DB-9320-F5F817054F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277657"/>
              </p:ext>
            </p:extLst>
          </p:nvPr>
        </p:nvGraphicFramePr>
        <p:xfrm>
          <a:off x="1714500" y="1828800"/>
          <a:ext cx="5715000" cy="4155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134401906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93170782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55337878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61362288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4850365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District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Avg</a:t>
                      </a:r>
                      <a:r>
                        <a:rPr lang="en-US" sz="1800" dirty="0"/>
                        <a:t> IRI (in/mile)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Total Incentive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Incentive per Lane Mile ($/LM)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586749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($45,598)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($76)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6704189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$515,807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$597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526125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$950,465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$920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69271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($139,660)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($987)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862667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($68,047)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($156)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41133304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($253,069)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($1,239)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610640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($193,904)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($378)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460801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Total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$765,994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$202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156062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0521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ADFA9-19EE-457D-BBDE-4245D25D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Primary – 5 Year Distribution with Current Incentive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E6B9E14-A36B-48AE-85CC-2229DC2BB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469909"/>
              </p:ext>
            </p:extLst>
          </p:nvPr>
        </p:nvGraphicFramePr>
        <p:xfrm>
          <a:off x="275133" y="1600201"/>
          <a:ext cx="8430293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E4BBF98-0726-4529-ACD0-4AD4C1F8B3EA}"/>
              </a:ext>
            </a:extLst>
          </p:cNvPr>
          <p:cNvSpPr txBox="1"/>
          <p:nvPr/>
        </p:nvSpPr>
        <p:spPr>
          <a:xfrm>
            <a:off x="1509750" y="1600199"/>
            <a:ext cx="109722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Incentive </a:t>
            </a:r>
          </a:p>
          <a:p>
            <a:r>
              <a:rPr lang="en-US" dirty="0"/>
              <a:t>IRI&lt;43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D1EDFB-87DA-4C60-8118-DE5F869786D0}"/>
              </a:ext>
            </a:extLst>
          </p:cNvPr>
          <p:cNvSpPr txBox="1"/>
          <p:nvPr/>
        </p:nvSpPr>
        <p:spPr>
          <a:xfrm>
            <a:off x="5032524" y="1600200"/>
            <a:ext cx="137774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Disincentive </a:t>
            </a:r>
          </a:p>
          <a:p>
            <a:r>
              <a:rPr lang="en-US" dirty="0"/>
              <a:t>55&lt;IRI≤95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BE5093-51E8-49FA-B01D-703E51B0B640}"/>
              </a:ext>
            </a:extLst>
          </p:cNvPr>
          <p:cNvSpPr txBox="1"/>
          <p:nvPr/>
        </p:nvSpPr>
        <p:spPr>
          <a:xfrm>
            <a:off x="7050171" y="1604272"/>
            <a:ext cx="1941429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Remove &amp; Replace</a:t>
            </a:r>
          </a:p>
          <a:p>
            <a:r>
              <a:rPr lang="en-US" dirty="0"/>
              <a:t>IRI&gt;95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A42D7-489B-4D0F-9107-6131503E1D75}"/>
              </a:ext>
            </a:extLst>
          </p:cNvPr>
          <p:cNvSpPr txBox="1"/>
          <p:nvPr/>
        </p:nvSpPr>
        <p:spPr>
          <a:xfrm>
            <a:off x="3475533" y="1600200"/>
            <a:ext cx="1176925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Full Pay</a:t>
            </a:r>
          </a:p>
          <a:p>
            <a:r>
              <a:rPr lang="en-US" dirty="0"/>
              <a:t>43≤IRI ≤55</a:t>
            </a:r>
          </a:p>
        </p:txBody>
      </p:sp>
    </p:spTree>
    <p:extLst>
      <p:ext uri="{BB962C8B-B14F-4D97-AF65-F5344CB8AC3E}">
        <p14:creationId xmlns:p14="http://schemas.microsoft.com/office/powerpoint/2010/main" val="3371678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C85B4-6BD2-4657-890D-91D32A22D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IRI and Current Incentive by Year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D0D6DE3-5E6E-480C-9981-911DC571EE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407013"/>
              </p:ext>
            </p:extLst>
          </p:nvPr>
        </p:nvGraphicFramePr>
        <p:xfrm>
          <a:off x="1143000" y="1447800"/>
          <a:ext cx="6858000" cy="4809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57476118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38450234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90405752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890213999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12586974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1095004683"/>
                    </a:ext>
                  </a:extLst>
                </a:gridCol>
              </a:tblGrid>
              <a:tr h="697247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Projects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Miles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IRI (in/mile)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Incentive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Incentive per Lane Mile ($/LM)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963567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($332,399)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($823)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935098029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($413,770)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($590)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903027867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2007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($590,784)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($571)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432558949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2008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($341,002)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($333)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517013324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($292,021)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($309)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3215883459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($144,286)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($158)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506255045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2011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($136,359)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($192)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93734352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($112,399)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($146)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439963936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$230,466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$328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915779728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549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$15,349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$28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1651454129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$349,568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$339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462707718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$20,569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$21 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:a16="http://schemas.microsoft.com/office/drawing/2014/main" val="285046289"/>
                  </a:ext>
                </a:extLst>
              </a:tr>
              <a:tr h="313689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2017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54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528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46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$150,042 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$284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2169696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9873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8806-929D-4FD4-B5BA-FDB4FA1FA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Revenue Neutral – Last 5 Years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55BB256-E1CE-4A4B-9950-1F9EC1BA02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927887"/>
              </p:ext>
            </p:extLst>
          </p:nvPr>
        </p:nvGraphicFramePr>
        <p:xfrm>
          <a:off x="1524000" y="2133600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06898349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555987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5684664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Full Pay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Total Incentive ($)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Incentive per Lane Mile ($/LM)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69118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43≤IRI≤55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$765,994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1133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42≤IRI≤54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$582,737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7411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41≤IRI≤53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$357,018 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$94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356505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40≤IRI≤52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$85,309 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$22 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677129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39≤IRI≤51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($236,466)</a:t>
                      </a: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($62)</a:t>
                      </a:r>
                    </a:p>
                  </a:txBody>
                  <a:tcPr marL="9525" marR="9525" marT="9525" anchor="b"/>
                </a:tc>
                <a:extLst>
                  <a:ext uri="{0D108BD9-81ED-4DB2-BD59-A6C34878D82A}">
                    <a16:rowId xmlns:a16="http://schemas.microsoft.com/office/drawing/2014/main" val="3896894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589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025999C2056D42A4AB09CC4AD07BBC" ma:contentTypeVersion="0" ma:contentTypeDescription="Create a new document." ma:contentTypeScope="" ma:versionID="3a94f470f4823fdd677b562aa8f2ea0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661391-B2DE-4B91-950E-811BC4E92986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7466FF-3182-41A3-875C-243493360F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E77DBF-0183-45D2-A685-5D1A40D99B2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72660</TotalTime>
  <Words>345</Words>
  <Application>Microsoft Macintosh PowerPoint</Application>
  <PresentationFormat>On-screen Show (4:3)</PresentationFormat>
  <Paragraphs>162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Primary Roadways</vt:lpstr>
      <vt:lpstr>Primary - Last Five Years with Current Incentive</vt:lpstr>
      <vt:lpstr>Primary – 5 Year Distribution with Current Incentive</vt:lpstr>
      <vt:lpstr>IRI and Current Incentive by Year</vt:lpstr>
      <vt:lpstr>Revenue Neutral – Last 5 Years </vt:lpstr>
    </vt:vector>
  </TitlesOfParts>
  <Company>FDOT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Heading 2</dc:title>
  <dc:creator>rt826cm</dc:creator>
  <cp:lastModifiedBy>Greene, James</cp:lastModifiedBy>
  <cp:revision>403</cp:revision>
  <cp:lastPrinted>2016-11-02T19:00:54Z</cp:lastPrinted>
  <dcterms:created xsi:type="dcterms:W3CDTF">2013-02-15T23:23:43Z</dcterms:created>
  <dcterms:modified xsi:type="dcterms:W3CDTF">2018-05-17T00:09:22Z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0x01010062025999C2056D42A4AB09CC4AD07BBC</vt:lpwstr>
  </property>
</Properties>
</file>