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721" r:id="rId3"/>
  </p:sldMasterIdLst>
  <p:notesMasterIdLst>
    <p:notesMasterId r:id="rId14"/>
  </p:notesMasterIdLst>
  <p:handoutMasterIdLst>
    <p:handoutMasterId r:id="rId15"/>
  </p:handoutMasterIdLst>
  <p:sldIdLst>
    <p:sldId id="257" r:id="rId4"/>
    <p:sldId id="258" r:id="rId5"/>
    <p:sldId id="303" r:id="rId6"/>
    <p:sldId id="302" r:id="rId7"/>
    <p:sldId id="304" r:id="rId8"/>
    <p:sldId id="301" r:id="rId9"/>
    <p:sldId id="300" r:id="rId10"/>
    <p:sldId id="299" r:id="rId11"/>
    <p:sldId id="298" r:id="rId12"/>
    <p:sldId id="305" r:id="rId1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e, James" initials="G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1F4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31" autoAdjust="0"/>
    <p:restoredTop sz="94660"/>
  </p:normalViewPr>
  <p:slideViewPr>
    <p:cSldViewPr snapToGrid="0">
      <p:cViewPr varScale="1">
        <p:scale>
          <a:sx n="111" d="100"/>
          <a:sy n="111" d="100"/>
        </p:scale>
        <p:origin x="690"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211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Rodeo Profiler Average IRI Filtered Repeatability Cross Correlation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94490641940785"/>
          <c:y val="0.18560190111371214"/>
          <c:w val="0.84396062992125986"/>
          <c:h val="0.61498432487605714"/>
        </c:manualLayout>
      </c:layout>
      <c:barChart>
        <c:barDir val="col"/>
        <c:grouping val="clustered"/>
        <c:varyColors val="0"/>
        <c:ser>
          <c:idx val="0"/>
          <c:order val="0"/>
          <c:spPr>
            <a:solidFill>
              <a:schemeClr val="accent1"/>
            </a:solidFill>
            <a:ln>
              <a:noFill/>
            </a:ln>
            <a:effectLst/>
          </c:spPr>
          <c:invertIfNegative val="0"/>
          <c:cat>
            <c:strRef>
              <c:f>Sheet1!$Y$3:$Y$6</c:f>
              <c:strCache>
                <c:ptCount val="4"/>
                <c:pt idx="0">
                  <c:v>Open Smooth</c:v>
                </c:pt>
                <c:pt idx="1">
                  <c:v>Open Medium-Smooth</c:v>
                </c:pt>
                <c:pt idx="2">
                  <c:v>Dense Smooth</c:v>
                </c:pt>
                <c:pt idx="3">
                  <c:v>Dense Medium-Smooth</c:v>
                </c:pt>
              </c:strCache>
            </c:strRef>
          </c:cat>
          <c:val>
            <c:numRef>
              <c:f>Sheet1!$AA$3:$AA$6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70BC-484E-B8E6-F380BE1FF095}"/>
            </c:ext>
          </c:extLst>
        </c:ser>
        <c:dLbls>
          <c:showLegendKey val="0"/>
          <c:showVal val="0"/>
          <c:showCatName val="0"/>
          <c:showSerName val="0"/>
          <c:showPercent val="0"/>
          <c:showBubbleSize val="0"/>
        </c:dLbls>
        <c:gapWidth val="219"/>
        <c:overlap val="-27"/>
        <c:axId val="476800512"/>
        <c:axId val="476804776"/>
      </c:barChart>
      <c:scatterChart>
        <c:scatterStyle val="lineMarker"/>
        <c:varyColors val="0"/>
        <c:ser>
          <c:idx val="1"/>
          <c:order val="1"/>
          <c:tx>
            <c:strRef>
              <c:f>Sheet1!$A$21</c:f>
              <c:strCache>
                <c:ptCount val="1"/>
                <c:pt idx="0">
                  <c:v>Profiler Average Cross Correlation</c:v>
                </c:pt>
              </c:strCache>
            </c:strRef>
          </c:tx>
          <c:spPr>
            <a:ln w="25400" cap="rnd">
              <a:noFill/>
              <a:round/>
            </a:ln>
            <a:effectLst/>
          </c:spPr>
          <c:marker>
            <c:symbol val="x"/>
            <c:size val="12"/>
            <c:spPr>
              <a:noFill/>
              <a:ln w="25400">
                <a:solidFill>
                  <a:srgbClr val="0070C0"/>
                </a:solidFill>
              </a:ln>
              <a:effectLst/>
            </c:spPr>
          </c:marker>
          <c:xVal>
            <c:numRef>
              <c:f>Sheet1!$A$22:$A$31</c:f>
              <c:numCache>
                <c:formatCode>General</c:formatCode>
                <c:ptCount val="10"/>
                <c:pt idx="0">
                  <c:v>1</c:v>
                </c:pt>
                <c:pt idx="1">
                  <c:v>1</c:v>
                </c:pt>
                <c:pt idx="2">
                  <c:v>1</c:v>
                </c:pt>
                <c:pt idx="3">
                  <c:v>1</c:v>
                </c:pt>
                <c:pt idx="4">
                  <c:v>1</c:v>
                </c:pt>
                <c:pt idx="5">
                  <c:v>1</c:v>
                </c:pt>
                <c:pt idx="6">
                  <c:v>1</c:v>
                </c:pt>
                <c:pt idx="7">
                  <c:v>1</c:v>
                </c:pt>
                <c:pt idx="8">
                  <c:v>1</c:v>
                </c:pt>
                <c:pt idx="9">
                  <c:v>1</c:v>
                </c:pt>
              </c:numCache>
            </c:numRef>
          </c:xVal>
          <c:yVal>
            <c:numRef>
              <c:f>Sheet1!$D$22:$D$31</c:f>
              <c:numCache>
                <c:formatCode>General</c:formatCode>
                <c:ptCount val="10"/>
                <c:pt idx="0">
                  <c:v>92.550000000000011</c:v>
                </c:pt>
                <c:pt idx="1">
                  <c:v>94.2</c:v>
                </c:pt>
                <c:pt idx="2">
                  <c:v>84.1</c:v>
                </c:pt>
                <c:pt idx="3">
                  <c:v>94.2</c:v>
                </c:pt>
                <c:pt idx="4">
                  <c:v>91.35</c:v>
                </c:pt>
                <c:pt idx="5">
                  <c:v>94.5</c:v>
                </c:pt>
                <c:pt idx="6">
                  <c:v>96.15</c:v>
                </c:pt>
                <c:pt idx="7">
                  <c:v>87.4</c:v>
                </c:pt>
                <c:pt idx="8">
                  <c:v>65.75</c:v>
                </c:pt>
                <c:pt idx="9">
                  <c:v>67.449999999999989</c:v>
                </c:pt>
              </c:numCache>
            </c:numRef>
          </c:yVal>
          <c:smooth val="0"/>
          <c:extLst>
            <c:ext xmlns:c16="http://schemas.microsoft.com/office/drawing/2014/chart" uri="{C3380CC4-5D6E-409C-BE32-E72D297353CC}">
              <c16:uniqueId val="{00000001-70BC-484E-B8E6-F380BE1FF095}"/>
            </c:ext>
          </c:extLst>
        </c:ser>
        <c:ser>
          <c:idx val="3"/>
          <c:order val="2"/>
          <c:tx>
            <c:strRef>
              <c:f>Sheet1!$A$33</c:f>
              <c:strCache>
                <c:ptCount val="1"/>
                <c:pt idx="0">
                  <c:v>Open Medium-Smooth</c:v>
                </c:pt>
              </c:strCache>
            </c:strRef>
          </c:tx>
          <c:spPr>
            <a:ln w="25400" cap="rnd">
              <a:noFill/>
              <a:round/>
            </a:ln>
            <a:effectLst/>
          </c:spPr>
          <c:marker>
            <c:symbol val="x"/>
            <c:size val="12"/>
            <c:spPr>
              <a:noFill/>
              <a:ln w="25400">
                <a:solidFill>
                  <a:srgbClr val="0070C0"/>
                </a:solidFill>
              </a:ln>
              <a:effectLst/>
            </c:spPr>
          </c:marker>
          <c:xVal>
            <c:numRef>
              <c:f>Sheet1!$A$34:$A$43</c:f>
              <c:numCache>
                <c:formatCode>General</c:formatCode>
                <c:ptCount val="10"/>
                <c:pt idx="0">
                  <c:v>2</c:v>
                </c:pt>
                <c:pt idx="1">
                  <c:v>2</c:v>
                </c:pt>
                <c:pt idx="2">
                  <c:v>2</c:v>
                </c:pt>
                <c:pt idx="3">
                  <c:v>2</c:v>
                </c:pt>
                <c:pt idx="4">
                  <c:v>2</c:v>
                </c:pt>
                <c:pt idx="5">
                  <c:v>2</c:v>
                </c:pt>
                <c:pt idx="6">
                  <c:v>2</c:v>
                </c:pt>
                <c:pt idx="7">
                  <c:v>2</c:v>
                </c:pt>
                <c:pt idx="8">
                  <c:v>2</c:v>
                </c:pt>
                <c:pt idx="9">
                  <c:v>2</c:v>
                </c:pt>
              </c:numCache>
            </c:numRef>
          </c:xVal>
          <c:yVal>
            <c:numRef>
              <c:f>Sheet1!$D$34:$D$43</c:f>
              <c:numCache>
                <c:formatCode>General</c:formatCode>
                <c:ptCount val="10"/>
                <c:pt idx="0">
                  <c:v>98.35</c:v>
                </c:pt>
                <c:pt idx="1">
                  <c:v>98.6</c:v>
                </c:pt>
                <c:pt idx="2">
                  <c:v>91.550000000000011</c:v>
                </c:pt>
                <c:pt idx="3">
                  <c:v>98.949999999999989</c:v>
                </c:pt>
                <c:pt idx="4">
                  <c:v>96.95</c:v>
                </c:pt>
                <c:pt idx="5">
                  <c:v>98.6</c:v>
                </c:pt>
                <c:pt idx="6">
                  <c:v>99.3</c:v>
                </c:pt>
                <c:pt idx="7">
                  <c:v>99</c:v>
                </c:pt>
                <c:pt idx="8">
                  <c:v>64.300000000000011</c:v>
                </c:pt>
                <c:pt idx="9">
                  <c:v>89.074999999999989</c:v>
                </c:pt>
              </c:numCache>
            </c:numRef>
          </c:yVal>
          <c:smooth val="0"/>
          <c:extLst>
            <c:ext xmlns:c16="http://schemas.microsoft.com/office/drawing/2014/chart" uri="{C3380CC4-5D6E-409C-BE32-E72D297353CC}">
              <c16:uniqueId val="{00000002-70BC-484E-B8E6-F380BE1FF095}"/>
            </c:ext>
          </c:extLst>
        </c:ser>
        <c:ser>
          <c:idx val="5"/>
          <c:order val="3"/>
          <c:tx>
            <c:strRef>
              <c:f>Sheet1!$A$45</c:f>
              <c:strCache>
                <c:ptCount val="1"/>
                <c:pt idx="0">
                  <c:v>Dense Smooth</c:v>
                </c:pt>
              </c:strCache>
            </c:strRef>
          </c:tx>
          <c:spPr>
            <a:ln w="25400" cap="rnd">
              <a:noFill/>
              <a:round/>
            </a:ln>
            <a:effectLst/>
          </c:spPr>
          <c:marker>
            <c:symbol val="x"/>
            <c:size val="12"/>
            <c:spPr>
              <a:noFill/>
              <a:ln w="25400">
                <a:solidFill>
                  <a:srgbClr val="0070C0"/>
                </a:solidFill>
              </a:ln>
              <a:effectLst/>
            </c:spPr>
          </c:marker>
          <c:xVal>
            <c:numRef>
              <c:f>Sheet1!$A$46:$A$55</c:f>
              <c:numCache>
                <c:formatCode>General</c:formatCode>
                <c:ptCount val="10"/>
                <c:pt idx="0">
                  <c:v>3</c:v>
                </c:pt>
                <c:pt idx="1">
                  <c:v>3</c:v>
                </c:pt>
                <c:pt idx="2">
                  <c:v>3</c:v>
                </c:pt>
                <c:pt idx="3">
                  <c:v>3</c:v>
                </c:pt>
                <c:pt idx="4">
                  <c:v>3</c:v>
                </c:pt>
                <c:pt idx="5">
                  <c:v>3</c:v>
                </c:pt>
                <c:pt idx="6">
                  <c:v>3</c:v>
                </c:pt>
                <c:pt idx="7">
                  <c:v>3</c:v>
                </c:pt>
                <c:pt idx="8">
                  <c:v>3</c:v>
                </c:pt>
                <c:pt idx="9">
                  <c:v>3</c:v>
                </c:pt>
              </c:numCache>
            </c:numRef>
          </c:xVal>
          <c:yVal>
            <c:numRef>
              <c:f>Sheet1!$D$46:$D$55</c:f>
              <c:numCache>
                <c:formatCode>General</c:formatCode>
                <c:ptCount val="10"/>
                <c:pt idx="0">
                  <c:v>96.949999999999989</c:v>
                </c:pt>
                <c:pt idx="1">
                  <c:v>98.75</c:v>
                </c:pt>
                <c:pt idx="2">
                  <c:v>93.800000000000011</c:v>
                </c:pt>
                <c:pt idx="3">
                  <c:v>98.2</c:v>
                </c:pt>
                <c:pt idx="4">
                  <c:v>92.800000000000011</c:v>
                </c:pt>
                <c:pt idx="5">
                  <c:v>98.15</c:v>
                </c:pt>
                <c:pt idx="6">
                  <c:v>98</c:v>
                </c:pt>
                <c:pt idx="7">
                  <c:v>97.550000000000011</c:v>
                </c:pt>
                <c:pt idx="8">
                  <c:v>76.75</c:v>
                </c:pt>
                <c:pt idx="9">
                  <c:v>93</c:v>
                </c:pt>
              </c:numCache>
            </c:numRef>
          </c:yVal>
          <c:smooth val="0"/>
          <c:extLst>
            <c:ext xmlns:c16="http://schemas.microsoft.com/office/drawing/2014/chart" uri="{C3380CC4-5D6E-409C-BE32-E72D297353CC}">
              <c16:uniqueId val="{00000003-70BC-484E-B8E6-F380BE1FF095}"/>
            </c:ext>
          </c:extLst>
        </c:ser>
        <c:ser>
          <c:idx val="7"/>
          <c:order val="4"/>
          <c:tx>
            <c:strRef>
              <c:f>Sheet1!$A$57</c:f>
              <c:strCache>
                <c:ptCount val="1"/>
                <c:pt idx="0">
                  <c:v>Dense Medium-Smooth</c:v>
                </c:pt>
              </c:strCache>
            </c:strRef>
          </c:tx>
          <c:spPr>
            <a:ln w="25400" cap="rnd">
              <a:noFill/>
              <a:round/>
            </a:ln>
            <a:effectLst/>
          </c:spPr>
          <c:marker>
            <c:symbol val="x"/>
            <c:size val="12"/>
            <c:spPr>
              <a:noFill/>
              <a:ln w="25400">
                <a:solidFill>
                  <a:srgbClr val="0070C0"/>
                </a:solidFill>
              </a:ln>
              <a:effectLst/>
            </c:spPr>
          </c:marker>
          <c:xVal>
            <c:numRef>
              <c:f>Sheet1!$A$58:$A$67</c:f>
              <c:numCache>
                <c:formatCode>General</c:formatCode>
                <c:ptCount val="10"/>
                <c:pt idx="0">
                  <c:v>4</c:v>
                </c:pt>
                <c:pt idx="1">
                  <c:v>4</c:v>
                </c:pt>
                <c:pt idx="2">
                  <c:v>4</c:v>
                </c:pt>
                <c:pt idx="3">
                  <c:v>4</c:v>
                </c:pt>
                <c:pt idx="4">
                  <c:v>4</c:v>
                </c:pt>
                <c:pt idx="5">
                  <c:v>4</c:v>
                </c:pt>
                <c:pt idx="6">
                  <c:v>4</c:v>
                </c:pt>
                <c:pt idx="7">
                  <c:v>4</c:v>
                </c:pt>
                <c:pt idx="8">
                  <c:v>4</c:v>
                </c:pt>
                <c:pt idx="9">
                  <c:v>4</c:v>
                </c:pt>
              </c:numCache>
            </c:numRef>
          </c:xVal>
          <c:yVal>
            <c:numRef>
              <c:f>Sheet1!$D$58:$D$67</c:f>
              <c:numCache>
                <c:formatCode>General</c:formatCode>
                <c:ptCount val="10"/>
                <c:pt idx="0">
                  <c:v>98.25</c:v>
                </c:pt>
                <c:pt idx="1">
                  <c:v>98.9</c:v>
                </c:pt>
                <c:pt idx="2">
                  <c:v>98.050000000000011</c:v>
                </c:pt>
                <c:pt idx="3">
                  <c:v>98.9</c:v>
                </c:pt>
                <c:pt idx="4">
                  <c:v>98</c:v>
                </c:pt>
                <c:pt idx="5">
                  <c:v>99.45</c:v>
                </c:pt>
                <c:pt idx="6">
                  <c:v>99.1</c:v>
                </c:pt>
                <c:pt idx="7">
                  <c:v>99.4</c:v>
                </c:pt>
                <c:pt idx="8">
                  <c:v>98.6</c:v>
                </c:pt>
                <c:pt idx="9">
                  <c:v>98.3</c:v>
                </c:pt>
              </c:numCache>
            </c:numRef>
          </c:yVal>
          <c:smooth val="0"/>
          <c:extLst>
            <c:ext xmlns:c16="http://schemas.microsoft.com/office/drawing/2014/chart" uri="{C3380CC4-5D6E-409C-BE32-E72D297353CC}">
              <c16:uniqueId val="{00000004-70BC-484E-B8E6-F380BE1FF095}"/>
            </c:ext>
          </c:extLst>
        </c:ser>
        <c:ser>
          <c:idx val="19"/>
          <c:order val="5"/>
          <c:tx>
            <c:v>AASHTO R 56 Minimum</c:v>
          </c:tx>
          <c:spPr>
            <a:ln w="28575" cap="rnd">
              <a:solidFill>
                <a:srgbClr val="FF0000"/>
              </a:solidFill>
              <a:prstDash val="dash"/>
              <a:round/>
            </a:ln>
            <a:effectLst/>
          </c:spPr>
          <c:marker>
            <c:symbol val="none"/>
          </c:marker>
          <c:dPt>
            <c:idx val="4"/>
            <c:marker>
              <c:symbol val="none"/>
            </c:marker>
            <c:bubble3D val="0"/>
            <c:spPr>
              <a:ln w="28575" cap="rnd">
                <a:solidFill>
                  <a:srgbClr val="FF0000"/>
                </a:solidFill>
                <a:prstDash val="dash"/>
                <a:round/>
              </a:ln>
              <a:effectLst/>
            </c:spPr>
            <c:extLst>
              <c:ext xmlns:c16="http://schemas.microsoft.com/office/drawing/2014/chart" uri="{C3380CC4-5D6E-409C-BE32-E72D297353CC}">
                <c16:uniqueId val="{00000006-70BC-484E-B8E6-F380BE1FF095}"/>
              </c:ext>
            </c:extLst>
          </c:dPt>
          <c:xVal>
            <c:numRef>
              <c:f>Sheet1!$Y$9:$Y$14</c:f>
              <c:numCache>
                <c:formatCode>General</c:formatCode>
                <c:ptCount val="6"/>
                <c:pt idx="0">
                  <c:v>0.5</c:v>
                </c:pt>
                <c:pt idx="1">
                  <c:v>1</c:v>
                </c:pt>
                <c:pt idx="2">
                  <c:v>2</c:v>
                </c:pt>
                <c:pt idx="3">
                  <c:v>3</c:v>
                </c:pt>
                <c:pt idx="4">
                  <c:v>4</c:v>
                </c:pt>
                <c:pt idx="5">
                  <c:v>4.5</c:v>
                </c:pt>
              </c:numCache>
            </c:numRef>
          </c:xVal>
          <c:yVal>
            <c:numRef>
              <c:f>Sheet1!$Z$9:$Z$14</c:f>
              <c:numCache>
                <c:formatCode>General</c:formatCode>
                <c:ptCount val="6"/>
                <c:pt idx="0">
                  <c:v>92</c:v>
                </c:pt>
                <c:pt idx="1">
                  <c:v>92</c:v>
                </c:pt>
                <c:pt idx="2">
                  <c:v>92</c:v>
                </c:pt>
                <c:pt idx="3">
                  <c:v>92</c:v>
                </c:pt>
                <c:pt idx="4">
                  <c:v>92</c:v>
                </c:pt>
                <c:pt idx="5">
                  <c:v>92</c:v>
                </c:pt>
              </c:numCache>
            </c:numRef>
          </c:yVal>
          <c:smooth val="0"/>
          <c:extLst>
            <c:ext xmlns:c16="http://schemas.microsoft.com/office/drawing/2014/chart" uri="{C3380CC4-5D6E-409C-BE32-E72D297353CC}">
              <c16:uniqueId val="{00000007-70BC-484E-B8E6-F380BE1FF095}"/>
            </c:ext>
          </c:extLst>
        </c:ser>
        <c:dLbls>
          <c:showLegendKey val="0"/>
          <c:showVal val="0"/>
          <c:showCatName val="0"/>
          <c:showSerName val="0"/>
          <c:showPercent val="0"/>
          <c:showBubbleSize val="0"/>
        </c:dLbls>
        <c:axId val="476800512"/>
        <c:axId val="476804776"/>
        <c:extLst/>
      </c:scatterChart>
      <c:catAx>
        <c:axId val="47680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6804776"/>
        <c:crosses val="autoZero"/>
        <c:auto val="1"/>
        <c:lblAlgn val="ctr"/>
        <c:lblOffset val="100"/>
        <c:noMultiLvlLbl val="0"/>
      </c:catAx>
      <c:valAx>
        <c:axId val="476804776"/>
        <c:scaling>
          <c:orientation val="minMax"/>
          <c:max val="10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Cross</a:t>
                </a:r>
                <a:r>
                  <a:rPr lang="en-US" baseline="0"/>
                  <a:t> Correlation Percent</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6800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egendEntry>
        <c:idx val="0"/>
        <c:delete val="1"/>
      </c:legendEntry>
      <c:legendEntry>
        <c:idx val="2"/>
        <c:delete val="1"/>
      </c:legendEntry>
      <c:legendEntry>
        <c:idx val="3"/>
        <c:delete val="1"/>
      </c:legendEntry>
      <c:legendEntry>
        <c:idx val="4"/>
        <c:delete val="1"/>
      </c:legendEntry>
      <c:layout>
        <c:manualLayout>
          <c:xMode val="edge"/>
          <c:yMode val="edge"/>
          <c:x val="0.20213846543962433"/>
          <c:y val="0.88652638677632167"/>
          <c:w val="0.68940771989448624"/>
          <c:h val="4.92888086056436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Rodeo Profiler Average IRI Filtered Accuracy Cross Correlation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94490641940785"/>
          <c:y val="0.18560190111371214"/>
          <c:w val="0.84396062992125986"/>
          <c:h val="0.61498432487605714"/>
        </c:manualLayout>
      </c:layout>
      <c:barChart>
        <c:barDir val="col"/>
        <c:grouping val="clustered"/>
        <c:varyColors val="0"/>
        <c:ser>
          <c:idx val="0"/>
          <c:order val="0"/>
          <c:spPr>
            <a:solidFill>
              <a:schemeClr val="accent1"/>
            </a:solidFill>
            <a:ln>
              <a:noFill/>
            </a:ln>
            <a:effectLst/>
          </c:spPr>
          <c:invertIfNegative val="0"/>
          <c:cat>
            <c:strRef>
              <c:f>Sheet1!$Y$3:$Y$6</c:f>
              <c:strCache>
                <c:ptCount val="4"/>
                <c:pt idx="0">
                  <c:v>Open Smooth</c:v>
                </c:pt>
                <c:pt idx="1">
                  <c:v>Open Medium-Smooth</c:v>
                </c:pt>
                <c:pt idx="2">
                  <c:v>Dense Smooth</c:v>
                </c:pt>
                <c:pt idx="3">
                  <c:v>Dense Medium-Smooth</c:v>
                </c:pt>
              </c:strCache>
            </c:strRef>
          </c:cat>
          <c:val>
            <c:numRef>
              <c:f>Sheet1!$AA$3:$AA$6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AE06-4FAC-8D2F-5DAF5B402C30}"/>
            </c:ext>
          </c:extLst>
        </c:ser>
        <c:dLbls>
          <c:showLegendKey val="0"/>
          <c:showVal val="0"/>
          <c:showCatName val="0"/>
          <c:showSerName val="0"/>
          <c:showPercent val="0"/>
          <c:showBubbleSize val="0"/>
        </c:dLbls>
        <c:gapWidth val="219"/>
        <c:overlap val="-27"/>
        <c:axId val="476800512"/>
        <c:axId val="476804776"/>
      </c:barChart>
      <c:scatterChart>
        <c:scatterStyle val="lineMarker"/>
        <c:varyColors val="0"/>
        <c:ser>
          <c:idx val="1"/>
          <c:order val="1"/>
          <c:tx>
            <c:strRef>
              <c:f>Sheet1!$A$21</c:f>
              <c:strCache>
                <c:ptCount val="1"/>
                <c:pt idx="0">
                  <c:v>Profiler Average Cross Correlation</c:v>
                </c:pt>
              </c:strCache>
            </c:strRef>
          </c:tx>
          <c:spPr>
            <a:ln w="25400" cap="rnd">
              <a:noFill/>
              <a:round/>
            </a:ln>
            <a:effectLst/>
          </c:spPr>
          <c:marker>
            <c:symbol val="x"/>
            <c:size val="12"/>
            <c:spPr>
              <a:noFill/>
              <a:ln w="25400">
                <a:solidFill>
                  <a:srgbClr val="0070C0"/>
                </a:solidFill>
              </a:ln>
              <a:effectLst/>
            </c:spPr>
          </c:marker>
          <c:xVal>
            <c:numRef>
              <c:f>Sheet1!$A$22:$A$31</c:f>
              <c:numCache>
                <c:formatCode>General</c:formatCode>
                <c:ptCount val="10"/>
                <c:pt idx="0">
                  <c:v>1</c:v>
                </c:pt>
                <c:pt idx="1">
                  <c:v>1</c:v>
                </c:pt>
                <c:pt idx="2">
                  <c:v>1</c:v>
                </c:pt>
                <c:pt idx="3">
                  <c:v>1</c:v>
                </c:pt>
                <c:pt idx="4">
                  <c:v>1</c:v>
                </c:pt>
                <c:pt idx="5">
                  <c:v>1</c:v>
                </c:pt>
                <c:pt idx="6">
                  <c:v>1</c:v>
                </c:pt>
                <c:pt idx="7">
                  <c:v>1</c:v>
                </c:pt>
                <c:pt idx="8">
                  <c:v>1</c:v>
                </c:pt>
                <c:pt idx="9">
                  <c:v>1</c:v>
                </c:pt>
              </c:numCache>
            </c:numRef>
          </c:xVal>
          <c:yVal>
            <c:numRef>
              <c:f>Sheet1!$I$22:$I$31</c:f>
              <c:numCache>
                <c:formatCode>General</c:formatCode>
                <c:ptCount val="10"/>
                <c:pt idx="0">
                  <c:v>86.6</c:v>
                </c:pt>
                <c:pt idx="1">
                  <c:v>86.6</c:v>
                </c:pt>
                <c:pt idx="2">
                  <c:v>77.050000000000011</c:v>
                </c:pt>
                <c:pt idx="3">
                  <c:v>81.550000000000011</c:v>
                </c:pt>
                <c:pt idx="4">
                  <c:v>86.4</c:v>
                </c:pt>
                <c:pt idx="5">
                  <c:v>81.800000000000011</c:v>
                </c:pt>
                <c:pt idx="6">
                  <c:v>89.75</c:v>
                </c:pt>
                <c:pt idx="7">
                  <c:v>82.199999999999989</c:v>
                </c:pt>
                <c:pt idx="8">
                  <c:v>57.900000000000006</c:v>
                </c:pt>
                <c:pt idx="9">
                  <c:v>60.3</c:v>
                </c:pt>
              </c:numCache>
            </c:numRef>
          </c:yVal>
          <c:smooth val="0"/>
          <c:extLst>
            <c:ext xmlns:c16="http://schemas.microsoft.com/office/drawing/2014/chart" uri="{C3380CC4-5D6E-409C-BE32-E72D297353CC}">
              <c16:uniqueId val="{00000001-AE06-4FAC-8D2F-5DAF5B402C30}"/>
            </c:ext>
          </c:extLst>
        </c:ser>
        <c:ser>
          <c:idx val="3"/>
          <c:order val="2"/>
          <c:tx>
            <c:strRef>
              <c:f>Sheet1!$A$33</c:f>
              <c:strCache>
                <c:ptCount val="1"/>
                <c:pt idx="0">
                  <c:v>Open Medium-Smooth</c:v>
                </c:pt>
              </c:strCache>
            </c:strRef>
          </c:tx>
          <c:spPr>
            <a:ln w="25400" cap="rnd">
              <a:noFill/>
              <a:round/>
            </a:ln>
            <a:effectLst/>
          </c:spPr>
          <c:marker>
            <c:symbol val="x"/>
            <c:size val="12"/>
            <c:spPr>
              <a:noFill/>
              <a:ln w="25400">
                <a:solidFill>
                  <a:srgbClr val="0070C0"/>
                </a:solidFill>
              </a:ln>
              <a:effectLst/>
            </c:spPr>
          </c:marker>
          <c:xVal>
            <c:numRef>
              <c:f>Sheet1!$A$34:$A$43</c:f>
              <c:numCache>
                <c:formatCode>General</c:formatCode>
                <c:ptCount val="10"/>
                <c:pt idx="0">
                  <c:v>2</c:v>
                </c:pt>
                <c:pt idx="1">
                  <c:v>2</c:v>
                </c:pt>
                <c:pt idx="2">
                  <c:v>2</c:v>
                </c:pt>
                <c:pt idx="3">
                  <c:v>2</c:v>
                </c:pt>
                <c:pt idx="4">
                  <c:v>2</c:v>
                </c:pt>
                <c:pt idx="5">
                  <c:v>2</c:v>
                </c:pt>
                <c:pt idx="6">
                  <c:v>2</c:v>
                </c:pt>
                <c:pt idx="7">
                  <c:v>2</c:v>
                </c:pt>
                <c:pt idx="8">
                  <c:v>2</c:v>
                </c:pt>
                <c:pt idx="9">
                  <c:v>2</c:v>
                </c:pt>
              </c:numCache>
            </c:numRef>
          </c:xVal>
          <c:yVal>
            <c:numRef>
              <c:f>Sheet1!$I$34:$I$43</c:f>
              <c:numCache>
                <c:formatCode>General</c:formatCode>
                <c:ptCount val="10"/>
                <c:pt idx="0">
                  <c:v>96.15</c:v>
                </c:pt>
                <c:pt idx="1">
                  <c:v>97.65</c:v>
                </c:pt>
                <c:pt idx="2">
                  <c:v>92.3</c:v>
                </c:pt>
                <c:pt idx="3">
                  <c:v>97.949999999999989</c:v>
                </c:pt>
                <c:pt idx="4">
                  <c:v>94.55</c:v>
                </c:pt>
                <c:pt idx="5">
                  <c:v>89.5</c:v>
                </c:pt>
                <c:pt idx="6">
                  <c:v>98.449999999999989</c:v>
                </c:pt>
                <c:pt idx="7">
                  <c:v>96.6</c:v>
                </c:pt>
                <c:pt idx="8">
                  <c:v>57.900000000000006</c:v>
                </c:pt>
                <c:pt idx="9">
                  <c:v>91.25</c:v>
                </c:pt>
              </c:numCache>
            </c:numRef>
          </c:yVal>
          <c:smooth val="0"/>
          <c:extLst>
            <c:ext xmlns:c16="http://schemas.microsoft.com/office/drawing/2014/chart" uri="{C3380CC4-5D6E-409C-BE32-E72D297353CC}">
              <c16:uniqueId val="{00000002-AE06-4FAC-8D2F-5DAF5B402C30}"/>
            </c:ext>
          </c:extLst>
        </c:ser>
        <c:ser>
          <c:idx val="5"/>
          <c:order val="3"/>
          <c:tx>
            <c:strRef>
              <c:f>Sheet1!$A$45</c:f>
              <c:strCache>
                <c:ptCount val="1"/>
                <c:pt idx="0">
                  <c:v>Dense Smooth</c:v>
                </c:pt>
              </c:strCache>
            </c:strRef>
          </c:tx>
          <c:spPr>
            <a:ln w="25400" cap="rnd">
              <a:noFill/>
              <a:round/>
            </a:ln>
            <a:effectLst/>
          </c:spPr>
          <c:marker>
            <c:symbol val="x"/>
            <c:size val="12"/>
            <c:spPr>
              <a:noFill/>
              <a:ln w="25400">
                <a:solidFill>
                  <a:srgbClr val="0070C0"/>
                </a:solidFill>
              </a:ln>
              <a:effectLst/>
            </c:spPr>
          </c:marker>
          <c:xVal>
            <c:numRef>
              <c:f>Sheet1!$A$46:$A$55</c:f>
              <c:numCache>
                <c:formatCode>General</c:formatCode>
                <c:ptCount val="10"/>
                <c:pt idx="0">
                  <c:v>3</c:v>
                </c:pt>
                <c:pt idx="1">
                  <c:v>3</c:v>
                </c:pt>
                <c:pt idx="2">
                  <c:v>3</c:v>
                </c:pt>
                <c:pt idx="3">
                  <c:v>3</c:v>
                </c:pt>
                <c:pt idx="4">
                  <c:v>3</c:v>
                </c:pt>
                <c:pt idx="5">
                  <c:v>3</c:v>
                </c:pt>
                <c:pt idx="6">
                  <c:v>3</c:v>
                </c:pt>
                <c:pt idx="7">
                  <c:v>3</c:v>
                </c:pt>
                <c:pt idx="8">
                  <c:v>3</c:v>
                </c:pt>
                <c:pt idx="9">
                  <c:v>3</c:v>
                </c:pt>
              </c:numCache>
            </c:numRef>
          </c:xVal>
          <c:yVal>
            <c:numRef>
              <c:f>Sheet1!$I$46:$I$55</c:f>
              <c:numCache>
                <c:formatCode>General</c:formatCode>
                <c:ptCount val="10"/>
                <c:pt idx="0">
                  <c:v>94.65</c:v>
                </c:pt>
                <c:pt idx="1">
                  <c:v>96.2</c:v>
                </c:pt>
                <c:pt idx="2">
                  <c:v>94.85</c:v>
                </c:pt>
                <c:pt idx="3">
                  <c:v>94.6</c:v>
                </c:pt>
                <c:pt idx="4">
                  <c:v>92.9</c:v>
                </c:pt>
                <c:pt idx="5">
                  <c:v>89.45</c:v>
                </c:pt>
                <c:pt idx="6">
                  <c:v>96.55</c:v>
                </c:pt>
                <c:pt idx="7">
                  <c:v>95</c:v>
                </c:pt>
                <c:pt idx="8">
                  <c:v>87.85</c:v>
                </c:pt>
                <c:pt idx="9">
                  <c:v>93.55</c:v>
                </c:pt>
              </c:numCache>
            </c:numRef>
          </c:yVal>
          <c:smooth val="0"/>
          <c:extLst>
            <c:ext xmlns:c16="http://schemas.microsoft.com/office/drawing/2014/chart" uri="{C3380CC4-5D6E-409C-BE32-E72D297353CC}">
              <c16:uniqueId val="{00000003-AE06-4FAC-8D2F-5DAF5B402C30}"/>
            </c:ext>
          </c:extLst>
        </c:ser>
        <c:ser>
          <c:idx val="7"/>
          <c:order val="4"/>
          <c:tx>
            <c:strRef>
              <c:f>Sheet1!$A$57</c:f>
              <c:strCache>
                <c:ptCount val="1"/>
                <c:pt idx="0">
                  <c:v>Dense Medium-Smooth</c:v>
                </c:pt>
              </c:strCache>
            </c:strRef>
          </c:tx>
          <c:spPr>
            <a:ln w="25400" cap="rnd">
              <a:noFill/>
              <a:round/>
            </a:ln>
            <a:effectLst/>
          </c:spPr>
          <c:marker>
            <c:symbol val="x"/>
            <c:size val="12"/>
            <c:spPr>
              <a:noFill/>
              <a:ln w="25400">
                <a:solidFill>
                  <a:schemeClr val="accent1"/>
                </a:solidFill>
              </a:ln>
              <a:effectLst/>
            </c:spPr>
          </c:marker>
          <c:xVal>
            <c:numRef>
              <c:f>Sheet1!$A$58:$A$67</c:f>
              <c:numCache>
                <c:formatCode>General</c:formatCode>
                <c:ptCount val="10"/>
                <c:pt idx="0">
                  <c:v>4</c:v>
                </c:pt>
                <c:pt idx="1">
                  <c:v>4</c:v>
                </c:pt>
                <c:pt idx="2">
                  <c:v>4</c:v>
                </c:pt>
                <c:pt idx="3">
                  <c:v>4</c:v>
                </c:pt>
                <c:pt idx="4">
                  <c:v>4</c:v>
                </c:pt>
                <c:pt idx="5">
                  <c:v>4</c:v>
                </c:pt>
                <c:pt idx="6">
                  <c:v>4</c:v>
                </c:pt>
                <c:pt idx="7">
                  <c:v>4</c:v>
                </c:pt>
                <c:pt idx="8">
                  <c:v>4</c:v>
                </c:pt>
                <c:pt idx="9">
                  <c:v>4</c:v>
                </c:pt>
              </c:numCache>
            </c:numRef>
          </c:xVal>
          <c:yVal>
            <c:numRef>
              <c:f>Sheet1!$I$58:$I$67</c:f>
              <c:numCache>
                <c:formatCode>General</c:formatCode>
                <c:ptCount val="10"/>
                <c:pt idx="0">
                  <c:v>97.4</c:v>
                </c:pt>
                <c:pt idx="1">
                  <c:v>98.449999999999989</c:v>
                </c:pt>
                <c:pt idx="2">
                  <c:v>97.35</c:v>
                </c:pt>
                <c:pt idx="3">
                  <c:v>97.9</c:v>
                </c:pt>
                <c:pt idx="4">
                  <c:v>97.65</c:v>
                </c:pt>
                <c:pt idx="5">
                  <c:v>92.6</c:v>
                </c:pt>
                <c:pt idx="6">
                  <c:v>98.9</c:v>
                </c:pt>
                <c:pt idx="7">
                  <c:v>98.550000000000011</c:v>
                </c:pt>
                <c:pt idx="8">
                  <c:v>91.949999999999989</c:v>
                </c:pt>
                <c:pt idx="9">
                  <c:v>97.7</c:v>
                </c:pt>
              </c:numCache>
            </c:numRef>
          </c:yVal>
          <c:smooth val="0"/>
          <c:extLst>
            <c:ext xmlns:c16="http://schemas.microsoft.com/office/drawing/2014/chart" uri="{C3380CC4-5D6E-409C-BE32-E72D297353CC}">
              <c16:uniqueId val="{00000004-AE06-4FAC-8D2F-5DAF5B402C30}"/>
            </c:ext>
          </c:extLst>
        </c:ser>
        <c:ser>
          <c:idx val="19"/>
          <c:order val="5"/>
          <c:tx>
            <c:v>AASHTO R 56 Minimum</c:v>
          </c:tx>
          <c:spPr>
            <a:ln w="28575" cap="rnd">
              <a:solidFill>
                <a:srgbClr val="FF0000"/>
              </a:solidFill>
              <a:prstDash val="dash"/>
              <a:round/>
            </a:ln>
            <a:effectLst/>
          </c:spPr>
          <c:marker>
            <c:symbol val="none"/>
          </c:marker>
          <c:xVal>
            <c:numRef>
              <c:f>Sheet1!$Y$9:$Y$14</c:f>
              <c:numCache>
                <c:formatCode>General</c:formatCode>
                <c:ptCount val="6"/>
                <c:pt idx="0">
                  <c:v>0.5</c:v>
                </c:pt>
                <c:pt idx="1">
                  <c:v>1</c:v>
                </c:pt>
                <c:pt idx="2">
                  <c:v>2</c:v>
                </c:pt>
                <c:pt idx="3">
                  <c:v>3</c:v>
                </c:pt>
                <c:pt idx="4">
                  <c:v>4</c:v>
                </c:pt>
                <c:pt idx="5">
                  <c:v>4.5</c:v>
                </c:pt>
              </c:numCache>
            </c:numRef>
          </c:xVal>
          <c:yVal>
            <c:numRef>
              <c:f>Sheet1!$AA$9:$AA$14</c:f>
              <c:numCache>
                <c:formatCode>General</c:formatCode>
                <c:ptCount val="6"/>
                <c:pt idx="0">
                  <c:v>90</c:v>
                </c:pt>
                <c:pt idx="1">
                  <c:v>90</c:v>
                </c:pt>
                <c:pt idx="2">
                  <c:v>90</c:v>
                </c:pt>
                <c:pt idx="3">
                  <c:v>90</c:v>
                </c:pt>
                <c:pt idx="4">
                  <c:v>90</c:v>
                </c:pt>
                <c:pt idx="5">
                  <c:v>90</c:v>
                </c:pt>
              </c:numCache>
            </c:numRef>
          </c:yVal>
          <c:smooth val="0"/>
          <c:extLst>
            <c:ext xmlns:c16="http://schemas.microsoft.com/office/drawing/2014/chart" uri="{C3380CC4-5D6E-409C-BE32-E72D297353CC}">
              <c16:uniqueId val="{00000005-AE06-4FAC-8D2F-5DAF5B402C30}"/>
            </c:ext>
          </c:extLst>
        </c:ser>
        <c:dLbls>
          <c:showLegendKey val="0"/>
          <c:showVal val="0"/>
          <c:showCatName val="0"/>
          <c:showSerName val="0"/>
          <c:showPercent val="0"/>
          <c:showBubbleSize val="0"/>
        </c:dLbls>
        <c:axId val="476800512"/>
        <c:axId val="476804776"/>
        <c:extLst/>
      </c:scatterChart>
      <c:catAx>
        <c:axId val="47680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6804776"/>
        <c:crosses val="autoZero"/>
        <c:auto val="1"/>
        <c:lblAlgn val="ctr"/>
        <c:lblOffset val="100"/>
        <c:noMultiLvlLbl val="0"/>
      </c:catAx>
      <c:valAx>
        <c:axId val="476804776"/>
        <c:scaling>
          <c:orientation val="minMax"/>
          <c:max val="10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Cross</a:t>
                </a:r>
                <a:r>
                  <a:rPr lang="en-US" baseline="0"/>
                  <a:t> Correlation Percent</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6800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egendEntry>
        <c:idx val="0"/>
        <c:delete val="1"/>
      </c:legendEntry>
      <c:legendEntry>
        <c:idx val="2"/>
        <c:delete val="1"/>
      </c:legendEntry>
      <c:legendEntry>
        <c:idx val="3"/>
        <c:delete val="1"/>
      </c:legendEntry>
      <c:legendEntry>
        <c:idx val="4"/>
        <c:delete val="1"/>
      </c:legendEntry>
      <c:layout>
        <c:manualLayout>
          <c:xMode val="edge"/>
          <c:yMode val="edge"/>
          <c:x val="0.20213846543962433"/>
          <c:y val="0.88652638677632167"/>
          <c:w val="0.68940771989448624"/>
          <c:h val="4.92888086056436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8E282BE5-7A06-48F0-9AB7-287CD54DEE6D}" type="datetimeFigureOut">
              <a:rPr lang="en-US" smtClean="0"/>
              <a:pPr/>
              <a:t>5/16/2018</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3D0F4DD7-4B87-4C14-8A17-7C87083A41BC}" type="slidenum">
              <a:rPr lang="en-US" smtClean="0"/>
              <a:pPr/>
              <a:t>‹#›</a:t>
            </a:fld>
            <a:endParaRPr lang="en-US"/>
          </a:p>
        </p:txBody>
      </p:sp>
    </p:spTree>
    <p:extLst>
      <p:ext uri="{BB962C8B-B14F-4D97-AF65-F5344CB8AC3E}">
        <p14:creationId xmlns:p14="http://schemas.microsoft.com/office/powerpoint/2010/main" val="2319465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CA315CE5-A106-42C8-A260-A82729C42489}" type="datetimeFigureOut">
              <a:rPr lang="en-US" smtClean="0"/>
              <a:t>5/16/2018</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64EA6C12-2A71-4F1F-B243-050DF94A24FB}" type="slidenum">
              <a:rPr lang="en-US" smtClean="0"/>
              <a:t>‹#›</a:t>
            </a:fld>
            <a:endParaRPr lang="en-US"/>
          </a:p>
        </p:txBody>
      </p:sp>
    </p:spTree>
    <p:extLst>
      <p:ext uri="{BB962C8B-B14F-4D97-AF65-F5344CB8AC3E}">
        <p14:creationId xmlns:p14="http://schemas.microsoft.com/office/powerpoint/2010/main" val="270509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A1F8BEF3-B17E-4BD5-BD17-C62D3910F9F3}" type="datetimeFigureOut">
              <a:rPr lang="en-US" smtClean="0"/>
              <a:pPr/>
              <a:t>5/16/2018</a:t>
            </a:fld>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2522DA0-4E59-416F-8447-C05B9D377585}" type="slidenum">
              <a:rPr lang="en-US" smtClean="0"/>
              <a:pPr/>
              <a:t>‹#›</a:t>
            </a:fld>
            <a:endParaRPr lang="en-US"/>
          </a:p>
        </p:txBody>
      </p:sp>
    </p:spTree>
    <p:extLst>
      <p:ext uri="{BB962C8B-B14F-4D97-AF65-F5344CB8AC3E}">
        <p14:creationId xmlns:p14="http://schemas.microsoft.com/office/powerpoint/2010/main" val="120448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C1281A-6FED-48A4-9490-97079DC76362}" type="datetimeFigureOut">
              <a:rPr lang="en-US" smtClean="0"/>
              <a:pPr/>
              <a:t>5/16/2018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CD97DF-6C2C-471E-ACC9-1BBDAA10C5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032" y="103527"/>
            <a:ext cx="10972800" cy="1143000"/>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609600" y="1600200"/>
            <a:ext cx="10972800" cy="2283702"/>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C1281A-6FED-48A4-9490-97079DC76362}" type="datetimeFigureOut">
              <a:rPr lang="en-US" smtClean="0"/>
              <a:pPr/>
              <a:t>5/16/2018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CD97DF-6C2C-471E-ACC9-1BBDAA10C5C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3130"/>
            <a:ext cx="5384800" cy="453303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buNone/>
              <a:defRPr sz="2800">
                <a:latin typeface="Arial" pitchFamily="34" charset="0"/>
                <a:cs typeface="Arial"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8" name="Title 7"/>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FC1281A-6FED-48A4-9490-97079DC76362}" type="datetimeFigureOut">
              <a:rPr lang="en-US" smtClean="0"/>
              <a:pPr/>
              <a:t>5/16/2018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0CD97DF-6C2C-471E-ACC9-1BBDAA10C5C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FC1281A-6FED-48A4-9490-97079DC76362}" type="datetimeFigureOut">
              <a:rPr lang="en-US" smtClean="0"/>
              <a:pPr/>
              <a:t>5/16/2018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0CD97DF-6C2C-471E-ACC9-1BBDAA10C5C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FC1281A-6FED-48A4-9490-97079DC76362}" type="datetimeFigureOut">
              <a:rPr lang="en-US" smtClean="0"/>
              <a:pPr/>
              <a:t>5/16/2018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0CD97DF-6C2C-471E-ACC9-1BBDAA10C5C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FC1281A-6FED-48A4-9490-97079DC76362}" type="datetimeFigureOut">
              <a:rPr lang="en-US" smtClean="0"/>
              <a:pPr/>
              <a:t>5/16/2018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CD97DF-6C2C-471E-ACC9-1BBDAA10C5C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FC1281A-6FED-48A4-9490-97079DC76362}" type="datetimeFigureOut">
              <a:rPr lang="en-US" smtClean="0"/>
              <a:pPr/>
              <a:t>5/16/2018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0CD97DF-6C2C-471E-ACC9-1BBDAA10C5C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C1281A-6FED-48A4-9490-97079DC76362}" type="datetimeFigureOut">
              <a:rPr lang="en-US" smtClean="0"/>
              <a:pPr/>
              <a:t>5/16/2018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CD97DF-6C2C-471E-ACC9-1BBDAA10C5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A1F8BEF3-B17E-4BD5-BD17-C62D3910F9F3}" type="datetimeFigureOut">
              <a:rPr lang="en-US" smtClean="0"/>
              <a:pPr/>
              <a:t>5/16/2018</a:t>
            </a:fld>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2522DA0-4E59-416F-8447-C05B9D377585}" type="slidenum">
              <a:rPr lang="en-US" smtClean="0"/>
              <a:pPr/>
              <a:t>‹#›</a:t>
            </a:fld>
            <a:endParaRPr lang="en-US"/>
          </a:p>
        </p:txBody>
      </p:sp>
    </p:spTree>
    <p:extLst>
      <p:ext uri="{BB962C8B-B14F-4D97-AF65-F5344CB8AC3E}">
        <p14:creationId xmlns:p14="http://schemas.microsoft.com/office/powerpoint/2010/main" val="3232266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C1281A-6FED-48A4-9490-97079DC76362}" type="datetimeFigureOut">
              <a:rPr lang="en-US" smtClean="0"/>
              <a:pPr/>
              <a:t>5/16/2018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0CD97DF-6C2C-471E-ACC9-1BBDAA10C5C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F8BEF3-B17E-4BD5-BD17-C62D3910F9F3}"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2DA0-4E59-416F-8447-C05B9D37758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8BEF3-B17E-4BD5-BD17-C62D3910F9F3}"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2DA0-4E59-416F-8447-C05B9D37758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8BEF3-B17E-4BD5-BD17-C62D3910F9F3}"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2DA0-4E59-416F-8447-C05B9D37758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F8BEF3-B17E-4BD5-BD17-C62D3910F9F3}"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2DA0-4E59-416F-8447-C05B9D37758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F8BEF3-B17E-4BD5-BD17-C62D3910F9F3}" type="datetimeFigureOut">
              <a:rPr lang="en-US" smtClean="0"/>
              <a:pPr/>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22DA0-4E59-416F-8447-C05B9D37758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F8BEF3-B17E-4BD5-BD17-C62D3910F9F3}" type="datetimeFigureOut">
              <a:rPr lang="en-US" smtClean="0"/>
              <a:pPr/>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22DA0-4E59-416F-8447-C05B9D37758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8BEF3-B17E-4BD5-BD17-C62D3910F9F3}" type="datetimeFigureOut">
              <a:rPr lang="en-US" smtClean="0"/>
              <a:pPr/>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22DA0-4E59-416F-8447-C05B9D37758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8BEF3-B17E-4BD5-BD17-C62D3910F9F3}"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2DA0-4E59-416F-8447-C05B9D37758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8BEF3-B17E-4BD5-BD17-C62D3910F9F3}"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2DA0-4E59-416F-8447-C05B9D3775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A1F8BEF3-B17E-4BD5-BD17-C62D3910F9F3}" type="datetimeFigureOut">
              <a:rPr lang="en-US" smtClean="0"/>
              <a:pPr/>
              <a:t>5/16/2018</a:t>
            </a:fld>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2522DA0-4E59-416F-8447-C05B9D377585}" type="slidenum">
              <a:rPr lang="en-US" smtClean="0"/>
              <a:pPr/>
              <a:t>‹#›</a:t>
            </a:fld>
            <a:endParaRPr lang="en-US"/>
          </a:p>
        </p:txBody>
      </p:sp>
    </p:spTree>
    <p:extLst>
      <p:ext uri="{BB962C8B-B14F-4D97-AF65-F5344CB8AC3E}">
        <p14:creationId xmlns:p14="http://schemas.microsoft.com/office/powerpoint/2010/main" val="1343761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A1F8BEF3-B17E-4BD5-BD17-C62D3910F9F3}" type="datetimeFigureOut">
              <a:rPr lang="en-US" smtClean="0"/>
              <a:pPr/>
              <a:t>5/16/2018</a:t>
            </a:fld>
            <a:endParaRPr lang="en-US"/>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02522DA0-4E59-416F-8447-C05B9D377585}" type="slidenum">
              <a:rPr lang="en-US" smtClean="0"/>
              <a:pPr/>
              <a:t>‹#›</a:t>
            </a:fld>
            <a:endParaRPr lang="en-US"/>
          </a:p>
        </p:txBody>
      </p:sp>
    </p:spTree>
    <p:extLst>
      <p:ext uri="{BB962C8B-B14F-4D97-AF65-F5344CB8AC3E}">
        <p14:creationId xmlns:p14="http://schemas.microsoft.com/office/powerpoint/2010/main" val="114611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4"/>
            <a:ext cx="2743200" cy="365125"/>
          </a:xfrm>
          <a:prstGeom prst="rect">
            <a:avLst/>
          </a:prstGeom>
        </p:spPr>
        <p:txBody>
          <a:bodyPr/>
          <a:lstStyle/>
          <a:p>
            <a:fld id="{A1F8BEF3-B17E-4BD5-BD17-C62D3910F9F3}" type="datetimeFigureOut">
              <a:rPr lang="en-US" smtClean="0"/>
              <a:pPr/>
              <a:t>5/16/2018</a:t>
            </a:fld>
            <a:endParaRPr lang="en-US"/>
          </a:p>
        </p:txBody>
      </p:sp>
      <p:sp>
        <p:nvSpPr>
          <p:cNvPr id="8" name="Footer Placeholder 7"/>
          <p:cNvSpPr>
            <a:spLocks noGrp="1"/>
          </p:cNvSpPr>
          <p:nvPr>
            <p:ph type="ftr" sz="quarter" idx="11"/>
          </p:nvPr>
        </p:nvSpPr>
        <p:spPr>
          <a:xfrm>
            <a:off x="4038600" y="6356354"/>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4"/>
            <a:ext cx="2743200" cy="365125"/>
          </a:xfrm>
          <a:prstGeom prst="rect">
            <a:avLst/>
          </a:prstGeom>
        </p:spPr>
        <p:txBody>
          <a:bodyPr/>
          <a:lstStyle/>
          <a:p>
            <a:fld id="{02522DA0-4E59-416F-8447-C05B9D377585}" type="slidenum">
              <a:rPr lang="en-US" smtClean="0"/>
              <a:pPr/>
              <a:t>‹#›</a:t>
            </a:fld>
            <a:endParaRPr lang="en-US"/>
          </a:p>
        </p:txBody>
      </p:sp>
    </p:spTree>
    <p:extLst>
      <p:ext uri="{BB962C8B-B14F-4D97-AF65-F5344CB8AC3E}">
        <p14:creationId xmlns:p14="http://schemas.microsoft.com/office/powerpoint/2010/main" val="116603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4"/>
            <a:ext cx="2743200" cy="365125"/>
          </a:xfrm>
          <a:prstGeom prst="rect">
            <a:avLst/>
          </a:prstGeom>
        </p:spPr>
        <p:txBody>
          <a:bodyPr/>
          <a:lstStyle/>
          <a:p>
            <a:fld id="{A1F8BEF3-B17E-4BD5-BD17-C62D3910F9F3}" type="datetimeFigureOut">
              <a:rPr lang="en-US" smtClean="0"/>
              <a:pPr/>
              <a:t>5/16/2018</a:t>
            </a:fld>
            <a:endParaRPr lang="en-US"/>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4"/>
            <a:ext cx="2743200" cy="365125"/>
          </a:xfrm>
          <a:prstGeom prst="rect">
            <a:avLst/>
          </a:prstGeom>
        </p:spPr>
        <p:txBody>
          <a:bodyPr/>
          <a:lstStyle/>
          <a:p>
            <a:fld id="{02522DA0-4E59-416F-8447-C05B9D377585}" type="slidenum">
              <a:rPr lang="en-US" smtClean="0"/>
              <a:pPr/>
              <a:t>‹#›</a:t>
            </a:fld>
            <a:endParaRPr lang="en-US"/>
          </a:p>
        </p:txBody>
      </p:sp>
    </p:spTree>
    <p:extLst>
      <p:ext uri="{BB962C8B-B14F-4D97-AF65-F5344CB8AC3E}">
        <p14:creationId xmlns:p14="http://schemas.microsoft.com/office/powerpoint/2010/main" val="189355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A1F8BEF3-B17E-4BD5-BD17-C62D3910F9F3}" type="datetimeFigureOut">
              <a:rPr lang="en-US" smtClean="0"/>
              <a:pPr/>
              <a:t>5/16/2018</a:t>
            </a:fld>
            <a:endParaRPr lang="en-US"/>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fld id="{02522DA0-4E59-416F-8447-C05B9D377585}" type="slidenum">
              <a:rPr lang="en-US" smtClean="0"/>
              <a:pPr/>
              <a:t>‹#›</a:t>
            </a:fld>
            <a:endParaRPr lang="en-US"/>
          </a:p>
        </p:txBody>
      </p:sp>
    </p:spTree>
    <p:extLst>
      <p:ext uri="{BB962C8B-B14F-4D97-AF65-F5344CB8AC3E}">
        <p14:creationId xmlns:p14="http://schemas.microsoft.com/office/powerpoint/2010/main" val="157609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A1F8BEF3-B17E-4BD5-BD17-C62D3910F9F3}" type="datetimeFigureOut">
              <a:rPr lang="en-US" smtClean="0"/>
              <a:pPr/>
              <a:t>5/16/2018</a:t>
            </a:fld>
            <a:endParaRPr lang="en-US"/>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02522DA0-4E59-416F-8447-C05B9D377585}" type="slidenum">
              <a:rPr lang="en-US" smtClean="0"/>
              <a:pPr/>
              <a:t>‹#›</a:t>
            </a:fld>
            <a:endParaRPr lang="en-US"/>
          </a:p>
        </p:txBody>
      </p:sp>
    </p:spTree>
    <p:extLst>
      <p:ext uri="{BB962C8B-B14F-4D97-AF65-F5344CB8AC3E}">
        <p14:creationId xmlns:p14="http://schemas.microsoft.com/office/powerpoint/2010/main" val="11007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A1F8BEF3-B17E-4BD5-BD17-C62D3910F9F3}" type="datetimeFigureOut">
              <a:rPr lang="en-US" smtClean="0"/>
              <a:pPr/>
              <a:t>5/16/2018</a:t>
            </a:fld>
            <a:endParaRPr lang="en-US"/>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02522DA0-4E59-416F-8447-C05B9D377585}" type="slidenum">
              <a:rPr lang="en-US" smtClean="0"/>
              <a:pPr/>
              <a:t>‹#›</a:t>
            </a:fld>
            <a:endParaRPr lang="en-US"/>
          </a:p>
        </p:txBody>
      </p:sp>
    </p:spTree>
    <p:extLst>
      <p:ext uri="{BB962C8B-B14F-4D97-AF65-F5344CB8AC3E}">
        <p14:creationId xmlns:p14="http://schemas.microsoft.com/office/powerpoint/2010/main" val="270845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p:cNvGrpSpPr/>
          <p:nvPr userDrawn="1"/>
        </p:nvGrpSpPr>
        <p:grpSpPr>
          <a:xfrm>
            <a:off x="508000" y="152400"/>
            <a:ext cx="10160000" cy="914400"/>
            <a:chOff x="381000" y="152400"/>
            <a:chExt cx="7620000" cy="914400"/>
          </a:xfrm>
        </p:grpSpPr>
        <p:sp>
          <p:nvSpPr>
            <p:cNvPr id="14" name="TextBox 13"/>
            <p:cNvSpPr txBox="1"/>
            <p:nvPr userDrawn="1"/>
          </p:nvSpPr>
          <p:spPr>
            <a:xfrm>
              <a:off x="2209800" y="476310"/>
              <a:ext cx="5791200" cy="523220"/>
            </a:xfrm>
            <a:prstGeom prst="rect">
              <a:avLst/>
            </a:prstGeom>
            <a:noFill/>
            <a:ln>
              <a:noFill/>
            </a:ln>
            <a:effectLst/>
          </p:spPr>
          <p:txBody>
            <a:bodyPr wrap="square" rtlCol="0">
              <a:spAutoFit/>
            </a:bodyPr>
            <a:lstStyle/>
            <a:p>
              <a:r>
                <a:rPr lang="en-US" sz="2800" b="1" dirty="0">
                  <a:solidFill>
                    <a:srgbClr val="1F4283"/>
                  </a:solidFill>
                </a:rPr>
                <a:t>TRANSPORTATION</a:t>
              </a:r>
            </a:p>
          </p:txBody>
        </p:sp>
        <p:sp>
          <p:nvSpPr>
            <p:cNvPr id="15" name="TextBox 14"/>
            <p:cNvSpPr txBox="1"/>
            <p:nvPr userDrawn="1"/>
          </p:nvSpPr>
          <p:spPr>
            <a:xfrm>
              <a:off x="2209800" y="228600"/>
              <a:ext cx="5791200" cy="400110"/>
            </a:xfrm>
            <a:prstGeom prst="rect">
              <a:avLst/>
            </a:prstGeom>
            <a:noFill/>
            <a:effectLst/>
          </p:spPr>
          <p:txBody>
            <a:bodyPr wrap="square" rtlCol="0">
              <a:spAutoFit/>
            </a:bodyPr>
            <a:lstStyle/>
            <a:p>
              <a:r>
                <a:rPr lang="en-US" sz="2000" b="1" dirty="0">
                  <a:solidFill>
                    <a:srgbClr val="1F4283"/>
                  </a:solidFill>
                </a:rPr>
                <a:t>Florida Department of</a:t>
              </a:r>
            </a:p>
          </p:txBody>
        </p: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grpSp>
      <p:sp>
        <p:nvSpPr>
          <p:cNvPr id="17" name="Rectangle 16"/>
          <p:cNvSpPr/>
          <p:nvPr userDrawn="1"/>
        </p:nvSpPr>
        <p:spPr>
          <a:xfrm>
            <a:off x="0" y="1143001"/>
            <a:ext cx="12192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1325882"/>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0" y="1097282"/>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0" y="6629400"/>
            <a:ext cx="12192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0" y="6553201"/>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14237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5776"/>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03498"/>
            <a:ext cx="10972800" cy="49122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24"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1318943"/>
            <a:ext cx="12192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4024" y="6400801"/>
            <a:ext cx="12192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Content Placeholder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1520" y="6426199"/>
            <a:ext cx="1219200" cy="406400"/>
          </a:xfrm>
          <a:prstGeom prst="rect">
            <a:avLst/>
          </a:prstGeom>
        </p:spPr>
      </p:pic>
      <p:sp>
        <p:nvSpPr>
          <p:cNvPr id="11" name="TextBox 10"/>
          <p:cNvSpPr txBox="1"/>
          <p:nvPr userDrawn="1"/>
        </p:nvSpPr>
        <p:spPr>
          <a:xfrm>
            <a:off x="1950720" y="6504802"/>
            <a:ext cx="9733280" cy="307777"/>
          </a:xfrm>
          <a:prstGeom prst="rect">
            <a:avLst/>
          </a:prstGeom>
          <a:noFill/>
          <a:ln>
            <a:noFill/>
          </a:ln>
          <a:effectLst/>
        </p:spPr>
        <p:txBody>
          <a:bodyPr wrap="square" rtlCol="0">
            <a:spAutoFit/>
          </a:bodyPr>
          <a:lstStyle/>
          <a:p>
            <a:r>
              <a:rPr lang="en-US" sz="1400" b="1" dirty="0">
                <a:solidFill>
                  <a:schemeClr val="bg1"/>
                </a:solidFill>
              </a:rPr>
              <a:t>Florida Department of Transportation</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spcBef>
          <a:spcPct val="0"/>
        </a:spcBef>
        <a:buNone/>
        <a:defRPr sz="4000" b="1" kern="1200">
          <a:solidFill>
            <a:srgbClr val="1F428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F4284"/>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0000"/>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pSp>
        <p:nvGrpSpPr>
          <p:cNvPr id="7" name="Group 6"/>
          <p:cNvGrpSpPr/>
          <p:nvPr userDrawn="1"/>
        </p:nvGrpSpPr>
        <p:grpSpPr>
          <a:xfrm>
            <a:off x="508000" y="152400"/>
            <a:ext cx="10160000" cy="914400"/>
            <a:chOff x="381000" y="152400"/>
            <a:chExt cx="7620000" cy="914400"/>
          </a:xfrm>
        </p:grpSpPr>
        <p:sp>
          <p:nvSpPr>
            <p:cNvPr id="8" name="TextBox 7"/>
            <p:cNvSpPr txBox="1"/>
            <p:nvPr userDrawn="1"/>
          </p:nvSpPr>
          <p:spPr>
            <a:xfrm>
              <a:off x="2209800" y="476310"/>
              <a:ext cx="5791200" cy="523220"/>
            </a:xfrm>
            <a:prstGeom prst="rect">
              <a:avLst/>
            </a:prstGeom>
            <a:noFill/>
            <a:ln>
              <a:noFill/>
            </a:ln>
            <a:effectLst/>
          </p:spPr>
          <p:txBody>
            <a:bodyPr wrap="square" rtlCol="0">
              <a:spAutoFit/>
            </a:bodyPr>
            <a:lstStyle/>
            <a:p>
              <a:r>
                <a:rPr lang="en-US" sz="2800" b="1" dirty="0">
                  <a:solidFill>
                    <a:srgbClr val="1F4283"/>
                  </a:solidFill>
                </a:rPr>
                <a:t>TRANSPORTATION</a:t>
              </a:r>
            </a:p>
          </p:txBody>
        </p:sp>
        <p:sp>
          <p:nvSpPr>
            <p:cNvPr id="9" name="TextBox 8"/>
            <p:cNvSpPr txBox="1"/>
            <p:nvPr userDrawn="1"/>
          </p:nvSpPr>
          <p:spPr>
            <a:xfrm>
              <a:off x="2209800" y="228600"/>
              <a:ext cx="5791200" cy="400110"/>
            </a:xfrm>
            <a:prstGeom prst="rect">
              <a:avLst/>
            </a:prstGeom>
            <a:noFill/>
            <a:effectLst/>
          </p:spPr>
          <p:txBody>
            <a:bodyPr wrap="square" rtlCol="0">
              <a:spAutoFit/>
            </a:bodyPr>
            <a:lstStyle/>
            <a:p>
              <a:r>
                <a:rPr lang="en-US" sz="2000" b="1" dirty="0">
                  <a:solidFill>
                    <a:srgbClr val="1F4283"/>
                  </a:solidFill>
                </a:rPr>
                <a:t>Florida Department of</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grpSp>
      <p:sp>
        <p:nvSpPr>
          <p:cNvPr id="11" name="Rectangle 10"/>
          <p:cNvSpPr/>
          <p:nvPr userDrawn="1"/>
        </p:nvSpPr>
        <p:spPr>
          <a:xfrm>
            <a:off x="0" y="1143001"/>
            <a:ext cx="12192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1325882"/>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1097282"/>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6629400"/>
            <a:ext cx="12192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6553201"/>
            <a:ext cx="12192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37227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oah.Borelli@dot.state.fl.us" TargetMode="Externa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42424" y="2289199"/>
            <a:ext cx="8559538" cy="1302921"/>
          </a:xfrm>
          <a:prstGeom prst="rect">
            <a:avLst/>
          </a:prstGeom>
        </p:spPr>
        <p:txBody>
          <a:bodyPr vert="horz" lIns="91440" tIns="45720" rIns="91440" bIns="45720" rtlCol="0" anchor="ctr" anchorCtr="0">
            <a:spAutoFit/>
          </a:bodyPr>
          <a:lstStyle/>
          <a:p>
            <a:pPr algn="ctr" defTabSz="685800">
              <a:lnSpc>
                <a:spcPct val="90000"/>
              </a:lnSpc>
              <a:spcBef>
                <a:spcPts val="750"/>
              </a:spcBef>
              <a:defRPr/>
            </a:pPr>
            <a:r>
              <a:rPr lang="en-US" sz="4000" b="1" dirty="0">
                <a:solidFill>
                  <a:srgbClr val="1F4284"/>
                </a:solidFill>
                <a:latin typeface="Arial" panose="020B0604020202020204" pitchFamily="34" charset="0"/>
              </a:rPr>
              <a:t>Inertial Profiler Certification Track </a:t>
            </a:r>
          </a:p>
          <a:p>
            <a:pPr algn="ctr" defTabSz="685800">
              <a:lnSpc>
                <a:spcPct val="90000"/>
              </a:lnSpc>
              <a:spcBef>
                <a:spcPts val="750"/>
              </a:spcBef>
              <a:defRPr/>
            </a:pPr>
            <a:r>
              <a:rPr lang="en-US" sz="4000" b="1" dirty="0">
                <a:solidFill>
                  <a:srgbClr val="1F4284"/>
                </a:solidFill>
                <a:latin typeface="Arial" panose="020B0604020202020204" pitchFamily="34" charset="0"/>
              </a:rPr>
              <a:t>Smoothness Rodeo Results</a:t>
            </a:r>
          </a:p>
        </p:txBody>
      </p:sp>
      <p:sp>
        <p:nvSpPr>
          <p:cNvPr id="5" name="Subtitle 2"/>
          <p:cNvSpPr txBox="1">
            <a:spLocks/>
          </p:cNvSpPr>
          <p:nvPr/>
        </p:nvSpPr>
        <p:spPr>
          <a:xfrm>
            <a:off x="2895600" y="359212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b="1" i="0" kern="1200" baseline="0">
                <a:solidFill>
                  <a:schemeClr val="tx1"/>
                </a:solidFill>
                <a:latin typeface="Arial" panose="020B0604020202020204"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en-US" sz="2400" dirty="0">
              <a:solidFill>
                <a:sysClr val="windowText" lastClr="000000"/>
              </a:solidFill>
            </a:endParaRPr>
          </a:p>
        </p:txBody>
      </p:sp>
      <p:sp>
        <p:nvSpPr>
          <p:cNvPr id="2" name="TextBox 1">
            <a:extLst>
              <a:ext uri="{FF2B5EF4-FFF2-40B4-BE49-F238E27FC236}">
                <a16:creationId xmlns:a16="http://schemas.microsoft.com/office/drawing/2014/main" id="{F12F8754-7364-405C-B3FD-C44BAAA487C2}"/>
              </a:ext>
            </a:extLst>
          </p:cNvPr>
          <p:cNvSpPr txBox="1"/>
          <p:nvPr/>
        </p:nvSpPr>
        <p:spPr>
          <a:xfrm>
            <a:off x="1484768" y="4535786"/>
            <a:ext cx="9243588" cy="1200329"/>
          </a:xfrm>
          <a:prstGeom prst="rect">
            <a:avLst/>
          </a:prstGeom>
          <a:noFill/>
        </p:spPr>
        <p:txBody>
          <a:bodyPr wrap="square" rtlCol="0">
            <a:spAutoFit/>
          </a:bodyPr>
          <a:lstStyle/>
          <a:p>
            <a:r>
              <a:rPr lang="en-US" dirty="0"/>
              <a:t>Smoothness Committee Meeting				Noah Borelli	</a:t>
            </a:r>
          </a:p>
          <a:p>
            <a:r>
              <a:rPr lang="en-US" dirty="0"/>
              <a:t>May 17, 2018						</a:t>
            </a:r>
            <a:r>
              <a:rPr lang="en-US" dirty="0">
                <a:hlinkClick r:id="rId2"/>
              </a:rPr>
              <a:t>Noah.Borelli@dot.state.fl.us</a:t>
            </a:r>
            <a:endParaRPr lang="en-US" dirty="0"/>
          </a:p>
          <a:p>
            <a:r>
              <a:rPr lang="en-US" dirty="0"/>
              <a:t>							(352) 955-1846						</a:t>
            </a:r>
          </a:p>
        </p:txBody>
      </p:sp>
    </p:spTree>
    <p:extLst>
      <p:ext uri="{BB962C8B-B14F-4D97-AF65-F5344CB8AC3E}">
        <p14:creationId xmlns:p14="http://schemas.microsoft.com/office/powerpoint/2010/main" val="364814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5" name="Content Placeholder 4">
            <a:extLst>
              <a:ext uri="{FF2B5EF4-FFF2-40B4-BE49-F238E27FC236}">
                <a16:creationId xmlns:a16="http://schemas.microsoft.com/office/drawing/2014/main" id="{865B98DB-FF2A-4B84-BA8D-5C93A877758E}"/>
              </a:ext>
            </a:extLst>
          </p:cNvPr>
          <p:cNvSpPr>
            <a:spLocks noGrp="1"/>
          </p:cNvSpPr>
          <p:nvPr>
            <p:ph idx="1"/>
          </p:nvPr>
        </p:nvSpPr>
        <p:spPr>
          <a:xfrm>
            <a:off x="497456" y="2173857"/>
            <a:ext cx="5016104" cy="3391698"/>
          </a:xfrm>
        </p:spPr>
        <p:txBody>
          <a:bodyPr/>
          <a:lstStyle/>
          <a:p>
            <a:pPr>
              <a:buFont typeface="Wingdings" panose="05000000000000000000" pitchFamily="2" charset="2"/>
              <a:buChar char="§"/>
            </a:pPr>
            <a:r>
              <a:rPr lang="en-US" sz="2000" dirty="0">
                <a:latin typeface="+mn-lt"/>
              </a:rPr>
              <a:t>Develop initial certification criteria – 	June 2018</a:t>
            </a:r>
          </a:p>
          <a:p>
            <a:pPr>
              <a:buFont typeface="Wingdings" panose="05000000000000000000" pitchFamily="2" charset="2"/>
              <a:buChar char="§"/>
            </a:pPr>
            <a:endParaRPr lang="en-US" sz="2000" dirty="0">
              <a:latin typeface="+mn-lt"/>
            </a:endParaRPr>
          </a:p>
          <a:p>
            <a:pPr>
              <a:buFont typeface="Wingdings" panose="05000000000000000000" pitchFamily="2" charset="2"/>
              <a:buChar char="§"/>
            </a:pPr>
            <a:r>
              <a:rPr lang="en-US" sz="2000" dirty="0">
                <a:latin typeface="+mn-lt"/>
              </a:rPr>
              <a:t>Test and refine certification criteria on FDOT fleet – Summer 2018</a:t>
            </a:r>
          </a:p>
          <a:p>
            <a:pPr>
              <a:buFont typeface="Wingdings" panose="05000000000000000000" pitchFamily="2" charset="2"/>
              <a:buChar char="§"/>
            </a:pPr>
            <a:endParaRPr lang="en-US" sz="2000" dirty="0">
              <a:latin typeface="+mn-lt"/>
            </a:endParaRPr>
          </a:p>
          <a:p>
            <a:pPr>
              <a:buFont typeface="Wingdings" panose="05000000000000000000" pitchFamily="2" charset="2"/>
              <a:buChar char="§"/>
            </a:pPr>
            <a:r>
              <a:rPr lang="en-US" sz="2000" dirty="0">
                <a:latin typeface="+mn-lt"/>
              </a:rPr>
              <a:t>Working certification criteria – Winter 2018</a:t>
            </a:r>
          </a:p>
          <a:p>
            <a:endParaRPr lang="en-US" dirty="0"/>
          </a:p>
        </p:txBody>
      </p:sp>
      <p:pic>
        <p:nvPicPr>
          <p:cNvPr id="4" name="Picture 3">
            <a:extLst>
              <a:ext uri="{FF2B5EF4-FFF2-40B4-BE49-F238E27FC236}">
                <a16:creationId xmlns:a16="http://schemas.microsoft.com/office/drawing/2014/main" id="{3F6B687A-07F7-48F0-9A51-610DCED5E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432" y="2040585"/>
            <a:ext cx="4997532" cy="2994776"/>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57822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2018 Smoothness Equipment Rodeo</a:t>
            </a:r>
          </a:p>
        </p:txBody>
      </p:sp>
      <p:pic>
        <p:nvPicPr>
          <p:cNvPr id="8" name="Picture 7">
            <a:extLst>
              <a:ext uri="{FF2B5EF4-FFF2-40B4-BE49-F238E27FC236}">
                <a16:creationId xmlns:a16="http://schemas.microsoft.com/office/drawing/2014/main" id="{A4527E3B-2962-45D9-92DD-B0E42456A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08" y="1785880"/>
            <a:ext cx="2484567" cy="1863425"/>
          </a:xfrm>
          <a:prstGeom prst="rect">
            <a:avLst/>
          </a:prstGeom>
        </p:spPr>
      </p:pic>
      <p:pic>
        <p:nvPicPr>
          <p:cNvPr id="9" name="Picture 8">
            <a:extLst>
              <a:ext uri="{FF2B5EF4-FFF2-40B4-BE49-F238E27FC236}">
                <a16:creationId xmlns:a16="http://schemas.microsoft.com/office/drawing/2014/main" id="{54337040-6AE6-48EC-AA4B-E767F172F5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58" y="1785880"/>
            <a:ext cx="2484567" cy="1863425"/>
          </a:xfrm>
          <a:prstGeom prst="rect">
            <a:avLst/>
          </a:prstGeom>
        </p:spPr>
      </p:pic>
      <p:pic>
        <p:nvPicPr>
          <p:cNvPr id="10" name="Picture 9">
            <a:extLst>
              <a:ext uri="{FF2B5EF4-FFF2-40B4-BE49-F238E27FC236}">
                <a16:creationId xmlns:a16="http://schemas.microsoft.com/office/drawing/2014/main" id="{73A075B4-2F4B-42B0-A14E-BCDF3CDEA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859" y="4016131"/>
            <a:ext cx="2484567" cy="1863426"/>
          </a:xfrm>
          <a:prstGeom prst="rect">
            <a:avLst/>
          </a:prstGeom>
        </p:spPr>
      </p:pic>
      <p:pic>
        <p:nvPicPr>
          <p:cNvPr id="11" name="Picture 10">
            <a:extLst>
              <a:ext uri="{FF2B5EF4-FFF2-40B4-BE49-F238E27FC236}">
                <a16:creationId xmlns:a16="http://schemas.microsoft.com/office/drawing/2014/main" id="{06CE691A-90C3-4F3B-AC76-3678D46E00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2708" y="4048206"/>
            <a:ext cx="2441802" cy="1831351"/>
          </a:xfrm>
          <a:prstGeom prst="rect">
            <a:avLst/>
          </a:prstGeom>
        </p:spPr>
      </p:pic>
      <p:sp>
        <p:nvSpPr>
          <p:cNvPr id="12" name="TextBox 11">
            <a:extLst>
              <a:ext uri="{FF2B5EF4-FFF2-40B4-BE49-F238E27FC236}">
                <a16:creationId xmlns:a16="http://schemas.microsoft.com/office/drawing/2014/main" id="{7507838E-AC49-4D82-B6EB-6D94850AFB1E}"/>
              </a:ext>
            </a:extLst>
          </p:cNvPr>
          <p:cNvSpPr txBox="1"/>
          <p:nvPr/>
        </p:nvSpPr>
        <p:spPr>
          <a:xfrm>
            <a:off x="6312557" y="1785880"/>
            <a:ext cx="5610857" cy="4247317"/>
          </a:xfrm>
          <a:prstGeom prst="rect">
            <a:avLst/>
          </a:prstGeom>
          <a:noFill/>
        </p:spPr>
        <p:txBody>
          <a:bodyPr wrap="square" rtlCol="0">
            <a:spAutoFit/>
          </a:bodyPr>
          <a:lstStyle/>
          <a:p>
            <a:pPr marL="285750" indent="-285750">
              <a:buFont typeface="Wingdings" panose="05000000000000000000" pitchFamily="2" charset="2"/>
              <a:buChar char="§"/>
            </a:pPr>
            <a:r>
              <a:rPr lang="en-US" dirty="0"/>
              <a:t>10 different profiler systems representing 4 different manufacturers participated. </a:t>
            </a:r>
          </a:p>
          <a:p>
            <a:endParaRPr lang="en-US" dirty="0"/>
          </a:p>
          <a:p>
            <a:r>
              <a:rPr lang="en-US" dirty="0"/>
              <a:t>	- Advance Testing (ICC device)</a:t>
            </a:r>
          </a:p>
          <a:p>
            <a:r>
              <a:rPr lang="en-US" dirty="0"/>
              <a:t>	- </a:t>
            </a:r>
            <a:r>
              <a:rPr lang="en-US" dirty="0" err="1"/>
              <a:t>Americut</a:t>
            </a:r>
            <a:r>
              <a:rPr lang="en-US" dirty="0"/>
              <a:t> (Ames Engineering device)</a:t>
            </a:r>
          </a:p>
          <a:p>
            <a:r>
              <a:rPr lang="en-US" dirty="0"/>
              <a:t>	- </a:t>
            </a:r>
            <a:r>
              <a:rPr lang="en-US" dirty="0" err="1"/>
              <a:t>Dynatest</a:t>
            </a:r>
            <a:endParaRPr lang="en-US" dirty="0"/>
          </a:p>
          <a:p>
            <a:r>
              <a:rPr lang="en-US" dirty="0"/>
              <a:t>	- International Cybernetics Corporation (ICC)</a:t>
            </a:r>
          </a:p>
          <a:p>
            <a:r>
              <a:rPr lang="en-US" dirty="0"/>
              <a:t>		High speed and lightweight profilers</a:t>
            </a:r>
          </a:p>
          <a:p>
            <a:r>
              <a:rPr lang="en-US" dirty="0"/>
              <a:t>	- National Center for Asphalt Technology (NCAT) 		(</a:t>
            </a:r>
            <a:r>
              <a:rPr lang="en-US" dirty="0" err="1"/>
              <a:t>Dynatest</a:t>
            </a:r>
            <a:r>
              <a:rPr lang="en-US" dirty="0"/>
              <a:t> device)</a:t>
            </a:r>
          </a:p>
          <a:p>
            <a:r>
              <a:rPr lang="en-US" dirty="0"/>
              <a:t>	- </a:t>
            </a:r>
            <a:r>
              <a:rPr lang="en-US" dirty="0" err="1"/>
              <a:t>MacAdam</a:t>
            </a:r>
            <a:r>
              <a:rPr lang="en-US" dirty="0"/>
              <a:t> Profiling (Ames Engineering device)</a:t>
            </a:r>
          </a:p>
          <a:p>
            <a:r>
              <a:rPr lang="en-US" dirty="0"/>
              <a:t>	- Surface Systems and Instruments (SSI)</a:t>
            </a:r>
          </a:p>
          <a:p>
            <a:r>
              <a:rPr lang="en-US" dirty="0"/>
              <a:t>		Mid-mount and transverse laser 		scan profilers</a:t>
            </a:r>
          </a:p>
          <a:p>
            <a:r>
              <a:rPr lang="en-US" dirty="0"/>
              <a:t>	- Texas Transportation Institute (TTI) (SSI device)</a:t>
            </a:r>
          </a:p>
        </p:txBody>
      </p:sp>
    </p:spTree>
    <p:extLst>
      <p:ext uri="{BB962C8B-B14F-4D97-AF65-F5344CB8AC3E}">
        <p14:creationId xmlns:p14="http://schemas.microsoft.com/office/powerpoint/2010/main" val="128681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FDOT Profiler Certification Track</a:t>
            </a:r>
          </a:p>
        </p:txBody>
      </p:sp>
      <p:pic>
        <p:nvPicPr>
          <p:cNvPr id="3" name="Content Placeholder 2">
            <a:extLst>
              <a:ext uri="{FF2B5EF4-FFF2-40B4-BE49-F238E27FC236}">
                <a16:creationId xmlns:a16="http://schemas.microsoft.com/office/drawing/2014/main" id="{0CF085F9-57FD-4AC3-94FE-D5DA1B35A380}"/>
              </a:ext>
            </a:extLst>
          </p:cNvPr>
          <p:cNvPicPr>
            <a:picLocks noGrp="1" noChangeAspect="1"/>
          </p:cNvPicPr>
          <p:nvPr>
            <p:ph idx="1"/>
          </p:nvPr>
        </p:nvPicPr>
        <p:blipFill>
          <a:blip r:embed="rId2"/>
          <a:stretch>
            <a:fillRect/>
          </a:stretch>
        </p:blipFill>
        <p:spPr>
          <a:xfrm>
            <a:off x="689457" y="1945256"/>
            <a:ext cx="4684800" cy="3697956"/>
          </a:xfrm>
          <a:prstGeom prst="rect">
            <a:avLst/>
          </a:prstGeom>
        </p:spPr>
      </p:pic>
      <p:sp>
        <p:nvSpPr>
          <p:cNvPr id="6" name="TextBox 5">
            <a:extLst>
              <a:ext uri="{FF2B5EF4-FFF2-40B4-BE49-F238E27FC236}">
                <a16:creationId xmlns:a16="http://schemas.microsoft.com/office/drawing/2014/main" id="{FB45C939-C56D-44FA-8F86-53D3C906F0F5}"/>
              </a:ext>
            </a:extLst>
          </p:cNvPr>
          <p:cNvSpPr txBox="1"/>
          <p:nvPr/>
        </p:nvSpPr>
        <p:spPr>
          <a:xfrm>
            <a:off x="5840593" y="1945256"/>
            <a:ext cx="5477837" cy="4154984"/>
          </a:xfrm>
          <a:prstGeom prst="rect">
            <a:avLst/>
          </a:prstGeom>
          <a:noFill/>
        </p:spPr>
        <p:txBody>
          <a:bodyPr wrap="square" rtlCol="0">
            <a:spAutoFit/>
          </a:bodyPr>
          <a:lstStyle/>
          <a:p>
            <a:pPr marL="285750" indent="-285750">
              <a:buClr>
                <a:schemeClr val="tx2"/>
              </a:buClr>
              <a:buFont typeface="Wingdings" panose="05000000000000000000" pitchFamily="2" charset="2"/>
              <a:buChar char="§"/>
            </a:pPr>
            <a:r>
              <a:rPr lang="en-US" dirty="0"/>
              <a:t>3700’ total length single lane located within the Williston Municipal Airport.</a:t>
            </a:r>
          </a:p>
          <a:p>
            <a:pPr marL="285750" indent="-285750">
              <a:buClr>
                <a:schemeClr val="tx2"/>
              </a:buClr>
              <a:buFont typeface="Wingdings" panose="05000000000000000000" pitchFamily="2" charset="2"/>
              <a:buChar char="§"/>
            </a:pPr>
            <a:endParaRPr lang="en-US" dirty="0"/>
          </a:p>
          <a:p>
            <a:pPr marL="285750" indent="-285750">
              <a:buClr>
                <a:schemeClr val="tx2"/>
              </a:buClr>
              <a:buFont typeface="Wingdings" panose="05000000000000000000" pitchFamily="2" charset="2"/>
              <a:buChar char="§"/>
            </a:pPr>
            <a:r>
              <a:rPr lang="en-US" dirty="0"/>
              <a:t>Open graded (FC-5) and dense graded (FC-12.5) friction courses each containing a 528’ smooth and 528’ medium-smooth test section.</a:t>
            </a:r>
          </a:p>
          <a:p>
            <a:pPr marL="285750" indent="-285750">
              <a:buClr>
                <a:schemeClr val="tx2"/>
              </a:buClr>
              <a:buFont typeface="Wingdings" panose="05000000000000000000" pitchFamily="2" charset="2"/>
              <a:buChar char="§"/>
            </a:pPr>
            <a:endParaRPr lang="en-US" dirty="0"/>
          </a:p>
          <a:p>
            <a:pPr marL="285750" indent="-285750">
              <a:buClr>
                <a:schemeClr val="tx2"/>
              </a:buClr>
              <a:buFont typeface="Wingdings" panose="05000000000000000000" pitchFamily="2" charset="2"/>
              <a:buChar char="§"/>
            </a:pPr>
            <a:r>
              <a:rPr lang="en-US" dirty="0"/>
              <a:t>IRI ranges from 34 in/mi to 105 in/mi.</a:t>
            </a:r>
          </a:p>
          <a:p>
            <a:pPr marL="285750" indent="-285750">
              <a:buClr>
                <a:schemeClr val="tx2"/>
              </a:buClr>
              <a:buFont typeface="Wingdings" panose="05000000000000000000" pitchFamily="2" charset="2"/>
              <a:buChar char="§"/>
            </a:pPr>
            <a:endParaRPr lang="en-US" b="1" dirty="0"/>
          </a:p>
          <a:p>
            <a:pPr marL="285750" indent="-285750">
              <a:buClr>
                <a:schemeClr val="tx2"/>
              </a:buClr>
              <a:buFont typeface="Wingdings" panose="05000000000000000000" pitchFamily="2" charset="2"/>
              <a:buChar char="§"/>
            </a:pPr>
            <a:r>
              <a:rPr lang="en-US" dirty="0"/>
              <a:t>FDOT Dev330SM</a:t>
            </a:r>
          </a:p>
          <a:p>
            <a:pPr>
              <a:buClr>
                <a:schemeClr val="tx2"/>
              </a:buClr>
            </a:pPr>
            <a:r>
              <a:rPr lang="en-US" sz="1400" dirty="0"/>
              <a:t>	</a:t>
            </a:r>
          </a:p>
          <a:p>
            <a:pPr>
              <a:buClr>
                <a:schemeClr val="tx2"/>
              </a:buClr>
            </a:pPr>
            <a:r>
              <a:rPr lang="en-US" sz="1400" dirty="0"/>
              <a:t>	</a:t>
            </a:r>
            <a:r>
              <a:rPr lang="en-US" sz="1400" u="sng" dirty="0"/>
              <a:t>IRI Range (in/mi)</a:t>
            </a:r>
            <a:r>
              <a:rPr lang="en-US" sz="1400" dirty="0"/>
              <a:t>  	</a:t>
            </a:r>
            <a:r>
              <a:rPr lang="en-US" sz="1400" u="sng" dirty="0"/>
              <a:t>Result</a:t>
            </a:r>
          </a:p>
          <a:p>
            <a:pPr fontAlgn="t"/>
            <a:r>
              <a:rPr lang="en-US" sz="1400" dirty="0"/>
              <a:t>          	  30 – 42		  Incentive</a:t>
            </a:r>
          </a:p>
          <a:p>
            <a:pPr fontAlgn="t"/>
            <a:r>
              <a:rPr lang="en-US" sz="1400" dirty="0"/>
              <a:t>        	  43 – 55		  Full pay</a:t>
            </a:r>
          </a:p>
          <a:p>
            <a:pPr fontAlgn="t"/>
            <a:r>
              <a:rPr lang="en-US" sz="1400" dirty="0"/>
              <a:t>      	  56 – 95		  Disincentive</a:t>
            </a:r>
          </a:p>
          <a:p>
            <a:pPr fontAlgn="t"/>
            <a:r>
              <a:rPr lang="en-US" sz="1400" dirty="0"/>
              <a:t>       	   &gt; 95		  Remove &amp; replace</a:t>
            </a:r>
            <a:endParaRPr lang="en-US" dirty="0"/>
          </a:p>
        </p:txBody>
      </p:sp>
    </p:spTree>
    <p:extLst>
      <p:ext uri="{BB962C8B-B14F-4D97-AF65-F5344CB8AC3E}">
        <p14:creationId xmlns:p14="http://schemas.microsoft.com/office/powerpoint/2010/main" val="406012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Profiler Certification</a:t>
            </a:r>
          </a:p>
        </p:txBody>
      </p:sp>
      <p:sp>
        <p:nvSpPr>
          <p:cNvPr id="5" name="Content Placeholder 4">
            <a:extLst>
              <a:ext uri="{FF2B5EF4-FFF2-40B4-BE49-F238E27FC236}">
                <a16:creationId xmlns:a16="http://schemas.microsoft.com/office/drawing/2014/main" id="{865B98DB-FF2A-4B84-BA8D-5C93A877758E}"/>
              </a:ext>
            </a:extLst>
          </p:cNvPr>
          <p:cNvSpPr>
            <a:spLocks noGrp="1"/>
          </p:cNvSpPr>
          <p:nvPr>
            <p:ph idx="1"/>
          </p:nvPr>
        </p:nvSpPr>
        <p:spPr>
          <a:xfrm>
            <a:off x="1600913" y="2005043"/>
            <a:ext cx="9345283" cy="3227860"/>
          </a:xfrm>
        </p:spPr>
        <p:txBody>
          <a:bodyPr/>
          <a:lstStyle/>
          <a:p>
            <a:pPr>
              <a:buFont typeface="Wingdings" panose="05000000000000000000" pitchFamily="2" charset="2"/>
              <a:buChar char="§"/>
            </a:pPr>
            <a:r>
              <a:rPr lang="en-US" sz="1800" dirty="0">
                <a:latin typeface="+mn-lt"/>
              </a:rPr>
              <a:t>Smoothness equipment rodeo was held to asses the performance of current profilers on the FDOT profiler certification track and aid in development of the upcoming FDOT profiler certification program.</a:t>
            </a:r>
          </a:p>
          <a:p>
            <a:pPr>
              <a:buFont typeface="Wingdings" panose="05000000000000000000" pitchFamily="2" charset="2"/>
              <a:buChar char="§"/>
            </a:pPr>
            <a:endParaRPr lang="en-US" sz="1800" dirty="0">
              <a:latin typeface="+mn-lt"/>
            </a:endParaRPr>
          </a:p>
          <a:p>
            <a:pPr>
              <a:buFont typeface="Wingdings" panose="05000000000000000000" pitchFamily="2" charset="2"/>
              <a:buChar char="§"/>
            </a:pPr>
            <a:r>
              <a:rPr lang="en-US" sz="1800" dirty="0">
                <a:latin typeface="+mn-lt"/>
              </a:rPr>
              <a:t>AASHTO R 56 – </a:t>
            </a:r>
            <a:r>
              <a:rPr lang="en-US" sz="1800" i="1" dirty="0">
                <a:latin typeface="+mn-lt"/>
              </a:rPr>
              <a:t>Standard Practice for Certification of Inertial Profiling Systems</a:t>
            </a:r>
            <a:r>
              <a:rPr lang="en-US" sz="1800" dirty="0">
                <a:latin typeface="+mn-lt"/>
              </a:rPr>
              <a:t> outlines a procedure for certifying inertial profilers.</a:t>
            </a:r>
          </a:p>
          <a:p>
            <a:pPr>
              <a:buFont typeface="Wingdings" panose="05000000000000000000" pitchFamily="2" charset="2"/>
              <a:buChar char="§"/>
            </a:pPr>
            <a:endParaRPr lang="en-US" sz="1800" dirty="0">
              <a:latin typeface="+mn-lt"/>
            </a:endParaRPr>
          </a:p>
          <a:p>
            <a:pPr>
              <a:buFont typeface="Wingdings" panose="05000000000000000000" pitchFamily="2" charset="2"/>
              <a:buChar char="§"/>
            </a:pPr>
            <a:r>
              <a:rPr lang="en-US" sz="1800" dirty="0">
                <a:latin typeface="+mn-lt"/>
              </a:rPr>
              <a:t>Goal of certification is a standardized process to verify profilers are </a:t>
            </a:r>
            <a:r>
              <a:rPr lang="en-US" sz="1800" u="sng" dirty="0">
                <a:solidFill>
                  <a:schemeClr val="accent6"/>
                </a:solidFill>
                <a:latin typeface="+mn-lt"/>
              </a:rPr>
              <a:t>reliable</a:t>
            </a:r>
            <a:r>
              <a:rPr lang="en-US" sz="1800" dirty="0">
                <a:latin typeface="+mn-lt"/>
              </a:rPr>
              <a:t> and </a:t>
            </a:r>
            <a:r>
              <a:rPr lang="en-US" sz="1800" u="sng" dirty="0">
                <a:solidFill>
                  <a:schemeClr val="accent6"/>
                </a:solidFill>
                <a:latin typeface="+mn-lt"/>
              </a:rPr>
              <a:t>accurate</a:t>
            </a:r>
            <a:r>
              <a:rPr lang="en-US" sz="1800" dirty="0">
                <a:latin typeface="+mn-lt"/>
              </a:rPr>
              <a:t>.</a:t>
            </a:r>
          </a:p>
          <a:p>
            <a:pPr marL="0" indent="0">
              <a:buNone/>
            </a:pPr>
            <a:endParaRPr lang="en-US" sz="1800" u="sng" dirty="0">
              <a:solidFill>
                <a:schemeClr val="accent6"/>
              </a:solidFill>
              <a:latin typeface="+mn-lt"/>
            </a:endParaRPr>
          </a:p>
          <a:p>
            <a:pPr marL="0" indent="0">
              <a:buNone/>
            </a:pPr>
            <a:endParaRPr lang="en-US" sz="1800" dirty="0"/>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383210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AASHTO R 56</a:t>
            </a:r>
          </a:p>
        </p:txBody>
      </p:sp>
      <p:sp>
        <p:nvSpPr>
          <p:cNvPr id="5" name="Content Placeholder 4">
            <a:extLst>
              <a:ext uri="{FF2B5EF4-FFF2-40B4-BE49-F238E27FC236}">
                <a16:creationId xmlns:a16="http://schemas.microsoft.com/office/drawing/2014/main" id="{865B98DB-FF2A-4B84-BA8D-5C93A877758E}"/>
              </a:ext>
            </a:extLst>
          </p:cNvPr>
          <p:cNvSpPr>
            <a:spLocks noGrp="1"/>
          </p:cNvSpPr>
          <p:nvPr>
            <p:ph idx="1"/>
          </p:nvPr>
        </p:nvSpPr>
        <p:spPr>
          <a:xfrm>
            <a:off x="1102048" y="1651959"/>
            <a:ext cx="4912372" cy="4893647"/>
          </a:xfrm>
        </p:spPr>
        <p:txBody>
          <a:bodyPr/>
          <a:lstStyle/>
          <a:p>
            <a:pPr>
              <a:buFont typeface="Wingdings" panose="05000000000000000000" pitchFamily="2" charset="2"/>
              <a:buChar char="§"/>
            </a:pPr>
            <a:r>
              <a:rPr lang="en-US" sz="1800" dirty="0">
                <a:latin typeface="+mn-lt"/>
              </a:rPr>
              <a:t>AASHTO R 56 uses </a:t>
            </a:r>
            <a:r>
              <a:rPr lang="en-US" sz="1800" b="1" dirty="0">
                <a:latin typeface="+mn-lt"/>
              </a:rPr>
              <a:t>IRI-filter</a:t>
            </a:r>
            <a:r>
              <a:rPr lang="en-US" sz="1800" dirty="0">
                <a:latin typeface="+mn-lt"/>
              </a:rPr>
              <a:t> cross correlation to compare profiles. A cross correlation score of 1.00 means two profiles match exactly.</a:t>
            </a:r>
          </a:p>
          <a:p>
            <a:pPr>
              <a:buFont typeface="Wingdings" panose="05000000000000000000" pitchFamily="2" charset="2"/>
              <a:buChar char="§"/>
            </a:pPr>
            <a:endParaRPr lang="en-US" sz="1800" dirty="0">
              <a:latin typeface="+mn-lt"/>
            </a:endParaRPr>
          </a:p>
          <a:p>
            <a:pPr>
              <a:buFont typeface="Wingdings" panose="05000000000000000000" pitchFamily="2" charset="2"/>
              <a:buChar char="§"/>
            </a:pPr>
            <a:r>
              <a:rPr lang="en-US" sz="1800" dirty="0">
                <a:latin typeface="+mn-lt"/>
              </a:rPr>
              <a:t>AASHTO R 56 requires the average repeatability cross correlation for 10 profiler runs to be 0.92 or higher.</a:t>
            </a:r>
          </a:p>
          <a:p>
            <a:pPr>
              <a:buFont typeface="Wingdings" panose="05000000000000000000" pitchFamily="2" charset="2"/>
              <a:buChar char="§"/>
            </a:pPr>
            <a:endParaRPr lang="en-US" sz="1800" dirty="0">
              <a:latin typeface="+mn-lt"/>
            </a:endParaRPr>
          </a:p>
          <a:p>
            <a:pPr>
              <a:buFont typeface="Wingdings" panose="05000000000000000000" pitchFamily="2" charset="2"/>
              <a:buChar char="§"/>
            </a:pPr>
            <a:r>
              <a:rPr lang="en-US" sz="1800" dirty="0">
                <a:latin typeface="+mn-lt"/>
              </a:rPr>
              <a:t>AASHTO 56 requires the average accuracy cross correlation for 10 profiler runs to be 0.90 or higher. The accuracy comparison is made to a reference device, such as an ICC </a:t>
            </a:r>
            <a:r>
              <a:rPr lang="en-US" sz="1800" dirty="0" err="1">
                <a:latin typeface="+mn-lt"/>
              </a:rPr>
              <a:t>SurPro</a:t>
            </a:r>
            <a:r>
              <a:rPr lang="en-US" sz="1800" dirty="0">
                <a:latin typeface="+mn-lt"/>
              </a:rPr>
              <a:t>.</a:t>
            </a:r>
          </a:p>
          <a:p>
            <a:pPr marL="0" indent="0">
              <a:buNone/>
            </a:pPr>
            <a:endParaRPr lang="en-US" sz="1800" dirty="0"/>
          </a:p>
          <a:p>
            <a:pPr marL="0" indent="0">
              <a:buNone/>
            </a:pPr>
            <a:endParaRPr lang="en-US" sz="1800" dirty="0"/>
          </a:p>
          <a:p>
            <a:pPr marL="0" indent="0">
              <a:buNone/>
            </a:pPr>
            <a:endParaRPr lang="en-US" dirty="0"/>
          </a:p>
        </p:txBody>
      </p:sp>
      <p:pic>
        <p:nvPicPr>
          <p:cNvPr id="4" name="Picture 3">
            <a:extLst>
              <a:ext uri="{FF2B5EF4-FFF2-40B4-BE49-F238E27FC236}">
                <a16:creationId xmlns:a16="http://schemas.microsoft.com/office/drawing/2014/main" id="{FF4A3E6D-AC5B-457F-84B5-2C8AB9A72BC3}"/>
              </a:ext>
            </a:extLst>
          </p:cNvPr>
          <p:cNvPicPr>
            <a:picLocks noChangeAspect="1"/>
          </p:cNvPicPr>
          <p:nvPr/>
        </p:nvPicPr>
        <p:blipFill>
          <a:blip r:embed="rId2"/>
          <a:stretch>
            <a:fillRect/>
          </a:stretch>
        </p:blipFill>
        <p:spPr>
          <a:xfrm>
            <a:off x="7599835" y="1651958"/>
            <a:ext cx="3166852" cy="4311280"/>
          </a:xfrm>
          <a:prstGeom prst="rect">
            <a:avLst/>
          </a:prstGeom>
        </p:spPr>
      </p:pic>
    </p:spTree>
    <p:extLst>
      <p:ext uri="{BB962C8B-B14F-4D97-AF65-F5344CB8AC3E}">
        <p14:creationId xmlns:p14="http://schemas.microsoft.com/office/powerpoint/2010/main" val="193870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Cross Correlation</a:t>
            </a:r>
          </a:p>
        </p:txBody>
      </p:sp>
      <p:pic>
        <p:nvPicPr>
          <p:cNvPr id="3" name="Picture 2">
            <a:extLst>
              <a:ext uri="{FF2B5EF4-FFF2-40B4-BE49-F238E27FC236}">
                <a16:creationId xmlns:a16="http://schemas.microsoft.com/office/drawing/2014/main" id="{2ED2608C-D833-412F-8C9B-D7ABC4F65FBD}"/>
              </a:ext>
            </a:extLst>
          </p:cNvPr>
          <p:cNvPicPr>
            <a:picLocks noChangeAspect="1"/>
          </p:cNvPicPr>
          <p:nvPr/>
        </p:nvPicPr>
        <p:blipFill>
          <a:blip r:embed="rId2"/>
          <a:stretch>
            <a:fillRect/>
          </a:stretch>
        </p:blipFill>
        <p:spPr>
          <a:xfrm>
            <a:off x="182387" y="1568195"/>
            <a:ext cx="5814781" cy="3051502"/>
          </a:xfrm>
          <a:prstGeom prst="rect">
            <a:avLst/>
          </a:prstGeom>
        </p:spPr>
      </p:pic>
      <p:pic>
        <p:nvPicPr>
          <p:cNvPr id="4" name="Picture 3">
            <a:extLst>
              <a:ext uri="{FF2B5EF4-FFF2-40B4-BE49-F238E27FC236}">
                <a16:creationId xmlns:a16="http://schemas.microsoft.com/office/drawing/2014/main" id="{DEDA2C7D-242C-4603-8FEE-48A643650297}"/>
              </a:ext>
            </a:extLst>
          </p:cNvPr>
          <p:cNvPicPr>
            <a:picLocks noChangeAspect="1"/>
          </p:cNvPicPr>
          <p:nvPr/>
        </p:nvPicPr>
        <p:blipFill>
          <a:blip r:embed="rId3"/>
          <a:stretch>
            <a:fillRect/>
          </a:stretch>
        </p:blipFill>
        <p:spPr>
          <a:xfrm>
            <a:off x="6311954" y="1604983"/>
            <a:ext cx="5666588" cy="3014714"/>
          </a:xfrm>
          <a:prstGeom prst="rect">
            <a:avLst/>
          </a:prstGeom>
        </p:spPr>
      </p:pic>
      <p:sp>
        <p:nvSpPr>
          <p:cNvPr id="6" name="TextBox 5">
            <a:extLst>
              <a:ext uri="{FF2B5EF4-FFF2-40B4-BE49-F238E27FC236}">
                <a16:creationId xmlns:a16="http://schemas.microsoft.com/office/drawing/2014/main" id="{C66819F7-9EAF-43D4-AFCD-4CCE114FF50A}"/>
              </a:ext>
            </a:extLst>
          </p:cNvPr>
          <p:cNvSpPr txBox="1"/>
          <p:nvPr/>
        </p:nvSpPr>
        <p:spPr>
          <a:xfrm>
            <a:off x="1261849" y="4941365"/>
            <a:ext cx="9873914" cy="646331"/>
          </a:xfrm>
          <a:prstGeom prst="rect">
            <a:avLst/>
          </a:prstGeom>
          <a:noFill/>
        </p:spPr>
        <p:txBody>
          <a:bodyPr wrap="square" rtlCol="0">
            <a:spAutoFit/>
          </a:bodyPr>
          <a:lstStyle/>
          <a:p>
            <a:r>
              <a:rPr lang="en-US" dirty="0"/>
              <a:t>Three highly correlated (&gt;0.995) and moderately correlated (0.84) profile measurements. Adapted from </a:t>
            </a:r>
            <a:r>
              <a:rPr lang="en-US" i="1" dirty="0"/>
              <a:t>Development of Cross Correlation for Objective Comparison of Profiles </a:t>
            </a:r>
            <a:r>
              <a:rPr lang="en-US" dirty="0"/>
              <a:t>by S. </a:t>
            </a:r>
            <a:r>
              <a:rPr lang="en-US" dirty="0" err="1"/>
              <a:t>Karamihas</a:t>
            </a:r>
            <a:r>
              <a:rPr lang="en-US" dirty="0"/>
              <a:t>, UMTRI, 2006.</a:t>
            </a:r>
          </a:p>
        </p:txBody>
      </p:sp>
    </p:spTree>
    <p:extLst>
      <p:ext uri="{BB962C8B-B14F-4D97-AF65-F5344CB8AC3E}">
        <p14:creationId xmlns:p14="http://schemas.microsoft.com/office/powerpoint/2010/main" val="267855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Rodeo Repeatability Results</a:t>
            </a:r>
          </a:p>
        </p:txBody>
      </p:sp>
      <p:graphicFrame>
        <p:nvGraphicFramePr>
          <p:cNvPr id="6" name="Chart 5">
            <a:extLst>
              <a:ext uri="{FF2B5EF4-FFF2-40B4-BE49-F238E27FC236}">
                <a16:creationId xmlns:a16="http://schemas.microsoft.com/office/drawing/2014/main" id="{A9A4A6D6-AA17-465F-BB7A-0092BACFE10E}"/>
              </a:ext>
            </a:extLst>
          </p:cNvPr>
          <p:cNvGraphicFramePr>
            <a:graphicFrameLocks/>
          </p:cNvGraphicFramePr>
          <p:nvPr>
            <p:extLst>
              <p:ext uri="{D42A27DB-BD31-4B8C-83A1-F6EECF244321}">
                <p14:modId xmlns:p14="http://schemas.microsoft.com/office/powerpoint/2010/main" val="1699638286"/>
              </p:ext>
            </p:extLst>
          </p:nvPr>
        </p:nvGraphicFramePr>
        <p:xfrm>
          <a:off x="2560320" y="1463040"/>
          <a:ext cx="6624761"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478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Rodeo Accuracy Results </a:t>
            </a:r>
          </a:p>
        </p:txBody>
      </p:sp>
      <p:graphicFrame>
        <p:nvGraphicFramePr>
          <p:cNvPr id="8" name="Chart 7">
            <a:extLst>
              <a:ext uri="{FF2B5EF4-FFF2-40B4-BE49-F238E27FC236}">
                <a16:creationId xmlns:a16="http://schemas.microsoft.com/office/drawing/2014/main" id="{BA30FC83-1B11-4BD8-A1A8-BC68489CBB37}"/>
              </a:ext>
            </a:extLst>
          </p:cNvPr>
          <p:cNvGraphicFramePr>
            <a:graphicFrameLocks/>
          </p:cNvGraphicFramePr>
          <p:nvPr>
            <p:extLst>
              <p:ext uri="{D42A27DB-BD31-4B8C-83A1-F6EECF244321}">
                <p14:modId xmlns:p14="http://schemas.microsoft.com/office/powerpoint/2010/main" val="3758251272"/>
              </p:ext>
            </p:extLst>
          </p:nvPr>
        </p:nvGraphicFramePr>
        <p:xfrm>
          <a:off x="2560320" y="1463040"/>
          <a:ext cx="6629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819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Challenges</a:t>
            </a:r>
          </a:p>
        </p:txBody>
      </p:sp>
      <p:sp>
        <p:nvSpPr>
          <p:cNvPr id="5" name="Content Placeholder 4">
            <a:extLst>
              <a:ext uri="{FF2B5EF4-FFF2-40B4-BE49-F238E27FC236}">
                <a16:creationId xmlns:a16="http://schemas.microsoft.com/office/drawing/2014/main" id="{865B98DB-FF2A-4B84-BA8D-5C93A877758E}"/>
              </a:ext>
            </a:extLst>
          </p:cNvPr>
          <p:cNvSpPr>
            <a:spLocks noGrp="1"/>
          </p:cNvSpPr>
          <p:nvPr>
            <p:ph idx="1"/>
          </p:nvPr>
        </p:nvSpPr>
        <p:spPr>
          <a:xfrm>
            <a:off x="979469" y="1617453"/>
            <a:ext cx="10207925" cy="3914918"/>
          </a:xfrm>
        </p:spPr>
        <p:txBody>
          <a:bodyPr/>
          <a:lstStyle/>
          <a:p>
            <a:pPr>
              <a:buFont typeface="Wingdings" panose="05000000000000000000" pitchFamily="2" charset="2"/>
              <a:buChar char="§"/>
            </a:pPr>
            <a:r>
              <a:rPr lang="en-US" sz="1800" dirty="0">
                <a:latin typeface="+mn-lt"/>
              </a:rPr>
              <a:t>Cross correlation may not be the best metric for profiler performance on smooth open graded pavements.</a:t>
            </a:r>
          </a:p>
          <a:p>
            <a:pPr>
              <a:buFont typeface="Wingdings" panose="05000000000000000000" pitchFamily="2" charset="2"/>
              <a:buChar char="§"/>
            </a:pPr>
            <a:endParaRPr lang="en-US" sz="1800" dirty="0">
              <a:latin typeface="+mn-lt"/>
            </a:endParaRPr>
          </a:p>
          <a:p>
            <a:pPr>
              <a:buFont typeface="Wingdings" panose="05000000000000000000" pitchFamily="2" charset="2"/>
              <a:buChar char="§"/>
            </a:pPr>
            <a:r>
              <a:rPr lang="en-US" sz="1800" dirty="0">
                <a:latin typeface="+mn-lt"/>
              </a:rPr>
              <a:t>Smoothness rodeo results are consistent with FDOT profilers.</a:t>
            </a:r>
            <a:endParaRPr lang="en-US" sz="1400" dirty="0">
              <a:latin typeface="+mn-lt"/>
            </a:endParaRPr>
          </a:p>
          <a:p>
            <a:pPr>
              <a:buFont typeface="Wingdings" panose="05000000000000000000" pitchFamily="2" charset="2"/>
              <a:buChar char="§"/>
            </a:pPr>
            <a:endParaRPr lang="en-US" sz="1800" dirty="0">
              <a:latin typeface="+mn-lt"/>
            </a:endParaRPr>
          </a:p>
          <a:p>
            <a:pPr>
              <a:buFont typeface="Wingdings" panose="05000000000000000000" pitchFamily="2" charset="2"/>
              <a:buChar char="§"/>
            </a:pPr>
            <a:r>
              <a:rPr lang="en-US" sz="1800" i="1" dirty="0">
                <a:latin typeface="+mn-lt"/>
              </a:rPr>
              <a:t>Study for Establishing Regional Certification Centers for Inertial Profilers </a:t>
            </a:r>
            <a:r>
              <a:rPr lang="en-US" sz="1800" dirty="0">
                <a:latin typeface="+mn-lt"/>
              </a:rPr>
              <a:t>describes the profiler certification procedures of twelve other states. Of these, only two use an open graded pavement for certification. Neither of these states use cross correlation on the open graded portion of the certification.</a:t>
            </a:r>
          </a:p>
          <a:p>
            <a:pPr>
              <a:buFont typeface="Wingdings" panose="05000000000000000000" pitchFamily="2" charset="2"/>
              <a:buChar char="§"/>
            </a:pPr>
            <a:endParaRPr lang="en-US" sz="1800" dirty="0">
              <a:latin typeface="+mn-lt"/>
            </a:endParaRPr>
          </a:p>
          <a:p>
            <a:pPr lvl="1">
              <a:buFont typeface="Wingdings" panose="05000000000000000000" pitchFamily="2" charset="2"/>
              <a:buChar char="§"/>
            </a:pPr>
            <a:r>
              <a:rPr lang="en-US" sz="1400" dirty="0">
                <a:latin typeface="+mn-lt"/>
              </a:rPr>
              <a:t>TxDOT profiler certification is done at TTI – use an elevation-based accuracy and IRI comparison to </a:t>
            </a:r>
            <a:r>
              <a:rPr lang="en-US" sz="1400" dirty="0" err="1">
                <a:latin typeface="+mn-lt"/>
              </a:rPr>
              <a:t>SurPro</a:t>
            </a:r>
            <a:r>
              <a:rPr lang="en-US" sz="1400" dirty="0">
                <a:latin typeface="+mn-lt"/>
              </a:rPr>
              <a:t> data.</a:t>
            </a:r>
          </a:p>
          <a:p>
            <a:pPr>
              <a:buFont typeface="Wingdings" panose="05000000000000000000" pitchFamily="2" charset="2"/>
              <a:buChar char="§"/>
            </a:pPr>
            <a:endParaRPr lang="en-US" sz="1400" dirty="0">
              <a:latin typeface="+mn-lt"/>
            </a:endParaRPr>
          </a:p>
          <a:p>
            <a:pPr lvl="1">
              <a:buFont typeface="Wingdings" panose="05000000000000000000" pitchFamily="2" charset="2"/>
              <a:buChar char="§"/>
            </a:pPr>
            <a:r>
              <a:rPr lang="en-US" sz="1400" dirty="0">
                <a:latin typeface="+mn-lt"/>
              </a:rPr>
              <a:t>ALDOT profiler certification is done at NCAT – use a IRI comparison to </a:t>
            </a:r>
            <a:r>
              <a:rPr lang="en-US" sz="1400" dirty="0" err="1">
                <a:latin typeface="+mn-lt"/>
              </a:rPr>
              <a:t>SurPro</a:t>
            </a:r>
            <a:r>
              <a:rPr lang="en-US" sz="1400" dirty="0">
                <a:latin typeface="+mn-lt"/>
              </a:rPr>
              <a:t> data.</a:t>
            </a:r>
          </a:p>
        </p:txBody>
      </p:sp>
    </p:spTree>
    <p:extLst>
      <p:ext uri="{BB962C8B-B14F-4D97-AF65-F5344CB8AC3E}">
        <p14:creationId xmlns:p14="http://schemas.microsoft.com/office/powerpoint/2010/main" val="2427328385"/>
      </p:ext>
    </p:extLst>
  </p:cSld>
  <p:clrMapOvr>
    <a:masterClrMapping/>
  </p:clrMapOvr>
</p:sld>
</file>

<file path=ppt/theme/theme1.xml><?xml version="1.0" encoding="utf-8"?>
<a:theme xmlns:a="http://schemas.openxmlformats.org/drawingml/2006/main" name="FDOT Titl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DOT_2_Cus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DOT Titl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18366</TotalTime>
  <Words>410</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Calibri Light</vt:lpstr>
      <vt:lpstr>Wingdings</vt:lpstr>
      <vt:lpstr>FDOT Title1</vt:lpstr>
      <vt:lpstr>FDOT_2_Custom</vt:lpstr>
      <vt:lpstr>1_FDOT Title1</vt:lpstr>
      <vt:lpstr>PowerPoint Presentation</vt:lpstr>
      <vt:lpstr>2018 Smoothness Equipment Rodeo</vt:lpstr>
      <vt:lpstr>FDOT Profiler Certification Track</vt:lpstr>
      <vt:lpstr>Profiler Certification</vt:lpstr>
      <vt:lpstr>AASHTO R 56</vt:lpstr>
      <vt:lpstr>Cross Correlation</vt:lpstr>
      <vt:lpstr>Rodeo Repeatability Results</vt:lpstr>
      <vt:lpstr>Rodeo Accuracy Results </vt:lpstr>
      <vt:lpstr>Challenges</vt:lpstr>
      <vt:lpstr>Going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Test Road</dc:subject>
  <dc:creator>Jamie Greene</dc:creator>
  <cp:lastModifiedBy>Borelli, Noah</cp:lastModifiedBy>
  <cp:revision>564</cp:revision>
  <cp:lastPrinted>2015-12-18T13:48:29Z</cp:lastPrinted>
  <dcterms:created xsi:type="dcterms:W3CDTF">2014-01-14T16:12:07Z</dcterms:created>
  <dcterms:modified xsi:type="dcterms:W3CDTF">2018-05-16T21:58:54Z</dcterms:modified>
</cp:coreProperties>
</file>