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559" r:id="rId5"/>
    <p:sldId id="540" r:id="rId6"/>
    <p:sldId id="539" r:id="rId7"/>
    <p:sldId id="545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284"/>
    <a:srgbClr val="D7181F"/>
    <a:srgbClr val="1F4283"/>
    <a:srgbClr val="0054A8"/>
    <a:srgbClr val="1B1464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6370" autoAdjust="0"/>
  </p:normalViewPr>
  <p:slideViewPr>
    <p:cSldViewPr>
      <p:cViewPr varScale="1">
        <p:scale>
          <a:sx n="114" d="100"/>
          <a:sy n="114" d="100"/>
        </p:scale>
        <p:origin x="12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5968"/>
    </p:cViewPr>
  </p:sorterViewPr>
  <p:notesViewPr>
    <p:cSldViewPr>
      <p:cViewPr varScale="1">
        <p:scale>
          <a:sx n="60" d="100"/>
          <a:sy n="60" d="100"/>
        </p:scale>
        <p:origin x="247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M.dot.state.fl.us\MappedDrives\Pavement%20Systems\PCS\RIDE%20PROJECTS\Smoothness%20Committee\Meetings\2018_05_17%20Meeting%20at%20Turkey%20Lake\Windrow\windrow%20projects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427438862464925E-2"/>
          <c:y val="5.9213469310776416E-2"/>
          <c:w val="0.89315874034316511"/>
          <c:h val="0.84867221148602812"/>
        </c:manualLayout>
      </c:layout>
      <c:lineChart>
        <c:grouping val="standard"/>
        <c:varyColors val="0"/>
        <c:ser>
          <c:idx val="0"/>
          <c:order val="0"/>
          <c:tx>
            <c:v>Windrow</c:v>
          </c:tx>
          <c:marker>
            <c:symbol val="none"/>
          </c:marker>
          <c:cat>
            <c:numRef>
              <c:f>Sheet2!$O$4:$O$71</c:f>
              <c:numCache>
                <c:formatCode>General</c:formatCode>
                <c:ptCount val="68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</c:v>
                </c:pt>
                <c:pt idx="31">
                  <c:v>51</c:v>
                </c:pt>
                <c:pt idx="32">
                  <c:v>52</c:v>
                </c:pt>
                <c:pt idx="33">
                  <c:v>53</c:v>
                </c:pt>
                <c:pt idx="34">
                  <c:v>54</c:v>
                </c:pt>
                <c:pt idx="35">
                  <c:v>55</c:v>
                </c:pt>
                <c:pt idx="36">
                  <c:v>56</c:v>
                </c:pt>
                <c:pt idx="37">
                  <c:v>57</c:v>
                </c:pt>
                <c:pt idx="38">
                  <c:v>58</c:v>
                </c:pt>
                <c:pt idx="39">
                  <c:v>59</c:v>
                </c:pt>
                <c:pt idx="40">
                  <c:v>60</c:v>
                </c:pt>
                <c:pt idx="41">
                  <c:v>61</c:v>
                </c:pt>
                <c:pt idx="42">
                  <c:v>62</c:v>
                </c:pt>
                <c:pt idx="43">
                  <c:v>63</c:v>
                </c:pt>
                <c:pt idx="44">
                  <c:v>64</c:v>
                </c:pt>
                <c:pt idx="45">
                  <c:v>65</c:v>
                </c:pt>
                <c:pt idx="46">
                  <c:v>66</c:v>
                </c:pt>
                <c:pt idx="47">
                  <c:v>67</c:v>
                </c:pt>
                <c:pt idx="48">
                  <c:v>68</c:v>
                </c:pt>
                <c:pt idx="49">
                  <c:v>69</c:v>
                </c:pt>
                <c:pt idx="50">
                  <c:v>70</c:v>
                </c:pt>
                <c:pt idx="51">
                  <c:v>71</c:v>
                </c:pt>
                <c:pt idx="52">
                  <c:v>72</c:v>
                </c:pt>
                <c:pt idx="53">
                  <c:v>73</c:v>
                </c:pt>
                <c:pt idx="54">
                  <c:v>74</c:v>
                </c:pt>
                <c:pt idx="55">
                  <c:v>75</c:v>
                </c:pt>
                <c:pt idx="56">
                  <c:v>76</c:v>
                </c:pt>
                <c:pt idx="57">
                  <c:v>77</c:v>
                </c:pt>
                <c:pt idx="58">
                  <c:v>78</c:v>
                </c:pt>
                <c:pt idx="59">
                  <c:v>79</c:v>
                </c:pt>
                <c:pt idx="60">
                  <c:v>80</c:v>
                </c:pt>
                <c:pt idx="61">
                  <c:v>81</c:v>
                </c:pt>
                <c:pt idx="62">
                  <c:v>82</c:v>
                </c:pt>
                <c:pt idx="63">
                  <c:v>83</c:v>
                </c:pt>
                <c:pt idx="64">
                  <c:v>84</c:v>
                </c:pt>
                <c:pt idx="65">
                  <c:v>85</c:v>
                </c:pt>
                <c:pt idx="66">
                  <c:v>86</c:v>
                </c:pt>
                <c:pt idx="67">
                  <c:v>87</c:v>
                </c:pt>
              </c:numCache>
            </c:numRef>
          </c:cat>
          <c:val>
            <c:numRef>
              <c:f>Sheet2!$L$4:$L$70</c:f>
              <c:numCache>
                <c:formatCode>General</c:formatCode>
                <c:ptCount val="6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1E-4</c:v>
                </c:pt>
                <c:pt idx="8">
                  <c:v>2.9999999999999997E-4</c:v>
                </c:pt>
                <c:pt idx="9">
                  <c:v>2.9999999999999997E-4</c:v>
                </c:pt>
                <c:pt idx="10">
                  <c:v>8.0000000000000004E-4</c:v>
                </c:pt>
                <c:pt idx="11">
                  <c:v>5.0000000000000001E-4</c:v>
                </c:pt>
                <c:pt idx="12">
                  <c:v>1E-3</c:v>
                </c:pt>
                <c:pt idx="13">
                  <c:v>8.9999999999999998E-4</c:v>
                </c:pt>
                <c:pt idx="14">
                  <c:v>8.9999999999999998E-4</c:v>
                </c:pt>
                <c:pt idx="15">
                  <c:v>1.7000000000000001E-3</c:v>
                </c:pt>
                <c:pt idx="16">
                  <c:v>1.8E-3</c:v>
                </c:pt>
                <c:pt idx="17">
                  <c:v>1.7000000000000001E-3</c:v>
                </c:pt>
                <c:pt idx="18">
                  <c:v>2.3E-3</c:v>
                </c:pt>
                <c:pt idx="19">
                  <c:v>2.7000000000000001E-3</c:v>
                </c:pt>
                <c:pt idx="20">
                  <c:v>3.4999999999999996E-3</c:v>
                </c:pt>
                <c:pt idx="21">
                  <c:v>3.9000000000000003E-3</c:v>
                </c:pt>
                <c:pt idx="22">
                  <c:v>3.0000000000000001E-3</c:v>
                </c:pt>
                <c:pt idx="23">
                  <c:v>3.3E-3</c:v>
                </c:pt>
                <c:pt idx="24">
                  <c:v>3.0000000000000001E-3</c:v>
                </c:pt>
                <c:pt idx="25">
                  <c:v>2.3E-3</c:v>
                </c:pt>
                <c:pt idx="26">
                  <c:v>3.3E-3</c:v>
                </c:pt>
                <c:pt idx="27">
                  <c:v>2.2000000000000001E-3</c:v>
                </c:pt>
                <c:pt idx="28">
                  <c:v>2.7000000000000001E-3</c:v>
                </c:pt>
                <c:pt idx="29">
                  <c:v>2E-3</c:v>
                </c:pt>
                <c:pt idx="30">
                  <c:v>2.3E-3</c:v>
                </c:pt>
                <c:pt idx="31">
                  <c:v>1.6000000000000001E-3</c:v>
                </c:pt>
                <c:pt idx="32">
                  <c:v>1.1999999999999999E-3</c:v>
                </c:pt>
                <c:pt idx="33">
                  <c:v>1.1999999999999999E-3</c:v>
                </c:pt>
                <c:pt idx="34">
                  <c:v>8.9999999999999998E-4</c:v>
                </c:pt>
                <c:pt idx="35">
                  <c:v>8.9999999999999998E-4</c:v>
                </c:pt>
                <c:pt idx="36">
                  <c:v>8.0000000000000004E-4</c:v>
                </c:pt>
                <c:pt idx="37">
                  <c:v>5.0000000000000001E-4</c:v>
                </c:pt>
                <c:pt idx="38">
                  <c:v>5.9999999999999995E-4</c:v>
                </c:pt>
                <c:pt idx="39">
                  <c:v>2.9999999999999997E-4</c:v>
                </c:pt>
                <c:pt idx="40">
                  <c:v>2.9999999999999997E-4</c:v>
                </c:pt>
                <c:pt idx="41">
                  <c:v>5.0000000000000001E-4</c:v>
                </c:pt>
                <c:pt idx="42">
                  <c:v>2.9999999999999997E-4</c:v>
                </c:pt>
                <c:pt idx="43">
                  <c:v>2.9999999999999997E-4</c:v>
                </c:pt>
                <c:pt idx="44">
                  <c:v>1E-4</c:v>
                </c:pt>
                <c:pt idx="45">
                  <c:v>1E-4</c:v>
                </c:pt>
                <c:pt idx="46">
                  <c:v>2.0000000000000001E-4</c:v>
                </c:pt>
                <c:pt idx="47">
                  <c:v>2.0000000000000001E-4</c:v>
                </c:pt>
                <c:pt idx="48">
                  <c:v>1E-4</c:v>
                </c:pt>
                <c:pt idx="49">
                  <c:v>1E-4</c:v>
                </c:pt>
                <c:pt idx="50">
                  <c:v>0</c:v>
                </c:pt>
                <c:pt idx="51">
                  <c:v>1E-4</c:v>
                </c:pt>
                <c:pt idx="52">
                  <c:v>0</c:v>
                </c:pt>
                <c:pt idx="53">
                  <c:v>0</c:v>
                </c:pt>
                <c:pt idx="54">
                  <c:v>1E-4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1E-4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5E-4DCB-9949-B098F0013B34}"/>
            </c:ext>
          </c:extLst>
        </c:ser>
        <c:ser>
          <c:idx val="1"/>
          <c:order val="1"/>
          <c:tx>
            <c:v>Without Windrow</c:v>
          </c:tx>
          <c:marker>
            <c:symbol val="none"/>
          </c:marker>
          <c:cat>
            <c:numRef>
              <c:f>Sheet2!$O$4:$O$71</c:f>
              <c:numCache>
                <c:formatCode>General</c:formatCode>
                <c:ptCount val="68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</c:v>
                </c:pt>
                <c:pt idx="31">
                  <c:v>51</c:v>
                </c:pt>
                <c:pt idx="32">
                  <c:v>52</c:v>
                </c:pt>
                <c:pt idx="33">
                  <c:v>53</c:v>
                </c:pt>
                <c:pt idx="34">
                  <c:v>54</c:v>
                </c:pt>
                <c:pt idx="35">
                  <c:v>55</c:v>
                </c:pt>
                <c:pt idx="36">
                  <c:v>56</c:v>
                </c:pt>
                <c:pt idx="37">
                  <c:v>57</c:v>
                </c:pt>
                <c:pt idx="38">
                  <c:v>58</c:v>
                </c:pt>
                <c:pt idx="39">
                  <c:v>59</c:v>
                </c:pt>
                <c:pt idx="40">
                  <c:v>60</c:v>
                </c:pt>
                <c:pt idx="41">
                  <c:v>61</c:v>
                </c:pt>
                <c:pt idx="42">
                  <c:v>62</c:v>
                </c:pt>
                <c:pt idx="43">
                  <c:v>63</c:v>
                </c:pt>
                <c:pt idx="44">
                  <c:v>64</c:v>
                </c:pt>
                <c:pt idx="45">
                  <c:v>65</c:v>
                </c:pt>
                <c:pt idx="46">
                  <c:v>66</c:v>
                </c:pt>
                <c:pt idx="47">
                  <c:v>67</c:v>
                </c:pt>
                <c:pt idx="48">
                  <c:v>68</c:v>
                </c:pt>
                <c:pt idx="49">
                  <c:v>69</c:v>
                </c:pt>
                <c:pt idx="50">
                  <c:v>70</c:v>
                </c:pt>
                <c:pt idx="51">
                  <c:v>71</c:v>
                </c:pt>
                <c:pt idx="52">
                  <c:v>72</c:v>
                </c:pt>
                <c:pt idx="53">
                  <c:v>73</c:v>
                </c:pt>
                <c:pt idx="54">
                  <c:v>74</c:v>
                </c:pt>
                <c:pt idx="55">
                  <c:v>75</c:v>
                </c:pt>
                <c:pt idx="56">
                  <c:v>76</c:v>
                </c:pt>
                <c:pt idx="57">
                  <c:v>77</c:v>
                </c:pt>
                <c:pt idx="58">
                  <c:v>78</c:v>
                </c:pt>
                <c:pt idx="59">
                  <c:v>79</c:v>
                </c:pt>
                <c:pt idx="60">
                  <c:v>80</c:v>
                </c:pt>
                <c:pt idx="61">
                  <c:v>81</c:v>
                </c:pt>
                <c:pt idx="62">
                  <c:v>82</c:v>
                </c:pt>
                <c:pt idx="63">
                  <c:v>83</c:v>
                </c:pt>
                <c:pt idx="64">
                  <c:v>84</c:v>
                </c:pt>
                <c:pt idx="65">
                  <c:v>85</c:v>
                </c:pt>
                <c:pt idx="66">
                  <c:v>86</c:v>
                </c:pt>
                <c:pt idx="67">
                  <c:v>87</c:v>
                </c:pt>
              </c:numCache>
            </c:numRef>
          </c:cat>
          <c:val>
            <c:numRef>
              <c:f>Sheet2!$R$4:$R$70</c:f>
              <c:numCache>
                <c:formatCode>General</c:formatCode>
                <c:ptCount val="67"/>
                <c:pt idx="0">
                  <c:v>1E-4</c:v>
                </c:pt>
                <c:pt idx="1">
                  <c:v>1E-4</c:v>
                </c:pt>
                <c:pt idx="2">
                  <c:v>2.0000000000000001E-4</c:v>
                </c:pt>
                <c:pt idx="3">
                  <c:v>5.0000000000000001E-4</c:v>
                </c:pt>
                <c:pt idx="4">
                  <c:v>1.2999999999999999E-3</c:v>
                </c:pt>
                <c:pt idx="5">
                  <c:v>1.4000000000000002E-3</c:v>
                </c:pt>
                <c:pt idx="6">
                  <c:v>1.9E-3</c:v>
                </c:pt>
                <c:pt idx="7">
                  <c:v>3.0000000000000001E-3</c:v>
                </c:pt>
                <c:pt idx="8">
                  <c:v>3.9000000000000003E-3</c:v>
                </c:pt>
                <c:pt idx="9">
                  <c:v>4.4000000000000003E-3</c:v>
                </c:pt>
                <c:pt idx="10">
                  <c:v>6.4000000000000003E-3</c:v>
                </c:pt>
                <c:pt idx="11">
                  <c:v>7.3000000000000001E-3</c:v>
                </c:pt>
                <c:pt idx="12">
                  <c:v>9.3999999999999986E-3</c:v>
                </c:pt>
                <c:pt idx="13">
                  <c:v>8.3999999999999995E-3</c:v>
                </c:pt>
                <c:pt idx="14">
                  <c:v>9.8999999999999991E-3</c:v>
                </c:pt>
                <c:pt idx="15">
                  <c:v>1.09E-2</c:v>
                </c:pt>
                <c:pt idx="16">
                  <c:v>9.3999999999999986E-3</c:v>
                </c:pt>
                <c:pt idx="17">
                  <c:v>9.5999999999999992E-3</c:v>
                </c:pt>
                <c:pt idx="18">
                  <c:v>8.3999999999999995E-3</c:v>
                </c:pt>
                <c:pt idx="19">
                  <c:v>8.8999999999999999E-3</c:v>
                </c:pt>
                <c:pt idx="20">
                  <c:v>7.3000000000000001E-3</c:v>
                </c:pt>
                <c:pt idx="21">
                  <c:v>7.6E-3</c:v>
                </c:pt>
                <c:pt idx="22">
                  <c:v>6.9999999999999993E-3</c:v>
                </c:pt>
                <c:pt idx="23">
                  <c:v>7.4999999999999997E-3</c:v>
                </c:pt>
                <c:pt idx="24">
                  <c:v>6.4000000000000003E-3</c:v>
                </c:pt>
                <c:pt idx="25">
                  <c:v>6.6E-3</c:v>
                </c:pt>
                <c:pt idx="26">
                  <c:v>5.6999999999999993E-3</c:v>
                </c:pt>
                <c:pt idx="27">
                  <c:v>6.3E-3</c:v>
                </c:pt>
                <c:pt idx="28">
                  <c:v>6.3E-3</c:v>
                </c:pt>
                <c:pt idx="29">
                  <c:v>5.5000000000000005E-3</c:v>
                </c:pt>
                <c:pt idx="30">
                  <c:v>4.5000000000000005E-3</c:v>
                </c:pt>
                <c:pt idx="31">
                  <c:v>3.3E-3</c:v>
                </c:pt>
                <c:pt idx="32">
                  <c:v>3.0999999999999999E-3</c:v>
                </c:pt>
                <c:pt idx="33">
                  <c:v>2.3999999999999998E-3</c:v>
                </c:pt>
                <c:pt idx="34">
                  <c:v>3.3E-3</c:v>
                </c:pt>
                <c:pt idx="35">
                  <c:v>2E-3</c:v>
                </c:pt>
                <c:pt idx="36">
                  <c:v>1.5E-3</c:v>
                </c:pt>
                <c:pt idx="37">
                  <c:v>2.0999999999999999E-3</c:v>
                </c:pt>
                <c:pt idx="38">
                  <c:v>2.0999999999999999E-3</c:v>
                </c:pt>
                <c:pt idx="39">
                  <c:v>1.6000000000000001E-3</c:v>
                </c:pt>
                <c:pt idx="40">
                  <c:v>8.0000000000000004E-4</c:v>
                </c:pt>
                <c:pt idx="41">
                  <c:v>1.1999999999999999E-3</c:v>
                </c:pt>
                <c:pt idx="42">
                  <c:v>8.9999999999999998E-4</c:v>
                </c:pt>
                <c:pt idx="43">
                  <c:v>5.9999999999999995E-4</c:v>
                </c:pt>
                <c:pt idx="44">
                  <c:v>5.9999999999999995E-4</c:v>
                </c:pt>
                <c:pt idx="45">
                  <c:v>8.0000000000000004E-4</c:v>
                </c:pt>
                <c:pt idx="46">
                  <c:v>7.000000000000001E-4</c:v>
                </c:pt>
                <c:pt idx="47">
                  <c:v>2.0000000000000001E-4</c:v>
                </c:pt>
                <c:pt idx="48">
                  <c:v>7.000000000000001E-4</c:v>
                </c:pt>
                <c:pt idx="49">
                  <c:v>5.0000000000000001E-4</c:v>
                </c:pt>
                <c:pt idx="50">
                  <c:v>4.0000000000000002E-4</c:v>
                </c:pt>
                <c:pt idx="51">
                  <c:v>2.9999999999999997E-4</c:v>
                </c:pt>
                <c:pt idx="52">
                  <c:v>5.0000000000000001E-4</c:v>
                </c:pt>
                <c:pt idx="53">
                  <c:v>2.0000000000000001E-4</c:v>
                </c:pt>
                <c:pt idx="54">
                  <c:v>2.9999999999999997E-4</c:v>
                </c:pt>
                <c:pt idx="55">
                  <c:v>2.9999999999999997E-4</c:v>
                </c:pt>
                <c:pt idx="56">
                  <c:v>4.0000000000000002E-4</c:v>
                </c:pt>
                <c:pt idx="57">
                  <c:v>1E-4</c:v>
                </c:pt>
                <c:pt idx="58">
                  <c:v>1E-4</c:v>
                </c:pt>
                <c:pt idx="59">
                  <c:v>1E-4</c:v>
                </c:pt>
                <c:pt idx="60">
                  <c:v>2.9999999999999997E-4</c:v>
                </c:pt>
                <c:pt idx="61">
                  <c:v>2.0000000000000001E-4</c:v>
                </c:pt>
                <c:pt idx="62">
                  <c:v>1E-4</c:v>
                </c:pt>
                <c:pt idx="63">
                  <c:v>1E-4</c:v>
                </c:pt>
                <c:pt idx="64">
                  <c:v>1E-4</c:v>
                </c:pt>
                <c:pt idx="65">
                  <c:v>1E-4</c:v>
                </c:pt>
                <c:pt idx="66">
                  <c:v>2.0000000000000001E-4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5E-4DCB-9949-B098F0013B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0802776"/>
        <c:axId val="150808264"/>
      </c:lineChart>
      <c:catAx>
        <c:axId val="1508027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 algn="ctr" rtl="0">
                  <a:def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itchFamily="18" charset="0"/>
                    <a:ea typeface="+mn-ea"/>
                    <a:cs typeface="Times New Roman" pitchFamily="18" charset="0"/>
                  </a:rPr>
                  <a:t>International Roughness Index (IRI)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50808264"/>
        <c:crosses val="autoZero"/>
        <c:auto val="0"/>
        <c:lblAlgn val="ctr"/>
        <c:lblOffset val="100"/>
        <c:noMultiLvlLbl val="0"/>
      </c:catAx>
      <c:valAx>
        <c:axId val="15080826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</a:ln>
          </c:spPr>
        </c:minorGridlines>
        <c:title>
          <c:tx>
            <c:rich>
              <a:bodyPr rot="-5400000" vert="horz"/>
              <a:lstStyle/>
              <a:p>
                <a:pPr algn="ctr" rtl="0">
                  <a:def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r>
                  <a:rPr lang="en-US" sz="1000" b="1" i="0" u="none" strike="noStrike" kern="1200" baseline="0">
                    <a:solidFill>
                      <a:sysClr val="windowText" lastClr="000000"/>
                    </a:solidFill>
                    <a:latin typeface="Times New Roman" pitchFamily="18" charset="0"/>
                    <a:ea typeface="+mn-ea"/>
                    <a:cs typeface="Times New Roman" pitchFamily="18" charset="0"/>
                  </a:rPr>
                  <a:t>Percentage</a:t>
                </a:r>
              </a:p>
            </c:rich>
          </c:tx>
          <c:overlay val="0"/>
        </c:title>
        <c:numFmt formatCode="0.0%" sourceLinked="0"/>
        <c:majorTickMark val="out"/>
        <c:minorTickMark val="out"/>
        <c:tickLblPos val="nextTo"/>
        <c:spPr>
          <a:ln>
            <a:solidFill>
              <a:sysClr val="windowText" lastClr="000000"/>
            </a:solidFill>
          </a:ln>
        </c:spPr>
        <c:crossAx val="150802776"/>
        <c:crosses val="autoZero"/>
        <c:crossBetween val="between"/>
      </c:valAx>
      <c:spPr>
        <a:noFill/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6179471210166527"/>
          <c:y val="9.6051047430227174E-2"/>
          <c:w val="0.19500081557601909"/>
          <c:h val="0.1022716569595588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solidFill>
        <a:sysClr val="windowText" lastClr="000000"/>
      </a:solidFill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400" dirty="0"/>
              <a:t>Pavement Performance Overview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11EA-0233-4102-B054-4EEB71FCDD7C}" type="datetimeFigureOut">
              <a:rPr lang="en-US" smtClean="0"/>
              <a:t>5/17/2018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B821E-C74A-4951-8C48-F5BA18DD98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604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3D16930-4FAC-4CFD-B270-EADD6128B415}" type="datetimeFigureOut">
              <a:rPr lang="en-US" smtClean="0"/>
              <a:t>5/17/2018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26CEBE-235B-427B-90DC-E560B5226A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708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b="1">
                <a:solidFill>
                  <a:srgbClr val="1F4284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6200"/>
            <a:ext cx="1828800" cy="9144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2209800" y="76200"/>
            <a:ext cx="5791200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1F4283"/>
                </a:solidFill>
              </a:rPr>
              <a:t>FLORIDA DEPARTMENT OF TRANSPORTATION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579"/>
            <a:ext cx="8229600" cy="104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Florida Department of Transportation</a:t>
            </a:r>
          </a:p>
        </p:txBody>
      </p:sp>
      <p:pic>
        <p:nvPicPr>
          <p:cNvPr id="13" name="Content Placeholder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1F428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5A794-DED3-4CC5-A835-9FDBFD496B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Windrow Data</a:t>
            </a:r>
          </a:p>
        </p:txBody>
      </p:sp>
    </p:spTree>
    <p:extLst>
      <p:ext uri="{BB962C8B-B14F-4D97-AF65-F5344CB8AC3E}">
        <p14:creationId xmlns:p14="http://schemas.microsoft.com/office/powerpoint/2010/main" val="195979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ADFA9-19EE-457D-BBDE-4245D25D1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/>
              <a:t>Windrow Paving (District 3)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2329B5F-439E-4028-98C6-997187273E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1783197"/>
              </p:ext>
            </p:extLst>
          </p:nvPr>
        </p:nvGraphicFramePr>
        <p:xfrm>
          <a:off x="838200" y="1676400"/>
          <a:ext cx="7467600" cy="449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167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B8E2A-193B-4393-ACAE-ABD619134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Windrow Paving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33C12C7-9995-440D-8C23-11CEEBF912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666725"/>
              </p:ext>
            </p:extLst>
          </p:nvPr>
        </p:nvGraphicFramePr>
        <p:xfrm>
          <a:off x="609600" y="1828800"/>
          <a:ext cx="7696200" cy="3457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4978443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75197375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34898162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74006396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72519549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11037617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Average IRI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Min. IRI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Incentive Sum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 Lots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810811"/>
                  </a:ext>
                </a:extLst>
              </a:tr>
              <a:tr h="4536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Primary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43078015201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5242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672809317"/>
                  </a:ext>
                </a:extLst>
              </a:tr>
              <a:tr h="4536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Primary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43078715201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13710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029055536"/>
                  </a:ext>
                </a:extLst>
              </a:tr>
              <a:tr h="4536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Primary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43079315201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13561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665877557"/>
                  </a:ext>
                </a:extLst>
              </a:tr>
              <a:tr h="4536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Primary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43254815201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1645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99322626"/>
                  </a:ext>
                </a:extLst>
              </a:tr>
              <a:tr h="4536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Primary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43255315201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940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99949185"/>
                  </a:ext>
                </a:extLst>
              </a:tr>
              <a:tr h="2268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Primary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43257215201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655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949775280"/>
                  </a:ext>
                </a:extLst>
              </a:tr>
              <a:tr h="2268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Interstate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43274015201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650442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521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B8E2A-193B-4393-ACAE-ABD619134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Windrow Projects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A4F730-8454-4E52-BDF8-ABD3DC3AA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53200"/>
              </p:ext>
            </p:extLst>
          </p:nvPr>
        </p:nvGraphicFramePr>
        <p:xfrm>
          <a:off x="1524000" y="2209800"/>
          <a:ext cx="6096000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13960578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43004640"/>
                    </a:ext>
                  </a:extLst>
                </a:gridCol>
              </a:tblGrid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IRI Average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958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Windrow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Without Windrow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(D3 System 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6860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02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3590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25999C2056D42A4AB09CC4AD07BBC" ma:contentTypeVersion="0" ma:contentTypeDescription="Create a new document." ma:contentTypeScope="" ma:versionID="3a94f470f4823fdd677b562aa8f2ea0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7466FF-3182-41A3-875C-243493360F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1661391-B2DE-4B91-950E-811BC4E92986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6E77DBF-0183-45D2-A685-5D1A40D99B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73831</TotalTime>
  <Words>92</Words>
  <Application>Microsoft Office PowerPoint</Application>
  <PresentationFormat>On-screen Show (4:3)</PresentationFormat>
  <Paragraphs>60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Windrow Data</vt:lpstr>
      <vt:lpstr>Windrow Paving (District 3)</vt:lpstr>
      <vt:lpstr>Windrow Paving</vt:lpstr>
      <vt:lpstr>Windrow Projects</vt:lpstr>
    </vt:vector>
  </TitlesOfParts>
  <Company>FDOT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2</dc:title>
  <dc:creator>rt826cm</dc:creator>
  <cp:lastModifiedBy>Greene, James</cp:lastModifiedBy>
  <cp:revision>434</cp:revision>
  <cp:lastPrinted>2016-11-02T19:00:54Z</cp:lastPrinted>
  <dcterms:created xsi:type="dcterms:W3CDTF">2013-02-15T23:23:43Z</dcterms:created>
  <dcterms:modified xsi:type="dcterms:W3CDTF">2018-05-17T11:07:10Z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0x01010062025999C2056D42A4AB09CC4AD07BBC</vt:lpwstr>
  </property>
</Properties>
</file>