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7"/>
  </p:notesMasterIdLst>
  <p:sldIdLst>
    <p:sldId id="430" r:id="rId5"/>
    <p:sldId id="421" r:id="rId6"/>
    <p:sldId id="431" r:id="rId7"/>
    <p:sldId id="370" r:id="rId8"/>
    <p:sldId id="373" r:id="rId9"/>
    <p:sldId id="372" r:id="rId10"/>
    <p:sldId id="428" r:id="rId11"/>
    <p:sldId id="423" r:id="rId12"/>
    <p:sldId id="374" r:id="rId13"/>
    <p:sldId id="439" r:id="rId14"/>
    <p:sldId id="448" r:id="rId15"/>
    <p:sldId id="441" r:id="rId16"/>
    <p:sldId id="440" r:id="rId17"/>
    <p:sldId id="445" r:id="rId18"/>
    <p:sldId id="442" r:id="rId19"/>
    <p:sldId id="426" r:id="rId20"/>
    <p:sldId id="432" r:id="rId21"/>
    <p:sldId id="433" r:id="rId22"/>
    <p:sldId id="434" r:id="rId23"/>
    <p:sldId id="435" r:id="rId24"/>
    <p:sldId id="369" r:id="rId25"/>
    <p:sldId id="42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A97760-02D4-4357-B1D3-555E3253534B}">
          <p14:sldIdLst>
            <p14:sldId id="430"/>
            <p14:sldId id="421"/>
            <p14:sldId id="431"/>
            <p14:sldId id="370"/>
            <p14:sldId id="373"/>
            <p14:sldId id="372"/>
            <p14:sldId id="428"/>
            <p14:sldId id="423"/>
            <p14:sldId id="374"/>
            <p14:sldId id="439"/>
            <p14:sldId id="448"/>
            <p14:sldId id="441"/>
            <p14:sldId id="440"/>
            <p14:sldId id="445"/>
            <p14:sldId id="442"/>
            <p14:sldId id="426"/>
            <p14:sldId id="432"/>
            <p14:sldId id="433"/>
            <p14:sldId id="434"/>
            <p14:sldId id="435"/>
            <p14:sldId id="369"/>
            <p14:sldId id="42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8F9492-048B-BB1F-7992-D58A72C6F945}" name="Ulmer, Amanda" initials="AU" userId="S::Amanda.Ulmer@dot.state.fl.us::be6192dd-7da6-4438-9449-bf65c87b84f7" providerId="AD"/>
  <p188:author id="{C6AC08A7-3A71-AFDB-8AB9-A2F33A88233F}" name="Carlquist, Taylor" initials="CT" userId="S::taylor.carlquist@dot.state.fl.us::71ba0f45-d1c2-4f06-bc06-8aada280843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65" autoAdjust="0"/>
  </p:normalViewPr>
  <p:slideViewPr>
    <p:cSldViewPr snapToGrid="0">
      <p:cViewPr varScale="1">
        <p:scale>
          <a:sx n="75" d="100"/>
          <a:sy n="75" d="100"/>
        </p:scale>
        <p:origin x="18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B277D-7154-4190-A58E-16912690B596}"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B26E5-F278-4092-A21F-69EF37EA01C6}" type="slidenum">
              <a:rPr lang="en-US" smtClean="0"/>
              <a:t>‹#›</a:t>
            </a:fld>
            <a:endParaRPr lang="en-US"/>
          </a:p>
        </p:txBody>
      </p:sp>
    </p:spTree>
    <p:extLst>
      <p:ext uri="{BB962C8B-B14F-4D97-AF65-F5344CB8AC3E}">
        <p14:creationId xmlns:p14="http://schemas.microsoft.com/office/powerpoint/2010/main" val="168284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bid amount is $100,000 and $50,000 has been posted or paid, only 75% or 85% of the balance is permitted to be stockpiled in </a:t>
            </a:r>
            <a:r>
              <a:rPr lang="en-US" dirty="0" err="1"/>
              <a:t>PrC</a:t>
            </a:r>
            <a:r>
              <a:rPr lang="en-US" dirty="0"/>
              <a:t> ($37,500 – 75%)</a:t>
            </a:r>
          </a:p>
          <a:p>
            <a:r>
              <a:rPr lang="en-US" dirty="0"/>
              <a:t>Tip: Use the Estimate Detail Report to calculate the percentage of the unpaid amount on the item. If you still get an error, check to see if a quantity has been posted on a DWR but not yet paid.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2325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Push the recovery date back, if the stockpiled items will not install for a few months</a:t>
            </a:r>
          </a:p>
          <a:p>
            <a:endParaRPr lang="en-US" dirty="0"/>
          </a:p>
          <a:p>
            <a:r>
              <a:rPr lang="en-US" dirty="0"/>
              <a:t>The Pause button will pause system generated recovery adjustments (negative adjustments) on estimates when the item is posted on a DWR. When the Pause is deselected, </a:t>
            </a:r>
            <a:r>
              <a:rPr lang="en-US" dirty="0" err="1"/>
              <a:t>PrC</a:t>
            </a:r>
            <a:r>
              <a:rPr lang="en-US" dirty="0"/>
              <a:t> will automatically recover everything during the paused period on the next estimate. </a:t>
            </a:r>
            <a:r>
              <a:rPr lang="en-US" dirty="0" err="1"/>
              <a:t>PrC</a:t>
            </a:r>
            <a:r>
              <a:rPr lang="en-US" dirty="0"/>
              <a:t> does not recalculate the recovery among the future estimate periods. This will cause a large negative adjustment in one estimate period. Do not select pause unless there is a real need. Remember to </a:t>
            </a:r>
            <a:r>
              <a:rPr lang="en-US" dirty="0" err="1"/>
              <a:t>unpause</a:t>
            </a:r>
            <a:r>
              <a:rPr lang="en-US" dirty="0"/>
              <a:t> to avoid an overpayment at contract completion.</a:t>
            </a:r>
          </a:p>
        </p:txBody>
      </p:sp>
      <p:sp>
        <p:nvSpPr>
          <p:cNvPr id="4" name="Slide Number Placeholder 3"/>
          <p:cNvSpPr>
            <a:spLocks noGrp="1"/>
          </p:cNvSpPr>
          <p:nvPr>
            <p:ph type="sldNum" sz="quarter" idx="5"/>
          </p:nvPr>
        </p:nvSpPr>
        <p:spPr/>
        <p:txBody>
          <a:bodyPr/>
          <a:lstStyle/>
          <a:p>
            <a:fld id="{6F2B26E5-F278-4092-A21F-69EF37EA01C6}" type="slidenum">
              <a:rPr lang="en-US" smtClean="0"/>
              <a:t>5</a:t>
            </a:fld>
            <a:endParaRPr lang="en-US"/>
          </a:p>
        </p:txBody>
      </p:sp>
    </p:spTree>
    <p:extLst>
      <p:ext uri="{BB962C8B-B14F-4D97-AF65-F5344CB8AC3E}">
        <p14:creationId xmlns:p14="http://schemas.microsoft.com/office/powerpoint/2010/main" val="28247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Tip: Use the Estimate Detail Report to calculate the percentage of the unpaid amount on the project item number. If you still get an error, check to see if a quantity has been posted on a DWR but not yet paid.</a:t>
            </a:r>
          </a:p>
        </p:txBody>
      </p:sp>
      <p:sp>
        <p:nvSpPr>
          <p:cNvPr id="4" name="Slide Number Placeholder 3"/>
          <p:cNvSpPr>
            <a:spLocks noGrp="1"/>
          </p:cNvSpPr>
          <p:nvPr>
            <p:ph type="sldNum" sz="quarter" idx="5"/>
          </p:nvPr>
        </p:nvSpPr>
        <p:spPr/>
        <p:txBody>
          <a:bodyPr/>
          <a:lstStyle/>
          <a:p>
            <a:fld id="{6F2B26E5-F278-4092-A21F-69EF37EA01C6}" type="slidenum">
              <a:rPr lang="en-US" smtClean="0"/>
              <a:t>6</a:t>
            </a:fld>
            <a:endParaRPr lang="en-US"/>
          </a:p>
        </p:txBody>
      </p:sp>
    </p:spTree>
    <p:extLst>
      <p:ext uri="{BB962C8B-B14F-4D97-AF65-F5344CB8AC3E}">
        <p14:creationId xmlns:p14="http://schemas.microsoft.com/office/powerpoint/2010/main" val="46448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2B26E5-F278-4092-A21F-69EF37EA01C6}" type="slidenum">
              <a:rPr lang="en-US" smtClean="0"/>
              <a:t>7</a:t>
            </a:fld>
            <a:endParaRPr lang="en-US"/>
          </a:p>
        </p:txBody>
      </p:sp>
    </p:spTree>
    <p:extLst>
      <p:ext uri="{BB962C8B-B14F-4D97-AF65-F5344CB8AC3E}">
        <p14:creationId xmlns:p14="http://schemas.microsoft.com/office/powerpoint/2010/main" val="339749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2D14C-C3C4-4F71-CF98-8BFC0A276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D2B5D-A3A2-6368-78B4-C86FB0738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A0775-91C4-253D-B8D5-41A0ED5D14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46ADFA-5017-603A-15EA-0E746E7C71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144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FD5F2-E202-EAFE-7A62-966EC668C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CE267-5589-F3ED-8639-F9B159F52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DF01F-E9B5-45D8-264C-43FFC9B3D761}"/>
              </a:ext>
            </a:extLst>
          </p:cNvPr>
          <p:cNvSpPr>
            <a:spLocks noGrp="1"/>
          </p:cNvSpPr>
          <p:nvPr>
            <p:ph type="body" idx="1"/>
          </p:nvPr>
        </p:nvSpPr>
        <p:spPr/>
        <p:txBody>
          <a:bodyPr/>
          <a:lstStyle/>
          <a:p>
            <a:r>
              <a:rPr lang="en-US"/>
              <a:t>If the bid amount is $100,000 and $50,000 has been posted or paid, only 75% or 85% of the $50,000 is permitted to be stockpiled in </a:t>
            </a:r>
            <a:r>
              <a:rPr lang="en-US" err="1"/>
              <a:t>PrC</a:t>
            </a:r>
            <a:r>
              <a:rPr lang="en-US"/>
              <a:t> ($37,500 – 75%)</a:t>
            </a:r>
          </a:p>
          <a:p>
            <a:r>
              <a:rPr lang="en-US"/>
              <a:t>Tip: Use the Estimate Detail Report to calculate the percentage of the unpaid amount on the item. If you still get an error, check to see if a quantity has been posted on a DWR but not yet paid.</a:t>
            </a:r>
          </a:p>
          <a:p>
            <a:endParaRPr lang="en-US"/>
          </a:p>
          <a:p>
            <a:r>
              <a:rPr lang="en-US" err="1"/>
              <a:t>PrC</a:t>
            </a:r>
            <a:r>
              <a:rPr lang="en-US"/>
              <a:t> does not account for the Specification percentages. That percentage is manually calculated. </a:t>
            </a:r>
          </a:p>
        </p:txBody>
      </p:sp>
      <p:sp>
        <p:nvSpPr>
          <p:cNvPr id="4" name="Slide Number Placeholder 3">
            <a:extLst>
              <a:ext uri="{FF2B5EF4-FFF2-40B4-BE49-F238E27FC236}">
                <a16:creationId xmlns:a16="http://schemas.microsoft.com/office/drawing/2014/main" id="{115093F6-2158-07BD-760F-4C81BD925A1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773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B4203-26A1-E748-5000-82ED5E66E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F1E94-8327-52E5-0945-95244B65E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5B4B5-9684-F6BB-CEF8-7C342A4C573D}"/>
              </a:ext>
            </a:extLst>
          </p:cNvPr>
          <p:cNvSpPr>
            <a:spLocks noGrp="1"/>
          </p:cNvSpPr>
          <p:nvPr>
            <p:ph type="body" idx="1"/>
          </p:nvPr>
        </p:nvSpPr>
        <p:spPr/>
        <p:txBody>
          <a:bodyPr/>
          <a:lstStyle/>
          <a:p>
            <a:r>
              <a:rPr lang="en-US"/>
              <a:t>STMA/recovery will only be posted on the estimate when the item is posted as installed on a DWR</a:t>
            </a:r>
          </a:p>
          <a:p>
            <a:endParaRPr lang="en-US"/>
          </a:p>
          <a:p>
            <a:r>
              <a:rPr lang="en-US"/>
              <a:t>If an item is posted in error, create a correction DWR to post the negative qty. The Stockpile Module will make the corrections automatically (positive STMA). </a:t>
            </a:r>
          </a:p>
        </p:txBody>
      </p:sp>
      <p:sp>
        <p:nvSpPr>
          <p:cNvPr id="4" name="Slide Number Placeholder 3">
            <a:extLst>
              <a:ext uri="{FF2B5EF4-FFF2-40B4-BE49-F238E27FC236}">
                <a16:creationId xmlns:a16="http://schemas.microsoft.com/office/drawing/2014/main" id="{B3FD5C46-700F-758E-3981-1C61361F881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751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Cashflow issue? Consult with District Final Estimates – it is possible to add an STMA Transaction Type in the Stockpile to cancel the negative STMA. Records all actions but run the risk of a negative estimate at the end.</a:t>
            </a:r>
          </a:p>
          <a:p>
            <a:endParaRPr lang="en-US"/>
          </a:p>
        </p:txBody>
      </p:sp>
      <p:sp>
        <p:nvSpPr>
          <p:cNvPr id="4" name="Slide Number Placeholder 3"/>
          <p:cNvSpPr>
            <a:spLocks noGrp="1"/>
          </p:cNvSpPr>
          <p:nvPr>
            <p:ph type="sldNum" sz="quarter" idx="5"/>
          </p:nvPr>
        </p:nvSpPr>
        <p:spPr/>
        <p:txBody>
          <a:bodyPr/>
          <a:lstStyle/>
          <a:p>
            <a:fld id="{6F2B26E5-F278-4092-A21F-69EF37EA01C6}" type="slidenum">
              <a:rPr lang="en-US" smtClean="0"/>
              <a:t>14</a:t>
            </a:fld>
            <a:endParaRPr lang="en-US"/>
          </a:p>
        </p:txBody>
      </p:sp>
    </p:spTree>
    <p:extLst>
      <p:ext uri="{BB962C8B-B14F-4D97-AF65-F5344CB8AC3E}">
        <p14:creationId xmlns:p14="http://schemas.microsoft.com/office/powerpoint/2010/main" val="415189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963853C1-E9A4-496F-BF1D-5949E1DCFA4D}" type="slidenum">
              <a:rPr lang="en-US" smtClean="0"/>
              <a:t>15</a:t>
            </a:fld>
            <a:endParaRPr lang="en-US"/>
          </a:p>
        </p:txBody>
      </p:sp>
    </p:spTree>
    <p:extLst>
      <p:ext uri="{BB962C8B-B14F-4D97-AF65-F5344CB8AC3E}">
        <p14:creationId xmlns:p14="http://schemas.microsoft.com/office/powerpoint/2010/main" val="2167472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B39B-AAA1-3471-FBE3-25814387B0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FE7FF2-EFEC-783A-3912-F2AEE7D58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FDBEC7-146D-879F-ECEA-FC09651B8E87}"/>
              </a:ext>
            </a:extLst>
          </p:cNvPr>
          <p:cNvSpPr>
            <a:spLocks noGrp="1"/>
          </p:cNvSpPr>
          <p:nvPr>
            <p:ph type="dt" sz="half" idx="10"/>
          </p:nvPr>
        </p:nvSpPr>
        <p:spPr/>
        <p:txBody>
          <a:bodyPr/>
          <a:lstStyle/>
          <a:p>
            <a:fld id="{77D69548-1497-45EB-80E1-EDF110B17F9E}" type="datetimeFigureOut">
              <a:rPr lang="en-US" smtClean="0"/>
              <a:t>1/12/2026</a:t>
            </a:fld>
            <a:endParaRPr lang="en-US"/>
          </a:p>
        </p:txBody>
      </p:sp>
      <p:sp>
        <p:nvSpPr>
          <p:cNvPr id="5" name="Footer Placeholder 4">
            <a:extLst>
              <a:ext uri="{FF2B5EF4-FFF2-40B4-BE49-F238E27FC236}">
                <a16:creationId xmlns:a16="http://schemas.microsoft.com/office/drawing/2014/main" id="{10DE035C-273B-E0EE-677E-A924E845B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5032F-0603-D787-4A52-F65C64DA3D46}"/>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1422725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AD8E-835F-B54B-F87B-4CE906F448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315D4D-9368-CDB2-CF7B-4CED45A573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0D982-F247-6B3B-30DF-C415A60A2110}"/>
              </a:ext>
            </a:extLst>
          </p:cNvPr>
          <p:cNvSpPr>
            <a:spLocks noGrp="1"/>
          </p:cNvSpPr>
          <p:nvPr>
            <p:ph type="dt" sz="half" idx="10"/>
          </p:nvPr>
        </p:nvSpPr>
        <p:spPr/>
        <p:txBody>
          <a:bodyPr/>
          <a:lstStyle/>
          <a:p>
            <a:fld id="{77D69548-1497-45EB-80E1-EDF110B17F9E}" type="datetimeFigureOut">
              <a:rPr lang="en-US" smtClean="0"/>
              <a:t>1/12/2026</a:t>
            </a:fld>
            <a:endParaRPr lang="en-US"/>
          </a:p>
        </p:txBody>
      </p:sp>
      <p:sp>
        <p:nvSpPr>
          <p:cNvPr id="5" name="Footer Placeholder 4">
            <a:extLst>
              <a:ext uri="{FF2B5EF4-FFF2-40B4-BE49-F238E27FC236}">
                <a16:creationId xmlns:a16="http://schemas.microsoft.com/office/drawing/2014/main" id="{6C10C70B-9ECF-F45C-446D-1309E1C31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0053E-51E6-6469-B17F-15B443EC847F}"/>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199503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2B91E1-7DD6-2B13-301B-B3A08B00DA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FC5998-4AC1-64B4-86F0-281AC4B57C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6688C-DF5D-9962-2A41-C3F80864E0F5}"/>
              </a:ext>
            </a:extLst>
          </p:cNvPr>
          <p:cNvSpPr>
            <a:spLocks noGrp="1"/>
          </p:cNvSpPr>
          <p:nvPr>
            <p:ph type="dt" sz="half" idx="10"/>
          </p:nvPr>
        </p:nvSpPr>
        <p:spPr/>
        <p:txBody>
          <a:bodyPr/>
          <a:lstStyle/>
          <a:p>
            <a:fld id="{77D69548-1497-45EB-80E1-EDF110B17F9E}" type="datetimeFigureOut">
              <a:rPr lang="en-US" smtClean="0"/>
              <a:t>1/12/2026</a:t>
            </a:fld>
            <a:endParaRPr lang="en-US"/>
          </a:p>
        </p:txBody>
      </p:sp>
      <p:sp>
        <p:nvSpPr>
          <p:cNvPr id="5" name="Footer Placeholder 4">
            <a:extLst>
              <a:ext uri="{FF2B5EF4-FFF2-40B4-BE49-F238E27FC236}">
                <a16:creationId xmlns:a16="http://schemas.microsoft.com/office/drawing/2014/main" id="{5AFB1D45-0DBC-6E0A-1F74-8018E4A26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FD518-C7F9-D922-FB92-C912B7B6884C}"/>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2959129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ondary Slide - Option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19200" y="1371600"/>
            <a:ext cx="10566400" cy="4724400"/>
          </a:xfrm>
          <a:prstGeom prst="rect">
            <a:avLst/>
          </a:prstGeom>
        </p:spPr>
        <p:txBody>
          <a:bodyPr>
            <a:normAutofit/>
          </a:bodyPr>
          <a:lstStyle>
            <a:lvl1pPr>
              <a:buClr>
                <a:srgbClr val="1F4283"/>
              </a:buClr>
              <a:defRPr sz="1800">
                <a:latin typeface="Arial" panose="020B0604020202020204" pitchFamily="34" charset="0"/>
                <a:cs typeface="Arial" panose="020B0604020202020204" pitchFamily="34" charset="0"/>
              </a:defRPr>
            </a:lvl1pPr>
            <a:lvl2pPr marL="525150" indent="-342900">
              <a:buClr>
                <a:srgbClr val="FF0000"/>
              </a:buClr>
              <a:buSzPct val="105000"/>
              <a:buFont typeface="Arial" panose="020B0604020202020204" pitchFamily="34" charset="0"/>
              <a:buChar char="•"/>
              <a:defRPr sz="1800">
                <a:latin typeface="Arial" panose="020B0604020202020204" pitchFamily="34" charset="0"/>
                <a:cs typeface="Arial" panose="020B0604020202020204" pitchFamily="34" charset="0"/>
              </a:defRPr>
            </a:lvl2pPr>
            <a:lvl3pPr marL="697275" indent="-342900">
              <a:buClr>
                <a:srgbClr val="1F4284"/>
              </a:buClr>
              <a:buFont typeface="+mj-lt"/>
              <a:buAutoNum type="arabicParenR"/>
              <a:defRPr sz="1500">
                <a:latin typeface="Arial" panose="020B0604020202020204" pitchFamily="34" charset="0"/>
                <a:cs typeface="Arial" panose="020B0604020202020204" pitchFamily="34" charset="0"/>
              </a:defRPr>
            </a:lvl3pPr>
            <a:lvl4pPr marL="698625" indent="-131625">
              <a:buClr>
                <a:srgbClr val="1F4283"/>
              </a:buClr>
              <a:buFont typeface="Courier New" panose="02070309020205020404" pitchFamily="49" charset="0"/>
              <a:buChar char="o"/>
              <a:defRPr sz="1200">
                <a:latin typeface="Arial" panose="020B0604020202020204" pitchFamily="34" charset="0"/>
                <a:cs typeface="Arial" panose="020B0604020202020204" pitchFamily="34" charset="0"/>
              </a:defRPr>
            </a:lvl4pPr>
            <a:lvl5pPr>
              <a:buClr>
                <a:srgbClr val="FF0000"/>
              </a:buCl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0563698-4B7F-4578-B233-69996FC61DAC}"/>
              </a:ext>
            </a:extLst>
          </p:cNvPr>
          <p:cNvSpPr>
            <a:spLocks noGrp="1"/>
          </p:cNvSpPr>
          <p:nvPr>
            <p:ph type="title" hasCustomPrompt="1"/>
          </p:nvPr>
        </p:nvSpPr>
        <p:spPr>
          <a:xfrm>
            <a:off x="1219200" y="685800"/>
            <a:ext cx="10566400" cy="533400"/>
          </a:xfrm>
          <a:prstGeom prst="rect">
            <a:avLst/>
          </a:prstGeom>
        </p:spPr>
        <p:txBody>
          <a:bodyPr/>
          <a:lstStyle>
            <a:lvl1pPr>
              <a:defRPr sz="2800">
                <a:solidFill>
                  <a:schemeClr val="tx1"/>
                </a:solidFill>
              </a:defRPr>
            </a:lvl1pPr>
          </a:lstStyle>
          <a:p>
            <a:r>
              <a:rPr lang="en-US"/>
              <a:t>Slide Title</a:t>
            </a:r>
          </a:p>
        </p:txBody>
      </p:sp>
    </p:spTree>
    <p:extLst>
      <p:ext uri="{BB962C8B-B14F-4D97-AF65-F5344CB8AC3E}">
        <p14:creationId xmlns:p14="http://schemas.microsoft.com/office/powerpoint/2010/main" val="28663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B8139-0ECA-9C40-38A9-B4CD50AB17E5}"/>
              </a:ext>
            </a:extLst>
          </p:cNvPr>
          <p:cNvSpPr>
            <a:spLocks noGrp="1"/>
          </p:cNvSpPr>
          <p:nvPr>
            <p:ph idx="1" hasCustomPrompt="1"/>
          </p:nvPr>
        </p:nvSpPr>
        <p:spPr>
          <a:xfrm>
            <a:off x="838200" y="1155940"/>
            <a:ext cx="10515600" cy="5336935"/>
          </a:xfrm>
        </p:spPr>
        <p:txBody>
          <a:bodyPr/>
          <a:lstStyle>
            <a:lvl1pPr marL="0" indent="0">
              <a:buFont typeface="+mj-lt"/>
              <a:buNone/>
              <a:defRPr>
                <a:solidFill>
                  <a:schemeClr val="accent1"/>
                </a:solidFill>
              </a:defRPr>
            </a:lvl1pPr>
            <a:lvl2pPr marL="914400" indent="-344488">
              <a:buClr>
                <a:schemeClr val="accent1"/>
              </a:buClr>
              <a:buFont typeface="Wingdings" panose="05000000000000000000" pitchFamily="2" charset="2"/>
              <a:buChar char="§"/>
              <a:defRPr/>
            </a:lvl2pPr>
            <a:lvl3pPr marL="1371600" indent="-457200">
              <a:buClr>
                <a:schemeClr val="accent2"/>
              </a:buClr>
              <a:buFont typeface="Courier New" panose="02070309020205020404" pitchFamily="49" charset="0"/>
              <a:buChar char="o"/>
              <a:defRPr/>
            </a:lvl3pPr>
            <a:lvl4pPr marL="1828800" indent="-457200">
              <a:buClr>
                <a:srgbClr val="00B0F0"/>
              </a:buClr>
              <a:buFont typeface="Arial" panose="020B0604020202020204" pitchFamily="34" charset="0"/>
              <a:buChar char="•"/>
              <a:defRPr/>
            </a:lvl4pPr>
            <a:lvl5pPr marL="2286000" indent="-457200">
              <a:buClr>
                <a:schemeClr val="accent2"/>
              </a:buClr>
              <a:buFont typeface="Wingdings" panose="05000000000000000000" pitchFamily="2" charset="2"/>
              <a:buChar char="§"/>
              <a:defRPr/>
            </a:lvl5pPr>
          </a:lstStyle>
          <a:p>
            <a:pPr lvl="0"/>
            <a:r>
              <a:rPr lang="en-US"/>
              <a:t>A.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91085E5C-8520-D343-B751-609D5FB8C451}"/>
              </a:ext>
            </a:extLst>
          </p:cNvPr>
          <p:cNvSpPr>
            <a:spLocks noGrp="1"/>
          </p:cNvSpPr>
          <p:nvPr>
            <p:ph type="title"/>
          </p:nvPr>
        </p:nvSpPr>
        <p:spPr>
          <a:xfrm>
            <a:off x="838200" y="365125"/>
            <a:ext cx="10515600" cy="626913"/>
          </a:xfrm>
        </p:spPr>
        <p:txBody>
          <a:bodyPr>
            <a:normAutofit/>
          </a:bodyPr>
          <a:lstStyle>
            <a:lvl1pPr algn="l">
              <a:defRPr sz="4200"/>
            </a:lvl1pPr>
          </a:lstStyle>
          <a:p>
            <a:r>
              <a:rPr lang="en-US"/>
              <a:t>Click to edit Master title style</a:t>
            </a:r>
          </a:p>
        </p:txBody>
      </p:sp>
    </p:spTree>
    <p:extLst>
      <p:ext uri="{BB962C8B-B14F-4D97-AF65-F5344CB8AC3E}">
        <p14:creationId xmlns:p14="http://schemas.microsoft.com/office/powerpoint/2010/main" val="291378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ondary Slide - Option 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19199" y="1371600"/>
            <a:ext cx="5254791" cy="4504267"/>
          </a:xfrm>
          <a:prstGeom prst="rect">
            <a:avLst/>
          </a:prstGeom>
        </p:spPr>
        <p:txBody>
          <a:bodyPr>
            <a:normAutofit/>
          </a:bodyPr>
          <a:lstStyle>
            <a:lvl1pPr>
              <a:defRPr>
                <a:latin typeface="Arial" panose="020B0604020202020204" pitchFamily="34" charset="0"/>
                <a:cs typeface="Arial" panose="020B0604020202020204" pitchFamily="34" charset="0"/>
              </a:defRPr>
            </a:lvl1pPr>
            <a:lvl2pPr marL="354375" indent="-172125">
              <a:buClr>
                <a:srgbClr val="FF0000"/>
              </a:buClr>
              <a:buSzPct val="105000"/>
              <a:buFont typeface="Arial" panose="020B0604020202020204" pitchFamily="34" charset="0"/>
              <a:buChar char="•"/>
              <a:defRPr sz="1800">
                <a:latin typeface="Arial" panose="020B0604020202020204" pitchFamily="34" charset="0"/>
                <a:cs typeface="Arial" panose="020B0604020202020204" pitchFamily="34" charset="0"/>
              </a:defRPr>
            </a:lvl2pPr>
            <a:lvl3pPr marL="697275" indent="-342900">
              <a:buFont typeface="+mj-lt"/>
              <a:buAutoNum type="arabicParenR"/>
              <a:defRPr>
                <a:latin typeface="Arial" panose="020B0604020202020204" pitchFamily="34" charset="0"/>
                <a:cs typeface="Arial" panose="020B0604020202020204" pitchFamily="34" charset="0"/>
              </a:defRPr>
            </a:lvl3pPr>
            <a:lvl4pPr marL="698625" indent="-131625">
              <a:buFont typeface="Courier New" panose="02070309020205020404" pitchFamily="49" charset="0"/>
              <a:buChar char="o"/>
              <a:defRPr>
                <a:latin typeface="Arial" panose="020B0604020202020204" pitchFamily="34" charset="0"/>
                <a:cs typeface="Arial" panose="020B0604020202020204" pitchFamily="34" charset="0"/>
              </a:defRPr>
            </a:lvl4pPr>
            <a:lvl5pPr>
              <a:buClr>
                <a:srgbClr val="FF000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604000" y="1363133"/>
            <a:ext cx="5181600" cy="4504267"/>
          </a:xfrm>
          <a:prstGeom prst="rect">
            <a:avLst/>
          </a:prstGeom>
        </p:spPr>
        <p:txBody>
          <a:bodyPr>
            <a:normAutofit/>
          </a:bodyPr>
          <a:lstStyle>
            <a:lvl1pPr>
              <a:defRPr>
                <a:latin typeface="Arial" panose="020B0604020202020204" pitchFamily="34" charset="0"/>
                <a:cs typeface="Arial" panose="020B0604020202020204" pitchFamily="34" charset="0"/>
              </a:defRPr>
            </a:lvl1pPr>
            <a:lvl2pPr marL="354375" indent="-172125">
              <a:buClr>
                <a:srgbClr val="FF0000"/>
              </a:buClr>
              <a:buSzPct val="105000"/>
              <a:buFont typeface="Arial" panose="020B0604020202020204" pitchFamily="34" charset="0"/>
              <a:buChar char="•"/>
              <a:defRPr sz="1800">
                <a:latin typeface="Arial" panose="020B0604020202020204" pitchFamily="34" charset="0"/>
                <a:cs typeface="Arial" panose="020B0604020202020204" pitchFamily="34" charset="0"/>
              </a:defRPr>
            </a:lvl2pPr>
            <a:lvl3pPr marL="697275" indent="-342900">
              <a:buFont typeface="+mj-lt"/>
              <a:buAutoNum type="arabicParenR"/>
              <a:defRPr>
                <a:latin typeface="Arial" panose="020B0604020202020204" pitchFamily="34" charset="0"/>
                <a:cs typeface="Arial" panose="020B0604020202020204" pitchFamily="34" charset="0"/>
              </a:defRPr>
            </a:lvl3pPr>
            <a:lvl4pPr marL="698625" indent="-131625">
              <a:buFont typeface="Courier New" panose="02070309020205020404" pitchFamily="49" charset="0"/>
              <a:buChar char="o"/>
              <a:defRPr>
                <a:latin typeface="Arial" panose="020B0604020202020204" pitchFamily="34" charset="0"/>
                <a:cs typeface="Arial" panose="020B0604020202020204" pitchFamily="34" charset="0"/>
              </a:defRPr>
            </a:lvl4pPr>
            <a:lvl5pPr>
              <a:buClr>
                <a:srgbClr val="FF000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EBE5303-CFC7-465C-B0BB-8A7E0DA5E9E2}"/>
              </a:ext>
            </a:extLst>
          </p:cNvPr>
          <p:cNvSpPr>
            <a:spLocks noGrp="1"/>
          </p:cNvSpPr>
          <p:nvPr>
            <p:ph type="title" hasCustomPrompt="1"/>
          </p:nvPr>
        </p:nvSpPr>
        <p:spPr>
          <a:xfrm>
            <a:off x="1219200" y="685800"/>
            <a:ext cx="10566400" cy="533400"/>
          </a:xfrm>
          <a:prstGeom prst="rect">
            <a:avLst/>
          </a:prstGeom>
        </p:spPr>
        <p:txBody>
          <a:bodyPr/>
          <a:lstStyle>
            <a:lvl1pPr>
              <a:defRPr>
                <a:solidFill>
                  <a:schemeClr val="tx1"/>
                </a:solidFill>
              </a:defRPr>
            </a:lvl1pPr>
          </a:lstStyle>
          <a:p>
            <a:r>
              <a:rPr lang="en-US"/>
              <a:t>Slide Title</a:t>
            </a:r>
          </a:p>
        </p:txBody>
      </p:sp>
    </p:spTree>
    <p:extLst>
      <p:ext uri="{BB962C8B-B14F-4D97-AF65-F5344CB8AC3E}">
        <p14:creationId xmlns:p14="http://schemas.microsoft.com/office/powerpoint/2010/main" val="221457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4E9538-342B-4F39-BB78-30C6FAF81973}"/>
              </a:ext>
            </a:extLst>
          </p:cNvPr>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a:extLst>
              <a:ext uri="{FF2B5EF4-FFF2-40B4-BE49-F238E27FC236}">
                <a16:creationId xmlns:a16="http://schemas.microsoft.com/office/drawing/2014/main" id="{28902B77-7AC3-43BC-B378-A5684BC9A5E7}"/>
              </a:ext>
            </a:extLst>
          </p:cNvPr>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a:extLst>
              <a:ext uri="{FF2B5EF4-FFF2-40B4-BE49-F238E27FC236}">
                <a16:creationId xmlns:a16="http://schemas.microsoft.com/office/drawing/2014/main" id="{E383234D-1DBE-49E4-9726-5C09E8202632}"/>
              </a:ext>
            </a:extLst>
          </p:cNvPr>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a:extLst>
              <a:ext uri="{FF2B5EF4-FFF2-40B4-BE49-F238E27FC236}">
                <a16:creationId xmlns:a16="http://schemas.microsoft.com/office/drawing/2014/main" id="{0BF86019-0749-4D79-8480-52861F1BD994}"/>
              </a:ext>
            </a:extLst>
          </p:cNvPr>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a:extLst>
              <a:ext uri="{FF2B5EF4-FFF2-40B4-BE49-F238E27FC236}">
                <a16:creationId xmlns:a16="http://schemas.microsoft.com/office/drawing/2014/main" id="{233C6973-59BA-4005-B8D3-39543A5712A2}"/>
              </a:ext>
            </a:extLst>
          </p:cNvPr>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8800636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B8139-0ECA-9C40-38A9-B4CD50AB17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91085E5C-8520-D343-B751-609D5FB8C4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997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F2D2-D5CA-B2E1-9B59-AE83B953F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B6430-1CF1-B992-E1BA-0C9037B9C9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5239C9-110A-A384-255F-6DCAE4FCFD25}"/>
              </a:ext>
            </a:extLst>
          </p:cNvPr>
          <p:cNvSpPr>
            <a:spLocks noGrp="1"/>
          </p:cNvSpPr>
          <p:nvPr>
            <p:ph type="dt" sz="half" idx="10"/>
          </p:nvPr>
        </p:nvSpPr>
        <p:spPr/>
        <p:txBody>
          <a:bodyPr/>
          <a:lstStyle/>
          <a:p>
            <a:fld id="{E592B549-5836-4769-AEFF-47DC8910F134}" type="datetimeFigureOut">
              <a:rPr lang="en-US" smtClean="0"/>
              <a:t>1/12/2026</a:t>
            </a:fld>
            <a:endParaRPr lang="en-US"/>
          </a:p>
        </p:txBody>
      </p:sp>
      <p:sp>
        <p:nvSpPr>
          <p:cNvPr id="5" name="Footer Placeholder 4">
            <a:extLst>
              <a:ext uri="{FF2B5EF4-FFF2-40B4-BE49-F238E27FC236}">
                <a16:creationId xmlns:a16="http://schemas.microsoft.com/office/drawing/2014/main" id="{0E14C42A-3E9F-C834-A3EE-6B427A522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55A0A-5FE1-BDF3-97C8-2DF8D4B465D2}"/>
              </a:ext>
            </a:extLst>
          </p:cNvPr>
          <p:cNvSpPr>
            <a:spLocks noGrp="1"/>
          </p:cNvSpPr>
          <p:nvPr>
            <p:ph type="sldNum" sz="quarter" idx="12"/>
          </p:nvPr>
        </p:nvSpPr>
        <p:spPr/>
        <p:txBody>
          <a:bodyPr/>
          <a:lstStyle/>
          <a:p>
            <a:fld id="{7B567592-7F58-4AB2-8878-33A0218398BF}" type="slidenum">
              <a:rPr lang="en-US" smtClean="0"/>
              <a:t>‹#›</a:t>
            </a:fld>
            <a:endParaRPr lang="en-US"/>
          </a:p>
        </p:txBody>
      </p:sp>
    </p:spTree>
    <p:extLst>
      <p:ext uri="{BB962C8B-B14F-4D97-AF65-F5344CB8AC3E}">
        <p14:creationId xmlns:p14="http://schemas.microsoft.com/office/powerpoint/2010/main" val="156956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A22C-90BB-E740-61E5-AF38E083BA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BB4D0E-CD01-E9D4-305D-4D0B66C20B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3CB3AE-70D2-CE37-BD66-89905C974F10}"/>
              </a:ext>
            </a:extLst>
          </p:cNvPr>
          <p:cNvSpPr>
            <a:spLocks noGrp="1"/>
          </p:cNvSpPr>
          <p:nvPr>
            <p:ph type="dt" sz="half" idx="10"/>
          </p:nvPr>
        </p:nvSpPr>
        <p:spPr/>
        <p:txBody>
          <a:bodyPr/>
          <a:lstStyle/>
          <a:p>
            <a:fld id="{77D69548-1497-45EB-80E1-EDF110B17F9E}" type="datetimeFigureOut">
              <a:rPr lang="en-US" smtClean="0"/>
              <a:t>1/12/2026</a:t>
            </a:fld>
            <a:endParaRPr lang="en-US"/>
          </a:p>
        </p:txBody>
      </p:sp>
      <p:sp>
        <p:nvSpPr>
          <p:cNvPr id="5" name="Footer Placeholder 4">
            <a:extLst>
              <a:ext uri="{FF2B5EF4-FFF2-40B4-BE49-F238E27FC236}">
                <a16:creationId xmlns:a16="http://schemas.microsoft.com/office/drawing/2014/main" id="{1C8205F8-BCF9-E657-7789-C0B758A08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74AC8-86BD-DDBA-E929-F80A46C4036F}"/>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256925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4EE6-8A1B-BE96-1092-5EB9EEE90C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D0894F-E1B7-9E01-ADE1-B68497965C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52A8F-D489-2E44-5C41-A73F555C54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AFFE0F-573A-7BB2-9C38-5A52666270E0}"/>
              </a:ext>
            </a:extLst>
          </p:cNvPr>
          <p:cNvSpPr>
            <a:spLocks noGrp="1"/>
          </p:cNvSpPr>
          <p:nvPr>
            <p:ph type="dt" sz="half" idx="10"/>
          </p:nvPr>
        </p:nvSpPr>
        <p:spPr/>
        <p:txBody>
          <a:bodyPr/>
          <a:lstStyle/>
          <a:p>
            <a:fld id="{77D69548-1497-45EB-80E1-EDF110B17F9E}" type="datetimeFigureOut">
              <a:rPr lang="en-US" smtClean="0"/>
              <a:t>1/12/2026</a:t>
            </a:fld>
            <a:endParaRPr lang="en-US"/>
          </a:p>
        </p:txBody>
      </p:sp>
      <p:sp>
        <p:nvSpPr>
          <p:cNvPr id="6" name="Footer Placeholder 5">
            <a:extLst>
              <a:ext uri="{FF2B5EF4-FFF2-40B4-BE49-F238E27FC236}">
                <a16:creationId xmlns:a16="http://schemas.microsoft.com/office/drawing/2014/main" id="{A3D262F0-BBE6-FF89-CCF5-D58900057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F250F5-FF74-8F49-8B35-F8C6751A0C8B}"/>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117623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3F2D-636F-1E8D-509E-55237ACB6A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C6F293-B887-0FC7-6772-7AFBE03CA6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2B056E-91F0-4FC8-A7EB-3A380E9B54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AE945B-A862-84C2-1B73-2C825CFF3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477A86-F552-57F9-9E96-7D437F605A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BB7389-A974-2FD9-29CA-5124BC2294A6}"/>
              </a:ext>
            </a:extLst>
          </p:cNvPr>
          <p:cNvSpPr>
            <a:spLocks noGrp="1"/>
          </p:cNvSpPr>
          <p:nvPr>
            <p:ph type="dt" sz="half" idx="10"/>
          </p:nvPr>
        </p:nvSpPr>
        <p:spPr/>
        <p:txBody>
          <a:bodyPr/>
          <a:lstStyle/>
          <a:p>
            <a:fld id="{77D69548-1497-45EB-80E1-EDF110B17F9E}" type="datetimeFigureOut">
              <a:rPr lang="en-US" smtClean="0"/>
              <a:t>1/12/2026</a:t>
            </a:fld>
            <a:endParaRPr lang="en-US"/>
          </a:p>
        </p:txBody>
      </p:sp>
      <p:sp>
        <p:nvSpPr>
          <p:cNvPr id="8" name="Footer Placeholder 7">
            <a:extLst>
              <a:ext uri="{FF2B5EF4-FFF2-40B4-BE49-F238E27FC236}">
                <a16:creationId xmlns:a16="http://schemas.microsoft.com/office/drawing/2014/main" id="{F9F3CEE8-927E-6D1C-0BE8-5CE83380CF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12A27E-E785-0E64-82EB-65B5149498F8}"/>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126386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EA28-2062-276A-2754-4FEB0E812A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EA79C5-012B-5143-3C22-9C5E1A09E8FA}"/>
              </a:ext>
            </a:extLst>
          </p:cNvPr>
          <p:cNvSpPr>
            <a:spLocks noGrp="1"/>
          </p:cNvSpPr>
          <p:nvPr>
            <p:ph type="dt" sz="half" idx="10"/>
          </p:nvPr>
        </p:nvSpPr>
        <p:spPr/>
        <p:txBody>
          <a:bodyPr/>
          <a:lstStyle/>
          <a:p>
            <a:fld id="{77D69548-1497-45EB-80E1-EDF110B17F9E}" type="datetimeFigureOut">
              <a:rPr lang="en-US" smtClean="0"/>
              <a:t>1/12/2026</a:t>
            </a:fld>
            <a:endParaRPr lang="en-US"/>
          </a:p>
        </p:txBody>
      </p:sp>
      <p:sp>
        <p:nvSpPr>
          <p:cNvPr id="4" name="Footer Placeholder 3">
            <a:extLst>
              <a:ext uri="{FF2B5EF4-FFF2-40B4-BE49-F238E27FC236}">
                <a16:creationId xmlns:a16="http://schemas.microsoft.com/office/drawing/2014/main" id="{C13D8C04-6CEB-9535-6201-B87AB17698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4A2C58-2649-7445-84A4-0D911E8AD336}"/>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92272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A180A9-CAB6-C265-328F-814B9F78C95F}"/>
              </a:ext>
            </a:extLst>
          </p:cNvPr>
          <p:cNvSpPr>
            <a:spLocks noGrp="1"/>
          </p:cNvSpPr>
          <p:nvPr>
            <p:ph type="dt" sz="half" idx="10"/>
          </p:nvPr>
        </p:nvSpPr>
        <p:spPr/>
        <p:txBody>
          <a:bodyPr/>
          <a:lstStyle/>
          <a:p>
            <a:fld id="{77D69548-1497-45EB-80E1-EDF110B17F9E}" type="datetimeFigureOut">
              <a:rPr lang="en-US" smtClean="0"/>
              <a:t>1/12/2026</a:t>
            </a:fld>
            <a:endParaRPr lang="en-US"/>
          </a:p>
        </p:txBody>
      </p:sp>
      <p:sp>
        <p:nvSpPr>
          <p:cNvPr id="3" name="Footer Placeholder 2">
            <a:extLst>
              <a:ext uri="{FF2B5EF4-FFF2-40B4-BE49-F238E27FC236}">
                <a16:creationId xmlns:a16="http://schemas.microsoft.com/office/drawing/2014/main" id="{FD682116-5E25-D4C0-ED46-B59998FF9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E382FE-CE00-ECE5-33ED-A9BFC68CBE02}"/>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132704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6157-8295-71E3-2509-C7BEB02110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167CFC-397A-402F-5422-866EC52C4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AB9FE6-B2AC-D6F1-6A46-E63874475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40A9E-878F-5236-B701-614579E146AE}"/>
              </a:ext>
            </a:extLst>
          </p:cNvPr>
          <p:cNvSpPr>
            <a:spLocks noGrp="1"/>
          </p:cNvSpPr>
          <p:nvPr>
            <p:ph type="dt" sz="half" idx="10"/>
          </p:nvPr>
        </p:nvSpPr>
        <p:spPr/>
        <p:txBody>
          <a:bodyPr/>
          <a:lstStyle/>
          <a:p>
            <a:fld id="{77D69548-1497-45EB-80E1-EDF110B17F9E}" type="datetimeFigureOut">
              <a:rPr lang="en-US" smtClean="0"/>
              <a:t>1/12/2026</a:t>
            </a:fld>
            <a:endParaRPr lang="en-US"/>
          </a:p>
        </p:txBody>
      </p:sp>
      <p:sp>
        <p:nvSpPr>
          <p:cNvPr id="6" name="Footer Placeholder 5">
            <a:extLst>
              <a:ext uri="{FF2B5EF4-FFF2-40B4-BE49-F238E27FC236}">
                <a16:creationId xmlns:a16="http://schemas.microsoft.com/office/drawing/2014/main" id="{53106B95-3DFF-F010-7FA5-1D2DF03294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F2B7D-FACA-4734-D564-3A8D6B75D141}"/>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388484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A9D4-C1EB-8922-DA74-91F8D9785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74E08A-0EAC-AC34-93C4-5698420F36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13D8A5-DE40-A8EC-E8FD-BD3C40107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336B3D-8312-2AA1-A951-198420DDFEAF}"/>
              </a:ext>
            </a:extLst>
          </p:cNvPr>
          <p:cNvSpPr>
            <a:spLocks noGrp="1"/>
          </p:cNvSpPr>
          <p:nvPr>
            <p:ph type="dt" sz="half" idx="10"/>
          </p:nvPr>
        </p:nvSpPr>
        <p:spPr/>
        <p:txBody>
          <a:bodyPr/>
          <a:lstStyle/>
          <a:p>
            <a:fld id="{77D69548-1497-45EB-80E1-EDF110B17F9E}" type="datetimeFigureOut">
              <a:rPr lang="en-US" smtClean="0"/>
              <a:t>1/12/2026</a:t>
            </a:fld>
            <a:endParaRPr lang="en-US"/>
          </a:p>
        </p:txBody>
      </p:sp>
      <p:sp>
        <p:nvSpPr>
          <p:cNvPr id="6" name="Footer Placeholder 5">
            <a:extLst>
              <a:ext uri="{FF2B5EF4-FFF2-40B4-BE49-F238E27FC236}">
                <a16:creationId xmlns:a16="http://schemas.microsoft.com/office/drawing/2014/main" id="{8712CA12-949E-2A97-8F39-A1D34A654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DE817B-2474-FD82-B5DE-62F4EB6CAE34}"/>
              </a:ext>
            </a:extLst>
          </p:cNvPr>
          <p:cNvSpPr>
            <a:spLocks noGrp="1"/>
          </p:cNvSpPr>
          <p:nvPr>
            <p:ph type="sldNum" sz="quarter" idx="12"/>
          </p:nvPr>
        </p:nvSpPr>
        <p:spPr/>
        <p:txBody>
          <a:bodyPr/>
          <a:lstStyle/>
          <a:p>
            <a:fld id="{CAFD358B-48F1-401B-9367-BAB5BD34240D}" type="slidenum">
              <a:rPr lang="en-US" smtClean="0"/>
              <a:t>‹#›</a:t>
            </a:fld>
            <a:endParaRPr lang="en-US"/>
          </a:p>
        </p:txBody>
      </p:sp>
    </p:spTree>
    <p:extLst>
      <p:ext uri="{BB962C8B-B14F-4D97-AF65-F5344CB8AC3E}">
        <p14:creationId xmlns:p14="http://schemas.microsoft.com/office/powerpoint/2010/main" val="288908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578BC-2656-D327-2375-70A7D6EA9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4B9DE0-4943-0798-B3C9-30250D3E2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9B782-2EB2-EB57-9282-07379C66DB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D69548-1497-45EB-80E1-EDF110B17F9E}" type="datetimeFigureOut">
              <a:rPr lang="en-US" smtClean="0"/>
              <a:t>1/12/2026</a:t>
            </a:fld>
            <a:endParaRPr lang="en-US"/>
          </a:p>
        </p:txBody>
      </p:sp>
      <p:sp>
        <p:nvSpPr>
          <p:cNvPr id="5" name="Footer Placeholder 4">
            <a:extLst>
              <a:ext uri="{FF2B5EF4-FFF2-40B4-BE49-F238E27FC236}">
                <a16:creationId xmlns:a16="http://schemas.microsoft.com/office/drawing/2014/main" id="{C0A4FB8E-F6DB-999B-0515-E680568C7A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AFC11B0-E73A-CBF8-B0FB-48A5441D72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FD358B-48F1-401B-9367-BAB5BD34240D}" type="slidenum">
              <a:rPr lang="en-US" smtClean="0"/>
              <a:t>‹#›</a:t>
            </a:fld>
            <a:endParaRPr lang="en-US"/>
          </a:p>
        </p:txBody>
      </p:sp>
    </p:spTree>
    <p:extLst>
      <p:ext uri="{BB962C8B-B14F-4D97-AF65-F5344CB8AC3E}">
        <p14:creationId xmlns:p14="http://schemas.microsoft.com/office/powerpoint/2010/main" val="36261800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hyperlink" Target="https://fdotwqa1.dot.state.fl.us:7000/Account/LogOn" TargetMode="External"/><Relationship Id="rId2" Type="http://schemas.openxmlformats.org/officeDocument/2006/relationships/image" Target="../media/image36.png"/><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hyperlink" Target="https://www.fdot.gov/construction/trnsport.s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hyperlink" Target="mailto:CO-FinalEstimateSection@dot.state.fl.us" TargetMode="External"/><Relationship Id="rId5" Type="http://schemas.openxmlformats.org/officeDocument/2006/relationships/hyperlink" Target="mailto:CO-SCO-SystemSection@dot.state.fl.us" TargetMode="External"/><Relationship Id="rId4" Type="http://schemas.openxmlformats.org/officeDocument/2006/relationships/hyperlink" Target="https://fdotwww.blob.core.windows.net/sitefinity/docs/default-source/construction/trnsport/prc-coordinators.pdf?sfvrsn=287955f3_2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1.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16A913-B4F4-585E-777A-D3061148B7E3}"/>
              </a:ext>
            </a:extLst>
          </p:cNvPr>
          <p:cNvSpPr>
            <a:spLocks noGrp="1"/>
          </p:cNvSpPr>
          <p:nvPr>
            <p:ph type="ctrTitle"/>
          </p:nvPr>
        </p:nvSpPr>
        <p:spPr>
          <a:xfrm>
            <a:off x="5093520" y="2744662"/>
            <a:ext cx="6589707" cy="2387600"/>
          </a:xfrm>
        </p:spPr>
        <p:txBody>
          <a:bodyPr>
            <a:normAutofit/>
          </a:bodyPr>
          <a:lstStyle/>
          <a:p>
            <a:pPr algn="r"/>
            <a:r>
              <a:rPr lang="en-US" dirty="0">
                <a:solidFill>
                  <a:srgbClr val="FFFFFF"/>
                </a:solidFill>
              </a:rPr>
              <a:t>Stockpile in </a:t>
            </a:r>
            <a:r>
              <a:rPr lang="en-US" dirty="0" err="1">
                <a:solidFill>
                  <a:srgbClr val="FFFFFF"/>
                </a:solidFill>
              </a:rPr>
              <a:t>PrC</a:t>
            </a:r>
            <a:endParaRPr lang="en-US" dirty="0">
              <a:solidFill>
                <a:srgbClr val="FFFFFF"/>
              </a:solidFill>
            </a:endParaRPr>
          </a:p>
        </p:txBody>
      </p:sp>
      <p:sp>
        <p:nvSpPr>
          <p:cNvPr id="5" name="Subtitle 4">
            <a:extLst>
              <a:ext uri="{FF2B5EF4-FFF2-40B4-BE49-F238E27FC236}">
                <a16:creationId xmlns:a16="http://schemas.microsoft.com/office/drawing/2014/main" id="{CFD6868D-5A14-BF5C-72AB-9E2406E6246F}"/>
              </a:ext>
            </a:extLst>
          </p:cNvPr>
          <p:cNvSpPr>
            <a:spLocks noGrp="1"/>
          </p:cNvSpPr>
          <p:nvPr>
            <p:ph type="subTitle" idx="1"/>
          </p:nvPr>
        </p:nvSpPr>
        <p:spPr>
          <a:xfrm>
            <a:off x="5093520" y="5224337"/>
            <a:ext cx="6589707" cy="1329443"/>
          </a:xfrm>
        </p:spPr>
        <p:txBody>
          <a:bodyPr>
            <a:normAutofit/>
          </a:bodyPr>
          <a:lstStyle/>
          <a:p>
            <a:pPr algn="r"/>
            <a:r>
              <a:rPr lang="en-US">
                <a:solidFill>
                  <a:srgbClr val="FFFFFF"/>
                </a:solidFill>
              </a:rPr>
              <a:t>Help!!!!!!!</a:t>
            </a:r>
          </a:p>
        </p:txBody>
      </p:sp>
      <p:cxnSp>
        <p:nvCxnSpPr>
          <p:cNvPr id="14" name="Straight Connector 13">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9192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4C3D1-BD7B-AA39-5EF9-F0FF1976193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485A21-5148-6108-7406-D615C7BD11E2}"/>
              </a:ext>
            </a:extLst>
          </p:cNvPr>
          <p:cNvSpPr>
            <a:spLocks noGrp="1"/>
          </p:cNvSpPr>
          <p:nvPr>
            <p:ph idx="1"/>
          </p:nvPr>
        </p:nvSpPr>
        <p:spPr>
          <a:xfrm>
            <a:off x="518160" y="1367396"/>
            <a:ext cx="11155680" cy="5132632"/>
          </a:xfrm>
          <a:custGeom>
            <a:avLst/>
            <a:gdLst>
              <a:gd name="connsiteX0" fmla="*/ 0 w 11155680"/>
              <a:gd name="connsiteY0" fmla="*/ 0 h 5132632"/>
              <a:gd name="connsiteX1" fmla="*/ 362560 w 11155680"/>
              <a:gd name="connsiteY1" fmla="*/ 0 h 5132632"/>
              <a:gd name="connsiteX2" fmla="*/ 1171346 w 11155680"/>
              <a:gd name="connsiteY2" fmla="*/ 0 h 5132632"/>
              <a:gd name="connsiteX3" fmla="*/ 2091690 w 11155680"/>
              <a:gd name="connsiteY3" fmla="*/ 0 h 5132632"/>
              <a:gd name="connsiteX4" fmla="*/ 2454250 w 11155680"/>
              <a:gd name="connsiteY4" fmla="*/ 0 h 5132632"/>
              <a:gd name="connsiteX5" fmla="*/ 3039923 w 11155680"/>
              <a:gd name="connsiteY5" fmla="*/ 0 h 5132632"/>
              <a:gd name="connsiteX6" fmla="*/ 3960266 w 11155680"/>
              <a:gd name="connsiteY6" fmla="*/ 0 h 5132632"/>
              <a:gd name="connsiteX7" fmla="*/ 4322826 w 11155680"/>
              <a:gd name="connsiteY7" fmla="*/ 0 h 5132632"/>
              <a:gd name="connsiteX8" fmla="*/ 5131613 w 11155680"/>
              <a:gd name="connsiteY8" fmla="*/ 0 h 5132632"/>
              <a:gd name="connsiteX9" fmla="*/ 5605729 w 11155680"/>
              <a:gd name="connsiteY9" fmla="*/ 0 h 5132632"/>
              <a:gd name="connsiteX10" fmla="*/ 5968289 w 11155680"/>
              <a:gd name="connsiteY10" fmla="*/ 0 h 5132632"/>
              <a:gd name="connsiteX11" fmla="*/ 6888632 w 11155680"/>
              <a:gd name="connsiteY11" fmla="*/ 0 h 5132632"/>
              <a:gd name="connsiteX12" fmla="*/ 7474306 w 11155680"/>
              <a:gd name="connsiteY12" fmla="*/ 0 h 5132632"/>
              <a:gd name="connsiteX13" fmla="*/ 7836865 w 11155680"/>
              <a:gd name="connsiteY13" fmla="*/ 0 h 5132632"/>
              <a:gd name="connsiteX14" fmla="*/ 8199425 w 11155680"/>
              <a:gd name="connsiteY14" fmla="*/ 0 h 5132632"/>
              <a:gd name="connsiteX15" fmla="*/ 8896655 w 11155680"/>
              <a:gd name="connsiteY15" fmla="*/ 0 h 5132632"/>
              <a:gd name="connsiteX16" fmla="*/ 9816998 w 11155680"/>
              <a:gd name="connsiteY16" fmla="*/ 0 h 5132632"/>
              <a:gd name="connsiteX17" fmla="*/ 10291115 w 11155680"/>
              <a:gd name="connsiteY17" fmla="*/ 0 h 5132632"/>
              <a:gd name="connsiteX18" fmla="*/ 11155680 w 11155680"/>
              <a:gd name="connsiteY18" fmla="*/ 0 h 5132632"/>
              <a:gd name="connsiteX19" fmla="*/ 11155680 w 11155680"/>
              <a:gd name="connsiteY19" fmla="*/ 590253 h 5132632"/>
              <a:gd name="connsiteX20" fmla="*/ 11155680 w 11155680"/>
              <a:gd name="connsiteY20" fmla="*/ 1334484 h 5132632"/>
              <a:gd name="connsiteX21" fmla="*/ 11155680 w 11155680"/>
              <a:gd name="connsiteY21" fmla="*/ 2078716 h 5132632"/>
              <a:gd name="connsiteX22" fmla="*/ 11155680 w 11155680"/>
              <a:gd name="connsiteY22" fmla="*/ 2668969 h 5132632"/>
              <a:gd name="connsiteX23" fmla="*/ 11155680 w 11155680"/>
              <a:gd name="connsiteY23" fmla="*/ 3207895 h 5132632"/>
              <a:gd name="connsiteX24" fmla="*/ 11155680 w 11155680"/>
              <a:gd name="connsiteY24" fmla="*/ 3746821 h 5132632"/>
              <a:gd name="connsiteX25" fmla="*/ 11155680 w 11155680"/>
              <a:gd name="connsiteY25" fmla="*/ 4285748 h 5132632"/>
              <a:gd name="connsiteX26" fmla="*/ 11155680 w 11155680"/>
              <a:gd name="connsiteY26" fmla="*/ 5132632 h 5132632"/>
              <a:gd name="connsiteX27" fmla="*/ 10235336 w 11155680"/>
              <a:gd name="connsiteY27" fmla="*/ 5132632 h 5132632"/>
              <a:gd name="connsiteX28" fmla="*/ 9426550 w 11155680"/>
              <a:gd name="connsiteY28" fmla="*/ 5132632 h 5132632"/>
              <a:gd name="connsiteX29" fmla="*/ 8952433 w 11155680"/>
              <a:gd name="connsiteY29" fmla="*/ 5132632 h 5132632"/>
              <a:gd name="connsiteX30" fmla="*/ 8255203 w 11155680"/>
              <a:gd name="connsiteY30" fmla="*/ 5132632 h 5132632"/>
              <a:gd name="connsiteX31" fmla="*/ 7446416 w 11155680"/>
              <a:gd name="connsiteY31" fmla="*/ 5132632 h 5132632"/>
              <a:gd name="connsiteX32" fmla="*/ 7083857 w 11155680"/>
              <a:gd name="connsiteY32" fmla="*/ 5132632 h 5132632"/>
              <a:gd name="connsiteX33" fmla="*/ 6275070 w 11155680"/>
              <a:gd name="connsiteY33" fmla="*/ 5132632 h 5132632"/>
              <a:gd name="connsiteX34" fmla="*/ 5466283 w 11155680"/>
              <a:gd name="connsiteY34" fmla="*/ 5132632 h 5132632"/>
              <a:gd name="connsiteX35" fmla="*/ 4992167 w 11155680"/>
              <a:gd name="connsiteY35" fmla="*/ 5132632 h 5132632"/>
              <a:gd name="connsiteX36" fmla="*/ 4071823 w 11155680"/>
              <a:gd name="connsiteY36" fmla="*/ 5132632 h 5132632"/>
              <a:gd name="connsiteX37" fmla="*/ 3263036 w 11155680"/>
              <a:gd name="connsiteY37" fmla="*/ 5132632 h 5132632"/>
              <a:gd name="connsiteX38" fmla="*/ 2454250 w 11155680"/>
              <a:gd name="connsiteY38" fmla="*/ 5132632 h 5132632"/>
              <a:gd name="connsiteX39" fmla="*/ 1533906 w 11155680"/>
              <a:gd name="connsiteY39" fmla="*/ 5132632 h 5132632"/>
              <a:gd name="connsiteX40" fmla="*/ 1059790 w 11155680"/>
              <a:gd name="connsiteY40" fmla="*/ 5132632 h 5132632"/>
              <a:gd name="connsiteX41" fmla="*/ 0 w 11155680"/>
              <a:gd name="connsiteY41" fmla="*/ 5132632 h 5132632"/>
              <a:gd name="connsiteX42" fmla="*/ 0 w 11155680"/>
              <a:gd name="connsiteY42" fmla="*/ 4439727 h 5132632"/>
              <a:gd name="connsiteX43" fmla="*/ 0 w 11155680"/>
              <a:gd name="connsiteY43" fmla="*/ 3849474 h 5132632"/>
              <a:gd name="connsiteX44" fmla="*/ 0 w 11155680"/>
              <a:gd name="connsiteY44" fmla="*/ 3105242 h 5132632"/>
              <a:gd name="connsiteX45" fmla="*/ 0 w 11155680"/>
              <a:gd name="connsiteY45" fmla="*/ 2361011 h 5132632"/>
              <a:gd name="connsiteX46" fmla="*/ 0 w 11155680"/>
              <a:gd name="connsiteY46" fmla="*/ 1873411 h 5132632"/>
              <a:gd name="connsiteX47" fmla="*/ 0 w 11155680"/>
              <a:gd name="connsiteY47" fmla="*/ 1334484 h 5132632"/>
              <a:gd name="connsiteX48" fmla="*/ 0 w 11155680"/>
              <a:gd name="connsiteY48" fmla="*/ 692905 h 5132632"/>
              <a:gd name="connsiteX49" fmla="*/ 0 w 11155680"/>
              <a:gd name="connsiteY49" fmla="*/ 0 h 513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155680" h="5132632" fill="none" extrusionOk="0">
                <a:moveTo>
                  <a:pt x="0" y="0"/>
                </a:moveTo>
                <a:cubicBezTo>
                  <a:pt x="170899" y="2420"/>
                  <a:pt x="259388" y="-7457"/>
                  <a:pt x="362560" y="0"/>
                </a:cubicBezTo>
                <a:cubicBezTo>
                  <a:pt x="465732" y="7457"/>
                  <a:pt x="785607" y="23728"/>
                  <a:pt x="1171346" y="0"/>
                </a:cubicBezTo>
                <a:cubicBezTo>
                  <a:pt x="1557085" y="-23728"/>
                  <a:pt x="1745912" y="-10321"/>
                  <a:pt x="2091690" y="0"/>
                </a:cubicBezTo>
                <a:cubicBezTo>
                  <a:pt x="2437468" y="10321"/>
                  <a:pt x="2356943" y="-1258"/>
                  <a:pt x="2454250" y="0"/>
                </a:cubicBezTo>
                <a:cubicBezTo>
                  <a:pt x="2551557" y="1258"/>
                  <a:pt x="2811329" y="21670"/>
                  <a:pt x="3039923" y="0"/>
                </a:cubicBezTo>
                <a:cubicBezTo>
                  <a:pt x="3268517" y="-21670"/>
                  <a:pt x="3748806" y="-43589"/>
                  <a:pt x="3960266" y="0"/>
                </a:cubicBezTo>
                <a:cubicBezTo>
                  <a:pt x="4171726" y="43589"/>
                  <a:pt x="4168675" y="5802"/>
                  <a:pt x="4322826" y="0"/>
                </a:cubicBezTo>
                <a:cubicBezTo>
                  <a:pt x="4476977" y="-5802"/>
                  <a:pt x="4867047" y="-35786"/>
                  <a:pt x="5131613" y="0"/>
                </a:cubicBezTo>
                <a:cubicBezTo>
                  <a:pt x="5396179" y="35786"/>
                  <a:pt x="5382756" y="-4817"/>
                  <a:pt x="5605729" y="0"/>
                </a:cubicBezTo>
                <a:cubicBezTo>
                  <a:pt x="5828702" y="4817"/>
                  <a:pt x="5840911" y="7221"/>
                  <a:pt x="5968289" y="0"/>
                </a:cubicBezTo>
                <a:cubicBezTo>
                  <a:pt x="6095667" y="-7221"/>
                  <a:pt x="6511024" y="-19042"/>
                  <a:pt x="6888632" y="0"/>
                </a:cubicBezTo>
                <a:cubicBezTo>
                  <a:pt x="7266240" y="19042"/>
                  <a:pt x="7306795" y="20442"/>
                  <a:pt x="7474306" y="0"/>
                </a:cubicBezTo>
                <a:cubicBezTo>
                  <a:pt x="7641817" y="-20442"/>
                  <a:pt x="7732628" y="-2338"/>
                  <a:pt x="7836865" y="0"/>
                </a:cubicBezTo>
                <a:cubicBezTo>
                  <a:pt x="7941102" y="2338"/>
                  <a:pt x="8116904" y="6816"/>
                  <a:pt x="8199425" y="0"/>
                </a:cubicBezTo>
                <a:cubicBezTo>
                  <a:pt x="8281946" y="-6816"/>
                  <a:pt x="8735747" y="6582"/>
                  <a:pt x="8896655" y="0"/>
                </a:cubicBezTo>
                <a:cubicBezTo>
                  <a:pt x="9057563" y="-6582"/>
                  <a:pt x="9463003" y="-38731"/>
                  <a:pt x="9816998" y="0"/>
                </a:cubicBezTo>
                <a:cubicBezTo>
                  <a:pt x="10170993" y="38731"/>
                  <a:pt x="10174197" y="3428"/>
                  <a:pt x="10291115" y="0"/>
                </a:cubicBezTo>
                <a:cubicBezTo>
                  <a:pt x="10408033" y="-3428"/>
                  <a:pt x="10862383" y="24234"/>
                  <a:pt x="11155680" y="0"/>
                </a:cubicBezTo>
                <a:cubicBezTo>
                  <a:pt x="11138689" y="155299"/>
                  <a:pt x="11182166" y="355278"/>
                  <a:pt x="11155680" y="590253"/>
                </a:cubicBezTo>
                <a:cubicBezTo>
                  <a:pt x="11129194" y="825228"/>
                  <a:pt x="11183993" y="1096925"/>
                  <a:pt x="11155680" y="1334484"/>
                </a:cubicBezTo>
                <a:cubicBezTo>
                  <a:pt x="11127367" y="1572043"/>
                  <a:pt x="11163424" y="1840269"/>
                  <a:pt x="11155680" y="2078716"/>
                </a:cubicBezTo>
                <a:cubicBezTo>
                  <a:pt x="11147936" y="2317163"/>
                  <a:pt x="11156597" y="2394672"/>
                  <a:pt x="11155680" y="2668969"/>
                </a:cubicBezTo>
                <a:cubicBezTo>
                  <a:pt x="11154763" y="2943266"/>
                  <a:pt x="11161624" y="3007651"/>
                  <a:pt x="11155680" y="3207895"/>
                </a:cubicBezTo>
                <a:cubicBezTo>
                  <a:pt x="11149736" y="3408139"/>
                  <a:pt x="11144262" y="3488523"/>
                  <a:pt x="11155680" y="3746821"/>
                </a:cubicBezTo>
                <a:cubicBezTo>
                  <a:pt x="11167098" y="4005119"/>
                  <a:pt x="11176323" y="4120577"/>
                  <a:pt x="11155680" y="4285748"/>
                </a:cubicBezTo>
                <a:cubicBezTo>
                  <a:pt x="11135037" y="4450919"/>
                  <a:pt x="11153244" y="4952733"/>
                  <a:pt x="11155680" y="5132632"/>
                </a:cubicBezTo>
                <a:cubicBezTo>
                  <a:pt x="10809356" y="5178439"/>
                  <a:pt x="10425606" y="5087471"/>
                  <a:pt x="10235336" y="5132632"/>
                </a:cubicBezTo>
                <a:cubicBezTo>
                  <a:pt x="10045066" y="5177793"/>
                  <a:pt x="9823063" y="5129271"/>
                  <a:pt x="9426550" y="5132632"/>
                </a:cubicBezTo>
                <a:cubicBezTo>
                  <a:pt x="9030037" y="5135993"/>
                  <a:pt x="9096248" y="5140472"/>
                  <a:pt x="8952433" y="5132632"/>
                </a:cubicBezTo>
                <a:cubicBezTo>
                  <a:pt x="8808618" y="5124792"/>
                  <a:pt x="8431072" y="5097790"/>
                  <a:pt x="8255203" y="5132632"/>
                </a:cubicBezTo>
                <a:cubicBezTo>
                  <a:pt x="8079334" y="5167475"/>
                  <a:pt x="7743511" y="5113442"/>
                  <a:pt x="7446416" y="5132632"/>
                </a:cubicBezTo>
                <a:cubicBezTo>
                  <a:pt x="7149321" y="5151822"/>
                  <a:pt x="7177334" y="5127376"/>
                  <a:pt x="7083857" y="5132632"/>
                </a:cubicBezTo>
                <a:cubicBezTo>
                  <a:pt x="6990380" y="5137888"/>
                  <a:pt x="6455363" y="5141164"/>
                  <a:pt x="6275070" y="5132632"/>
                </a:cubicBezTo>
                <a:cubicBezTo>
                  <a:pt x="6094777" y="5124100"/>
                  <a:pt x="5700310" y="5111342"/>
                  <a:pt x="5466283" y="5132632"/>
                </a:cubicBezTo>
                <a:cubicBezTo>
                  <a:pt x="5232256" y="5153922"/>
                  <a:pt x="5162330" y="5151995"/>
                  <a:pt x="4992167" y="5132632"/>
                </a:cubicBezTo>
                <a:cubicBezTo>
                  <a:pt x="4822004" y="5113269"/>
                  <a:pt x="4263887" y="5143559"/>
                  <a:pt x="4071823" y="5132632"/>
                </a:cubicBezTo>
                <a:cubicBezTo>
                  <a:pt x="3879759" y="5121705"/>
                  <a:pt x="3474811" y="5132879"/>
                  <a:pt x="3263036" y="5132632"/>
                </a:cubicBezTo>
                <a:cubicBezTo>
                  <a:pt x="3051261" y="5132385"/>
                  <a:pt x="2653650" y="5128833"/>
                  <a:pt x="2454250" y="5132632"/>
                </a:cubicBezTo>
                <a:cubicBezTo>
                  <a:pt x="2254850" y="5136431"/>
                  <a:pt x="1773854" y="5122849"/>
                  <a:pt x="1533906" y="5132632"/>
                </a:cubicBezTo>
                <a:cubicBezTo>
                  <a:pt x="1293958" y="5142415"/>
                  <a:pt x="1217471" y="5120940"/>
                  <a:pt x="1059790" y="5132632"/>
                </a:cubicBezTo>
                <a:cubicBezTo>
                  <a:pt x="902109" y="5144324"/>
                  <a:pt x="454277" y="5146699"/>
                  <a:pt x="0" y="5132632"/>
                </a:cubicBezTo>
                <a:cubicBezTo>
                  <a:pt x="-15578" y="4835651"/>
                  <a:pt x="-33896" y="4659038"/>
                  <a:pt x="0" y="4439727"/>
                </a:cubicBezTo>
                <a:cubicBezTo>
                  <a:pt x="33896" y="4220416"/>
                  <a:pt x="-14811" y="4028803"/>
                  <a:pt x="0" y="3849474"/>
                </a:cubicBezTo>
                <a:cubicBezTo>
                  <a:pt x="14811" y="3670145"/>
                  <a:pt x="-26122" y="3429384"/>
                  <a:pt x="0" y="3105242"/>
                </a:cubicBezTo>
                <a:cubicBezTo>
                  <a:pt x="26122" y="2781100"/>
                  <a:pt x="-24761" y="2568132"/>
                  <a:pt x="0" y="2361011"/>
                </a:cubicBezTo>
                <a:cubicBezTo>
                  <a:pt x="24761" y="2153890"/>
                  <a:pt x="10655" y="2103507"/>
                  <a:pt x="0" y="1873411"/>
                </a:cubicBezTo>
                <a:cubicBezTo>
                  <a:pt x="-10655" y="1643315"/>
                  <a:pt x="6961" y="1543870"/>
                  <a:pt x="0" y="1334484"/>
                </a:cubicBezTo>
                <a:cubicBezTo>
                  <a:pt x="-6961" y="1125098"/>
                  <a:pt x="20261" y="913766"/>
                  <a:pt x="0" y="692905"/>
                </a:cubicBezTo>
                <a:cubicBezTo>
                  <a:pt x="-20261" y="472044"/>
                  <a:pt x="26965" y="246280"/>
                  <a:pt x="0" y="0"/>
                </a:cubicBezTo>
                <a:close/>
              </a:path>
              <a:path w="11155680" h="5132632" stroke="0" extrusionOk="0">
                <a:moveTo>
                  <a:pt x="0" y="0"/>
                </a:moveTo>
                <a:cubicBezTo>
                  <a:pt x="392717" y="-10420"/>
                  <a:pt x="541286" y="25910"/>
                  <a:pt x="808787" y="0"/>
                </a:cubicBezTo>
                <a:cubicBezTo>
                  <a:pt x="1076288" y="-25910"/>
                  <a:pt x="1137978" y="-250"/>
                  <a:pt x="1394460" y="0"/>
                </a:cubicBezTo>
                <a:cubicBezTo>
                  <a:pt x="1650942" y="250"/>
                  <a:pt x="1754347" y="3614"/>
                  <a:pt x="2091690" y="0"/>
                </a:cubicBezTo>
                <a:cubicBezTo>
                  <a:pt x="2429033" y="-3614"/>
                  <a:pt x="2466906" y="5974"/>
                  <a:pt x="2565806" y="0"/>
                </a:cubicBezTo>
                <a:cubicBezTo>
                  <a:pt x="2664706" y="-5974"/>
                  <a:pt x="3066690" y="-12228"/>
                  <a:pt x="3263036" y="0"/>
                </a:cubicBezTo>
                <a:cubicBezTo>
                  <a:pt x="3459382" y="12228"/>
                  <a:pt x="3523388" y="-18146"/>
                  <a:pt x="3737153" y="0"/>
                </a:cubicBezTo>
                <a:cubicBezTo>
                  <a:pt x="3950918" y="18146"/>
                  <a:pt x="4223095" y="-7025"/>
                  <a:pt x="4434383" y="0"/>
                </a:cubicBezTo>
                <a:cubicBezTo>
                  <a:pt x="4645671" y="7025"/>
                  <a:pt x="4881669" y="25644"/>
                  <a:pt x="5020056" y="0"/>
                </a:cubicBezTo>
                <a:cubicBezTo>
                  <a:pt x="5158443" y="-25644"/>
                  <a:pt x="5345548" y="-9043"/>
                  <a:pt x="5494172" y="0"/>
                </a:cubicBezTo>
                <a:cubicBezTo>
                  <a:pt x="5642796" y="9043"/>
                  <a:pt x="5994660" y="-26360"/>
                  <a:pt x="6302959" y="0"/>
                </a:cubicBezTo>
                <a:cubicBezTo>
                  <a:pt x="6611258" y="26360"/>
                  <a:pt x="6880190" y="-25292"/>
                  <a:pt x="7223303" y="0"/>
                </a:cubicBezTo>
                <a:cubicBezTo>
                  <a:pt x="7566416" y="25292"/>
                  <a:pt x="7802070" y="-22335"/>
                  <a:pt x="8143646" y="0"/>
                </a:cubicBezTo>
                <a:cubicBezTo>
                  <a:pt x="8485222" y="22335"/>
                  <a:pt x="8604584" y="-20728"/>
                  <a:pt x="8729320" y="0"/>
                </a:cubicBezTo>
                <a:cubicBezTo>
                  <a:pt x="8854056" y="20728"/>
                  <a:pt x="9182543" y="2311"/>
                  <a:pt x="9314993" y="0"/>
                </a:cubicBezTo>
                <a:cubicBezTo>
                  <a:pt x="9447443" y="-2311"/>
                  <a:pt x="9884289" y="-17906"/>
                  <a:pt x="10235336" y="0"/>
                </a:cubicBezTo>
                <a:cubicBezTo>
                  <a:pt x="10586383" y="17906"/>
                  <a:pt x="10771178" y="27258"/>
                  <a:pt x="11155680" y="0"/>
                </a:cubicBezTo>
                <a:cubicBezTo>
                  <a:pt x="11127025" y="341878"/>
                  <a:pt x="11161417" y="378715"/>
                  <a:pt x="11155680" y="692905"/>
                </a:cubicBezTo>
                <a:cubicBezTo>
                  <a:pt x="11149943" y="1007095"/>
                  <a:pt x="11181662" y="1000489"/>
                  <a:pt x="11155680" y="1231832"/>
                </a:cubicBezTo>
                <a:cubicBezTo>
                  <a:pt x="11129698" y="1463175"/>
                  <a:pt x="11180143" y="1782065"/>
                  <a:pt x="11155680" y="1976063"/>
                </a:cubicBezTo>
                <a:cubicBezTo>
                  <a:pt x="11131217" y="2170061"/>
                  <a:pt x="11136840" y="2336437"/>
                  <a:pt x="11155680" y="2463663"/>
                </a:cubicBezTo>
                <a:cubicBezTo>
                  <a:pt x="11174520" y="2590889"/>
                  <a:pt x="11159350" y="2866133"/>
                  <a:pt x="11155680" y="3207895"/>
                </a:cubicBezTo>
                <a:cubicBezTo>
                  <a:pt x="11152010" y="3549657"/>
                  <a:pt x="11144955" y="3614355"/>
                  <a:pt x="11155680" y="3798148"/>
                </a:cubicBezTo>
                <a:cubicBezTo>
                  <a:pt x="11166405" y="3981941"/>
                  <a:pt x="11186633" y="4209418"/>
                  <a:pt x="11155680" y="4439727"/>
                </a:cubicBezTo>
                <a:cubicBezTo>
                  <a:pt x="11124727" y="4670036"/>
                  <a:pt x="11165425" y="4857096"/>
                  <a:pt x="11155680" y="5132632"/>
                </a:cubicBezTo>
                <a:cubicBezTo>
                  <a:pt x="10998747" y="5115740"/>
                  <a:pt x="10790254" y="5120340"/>
                  <a:pt x="10681564" y="5132632"/>
                </a:cubicBezTo>
                <a:cubicBezTo>
                  <a:pt x="10572874" y="5144924"/>
                  <a:pt x="10069973" y="5154009"/>
                  <a:pt x="9872777" y="5132632"/>
                </a:cubicBezTo>
                <a:cubicBezTo>
                  <a:pt x="9675581" y="5111255"/>
                  <a:pt x="9265251" y="5111457"/>
                  <a:pt x="9063990" y="5132632"/>
                </a:cubicBezTo>
                <a:cubicBezTo>
                  <a:pt x="8862729" y="5153807"/>
                  <a:pt x="8451108" y="5116300"/>
                  <a:pt x="8143646" y="5132632"/>
                </a:cubicBezTo>
                <a:cubicBezTo>
                  <a:pt x="7836184" y="5148964"/>
                  <a:pt x="7426638" y="5158216"/>
                  <a:pt x="7223303" y="5132632"/>
                </a:cubicBezTo>
                <a:cubicBezTo>
                  <a:pt x="7019968" y="5107048"/>
                  <a:pt x="6941300" y="5113735"/>
                  <a:pt x="6749186" y="5132632"/>
                </a:cubicBezTo>
                <a:cubicBezTo>
                  <a:pt x="6557072" y="5151529"/>
                  <a:pt x="6048543" y="5099706"/>
                  <a:pt x="5828843" y="5132632"/>
                </a:cubicBezTo>
                <a:cubicBezTo>
                  <a:pt x="5609143" y="5165558"/>
                  <a:pt x="5491427" y="5151026"/>
                  <a:pt x="5243170" y="5132632"/>
                </a:cubicBezTo>
                <a:cubicBezTo>
                  <a:pt x="4994913" y="5114238"/>
                  <a:pt x="4960544" y="5133160"/>
                  <a:pt x="4880610" y="5132632"/>
                </a:cubicBezTo>
                <a:cubicBezTo>
                  <a:pt x="4800676" y="5132104"/>
                  <a:pt x="4536798" y="5116189"/>
                  <a:pt x="4406494" y="5132632"/>
                </a:cubicBezTo>
                <a:cubicBezTo>
                  <a:pt x="4276190" y="5149075"/>
                  <a:pt x="4148606" y="5145243"/>
                  <a:pt x="4043934" y="5132632"/>
                </a:cubicBezTo>
                <a:cubicBezTo>
                  <a:pt x="3939262" y="5120021"/>
                  <a:pt x="3414339" y="5129421"/>
                  <a:pt x="3235147" y="5132632"/>
                </a:cubicBezTo>
                <a:cubicBezTo>
                  <a:pt x="3055955" y="5135843"/>
                  <a:pt x="2551017" y="5119742"/>
                  <a:pt x="2314804" y="5132632"/>
                </a:cubicBezTo>
                <a:cubicBezTo>
                  <a:pt x="2078591" y="5145522"/>
                  <a:pt x="1969702" y="5114453"/>
                  <a:pt x="1729130" y="5132632"/>
                </a:cubicBezTo>
                <a:cubicBezTo>
                  <a:pt x="1488558" y="5150811"/>
                  <a:pt x="1362479" y="5156384"/>
                  <a:pt x="1031900" y="5132632"/>
                </a:cubicBezTo>
                <a:cubicBezTo>
                  <a:pt x="701321" y="5108881"/>
                  <a:pt x="423825" y="5108355"/>
                  <a:pt x="0" y="5132632"/>
                </a:cubicBezTo>
                <a:cubicBezTo>
                  <a:pt x="1846" y="4874361"/>
                  <a:pt x="-29069" y="4783899"/>
                  <a:pt x="0" y="4542379"/>
                </a:cubicBezTo>
                <a:cubicBezTo>
                  <a:pt x="29069" y="4300859"/>
                  <a:pt x="-11009" y="4144776"/>
                  <a:pt x="0" y="4003453"/>
                </a:cubicBezTo>
                <a:cubicBezTo>
                  <a:pt x="11009" y="3862130"/>
                  <a:pt x="14593" y="3601882"/>
                  <a:pt x="0" y="3413200"/>
                </a:cubicBezTo>
                <a:cubicBezTo>
                  <a:pt x="-14593" y="3224518"/>
                  <a:pt x="10153" y="2824287"/>
                  <a:pt x="0" y="2668969"/>
                </a:cubicBezTo>
                <a:cubicBezTo>
                  <a:pt x="-10153" y="2513651"/>
                  <a:pt x="5130" y="2422771"/>
                  <a:pt x="0" y="2181369"/>
                </a:cubicBezTo>
                <a:cubicBezTo>
                  <a:pt x="-5130" y="1939967"/>
                  <a:pt x="-14888" y="1822451"/>
                  <a:pt x="0" y="1488463"/>
                </a:cubicBezTo>
                <a:cubicBezTo>
                  <a:pt x="14888" y="1154475"/>
                  <a:pt x="-20973" y="1088228"/>
                  <a:pt x="0" y="795558"/>
                </a:cubicBezTo>
                <a:cubicBezTo>
                  <a:pt x="20973" y="502889"/>
                  <a:pt x="-34871" y="248731"/>
                  <a:pt x="0" y="0"/>
                </a:cubicBezTo>
                <a:close/>
              </a:path>
            </a:pathLst>
          </a:custGeom>
          <a:ln w="28575">
            <a:noFill/>
            <a:extLst>
              <a:ext uri="{C807C97D-BFC1-408E-A445-0C87EB9F89A2}">
                <ask:lineSketchStyleProps xmlns:ask="http://schemas.microsoft.com/office/drawing/2018/sketchyshapes" sd="2512980468">
                  <ask:type>
                    <ask:lineSketchFreehand/>
                  </ask:type>
                </ask:lineSketchStyleProps>
              </a:ext>
            </a:extLst>
          </a:ln>
        </p:spPr>
        <p:txBody>
          <a:bodyPr vert="horz" lIns="91440" tIns="45720" rIns="91440" bIns="45720" rtlCol="0" anchor="t" anchorCtr="0">
            <a:normAutofit/>
          </a:bodyPr>
          <a:lstStyle/>
          <a:p>
            <a:pPr marL="285750" indent="-285750">
              <a:lnSpc>
                <a:spcPct val="100000"/>
              </a:lnSpc>
              <a:spcBef>
                <a:spcPts val="600"/>
              </a:spcBef>
              <a:spcAft>
                <a:spcPts val="600"/>
              </a:spcAft>
              <a:buClr>
                <a:schemeClr val="accent1"/>
              </a:buClr>
              <a:buFont typeface="Arial" panose="020B0604020202020204" pitchFamily="34" charset="0"/>
              <a:buChar char="•"/>
            </a:pPr>
            <a:r>
              <a:rPr lang="en-US" sz="2400" dirty="0">
                <a:latin typeface="Arial" panose="020B0604020202020204" pitchFamily="34" charset="0"/>
                <a:cs typeface="Arial" panose="020B0604020202020204" pitchFamily="34" charset="0"/>
              </a:rPr>
              <a:t>Payment is allowed for material which is stockpiled (furnished) at the beginning of a project (See </a:t>
            </a:r>
            <a:r>
              <a:rPr lang="en-US" sz="2400" b="1" i="1" dirty="0">
                <a:latin typeface="Arial" panose="020B0604020202020204" pitchFamily="34" charset="0"/>
                <a:cs typeface="Arial" panose="020B0604020202020204" pitchFamily="34" charset="0"/>
              </a:rPr>
              <a:t>Specification 9-5 </a:t>
            </a:r>
            <a:r>
              <a:rPr lang="en-US" sz="2400" dirty="0">
                <a:latin typeface="Arial" panose="020B0604020202020204" pitchFamily="34" charset="0"/>
                <a:cs typeface="Arial" panose="020B0604020202020204" pitchFamily="34" charset="0"/>
              </a:rPr>
              <a:t>and </a:t>
            </a:r>
            <a:r>
              <a:rPr lang="en-US" sz="2400" b="1" i="1" dirty="0">
                <a:latin typeface="Arial" panose="020B0604020202020204" pitchFamily="34" charset="0"/>
                <a:cs typeface="Arial" panose="020B0604020202020204" pitchFamily="34" charset="0"/>
              </a:rPr>
              <a:t>CPAM 5.11</a:t>
            </a:r>
            <a:r>
              <a:rPr lang="en-US" sz="2400" dirty="0">
                <a:latin typeface="Arial" panose="020B0604020202020204" pitchFamily="34" charset="0"/>
                <a:cs typeface="Arial" panose="020B0604020202020204" pitchFamily="34" charset="0"/>
              </a:rPr>
              <a:t>). </a:t>
            </a:r>
          </a:p>
          <a:p>
            <a:pPr marL="285750" indent="-285750">
              <a:lnSpc>
                <a:spcPct val="100000"/>
              </a:lnSpc>
              <a:spcBef>
                <a:spcPts val="600"/>
              </a:spcBef>
              <a:spcAft>
                <a:spcPts val="600"/>
              </a:spcAft>
              <a:buClr>
                <a:schemeClr val="accent1"/>
              </a:buClr>
              <a:buFont typeface="Arial" panose="020B0604020202020204" pitchFamily="34" charset="0"/>
              <a:buChar char="•"/>
            </a:pPr>
            <a:r>
              <a:rPr lang="en-US" sz="2400" dirty="0">
                <a:latin typeface="Arial" panose="020B0604020202020204" pitchFamily="34" charset="0"/>
                <a:cs typeface="Arial" panose="020B0604020202020204" pitchFamily="34" charset="0"/>
              </a:rPr>
              <a:t>Pay items include the costs for furnishing and installation. As work is completed and payment is made for the quantity furnished and installed, a deduction must be made for the furnished quantity which was paid in advance. </a:t>
            </a:r>
            <a:endParaRPr lang="en-US" sz="2000" dirty="0">
              <a:latin typeface="Arial" panose="020B0604020202020204" pitchFamily="34" charset="0"/>
              <a:cs typeface="Arial" panose="020B0604020202020204" pitchFamily="34" charset="0"/>
            </a:endParaRPr>
          </a:p>
          <a:p>
            <a:pPr marL="285750" indent="-285750">
              <a:lnSpc>
                <a:spcPct val="100000"/>
              </a:lnSpc>
              <a:spcBef>
                <a:spcPts val="600"/>
              </a:spcBef>
              <a:spcAft>
                <a:spcPts val="600"/>
              </a:spcAft>
              <a:buClr>
                <a:schemeClr val="accent1"/>
              </a:buClr>
              <a:buFont typeface="Arial" panose="020B0604020202020204" pitchFamily="34" charset="0"/>
              <a:buChar char="•"/>
            </a:pPr>
            <a:r>
              <a:rPr lang="en-US" sz="2400" dirty="0">
                <a:latin typeface="Arial" panose="020B0604020202020204" pitchFamily="34" charset="0"/>
                <a:cs typeface="Arial" panose="020B0604020202020204" pitchFamily="34" charset="0"/>
              </a:rPr>
              <a:t>The Department must ensure that all payments for stockpiled materials are recovered, and the incorporated work has been accurately paid for.</a:t>
            </a:r>
          </a:p>
          <a:p>
            <a:pPr marL="285750" indent="-285750">
              <a:lnSpc>
                <a:spcPct val="100000"/>
              </a:lnSpc>
              <a:spcBef>
                <a:spcPts val="600"/>
              </a:spcBef>
              <a:spcAft>
                <a:spcPts val="600"/>
              </a:spcAft>
              <a:buClr>
                <a:schemeClr val="accent1"/>
              </a:buClr>
              <a:buFont typeface="Arial" panose="020B0604020202020204" pitchFamily="34" charset="0"/>
              <a:buChar char="•"/>
            </a:pPr>
            <a:r>
              <a:rPr lang="en-US" sz="2400" dirty="0">
                <a:latin typeface="Arial" panose="020B0604020202020204" pitchFamily="34" charset="0"/>
                <a:cs typeface="Arial" panose="020B0604020202020204" pitchFamily="34" charset="0"/>
              </a:rPr>
              <a:t>The following slides will explain how </a:t>
            </a:r>
            <a:r>
              <a:rPr lang="en-US" sz="2400" b="1" dirty="0" err="1">
                <a:latin typeface="Arial" panose="020B0604020202020204" pitchFamily="34" charset="0"/>
                <a:cs typeface="Arial" panose="020B0604020202020204" pitchFamily="34" charset="0"/>
              </a:rPr>
              <a:t>AASHTOware</a:t>
            </a:r>
            <a:r>
              <a:rPr lang="en-US" sz="2400" b="1" dirty="0">
                <a:latin typeface="Arial" panose="020B0604020202020204" pitchFamily="34" charset="0"/>
                <a:cs typeface="Arial" panose="020B0604020202020204" pitchFamily="34" charset="0"/>
              </a:rPr>
              <a:t> Project (</a:t>
            </a:r>
            <a:r>
              <a:rPr lang="en-US" sz="2400" b="1" dirty="0" err="1">
                <a:latin typeface="Arial" panose="020B0604020202020204" pitchFamily="34" charset="0"/>
                <a:cs typeface="Arial" panose="020B0604020202020204" pitchFamily="34" charset="0"/>
              </a:rPr>
              <a:t>PrC</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pays for stockpiled material and subsequently recovers for such payments.</a:t>
            </a:r>
          </a:p>
          <a:p>
            <a:pPr marL="285750" indent="-285750">
              <a:lnSpc>
                <a:spcPct val="100000"/>
              </a:lnSpc>
              <a:spcBef>
                <a:spcPts val="600"/>
              </a:spcBef>
              <a:spcAft>
                <a:spcPts val="600"/>
              </a:spcAft>
              <a:buClr>
                <a:schemeClr val="accent1"/>
              </a:buClr>
              <a:buFont typeface="Arial" panose="020B0604020202020204" pitchFamily="34" charset="0"/>
              <a:buChar char="•"/>
            </a:pPr>
            <a:r>
              <a:rPr lang="en-US" sz="2400" dirty="0">
                <a:latin typeface="Arial" panose="020B0604020202020204" pitchFamily="34" charset="0"/>
                <a:cs typeface="Arial" panose="020B0604020202020204" pitchFamily="34" charset="0"/>
              </a:rPr>
              <a:t>The intent is to help Project Staff understand how the system works and therefore manage their specific project appropriately. </a:t>
            </a:r>
          </a:p>
          <a:p>
            <a:pPr>
              <a:lnSpc>
                <a:spcPct val="100000"/>
              </a:lnSpc>
              <a:spcBef>
                <a:spcPts val="600"/>
              </a:spcBef>
              <a:spcAft>
                <a:spcPts val="600"/>
              </a:spcAft>
              <a:buClr>
                <a:schemeClr val="accent1"/>
              </a:buClr>
            </a:pP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2C89708-C3F5-87EE-B659-6DCE8074A42C}"/>
              </a:ext>
            </a:extLst>
          </p:cNvPr>
          <p:cNvSpPr>
            <a:spLocks noGrp="1"/>
          </p:cNvSpPr>
          <p:nvPr>
            <p:ph type="title"/>
          </p:nvPr>
        </p:nvSpPr>
        <p:spPr>
          <a:xfrm>
            <a:off x="838200" y="426450"/>
            <a:ext cx="9807341" cy="940946"/>
          </a:xfrm>
        </p:spPr>
        <p:txBody>
          <a:bodyPr vert="horz" lIns="91440" tIns="45720" rIns="91440" bIns="45720" rtlCol="0" anchor="ctr">
            <a:normAutofit/>
          </a:bodyPr>
          <a:lstStyle/>
          <a:p>
            <a:pPr algn="ctr"/>
            <a:r>
              <a:rPr lang="en-US" sz="4400" b="1" kern="1200" dirty="0">
                <a:solidFill>
                  <a:schemeClr val="tx1"/>
                </a:solidFill>
                <a:latin typeface="+mj-lt"/>
                <a:ea typeface="+mj-ea"/>
                <a:cs typeface="+mj-cs"/>
              </a:rPr>
              <a:t>Stockpile</a:t>
            </a:r>
            <a:r>
              <a:rPr lang="en-US" sz="4400" kern="1200" dirty="0">
                <a:solidFill>
                  <a:schemeClr val="tx1"/>
                </a:solidFill>
                <a:latin typeface="+mj-lt"/>
                <a:ea typeface="+mj-ea"/>
                <a:cs typeface="+mj-cs"/>
              </a:rPr>
              <a:t> </a:t>
            </a:r>
            <a:r>
              <a:rPr lang="en-US" sz="4400" b="1" dirty="0"/>
              <a:t>Calculations</a:t>
            </a:r>
            <a:endParaRPr lang="en-US" sz="4400" kern="1200" dirty="0">
              <a:solidFill>
                <a:schemeClr val="tx1"/>
              </a:solidFill>
              <a:latin typeface="+mj-lt"/>
              <a:ea typeface="+mj-ea"/>
              <a:cs typeface="+mj-cs"/>
            </a:endParaRPr>
          </a:p>
        </p:txBody>
      </p:sp>
    </p:spTree>
    <p:extLst>
      <p:ext uri="{BB962C8B-B14F-4D97-AF65-F5344CB8AC3E}">
        <p14:creationId xmlns:p14="http://schemas.microsoft.com/office/powerpoint/2010/main" val="15075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6A731-2FFF-09EC-5EAF-CC652392502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15CB4B-76D3-C0A7-7FC4-00E84A218712}"/>
              </a:ext>
            </a:extLst>
          </p:cNvPr>
          <p:cNvSpPr>
            <a:spLocks noGrp="1"/>
          </p:cNvSpPr>
          <p:nvPr>
            <p:ph idx="1"/>
          </p:nvPr>
        </p:nvSpPr>
        <p:spPr>
          <a:xfrm>
            <a:off x="459833" y="1298918"/>
            <a:ext cx="11155680" cy="5132632"/>
          </a:xfrm>
          <a:custGeom>
            <a:avLst/>
            <a:gdLst>
              <a:gd name="connsiteX0" fmla="*/ 0 w 11155680"/>
              <a:gd name="connsiteY0" fmla="*/ 0 h 5132632"/>
              <a:gd name="connsiteX1" fmla="*/ 362560 w 11155680"/>
              <a:gd name="connsiteY1" fmla="*/ 0 h 5132632"/>
              <a:gd name="connsiteX2" fmla="*/ 1171346 w 11155680"/>
              <a:gd name="connsiteY2" fmla="*/ 0 h 5132632"/>
              <a:gd name="connsiteX3" fmla="*/ 2091690 w 11155680"/>
              <a:gd name="connsiteY3" fmla="*/ 0 h 5132632"/>
              <a:gd name="connsiteX4" fmla="*/ 2454250 w 11155680"/>
              <a:gd name="connsiteY4" fmla="*/ 0 h 5132632"/>
              <a:gd name="connsiteX5" fmla="*/ 3039923 w 11155680"/>
              <a:gd name="connsiteY5" fmla="*/ 0 h 5132632"/>
              <a:gd name="connsiteX6" fmla="*/ 3960266 w 11155680"/>
              <a:gd name="connsiteY6" fmla="*/ 0 h 5132632"/>
              <a:gd name="connsiteX7" fmla="*/ 4322826 w 11155680"/>
              <a:gd name="connsiteY7" fmla="*/ 0 h 5132632"/>
              <a:gd name="connsiteX8" fmla="*/ 5131613 w 11155680"/>
              <a:gd name="connsiteY8" fmla="*/ 0 h 5132632"/>
              <a:gd name="connsiteX9" fmla="*/ 5605729 w 11155680"/>
              <a:gd name="connsiteY9" fmla="*/ 0 h 5132632"/>
              <a:gd name="connsiteX10" fmla="*/ 5968289 w 11155680"/>
              <a:gd name="connsiteY10" fmla="*/ 0 h 5132632"/>
              <a:gd name="connsiteX11" fmla="*/ 6888632 w 11155680"/>
              <a:gd name="connsiteY11" fmla="*/ 0 h 5132632"/>
              <a:gd name="connsiteX12" fmla="*/ 7474306 w 11155680"/>
              <a:gd name="connsiteY12" fmla="*/ 0 h 5132632"/>
              <a:gd name="connsiteX13" fmla="*/ 7836865 w 11155680"/>
              <a:gd name="connsiteY13" fmla="*/ 0 h 5132632"/>
              <a:gd name="connsiteX14" fmla="*/ 8199425 w 11155680"/>
              <a:gd name="connsiteY14" fmla="*/ 0 h 5132632"/>
              <a:gd name="connsiteX15" fmla="*/ 8896655 w 11155680"/>
              <a:gd name="connsiteY15" fmla="*/ 0 h 5132632"/>
              <a:gd name="connsiteX16" fmla="*/ 9816998 w 11155680"/>
              <a:gd name="connsiteY16" fmla="*/ 0 h 5132632"/>
              <a:gd name="connsiteX17" fmla="*/ 10291115 w 11155680"/>
              <a:gd name="connsiteY17" fmla="*/ 0 h 5132632"/>
              <a:gd name="connsiteX18" fmla="*/ 11155680 w 11155680"/>
              <a:gd name="connsiteY18" fmla="*/ 0 h 5132632"/>
              <a:gd name="connsiteX19" fmla="*/ 11155680 w 11155680"/>
              <a:gd name="connsiteY19" fmla="*/ 590253 h 5132632"/>
              <a:gd name="connsiteX20" fmla="*/ 11155680 w 11155680"/>
              <a:gd name="connsiteY20" fmla="*/ 1334484 h 5132632"/>
              <a:gd name="connsiteX21" fmla="*/ 11155680 w 11155680"/>
              <a:gd name="connsiteY21" fmla="*/ 2078716 h 5132632"/>
              <a:gd name="connsiteX22" fmla="*/ 11155680 w 11155680"/>
              <a:gd name="connsiteY22" fmla="*/ 2668969 h 5132632"/>
              <a:gd name="connsiteX23" fmla="*/ 11155680 w 11155680"/>
              <a:gd name="connsiteY23" fmla="*/ 3207895 h 5132632"/>
              <a:gd name="connsiteX24" fmla="*/ 11155680 w 11155680"/>
              <a:gd name="connsiteY24" fmla="*/ 3746821 h 5132632"/>
              <a:gd name="connsiteX25" fmla="*/ 11155680 w 11155680"/>
              <a:gd name="connsiteY25" fmla="*/ 4285748 h 5132632"/>
              <a:gd name="connsiteX26" fmla="*/ 11155680 w 11155680"/>
              <a:gd name="connsiteY26" fmla="*/ 5132632 h 5132632"/>
              <a:gd name="connsiteX27" fmla="*/ 10235336 w 11155680"/>
              <a:gd name="connsiteY27" fmla="*/ 5132632 h 5132632"/>
              <a:gd name="connsiteX28" fmla="*/ 9426550 w 11155680"/>
              <a:gd name="connsiteY28" fmla="*/ 5132632 h 5132632"/>
              <a:gd name="connsiteX29" fmla="*/ 8952433 w 11155680"/>
              <a:gd name="connsiteY29" fmla="*/ 5132632 h 5132632"/>
              <a:gd name="connsiteX30" fmla="*/ 8255203 w 11155680"/>
              <a:gd name="connsiteY30" fmla="*/ 5132632 h 5132632"/>
              <a:gd name="connsiteX31" fmla="*/ 7446416 w 11155680"/>
              <a:gd name="connsiteY31" fmla="*/ 5132632 h 5132632"/>
              <a:gd name="connsiteX32" fmla="*/ 7083857 w 11155680"/>
              <a:gd name="connsiteY32" fmla="*/ 5132632 h 5132632"/>
              <a:gd name="connsiteX33" fmla="*/ 6275070 w 11155680"/>
              <a:gd name="connsiteY33" fmla="*/ 5132632 h 5132632"/>
              <a:gd name="connsiteX34" fmla="*/ 5466283 w 11155680"/>
              <a:gd name="connsiteY34" fmla="*/ 5132632 h 5132632"/>
              <a:gd name="connsiteX35" fmla="*/ 4992167 w 11155680"/>
              <a:gd name="connsiteY35" fmla="*/ 5132632 h 5132632"/>
              <a:gd name="connsiteX36" fmla="*/ 4071823 w 11155680"/>
              <a:gd name="connsiteY36" fmla="*/ 5132632 h 5132632"/>
              <a:gd name="connsiteX37" fmla="*/ 3263036 w 11155680"/>
              <a:gd name="connsiteY37" fmla="*/ 5132632 h 5132632"/>
              <a:gd name="connsiteX38" fmla="*/ 2454250 w 11155680"/>
              <a:gd name="connsiteY38" fmla="*/ 5132632 h 5132632"/>
              <a:gd name="connsiteX39" fmla="*/ 1533906 w 11155680"/>
              <a:gd name="connsiteY39" fmla="*/ 5132632 h 5132632"/>
              <a:gd name="connsiteX40" fmla="*/ 1059790 w 11155680"/>
              <a:gd name="connsiteY40" fmla="*/ 5132632 h 5132632"/>
              <a:gd name="connsiteX41" fmla="*/ 0 w 11155680"/>
              <a:gd name="connsiteY41" fmla="*/ 5132632 h 5132632"/>
              <a:gd name="connsiteX42" fmla="*/ 0 w 11155680"/>
              <a:gd name="connsiteY42" fmla="*/ 4439727 h 5132632"/>
              <a:gd name="connsiteX43" fmla="*/ 0 w 11155680"/>
              <a:gd name="connsiteY43" fmla="*/ 3849474 h 5132632"/>
              <a:gd name="connsiteX44" fmla="*/ 0 w 11155680"/>
              <a:gd name="connsiteY44" fmla="*/ 3105242 h 5132632"/>
              <a:gd name="connsiteX45" fmla="*/ 0 w 11155680"/>
              <a:gd name="connsiteY45" fmla="*/ 2361011 h 5132632"/>
              <a:gd name="connsiteX46" fmla="*/ 0 w 11155680"/>
              <a:gd name="connsiteY46" fmla="*/ 1873411 h 5132632"/>
              <a:gd name="connsiteX47" fmla="*/ 0 w 11155680"/>
              <a:gd name="connsiteY47" fmla="*/ 1334484 h 5132632"/>
              <a:gd name="connsiteX48" fmla="*/ 0 w 11155680"/>
              <a:gd name="connsiteY48" fmla="*/ 692905 h 5132632"/>
              <a:gd name="connsiteX49" fmla="*/ 0 w 11155680"/>
              <a:gd name="connsiteY49" fmla="*/ 0 h 513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155680" h="5132632" fill="none" extrusionOk="0">
                <a:moveTo>
                  <a:pt x="0" y="0"/>
                </a:moveTo>
                <a:cubicBezTo>
                  <a:pt x="170899" y="2420"/>
                  <a:pt x="259388" y="-7457"/>
                  <a:pt x="362560" y="0"/>
                </a:cubicBezTo>
                <a:cubicBezTo>
                  <a:pt x="465732" y="7457"/>
                  <a:pt x="785607" y="23728"/>
                  <a:pt x="1171346" y="0"/>
                </a:cubicBezTo>
                <a:cubicBezTo>
                  <a:pt x="1557085" y="-23728"/>
                  <a:pt x="1745912" y="-10321"/>
                  <a:pt x="2091690" y="0"/>
                </a:cubicBezTo>
                <a:cubicBezTo>
                  <a:pt x="2437468" y="10321"/>
                  <a:pt x="2356943" y="-1258"/>
                  <a:pt x="2454250" y="0"/>
                </a:cubicBezTo>
                <a:cubicBezTo>
                  <a:pt x="2551557" y="1258"/>
                  <a:pt x="2811329" y="21670"/>
                  <a:pt x="3039923" y="0"/>
                </a:cubicBezTo>
                <a:cubicBezTo>
                  <a:pt x="3268517" y="-21670"/>
                  <a:pt x="3748806" y="-43589"/>
                  <a:pt x="3960266" y="0"/>
                </a:cubicBezTo>
                <a:cubicBezTo>
                  <a:pt x="4171726" y="43589"/>
                  <a:pt x="4168675" y="5802"/>
                  <a:pt x="4322826" y="0"/>
                </a:cubicBezTo>
                <a:cubicBezTo>
                  <a:pt x="4476977" y="-5802"/>
                  <a:pt x="4867047" y="-35786"/>
                  <a:pt x="5131613" y="0"/>
                </a:cubicBezTo>
                <a:cubicBezTo>
                  <a:pt x="5396179" y="35786"/>
                  <a:pt x="5382756" y="-4817"/>
                  <a:pt x="5605729" y="0"/>
                </a:cubicBezTo>
                <a:cubicBezTo>
                  <a:pt x="5828702" y="4817"/>
                  <a:pt x="5840911" y="7221"/>
                  <a:pt x="5968289" y="0"/>
                </a:cubicBezTo>
                <a:cubicBezTo>
                  <a:pt x="6095667" y="-7221"/>
                  <a:pt x="6511024" y="-19042"/>
                  <a:pt x="6888632" y="0"/>
                </a:cubicBezTo>
                <a:cubicBezTo>
                  <a:pt x="7266240" y="19042"/>
                  <a:pt x="7306795" y="20442"/>
                  <a:pt x="7474306" y="0"/>
                </a:cubicBezTo>
                <a:cubicBezTo>
                  <a:pt x="7641817" y="-20442"/>
                  <a:pt x="7732628" y="-2338"/>
                  <a:pt x="7836865" y="0"/>
                </a:cubicBezTo>
                <a:cubicBezTo>
                  <a:pt x="7941102" y="2338"/>
                  <a:pt x="8116904" y="6816"/>
                  <a:pt x="8199425" y="0"/>
                </a:cubicBezTo>
                <a:cubicBezTo>
                  <a:pt x="8281946" y="-6816"/>
                  <a:pt x="8735747" y="6582"/>
                  <a:pt x="8896655" y="0"/>
                </a:cubicBezTo>
                <a:cubicBezTo>
                  <a:pt x="9057563" y="-6582"/>
                  <a:pt x="9463003" y="-38731"/>
                  <a:pt x="9816998" y="0"/>
                </a:cubicBezTo>
                <a:cubicBezTo>
                  <a:pt x="10170993" y="38731"/>
                  <a:pt x="10174197" y="3428"/>
                  <a:pt x="10291115" y="0"/>
                </a:cubicBezTo>
                <a:cubicBezTo>
                  <a:pt x="10408033" y="-3428"/>
                  <a:pt x="10862383" y="24234"/>
                  <a:pt x="11155680" y="0"/>
                </a:cubicBezTo>
                <a:cubicBezTo>
                  <a:pt x="11138689" y="155299"/>
                  <a:pt x="11182166" y="355278"/>
                  <a:pt x="11155680" y="590253"/>
                </a:cubicBezTo>
                <a:cubicBezTo>
                  <a:pt x="11129194" y="825228"/>
                  <a:pt x="11183993" y="1096925"/>
                  <a:pt x="11155680" y="1334484"/>
                </a:cubicBezTo>
                <a:cubicBezTo>
                  <a:pt x="11127367" y="1572043"/>
                  <a:pt x="11163424" y="1840269"/>
                  <a:pt x="11155680" y="2078716"/>
                </a:cubicBezTo>
                <a:cubicBezTo>
                  <a:pt x="11147936" y="2317163"/>
                  <a:pt x="11156597" y="2394672"/>
                  <a:pt x="11155680" y="2668969"/>
                </a:cubicBezTo>
                <a:cubicBezTo>
                  <a:pt x="11154763" y="2943266"/>
                  <a:pt x="11161624" y="3007651"/>
                  <a:pt x="11155680" y="3207895"/>
                </a:cubicBezTo>
                <a:cubicBezTo>
                  <a:pt x="11149736" y="3408139"/>
                  <a:pt x="11144262" y="3488523"/>
                  <a:pt x="11155680" y="3746821"/>
                </a:cubicBezTo>
                <a:cubicBezTo>
                  <a:pt x="11167098" y="4005119"/>
                  <a:pt x="11176323" y="4120577"/>
                  <a:pt x="11155680" y="4285748"/>
                </a:cubicBezTo>
                <a:cubicBezTo>
                  <a:pt x="11135037" y="4450919"/>
                  <a:pt x="11153244" y="4952733"/>
                  <a:pt x="11155680" y="5132632"/>
                </a:cubicBezTo>
                <a:cubicBezTo>
                  <a:pt x="10809356" y="5178439"/>
                  <a:pt x="10425606" y="5087471"/>
                  <a:pt x="10235336" y="5132632"/>
                </a:cubicBezTo>
                <a:cubicBezTo>
                  <a:pt x="10045066" y="5177793"/>
                  <a:pt x="9823063" y="5129271"/>
                  <a:pt x="9426550" y="5132632"/>
                </a:cubicBezTo>
                <a:cubicBezTo>
                  <a:pt x="9030037" y="5135993"/>
                  <a:pt x="9096248" y="5140472"/>
                  <a:pt x="8952433" y="5132632"/>
                </a:cubicBezTo>
                <a:cubicBezTo>
                  <a:pt x="8808618" y="5124792"/>
                  <a:pt x="8431072" y="5097790"/>
                  <a:pt x="8255203" y="5132632"/>
                </a:cubicBezTo>
                <a:cubicBezTo>
                  <a:pt x="8079334" y="5167475"/>
                  <a:pt x="7743511" y="5113442"/>
                  <a:pt x="7446416" y="5132632"/>
                </a:cubicBezTo>
                <a:cubicBezTo>
                  <a:pt x="7149321" y="5151822"/>
                  <a:pt x="7177334" y="5127376"/>
                  <a:pt x="7083857" y="5132632"/>
                </a:cubicBezTo>
                <a:cubicBezTo>
                  <a:pt x="6990380" y="5137888"/>
                  <a:pt x="6455363" y="5141164"/>
                  <a:pt x="6275070" y="5132632"/>
                </a:cubicBezTo>
                <a:cubicBezTo>
                  <a:pt x="6094777" y="5124100"/>
                  <a:pt x="5700310" y="5111342"/>
                  <a:pt x="5466283" y="5132632"/>
                </a:cubicBezTo>
                <a:cubicBezTo>
                  <a:pt x="5232256" y="5153922"/>
                  <a:pt x="5162330" y="5151995"/>
                  <a:pt x="4992167" y="5132632"/>
                </a:cubicBezTo>
                <a:cubicBezTo>
                  <a:pt x="4822004" y="5113269"/>
                  <a:pt x="4263887" y="5143559"/>
                  <a:pt x="4071823" y="5132632"/>
                </a:cubicBezTo>
                <a:cubicBezTo>
                  <a:pt x="3879759" y="5121705"/>
                  <a:pt x="3474811" y="5132879"/>
                  <a:pt x="3263036" y="5132632"/>
                </a:cubicBezTo>
                <a:cubicBezTo>
                  <a:pt x="3051261" y="5132385"/>
                  <a:pt x="2653650" y="5128833"/>
                  <a:pt x="2454250" y="5132632"/>
                </a:cubicBezTo>
                <a:cubicBezTo>
                  <a:pt x="2254850" y="5136431"/>
                  <a:pt x="1773854" y="5122849"/>
                  <a:pt x="1533906" y="5132632"/>
                </a:cubicBezTo>
                <a:cubicBezTo>
                  <a:pt x="1293958" y="5142415"/>
                  <a:pt x="1217471" y="5120940"/>
                  <a:pt x="1059790" y="5132632"/>
                </a:cubicBezTo>
                <a:cubicBezTo>
                  <a:pt x="902109" y="5144324"/>
                  <a:pt x="454277" y="5146699"/>
                  <a:pt x="0" y="5132632"/>
                </a:cubicBezTo>
                <a:cubicBezTo>
                  <a:pt x="-15578" y="4835651"/>
                  <a:pt x="-33896" y="4659038"/>
                  <a:pt x="0" y="4439727"/>
                </a:cubicBezTo>
                <a:cubicBezTo>
                  <a:pt x="33896" y="4220416"/>
                  <a:pt x="-14811" y="4028803"/>
                  <a:pt x="0" y="3849474"/>
                </a:cubicBezTo>
                <a:cubicBezTo>
                  <a:pt x="14811" y="3670145"/>
                  <a:pt x="-26122" y="3429384"/>
                  <a:pt x="0" y="3105242"/>
                </a:cubicBezTo>
                <a:cubicBezTo>
                  <a:pt x="26122" y="2781100"/>
                  <a:pt x="-24761" y="2568132"/>
                  <a:pt x="0" y="2361011"/>
                </a:cubicBezTo>
                <a:cubicBezTo>
                  <a:pt x="24761" y="2153890"/>
                  <a:pt x="10655" y="2103507"/>
                  <a:pt x="0" y="1873411"/>
                </a:cubicBezTo>
                <a:cubicBezTo>
                  <a:pt x="-10655" y="1643315"/>
                  <a:pt x="6961" y="1543870"/>
                  <a:pt x="0" y="1334484"/>
                </a:cubicBezTo>
                <a:cubicBezTo>
                  <a:pt x="-6961" y="1125098"/>
                  <a:pt x="20261" y="913766"/>
                  <a:pt x="0" y="692905"/>
                </a:cubicBezTo>
                <a:cubicBezTo>
                  <a:pt x="-20261" y="472044"/>
                  <a:pt x="26965" y="246280"/>
                  <a:pt x="0" y="0"/>
                </a:cubicBezTo>
                <a:close/>
              </a:path>
              <a:path w="11155680" h="5132632" stroke="0" extrusionOk="0">
                <a:moveTo>
                  <a:pt x="0" y="0"/>
                </a:moveTo>
                <a:cubicBezTo>
                  <a:pt x="392717" y="-10420"/>
                  <a:pt x="541286" y="25910"/>
                  <a:pt x="808787" y="0"/>
                </a:cubicBezTo>
                <a:cubicBezTo>
                  <a:pt x="1076288" y="-25910"/>
                  <a:pt x="1137978" y="-250"/>
                  <a:pt x="1394460" y="0"/>
                </a:cubicBezTo>
                <a:cubicBezTo>
                  <a:pt x="1650942" y="250"/>
                  <a:pt x="1754347" y="3614"/>
                  <a:pt x="2091690" y="0"/>
                </a:cubicBezTo>
                <a:cubicBezTo>
                  <a:pt x="2429033" y="-3614"/>
                  <a:pt x="2466906" y="5974"/>
                  <a:pt x="2565806" y="0"/>
                </a:cubicBezTo>
                <a:cubicBezTo>
                  <a:pt x="2664706" y="-5974"/>
                  <a:pt x="3066690" y="-12228"/>
                  <a:pt x="3263036" y="0"/>
                </a:cubicBezTo>
                <a:cubicBezTo>
                  <a:pt x="3459382" y="12228"/>
                  <a:pt x="3523388" y="-18146"/>
                  <a:pt x="3737153" y="0"/>
                </a:cubicBezTo>
                <a:cubicBezTo>
                  <a:pt x="3950918" y="18146"/>
                  <a:pt x="4223095" y="-7025"/>
                  <a:pt x="4434383" y="0"/>
                </a:cubicBezTo>
                <a:cubicBezTo>
                  <a:pt x="4645671" y="7025"/>
                  <a:pt x="4881669" y="25644"/>
                  <a:pt x="5020056" y="0"/>
                </a:cubicBezTo>
                <a:cubicBezTo>
                  <a:pt x="5158443" y="-25644"/>
                  <a:pt x="5345548" y="-9043"/>
                  <a:pt x="5494172" y="0"/>
                </a:cubicBezTo>
                <a:cubicBezTo>
                  <a:pt x="5642796" y="9043"/>
                  <a:pt x="5994660" y="-26360"/>
                  <a:pt x="6302959" y="0"/>
                </a:cubicBezTo>
                <a:cubicBezTo>
                  <a:pt x="6611258" y="26360"/>
                  <a:pt x="6880190" y="-25292"/>
                  <a:pt x="7223303" y="0"/>
                </a:cubicBezTo>
                <a:cubicBezTo>
                  <a:pt x="7566416" y="25292"/>
                  <a:pt x="7802070" y="-22335"/>
                  <a:pt x="8143646" y="0"/>
                </a:cubicBezTo>
                <a:cubicBezTo>
                  <a:pt x="8485222" y="22335"/>
                  <a:pt x="8604584" y="-20728"/>
                  <a:pt x="8729320" y="0"/>
                </a:cubicBezTo>
                <a:cubicBezTo>
                  <a:pt x="8854056" y="20728"/>
                  <a:pt x="9182543" y="2311"/>
                  <a:pt x="9314993" y="0"/>
                </a:cubicBezTo>
                <a:cubicBezTo>
                  <a:pt x="9447443" y="-2311"/>
                  <a:pt x="9884289" y="-17906"/>
                  <a:pt x="10235336" y="0"/>
                </a:cubicBezTo>
                <a:cubicBezTo>
                  <a:pt x="10586383" y="17906"/>
                  <a:pt x="10771178" y="27258"/>
                  <a:pt x="11155680" y="0"/>
                </a:cubicBezTo>
                <a:cubicBezTo>
                  <a:pt x="11127025" y="341878"/>
                  <a:pt x="11161417" y="378715"/>
                  <a:pt x="11155680" y="692905"/>
                </a:cubicBezTo>
                <a:cubicBezTo>
                  <a:pt x="11149943" y="1007095"/>
                  <a:pt x="11181662" y="1000489"/>
                  <a:pt x="11155680" y="1231832"/>
                </a:cubicBezTo>
                <a:cubicBezTo>
                  <a:pt x="11129698" y="1463175"/>
                  <a:pt x="11180143" y="1782065"/>
                  <a:pt x="11155680" y="1976063"/>
                </a:cubicBezTo>
                <a:cubicBezTo>
                  <a:pt x="11131217" y="2170061"/>
                  <a:pt x="11136840" y="2336437"/>
                  <a:pt x="11155680" y="2463663"/>
                </a:cubicBezTo>
                <a:cubicBezTo>
                  <a:pt x="11174520" y="2590889"/>
                  <a:pt x="11159350" y="2866133"/>
                  <a:pt x="11155680" y="3207895"/>
                </a:cubicBezTo>
                <a:cubicBezTo>
                  <a:pt x="11152010" y="3549657"/>
                  <a:pt x="11144955" y="3614355"/>
                  <a:pt x="11155680" y="3798148"/>
                </a:cubicBezTo>
                <a:cubicBezTo>
                  <a:pt x="11166405" y="3981941"/>
                  <a:pt x="11186633" y="4209418"/>
                  <a:pt x="11155680" y="4439727"/>
                </a:cubicBezTo>
                <a:cubicBezTo>
                  <a:pt x="11124727" y="4670036"/>
                  <a:pt x="11165425" y="4857096"/>
                  <a:pt x="11155680" y="5132632"/>
                </a:cubicBezTo>
                <a:cubicBezTo>
                  <a:pt x="10998747" y="5115740"/>
                  <a:pt x="10790254" y="5120340"/>
                  <a:pt x="10681564" y="5132632"/>
                </a:cubicBezTo>
                <a:cubicBezTo>
                  <a:pt x="10572874" y="5144924"/>
                  <a:pt x="10069973" y="5154009"/>
                  <a:pt x="9872777" y="5132632"/>
                </a:cubicBezTo>
                <a:cubicBezTo>
                  <a:pt x="9675581" y="5111255"/>
                  <a:pt x="9265251" y="5111457"/>
                  <a:pt x="9063990" y="5132632"/>
                </a:cubicBezTo>
                <a:cubicBezTo>
                  <a:pt x="8862729" y="5153807"/>
                  <a:pt x="8451108" y="5116300"/>
                  <a:pt x="8143646" y="5132632"/>
                </a:cubicBezTo>
                <a:cubicBezTo>
                  <a:pt x="7836184" y="5148964"/>
                  <a:pt x="7426638" y="5158216"/>
                  <a:pt x="7223303" y="5132632"/>
                </a:cubicBezTo>
                <a:cubicBezTo>
                  <a:pt x="7019968" y="5107048"/>
                  <a:pt x="6941300" y="5113735"/>
                  <a:pt x="6749186" y="5132632"/>
                </a:cubicBezTo>
                <a:cubicBezTo>
                  <a:pt x="6557072" y="5151529"/>
                  <a:pt x="6048543" y="5099706"/>
                  <a:pt x="5828843" y="5132632"/>
                </a:cubicBezTo>
                <a:cubicBezTo>
                  <a:pt x="5609143" y="5165558"/>
                  <a:pt x="5491427" y="5151026"/>
                  <a:pt x="5243170" y="5132632"/>
                </a:cubicBezTo>
                <a:cubicBezTo>
                  <a:pt x="4994913" y="5114238"/>
                  <a:pt x="4960544" y="5133160"/>
                  <a:pt x="4880610" y="5132632"/>
                </a:cubicBezTo>
                <a:cubicBezTo>
                  <a:pt x="4800676" y="5132104"/>
                  <a:pt x="4536798" y="5116189"/>
                  <a:pt x="4406494" y="5132632"/>
                </a:cubicBezTo>
                <a:cubicBezTo>
                  <a:pt x="4276190" y="5149075"/>
                  <a:pt x="4148606" y="5145243"/>
                  <a:pt x="4043934" y="5132632"/>
                </a:cubicBezTo>
                <a:cubicBezTo>
                  <a:pt x="3939262" y="5120021"/>
                  <a:pt x="3414339" y="5129421"/>
                  <a:pt x="3235147" y="5132632"/>
                </a:cubicBezTo>
                <a:cubicBezTo>
                  <a:pt x="3055955" y="5135843"/>
                  <a:pt x="2551017" y="5119742"/>
                  <a:pt x="2314804" y="5132632"/>
                </a:cubicBezTo>
                <a:cubicBezTo>
                  <a:pt x="2078591" y="5145522"/>
                  <a:pt x="1969702" y="5114453"/>
                  <a:pt x="1729130" y="5132632"/>
                </a:cubicBezTo>
                <a:cubicBezTo>
                  <a:pt x="1488558" y="5150811"/>
                  <a:pt x="1362479" y="5156384"/>
                  <a:pt x="1031900" y="5132632"/>
                </a:cubicBezTo>
                <a:cubicBezTo>
                  <a:pt x="701321" y="5108881"/>
                  <a:pt x="423825" y="5108355"/>
                  <a:pt x="0" y="5132632"/>
                </a:cubicBezTo>
                <a:cubicBezTo>
                  <a:pt x="1846" y="4874361"/>
                  <a:pt x="-29069" y="4783899"/>
                  <a:pt x="0" y="4542379"/>
                </a:cubicBezTo>
                <a:cubicBezTo>
                  <a:pt x="29069" y="4300859"/>
                  <a:pt x="-11009" y="4144776"/>
                  <a:pt x="0" y="4003453"/>
                </a:cubicBezTo>
                <a:cubicBezTo>
                  <a:pt x="11009" y="3862130"/>
                  <a:pt x="14593" y="3601882"/>
                  <a:pt x="0" y="3413200"/>
                </a:cubicBezTo>
                <a:cubicBezTo>
                  <a:pt x="-14593" y="3224518"/>
                  <a:pt x="10153" y="2824287"/>
                  <a:pt x="0" y="2668969"/>
                </a:cubicBezTo>
                <a:cubicBezTo>
                  <a:pt x="-10153" y="2513651"/>
                  <a:pt x="5130" y="2422771"/>
                  <a:pt x="0" y="2181369"/>
                </a:cubicBezTo>
                <a:cubicBezTo>
                  <a:pt x="-5130" y="1939967"/>
                  <a:pt x="-14888" y="1822451"/>
                  <a:pt x="0" y="1488463"/>
                </a:cubicBezTo>
                <a:cubicBezTo>
                  <a:pt x="14888" y="1154475"/>
                  <a:pt x="-20973" y="1088228"/>
                  <a:pt x="0" y="795558"/>
                </a:cubicBezTo>
                <a:cubicBezTo>
                  <a:pt x="20973" y="502889"/>
                  <a:pt x="-34871" y="248731"/>
                  <a:pt x="0" y="0"/>
                </a:cubicBezTo>
                <a:close/>
              </a:path>
            </a:pathLst>
          </a:custGeom>
          <a:ln w="28575">
            <a:noFill/>
            <a:extLst>
              <a:ext uri="{C807C97D-BFC1-408E-A445-0C87EB9F89A2}">
                <ask:lineSketchStyleProps xmlns:ask="http://schemas.microsoft.com/office/drawing/2018/sketchyshapes" sd="2512980468">
                  <ask:type>
                    <ask:lineSketchFreehand/>
                  </ask:type>
                </ask:lineSketchStyleProps>
              </a:ext>
            </a:extLst>
          </a:ln>
        </p:spPr>
        <p:txBody>
          <a:bodyPr vert="horz" lIns="91440" tIns="45720" rIns="91440" bIns="45720" rtlCol="0" anchor="t" anchorCtr="0">
            <a:normAutofit/>
          </a:bodyPr>
          <a:lstStyle/>
          <a:p>
            <a:pPr marL="285750" indent="-285750">
              <a:lnSpc>
                <a:spcPct val="120000"/>
              </a:lnSpc>
              <a:buClr>
                <a:schemeClr val="accent4">
                  <a:lumMod val="75000"/>
                </a:schemeClr>
              </a:buClr>
              <a:buFont typeface="Arial" panose="020B0604020202020204" pitchFamily="34" charset="0"/>
              <a:buChar char="•"/>
            </a:pPr>
            <a:r>
              <a:rPr lang="en-US" sz="1800">
                <a:latin typeface="Arial" panose="020B0604020202020204" pitchFamily="34" charset="0"/>
                <a:cs typeface="Arial" panose="020B0604020202020204" pitchFamily="34" charset="0"/>
              </a:rPr>
              <a:t>The Construction Stockpile Module uses Line Item Quantities posted to make calculations.</a:t>
            </a:r>
          </a:p>
          <a:p>
            <a:pPr lvl="1">
              <a:lnSpc>
                <a:spcPct val="120000"/>
              </a:lnSpc>
              <a:buClr>
                <a:schemeClr val="accent2">
                  <a:lumMod val="75000"/>
                </a:schemeClr>
              </a:buClr>
            </a:pPr>
            <a:r>
              <a:rPr lang="en-US" sz="1400">
                <a:latin typeface="Arial" panose="020B0604020202020204" pitchFamily="34" charset="0"/>
                <a:cs typeface="Arial" panose="020B0604020202020204" pitchFamily="34" charset="0"/>
              </a:rPr>
              <a:t>When a Stockpile Transaction is entered into the module, the Line Item Quantity which is available (not posted on a DWR) will be the quantity from which calculations will be made.</a:t>
            </a:r>
          </a:p>
          <a:p>
            <a:pPr marL="569912" lvl="1" indent="0">
              <a:lnSpc>
                <a:spcPct val="120000"/>
              </a:lnSpc>
              <a:buClr>
                <a:schemeClr val="accent2">
                  <a:lumMod val="75000"/>
                </a:schemeClr>
              </a:buClr>
              <a:buNone/>
            </a:pPr>
            <a:endParaRPr lang="en-US" sz="1400">
              <a:latin typeface="Arial" panose="020B0604020202020204" pitchFamily="34" charset="0"/>
              <a:cs typeface="Arial" panose="020B0604020202020204" pitchFamily="34" charset="0"/>
            </a:endParaRPr>
          </a:p>
          <a:p>
            <a:pPr marL="569912" lvl="1" indent="0">
              <a:lnSpc>
                <a:spcPct val="120000"/>
              </a:lnSpc>
              <a:buClr>
                <a:schemeClr val="accent2">
                  <a:lumMod val="75000"/>
                </a:schemeClr>
              </a:buClr>
              <a:buNone/>
            </a:pPr>
            <a:endParaRPr lang="en-US" sz="1400">
              <a:latin typeface="Arial" panose="020B0604020202020204" pitchFamily="34" charset="0"/>
              <a:cs typeface="Arial" panose="020B0604020202020204" pitchFamily="34" charset="0"/>
            </a:endParaRPr>
          </a:p>
          <a:p>
            <a:pPr lvl="1">
              <a:lnSpc>
                <a:spcPct val="120000"/>
              </a:lnSpc>
              <a:buClr>
                <a:schemeClr val="accent2">
                  <a:lumMod val="75000"/>
                </a:schemeClr>
              </a:buClr>
            </a:pPr>
            <a:endParaRPr lang="en-US" sz="1400">
              <a:latin typeface="Arial" panose="020B0604020202020204" pitchFamily="34" charset="0"/>
              <a:cs typeface="Arial" panose="020B0604020202020204" pitchFamily="34" charset="0"/>
            </a:endParaRPr>
          </a:p>
          <a:p>
            <a:pPr lvl="1">
              <a:lnSpc>
                <a:spcPct val="120000"/>
              </a:lnSpc>
              <a:buClr>
                <a:schemeClr val="accent2">
                  <a:lumMod val="75000"/>
                </a:schemeClr>
              </a:buClr>
            </a:pPr>
            <a:endParaRPr lang="en-US" sz="140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a:latin typeface="Arial" panose="020B0604020202020204" pitchFamily="34" charset="0"/>
              <a:cs typeface="Arial" panose="020B0604020202020204" pitchFamily="34" charset="0"/>
            </a:endParaRPr>
          </a:p>
          <a:p>
            <a:pPr>
              <a:lnSpc>
                <a:spcPct val="120000"/>
              </a:lnSpc>
              <a:buClr>
                <a:schemeClr val="accent2">
                  <a:lumMod val="75000"/>
                </a:schemeClr>
              </a:buClr>
            </a:pPr>
            <a:endParaRPr lang="en-US" sz="1400">
              <a:latin typeface="Arial" panose="020B0604020202020204" pitchFamily="34" charset="0"/>
              <a:cs typeface="Arial" panose="020B0604020202020204" pitchFamily="34" charset="0"/>
            </a:endParaRPr>
          </a:p>
          <a:p>
            <a:pPr marL="342900" lvl="1" indent="-228600">
              <a:spcBef>
                <a:spcPts val="1200"/>
              </a:spcBef>
              <a:buFont typeface="Arial" panose="020B0604020202020204" pitchFamily="34" charset="0"/>
              <a:buChar char="•"/>
            </a:pPr>
            <a:endParaRPr lang="en-US" sz="200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29731D2-25B8-2394-1A2F-028B79691F8B}"/>
              </a:ext>
            </a:extLst>
          </p:cNvPr>
          <p:cNvSpPr>
            <a:spLocks noGrp="1"/>
          </p:cNvSpPr>
          <p:nvPr>
            <p:ph type="title"/>
          </p:nvPr>
        </p:nvSpPr>
        <p:spPr>
          <a:xfrm>
            <a:off x="838200" y="426450"/>
            <a:ext cx="9807341" cy="940946"/>
          </a:xfrm>
        </p:spPr>
        <p:txBody>
          <a:bodyPr vert="horz" lIns="91440" tIns="45720" rIns="91440" bIns="45720" rtlCol="0" anchor="ctr">
            <a:normAutofit/>
          </a:bodyPr>
          <a:lstStyle/>
          <a:p>
            <a:pPr algn="ctr"/>
            <a:r>
              <a:rPr lang="en-US" sz="4400" b="1" kern="1200">
                <a:solidFill>
                  <a:schemeClr val="tx1"/>
                </a:solidFill>
                <a:latin typeface="+mj-lt"/>
                <a:ea typeface="+mj-ea"/>
                <a:cs typeface="+mj-cs"/>
              </a:rPr>
              <a:t>Stockpile</a:t>
            </a:r>
            <a:r>
              <a:rPr lang="en-US" sz="4400" kern="1200">
                <a:solidFill>
                  <a:schemeClr val="tx1"/>
                </a:solidFill>
                <a:latin typeface="+mj-lt"/>
                <a:ea typeface="+mj-ea"/>
                <a:cs typeface="+mj-cs"/>
              </a:rPr>
              <a:t> </a:t>
            </a:r>
            <a:r>
              <a:rPr lang="en-US" sz="4400" b="1"/>
              <a:t>Calculations</a:t>
            </a:r>
            <a:endParaRPr lang="en-US" sz="4400" kern="1200">
              <a:solidFill>
                <a:schemeClr val="tx1"/>
              </a:solidFill>
              <a:latin typeface="+mj-lt"/>
              <a:ea typeface="+mj-ea"/>
              <a:cs typeface="+mj-cs"/>
            </a:endParaRPr>
          </a:p>
        </p:txBody>
      </p:sp>
      <p:pic>
        <p:nvPicPr>
          <p:cNvPr id="15" name="Picture 14">
            <a:extLst>
              <a:ext uri="{FF2B5EF4-FFF2-40B4-BE49-F238E27FC236}">
                <a16:creationId xmlns:a16="http://schemas.microsoft.com/office/drawing/2014/main" id="{B3FC6BD8-F776-93CD-2C50-77475D53500A}"/>
              </a:ext>
            </a:extLst>
          </p:cNvPr>
          <p:cNvPicPr>
            <a:picLocks noChangeAspect="1"/>
          </p:cNvPicPr>
          <p:nvPr/>
        </p:nvPicPr>
        <p:blipFill>
          <a:blip r:embed="rId3"/>
          <a:stretch>
            <a:fillRect/>
          </a:stretch>
        </p:blipFill>
        <p:spPr>
          <a:xfrm>
            <a:off x="874628" y="3593569"/>
            <a:ext cx="4286774" cy="1788108"/>
          </a:xfrm>
          <a:prstGeom prst="rect">
            <a:avLst/>
          </a:prstGeom>
        </p:spPr>
      </p:pic>
      <p:pic>
        <p:nvPicPr>
          <p:cNvPr id="18" name="Picture 17">
            <a:extLst>
              <a:ext uri="{FF2B5EF4-FFF2-40B4-BE49-F238E27FC236}">
                <a16:creationId xmlns:a16="http://schemas.microsoft.com/office/drawing/2014/main" id="{C076E40B-5F0D-8E0E-EE03-62EBC1A148DD}"/>
              </a:ext>
            </a:extLst>
          </p:cNvPr>
          <p:cNvPicPr>
            <a:picLocks noChangeAspect="1"/>
          </p:cNvPicPr>
          <p:nvPr/>
        </p:nvPicPr>
        <p:blipFill>
          <a:blip r:embed="rId4"/>
          <a:stretch>
            <a:fillRect/>
          </a:stretch>
        </p:blipFill>
        <p:spPr>
          <a:xfrm>
            <a:off x="6400072" y="3593569"/>
            <a:ext cx="4218696" cy="1788108"/>
          </a:xfrm>
          <a:prstGeom prst="rect">
            <a:avLst/>
          </a:prstGeom>
        </p:spPr>
      </p:pic>
      <p:sp>
        <p:nvSpPr>
          <p:cNvPr id="23" name="TextBox 22">
            <a:extLst>
              <a:ext uri="{FF2B5EF4-FFF2-40B4-BE49-F238E27FC236}">
                <a16:creationId xmlns:a16="http://schemas.microsoft.com/office/drawing/2014/main" id="{B9D51CAB-88A6-7A4A-5C78-696EEC889920}"/>
              </a:ext>
            </a:extLst>
          </p:cNvPr>
          <p:cNvSpPr txBox="1"/>
          <p:nvPr/>
        </p:nvSpPr>
        <p:spPr>
          <a:xfrm>
            <a:off x="6368292" y="2456808"/>
            <a:ext cx="3928854" cy="1403461"/>
          </a:xfrm>
          <a:prstGeom prst="rect">
            <a:avLst/>
          </a:prstGeom>
          <a:noFill/>
        </p:spPr>
        <p:txBody>
          <a:bodyPr wrap="square" rtlCol="0">
            <a:spAutoFit/>
          </a:bodyPr>
          <a:lstStyle/>
          <a:p>
            <a:pPr marL="0" lvl="2">
              <a:lnSpc>
                <a:spcPct val="120000"/>
              </a:lnSpc>
              <a:buClr>
                <a:schemeClr val="accent2">
                  <a:lumMod val="75000"/>
                </a:schemeClr>
              </a:buClr>
            </a:pPr>
            <a:r>
              <a:rPr lang="en-US" sz="1400" b="1">
                <a:latin typeface="Arial" panose="020B0604020202020204" pitchFamily="34" charset="0"/>
                <a:cs typeface="Arial" panose="020B0604020202020204" pitchFamily="34" charset="0"/>
              </a:rPr>
              <a:t>Example 2:</a:t>
            </a:r>
          </a:p>
          <a:p>
            <a:pPr marL="0" lvl="2">
              <a:lnSpc>
                <a:spcPct val="120000"/>
              </a:lnSpc>
              <a:buClr>
                <a:schemeClr val="accent2">
                  <a:lumMod val="75000"/>
                </a:schemeClr>
              </a:buClr>
            </a:pPr>
            <a:r>
              <a:rPr lang="en-US" sz="1400">
                <a:latin typeface="Arial" panose="020B0604020202020204" pitchFamily="34" charset="0"/>
                <a:cs typeface="Arial" panose="020B0604020202020204" pitchFamily="34" charset="0"/>
              </a:rPr>
              <a:t>Bid Qty. for Contract Line Item 0100 = Qty. 10 </a:t>
            </a:r>
          </a:p>
          <a:p>
            <a:pPr marL="0" lvl="2">
              <a:lnSpc>
                <a:spcPct val="120000"/>
              </a:lnSpc>
              <a:buClr>
                <a:schemeClr val="accent2">
                  <a:lumMod val="75000"/>
                </a:schemeClr>
              </a:buClr>
            </a:pPr>
            <a:r>
              <a:rPr lang="en-US" sz="1400">
                <a:latin typeface="Arial" panose="020B0604020202020204" pitchFamily="34" charset="0"/>
                <a:cs typeface="Arial" panose="020B0604020202020204" pitchFamily="34" charset="0"/>
              </a:rPr>
              <a:t>Bid Amount = $16,050.00</a:t>
            </a:r>
          </a:p>
          <a:p>
            <a:pPr marL="0" lvl="2">
              <a:lnSpc>
                <a:spcPct val="120000"/>
              </a:lnSpc>
              <a:buClr>
                <a:schemeClr val="accent2">
                  <a:lumMod val="75000"/>
                </a:schemeClr>
              </a:buClr>
            </a:pPr>
            <a:r>
              <a:rPr lang="en-US" sz="1400">
                <a:solidFill>
                  <a:schemeClr val="accent1"/>
                </a:solidFill>
                <a:latin typeface="Arial" panose="020B0604020202020204" pitchFamily="34" charset="0"/>
                <a:cs typeface="Arial" panose="020B0604020202020204" pitchFamily="34" charset="0"/>
              </a:rPr>
              <a:t>Qty. Posted = 5</a:t>
            </a:r>
          </a:p>
          <a:p>
            <a:endParaRPr lang="en-US"/>
          </a:p>
        </p:txBody>
      </p:sp>
      <p:sp>
        <p:nvSpPr>
          <p:cNvPr id="24" name="TextBox 23">
            <a:extLst>
              <a:ext uri="{FF2B5EF4-FFF2-40B4-BE49-F238E27FC236}">
                <a16:creationId xmlns:a16="http://schemas.microsoft.com/office/drawing/2014/main" id="{0E8BE8CC-3237-DBE5-A11B-3FAD87356CD7}"/>
              </a:ext>
            </a:extLst>
          </p:cNvPr>
          <p:cNvSpPr txBox="1"/>
          <p:nvPr/>
        </p:nvSpPr>
        <p:spPr>
          <a:xfrm>
            <a:off x="5337053" y="2721114"/>
            <a:ext cx="709617" cy="707886"/>
          </a:xfrm>
          <a:prstGeom prst="rect">
            <a:avLst/>
          </a:prstGeom>
          <a:noFill/>
        </p:spPr>
        <p:txBody>
          <a:bodyPr wrap="square" rtlCol="0">
            <a:spAutoFit/>
          </a:bodyPr>
          <a:lstStyle/>
          <a:p>
            <a:r>
              <a:rPr lang="en-US" sz="4000">
                <a:solidFill>
                  <a:srgbClr val="7030A0"/>
                </a:solidFill>
                <a:latin typeface="Lucida Handwriting" panose="03010101010101010101" pitchFamily="66" charset="0"/>
              </a:rPr>
              <a:t>vs</a:t>
            </a:r>
          </a:p>
        </p:txBody>
      </p:sp>
      <p:sp>
        <p:nvSpPr>
          <p:cNvPr id="26" name="TextBox 25">
            <a:extLst>
              <a:ext uri="{FF2B5EF4-FFF2-40B4-BE49-F238E27FC236}">
                <a16:creationId xmlns:a16="http://schemas.microsoft.com/office/drawing/2014/main" id="{055AF49E-D21A-59C0-321C-EF52785129EE}"/>
              </a:ext>
            </a:extLst>
          </p:cNvPr>
          <p:cNvSpPr txBox="1"/>
          <p:nvPr/>
        </p:nvSpPr>
        <p:spPr>
          <a:xfrm>
            <a:off x="838200" y="2456808"/>
            <a:ext cx="4211726" cy="1403461"/>
          </a:xfrm>
          <a:prstGeom prst="rect">
            <a:avLst/>
          </a:prstGeom>
          <a:noFill/>
        </p:spPr>
        <p:txBody>
          <a:bodyPr wrap="square" lIns="0" rIns="0" rtlCol="0">
            <a:spAutoFit/>
          </a:bodyPr>
          <a:lstStyle/>
          <a:p>
            <a:pPr marL="114300" lvl="2">
              <a:lnSpc>
                <a:spcPct val="120000"/>
              </a:lnSpc>
              <a:buClr>
                <a:schemeClr val="accent2">
                  <a:lumMod val="75000"/>
                </a:schemeClr>
              </a:buClr>
            </a:pPr>
            <a:r>
              <a:rPr lang="en-US" sz="1400" b="1">
                <a:latin typeface="Arial" panose="020B0604020202020204" pitchFamily="34" charset="0"/>
                <a:cs typeface="Arial" panose="020B0604020202020204" pitchFamily="34" charset="0"/>
              </a:rPr>
              <a:t>Example 1:</a:t>
            </a:r>
          </a:p>
          <a:p>
            <a:pPr marL="114300" lvl="2">
              <a:lnSpc>
                <a:spcPct val="120000"/>
              </a:lnSpc>
              <a:buClr>
                <a:schemeClr val="accent2">
                  <a:lumMod val="75000"/>
                </a:schemeClr>
              </a:buClr>
            </a:pPr>
            <a:r>
              <a:rPr lang="en-US" sz="1400">
                <a:latin typeface="Arial" panose="020B0604020202020204" pitchFamily="34" charset="0"/>
                <a:cs typeface="Arial" panose="020B0604020202020204" pitchFamily="34" charset="0"/>
              </a:rPr>
              <a:t>Bid Qty. for Contract Line Item 0100 = Qty. 10 </a:t>
            </a:r>
          </a:p>
          <a:p>
            <a:pPr marL="114300" lvl="2">
              <a:lnSpc>
                <a:spcPct val="120000"/>
              </a:lnSpc>
              <a:buClr>
                <a:schemeClr val="accent2">
                  <a:lumMod val="75000"/>
                </a:schemeClr>
              </a:buClr>
            </a:pPr>
            <a:r>
              <a:rPr lang="en-US" sz="1400">
                <a:latin typeface="Arial" panose="020B0604020202020204" pitchFamily="34" charset="0"/>
                <a:cs typeface="Arial" panose="020B0604020202020204" pitchFamily="34" charset="0"/>
              </a:rPr>
              <a:t>Bid Amount = $16,050.00</a:t>
            </a:r>
          </a:p>
          <a:p>
            <a:pPr marL="114300" lvl="2">
              <a:lnSpc>
                <a:spcPct val="120000"/>
              </a:lnSpc>
              <a:buClr>
                <a:schemeClr val="accent2">
                  <a:lumMod val="75000"/>
                </a:schemeClr>
              </a:buClr>
            </a:pPr>
            <a:r>
              <a:rPr lang="en-US" sz="1400">
                <a:solidFill>
                  <a:schemeClr val="accent1"/>
                </a:solidFill>
                <a:latin typeface="Arial" panose="020B0604020202020204" pitchFamily="34" charset="0"/>
                <a:cs typeface="Arial" panose="020B0604020202020204" pitchFamily="34" charset="0"/>
              </a:rPr>
              <a:t>Qty. Posted = 0</a:t>
            </a:r>
          </a:p>
          <a:p>
            <a:endParaRPr lang="en-US"/>
          </a:p>
        </p:txBody>
      </p:sp>
      <p:sp>
        <p:nvSpPr>
          <p:cNvPr id="29" name="TextBox 28">
            <a:extLst>
              <a:ext uri="{FF2B5EF4-FFF2-40B4-BE49-F238E27FC236}">
                <a16:creationId xmlns:a16="http://schemas.microsoft.com/office/drawing/2014/main" id="{0233E136-1167-F5DA-35ED-06142D1750F9}"/>
              </a:ext>
            </a:extLst>
          </p:cNvPr>
          <p:cNvSpPr txBox="1"/>
          <p:nvPr/>
        </p:nvSpPr>
        <p:spPr>
          <a:xfrm>
            <a:off x="3672935" y="5733192"/>
            <a:ext cx="4729475" cy="646331"/>
          </a:xfrm>
          <a:prstGeom prst="rect">
            <a:avLst/>
          </a:prstGeom>
          <a:noFill/>
        </p:spPr>
        <p:txBody>
          <a:bodyPr wrap="square">
            <a:spAutoFit/>
          </a:bodyPr>
          <a:lstStyle/>
          <a:p>
            <a:pPr marL="227013">
              <a:spcBef>
                <a:spcPts val="1200"/>
              </a:spcBef>
            </a:pPr>
            <a:r>
              <a:rPr lang="en-US" sz="1800" b="1" err="1">
                <a:solidFill>
                  <a:schemeClr val="accent2">
                    <a:lumMod val="75000"/>
                  </a:schemeClr>
                </a:solidFill>
                <a:latin typeface="Arial"/>
                <a:cs typeface="Arial"/>
              </a:rPr>
              <a:t>PrC</a:t>
            </a:r>
            <a:r>
              <a:rPr lang="en-US" sz="1800" b="1">
                <a:solidFill>
                  <a:schemeClr val="accent2">
                    <a:lumMod val="75000"/>
                  </a:schemeClr>
                </a:solidFill>
                <a:latin typeface="Arial"/>
                <a:cs typeface="Arial"/>
              </a:rPr>
              <a:t> Error:  </a:t>
            </a:r>
            <a:r>
              <a:rPr lang="en-US" sz="1800">
                <a:solidFill>
                  <a:schemeClr val="accent2">
                    <a:lumMod val="75000"/>
                  </a:schemeClr>
                </a:solidFill>
                <a:latin typeface="Arial"/>
                <a:cs typeface="Arial"/>
              </a:rPr>
              <a:t>When the Stockpile Amount is </a:t>
            </a:r>
            <a:r>
              <a:rPr lang="en-US" sz="1800" b="1">
                <a:solidFill>
                  <a:schemeClr val="accent2">
                    <a:lumMod val="75000"/>
                  </a:schemeClr>
                </a:solidFill>
                <a:latin typeface="Arial"/>
                <a:cs typeface="Arial"/>
              </a:rPr>
              <a:t>greater</a:t>
            </a:r>
            <a:r>
              <a:rPr lang="en-US" sz="1800">
                <a:solidFill>
                  <a:schemeClr val="accent2">
                    <a:lumMod val="75000"/>
                  </a:schemeClr>
                </a:solidFill>
                <a:latin typeface="Arial"/>
                <a:cs typeface="Arial"/>
              </a:rPr>
              <a:t> than 85% of the </a:t>
            </a:r>
            <a:r>
              <a:rPr lang="en-US" sz="1800" b="1">
                <a:solidFill>
                  <a:schemeClr val="accent2">
                    <a:lumMod val="75000"/>
                  </a:schemeClr>
                </a:solidFill>
                <a:latin typeface="Arial"/>
                <a:cs typeface="Arial"/>
              </a:rPr>
              <a:t>unpaid</a:t>
            </a:r>
            <a:r>
              <a:rPr lang="en-US" sz="1800">
                <a:solidFill>
                  <a:schemeClr val="accent2">
                    <a:lumMod val="75000"/>
                  </a:schemeClr>
                </a:solidFill>
                <a:latin typeface="Arial"/>
                <a:cs typeface="Arial"/>
              </a:rPr>
              <a:t> balance</a:t>
            </a:r>
            <a:endParaRPr lang="en-US" sz="1800" b="1">
              <a:solidFill>
                <a:schemeClr val="accent2">
                  <a:lumMod val="75000"/>
                </a:schemeClr>
              </a:solidFill>
              <a:latin typeface="Arial"/>
              <a:cs typeface="Arial"/>
            </a:endParaRPr>
          </a:p>
        </p:txBody>
      </p:sp>
      <p:pic>
        <p:nvPicPr>
          <p:cNvPr id="30" name="Graphic 29" descr="Warning with solid fill">
            <a:extLst>
              <a:ext uri="{FF2B5EF4-FFF2-40B4-BE49-F238E27FC236}">
                <a16:creationId xmlns:a16="http://schemas.microsoft.com/office/drawing/2014/main" id="{2995AEAD-D6B2-6DAF-58EC-6362625EE2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45533" y="5705669"/>
            <a:ext cx="673854" cy="673854"/>
          </a:xfrm>
          <a:prstGeom prst="rect">
            <a:avLst/>
          </a:prstGeom>
        </p:spPr>
      </p:pic>
    </p:spTree>
    <p:extLst>
      <p:ext uri="{BB962C8B-B14F-4D97-AF65-F5344CB8AC3E}">
        <p14:creationId xmlns:p14="http://schemas.microsoft.com/office/powerpoint/2010/main" val="113421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49A3C-FD97-11EF-EE7D-223F1D3A8DF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45E2B-BFD1-0F81-4707-A5433EFC3912}"/>
              </a:ext>
            </a:extLst>
          </p:cNvPr>
          <p:cNvSpPr>
            <a:spLocks noGrp="1"/>
          </p:cNvSpPr>
          <p:nvPr>
            <p:ph idx="1"/>
          </p:nvPr>
        </p:nvSpPr>
        <p:spPr>
          <a:xfrm>
            <a:off x="2724152" y="1397444"/>
            <a:ext cx="8662940" cy="5263381"/>
          </a:xfrm>
        </p:spPr>
        <p:txBody>
          <a:bodyPr vert="horz" lIns="91440" tIns="45720" rIns="91440" bIns="45720" rtlCol="0">
            <a:normAutofit/>
          </a:bodyPr>
          <a:lstStyle/>
          <a:p>
            <a:pPr marL="0" indent="0">
              <a:buClr>
                <a:srgbClr val="0070C0"/>
              </a:buClr>
              <a:buNone/>
            </a:pPr>
            <a:r>
              <a:rPr lang="en-US" sz="2000">
                <a:solidFill>
                  <a:schemeClr val="accent1"/>
                </a:solidFill>
              </a:rPr>
              <a:t>If Recovery % is 100%:</a:t>
            </a:r>
          </a:p>
          <a:p>
            <a:pPr marL="0" indent="0">
              <a:lnSpc>
                <a:spcPct val="100000"/>
              </a:lnSpc>
              <a:buClr>
                <a:srgbClr val="0070C0"/>
              </a:buClr>
              <a:buNone/>
            </a:pPr>
            <a:r>
              <a:rPr lang="en-US"/>
              <a:t>The Percentage of the Stockpiled Amount which will be recovered will be the Percentage of the Line Item Quantity which is posted on a DWR each month.</a:t>
            </a:r>
          </a:p>
          <a:p>
            <a:pPr marL="0" indent="0">
              <a:lnSpc>
                <a:spcPct val="100000"/>
              </a:lnSpc>
              <a:buClr>
                <a:srgbClr val="0070C0"/>
              </a:buClr>
              <a:buNone/>
            </a:pPr>
            <a:endParaRPr lang="en-US"/>
          </a:p>
          <a:p>
            <a:pPr marL="0" indent="0">
              <a:buClr>
                <a:srgbClr val="0070C0"/>
              </a:buClr>
              <a:buNone/>
            </a:pPr>
            <a:endParaRPr lang="en-US"/>
          </a:p>
          <a:p>
            <a:pPr marL="0" indent="0">
              <a:buClr>
                <a:srgbClr val="0070C0"/>
              </a:buClr>
              <a:buNone/>
            </a:pPr>
            <a:endParaRPr lang="en-US"/>
          </a:p>
          <a:p>
            <a:pPr marL="0" indent="0">
              <a:buClr>
                <a:srgbClr val="0070C0"/>
              </a:buClr>
              <a:buNone/>
            </a:pPr>
            <a:endParaRPr lang="en-US"/>
          </a:p>
          <a:p>
            <a:pPr marL="0" indent="0">
              <a:buClr>
                <a:srgbClr val="0070C0"/>
              </a:buClr>
              <a:buNone/>
            </a:pPr>
            <a:endParaRPr lang="en-US"/>
          </a:p>
          <a:p>
            <a:pPr marL="0" indent="0">
              <a:buClr>
                <a:srgbClr val="0070C0"/>
              </a:buClr>
              <a:buNone/>
            </a:pPr>
            <a:endParaRPr lang="en-US"/>
          </a:p>
          <a:p>
            <a:pPr marL="0" indent="0">
              <a:buClr>
                <a:srgbClr val="0070C0"/>
              </a:buClr>
              <a:buNone/>
            </a:pPr>
            <a:endParaRPr lang="en-US" sz="2000">
              <a:solidFill>
                <a:srgbClr val="0070C0"/>
              </a:solidFill>
            </a:endParaRPr>
          </a:p>
          <a:p>
            <a:pPr marL="0" indent="0">
              <a:buClr>
                <a:srgbClr val="0070C0"/>
              </a:buClr>
              <a:buNone/>
            </a:pPr>
            <a:r>
              <a:rPr lang="en-US" sz="2000">
                <a:solidFill>
                  <a:schemeClr val="accent1"/>
                </a:solidFill>
              </a:rPr>
              <a:t>If Recovery % is less than 100%:</a:t>
            </a:r>
            <a:endParaRPr lang="en-US">
              <a:solidFill>
                <a:schemeClr val="accent1"/>
              </a:solidFill>
            </a:endParaRPr>
          </a:p>
          <a:p>
            <a:pPr marL="0" indent="0">
              <a:buClr>
                <a:srgbClr val="0070C0"/>
              </a:buClr>
              <a:buNone/>
            </a:pPr>
            <a:r>
              <a:rPr lang="en-US"/>
              <a:t>The Percentage of the Stockpiled Amount which will be recovered will be greater than the Percentage of the Quantity posted on the DWR. This will allow the recovery of the full Stockpiled Amount prior to 100% of installation.</a:t>
            </a:r>
          </a:p>
          <a:p>
            <a:pPr marL="0" indent="0">
              <a:buClr>
                <a:srgbClr val="0070C0"/>
              </a:buClr>
              <a:buNone/>
            </a:pPr>
            <a:endParaRPr lang="en-US"/>
          </a:p>
        </p:txBody>
      </p:sp>
      <p:pic>
        <p:nvPicPr>
          <p:cNvPr id="27" name="Picture 26">
            <a:extLst>
              <a:ext uri="{FF2B5EF4-FFF2-40B4-BE49-F238E27FC236}">
                <a16:creationId xmlns:a16="http://schemas.microsoft.com/office/drawing/2014/main" id="{1287F048-90ED-9792-2AFC-4AE26260C8AA}"/>
              </a:ext>
            </a:extLst>
          </p:cNvPr>
          <p:cNvPicPr>
            <a:picLocks noChangeAspect="1"/>
          </p:cNvPicPr>
          <p:nvPr/>
        </p:nvPicPr>
        <p:blipFill>
          <a:blip r:embed="rId2"/>
          <a:stretch>
            <a:fillRect/>
          </a:stretch>
        </p:blipFill>
        <p:spPr>
          <a:xfrm>
            <a:off x="1268157" y="2715307"/>
            <a:ext cx="9661962" cy="2164960"/>
          </a:xfrm>
          <a:prstGeom prst="rect">
            <a:avLst/>
          </a:prstGeom>
        </p:spPr>
      </p:pic>
      <p:sp>
        <p:nvSpPr>
          <p:cNvPr id="12" name="Rectangle 11">
            <a:extLst>
              <a:ext uri="{FF2B5EF4-FFF2-40B4-BE49-F238E27FC236}">
                <a16:creationId xmlns:a16="http://schemas.microsoft.com/office/drawing/2014/main" id="{B122F845-4434-9A25-B8AE-47330C33BB68}"/>
              </a:ext>
            </a:extLst>
          </p:cNvPr>
          <p:cNvSpPr>
            <a:spLocks/>
          </p:cNvSpPr>
          <p:nvPr/>
        </p:nvSpPr>
        <p:spPr>
          <a:xfrm>
            <a:off x="4763002" y="2547705"/>
            <a:ext cx="745104" cy="2500164"/>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1B644A-1FEC-5EA7-7130-5E8A83E236FA}"/>
              </a:ext>
            </a:extLst>
          </p:cNvPr>
          <p:cNvSpPr>
            <a:spLocks/>
          </p:cNvSpPr>
          <p:nvPr/>
        </p:nvSpPr>
        <p:spPr>
          <a:xfrm>
            <a:off x="8303647" y="2547705"/>
            <a:ext cx="745104" cy="2500164"/>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E9AEC4E-A6C5-71CE-8177-40256C7E36CE}"/>
              </a:ext>
            </a:extLst>
          </p:cNvPr>
          <p:cNvSpPr txBox="1"/>
          <p:nvPr/>
        </p:nvSpPr>
        <p:spPr>
          <a:xfrm rot="20902192">
            <a:off x="596874" y="1353128"/>
            <a:ext cx="2004927" cy="584523"/>
          </a:xfrm>
          <a:custGeom>
            <a:avLst/>
            <a:gdLst>
              <a:gd name="csX0" fmla="*/ 0 w 2004927"/>
              <a:gd name="csY0" fmla="*/ 0 h 584523"/>
              <a:gd name="csX1" fmla="*/ 688358 w 2004927"/>
              <a:gd name="csY1" fmla="*/ 0 h 584523"/>
              <a:gd name="csX2" fmla="*/ 1376717 w 2004927"/>
              <a:gd name="csY2" fmla="*/ 0 h 584523"/>
              <a:gd name="csX3" fmla="*/ 2004927 w 2004927"/>
              <a:gd name="csY3" fmla="*/ 0 h 584523"/>
              <a:gd name="csX4" fmla="*/ 2004927 w 2004927"/>
              <a:gd name="csY4" fmla="*/ 584523 h 584523"/>
              <a:gd name="csX5" fmla="*/ 1396766 w 2004927"/>
              <a:gd name="csY5" fmla="*/ 584523 h 584523"/>
              <a:gd name="csX6" fmla="*/ 768555 w 2004927"/>
              <a:gd name="csY6" fmla="*/ 584523 h 584523"/>
              <a:gd name="csX7" fmla="*/ 0 w 2004927"/>
              <a:gd name="csY7" fmla="*/ 584523 h 584523"/>
              <a:gd name="csX8" fmla="*/ 0 w 2004927"/>
              <a:gd name="csY8" fmla="*/ 0 h 5845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04927" h="584523"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1995257" y="257647"/>
                  <a:pt x="1988481" y="458255"/>
                  <a:pt x="2004927" y="584523"/>
                </a:cubicBezTo>
                <a:cubicBezTo>
                  <a:pt x="1798382" y="609716"/>
                  <a:pt x="1556863" y="602198"/>
                  <a:pt x="1396766" y="584523"/>
                </a:cubicBezTo>
                <a:cubicBezTo>
                  <a:pt x="1236669" y="566848"/>
                  <a:pt x="1060795" y="567314"/>
                  <a:pt x="768555" y="584523"/>
                </a:cubicBezTo>
                <a:cubicBezTo>
                  <a:pt x="476315" y="601732"/>
                  <a:pt x="353221" y="586707"/>
                  <a:pt x="0" y="584523"/>
                </a:cubicBezTo>
                <a:cubicBezTo>
                  <a:pt x="8345" y="420567"/>
                  <a:pt x="25947" y="168049"/>
                  <a:pt x="0" y="0"/>
                </a:cubicBezTo>
                <a:close/>
              </a:path>
              <a:path w="2004927" h="584523"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79396" y="278390"/>
                  <a:pt x="2023425" y="420221"/>
                  <a:pt x="2004927" y="584523"/>
                </a:cubicBezTo>
                <a:cubicBezTo>
                  <a:pt x="1761266" y="593948"/>
                  <a:pt x="1478003" y="600388"/>
                  <a:pt x="1296519" y="584523"/>
                </a:cubicBezTo>
                <a:cubicBezTo>
                  <a:pt x="1115035" y="568658"/>
                  <a:pt x="894708" y="559291"/>
                  <a:pt x="588112" y="584523"/>
                </a:cubicBezTo>
                <a:cubicBezTo>
                  <a:pt x="281516" y="609755"/>
                  <a:pt x="261979" y="602018"/>
                  <a:pt x="0" y="584523"/>
                </a:cubicBezTo>
                <a:cubicBezTo>
                  <a:pt x="22255" y="437069"/>
                  <a:pt x="-13944" y="200799"/>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20000"/>
          </a:bodyPr>
          <a:lstStyle/>
          <a:p>
            <a:pPr algn="ctr"/>
            <a:r>
              <a:rPr lang="en-US" sz="1400" b="1">
                <a:solidFill>
                  <a:schemeClr val="accent1"/>
                </a:solidFill>
                <a:latin typeface="Aptos" panose="02110004020202020204"/>
              </a:rPr>
              <a:t>If set to 100%, Stockpile is fully recovered once Item is 100% completed</a:t>
            </a:r>
          </a:p>
          <a:p>
            <a:pPr algn="ctr"/>
            <a:endParaRPr kumimoji="0" lang="en-US" sz="1400" b="1" i="0" u="none" strike="noStrike" kern="1200" cap="none" spc="0" normalizeH="0" baseline="0" noProof="0">
              <a:ln>
                <a:noFill/>
              </a:ln>
              <a:solidFill>
                <a:schemeClr val="accent2">
                  <a:lumMod val="75000"/>
                </a:schemeClr>
              </a:solidFill>
              <a:effectLst/>
              <a:uLnTx/>
              <a:uFillTx/>
              <a:latin typeface="Aptos" panose="02110004020202020204"/>
              <a:ea typeface="+mn-ea"/>
              <a:cs typeface="+mn-cs"/>
            </a:endParaRPr>
          </a:p>
          <a:p>
            <a:pPr algn="ctr"/>
            <a:endParaRPr kumimoji="0" lang="en-US" sz="1400" b="1" i="0" u="none" strike="noStrike" kern="1200" cap="none" spc="0" normalizeH="0" baseline="0" noProof="0">
              <a:ln>
                <a:noFill/>
              </a:ln>
              <a:solidFill>
                <a:schemeClr val="accent2">
                  <a:lumMod val="75000"/>
                </a:schemeClr>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6F465FE8-B426-D2F2-A00A-FE44CC24CBEC}"/>
              </a:ext>
            </a:extLst>
          </p:cNvPr>
          <p:cNvSpPr txBox="1"/>
          <p:nvPr/>
        </p:nvSpPr>
        <p:spPr>
          <a:xfrm rot="20839029">
            <a:off x="679517" y="5408701"/>
            <a:ext cx="2004927" cy="584523"/>
          </a:xfrm>
          <a:custGeom>
            <a:avLst/>
            <a:gdLst>
              <a:gd name="csX0" fmla="*/ 0 w 2004927"/>
              <a:gd name="csY0" fmla="*/ 0 h 584523"/>
              <a:gd name="csX1" fmla="*/ 688358 w 2004927"/>
              <a:gd name="csY1" fmla="*/ 0 h 584523"/>
              <a:gd name="csX2" fmla="*/ 1376717 w 2004927"/>
              <a:gd name="csY2" fmla="*/ 0 h 584523"/>
              <a:gd name="csX3" fmla="*/ 2004927 w 2004927"/>
              <a:gd name="csY3" fmla="*/ 0 h 584523"/>
              <a:gd name="csX4" fmla="*/ 2004927 w 2004927"/>
              <a:gd name="csY4" fmla="*/ 584523 h 584523"/>
              <a:gd name="csX5" fmla="*/ 1396766 w 2004927"/>
              <a:gd name="csY5" fmla="*/ 584523 h 584523"/>
              <a:gd name="csX6" fmla="*/ 768555 w 2004927"/>
              <a:gd name="csY6" fmla="*/ 584523 h 584523"/>
              <a:gd name="csX7" fmla="*/ 0 w 2004927"/>
              <a:gd name="csY7" fmla="*/ 584523 h 584523"/>
              <a:gd name="csX8" fmla="*/ 0 w 2004927"/>
              <a:gd name="csY8" fmla="*/ 0 h 5845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04927" h="584523"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1995257" y="257647"/>
                  <a:pt x="1988481" y="458255"/>
                  <a:pt x="2004927" y="584523"/>
                </a:cubicBezTo>
                <a:cubicBezTo>
                  <a:pt x="1798382" y="609716"/>
                  <a:pt x="1556863" y="602198"/>
                  <a:pt x="1396766" y="584523"/>
                </a:cubicBezTo>
                <a:cubicBezTo>
                  <a:pt x="1236669" y="566848"/>
                  <a:pt x="1060795" y="567314"/>
                  <a:pt x="768555" y="584523"/>
                </a:cubicBezTo>
                <a:cubicBezTo>
                  <a:pt x="476315" y="601732"/>
                  <a:pt x="353221" y="586707"/>
                  <a:pt x="0" y="584523"/>
                </a:cubicBezTo>
                <a:cubicBezTo>
                  <a:pt x="8345" y="420567"/>
                  <a:pt x="25947" y="168049"/>
                  <a:pt x="0" y="0"/>
                </a:cubicBezTo>
                <a:close/>
              </a:path>
              <a:path w="2004927" h="584523"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79396" y="278390"/>
                  <a:pt x="2023425" y="420221"/>
                  <a:pt x="2004927" y="584523"/>
                </a:cubicBezTo>
                <a:cubicBezTo>
                  <a:pt x="1761266" y="593948"/>
                  <a:pt x="1478003" y="600388"/>
                  <a:pt x="1296519" y="584523"/>
                </a:cubicBezTo>
                <a:cubicBezTo>
                  <a:pt x="1115035" y="568658"/>
                  <a:pt x="894708" y="559291"/>
                  <a:pt x="588112" y="584523"/>
                </a:cubicBezTo>
                <a:cubicBezTo>
                  <a:pt x="281516" y="609755"/>
                  <a:pt x="261979" y="602018"/>
                  <a:pt x="0" y="584523"/>
                </a:cubicBezTo>
                <a:cubicBezTo>
                  <a:pt x="22255" y="437069"/>
                  <a:pt x="-13944" y="200799"/>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20000"/>
          </a:bodyPr>
          <a:lstStyle/>
          <a:p>
            <a:pPr algn="ctr"/>
            <a:r>
              <a:rPr lang="en-US" sz="1400" b="1">
                <a:solidFill>
                  <a:schemeClr val="accent1"/>
                </a:solidFill>
                <a:latin typeface="Aptos" panose="02110004020202020204"/>
              </a:rPr>
              <a:t>If set to 75%, Stockpile is fully recovered once Item is 75% completed</a:t>
            </a:r>
          </a:p>
          <a:p>
            <a:pPr algn="ctr"/>
            <a:endParaRPr kumimoji="0" lang="en-US" sz="1400" b="1" i="0" u="none" strike="noStrike" kern="1200" cap="none" spc="0" normalizeH="0" baseline="0" noProof="0">
              <a:ln>
                <a:noFill/>
              </a:ln>
              <a:solidFill>
                <a:schemeClr val="accent2">
                  <a:lumMod val="75000"/>
                </a:schemeClr>
              </a:solidFill>
              <a:effectLst/>
              <a:uLnTx/>
              <a:uFillTx/>
              <a:latin typeface="Aptos" panose="02110004020202020204"/>
              <a:ea typeface="+mn-ea"/>
              <a:cs typeface="+mn-cs"/>
            </a:endParaRPr>
          </a:p>
          <a:p>
            <a:pPr algn="ctr"/>
            <a:endParaRPr kumimoji="0" lang="en-US" sz="1400" b="1" i="0" u="none" strike="noStrike" kern="1200" cap="none" spc="0" normalizeH="0" baseline="0" noProof="0">
              <a:ln>
                <a:noFill/>
              </a:ln>
              <a:solidFill>
                <a:schemeClr val="accent2">
                  <a:lumMod val="75000"/>
                </a:schemeClr>
              </a:solidFill>
              <a:effectLst/>
              <a:uLnTx/>
              <a:uFillTx/>
              <a:latin typeface="Aptos" panose="02110004020202020204"/>
              <a:ea typeface="+mn-ea"/>
              <a:cs typeface="+mn-cs"/>
            </a:endParaRPr>
          </a:p>
        </p:txBody>
      </p:sp>
      <p:sp>
        <p:nvSpPr>
          <p:cNvPr id="30" name="Title 2">
            <a:extLst>
              <a:ext uri="{FF2B5EF4-FFF2-40B4-BE49-F238E27FC236}">
                <a16:creationId xmlns:a16="http://schemas.microsoft.com/office/drawing/2014/main" id="{87C3A9D6-A039-410B-CA52-5C97AFC3C8B5}"/>
              </a:ext>
            </a:extLst>
          </p:cNvPr>
          <p:cNvSpPr>
            <a:spLocks noGrp="1"/>
          </p:cNvSpPr>
          <p:nvPr>
            <p:ph type="title"/>
          </p:nvPr>
        </p:nvSpPr>
        <p:spPr>
          <a:xfrm>
            <a:off x="804910" y="400673"/>
            <a:ext cx="9807341" cy="940946"/>
          </a:xfrm>
        </p:spPr>
        <p:txBody>
          <a:bodyPr vert="horz" lIns="91440" tIns="45720" rIns="91440" bIns="45720" rtlCol="0" anchor="ctr">
            <a:normAutofit/>
          </a:bodyPr>
          <a:lstStyle/>
          <a:p>
            <a:pPr algn="ctr"/>
            <a:r>
              <a:rPr lang="en-US" sz="4400" b="1" kern="1200">
                <a:solidFill>
                  <a:schemeClr val="tx1"/>
                </a:solidFill>
                <a:latin typeface="+mj-lt"/>
                <a:ea typeface="+mj-ea"/>
                <a:cs typeface="+mj-cs"/>
              </a:rPr>
              <a:t>Stockpile</a:t>
            </a:r>
            <a:r>
              <a:rPr lang="en-US" sz="4400" kern="1200">
                <a:solidFill>
                  <a:schemeClr val="tx1"/>
                </a:solidFill>
                <a:latin typeface="+mj-lt"/>
                <a:ea typeface="+mj-ea"/>
                <a:cs typeface="+mj-cs"/>
              </a:rPr>
              <a:t> </a:t>
            </a:r>
            <a:r>
              <a:rPr lang="en-US" sz="4400" b="1"/>
              <a:t>Calculations</a:t>
            </a:r>
            <a:endParaRPr lang="en-US" sz="4400" kern="1200">
              <a:solidFill>
                <a:schemeClr val="tx1"/>
              </a:solidFill>
              <a:latin typeface="+mj-lt"/>
              <a:ea typeface="+mj-ea"/>
              <a:cs typeface="+mj-cs"/>
            </a:endParaRPr>
          </a:p>
        </p:txBody>
      </p:sp>
    </p:spTree>
    <p:extLst>
      <p:ext uri="{BB962C8B-B14F-4D97-AF65-F5344CB8AC3E}">
        <p14:creationId xmlns:p14="http://schemas.microsoft.com/office/powerpoint/2010/main" val="371345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A2532-B7E8-94C4-452D-51765C9F009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3DD995-F1CB-773D-5ABB-B135BAFD2306}"/>
              </a:ext>
            </a:extLst>
          </p:cNvPr>
          <p:cNvSpPr>
            <a:spLocks noGrp="1"/>
          </p:cNvSpPr>
          <p:nvPr>
            <p:ph idx="1"/>
          </p:nvPr>
        </p:nvSpPr>
        <p:spPr>
          <a:xfrm>
            <a:off x="459833" y="1298918"/>
            <a:ext cx="11155680" cy="5132632"/>
          </a:xfrm>
          <a:custGeom>
            <a:avLst/>
            <a:gdLst>
              <a:gd name="connsiteX0" fmla="*/ 0 w 11155680"/>
              <a:gd name="connsiteY0" fmla="*/ 0 h 5132632"/>
              <a:gd name="connsiteX1" fmla="*/ 362560 w 11155680"/>
              <a:gd name="connsiteY1" fmla="*/ 0 h 5132632"/>
              <a:gd name="connsiteX2" fmla="*/ 1171346 w 11155680"/>
              <a:gd name="connsiteY2" fmla="*/ 0 h 5132632"/>
              <a:gd name="connsiteX3" fmla="*/ 2091690 w 11155680"/>
              <a:gd name="connsiteY3" fmla="*/ 0 h 5132632"/>
              <a:gd name="connsiteX4" fmla="*/ 2454250 w 11155680"/>
              <a:gd name="connsiteY4" fmla="*/ 0 h 5132632"/>
              <a:gd name="connsiteX5" fmla="*/ 3039923 w 11155680"/>
              <a:gd name="connsiteY5" fmla="*/ 0 h 5132632"/>
              <a:gd name="connsiteX6" fmla="*/ 3960266 w 11155680"/>
              <a:gd name="connsiteY6" fmla="*/ 0 h 5132632"/>
              <a:gd name="connsiteX7" fmla="*/ 4322826 w 11155680"/>
              <a:gd name="connsiteY7" fmla="*/ 0 h 5132632"/>
              <a:gd name="connsiteX8" fmla="*/ 5131613 w 11155680"/>
              <a:gd name="connsiteY8" fmla="*/ 0 h 5132632"/>
              <a:gd name="connsiteX9" fmla="*/ 5605729 w 11155680"/>
              <a:gd name="connsiteY9" fmla="*/ 0 h 5132632"/>
              <a:gd name="connsiteX10" fmla="*/ 5968289 w 11155680"/>
              <a:gd name="connsiteY10" fmla="*/ 0 h 5132632"/>
              <a:gd name="connsiteX11" fmla="*/ 6888632 w 11155680"/>
              <a:gd name="connsiteY11" fmla="*/ 0 h 5132632"/>
              <a:gd name="connsiteX12" fmla="*/ 7474306 w 11155680"/>
              <a:gd name="connsiteY12" fmla="*/ 0 h 5132632"/>
              <a:gd name="connsiteX13" fmla="*/ 7836865 w 11155680"/>
              <a:gd name="connsiteY13" fmla="*/ 0 h 5132632"/>
              <a:gd name="connsiteX14" fmla="*/ 8199425 w 11155680"/>
              <a:gd name="connsiteY14" fmla="*/ 0 h 5132632"/>
              <a:gd name="connsiteX15" fmla="*/ 8896655 w 11155680"/>
              <a:gd name="connsiteY15" fmla="*/ 0 h 5132632"/>
              <a:gd name="connsiteX16" fmla="*/ 9816998 w 11155680"/>
              <a:gd name="connsiteY16" fmla="*/ 0 h 5132632"/>
              <a:gd name="connsiteX17" fmla="*/ 10291115 w 11155680"/>
              <a:gd name="connsiteY17" fmla="*/ 0 h 5132632"/>
              <a:gd name="connsiteX18" fmla="*/ 11155680 w 11155680"/>
              <a:gd name="connsiteY18" fmla="*/ 0 h 5132632"/>
              <a:gd name="connsiteX19" fmla="*/ 11155680 w 11155680"/>
              <a:gd name="connsiteY19" fmla="*/ 590253 h 5132632"/>
              <a:gd name="connsiteX20" fmla="*/ 11155680 w 11155680"/>
              <a:gd name="connsiteY20" fmla="*/ 1334484 h 5132632"/>
              <a:gd name="connsiteX21" fmla="*/ 11155680 w 11155680"/>
              <a:gd name="connsiteY21" fmla="*/ 2078716 h 5132632"/>
              <a:gd name="connsiteX22" fmla="*/ 11155680 w 11155680"/>
              <a:gd name="connsiteY22" fmla="*/ 2668969 h 5132632"/>
              <a:gd name="connsiteX23" fmla="*/ 11155680 w 11155680"/>
              <a:gd name="connsiteY23" fmla="*/ 3207895 h 5132632"/>
              <a:gd name="connsiteX24" fmla="*/ 11155680 w 11155680"/>
              <a:gd name="connsiteY24" fmla="*/ 3746821 h 5132632"/>
              <a:gd name="connsiteX25" fmla="*/ 11155680 w 11155680"/>
              <a:gd name="connsiteY25" fmla="*/ 4285748 h 5132632"/>
              <a:gd name="connsiteX26" fmla="*/ 11155680 w 11155680"/>
              <a:gd name="connsiteY26" fmla="*/ 5132632 h 5132632"/>
              <a:gd name="connsiteX27" fmla="*/ 10235336 w 11155680"/>
              <a:gd name="connsiteY27" fmla="*/ 5132632 h 5132632"/>
              <a:gd name="connsiteX28" fmla="*/ 9426550 w 11155680"/>
              <a:gd name="connsiteY28" fmla="*/ 5132632 h 5132632"/>
              <a:gd name="connsiteX29" fmla="*/ 8952433 w 11155680"/>
              <a:gd name="connsiteY29" fmla="*/ 5132632 h 5132632"/>
              <a:gd name="connsiteX30" fmla="*/ 8255203 w 11155680"/>
              <a:gd name="connsiteY30" fmla="*/ 5132632 h 5132632"/>
              <a:gd name="connsiteX31" fmla="*/ 7446416 w 11155680"/>
              <a:gd name="connsiteY31" fmla="*/ 5132632 h 5132632"/>
              <a:gd name="connsiteX32" fmla="*/ 7083857 w 11155680"/>
              <a:gd name="connsiteY32" fmla="*/ 5132632 h 5132632"/>
              <a:gd name="connsiteX33" fmla="*/ 6275070 w 11155680"/>
              <a:gd name="connsiteY33" fmla="*/ 5132632 h 5132632"/>
              <a:gd name="connsiteX34" fmla="*/ 5466283 w 11155680"/>
              <a:gd name="connsiteY34" fmla="*/ 5132632 h 5132632"/>
              <a:gd name="connsiteX35" fmla="*/ 4992167 w 11155680"/>
              <a:gd name="connsiteY35" fmla="*/ 5132632 h 5132632"/>
              <a:gd name="connsiteX36" fmla="*/ 4071823 w 11155680"/>
              <a:gd name="connsiteY36" fmla="*/ 5132632 h 5132632"/>
              <a:gd name="connsiteX37" fmla="*/ 3263036 w 11155680"/>
              <a:gd name="connsiteY37" fmla="*/ 5132632 h 5132632"/>
              <a:gd name="connsiteX38" fmla="*/ 2454250 w 11155680"/>
              <a:gd name="connsiteY38" fmla="*/ 5132632 h 5132632"/>
              <a:gd name="connsiteX39" fmla="*/ 1533906 w 11155680"/>
              <a:gd name="connsiteY39" fmla="*/ 5132632 h 5132632"/>
              <a:gd name="connsiteX40" fmla="*/ 1059790 w 11155680"/>
              <a:gd name="connsiteY40" fmla="*/ 5132632 h 5132632"/>
              <a:gd name="connsiteX41" fmla="*/ 0 w 11155680"/>
              <a:gd name="connsiteY41" fmla="*/ 5132632 h 5132632"/>
              <a:gd name="connsiteX42" fmla="*/ 0 w 11155680"/>
              <a:gd name="connsiteY42" fmla="*/ 4439727 h 5132632"/>
              <a:gd name="connsiteX43" fmla="*/ 0 w 11155680"/>
              <a:gd name="connsiteY43" fmla="*/ 3849474 h 5132632"/>
              <a:gd name="connsiteX44" fmla="*/ 0 w 11155680"/>
              <a:gd name="connsiteY44" fmla="*/ 3105242 h 5132632"/>
              <a:gd name="connsiteX45" fmla="*/ 0 w 11155680"/>
              <a:gd name="connsiteY45" fmla="*/ 2361011 h 5132632"/>
              <a:gd name="connsiteX46" fmla="*/ 0 w 11155680"/>
              <a:gd name="connsiteY46" fmla="*/ 1873411 h 5132632"/>
              <a:gd name="connsiteX47" fmla="*/ 0 w 11155680"/>
              <a:gd name="connsiteY47" fmla="*/ 1334484 h 5132632"/>
              <a:gd name="connsiteX48" fmla="*/ 0 w 11155680"/>
              <a:gd name="connsiteY48" fmla="*/ 692905 h 5132632"/>
              <a:gd name="connsiteX49" fmla="*/ 0 w 11155680"/>
              <a:gd name="connsiteY49" fmla="*/ 0 h 513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155680" h="5132632" fill="none" extrusionOk="0">
                <a:moveTo>
                  <a:pt x="0" y="0"/>
                </a:moveTo>
                <a:cubicBezTo>
                  <a:pt x="170899" y="2420"/>
                  <a:pt x="259388" y="-7457"/>
                  <a:pt x="362560" y="0"/>
                </a:cubicBezTo>
                <a:cubicBezTo>
                  <a:pt x="465732" y="7457"/>
                  <a:pt x="785607" y="23728"/>
                  <a:pt x="1171346" y="0"/>
                </a:cubicBezTo>
                <a:cubicBezTo>
                  <a:pt x="1557085" y="-23728"/>
                  <a:pt x="1745912" y="-10321"/>
                  <a:pt x="2091690" y="0"/>
                </a:cubicBezTo>
                <a:cubicBezTo>
                  <a:pt x="2437468" y="10321"/>
                  <a:pt x="2356943" y="-1258"/>
                  <a:pt x="2454250" y="0"/>
                </a:cubicBezTo>
                <a:cubicBezTo>
                  <a:pt x="2551557" y="1258"/>
                  <a:pt x="2811329" y="21670"/>
                  <a:pt x="3039923" y="0"/>
                </a:cubicBezTo>
                <a:cubicBezTo>
                  <a:pt x="3268517" y="-21670"/>
                  <a:pt x="3748806" y="-43589"/>
                  <a:pt x="3960266" y="0"/>
                </a:cubicBezTo>
                <a:cubicBezTo>
                  <a:pt x="4171726" y="43589"/>
                  <a:pt x="4168675" y="5802"/>
                  <a:pt x="4322826" y="0"/>
                </a:cubicBezTo>
                <a:cubicBezTo>
                  <a:pt x="4476977" y="-5802"/>
                  <a:pt x="4867047" y="-35786"/>
                  <a:pt x="5131613" y="0"/>
                </a:cubicBezTo>
                <a:cubicBezTo>
                  <a:pt x="5396179" y="35786"/>
                  <a:pt x="5382756" y="-4817"/>
                  <a:pt x="5605729" y="0"/>
                </a:cubicBezTo>
                <a:cubicBezTo>
                  <a:pt x="5828702" y="4817"/>
                  <a:pt x="5840911" y="7221"/>
                  <a:pt x="5968289" y="0"/>
                </a:cubicBezTo>
                <a:cubicBezTo>
                  <a:pt x="6095667" y="-7221"/>
                  <a:pt x="6511024" y="-19042"/>
                  <a:pt x="6888632" y="0"/>
                </a:cubicBezTo>
                <a:cubicBezTo>
                  <a:pt x="7266240" y="19042"/>
                  <a:pt x="7306795" y="20442"/>
                  <a:pt x="7474306" y="0"/>
                </a:cubicBezTo>
                <a:cubicBezTo>
                  <a:pt x="7641817" y="-20442"/>
                  <a:pt x="7732628" y="-2338"/>
                  <a:pt x="7836865" y="0"/>
                </a:cubicBezTo>
                <a:cubicBezTo>
                  <a:pt x="7941102" y="2338"/>
                  <a:pt x="8116904" y="6816"/>
                  <a:pt x="8199425" y="0"/>
                </a:cubicBezTo>
                <a:cubicBezTo>
                  <a:pt x="8281946" y="-6816"/>
                  <a:pt x="8735747" y="6582"/>
                  <a:pt x="8896655" y="0"/>
                </a:cubicBezTo>
                <a:cubicBezTo>
                  <a:pt x="9057563" y="-6582"/>
                  <a:pt x="9463003" y="-38731"/>
                  <a:pt x="9816998" y="0"/>
                </a:cubicBezTo>
                <a:cubicBezTo>
                  <a:pt x="10170993" y="38731"/>
                  <a:pt x="10174197" y="3428"/>
                  <a:pt x="10291115" y="0"/>
                </a:cubicBezTo>
                <a:cubicBezTo>
                  <a:pt x="10408033" y="-3428"/>
                  <a:pt x="10862383" y="24234"/>
                  <a:pt x="11155680" y="0"/>
                </a:cubicBezTo>
                <a:cubicBezTo>
                  <a:pt x="11138689" y="155299"/>
                  <a:pt x="11182166" y="355278"/>
                  <a:pt x="11155680" y="590253"/>
                </a:cubicBezTo>
                <a:cubicBezTo>
                  <a:pt x="11129194" y="825228"/>
                  <a:pt x="11183993" y="1096925"/>
                  <a:pt x="11155680" y="1334484"/>
                </a:cubicBezTo>
                <a:cubicBezTo>
                  <a:pt x="11127367" y="1572043"/>
                  <a:pt x="11163424" y="1840269"/>
                  <a:pt x="11155680" y="2078716"/>
                </a:cubicBezTo>
                <a:cubicBezTo>
                  <a:pt x="11147936" y="2317163"/>
                  <a:pt x="11156597" y="2394672"/>
                  <a:pt x="11155680" y="2668969"/>
                </a:cubicBezTo>
                <a:cubicBezTo>
                  <a:pt x="11154763" y="2943266"/>
                  <a:pt x="11161624" y="3007651"/>
                  <a:pt x="11155680" y="3207895"/>
                </a:cubicBezTo>
                <a:cubicBezTo>
                  <a:pt x="11149736" y="3408139"/>
                  <a:pt x="11144262" y="3488523"/>
                  <a:pt x="11155680" y="3746821"/>
                </a:cubicBezTo>
                <a:cubicBezTo>
                  <a:pt x="11167098" y="4005119"/>
                  <a:pt x="11176323" y="4120577"/>
                  <a:pt x="11155680" y="4285748"/>
                </a:cubicBezTo>
                <a:cubicBezTo>
                  <a:pt x="11135037" y="4450919"/>
                  <a:pt x="11153244" y="4952733"/>
                  <a:pt x="11155680" y="5132632"/>
                </a:cubicBezTo>
                <a:cubicBezTo>
                  <a:pt x="10809356" y="5178439"/>
                  <a:pt x="10425606" y="5087471"/>
                  <a:pt x="10235336" y="5132632"/>
                </a:cubicBezTo>
                <a:cubicBezTo>
                  <a:pt x="10045066" y="5177793"/>
                  <a:pt x="9823063" y="5129271"/>
                  <a:pt x="9426550" y="5132632"/>
                </a:cubicBezTo>
                <a:cubicBezTo>
                  <a:pt x="9030037" y="5135993"/>
                  <a:pt x="9096248" y="5140472"/>
                  <a:pt x="8952433" y="5132632"/>
                </a:cubicBezTo>
                <a:cubicBezTo>
                  <a:pt x="8808618" y="5124792"/>
                  <a:pt x="8431072" y="5097790"/>
                  <a:pt x="8255203" y="5132632"/>
                </a:cubicBezTo>
                <a:cubicBezTo>
                  <a:pt x="8079334" y="5167475"/>
                  <a:pt x="7743511" y="5113442"/>
                  <a:pt x="7446416" y="5132632"/>
                </a:cubicBezTo>
                <a:cubicBezTo>
                  <a:pt x="7149321" y="5151822"/>
                  <a:pt x="7177334" y="5127376"/>
                  <a:pt x="7083857" y="5132632"/>
                </a:cubicBezTo>
                <a:cubicBezTo>
                  <a:pt x="6990380" y="5137888"/>
                  <a:pt x="6455363" y="5141164"/>
                  <a:pt x="6275070" y="5132632"/>
                </a:cubicBezTo>
                <a:cubicBezTo>
                  <a:pt x="6094777" y="5124100"/>
                  <a:pt x="5700310" y="5111342"/>
                  <a:pt x="5466283" y="5132632"/>
                </a:cubicBezTo>
                <a:cubicBezTo>
                  <a:pt x="5232256" y="5153922"/>
                  <a:pt x="5162330" y="5151995"/>
                  <a:pt x="4992167" y="5132632"/>
                </a:cubicBezTo>
                <a:cubicBezTo>
                  <a:pt x="4822004" y="5113269"/>
                  <a:pt x="4263887" y="5143559"/>
                  <a:pt x="4071823" y="5132632"/>
                </a:cubicBezTo>
                <a:cubicBezTo>
                  <a:pt x="3879759" y="5121705"/>
                  <a:pt x="3474811" y="5132879"/>
                  <a:pt x="3263036" y="5132632"/>
                </a:cubicBezTo>
                <a:cubicBezTo>
                  <a:pt x="3051261" y="5132385"/>
                  <a:pt x="2653650" y="5128833"/>
                  <a:pt x="2454250" y="5132632"/>
                </a:cubicBezTo>
                <a:cubicBezTo>
                  <a:pt x="2254850" y="5136431"/>
                  <a:pt x="1773854" y="5122849"/>
                  <a:pt x="1533906" y="5132632"/>
                </a:cubicBezTo>
                <a:cubicBezTo>
                  <a:pt x="1293958" y="5142415"/>
                  <a:pt x="1217471" y="5120940"/>
                  <a:pt x="1059790" y="5132632"/>
                </a:cubicBezTo>
                <a:cubicBezTo>
                  <a:pt x="902109" y="5144324"/>
                  <a:pt x="454277" y="5146699"/>
                  <a:pt x="0" y="5132632"/>
                </a:cubicBezTo>
                <a:cubicBezTo>
                  <a:pt x="-15578" y="4835651"/>
                  <a:pt x="-33896" y="4659038"/>
                  <a:pt x="0" y="4439727"/>
                </a:cubicBezTo>
                <a:cubicBezTo>
                  <a:pt x="33896" y="4220416"/>
                  <a:pt x="-14811" y="4028803"/>
                  <a:pt x="0" y="3849474"/>
                </a:cubicBezTo>
                <a:cubicBezTo>
                  <a:pt x="14811" y="3670145"/>
                  <a:pt x="-26122" y="3429384"/>
                  <a:pt x="0" y="3105242"/>
                </a:cubicBezTo>
                <a:cubicBezTo>
                  <a:pt x="26122" y="2781100"/>
                  <a:pt x="-24761" y="2568132"/>
                  <a:pt x="0" y="2361011"/>
                </a:cubicBezTo>
                <a:cubicBezTo>
                  <a:pt x="24761" y="2153890"/>
                  <a:pt x="10655" y="2103507"/>
                  <a:pt x="0" y="1873411"/>
                </a:cubicBezTo>
                <a:cubicBezTo>
                  <a:pt x="-10655" y="1643315"/>
                  <a:pt x="6961" y="1543870"/>
                  <a:pt x="0" y="1334484"/>
                </a:cubicBezTo>
                <a:cubicBezTo>
                  <a:pt x="-6961" y="1125098"/>
                  <a:pt x="20261" y="913766"/>
                  <a:pt x="0" y="692905"/>
                </a:cubicBezTo>
                <a:cubicBezTo>
                  <a:pt x="-20261" y="472044"/>
                  <a:pt x="26965" y="246280"/>
                  <a:pt x="0" y="0"/>
                </a:cubicBezTo>
                <a:close/>
              </a:path>
              <a:path w="11155680" h="5132632" stroke="0" extrusionOk="0">
                <a:moveTo>
                  <a:pt x="0" y="0"/>
                </a:moveTo>
                <a:cubicBezTo>
                  <a:pt x="392717" y="-10420"/>
                  <a:pt x="541286" y="25910"/>
                  <a:pt x="808787" y="0"/>
                </a:cubicBezTo>
                <a:cubicBezTo>
                  <a:pt x="1076288" y="-25910"/>
                  <a:pt x="1137978" y="-250"/>
                  <a:pt x="1394460" y="0"/>
                </a:cubicBezTo>
                <a:cubicBezTo>
                  <a:pt x="1650942" y="250"/>
                  <a:pt x="1754347" y="3614"/>
                  <a:pt x="2091690" y="0"/>
                </a:cubicBezTo>
                <a:cubicBezTo>
                  <a:pt x="2429033" y="-3614"/>
                  <a:pt x="2466906" y="5974"/>
                  <a:pt x="2565806" y="0"/>
                </a:cubicBezTo>
                <a:cubicBezTo>
                  <a:pt x="2664706" y="-5974"/>
                  <a:pt x="3066690" y="-12228"/>
                  <a:pt x="3263036" y="0"/>
                </a:cubicBezTo>
                <a:cubicBezTo>
                  <a:pt x="3459382" y="12228"/>
                  <a:pt x="3523388" y="-18146"/>
                  <a:pt x="3737153" y="0"/>
                </a:cubicBezTo>
                <a:cubicBezTo>
                  <a:pt x="3950918" y="18146"/>
                  <a:pt x="4223095" y="-7025"/>
                  <a:pt x="4434383" y="0"/>
                </a:cubicBezTo>
                <a:cubicBezTo>
                  <a:pt x="4645671" y="7025"/>
                  <a:pt x="4881669" y="25644"/>
                  <a:pt x="5020056" y="0"/>
                </a:cubicBezTo>
                <a:cubicBezTo>
                  <a:pt x="5158443" y="-25644"/>
                  <a:pt x="5345548" y="-9043"/>
                  <a:pt x="5494172" y="0"/>
                </a:cubicBezTo>
                <a:cubicBezTo>
                  <a:pt x="5642796" y="9043"/>
                  <a:pt x="5994660" y="-26360"/>
                  <a:pt x="6302959" y="0"/>
                </a:cubicBezTo>
                <a:cubicBezTo>
                  <a:pt x="6611258" y="26360"/>
                  <a:pt x="6880190" y="-25292"/>
                  <a:pt x="7223303" y="0"/>
                </a:cubicBezTo>
                <a:cubicBezTo>
                  <a:pt x="7566416" y="25292"/>
                  <a:pt x="7802070" y="-22335"/>
                  <a:pt x="8143646" y="0"/>
                </a:cubicBezTo>
                <a:cubicBezTo>
                  <a:pt x="8485222" y="22335"/>
                  <a:pt x="8604584" y="-20728"/>
                  <a:pt x="8729320" y="0"/>
                </a:cubicBezTo>
                <a:cubicBezTo>
                  <a:pt x="8854056" y="20728"/>
                  <a:pt x="9182543" y="2311"/>
                  <a:pt x="9314993" y="0"/>
                </a:cubicBezTo>
                <a:cubicBezTo>
                  <a:pt x="9447443" y="-2311"/>
                  <a:pt x="9884289" y="-17906"/>
                  <a:pt x="10235336" y="0"/>
                </a:cubicBezTo>
                <a:cubicBezTo>
                  <a:pt x="10586383" y="17906"/>
                  <a:pt x="10771178" y="27258"/>
                  <a:pt x="11155680" y="0"/>
                </a:cubicBezTo>
                <a:cubicBezTo>
                  <a:pt x="11127025" y="341878"/>
                  <a:pt x="11161417" y="378715"/>
                  <a:pt x="11155680" y="692905"/>
                </a:cubicBezTo>
                <a:cubicBezTo>
                  <a:pt x="11149943" y="1007095"/>
                  <a:pt x="11181662" y="1000489"/>
                  <a:pt x="11155680" y="1231832"/>
                </a:cubicBezTo>
                <a:cubicBezTo>
                  <a:pt x="11129698" y="1463175"/>
                  <a:pt x="11180143" y="1782065"/>
                  <a:pt x="11155680" y="1976063"/>
                </a:cubicBezTo>
                <a:cubicBezTo>
                  <a:pt x="11131217" y="2170061"/>
                  <a:pt x="11136840" y="2336437"/>
                  <a:pt x="11155680" y="2463663"/>
                </a:cubicBezTo>
                <a:cubicBezTo>
                  <a:pt x="11174520" y="2590889"/>
                  <a:pt x="11159350" y="2866133"/>
                  <a:pt x="11155680" y="3207895"/>
                </a:cubicBezTo>
                <a:cubicBezTo>
                  <a:pt x="11152010" y="3549657"/>
                  <a:pt x="11144955" y="3614355"/>
                  <a:pt x="11155680" y="3798148"/>
                </a:cubicBezTo>
                <a:cubicBezTo>
                  <a:pt x="11166405" y="3981941"/>
                  <a:pt x="11186633" y="4209418"/>
                  <a:pt x="11155680" y="4439727"/>
                </a:cubicBezTo>
                <a:cubicBezTo>
                  <a:pt x="11124727" y="4670036"/>
                  <a:pt x="11165425" y="4857096"/>
                  <a:pt x="11155680" y="5132632"/>
                </a:cubicBezTo>
                <a:cubicBezTo>
                  <a:pt x="10998747" y="5115740"/>
                  <a:pt x="10790254" y="5120340"/>
                  <a:pt x="10681564" y="5132632"/>
                </a:cubicBezTo>
                <a:cubicBezTo>
                  <a:pt x="10572874" y="5144924"/>
                  <a:pt x="10069973" y="5154009"/>
                  <a:pt x="9872777" y="5132632"/>
                </a:cubicBezTo>
                <a:cubicBezTo>
                  <a:pt x="9675581" y="5111255"/>
                  <a:pt x="9265251" y="5111457"/>
                  <a:pt x="9063990" y="5132632"/>
                </a:cubicBezTo>
                <a:cubicBezTo>
                  <a:pt x="8862729" y="5153807"/>
                  <a:pt x="8451108" y="5116300"/>
                  <a:pt x="8143646" y="5132632"/>
                </a:cubicBezTo>
                <a:cubicBezTo>
                  <a:pt x="7836184" y="5148964"/>
                  <a:pt x="7426638" y="5158216"/>
                  <a:pt x="7223303" y="5132632"/>
                </a:cubicBezTo>
                <a:cubicBezTo>
                  <a:pt x="7019968" y="5107048"/>
                  <a:pt x="6941300" y="5113735"/>
                  <a:pt x="6749186" y="5132632"/>
                </a:cubicBezTo>
                <a:cubicBezTo>
                  <a:pt x="6557072" y="5151529"/>
                  <a:pt x="6048543" y="5099706"/>
                  <a:pt x="5828843" y="5132632"/>
                </a:cubicBezTo>
                <a:cubicBezTo>
                  <a:pt x="5609143" y="5165558"/>
                  <a:pt x="5491427" y="5151026"/>
                  <a:pt x="5243170" y="5132632"/>
                </a:cubicBezTo>
                <a:cubicBezTo>
                  <a:pt x="4994913" y="5114238"/>
                  <a:pt x="4960544" y="5133160"/>
                  <a:pt x="4880610" y="5132632"/>
                </a:cubicBezTo>
                <a:cubicBezTo>
                  <a:pt x="4800676" y="5132104"/>
                  <a:pt x="4536798" y="5116189"/>
                  <a:pt x="4406494" y="5132632"/>
                </a:cubicBezTo>
                <a:cubicBezTo>
                  <a:pt x="4276190" y="5149075"/>
                  <a:pt x="4148606" y="5145243"/>
                  <a:pt x="4043934" y="5132632"/>
                </a:cubicBezTo>
                <a:cubicBezTo>
                  <a:pt x="3939262" y="5120021"/>
                  <a:pt x="3414339" y="5129421"/>
                  <a:pt x="3235147" y="5132632"/>
                </a:cubicBezTo>
                <a:cubicBezTo>
                  <a:pt x="3055955" y="5135843"/>
                  <a:pt x="2551017" y="5119742"/>
                  <a:pt x="2314804" y="5132632"/>
                </a:cubicBezTo>
                <a:cubicBezTo>
                  <a:pt x="2078591" y="5145522"/>
                  <a:pt x="1969702" y="5114453"/>
                  <a:pt x="1729130" y="5132632"/>
                </a:cubicBezTo>
                <a:cubicBezTo>
                  <a:pt x="1488558" y="5150811"/>
                  <a:pt x="1362479" y="5156384"/>
                  <a:pt x="1031900" y="5132632"/>
                </a:cubicBezTo>
                <a:cubicBezTo>
                  <a:pt x="701321" y="5108881"/>
                  <a:pt x="423825" y="5108355"/>
                  <a:pt x="0" y="5132632"/>
                </a:cubicBezTo>
                <a:cubicBezTo>
                  <a:pt x="1846" y="4874361"/>
                  <a:pt x="-29069" y="4783899"/>
                  <a:pt x="0" y="4542379"/>
                </a:cubicBezTo>
                <a:cubicBezTo>
                  <a:pt x="29069" y="4300859"/>
                  <a:pt x="-11009" y="4144776"/>
                  <a:pt x="0" y="4003453"/>
                </a:cubicBezTo>
                <a:cubicBezTo>
                  <a:pt x="11009" y="3862130"/>
                  <a:pt x="14593" y="3601882"/>
                  <a:pt x="0" y="3413200"/>
                </a:cubicBezTo>
                <a:cubicBezTo>
                  <a:pt x="-14593" y="3224518"/>
                  <a:pt x="10153" y="2824287"/>
                  <a:pt x="0" y="2668969"/>
                </a:cubicBezTo>
                <a:cubicBezTo>
                  <a:pt x="-10153" y="2513651"/>
                  <a:pt x="5130" y="2422771"/>
                  <a:pt x="0" y="2181369"/>
                </a:cubicBezTo>
                <a:cubicBezTo>
                  <a:pt x="-5130" y="1939967"/>
                  <a:pt x="-14888" y="1822451"/>
                  <a:pt x="0" y="1488463"/>
                </a:cubicBezTo>
                <a:cubicBezTo>
                  <a:pt x="14888" y="1154475"/>
                  <a:pt x="-20973" y="1088228"/>
                  <a:pt x="0" y="795558"/>
                </a:cubicBezTo>
                <a:cubicBezTo>
                  <a:pt x="20973" y="502889"/>
                  <a:pt x="-34871" y="248731"/>
                  <a:pt x="0" y="0"/>
                </a:cubicBezTo>
                <a:close/>
              </a:path>
            </a:pathLst>
          </a:custGeom>
          <a:ln w="28575">
            <a:noFill/>
            <a:extLst>
              <a:ext uri="{C807C97D-BFC1-408E-A445-0C87EB9F89A2}">
                <ask:lineSketchStyleProps xmlns:ask="http://schemas.microsoft.com/office/drawing/2018/sketchyshapes" sd="2512980468">
                  <ask:type>
                    <ask:lineSketchFreehand/>
                  </ask:type>
                </ask:lineSketchStyleProps>
              </a:ext>
            </a:extLst>
          </a:ln>
        </p:spPr>
        <p:txBody>
          <a:bodyPr vert="horz" lIns="91440" tIns="45720" rIns="91440" bIns="45720" rtlCol="0" anchor="t" anchorCtr="0">
            <a:normAutofit/>
          </a:bodyPr>
          <a:lstStyle/>
          <a:p>
            <a:pPr>
              <a:lnSpc>
                <a:spcPct val="120000"/>
              </a:lnSpc>
              <a:buClr>
                <a:schemeClr val="accent1"/>
              </a:buClr>
            </a:pPr>
            <a:r>
              <a:rPr lang="en-US" sz="2400" b="1" dirty="0">
                <a:solidFill>
                  <a:schemeClr val="accent2">
                    <a:lumMod val="75000"/>
                  </a:schemeClr>
                </a:solidFill>
                <a:latin typeface="Arial" panose="020B0604020202020204" pitchFamily="34" charset="0"/>
                <a:cs typeface="Arial" panose="020B0604020202020204" pitchFamily="34" charset="0"/>
              </a:rPr>
              <a:t>Keep In Mind:</a:t>
            </a:r>
          </a:p>
          <a:p>
            <a:pPr marL="285750" indent="-285750">
              <a:lnSpc>
                <a:spcPct val="100000"/>
              </a:lnSpc>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Invoice Transaction Date </a:t>
            </a:r>
            <a:r>
              <a:rPr lang="en-US" sz="2000" dirty="0">
                <a:latin typeface="Arial" panose="020B0604020202020204" pitchFamily="34" charset="0"/>
                <a:cs typeface="Arial" panose="020B0604020202020204" pitchFamily="34" charset="0"/>
              </a:rPr>
              <a:t>triggers the Initial Stockpile Material Adjustment (</a:t>
            </a:r>
            <a:r>
              <a:rPr lang="en-US" sz="2000" b="1" dirty="0">
                <a:latin typeface="Arial" panose="020B0604020202020204" pitchFamily="34" charset="0"/>
                <a:cs typeface="Arial" panose="020B0604020202020204" pitchFamily="34" charset="0"/>
              </a:rPr>
              <a:t>STMI</a:t>
            </a:r>
            <a:r>
              <a:rPr lang="en-US" sz="2000" dirty="0">
                <a:latin typeface="Arial" panose="020B0604020202020204" pitchFamily="34" charset="0"/>
                <a:cs typeface="Arial" panose="020B0604020202020204" pitchFamily="34" charset="0"/>
              </a:rPr>
              <a:t>) (initial payment for the material)</a:t>
            </a:r>
          </a:p>
          <a:p>
            <a:pPr marL="285750" indent="-285750">
              <a:lnSpc>
                <a:spcPct val="120000"/>
              </a:lnSpc>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Recovery Date</a:t>
            </a:r>
            <a:r>
              <a:rPr lang="en-US" sz="2000" dirty="0">
                <a:latin typeface="Arial" panose="020B0604020202020204" pitchFamily="34" charset="0"/>
                <a:cs typeface="Arial" panose="020B0604020202020204" pitchFamily="34" charset="0"/>
              </a:rPr>
              <a:t> controls when recovery will begin. </a:t>
            </a:r>
          </a:p>
          <a:p>
            <a:pPr marL="571500" lvl="1" indent="-285750">
              <a:lnSpc>
                <a:spcPct val="120000"/>
              </a:lnSpc>
              <a:buClr>
                <a:schemeClr val="accent2">
                  <a:lumMod val="75000"/>
                </a:schemeClr>
              </a:buClr>
            </a:pPr>
            <a:r>
              <a:rPr lang="en-US" sz="1600" dirty="0">
                <a:latin typeface="Arial" panose="020B0604020202020204" pitchFamily="34" charset="0"/>
                <a:cs typeface="Arial" panose="020B0604020202020204" pitchFamily="34" charset="0"/>
              </a:rPr>
              <a:t>The Recovery Date cannot be changed after the </a:t>
            </a:r>
            <a:r>
              <a:rPr lang="en-US" sz="1600" b="1" dirty="0">
                <a:latin typeface="Arial" panose="020B0604020202020204" pitchFamily="34" charset="0"/>
                <a:cs typeface="Arial" panose="020B0604020202020204" pitchFamily="34" charset="0"/>
              </a:rPr>
              <a:t>STMI</a:t>
            </a:r>
            <a:r>
              <a:rPr lang="en-US" sz="1600" dirty="0">
                <a:latin typeface="Arial" panose="020B0604020202020204" pitchFamily="34" charset="0"/>
                <a:cs typeface="Arial" panose="020B0604020202020204" pitchFamily="34" charset="0"/>
              </a:rPr>
              <a:t> is posted on a Pay Estimate</a:t>
            </a:r>
          </a:p>
          <a:p>
            <a:pPr marL="571500" lvl="1" indent="-285750">
              <a:lnSpc>
                <a:spcPct val="120000"/>
              </a:lnSpc>
              <a:buClr>
                <a:schemeClr val="accent2">
                  <a:lumMod val="75000"/>
                </a:schemeClr>
              </a:buClr>
            </a:pPr>
            <a:r>
              <a:rPr lang="en-US" sz="1600" dirty="0">
                <a:latin typeface="Arial" panose="020B0604020202020204" pitchFamily="34" charset="0"/>
                <a:cs typeface="Arial" panose="020B0604020202020204" pitchFamily="34" charset="0"/>
              </a:rPr>
              <a:t>A positive posting on a DWR will trigger a Stockpile Material Adjustment (</a:t>
            </a:r>
            <a:r>
              <a:rPr lang="en-US" sz="1600" b="1" dirty="0">
                <a:latin typeface="Arial" panose="020B0604020202020204" pitchFamily="34" charset="0"/>
                <a:cs typeface="Arial" panose="020B0604020202020204" pitchFamily="34" charset="0"/>
              </a:rPr>
              <a:t>STMA</a:t>
            </a:r>
            <a:r>
              <a:rPr lang="en-US" sz="1600" dirty="0">
                <a:latin typeface="Arial" panose="020B0604020202020204" pitchFamily="34" charset="0"/>
                <a:cs typeface="Arial" panose="020B0604020202020204" pitchFamily="34" charset="0"/>
              </a:rPr>
              <a:t>) on the next pay estimate</a:t>
            </a:r>
          </a:p>
          <a:p>
            <a:pPr marL="571500" lvl="1" indent="-285750">
              <a:lnSpc>
                <a:spcPct val="120000"/>
              </a:lnSpc>
              <a:buClr>
                <a:schemeClr val="accent2">
                  <a:lumMod val="75000"/>
                </a:schemeClr>
              </a:buClr>
            </a:pPr>
            <a:r>
              <a:rPr lang="en-US" sz="1600" dirty="0">
                <a:latin typeface="Arial" panose="020B0604020202020204" pitchFamily="34" charset="0"/>
                <a:cs typeface="Arial" panose="020B0604020202020204" pitchFamily="34" charset="0"/>
              </a:rPr>
              <a:t>A later Recovery Date will drive a larger </a:t>
            </a:r>
            <a:r>
              <a:rPr lang="en-US" sz="1600" b="1" dirty="0">
                <a:latin typeface="Arial" panose="020B0604020202020204" pitchFamily="34" charset="0"/>
                <a:cs typeface="Arial" panose="020B0604020202020204" pitchFamily="34" charset="0"/>
              </a:rPr>
              <a:t>STMA</a:t>
            </a:r>
            <a:r>
              <a:rPr lang="en-US" sz="1600" dirty="0">
                <a:latin typeface="Arial" panose="020B0604020202020204" pitchFamily="34" charset="0"/>
                <a:cs typeface="Arial" panose="020B0604020202020204" pitchFamily="34" charset="0"/>
              </a:rPr>
              <a:t> on a Pay Estimate</a:t>
            </a:r>
          </a:p>
          <a:p>
            <a:pPr marL="285750" indent="-285750">
              <a:lnSpc>
                <a:spcPct val="100000"/>
              </a:lnSpc>
              <a:buClr>
                <a:srgbClr val="0070C0"/>
              </a:buClr>
              <a:buFont typeface="Arial" panose="020B0604020202020204" pitchFamily="34" charset="0"/>
              <a:buChar char="•"/>
            </a:pPr>
            <a:r>
              <a:rPr lang="en-US" sz="2000" b="1" dirty="0">
                <a:latin typeface="Arial" panose="020B0604020202020204" pitchFamily="34" charset="0"/>
                <a:cs typeface="Arial" panose="020B0604020202020204" pitchFamily="34" charset="0"/>
              </a:rPr>
              <a:t>Item Recovery Percentage</a:t>
            </a:r>
            <a:r>
              <a:rPr lang="en-US" sz="2000" dirty="0">
                <a:latin typeface="Arial" panose="020B0604020202020204" pitchFamily="34" charset="0"/>
                <a:cs typeface="Arial" panose="020B0604020202020204" pitchFamily="34" charset="0"/>
              </a:rPr>
              <a:t>: The Contract Item Percentage completed for which the Stockpile Amount will be fully recovered.</a:t>
            </a:r>
          </a:p>
          <a:p>
            <a:pPr marL="571500" lvl="1" indent="-285750">
              <a:lnSpc>
                <a:spcPct val="120000"/>
              </a:lnSpc>
              <a:buClr>
                <a:schemeClr val="accent2">
                  <a:lumMod val="75000"/>
                </a:schemeClr>
              </a:buClr>
            </a:pPr>
            <a:r>
              <a:rPr lang="en-US" sz="1600" dirty="0">
                <a:latin typeface="Arial" panose="020B0604020202020204" pitchFamily="34" charset="0"/>
                <a:cs typeface="Arial" panose="020B0604020202020204" pitchFamily="34" charset="0"/>
              </a:rPr>
              <a:t>A lower Recovery % will drive a larger Recovery Amount</a:t>
            </a:r>
          </a:p>
          <a:p>
            <a:pPr marL="285750" indent="-285750">
              <a:lnSpc>
                <a:spcPct val="120000"/>
              </a:lnSpc>
              <a:buClr>
                <a:schemeClr val="accent2">
                  <a:lumMod val="75000"/>
                </a:schemeClr>
              </a:buClr>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a:lnSpc>
                <a:spcPct val="120000"/>
              </a:lnSpc>
              <a:buClr>
                <a:schemeClr val="accent2">
                  <a:lumMod val="75000"/>
                </a:schemeClr>
              </a:buClr>
            </a:pPr>
            <a:endParaRPr lang="en-US"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6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6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lvl="2">
              <a:lnSpc>
                <a:spcPct val="120000"/>
              </a:lnSpc>
              <a:buClr>
                <a:schemeClr val="accent2">
                  <a:lumMod val="75000"/>
                </a:schemeClr>
              </a:buClr>
            </a:pPr>
            <a:endParaRPr lang="en-US" sz="1100" dirty="0">
              <a:latin typeface="Arial" panose="020B0604020202020204" pitchFamily="34" charset="0"/>
              <a:cs typeface="Arial" panose="020B0604020202020204" pitchFamily="34" charset="0"/>
            </a:endParaRPr>
          </a:p>
          <a:p>
            <a:pPr marL="285750" indent="-285750">
              <a:lnSpc>
                <a:spcPct val="120000"/>
              </a:lnSpc>
              <a:buClr>
                <a:schemeClr val="accent2">
                  <a:lumMod val="75000"/>
                </a:schemeClr>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342900" lvl="1" indent="-228600">
              <a:spcBef>
                <a:spcPts val="12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A300278-DAB8-E148-F473-C7B0766F35E3}"/>
              </a:ext>
            </a:extLst>
          </p:cNvPr>
          <p:cNvSpPr>
            <a:spLocks noGrp="1"/>
          </p:cNvSpPr>
          <p:nvPr>
            <p:ph type="title"/>
          </p:nvPr>
        </p:nvSpPr>
        <p:spPr>
          <a:xfrm>
            <a:off x="838200" y="426450"/>
            <a:ext cx="9807341" cy="940946"/>
          </a:xfrm>
        </p:spPr>
        <p:txBody>
          <a:bodyPr vert="horz" lIns="91440" tIns="45720" rIns="91440" bIns="45720" rtlCol="0" anchor="ctr">
            <a:normAutofit/>
          </a:bodyPr>
          <a:lstStyle/>
          <a:p>
            <a:pPr algn="ctr"/>
            <a:r>
              <a:rPr lang="en-US" sz="4400" b="1" kern="1200">
                <a:solidFill>
                  <a:schemeClr val="tx1"/>
                </a:solidFill>
                <a:latin typeface="+mj-lt"/>
                <a:ea typeface="+mj-ea"/>
                <a:cs typeface="+mj-cs"/>
              </a:rPr>
              <a:t>Stockpile</a:t>
            </a:r>
            <a:r>
              <a:rPr lang="en-US" sz="4400" kern="1200">
                <a:solidFill>
                  <a:schemeClr val="tx1"/>
                </a:solidFill>
                <a:latin typeface="+mj-lt"/>
                <a:ea typeface="+mj-ea"/>
                <a:cs typeface="+mj-cs"/>
              </a:rPr>
              <a:t> </a:t>
            </a:r>
            <a:r>
              <a:rPr lang="en-US" sz="4400" b="1"/>
              <a:t>Calculations</a:t>
            </a:r>
            <a:endParaRPr lang="en-US" sz="4400" kern="1200">
              <a:solidFill>
                <a:schemeClr val="tx1"/>
              </a:solidFill>
              <a:latin typeface="+mj-lt"/>
              <a:ea typeface="+mj-ea"/>
              <a:cs typeface="+mj-cs"/>
            </a:endParaRPr>
          </a:p>
        </p:txBody>
      </p:sp>
      <p:sp>
        <p:nvSpPr>
          <p:cNvPr id="6" name="TextBox 5">
            <a:extLst>
              <a:ext uri="{FF2B5EF4-FFF2-40B4-BE49-F238E27FC236}">
                <a16:creationId xmlns:a16="http://schemas.microsoft.com/office/drawing/2014/main" id="{F7206AAB-3998-2D37-9D8F-0ACC9FF62044}"/>
              </a:ext>
            </a:extLst>
          </p:cNvPr>
          <p:cNvSpPr txBox="1"/>
          <p:nvPr/>
        </p:nvSpPr>
        <p:spPr>
          <a:xfrm rot="358571">
            <a:off x="6458853" y="5266820"/>
            <a:ext cx="2004927" cy="584523"/>
          </a:xfrm>
          <a:custGeom>
            <a:avLst/>
            <a:gdLst>
              <a:gd name="csX0" fmla="*/ 0 w 2004927"/>
              <a:gd name="csY0" fmla="*/ 0 h 584523"/>
              <a:gd name="csX1" fmla="*/ 688358 w 2004927"/>
              <a:gd name="csY1" fmla="*/ 0 h 584523"/>
              <a:gd name="csX2" fmla="*/ 1376717 w 2004927"/>
              <a:gd name="csY2" fmla="*/ 0 h 584523"/>
              <a:gd name="csX3" fmla="*/ 2004927 w 2004927"/>
              <a:gd name="csY3" fmla="*/ 0 h 584523"/>
              <a:gd name="csX4" fmla="*/ 2004927 w 2004927"/>
              <a:gd name="csY4" fmla="*/ 584523 h 584523"/>
              <a:gd name="csX5" fmla="*/ 1396766 w 2004927"/>
              <a:gd name="csY5" fmla="*/ 584523 h 584523"/>
              <a:gd name="csX6" fmla="*/ 768555 w 2004927"/>
              <a:gd name="csY6" fmla="*/ 584523 h 584523"/>
              <a:gd name="csX7" fmla="*/ 0 w 2004927"/>
              <a:gd name="csY7" fmla="*/ 584523 h 584523"/>
              <a:gd name="csX8" fmla="*/ 0 w 2004927"/>
              <a:gd name="csY8" fmla="*/ 0 h 5845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04927" h="584523"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1995257" y="257647"/>
                  <a:pt x="1988481" y="458255"/>
                  <a:pt x="2004927" y="584523"/>
                </a:cubicBezTo>
                <a:cubicBezTo>
                  <a:pt x="1798382" y="609716"/>
                  <a:pt x="1556863" y="602198"/>
                  <a:pt x="1396766" y="584523"/>
                </a:cubicBezTo>
                <a:cubicBezTo>
                  <a:pt x="1236669" y="566848"/>
                  <a:pt x="1060795" y="567314"/>
                  <a:pt x="768555" y="584523"/>
                </a:cubicBezTo>
                <a:cubicBezTo>
                  <a:pt x="476315" y="601732"/>
                  <a:pt x="353221" y="586707"/>
                  <a:pt x="0" y="584523"/>
                </a:cubicBezTo>
                <a:cubicBezTo>
                  <a:pt x="8345" y="420567"/>
                  <a:pt x="25947" y="168049"/>
                  <a:pt x="0" y="0"/>
                </a:cubicBezTo>
                <a:close/>
              </a:path>
              <a:path w="2004927" h="584523"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79396" y="278390"/>
                  <a:pt x="2023425" y="420221"/>
                  <a:pt x="2004927" y="584523"/>
                </a:cubicBezTo>
                <a:cubicBezTo>
                  <a:pt x="1761266" y="593948"/>
                  <a:pt x="1478003" y="600388"/>
                  <a:pt x="1296519" y="584523"/>
                </a:cubicBezTo>
                <a:cubicBezTo>
                  <a:pt x="1115035" y="568658"/>
                  <a:pt x="894708" y="559291"/>
                  <a:pt x="588112" y="584523"/>
                </a:cubicBezTo>
                <a:cubicBezTo>
                  <a:pt x="281516" y="609755"/>
                  <a:pt x="261979" y="602018"/>
                  <a:pt x="0" y="584523"/>
                </a:cubicBezTo>
                <a:cubicBezTo>
                  <a:pt x="22255" y="437069"/>
                  <a:pt x="-13944" y="200799"/>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20000"/>
          </a:bodyPr>
          <a:lstStyle/>
          <a:p>
            <a:pPr algn="ctr"/>
            <a:r>
              <a:rPr lang="en-US" sz="1400" b="1">
                <a:solidFill>
                  <a:schemeClr val="accent1"/>
                </a:solidFill>
                <a:latin typeface="Aptos" panose="02110004020202020204"/>
              </a:rPr>
              <a:t>If set to 100%, Stockpile is fully recovered once Item is 100% completed</a:t>
            </a:r>
          </a:p>
          <a:p>
            <a:pPr algn="ctr"/>
            <a:endParaRPr kumimoji="0" lang="en-US" sz="1400" b="1" i="0" u="none" strike="noStrike" kern="1200" cap="none" spc="0" normalizeH="0" baseline="0" noProof="0">
              <a:ln>
                <a:noFill/>
              </a:ln>
              <a:solidFill>
                <a:schemeClr val="accent2">
                  <a:lumMod val="75000"/>
                </a:schemeClr>
              </a:solidFill>
              <a:effectLst/>
              <a:uLnTx/>
              <a:uFillTx/>
              <a:latin typeface="Aptos" panose="02110004020202020204"/>
              <a:ea typeface="+mn-ea"/>
              <a:cs typeface="+mn-cs"/>
            </a:endParaRPr>
          </a:p>
          <a:p>
            <a:pPr algn="ctr"/>
            <a:endParaRPr kumimoji="0" lang="en-US" sz="1400" b="1" i="0" u="none" strike="noStrike" kern="1200" cap="none" spc="0" normalizeH="0" baseline="0" noProof="0">
              <a:ln>
                <a:noFill/>
              </a:ln>
              <a:solidFill>
                <a:schemeClr val="accent2">
                  <a:lumMod val="75000"/>
                </a:schemeClr>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BE8CE800-F7CB-1B24-E39A-8A32EEAB32CF}"/>
              </a:ext>
            </a:extLst>
          </p:cNvPr>
          <p:cNvSpPr txBox="1"/>
          <p:nvPr/>
        </p:nvSpPr>
        <p:spPr>
          <a:xfrm rot="441256">
            <a:off x="8858250" y="5327450"/>
            <a:ext cx="2004927" cy="584523"/>
          </a:xfrm>
          <a:custGeom>
            <a:avLst/>
            <a:gdLst>
              <a:gd name="csX0" fmla="*/ 0 w 2004927"/>
              <a:gd name="csY0" fmla="*/ 0 h 584523"/>
              <a:gd name="csX1" fmla="*/ 688358 w 2004927"/>
              <a:gd name="csY1" fmla="*/ 0 h 584523"/>
              <a:gd name="csX2" fmla="*/ 1376717 w 2004927"/>
              <a:gd name="csY2" fmla="*/ 0 h 584523"/>
              <a:gd name="csX3" fmla="*/ 2004927 w 2004927"/>
              <a:gd name="csY3" fmla="*/ 0 h 584523"/>
              <a:gd name="csX4" fmla="*/ 2004927 w 2004927"/>
              <a:gd name="csY4" fmla="*/ 584523 h 584523"/>
              <a:gd name="csX5" fmla="*/ 1396766 w 2004927"/>
              <a:gd name="csY5" fmla="*/ 584523 h 584523"/>
              <a:gd name="csX6" fmla="*/ 768555 w 2004927"/>
              <a:gd name="csY6" fmla="*/ 584523 h 584523"/>
              <a:gd name="csX7" fmla="*/ 0 w 2004927"/>
              <a:gd name="csY7" fmla="*/ 584523 h 584523"/>
              <a:gd name="csX8" fmla="*/ 0 w 2004927"/>
              <a:gd name="csY8" fmla="*/ 0 h 5845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04927" h="584523"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1995257" y="257647"/>
                  <a:pt x="1988481" y="458255"/>
                  <a:pt x="2004927" y="584523"/>
                </a:cubicBezTo>
                <a:cubicBezTo>
                  <a:pt x="1798382" y="609716"/>
                  <a:pt x="1556863" y="602198"/>
                  <a:pt x="1396766" y="584523"/>
                </a:cubicBezTo>
                <a:cubicBezTo>
                  <a:pt x="1236669" y="566848"/>
                  <a:pt x="1060795" y="567314"/>
                  <a:pt x="768555" y="584523"/>
                </a:cubicBezTo>
                <a:cubicBezTo>
                  <a:pt x="476315" y="601732"/>
                  <a:pt x="353221" y="586707"/>
                  <a:pt x="0" y="584523"/>
                </a:cubicBezTo>
                <a:cubicBezTo>
                  <a:pt x="8345" y="420567"/>
                  <a:pt x="25947" y="168049"/>
                  <a:pt x="0" y="0"/>
                </a:cubicBezTo>
                <a:close/>
              </a:path>
              <a:path w="2004927" h="584523"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79396" y="278390"/>
                  <a:pt x="2023425" y="420221"/>
                  <a:pt x="2004927" y="584523"/>
                </a:cubicBezTo>
                <a:cubicBezTo>
                  <a:pt x="1761266" y="593948"/>
                  <a:pt x="1478003" y="600388"/>
                  <a:pt x="1296519" y="584523"/>
                </a:cubicBezTo>
                <a:cubicBezTo>
                  <a:pt x="1115035" y="568658"/>
                  <a:pt x="894708" y="559291"/>
                  <a:pt x="588112" y="584523"/>
                </a:cubicBezTo>
                <a:cubicBezTo>
                  <a:pt x="281516" y="609755"/>
                  <a:pt x="261979" y="602018"/>
                  <a:pt x="0" y="584523"/>
                </a:cubicBezTo>
                <a:cubicBezTo>
                  <a:pt x="22255" y="437069"/>
                  <a:pt x="-13944" y="200799"/>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20000"/>
          </a:bodyPr>
          <a:lstStyle/>
          <a:p>
            <a:pPr algn="ctr"/>
            <a:r>
              <a:rPr lang="en-US" sz="1400" b="1">
                <a:solidFill>
                  <a:schemeClr val="accent1"/>
                </a:solidFill>
                <a:latin typeface="Aptos" panose="02110004020202020204"/>
              </a:rPr>
              <a:t>If set to 75%, Stockpile is fully recovered once Item is 75% completed</a:t>
            </a:r>
          </a:p>
          <a:p>
            <a:pPr algn="ctr"/>
            <a:endParaRPr kumimoji="0" lang="en-US" sz="1400" b="1" i="0" u="none" strike="noStrike" kern="1200" cap="none" spc="0" normalizeH="0" baseline="0" noProof="0">
              <a:ln>
                <a:noFill/>
              </a:ln>
              <a:solidFill>
                <a:schemeClr val="accent2">
                  <a:lumMod val="75000"/>
                </a:schemeClr>
              </a:solidFill>
              <a:effectLst/>
              <a:uLnTx/>
              <a:uFillTx/>
              <a:latin typeface="Aptos" panose="02110004020202020204"/>
              <a:ea typeface="+mn-ea"/>
              <a:cs typeface="+mn-cs"/>
            </a:endParaRPr>
          </a:p>
          <a:p>
            <a:pPr algn="ctr"/>
            <a:endParaRPr kumimoji="0" lang="en-US" sz="1400" b="1" i="0" u="none" strike="noStrike" kern="1200" cap="none" spc="0" normalizeH="0" baseline="0" noProof="0">
              <a:ln>
                <a:noFill/>
              </a:ln>
              <a:solidFill>
                <a:schemeClr val="accent2">
                  <a:lumMod val="75000"/>
                </a:scheme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871839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93646-2698-6110-D644-48954DE39CB8}"/>
            </a:ext>
          </a:extLst>
        </p:cNvPr>
        <p:cNvGrpSpPr/>
        <p:nvPr/>
      </p:nvGrpSpPr>
      <p:grpSpPr>
        <a:xfrm>
          <a:off x="0" y="0"/>
          <a:ext cx="0" cy="0"/>
          <a:chOff x="0" y="0"/>
          <a:chExt cx="0" cy="0"/>
        </a:xfrm>
      </p:grpSpPr>
      <p:sp>
        <p:nvSpPr>
          <p:cNvPr id="30" name="Title 2">
            <a:extLst>
              <a:ext uri="{FF2B5EF4-FFF2-40B4-BE49-F238E27FC236}">
                <a16:creationId xmlns:a16="http://schemas.microsoft.com/office/drawing/2014/main" id="{BD3FA3BA-5802-4CD1-D38D-85B8D83B45DD}"/>
              </a:ext>
            </a:extLst>
          </p:cNvPr>
          <p:cNvSpPr>
            <a:spLocks noGrp="1"/>
          </p:cNvSpPr>
          <p:nvPr>
            <p:ph type="title"/>
          </p:nvPr>
        </p:nvSpPr>
        <p:spPr>
          <a:xfrm>
            <a:off x="476249" y="315652"/>
            <a:ext cx="10591755" cy="940946"/>
          </a:xfrm>
        </p:spPr>
        <p:txBody>
          <a:bodyPr vert="horz" lIns="91440" tIns="45720" rIns="91440" bIns="45720" rtlCol="0" anchor="ctr">
            <a:normAutofit/>
          </a:bodyPr>
          <a:lstStyle/>
          <a:p>
            <a:r>
              <a:rPr lang="en-US" sz="4400" b="1" kern="1200">
                <a:solidFill>
                  <a:schemeClr val="tx1"/>
                </a:solidFill>
                <a:latin typeface="+mj-lt"/>
                <a:ea typeface="+mj-ea"/>
                <a:cs typeface="+mj-cs"/>
              </a:rPr>
              <a:t>Recommendations</a:t>
            </a:r>
            <a:endParaRPr lang="en-US" sz="4400" kern="1200">
              <a:solidFill>
                <a:schemeClr val="tx1"/>
              </a:solidFill>
              <a:latin typeface="+mj-lt"/>
              <a:ea typeface="+mj-ea"/>
              <a:cs typeface="+mj-cs"/>
            </a:endParaRPr>
          </a:p>
        </p:txBody>
      </p:sp>
      <p:sp>
        <p:nvSpPr>
          <p:cNvPr id="33" name="TextBox 32">
            <a:extLst>
              <a:ext uri="{FF2B5EF4-FFF2-40B4-BE49-F238E27FC236}">
                <a16:creationId xmlns:a16="http://schemas.microsoft.com/office/drawing/2014/main" id="{8055AA7E-6BC5-88C7-AC9F-C9E527F0B646}"/>
              </a:ext>
            </a:extLst>
          </p:cNvPr>
          <p:cNvSpPr txBox="1"/>
          <p:nvPr/>
        </p:nvSpPr>
        <p:spPr>
          <a:xfrm>
            <a:off x="476249" y="1721321"/>
            <a:ext cx="11376168" cy="4462481"/>
          </a:xfrm>
          <a:prstGeom prst="rect">
            <a:avLst/>
          </a:prstGeom>
          <a:noFill/>
        </p:spPr>
        <p:txBody>
          <a:bodyPr wrap="square" lIns="91440" tIns="45720" rIns="91440" bIns="45720" rtlCol="0" anchor="t">
            <a:normAutofit/>
          </a:bodyPr>
          <a:lstStyle/>
          <a:p>
            <a:pPr marL="342900" indent="-342900">
              <a:lnSpc>
                <a:spcPct val="150000"/>
              </a:lnSpc>
              <a:buClr>
                <a:srgbClr val="0054A8"/>
              </a:buClr>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Set the </a:t>
            </a:r>
            <a:r>
              <a:rPr lang="en-US" sz="2400" b="1" dirty="0">
                <a:solidFill>
                  <a:schemeClr val="accent1"/>
                </a:solidFill>
                <a:latin typeface="Arial" panose="020B0604020202020204" pitchFamily="34" charset="0"/>
                <a:cs typeface="Arial" panose="020B0604020202020204" pitchFamily="34" charset="0"/>
              </a:rPr>
              <a:t>Recovery Date </a:t>
            </a:r>
            <a:r>
              <a:rPr lang="en-US" sz="2400" dirty="0">
                <a:solidFill>
                  <a:schemeClr val="accent1"/>
                </a:solidFill>
                <a:latin typeface="Arial" panose="020B0604020202020204" pitchFamily="34" charset="0"/>
                <a:cs typeface="Arial" panose="020B0604020202020204" pitchFamily="34" charset="0"/>
              </a:rPr>
              <a:t>as the </a:t>
            </a:r>
            <a:r>
              <a:rPr lang="en-US" sz="2400" b="1" dirty="0">
                <a:solidFill>
                  <a:schemeClr val="accent1"/>
                </a:solidFill>
                <a:latin typeface="Arial" panose="020B0604020202020204" pitchFamily="34" charset="0"/>
                <a:cs typeface="Arial" panose="020B0604020202020204" pitchFamily="34" charset="0"/>
              </a:rPr>
              <a:t>Invoice Transaction Date</a:t>
            </a:r>
          </a:p>
          <a:p>
            <a:pPr marL="342900" indent="-342900">
              <a:lnSpc>
                <a:spcPct val="150000"/>
              </a:lnSpc>
              <a:spcAft>
                <a:spcPts val="600"/>
              </a:spcAft>
              <a:buClr>
                <a:srgbClr val="0054A8"/>
              </a:buClr>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Set </a:t>
            </a:r>
            <a:r>
              <a:rPr lang="en-US" sz="2400" b="1" dirty="0">
                <a:solidFill>
                  <a:schemeClr val="accent1"/>
                </a:solidFill>
                <a:latin typeface="Arial" panose="020B0604020202020204" pitchFamily="34" charset="0"/>
                <a:cs typeface="Arial" panose="020B0604020202020204" pitchFamily="34" charset="0"/>
              </a:rPr>
              <a:t>Recovery %</a:t>
            </a:r>
            <a:r>
              <a:rPr lang="en-US" sz="2400" dirty="0">
                <a:solidFill>
                  <a:schemeClr val="accent1"/>
                </a:solidFill>
                <a:latin typeface="Arial" panose="020B0604020202020204" pitchFamily="34" charset="0"/>
                <a:cs typeface="Arial" panose="020B0604020202020204" pitchFamily="34" charset="0"/>
              </a:rPr>
              <a:t> to 100%</a:t>
            </a:r>
            <a:r>
              <a:rPr lang="en-US" sz="2400" b="1" dirty="0">
                <a:solidFill>
                  <a:schemeClr val="accent1"/>
                </a:solidFill>
                <a:latin typeface="Arial" panose="020B0604020202020204" pitchFamily="34" charset="0"/>
                <a:cs typeface="Arial" panose="020B0604020202020204" pitchFamily="34" charset="0"/>
              </a:rPr>
              <a:t> </a:t>
            </a:r>
          </a:p>
          <a:p>
            <a:pPr>
              <a:buClr>
                <a:srgbClr val="0054A8"/>
              </a:buClr>
            </a:pPr>
            <a:endParaRPr lang="en-US" sz="1600" dirty="0">
              <a:solidFill>
                <a:schemeClr val="accent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B1F8D7F-B3EE-6BF6-1B24-B8CB6121CA46}"/>
              </a:ext>
            </a:extLst>
          </p:cNvPr>
          <p:cNvSpPr txBox="1"/>
          <p:nvPr/>
        </p:nvSpPr>
        <p:spPr>
          <a:xfrm>
            <a:off x="4298957" y="3772841"/>
            <a:ext cx="3730752" cy="1009045"/>
          </a:xfrm>
          <a:custGeom>
            <a:avLst/>
            <a:gdLst>
              <a:gd name="csX0" fmla="*/ 0 w 3730752"/>
              <a:gd name="csY0" fmla="*/ 0 h 1009045"/>
              <a:gd name="csX1" fmla="*/ 584484 w 3730752"/>
              <a:gd name="csY1" fmla="*/ 0 h 1009045"/>
              <a:gd name="csX2" fmla="*/ 1206276 w 3730752"/>
              <a:gd name="csY2" fmla="*/ 0 h 1009045"/>
              <a:gd name="csX3" fmla="*/ 1790761 w 3730752"/>
              <a:gd name="csY3" fmla="*/ 0 h 1009045"/>
              <a:gd name="csX4" fmla="*/ 2300630 w 3730752"/>
              <a:gd name="csY4" fmla="*/ 0 h 1009045"/>
              <a:gd name="csX5" fmla="*/ 2847807 w 3730752"/>
              <a:gd name="csY5" fmla="*/ 0 h 1009045"/>
              <a:gd name="csX6" fmla="*/ 3730752 w 3730752"/>
              <a:gd name="csY6" fmla="*/ 0 h 1009045"/>
              <a:gd name="csX7" fmla="*/ 3730752 w 3730752"/>
              <a:gd name="csY7" fmla="*/ 524703 h 1009045"/>
              <a:gd name="csX8" fmla="*/ 3730752 w 3730752"/>
              <a:gd name="csY8" fmla="*/ 1009045 h 1009045"/>
              <a:gd name="csX9" fmla="*/ 3071652 w 3730752"/>
              <a:gd name="csY9" fmla="*/ 1009045 h 1009045"/>
              <a:gd name="csX10" fmla="*/ 2487168 w 3730752"/>
              <a:gd name="csY10" fmla="*/ 1009045 h 1009045"/>
              <a:gd name="csX11" fmla="*/ 1790761 w 3730752"/>
              <a:gd name="csY11" fmla="*/ 1009045 h 1009045"/>
              <a:gd name="csX12" fmla="*/ 1243584 w 3730752"/>
              <a:gd name="csY12" fmla="*/ 1009045 h 1009045"/>
              <a:gd name="csX13" fmla="*/ 584484 w 3730752"/>
              <a:gd name="csY13" fmla="*/ 1009045 h 1009045"/>
              <a:gd name="csX14" fmla="*/ 0 w 3730752"/>
              <a:gd name="csY14" fmla="*/ 1009045 h 1009045"/>
              <a:gd name="csX15" fmla="*/ 0 w 3730752"/>
              <a:gd name="csY15" fmla="*/ 504523 h 1009045"/>
              <a:gd name="csX16" fmla="*/ 0 w 3730752"/>
              <a:gd name="csY16" fmla="*/ 0 h 10090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730752" h="1009045" fill="none" extrusionOk="0">
                <a:moveTo>
                  <a:pt x="0" y="0"/>
                </a:moveTo>
                <a:cubicBezTo>
                  <a:pt x="195200" y="10336"/>
                  <a:pt x="430602" y="-15779"/>
                  <a:pt x="584484" y="0"/>
                </a:cubicBezTo>
                <a:cubicBezTo>
                  <a:pt x="738366" y="15779"/>
                  <a:pt x="932369" y="24898"/>
                  <a:pt x="1206276" y="0"/>
                </a:cubicBezTo>
                <a:cubicBezTo>
                  <a:pt x="1480183" y="-24898"/>
                  <a:pt x="1664102" y="16568"/>
                  <a:pt x="1790761" y="0"/>
                </a:cubicBezTo>
                <a:cubicBezTo>
                  <a:pt x="1917421" y="-16568"/>
                  <a:pt x="2115537" y="4152"/>
                  <a:pt x="2300630" y="0"/>
                </a:cubicBezTo>
                <a:cubicBezTo>
                  <a:pt x="2485723" y="-4152"/>
                  <a:pt x="2607247" y="-18915"/>
                  <a:pt x="2847807" y="0"/>
                </a:cubicBezTo>
                <a:cubicBezTo>
                  <a:pt x="3088367" y="18915"/>
                  <a:pt x="3425255" y="-34527"/>
                  <a:pt x="3730752" y="0"/>
                </a:cubicBezTo>
                <a:cubicBezTo>
                  <a:pt x="3741033" y="151613"/>
                  <a:pt x="3754810" y="388584"/>
                  <a:pt x="3730752" y="524703"/>
                </a:cubicBezTo>
                <a:cubicBezTo>
                  <a:pt x="3706694" y="660822"/>
                  <a:pt x="3746810" y="813847"/>
                  <a:pt x="3730752" y="1009045"/>
                </a:cubicBezTo>
                <a:cubicBezTo>
                  <a:pt x="3593241" y="982160"/>
                  <a:pt x="3342424" y="1037600"/>
                  <a:pt x="3071652" y="1009045"/>
                </a:cubicBezTo>
                <a:cubicBezTo>
                  <a:pt x="2800880" y="980490"/>
                  <a:pt x="2610417" y="995933"/>
                  <a:pt x="2487168" y="1009045"/>
                </a:cubicBezTo>
                <a:cubicBezTo>
                  <a:pt x="2363919" y="1022157"/>
                  <a:pt x="1948570" y="1001231"/>
                  <a:pt x="1790761" y="1009045"/>
                </a:cubicBezTo>
                <a:cubicBezTo>
                  <a:pt x="1632952" y="1016859"/>
                  <a:pt x="1367556" y="1023428"/>
                  <a:pt x="1243584" y="1009045"/>
                </a:cubicBezTo>
                <a:cubicBezTo>
                  <a:pt x="1119612" y="994662"/>
                  <a:pt x="900978" y="1000149"/>
                  <a:pt x="584484" y="1009045"/>
                </a:cubicBezTo>
                <a:cubicBezTo>
                  <a:pt x="267990" y="1017941"/>
                  <a:pt x="161101" y="1031795"/>
                  <a:pt x="0" y="1009045"/>
                </a:cubicBezTo>
                <a:cubicBezTo>
                  <a:pt x="15551" y="830050"/>
                  <a:pt x="8410" y="657635"/>
                  <a:pt x="0" y="504523"/>
                </a:cubicBezTo>
                <a:cubicBezTo>
                  <a:pt x="-8410" y="351411"/>
                  <a:pt x="1278" y="204516"/>
                  <a:pt x="0" y="0"/>
                </a:cubicBezTo>
                <a:close/>
              </a:path>
              <a:path w="3730752" h="1009045" stroke="0" extrusionOk="0">
                <a:moveTo>
                  <a:pt x="0" y="0"/>
                </a:moveTo>
                <a:cubicBezTo>
                  <a:pt x="197169" y="-24578"/>
                  <a:pt x="334315" y="18856"/>
                  <a:pt x="621792" y="0"/>
                </a:cubicBezTo>
                <a:cubicBezTo>
                  <a:pt x="909269" y="-18856"/>
                  <a:pt x="918851" y="-7875"/>
                  <a:pt x="1206276" y="0"/>
                </a:cubicBezTo>
                <a:cubicBezTo>
                  <a:pt x="1493701" y="7875"/>
                  <a:pt x="1545276" y="16432"/>
                  <a:pt x="1828068" y="0"/>
                </a:cubicBezTo>
                <a:cubicBezTo>
                  <a:pt x="2110860" y="-16432"/>
                  <a:pt x="2186369" y="24562"/>
                  <a:pt x="2337938" y="0"/>
                </a:cubicBezTo>
                <a:cubicBezTo>
                  <a:pt x="2489507" y="-24562"/>
                  <a:pt x="2704833" y="-16345"/>
                  <a:pt x="3034345" y="0"/>
                </a:cubicBezTo>
                <a:cubicBezTo>
                  <a:pt x="3363857" y="16345"/>
                  <a:pt x="3574573" y="7412"/>
                  <a:pt x="3730752" y="0"/>
                </a:cubicBezTo>
                <a:cubicBezTo>
                  <a:pt x="3747193" y="146271"/>
                  <a:pt x="3728704" y="278212"/>
                  <a:pt x="3730752" y="504523"/>
                </a:cubicBezTo>
                <a:cubicBezTo>
                  <a:pt x="3732800" y="730834"/>
                  <a:pt x="3727333" y="815629"/>
                  <a:pt x="3730752" y="1009045"/>
                </a:cubicBezTo>
                <a:cubicBezTo>
                  <a:pt x="3465991" y="1025456"/>
                  <a:pt x="3205538" y="1003860"/>
                  <a:pt x="3071652" y="1009045"/>
                </a:cubicBezTo>
                <a:cubicBezTo>
                  <a:pt x="2937766" y="1014230"/>
                  <a:pt x="2677254" y="1005309"/>
                  <a:pt x="2412553" y="1009045"/>
                </a:cubicBezTo>
                <a:cubicBezTo>
                  <a:pt x="2147852" y="1012781"/>
                  <a:pt x="2019392" y="1034103"/>
                  <a:pt x="1753453" y="1009045"/>
                </a:cubicBezTo>
                <a:cubicBezTo>
                  <a:pt x="1487514" y="983987"/>
                  <a:pt x="1458674" y="1008094"/>
                  <a:pt x="1243584" y="1009045"/>
                </a:cubicBezTo>
                <a:cubicBezTo>
                  <a:pt x="1028494" y="1009996"/>
                  <a:pt x="818361" y="1034467"/>
                  <a:pt x="696407" y="1009045"/>
                </a:cubicBezTo>
                <a:cubicBezTo>
                  <a:pt x="574453" y="983623"/>
                  <a:pt x="196684" y="1043533"/>
                  <a:pt x="0" y="1009045"/>
                </a:cubicBezTo>
                <a:cubicBezTo>
                  <a:pt x="21916" y="853569"/>
                  <a:pt x="-7610" y="768009"/>
                  <a:pt x="0" y="534794"/>
                </a:cubicBezTo>
                <a:cubicBezTo>
                  <a:pt x="7610" y="301579"/>
                  <a:pt x="-22059" y="153635"/>
                  <a:pt x="0" y="0"/>
                </a:cubicBezTo>
                <a:close/>
              </a:path>
            </a:pathLst>
          </a:custGeom>
          <a:ln>
            <a:noFill/>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0" tIns="0" rIns="0" rtlCol="0">
            <a:spAutoFit/>
          </a:bodyPr>
          <a:lstStyle/>
          <a:p>
            <a:pPr marL="114300" marR="0" lvl="1" algn="ctr" defTabSz="457200" rtl="0" eaLnBrk="1" fontAlgn="auto" latinLnBrk="0" hangingPunct="1">
              <a:lnSpc>
                <a:spcPct val="100000"/>
              </a:lnSpc>
              <a:spcBef>
                <a:spcPts val="0"/>
              </a:spcBef>
              <a:spcAft>
                <a:spcPts val="0"/>
              </a:spcAft>
              <a:buClr>
                <a:srgbClr val="156082"/>
              </a:buClr>
              <a:buSzTx/>
              <a:buFontTx/>
              <a:buNone/>
              <a:tabLst/>
              <a:defRPr/>
            </a:pPr>
            <a:r>
              <a:rPr lang="en-US" sz="1400" b="1" u="sng" dirty="0">
                <a:solidFill>
                  <a:schemeClr val="accent2">
                    <a:lumMod val="75000"/>
                  </a:schemeClr>
                </a:solidFill>
                <a:effectLst/>
                <a:latin typeface="Aptos" panose="020B0004020202020204" pitchFamily="34" charset="0"/>
                <a:ea typeface="Times New Roman" panose="02020603050405020304" pitchFamily="18" charset="0"/>
                <a:cs typeface="Aptos" panose="020B0004020202020204" pitchFamily="34" charset="0"/>
              </a:rPr>
              <a:t>DON’T PAUSE</a:t>
            </a:r>
          </a:p>
          <a:p>
            <a:pPr marL="400050" marR="0" lvl="1" defTabSz="457200" rtl="0" eaLnBrk="1" fontAlgn="auto" latinLnBrk="0" hangingPunct="1">
              <a:lnSpc>
                <a:spcPct val="100000"/>
              </a:lnSpc>
              <a:spcBef>
                <a:spcPts val="0"/>
              </a:spcBef>
              <a:spcAft>
                <a:spcPts val="0"/>
              </a:spcAft>
              <a:buClr>
                <a:srgbClr val="156082"/>
              </a:buClr>
              <a:buSzTx/>
              <a:buFontTx/>
              <a:buNone/>
              <a:tabLst/>
              <a:defRPr/>
            </a:pPr>
            <a:r>
              <a:rPr lang="en-US" sz="1600" b="1" dirty="0">
                <a:solidFill>
                  <a:schemeClr val="accent2">
                    <a:lumMod val="75000"/>
                  </a:schemeClr>
                </a:solidFill>
                <a:effectLst/>
                <a:latin typeface="Aptos" panose="020B0004020202020204" pitchFamily="34" charset="0"/>
                <a:ea typeface="Times New Roman" panose="02020603050405020304" pitchFamily="18" charset="0"/>
                <a:cs typeface="Aptos" panose="020B0004020202020204" pitchFamily="34" charset="0"/>
              </a:rPr>
              <a:t>When deselected, </a:t>
            </a:r>
            <a:r>
              <a:rPr lang="en-US" sz="1600" b="1" dirty="0" err="1">
                <a:solidFill>
                  <a:schemeClr val="accent2">
                    <a:lumMod val="75000"/>
                  </a:schemeClr>
                </a:solidFill>
                <a:effectLst/>
                <a:latin typeface="Aptos" panose="020B0004020202020204" pitchFamily="34" charset="0"/>
                <a:ea typeface="Times New Roman" panose="02020603050405020304" pitchFamily="18" charset="0"/>
                <a:cs typeface="Aptos" panose="020B0004020202020204" pitchFamily="34" charset="0"/>
              </a:rPr>
              <a:t>PrC</a:t>
            </a:r>
            <a:r>
              <a:rPr lang="en-US" sz="1600" b="1" dirty="0">
                <a:solidFill>
                  <a:schemeClr val="accent2">
                    <a:lumMod val="75000"/>
                  </a:schemeClr>
                </a:solidFill>
                <a:effectLst/>
                <a:latin typeface="Aptos" panose="020B0004020202020204" pitchFamily="34" charset="0"/>
                <a:ea typeface="Times New Roman" panose="02020603050405020304" pitchFamily="18" charset="0"/>
                <a:cs typeface="Aptos" panose="020B0004020202020204" pitchFamily="34" charset="0"/>
              </a:rPr>
              <a:t> Recovers for ALL PAUSED months on the NEXT Estimate</a:t>
            </a:r>
            <a:endParaRPr kumimoji="0" lang="en-US" sz="1100" b="1"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p:txBody>
      </p:sp>
      <p:pic>
        <p:nvPicPr>
          <p:cNvPr id="4" name="Graphic 3" descr="Warning with solid fill">
            <a:extLst>
              <a:ext uri="{FF2B5EF4-FFF2-40B4-BE49-F238E27FC236}">
                <a16:creationId xmlns:a16="http://schemas.microsoft.com/office/drawing/2014/main" id="{989D5E5B-8BCF-97D4-1366-FD52EB92A2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87532" y="3803478"/>
            <a:ext cx="978408" cy="978408"/>
          </a:xfrm>
          <a:prstGeom prst="rect">
            <a:avLst/>
          </a:prstGeom>
        </p:spPr>
      </p:pic>
    </p:spTree>
    <p:extLst>
      <p:ext uri="{BB962C8B-B14F-4D97-AF65-F5344CB8AC3E}">
        <p14:creationId xmlns:p14="http://schemas.microsoft.com/office/powerpoint/2010/main" val="419433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49A3C-FD97-11EF-EE7D-223F1D3A8DF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45E2B-BFD1-0F81-4707-A5433EFC3912}"/>
              </a:ext>
            </a:extLst>
          </p:cNvPr>
          <p:cNvSpPr>
            <a:spLocks noGrp="1"/>
          </p:cNvSpPr>
          <p:nvPr>
            <p:ph idx="1"/>
          </p:nvPr>
        </p:nvSpPr>
        <p:spPr>
          <a:xfrm>
            <a:off x="485774" y="1907342"/>
            <a:ext cx="4314827" cy="4792908"/>
          </a:xfrm>
        </p:spPr>
        <p:txBody>
          <a:bodyPr vert="horz" lIns="91440" tIns="45720" rIns="91440" bIns="45720" rtlCol="0">
            <a:normAutofit/>
          </a:bodyPr>
          <a:lstStyle/>
          <a:p>
            <a:pPr marL="0" indent="0">
              <a:lnSpc>
                <a:spcPct val="120000"/>
              </a:lnSpc>
              <a:buClr>
                <a:schemeClr val="accent2">
                  <a:lumMod val="75000"/>
                </a:schemeClr>
              </a:buClr>
              <a:buNone/>
            </a:pPr>
            <a:endParaRPr lang="en-US" sz="2400"/>
          </a:p>
          <a:p>
            <a:pPr marL="0" indent="0">
              <a:buClr>
                <a:srgbClr val="0070C0"/>
              </a:buClr>
              <a:buNone/>
            </a:pPr>
            <a:endParaRPr lang="en-US"/>
          </a:p>
          <a:p>
            <a:pPr marL="0" indent="0">
              <a:buClr>
                <a:srgbClr val="0070C0"/>
              </a:buClr>
              <a:buNone/>
            </a:pPr>
            <a:endParaRPr lang="en-US"/>
          </a:p>
          <a:p>
            <a:pPr marL="0" indent="0">
              <a:buClr>
                <a:srgbClr val="0070C0"/>
              </a:buClr>
              <a:buNone/>
            </a:pPr>
            <a:endParaRPr lang="en-US"/>
          </a:p>
          <a:p>
            <a:pPr marL="0" indent="0">
              <a:buClr>
                <a:srgbClr val="0070C0"/>
              </a:buClr>
              <a:buNone/>
            </a:pPr>
            <a:endParaRPr lang="en-US"/>
          </a:p>
          <a:p>
            <a:pPr marL="0" indent="0">
              <a:buClr>
                <a:srgbClr val="0070C0"/>
              </a:buClr>
              <a:buNone/>
            </a:pPr>
            <a:endParaRPr lang="en-US" sz="2000">
              <a:solidFill>
                <a:srgbClr val="0070C0"/>
              </a:solidFill>
            </a:endParaRPr>
          </a:p>
          <a:p>
            <a:pPr marL="0" indent="0">
              <a:buClr>
                <a:srgbClr val="0070C0"/>
              </a:buClr>
              <a:buNone/>
            </a:pPr>
            <a:endParaRPr lang="en-US" sz="2000">
              <a:solidFill>
                <a:srgbClr val="0070C0"/>
              </a:solidFill>
            </a:endParaRPr>
          </a:p>
          <a:p>
            <a:pPr marL="0" indent="0">
              <a:buClr>
                <a:srgbClr val="0070C0"/>
              </a:buClr>
              <a:buNone/>
            </a:pPr>
            <a:endParaRPr lang="en-US" sz="2000">
              <a:solidFill>
                <a:srgbClr val="0070C0"/>
              </a:solidFill>
            </a:endParaRPr>
          </a:p>
          <a:p>
            <a:pPr marL="0" indent="0">
              <a:buClr>
                <a:srgbClr val="0070C0"/>
              </a:buClr>
              <a:buNone/>
            </a:pPr>
            <a:endParaRPr lang="en-US" sz="2000">
              <a:solidFill>
                <a:srgbClr val="0070C0"/>
              </a:solidFill>
            </a:endParaRPr>
          </a:p>
          <a:p>
            <a:pPr marL="0" indent="0">
              <a:buClr>
                <a:srgbClr val="0070C0"/>
              </a:buClr>
              <a:buNone/>
            </a:pPr>
            <a:endParaRPr lang="en-US" sz="2000">
              <a:solidFill>
                <a:srgbClr val="0070C0"/>
              </a:solidFill>
            </a:endParaRPr>
          </a:p>
          <a:p>
            <a:pPr marL="0" indent="0">
              <a:buClr>
                <a:srgbClr val="0070C0"/>
              </a:buClr>
              <a:buNone/>
            </a:pPr>
            <a:endParaRPr lang="en-US" sz="2000">
              <a:solidFill>
                <a:srgbClr val="0070C0"/>
              </a:solidFill>
            </a:endParaRPr>
          </a:p>
          <a:p>
            <a:pPr marL="0" indent="0">
              <a:buClr>
                <a:srgbClr val="0070C0"/>
              </a:buClr>
              <a:buNone/>
            </a:pPr>
            <a:endParaRPr lang="en-US" sz="2000">
              <a:solidFill>
                <a:srgbClr val="0070C0"/>
              </a:solidFill>
            </a:endParaRPr>
          </a:p>
          <a:p>
            <a:pPr marL="0" indent="0">
              <a:buClr>
                <a:srgbClr val="0070C0"/>
              </a:buClr>
              <a:buNone/>
            </a:pPr>
            <a:endParaRPr lang="en-US" sz="2000">
              <a:solidFill>
                <a:srgbClr val="0070C0"/>
              </a:solidFill>
            </a:endParaRPr>
          </a:p>
          <a:p>
            <a:pPr marL="0" indent="0">
              <a:buClr>
                <a:srgbClr val="0070C0"/>
              </a:buClr>
              <a:buNone/>
            </a:pPr>
            <a:endParaRPr lang="en-US"/>
          </a:p>
        </p:txBody>
      </p:sp>
      <p:sp>
        <p:nvSpPr>
          <p:cNvPr id="30" name="Title 2">
            <a:extLst>
              <a:ext uri="{FF2B5EF4-FFF2-40B4-BE49-F238E27FC236}">
                <a16:creationId xmlns:a16="http://schemas.microsoft.com/office/drawing/2014/main" id="{87C3A9D6-A039-410B-CA52-5C97AFC3C8B5}"/>
              </a:ext>
            </a:extLst>
          </p:cNvPr>
          <p:cNvSpPr>
            <a:spLocks noGrp="1"/>
          </p:cNvSpPr>
          <p:nvPr>
            <p:ph type="title"/>
          </p:nvPr>
        </p:nvSpPr>
        <p:spPr>
          <a:xfrm>
            <a:off x="785860" y="315652"/>
            <a:ext cx="10755899" cy="940946"/>
          </a:xfrm>
        </p:spPr>
        <p:txBody>
          <a:bodyPr vert="horz" lIns="91440" tIns="45720" rIns="91440" bIns="45720" rtlCol="0" anchor="ctr">
            <a:normAutofit fontScale="90000"/>
          </a:bodyPr>
          <a:lstStyle/>
          <a:p>
            <a:pPr algn="ctr"/>
            <a:r>
              <a:rPr lang="en-US" sz="4400" b="1" kern="1200" dirty="0">
                <a:solidFill>
                  <a:schemeClr val="tx1"/>
                </a:solidFill>
                <a:latin typeface="+mj-lt"/>
                <a:ea typeface="+mj-ea"/>
                <a:cs typeface="+mj-cs"/>
              </a:rPr>
              <a:t>Stockpile</a:t>
            </a:r>
            <a:r>
              <a:rPr lang="en-US" sz="4400" kern="1200" dirty="0">
                <a:solidFill>
                  <a:schemeClr val="tx1"/>
                </a:solidFill>
                <a:latin typeface="+mj-lt"/>
                <a:ea typeface="+mj-ea"/>
                <a:cs typeface="+mj-cs"/>
              </a:rPr>
              <a:t> </a:t>
            </a:r>
            <a:r>
              <a:rPr lang="en-US" sz="4400" b="1" dirty="0"/>
              <a:t>Calculations – Lump Sum/Design Build (LS/DB)</a:t>
            </a:r>
            <a:endParaRPr lang="en-US" sz="4400" kern="1200" dirty="0">
              <a:solidFill>
                <a:schemeClr val="tx1"/>
              </a:solidFill>
              <a:latin typeface="+mj-lt"/>
              <a:ea typeface="+mj-ea"/>
              <a:cs typeface="+mj-cs"/>
            </a:endParaRPr>
          </a:p>
        </p:txBody>
      </p:sp>
      <p:sp>
        <p:nvSpPr>
          <p:cNvPr id="33" name="TextBox 32">
            <a:extLst>
              <a:ext uri="{FF2B5EF4-FFF2-40B4-BE49-F238E27FC236}">
                <a16:creationId xmlns:a16="http://schemas.microsoft.com/office/drawing/2014/main" id="{B8A97535-B6D5-AE38-033F-FB45C363B74C}"/>
              </a:ext>
            </a:extLst>
          </p:cNvPr>
          <p:cNvSpPr txBox="1"/>
          <p:nvPr/>
        </p:nvSpPr>
        <p:spPr>
          <a:xfrm>
            <a:off x="650240" y="1770818"/>
            <a:ext cx="10891519" cy="4231928"/>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The </a:t>
            </a:r>
            <a:r>
              <a:rPr lang="en-US" sz="2400" b="1" i="1" dirty="0">
                <a:solidFill>
                  <a:schemeClr val="accent1"/>
                </a:solidFill>
                <a:latin typeface="Arial" panose="020B0604020202020204" pitchFamily="34" charset="0"/>
                <a:cs typeface="Arial" panose="020B0604020202020204" pitchFamily="34" charset="0"/>
              </a:rPr>
              <a:t>LS/DB Specifications </a:t>
            </a:r>
            <a:r>
              <a:rPr lang="en-US" sz="2400" dirty="0">
                <a:solidFill>
                  <a:schemeClr val="accent1"/>
                </a:solidFill>
                <a:latin typeface="Arial" panose="020B0604020202020204" pitchFamily="34" charset="0"/>
                <a:cs typeface="Arial" panose="020B0604020202020204" pitchFamily="34" charset="0"/>
              </a:rPr>
              <a:t>(</a:t>
            </a:r>
            <a:r>
              <a:rPr lang="en-US" sz="2400" b="1" i="1" dirty="0">
                <a:solidFill>
                  <a:schemeClr val="accent1"/>
                </a:solidFill>
                <a:latin typeface="Arial" panose="020B0604020202020204" pitchFamily="34" charset="0"/>
                <a:cs typeface="Arial" panose="020B0604020202020204" pitchFamily="34" charset="0"/>
              </a:rPr>
              <a:t>9-11</a:t>
            </a:r>
            <a:r>
              <a:rPr lang="en-US" sz="2400" dirty="0">
                <a:solidFill>
                  <a:schemeClr val="accent1"/>
                </a:solidFill>
                <a:latin typeface="Arial" panose="020B0604020202020204" pitchFamily="34" charset="0"/>
                <a:cs typeface="Arial" panose="020B0604020202020204" pitchFamily="34" charset="0"/>
              </a:rPr>
              <a:t>) require the Contractor to provide a monthly Schedule of Values (SOV) which must also reflect the payment and recovery for stockpiled materials.</a:t>
            </a:r>
          </a:p>
          <a:p>
            <a:pPr marL="342900" indent="-342900">
              <a:spcBef>
                <a:spcPts val="600"/>
              </a:spcBef>
              <a:spcAft>
                <a:spcPts val="600"/>
              </a:spcAft>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Project Staff can track the payment and recovery outside of </a:t>
            </a:r>
            <a:r>
              <a:rPr lang="en-US" sz="2400">
                <a:solidFill>
                  <a:schemeClr val="accent1"/>
                </a:solidFill>
                <a:latin typeface="Arial" panose="020B0604020202020204" pitchFamily="34" charset="0"/>
                <a:cs typeface="Arial" panose="020B0604020202020204" pitchFamily="34" charset="0"/>
              </a:rPr>
              <a:t>the system. </a:t>
            </a:r>
            <a:endParaRPr lang="en-US" sz="2400" dirty="0">
              <a:solidFill>
                <a:schemeClr val="accent1"/>
              </a:solidFill>
              <a:latin typeface="Arial" panose="020B0604020202020204" pitchFamily="34" charset="0"/>
              <a:cs typeface="Arial" panose="020B0604020202020204" pitchFamily="34" charset="0"/>
            </a:endParaRPr>
          </a:p>
          <a:p>
            <a:pPr marL="800100" lvl="1" indent="-342900">
              <a:spcBef>
                <a:spcPts val="600"/>
              </a:spcBef>
              <a:spcAft>
                <a:spcPts val="600"/>
              </a:spcAft>
              <a:buClr>
                <a:schemeClr val="accent2">
                  <a:lumMod val="75000"/>
                </a:schemeClr>
              </a:buClr>
              <a:buFont typeface="Wingdings" panose="05000000000000000000" pitchFamily="2" charset="2"/>
              <a:buChar char="v"/>
            </a:pPr>
            <a:r>
              <a:rPr lang="en-US" sz="2400" dirty="0">
                <a:latin typeface="Arial" panose="020B0604020202020204" pitchFamily="34" charset="0"/>
                <a:cs typeface="Arial" panose="020B0604020202020204" pitchFamily="34" charset="0"/>
              </a:rPr>
              <a:t>Careful attention must be given to ensure the final payment amount is appropriate for the incorporated work.</a:t>
            </a:r>
          </a:p>
          <a:p>
            <a:pPr marL="342900" indent="-342900">
              <a:spcBef>
                <a:spcPts val="600"/>
              </a:spcBef>
              <a:spcAft>
                <a:spcPts val="600"/>
              </a:spcAft>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It is not recommended to track stockpiled materials for LS/DB projects in </a:t>
            </a:r>
            <a:r>
              <a:rPr lang="en-US" sz="2400" dirty="0" err="1">
                <a:solidFill>
                  <a:schemeClr val="accent1"/>
                </a:solidFill>
                <a:latin typeface="Arial" panose="020B0604020202020204" pitchFamily="34" charset="0"/>
                <a:cs typeface="Arial" panose="020B0604020202020204" pitchFamily="34" charset="0"/>
              </a:rPr>
              <a:t>PrC</a:t>
            </a:r>
            <a:r>
              <a:rPr lang="en-US" sz="2400" dirty="0">
                <a:solidFill>
                  <a:schemeClr val="accent1"/>
                </a:solidFill>
                <a:latin typeface="Arial" panose="020B0604020202020204" pitchFamily="34" charset="0"/>
                <a:cs typeface="Arial" panose="020B0604020202020204" pitchFamily="34" charset="0"/>
              </a:rPr>
              <a:t>, as the recovery adjustments will not match the Contractor’s pay request (SOV).</a:t>
            </a:r>
          </a:p>
          <a:p>
            <a:endParaRPr lang="en-US"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02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2">
            <a:extLst>
              <a:ext uri="{FF2B5EF4-FFF2-40B4-BE49-F238E27FC236}">
                <a16:creationId xmlns:a16="http://schemas.microsoft.com/office/drawing/2014/main" id="{719F25E1-4F41-215A-5BF9-2850E3F24C64}"/>
              </a:ext>
            </a:extLst>
          </p:cNvPr>
          <p:cNvSpPr txBox="1">
            <a:spLocks/>
          </p:cNvSpPr>
          <p:nvPr/>
        </p:nvSpPr>
        <p:spPr>
          <a:xfrm>
            <a:off x="375937" y="510655"/>
            <a:ext cx="5393361" cy="451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spcAft>
                <a:spcPts val="600"/>
              </a:spcAft>
            </a:pPr>
            <a:r>
              <a:rPr lang="en-US" sz="4000" b="1"/>
              <a:t>Correcting S</a:t>
            </a:r>
            <a:r>
              <a:rPr lang="en-US" sz="4000" b="1" kern="1200">
                <a:solidFill>
                  <a:schemeClr val="tx1"/>
                </a:solidFill>
                <a:latin typeface="+mj-lt"/>
                <a:ea typeface="+mj-ea"/>
                <a:cs typeface="+mj-cs"/>
              </a:rPr>
              <a:t>tockpile </a:t>
            </a:r>
          </a:p>
        </p:txBody>
      </p:sp>
      <p:sp>
        <p:nvSpPr>
          <p:cNvPr id="55" name="Freeform: Shape 5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Dollar with solid fill">
            <a:extLst>
              <a:ext uri="{FF2B5EF4-FFF2-40B4-BE49-F238E27FC236}">
                <a16:creationId xmlns:a16="http://schemas.microsoft.com/office/drawing/2014/main" id="{3E09A280-2E8E-43BE-C4A3-E03E4A212C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7" name="Freeform: Shape 5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8" name="Straight Connector 5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 name="Content Placeholder 1">
            <a:extLst>
              <a:ext uri="{FF2B5EF4-FFF2-40B4-BE49-F238E27FC236}">
                <a16:creationId xmlns:a16="http://schemas.microsoft.com/office/drawing/2014/main" id="{85750C66-0BF9-B76D-C9F6-4DEF730C1703}"/>
              </a:ext>
            </a:extLst>
          </p:cNvPr>
          <p:cNvSpPr>
            <a:spLocks noGrp="1"/>
          </p:cNvSpPr>
          <p:nvPr>
            <p:ph idx="1"/>
          </p:nvPr>
        </p:nvSpPr>
        <p:spPr>
          <a:xfrm>
            <a:off x="451319" y="3940661"/>
            <a:ext cx="6087778" cy="1122719"/>
          </a:xfrm>
          <a:custGeom>
            <a:avLst/>
            <a:gdLst>
              <a:gd name="connsiteX0" fmla="*/ 0 w 6087778"/>
              <a:gd name="connsiteY0" fmla="*/ 0 h 1122719"/>
              <a:gd name="connsiteX1" fmla="*/ 493786 w 6087778"/>
              <a:gd name="connsiteY1" fmla="*/ 0 h 1122719"/>
              <a:gd name="connsiteX2" fmla="*/ 1291962 w 6087778"/>
              <a:gd name="connsiteY2" fmla="*/ 0 h 1122719"/>
              <a:gd name="connsiteX3" fmla="*/ 1785748 w 6087778"/>
              <a:gd name="connsiteY3" fmla="*/ 0 h 1122719"/>
              <a:gd name="connsiteX4" fmla="*/ 2401290 w 6087778"/>
              <a:gd name="connsiteY4" fmla="*/ 0 h 1122719"/>
              <a:gd name="connsiteX5" fmla="*/ 3138588 w 6087778"/>
              <a:gd name="connsiteY5" fmla="*/ 0 h 1122719"/>
              <a:gd name="connsiteX6" fmla="*/ 3875885 w 6087778"/>
              <a:gd name="connsiteY6" fmla="*/ 0 h 1122719"/>
              <a:gd name="connsiteX7" fmla="*/ 4613183 w 6087778"/>
              <a:gd name="connsiteY7" fmla="*/ 0 h 1122719"/>
              <a:gd name="connsiteX8" fmla="*/ 5289603 w 6087778"/>
              <a:gd name="connsiteY8" fmla="*/ 0 h 1122719"/>
              <a:gd name="connsiteX9" fmla="*/ 6087778 w 6087778"/>
              <a:gd name="connsiteY9" fmla="*/ 0 h 1122719"/>
              <a:gd name="connsiteX10" fmla="*/ 6087778 w 6087778"/>
              <a:gd name="connsiteY10" fmla="*/ 538905 h 1122719"/>
              <a:gd name="connsiteX11" fmla="*/ 6087778 w 6087778"/>
              <a:gd name="connsiteY11" fmla="*/ 1122719 h 1122719"/>
              <a:gd name="connsiteX12" fmla="*/ 5350480 w 6087778"/>
              <a:gd name="connsiteY12" fmla="*/ 1122719 h 1122719"/>
              <a:gd name="connsiteX13" fmla="*/ 4674061 w 6087778"/>
              <a:gd name="connsiteY13" fmla="*/ 1122719 h 1122719"/>
              <a:gd name="connsiteX14" fmla="*/ 3936763 w 6087778"/>
              <a:gd name="connsiteY14" fmla="*/ 1122719 h 1122719"/>
              <a:gd name="connsiteX15" fmla="*/ 3138588 w 6087778"/>
              <a:gd name="connsiteY15" fmla="*/ 1122719 h 1122719"/>
              <a:gd name="connsiteX16" fmla="*/ 2340412 w 6087778"/>
              <a:gd name="connsiteY16" fmla="*/ 1122719 h 1122719"/>
              <a:gd name="connsiteX17" fmla="*/ 1846626 w 6087778"/>
              <a:gd name="connsiteY17" fmla="*/ 1122719 h 1122719"/>
              <a:gd name="connsiteX18" fmla="*/ 1048451 w 6087778"/>
              <a:gd name="connsiteY18" fmla="*/ 1122719 h 1122719"/>
              <a:gd name="connsiteX19" fmla="*/ 0 w 6087778"/>
              <a:gd name="connsiteY19" fmla="*/ 1122719 h 1122719"/>
              <a:gd name="connsiteX20" fmla="*/ 0 w 6087778"/>
              <a:gd name="connsiteY20" fmla="*/ 550132 h 1122719"/>
              <a:gd name="connsiteX21" fmla="*/ 0 w 6087778"/>
              <a:gd name="connsiteY21" fmla="*/ 0 h 112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87778" h="1122719" fill="none" extrusionOk="0">
                <a:moveTo>
                  <a:pt x="0" y="0"/>
                </a:moveTo>
                <a:cubicBezTo>
                  <a:pt x="225338" y="14157"/>
                  <a:pt x="369903" y="3693"/>
                  <a:pt x="493786" y="0"/>
                </a:cubicBezTo>
                <a:cubicBezTo>
                  <a:pt x="617669" y="-3693"/>
                  <a:pt x="1030677" y="34013"/>
                  <a:pt x="1291962" y="0"/>
                </a:cubicBezTo>
                <a:cubicBezTo>
                  <a:pt x="1553247" y="-34013"/>
                  <a:pt x="1600627" y="18631"/>
                  <a:pt x="1785748" y="0"/>
                </a:cubicBezTo>
                <a:cubicBezTo>
                  <a:pt x="1970869" y="-18631"/>
                  <a:pt x="2111387" y="-21783"/>
                  <a:pt x="2401290" y="0"/>
                </a:cubicBezTo>
                <a:cubicBezTo>
                  <a:pt x="2691193" y="21783"/>
                  <a:pt x="2801793" y="-9326"/>
                  <a:pt x="3138588" y="0"/>
                </a:cubicBezTo>
                <a:cubicBezTo>
                  <a:pt x="3475383" y="9326"/>
                  <a:pt x="3651507" y="19580"/>
                  <a:pt x="3875885" y="0"/>
                </a:cubicBezTo>
                <a:cubicBezTo>
                  <a:pt x="4100263" y="-19580"/>
                  <a:pt x="4270158" y="-1719"/>
                  <a:pt x="4613183" y="0"/>
                </a:cubicBezTo>
                <a:cubicBezTo>
                  <a:pt x="4956208" y="1719"/>
                  <a:pt x="5013664" y="31103"/>
                  <a:pt x="5289603" y="0"/>
                </a:cubicBezTo>
                <a:cubicBezTo>
                  <a:pt x="5565542" y="-31103"/>
                  <a:pt x="5907587" y="29789"/>
                  <a:pt x="6087778" y="0"/>
                </a:cubicBezTo>
                <a:cubicBezTo>
                  <a:pt x="6077129" y="197790"/>
                  <a:pt x="6096044" y="362176"/>
                  <a:pt x="6087778" y="538905"/>
                </a:cubicBezTo>
                <a:cubicBezTo>
                  <a:pt x="6079512" y="715635"/>
                  <a:pt x="6103026" y="925544"/>
                  <a:pt x="6087778" y="1122719"/>
                </a:cubicBezTo>
                <a:cubicBezTo>
                  <a:pt x="5785904" y="1125063"/>
                  <a:pt x="5523728" y="1153216"/>
                  <a:pt x="5350480" y="1122719"/>
                </a:cubicBezTo>
                <a:cubicBezTo>
                  <a:pt x="5177232" y="1092222"/>
                  <a:pt x="4909285" y="1134008"/>
                  <a:pt x="4674061" y="1122719"/>
                </a:cubicBezTo>
                <a:cubicBezTo>
                  <a:pt x="4438837" y="1111430"/>
                  <a:pt x="4099637" y="1147663"/>
                  <a:pt x="3936763" y="1122719"/>
                </a:cubicBezTo>
                <a:cubicBezTo>
                  <a:pt x="3773889" y="1097775"/>
                  <a:pt x="3304983" y="1123379"/>
                  <a:pt x="3138588" y="1122719"/>
                </a:cubicBezTo>
                <a:cubicBezTo>
                  <a:pt x="2972193" y="1122059"/>
                  <a:pt x="2570160" y="1121250"/>
                  <a:pt x="2340412" y="1122719"/>
                </a:cubicBezTo>
                <a:cubicBezTo>
                  <a:pt x="2110664" y="1124188"/>
                  <a:pt x="2063611" y="1139543"/>
                  <a:pt x="1846626" y="1122719"/>
                </a:cubicBezTo>
                <a:cubicBezTo>
                  <a:pt x="1629641" y="1105895"/>
                  <a:pt x="1408764" y="1133954"/>
                  <a:pt x="1048451" y="1122719"/>
                </a:cubicBezTo>
                <a:cubicBezTo>
                  <a:pt x="688138" y="1111484"/>
                  <a:pt x="397075" y="1093864"/>
                  <a:pt x="0" y="1122719"/>
                </a:cubicBezTo>
                <a:cubicBezTo>
                  <a:pt x="6040" y="889931"/>
                  <a:pt x="14961" y="674694"/>
                  <a:pt x="0" y="550132"/>
                </a:cubicBezTo>
                <a:cubicBezTo>
                  <a:pt x="-14961" y="425570"/>
                  <a:pt x="19932" y="193639"/>
                  <a:pt x="0" y="0"/>
                </a:cubicBezTo>
                <a:close/>
              </a:path>
              <a:path w="6087778" h="1122719" stroke="0" extrusionOk="0">
                <a:moveTo>
                  <a:pt x="0" y="0"/>
                </a:moveTo>
                <a:cubicBezTo>
                  <a:pt x="261473" y="8361"/>
                  <a:pt x="559017" y="22629"/>
                  <a:pt x="737298" y="0"/>
                </a:cubicBezTo>
                <a:cubicBezTo>
                  <a:pt x="915579" y="-22629"/>
                  <a:pt x="995004" y="2057"/>
                  <a:pt x="1231084" y="0"/>
                </a:cubicBezTo>
                <a:cubicBezTo>
                  <a:pt x="1467164" y="-2057"/>
                  <a:pt x="1594194" y="25066"/>
                  <a:pt x="1846626" y="0"/>
                </a:cubicBezTo>
                <a:cubicBezTo>
                  <a:pt x="2099058" y="-25066"/>
                  <a:pt x="2265399" y="19193"/>
                  <a:pt x="2401290" y="0"/>
                </a:cubicBezTo>
                <a:cubicBezTo>
                  <a:pt x="2537181" y="-19193"/>
                  <a:pt x="2970256" y="-32848"/>
                  <a:pt x="3199466" y="0"/>
                </a:cubicBezTo>
                <a:cubicBezTo>
                  <a:pt x="3428676" y="32848"/>
                  <a:pt x="3663107" y="2530"/>
                  <a:pt x="3875885" y="0"/>
                </a:cubicBezTo>
                <a:cubicBezTo>
                  <a:pt x="4088663" y="-2530"/>
                  <a:pt x="4192930" y="-9655"/>
                  <a:pt x="4369672" y="0"/>
                </a:cubicBezTo>
                <a:cubicBezTo>
                  <a:pt x="4546414" y="9655"/>
                  <a:pt x="4946248" y="18458"/>
                  <a:pt x="5167847" y="0"/>
                </a:cubicBezTo>
                <a:cubicBezTo>
                  <a:pt x="5389447" y="-18458"/>
                  <a:pt x="5847540" y="32082"/>
                  <a:pt x="6087778" y="0"/>
                </a:cubicBezTo>
                <a:cubicBezTo>
                  <a:pt x="6106006" y="254661"/>
                  <a:pt x="6081440" y="298989"/>
                  <a:pt x="6087778" y="583814"/>
                </a:cubicBezTo>
                <a:cubicBezTo>
                  <a:pt x="6094116" y="868639"/>
                  <a:pt x="6093098" y="871832"/>
                  <a:pt x="6087778" y="1122719"/>
                </a:cubicBezTo>
                <a:cubicBezTo>
                  <a:pt x="5850456" y="1113530"/>
                  <a:pt x="5457171" y="1143312"/>
                  <a:pt x="5289603" y="1122719"/>
                </a:cubicBezTo>
                <a:cubicBezTo>
                  <a:pt x="5122035" y="1102126"/>
                  <a:pt x="4689928" y="1159006"/>
                  <a:pt x="4491427" y="1122719"/>
                </a:cubicBezTo>
                <a:cubicBezTo>
                  <a:pt x="4292926" y="1086432"/>
                  <a:pt x="4015158" y="1113097"/>
                  <a:pt x="3875885" y="1122719"/>
                </a:cubicBezTo>
                <a:cubicBezTo>
                  <a:pt x="3736612" y="1132341"/>
                  <a:pt x="3619879" y="1135371"/>
                  <a:pt x="3382099" y="1122719"/>
                </a:cubicBezTo>
                <a:cubicBezTo>
                  <a:pt x="3144319" y="1110067"/>
                  <a:pt x="2967937" y="1127034"/>
                  <a:pt x="2705679" y="1122719"/>
                </a:cubicBezTo>
                <a:cubicBezTo>
                  <a:pt x="2443421" y="1118404"/>
                  <a:pt x="2260267" y="1120589"/>
                  <a:pt x="2090137" y="1122719"/>
                </a:cubicBezTo>
                <a:cubicBezTo>
                  <a:pt x="1920007" y="1124849"/>
                  <a:pt x="1633370" y="1128913"/>
                  <a:pt x="1413717" y="1122719"/>
                </a:cubicBezTo>
                <a:cubicBezTo>
                  <a:pt x="1194064" y="1116525"/>
                  <a:pt x="1004934" y="1144965"/>
                  <a:pt x="676420" y="1122719"/>
                </a:cubicBezTo>
                <a:cubicBezTo>
                  <a:pt x="347906" y="1100473"/>
                  <a:pt x="151453" y="1152543"/>
                  <a:pt x="0" y="1122719"/>
                </a:cubicBezTo>
                <a:cubicBezTo>
                  <a:pt x="-24025" y="970270"/>
                  <a:pt x="11406" y="782306"/>
                  <a:pt x="0" y="561360"/>
                </a:cubicBezTo>
                <a:cubicBezTo>
                  <a:pt x="-11406" y="340414"/>
                  <a:pt x="-13236" y="158149"/>
                  <a:pt x="0" y="0"/>
                </a:cubicBezTo>
                <a:close/>
              </a:path>
            </a:pathLst>
          </a:custGeom>
          <a:solidFill>
            <a:schemeClr val="bg1"/>
          </a:solidFill>
          <a:ln w="38100">
            <a:solidFill>
              <a:schemeClr val="accent2">
                <a:lumMod val="75000"/>
              </a:schemeClr>
            </a:solidFill>
            <a:extLst>
              <a:ext uri="{C807C97D-BFC1-408E-A445-0C87EB9F89A2}">
                <ask:lineSketchStyleProps xmlns:ask="http://schemas.microsoft.com/office/drawing/2018/sketchyshapes" sd="2431224185">
                  <ask:type>
                    <ask:lineSketchFreehand/>
                  </ask:type>
                </ask:lineSketchStyleProps>
              </a:ext>
            </a:extLst>
          </a:ln>
        </p:spPr>
        <p:txBody>
          <a:bodyPr vert="horz" lIns="182880" tIns="274320" rIns="91440" bIns="45720" rtlCol="0" anchor="ctr" anchorCtr="0">
            <a:normAutofit/>
          </a:bodyPr>
          <a:lstStyle/>
          <a:p>
            <a:pPr marL="0" indent="0">
              <a:spcBef>
                <a:spcPts val="1200"/>
              </a:spcBef>
              <a:buNone/>
            </a:pPr>
            <a:r>
              <a:rPr lang="en-US" sz="1600" b="1">
                <a:solidFill>
                  <a:schemeClr val="accent1"/>
                </a:solidFill>
                <a:latin typeface="Arial"/>
                <a:cs typeface="Arial"/>
              </a:rPr>
              <a:t>Initial Stockpile Transaction hasn’t posted to an estimate</a:t>
            </a:r>
          </a:p>
          <a:p>
            <a:pPr marL="342900" indent="-342900">
              <a:spcBef>
                <a:spcPts val="1200"/>
              </a:spcBef>
              <a:buFont typeface="+mj-lt"/>
              <a:buAutoNum type="alphaUcPeriod"/>
            </a:pPr>
            <a:r>
              <a:rPr lang="en-US" sz="1600">
                <a:latin typeface="Arial"/>
                <a:cs typeface="Arial"/>
              </a:rPr>
              <a:t>Open stockpile record and edit as necessary</a:t>
            </a:r>
          </a:p>
          <a:p>
            <a:endParaRPr lang="en-US" sz="1500"/>
          </a:p>
        </p:txBody>
      </p:sp>
      <p:sp>
        <p:nvSpPr>
          <p:cNvPr id="16" name="TextBox 15">
            <a:extLst>
              <a:ext uri="{FF2B5EF4-FFF2-40B4-BE49-F238E27FC236}">
                <a16:creationId xmlns:a16="http://schemas.microsoft.com/office/drawing/2014/main" id="{90358057-11D3-1950-4BB8-D01A1D712E01}"/>
              </a:ext>
            </a:extLst>
          </p:cNvPr>
          <p:cNvSpPr txBox="1"/>
          <p:nvPr/>
        </p:nvSpPr>
        <p:spPr>
          <a:xfrm>
            <a:off x="375936" y="1201107"/>
            <a:ext cx="7457994" cy="2554545"/>
          </a:xfrm>
          <a:prstGeom prst="rect">
            <a:avLst/>
          </a:prstGeom>
          <a:solidFill>
            <a:schemeClr val="bg1"/>
          </a:solidFill>
        </p:spPr>
        <p:txBody>
          <a:bodyPr wrap="square" rtlCol="0">
            <a:spAutoFit/>
          </a:bodyPr>
          <a:lstStyle/>
          <a:p>
            <a:r>
              <a:rPr lang="en-US" b="1" dirty="0">
                <a:solidFill>
                  <a:schemeClr val="accent1"/>
                </a:solidFill>
                <a:latin typeface="Arial" panose="020B0604020202020204" pitchFamily="34" charset="0"/>
                <a:cs typeface="Arial" panose="020B0604020202020204" pitchFamily="34" charset="0"/>
              </a:rPr>
              <a:t>Stockpile records and transactions can be corrected in multiple ways, and will depend on…</a:t>
            </a:r>
          </a:p>
          <a:p>
            <a:endParaRPr lang="en-US" sz="800" b="1" dirty="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a stockpile adjustment has been posted/paid on an estimate and/or</a:t>
            </a:r>
          </a:p>
          <a:p>
            <a:pPr marL="285750" indent="-2857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an item quantity has posted to a DWR</a:t>
            </a:r>
          </a:p>
          <a:p>
            <a:endParaRPr lang="en-US" dirty="0">
              <a:solidFill>
                <a:schemeClr val="accent1"/>
              </a:solidFill>
              <a:latin typeface="Arial" panose="020B0604020202020204" pitchFamily="34" charset="0"/>
              <a:cs typeface="Arial" panose="020B0604020202020204" pitchFamily="34" charset="0"/>
            </a:endParaRPr>
          </a:p>
          <a:p>
            <a:endParaRPr lang="en-US" dirty="0">
              <a:solidFill>
                <a:schemeClr val="accent1"/>
              </a:solidFill>
              <a:latin typeface="Arial" panose="020B0604020202020204" pitchFamily="34" charset="0"/>
              <a:cs typeface="Arial" panose="020B0604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C54BBDA-4BC8-F7BA-046F-961574DAB1A5}"/>
              </a:ext>
            </a:extLst>
          </p:cNvPr>
          <p:cNvSpPr txBox="1"/>
          <p:nvPr/>
        </p:nvSpPr>
        <p:spPr>
          <a:xfrm>
            <a:off x="376896" y="3364062"/>
            <a:ext cx="8439654" cy="369332"/>
          </a:xfrm>
          <a:prstGeom prst="rect">
            <a:avLst/>
          </a:prstGeom>
          <a:noFill/>
        </p:spPr>
        <p:txBody>
          <a:bodyPr wrap="square">
            <a:spAutoFit/>
          </a:bodyPr>
          <a:lstStyle/>
          <a:p>
            <a:r>
              <a:rPr lang="en-US" b="1" dirty="0">
                <a:solidFill>
                  <a:schemeClr val="accent2">
                    <a:lumMod val="75000"/>
                  </a:schemeClr>
                </a:solidFill>
                <a:latin typeface="Arial" panose="020B0604020202020204" pitchFamily="34" charset="0"/>
                <a:cs typeface="Arial" panose="020B0604020202020204" pitchFamily="34" charset="0"/>
              </a:rPr>
              <a:t>Situations and Examples are provided below and on the next 3 slides.</a:t>
            </a:r>
          </a:p>
        </p:txBody>
      </p:sp>
    </p:spTree>
    <p:extLst>
      <p:ext uri="{BB962C8B-B14F-4D97-AF65-F5344CB8AC3E}">
        <p14:creationId xmlns:p14="http://schemas.microsoft.com/office/powerpoint/2010/main" val="65547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Dollar with solid fill">
            <a:extLst>
              <a:ext uri="{FF2B5EF4-FFF2-40B4-BE49-F238E27FC236}">
                <a16:creationId xmlns:a16="http://schemas.microsoft.com/office/drawing/2014/main" id="{3E09A280-2E8E-43BE-C4A3-E03E4A212C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7" name="Freeform: Shape 5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8" name="Straight Connector 5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9" name="Content Placeholder 1">
            <a:extLst>
              <a:ext uri="{FF2B5EF4-FFF2-40B4-BE49-F238E27FC236}">
                <a16:creationId xmlns:a16="http://schemas.microsoft.com/office/drawing/2014/main" id="{249A2423-5AB3-31B9-308E-BE1E831F5273}"/>
              </a:ext>
            </a:extLst>
          </p:cNvPr>
          <p:cNvSpPr txBox="1">
            <a:spLocks/>
          </p:cNvSpPr>
          <p:nvPr/>
        </p:nvSpPr>
        <p:spPr>
          <a:xfrm>
            <a:off x="581650" y="1222863"/>
            <a:ext cx="6035040" cy="1169551"/>
          </a:xfrm>
          <a:custGeom>
            <a:avLst/>
            <a:gdLst>
              <a:gd name="csX0" fmla="*/ 0 w 6035040"/>
              <a:gd name="csY0" fmla="*/ 0 h 1169551"/>
              <a:gd name="csX1" fmla="*/ 549859 w 6035040"/>
              <a:gd name="csY1" fmla="*/ 0 h 1169551"/>
              <a:gd name="csX2" fmla="*/ 1160069 w 6035040"/>
              <a:gd name="csY2" fmla="*/ 0 h 1169551"/>
              <a:gd name="csX3" fmla="*/ 1709928 w 6035040"/>
              <a:gd name="csY3" fmla="*/ 0 h 1169551"/>
              <a:gd name="csX4" fmla="*/ 2380488 w 6035040"/>
              <a:gd name="csY4" fmla="*/ 0 h 1169551"/>
              <a:gd name="csX5" fmla="*/ 3111398 w 6035040"/>
              <a:gd name="csY5" fmla="*/ 0 h 1169551"/>
              <a:gd name="csX6" fmla="*/ 3661258 w 6035040"/>
              <a:gd name="csY6" fmla="*/ 0 h 1169551"/>
              <a:gd name="csX7" fmla="*/ 4150766 w 6035040"/>
              <a:gd name="csY7" fmla="*/ 0 h 1169551"/>
              <a:gd name="csX8" fmla="*/ 4760976 w 6035040"/>
              <a:gd name="csY8" fmla="*/ 0 h 1169551"/>
              <a:gd name="csX9" fmla="*/ 5371186 w 6035040"/>
              <a:gd name="csY9" fmla="*/ 0 h 1169551"/>
              <a:gd name="csX10" fmla="*/ 6035040 w 6035040"/>
              <a:gd name="csY10" fmla="*/ 0 h 1169551"/>
              <a:gd name="csX11" fmla="*/ 6035040 w 6035040"/>
              <a:gd name="csY11" fmla="*/ 596471 h 1169551"/>
              <a:gd name="csX12" fmla="*/ 6035040 w 6035040"/>
              <a:gd name="csY12" fmla="*/ 1169551 h 1169551"/>
              <a:gd name="csX13" fmla="*/ 5243779 w 6035040"/>
              <a:gd name="csY13" fmla="*/ 1169551 h 1169551"/>
              <a:gd name="csX14" fmla="*/ 4754270 w 6035040"/>
              <a:gd name="csY14" fmla="*/ 1169551 h 1169551"/>
              <a:gd name="csX15" fmla="*/ 3963010 w 6035040"/>
              <a:gd name="csY15" fmla="*/ 1169551 h 1169551"/>
              <a:gd name="csX16" fmla="*/ 3352800 w 6035040"/>
              <a:gd name="csY16" fmla="*/ 1169551 h 1169551"/>
              <a:gd name="csX17" fmla="*/ 2621890 w 6035040"/>
              <a:gd name="csY17" fmla="*/ 1169551 h 1169551"/>
              <a:gd name="csX18" fmla="*/ 2011680 w 6035040"/>
              <a:gd name="csY18" fmla="*/ 1169551 h 1169551"/>
              <a:gd name="csX19" fmla="*/ 1341120 w 6035040"/>
              <a:gd name="csY19" fmla="*/ 1169551 h 1169551"/>
              <a:gd name="csX20" fmla="*/ 0 w 6035040"/>
              <a:gd name="csY20" fmla="*/ 1169551 h 1169551"/>
              <a:gd name="csX21" fmla="*/ 0 w 6035040"/>
              <a:gd name="csY21" fmla="*/ 596471 h 1169551"/>
              <a:gd name="csX22" fmla="*/ 0 w 6035040"/>
              <a:gd name="csY22" fmla="*/ 0 h 11695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6035040" h="1169551" fill="none" extrusionOk="0">
                <a:moveTo>
                  <a:pt x="0" y="0"/>
                </a:moveTo>
                <a:cubicBezTo>
                  <a:pt x="170040" y="-26471"/>
                  <a:pt x="362359" y="-2541"/>
                  <a:pt x="549859" y="0"/>
                </a:cubicBezTo>
                <a:cubicBezTo>
                  <a:pt x="737359" y="2541"/>
                  <a:pt x="911440" y="-3"/>
                  <a:pt x="1160069" y="0"/>
                </a:cubicBezTo>
                <a:cubicBezTo>
                  <a:pt x="1408698" y="3"/>
                  <a:pt x="1545751" y="-13239"/>
                  <a:pt x="1709928" y="0"/>
                </a:cubicBezTo>
                <a:cubicBezTo>
                  <a:pt x="1874105" y="13239"/>
                  <a:pt x="2170642" y="-3591"/>
                  <a:pt x="2380488" y="0"/>
                </a:cubicBezTo>
                <a:cubicBezTo>
                  <a:pt x="2590334" y="3591"/>
                  <a:pt x="2928713" y="-27678"/>
                  <a:pt x="3111398" y="0"/>
                </a:cubicBezTo>
                <a:cubicBezTo>
                  <a:pt x="3294083" y="27678"/>
                  <a:pt x="3431430" y="-21273"/>
                  <a:pt x="3661258" y="0"/>
                </a:cubicBezTo>
                <a:cubicBezTo>
                  <a:pt x="3891086" y="21273"/>
                  <a:pt x="4021836" y="-716"/>
                  <a:pt x="4150766" y="0"/>
                </a:cubicBezTo>
                <a:cubicBezTo>
                  <a:pt x="4279696" y="716"/>
                  <a:pt x="4523593" y="8868"/>
                  <a:pt x="4760976" y="0"/>
                </a:cubicBezTo>
                <a:cubicBezTo>
                  <a:pt x="4998359" y="-8868"/>
                  <a:pt x="5131284" y="-28500"/>
                  <a:pt x="5371186" y="0"/>
                </a:cubicBezTo>
                <a:cubicBezTo>
                  <a:pt x="5611088" y="28500"/>
                  <a:pt x="5895378" y="-17856"/>
                  <a:pt x="6035040" y="0"/>
                </a:cubicBezTo>
                <a:cubicBezTo>
                  <a:pt x="6058931" y="168539"/>
                  <a:pt x="6055647" y="374657"/>
                  <a:pt x="6035040" y="596471"/>
                </a:cubicBezTo>
                <a:cubicBezTo>
                  <a:pt x="6014433" y="818285"/>
                  <a:pt x="6050413" y="990641"/>
                  <a:pt x="6035040" y="1169551"/>
                </a:cubicBezTo>
                <a:cubicBezTo>
                  <a:pt x="5652923" y="1165443"/>
                  <a:pt x="5581616" y="1167646"/>
                  <a:pt x="5243779" y="1169551"/>
                </a:cubicBezTo>
                <a:cubicBezTo>
                  <a:pt x="4905942" y="1171456"/>
                  <a:pt x="4952633" y="1145356"/>
                  <a:pt x="4754270" y="1169551"/>
                </a:cubicBezTo>
                <a:cubicBezTo>
                  <a:pt x="4555907" y="1193746"/>
                  <a:pt x="4269165" y="1167839"/>
                  <a:pt x="3963010" y="1169551"/>
                </a:cubicBezTo>
                <a:cubicBezTo>
                  <a:pt x="3656855" y="1171263"/>
                  <a:pt x="3476175" y="1193395"/>
                  <a:pt x="3352800" y="1169551"/>
                </a:cubicBezTo>
                <a:cubicBezTo>
                  <a:pt x="3229425" y="1145708"/>
                  <a:pt x="2876234" y="1143215"/>
                  <a:pt x="2621890" y="1169551"/>
                </a:cubicBezTo>
                <a:cubicBezTo>
                  <a:pt x="2367546" y="1195888"/>
                  <a:pt x="2177191" y="1143213"/>
                  <a:pt x="2011680" y="1169551"/>
                </a:cubicBezTo>
                <a:cubicBezTo>
                  <a:pt x="1846169" y="1195890"/>
                  <a:pt x="1583476" y="1196738"/>
                  <a:pt x="1341120" y="1169551"/>
                </a:cubicBezTo>
                <a:cubicBezTo>
                  <a:pt x="1098764" y="1142364"/>
                  <a:pt x="546563" y="1235678"/>
                  <a:pt x="0" y="1169551"/>
                </a:cubicBezTo>
                <a:cubicBezTo>
                  <a:pt x="-12153" y="966214"/>
                  <a:pt x="-13875" y="811742"/>
                  <a:pt x="0" y="596471"/>
                </a:cubicBezTo>
                <a:cubicBezTo>
                  <a:pt x="13875" y="381200"/>
                  <a:pt x="-28959" y="267898"/>
                  <a:pt x="0" y="0"/>
                </a:cubicBezTo>
                <a:close/>
              </a:path>
              <a:path w="6035040" h="1169551" stroke="0" extrusionOk="0">
                <a:moveTo>
                  <a:pt x="0" y="0"/>
                </a:moveTo>
                <a:cubicBezTo>
                  <a:pt x="321261" y="6811"/>
                  <a:pt x="624267" y="5413"/>
                  <a:pt x="791261" y="0"/>
                </a:cubicBezTo>
                <a:cubicBezTo>
                  <a:pt x="958255" y="-5413"/>
                  <a:pt x="1192225" y="1630"/>
                  <a:pt x="1582522" y="0"/>
                </a:cubicBezTo>
                <a:cubicBezTo>
                  <a:pt x="1972819" y="-1630"/>
                  <a:pt x="2093732" y="28504"/>
                  <a:pt x="2313432" y="0"/>
                </a:cubicBezTo>
                <a:cubicBezTo>
                  <a:pt x="2533132" y="-28504"/>
                  <a:pt x="2649606" y="19925"/>
                  <a:pt x="2923642" y="0"/>
                </a:cubicBezTo>
                <a:cubicBezTo>
                  <a:pt x="3197678" y="-19925"/>
                  <a:pt x="3237725" y="-6100"/>
                  <a:pt x="3413150" y="0"/>
                </a:cubicBezTo>
                <a:cubicBezTo>
                  <a:pt x="3588575" y="6100"/>
                  <a:pt x="3690579" y="22783"/>
                  <a:pt x="3963010" y="0"/>
                </a:cubicBezTo>
                <a:cubicBezTo>
                  <a:pt x="4235441" y="-22783"/>
                  <a:pt x="4267858" y="22173"/>
                  <a:pt x="4452518" y="0"/>
                </a:cubicBezTo>
                <a:cubicBezTo>
                  <a:pt x="4637178" y="-22173"/>
                  <a:pt x="4775967" y="22985"/>
                  <a:pt x="5062728" y="0"/>
                </a:cubicBezTo>
                <a:cubicBezTo>
                  <a:pt x="5349489" y="-22985"/>
                  <a:pt x="5558358" y="18573"/>
                  <a:pt x="6035040" y="0"/>
                </a:cubicBezTo>
                <a:cubicBezTo>
                  <a:pt x="6056830" y="197484"/>
                  <a:pt x="6041249" y="332280"/>
                  <a:pt x="6035040" y="608167"/>
                </a:cubicBezTo>
                <a:cubicBezTo>
                  <a:pt x="6028831" y="884054"/>
                  <a:pt x="6017873" y="1020492"/>
                  <a:pt x="6035040" y="1169551"/>
                </a:cubicBezTo>
                <a:cubicBezTo>
                  <a:pt x="5742419" y="1156885"/>
                  <a:pt x="5668106" y="1174555"/>
                  <a:pt x="5304130" y="1169551"/>
                </a:cubicBezTo>
                <a:cubicBezTo>
                  <a:pt x="4940154" y="1164548"/>
                  <a:pt x="4967161" y="1159196"/>
                  <a:pt x="4814621" y="1169551"/>
                </a:cubicBezTo>
                <a:cubicBezTo>
                  <a:pt x="4662081" y="1179906"/>
                  <a:pt x="4418562" y="1180018"/>
                  <a:pt x="4264762" y="1169551"/>
                </a:cubicBezTo>
                <a:cubicBezTo>
                  <a:pt x="4110962" y="1159084"/>
                  <a:pt x="3869014" y="1172396"/>
                  <a:pt x="3654552" y="1169551"/>
                </a:cubicBezTo>
                <a:cubicBezTo>
                  <a:pt x="3440090" y="1166707"/>
                  <a:pt x="3194282" y="1146245"/>
                  <a:pt x="2923642" y="1169551"/>
                </a:cubicBezTo>
                <a:cubicBezTo>
                  <a:pt x="2653002" y="1192858"/>
                  <a:pt x="2578287" y="1191735"/>
                  <a:pt x="2253082" y="1169551"/>
                </a:cubicBezTo>
                <a:cubicBezTo>
                  <a:pt x="1927877" y="1147367"/>
                  <a:pt x="1816870" y="1155719"/>
                  <a:pt x="1642872" y="1169551"/>
                </a:cubicBezTo>
                <a:cubicBezTo>
                  <a:pt x="1468874" y="1183384"/>
                  <a:pt x="1255080" y="1172642"/>
                  <a:pt x="972312" y="1169551"/>
                </a:cubicBezTo>
                <a:cubicBezTo>
                  <a:pt x="689544" y="1166460"/>
                  <a:pt x="280742" y="1156575"/>
                  <a:pt x="0" y="1169551"/>
                </a:cubicBezTo>
                <a:cubicBezTo>
                  <a:pt x="6415" y="942996"/>
                  <a:pt x="-4483" y="807065"/>
                  <a:pt x="0" y="608167"/>
                </a:cubicBezTo>
                <a:cubicBezTo>
                  <a:pt x="4483" y="409269"/>
                  <a:pt x="-619" y="282005"/>
                  <a:pt x="0" y="0"/>
                </a:cubicBezTo>
                <a:close/>
              </a:path>
            </a:pathLst>
          </a:custGeom>
          <a:solidFill>
            <a:schemeClr val="bg1"/>
          </a:solidFill>
          <a:ln w="38100">
            <a:solidFill>
              <a:schemeClr val="accent2">
                <a:lumMod val="75000"/>
              </a:schemeClr>
            </a:solidFill>
            <a:extLst>
              <a:ext uri="{C807C97D-BFC1-408E-A445-0C87EB9F89A2}">
                <ask:lineSketchStyleProps xmlns:ask="http://schemas.microsoft.com/office/drawing/2018/sketchyshapes" sd="3875045399">
                  <a:prstGeom prst="rect">
                    <a:avLst/>
                  </a:prstGeom>
                  <ask:type>
                    <ask:lineSketchFreehand/>
                  </ask:type>
                </ask:lineSketchStyleProps>
              </a:ext>
            </a:extLst>
          </a:ln>
        </p:spPr>
        <p:txBody>
          <a:bodyPr vert="horz" wrap="square" lIns="182880" tIns="91440" rIns="0" bIns="91440" rtlCol="0" anchor="ctr" anchorCtr="0">
            <a:spAutoFit/>
          </a:bodyPr>
          <a:lstStyle>
            <a:lvl1pPr indent="0">
              <a:lnSpc>
                <a:spcPct val="90000"/>
              </a:lnSpc>
              <a:spcBef>
                <a:spcPts val="1200"/>
              </a:spcBef>
              <a:buClr>
                <a:srgbClr val="1F4283"/>
              </a:buClr>
              <a:buFont typeface="Arial" panose="020B0604020202020204" pitchFamily="34" charset="0"/>
              <a:buNone/>
              <a:defRPr sz="1600">
                <a:solidFill>
                  <a:schemeClr val="accent1"/>
                </a:solidFill>
                <a:latin typeface="Arial"/>
                <a:cs typeface="Arial"/>
              </a:defRPr>
            </a:lvl1pPr>
            <a:lvl2pPr marL="525150" indent="-342900">
              <a:lnSpc>
                <a:spcPct val="90000"/>
              </a:lnSpc>
              <a:spcBef>
                <a:spcPts val="500"/>
              </a:spcBef>
              <a:buClr>
                <a:srgbClr val="FF0000"/>
              </a:buClr>
              <a:buSzPct val="105000"/>
              <a:buFont typeface="Arial" panose="020B0604020202020204" pitchFamily="34" charset="0"/>
              <a:buChar char="•"/>
              <a:defRPr>
                <a:latin typeface="Arial" panose="020B0604020202020204" pitchFamily="34" charset="0"/>
                <a:cs typeface="Arial" panose="020B0604020202020204" pitchFamily="34" charset="0"/>
              </a:defRPr>
            </a:lvl2pPr>
            <a:lvl3pPr marL="697275" indent="-342900">
              <a:lnSpc>
                <a:spcPct val="90000"/>
              </a:lnSpc>
              <a:spcBef>
                <a:spcPts val="500"/>
              </a:spcBef>
              <a:buClr>
                <a:srgbClr val="1F4284"/>
              </a:buClr>
              <a:buFont typeface="+mj-lt"/>
              <a:buAutoNum type="arabicParenR"/>
              <a:defRPr sz="1500">
                <a:latin typeface="Arial" panose="020B0604020202020204" pitchFamily="34" charset="0"/>
                <a:cs typeface="Arial" panose="020B0604020202020204" pitchFamily="34" charset="0"/>
              </a:defRPr>
            </a:lvl3pPr>
            <a:lvl4pPr marL="698625" indent="-131625">
              <a:lnSpc>
                <a:spcPct val="90000"/>
              </a:lnSpc>
              <a:spcBef>
                <a:spcPts val="500"/>
              </a:spcBef>
              <a:buClr>
                <a:srgbClr val="1F4283"/>
              </a:buClr>
              <a:buFont typeface="Courier New" panose="02070309020205020404" pitchFamily="49" charset="0"/>
              <a:buChar char="o"/>
              <a:defRPr sz="1200">
                <a:latin typeface="Arial" panose="020B0604020202020204" pitchFamily="34" charset="0"/>
                <a:cs typeface="Arial" panose="020B0604020202020204" pitchFamily="34" charset="0"/>
              </a:defRPr>
            </a:lvl4pPr>
            <a:lvl5pPr marL="2057400" indent="-228600">
              <a:lnSpc>
                <a:spcPct val="90000"/>
              </a:lnSpc>
              <a:spcBef>
                <a:spcPts val="500"/>
              </a:spcBef>
              <a:buClr>
                <a:srgbClr val="FF0000"/>
              </a:buClr>
              <a:buFont typeface="Arial" panose="020B0604020202020204" pitchFamily="34" charset="0"/>
              <a:buChar char="•"/>
              <a:defRPr sz="12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t>Initial Stockpile paid on an estimate and Initial Stockpile Payment was too high or too low</a:t>
            </a:r>
          </a:p>
          <a:p>
            <a:pPr marL="342900" indent="-342900">
              <a:buFont typeface="+mj-lt"/>
              <a:buAutoNum type="alphaUcPeriod"/>
            </a:pPr>
            <a:r>
              <a:rPr lang="en-US" sz="1400">
                <a:solidFill>
                  <a:schemeClr val="tx1"/>
                </a:solidFill>
              </a:rPr>
              <a:t>Open Stockpile Record and </a:t>
            </a:r>
            <a:r>
              <a:rPr lang="en-US" sz="1400">
                <a:solidFill>
                  <a:schemeClr val="accent5">
                    <a:lumMod val="75000"/>
                  </a:schemeClr>
                </a:solidFill>
              </a:rPr>
              <a:t>Add</a:t>
            </a:r>
            <a:r>
              <a:rPr lang="en-US" sz="1400">
                <a:solidFill>
                  <a:schemeClr val="tx1"/>
                </a:solidFill>
              </a:rPr>
              <a:t> a new transaction for STMI and add negative or positive amount to correct the payment </a:t>
            </a:r>
            <a:endParaRPr lang="en-US" sz="1100">
              <a:solidFill>
                <a:schemeClr val="tx1"/>
              </a:solidFill>
            </a:endParaRPr>
          </a:p>
        </p:txBody>
      </p:sp>
      <p:sp>
        <p:nvSpPr>
          <p:cNvPr id="12" name="TextBox 11">
            <a:extLst>
              <a:ext uri="{FF2B5EF4-FFF2-40B4-BE49-F238E27FC236}">
                <a16:creationId xmlns:a16="http://schemas.microsoft.com/office/drawing/2014/main" id="{0FD40A52-3FF7-A9F3-A914-2DBC87AB9D8B}"/>
              </a:ext>
            </a:extLst>
          </p:cNvPr>
          <p:cNvSpPr txBox="1"/>
          <p:nvPr/>
        </p:nvSpPr>
        <p:spPr>
          <a:xfrm>
            <a:off x="663088" y="2730477"/>
            <a:ext cx="5953602" cy="1754326"/>
          </a:xfrm>
          <a:prstGeom prst="rect">
            <a:avLst/>
          </a:prstGeom>
          <a:solidFill>
            <a:schemeClr val="bg1"/>
          </a:solidFill>
          <a:ln w="28575">
            <a:noFill/>
          </a:ln>
        </p:spPr>
        <p:txBody>
          <a:bodyPr wrap="square" lIns="0" tIns="0" rIns="0" bIns="0" anchor="t" anchorCtr="0">
            <a:spAutoFit/>
          </a:bodyPr>
          <a:lstStyle/>
          <a:p>
            <a:pPr marL="169863" lvl="3" indent="-57150"/>
            <a:r>
              <a:rPr lang="en-US" sz="1400" b="1">
                <a:solidFill>
                  <a:srgbClr val="7030A0"/>
                </a:solidFill>
                <a:latin typeface="Arial" panose="020B0604020202020204" pitchFamily="34" charset="0"/>
                <a:cs typeface="Arial" panose="020B0604020202020204" pitchFamily="34" charset="0"/>
              </a:rPr>
              <a:t>Example 1: </a:t>
            </a:r>
            <a:r>
              <a:rPr lang="en-US" sz="1400">
                <a:latin typeface="Arial" panose="020B0604020202020204" pitchFamily="34" charset="0"/>
                <a:cs typeface="Arial" panose="020B0604020202020204" pitchFamily="34" charset="0"/>
              </a:rPr>
              <a:t>Original SP = $10,000 and should have been $15,000.00</a:t>
            </a:r>
          </a:p>
          <a:p>
            <a:pPr marL="169863" lvl="3" indent="-57150"/>
            <a:endParaRPr lang="en-US" sz="800">
              <a:latin typeface="Arial" panose="020B0604020202020204" pitchFamily="34" charset="0"/>
              <a:cs typeface="Arial" panose="020B0604020202020204" pitchFamily="34" charset="0"/>
            </a:endParaRPr>
          </a:p>
          <a:p>
            <a:pPr marL="455612" lvl="3" indent="-342900">
              <a:buFont typeface="+mj-lt"/>
              <a:buAutoNum type="arabicPeriod"/>
              <a:tabLst>
                <a:tab pos="284163" algn="l"/>
              </a:tabLst>
            </a:pPr>
            <a:r>
              <a:rPr lang="en-US" sz="1400">
                <a:latin typeface="Arial" panose="020B0604020202020204" pitchFamily="34" charset="0"/>
                <a:cs typeface="Arial" panose="020B0604020202020204" pitchFamily="34" charset="0"/>
              </a:rPr>
              <a:t>Add a new STMI Transaction and Enter $5,000.00</a:t>
            </a:r>
          </a:p>
          <a:p>
            <a:pPr marL="455612" lvl="3" indent="-342900">
              <a:buFont typeface="+mj-lt"/>
              <a:buAutoNum type="arabicPeriod"/>
              <a:tabLst>
                <a:tab pos="284163" algn="l"/>
              </a:tabLst>
            </a:pPr>
            <a:r>
              <a:rPr lang="en-US" sz="1400">
                <a:latin typeface="Arial" panose="020B0604020202020204" pitchFamily="34" charset="0"/>
                <a:cs typeface="Arial" panose="020B0604020202020204" pitchFamily="34" charset="0"/>
              </a:rPr>
              <a:t>System will generate a STMI for $5,000.00 on the next estimate</a:t>
            </a:r>
          </a:p>
          <a:p>
            <a:pPr marL="169863" lvl="3" indent="-57150"/>
            <a:endParaRPr lang="en-US" sz="1400" b="1">
              <a:latin typeface="Arial" panose="020B0604020202020204" pitchFamily="34" charset="0"/>
              <a:cs typeface="Arial" panose="020B0604020202020204" pitchFamily="34" charset="0"/>
            </a:endParaRPr>
          </a:p>
          <a:p>
            <a:pPr marL="169863" lvl="3" indent="-57150"/>
            <a:r>
              <a:rPr lang="en-US" sz="1400" b="1">
                <a:solidFill>
                  <a:srgbClr val="7030A0"/>
                </a:solidFill>
                <a:latin typeface="Arial" panose="020B0604020202020204" pitchFamily="34" charset="0"/>
                <a:cs typeface="Arial" panose="020B0604020202020204" pitchFamily="34" charset="0"/>
              </a:rPr>
              <a:t>Example 2: </a:t>
            </a:r>
            <a:r>
              <a:rPr lang="en-US" sz="1400">
                <a:latin typeface="Arial" panose="020B0604020202020204" pitchFamily="34" charset="0"/>
                <a:cs typeface="Arial" panose="020B0604020202020204" pitchFamily="34" charset="0"/>
              </a:rPr>
              <a:t>Original SP = $10,000 and should have been $5,000.00</a:t>
            </a:r>
          </a:p>
          <a:p>
            <a:pPr marL="169863" lvl="3" indent="-57150"/>
            <a:endParaRPr lang="en-US" sz="800">
              <a:latin typeface="Arial" panose="020B0604020202020204" pitchFamily="34" charset="0"/>
              <a:cs typeface="Arial" panose="020B0604020202020204" pitchFamily="34" charset="0"/>
            </a:endParaRPr>
          </a:p>
          <a:p>
            <a:pPr marL="455612" lvl="3" indent="-342900">
              <a:buFont typeface="+mj-lt"/>
              <a:buAutoNum type="arabicPeriod"/>
              <a:tabLst>
                <a:tab pos="284163" algn="l"/>
              </a:tabLst>
            </a:pPr>
            <a:r>
              <a:rPr lang="en-US" sz="1400">
                <a:latin typeface="Arial" panose="020B0604020202020204" pitchFamily="34" charset="0"/>
                <a:cs typeface="Arial" panose="020B0604020202020204" pitchFamily="34" charset="0"/>
              </a:rPr>
              <a:t>Add a new STMI Transaction and Enter -$5,000.00</a:t>
            </a:r>
          </a:p>
          <a:p>
            <a:pPr marL="455612" lvl="3" indent="-342900">
              <a:buFont typeface="+mj-lt"/>
              <a:buAutoNum type="arabicPeriod"/>
              <a:tabLst>
                <a:tab pos="284163" algn="l"/>
              </a:tabLst>
            </a:pPr>
            <a:r>
              <a:rPr lang="en-US" sz="1400">
                <a:latin typeface="Arial" panose="020B0604020202020204" pitchFamily="34" charset="0"/>
                <a:cs typeface="Arial" panose="020B0604020202020204" pitchFamily="34" charset="0"/>
              </a:rPr>
              <a:t>System will generate a STMI for -$5,000.00 on the next estimate</a:t>
            </a:r>
          </a:p>
        </p:txBody>
      </p:sp>
      <p:pic>
        <p:nvPicPr>
          <p:cNvPr id="7" name="Picture 6">
            <a:extLst>
              <a:ext uri="{FF2B5EF4-FFF2-40B4-BE49-F238E27FC236}">
                <a16:creationId xmlns:a16="http://schemas.microsoft.com/office/drawing/2014/main" id="{5B9EFB61-AB9E-72A1-6E3E-0D158CACADBE}"/>
              </a:ext>
            </a:extLst>
          </p:cNvPr>
          <p:cNvPicPr>
            <a:picLocks noChangeAspect="1"/>
          </p:cNvPicPr>
          <p:nvPr/>
        </p:nvPicPr>
        <p:blipFill>
          <a:blip r:embed="rId4"/>
          <a:srcRect t="21992" r="43380" b="32969"/>
          <a:stretch/>
        </p:blipFill>
        <p:spPr>
          <a:xfrm>
            <a:off x="2347497" y="4713096"/>
            <a:ext cx="3748503" cy="1649061"/>
          </a:xfrm>
          <a:prstGeom prst="rect">
            <a:avLst/>
          </a:prstGeom>
          <a:solidFill>
            <a:schemeClr val="bg1"/>
          </a:solidFill>
          <a:ln w="12700">
            <a:solidFill>
              <a:schemeClr val="accent5"/>
            </a:solidFill>
          </a:ln>
        </p:spPr>
      </p:pic>
      <p:cxnSp>
        <p:nvCxnSpPr>
          <p:cNvPr id="11" name="Straight Arrow Connector 10">
            <a:extLst>
              <a:ext uri="{FF2B5EF4-FFF2-40B4-BE49-F238E27FC236}">
                <a16:creationId xmlns:a16="http://schemas.microsoft.com/office/drawing/2014/main" id="{197231C0-31D7-6E3E-29FA-4F3156226DB0}"/>
              </a:ext>
            </a:extLst>
          </p:cNvPr>
          <p:cNvCxnSpPr>
            <a:cxnSpLocks/>
          </p:cNvCxnSpPr>
          <p:nvPr/>
        </p:nvCxnSpPr>
        <p:spPr>
          <a:xfrm>
            <a:off x="1774242" y="4923550"/>
            <a:ext cx="573255" cy="0"/>
          </a:xfrm>
          <a:prstGeom prst="straightConnector1">
            <a:avLst/>
          </a:prstGeom>
          <a:ln w="57150">
            <a:solidFill>
              <a:srgbClr val="7030A0"/>
            </a:solidFill>
            <a:tailEnd type="triangle"/>
          </a:ln>
        </p:spPr>
        <p:style>
          <a:lnRef idx="2">
            <a:schemeClr val="accent5"/>
          </a:lnRef>
          <a:fillRef idx="0">
            <a:schemeClr val="accent5"/>
          </a:fillRef>
          <a:effectRef idx="1">
            <a:schemeClr val="accent5"/>
          </a:effectRef>
          <a:fontRef idx="minor">
            <a:schemeClr val="tx1"/>
          </a:fontRef>
        </p:style>
      </p:cxnSp>
      <p:sp>
        <p:nvSpPr>
          <p:cNvPr id="8" name="Title 2">
            <a:extLst>
              <a:ext uri="{FF2B5EF4-FFF2-40B4-BE49-F238E27FC236}">
                <a16:creationId xmlns:a16="http://schemas.microsoft.com/office/drawing/2014/main" id="{D15D1055-07C3-678D-FE51-279EF33AB964}"/>
              </a:ext>
            </a:extLst>
          </p:cNvPr>
          <p:cNvSpPr txBox="1">
            <a:spLocks/>
          </p:cNvSpPr>
          <p:nvPr/>
        </p:nvSpPr>
        <p:spPr>
          <a:xfrm>
            <a:off x="375937" y="510655"/>
            <a:ext cx="5393361" cy="451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spcAft>
                <a:spcPts val="600"/>
              </a:spcAft>
            </a:pPr>
            <a:r>
              <a:rPr lang="en-US" sz="4000" b="1"/>
              <a:t>Correcting S</a:t>
            </a:r>
            <a:r>
              <a:rPr lang="en-US" sz="4000" b="1" kern="1200">
                <a:solidFill>
                  <a:schemeClr val="tx1"/>
                </a:solidFill>
                <a:latin typeface="+mj-lt"/>
                <a:ea typeface="+mj-ea"/>
                <a:cs typeface="+mj-cs"/>
              </a:rPr>
              <a:t>tockpile </a:t>
            </a:r>
          </a:p>
        </p:txBody>
      </p:sp>
    </p:spTree>
    <p:extLst>
      <p:ext uri="{BB962C8B-B14F-4D97-AF65-F5344CB8AC3E}">
        <p14:creationId xmlns:p14="http://schemas.microsoft.com/office/powerpoint/2010/main" val="290980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8" name="Straight Connector 5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467F958E-D64B-05E6-8278-36134B87EE26}"/>
              </a:ext>
            </a:extLst>
          </p:cNvPr>
          <p:cNvSpPr txBox="1"/>
          <p:nvPr/>
        </p:nvSpPr>
        <p:spPr>
          <a:xfrm>
            <a:off x="349188" y="3001650"/>
            <a:ext cx="5397624" cy="2246769"/>
          </a:xfrm>
          <a:prstGeom prst="rect">
            <a:avLst/>
          </a:prstGeom>
          <a:solidFill>
            <a:schemeClr val="bg1"/>
          </a:solidFill>
          <a:ln w="28575">
            <a:noFill/>
          </a:ln>
        </p:spPr>
        <p:txBody>
          <a:bodyPr wrap="square" lIns="0" tIns="0" rIns="0" bIns="0" anchor="t" anchorCtr="0">
            <a:spAutoFit/>
          </a:bodyPr>
          <a:lstStyle>
            <a:defPPr>
              <a:defRPr lang="en-US"/>
            </a:defPPr>
            <a:lvl4pPr marL="169863" lvl="3" indent="-57150">
              <a:defRPr sz="1400" b="1">
                <a:solidFill>
                  <a:schemeClr val="accent2">
                    <a:lumMod val="75000"/>
                  </a:schemeClr>
                </a:solidFill>
              </a:defRPr>
            </a:lvl4pPr>
          </a:lstStyle>
          <a:p>
            <a:pPr marL="1028700" lvl="3" indent="-971550"/>
            <a:endParaRPr lang="en-US" sz="700">
              <a:solidFill>
                <a:schemeClr val="tx1"/>
              </a:solidFill>
              <a:latin typeface="Arial" panose="020B0604020202020204" pitchFamily="34" charset="0"/>
              <a:cs typeface="Arial" panose="020B0604020202020204" pitchFamily="34" charset="0"/>
            </a:endParaRPr>
          </a:p>
          <a:p>
            <a:pPr marL="1028700" lvl="3" indent="-971550"/>
            <a:r>
              <a:rPr lang="en-US" sz="1200">
                <a:solidFill>
                  <a:srgbClr val="7030A0"/>
                </a:solidFill>
                <a:latin typeface="Arial" panose="020B0604020202020204" pitchFamily="34" charset="0"/>
                <a:cs typeface="Arial" panose="020B0604020202020204" pitchFamily="34" charset="0"/>
              </a:rPr>
              <a:t>Example1:</a:t>
            </a:r>
            <a:r>
              <a:rPr lang="en-US" sz="1200" b="0">
                <a:solidFill>
                  <a:schemeClr val="tx1"/>
                </a:solidFill>
                <a:latin typeface="Arial" panose="020B0604020202020204" pitchFamily="34" charset="0"/>
                <a:cs typeface="Arial" panose="020B0604020202020204" pitchFamily="34" charset="0"/>
              </a:rPr>
              <a:t>  $14,000 was placed in a stockpile record under Contract Line Number 0025 and Project Line Number 0185 (Bridge 350001). It should have been placed under Project Line Number 0020 (Bridge 350053)</a:t>
            </a:r>
            <a:endParaRPr lang="en-US" sz="700" b="0">
              <a:solidFill>
                <a:schemeClr val="tx1"/>
              </a:solidFill>
              <a:latin typeface="Arial" panose="020B0604020202020204" pitchFamily="34" charset="0"/>
              <a:cs typeface="Arial" panose="020B0604020202020204" pitchFamily="34" charset="0"/>
            </a:endParaRPr>
          </a:p>
          <a:p>
            <a:pPr marL="112713" lvl="3" indent="0"/>
            <a:endParaRPr lang="en-US" sz="700" b="0">
              <a:solidFill>
                <a:schemeClr val="tx1"/>
              </a:solidFill>
              <a:latin typeface="Arial" panose="020B0604020202020204" pitchFamily="34" charset="0"/>
              <a:cs typeface="Arial" panose="020B0604020202020204" pitchFamily="34" charset="0"/>
            </a:endParaRPr>
          </a:p>
          <a:p>
            <a:pPr marL="455613"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Add a new </a:t>
            </a:r>
            <a:r>
              <a:rPr lang="en-US" sz="1200">
                <a:solidFill>
                  <a:schemeClr val="tx1"/>
                </a:solidFill>
                <a:latin typeface="Arial" panose="020B0604020202020204" pitchFamily="34" charset="0"/>
                <a:cs typeface="Arial" panose="020B0604020202020204" pitchFamily="34" charset="0"/>
              </a:rPr>
              <a:t>STMI </a:t>
            </a:r>
            <a:r>
              <a:rPr lang="en-US" sz="1200" b="0">
                <a:solidFill>
                  <a:schemeClr val="tx1"/>
                </a:solidFill>
                <a:latin typeface="Arial" panose="020B0604020202020204" pitchFamily="34" charset="0"/>
                <a:cs typeface="Arial" panose="020B0604020202020204" pitchFamily="34" charset="0"/>
              </a:rPr>
              <a:t>Transaction for Project Line Number 0185 for -$14,000</a:t>
            </a:r>
          </a:p>
          <a:p>
            <a:pPr marL="455613"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Creates a Negative STMI for -$14,000</a:t>
            </a:r>
          </a:p>
          <a:p>
            <a:pPr marL="454025"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Add a new </a:t>
            </a:r>
            <a:r>
              <a:rPr lang="en-US" sz="1200">
                <a:solidFill>
                  <a:schemeClr val="tx1"/>
                </a:solidFill>
                <a:latin typeface="Arial" panose="020B0604020202020204" pitchFamily="34" charset="0"/>
                <a:cs typeface="Arial" panose="020B0604020202020204" pitchFamily="34" charset="0"/>
              </a:rPr>
              <a:t>INV</a:t>
            </a:r>
            <a:r>
              <a:rPr lang="en-US" sz="1200" b="0">
                <a:solidFill>
                  <a:schemeClr val="tx1"/>
                </a:solidFill>
                <a:latin typeface="Arial" panose="020B0604020202020204" pitchFamily="34" charset="0"/>
                <a:cs typeface="Arial" panose="020B0604020202020204" pitchFamily="34" charset="0"/>
              </a:rPr>
              <a:t> Transaction for Project Line Number 0020 for $14,000</a:t>
            </a:r>
          </a:p>
          <a:p>
            <a:pPr marL="454025"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Creates a Positive STMI for $14,000</a:t>
            </a:r>
          </a:p>
          <a:p>
            <a:pPr marL="454025" lvl="3" indent="-342900">
              <a:buFont typeface="+mj-lt"/>
              <a:buAutoNum type="arabicPeriod"/>
            </a:pPr>
            <a:r>
              <a:rPr lang="en-US" sz="1200">
                <a:solidFill>
                  <a:schemeClr val="tx1"/>
                </a:solidFill>
                <a:latin typeface="Arial" panose="020B0604020202020204" pitchFamily="34" charset="0"/>
                <a:cs typeface="Arial" panose="020B0604020202020204" pitchFamily="34" charset="0"/>
              </a:rPr>
              <a:t>New Estimate will have a Negative STMI and Positive STMI = $0.00 </a:t>
            </a:r>
          </a:p>
          <a:p>
            <a:pPr marL="111125" lvl="3" indent="0"/>
            <a:endParaRPr lang="en-US" sz="1200" b="0">
              <a:solidFill>
                <a:schemeClr val="tx1"/>
              </a:solidFill>
              <a:latin typeface="Arial" panose="020B0604020202020204" pitchFamily="34" charset="0"/>
              <a:cs typeface="Arial" panose="020B0604020202020204" pitchFamily="34" charset="0"/>
            </a:endParaRPr>
          </a:p>
          <a:p>
            <a:pPr marL="111125" lvl="3" indent="0"/>
            <a:r>
              <a:rPr lang="en-US" sz="1200" b="0">
                <a:solidFill>
                  <a:schemeClr val="tx1"/>
                </a:solidFill>
                <a:latin typeface="Arial" panose="020B0604020202020204" pitchFamily="34" charset="0"/>
                <a:cs typeface="Arial" panose="020B0604020202020204" pitchFamily="34" charset="0"/>
              </a:rPr>
              <a:t>($0.00 estimate can be run for correction prior to next estimate period)</a:t>
            </a:r>
            <a:endParaRPr lang="en-US" sz="1200" b="0">
              <a:latin typeface="Arial" panose="020B0604020202020204" pitchFamily="34" charset="0"/>
              <a:cs typeface="Arial" panose="020B0604020202020204" pitchFamily="34" charset="0"/>
            </a:endParaRPr>
          </a:p>
        </p:txBody>
      </p:sp>
      <p:sp>
        <p:nvSpPr>
          <p:cNvPr id="8" name="Content Placeholder 1">
            <a:extLst>
              <a:ext uri="{FF2B5EF4-FFF2-40B4-BE49-F238E27FC236}">
                <a16:creationId xmlns:a16="http://schemas.microsoft.com/office/drawing/2014/main" id="{A43B1525-2612-5E42-8F8B-E849CC7B6736}"/>
              </a:ext>
            </a:extLst>
          </p:cNvPr>
          <p:cNvSpPr txBox="1">
            <a:spLocks/>
          </p:cNvSpPr>
          <p:nvPr/>
        </p:nvSpPr>
        <p:spPr>
          <a:xfrm>
            <a:off x="2363238" y="897234"/>
            <a:ext cx="7465521" cy="1935915"/>
          </a:xfrm>
          <a:custGeom>
            <a:avLst/>
            <a:gdLst>
              <a:gd name="csX0" fmla="*/ 0 w 7465521"/>
              <a:gd name="csY0" fmla="*/ 0 h 1935915"/>
              <a:gd name="csX1" fmla="*/ 753339 w 7465521"/>
              <a:gd name="csY1" fmla="*/ 0 h 1935915"/>
              <a:gd name="csX2" fmla="*/ 1506678 w 7465521"/>
              <a:gd name="csY2" fmla="*/ 0 h 1935915"/>
              <a:gd name="csX3" fmla="*/ 2185362 w 7465521"/>
              <a:gd name="csY3" fmla="*/ 0 h 1935915"/>
              <a:gd name="csX4" fmla="*/ 2938701 w 7465521"/>
              <a:gd name="csY4" fmla="*/ 0 h 1935915"/>
              <a:gd name="csX5" fmla="*/ 3468074 w 7465521"/>
              <a:gd name="csY5" fmla="*/ 0 h 1935915"/>
              <a:gd name="csX6" fmla="*/ 4221413 w 7465521"/>
              <a:gd name="csY6" fmla="*/ 0 h 1935915"/>
              <a:gd name="csX7" fmla="*/ 5049407 w 7465521"/>
              <a:gd name="csY7" fmla="*/ 0 h 1935915"/>
              <a:gd name="csX8" fmla="*/ 5653435 w 7465521"/>
              <a:gd name="csY8" fmla="*/ 0 h 1935915"/>
              <a:gd name="csX9" fmla="*/ 6257464 w 7465521"/>
              <a:gd name="csY9" fmla="*/ 0 h 1935915"/>
              <a:gd name="csX10" fmla="*/ 7465521 w 7465521"/>
              <a:gd name="csY10" fmla="*/ 0 h 1935915"/>
              <a:gd name="csX11" fmla="*/ 7465521 w 7465521"/>
              <a:gd name="csY11" fmla="*/ 664664 h 1935915"/>
              <a:gd name="csX12" fmla="*/ 7465521 w 7465521"/>
              <a:gd name="csY12" fmla="*/ 1329328 h 1935915"/>
              <a:gd name="csX13" fmla="*/ 7465521 w 7465521"/>
              <a:gd name="csY13" fmla="*/ 1935915 h 1935915"/>
              <a:gd name="csX14" fmla="*/ 7010803 w 7465521"/>
              <a:gd name="csY14" fmla="*/ 1935915 h 1935915"/>
              <a:gd name="csX15" fmla="*/ 6257464 w 7465521"/>
              <a:gd name="csY15" fmla="*/ 1935915 h 1935915"/>
              <a:gd name="csX16" fmla="*/ 5728091 w 7465521"/>
              <a:gd name="csY16" fmla="*/ 1935915 h 1935915"/>
              <a:gd name="csX17" fmla="*/ 5124062 w 7465521"/>
              <a:gd name="csY17" fmla="*/ 1935915 h 1935915"/>
              <a:gd name="csX18" fmla="*/ 4520034 w 7465521"/>
              <a:gd name="csY18" fmla="*/ 1935915 h 1935915"/>
              <a:gd name="csX19" fmla="*/ 3766695 w 7465521"/>
              <a:gd name="csY19" fmla="*/ 1935915 h 1935915"/>
              <a:gd name="csX20" fmla="*/ 3311977 w 7465521"/>
              <a:gd name="csY20" fmla="*/ 1935915 h 1935915"/>
              <a:gd name="csX21" fmla="*/ 2483982 w 7465521"/>
              <a:gd name="csY21" fmla="*/ 1935915 h 1935915"/>
              <a:gd name="csX22" fmla="*/ 1730644 w 7465521"/>
              <a:gd name="csY22" fmla="*/ 1935915 h 1935915"/>
              <a:gd name="csX23" fmla="*/ 977305 w 7465521"/>
              <a:gd name="csY23" fmla="*/ 1935915 h 1935915"/>
              <a:gd name="csX24" fmla="*/ 0 w 7465521"/>
              <a:gd name="csY24" fmla="*/ 1935915 h 1935915"/>
              <a:gd name="csX25" fmla="*/ 0 w 7465521"/>
              <a:gd name="csY25" fmla="*/ 1348687 h 1935915"/>
              <a:gd name="csX26" fmla="*/ 0 w 7465521"/>
              <a:gd name="csY26" fmla="*/ 742101 h 1935915"/>
              <a:gd name="csX27" fmla="*/ 0 w 7465521"/>
              <a:gd name="csY27" fmla="*/ 0 h 19359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7465521" h="1935915" fill="none" extrusionOk="0">
                <a:moveTo>
                  <a:pt x="0" y="0"/>
                </a:moveTo>
                <a:cubicBezTo>
                  <a:pt x="168458" y="-32343"/>
                  <a:pt x="437907" y="27386"/>
                  <a:pt x="753339" y="0"/>
                </a:cubicBezTo>
                <a:cubicBezTo>
                  <a:pt x="1068771" y="-27386"/>
                  <a:pt x="1225380" y="-13871"/>
                  <a:pt x="1506678" y="0"/>
                </a:cubicBezTo>
                <a:cubicBezTo>
                  <a:pt x="1787976" y="13871"/>
                  <a:pt x="1897833" y="17767"/>
                  <a:pt x="2185362" y="0"/>
                </a:cubicBezTo>
                <a:cubicBezTo>
                  <a:pt x="2472891" y="-17767"/>
                  <a:pt x="2568549" y="31066"/>
                  <a:pt x="2938701" y="0"/>
                </a:cubicBezTo>
                <a:cubicBezTo>
                  <a:pt x="3308853" y="-31066"/>
                  <a:pt x="3280047" y="-21500"/>
                  <a:pt x="3468074" y="0"/>
                </a:cubicBezTo>
                <a:cubicBezTo>
                  <a:pt x="3656101" y="21500"/>
                  <a:pt x="3847395" y="27984"/>
                  <a:pt x="4221413" y="0"/>
                </a:cubicBezTo>
                <a:cubicBezTo>
                  <a:pt x="4595431" y="-27984"/>
                  <a:pt x="4761420" y="36742"/>
                  <a:pt x="5049407" y="0"/>
                </a:cubicBezTo>
                <a:cubicBezTo>
                  <a:pt x="5337394" y="-36742"/>
                  <a:pt x="5505618" y="769"/>
                  <a:pt x="5653435" y="0"/>
                </a:cubicBezTo>
                <a:cubicBezTo>
                  <a:pt x="5801252" y="-769"/>
                  <a:pt x="6024292" y="-6007"/>
                  <a:pt x="6257464" y="0"/>
                </a:cubicBezTo>
                <a:cubicBezTo>
                  <a:pt x="6490636" y="6007"/>
                  <a:pt x="7156469" y="52275"/>
                  <a:pt x="7465521" y="0"/>
                </a:cubicBezTo>
                <a:cubicBezTo>
                  <a:pt x="7496506" y="254449"/>
                  <a:pt x="7484082" y="479457"/>
                  <a:pt x="7465521" y="664664"/>
                </a:cubicBezTo>
                <a:cubicBezTo>
                  <a:pt x="7446960" y="849871"/>
                  <a:pt x="7450239" y="1150366"/>
                  <a:pt x="7465521" y="1329328"/>
                </a:cubicBezTo>
                <a:cubicBezTo>
                  <a:pt x="7480803" y="1508290"/>
                  <a:pt x="7479228" y="1799096"/>
                  <a:pt x="7465521" y="1935915"/>
                </a:cubicBezTo>
                <a:cubicBezTo>
                  <a:pt x="7347233" y="1913565"/>
                  <a:pt x="7134312" y="1938271"/>
                  <a:pt x="7010803" y="1935915"/>
                </a:cubicBezTo>
                <a:cubicBezTo>
                  <a:pt x="6887294" y="1933559"/>
                  <a:pt x="6630183" y="1951625"/>
                  <a:pt x="6257464" y="1935915"/>
                </a:cubicBezTo>
                <a:cubicBezTo>
                  <a:pt x="5884745" y="1920205"/>
                  <a:pt x="5905572" y="1948016"/>
                  <a:pt x="5728091" y="1935915"/>
                </a:cubicBezTo>
                <a:cubicBezTo>
                  <a:pt x="5550610" y="1923814"/>
                  <a:pt x="5417900" y="1962741"/>
                  <a:pt x="5124062" y="1935915"/>
                </a:cubicBezTo>
                <a:cubicBezTo>
                  <a:pt x="4830224" y="1909089"/>
                  <a:pt x="4818382" y="1938968"/>
                  <a:pt x="4520034" y="1935915"/>
                </a:cubicBezTo>
                <a:cubicBezTo>
                  <a:pt x="4221686" y="1932862"/>
                  <a:pt x="4027743" y="1912378"/>
                  <a:pt x="3766695" y="1935915"/>
                </a:cubicBezTo>
                <a:cubicBezTo>
                  <a:pt x="3505647" y="1959452"/>
                  <a:pt x="3426886" y="1928634"/>
                  <a:pt x="3311977" y="1935915"/>
                </a:cubicBezTo>
                <a:cubicBezTo>
                  <a:pt x="3197068" y="1943196"/>
                  <a:pt x="2731714" y="1914910"/>
                  <a:pt x="2483982" y="1935915"/>
                </a:cubicBezTo>
                <a:cubicBezTo>
                  <a:pt x="2236251" y="1956920"/>
                  <a:pt x="2071372" y="1949017"/>
                  <a:pt x="1730644" y="1935915"/>
                </a:cubicBezTo>
                <a:cubicBezTo>
                  <a:pt x="1389916" y="1922813"/>
                  <a:pt x="1283657" y="1935723"/>
                  <a:pt x="977305" y="1935915"/>
                </a:cubicBezTo>
                <a:cubicBezTo>
                  <a:pt x="670953" y="1936107"/>
                  <a:pt x="459784" y="1950139"/>
                  <a:pt x="0" y="1935915"/>
                </a:cubicBezTo>
                <a:cubicBezTo>
                  <a:pt x="416" y="1682130"/>
                  <a:pt x="-19669" y="1571273"/>
                  <a:pt x="0" y="1348687"/>
                </a:cubicBezTo>
                <a:cubicBezTo>
                  <a:pt x="19669" y="1126101"/>
                  <a:pt x="8706" y="1010946"/>
                  <a:pt x="0" y="742101"/>
                </a:cubicBezTo>
                <a:cubicBezTo>
                  <a:pt x="-8706" y="473256"/>
                  <a:pt x="-5662" y="352269"/>
                  <a:pt x="0" y="0"/>
                </a:cubicBezTo>
                <a:close/>
              </a:path>
              <a:path w="7465521" h="1935915" stroke="0" extrusionOk="0">
                <a:moveTo>
                  <a:pt x="0" y="0"/>
                </a:moveTo>
                <a:cubicBezTo>
                  <a:pt x="270906" y="15569"/>
                  <a:pt x="592206" y="36397"/>
                  <a:pt x="753339" y="0"/>
                </a:cubicBezTo>
                <a:cubicBezTo>
                  <a:pt x="914472" y="-36397"/>
                  <a:pt x="1093763" y="4386"/>
                  <a:pt x="1208057" y="0"/>
                </a:cubicBezTo>
                <a:cubicBezTo>
                  <a:pt x="1322351" y="-4386"/>
                  <a:pt x="1666311" y="5903"/>
                  <a:pt x="1812086" y="0"/>
                </a:cubicBezTo>
                <a:cubicBezTo>
                  <a:pt x="1957861" y="-5903"/>
                  <a:pt x="2183262" y="-21405"/>
                  <a:pt x="2341459" y="0"/>
                </a:cubicBezTo>
                <a:cubicBezTo>
                  <a:pt x="2499656" y="21405"/>
                  <a:pt x="2763770" y="-15393"/>
                  <a:pt x="3169453" y="0"/>
                </a:cubicBezTo>
                <a:cubicBezTo>
                  <a:pt x="3575136" y="15393"/>
                  <a:pt x="3515007" y="-5439"/>
                  <a:pt x="3848137" y="0"/>
                </a:cubicBezTo>
                <a:cubicBezTo>
                  <a:pt x="4181267" y="5439"/>
                  <a:pt x="4151796" y="5922"/>
                  <a:pt x="4302855" y="0"/>
                </a:cubicBezTo>
                <a:cubicBezTo>
                  <a:pt x="4453914" y="-5922"/>
                  <a:pt x="4726659" y="6594"/>
                  <a:pt x="5130849" y="0"/>
                </a:cubicBezTo>
                <a:cubicBezTo>
                  <a:pt x="5535039" y="-6594"/>
                  <a:pt x="5710581" y="-14352"/>
                  <a:pt x="5958843" y="0"/>
                </a:cubicBezTo>
                <a:cubicBezTo>
                  <a:pt x="6207105" y="14352"/>
                  <a:pt x="6444886" y="-22650"/>
                  <a:pt x="6786837" y="0"/>
                </a:cubicBezTo>
                <a:cubicBezTo>
                  <a:pt x="7128788" y="22650"/>
                  <a:pt x="7177911" y="23897"/>
                  <a:pt x="7465521" y="0"/>
                </a:cubicBezTo>
                <a:cubicBezTo>
                  <a:pt x="7476648" y="119036"/>
                  <a:pt x="7486129" y="431136"/>
                  <a:pt x="7465521" y="587228"/>
                </a:cubicBezTo>
                <a:cubicBezTo>
                  <a:pt x="7444913" y="743320"/>
                  <a:pt x="7487172" y="980749"/>
                  <a:pt x="7465521" y="1232533"/>
                </a:cubicBezTo>
                <a:cubicBezTo>
                  <a:pt x="7443870" y="1484317"/>
                  <a:pt x="7478699" y="1696138"/>
                  <a:pt x="7465521" y="1935915"/>
                </a:cubicBezTo>
                <a:cubicBezTo>
                  <a:pt x="7107464" y="1917602"/>
                  <a:pt x="6916702" y="1931819"/>
                  <a:pt x="6637527" y="1935915"/>
                </a:cubicBezTo>
                <a:cubicBezTo>
                  <a:pt x="6358352" y="1940011"/>
                  <a:pt x="6271380" y="1913779"/>
                  <a:pt x="5958843" y="1935915"/>
                </a:cubicBezTo>
                <a:cubicBezTo>
                  <a:pt x="5646306" y="1958051"/>
                  <a:pt x="5614854" y="1917043"/>
                  <a:pt x="5354815" y="1935915"/>
                </a:cubicBezTo>
                <a:cubicBezTo>
                  <a:pt x="5094776" y="1954787"/>
                  <a:pt x="5003295" y="1912936"/>
                  <a:pt x="4676131" y="1935915"/>
                </a:cubicBezTo>
                <a:cubicBezTo>
                  <a:pt x="4348967" y="1958894"/>
                  <a:pt x="4244213" y="1908014"/>
                  <a:pt x="3922792" y="1935915"/>
                </a:cubicBezTo>
                <a:cubicBezTo>
                  <a:pt x="3601371" y="1963816"/>
                  <a:pt x="3469875" y="1922989"/>
                  <a:pt x="3169453" y="1935915"/>
                </a:cubicBezTo>
                <a:cubicBezTo>
                  <a:pt x="2869031" y="1948841"/>
                  <a:pt x="2822516" y="1961370"/>
                  <a:pt x="2490769" y="1935915"/>
                </a:cubicBezTo>
                <a:cubicBezTo>
                  <a:pt x="2159022" y="1910460"/>
                  <a:pt x="2115975" y="1924539"/>
                  <a:pt x="1812086" y="1935915"/>
                </a:cubicBezTo>
                <a:cubicBezTo>
                  <a:pt x="1508197" y="1947291"/>
                  <a:pt x="1369952" y="1923374"/>
                  <a:pt x="1133402" y="1935915"/>
                </a:cubicBezTo>
                <a:cubicBezTo>
                  <a:pt x="896852" y="1948456"/>
                  <a:pt x="406662" y="1972524"/>
                  <a:pt x="0" y="1935915"/>
                </a:cubicBezTo>
                <a:cubicBezTo>
                  <a:pt x="-21163" y="1637704"/>
                  <a:pt x="-25956" y="1533291"/>
                  <a:pt x="0" y="1309969"/>
                </a:cubicBezTo>
                <a:cubicBezTo>
                  <a:pt x="25956" y="1086647"/>
                  <a:pt x="-17533" y="896484"/>
                  <a:pt x="0" y="645305"/>
                </a:cubicBezTo>
                <a:cubicBezTo>
                  <a:pt x="17533" y="394126"/>
                  <a:pt x="21376" y="192605"/>
                  <a:pt x="0" y="0"/>
                </a:cubicBezTo>
                <a:close/>
              </a:path>
            </a:pathLst>
          </a:custGeom>
          <a:solidFill>
            <a:schemeClr val="bg1"/>
          </a:solidFill>
          <a:ln w="38100">
            <a:solidFill>
              <a:schemeClr val="accent2">
                <a:lumMod val="75000"/>
              </a:schemeClr>
            </a:solidFill>
            <a:extLst>
              <a:ext uri="{C807C97D-BFC1-408E-A445-0C87EB9F89A2}">
                <ask:lineSketchStyleProps xmlns:ask="http://schemas.microsoft.com/office/drawing/2018/sketchyshapes" sd="2431224185">
                  <a:prstGeom prst="rect">
                    <a:avLst/>
                  </a:prstGeom>
                  <ask:type>
                    <ask:lineSketchFreehand/>
                  </ask:type>
                </ask:lineSketchStyleProps>
              </a:ext>
            </a:extLst>
          </a:ln>
        </p:spPr>
        <p:txBody>
          <a:bodyPr vert="horz" wrap="square" lIns="182880" tIns="91440" rIns="91440" bIns="45720" rtlCol="0" anchor="ctr" anchorCtr="0">
            <a:spAutoFit/>
          </a:bodyPr>
          <a:lstStyle>
            <a:lvl1pPr marL="228600" indent="-228600" algn="l" defTabSz="914400" rtl="0" eaLnBrk="1" latinLnBrk="0" hangingPunct="1">
              <a:lnSpc>
                <a:spcPct val="90000"/>
              </a:lnSpc>
              <a:spcBef>
                <a:spcPts val="1000"/>
              </a:spcBef>
              <a:buClr>
                <a:srgbClr val="1F428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25150" indent="-342900" algn="l" defTabSz="914400" rtl="0" eaLnBrk="1" latinLnBrk="0" hangingPunct="1">
              <a:lnSpc>
                <a:spcPct val="90000"/>
              </a:lnSpc>
              <a:spcBef>
                <a:spcPts val="500"/>
              </a:spcBef>
              <a:buClr>
                <a:srgbClr val="FF0000"/>
              </a:buClr>
              <a:buSzPct val="10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97275" indent="-342900" algn="l" defTabSz="914400" rtl="0" eaLnBrk="1" latinLnBrk="0" hangingPunct="1">
              <a:lnSpc>
                <a:spcPct val="90000"/>
              </a:lnSpc>
              <a:spcBef>
                <a:spcPts val="500"/>
              </a:spcBef>
              <a:buClr>
                <a:srgbClr val="1F4284"/>
              </a:buClr>
              <a:buFont typeface="+mj-lt"/>
              <a:buAutoNum type="arabicParenR"/>
              <a:defRPr sz="1500" kern="1200">
                <a:solidFill>
                  <a:schemeClr val="tx1"/>
                </a:solidFill>
                <a:latin typeface="Arial" panose="020B0604020202020204" pitchFamily="34" charset="0"/>
                <a:ea typeface="+mn-ea"/>
                <a:cs typeface="Arial" panose="020B0604020202020204" pitchFamily="34" charset="0"/>
              </a:defRPr>
            </a:lvl3pPr>
            <a:lvl4pPr marL="698625" indent="-131625" algn="l" defTabSz="914400" rtl="0" eaLnBrk="1" latinLnBrk="0" hangingPunct="1">
              <a:lnSpc>
                <a:spcPct val="90000"/>
              </a:lnSpc>
              <a:spcBef>
                <a:spcPts val="500"/>
              </a:spcBef>
              <a:buClr>
                <a:srgbClr val="1F4283"/>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F0000"/>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a:solidFill>
                  <a:schemeClr val="accent1"/>
                </a:solidFill>
              </a:rPr>
              <a:t>Incorrect Contract or Project Line Number used for Stockpile and </a:t>
            </a:r>
            <a:r>
              <a:rPr lang="en-US" sz="1600" b="1" u="sng">
                <a:solidFill>
                  <a:schemeClr val="accent1"/>
                </a:solidFill>
              </a:rPr>
              <a:t>estimate has been approved</a:t>
            </a:r>
          </a:p>
          <a:p>
            <a:pPr marL="342900" indent="-342900">
              <a:spcBef>
                <a:spcPts val="600"/>
              </a:spcBef>
              <a:buFont typeface="+mj-lt"/>
              <a:buAutoNum type="alphaUcPeriod"/>
            </a:pPr>
            <a:r>
              <a:rPr lang="en-US" sz="1400"/>
              <a:t>Negate the incorrect transaction with a new transaction (bringing balance to $0)</a:t>
            </a:r>
          </a:p>
          <a:p>
            <a:pPr marL="688975" indent="-342900">
              <a:spcBef>
                <a:spcPts val="600"/>
              </a:spcBef>
              <a:buFont typeface="+mj-lt"/>
              <a:buAutoNum type="arabicPeriod"/>
            </a:pPr>
            <a:r>
              <a:rPr lang="en-US" sz="1400">
                <a:solidFill>
                  <a:schemeClr val="accent1"/>
                </a:solidFill>
              </a:rPr>
              <a:t>Contract Line Number and Project Number is wrong?</a:t>
            </a:r>
          </a:p>
          <a:p>
            <a:pPr marL="928375" lvl="1" indent="-285750">
              <a:spcBef>
                <a:spcPts val="600"/>
              </a:spcBef>
              <a:buClr>
                <a:schemeClr val="accent2">
                  <a:lumMod val="75000"/>
                </a:schemeClr>
              </a:buClr>
              <a:buFont typeface="Courier New" panose="02070309020205020404" pitchFamily="49" charset="0"/>
              <a:buChar char="o"/>
            </a:pPr>
            <a:r>
              <a:rPr lang="en-US" sz="1400"/>
              <a:t>Create a </a:t>
            </a:r>
            <a:r>
              <a:rPr lang="en-US" sz="1400">
                <a:solidFill>
                  <a:srgbClr val="7030A0"/>
                </a:solidFill>
              </a:rPr>
              <a:t>New Stockpile Record </a:t>
            </a:r>
            <a:r>
              <a:rPr lang="en-US" sz="1400"/>
              <a:t>under the correct Contract Line Number</a:t>
            </a:r>
          </a:p>
          <a:p>
            <a:pPr marL="688975" indent="-342900">
              <a:spcBef>
                <a:spcPts val="600"/>
              </a:spcBef>
              <a:buFont typeface="+mj-lt"/>
              <a:buAutoNum type="arabicPeriod"/>
            </a:pPr>
            <a:r>
              <a:rPr lang="en-US" sz="1400">
                <a:solidFill>
                  <a:schemeClr val="accent1"/>
                </a:solidFill>
              </a:rPr>
              <a:t>Only the Project Number is wrong? </a:t>
            </a:r>
          </a:p>
          <a:p>
            <a:pPr marL="928375" lvl="1" indent="-285750">
              <a:spcBef>
                <a:spcPts val="600"/>
              </a:spcBef>
              <a:buClr>
                <a:schemeClr val="accent2">
                  <a:lumMod val="75000"/>
                </a:schemeClr>
              </a:buClr>
              <a:buFont typeface="Courier New" panose="02070309020205020404" pitchFamily="49" charset="0"/>
              <a:buChar char="o"/>
            </a:pPr>
            <a:r>
              <a:rPr lang="en-US" sz="1400" b="0">
                <a:cs typeface="Arial" panose="020B0604020202020204" pitchFamily="34" charset="0"/>
              </a:rPr>
              <a:t>Add a positive </a:t>
            </a:r>
            <a:r>
              <a:rPr lang="en-US" sz="1400" b="0">
                <a:solidFill>
                  <a:schemeClr val="accent5">
                    <a:lumMod val="75000"/>
                  </a:schemeClr>
                </a:solidFill>
                <a:cs typeface="Arial" panose="020B0604020202020204" pitchFamily="34" charset="0"/>
              </a:rPr>
              <a:t>INV Transaction </a:t>
            </a:r>
            <a:r>
              <a:rPr lang="en-US" sz="1400"/>
              <a:t>for the correct Project Number</a:t>
            </a:r>
          </a:p>
        </p:txBody>
      </p:sp>
      <p:sp>
        <p:nvSpPr>
          <p:cNvPr id="16" name="TextBox 15">
            <a:extLst>
              <a:ext uri="{FF2B5EF4-FFF2-40B4-BE49-F238E27FC236}">
                <a16:creationId xmlns:a16="http://schemas.microsoft.com/office/drawing/2014/main" id="{52212B35-EA30-1DF6-1BE6-ECB71F45F70C}"/>
              </a:ext>
            </a:extLst>
          </p:cNvPr>
          <p:cNvSpPr txBox="1"/>
          <p:nvPr/>
        </p:nvSpPr>
        <p:spPr>
          <a:xfrm>
            <a:off x="6095999" y="3001650"/>
            <a:ext cx="5743397" cy="3077766"/>
          </a:xfrm>
          <a:prstGeom prst="rect">
            <a:avLst/>
          </a:prstGeom>
          <a:solidFill>
            <a:schemeClr val="bg1"/>
          </a:solidFill>
          <a:ln w="28575">
            <a:noFill/>
          </a:ln>
        </p:spPr>
        <p:txBody>
          <a:bodyPr wrap="square" lIns="0" tIns="0" rIns="0" bIns="0" anchor="t" anchorCtr="0">
            <a:spAutoFit/>
          </a:bodyPr>
          <a:lstStyle>
            <a:defPPr>
              <a:defRPr lang="en-US"/>
            </a:defPPr>
            <a:lvl4pPr marL="169863" lvl="3" indent="-57150">
              <a:defRPr sz="1400" b="1">
                <a:solidFill>
                  <a:schemeClr val="accent2">
                    <a:lumMod val="75000"/>
                  </a:schemeClr>
                </a:solidFill>
              </a:defRPr>
            </a:lvl4pPr>
          </a:lstStyle>
          <a:p>
            <a:pPr marL="1028700" lvl="3" indent="-971550"/>
            <a:endParaRPr lang="en-US" sz="700">
              <a:solidFill>
                <a:schemeClr val="tx1"/>
              </a:solidFill>
              <a:latin typeface="Arial" panose="020B0604020202020204" pitchFamily="34" charset="0"/>
              <a:cs typeface="Arial" panose="020B0604020202020204" pitchFamily="34" charset="0"/>
            </a:endParaRPr>
          </a:p>
          <a:p>
            <a:pPr marL="1028700" lvl="3" indent="-971550"/>
            <a:r>
              <a:rPr lang="en-US" sz="1200">
                <a:solidFill>
                  <a:srgbClr val="7030A0"/>
                </a:solidFill>
                <a:latin typeface="Arial" panose="020B0604020202020204" pitchFamily="34" charset="0"/>
                <a:cs typeface="Arial" panose="020B0604020202020204" pitchFamily="34" charset="0"/>
              </a:rPr>
              <a:t>Example 2:</a:t>
            </a:r>
            <a:r>
              <a:rPr lang="en-US" sz="1200" b="0">
                <a:solidFill>
                  <a:schemeClr val="tx1"/>
                </a:solidFill>
                <a:latin typeface="Arial" panose="020B0604020202020204" pitchFamily="34" charset="0"/>
                <a:cs typeface="Arial" panose="020B0604020202020204" pitchFamily="34" charset="0"/>
              </a:rPr>
              <a:t>  $14,000 was placed in a stockpile record under Contract Line Number 0020 and Project Line Number 0123 (Bridge 25001).</a:t>
            </a:r>
          </a:p>
          <a:p>
            <a:pPr marL="1028700" lvl="3" indent="-971550"/>
            <a:endParaRPr lang="en-US" sz="700" b="0">
              <a:solidFill>
                <a:schemeClr val="tx1"/>
              </a:solidFill>
              <a:latin typeface="Arial" panose="020B0604020202020204" pitchFamily="34" charset="0"/>
              <a:cs typeface="Arial" panose="020B0604020202020204" pitchFamily="34" charset="0"/>
            </a:endParaRPr>
          </a:p>
          <a:p>
            <a:pPr marL="53975" lvl="3" indent="3175"/>
            <a:r>
              <a:rPr lang="en-US" sz="1200" b="0">
                <a:solidFill>
                  <a:schemeClr val="tx1"/>
                </a:solidFill>
                <a:latin typeface="Arial" panose="020B0604020202020204" pitchFamily="34" charset="0"/>
                <a:cs typeface="Arial" panose="020B0604020202020204" pitchFamily="34" charset="0"/>
              </a:rPr>
              <a:t>It should have been placed under Contract Line Number 0025 and Project Line Number 0020 (Bridge 350053)</a:t>
            </a:r>
            <a:endParaRPr lang="en-US" sz="700" b="0">
              <a:solidFill>
                <a:schemeClr val="tx1"/>
              </a:solidFill>
              <a:latin typeface="Arial" panose="020B0604020202020204" pitchFamily="34" charset="0"/>
              <a:cs typeface="Arial" panose="020B0604020202020204" pitchFamily="34" charset="0"/>
            </a:endParaRPr>
          </a:p>
          <a:p>
            <a:pPr marL="112713" lvl="3" indent="0"/>
            <a:endParaRPr lang="en-US" sz="700" b="0">
              <a:solidFill>
                <a:schemeClr val="tx1"/>
              </a:solidFill>
              <a:latin typeface="Arial" panose="020B0604020202020204" pitchFamily="34" charset="0"/>
              <a:cs typeface="Arial" panose="020B0604020202020204" pitchFamily="34" charset="0"/>
            </a:endParaRPr>
          </a:p>
          <a:p>
            <a:pPr marL="455613"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Add a new </a:t>
            </a:r>
            <a:r>
              <a:rPr lang="en-US" sz="1200">
                <a:solidFill>
                  <a:schemeClr val="tx1"/>
                </a:solidFill>
                <a:latin typeface="Arial" panose="020B0604020202020204" pitchFamily="34" charset="0"/>
                <a:cs typeface="Arial" panose="020B0604020202020204" pitchFamily="34" charset="0"/>
              </a:rPr>
              <a:t>STMI </a:t>
            </a:r>
            <a:r>
              <a:rPr lang="en-US" sz="1200" b="0">
                <a:solidFill>
                  <a:schemeClr val="tx1"/>
                </a:solidFill>
                <a:latin typeface="Arial" panose="020B0604020202020204" pitchFamily="34" charset="0"/>
                <a:cs typeface="Arial" panose="020B0604020202020204" pitchFamily="34" charset="0"/>
              </a:rPr>
              <a:t>Transaction for Project Line Number 0123 for -$14,000</a:t>
            </a:r>
          </a:p>
          <a:p>
            <a:pPr marL="455613"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Creates a Negative STMI for -$14,000 and </a:t>
            </a:r>
          </a:p>
          <a:p>
            <a:pPr marL="112713" lvl="3" indent="0"/>
            <a:r>
              <a:rPr lang="en-US" sz="1200">
                <a:solidFill>
                  <a:schemeClr val="tx1"/>
                </a:solidFill>
                <a:latin typeface="Arial" panose="020B0604020202020204" pitchFamily="34" charset="0"/>
                <a:cs typeface="Arial" panose="020B0604020202020204" pitchFamily="34" charset="0"/>
              </a:rPr>
              <a:t>Closes out the stockpile record for Contract Line Number 0123</a:t>
            </a:r>
          </a:p>
          <a:p>
            <a:pPr marL="112713" lvl="3" indent="0"/>
            <a:endParaRPr lang="en-US" sz="700">
              <a:solidFill>
                <a:schemeClr val="tx1"/>
              </a:solidFill>
              <a:latin typeface="Arial" panose="020B0604020202020204" pitchFamily="34" charset="0"/>
              <a:cs typeface="Arial" panose="020B0604020202020204" pitchFamily="34" charset="0"/>
            </a:endParaRPr>
          </a:p>
          <a:p>
            <a:pPr marL="112713" lvl="3" indent="0"/>
            <a:r>
              <a:rPr lang="en-US" sz="1200" b="0">
                <a:solidFill>
                  <a:schemeClr val="tx1"/>
                </a:solidFill>
                <a:latin typeface="Arial" panose="020B0604020202020204" pitchFamily="34" charset="0"/>
                <a:cs typeface="Arial" panose="020B0604020202020204" pitchFamily="34" charset="0"/>
              </a:rPr>
              <a:t>NEXT:</a:t>
            </a:r>
          </a:p>
          <a:p>
            <a:pPr marL="455613"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Create a </a:t>
            </a:r>
            <a:r>
              <a:rPr lang="en-US" sz="1200">
                <a:solidFill>
                  <a:schemeClr val="tx1"/>
                </a:solidFill>
                <a:latin typeface="Arial" panose="020B0604020202020204" pitchFamily="34" charset="0"/>
                <a:cs typeface="Arial" panose="020B0604020202020204" pitchFamily="34" charset="0"/>
              </a:rPr>
              <a:t>new Stockpile Record </a:t>
            </a:r>
            <a:r>
              <a:rPr lang="en-US" sz="1200" b="0">
                <a:solidFill>
                  <a:schemeClr val="tx1"/>
                </a:solidFill>
                <a:latin typeface="Arial" panose="020B0604020202020204" pitchFamily="34" charset="0"/>
                <a:cs typeface="Arial" panose="020B0604020202020204" pitchFamily="34" charset="0"/>
              </a:rPr>
              <a:t>for Contract Line Number 0025</a:t>
            </a:r>
          </a:p>
          <a:p>
            <a:pPr marL="454025"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Add a new </a:t>
            </a:r>
            <a:r>
              <a:rPr lang="en-US" sz="1200">
                <a:solidFill>
                  <a:schemeClr val="tx1"/>
                </a:solidFill>
                <a:latin typeface="Arial" panose="020B0604020202020204" pitchFamily="34" charset="0"/>
                <a:cs typeface="Arial" panose="020B0604020202020204" pitchFamily="34" charset="0"/>
              </a:rPr>
              <a:t>INV</a:t>
            </a:r>
            <a:r>
              <a:rPr lang="en-US" sz="1200" b="0">
                <a:solidFill>
                  <a:schemeClr val="tx1"/>
                </a:solidFill>
                <a:latin typeface="Arial" panose="020B0604020202020204" pitchFamily="34" charset="0"/>
                <a:cs typeface="Arial" panose="020B0604020202020204" pitchFamily="34" charset="0"/>
              </a:rPr>
              <a:t> Transaction for Project Line Number 0185 for $14,000</a:t>
            </a:r>
          </a:p>
          <a:p>
            <a:pPr marL="454025" lvl="3" indent="-342900">
              <a:buFont typeface="+mj-lt"/>
              <a:buAutoNum type="arabicPeriod"/>
            </a:pPr>
            <a:r>
              <a:rPr lang="en-US" sz="1200" b="0">
                <a:solidFill>
                  <a:schemeClr val="tx1"/>
                </a:solidFill>
                <a:latin typeface="Arial" panose="020B0604020202020204" pitchFamily="34" charset="0"/>
                <a:cs typeface="Arial" panose="020B0604020202020204" pitchFamily="34" charset="0"/>
              </a:rPr>
              <a:t>Creates a Positive STMI for $14,000</a:t>
            </a:r>
          </a:p>
          <a:p>
            <a:pPr marL="111125" lvl="3" indent="0"/>
            <a:r>
              <a:rPr lang="en-US" sz="1200">
                <a:solidFill>
                  <a:schemeClr val="tx1"/>
                </a:solidFill>
                <a:latin typeface="Arial" panose="020B0604020202020204" pitchFamily="34" charset="0"/>
                <a:cs typeface="Arial" panose="020B0604020202020204" pitchFamily="34" charset="0"/>
              </a:rPr>
              <a:t>New Estimate will have a Negative STMI and Positive STMI = $0.00 </a:t>
            </a:r>
          </a:p>
          <a:p>
            <a:pPr marL="111125" lvl="3" indent="0"/>
            <a:endParaRPr lang="en-US" sz="1200" b="0">
              <a:solidFill>
                <a:schemeClr val="tx1"/>
              </a:solidFill>
              <a:latin typeface="Arial" panose="020B0604020202020204" pitchFamily="34" charset="0"/>
              <a:cs typeface="Arial" panose="020B0604020202020204" pitchFamily="34" charset="0"/>
            </a:endParaRPr>
          </a:p>
          <a:p>
            <a:pPr marL="111125" lvl="3" indent="0"/>
            <a:r>
              <a:rPr lang="en-US" sz="1200" b="0">
                <a:solidFill>
                  <a:schemeClr val="tx1"/>
                </a:solidFill>
                <a:latin typeface="Arial" panose="020B0604020202020204" pitchFamily="34" charset="0"/>
                <a:cs typeface="Arial" panose="020B0604020202020204" pitchFamily="34" charset="0"/>
              </a:rPr>
              <a:t>($0.00 estimate can be run for correction prior to next estimate period)</a:t>
            </a:r>
            <a:endParaRPr lang="en-US" sz="1200" b="0">
              <a:latin typeface="Arial" panose="020B0604020202020204" pitchFamily="34" charset="0"/>
              <a:cs typeface="Arial" panose="020B0604020202020204" pitchFamily="34" charset="0"/>
            </a:endParaRPr>
          </a:p>
        </p:txBody>
      </p:sp>
      <p:sp>
        <p:nvSpPr>
          <p:cNvPr id="17" name="Title 2">
            <a:extLst>
              <a:ext uri="{FF2B5EF4-FFF2-40B4-BE49-F238E27FC236}">
                <a16:creationId xmlns:a16="http://schemas.microsoft.com/office/drawing/2014/main" id="{D14A3882-1207-F092-1984-DB70149BAA54}"/>
              </a:ext>
            </a:extLst>
          </p:cNvPr>
          <p:cNvSpPr txBox="1">
            <a:spLocks/>
          </p:cNvSpPr>
          <p:nvPr/>
        </p:nvSpPr>
        <p:spPr>
          <a:xfrm>
            <a:off x="518040" y="271066"/>
            <a:ext cx="5393361" cy="451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spcAft>
                <a:spcPts val="600"/>
              </a:spcAft>
            </a:pPr>
            <a:r>
              <a:rPr lang="en-US" sz="4000" b="1"/>
              <a:t>Correcting S</a:t>
            </a:r>
            <a:r>
              <a:rPr lang="en-US" sz="4000" b="1" kern="1200">
                <a:solidFill>
                  <a:schemeClr val="tx1"/>
                </a:solidFill>
                <a:latin typeface="+mj-lt"/>
                <a:ea typeface="+mj-ea"/>
                <a:cs typeface="+mj-cs"/>
              </a:rPr>
              <a:t>tockpile </a:t>
            </a:r>
          </a:p>
        </p:txBody>
      </p:sp>
    </p:spTree>
    <p:extLst>
      <p:ext uri="{BB962C8B-B14F-4D97-AF65-F5344CB8AC3E}">
        <p14:creationId xmlns:p14="http://schemas.microsoft.com/office/powerpoint/2010/main" val="311850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Dollar with solid fill">
            <a:extLst>
              <a:ext uri="{FF2B5EF4-FFF2-40B4-BE49-F238E27FC236}">
                <a16:creationId xmlns:a16="http://schemas.microsoft.com/office/drawing/2014/main" id="{3E09A280-2E8E-43BE-C4A3-E03E4A212C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7" name="Freeform: Shape 5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8" name="Straight Connector 5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 name="Content Placeholder 1">
            <a:extLst>
              <a:ext uri="{FF2B5EF4-FFF2-40B4-BE49-F238E27FC236}">
                <a16:creationId xmlns:a16="http://schemas.microsoft.com/office/drawing/2014/main" id="{C66C1CD8-AB8B-3705-B847-8578B30A5387}"/>
              </a:ext>
            </a:extLst>
          </p:cNvPr>
          <p:cNvSpPr txBox="1">
            <a:spLocks/>
          </p:cNvSpPr>
          <p:nvPr/>
        </p:nvSpPr>
        <p:spPr>
          <a:xfrm>
            <a:off x="523765" y="1304927"/>
            <a:ext cx="5597457" cy="1511183"/>
          </a:xfrm>
          <a:custGeom>
            <a:avLst/>
            <a:gdLst>
              <a:gd name="csX0" fmla="*/ 0 w 5597457"/>
              <a:gd name="csY0" fmla="*/ 0 h 1511183"/>
              <a:gd name="csX1" fmla="*/ 531758 w 5597457"/>
              <a:gd name="csY1" fmla="*/ 0 h 1511183"/>
              <a:gd name="csX2" fmla="*/ 1343390 w 5597457"/>
              <a:gd name="csY2" fmla="*/ 0 h 1511183"/>
              <a:gd name="csX3" fmla="*/ 1875148 w 5597457"/>
              <a:gd name="csY3" fmla="*/ 0 h 1511183"/>
              <a:gd name="csX4" fmla="*/ 2518856 w 5597457"/>
              <a:gd name="csY4" fmla="*/ 0 h 1511183"/>
              <a:gd name="csX5" fmla="*/ 3274512 w 5597457"/>
              <a:gd name="csY5" fmla="*/ 0 h 1511183"/>
              <a:gd name="csX6" fmla="*/ 4030169 w 5597457"/>
              <a:gd name="csY6" fmla="*/ 0 h 1511183"/>
              <a:gd name="csX7" fmla="*/ 4785826 w 5597457"/>
              <a:gd name="csY7" fmla="*/ 0 h 1511183"/>
              <a:gd name="csX8" fmla="*/ 5597457 w 5597457"/>
              <a:gd name="csY8" fmla="*/ 0 h 1511183"/>
              <a:gd name="csX9" fmla="*/ 5597457 w 5597457"/>
              <a:gd name="csY9" fmla="*/ 518839 h 1511183"/>
              <a:gd name="csX10" fmla="*/ 5597457 w 5597457"/>
              <a:gd name="csY10" fmla="*/ 1022567 h 1511183"/>
              <a:gd name="csX11" fmla="*/ 5597457 w 5597457"/>
              <a:gd name="csY11" fmla="*/ 1511183 h 1511183"/>
              <a:gd name="csX12" fmla="*/ 4841800 w 5597457"/>
              <a:gd name="csY12" fmla="*/ 1511183 h 1511183"/>
              <a:gd name="csX13" fmla="*/ 4142118 w 5597457"/>
              <a:gd name="csY13" fmla="*/ 1511183 h 1511183"/>
              <a:gd name="csX14" fmla="*/ 3386461 w 5597457"/>
              <a:gd name="csY14" fmla="*/ 1511183 h 1511183"/>
              <a:gd name="csX15" fmla="*/ 2574830 w 5597457"/>
              <a:gd name="csY15" fmla="*/ 1511183 h 1511183"/>
              <a:gd name="csX16" fmla="*/ 1763199 w 5597457"/>
              <a:gd name="csY16" fmla="*/ 1511183 h 1511183"/>
              <a:gd name="csX17" fmla="*/ 1231441 w 5597457"/>
              <a:gd name="csY17" fmla="*/ 1511183 h 1511183"/>
              <a:gd name="csX18" fmla="*/ 0 w 5597457"/>
              <a:gd name="csY18" fmla="*/ 1511183 h 1511183"/>
              <a:gd name="csX19" fmla="*/ 0 w 5597457"/>
              <a:gd name="csY19" fmla="*/ 977232 h 1511183"/>
              <a:gd name="csX20" fmla="*/ 0 w 5597457"/>
              <a:gd name="csY20" fmla="*/ 503728 h 1511183"/>
              <a:gd name="csX21" fmla="*/ 0 w 5597457"/>
              <a:gd name="csY21" fmla="*/ 0 h 1511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5597457" h="1511183" fill="none" extrusionOk="0">
                <a:moveTo>
                  <a:pt x="0" y="0"/>
                </a:moveTo>
                <a:cubicBezTo>
                  <a:pt x="114039" y="25774"/>
                  <a:pt x="419851" y="-11591"/>
                  <a:pt x="531758" y="0"/>
                </a:cubicBezTo>
                <a:cubicBezTo>
                  <a:pt x="643665" y="11591"/>
                  <a:pt x="1086449" y="40417"/>
                  <a:pt x="1343390" y="0"/>
                </a:cubicBezTo>
                <a:cubicBezTo>
                  <a:pt x="1600331" y="-40417"/>
                  <a:pt x="1621922" y="16121"/>
                  <a:pt x="1875148" y="0"/>
                </a:cubicBezTo>
                <a:cubicBezTo>
                  <a:pt x="2128374" y="-16121"/>
                  <a:pt x="2327272" y="17387"/>
                  <a:pt x="2518856" y="0"/>
                </a:cubicBezTo>
                <a:cubicBezTo>
                  <a:pt x="2710440" y="-17387"/>
                  <a:pt x="3058799" y="-7680"/>
                  <a:pt x="3274512" y="0"/>
                </a:cubicBezTo>
                <a:cubicBezTo>
                  <a:pt x="3490225" y="7680"/>
                  <a:pt x="3671778" y="-16922"/>
                  <a:pt x="4030169" y="0"/>
                </a:cubicBezTo>
                <a:cubicBezTo>
                  <a:pt x="4388560" y="16922"/>
                  <a:pt x="4487246" y="-26332"/>
                  <a:pt x="4785826" y="0"/>
                </a:cubicBezTo>
                <a:cubicBezTo>
                  <a:pt x="5084406" y="26332"/>
                  <a:pt x="5386122" y="11721"/>
                  <a:pt x="5597457" y="0"/>
                </a:cubicBezTo>
                <a:cubicBezTo>
                  <a:pt x="5618936" y="245167"/>
                  <a:pt x="5601098" y="373180"/>
                  <a:pt x="5597457" y="518839"/>
                </a:cubicBezTo>
                <a:cubicBezTo>
                  <a:pt x="5593816" y="664498"/>
                  <a:pt x="5601020" y="793752"/>
                  <a:pt x="5597457" y="1022567"/>
                </a:cubicBezTo>
                <a:cubicBezTo>
                  <a:pt x="5593894" y="1251382"/>
                  <a:pt x="5621887" y="1407495"/>
                  <a:pt x="5597457" y="1511183"/>
                </a:cubicBezTo>
                <a:cubicBezTo>
                  <a:pt x="5405536" y="1499183"/>
                  <a:pt x="5020096" y="1543533"/>
                  <a:pt x="4841800" y="1511183"/>
                </a:cubicBezTo>
                <a:cubicBezTo>
                  <a:pt x="4663504" y="1478833"/>
                  <a:pt x="4359099" y="1537912"/>
                  <a:pt x="4142118" y="1511183"/>
                </a:cubicBezTo>
                <a:cubicBezTo>
                  <a:pt x="3925137" y="1484454"/>
                  <a:pt x="3722746" y="1500947"/>
                  <a:pt x="3386461" y="1511183"/>
                </a:cubicBezTo>
                <a:cubicBezTo>
                  <a:pt x="3050176" y="1521419"/>
                  <a:pt x="2761913" y="1490766"/>
                  <a:pt x="2574830" y="1511183"/>
                </a:cubicBezTo>
                <a:cubicBezTo>
                  <a:pt x="2387747" y="1531600"/>
                  <a:pt x="1942270" y="1512581"/>
                  <a:pt x="1763199" y="1511183"/>
                </a:cubicBezTo>
                <a:cubicBezTo>
                  <a:pt x="1584128" y="1509785"/>
                  <a:pt x="1484153" y="1531138"/>
                  <a:pt x="1231441" y="1511183"/>
                </a:cubicBezTo>
                <a:cubicBezTo>
                  <a:pt x="978729" y="1491228"/>
                  <a:pt x="595738" y="1551552"/>
                  <a:pt x="0" y="1511183"/>
                </a:cubicBezTo>
                <a:cubicBezTo>
                  <a:pt x="390" y="1272005"/>
                  <a:pt x="14465" y="1121647"/>
                  <a:pt x="0" y="977232"/>
                </a:cubicBezTo>
                <a:cubicBezTo>
                  <a:pt x="-14465" y="832817"/>
                  <a:pt x="14310" y="716361"/>
                  <a:pt x="0" y="503728"/>
                </a:cubicBezTo>
                <a:cubicBezTo>
                  <a:pt x="-14310" y="291095"/>
                  <a:pt x="-13041" y="178082"/>
                  <a:pt x="0" y="0"/>
                </a:cubicBezTo>
                <a:close/>
              </a:path>
              <a:path w="5597457" h="1511183" stroke="0" extrusionOk="0">
                <a:moveTo>
                  <a:pt x="0" y="0"/>
                </a:moveTo>
                <a:cubicBezTo>
                  <a:pt x="285217" y="-32445"/>
                  <a:pt x="434791" y="-7900"/>
                  <a:pt x="755657" y="0"/>
                </a:cubicBezTo>
                <a:cubicBezTo>
                  <a:pt x="1076523" y="7900"/>
                  <a:pt x="1147944" y="9580"/>
                  <a:pt x="1287415" y="0"/>
                </a:cubicBezTo>
                <a:cubicBezTo>
                  <a:pt x="1426886" y="-9580"/>
                  <a:pt x="1736874" y="-25988"/>
                  <a:pt x="1931123" y="0"/>
                </a:cubicBezTo>
                <a:cubicBezTo>
                  <a:pt x="2125372" y="25988"/>
                  <a:pt x="2232315" y="-2136"/>
                  <a:pt x="2518856" y="0"/>
                </a:cubicBezTo>
                <a:cubicBezTo>
                  <a:pt x="2805397" y="2136"/>
                  <a:pt x="2937925" y="-807"/>
                  <a:pt x="3330487" y="0"/>
                </a:cubicBezTo>
                <a:cubicBezTo>
                  <a:pt x="3723049" y="807"/>
                  <a:pt x="3870654" y="24842"/>
                  <a:pt x="4030169" y="0"/>
                </a:cubicBezTo>
                <a:cubicBezTo>
                  <a:pt x="4189684" y="-24842"/>
                  <a:pt x="4432471" y="12453"/>
                  <a:pt x="4561927" y="0"/>
                </a:cubicBezTo>
                <a:cubicBezTo>
                  <a:pt x="4691383" y="-12453"/>
                  <a:pt x="5278118" y="22314"/>
                  <a:pt x="5597457" y="0"/>
                </a:cubicBezTo>
                <a:cubicBezTo>
                  <a:pt x="5602574" y="196405"/>
                  <a:pt x="5612711" y="405218"/>
                  <a:pt x="5597457" y="533951"/>
                </a:cubicBezTo>
                <a:cubicBezTo>
                  <a:pt x="5582203" y="662684"/>
                  <a:pt x="5573371" y="795441"/>
                  <a:pt x="5597457" y="1037679"/>
                </a:cubicBezTo>
                <a:cubicBezTo>
                  <a:pt x="5621543" y="1279917"/>
                  <a:pt x="5620824" y="1301514"/>
                  <a:pt x="5597457" y="1511183"/>
                </a:cubicBezTo>
                <a:cubicBezTo>
                  <a:pt x="5349939" y="1521905"/>
                  <a:pt x="5047786" y="1503007"/>
                  <a:pt x="4785826" y="1511183"/>
                </a:cubicBezTo>
                <a:cubicBezTo>
                  <a:pt x="4523866" y="1519359"/>
                  <a:pt x="4242972" y="1481108"/>
                  <a:pt x="3974194" y="1511183"/>
                </a:cubicBezTo>
                <a:cubicBezTo>
                  <a:pt x="3705416" y="1541258"/>
                  <a:pt x="3490519" y="1484546"/>
                  <a:pt x="3330487" y="1511183"/>
                </a:cubicBezTo>
                <a:cubicBezTo>
                  <a:pt x="3170455" y="1537820"/>
                  <a:pt x="2972405" y="1522422"/>
                  <a:pt x="2798729" y="1511183"/>
                </a:cubicBezTo>
                <a:cubicBezTo>
                  <a:pt x="2625053" y="1499944"/>
                  <a:pt x="2256834" y="1531639"/>
                  <a:pt x="2099046" y="1511183"/>
                </a:cubicBezTo>
                <a:cubicBezTo>
                  <a:pt x="1941258" y="1490727"/>
                  <a:pt x="1648673" y="1512076"/>
                  <a:pt x="1455339" y="1511183"/>
                </a:cubicBezTo>
                <a:cubicBezTo>
                  <a:pt x="1262005" y="1510290"/>
                  <a:pt x="963363" y="1489813"/>
                  <a:pt x="755657" y="1511183"/>
                </a:cubicBezTo>
                <a:cubicBezTo>
                  <a:pt x="547951" y="1532553"/>
                  <a:pt x="257286" y="1547971"/>
                  <a:pt x="0" y="1511183"/>
                </a:cubicBezTo>
                <a:cubicBezTo>
                  <a:pt x="20776" y="1331584"/>
                  <a:pt x="-2918" y="1153643"/>
                  <a:pt x="0" y="992344"/>
                </a:cubicBezTo>
                <a:cubicBezTo>
                  <a:pt x="2918" y="831045"/>
                  <a:pt x="-13500" y="688569"/>
                  <a:pt x="0" y="473504"/>
                </a:cubicBezTo>
                <a:cubicBezTo>
                  <a:pt x="13500" y="258439"/>
                  <a:pt x="1246" y="139301"/>
                  <a:pt x="0" y="0"/>
                </a:cubicBezTo>
                <a:close/>
              </a:path>
            </a:pathLst>
          </a:custGeom>
          <a:solidFill>
            <a:schemeClr val="bg1"/>
          </a:solidFill>
          <a:ln w="38100">
            <a:solidFill>
              <a:schemeClr val="accent2">
                <a:lumMod val="75000"/>
              </a:schemeClr>
            </a:solidFill>
            <a:extLst>
              <a:ext uri="{C807C97D-BFC1-408E-A445-0C87EB9F89A2}">
                <ask:lineSketchStyleProps xmlns:ask="http://schemas.microsoft.com/office/drawing/2018/sketchyshapes" sd="2431224185">
                  <a:prstGeom prst="rect">
                    <a:avLst/>
                  </a:prstGeom>
                  <ask:type>
                    <ask:lineSketchFreehand/>
                  </ask:type>
                </ask:lineSketchStyleProps>
              </a:ext>
            </a:extLst>
          </a:ln>
        </p:spPr>
        <p:txBody>
          <a:bodyPr vert="horz" lIns="182880" tIns="91440" rIns="91440" bIns="45720" rtlCol="0" anchor="ctr" anchorCtr="0">
            <a:spAutoFit/>
          </a:bodyPr>
          <a:lstStyle>
            <a:lvl1pPr marL="228600" indent="-228600" algn="l" defTabSz="914400" rtl="0" eaLnBrk="1" latinLnBrk="0" hangingPunct="1">
              <a:lnSpc>
                <a:spcPct val="90000"/>
              </a:lnSpc>
              <a:spcBef>
                <a:spcPts val="1000"/>
              </a:spcBef>
              <a:buClr>
                <a:srgbClr val="1F428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25150" indent="-342900" algn="l" defTabSz="914400" rtl="0" eaLnBrk="1" latinLnBrk="0" hangingPunct="1">
              <a:lnSpc>
                <a:spcPct val="90000"/>
              </a:lnSpc>
              <a:spcBef>
                <a:spcPts val="500"/>
              </a:spcBef>
              <a:buClr>
                <a:srgbClr val="FF0000"/>
              </a:buClr>
              <a:buSzPct val="10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97275" indent="-342900" algn="l" defTabSz="914400" rtl="0" eaLnBrk="1" latinLnBrk="0" hangingPunct="1">
              <a:lnSpc>
                <a:spcPct val="90000"/>
              </a:lnSpc>
              <a:spcBef>
                <a:spcPts val="500"/>
              </a:spcBef>
              <a:buClr>
                <a:srgbClr val="1F4284"/>
              </a:buClr>
              <a:buFont typeface="+mj-lt"/>
              <a:buAutoNum type="arabicParenR"/>
              <a:defRPr sz="1500" kern="1200">
                <a:solidFill>
                  <a:schemeClr val="tx1"/>
                </a:solidFill>
                <a:latin typeface="Arial" panose="020B0604020202020204" pitchFamily="34" charset="0"/>
                <a:ea typeface="+mn-ea"/>
                <a:cs typeface="Arial" panose="020B0604020202020204" pitchFamily="34" charset="0"/>
              </a:defRPr>
            </a:lvl3pPr>
            <a:lvl4pPr marL="698625" indent="-131625" algn="l" defTabSz="914400" rtl="0" eaLnBrk="1" latinLnBrk="0" hangingPunct="1">
              <a:lnSpc>
                <a:spcPct val="90000"/>
              </a:lnSpc>
              <a:spcBef>
                <a:spcPts val="500"/>
              </a:spcBef>
              <a:buClr>
                <a:srgbClr val="1F4283"/>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F0000"/>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600" b="1">
                <a:solidFill>
                  <a:schemeClr val="accent1"/>
                </a:solidFill>
              </a:rPr>
              <a:t>Item quantity posted to a DWR was for the incorrect line item OR quantity posted is too high or too low</a:t>
            </a:r>
          </a:p>
          <a:p>
            <a:pPr marL="342900" indent="-342900">
              <a:spcBef>
                <a:spcPts val="600"/>
              </a:spcBef>
              <a:buFont typeface="+mj-lt"/>
              <a:buAutoNum type="alphaUcPeriod"/>
            </a:pPr>
            <a:r>
              <a:rPr lang="en-US" sz="1400" dirty="0"/>
              <a:t>Correct the item quantity on a DWR (+ or -)</a:t>
            </a:r>
          </a:p>
          <a:p>
            <a:pPr marL="346075" indent="0">
              <a:spcBef>
                <a:spcPts val="600"/>
              </a:spcBef>
              <a:buNone/>
            </a:pPr>
            <a:r>
              <a:rPr lang="en-US" sz="1400" dirty="0"/>
              <a:t>The system will generate a positive or negative STMA to correspond with the new posted installed percentage for the pay item</a:t>
            </a:r>
          </a:p>
        </p:txBody>
      </p:sp>
      <p:sp>
        <p:nvSpPr>
          <p:cNvPr id="14" name="TextBox 13">
            <a:extLst>
              <a:ext uri="{FF2B5EF4-FFF2-40B4-BE49-F238E27FC236}">
                <a16:creationId xmlns:a16="http://schemas.microsoft.com/office/drawing/2014/main" id="{B9A69596-9A28-4501-A285-5378636DD2B1}"/>
              </a:ext>
            </a:extLst>
          </p:cNvPr>
          <p:cNvSpPr txBox="1"/>
          <p:nvPr/>
        </p:nvSpPr>
        <p:spPr>
          <a:xfrm>
            <a:off x="427292" y="3089613"/>
            <a:ext cx="5953601" cy="2092881"/>
          </a:xfrm>
          <a:prstGeom prst="rect">
            <a:avLst/>
          </a:prstGeom>
          <a:solidFill>
            <a:schemeClr val="bg1"/>
          </a:solidFill>
          <a:ln w="28575">
            <a:noFill/>
          </a:ln>
        </p:spPr>
        <p:txBody>
          <a:bodyPr wrap="square" lIns="0" tIns="0" rIns="0" bIns="0" anchor="t" anchorCtr="0">
            <a:spAutoFit/>
          </a:bodyPr>
          <a:lstStyle>
            <a:defPPr>
              <a:defRPr lang="en-US"/>
            </a:defPPr>
            <a:lvl4pPr marL="169863" lvl="3" indent="-57150">
              <a:defRPr sz="1400" b="1">
                <a:solidFill>
                  <a:schemeClr val="accent2">
                    <a:lumMod val="75000"/>
                  </a:schemeClr>
                </a:solidFill>
              </a:defRPr>
            </a:lvl4pPr>
          </a:lstStyle>
          <a:p>
            <a:pPr lvl="3"/>
            <a:endParaRPr lang="en-US" sz="800" dirty="0">
              <a:solidFill>
                <a:schemeClr val="tx1"/>
              </a:solidFill>
              <a:cs typeface="Arial" panose="020B0604020202020204" pitchFamily="34" charset="0"/>
            </a:endParaRPr>
          </a:p>
          <a:p>
            <a:pPr lvl="3"/>
            <a:r>
              <a:rPr lang="en-US" dirty="0">
                <a:solidFill>
                  <a:schemeClr val="tx1"/>
                </a:solidFill>
                <a:cs typeface="Arial" panose="020B0604020202020204" pitchFamily="34" charset="0"/>
              </a:rPr>
              <a:t> </a:t>
            </a:r>
            <a:r>
              <a:rPr lang="en-US" dirty="0">
                <a:solidFill>
                  <a:srgbClr val="7030A0"/>
                </a:solidFill>
                <a:cs typeface="Arial" panose="020B0604020202020204" pitchFamily="34" charset="0"/>
              </a:rPr>
              <a:t>Example:  </a:t>
            </a:r>
            <a:r>
              <a:rPr lang="en-US" b="0" dirty="0">
                <a:solidFill>
                  <a:schemeClr val="tx1"/>
                </a:solidFill>
                <a:cs typeface="Arial" panose="020B0604020202020204" pitchFamily="34" charset="0"/>
              </a:rPr>
              <a:t>Error in quantity was posted to a DWR.</a:t>
            </a:r>
          </a:p>
          <a:p>
            <a:pPr lvl="3"/>
            <a:endParaRPr lang="en-US" b="0" dirty="0">
              <a:solidFill>
                <a:schemeClr val="tx1"/>
              </a:solidFill>
              <a:cs typeface="Arial" panose="020B0604020202020204" pitchFamily="34" charset="0"/>
            </a:endParaRPr>
          </a:p>
          <a:p>
            <a:pPr marL="115888" lvl="3" indent="-3175"/>
            <a:r>
              <a:rPr lang="en-US" b="0" dirty="0">
                <a:solidFill>
                  <a:schemeClr val="tx1"/>
                </a:solidFill>
                <a:cs typeface="Arial" panose="020B0604020202020204" pitchFamily="34" charset="0"/>
              </a:rPr>
              <a:t>50% of the pay item quantity/amount has posted on a DWR, but only 25% is currently installed</a:t>
            </a:r>
          </a:p>
          <a:p>
            <a:pPr lvl="3"/>
            <a:endParaRPr lang="en-US" sz="800" b="0" dirty="0">
              <a:solidFill>
                <a:schemeClr val="tx1"/>
              </a:solidFill>
              <a:cs typeface="Arial" panose="020B0604020202020204" pitchFamily="34" charset="0"/>
            </a:endParaRPr>
          </a:p>
          <a:p>
            <a:pPr marL="455613" lvl="3" indent="-342900">
              <a:buFont typeface="+mj-lt"/>
              <a:buAutoNum type="arabicPeriod"/>
            </a:pPr>
            <a:r>
              <a:rPr lang="en-US" b="0" dirty="0">
                <a:solidFill>
                  <a:schemeClr val="tx1"/>
                </a:solidFill>
                <a:cs typeface="Arial" panose="020B0604020202020204" pitchFamily="34" charset="0"/>
              </a:rPr>
              <a:t>Create DWR for -25% of the quantity/amount for the pay item</a:t>
            </a:r>
          </a:p>
          <a:p>
            <a:pPr marL="455613" lvl="3" indent="-342900">
              <a:buFont typeface="+mj-lt"/>
              <a:buAutoNum type="arabicPeriod"/>
            </a:pPr>
            <a:r>
              <a:rPr lang="en-US" b="0" dirty="0">
                <a:solidFill>
                  <a:schemeClr val="tx1"/>
                </a:solidFill>
                <a:cs typeface="Arial" panose="020B0604020202020204" pitchFamily="34" charset="0"/>
              </a:rPr>
              <a:t>System will generate a STMA for -25% of the stockpiled amount</a:t>
            </a:r>
          </a:p>
          <a:p>
            <a:pPr marL="455613" lvl="3" indent="-342900">
              <a:buFont typeface="+mj-lt"/>
              <a:buAutoNum type="arabicPeriod"/>
            </a:pPr>
            <a:endParaRPr lang="en-US" b="0" dirty="0">
              <a:solidFill>
                <a:schemeClr val="tx1"/>
              </a:solidFill>
              <a:cs typeface="Arial" panose="020B0604020202020204" pitchFamily="34" charset="0"/>
            </a:endParaRPr>
          </a:p>
          <a:p>
            <a:pPr marL="112713" lvl="3" indent="0"/>
            <a:endParaRPr lang="en-US" b="0" dirty="0">
              <a:solidFill>
                <a:schemeClr val="tx1"/>
              </a:solidFill>
              <a:cs typeface="Arial" panose="020B0604020202020204" pitchFamily="34" charset="0"/>
            </a:endParaRPr>
          </a:p>
          <a:p>
            <a:pPr marL="1082675" lvl="3" indent="-736600"/>
            <a:endParaRPr lang="en-US" sz="800" b="0" dirty="0">
              <a:solidFill>
                <a:schemeClr val="tx1"/>
              </a:solidFill>
              <a:cs typeface="Arial" panose="020B0604020202020204" pitchFamily="34" charset="0"/>
            </a:endParaRPr>
          </a:p>
        </p:txBody>
      </p:sp>
      <p:sp>
        <p:nvSpPr>
          <p:cNvPr id="5" name="TextBox 4">
            <a:extLst>
              <a:ext uri="{FF2B5EF4-FFF2-40B4-BE49-F238E27FC236}">
                <a16:creationId xmlns:a16="http://schemas.microsoft.com/office/drawing/2014/main" id="{B410BDC8-F79F-09A6-EFE9-E7FB82702F9B}"/>
              </a:ext>
            </a:extLst>
          </p:cNvPr>
          <p:cNvSpPr txBox="1"/>
          <p:nvPr/>
        </p:nvSpPr>
        <p:spPr>
          <a:xfrm>
            <a:off x="906124" y="5186285"/>
            <a:ext cx="6953645" cy="707886"/>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US" sz="2000" dirty="0">
                <a:solidFill>
                  <a:schemeClr val="accent2">
                    <a:lumMod val="75000"/>
                  </a:schemeClr>
                </a:solidFill>
              </a:rPr>
              <a:t>A negative or positive Posting on a DWR will trigger an automatic positive or negative STMA on the next estimate</a:t>
            </a:r>
          </a:p>
        </p:txBody>
      </p:sp>
      <p:sp>
        <p:nvSpPr>
          <p:cNvPr id="6" name="Explosion: 8 Points 5">
            <a:extLst>
              <a:ext uri="{FF2B5EF4-FFF2-40B4-BE49-F238E27FC236}">
                <a16:creationId xmlns:a16="http://schemas.microsoft.com/office/drawing/2014/main" id="{79691998-6FC4-434E-C66E-F6EBB5B602E9}"/>
              </a:ext>
            </a:extLst>
          </p:cNvPr>
          <p:cNvSpPr/>
          <p:nvPr/>
        </p:nvSpPr>
        <p:spPr>
          <a:xfrm rot="1300046">
            <a:off x="501668" y="5272378"/>
            <a:ext cx="474197" cy="493637"/>
          </a:xfrm>
          <a:prstGeom prst="irregularSeal1">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2">
            <a:extLst>
              <a:ext uri="{FF2B5EF4-FFF2-40B4-BE49-F238E27FC236}">
                <a16:creationId xmlns:a16="http://schemas.microsoft.com/office/drawing/2014/main" id="{04792236-0951-A7D8-043B-97DDD736DBDD}"/>
              </a:ext>
            </a:extLst>
          </p:cNvPr>
          <p:cNvSpPr txBox="1">
            <a:spLocks/>
          </p:cNvSpPr>
          <p:nvPr/>
        </p:nvSpPr>
        <p:spPr>
          <a:xfrm>
            <a:off x="427290" y="358598"/>
            <a:ext cx="5393361" cy="451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spcAft>
                <a:spcPts val="600"/>
              </a:spcAft>
            </a:pPr>
            <a:r>
              <a:rPr lang="en-US" sz="4000" b="1"/>
              <a:t>Correcting S</a:t>
            </a:r>
            <a:r>
              <a:rPr lang="en-US" sz="4000" b="1" kern="1200">
                <a:solidFill>
                  <a:schemeClr val="tx1"/>
                </a:solidFill>
                <a:latin typeface="+mj-lt"/>
                <a:ea typeface="+mj-ea"/>
                <a:cs typeface="+mj-cs"/>
              </a:rPr>
              <a:t>tockpile </a:t>
            </a:r>
          </a:p>
        </p:txBody>
      </p:sp>
    </p:spTree>
    <p:extLst>
      <p:ext uri="{BB962C8B-B14F-4D97-AF65-F5344CB8AC3E}">
        <p14:creationId xmlns:p14="http://schemas.microsoft.com/office/powerpoint/2010/main" val="216053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E4FC734-F81B-B0E9-2E0D-3508AFA263E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a:solidFill>
                  <a:srgbClr val="FFFFFF"/>
                </a:solidFill>
                <a:latin typeface="+mj-lt"/>
                <a:ea typeface="+mj-ea"/>
                <a:cs typeface="+mj-cs"/>
              </a:rPr>
              <a:t>Stockpile	</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20714EDD-4781-98F1-5EA3-2DC8529DD210}"/>
              </a:ext>
            </a:extLst>
          </p:cNvPr>
          <p:cNvSpPr>
            <a:spLocks noGrp="1"/>
          </p:cNvSpPr>
          <p:nvPr>
            <p:ph idx="1"/>
          </p:nvPr>
        </p:nvSpPr>
        <p:spPr>
          <a:xfrm>
            <a:off x="4407979" y="827319"/>
            <a:ext cx="6906491" cy="5585619"/>
          </a:xfrm>
        </p:spPr>
        <p:txBody>
          <a:bodyPr vert="horz" lIns="91440" tIns="45720" rIns="91440" bIns="45720" rtlCol="0" anchor="ctr">
            <a:normAutofit/>
          </a:bodyPr>
          <a:lstStyle/>
          <a:p>
            <a:pPr marL="695325" lvl="1" indent="-228600">
              <a:buClr>
                <a:schemeClr val="accent1"/>
              </a:buClr>
            </a:pPr>
            <a:r>
              <a:rPr lang="en-US" sz="2400" dirty="0"/>
              <a:t>Standard Specification and Settings in </a:t>
            </a:r>
            <a:r>
              <a:rPr lang="en-US" sz="2400" dirty="0" err="1"/>
              <a:t>PrC</a:t>
            </a:r>
            <a:endParaRPr lang="en-US" sz="2400" dirty="0"/>
          </a:p>
          <a:p>
            <a:pPr marL="695325" lvl="1" indent="-228600">
              <a:buClr>
                <a:schemeClr val="accent1"/>
              </a:buClr>
            </a:pPr>
            <a:r>
              <a:rPr lang="en-US" sz="2400" dirty="0"/>
              <a:t>Fields</a:t>
            </a:r>
          </a:p>
          <a:p>
            <a:pPr marL="695325" lvl="1" indent="-228600">
              <a:buClr>
                <a:schemeClr val="accent1"/>
              </a:buClr>
            </a:pPr>
            <a:r>
              <a:rPr lang="en-US" sz="2400" dirty="0"/>
              <a:t>Pay Item Numbers </a:t>
            </a:r>
          </a:p>
          <a:p>
            <a:pPr marL="1066700" lvl="3" indent="-228600">
              <a:buClr>
                <a:schemeClr val="accent2">
                  <a:lumMod val="75000"/>
                </a:schemeClr>
              </a:buClr>
              <a:buFont typeface="Arial" panose="020B0604020202020204" pitchFamily="34" charset="0"/>
              <a:buChar char="•"/>
            </a:pPr>
            <a:r>
              <a:rPr lang="en-US" sz="1600" dirty="0">
                <a:solidFill>
                  <a:schemeClr val="accent1"/>
                </a:solidFill>
              </a:rPr>
              <a:t>Contract Item Number</a:t>
            </a:r>
          </a:p>
          <a:p>
            <a:pPr marL="1066700" lvl="3" indent="-228600">
              <a:buClr>
                <a:schemeClr val="accent2">
                  <a:lumMod val="75000"/>
                </a:schemeClr>
              </a:buClr>
              <a:buFont typeface="Arial" panose="020B0604020202020204" pitchFamily="34" charset="0"/>
              <a:buChar char="•"/>
            </a:pPr>
            <a:r>
              <a:rPr lang="en-US" sz="1600" dirty="0">
                <a:solidFill>
                  <a:schemeClr val="accent1"/>
                </a:solidFill>
              </a:rPr>
              <a:t>Project Item Number</a:t>
            </a:r>
          </a:p>
          <a:p>
            <a:pPr marL="695325" lvl="1" indent="-228600">
              <a:buClr>
                <a:schemeClr val="accent1"/>
              </a:buClr>
            </a:pPr>
            <a:r>
              <a:rPr lang="en-US" sz="2400" dirty="0"/>
              <a:t>Item Recovery Percentage</a:t>
            </a:r>
          </a:p>
          <a:p>
            <a:pPr marL="695325" lvl="1" indent="-228600">
              <a:buClr>
                <a:schemeClr val="accent1"/>
              </a:buClr>
            </a:pPr>
            <a:r>
              <a:rPr lang="en-US" sz="2400" dirty="0"/>
              <a:t>Recovery Date</a:t>
            </a:r>
          </a:p>
          <a:p>
            <a:pPr marL="695325" lvl="1" indent="-228600">
              <a:buClr>
                <a:schemeClr val="accent1"/>
              </a:buClr>
            </a:pPr>
            <a:r>
              <a:rPr lang="en-US" sz="2400" dirty="0"/>
              <a:t>Pause</a:t>
            </a:r>
          </a:p>
          <a:p>
            <a:pPr marL="695325" lvl="1" indent="-228600">
              <a:buClr>
                <a:schemeClr val="accent1"/>
              </a:buClr>
            </a:pPr>
            <a:r>
              <a:rPr lang="en-US" sz="2400" dirty="0"/>
              <a:t>Transaction Types and what triggers them (DWR)</a:t>
            </a:r>
          </a:p>
          <a:p>
            <a:pPr marL="695325" lvl="1" indent="-228600">
              <a:buClr>
                <a:schemeClr val="accent1"/>
              </a:buClr>
            </a:pPr>
            <a:r>
              <a:rPr lang="en-US" sz="2400" dirty="0"/>
              <a:t>Correcting entries</a:t>
            </a:r>
          </a:p>
          <a:p>
            <a:pPr marL="1066700" lvl="3" indent="-228600">
              <a:buClr>
                <a:schemeClr val="accent2">
                  <a:lumMod val="75000"/>
                </a:schemeClr>
              </a:buClr>
              <a:buFont typeface="Arial" panose="020B0604020202020204" pitchFamily="34" charset="0"/>
              <a:buChar char="•"/>
            </a:pPr>
            <a:r>
              <a:rPr lang="en-US" sz="1600" dirty="0">
                <a:solidFill>
                  <a:schemeClr val="accent1"/>
                </a:solidFill>
              </a:rPr>
              <a:t>Item not posted on DWR </a:t>
            </a:r>
          </a:p>
          <a:p>
            <a:pPr marL="1066700" lvl="3" indent="-228600">
              <a:buClr>
                <a:schemeClr val="accent2">
                  <a:lumMod val="75000"/>
                </a:schemeClr>
              </a:buClr>
              <a:buFont typeface="Arial" panose="020B0604020202020204" pitchFamily="34" charset="0"/>
              <a:buChar char="•"/>
            </a:pPr>
            <a:r>
              <a:rPr lang="en-US" sz="1600" dirty="0">
                <a:solidFill>
                  <a:schemeClr val="accent1"/>
                </a:solidFill>
              </a:rPr>
              <a:t>Item posted on DWR</a:t>
            </a:r>
          </a:p>
          <a:p>
            <a:pPr marL="681950" lvl="1" indent="-228600">
              <a:buClr>
                <a:schemeClr val="accent1"/>
              </a:buClr>
            </a:pPr>
            <a:r>
              <a:rPr lang="en-US" sz="2400" dirty="0"/>
              <a:t>Reference Material</a:t>
            </a:r>
          </a:p>
          <a:p>
            <a:pPr marL="0" lvl="3" indent="-228600">
              <a:buFont typeface="Arial" panose="020B0604020202020204" pitchFamily="34" charset="0"/>
              <a:buChar char="•"/>
            </a:pPr>
            <a:endParaRPr lang="en-US" dirty="0">
              <a:latin typeface="+mn-lt"/>
              <a:cs typeface="+mn-cs"/>
            </a:endParaRPr>
          </a:p>
          <a:p>
            <a:pPr marL="0"/>
            <a:endParaRPr lang="en-US" dirty="0">
              <a:latin typeface="+mn-lt"/>
              <a:cs typeface="+mn-cs"/>
            </a:endParaRPr>
          </a:p>
        </p:txBody>
      </p:sp>
    </p:spTree>
    <p:extLst>
      <p:ext uri="{BB962C8B-B14F-4D97-AF65-F5344CB8AC3E}">
        <p14:creationId xmlns:p14="http://schemas.microsoft.com/office/powerpoint/2010/main" val="254660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719F25E1-4F41-215A-5BF9-2850E3F24C64}"/>
              </a:ext>
            </a:extLst>
          </p:cNvPr>
          <p:cNvSpPr txBox="1">
            <a:spLocks/>
          </p:cNvSpPr>
          <p:nvPr/>
        </p:nvSpPr>
        <p:spPr>
          <a:xfrm>
            <a:off x="6203538" y="365126"/>
            <a:ext cx="5393360" cy="68617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spcAft>
                <a:spcPts val="600"/>
              </a:spcAft>
            </a:pPr>
            <a:r>
              <a:rPr lang="en-US" sz="4400" b="1"/>
              <a:t>Closing Stockpile </a:t>
            </a:r>
          </a:p>
        </p:txBody>
      </p:sp>
      <p:sp>
        <p:nvSpPr>
          <p:cNvPr id="68" name="Freeform: Shape 67">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descr="Dollar with solid fill">
            <a:extLst>
              <a:ext uri="{FF2B5EF4-FFF2-40B4-BE49-F238E27FC236}">
                <a16:creationId xmlns:a16="http://schemas.microsoft.com/office/drawing/2014/main" id="{3E09A280-2E8E-43BE-C4A3-E03E4A212C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36" y="895578"/>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70" name="Oval 69">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E27C86D6-455B-C2E0-2A20-BD506128326D}"/>
              </a:ext>
            </a:extLst>
          </p:cNvPr>
          <p:cNvPicPr>
            <a:picLocks noChangeAspect="1"/>
          </p:cNvPicPr>
          <p:nvPr/>
        </p:nvPicPr>
        <p:blipFill>
          <a:blip r:embed="rId4"/>
          <a:stretch>
            <a:fillRect/>
          </a:stretch>
        </p:blipFill>
        <p:spPr>
          <a:xfrm>
            <a:off x="9132730" y="3944378"/>
            <a:ext cx="2211356" cy="1977797"/>
          </a:xfrm>
          <a:prstGeom prst="rect">
            <a:avLst/>
          </a:prstGeom>
          <a:ln>
            <a:noFill/>
          </a:ln>
          <a:effectLst>
            <a:outerShdw blurRad="292100" dist="139700" dir="2700000" algn="tl" rotWithShape="0">
              <a:srgbClr val="333333">
                <a:alpha val="65000"/>
              </a:srgbClr>
            </a:outerShdw>
          </a:effectLst>
        </p:spPr>
      </p:pic>
      <p:pic>
        <p:nvPicPr>
          <p:cNvPr id="20" name="Graphic 19" descr="Door Closed with solid fill">
            <a:extLst>
              <a:ext uri="{FF2B5EF4-FFF2-40B4-BE49-F238E27FC236}">
                <a16:creationId xmlns:a16="http://schemas.microsoft.com/office/drawing/2014/main" id="{DB18E691-CAB8-217B-0275-2627CFF16B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15272" y="2554459"/>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 name="Content Placeholder 1">
            <a:extLst>
              <a:ext uri="{FF2B5EF4-FFF2-40B4-BE49-F238E27FC236}">
                <a16:creationId xmlns:a16="http://schemas.microsoft.com/office/drawing/2014/main" id="{85750C66-0BF9-B76D-C9F6-4DEF730C1703}"/>
              </a:ext>
            </a:extLst>
          </p:cNvPr>
          <p:cNvSpPr>
            <a:spLocks noGrp="1"/>
          </p:cNvSpPr>
          <p:nvPr>
            <p:ph idx="1"/>
          </p:nvPr>
        </p:nvSpPr>
        <p:spPr>
          <a:xfrm>
            <a:off x="5505149" y="1620060"/>
            <a:ext cx="6372049" cy="2737373"/>
          </a:xfrm>
          <a:ln>
            <a:noFill/>
          </a:ln>
          <a:effectLst>
            <a:outerShdw blurRad="63500" sx="102000" sy="102000" algn="ctr" rotWithShape="0">
              <a:prstClr val="black">
                <a:alpha val="40000"/>
              </a:prstClr>
            </a:outerShdw>
            <a:softEdge rad="112500"/>
          </a:effectLst>
        </p:spPr>
        <p:txBody>
          <a:bodyPr vert="horz" lIns="91440" tIns="45720" rIns="91440" bIns="45720" rtlCol="0" anchorCtr="0">
            <a:normAutofit/>
          </a:bodyPr>
          <a:lstStyle/>
          <a:p>
            <a:r>
              <a:rPr lang="en-US" dirty="0">
                <a:solidFill>
                  <a:schemeClr val="accent1"/>
                </a:solidFill>
              </a:rPr>
              <a:t>Automatically closes when Contract completion = 100%</a:t>
            </a:r>
          </a:p>
          <a:p>
            <a:r>
              <a:rPr lang="en-US" dirty="0">
                <a:solidFill>
                  <a:schemeClr val="accent1"/>
                </a:solidFill>
              </a:rPr>
              <a:t>Close Manually when 100% of the stockpile has recovered</a:t>
            </a:r>
          </a:p>
          <a:p>
            <a:r>
              <a:rPr lang="en-US" dirty="0">
                <a:solidFill>
                  <a:schemeClr val="accent1"/>
                </a:solidFill>
              </a:rPr>
              <a:t>If a pay item is not 100% installed at the end of the contract, open stockpile record and create a new transaction using </a:t>
            </a:r>
            <a:r>
              <a:rPr lang="en-US" b="1" dirty="0">
                <a:solidFill>
                  <a:schemeClr val="accent1"/>
                </a:solidFill>
              </a:rPr>
              <a:t>STMI</a:t>
            </a:r>
          </a:p>
          <a:p>
            <a:pPr lvl="1" indent="-228600">
              <a:spcBef>
                <a:spcPts val="1000"/>
              </a:spcBef>
              <a:buClr>
                <a:schemeClr val="accent2">
                  <a:lumMod val="75000"/>
                </a:schemeClr>
              </a:buClr>
            </a:pPr>
            <a:r>
              <a:rPr lang="en-US" sz="1400" dirty="0"/>
              <a:t>Enter the negative amount for the balance of the stockpile</a:t>
            </a:r>
          </a:p>
          <a:p>
            <a:pPr lvl="1" indent="-228600">
              <a:spcBef>
                <a:spcPts val="1000"/>
              </a:spcBef>
              <a:buClr>
                <a:schemeClr val="accent2">
                  <a:lumMod val="75000"/>
                </a:schemeClr>
              </a:buClr>
            </a:pPr>
            <a:r>
              <a:rPr lang="en-US" sz="1400" dirty="0"/>
              <a:t>The System will generate a STMI for a negative adjustment on the next estimate</a:t>
            </a:r>
          </a:p>
          <a:p>
            <a:pPr lvl="1" indent="-228600">
              <a:spcBef>
                <a:spcPts val="1000"/>
              </a:spcBef>
              <a:buClr>
                <a:schemeClr val="accent2">
                  <a:lumMod val="75000"/>
                </a:schemeClr>
              </a:buClr>
            </a:pPr>
            <a:r>
              <a:rPr lang="en-US" sz="1400" dirty="0"/>
              <a:t>Manually close the stockpile </a:t>
            </a:r>
          </a:p>
        </p:txBody>
      </p:sp>
      <p:sp>
        <p:nvSpPr>
          <p:cNvPr id="74" name="Arc 73">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Shape 75">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09D8A773-F477-1F05-EFA6-47D130CABC8B}"/>
              </a:ext>
            </a:extLst>
          </p:cNvPr>
          <p:cNvSpPr txBox="1"/>
          <p:nvPr/>
        </p:nvSpPr>
        <p:spPr>
          <a:xfrm>
            <a:off x="6096000" y="4509560"/>
            <a:ext cx="2920099" cy="830997"/>
          </a:xfrm>
          <a:prstGeom prst="rect">
            <a:avLst/>
          </a:prstGeom>
          <a:noFill/>
        </p:spPr>
        <p:txBody>
          <a:bodyPr wrap="square">
            <a:spAutoFit/>
          </a:bodyPr>
          <a:lstStyle/>
          <a:p>
            <a:pPr marL="67950" lvl="1" indent="0">
              <a:spcBef>
                <a:spcPts val="1000"/>
              </a:spcBef>
              <a:buClr>
                <a:schemeClr val="accent2">
                  <a:lumMod val="75000"/>
                </a:schemeClr>
              </a:buClr>
              <a:buNone/>
            </a:pPr>
            <a:r>
              <a:rPr lang="en-US" sz="1200" b="1">
                <a:solidFill>
                  <a:schemeClr val="accent2">
                    <a:lumMod val="75000"/>
                  </a:schemeClr>
                </a:solidFill>
                <a:latin typeface="Arial" panose="020B0604020202020204" pitchFamily="34" charset="0"/>
                <a:cs typeface="Arial" panose="020B0604020202020204" pitchFamily="34" charset="0"/>
              </a:rPr>
              <a:t>Construction Stockpile Overview </a:t>
            </a:r>
            <a:r>
              <a:rPr lang="en-US" sz="1200">
                <a:solidFill>
                  <a:schemeClr val="accent2">
                    <a:lumMod val="75000"/>
                  </a:schemeClr>
                </a:solidFill>
                <a:latin typeface="Arial" panose="020B0604020202020204" pitchFamily="34" charset="0"/>
                <a:cs typeface="Arial" panose="020B0604020202020204" pitchFamily="34" charset="0"/>
              </a:rPr>
              <a:t>&gt; Click Row Action Button for the corresponding Stockpile row&gt; select </a:t>
            </a:r>
            <a:r>
              <a:rPr lang="en-US" sz="1200" b="1">
                <a:solidFill>
                  <a:schemeClr val="accent2">
                    <a:lumMod val="75000"/>
                  </a:schemeClr>
                </a:solidFill>
                <a:latin typeface="Arial" panose="020B0604020202020204" pitchFamily="34" charset="0"/>
                <a:cs typeface="Arial" panose="020B0604020202020204" pitchFamily="34" charset="0"/>
              </a:rPr>
              <a:t>Close Stockpile</a:t>
            </a:r>
          </a:p>
        </p:txBody>
      </p:sp>
      <p:cxnSp>
        <p:nvCxnSpPr>
          <p:cNvPr id="17" name="Straight Arrow Connector 16">
            <a:extLst>
              <a:ext uri="{FF2B5EF4-FFF2-40B4-BE49-F238E27FC236}">
                <a16:creationId xmlns:a16="http://schemas.microsoft.com/office/drawing/2014/main" id="{D42433A2-B959-C479-AE73-386B174810F9}"/>
              </a:ext>
            </a:extLst>
          </p:cNvPr>
          <p:cNvCxnSpPr>
            <a:cxnSpLocks/>
          </p:cNvCxnSpPr>
          <p:nvPr/>
        </p:nvCxnSpPr>
        <p:spPr>
          <a:xfrm>
            <a:off x="8752845" y="4896961"/>
            <a:ext cx="2308732" cy="138197"/>
          </a:xfrm>
          <a:prstGeom prst="straightConnector1">
            <a:avLst/>
          </a:prstGeom>
          <a:ln w="57150">
            <a:solidFill>
              <a:schemeClr val="accent2">
                <a:lumMod val="75000"/>
              </a:schemeClr>
            </a:solidFill>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34421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187289-4E9E-AA5B-47CD-7BD1E14A2183}"/>
              </a:ext>
            </a:extLst>
          </p:cNvPr>
          <p:cNvPicPr>
            <a:picLocks noChangeAspect="1"/>
          </p:cNvPicPr>
          <p:nvPr/>
        </p:nvPicPr>
        <p:blipFill>
          <a:blip r:embed="rId2"/>
          <a:srcRect b="16953"/>
          <a:stretch/>
        </p:blipFill>
        <p:spPr>
          <a:xfrm>
            <a:off x="6765455" y="1770826"/>
            <a:ext cx="5020145" cy="3591285"/>
          </a:xfrm>
          <a:prstGeom prst="rect">
            <a:avLst/>
          </a:prstGeom>
          <a:ln w="38100">
            <a:solidFill>
              <a:schemeClr val="accent1"/>
            </a:solidFill>
          </a:ln>
          <a:effectLst>
            <a:outerShdw blurRad="190500" algn="tl" rotWithShape="0">
              <a:srgbClr val="000000">
                <a:alpha val="70000"/>
              </a:srgbClr>
            </a:outerShdw>
          </a:effectLst>
        </p:spPr>
      </p:pic>
      <p:sp>
        <p:nvSpPr>
          <p:cNvPr id="2" name="Content Placeholder 1">
            <a:extLst>
              <a:ext uri="{FF2B5EF4-FFF2-40B4-BE49-F238E27FC236}">
                <a16:creationId xmlns:a16="http://schemas.microsoft.com/office/drawing/2014/main" id="{85750C66-0BF9-B76D-C9F6-4DEF730C1703}"/>
              </a:ext>
            </a:extLst>
          </p:cNvPr>
          <p:cNvSpPr>
            <a:spLocks noGrp="1"/>
          </p:cNvSpPr>
          <p:nvPr>
            <p:ph sz="half" idx="1"/>
          </p:nvPr>
        </p:nvSpPr>
        <p:spPr>
          <a:xfrm>
            <a:off x="800810" y="1296903"/>
            <a:ext cx="5631540" cy="1315668"/>
          </a:xfrm>
        </p:spPr>
        <p:txBody>
          <a:bodyPr lIns="91440" tIns="45720" rIns="91440" bIns="45720" anchor="t">
            <a:normAutofit fontScale="77500" lnSpcReduction="20000"/>
          </a:bodyPr>
          <a:lstStyle/>
          <a:p>
            <a:pPr marL="228560" indent="-172085"/>
            <a:r>
              <a:rPr lang="en-US" sz="2400">
                <a:solidFill>
                  <a:schemeClr val="accent2">
                    <a:lumMod val="75000"/>
                  </a:schemeClr>
                </a:solidFill>
                <a:latin typeface="Arial"/>
                <a:cs typeface="Arial"/>
              </a:rPr>
              <a:t>CPAM 5.11.5</a:t>
            </a:r>
            <a:endParaRPr lang="en-US" sz="2400">
              <a:solidFill>
                <a:schemeClr val="accent2">
                  <a:lumMod val="75000"/>
                </a:schemeClr>
              </a:solidFill>
            </a:endParaRPr>
          </a:p>
          <a:p>
            <a:pPr marL="228560" indent="-172085"/>
            <a:r>
              <a:rPr lang="en-US" sz="2400">
                <a:solidFill>
                  <a:schemeClr val="accent2">
                    <a:lumMod val="75000"/>
                  </a:schemeClr>
                </a:solidFill>
                <a:latin typeface="Arial"/>
                <a:cs typeface="Arial"/>
              </a:rPr>
              <a:t>Spec 9-5.5</a:t>
            </a:r>
            <a:endParaRPr lang="en-US" sz="2400">
              <a:solidFill>
                <a:schemeClr val="accent2">
                  <a:lumMod val="75000"/>
                </a:schemeClr>
              </a:solidFill>
            </a:endParaRPr>
          </a:p>
          <a:p>
            <a:pPr marL="228560" indent="-172085"/>
            <a:r>
              <a:rPr lang="en-US" sz="2400">
                <a:solidFill>
                  <a:schemeClr val="accent2">
                    <a:lumMod val="75000"/>
                  </a:schemeClr>
                </a:solidFill>
                <a:latin typeface="Arial"/>
                <a:cs typeface="Arial"/>
              </a:rPr>
              <a:t>Resource Links in PrC and on SCO Website</a:t>
            </a:r>
          </a:p>
          <a:p>
            <a:pPr marL="228560" indent="-172085"/>
            <a:r>
              <a:rPr lang="en-US" sz="2400">
                <a:solidFill>
                  <a:schemeClr val="accent2">
                    <a:lumMod val="75000"/>
                  </a:schemeClr>
                </a:solidFill>
                <a:hlinkClick r:id="rId3"/>
              </a:rPr>
              <a:t>PrC System Test</a:t>
            </a:r>
            <a:r>
              <a:rPr lang="en-US" sz="2400">
                <a:solidFill>
                  <a:schemeClr val="accent2">
                    <a:lumMod val="75000"/>
                  </a:schemeClr>
                </a:solidFill>
              </a:rPr>
              <a:t> – Test in PrC</a:t>
            </a:r>
          </a:p>
          <a:p>
            <a:pPr marL="0" indent="0">
              <a:buNone/>
            </a:pPr>
            <a:endParaRPr lang="en-US" sz="2000">
              <a:solidFill>
                <a:schemeClr val="accent2">
                  <a:lumMod val="75000"/>
                </a:schemeClr>
              </a:solidFill>
            </a:endParaRPr>
          </a:p>
          <a:p>
            <a:pPr marL="172085" indent="-172085"/>
            <a:endParaRPr lang="en-US" sz="2000">
              <a:solidFill>
                <a:schemeClr val="accent2">
                  <a:lumMod val="75000"/>
                </a:schemeClr>
              </a:solidFill>
            </a:endParaRPr>
          </a:p>
          <a:p>
            <a:pPr marL="172085" indent="-172085"/>
            <a:endParaRPr lang="en-US" sz="2000">
              <a:solidFill>
                <a:schemeClr val="accent2">
                  <a:lumMod val="75000"/>
                </a:schemeClr>
              </a:solidFill>
            </a:endParaRPr>
          </a:p>
          <a:p>
            <a:pPr marL="172085" indent="-172085"/>
            <a:endParaRPr lang="en-US" b="0">
              <a:solidFill>
                <a:schemeClr val="accent2">
                  <a:lumMod val="75000"/>
                </a:schemeClr>
              </a:solidFill>
            </a:endParaRPr>
          </a:p>
        </p:txBody>
      </p:sp>
      <p:sp>
        <p:nvSpPr>
          <p:cNvPr id="5" name="Content Placeholder 4">
            <a:extLst>
              <a:ext uri="{FF2B5EF4-FFF2-40B4-BE49-F238E27FC236}">
                <a16:creationId xmlns:a16="http://schemas.microsoft.com/office/drawing/2014/main" id="{E5BF7F14-1728-A5B3-7FFE-63023009BA42}"/>
              </a:ext>
            </a:extLst>
          </p:cNvPr>
          <p:cNvSpPr>
            <a:spLocks noGrp="1"/>
          </p:cNvSpPr>
          <p:nvPr>
            <p:ph sz="half" idx="2"/>
          </p:nvPr>
        </p:nvSpPr>
        <p:spPr>
          <a:xfrm>
            <a:off x="6502449" y="1296903"/>
            <a:ext cx="5689551" cy="416878"/>
          </a:xfrm>
        </p:spPr>
        <p:txBody>
          <a:bodyPr>
            <a:normAutofit/>
          </a:bodyPr>
          <a:lstStyle/>
          <a:p>
            <a:pPr marL="0" indent="0">
              <a:buNone/>
            </a:pPr>
            <a:r>
              <a:rPr lang="en-US" sz="2000">
                <a:solidFill>
                  <a:srgbClr val="0054A8"/>
                </a:solidFill>
                <a:hlinkClick r:id="rId4"/>
              </a:rPr>
              <a:t>https://www.fdot.gov/construction/trnsport.shtm</a:t>
            </a:r>
            <a:endParaRPr lang="en-US" sz="2000">
              <a:solidFill>
                <a:srgbClr val="0054A8"/>
              </a:solidFill>
            </a:endParaRPr>
          </a:p>
        </p:txBody>
      </p:sp>
      <p:sp>
        <p:nvSpPr>
          <p:cNvPr id="3" name="Title 2">
            <a:extLst>
              <a:ext uri="{FF2B5EF4-FFF2-40B4-BE49-F238E27FC236}">
                <a16:creationId xmlns:a16="http://schemas.microsoft.com/office/drawing/2014/main" id="{DC9C8C3A-610D-EAD9-4D90-050B62B8C656}"/>
              </a:ext>
            </a:extLst>
          </p:cNvPr>
          <p:cNvSpPr>
            <a:spLocks noGrp="1"/>
          </p:cNvSpPr>
          <p:nvPr>
            <p:ph type="title"/>
          </p:nvPr>
        </p:nvSpPr>
        <p:spPr>
          <a:xfrm>
            <a:off x="812800" y="438798"/>
            <a:ext cx="10566400" cy="533400"/>
          </a:xfrm>
        </p:spPr>
        <p:txBody>
          <a:bodyPr lIns="91440" tIns="45720" rIns="91440" bIns="45720" anchor="t">
            <a:normAutofit fontScale="90000"/>
          </a:bodyPr>
          <a:lstStyle/>
          <a:p>
            <a:r>
              <a:rPr lang="en-US" b="1"/>
              <a:t>Stockpile Resources</a:t>
            </a:r>
          </a:p>
        </p:txBody>
      </p:sp>
      <p:pic>
        <p:nvPicPr>
          <p:cNvPr id="20" name="Picture 19">
            <a:extLst>
              <a:ext uri="{FF2B5EF4-FFF2-40B4-BE49-F238E27FC236}">
                <a16:creationId xmlns:a16="http://schemas.microsoft.com/office/drawing/2014/main" id="{CD4F9146-9A4B-39DD-BE4C-A78CE1CB5203}"/>
              </a:ext>
            </a:extLst>
          </p:cNvPr>
          <p:cNvPicPr>
            <a:picLocks noChangeAspect="1"/>
          </p:cNvPicPr>
          <p:nvPr/>
        </p:nvPicPr>
        <p:blipFill>
          <a:blip r:embed="rId5"/>
          <a:stretch>
            <a:fillRect/>
          </a:stretch>
        </p:blipFill>
        <p:spPr>
          <a:xfrm>
            <a:off x="953399" y="2831616"/>
            <a:ext cx="5326361" cy="3206565"/>
          </a:xfrm>
          <a:prstGeom prst="roundRect">
            <a:avLst>
              <a:gd name="adj" fmla="val 8594"/>
            </a:avLst>
          </a:prstGeom>
          <a:solidFill>
            <a:srgbClr val="FFFFFF">
              <a:shade val="85000"/>
            </a:srgbClr>
          </a:solidFill>
          <a:ln>
            <a:solidFill>
              <a:schemeClr val="tx2">
                <a:lumMod val="20000"/>
                <a:lumOff val="80000"/>
              </a:schemeClr>
            </a:solidFill>
          </a:ln>
          <a:effectLst>
            <a:reflection blurRad="12700" stA="38000" endPos="28000" dist="5000" dir="5400000" sy="-100000" algn="bl" rotWithShape="0"/>
          </a:effectLst>
        </p:spPr>
      </p:pic>
      <p:sp>
        <p:nvSpPr>
          <p:cNvPr id="21" name="Rectangle: Rounded Corners 20">
            <a:extLst>
              <a:ext uri="{FF2B5EF4-FFF2-40B4-BE49-F238E27FC236}">
                <a16:creationId xmlns:a16="http://schemas.microsoft.com/office/drawing/2014/main" id="{A153F6AC-1E2C-BEB9-3339-7E2E9A8E1331}"/>
              </a:ext>
            </a:extLst>
          </p:cNvPr>
          <p:cNvSpPr/>
          <p:nvPr/>
        </p:nvSpPr>
        <p:spPr>
          <a:xfrm>
            <a:off x="771803" y="4696287"/>
            <a:ext cx="5689551" cy="665824"/>
          </a:xfrm>
          <a:prstGeom prst="round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Rounded Corners 21">
            <a:extLst>
              <a:ext uri="{FF2B5EF4-FFF2-40B4-BE49-F238E27FC236}">
                <a16:creationId xmlns:a16="http://schemas.microsoft.com/office/drawing/2014/main" id="{DC9E3D02-ABF5-FA26-2A16-B9D1DDA363FA}"/>
              </a:ext>
            </a:extLst>
          </p:cNvPr>
          <p:cNvSpPr/>
          <p:nvPr/>
        </p:nvSpPr>
        <p:spPr>
          <a:xfrm>
            <a:off x="6933586" y="4319984"/>
            <a:ext cx="3985573" cy="444137"/>
          </a:xfrm>
          <a:prstGeom prst="round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720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Dollar with solid fill">
            <a:extLst>
              <a:ext uri="{FF2B5EF4-FFF2-40B4-BE49-F238E27FC236}">
                <a16:creationId xmlns:a16="http://schemas.microsoft.com/office/drawing/2014/main" id="{3E09A280-2E8E-43BE-C4A3-E03E4A212C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7" name="Freeform: Shape 5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8" name="Straight Connector 5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 name="Content Placeholder 1">
            <a:extLst>
              <a:ext uri="{FF2B5EF4-FFF2-40B4-BE49-F238E27FC236}">
                <a16:creationId xmlns:a16="http://schemas.microsoft.com/office/drawing/2014/main" id="{85750C66-0BF9-B76D-C9F6-4DEF730C1703}"/>
              </a:ext>
            </a:extLst>
          </p:cNvPr>
          <p:cNvSpPr>
            <a:spLocks noGrp="1"/>
          </p:cNvSpPr>
          <p:nvPr>
            <p:ph idx="1"/>
          </p:nvPr>
        </p:nvSpPr>
        <p:spPr>
          <a:xfrm>
            <a:off x="460906" y="895414"/>
            <a:ext cx="5635094" cy="3274381"/>
          </a:xfrm>
          <a:custGeom>
            <a:avLst/>
            <a:gdLst>
              <a:gd name="connsiteX0" fmla="*/ 0 w 5635094"/>
              <a:gd name="connsiteY0" fmla="*/ 0 h 3274381"/>
              <a:gd name="connsiteX1" fmla="*/ 682472 w 5635094"/>
              <a:gd name="connsiteY1" fmla="*/ 0 h 3274381"/>
              <a:gd name="connsiteX2" fmla="*/ 1364945 w 5635094"/>
              <a:gd name="connsiteY2" fmla="*/ 0 h 3274381"/>
              <a:gd name="connsiteX3" fmla="*/ 1991067 w 5635094"/>
              <a:gd name="connsiteY3" fmla="*/ 0 h 3274381"/>
              <a:gd name="connsiteX4" fmla="*/ 2673539 w 5635094"/>
              <a:gd name="connsiteY4" fmla="*/ 0 h 3274381"/>
              <a:gd name="connsiteX5" fmla="*/ 3186959 w 5635094"/>
              <a:gd name="connsiteY5" fmla="*/ 0 h 3274381"/>
              <a:gd name="connsiteX6" fmla="*/ 3869431 w 5635094"/>
              <a:gd name="connsiteY6" fmla="*/ 0 h 3274381"/>
              <a:gd name="connsiteX7" fmla="*/ 4608255 w 5635094"/>
              <a:gd name="connsiteY7" fmla="*/ 0 h 3274381"/>
              <a:gd name="connsiteX8" fmla="*/ 5635094 w 5635094"/>
              <a:gd name="connsiteY8" fmla="*/ 0 h 3274381"/>
              <a:gd name="connsiteX9" fmla="*/ 5635094 w 5635094"/>
              <a:gd name="connsiteY9" fmla="*/ 622132 h 3274381"/>
              <a:gd name="connsiteX10" fmla="*/ 5635094 w 5635094"/>
              <a:gd name="connsiteY10" fmla="*/ 1178777 h 3274381"/>
              <a:gd name="connsiteX11" fmla="*/ 5635094 w 5635094"/>
              <a:gd name="connsiteY11" fmla="*/ 1800910 h 3274381"/>
              <a:gd name="connsiteX12" fmla="*/ 5635094 w 5635094"/>
              <a:gd name="connsiteY12" fmla="*/ 2488530 h 3274381"/>
              <a:gd name="connsiteX13" fmla="*/ 5635094 w 5635094"/>
              <a:gd name="connsiteY13" fmla="*/ 3274381 h 3274381"/>
              <a:gd name="connsiteX14" fmla="*/ 5178025 w 5635094"/>
              <a:gd name="connsiteY14" fmla="*/ 3274381 h 3274381"/>
              <a:gd name="connsiteX15" fmla="*/ 4495553 w 5635094"/>
              <a:gd name="connsiteY15" fmla="*/ 3274381 h 3274381"/>
              <a:gd name="connsiteX16" fmla="*/ 3982133 w 5635094"/>
              <a:gd name="connsiteY16" fmla="*/ 3274381 h 3274381"/>
              <a:gd name="connsiteX17" fmla="*/ 3412362 w 5635094"/>
              <a:gd name="connsiteY17" fmla="*/ 3274381 h 3274381"/>
              <a:gd name="connsiteX18" fmla="*/ 2842592 w 5635094"/>
              <a:gd name="connsiteY18" fmla="*/ 3274381 h 3274381"/>
              <a:gd name="connsiteX19" fmla="*/ 2160119 w 5635094"/>
              <a:gd name="connsiteY19" fmla="*/ 3274381 h 3274381"/>
              <a:gd name="connsiteX20" fmla="*/ 1703051 w 5635094"/>
              <a:gd name="connsiteY20" fmla="*/ 3274381 h 3274381"/>
              <a:gd name="connsiteX21" fmla="*/ 964227 w 5635094"/>
              <a:gd name="connsiteY21" fmla="*/ 3274381 h 3274381"/>
              <a:gd name="connsiteX22" fmla="*/ 0 w 5635094"/>
              <a:gd name="connsiteY22" fmla="*/ 3274381 h 3274381"/>
              <a:gd name="connsiteX23" fmla="*/ 0 w 5635094"/>
              <a:gd name="connsiteY23" fmla="*/ 2586761 h 3274381"/>
              <a:gd name="connsiteX24" fmla="*/ 0 w 5635094"/>
              <a:gd name="connsiteY24" fmla="*/ 1997372 h 3274381"/>
              <a:gd name="connsiteX25" fmla="*/ 0 w 5635094"/>
              <a:gd name="connsiteY25" fmla="*/ 1277009 h 3274381"/>
              <a:gd name="connsiteX26" fmla="*/ 0 w 5635094"/>
              <a:gd name="connsiteY26" fmla="*/ 687620 h 3274381"/>
              <a:gd name="connsiteX27" fmla="*/ 0 w 5635094"/>
              <a:gd name="connsiteY27" fmla="*/ 0 h 327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35094" h="3274381" fill="none" extrusionOk="0">
                <a:moveTo>
                  <a:pt x="0" y="0"/>
                </a:moveTo>
                <a:cubicBezTo>
                  <a:pt x="225168" y="8490"/>
                  <a:pt x="468295" y="-11860"/>
                  <a:pt x="682472" y="0"/>
                </a:cubicBezTo>
                <a:cubicBezTo>
                  <a:pt x="896649" y="11860"/>
                  <a:pt x="1124940" y="20467"/>
                  <a:pt x="1364945" y="0"/>
                </a:cubicBezTo>
                <a:cubicBezTo>
                  <a:pt x="1604950" y="-20467"/>
                  <a:pt x="1698211" y="10895"/>
                  <a:pt x="1991067" y="0"/>
                </a:cubicBezTo>
                <a:cubicBezTo>
                  <a:pt x="2283923" y="-10895"/>
                  <a:pt x="2376481" y="-19044"/>
                  <a:pt x="2673539" y="0"/>
                </a:cubicBezTo>
                <a:cubicBezTo>
                  <a:pt x="2970597" y="19044"/>
                  <a:pt x="3083960" y="-23226"/>
                  <a:pt x="3186959" y="0"/>
                </a:cubicBezTo>
                <a:cubicBezTo>
                  <a:pt x="3289958" y="23226"/>
                  <a:pt x="3599451" y="30158"/>
                  <a:pt x="3869431" y="0"/>
                </a:cubicBezTo>
                <a:cubicBezTo>
                  <a:pt x="4139411" y="-30158"/>
                  <a:pt x="4409110" y="-7933"/>
                  <a:pt x="4608255" y="0"/>
                </a:cubicBezTo>
                <a:cubicBezTo>
                  <a:pt x="4807400" y="7933"/>
                  <a:pt x="5147771" y="-9544"/>
                  <a:pt x="5635094" y="0"/>
                </a:cubicBezTo>
                <a:cubicBezTo>
                  <a:pt x="5629062" y="175632"/>
                  <a:pt x="5662471" y="354877"/>
                  <a:pt x="5635094" y="622132"/>
                </a:cubicBezTo>
                <a:cubicBezTo>
                  <a:pt x="5607717" y="889387"/>
                  <a:pt x="5614269" y="933973"/>
                  <a:pt x="5635094" y="1178777"/>
                </a:cubicBezTo>
                <a:cubicBezTo>
                  <a:pt x="5655919" y="1423581"/>
                  <a:pt x="5615961" y="1562967"/>
                  <a:pt x="5635094" y="1800910"/>
                </a:cubicBezTo>
                <a:cubicBezTo>
                  <a:pt x="5654227" y="2038853"/>
                  <a:pt x="5620597" y="2172558"/>
                  <a:pt x="5635094" y="2488530"/>
                </a:cubicBezTo>
                <a:cubicBezTo>
                  <a:pt x="5649591" y="2804502"/>
                  <a:pt x="5664161" y="3037161"/>
                  <a:pt x="5635094" y="3274381"/>
                </a:cubicBezTo>
                <a:cubicBezTo>
                  <a:pt x="5406966" y="3279013"/>
                  <a:pt x="5290073" y="3260348"/>
                  <a:pt x="5178025" y="3274381"/>
                </a:cubicBezTo>
                <a:cubicBezTo>
                  <a:pt x="5065977" y="3288414"/>
                  <a:pt x="4633791" y="3240720"/>
                  <a:pt x="4495553" y="3274381"/>
                </a:cubicBezTo>
                <a:cubicBezTo>
                  <a:pt x="4357315" y="3308042"/>
                  <a:pt x="4194439" y="3281535"/>
                  <a:pt x="3982133" y="3274381"/>
                </a:cubicBezTo>
                <a:cubicBezTo>
                  <a:pt x="3769827" y="3267227"/>
                  <a:pt x="3572534" y="3276409"/>
                  <a:pt x="3412362" y="3274381"/>
                </a:cubicBezTo>
                <a:cubicBezTo>
                  <a:pt x="3252190" y="3272353"/>
                  <a:pt x="3118740" y="3264264"/>
                  <a:pt x="2842592" y="3274381"/>
                </a:cubicBezTo>
                <a:cubicBezTo>
                  <a:pt x="2566444" y="3284499"/>
                  <a:pt x="2394928" y="3272516"/>
                  <a:pt x="2160119" y="3274381"/>
                </a:cubicBezTo>
                <a:cubicBezTo>
                  <a:pt x="1925310" y="3276246"/>
                  <a:pt x="1898896" y="3258083"/>
                  <a:pt x="1703051" y="3274381"/>
                </a:cubicBezTo>
                <a:cubicBezTo>
                  <a:pt x="1507206" y="3290679"/>
                  <a:pt x="1115922" y="3262948"/>
                  <a:pt x="964227" y="3274381"/>
                </a:cubicBezTo>
                <a:cubicBezTo>
                  <a:pt x="812532" y="3285814"/>
                  <a:pt x="470205" y="3227494"/>
                  <a:pt x="0" y="3274381"/>
                </a:cubicBezTo>
                <a:cubicBezTo>
                  <a:pt x="14137" y="2983485"/>
                  <a:pt x="24259" y="2814802"/>
                  <a:pt x="0" y="2586761"/>
                </a:cubicBezTo>
                <a:cubicBezTo>
                  <a:pt x="-24259" y="2358720"/>
                  <a:pt x="-12502" y="2278840"/>
                  <a:pt x="0" y="1997372"/>
                </a:cubicBezTo>
                <a:cubicBezTo>
                  <a:pt x="12502" y="1715904"/>
                  <a:pt x="-7420" y="1540874"/>
                  <a:pt x="0" y="1277009"/>
                </a:cubicBezTo>
                <a:cubicBezTo>
                  <a:pt x="7420" y="1013144"/>
                  <a:pt x="-14612" y="903737"/>
                  <a:pt x="0" y="687620"/>
                </a:cubicBezTo>
                <a:cubicBezTo>
                  <a:pt x="14612" y="471503"/>
                  <a:pt x="-30875" y="170615"/>
                  <a:pt x="0" y="0"/>
                </a:cubicBezTo>
                <a:close/>
              </a:path>
              <a:path w="5635094" h="3274381" stroke="0" extrusionOk="0">
                <a:moveTo>
                  <a:pt x="0" y="0"/>
                </a:moveTo>
                <a:cubicBezTo>
                  <a:pt x="268135" y="-16362"/>
                  <a:pt x="390437" y="-27797"/>
                  <a:pt x="682472" y="0"/>
                </a:cubicBezTo>
                <a:cubicBezTo>
                  <a:pt x="974507" y="27797"/>
                  <a:pt x="970770" y="7718"/>
                  <a:pt x="1139541" y="0"/>
                </a:cubicBezTo>
                <a:cubicBezTo>
                  <a:pt x="1308312" y="-7718"/>
                  <a:pt x="1572226" y="-16409"/>
                  <a:pt x="1709312" y="0"/>
                </a:cubicBezTo>
                <a:cubicBezTo>
                  <a:pt x="1846398" y="16409"/>
                  <a:pt x="1995419" y="-18006"/>
                  <a:pt x="2222732" y="0"/>
                </a:cubicBezTo>
                <a:cubicBezTo>
                  <a:pt x="2450045" y="18006"/>
                  <a:pt x="2756958" y="-29412"/>
                  <a:pt x="2961555" y="0"/>
                </a:cubicBezTo>
                <a:cubicBezTo>
                  <a:pt x="3166152" y="29412"/>
                  <a:pt x="3419554" y="-13689"/>
                  <a:pt x="3587677" y="0"/>
                </a:cubicBezTo>
                <a:cubicBezTo>
                  <a:pt x="3755800" y="13689"/>
                  <a:pt x="3937126" y="4121"/>
                  <a:pt x="4044745" y="0"/>
                </a:cubicBezTo>
                <a:cubicBezTo>
                  <a:pt x="4152364" y="-4121"/>
                  <a:pt x="4522237" y="-4509"/>
                  <a:pt x="4783569" y="0"/>
                </a:cubicBezTo>
                <a:cubicBezTo>
                  <a:pt x="5044901" y="4509"/>
                  <a:pt x="5354334" y="-39441"/>
                  <a:pt x="5635094" y="0"/>
                </a:cubicBezTo>
                <a:cubicBezTo>
                  <a:pt x="5604152" y="309409"/>
                  <a:pt x="5624033" y="398650"/>
                  <a:pt x="5635094" y="720364"/>
                </a:cubicBezTo>
                <a:cubicBezTo>
                  <a:pt x="5646155" y="1042078"/>
                  <a:pt x="5604930" y="1217655"/>
                  <a:pt x="5635094" y="1342496"/>
                </a:cubicBezTo>
                <a:cubicBezTo>
                  <a:pt x="5665258" y="1467337"/>
                  <a:pt x="5607404" y="1874699"/>
                  <a:pt x="5635094" y="2062860"/>
                </a:cubicBezTo>
                <a:cubicBezTo>
                  <a:pt x="5662784" y="2251021"/>
                  <a:pt x="5667089" y="2758000"/>
                  <a:pt x="5635094" y="3274381"/>
                </a:cubicBezTo>
                <a:cubicBezTo>
                  <a:pt x="5447157" y="3293558"/>
                  <a:pt x="5267011" y="3250367"/>
                  <a:pt x="5121674" y="3274381"/>
                </a:cubicBezTo>
                <a:cubicBezTo>
                  <a:pt x="4976337" y="3298395"/>
                  <a:pt x="4846349" y="3256697"/>
                  <a:pt x="4664606" y="3274381"/>
                </a:cubicBezTo>
                <a:cubicBezTo>
                  <a:pt x="4482863" y="3292065"/>
                  <a:pt x="4347194" y="3269550"/>
                  <a:pt x="4038484" y="3274381"/>
                </a:cubicBezTo>
                <a:cubicBezTo>
                  <a:pt x="3729774" y="3279212"/>
                  <a:pt x="3606407" y="3288849"/>
                  <a:pt x="3468713" y="3274381"/>
                </a:cubicBezTo>
                <a:cubicBezTo>
                  <a:pt x="3331019" y="3259913"/>
                  <a:pt x="2992298" y="3273689"/>
                  <a:pt x="2842592" y="3274381"/>
                </a:cubicBezTo>
                <a:cubicBezTo>
                  <a:pt x="2692886" y="3275073"/>
                  <a:pt x="2351426" y="3254950"/>
                  <a:pt x="2160119" y="3274381"/>
                </a:cubicBezTo>
                <a:cubicBezTo>
                  <a:pt x="1968812" y="3293812"/>
                  <a:pt x="1690661" y="3287419"/>
                  <a:pt x="1477647" y="3274381"/>
                </a:cubicBezTo>
                <a:cubicBezTo>
                  <a:pt x="1264633" y="3261343"/>
                  <a:pt x="1128314" y="3246486"/>
                  <a:pt x="851525" y="3274381"/>
                </a:cubicBezTo>
                <a:cubicBezTo>
                  <a:pt x="574736" y="3302276"/>
                  <a:pt x="410886" y="3274340"/>
                  <a:pt x="0" y="3274381"/>
                </a:cubicBezTo>
                <a:cubicBezTo>
                  <a:pt x="9706" y="3133397"/>
                  <a:pt x="24113" y="2851906"/>
                  <a:pt x="0" y="2619505"/>
                </a:cubicBezTo>
                <a:cubicBezTo>
                  <a:pt x="-24113" y="2387104"/>
                  <a:pt x="-13840" y="2216056"/>
                  <a:pt x="0" y="1997372"/>
                </a:cubicBezTo>
                <a:cubicBezTo>
                  <a:pt x="13840" y="1778688"/>
                  <a:pt x="-22571" y="1532061"/>
                  <a:pt x="0" y="1342496"/>
                </a:cubicBezTo>
                <a:cubicBezTo>
                  <a:pt x="22571" y="1152931"/>
                  <a:pt x="4903" y="879905"/>
                  <a:pt x="0" y="654876"/>
                </a:cubicBezTo>
                <a:cubicBezTo>
                  <a:pt x="-4903" y="429847"/>
                  <a:pt x="32569" y="219155"/>
                  <a:pt x="0" y="0"/>
                </a:cubicBezTo>
                <a:close/>
              </a:path>
            </a:pathLst>
          </a:custGeom>
          <a:solidFill>
            <a:schemeClr val="bg1"/>
          </a:solidFill>
          <a:ln w="38100">
            <a:solidFill>
              <a:schemeClr val="accent2">
                <a:lumMod val="75000"/>
              </a:schemeClr>
            </a:solidFill>
            <a:extLst>
              <a:ext uri="{C807C97D-BFC1-408E-A445-0C87EB9F89A2}">
                <ask:lineSketchStyleProps xmlns:ask="http://schemas.microsoft.com/office/drawing/2018/sketchyshapes" sd="2431224185">
                  <ask:type>
                    <ask:lineSketchFreehand/>
                  </ask:type>
                </ask:lineSketchStyleProps>
              </a:ext>
            </a:extLst>
          </a:ln>
        </p:spPr>
        <p:txBody>
          <a:bodyPr vert="horz" lIns="182880" tIns="274320" rIns="91440" bIns="45720" rtlCol="0">
            <a:normAutofit lnSpcReduction="10000"/>
          </a:bodyPr>
          <a:lstStyle/>
          <a:p>
            <a:pPr marL="0" marR="0" lvl="3" indent="0" algn="ctr" defTabSz="914400" rtl="0" eaLnBrk="1" fontAlgn="auto" latinLnBrk="0" hangingPunct="1">
              <a:lnSpc>
                <a:spcPct val="90000"/>
              </a:lnSpc>
              <a:spcBef>
                <a:spcPts val="0"/>
              </a:spcBef>
              <a:spcAft>
                <a:spcPts val="600"/>
              </a:spcAft>
              <a:buClrTx/>
              <a:buSzTx/>
              <a:buFontTx/>
              <a:buNone/>
              <a:tabLst/>
              <a:defRPr/>
            </a:pPr>
            <a:r>
              <a:rPr kumimoji="0" lang="en-US" sz="4000" b="1" i="0" u="none" strike="noStrike" kern="1200" cap="none" spc="0" normalizeH="0" baseline="0" noProof="0">
                <a:ln>
                  <a:noFill/>
                </a:ln>
                <a:solidFill>
                  <a:schemeClr val="accent1"/>
                </a:solidFill>
                <a:effectLst/>
                <a:uLnTx/>
                <a:uFillTx/>
                <a:latin typeface="+mn-lt"/>
                <a:ea typeface="Adobe Song Std L" panose="02020300000000000000" pitchFamily="18" charset="-128"/>
              </a:rPr>
              <a:t>I was today years old when I learned…</a:t>
            </a:r>
          </a:p>
          <a:p>
            <a:pPr marL="0" marR="0" lvl="3" indent="0" algn="ctr" defTabSz="914400" rtl="0" eaLnBrk="1" fontAlgn="auto" latinLnBrk="0" hangingPunct="1">
              <a:lnSpc>
                <a:spcPct val="90000"/>
              </a:lnSpc>
              <a:spcBef>
                <a:spcPts val="0"/>
              </a:spcBef>
              <a:spcAft>
                <a:spcPts val="600"/>
              </a:spcAft>
              <a:buClrTx/>
              <a:buSzTx/>
              <a:buFontTx/>
              <a:buNone/>
              <a:tabLst/>
              <a:defRPr/>
            </a:pPr>
            <a:endParaRPr kumimoji="0" lang="en-US" sz="4000" b="1" i="0" u="none" strike="noStrike" kern="1200" cap="none" spc="0" normalizeH="0" baseline="0" noProof="0">
              <a:ln>
                <a:noFill/>
              </a:ln>
              <a:solidFill>
                <a:schemeClr val="accent5">
                  <a:lumMod val="75000"/>
                </a:schemeClr>
              </a:solidFill>
              <a:effectLst/>
              <a:uLnTx/>
              <a:uFillTx/>
              <a:latin typeface="+mn-lt"/>
              <a:ea typeface="Adobe Song Std L" panose="02020300000000000000" pitchFamily="18" charset="-128"/>
            </a:endParaRPr>
          </a:p>
          <a:p>
            <a:pPr marL="0" marR="0" lvl="3" indent="0" algn="ctr" defTabSz="914400" rtl="0" eaLnBrk="1" fontAlgn="auto" latinLnBrk="0" hangingPunct="1">
              <a:lnSpc>
                <a:spcPct val="90000"/>
              </a:lnSpc>
              <a:spcBef>
                <a:spcPts val="0"/>
              </a:spcBef>
              <a:spcAft>
                <a:spcPts val="600"/>
              </a:spcAft>
              <a:buClrTx/>
              <a:buSzTx/>
              <a:buFontTx/>
              <a:buNone/>
              <a:tabLst/>
              <a:defRPr/>
            </a:pPr>
            <a:r>
              <a:rPr kumimoji="0" lang="en-US" sz="4000" b="1" i="0" u="none" strike="noStrike" kern="1200" cap="none" spc="0" normalizeH="0" baseline="0" noProof="0">
                <a:ln>
                  <a:noFill/>
                </a:ln>
                <a:solidFill>
                  <a:schemeClr val="accent5">
                    <a:lumMod val="75000"/>
                  </a:schemeClr>
                </a:solidFill>
                <a:effectLst/>
                <a:uLnTx/>
                <a:uFillTx/>
                <a:latin typeface="+mn-lt"/>
                <a:ea typeface="Adobe Song Std L" panose="02020300000000000000" pitchFamily="18" charset="-128"/>
              </a:rPr>
              <a:t> Stockpile in PrC is (fairly) Easy!!</a:t>
            </a:r>
          </a:p>
          <a:p>
            <a:pPr lvl="1" indent="-228600">
              <a:spcBef>
                <a:spcPts val="1000"/>
              </a:spcBef>
              <a:buClr>
                <a:schemeClr val="accent2">
                  <a:lumMod val="75000"/>
                </a:schemeClr>
              </a:buClr>
            </a:pPr>
            <a:endParaRPr lang="en-US" sz="1500"/>
          </a:p>
          <a:p>
            <a:endParaRPr lang="en-US" sz="1500"/>
          </a:p>
          <a:p>
            <a:pPr marL="0" indent="0">
              <a:buNone/>
            </a:pPr>
            <a:endParaRPr lang="en-US" sz="1500"/>
          </a:p>
        </p:txBody>
      </p:sp>
      <p:sp>
        <p:nvSpPr>
          <p:cNvPr id="7" name="TextBox 6">
            <a:extLst>
              <a:ext uri="{FF2B5EF4-FFF2-40B4-BE49-F238E27FC236}">
                <a16:creationId xmlns:a16="http://schemas.microsoft.com/office/drawing/2014/main" id="{B251AAC3-D274-3AC1-DA9A-72E55A7B2223}"/>
              </a:ext>
            </a:extLst>
          </p:cNvPr>
          <p:cNvSpPr txBox="1"/>
          <p:nvPr/>
        </p:nvSpPr>
        <p:spPr>
          <a:xfrm>
            <a:off x="1774193" y="4512743"/>
            <a:ext cx="3629257" cy="1563505"/>
          </a:xfrm>
          <a:custGeom>
            <a:avLst/>
            <a:gdLst>
              <a:gd name="csX0" fmla="*/ 0 w 3629257"/>
              <a:gd name="csY0" fmla="*/ 0 h 1563505"/>
              <a:gd name="csX1" fmla="*/ 532291 w 3629257"/>
              <a:gd name="csY1" fmla="*/ 0 h 1563505"/>
              <a:gd name="csX2" fmla="*/ 1064582 w 3629257"/>
              <a:gd name="csY2" fmla="*/ 0 h 1563505"/>
              <a:gd name="csX3" fmla="*/ 1705751 w 3629257"/>
              <a:gd name="csY3" fmla="*/ 0 h 1563505"/>
              <a:gd name="csX4" fmla="*/ 2310627 w 3629257"/>
              <a:gd name="csY4" fmla="*/ 0 h 1563505"/>
              <a:gd name="csX5" fmla="*/ 2879211 w 3629257"/>
              <a:gd name="csY5" fmla="*/ 0 h 1563505"/>
              <a:gd name="csX6" fmla="*/ 3629257 w 3629257"/>
              <a:gd name="csY6" fmla="*/ 0 h 1563505"/>
              <a:gd name="csX7" fmla="*/ 3629257 w 3629257"/>
              <a:gd name="csY7" fmla="*/ 474263 h 1563505"/>
              <a:gd name="csX8" fmla="*/ 3629257 w 3629257"/>
              <a:gd name="csY8" fmla="*/ 979796 h 1563505"/>
              <a:gd name="csX9" fmla="*/ 3629257 w 3629257"/>
              <a:gd name="csY9" fmla="*/ 1563505 h 1563505"/>
              <a:gd name="csX10" fmla="*/ 2951796 w 3629257"/>
              <a:gd name="csY10" fmla="*/ 1563505 h 1563505"/>
              <a:gd name="csX11" fmla="*/ 2274334 w 3629257"/>
              <a:gd name="csY11" fmla="*/ 1563505 h 1563505"/>
              <a:gd name="csX12" fmla="*/ 1705751 w 3629257"/>
              <a:gd name="csY12" fmla="*/ 1563505 h 1563505"/>
              <a:gd name="csX13" fmla="*/ 1028289 w 3629257"/>
              <a:gd name="csY13" fmla="*/ 1563505 h 1563505"/>
              <a:gd name="csX14" fmla="*/ 0 w 3629257"/>
              <a:gd name="csY14" fmla="*/ 1563505 h 1563505"/>
              <a:gd name="csX15" fmla="*/ 0 w 3629257"/>
              <a:gd name="csY15" fmla="*/ 1042337 h 1563505"/>
              <a:gd name="csX16" fmla="*/ 0 w 3629257"/>
              <a:gd name="csY16" fmla="*/ 536803 h 1563505"/>
              <a:gd name="csX17" fmla="*/ 0 w 3629257"/>
              <a:gd name="csY17" fmla="*/ 0 h 15635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629257" h="1563505" extrusionOk="0">
                <a:moveTo>
                  <a:pt x="0" y="0"/>
                </a:moveTo>
                <a:cubicBezTo>
                  <a:pt x="139195" y="23200"/>
                  <a:pt x="266421" y="-3160"/>
                  <a:pt x="532291" y="0"/>
                </a:cubicBezTo>
                <a:cubicBezTo>
                  <a:pt x="798161" y="3160"/>
                  <a:pt x="942837" y="-10625"/>
                  <a:pt x="1064582" y="0"/>
                </a:cubicBezTo>
                <a:cubicBezTo>
                  <a:pt x="1186327" y="10625"/>
                  <a:pt x="1522136" y="12041"/>
                  <a:pt x="1705751" y="0"/>
                </a:cubicBezTo>
                <a:cubicBezTo>
                  <a:pt x="1889366" y="-12041"/>
                  <a:pt x="2154617" y="24541"/>
                  <a:pt x="2310627" y="0"/>
                </a:cubicBezTo>
                <a:cubicBezTo>
                  <a:pt x="2466637" y="-24541"/>
                  <a:pt x="2746133" y="4057"/>
                  <a:pt x="2879211" y="0"/>
                </a:cubicBezTo>
                <a:cubicBezTo>
                  <a:pt x="3012289" y="-4057"/>
                  <a:pt x="3435669" y="211"/>
                  <a:pt x="3629257" y="0"/>
                </a:cubicBezTo>
                <a:cubicBezTo>
                  <a:pt x="3614358" y="124557"/>
                  <a:pt x="3628233" y="320807"/>
                  <a:pt x="3629257" y="474263"/>
                </a:cubicBezTo>
                <a:cubicBezTo>
                  <a:pt x="3630281" y="627719"/>
                  <a:pt x="3641797" y="787036"/>
                  <a:pt x="3629257" y="979796"/>
                </a:cubicBezTo>
                <a:cubicBezTo>
                  <a:pt x="3616717" y="1172556"/>
                  <a:pt x="3616513" y="1419925"/>
                  <a:pt x="3629257" y="1563505"/>
                </a:cubicBezTo>
                <a:cubicBezTo>
                  <a:pt x="3405714" y="1537956"/>
                  <a:pt x="3281982" y="1537162"/>
                  <a:pt x="2951796" y="1563505"/>
                </a:cubicBezTo>
                <a:cubicBezTo>
                  <a:pt x="2621610" y="1589848"/>
                  <a:pt x="2599131" y="1567468"/>
                  <a:pt x="2274334" y="1563505"/>
                </a:cubicBezTo>
                <a:cubicBezTo>
                  <a:pt x="1949537" y="1559542"/>
                  <a:pt x="1963066" y="1563025"/>
                  <a:pt x="1705751" y="1563505"/>
                </a:cubicBezTo>
                <a:cubicBezTo>
                  <a:pt x="1448436" y="1563985"/>
                  <a:pt x="1355419" y="1587416"/>
                  <a:pt x="1028289" y="1563505"/>
                </a:cubicBezTo>
                <a:cubicBezTo>
                  <a:pt x="701159" y="1539594"/>
                  <a:pt x="217280" y="1558575"/>
                  <a:pt x="0" y="1563505"/>
                </a:cubicBezTo>
                <a:cubicBezTo>
                  <a:pt x="7607" y="1343513"/>
                  <a:pt x="1254" y="1301466"/>
                  <a:pt x="0" y="1042337"/>
                </a:cubicBezTo>
                <a:cubicBezTo>
                  <a:pt x="-1254" y="783208"/>
                  <a:pt x="9820" y="722296"/>
                  <a:pt x="0" y="536803"/>
                </a:cubicBezTo>
                <a:cubicBezTo>
                  <a:pt x="-9820" y="351310"/>
                  <a:pt x="12034" y="138805"/>
                  <a:pt x="0" y="0"/>
                </a:cubicBezTo>
                <a:close/>
              </a:path>
            </a:pathLst>
          </a:custGeom>
          <a:noFill/>
          <a:ln w="38100">
            <a:noFill/>
            <a:extLst>
              <a:ext uri="{C807C97D-BFC1-408E-A445-0C87EB9F89A2}">
                <ask:lineSketchStyleProps xmlns:ask="http://schemas.microsoft.com/office/drawing/2018/sketchyshapes" sd="3953082359">
                  <a:prstGeom prst="rect">
                    <a:avLst/>
                  </a:prstGeom>
                  <ask:type>
                    <ask:lineSketchFreehand/>
                  </ask:type>
                </ask:lineSketchStyleProps>
              </a:ext>
            </a:extLst>
          </a:ln>
        </p:spPr>
        <p:txBody>
          <a:bodyPr wrap="square" lIns="91440" tIns="45720" rIns="91440" bIns="45720" anchor="t">
            <a:spAutoFit/>
          </a:bodyPr>
          <a:lstStyle/>
          <a:p>
            <a:pPr marL="0" marR="0" lvl="3" indent="0" defTabSz="914400" rtl="0" eaLnBrk="1" fontAlgn="auto" latinLnBrk="0" hangingPunct="1">
              <a:lnSpc>
                <a:spcPct val="90000"/>
              </a:lnSpc>
              <a:spcBef>
                <a:spcPts val="0"/>
              </a:spcBef>
              <a:spcAft>
                <a:spcPts val="600"/>
              </a:spcAft>
              <a:buClrTx/>
              <a:buSzTx/>
              <a:buFontTx/>
              <a:buNone/>
              <a:tabLst/>
              <a:defRPr/>
            </a:pPr>
            <a:r>
              <a:rPr lang="en-US">
                <a:latin typeface="Arial" panose="020B0604020202020204" pitchFamily="34" charset="0"/>
                <a:cs typeface="Arial" panose="020B0604020202020204" pitchFamily="34" charset="0"/>
              </a:rPr>
              <a:t>Need more help? </a:t>
            </a:r>
          </a:p>
          <a:p>
            <a:pPr marL="0" marR="0" lvl="3" indent="0" defTabSz="914400" rtl="0" eaLnBrk="1" fontAlgn="auto" latinLnBrk="0" hangingPunct="1">
              <a:lnSpc>
                <a:spcPct val="90000"/>
              </a:lnSpc>
              <a:spcBef>
                <a:spcPts val="0"/>
              </a:spcBef>
              <a:spcAft>
                <a:spcPts val="600"/>
              </a:spcAft>
              <a:buClrTx/>
              <a:buSzTx/>
              <a:buFontTx/>
              <a:buNone/>
              <a:tabLst/>
              <a:defRPr/>
            </a:pPr>
            <a:r>
              <a:rPr lang="en-US">
                <a:latin typeface="Arial" panose="020B0604020202020204" pitchFamily="34" charset="0"/>
                <a:cs typeface="Arial" panose="020B0604020202020204" pitchFamily="34" charset="0"/>
              </a:rPr>
              <a:t>Contact…</a:t>
            </a:r>
          </a:p>
          <a:p>
            <a:pPr marL="0" marR="0" lvl="3" defTabSz="914400" rtl="0" eaLnBrk="1" fontAlgn="auto" latinLnBrk="0" hangingPunct="1">
              <a:lnSpc>
                <a:spcPct val="90000"/>
              </a:lnSpc>
              <a:spcBef>
                <a:spcPts val="0"/>
              </a:spcBef>
              <a:spcAft>
                <a:spcPts val="600"/>
              </a:spcAft>
              <a:buClrTx/>
              <a:buSzTx/>
              <a:tabLst/>
              <a:defRPr/>
            </a:pPr>
            <a:r>
              <a:rPr lang="en-US" sz="1600">
                <a:solidFill>
                  <a:schemeClr val="accent5">
                    <a:lumMod val="75000"/>
                  </a:schemeClr>
                </a:solidFill>
                <a:latin typeface="Arial"/>
                <a:cs typeface="Arial"/>
              </a:rPr>
              <a:t>Your </a:t>
            </a:r>
            <a:r>
              <a:rPr lang="en-US" sz="1600">
                <a:solidFill>
                  <a:schemeClr val="accent5">
                    <a:lumMod val="75000"/>
                  </a:schemeClr>
                </a:solidFill>
                <a:latin typeface="Arial"/>
                <a:cs typeface="Arial"/>
                <a:hlinkClick r:id="rId4"/>
              </a:rPr>
              <a:t>District PrC Coordinators</a:t>
            </a:r>
          </a:p>
          <a:p>
            <a:pPr marL="0" marR="0" lvl="3" defTabSz="914400" rtl="0" eaLnBrk="1" fontAlgn="auto" latinLnBrk="0" hangingPunct="1">
              <a:lnSpc>
                <a:spcPct val="90000"/>
              </a:lnSpc>
              <a:spcBef>
                <a:spcPts val="0"/>
              </a:spcBef>
              <a:spcAft>
                <a:spcPts val="600"/>
              </a:spcAft>
              <a:buClrTx/>
              <a:buSzTx/>
              <a:tabLst/>
              <a:defRPr/>
            </a:pPr>
            <a:r>
              <a:rPr lang="en-US" sz="1600">
                <a:solidFill>
                  <a:schemeClr val="accent5">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SCO Systems Section</a:t>
            </a:r>
            <a:endParaRPr lang="en-US" sz="1600">
              <a:solidFill>
                <a:schemeClr val="accent5">
                  <a:lumMod val="75000"/>
                </a:schemeClr>
              </a:solidFill>
              <a:latin typeface="Arial" panose="020B0604020202020204" pitchFamily="34" charset="0"/>
              <a:cs typeface="Arial" panose="020B0604020202020204" pitchFamily="34" charset="0"/>
            </a:endParaRPr>
          </a:p>
          <a:p>
            <a:pPr marL="0" marR="0" lvl="3" defTabSz="914400" rtl="0" eaLnBrk="1" fontAlgn="auto" latinLnBrk="0" hangingPunct="1">
              <a:lnSpc>
                <a:spcPct val="90000"/>
              </a:lnSpc>
              <a:spcBef>
                <a:spcPts val="0"/>
              </a:spcBef>
              <a:spcAft>
                <a:spcPts val="600"/>
              </a:spcAft>
              <a:buClrTx/>
              <a:buSzTx/>
              <a:tabLst/>
              <a:defRPr/>
            </a:pPr>
            <a:r>
              <a:rPr lang="en-US" sz="1600">
                <a:solidFill>
                  <a:schemeClr val="accent5">
                    <a:lumMod val="75000"/>
                  </a:schemeClr>
                </a:solidFill>
                <a:latin typeface="Arial"/>
                <a:cs typeface="Arial"/>
                <a:hlinkClick r:id="rId6">
                  <a:extLst>
                    <a:ext uri="{A12FA001-AC4F-418D-AE19-62706E023703}">
                      <ahyp:hlinkClr xmlns:ahyp="http://schemas.microsoft.com/office/drawing/2018/hyperlinkcolor" val="tx"/>
                    </a:ext>
                  </a:extLst>
                </a:hlinkClick>
              </a:rPr>
              <a:t>SCO Final Estimates Office</a:t>
            </a:r>
            <a:endParaRPr lang="en-US" sz="1600">
              <a:solidFill>
                <a:schemeClr val="accent5">
                  <a:lumMod val="75000"/>
                </a:schemeClr>
              </a:solidFill>
              <a:latin typeface="Arial"/>
              <a:cs typeface="Arial"/>
            </a:endParaRPr>
          </a:p>
        </p:txBody>
      </p:sp>
    </p:spTree>
    <p:extLst>
      <p:ext uri="{BB962C8B-B14F-4D97-AF65-F5344CB8AC3E}">
        <p14:creationId xmlns:p14="http://schemas.microsoft.com/office/powerpoint/2010/main" val="273668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DE1804-6322-AC48-EA7E-F4B7F355B966}"/>
              </a:ext>
            </a:extLst>
          </p:cNvPr>
          <p:cNvPicPr>
            <a:picLocks noChangeAspect="1"/>
          </p:cNvPicPr>
          <p:nvPr/>
        </p:nvPicPr>
        <p:blipFill>
          <a:blip r:embed="rId2"/>
          <a:srcRect b="30414"/>
          <a:stretch/>
        </p:blipFill>
        <p:spPr>
          <a:xfrm>
            <a:off x="3079284" y="670974"/>
            <a:ext cx="6033432" cy="2660372"/>
          </a:xfrm>
          <a:prstGeom prst="rect">
            <a:avLst/>
          </a:prstGeom>
          <a:ln w="57150">
            <a:solidFill>
              <a:schemeClr val="accent1"/>
            </a:solidFill>
          </a:ln>
        </p:spPr>
      </p:pic>
      <p:pic>
        <p:nvPicPr>
          <p:cNvPr id="3" name="Picture 2">
            <a:extLst>
              <a:ext uri="{FF2B5EF4-FFF2-40B4-BE49-F238E27FC236}">
                <a16:creationId xmlns:a16="http://schemas.microsoft.com/office/drawing/2014/main" id="{58814D01-D6AD-6C17-75F3-33C1FE6A5223}"/>
              </a:ext>
            </a:extLst>
          </p:cNvPr>
          <p:cNvPicPr>
            <a:picLocks noChangeAspect="1"/>
          </p:cNvPicPr>
          <p:nvPr/>
        </p:nvPicPr>
        <p:blipFill>
          <a:blip r:embed="rId3"/>
          <a:stretch>
            <a:fillRect/>
          </a:stretch>
        </p:blipFill>
        <p:spPr>
          <a:xfrm>
            <a:off x="1701538" y="3721584"/>
            <a:ext cx="8788924" cy="2705706"/>
          </a:xfrm>
          <a:prstGeom prst="rect">
            <a:avLst/>
          </a:prstGeom>
          <a:ln w="57150">
            <a:solidFill>
              <a:schemeClr val="accent1"/>
            </a:solidFill>
          </a:ln>
        </p:spPr>
      </p:pic>
      <p:cxnSp>
        <p:nvCxnSpPr>
          <p:cNvPr id="4" name="Straight Arrow Connector 3">
            <a:extLst>
              <a:ext uri="{FF2B5EF4-FFF2-40B4-BE49-F238E27FC236}">
                <a16:creationId xmlns:a16="http://schemas.microsoft.com/office/drawing/2014/main" id="{9DE762A7-396D-5F09-5A42-957F9C0A3ABD}"/>
              </a:ext>
            </a:extLst>
          </p:cNvPr>
          <p:cNvCxnSpPr/>
          <p:nvPr/>
        </p:nvCxnSpPr>
        <p:spPr>
          <a:xfrm flipV="1">
            <a:off x="1219200" y="1200150"/>
            <a:ext cx="2847975" cy="266700"/>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A80E7D94-E768-B1FA-D424-E0DAE3C482D0}"/>
              </a:ext>
            </a:extLst>
          </p:cNvPr>
          <p:cNvCxnSpPr>
            <a:cxnSpLocks/>
          </p:cNvCxnSpPr>
          <p:nvPr/>
        </p:nvCxnSpPr>
        <p:spPr>
          <a:xfrm flipV="1">
            <a:off x="6810375" y="5162550"/>
            <a:ext cx="1162050" cy="352425"/>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6F39ECE-F3C0-B814-0127-F354421D64C1}"/>
              </a:ext>
            </a:extLst>
          </p:cNvPr>
          <p:cNvCxnSpPr>
            <a:cxnSpLocks/>
          </p:cNvCxnSpPr>
          <p:nvPr/>
        </p:nvCxnSpPr>
        <p:spPr>
          <a:xfrm flipH="1" flipV="1">
            <a:off x="10046166" y="4752975"/>
            <a:ext cx="1307634" cy="819150"/>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pic>
        <p:nvPicPr>
          <p:cNvPr id="12" name="Graphic 11" descr="Badge 1 with solid fill">
            <a:extLst>
              <a:ext uri="{FF2B5EF4-FFF2-40B4-BE49-F238E27FC236}">
                <a16:creationId xmlns:a16="http://schemas.microsoft.com/office/drawing/2014/main" id="{565E100D-003E-4FB5-1B2D-093DB07737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5924" y="437939"/>
            <a:ext cx="914400" cy="914400"/>
          </a:xfrm>
          <a:prstGeom prst="rect">
            <a:avLst/>
          </a:prstGeom>
        </p:spPr>
      </p:pic>
      <p:pic>
        <p:nvPicPr>
          <p:cNvPr id="13" name="Graphic 12" descr="Badge with solid fill">
            <a:extLst>
              <a:ext uri="{FF2B5EF4-FFF2-40B4-BE49-F238E27FC236}">
                <a16:creationId xmlns:a16="http://schemas.microsoft.com/office/drawing/2014/main" id="{A99954F3-EBB0-3262-A897-7AAA189732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09709" y="4295775"/>
            <a:ext cx="914400" cy="914400"/>
          </a:xfrm>
          <a:prstGeom prst="rect">
            <a:avLst/>
          </a:prstGeom>
        </p:spPr>
      </p:pic>
      <p:pic>
        <p:nvPicPr>
          <p:cNvPr id="14" name="Graphic 13" descr="Badge 3 with solid fill">
            <a:extLst>
              <a:ext uri="{FF2B5EF4-FFF2-40B4-BE49-F238E27FC236}">
                <a16:creationId xmlns:a16="http://schemas.microsoft.com/office/drawing/2014/main" id="{0F9B1198-6D35-AFCA-C764-EB72A9E71A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46216" y="5128881"/>
            <a:ext cx="914400" cy="884873"/>
          </a:xfrm>
          <a:prstGeom prst="rect">
            <a:avLst/>
          </a:prstGeom>
        </p:spPr>
      </p:pic>
    </p:spTree>
    <p:extLst>
      <p:ext uri="{BB962C8B-B14F-4D97-AF65-F5344CB8AC3E}">
        <p14:creationId xmlns:p14="http://schemas.microsoft.com/office/powerpoint/2010/main" val="108130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0E7453-09ED-965F-AF7F-0ED5B984FE2D}"/>
              </a:ext>
            </a:extLst>
          </p:cNvPr>
          <p:cNvSpPr txBox="1"/>
          <p:nvPr/>
        </p:nvSpPr>
        <p:spPr>
          <a:xfrm>
            <a:off x="-507675" y="1627692"/>
            <a:ext cx="6017731" cy="1231106"/>
          </a:xfrm>
          <a:custGeom>
            <a:avLst/>
            <a:gdLst>
              <a:gd name="csX0" fmla="*/ 0 w 6017731"/>
              <a:gd name="csY0" fmla="*/ 0 h 1231106"/>
              <a:gd name="csX1" fmla="*/ 668637 w 6017731"/>
              <a:gd name="csY1" fmla="*/ 0 h 1231106"/>
              <a:gd name="csX2" fmla="*/ 1277096 w 6017731"/>
              <a:gd name="csY2" fmla="*/ 0 h 1231106"/>
              <a:gd name="csX3" fmla="*/ 1945733 w 6017731"/>
              <a:gd name="csY3" fmla="*/ 0 h 1231106"/>
              <a:gd name="csX4" fmla="*/ 2433838 w 6017731"/>
              <a:gd name="csY4" fmla="*/ 0 h 1231106"/>
              <a:gd name="csX5" fmla="*/ 3222829 w 6017731"/>
              <a:gd name="csY5" fmla="*/ 0 h 1231106"/>
              <a:gd name="csX6" fmla="*/ 4011821 w 6017731"/>
              <a:gd name="csY6" fmla="*/ 0 h 1231106"/>
              <a:gd name="csX7" fmla="*/ 4680457 w 6017731"/>
              <a:gd name="csY7" fmla="*/ 0 h 1231106"/>
              <a:gd name="csX8" fmla="*/ 5409272 w 6017731"/>
              <a:gd name="csY8" fmla="*/ 0 h 1231106"/>
              <a:gd name="csX9" fmla="*/ 6017731 w 6017731"/>
              <a:gd name="csY9" fmla="*/ 0 h 1231106"/>
              <a:gd name="csX10" fmla="*/ 6017731 w 6017731"/>
              <a:gd name="csY10" fmla="*/ 590931 h 1231106"/>
              <a:gd name="csX11" fmla="*/ 6017731 w 6017731"/>
              <a:gd name="csY11" fmla="*/ 1231106 h 1231106"/>
              <a:gd name="csX12" fmla="*/ 5288917 w 6017731"/>
              <a:gd name="csY12" fmla="*/ 1231106 h 1231106"/>
              <a:gd name="csX13" fmla="*/ 4740635 w 6017731"/>
              <a:gd name="csY13" fmla="*/ 1231106 h 1231106"/>
              <a:gd name="csX14" fmla="*/ 4011821 w 6017731"/>
              <a:gd name="csY14" fmla="*/ 1231106 h 1231106"/>
              <a:gd name="csX15" fmla="*/ 3523716 w 6017731"/>
              <a:gd name="csY15" fmla="*/ 1231106 h 1231106"/>
              <a:gd name="csX16" fmla="*/ 2734724 w 6017731"/>
              <a:gd name="csY16" fmla="*/ 1231106 h 1231106"/>
              <a:gd name="csX17" fmla="*/ 2066088 w 6017731"/>
              <a:gd name="csY17" fmla="*/ 1231106 h 1231106"/>
              <a:gd name="csX18" fmla="*/ 1577983 w 6017731"/>
              <a:gd name="csY18" fmla="*/ 1231106 h 1231106"/>
              <a:gd name="csX19" fmla="*/ 788991 w 6017731"/>
              <a:gd name="csY19" fmla="*/ 1231106 h 1231106"/>
              <a:gd name="csX20" fmla="*/ 0 w 6017731"/>
              <a:gd name="csY20" fmla="*/ 1231106 h 1231106"/>
              <a:gd name="csX21" fmla="*/ 0 w 6017731"/>
              <a:gd name="csY21" fmla="*/ 603242 h 1231106"/>
              <a:gd name="csX22" fmla="*/ 0 w 6017731"/>
              <a:gd name="csY22" fmla="*/ 0 h 12311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6017731" h="1231106" extrusionOk="0">
                <a:moveTo>
                  <a:pt x="0" y="0"/>
                </a:moveTo>
                <a:cubicBezTo>
                  <a:pt x="159021" y="-9803"/>
                  <a:pt x="421789" y="19695"/>
                  <a:pt x="668637" y="0"/>
                </a:cubicBezTo>
                <a:cubicBezTo>
                  <a:pt x="915485" y="-19695"/>
                  <a:pt x="1111390" y="11443"/>
                  <a:pt x="1277096" y="0"/>
                </a:cubicBezTo>
                <a:cubicBezTo>
                  <a:pt x="1442802" y="-11443"/>
                  <a:pt x="1653384" y="19677"/>
                  <a:pt x="1945733" y="0"/>
                </a:cubicBezTo>
                <a:cubicBezTo>
                  <a:pt x="2238082" y="-19677"/>
                  <a:pt x="2321064" y="-11486"/>
                  <a:pt x="2433838" y="0"/>
                </a:cubicBezTo>
                <a:cubicBezTo>
                  <a:pt x="2546612" y="11486"/>
                  <a:pt x="2891854" y="5732"/>
                  <a:pt x="3222829" y="0"/>
                </a:cubicBezTo>
                <a:cubicBezTo>
                  <a:pt x="3553804" y="-5732"/>
                  <a:pt x="3650332" y="-12269"/>
                  <a:pt x="4011821" y="0"/>
                </a:cubicBezTo>
                <a:cubicBezTo>
                  <a:pt x="4373310" y="12269"/>
                  <a:pt x="4507446" y="3928"/>
                  <a:pt x="4680457" y="0"/>
                </a:cubicBezTo>
                <a:cubicBezTo>
                  <a:pt x="4853468" y="-3928"/>
                  <a:pt x="5154248" y="9008"/>
                  <a:pt x="5409272" y="0"/>
                </a:cubicBezTo>
                <a:cubicBezTo>
                  <a:pt x="5664296" y="-9008"/>
                  <a:pt x="5861177" y="11948"/>
                  <a:pt x="6017731" y="0"/>
                </a:cubicBezTo>
                <a:cubicBezTo>
                  <a:pt x="6044807" y="224375"/>
                  <a:pt x="6037711" y="456671"/>
                  <a:pt x="6017731" y="590931"/>
                </a:cubicBezTo>
                <a:cubicBezTo>
                  <a:pt x="5997751" y="725191"/>
                  <a:pt x="6007562" y="1080181"/>
                  <a:pt x="6017731" y="1231106"/>
                </a:cubicBezTo>
                <a:cubicBezTo>
                  <a:pt x="5715828" y="1224349"/>
                  <a:pt x="5636481" y="1258677"/>
                  <a:pt x="5288917" y="1231106"/>
                </a:cubicBezTo>
                <a:cubicBezTo>
                  <a:pt x="4941353" y="1203535"/>
                  <a:pt x="4951323" y="1209718"/>
                  <a:pt x="4740635" y="1231106"/>
                </a:cubicBezTo>
                <a:cubicBezTo>
                  <a:pt x="4529947" y="1252494"/>
                  <a:pt x="4256344" y="1208787"/>
                  <a:pt x="4011821" y="1231106"/>
                </a:cubicBezTo>
                <a:cubicBezTo>
                  <a:pt x="3767298" y="1253425"/>
                  <a:pt x="3765753" y="1220141"/>
                  <a:pt x="3523716" y="1231106"/>
                </a:cubicBezTo>
                <a:cubicBezTo>
                  <a:pt x="3281680" y="1242071"/>
                  <a:pt x="3092177" y="1260343"/>
                  <a:pt x="2734724" y="1231106"/>
                </a:cubicBezTo>
                <a:cubicBezTo>
                  <a:pt x="2377271" y="1201869"/>
                  <a:pt x="2258876" y="1263428"/>
                  <a:pt x="2066088" y="1231106"/>
                </a:cubicBezTo>
                <a:cubicBezTo>
                  <a:pt x="1873300" y="1198784"/>
                  <a:pt x="1757839" y="1249753"/>
                  <a:pt x="1577983" y="1231106"/>
                </a:cubicBezTo>
                <a:cubicBezTo>
                  <a:pt x="1398127" y="1212459"/>
                  <a:pt x="1150329" y="1257896"/>
                  <a:pt x="788991" y="1231106"/>
                </a:cubicBezTo>
                <a:cubicBezTo>
                  <a:pt x="427653" y="1204316"/>
                  <a:pt x="211860" y="1235957"/>
                  <a:pt x="0" y="1231106"/>
                </a:cubicBezTo>
                <a:cubicBezTo>
                  <a:pt x="23209" y="1043731"/>
                  <a:pt x="-334" y="890326"/>
                  <a:pt x="0" y="603242"/>
                </a:cubicBezTo>
                <a:cubicBezTo>
                  <a:pt x="334" y="316158"/>
                  <a:pt x="-26641" y="232873"/>
                  <a:pt x="0" y="0"/>
                </a:cubicBezTo>
                <a:close/>
              </a:path>
            </a:pathLst>
          </a:custGeom>
          <a:noFill/>
          <a:ln w="19050">
            <a:noFill/>
            <a:extLst>
              <a:ext uri="{C807C97D-BFC1-408E-A445-0C87EB9F89A2}">
                <ask:lineSketchStyleProps xmlns:ask="http://schemas.microsoft.com/office/drawing/2018/sketchyshapes" sd="3601441856">
                  <a:prstGeom prst="rect">
                    <a:avLst/>
                  </a:prstGeom>
                  <ask:type>
                    <ask:lineSketchFreehand/>
                  </ask:type>
                </ask:lineSketchStyleProps>
              </a:ext>
            </a:extLst>
          </a:ln>
        </p:spPr>
        <p:txBody>
          <a:bodyPr wrap="square" rtlCol="0">
            <a:spAutoFit/>
          </a:bodyPr>
          <a:lstStyle/>
          <a:p>
            <a:pPr marL="0" marR="0" lvl="1" indent="0" algn="ctr" defTabSz="457200" rtl="0" eaLnBrk="1" fontAlgn="auto" latinLnBrk="0" hangingPunct="1">
              <a:lnSpc>
                <a:spcPct val="100000"/>
              </a:lnSpc>
              <a:spcBef>
                <a:spcPts val="0"/>
              </a:spcBef>
              <a:spcAft>
                <a:spcPts val="0"/>
              </a:spcAft>
              <a:buClr>
                <a:srgbClr val="156082"/>
              </a:buClr>
              <a:buSzTx/>
              <a:buFontTx/>
              <a:buNone/>
              <a:tabLst/>
              <a:defRPr/>
            </a:pPr>
            <a:r>
              <a:rPr kumimoji="0" lang="en-US" sz="2000" b="1" i="0" u="none" strike="noStrike" kern="1200" cap="none" spc="0" normalizeH="0" baseline="0" noProof="0" dirty="0">
                <a:ln>
                  <a:noFill/>
                </a:ln>
                <a:solidFill>
                  <a:schemeClr val="accent5">
                    <a:lumMod val="75000"/>
                  </a:schemeClr>
                </a:solidFill>
                <a:effectLst/>
                <a:uLnTx/>
                <a:uFillTx/>
                <a:latin typeface="Aptos" panose="02110004020202020204"/>
                <a:ea typeface="+mn-ea"/>
                <a:cs typeface="+mn-cs"/>
              </a:rPr>
              <a:t>Standard Specifications 9-5.5.2</a:t>
            </a:r>
          </a:p>
          <a:p>
            <a:pPr marL="0" marR="0" lvl="1" indent="0" algn="ctr" defTabSz="457200" rtl="0" eaLnBrk="1" fontAlgn="auto" latinLnBrk="0" hangingPunct="1">
              <a:lnSpc>
                <a:spcPct val="100000"/>
              </a:lnSpc>
              <a:spcBef>
                <a:spcPts val="0"/>
              </a:spcBef>
              <a:spcAft>
                <a:spcPts val="0"/>
              </a:spcAft>
              <a:buClr>
                <a:srgbClr val="156082"/>
              </a:buClr>
              <a:buSzTx/>
              <a:buFontTx/>
              <a:buNone/>
              <a:tabLst/>
              <a:defRPr/>
            </a:pPr>
            <a:endParaRPr kumimoji="0" lang="en-US" sz="1800" b="0"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a:p>
            <a:pPr marL="0" marR="0" lvl="1" indent="0" algn="ctr" defTabSz="457200" rtl="0" eaLnBrk="1" fontAlgn="auto" latinLnBrk="0" hangingPunct="1">
              <a:lnSpc>
                <a:spcPct val="100000"/>
              </a:lnSpc>
              <a:spcBef>
                <a:spcPts val="0"/>
              </a:spcBef>
              <a:spcAft>
                <a:spcPts val="0"/>
              </a:spcAft>
              <a:buClr>
                <a:srgbClr val="156082"/>
              </a:buClr>
              <a:buSzTx/>
              <a:buFontTx/>
              <a:buNone/>
              <a:tabLst/>
              <a:defRPr/>
            </a:pPr>
            <a:endParaRPr kumimoji="0" lang="en-US" sz="1800" b="1"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p:txBody>
      </p:sp>
      <p:sp>
        <p:nvSpPr>
          <p:cNvPr id="22" name="TextBox 21">
            <a:extLst>
              <a:ext uri="{FF2B5EF4-FFF2-40B4-BE49-F238E27FC236}">
                <a16:creationId xmlns:a16="http://schemas.microsoft.com/office/drawing/2014/main" id="{040B37FD-D007-DBD1-05BB-9E86D1C95A54}"/>
              </a:ext>
            </a:extLst>
          </p:cNvPr>
          <p:cNvSpPr txBox="1"/>
          <p:nvPr/>
        </p:nvSpPr>
        <p:spPr>
          <a:xfrm>
            <a:off x="670521" y="4635752"/>
            <a:ext cx="4729475" cy="923330"/>
          </a:xfrm>
          <a:prstGeom prst="rect">
            <a:avLst/>
          </a:prstGeom>
          <a:noFill/>
        </p:spPr>
        <p:txBody>
          <a:bodyPr wrap="square">
            <a:spAutoFit/>
          </a:bodyPr>
          <a:lstStyle/>
          <a:p>
            <a:pPr marL="227013">
              <a:spcBef>
                <a:spcPts val="1200"/>
              </a:spcBef>
            </a:pPr>
            <a:r>
              <a:rPr lang="en-US" sz="1800" b="1" dirty="0" err="1">
                <a:solidFill>
                  <a:schemeClr val="accent2">
                    <a:lumMod val="75000"/>
                  </a:schemeClr>
                </a:solidFill>
                <a:latin typeface="Arial"/>
                <a:cs typeface="Arial"/>
              </a:rPr>
              <a:t>PrC</a:t>
            </a:r>
            <a:r>
              <a:rPr lang="en-US" sz="1800" b="1" dirty="0">
                <a:solidFill>
                  <a:schemeClr val="accent2">
                    <a:lumMod val="75000"/>
                  </a:schemeClr>
                </a:solidFill>
                <a:latin typeface="Arial"/>
                <a:cs typeface="Arial"/>
              </a:rPr>
              <a:t> Error: </a:t>
            </a:r>
            <a:r>
              <a:rPr lang="en-US" sz="1800" dirty="0">
                <a:solidFill>
                  <a:schemeClr val="accent2">
                    <a:lumMod val="75000"/>
                  </a:schemeClr>
                </a:solidFill>
                <a:latin typeface="Arial"/>
                <a:cs typeface="Arial"/>
              </a:rPr>
              <a:t>when the Stockpile Amount is </a:t>
            </a:r>
            <a:r>
              <a:rPr lang="en-US" sz="1800" b="1" dirty="0">
                <a:solidFill>
                  <a:schemeClr val="accent2">
                    <a:lumMod val="75000"/>
                  </a:schemeClr>
                </a:solidFill>
                <a:latin typeface="Arial"/>
                <a:cs typeface="Arial"/>
              </a:rPr>
              <a:t>greater</a:t>
            </a:r>
            <a:r>
              <a:rPr lang="en-US" sz="1800" dirty="0">
                <a:solidFill>
                  <a:schemeClr val="accent2">
                    <a:lumMod val="75000"/>
                  </a:schemeClr>
                </a:solidFill>
                <a:latin typeface="Arial"/>
                <a:cs typeface="Arial"/>
              </a:rPr>
              <a:t> than 85% of the </a:t>
            </a:r>
            <a:r>
              <a:rPr lang="en-US" sz="1800" b="1" dirty="0">
                <a:solidFill>
                  <a:schemeClr val="accent2">
                    <a:lumMod val="75000"/>
                  </a:schemeClr>
                </a:solidFill>
                <a:latin typeface="Arial"/>
                <a:cs typeface="Arial"/>
              </a:rPr>
              <a:t>unpaid</a:t>
            </a:r>
            <a:r>
              <a:rPr lang="en-US" sz="1800" dirty="0">
                <a:solidFill>
                  <a:schemeClr val="accent2">
                    <a:lumMod val="75000"/>
                  </a:schemeClr>
                </a:solidFill>
                <a:latin typeface="Arial"/>
                <a:cs typeface="Arial"/>
              </a:rPr>
              <a:t> balance on a </a:t>
            </a:r>
            <a:r>
              <a:rPr lang="en-US" sz="1800" b="1" dirty="0">
                <a:solidFill>
                  <a:schemeClr val="accent2">
                    <a:lumMod val="75000"/>
                  </a:schemeClr>
                </a:solidFill>
                <a:latin typeface="Arial"/>
                <a:cs typeface="Arial"/>
              </a:rPr>
              <a:t>project</a:t>
            </a:r>
            <a:r>
              <a:rPr lang="en-US" sz="1800" dirty="0">
                <a:solidFill>
                  <a:schemeClr val="accent2">
                    <a:lumMod val="75000"/>
                  </a:schemeClr>
                </a:solidFill>
                <a:latin typeface="Arial"/>
                <a:cs typeface="Arial"/>
              </a:rPr>
              <a:t> </a:t>
            </a:r>
            <a:r>
              <a:rPr lang="en-US" sz="1800" b="1" dirty="0">
                <a:solidFill>
                  <a:schemeClr val="accent2">
                    <a:lumMod val="75000"/>
                  </a:schemeClr>
                </a:solidFill>
                <a:latin typeface="Arial"/>
                <a:cs typeface="Arial"/>
              </a:rPr>
              <a:t>item number</a:t>
            </a:r>
          </a:p>
        </p:txBody>
      </p:sp>
      <p:sp>
        <p:nvSpPr>
          <p:cNvPr id="2" name="Content Placeholder 1">
            <a:extLst>
              <a:ext uri="{FF2B5EF4-FFF2-40B4-BE49-F238E27FC236}">
                <a16:creationId xmlns:a16="http://schemas.microsoft.com/office/drawing/2014/main" id="{85750C66-0BF9-B76D-C9F6-4DEF730C1703}"/>
              </a:ext>
            </a:extLst>
          </p:cNvPr>
          <p:cNvSpPr>
            <a:spLocks noGrp="1"/>
          </p:cNvSpPr>
          <p:nvPr>
            <p:ph idx="1"/>
          </p:nvPr>
        </p:nvSpPr>
        <p:spPr>
          <a:xfrm>
            <a:off x="459833" y="1904372"/>
            <a:ext cx="5150853" cy="2110307"/>
          </a:xfrm>
          <a:custGeom>
            <a:avLst/>
            <a:gdLst>
              <a:gd name="connsiteX0" fmla="*/ 0 w 5150853"/>
              <a:gd name="connsiteY0" fmla="*/ 0 h 2110307"/>
              <a:gd name="connsiteX1" fmla="*/ 746874 w 5150853"/>
              <a:gd name="connsiteY1" fmla="*/ 0 h 2110307"/>
              <a:gd name="connsiteX2" fmla="*/ 1339222 w 5150853"/>
              <a:gd name="connsiteY2" fmla="*/ 0 h 2110307"/>
              <a:gd name="connsiteX3" fmla="*/ 1880061 w 5150853"/>
              <a:gd name="connsiteY3" fmla="*/ 0 h 2110307"/>
              <a:gd name="connsiteX4" fmla="*/ 2472409 w 5150853"/>
              <a:gd name="connsiteY4" fmla="*/ 0 h 2110307"/>
              <a:gd name="connsiteX5" fmla="*/ 3116266 w 5150853"/>
              <a:gd name="connsiteY5" fmla="*/ 0 h 2110307"/>
              <a:gd name="connsiteX6" fmla="*/ 3863140 w 5150853"/>
              <a:gd name="connsiteY6" fmla="*/ 0 h 2110307"/>
              <a:gd name="connsiteX7" fmla="*/ 4506996 w 5150853"/>
              <a:gd name="connsiteY7" fmla="*/ 0 h 2110307"/>
              <a:gd name="connsiteX8" fmla="*/ 5150853 w 5150853"/>
              <a:gd name="connsiteY8" fmla="*/ 0 h 2110307"/>
              <a:gd name="connsiteX9" fmla="*/ 5150853 w 5150853"/>
              <a:gd name="connsiteY9" fmla="*/ 548680 h 2110307"/>
              <a:gd name="connsiteX10" fmla="*/ 5150853 w 5150853"/>
              <a:gd name="connsiteY10" fmla="*/ 1012947 h 2110307"/>
              <a:gd name="connsiteX11" fmla="*/ 5150853 w 5150853"/>
              <a:gd name="connsiteY11" fmla="*/ 1561627 h 2110307"/>
              <a:gd name="connsiteX12" fmla="*/ 5150853 w 5150853"/>
              <a:gd name="connsiteY12" fmla="*/ 2110307 h 2110307"/>
              <a:gd name="connsiteX13" fmla="*/ 4558505 w 5150853"/>
              <a:gd name="connsiteY13" fmla="*/ 2110307 h 2110307"/>
              <a:gd name="connsiteX14" fmla="*/ 3863140 w 5150853"/>
              <a:gd name="connsiteY14" fmla="*/ 2110307 h 2110307"/>
              <a:gd name="connsiteX15" fmla="*/ 3167775 w 5150853"/>
              <a:gd name="connsiteY15" fmla="*/ 2110307 h 2110307"/>
              <a:gd name="connsiteX16" fmla="*/ 2472409 w 5150853"/>
              <a:gd name="connsiteY16" fmla="*/ 2110307 h 2110307"/>
              <a:gd name="connsiteX17" fmla="*/ 1931570 w 5150853"/>
              <a:gd name="connsiteY17" fmla="*/ 2110307 h 2110307"/>
              <a:gd name="connsiteX18" fmla="*/ 1339222 w 5150853"/>
              <a:gd name="connsiteY18" fmla="*/ 2110307 h 2110307"/>
              <a:gd name="connsiteX19" fmla="*/ 592348 w 5150853"/>
              <a:gd name="connsiteY19" fmla="*/ 2110307 h 2110307"/>
              <a:gd name="connsiteX20" fmla="*/ 0 w 5150853"/>
              <a:gd name="connsiteY20" fmla="*/ 2110307 h 2110307"/>
              <a:gd name="connsiteX21" fmla="*/ 0 w 5150853"/>
              <a:gd name="connsiteY21" fmla="*/ 1561627 h 2110307"/>
              <a:gd name="connsiteX22" fmla="*/ 0 w 5150853"/>
              <a:gd name="connsiteY22" fmla="*/ 1012947 h 2110307"/>
              <a:gd name="connsiteX23" fmla="*/ 0 w 5150853"/>
              <a:gd name="connsiteY23" fmla="*/ 527577 h 2110307"/>
              <a:gd name="connsiteX24" fmla="*/ 0 w 5150853"/>
              <a:gd name="connsiteY24" fmla="*/ 0 h 211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50853" h="2110307" fill="none" extrusionOk="0">
                <a:moveTo>
                  <a:pt x="0" y="0"/>
                </a:moveTo>
                <a:cubicBezTo>
                  <a:pt x="292910" y="30891"/>
                  <a:pt x="557153" y="16339"/>
                  <a:pt x="746874" y="0"/>
                </a:cubicBezTo>
                <a:cubicBezTo>
                  <a:pt x="936595" y="-16339"/>
                  <a:pt x="1103746" y="25364"/>
                  <a:pt x="1339222" y="0"/>
                </a:cubicBezTo>
                <a:cubicBezTo>
                  <a:pt x="1574698" y="-25364"/>
                  <a:pt x="1659102" y="24659"/>
                  <a:pt x="1880061" y="0"/>
                </a:cubicBezTo>
                <a:cubicBezTo>
                  <a:pt x="2101020" y="-24659"/>
                  <a:pt x="2320626" y="14278"/>
                  <a:pt x="2472409" y="0"/>
                </a:cubicBezTo>
                <a:cubicBezTo>
                  <a:pt x="2624192" y="-14278"/>
                  <a:pt x="2819135" y="-9086"/>
                  <a:pt x="3116266" y="0"/>
                </a:cubicBezTo>
                <a:cubicBezTo>
                  <a:pt x="3413397" y="9086"/>
                  <a:pt x="3712885" y="36296"/>
                  <a:pt x="3863140" y="0"/>
                </a:cubicBezTo>
                <a:cubicBezTo>
                  <a:pt x="4013395" y="-36296"/>
                  <a:pt x="4270856" y="-10095"/>
                  <a:pt x="4506996" y="0"/>
                </a:cubicBezTo>
                <a:cubicBezTo>
                  <a:pt x="4743136" y="10095"/>
                  <a:pt x="4996837" y="-29808"/>
                  <a:pt x="5150853" y="0"/>
                </a:cubicBezTo>
                <a:cubicBezTo>
                  <a:pt x="5137148" y="192733"/>
                  <a:pt x="5166552" y="386271"/>
                  <a:pt x="5150853" y="548680"/>
                </a:cubicBezTo>
                <a:cubicBezTo>
                  <a:pt x="5135154" y="711089"/>
                  <a:pt x="5167700" y="810817"/>
                  <a:pt x="5150853" y="1012947"/>
                </a:cubicBezTo>
                <a:cubicBezTo>
                  <a:pt x="5134006" y="1215077"/>
                  <a:pt x="5137672" y="1367892"/>
                  <a:pt x="5150853" y="1561627"/>
                </a:cubicBezTo>
                <a:cubicBezTo>
                  <a:pt x="5164034" y="1755362"/>
                  <a:pt x="5146660" y="1884108"/>
                  <a:pt x="5150853" y="2110307"/>
                </a:cubicBezTo>
                <a:cubicBezTo>
                  <a:pt x="4972928" y="2122914"/>
                  <a:pt x="4841174" y="2097534"/>
                  <a:pt x="4558505" y="2110307"/>
                </a:cubicBezTo>
                <a:cubicBezTo>
                  <a:pt x="4275836" y="2123080"/>
                  <a:pt x="4085369" y="2119807"/>
                  <a:pt x="3863140" y="2110307"/>
                </a:cubicBezTo>
                <a:cubicBezTo>
                  <a:pt x="3640911" y="2100807"/>
                  <a:pt x="3458347" y="2133130"/>
                  <a:pt x="3167775" y="2110307"/>
                </a:cubicBezTo>
                <a:cubicBezTo>
                  <a:pt x="2877203" y="2087484"/>
                  <a:pt x="2763111" y="2089801"/>
                  <a:pt x="2472409" y="2110307"/>
                </a:cubicBezTo>
                <a:cubicBezTo>
                  <a:pt x="2181707" y="2130813"/>
                  <a:pt x="2177922" y="2120638"/>
                  <a:pt x="1931570" y="2110307"/>
                </a:cubicBezTo>
                <a:cubicBezTo>
                  <a:pt x="1685218" y="2099976"/>
                  <a:pt x="1513281" y="2113027"/>
                  <a:pt x="1339222" y="2110307"/>
                </a:cubicBezTo>
                <a:cubicBezTo>
                  <a:pt x="1165163" y="2107587"/>
                  <a:pt x="819470" y="2096050"/>
                  <a:pt x="592348" y="2110307"/>
                </a:cubicBezTo>
                <a:cubicBezTo>
                  <a:pt x="365226" y="2124564"/>
                  <a:pt x="183141" y="2110610"/>
                  <a:pt x="0" y="2110307"/>
                </a:cubicBezTo>
                <a:cubicBezTo>
                  <a:pt x="-25247" y="1904276"/>
                  <a:pt x="23797" y="1777043"/>
                  <a:pt x="0" y="1561627"/>
                </a:cubicBezTo>
                <a:cubicBezTo>
                  <a:pt x="-23797" y="1346211"/>
                  <a:pt x="19460" y="1273197"/>
                  <a:pt x="0" y="1012947"/>
                </a:cubicBezTo>
                <a:cubicBezTo>
                  <a:pt x="-19460" y="752697"/>
                  <a:pt x="15344" y="704788"/>
                  <a:pt x="0" y="527577"/>
                </a:cubicBezTo>
                <a:cubicBezTo>
                  <a:pt x="-15344" y="350366"/>
                  <a:pt x="-13265" y="128286"/>
                  <a:pt x="0" y="0"/>
                </a:cubicBezTo>
                <a:close/>
              </a:path>
              <a:path w="5150853" h="2110307" stroke="0" extrusionOk="0">
                <a:moveTo>
                  <a:pt x="0" y="0"/>
                </a:moveTo>
                <a:cubicBezTo>
                  <a:pt x="286882" y="7157"/>
                  <a:pt x="390195" y="-16457"/>
                  <a:pt x="695365" y="0"/>
                </a:cubicBezTo>
                <a:cubicBezTo>
                  <a:pt x="1000535" y="16457"/>
                  <a:pt x="1025415" y="-14031"/>
                  <a:pt x="1287713" y="0"/>
                </a:cubicBezTo>
                <a:cubicBezTo>
                  <a:pt x="1550011" y="14031"/>
                  <a:pt x="1788857" y="13103"/>
                  <a:pt x="1931570" y="0"/>
                </a:cubicBezTo>
                <a:cubicBezTo>
                  <a:pt x="2074283" y="-13103"/>
                  <a:pt x="2223759" y="-5971"/>
                  <a:pt x="2472409" y="0"/>
                </a:cubicBezTo>
                <a:cubicBezTo>
                  <a:pt x="2721059" y="5971"/>
                  <a:pt x="2832362" y="-23944"/>
                  <a:pt x="3116266" y="0"/>
                </a:cubicBezTo>
                <a:cubicBezTo>
                  <a:pt x="3400170" y="23944"/>
                  <a:pt x="3395408" y="-18919"/>
                  <a:pt x="3657106" y="0"/>
                </a:cubicBezTo>
                <a:cubicBezTo>
                  <a:pt x="3918804" y="18919"/>
                  <a:pt x="4053124" y="-4227"/>
                  <a:pt x="4300962" y="0"/>
                </a:cubicBezTo>
                <a:cubicBezTo>
                  <a:pt x="4548800" y="4227"/>
                  <a:pt x="4881740" y="-5339"/>
                  <a:pt x="5150853" y="0"/>
                </a:cubicBezTo>
                <a:cubicBezTo>
                  <a:pt x="5156846" y="219574"/>
                  <a:pt x="5146094" y="278018"/>
                  <a:pt x="5150853" y="485371"/>
                </a:cubicBezTo>
                <a:cubicBezTo>
                  <a:pt x="5155612" y="692724"/>
                  <a:pt x="5170416" y="759286"/>
                  <a:pt x="5150853" y="991844"/>
                </a:cubicBezTo>
                <a:cubicBezTo>
                  <a:pt x="5131290" y="1224402"/>
                  <a:pt x="5147862" y="1317023"/>
                  <a:pt x="5150853" y="1540524"/>
                </a:cubicBezTo>
                <a:cubicBezTo>
                  <a:pt x="5153844" y="1764025"/>
                  <a:pt x="5144701" y="1872914"/>
                  <a:pt x="5150853" y="2110307"/>
                </a:cubicBezTo>
                <a:cubicBezTo>
                  <a:pt x="4965179" y="2103903"/>
                  <a:pt x="4720717" y="2078532"/>
                  <a:pt x="4506996" y="2110307"/>
                </a:cubicBezTo>
                <a:cubicBezTo>
                  <a:pt x="4293275" y="2142082"/>
                  <a:pt x="4087089" y="2094698"/>
                  <a:pt x="3863140" y="2110307"/>
                </a:cubicBezTo>
                <a:cubicBezTo>
                  <a:pt x="3639191" y="2125916"/>
                  <a:pt x="3439567" y="2106264"/>
                  <a:pt x="3270792" y="2110307"/>
                </a:cubicBezTo>
                <a:cubicBezTo>
                  <a:pt x="3102017" y="2114350"/>
                  <a:pt x="2724369" y="2113275"/>
                  <a:pt x="2575427" y="2110307"/>
                </a:cubicBezTo>
                <a:cubicBezTo>
                  <a:pt x="2426486" y="2107339"/>
                  <a:pt x="2174057" y="2128556"/>
                  <a:pt x="1828553" y="2110307"/>
                </a:cubicBezTo>
                <a:cubicBezTo>
                  <a:pt x="1483049" y="2092058"/>
                  <a:pt x="1583886" y="2093880"/>
                  <a:pt x="1339222" y="2110307"/>
                </a:cubicBezTo>
                <a:cubicBezTo>
                  <a:pt x="1094558" y="2126734"/>
                  <a:pt x="1062784" y="2105625"/>
                  <a:pt x="849891" y="2110307"/>
                </a:cubicBezTo>
                <a:cubicBezTo>
                  <a:pt x="636998" y="2114989"/>
                  <a:pt x="228250" y="2145143"/>
                  <a:pt x="0" y="2110307"/>
                </a:cubicBezTo>
                <a:cubicBezTo>
                  <a:pt x="25869" y="1917068"/>
                  <a:pt x="-15929" y="1739170"/>
                  <a:pt x="0" y="1540524"/>
                </a:cubicBezTo>
                <a:cubicBezTo>
                  <a:pt x="15929" y="1341878"/>
                  <a:pt x="19782" y="1178491"/>
                  <a:pt x="0" y="991844"/>
                </a:cubicBezTo>
                <a:cubicBezTo>
                  <a:pt x="-19782" y="805197"/>
                  <a:pt x="45646" y="208008"/>
                  <a:pt x="0" y="0"/>
                </a:cubicBezTo>
                <a:close/>
              </a:path>
            </a:pathLst>
          </a:custGeom>
          <a:ln w="28575">
            <a:noFill/>
            <a:extLst>
              <a:ext uri="{C807C97D-BFC1-408E-A445-0C87EB9F89A2}">
                <ask:lineSketchStyleProps xmlns:ask="http://schemas.microsoft.com/office/drawing/2018/sketchyshapes" sd="2512980468">
                  <ask:type>
                    <ask:lineSketchFreehand/>
                  </ask:type>
                </ask:lineSketchStyleProps>
              </a:ext>
            </a:extLst>
          </a:ln>
        </p:spPr>
        <p:txBody>
          <a:bodyPr vert="horz" lIns="91440" tIns="45720" rIns="91440" bIns="45720" rtlCol="0" anchor="ctr" anchorCtr="0">
            <a:normAutofit/>
          </a:bodyPr>
          <a:lstStyle/>
          <a:p>
            <a:pPr marL="342900" lvl="1" indent="-228600">
              <a:spcBef>
                <a:spcPts val="1200"/>
              </a:spcBef>
              <a:buFont typeface="Arial" panose="020B0604020202020204" pitchFamily="34" charset="0"/>
              <a:buChar char="•"/>
            </a:pPr>
            <a:r>
              <a:rPr lang="en-US" sz="2000" b="0" dirty="0">
                <a:latin typeface="Arial" panose="020B0604020202020204" pitchFamily="34" charset="0"/>
                <a:cs typeface="Arial" panose="020B0604020202020204" pitchFamily="34" charset="0"/>
              </a:rPr>
              <a:t>Structural steel, ITS, and precast prestressed items not to exceed 85%</a:t>
            </a:r>
          </a:p>
          <a:p>
            <a:pPr marL="342900" lvl="1" indent="-228600">
              <a:spcBef>
                <a:spcPts val="1200"/>
              </a:spcBef>
              <a:buFont typeface="Arial" panose="020B0604020202020204" pitchFamily="34" charset="0"/>
              <a:buChar char="•"/>
            </a:pPr>
            <a:r>
              <a:rPr lang="en-US" sz="2000" b="0" dirty="0">
                <a:latin typeface="Arial"/>
                <a:cs typeface="Arial"/>
              </a:rPr>
              <a:t>Other items should not exceed 75%</a:t>
            </a:r>
          </a:p>
          <a:p>
            <a:pPr marL="342900" lvl="1" indent="-228600">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Percentage of the </a:t>
            </a:r>
            <a:r>
              <a:rPr lang="en-US" sz="2000" b="1" dirty="0">
                <a:latin typeface="Arial" panose="020B0604020202020204" pitchFamily="34" charset="0"/>
                <a:cs typeface="Arial" panose="020B0604020202020204" pitchFamily="34" charset="0"/>
              </a:rPr>
              <a:t>bid price</a:t>
            </a:r>
            <a:r>
              <a:rPr lang="en-US" sz="2000" dirty="0">
                <a:latin typeface="Arial" panose="020B0604020202020204" pitchFamily="34" charset="0"/>
                <a:cs typeface="Arial" panose="020B0604020202020204" pitchFamily="34" charset="0"/>
              </a:rPr>
              <a:t> is calculated </a:t>
            </a:r>
            <a:r>
              <a:rPr lang="en-US" sz="2000" u="sng" dirty="0">
                <a:latin typeface="Arial" panose="020B0604020202020204" pitchFamily="34" charset="0"/>
                <a:cs typeface="Arial" panose="020B0604020202020204" pitchFamily="34" charset="0"/>
              </a:rPr>
              <a:t>manually</a:t>
            </a:r>
            <a:r>
              <a:rPr lang="en-US" sz="2000" dirty="0">
                <a:latin typeface="Arial" panose="020B0604020202020204" pitchFamily="34" charset="0"/>
                <a:cs typeface="Arial" panose="020B0604020202020204" pitchFamily="34" charset="0"/>
              </a:rPr>
              <a:t> for entry into </a:t>
            </a:r>
            <a:r>
              <a:rPr lang="en-US" sz="2000" dirty="0" err="1">
                <a:latin typeface="Arial" panose="020B0604020202020204" pitchFamily="34" charset="0"/>
                <a:cs typeface="Arial" panose="020B0604020202020204" pitchFamily="34" charset="0"/>
              </a:rPr>
              <a:t>PrC</a:t>
            </a:r>
            <a:endParaRPr lang="en-US"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C9C8C3A-610D-EAD9-4D90-050B62B8C656}"/>
              </a:ext>
            </a:extLst>
          </p:cNvPr>
          <p:cNvSpPr>
            <a:spLocks noGrp="1"/>
          </p:cNvSpPr>
          <p:nvPr>
            <p:ph type="title"/>
          </p:nvPr>
        </p:nvSpPr>
        <p:spPr>
          <a:xfrm>
            <a:off x="838200" y="426450"/>
            <a:ext cx="9807341" cy="940946"/>
          </a:xfrm>
        </p:spPr>
        <p:txBody>
          <a:bodyPr vert="horz" lIns="91440" tIns="45720" rIns="91440" bIns="45720" rtlCol="0" anchor="ctr">
            <a:normAutofit/>
          </a:bodyPr>
          <a:lstStyle/>
          <a:p>
            <a:r>
              <a:rPr lang="en-US" sz="4400" b="1" kern="1200" dirty="0">
                <a:solidFill>
                  <a:schemeClr val="tx1"/>
                </a:solidFill>
                <a:latin typeface="+mj-lt"/>
                <a:ea typeface="+mj-ea"/>
                <a:cs typeface="+mj-cs"/>
              </a:rPr>
              <a:t>Stockpile</a:t>
            </a:r>
            <a:r>
              <a:rPr lang="en-US" sz="4400" kern="1200" dirty="0">
                <a:solidFill>
                  <a:schemeClr val="tx1"/>
                </a:solidFill>
                <a:latin typeface="+mj-lt"/>
                <a:ea typeface="+mj-ea"/>
                <a:cs typeface="+mj-cs"/>
              </a:rPr>
              <a:t> </a:t>
            </a:r>
            <a:r>
              <a:rPr lang="en-US" sz="4400" b="1" dirty="0"/>
              <a:t>Percentages…</a:t>
            </a:r>
            <a:endParaRPr lang="en-US" sz="4400"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190B6679-02BC-AECC-F39D-91D4303C3946}"/>
              </a:ext>
            </a:extLst>
          </p:cNvPr>
          <p:cNvPicPr>
            <a:picLocks noChangeAspect="1"/>
          </p:cNvPicPr>
          <p:nvPr/>
        </p:nvPicPr>
        <p:blipFill>
          <a:blip r:embed="rId3"/>
          <a:stretch>
            <a:fillRect/>
          </a:stretch>
        </p:blipFill>
        <p:spPr>
          <a:xfrm>
            <a:off x="5800334" y="1894581"/>
            <a:ext cx="5685645" cy="2129888"/>
          </a:xfrm>
          <a:custGeom>
            <a:avLst/>
            <a:gdLst>
              <a:gd name="csX0" fmla="*/ 171024 w 5685645"/>
              <a:gd name="csY0" fmla="*/ 0 h 2129888"/>
              <a:gd name="csX1" fmla="*/ 838974 w 5685645"/>
              <a:gd name="csY1" fmla="*/ 0 h 2129888"/>
              <a:gd name="csX2" fmla="*/ 1453487 w 5685645"/>
              <a:gd name="csY2" fmla="*/ 0 h 2129888"/>
              <a:gd name="csX3" fmla="*/ 1961129 w 5685645"/>
              <a:gd name="csY3" fmla="*/ 0 h 2129888"/>
              <a:gd name="csX4" fmla="*/ 2468770 w 5685645"/>
              <a:gd name="csY4" fmla="*/ 0 h 2129888"/>
              <a:gd name="csX5" fmla="*/ 3190156 w 5685645"/>
              <a:gd name="csY5" fmla="*/ 0 h 2129888"/>
              <a:gd name="csX6" fmla="*/ 3804669 w 5685645"/>
              <a:gd name="csY6" fmla="*/ 0 h 2129888"/>
              <a:gd name="csX7" fmla="*/ 4365747 w 5685645"/>
              <a:gd name="csY7" fmla="*/ 0 h 2129888"/>
              <a:gd name="csX8" fmla="*/ 4926824 w 5685645"/>
              <a:gd name="csY8" fmla="*/ 0 h 2129888"/>
              <a:gd name="csX9" fmla="*/ 5514620 w 5685645"/>
              <a:gd name="csY9" fmla="*/ 0 h 2129888"/>
              <a:gd name="csX10" fmla="*/ 5685645 w 5685645"/>
              <a:gd name="csY10" fmla="*/ 62841 h 2129888"/>
              <a:gd name="csX11" fmla="*/ 5685645 w 5685645"/>
              <a:gd name="csY11" fmla="*/ 690825 h 2129888"/>
              <a:gd name="csX12" fmla="*/ 5685645 w 5685645"/>
              <a:gd name="csY12" fmla="*/ 1378936 h 2129888"/>
              <a:gd name="csX13" fmla="*/ 5685645 w 5685645"/>
              <a:gd name="csY13" fmla="*/ 2067046 h 2129888"/>
              <a:gd name="csX14" fmla="*/ 5514620 w 5685645"/>
              <a:gd name="csY14" fmla="*/ 2129888 h 2129888"/>
              <a:gd name="csX15" fmla="*/ 4793235 w 5685645"/>
              <a:gd name="csY15" fmla="*/ 2129888 h 2129888"/>
              <a:gd name="csX16" fmla="*/ 4071849 w 5685645"/>
              <a:gd name="csY16" fmla="*/ 2129888 h 2129888"/>
              <a:gd name="csX17" fmla="*/ 3510772 w 5685645"/>
              <a:gd name="csY17" fmla="*/ 2129888 h 2129888"/>
              <a:gd name="csX18" fmla="*/ 2896258 w 5685645"/>
              <a:gd name="csY18" fmla="*/ 2129888 h 2129888"/>
              <a:gd name="csX19" fmla="*/ 2335180 w 5685645"/>
              <a:gd name="csY19" fmla="*/ 2129888 h 2129888"/>
              <a:gd name="csX20" fmla="*/ 1774103 w 5685645"/>
              <a:gd name="csY20" fmla="*/ 2129888 h 2129888"/>
              <a:gd name="csX21" fmla="*/ 999281 w 5685645"/>
              <a:gd name="csY21" fmla="*/ 2129888 h 2129888"/>
              <a:gd name="csX22" fmla="*/ 171024 w 5685645"/>
              <a:gd name="csY22" fmla="*/ 2129888 h 2129888"/>
              <a:gd name="csX23" fmla="*/ 0 w 5685645"/>
              <a:gd name="csY23" fmla="*/ 2067046 h 2129888"/>
              <a:gd name="csX24" fmla="*/ 0 w 5685645"/>
              <a:gd name="csY24" fmla="*/ 1358894 h 2129888"/>
              <a:gd name="csX25" fmla="*/ 0 w 5685645"/>
              <a:gd name="csY25" fmla="*/ 730909 h 2129888"/>
              <a:gd name="csX26" fmla="*/ 0 w 5685645"/>
              <a:gd name="csY26" fmla="*/ 62841 h 2129888"/>
              <a:gd name="csX27" fmla="*/ 171024 w 5685645"/>
              <a:gd name="csY27" fmla="*/ 0 h 21298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5685645" h="2129888" fill="none" extrusionOk="0">
                <a:moveTo>
                  <a:pt x="171024" y="0"/>
                </a:moveTo>
                <a:cubicBezTo>
                  <a:pt x="470987" y="9478"/>
                  <a:pt x="618047" y="23515"/>
                  <a:pt x="838974" y="0"/>
                </a:cubicBezTo>
                <a:cubicBezTo>
                  <a:pt x="1059901" y="-23515"/>
                  <a:pt x="1265799" y="-21868"/>
                  <a:pt x="1453487" y="0"/>
                </a:cubicBezTo>
                <a:cubicBezTo>
                  <a:pt x="1641175" y="21868"/>
                  <a:pt x="1749768" y="-9245"/>
                  <a:pt x="1961129" y="0"/>
                </a:cubicBezTo>
                <a:cubicBezTo>
                  <a:pt x="2172490" y="9245"/>
                  <a:pt x="2314429" y="15513"/>
                  <a:pt x="2468770" y="0"/>
                </a:cubicBezTo>
                <a:cubicBezTo>
                  <a:pt x="2623111" y="-15513"/>
                  <a:pt x="2947094" y="-14191"/>
                  <a:pt x="3190156" y="0"/>
                </a:cubicBezTo>
                <a:cubicBezTo>
                  <a:pt x="3433218" y="14191"/>
                  <a:pt x="3600337" y="2394"/>
                  <a:pt x="3804669" y="0"/>
                </a:cubicBezTo>
                <a:cubicBezTo>
                  <a:pt x="4009001" y="-2394"/>
                  <a:pt x="4130022" y="902"/>
                  <a:pt x="4365747" y="0"/>
                </a:cubicBezTo>
                <a:cubicBezTo>
                  <a:pt x="4601472" y="-902"/>
                  <a:pt x="4718459" y="3094"/>
                  <a:pt x="4926824" y="0"/>
                </a:cubicBezTo>
                <a:cubicBezTo>
                  <a:pt x="5135189" y="-3094"/>
                  <a:pt x="5281189" y="-27408"/>
                  <a:pt x="5514620" y="0"/>
                </a:cubicBezTo>
                <a:cubicBezTo>
                  <a:pt x="5615733" y="-4137"/>
                  <a:pt x="5685820" y="31395"/>
                  <a:pt x="5685645" y="62841"/>
                </a:cubicBezTo>
                <a:cubicBezTo>
                  <a:pt x="5685639" y="248257"/>
                  <a:pt x="5669052" y="563390"/>
                  <a:pt x="5685645" y="690825"/>
                </a:cubicBezTo>
                <a:cubicBezTo>
                  <a:pt x="5702238" y="818260"/>
                  <a:pt x="5714056" y="1182927"/>
                  <a:pt x="5685645" y="1378936"/>
                </a:cubicBezTo>
                <a:cubicBezTo>
                  <a:pt x="5657234" y="1574945"/>
                  <a:pt x="5666137" y="1805381"/>
                  <a:pt x="5685645" y="2067046"/>
                </a:cubicBezTo>
                <a:cubicBezTo>
                  <a:pt x="5691635" y="2101608"/>
                  <a:pt x="5622816" y="2133307"/>
                  <a:pt x="5514620" y="2129888"/>
                </a:cubicBezTo>
                <a:cubicBezTo>
                  <a:pt x="5253958" y="2096548"/>
                  <a:pt x="5052597" y="2164441"/>
                  <a:pt x="4793235" y="2129888"/>
                </a:cubicBezTo>
                <a:cubicBezTo>
                  <a:pt x="4533873" y="2095335"/>
                  <a:pt x="4317506" y="2135677"/>
                  <a:pt x="4071849" y="2129888"/>
                </a:cubicBezTo>
                <a:cubicBezTo>
                  <a:pt x="3826192" y="2124099"/>
                  <a:pt x="3634036" y="2104080"/>
                  <a:pt x="3510772" y="2129888"/>
                </a:cubicBezTo>
                <a:cubicBezTo>
                  <a:pt x="3387508" y="2155696"/>
                  <a:pt x="3050724" y="2141794"/>
                  <a:pt x="2896258" y="2129888"/>
                </a:cubicBezTo>
                <a:cubicBezTo>
                  <a:pt x="2741792" y="2117982"/>
                  <a:pt x="2579827" y="2130499"/>
                  <a:pt x="2335180" y="2129888"/>
                </a:cubicBezTo>
                <a:cubicBezTo>
                  <a:pt x="2090533" y="2129277"/>
                  <a:pt x="1978762" y="2156629"/>
                  <a:pt x="1774103" y="2129888"/>
                </a:cubicBezTo>
                <a:cubicBezTo>
                  <a:pt x="1569444" y="2103147"/>
                  <a:pt x="1277195" y="2096135"/>
                  <a:pt x="999281" y="2129888"/>
                </a:cubicBezTo>
                <a:cubicBezTo>
                  <a:pt x="721367" y="2163641"/>
                  <a:pt x="514203" y="2151816"/>
                  <a:pt x="171024" y="2129888"/>
                </a:cubicBezTo>
                <a:cubicBezTo>
                  <a:pt x="78116" y="2131638"/>
                  <a:pt x="3640" y="2098154"/>
                  <a:pt x="0" y="2067046"/>
                </a:cubicBezTo>
                <a:cubicBezTo>
                  <a:pt x="-16878" y="1848157"/>
                  <a:pt x="3523" y="1667445"/>
                  <a:pt x="0" y="1358894"/>
                </a:cubicBezTo>
                <a:cubicBezTo>
                  <a:pt x="-3523" y="1050343"/>
                  <a:pt x="-15399" y="905273"/>
                  <a:pt x="0" y="730909"/>
                </a:cubicBezTo>
                <a:cubicBezTo>
                  <a:pt x="15399" y="556546"/>
                  <a:pt x="-31782" y="304515"/>
                  <a:pt x="0" y="62841"/>
                </a:cubicBezTo>
                <a:cubicBezTo>
                  <a:pt x="4473" y="40391"/>
                  <a:pt x="84760" y="-16276"/>
                  <a:pt x="171024" y="0"/>
                </a:cubicBezTo>
                <a:close/>
              </a:path>
              <a:path w="5685645" h="2129888" stroke="0" extrusionOk="0">
                <a:moveTo>
                  <a:pt x="171024" y="0"/>
                </a:moveTo>
                <a:cubicBezTo>
                  <a:pt x="491654" y="33163"/>
                  <a:pt x="601867" y="-12280"/>
                  <a:pt x="838974" y="0"/>
                </a:cubicBezTo>
                <a:cubicBezTo>
                  <a:pt x="1076081" y="12280"/>
                  <a:pt x="1403245" y="30494"/>
                  <a:pt x="1613795" y="0"/>
                </a:cubicBezTo>
                <a:cubicBezTo>
                  <a:pt x="1824345" y="-30494"/>
                  <a:pt x="2079795" y="-1238"/>
                  <a:pt x="2388616" y="0"/>
                </a:cubicBezTo>
                <a:cubicBezTo>
                  <a:pt x="2697437" y="1238"/>
                  <a:pt x="2787241" y="135"/>
                  <a:pt x="2949694" y="0"/>
                </a:cubicBezTo>
                <a:cubicBezTo>
                  <a:pt x="3112147" y="-135"/>
                  <a:pt x="3371125" y="29875"/>
                  <a:pt x="3671079" y="0"/>
                </a:cubicBezTo>
                <a:cubicBezTo>
                  <a:pt x="3971034" y="-29875"/>
                  <a:pt x="4095670" y="-18919"/>
                  <a:pt x="4232157" y="0"/>
                </a:cubicBezTo>
                <a:cubicBezTo>
                  <a:pt x="4368644" y="18919"/>
                  <a:pt x="4550210" y="-7600"/>
                  <a:pt x="4846671" y="0"/>
                </a:cubicBezTo>
                <a:cubicBezTo>
                  <a:pt x="5143132" y="7600"/>
                  <a:pt x="5245498" y="-1948"/>
                  <a:pt x="5514620" y="0"/>
                </a:cubicBezTo>
                <a:cubicBezTo>
                  <a:pt x="5614744" y="3780"/>
                  <a:pt x="5685653" y="29220"/>
                  <a:pt x="5685645" y="62841"/>
                </a:cubicBezTo>
                <a:cubicBezTo>
                  <a:pt x="5692147" y="328888"/>
                  <a:pt x="5714458" y="460377"/>
                  <a:pt x="5685645" y="670783"/>
                </a:cubicBezTo>
                <a:cubicBezTo>
                  <a:pt x="5656832" y="881189"/>
                  <a:pt x="5704539" y="1069604"/>
                  <a:pt x="5685645" y="1318809"/>
                </a:cubicBezTo>
                <a:cubicBezTo>
                  <a:pt x="5666751" y="1568014"/>
                  <a:pt x="5681666" y="1868494"/>
                  <a:pt x="5685645" y="2067046"/>
                </a:cubicBezTo>
                <a:cubicBezTo>
                  <a:pt x="5687168" y="2099575"/>
                  <a:pt x="5619335" y="2134706"/>
                  <a:pt x="5514620" y="2129888"/>
                </a:cubicBezTo>
                <a:cubicBezTo>
                  <a:pt x="5353252" y="2141695"/>
                  <a:pt x="5082323" y="2129604"/>
                  <a:pt x="4739799" y="2129888"/>
                </a:cubicBezTo>
                <a:cubicBezTo>
                  <a:pt x="4397275" y="2130172"/>
                  <a:pt x="4402367" y="2148360"/>
                  <a:pt x="4232157" y="2129888"/>
                </a:cubicBezTo>
                <a:cubicBezTo>
                  <a:pt x="4061947" y="2111416"/>
                  <a:pt x="3798469" y="2120634"/>
                  <a:pt x="3564207" y="2129888"/>
                </a:cubicBezTo>
                <a:cubicBezTo>
                  <a:pt x="3329945" y="2139143"/>
                  <a:pt x="3056956" y="2116664"/>
                  <a:pt x="2896258" y="2129888"/>
                </a:cubicBezTo>
                <a:cubicBezTo>
                  <a:pt x="2735560" y="2143112"/>
                  <a:pt x="2430596" y="2109381"/>
                  <a:pt x="2121437" y="2129888"/>
                </a:cubicBezTo>
                <a:cubicBezTo>
                  <a:pt x="1812278" y="2150395"/>
                  <a:pt x="1765486" y="2125939"/>
                  <a:pt x="1560359" y="2129888"/>
                </a:cubicBezTo>
                <a:cubicBezTo>
                  <a:pt x="1355232" y="2133837"/>
                  <a:pt x="1302465" y="2114078"/>
                  <a:pt x="1052717" y="2129888"/>
                </a:cubicBezTo>
                <a:cubicBezTo>
                  <a:pt x="802969" y="2145698"/>
                  <a:pt x="454872" y="2138035"/>
                  <a:pt x="171024" y="2129888"/>
                </a:cubicBezTo>
                <a:cubicBezTo>
                  <a:pt x="81147" y="2123146"/>
                  <a:pt x="6394" y="2098449"/>
                  <a:pt x="0" y="2067046"/>
                </a:cubicBezTo>
                <a:cubicBezTo>
                  <a:pt x="-16337" y="1785832"/>
                  <a:pt x="-3842" y="1715984"/>
                  <a:pt x="0" y="1439062"/>
                </a:cubicBezTo>
                <a:cubicBezTo>
                  <a:pt x="3842" y="1162140"/>
                  <a:pt x="-15849" y="1114340"/>
                  <a:pt x="0" y="811078"/>
                </a:cubicBezTo>
                <a:cubicBezTo>
                  <a:pt x="15849" y="507816"/>
                  <a:pt x="33213" y="241361"/>
                  <a:pt x="0" y="62841"/>
                </a:cubicBezTo>
                <a:cubicBezTo>
                  <a:pt x="-8292" y="22429"/>
                  <a:pt x="68741" y="16094"/>
                  <a:pt x="171024" y="0"/>
                </a:cubicBezTo>
                <a:close/>
              </a:path>
            </a:pathLst>
          </a:custGeom>
          <a:ln w="19050">
            <a:solidFill>
              <a:schemeClr val="accent2">
                <a:lumMod val="75000"/>
              </a:schemeClr>
            </a:solidFill>
            <a:extLst>
              <a:ext uri="{C807C97D-BFC1-408E-A445-0C87EB9F89A2}">
                <ask:lineSketchStyleProps xmlns:ask="http://schemas.microsoft.com/office/drawing/2018/sketchyshapes" sd="3687946986">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sk:type>
                    <ask:lineSketchFreehand/>
                  </ask:type>
                </ask:lineSketchStyleProps>
              </a:ext>
            </a:extLst>
          </a:ln>
        </p:spPr>
      </p:pic>
      <p:sp>
        <p:nvSpPr>
          <p:cNvPr id="6" name="TextBox 5">
            <a:extLst>
              <a:ext uri="{FF2B5EF4-FFF2-40B4-BE49-F238E27FC236}">
                <a16:creationId xmlns:a16="http://schemas.microsoft.com/office/drawing/2014/main" id="{10B46B42-417C-ABA5-AC5E-116AD085727C}"/>
              </a:ext>
            </a:extLst>
          </p:cNvPr>
          <p:cNvSpPr txBox="1"/>
          <p:nvPr/>
        </p:nvSpPr>
        <p:spPr>
          <a:xfrm>
            <a:off x="959066" y="4125060"/>
            <a:ext cx="10042610" cy="462747"/>
          </a:xfrm>
          <a:custGeom>
            <a:avLst/>
            <a:gdLst>
              <a:gd name="csX0" fmla="*/ 0 w 10042610"/>
              <a:gd name="csY0" fmla="*/ 0 h 462747"/>
              <a:gd name="csX1" fmla="*/ 669507 w 10042610"/>
              <a:gd name="csY1" fmla="*/ 0 h 462747"/>
              <a:gd name="csX2" fmla="*/ 1238589 w 10042610"/>
              <a:gd name="csY2" fmla="*/ 0 h 462747"/>
              <a:gd name="csX3" fmla="*/ 1908096 w 10042610"/>
              <a:gd name="csY3" fmla="*/ 0 h 462747"/>
              <a:gd name="csX4" fmla="*/ 2276325 w 10042610"/>
              <a:gd name="csY4" fmla="*/ 0 h 462747"/>
              <a:gd name="csX5" fmla="*/ 3146684 w 10042610"/>
              <a:gd name="csY5" fmla="*/ 0 h 462747"/>
              <a:gd name="csX6" fmla="*/ 4017044 w 10042610"/>
              <a:gd name="csY6" fmla="*/ 0 h 462747"/>
              <a:gd name="csX7" fmla="*/ 4686551 w 10042610"/>
              <a:gd name="csY7" fmla="*/ 0 h 462747"/>
              <a:gd name="csX8" fmla="*/ 5456485 w 10042610"/>
              <a:gd name="csY8" fmla="*/ 0 h 462747"/>
              <a:gd name="csX9" fmla="*/ 6326844 w 10042610"/>
              <a:gd name="csY9" fmla="*/ 0 h 462747"/>
              <a:gd name="csX10" fmla="*/ 6795499 w 10042610"/>
              <a:gd name="csY10" fmla="*/ 0 h 462747"/>
              <a:gd name="csX11" fmla="*/ 7565433 w 10042610"/>
              <a:gd name="csY11" fmla="*/ 0 h 462747"/>
              <a:gd name="csX12" fmla="*/ 7933662 w 10042610"/>
              <a:gd name="csY12" fmla="*/ 0 h 462747"/>
              <a:gd name="csX13" fmla="*/ 8402317 w 10042610"/>
              <a:gd name="csY13" fmla="*/ 0 h 462747"/>
              <a:gd name="csX14" fmla="*/ 8971398 w 10042610"/>
              <a:gd name="csY14" fmla="*/ 0 h 462747"/>
              <a:gd name="csX15" fmla="*/ 10042610 w 10042610"/>
              <a:gd name="csY15" fmla="*/ 0 h 462747"/>
              <a:gd name="csX16" fmla="*/ 10042610 w 10042610"/>
              <a:gd name="csY16" fmla="*/ 462747 h 462747"/>
              <a:gd name="csX17" fmla="*/ 9373103 w 10042610"/>
              <a:gd name="csY17" fmla="*/ 462747 h 462747"/>
              <a:gd name="csX18" fmla="*/ 9004874 w 10042610"/>
              <a:gd name="csY18" fmla="*/ 462747 h 462747"/>
              <a:gd name="csX19" fmla="*/ 8134514 w 10042610"/>
              <a:gd name="csY19" fmla="*/ 462747 h 462747"/>
              <a:gd name="csX20" fmla="*/ 7565433 w 10042610"/>
              <a:gd name="csY20" fmla="*/ 462747 h 462747"/>
              <a:gd name="csX21" fmla="*/ 6795499 w 10042610"/>
              <a:gd name="csY21" fmla="*/ 462747 h 462747"/>
              <a:gd name="csX22" fmla="*/ 5925140 w 10042610"/>
              <a:gd name="csY22" fmla="*/ 462747 h 462747"/>
              <a:gd name="csX23" fmla="*/ 5356059 w 10042610"/>
              <a:gd name="csY23" fmla="*/ 462747 h 462747"/>
              <a:gd name="csX24" fmla="*/ 4887404 w 10042610"/>
              <a:gd name="csY24" fmla="*/ 462747 h 462747"/>
              <a:gd name="csX25" fmla="*/ 4519175 w 10042610"/>
              <a:gd name="csY25" fmla="*/ 462747 h 462747"/>
              <a:gd name="csX26" fmla="*/ 3849667 w 10042610"/>
              <a:gd name="csY26" fmla="*/ 462747 h 462747"/>
              <a:gd name="csX27" fmla="*/ 3079734 w 10042610"/>
              <a:gd name="csY27" fmla="*/ 462747 h 462747"/>
              <a:gd name="csX28" fmla="*/ 2209374 w 10042610"/>
              <a:gd name="csY28" fmla="*/ 462747 h 462747"/>
              <a:gd name="csX29" fmla="*/ 1640293 w 10042610"/>
              <a:gd name="csY29" fmla="*/ 462747 h 462747"/>
              <a:gd name="csX30" fmla="*/ 870360 w 10042610"/>
              <a:gd name="csY30" fmla="*/ 462747 h 462747"/>
              <a:gd name="csX31" fmla="*/ 0 w 10042610"/>
              <a:gd name="csY31" fmla="*/ 462747 h 462747"/>
              <a:gd name="csX32" fmla="*/ 0 w 10042610"/>
              <a:gd name="csY32" fmla="*/ 0 h 4627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10042610" h="462747" extrusionOk="0">
                <a:moveTo>
                  <a:pt x="0" y="0"/>
                </a:moveTo>
                <a:cubicBezTo>
                  <a:pt x="146067" y="-14335"/>
                  <a:pt x="405045" y="-23015"/>
                  <a:pt x="669507" y="0"/>
                </a:cubicBezTo>
                <a:cubicBezTo>
                  <a:pt x="933969" y="23015"/>
                  <a:pt x="988692" y="22296"/>
                  <a:pt x="1238589" y="0"/>
                </a:cubicBezTo>
                <a:cubicBezTo>
                  <a:pt x="1488486" y="-22296"/>
                  <a:pt x="1718453" y="-28548"/>
                  <a:pt x="1908096" y="0"/>
                </a:cubicBezTo>
                <a:cubicBezTo>
                  <a:pt x="2097739" y="28548"/>
                  <a:pt x="2192239" y="-1113"/>
                  <a:pt x="2276325" y="0"/>
                </a:cubicBezTo>
                <a:cubicBezTo>
                  <a:pt x="2360411" y="1113"/>
                  <a:pt x="2808982" y="38925"/>
                  <a:pt x="3146684" y="0"/>
                </a:cubicBezTo>
                <a:cubicBezTo>
                  <a:pt x="3484386" y="-38925"/>
                  <a:pt x="3638736" y="-16879"/>
                  <a:pt x="4017044" y="0"/>
                </a:cubicBezTo>
                <a:cubicBezTo>
                  <a:pt x="4395352" y="16879"/>
                  <a:pt x="4401445" y="21473"/>
                  <a:pt x="4686551" y="0"/>
                </a:cubicBezTo>
                <a:cubicBezTo>
                  <a:pt x="4971657" y="-21473"/>
                  <a:pt x="5085209" y="18502"/>
                  <a:pt x="5456485" y="0"/>
                </a:cubicBezTo>
                <a:cubicBezTo>
                  <a:pt x="5827761" y="-18502"/>
                  <a:pt x="6049477" y="7190"/>
                  <a:pt x="6326844" y="0"/>
                </a:cubicBezTo>
                <a:cubicBezTo>
                  <a:pt x="6604211" y="-7190"/>
                  <a:pt x="6569601" y="7338"/>
                  <a:pt x="6795499" y="0"/>
                </a:cubicBezTo>
                <a:cubicBezTo>
                  <a:pt x="7021398" y="-7338"/>
                  <a:pt x="7399035" y="-34558"/>
                  <a:pt x="7565433" y="0"/>
                </a:cubicBezTo>
                <a:cubicBezTo>
                  <a:pt x="7731831" y="34558"/>
                  <a:pt x="7819292" y="7277"/>
                  <a:pt x="7933662" y="0"/>
                </a:cubicBezTo>
                <a:cubicBezTo>
                  <a:pt x="8048032" y="-7277"/>
                  <a:pt x="8186995" y="-11916"/>
                  <a:pt x="8402317" y="0"/>
                </a:cubicBezTo>
                <a:cubicBezTo>
                  <a:pt x="8617640" y="11916"/>
                  <a:pt x="8687471" y="8706"/>
                  <a:pt x="8971398" y="0"/>
                </a:cubicBezTo>
                <a:cubicBezTo>
                  <a:pt x="9255325" y="-8706"/>
                  <a:pt x="9739243" y="-47345"/>
                  <a:pt x="10042610" y="0"/>
                </a:cubicBezTo>
                <a:cubicBezTo>
                  <a:pt x="10032053" y="136823"/>
                  <a:pt x="10046932" y="256798"/>
                  <a:pt x="10042610" y="462747"/>
                </a:cubicBezTo>
                <a:cubicBezTo>
                  <a:pt x="9855978" y="457010"/>
                  <a:pt x="9633039" y="473204"/>
                  <a:pt x="9373103" y="462747"/>
                </a:cubicBezTo>
                <a:cubicBezTo>
                  <a:pt x="9113167" y="452290"/>
                  <a:pt x="9116937" y="462893"/>
                  <a:pt x="9004874" y="462747"/>
                </a:cubicBezTo>
                <a:cubicBezTo>
                  <a:pt x="8892811" y="462601"/>
                  <a:pt x="8315469" y="446373"/>
                  <a:pt x="8134514" y="462747"/>
                </a:cubicBezTo>
                <a:cubicBezTo>
                  <a:pt x="7953559" y="479121"/>
                  <a:pt x="7785771" y="468249"/>
                  <a:pt x="7565433" y="462747"/>
                </a:cubicBezTo>
                <a:cubicBezTo>
                  <a:pt x="7345095" y="457245"/>
                  <a:pt x="7001077" y="439423"/>
                  <a:pt x="6795499" y="462747"/>
                </a:cubicBezTo>
                <a:cubicBezTo>
                  <a:pt x="6589921" y="486071"/>
                  <a:pt x="6165347" y="493238"/>
                  <a:pt x="5925140" y="462747"/>
                </a:cubicBezTo>
                <a:cubicBezTo>
                  <a:pt x="5684933" y="432256"/>
                  <a:pt x="5547034" y="475580"/>
                  <a:pt x="5356059" y="462747"/>
                </a:cubicBezTo>
                <a:cubicBezTo>
                  <a:pt x="5165084" y="449914"/>
                  <a:pt x="5046638" y="448476"/>
                  <a:pt x="4887404" y="462747"/>
                </a:cubicBezTo>
                <a:cubicBezTo>
                  <a:pt x="4728170" y="477018"/>
                  <a:pt x="4684813" y="449241"/>
                  <a:pt x="4519175" y="462747"/>
                </a:cubicBezTo>
                <a:cubicBezTo>
                  <a:pt x="4353537" y="476253"/>
                  <a:pt x="4066095" y="434585"/>
                  <a:pt x="3849667" y="462747"/>
                </a:cubicBezTo>
                <a:cubicBezTo>
                  <a:pt x="3633239" y="490909"/>
                  <a:pt x="3257563" y="492790"/>
                  <a:pt x="3079734" y="462747"/>
                </a:cubicBezTo>
                <a:cubicBezTo>
                  <a:pt x="2901905" y="432704"/>
                  <a:pt x="2621153" y="504145"/>
                  <a:pt x="2209374" y="462747"/>
                </a:cubicBezTo>
                <a:cubicBezTo>
                  <a:pt x="1797595" y="421349"/>
                  <a:pt x="1796120" y="479818"/>
                  <a:pt x="1640293" y="462747"/>
                </a:cubicBezTo>
                <a:cubicBezTo>
                  <a:pt x="1484466" y="445676"/>
                  <a:pt x="1180365" y="424792"/>
                  <a:pt x="870360" y="462747"/>
                </a:cubicBezTo>
                <a:cubicBezTo>
                  <a:pt x="560355" y="500702"/>
                  <a:pt x="239550" y="469721"/>
                  <a:pt x="0" y="462747"/>
                </a:cubicBezTo>
                <a:cubicBezTo>
                  <a:pt x="16241" y="289749"/>
                  <a:pt x="-7725" y="151025"/>
                  <a:pt x="0" y="0"/>
                </a:cubicBezTo>
                <a:close/>
              </a:path>
            </a:pathLst>
          </a:custGeom>
          <a:noFill/>
          <a:ln w="19050">
            <a:noFill/>
            <a:extLst>
              <a:ext uri="{C807C97D-BFC1-408E-A445-0C87EB9F89A2}">
                <ask:lineSketchStyleProps xmlns:ask="http://schemas.microsoft.com/office/drawing/2018/sketchyshapes" sd="3601441856">
                  <a:prstGeom prst="rect">
                    <a:avLst/>
                  </a:prstGeom>
                  <ask:type>
                    <ask:lineSketchFreehand/>
                  </ask:type>
                </ask:lineSketchStyleProps>
              </a:ext>
            </a:extLst>
          </a:ln>
        </p:spPr>
        <p:txBody>
          <a:bodyPr wrap="square" rtlCol="0">
            <a:normAutofit/>
          </a:bodyPr>
          <a:lstStyle/>
          <a:p>
            <a:pPr marL="0" marR="0" lvl="1" indent="0" defTabSz="457200" rtl="0" eaLnBrk="1" fontAlgn="auto" latinLnBrk="0" hangingPunct="1">
              <a:lnSpc>
                <a:spcPct val="100000"/>
              </a:lnSpc>
              <a:spcBef>
                <a:spcPts val="0"/>
              </a:spcBef>
              <a:spcAft>
                <a:spcPts val="0"/>
              </a:spcAft>
              <a:buClr>
                <a:srgbClr val="156082"/>
              </a:buClr>
              <a:buSzTx/>
              <a:buFontTx/>
              <a:buNone/>
              <a:tabLst/>
              <a:defRPr/>
            </a:pPr>
            <a:r>
              <a:rPr kumimoji="0" lang="en-US" sz="20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rPr>
              <a:t>The “Recovery Percentage” is not tied to the Specification percentages</a:t>
            </a:r>
          </a:p>
          <a:p>
            <a:pPr marL="0" marR="0" lvl="1" indent="0" algn="ctr" defTabSz="457200" rtl="0" eaLnBrk="1" fontAlgn="auto" latinLnBrk="0" hangingPunct="1">
              <a:lnSpc>
                <a:spcPct val="100000"/>
              </a:lnSpc>
              <a:spcBef>
                <a:spcPts val="0"/>
              </a:spcBef>
              <a:spcAft>
                <a:spcPts val="0"/>
              </a:spcAft>
              <a:buClr>
                <a:srgbClr val="156082"/>
              </a:buClr>
              <a:buSzTx/>
              <a:buFontTx/>
              <a:buNone/>
              <a:tabLst/>
              <a:defRPr/>
            </a:pPr>
            <a:endParaRPr kumimoji="0" lang="en-US" sz="18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p:txBody>
      </p:sp>
      <p:pic>
        <p:nvPicPr>
          <p:cNvPr id="11" name="Picture 10">
            <a:extLst>
              <a:ext uri="{FF2B5EF4-FFF2-40B4-BE49-F238E27FC236}">
                <a16:creationId xmlns:a16="http://schemas.microsoft.com/office/drawing/2014/main" id="{1B6DCA7E-A719-2EB5-065A-572D2E826CE3}"/>
              </a:ext>
            </a:extLst>
          </p:cNvPr>
          <p:cNvPicPr>
            <a:picLocks noChangeAspect="1"/>
          </p:cNvPicPr>
          <p:nvPr/>
        </p:nvPicPr>
        <p:blipFill>
          <a:blip r:embed="rId4"/>
          <a:stretch>
            <a:fillRect/>
          </a:stretch>
        </p:blipFill>
        <p:spPr>
          <a:xfrm>
            <a:off x="1669379" y="5568872"/>
            <a:ext cx="9228571" cy="9238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7" name="Lightning Bolt 16">
            <a:extLst>
              <a:ext uri="{FF2B5EF4-FFF2-40B4-BE49-F238E27FC236}">
                <a16:creationId xmlns:a16="http://schemas.microsoft.com/office/drawing/2014/main" id="{F185927E-E347-9FA0-0500-A7D5282F5015}"/>
              </a:ext>
            </a:extLst>
          </p:cNvPr>
          <p:cNvSpPr/>
          <p:nvPr/>
        </p:nvSpPr>
        <p:spPr>
          <a:xfrm rot="1232215">
            <a:off x="5854780" y="4636604"/>
            <a:ext cx="710214" cy="727969"/>
          </a:xfrm>
          <a:prstGeom prst="lightningBol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DE3DFBE-693A-0F5A-9E94-D6B1A8CF16EE}"/>
              </a:ext>
            </a:extLst>
          </p:cNvPr>
          <p:cNvSpPr txBox="1"/>
          <p:nvPr/>
        </p:nvSpPr>
        <p:spPr>
          <a:xfrm>
            <a:off x="6283664" y="4579025"/>
            <a:ext cx="4936614" cy="923330"/>
          </a:xfrm>
          <a:prstGeom prst="rect">
            <a:avLst/>
          </a:prstGeom>
          <a:noFill/>
        </p:spPr>
        <p:txBody>
          <a:bodyPr wrap="square">
            <a:spAutoFit/>
          </a:bodyPr>
          <a:lstStyle/>
          <a:p>
            <a:pPr marL="114300">
              <a:spcBef>
                <a:spcPts val="1200"/>
              </a:spcBef>
            </a:pPr>
            <a:r>
              <a:rPr lang="en-US" sz="1800" dirty="0" err="1">
                <a:solidFill>
                  <a:schemeClr val="accent1"/>
                </a:solidFill>
                <a:latin typeface="Arial"/>
                <a:cs typeface="Arial"/>
              </a:rPr>
              <a:t>PrC</a:t>
            </a:r>
            <a:r>
              <a:rPr lang="en-US" sz="1800" dirty="0">
                <a:solidFill>
                  <a:schemeClr val="accent1"/>
                </a:solidFill>
                <a:latin typeface="Arial"/>
                <a:cs typeface="Arial"/>
              </a:rPr>
              <a:t> can't send an error for the 75% max. Ensure the allowable spec percentage is not exceeded</a:t>
            </a:r>
          </a:p>
        </p:txBody>
      </p:sp>
      <p:pic>
        <p:nvPicPr>
          <p:cNvPr id="7" name="Graphic 6" descr="Warning with solid fill">
            <a:extLst>
              <a:ext uri="{FF2B5EF4-FFF2-40B4-BE49-F238E27FC236}">
                <a16:creationId xmlns:a16="http://schemas.microsoft.com/office/drawing/2014/main" id="{46EC6703-E8E3-5EF0-79D8-E154B1D8E7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5212" y="4024469"/>
            <a:ext cx="673854" cy="673854"/>
          </a:xfrm>
          <a:prstGeom prst="rect">
            <a:avLst/>
          </a:prstGeom>
        </p:spPr>
      </p:pic>
      <p:pic>
        <p:nvPicPr>
          <p:cNvPr id="8" name="Graphic 7" descr="Warning with solid fill">
            <a:extLst>
              <a:ext uri="{FF2B5EF4-FFF2-40B4-BE49-F238E27FC236}">
                <a16:creationId xmlns:a16="http://schemas.microsoft.com/office/drawing/2014/main" id="{C6E8A6AE-744D-F7B6-8AE2-3F42ABAC96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5212" y="4689066"/>
            <a:ext cx="673854" cy="673854"/>
          </a:xfrm>
          <a:prstGeom prst="rect">
            <a:avLst/>
          </a:prstGeom>
        </p:spPr>
      </p:pic>
    </p:spTree>
    <p:extLst>
      <p:ext uri="{BB962C8B-B14F-4D97-AF65-F5344CB8AC3E}">
        <p14:creationId xmlns:p14="http://schemas.microsoft.com/office/powerpoint/2010/main" val="3701994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C8C3A-610D-EAD9-4D90-050B62B8C656}"/>
              </a:ext>
            </a:extLst>
          </p:cNvPr>
          <p:cNvSpPr>
            <a:spLocks noGrp="1"/>
          </p:cNvSpPr>
          <p:nvPr>
            <p:ph type="title"/>
          </p:nvPr>
        </p:nvSpPr>
        <p:spPr>
          <a:xfrm>
            <a:off x="489882" y="263544"/>
            <a:ext cx="10566400" cy="665645"/>
          </a:xfrm>
        </p:spPr>
        <p:txBody>
          <a:bodyPr lIns="91440" tIns="45720" rIns="91440" bIns="45720" anchor="t">
            <a:normAutofit/>
          </a:bodyPr>
          <a:lstStyle/>
          <a:p>
            <a:r>
              <a:rPr lang="en-US" sz="4000" b="1" kern="1200" dirty="0">
                <a:solidFill>
                  <a:schemeClr val="tx1"/>
                </a:solidFill>
                <a:latin typeface="+mj-lt"/>
                <a:ea typeface="+mj-ea"/>
                <a:cs typeface="+mj-cs"/>
              </a:rPr>
              <a:t>Stockpile Fields…</a:t>
            </a:r>
            <a:endParaRPr lang="en-US" sz="4000" b="1" dirty="0"/>
          </a:p>
        </p:txBody>
      </p:sp>
      <p:sp>
        <p:nvSpPr>
          <p:cNvPr id="10" name="Content Placeholder 9">
            <a:extLst>
              <a:ext uri="{FF2B5EF4-FFF2-40B4-BE49-F238E27FC236}">
                <a16:creationId xmlns:a16="http://schemas.microsoft.com/office/drawing/2014/main" id="{3B0A6AC1-D79E-2773-2D2F-5D38B691C408}"/>
              </a:ext>
            </a:extLst>
          </p:cNvPr>
          <p:cNvSpPr txBox="1">
            <a:spLocks/>
          </p:cNvSpPr>
          <p:nvPr/>
        </p:nvSpPr>
        <p:spPr>
          <a:xfrm>
            <a:off x="3158608" y="3733800"/>
            <a:ext cx="5181600" cy="2438400"/>
          </a:xfrm>
          <a:prstGeom prst="rect">
            <a:avLst/>
          </a:prstGeom>
        </p:spPr>
        <p:txBody>
          <a:bodyPr/>
          <a:lstStyle>
            <a:lvl1pPr marL="17212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pPr marL="354375" marR="0" lvl="1" indent="-172125" algn="l" defTabSz="257175" rtl="0" eaLnBrk="1" fontAlgn="auto" latinLnBrk="0" hangingPunct="1">
              <a:lnSpc>
                <a:spcPct val="100000"/>
              </a:lnSpc>
              <a:spcBef>
                <a:spcPct val="20000"/>
              </a:spcBef>
              <a:spcAft>
                <a:spcPts val="338"/>
              </a:spcAft>
              <a:buClr>
                <a:srgbClr val="153879"/>
              </a:buClr>
              <a:buSzPct val="92000"/>
              <a:buFont typeface="Wingdings 2" panose="05020102010507070707" pitchFamily="18" charset="2"/>
              <a:buChar char=""/>
              <a:tabLst/>
              <a:defRPr/>
            </a:pPr>
            <a:endParaRPr kumimoji="0" lang="en-US" sz="1500" b="0" i="0" u="none" strike="noStrike" kern="1200" cap="none" spc="0" normalizeH="0" baseline="0" noProof="0">
              <a:ln>
                <a:noFill/>
              </a:ln>
              <a:solidFill>
                <a:srgbClr val="0054A8"/>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C62DABED-0E0D-BC69-0729-49242716C847}"/>
              </a:ext>
            </a:extLst>
          </p:cNvPr>
          <p:cNvPicPr>
            <a:picLocks noChangeAspect="1"/>
          </p:cNvPicPr>
          <p:nvPr/>
        </p:nvPicPr>
        <p:blipFill rotWithShape="1">
          <a:blip r:embed="rId3"/>
          <a:srcRect r="39514"/>
          <a:stretch/>
        </p:blipFill>
        <p:spPr>
          <a:xfrm>
            <a:off x="5057359" y="3700922"/>
            <a:ext cx="3195727" cy="2366426"/>
          </a:xfrm>
          <a:custGeom>
            <a:avLst/>
            <a:gdLst>
              <a:gd name="csX0" fmla="*/ 0 w 3195727"/>
              <a:gd name="csY0" fmla="*/ 0 h 2366426"/>
              <a:gd name="csX1" fmla="*/ 671103 w 3195727"/>
              <a:gd name="csY1" fmla="*/ 0 h 2366426"/>
              <a:gd name="csX2" fmla="*/ 1278291 w 3195727"/>
              <a:gd name="csY2" fmla="*/ 0 h 2366426"/>
              <a:gd name="csX3" fmla="*/ 1949393 w 3195727"/>
              <a:gd name="csY3" fmla="*/ 0 h 2366426"/>
              <a:gd name="csX4" fmla="*/ 3195727 w 3195727"/>
              <a:gd name="csY4" fmla="*/ 0 h 2366426"/>
              <a:gd name="csX5" fmla="*/ 3195727 w 3195727"/>
              <a:gd name="csY5" fmla="*/ 520614 h 2366426"/>
              <a:gd name="csX6" fmla="*/ 3195727 w 3195727"/>
              <a:gd name="csY6" fmla="*/ 1064892 h 2366426"/>
              <a:gd name="csX7" fmla="*/ 3195727 w 3195727"/>
              <a:gd name="csY7" fmla="*/ 1632834 h 2366426"/>
              <a:gd name="csX8" fmla="*/ 3195727 w 3195727"/>
              <a:gd name="csY8" fmla="*/ 2366426 h 2366426"/>
              <a:gd name="csX9" fmla="*/ 2556582 w 3195727"/>
              <a:gd name="csY9" fmla="*/ 2366426 h 2366426"/>
              <a:gd name="csX10" fmla="*/ 2013308 w 3195727"/>
              <a:gd name="csY10" fmla="*/ 2366426 h 2366426"/>
              <a:gd name="csX11" fmla="*/ 1438077 w 3195727"/>
              <a:gd name="csY11" fmla="*/ 2366426 h 2366426"/>
              <a:gd name="csX12" fmla="*/ 798932 w 3195727"/>
              <a:gd name="csY12" fmla="*/ 2366426 h 2366426"/>
              <a:gd name="csX13" fmla="*/ 0 w 3195727"/>
              <a:gd name="csY13" fmla="*/ 2366426 h 2366426"/>
              <a:gd name="csX14" fmla="*/ 0 w 3195727"/>
              <a:gd name="csY14" fmla="*/ 1845812 h 2366426"/>
              <a:gd name="csX15" fmla="*/ 0 w 3195727"/>
              <a:gd name="csY15" fmla="*/ 1325199 h 2366426"/>
              <a:gd name="csX16" fmla="*/ 0 w 3195727"/>
              <a:gd name="csY16" fmla="*/ 709928 h 2366426"/>
              <a:gd name="csX17" fmla="*/ 0 w 3195727"/>
              <a:gd name="csY17" fmla="*/ 0 h 23664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195727" h="2366426" fill="none" extrusionOk="0">
                <a:moveTo>
                  <a:pt x="0" y="0"/>
                </a:moveTo>
                <a:cubicBezTo>
                  <a:pt x="142392" y="-8071"/>
                  <a:pt x="421417" y="21543"/>
                  <a:pt x="671103" y="0"/>
                </a:cubicBezTo>
                <a:cubicBezTo>
                  <a:pt x="920789" y="-21543"/>
                  <a:pt x="1028333" y="-25943"/>
                  <a:pt x="1278291" y="0"/>
                </a:cubicBezTo>
                <a:cubicBezTo>
                  <a:pt x="1528249" y="25943"/>
                  <a:pt x="1740977" y="24941"/>
                  <a:pt x="1949393" y="0"/>
                </a:cubicBezTo>
                <a:cubicBezTo>
                  <a:pt x="2157809" y="-24941"/>
                  <a:pt x="2697258" y="-16693"/>
                  <a:pt x="3195727" y="0"/>
                </a:cubicBezTo>
                <a:cubicBezTo>
                  <a:pt x="3190818" y="132130"/>
                  <a:pt x="3186201" y="340707"/>
                  <a:pt x="3195727" y="520614"/>
                </a:cubicBezTo>
                <a:cubicBezTo>
                  <a:pt x="3205253" y="700521"/>
                  <a:pt x="3179635" y="933090"/>
                  <a:pt x="3195727" y="1064892"/>
                </a:cubicBezTo>
                <a:cubicBezTo>
                  <a:pt x="3211819" y="1196694"/>
                  <a:pt x="3218859" y="1480586"/>
                  <a:pt x="3195727" y="1632834"/>
                </a:cubicBezTo>
                <a:cubicBezTo>
                  <a:pt x="3172595" y="1785082"/>
                  <a:pt x="3191187" y="2215826"/>
                  <a:pt x="3195727" y="2366426"/>
                </a:cubicBezTo>
                <a:cubicBezTo>
                  <a:pt x="3051687" y="2368511"/>
                  <a:pt x="2719604" y="2384741"/>
                  <a:pt x="2556582" y="2366426"/>
                </a:cubicBezTo>
                <a:cubicBezTo>
                  <a:pt x="2393561" y="2348111"/>
                  <a:pt x="2267495" y="2342235"/>
                  <a:pt x="2013308" y="2366426"/>
                </a:cubicBezTo>
                <a:cubicBezTo>
                  <a:pt x="1759121" y="2390617"/>
                  <a:pt x="1626175" y="2357361"/>
                  <a:pt x="1438077" y="2366426"/>
                </a:cubicBezTo>
                <a:cubicBezTo>
                  <a:pt x="1249979" y="2375491"/>
                  <a:pt x="1096106" y="2358679"/>
                  <a:pt x="798932" y="2366426"/>
                </a:cubicBezTo>
                <a:cubicBezTo>
                  <a:pt x="501758" y="2374173"/>
                  <a:pt x="334528" y="2396717"/>
                  <a:pt x="0" y="2366426"/>
                </a:cubicBezTo>
                <a:cubicBezTo>
                  <a:pt x="-17546" y="2111541"/>
                  <a:pt x="244" y="2045252"/>
                  <a:pt x="0" y="1845812"/>
                </a:cubicBezTo>
                <a:cubicBezTo>
                  <a:pt x="-244" y="1646372"/>
                  <a:pt x="16641" y="1467514"/>
                  <a:pt x="0" y="1325199"/>
                </a:cubicBezTo>
                <a:cubicBezTo>
                  <a:pt x="-16641" y="1182884"/>
                  <a:pt x="-18932" y="992661"/>
                  <a:pt x="0" y="709928"/>
                </a:cubicBezTo>
                <a:cubicBezTo>
                  <a:pt x="18932" y="427195"/>
                  <a:pt x="5242" y="352877"/>
                  <a:pt x="0" y="0"/>
                </a:cubicBezTo>
                <a:close/>
              </a:path>
              <a:path w="3195727" h="2366426" stroke="0" extrusionOk="0">
                <a:moveTo>
                  <a:pt x="0" y="0"/>
                </a:moveTo>
                <a:cubicBezTo>
                  <a:pt x="167564" y="24159"/>
                  <a:pt x="423337" y="3584"/>
                  <a:pt x="607188" y="0"/>
                </a:cubicBezTo>
                <a:cubicBezTo>
                  <a:pt x="791039" y="-3584"/>
                  <a:pt x="1085700" y="1611"/>
                  <a:pt x="1214376" y="0"/>
                </a:cubicBezTo>
                <a:cubicBezTo>
                  <a:pt x="1343052" y="-1611"/>
                  <a:pt x="1633840" y="10931"/>
                  <a:pt x="1821564" y="0"/>
                </a:cubicBezTo>
                <a:cubicBezTo>
                  <a:pt x="2009288" y="-10931"/>
                  <a:pt x="2320355" y="13332"/>
                  <a:pt x="2460710" y="0"/>
                </a:cubicBezTo>
                <a:cubicBezTo>
                  <a:pt x="2601065" y="-13332"/>
                  <a:pt x="3005903" y="1222"/>
                  <a:pt x="3195727" y="0"/>
                </a:cubicBezTo>
                <a:cubicBezTo>
                  <a:pt x="3170988" y="230369"/>
                  <a:pt x="3215536" y="356941"/>
                  <a:pt x="3195727" y="544278"/>
                </a:cubicBezTo>
                <a:cubicBezTo>
                  <a:pt x="3175918" y="731615"/>
                  <a:pt x="3206720" y="1032631"/>
                  <a:pt x="3195727" y="1183213"/>
                </a:cubicBezTo>
                <a:cubicBezTo>
                  <a:pt x="3184734" y="1333796"/>
                  <a:pt x="3223905" y="1624648"/>
                  <a:pt x="3195727" y="1751155"/>
                </a:cubicBezTo>
                <a:cubicBezTo>
                  <a:pt x="3167549" y="1877662"/>
                  <a:pt x="3186855" y="2242375"/>
                  <a:pt x="3195727" y="2366426"/>
                </a:cubicBezTo>
                <a:cubicBezTo>
                  <a:pt x="3044514" y="2364659"/>
                  <a:pt x="2869359" y="2381546"/>
                  <a:pt x="2620496" y="2366426"/>
                </a:cubicBezTo>
                <a:cubicBezTo>
                  <a:pt x="2371633" y="2351306"/>
                  <a:pt x="2197643" y="2358225"/>
                  <a:pt x="1917436" y="2366426"/>
                </a:cubicBezTo>
                <a:cubicBezTo>
                  <a:pt x="1637229" y="2374627"/>
                  <a:pt x="1557151" y="2356640"/>
                  <a:pt x="1342205" y="2366426"/>
                </a:cubicBezTo>
                <a:cubicBezTo>
                  <a:pt x="1127259" y="2376212"/>
                  <a:pt x="991942" y="2351099"/>
                  <a:pt x="671103" y="2366426"/>
                </a:cubicBezTo>
                <a:cubicBezTo>
                  <a:pt x="350264" y="2381753"/>
                  <a:pt x="259312" y="2395108"/>
                  <a:pt x="0" y="2366426"/>
                </a:cubicBezTo>
                <a:cubicBezTo>
                  <a:pt x="-6027" y="2252134"/>
                  <a:pt x="-27626" y="1972882"/>
                  <a:pt x="0" y="1798484"/>
                </a:cubicBezTo>
                <a:cubicBezTo>
                  <a:pt x="27626" y="1624086"/>
                  <a:pt x="15792" y="1432488"/>
                  <a:pt x="0" y="1277870"/>
                </a:cubicBezTo>
                <a:cubicBezTo>
                  <a:pt x="-15792" y="1123252"/>
                  <a:pt x="-26196" y="869865"/>
                  <a:pt x="0" y="709928"/>
                </a:cubicBezTo>
                <a:cubicBezTo>
                  <a:pt x="26196" y="549991"/>
                  <a:pt x="31841" y="337139"/>
                  <a:pt x="0" y="0"/>
                </a:cubicBezTo>
                <a:close/>
              </a:path>
            </a:pathLst>
          </a:custGeom>
          <a:ln w="19050">
            <a:solidFill>
              <a:schemeClr val="accent2">
                <a:lumMod val="75000"/>
              </a:schemeClr>
            </a:solidFill>
            <a:extLst>
              <a:ext uri="{C807C97D-BFC1-408E-A445-0C87EB9F89A2}">
                <ask:lineSketchStyleProps xmlns:ask="http://schemas.microsoft.com/office/drawing/2018/sketchyshapes" sd="3412778334">
                  <a:prstGeom prst="rect">
                    <a:avLst/>
                  </a:prstGeom>
                  <ask:type>
                    <ask:lineSketchFreehand/>
                  </ask:type>
                </ask:lineSketchStyleProps>
              </a:ext>
            </a:extLst>
          </a:ln>
          <a:effectLst>
            <a:outerShdw blurRad="292100" dist="139700" dir="2700000" algn="tl" rotWithShape="0">
              <a:srgbClr val="333333">
                <a:alpha val="65000"/>
              </a:srgbClr>
            </a:outerShdw>
          </a:effectLst>
        </p:spPr>
      </p:pic>
      <p:sp>
        <p:nvSpPr>
          <p:cNvPr id="8" name="Cloud 7">
            <a:extLst>
              <a:ext uri="{FF2B5EF4-FFF2-40B4-BE49-F238E27FC236}">
                <a16:creationId xmlns:a16="http://schemas.microsoft.com/office/drawing/2014/main" id="{0BA87255-3A38-A93B-8557-23EC564C2151}"/>
              </a:ext>
            </a:extLst>
          </p:cNvPr>
          <p:cNvSpPr/>
          <p:nvPr/>
        </p:nvSpPr>
        <p:spPr>
          <a:xfrm rot="624392">
            <a:off x="8424822" y="3536738"/>
            <a:ext cx="3462325" cy="2161184"/>
          </a:xfrm>
          <a:prstGeom prst="cloud">
            <a:avLst/>
          </a:prstGeom>
          <a:ln>
            <a:solidFill>
              <a:schemeClr val="tx2">
                <a:lumMod val="25000"/>
                <a:lumOff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ptos" panose="02110004020202020204"/>
                <a:ea typeface="+mn-ea"/>
                <a:cs typeface="+mn-cs"/>
              </a:rPr>
              <a:t>Hover over any field name for a definition of the corresponding field entry</a:t>
            </a:r>
          </a:p>
        </p:txBody>
      </p:sp>
      <p:pic>
        <p:nvPicPr>
          <p:cNvPr id="13" name="Picture 12">
            <a:extLst>
              <a:ext uri="{FF2B5EF4-FFF2-40B4-BE49-F238E27FC236}">
                <a16:creationId xmlns:a16="http://schemas.microsoft.com/office/drawing/2014/main" id="{E3542441-8C93-9FD3-B973-84180EB23E6C}"/>
              </a:ext>
            </a:extLst>
          </p:cNvPr>
          <p:cNvPicPr>
            <a:picLocks noChangeAspect="1"/>
          </p:cNvPicPr>
          <p:nvPr/>
        </p:nvPicPr>
        <p:blipFill rotWithShape="1">
          <a:blip r:embed="rId4"/>
          <a:srcRect r="75421" b="8202"/>
          <a:stretch/>
        </p:blipFill>
        <p:spPr>
          <a:xfrm>
            <a:off x="570213" y="3757597"/>
            <a:ext cx="3140562" cy="2367034"/>
          </a:xfrm>
          <a:custGeom>
            <a:avLst/>
            <a:gdLst>
              <a:gd name="csX0" fmla="*/ 0 w 3140562"/>
              <a:gd name="csY0" fmla="*/ 0 h 2367034"/>
              <a:gd name="csX1" fmla="*/ 533896 w 3140562"/>
              <a:gd name="csY1" fmla="*/ 0 h 2367034"/>
              <a:gd name="csX2" fmla="*/ 1099197 w 3140562"/>
              <a:gd name="csY2" fmla="*/ 0 h 2367034"/>
              <a:gd name="csX3" fmla="*/ 1790120 w 3140562"/>
              <a:gd name="csY3" fmla="*/ 0 h 2367034"/>
              <a:gd name="csX4" fmla="*/ 2449638 w 3140562"/>
              <a:gd name="csY4" fmla="*/ 0 h 2367034"/>
              <a:gd name="csX5" fmla="*/ 3140562 w 3140562"/>
              <a:gd name="csY5" fmla="*/ 0 h 2367034"/>
              <a:gd name="csX6" fmla="*/ 3140562 w 3140562"/>
              <a:gd name="csY6" fmla="*/ 639099 h 2367034"/>
              <a:gd name="csX7" fmla="*/ 3140562 w 3140562"/>
              <a:gd name="csY7" fmla="*/ 1278198 h 2367034"/>
              <a:gd name="csX8" fmla="*/ 3140562 w 3140562"/>
              <a:gd name="csY8" fmla="*/ 1798946 h 2367034"/>
              <a:gd name="csX9" fmla="*/ 3140562 w 3140562"/>
              <a:gd name="csY9" fmla="*/ 2367034 h 2367034"/>
              <a:gd name="csX10" fmla="*/ 2481044 w 3140562"/>
              <a:gd name="csY10" fmla="*/ 2367034 h 2367034"/>
              <a:gd name="csX11" fmla="*/ 1915743 w 3140562"/>
              <a:gd name="csY11" fmla="*/ 2367034 h 2367034"/>
              <a:gd name="csX12" fmla="*/ 1256225 w 3140562"/>
              <a:gd name="csY12" fmla="*/ 2367034 h 2367034"/>
              <a:gd name="csX13" fmla="*/ 690924 w 3140562"/>
              <a:gd name="csY13" fmla="*/ 2367034 h 2367034"/>
              <a:gd name="csX14" fmla="*/ 0 w 3140562"/>
              <a:gd name="csY14" fmla="*/ 2367034 h 2367034"/>
              <a:gd name="csX15" fmla="*/ 0 w 3140562"/>
              <a:gd name="csY15" fmla="*/ 1822616 h 2367034"/>
              <a:gd name="csX16" fmla="*/ 0 w 3140562"/>
              <a:gd name="csY16" fmla="*/ 1183517 h 2367034"/>
              <a:gd name="csX17" fmla="*/ 0 w 3140562"/>
              <a:gd name="csY17" fmla="*/ 639099 h 2367034"/>
              <a:gd name="csX18" fmla="*/ 0 w 3140562"/>
              <a:gd name="csY18" fmla="*/ 0 h 23670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140562" h="2367034" fill="none" extrusionOk="0">
                <a:moveTo>
                  <a:pt x="0" y="0"/>
                </a:moveTo>
                <a:cubicBezTo>
                  <a:pt x="165357" y="2093"/>
                  <a:pt x="300013" y="6424"/>
                  <a:pt x="533896" y="0"/>
                </a:cubicBezTo>
                <a:cubicBezTo>
                  <a:pt x="767779" y="-6424"/>
                  <a:pt x="857904" y="21749"/>
                  <a:pt x="1099197" y="0"/>
                </a:cubicBezTo>
                <a:cubicBezTo>
                  <a:pt x="1340490" y="-21749"/>
                  <a:pt x="1470696" y="8626"/>
                  <a:pt x="1790120" y="0"/>
                </a:cubicBezTo>
                <a:cubicBezTo>
                  <a:pt x="2109544" y="-8626"/>
                  <a:pt x="2248582" y="26524"/>
                  <a:pt x="2449638" y="0"/>
                </a:cubicBezTo>
                <a:cubicBezTo>
                  <a:pt x="2650694" y="-26524"/>
                  <a:pt x="2957616" y="12892"/>
                  <a:pt x="3140562" y="0"/>
                </a:cubicBezTo>
                <a:cubicBezTo>
                  <a:pt x="3144666" y="196449"/>
                  <a:pt x="3131023" y="469211"/>
                  <a:pt x="3140562" y="639099"/>
                </a:cubicBezTo>
                <a:cubicBezTo>
                  <a:pt x="3150101" y="808987"/>
                  <a:pt x="3145472" y="976246"/>
                  <a:pt x="3140562" y="1278198"/>
                </a:cubicBezTo>
                <a:cubicBezTo>
                  <a:pt x="3135652" y="1580150"/>
                  <a:pt x="3161994" y="1652843"/>
                  <a:pt x="3140562" y="1798946"/>
                </a:cubicBezTo>
                <a:cubicBezTo>
                  <a:pt x="3119130" y="1945049"/>
                  <a:pt x="3144662" y="2221999"/>
                  <a:pt x="3140562" y="2367034"/>
                </a:cubicBezTo>
                <a:cubicBezTo>
                  <a:pt x="2818771" y="2378919"/>
                  <a:pt x="2684624" y="2362921"/>
                  <a:pt x="2481044" y="2367034"/>
                </a:cubicBezTo>
                <a:cubicBezTo>
                  <a:pt x="2277464" y="2371147"/>
                  <a:pt x="2102503" y="2359059"/>
                  <a:pt x="1915743" y="2367034"/>
                </a:cubicBezTo>
                <a:cubicBezTo>
                  <a:pt x="1728983" y="2375009"/>
                  <a:pt x="1566717" y="2385342"/>
                  <a:pt x="1256225" y="2367034"/>
                </a:cubicBezTo>
                <a:cubicBezTo>
                  <a:pt x="945733" y="2348726"/>
                  <a:pt x="957903" y="2354079"/>
                  <a:pt x="690924" y="2367034"/>
                </a:cubicBezTo>
                <a:cubicBezTo>
                  <a:pt x="423945" y="2379989"/>
                  <a:pt x="287237" y="2362114"/>
                  <a:pt x="0" y="2367034"/>
                </a:cubicBezTo>
                <a:cubicBezTo>
                  <a:pt x="1338" y="2118963"/>
                  <a:pt x="-26835" y="1975051"/>
                  <a:pt x="0" y="1822616"/>
                </a:cubicBezTo>
                <a:cubicBezTo>
                  <a:pt x="26835" y="1670181"/>
                  <a:pt x="27936" y="1350671"/>
                  <a:pt x="0" y="1183517"/>
                </a:cubicBezTo>
                <a:cubicBezTo>
                  <a:pt x="-27936" y="1016363"/>
                  <a:pt x="-3075" y="792639"/>
                  <a:pt x="0" y="639099"/>
                </a:cubicBezTo>
                <a:cubicBezTo>
                  <a:pt x="3075" y="485559"/>
                  <a:pt x="-9652" y="190369"/>
                  <a:pt x="0" y="0"/>
                </a:cubicBezTo>
                <a:close/>
              </a:path>
              <a:path w="3140562" h="2367034" stroke="0" extrusionOk="0">
                <a:moveTo>
                  <a:pt x="0" y="0"/>
                </a:moveTo>
                <a:cubicBezTo>
                  <a:pt x="321921" y="-7926"/>
                  <a:pt x="445283" y="16681"/>
                  <a:pt x="690924" y="0"/>
                </a:cubicBezTo>
                <a:cubicBezTo>
                  <a:pt x="936565" y="-16681"/>
                  <a:pt x="1048131" y="-11844"/>
                  <a:pt x="1224819" y="0"/>
                </a:cubicBezTo>
                <a:cubicBezTo>
                  <a:pt x="1401507" y="11844"/>
                  <a:pt x="1669026" y="27581"/>
                  <a:pt x="1884337" y="0"/>
                </a:cubicBezTo>
                <a:cubicBezTo>
                  <a:pt x="2099648" y="-27581"/>
                  <a:pt x="2269546" y="14887"/>
                  <a:pt x="2512450" y="0"/>
                </a:cubicBezTo>
                <a:cubicBezTo>
                  <a:pt x="2755354" y="-14887"/>
                  <a:pt x="2858318" y="-3240"/>
                  <a:pt x="3140562" y="0"/>
                </a:cubicBezTo>
                <a:cubicBezTo>
                  <a:pt x="3162044" y="135594"/>
                  <a:pt x="3138669" y="297142"/>
                  <a:pt x="3140562" y="591759"/>
                </a:cubicBezTo>
                <a:cubicBezTo>
                  <a:pt x="3142455" y="886376"/>
                  <a:pt x="3114778" y="905141"/>
                  <a:pt x="3140562" y="1112506"/>
                </a:cubicBezTo>
                <a:cubicBezTo>
                  <a:pt x="3166346" y="1319871"/>
                  <a:pt x="3162481" y="1530509"/>
                  <a:pt x="3140562" y="1704264"/>
                </a:cubicBezTo>
                <a:cubicBezTo>
                  <a:pt x="3118643" y="1878019"/>
                  <a:pt x="3164982" y="2109653"/>
                  <a:pt x="3140562" y="2367034"/>
                </a:cubicBezTo>
                <a:cubicBezTo>
                  <a:pt x="2857392" y="2339368"/>
                  <a:pt x="2684531" y="2368532"/>
                  <a:pt x="2481044" y="2367034"/>
                </a:cubicBezTo>
                <a:cubicBezTo>
                  <a:pt x="2277557" y="2365536"/>
                  <a:pt x="2101271" y="2384466"/>
                  <a:pt x="1852932" y="2367034"/>
                </a:cubicBezTo>
                <a:cubicBezTo>
                  <a:pt x="1604593" y="2349602"/>
                  <a:pt x="1364540" y="2396356"/>
                  <a:pt x="1193414" y="2367034"/>
                </a:cubicBezTo>
                <a:cubicBezTo>
                  <a:pt x="1022288" y="2337712"/>
                  <a:pt x="804743" y="2349378"/>
                  <a:pt x="628112" y="2367034"/>
                </a:cubicBezTo>
                <a:cubicBezTo>
                  <a:pt x="451481" y="2384690"/>
                  <a:pt x="213106" y="2379113"/>
                  <a:pt x="0" y="2367034"/>
                </a:cubicBezTo>
                <a:cubicBezTo>
                  <a:pt x="903" y="2114309"/>
                  <a:pt x="8619" y="2060085"/>
                  <a:pt x="0" y="1822616"/>
                </a:cubicBezTo>
                <a:cubicBezTo>
                  <a:pt x="-8619" y="1585147"/>
                  <a:pt x="16275" y="1431329"/>
                  <a:pt x="0" y="1183517"/>
                </a:cubicBezTo>
                <a:cubicBezTo>
                  <a:pt x="-16275" y="935705"/>
                  <a:pt x="23830" y="878955"/>
                  <a:pt x="0" y="591759"/>
                </a:cubicBezTo>
                <a:cubicBezTo>
                  <a:pt x="-23830" y="304563"/>
                  <a:pt x="14313" y="138832"/>
                  <a:pt x="0" y="0"/>
                </a:cubicBezTo>
                <a:close/>
              </a:path>
            </a:pathLst>
          </a:custGeom>
          <a:ln w="19050">
            <a:solidFill>
              <a:schemeClr val="accent2">
                <a:lumMod val="75000"/>
              </a:schemeClr>
            </a:solidFill>
            <a:extLst>
              <a:ext uri="{C807C97D-BFC1-408E-A445-0C87EB9F89A2}">
                <ask:lineSketchStyleProps xmlns:ask="http://schemas.microsoft.com/office/drawing/2018/sketchyshapes" sd="4114831290">
                  <a:prstGeom prst="rect">
                    <a:avLst/>
                  </a:prstGeom>
                  <ask:type>
                    <ask:lineSketchFreehand/>
                  </ask:type>
                </ask:lineSketchStyleProps>
              </a:ext>
            </a:extLst>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0DA792EC-7B10-2009-28A0-41C9A28B3104}"/>
              </a:ext>
            </a:extLst>
          </p:cNvPr>
          <p:cNvPicPr preferRelativeResize="0">
            <a:picLocks noChangeAspect="1"/>
          </p:cNvPicPr>
          <p:nvPr/>
        </p:nvPicPr>
        <p:blipFill rotWithShape="1">
          <a:blip r:embed="rId5"/>
          <a:srcRect r="31075" b="25902"/>
          <a:stretch/>
        </p:blipFill>
        <p:spPr>
          <a:xfrm>
            <a:off x="570213" y="1077328"/>
            <a:ext cx="3349282" cy="2367034"/>
          </a:xfrm>
          <a:custGeom>
            <a:avLst/>
            <a:gdLst>
              <a:gd name="csX0" fmla="*/ 0 w 3349282"/>
              <a:gd name="csY0" fmla="*/ 0 h 2367034"/>
              <a:gd name="csX1" fmla="*/ 703349 w 3349282"/>
              <a:gd name="csY1" fmla="*/ 0 h 2367034"/>
              <a:gd name="csX2" fmla="*/ 1373206 w 3349282"/>
              <a:gd name="csY2" fmla="*/ 0 h 2367034"/>
              <a:gd name="csX3" fmla="*/ 1942584 w 3349282"/>
              <a:gd name="csY3" fmla="*/ 0 h 2367034"/>
              <a:gd name="csX4" fmla="*/ 2545454 w 3349282"/>
              <a:gd name="csY4" fmla="*/ 0 h 2367034"/>
              <a:gd name="csX5" fmla="*/ 3349282 w 3349282"/>
              <a:gd name="csY5" fmla="*/ 0 h 2367034"/>
              <a:gd name="csX6" fmla="*/ 3349282 w 3349282"/>
              <a:gd name="csY6" fmla="*/ 568088 h 2367034"/>
              <a:gd name="csX7" fmla="*/ 3349282 w 3349282"/>
              <a:gd name="csY7" fmla="*/ 1159847 h 2367034"/>
              <a:gd name="csX8" fmla="*/ 3349282 w 3349282"/>
              <a:gd name="csY8" fmla="*/ 1727935 h 2367034"/>
              <a:gd name="csX9" fmla="*/ 3349282 w 3349282"/>
              <a:gd name="csY9" fmla="*/ 2367034 h 2367034"/>
              <a:gd name="csX10" fmla="*/ 2612440 w 3349282"/>
              <a:gd name="csY10" fmla="*/ 2367034 h 2367034"/>
              <a:gd name="csX11" fmla="*/ 1875598 w 3349282"/>
              <a:gd name="csY11" fmla="*/ 2367034 h 2367034"/>
              <a:gd name="csX12" fmla="*/ 1306220 w 3349282"/>
              <a:gd name="csY12" fmla="*/ 2367034 h 2367034"/>
              <a:gd name="csX13" fmla="*/ 636364 w 3349282"/>
              <a:gd name="csY13" fmla="*/ 2367034 h 2367034"/>
              <a:gd name="csX14" fmla="*/ 0 w 3349282"/>
              <a:gd name="csY14" fmla="*/ 2367034 h 2367034"/>
              <a:gd name="csX15" fmla="*/ 0 w 3349282"/>
              <a:gd name="csY15" fmla="*/ 1798946 h 2367034"/>
              <a:gd name="csX16" fmla="*/ 0 w 3349282"/>
              <a:gd name="csY16" fmla="*/ 1254528 h 2367034"/>
              <a:gd name="csX17" fmla="*/ 0 w 3349282"/>
              <a:gd name="csY17" fmla="*/ 662770 h 2367034"/>
              <a:gd name="csX18" fmla="*/ 0 w 3349282"/>
              <a:gd name="csY18" fmla="*/ 0 h 23670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349282" h="2367034" fill="none" extrusionOk="0">
                <a:moveTo>
                  <a:pt x="0" y="0"/>
                </a:moveTo>
                <a:cubicBezTo>
                  <a:pt x="145163" y="-13252"/>
                  <a:pt x="540251" y="-7818"/>
                  <a:pt x="703349" y="0"/>
                </a:cubicBezTo>
                <a:cubicBezTo>
                  <a:pt x="866447" y="7818"/>
                  <a:pt x="1088585" y="9981"/>
                  <a:pt x="1373206" y="0"/>
                </a:cubicBezTo>
                <a:cubicBezTo>
                  <a:pt x="1657827" y="-9981"/>
                  <a:pt x="1709167" y="6973"/>
                  <a:pt x="1942584" y="0"/>
                </a:cubicBezTo>
                <a:cubicBezTo>
                  <a:pt x="2176001" y="-6973"/>
                  <a:pt x="2414183" y="17928"/>
                  <a:pt x="2545454" y="0"/>
                </a:cubicBezTo>
                <a:cubicBezTo>
                  <a:pt x="2676725" y="-17928"/>
                  <a:pt x="3122037" y="-11995"/>
                  <a:pt x="3349282" y="0"/>
                </a:cubicBezTo>
                <a:cubicBezTo>
                  <a:pt x="3338441" y="204526"/>
                  <a:pt x="3343989" y="293011"/>
                  <a:pt x="3349282" y="568088"/>
                </a:cubicBezTo>
                <a:cubicBezTo>
                  <a:pt x="3354575" y="843165"/>
                  <a:pt x="3344744" y="976964"/>
                  <a:pt x="3349282" y="1159847"/>
                </a:cubicBezTo>
                <a:cubicBezTo>
                  <a:pt x="3353820" y="1342730"/>
                  <a:pt x="3358356" y="1559549"/>
                  <a:pt x="3349282" y="1727935"/>
                </a:cubicBezTo>
                <a:cubicBezTo>
                  <a:pt x="3340208" y="1896321"/>
                  <a:pt x="3333669" y="2235328"/>
                  <a:pt x="3349282" y="2367034"/>
                </a:cubicBezTo>
                <a:cubicBezTo>
                  <a:pt x="3153495" y="2370828"/>
                  <a:pt x="2823111" y="2337593"/>
                  <a:pt x="2612440" y="2367034"/>
                </a:cubicBezTo>
                <a:cubicBezTo>
                  <a:pt x="2401769" y="2396475"/>
                  <a:pt x="2052590" y="2366408"/>
                  <a:pt x="1875598" y="2367034"/>
                </a:cubicBezTo>
                <a:cubicBezTo>
                  <a:pt x="1698606" y="2367660"/>
                  <a:pt x="1578107" y="2364042"/>
                  <a:pt x="1306220" y="2367034"/>
                </a:cubicBezTo>
                <a:cubicBezTo>
                  <a:pt x="1034333" y="2370026"/>
                  <a:pt x="899342" y="2368074"/>
                  <a:pt x="636364" y="2367034"/>
                </a:cubicBezTo>
                <a:cubicBezTo>
                  <a:pt x="373386" y="2365994"/>
                  <a:pt x="134702" y="2355352"/>
                  <a:pt x="0" y="2367034"/>
                </a:cubicBezTo>
                <a:cubicBezTo>
                  <a:pt x="-5467" y="2185440"/>
                  <a:pt x="-5886" y="2057022"/>
                  <a:pt x="0" y="1798946"/>
                </a:cubicBezTo>
                <a:cubicBezTo>
                  <a:pt x="5886" y="1540870"/>
                  <a:pt x="5666" y="1411547"/>
                  <a:pt x="0" y="1254528"/>
                </a:cubicBezTo>
                <a:cubicBezTo>
                  <a:pt x="-5666" y="1097509"/>
                  <a:pt x="20847" y="925028"/>
                  <a:pt x="0" y="662770"/>
                </a:cubicBezTo>
                <a:cubicBezTo>
                  <a:pt x="-20847" y="400512"/>
                  <a:pt x="-20202" y="279504"/>
                  <a:pt x="0" y="0"/>
                </a:cubicBezTo>
                <a:close/>
              </a:path>
              <a:path w="3349282" h="2367034" stroke="0" extrusionOk="0">
                <a:moveTo>
                  <a:pt x="0" y="0"/>
                </a:moveTo>
                <a:cubicBezTo>
                  <a:pt x="142812" y="-23731"/>
                  <a:pt x="425291" y="-17454"/>
                  <a:pt x="602871" y="0"/>
                </a:cubicBezTo>
                <a:cubicBezTo>
                  <a:pt x="780451" y="17454"/>
                  <a:pt x="915779" y="6732"/>
                  <a:pt x="1172249" y="0"/>
                </a:cubicBezTo>
                <a:cubicBezTo>
                  <a:pt x="1428719" y="-6732"/>
                  <a:pt x="1596250" y="-14749"/>
                  <a:pt x="1808612" y="0"/>
                </a:cubicBezTo>
                <a:cubicBezTo>
                  <a:pt x="2020974" y="14749"/>
                  <a:pt x="2150262" y="2676"/>
                  <a:pt x="2377990" y="0"/>
                </a:cubicBezTo>
                <a:cubicBezTo>
                  <a:pt x="2605718" y="-2676"/>
                  <a:pt x="3125896" y="-32870"/>
                  <a:pt x="3349282" y="0"/>
                </a:cubicBezTo>
                <a:cubicBezTo>
                  <a:pt x="3368805" y="265449"/>
                  <a:pt x="3356910" y="460169"/>
                  <a:pt x="3349282" y="591759"/>
                </a:cubicBezTo>
                <a:cubicBezTo>
                  <a:pt x="3341654" y="723349"/>
                  <a:pt x="3343082" y="1074456"/>
                  <a:pt x="3349282" y="1207187"/>
                </a:cubicBezTo>
                <a:cubicBezTo>
                  <a:pt x="3355482" y="1339918"/>
                  <a:pt x="3363738" y="1577933"/>
                  <a:pt x="3349282" y="1727935"/>
                </a:cubicBezTo>
                <a:cubicBezTo>
                  <a:pt x="3334826" y="1877937"/>
                  <a:pt x="3318919" y="2059515"/>
                  <a:pt x="3349282" y="2367034"/>
                </a:cubicBezTo>
                <a:cubicBezTo>
                  <a:pt x="3058408" y="2366516"/>
                  <a:pt x="2889153" y="2350461"/>
                  <a:pt x="2712918" y="2367034"/>
                </a:cubicBezTo>
                <a:cubicBezTo>
                  <a:pt x="2536683" y="2383607"/>
                  <a:pt x="2342807" y="2361362"/>
                  <a:pt x="2076555" y="2367034"/>
                </a:cubicBezTo>
                <a:cubicBezTo>
                  <a:pt x="1810303" y="2372706"/>
                  <a:pt x="1719766" y="2361501"/>
                  <a:pt x="1406698" y="2367034"/>
                </a:cubicBezTo>
                <a:cubicBezTo>
                  <a:pt x="1093630" y="2372567"/>
                  <a:pt x="958623" y="2359712"/>
                  <a:pt x="703349" y="2367034"/>
                </a:cubicBezTo>
                <a:cubicBezTo>
                  <a:pt x="448075" y="2374356"/>
                  <a:pt x="152057" y="2377381"/>
                  <a:pt x="0" y="2367034"/>
                </a:cubicBezTo>
                <a:cubicBezTo>
                  <a:pt x="-22136" y="2158426"/>
                  <a:pt x="-13257" y="2033550"/>
                  <a:pt x="0" y="1846287"/>
                </a:cubicBezTo>
                <a:cubicBezTo>
                  <a:pt x="13257" y="1659024"/>
                  <a:pt x="-22655" y="1532763"/>
                  <a:pt x="0" y="1325539"/>
                </a:cubicBezTo>
                <a:cubicBezTo>
                  <a:pt x="22655" y="1118315"/>
                  <a:pt x="-26126" y="914456"/>
                  <a:pt x="0" y="710110"/>
                </a:cubicBezTo>
                <a:cubicBezTo>
                  <a:pt x="26126" y="505764"/>
                  <a:pt x="-14259" y="142407"/>
                  <a:pt x="0" y="0"/>
                </a:cubicBezTo>
                <a:close/>
              </a:path>
            </a:pathLst>
          </a:custGeom>
          <a:ln w="19050">
            <a:solidFill>
              <a:schemeClr val="accent2">
                <a:lumMod val="75000"/>
              </a:schemeClr>
            </a:solidFill>
            <a:extLst>
              <a:ext uri="{C807C97D-BFC1-408E-A445-0C87EB9F89A2}">
                <ask:lineSketchStyleProps xmlns:ask="http://schemas.microsoft.com/office/drawing/2018/sketchyshapes" sd="3843235089">
                  <a:prstGeom prst="rect">
                    <a:avLst/>
                  </a:prstGeom>
                  <ask:type>
                    <ask:lineSketchFreehand/>
                  </ask:type>
                </ask:lineSketchStyleProps>
              </a:ext>
            </a:extLst>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10C53631-8144-7079-C526-5B4F4B05C8F4}"/>
              </a:ext>
            </a:extLst>
          </p:cNvPr>
          <p:cNvPicPr>
            <a:picLocks noChangeAspect="1"/>
          </p:cNvPicPr>
          <p:nvPr/>
        </p:nvPicPr>
        <p:blipFill>
          <a:blip r:embed="rId6"/>
          <a:stretch>
            <a:fillRect/>
          </a:stretch>
        </p:blipFill>
        <p:spPr>
          <a:xfrm>
            <a:off x="4313809" y="1045828"/>
            <a:ext cx="3353782" cy="1928662"/>
          </a:xfrm>
          <a:custGeom>
            <a:avLst/>
            <a:gdLst>
              <a:gd name="csX0" fmla="*/ 0 w 3353782"/>
              <a:gd name="csY0" fmla="*/ 0 h 1928662"/>
              <a:gd name="csX1" fmla="*/ 603681 w 3353782"/>
              <a:gd name="csY1" fmla="*/ 0 h 1928662"/>
              <a:gd name="csX2" fmla="*/ 1173824 w 3353782"/>
              <a:gd name="csY2" fmla="*/ 0 h 1928662"/>
              <a:gd name="csX3" fmla="*/ 1777504 w 3353782"/>
              <a:gd name="csY3" fmla="*/ 0 h 1928662"/>
              <a:gd name="csX4" fmla="*/ 2414723 w 3353782"/>
              <a:gd name="csY4" fmla="*/ 0 h 1928662"/>
              <a:gd name="csX5" fmla="*/ 3353782 w 3353782"/>
              <a:gd name="csY5" fmla="*/ 0 h 1928662"/>
              <a:gd name="csX6" fmla="*/ 3353782 w 3353782"/>
              <a:gd name="csY6" fmla="*/ 642887 h 1928662"/>
              <a:gd name="csX7" fmla="*/ 3353782 w 3353782"/>
              <a:gd name="csY7" fmla="*/ 1247201 h 1928662"/>
              <a:gd name="csX8" fmla="*/ 3353782 w 3353782"/>
              <a:gd name="csY8" fmla="*/ 1928662 h 1928662"/>
              <a:gd name="csX9" fmla="*/ 2783639 w 3353782"/>
              <a:gd name="csY9" fmla="*/ 1928662 h 1928662"/>
              <a:gd name="csX10" fmla="*/ 2213496 w 3353782"/>
              <a:gd name="csY10" fmla="*/ 1928662 h 1928662"/>
              <a:gd name="csX11" fmla="*/ 1475664 w 3353782"/>
              <a:gd name="csY11" fmla="*/ 1928662 h 1928662"/>
              <a:gd name="csX12" fmla="*/ 737832 w 3353782"/>
              <a:gd name="csY12" fmla="*/ 1928662 h 1928662"/>
              <a:gd name="csX13" fmla="*/ 0 w 3353782"/>
              <a:gd name="csY13" fmla="*/ 1928662 h 1928662"/>
              <a:gd name="csX14" fmla="*/ 0 w 3353782"/>
              <a:gd name="csY14" fmla="*/ 1343635 h 1928662"/>
              <a:gd name="csX15" fmla="*/ 0 w 3353782"/>
              <a:gd name="csY15" fmla="*/ 758607 h 1928662"/>
              <a:gd name="csX16" fmla="*/ 0 w 3353782"/>
              <a:gd name="csY16" fmla="*/ 0 h 19286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353782" h="1928662" fill="none" extrusionOk="0">
                <a:moveTo>
                  <a:pt x="0" y="0"/>
                </a:moveTo>
                <a:cubicBezTo>
                  <a:pt x="195493" y="2276"/>
                  <a:pt x="476537" y="9037"/>
                  <a:pt x="603681" y="0"/>
                </a:cubicBezTo>
                <a:cubicBezTo>
                  <a:pt x="730825" y="-9037"/>
                  <a:pt x="1013886" y="-2901"/>
                  <a:pt x="1173824" y="0"/>
                </a:cubicBezTo>
                <a:cubicBezTo>
                  <a:pt x="1333762" y="2901"/>
                  <a:pt x="1594543" y="-3434"/>
                  <a:pt x="1777504" y="0"/>
                </a:cubicBezTo>
                <a:cubicBezTo>
                  <a:pt x="1960465" y="3434"/>
                  <a:pt x="2152673" y="-4888"/>
                  <a:pt x="2414723" y="0"/>
                </a:cubicBezTo>
                <a:cubicBezTo>
                  <a:pt x="2676773" y="4888"/>
                  <a:pt x="3090709" y="11403"/>
                  <a:pt x="3353782" y="0"/>
                </a:cubicBezTo>
                <a:cubicBezTo>
                  <a:pt x="3364669" y="265450"/>
                  <a:pt x="3328357" y="406193"/>
                  <a:pt x="3353782" y="642887"/>
                </a:cubicBezTo>
                <a:cubicBezTo>
                  <a:pt x="3379207" y="879581"/>
                  <a:pt x="3331520" y="989894"/>
                  <a:pt x="3353782" y="1247201"/>
                </a:cubicBezTo>
                <a:cubicBezTo>
                  <a:pt x="3376044" y="1504508"/>
                  <a:pt x="3378766" y="1774582"/>
                  <a:pt x="3353782" y="1928662"/>
                </a:cubicBezTo>
                <a:cubicBezTo>
                  <a:pt x="3101177" y="1918970"/>
                  <a:pt x="2965536" y="1949026"/>
                  <a:pt x="2783639" y="1928662"/>
                </a:cubicBezTo>
                <a:cubicBezTo>
                  <a:pt x="2601742" y="1908298"/>
                  <a:pt x="2477008" y="1931092"/>
                  <a:pt x="2213496" y="1928662"/>
                </a:cubicBezTo>
                <a:cubicBezTo>
                  <a:pt x="1949984" y="1926232"/>
                  <a:pt x="1646730" y="1929322"/>
                  <a:pt x="1475664" y="1928662"/>
                </a:cubicBezTo>
                <a:cubicBezTo>
                  <a:pt x="1304598" y="1928002"/>
                  <a:pt x="977414" y="1922165"/>
                  <a:pt x="737832" y="1928662"/>
                </a:cubicBezTo>
                <a:cubicBezTo>
                  <a:pt x="498250" y="1935159"/>
                  <a:pt x="152689" y="1937489"/>
                  <a:pt x="0" y="1928662"/>
                </a:cubicBezTo>
                <a:cubicBezTo>
                  <a:pt x="15789" y="1685148"/>
                  <a:pt x="-21615" y="1478513"/>
                  <a:pt x="0" y="1343635"/>
                </a:cubicBezTo>
                <a:cubicBezTo>
                  <a:pt x="21615" y="1208757"/>
                  <a:pt x="22060" y="943200"/>
                  <a:pt x="0" y="758607"/>
                </a:cubicBezTo>
                <a:cubicBezTo>
                  <a:pt x="-22060" y="574014"/>
                  <a:pt x="2963" y="166834"/>
                  <a:pt x="0" y="0"/>
                </a:cubicBezTo>
                <a:close/>
              </a:path>
              <a:path w="3353782" h="1928662" stroke="0" extrusionOk="0">
                <a:moveTo>
                  <a:pt x="0" y="0"/>
                </a:moveTo>
                <a:cubicBezTo>
                  <a:pt x="214351" y="12759"/>
                  <a:pt x="475966" y="23270"/>
                  <a:pt x="737832" y="0"/>
                </a:cubicBezTo>
                <a:cubicBezTo>
                  <a:pt x="999698" y="-23270"/>
                  <a:pt x="1259588" y="21651"/>
                  <a:pt x="1475664" y="0"/>
                </a:cubicBezTo>
                <a:cubicBezTo>
                  <a:pt x="1691740" y="-21651"/>
                  <a:pt x="1941744" y="-29741"/>
                  <a:pt x="2146420" y="0"/>
                </a:cubicBezTo>
                <a:cubicBezTo>
                  <a:pt x="2351096" y="29741"/>
                  <a:pt x="2757882" y="-3388"/>
                  <a:pt x="3353782" y="0"/>
                </a:cubicBezTo>
                <a:cubicBezTo>
                  <a:pt x="3345497" y="277686"/>
                  <a:pt x="3379584" y="362756"/>
                  <a:pt x="3353782" y="604314"/>
                </a:cubicBezTo>
                <a:cubicBezTo>
                  <a:pt x="3327980" y="845872"/>
                  <a:pt x="3348123" y="1021561"/>
                  <a:pt x="3353782" y="1227915"/>
                </a:cubicBezTo>
                <a:cubicBezTo>
                  <a:pt x="3359441" y="1434269"/>
                  <a:pt x="3355583" y="1707824"/>
                  <a:pt x="3353782" y="1928662"/>
                </a:cubicBezTo>
                <a:cubicBezTo>
                  <a:pt x="3054865" y="1905311"/>
                  <a:pt x="3034129" y="1948931"/>
                  <a:pt x="2750101" y="1928662"/>
                </a:cubicBezTo>
                <a:cubicBezTo>
                  <a:pt x="2466073" y="1908393"/>
                  <a:pt x="2388476" y="1938813"/>
                  <a:pt x="2179958" y="1928662"/>
                </a:cubicBezTo>
                <a:cubicBezTo>
                  <a:pt x="1971440" y="1918511"/>
                  <a:pt x="1739554" y="1943900"/>
                  <a:pt x="1542740" y="1928662"/>
                </a:cubicBezTo>
                <a:cubicBezTo>
                  <a:pt x="1345926" y="1913424"/>
                  <a:pt x="1178962" y="1909444"/>
                  <a:pt x="972597" y="1928662"/>
                </a:cubicBezTo>
                <a:cubicBezTo>
                  <a:pt x="766232" y="1947880"/>
                  <a:pt x="371609" y="1924472"/>
                  <a:pt x="0" y="1928662"/>
                </a:cubicBezTo>
                <a:cubicBezTo>
                  <a:pt x="-21699" y="1682940"/>
                  <a:pt x="32267" y="1440537"/>
                  <a:pt x="0" y="1247201"/>
                </a:cubicBezTo>
                <a:cubicBezTo>
                  <a:pt x="-32267" y="1053865"/>
                  <a:pt x="-28701" y="769849"/>
                  <a:pt x="0" y="623601"/>
                </a:cubicBezTo>
                <a:cubicBezTo>
                  <a:pt x="28701" y="477353"/>
                  <a:pt x="19428" y="239728"/>
                  <a:pt x="0" y="0"/>
                </a:cubicBezTo>
                <a:close/>
              </a:path>
            </a:pathLst>
          </a:custGeom>
          <a:ln w="19050">
            <a:solidFill>
              <a:schemeClr val="accent2">
                <a:lumMod val="75000"/>
              </a:schemeClr>
            </a:solidFill>
            <a:extLst>
              <a:ext uri="{C807C97D-BFC1-408E-A445-0C87EB9F89A2}">
                <ask:lineSketchStyleProps xmlns:ask="http://schemas.microsoft.com/office/drawing/2018/sketchyshapes" sd="536458444">
                  <a:prstGeom prst="rect">
                    <a:avLst/>
                  </a:prstGeom>
                  <ask:type>
                    <ask:lineSketchFreehand/>
                  </ask:type>
                </ask:lineSketchStyleProps>
              </a:ext>
            </a:extLst>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15EC93C2-68D1-5F91-0DE7-4E9565872933}"/>
              </a:ext>
            </a:extLst>
          </p:cNvPr>
          <p:cNvPicPr>
            <a:picLocks noChangeAspect="1"/>
          </p:cNvPicPr>
          <p:nvPr/>
        </p:nvPicPr>
        <p:blipFill>
          <a:blip r:embed="rId7"/>
          <a:stretch>
            <a:fillRect/>
          </a:stretch>
        </p:blipFill>
        <p:spPr>
          <a:xfrm>
            <a:off x="8469578" y="1045828"/>
            <a:ext cx="3228643" cy="1928662"/>
          </a:xfrm>
          <a:custGeom>
            <a:avLst/>
            <a:gdLst>
              <a:gd name="csX0" fmla="*/ 0 w 3228643"/>
              <a:gd name="csY0" fmla="*/ 0 h 1928662"/>
              <a:gd name="csX1" fmla="*/ 678015 w 3228643"/>
              <a:gd name="csY1" fmla="*/ 0 h 1928662"/>
              <a:gd name="csX2" fmla="*/ 1356030 w 3228643"/>
              <a:gd name="csY2" fmla="*/ 0 h 1928662"/>
              <a:gd name="csX3" fmla="*/ 1937186 w 3228643"/>
              <a:gd name="csY3" fmla="*/ 0 h 1928662"/>
              <a:gd name="csX4" fmla="*/ 2486055 w 3228643"/>
              <a:gd name="csY4" fmla="*/ 0 h 1928662"/>
              <a:gd name="csX5" fmla="*/ 3228643 w 3228643"/>
              <a:gd name="csY5" fmla="*/ 0 h 1928662"/>
              <a:gd name="csX6" fmla="*/ 3228643 w 3228643"/>
              <a:gd name="csY6" fmla="*/ 681461 h 1928662"/>
              <a:gd name="csX7" fmla="*/ 3228643 w 3228643"/>
              <a:gd name="csY7" fmla="*/ 1266488 h 1928662"/>
              <a:gd name="csX8" fmla="*/ 3228643 w 3228643"/>
              <a:gd name="csY8" fmla="*/ 1928662 h 1928662"/>
              <a:gd name="csX9" fmla="*/ 2679774 w 3228643"/>
              <a:gd name="csY9" fmla="*/ 1928662 h 1928662"/>
              <a:gd name="csX10" fmla="*/ 2066332 w 3228643"/>
              <a:gd name="csY10" fmla="*/ 1928662 h 1928662"/>
              <a:gd name="csX11" fmla="*/ 1485176 w 3228643"/>
              <a:gd name="csY11" fmla="*/ 1928662 h 1928662"/>
              <a:gd name="csX12" fmla="*/ 871734 w 3228643"/>
              <a:gd name="csY12" fmla="*/ 1928662 h 1928662"/>
              <a:gd name="csX13" fmla="*/ 0 w 3228643"/>
              <a:gd name="csY13" fmla="*/ 1928662 h 1928662"/>
              <a:gd name="csX14" fmla="*/ 0 w 3228643"/>
              <a:gd name="csY14" fmla="*/ 1247201 h 1928662"/>
              <a:gd name="csX15" fmla="*/ 0 w 3228643"/>
              <a:gd name="csY15" fmla="*/ 623601 h 1928662"/>
              <a:gd name="csX16" fmla="*/ 0 w 3228643"/>
              <a:gd name="csY16" fmla="*/ 0 h 19286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228643" h="1928662" fill="none" extrusionOk="0">
                <a:moveTo>
                  <a:pt x="0" y="0"/>
                </a:moveTo>
                <a:cubicBezTo>
                  <a:pt x="234623" y="-26164"/>
                  <a:pt x="516753" y="-8356"/>
                  <a:pt x="678015" y="0"/>
                </a:cubicBezTo>
                <a:cubicBezTo>
                  <a:pt x="839277" y="8356"/>
                  <a:pt x="1198570" y="-8905"/>
                  <a:pt x="1356030" y="0"/>
                </a:cubicBezTo>
                <a:cubicBezTo>
                  <a:pt x="1513490" y="8905"/>
                  <a:pt x="1721897" y="-14353"/>
                  <a:pt x="1937186" y="0"/>
                </a:cubicBezTo>
                <a:cubicBezTo>
                  <a:pt x="2152475" y="14353"/>
                  <a:pt x="2341598" y="23750"/>
                  <a:pt x="2486055" y="0"/>
                </a:cubicBezTo>
                <a:cubicBezTo>
                  <a:pt x="2630512" y="-23750"/>
                  <a:pt x="2907332" y="5529"/>
                  <a:pt x="3228643" y="0"/>
                </a:cubicBezTo>
                <a:cubicBezTo>
                  <a:pt x="3201828" y="192869"/>
                  <a:pt x="3219455" y="425756"/>
                  <a:pt x="3228643" y="681461"/>
                </a:cubicBezTo>
                <a:cubicBezTo>
                  <a:pt x="3237831" y="937166"/>
                  <a:pt x="3202106" y="1121460"/>
                  <a:pt x="3228643" y="1266488"/>
                </a:cubicBezTo>
                <a:cubicBezTo>
                  <a:pt x="3255180" y="1411516"/>
                  <a:pt x="3209755" y="1611443"/>
                  <a:pt x="3228643" y="1928662"/>
                </a:cubicBezTo>
                <a:cubicBezTo>
                  <a:pt x="3000261" y="1912171"/>
                  <a:pt x="2928644" y="1919778"/>
                  <a:pt x="2679774" y="1928662"/>
                </a:cubicBezTo>
                <a:cubicBezTo>
                  <a:pt x="2430904" y="1937546"/>
                  <a:pt x="2251958" y="1955809"/>
                  <a:pt x="2066332" y="1928662"/>
                </a:cubicBezTo>
                <a:cubicBezTo>
                  <a:pt x="1880706" y="1901515"/>
                  <a:pt x="1642535" y="1952876"/>
                  <a:pt x="1485176" y="1928662"/>
                </a:cubicBezTo>
                <a:cubicBezTo>
                  <a:pt x="1327817" y="1904448"/>
                  <a:pt x="1170066" y="1951351"/>
                  <a:pt x="871734" y="1928662"/>
                </a:cubicBezTo>
                <a:cubicBezTo>
                  <a:pt x="573402" y="1905973"/>
                  <a:pt x="414897" y="1926285"/>
                  <a:pt x="0" y="1928662"/>
                </a:cubicBezTo>
                <a:cubicBezTo>
                  <a:pt x="18451" y="1764308"/>
                  <a:pt x="13944" y="1555622"/>
                  <a:pt x="0" y="1247201"/>
                </a:cubicBezTo>
                <a:cubicBezTo>
                  <a:pt x="-13944" y="938780"/>
                  <a:pt x="-28822" y="758274"/>
                  <a:pt x="0" y="623601"/>
                </a:cubicBezTo>
                <a:cubicBezTo>
                  <a:pt x="28822" y="488928"/>
                  <a:pt x="-8058" y="208702"/>
                  <a:pt x="0" y="0"/>
                </a:cubicBezTo>
                <a:close/>
              </a:path>
              <a:path w="3228643" h="1928662" stroke="0" extrusionOk="0">
                <a:moveTo>
                  <a:pt x="0" y="0"/>
                </a:moveTo>
                <a:cubicBezTo>
                  <a:pt x="263425" y="-17002"/>
                  <a:pt x="493931" y="3579"/>
                  <a:pt x="645729" y="0"/>
                </a:cubicBezTo>
                <a:cubicBezTo>
                  <a:pt x="797527" y="-3579"/>
                  <a:pt x="963948" y="-23436"/>
                  <a:pt x="1226884" y="0"/>
                </a:cubicBezTo>
                <a:cubicBezTo>
                  <a:pt x="1489821" y="23436"/>
                  <a:pt x="1552783" y="-29541"/>
                  <a:pt x="1840327" y="0"/>
                </a:cubicBezTo>
                <a:cubicBezTo>
                  <a:pt x="2127871" y="29541"/>
                  <a:pt x="2226178" y="-6253"/>
                  <a:pt x="2550628" y="0"/>
                </a:cubicBezTo>
                <a:cubicBezTo>
                  <a:pt x="2875078" y="6253"/>
                  <a:pt x="3007553" y="-1435"/>
                  <a:pt x="3228643" y="0"/>
                </a:cubicBezTo>
                <a:cubicBezTo>
                  <a:pt x="3249081" y="289683"/>
                  <a:pt x="3257531" y="404361"/>
                  <a:pt x="3228643" y="662174"/>
                </a:cubicBezTo>
                <a:cubicBezTo>
                  <a:pt x="3199755" y="919987"/>
                  <a:pt x="3197802" y="1029925"/>
                  <a:pt x="3228643" y="1324348"/>
                </a:cubicBezTo>
                <a:cubicBezTo>
                  <a:pt x="3259484" y="1618771"/>
                  <a:pt x="3252166" y="1693877"/>
                  <a:pt x="3228643" y="1928662"/>
                </a:cubicBezTo>
                <a:cubicBezTo>
                  <a:pt x="2939579" y="1921201"/>
                  <a:pt x="2861976" y="1902863"/>
                  <a:pt x="2647487" y="1928662"/>
                </a:cubicBezTo>
                <a:cubicBezTo>
                  <a:pt x="2432998" y="1954461"/>
                  <a:pt x="2295711" y="1901751"/>
                  <a:pt x="2001759" y="1928662"/>
                </a:cubicBezTo>
                <a:cubicBezTo>
                  <a:pt x="1707807" y="1955573"/>
                  <a:pt x="1626349" y="1895620"/>
                  <a:pt x="1323744" y="1928662"/>
                </a:cubicBezTo>
                <a:cubicBezTo>
                  <a:pt x="1021140" y="1961704"/>
                  <a:pt x="991601" y="1930837"/>
                  <a:pt x="710301" y="1928662"/>
                </a:cubicBezTo>
                <a:cubicBezTo>
                  <a:pt x="429001" y="1926487"/>
                  <a:pt x="255190" y="1907491"/>
                  <a:pt x="0" y="1928662"/>
                </a:cubicBezTo>
                <a:cubicBezTo>
                  <a:pt x="-20661" y="1712203"/>
                  <a:pt x="-25766" y="1551838"/>
                  <a:pt x="0" y="1305061"/>
                </a:cubicBezTo>
                <a:cubicBezTo>
                  <a:pt x="25766" y="1058284"/>
                  <a:pt x="-769" y="902583"/>
                  <a:pt x="0" y="642887"/>
                </a:cubicBezTo>
                <a:cubicBezTo>
                  <a:pt x="769" y="383191"/>
                  <a:pt x="-5714" y="278439"/>
                  <a:pt x="0" y="0"/>
                </a:cubicBezTo>
                <a:close/>
              </a:path>
            </a:pathLst>
          </a:custGeom>
          <a:ln w="19050">
            <a:solidFill>
              <a:schemeClr val="accent2">
                <a:lumMod val="75000"/>
              </a:schemeClr>
            </a:solidFill>
            <a:extLst>
              <a:ext uri="{C807C97D-BFC1-408E-A445-0C87EB9F89A2}">
                <ask:lineSketchStyleProps xmlns:ask="http://schemas.microsoft.com/office/drawing/2018/sketchyshapes" sd="1386497613">
                  <a:prstGeom prst="rect">
                    <a:avLst/>
                  </a:prstGeom>
                  <ask:type>
                    <ask:lineSketchFreehand/>
                  </ask:type>
                </ask:lineSketchStyleProps>
              </a:ext>
            </a:extLst>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0796B5F-7DBE-50C9-E655-D4FB19E6FE51}"/>
              </a:ext>
            </a:extLst>
          </p:cNvPr>
          <p:cNvSpPr txBox="1"/>
          <p:nvPr/>
        </p:nvSpPr>
        <p:spPr>
          <a:xfrm rot="916263">
            <a:off x="6293700" y="2716197"/>
            <a:ext cx="2004927" cy="584523"/>
          </a:xfrm>
          <a:custGeom>
            <a:avLst/>
            <a:gdLst>
              <a:gd name="csX0" fmla="*/ 0 w 2004927"/>
              <a:gd name="csY0" fmla="*/ 0 h 584523"/>
              <a:gd name="csX1" fmla="*/ 688358 w 2004927"/>
              <a:gd name="csY1" fmla="*/ 0 h 584523"/>
              <a:gd name="csX2" fmla="*/ 1376717 w 2004927"/>
              <a:gd name="csY2" fmla="*/ 0 h 584523"/>
              <a:gd name="csX3" fmla="*/ 2004927 w 2004927"/>
              <a:gd name="csY3" fmla="*/ 0 h 584523"/>
              <a:gd name="csX4" fmla="*/ 2004927 w 2004927"/>
              <a:gd name="csY4" fmla="*/ 584523 h 584523"/>
              <a:gd name="csX5" fmla="*/ 1396766 w 2004927"/>
              <a:gd name="csY5" fmla="*/ 584523 h 584523"/>
              <a:gd name="csX6" fmla="*/ 768555 w 2004927"/>
              <a:gd name="csY6" fmla="*/ 584523 h 584523"/>
              <a:gd name="csX7" fmla="*/ 0 w 2004927"/>
              <a:gd name="csY7" fmla="*/ 584523 h 584523"/>
              <a:gd name="csX8" fmla="*/ 0 w 2004927"/>
              <a:gd name="csY8" fmla="*/ 0 h 5845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04927" h="584523"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1995257" y="257647"/>
                  <a:pt x="1988481" y="458255"/>
                  <a:pt x="2004927" y="584523"/>
                </a:cubicBezTo>
                <a:cubicBezTo>
                  <a:pt x="1798382" y="609716"/>
                  <a:pt x="1556863" y="602198"/>
                  <a:pt x="1396766" y="584523"/>
                </a:cubicBezTo>
                <a:cubicBezTo>
                  <a:pt x="1236669" y="566848"/>
                  <a:pt x="1060795" y="567314"/>
                  <a:pt x="768555" y="584523"/>
                </a:cubicBezTo>
                <a:cubicBezTo>
                  <a:pt x="476315" y="601732"/>
                  <a:pt x="353221" y="586707"/>
                  <a:pt x="0" y="584523"/>
                </a:cubicBezTo>
                <a:cubicBezTo>
                  <a:pt x="8345" y="420567"/>
                  <a:pt x="25947" y="168049"/>
                  <a:pt x="0" y="0"/>
                </a:cubicBezTo>
                <a:close/>
              </a:path>
              <a:path w="2004927" h="584523"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79396" y="278390"/>
                  <a:pt x="2023425" y="420221"/>
                  <a:pt x="2004927" y="584523"/>
                </a:cubicBezTo>
                <a:cubicBezTo>
                  <a:pt x="1761266" y="593948"/>
                  <a:pt x="1478003" y="600388"/>
                  <a:pt x="1296519" y="584523"/>
                </a:cubicBezTo>
                <a:cubicBezTo>
                  <a:pt x="1115035" y="568658"/>
                  <a:pt x="894708" y="559291"/>
                  <a:pt x="588112" y="584523"/>
                </a:cubicBezTo>
                <a:cubicBezTo>
                  <a:pt x="281516" y="609755"/>
                  <a:pt x="261979" y="602018"/>
                  <a:pt x="0" y="584523"/>
                </a:cubicBezTo>
                <a:cubicBezTo>
                  <a:pt x="22255" y="437069"/>
                  <a:pt x="-13944" y="200799"/>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20000"/>
          </a:bodyPr>
          <a:lstStyle/>
          <a:p>
            <a:pPr algn="ctr"/>
            <a:r>
              <a:rPr lang="en-US" sz="1400" b="1" dirty="0">
                <a:solidFill>
                  <a:schemeClr val="accent1"/>
                </a:solidFill>
                <a:latin typeface="Aptos" panose="02110004020202020204"/>
              </a:rPr>
              <a:t>If set to 100%, Stockpile is fully recovered once Item is 100% completed</a:t>
            </a: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p:txBody>
      </p:sp>
      <p:sp>
        <p:nvSpPr>
          <p:cNvPr id="18" name="TextBox 17">
            <a:extLst>
              <a:ext uri="{FF2B5EF4-FFF2-40B4-BE49-F238E27FC236}">
                <a16:creationId xmlns:a16="http://schemas.microsoft.com/office/drawing/2014/main" id="{27FBCFB7-A3E1-B690-FC88-B7861AFA8C31}"/>
              </a:ext>
            </a:extLst>
          </p:cNvPr>
          <p:cNvSpPr txBox="1"/>
          <p:nvPr/>
        </p:nvSpPr>
        <p:spPr>
          <a:xfrm rot="1103729">
            <a:off x="10047289" y="2563428"/>
            <a:ext cx="1737360" cy="919738"/>
          </a:xfrm>
          <a:custGeom>
            <a:avLst/>
            <a:gdLst>
              <a:gd name="csX0" fmla="*/ 0 w 1737360"/>
              <a:gd name="csY0" fmla="*/ 0 h 919738"/>
              <a:gd name="csX1" fmla="*/ 544373 w 1737360"/>
              <a:gd name="csY1" fmla="*/ 0 h 919738"/>
              <a:gd name="csX2" fmla="*/ 1123493 w 1737360"/>
              <a:gd name="csY2" fmla="*/ 0 h 919738"/>
              <a:gd name="csX3" fmla="*/ 1737360 w 1737360"/>
              <a:gd name="csY3" fmla="*/ 0 h 919738"/>
              <a:gd name="csX4" fmla="*/ 1737360 w 1737360"/>
              <a:gd name="csY4" fmla="*/ 478264 h 919738"/>
              <a:gd name="csX5" fmla="*/ 1737360 w 1737360"/>
              <a:gd name="csY5" fmla="*/ 919738 h 919738"/>
              <a:gd name="csX6" fmla="*/ 1210361 w 1737360"/>
              <a:gd name="csY6" fmla="*/ 919738 h 919738"/>
              <a:gd name="csX7" fmla="*/ 683362 w 1737360"/>
              <a:gd name="csY7" fmla="*/ 919738 h 919738"/>
              <a:gd name="csX8" fmla="*/ 0 w 1737360"/>
              <a:gd name="csY8" fmla="*/ 919738 h 919738"/>
              <a:gd name="csX9" fmla="*/ 0 w 1737360"/>
              <a:gd name="csY9" fmla="*/ 469066 h 919738"/>
              <a:gd name="csX10" fmla="*/ 0 w 1737360"/>
              <a:gd name="csY10" fmla="*/ 0 h 9197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737360" h="919738" fill="none" extrusionOk="0">
                <a:moveTo>
                  <a:pt x="0" y="0"/>
                </a:moveTo>
                <a:cubicBezTo>
                  <a:pt x="112556" y="17660"/>
                  <a:pt x="314595" y="10800"/>
                  <a:pt x="544373" y="0"/>
                </a:cubicBezTo>
                <a:cubicBezTo>
                  <a:pt x="774151" y="-10800"/>
                  <a:pt x="836217" y="-5324"/>
                  <a:pt x="1123493" y="0"/>
                </a:cubicBezTo>
                <a:cubicBezTo>
                  <a:pt x="1410769" y="5324"/>
                  <a:pt x="1472824" y="29346"/>
                  <a:pt x="1737360" y="0"/>
                </a:cubicBezTo>
                <a:cubicBezTo>
                  <a:pt x="1760572" y="103697"/>
                  <a:pt x="1742886" y="371013"/>
                  <a:pt x="1737360" y="478264"/>
                </a:cubicBezTo>
                <a:cubicBezTo>
                  <a:pt x="1731834" y="585515"/>
                  <a:pt x="1742728" y="721947"/>
                  <a:pt x="1737360" y="919738"/>
                </a:cubicBezTo>
                <a:cubicBezTo>
                  <a:pt x="1545039" y="904567"/>
                  <a:pt x="1441787" y="898211"/>
                  <a:pt x="1210361" y="919738"/>
                </a:cubicBezTo>
                <a:cubicBezTo>
                  <a:pt x="978935" y="941265"/>
                  <a:pt x="939744" y="918764"/>
                  <a:pt x="683362" y="919738"/>
                </a:cubicBezTo>
                <a:cubicBezTo>
                  <a:pt x="426980" y="920712"/>
                  <a:pt x="209571" y="948899"/>
                  <a:pt x="0" y="919738"/>
                </a:cubicBezTo>
                <a:cubicBezTo>
                  <a:pt x="14480" y="697493"/>
                  <a:pt x="-5349" y="583004"/>
                  <a:pt x="0" y="469066"/>
                </a:cubicBezTo>
                <a:cubicBezTo>
                  <a:pt x="5349" y="355128"/>
                  <a:pt x="11757" y="218998"/>
                  <a:pt x="0" y="0"/>
                </a:cubicBezTo>
                <a:close/>
              </a:path>
              <a:path w="1737360" h="919738" stroke="0" extrusionOk="0">
                <a:moveTo>
                  <a:pt x="0" y="0"/>
                </a:moveTo>
                <a:cubicBezTo>
                  <a:pt x="258552" y="28762"/>
                  <a:pt x="299379" y="10017"/>
                  <a:pt x="579120" y="0"/>
                </a:cubicBezTo>
                <a:cubicBezTo>
                  <a:pt x="858861" y="-10017"/>
                  <a:pt x="1018129" y="24829"/>
                  <a:pt x="1140866" y="0"/>
                </a:cubicBezTo>
                <a:cubicBezTo>
                  <a:pt x="1263603" y="-24829"/>
                  <a:pt x="1508738" y="-4293"/>
                  <a:pt x="1737360" y="0"/>
                </a:cubicBezTo>
                <a:cubicBezTo>
                  <a:pt x="1724888" y="91717"/>
                  <a:pt x="1734971" y="314203"/>
                  <a:pt x="1737360" y="432277"/>
                </a:cubicBezTo>
                <a:cubicBezTo>
                  <a:pt x="1739749" y="550351"/>
                  <a:pt x="1728833" y="776325"/>
                  <a:pt x="1737360" y="919738"/>
                </a:cubicBezTo>
                <a:cubicBezTo>
                  <a:pt x="1571305" y="932903"/>
                  <a:pt x="1333246" y="894212"/>
                  <a:pt x="1123493" y="919738"/>
                </a:cubicBezTo>
                <a:cubicBezTo>
                  <a:pt x="913740" y="945264"/>
                  <a:pt x="829080" y="920184"/>
                  <a:pt x="596494" y="919738"/>
                </a:cubicBezTo>
                <a:cubicBezTo>
                  <a:pt x="363908" y="919292"/>
                  <a:pt x="143612" y="901203"/>
                  <a:pt x="0" y="919738"/>
                </a:cubicBezTo>
                <a:cubicBezTo>
                  <a:pt x="1187" y="730353"/>
                  <a:pt x="-1780" y="610090"/>
                  <a:pt x="0" y="469066"/>
                </a:cubicBezTo>
                <a:cubicBezTo>
                  <a:pt x="1780" y="328042"/>
                  <a:pt x="-19682" y="143209"/>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91440" tIns="91440" rIns="0" bIns="0" rtlCol="0" anchor="ctr" anchorCtr="0">
            <a:normAutofit lnSpcReduction="10000"/>
          </a:bodyPr>
          <a:lstStyle/>
          <a:p>
            <a:pPr indent="-457200" defTabSz="457200">
              <a:buClr>
                <a:srgbClr val="156082"/>
              </a:buClr>
              <a:defRPr/>
            </a:pPr>
            <a:r>
              <a:rPr kumimoji="0" lang="en-US" sz="1400" b="1" i="0" u="none" strike="noStrike" kern="1200" cap="none" spc="0" normalizeH="0" baseline="0" noProof="0" dirty="0">
                <a:ln>
                  <a:noFill/>
                </a:ln>
                <a:solidFill>
                  <a:schemeClr val="accent1"/>
                </a:solidFill>
                <a:effectLst/>
                <a:uLnTx/>
                <a:uFillTx/>
                <a:latin typeface="Aptos" panose="02110004020202020204"/>
                <a:ea typeface="+mn-ea"/>
                <a:cs typeface="+mn-cs"/>
              </a:rPr>
              <a:t>Date stockpile will begin recovering once item is posted on a DWR</a:t>
            </a:r>
            <a:endParaRPr kumimoji="0" lang="en-US" sz="800" b="1"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p:txBody>
      </p:sp>
      <p:sp>
        <p:nvSpPr>
          <p:cNvPr id="24" name="TextBox 23">
            <a:extLst>
              <a:ext uri="{FF2B5EF4-FFF2-40B4-BE49-F238E27FC236}">
                <a16:creationId xmlns:a16="http://schemas.microsoft.com/office/drawing/2014/main" id="{A8CD533F-2FDD-26F7-C125-DE536222F3F0}"/>
              </a:ext>
            </a:extLst>
          </p:cNvPr>
          <p:cNvSpPr txBox="1"/>
          <p:nvPr/>
        </p:nvSpPr>
        <p:spPr>
          <a:xfrm rot="20998566">
            <a:off x="2145104" y="1126687"/>
            <a:ext cx="2004927" cy="516770"/>
          </a:xfrm>
          <a:custGeom>
            <a:avLst/>
            <a:gdLst>
              <a:gd name="csX0" fmla="*/ 0 w 2004927"/>
              <a:gd name="csY0" fmla="*/ 0 h 516770"/>
              <a:gd name="csX1" fmla="*/ 688358 w 2004927"/>
              <a:gd name="csY1" fmla="*/ 0 h 516770"/>
              <a:gd name="csX2" fmla="*/ 1376717 w 2004927"/>
              <a:gd name="csY2" fmla="*/ 0 h 516770"/>
              <a:gd name="csX3" fmla="*/ 2004927 w 2004927"/>
              <a:gd name="csY3" fmla="*/ 0 h 516770"/>
              <a:gd name="csX4" fmla="*/ 2004927 w 2004927"/>
              <a:gd name="csY4" fmla="*/ 516770 h 516770"/>
              <a:gd name="csX5" fmla="*/ 1396766 w 2004927"/>
              <a:gd name="csY5" fmla="*/ 516770 h 516770"/>
              <a:gd name="csX6" fmla="*/ 768555 w 2004927"/>
              <a:gd name="csY6" fmla="*/ 516770 h 516770"/>
              <a:gd name="csX7" fmla="*/ 0 w 2004927"/>
              <a:gd name="csY7" fmla="*/ 516770 h 516770"/>
              <a:gd name="csX8" fmla="*/ 0 w 2004927"/>
              <a:gd name="csY8" fmla="*/ 0 h 5167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04927" h="516770"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2016631" y="230896"/>
                  <a:pt x="2001888" y="347727"/>
                  <a:pt x="2004927" y="516770"/>
                </a:cubicBezTo>
                <a:cubicBezTo>
                  <a:pt x="1798382" y="541963"/>
                  <a:pt x="1556863" y="534445"/>
                  <a:pt x="1396766" y="516770"/>
                </a:cubicBezTo>
                <a:cubicBezTo>
                  <a:pt x="1236669" y="499095"/>
                  <a:pt x="1060795" y="499561"/>
                  <a:pt x="768555" y="516770"/>
                </a:cubicBezTo>
                <a:cubicBezTo>
                  <a:pt x="476315" y="533979"/>
                  <a:pt x="353221" y="518954"/>
                  <a:pt x="0" y="516770"/>
                </a:cubicBezTo>
                <a:cubicBezTo>
                  <a:pt x="-921" y="364851"/>
                  <a:pt x="24265" y="248773"/>
                  <a:pt x="0" y="0"/>
                </a:cubicBezTo>
                <a:close/>
              </a:path>
              <a:path w="2004927" h="516770"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98014" y="140914"/>
                  <a:pt x="1989117" y="360370"/>
                  <a:pt x="2004927" y="516770"/>
                </a:cubicBezTo>
                <a:cubicBezTo>
                  <a:pt x="1761266" y="526195"/>
                  <a:pt x="1478003" y="532635"/>
                  <a:pt x="1296519" y="516770"/>
                </a:cubicBezTo>
                <a:cubicBezTo>
                  <a:pt x="1115035" y="500905"/>
                  <a:pt x="894708" y="491538"/>
                  <a:pt x="588112" y="516770"/>
                </a:cubicBezTo>
                <a:cubicBezTo>
                  <a:pt x="281516" y="542002"/>
                  <a:pt x="261979" y="534265"/>
                  <a:pt x="0" y="516770"/>
                </a:cubicBezTo>
                <a:cubicBezTo>
                  <a:pt x="21485" y="289682"/>
                  <a:pt x="25801" y="135321"/>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10000"/>
          </a:bodyPr>
          <a:lstStyle/>
          <a:p>
            <a:pPr algn="ctr"/>
            <a:r>
              <a:rPr lang="en-US" sz="1600" b="1">
                <a:solidFill>
                  <a:schemeClr val="accent1"/>
                </a:solidFill>
                <a:latin typeface="Arial" panose="020B0604020202020204" pitchFamily="34" charset="0"/>
                <a:cs typeface="Arial" panose="020B0604020202020204" pitchFamily="34" charset="0"/>
              </a:rPr>
              <a:t>Contract Item Number</a:t>
            </a:r>
            <a:endParaRPr kumimoji="0" lang="en-US" sz="1000" b="0" i="0" u="none" strike="noStrike" kern="1200" cap="none" spc="0" normalizeH="0" baseline="0" noProof="0">
              <a:ln>
                <a:noFill/>
              </a:ln>
              <a:solidFill>
                <a:srgbClr val="E97132">
                  <a:lumMod val="75000"/>
                </a:srgbClr>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3F396606-D0FD-43B4-EDE2-BC0B56BB7DC9}"/>
              </a:ext>
            </a:extLst>
          </p:cNvPr>
          <p:cNvSpPr txBox="1"/>
          <p:nvPr/>
        </p:nvSpPr>
        <p:spPr>
          <a:xfrm rot="916263">
            <a:off x="6972138" y="5767344"/>
            <a:ext cx="2004927" cy="516770"/>
          </a:xfrm>
          <a:custGeom>
            <a:avLst/>
            <a:gdLst>
              <a:gd name="csX0" fmla="*/ 0 w 2004927"/>
              <a:gd name="csY0" fmla="*/ 0 h 516770"/>
              <a:gd name="csX1" fmla="*/ 688358 w 2004927"/>
              <a:gd name="csY1" fmla="*/ 0 h 516770"/>
              <a:gd name="csX2" fmla="*/ 1376717 w 2004927"/>
              <a:gd name="csY2" fmla="*/ 0 h 516770"/>
              <a:gd name="csX3" fmla="*/ 2004927 w 2004927"/>
              <a:gd name="csY3" fmla="*/ 0 h 516770"/>
              <a:gd name="csX4" fmla="*/ 2004927 w 2004927"/>
              <a:gd name="csY4" fmla="*/ 516770 h 516770"/>
              <a:gd name="csX5" fmla="*/ 1396766 w 2004927"/>
              <a:gd name="csY5" fmla="*/ 516770 h 516770"/>
              <a:gd name="csX6" fmla="*/ 768555 w 2004927"/>
              <a:gd name="csY6" fmla="*/ 516770 h 516770"/>
              <a:gd name="csX7" fmla="*/ 0 w 2004927"/>
              <a:gd name="csY7" fmla="*/ 516770 h 516770"/>
              <a:gd name="csX8" fmla="*/ 0 w 2004927"/>
              <a:gd name="csY8" fmla="*/ 0 h 5167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04927" h="516770"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2016631" y="230896"/>
                  <a:pt x="2001888" y="347727"/>
                  <a:pt x="2004927" y="516770"/>
                </a:cubicBezTo>
                <a:cubicBezTo>
                  <a:pt x="1798382" y="541963"/>
                  <a:pt x="1556863" y="534445"/>
                  <a:pt x="1396766" y="516770"/>
                </a:cubicBezTo>
                <a:cubicBezTo>
                  <a:pt x="1236669" y="499095"/>
                  <a:pt x="1060795" y="499561"/>
                  <a:pt x="768555" y="516770"/>
                </a:cubicBezTo>
                <a:cubicBezTo>
                  <a:pt x="476315" y="533979"/>
                  <a:pt x="353221" y="518954"/>
                  <a:pt x="0" y="516770"/>
                </a:cubicBezTo>
                <a:cubicBezTo>
                  <a:pt x="-921" y="364851"/>
                  <a:pt x="24265" y="248773"/>
                  <a:pt x="0" y="0"/>
                </a:cubicBezTo>
                <a:close/>
              </a:path>
              <a:path w="2004927" h="516770"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98014" y="140914"/>
                  <a:pt x="1989117" y="360370"/>
                  <a:pt x="2004927" y="516770"/>
                </a:cubicBezTo>
                <a:cubicBezTo>
                  <a:pt x="1761266" y="526195"/>
                  <a:pt x="1478003" y="532635"/>
                  <a:pt x="1296519" y="516770"/>
                </a:cubicBezTo>
                <a:cubicBezTo>
                  <a:pt x="1115035" y="500905"/>
                  <a:pt x="894708" y="491538"/>
                  <a:pt x="588112" y="516770"/>
                </a:cubicBezTo>
                <a:cubicBezTo>
                  <a:pt x="281516" y="542002"/>
                  <a:pt x="261979" y="534265"/>
                  <a:pt x="0" y="516770"/>
                </a:cubicBezTo>
                <a:cubicBezTo>
                  <a:pt x="21485" y="289682"/>
                  <a:pt x="25801" y="135321"/>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10000"/>
          </a:bodyPr>
          <a:lstStyle/>
          <a:p>
            <a:pPr algn="ctr"/>
            <a:r>
              <a:rPr lang="en-US" sz="1600" b="1">
                <a:solidFill>
                  <a:schemeClr val="accent1"/>
                </a:solidFill>
                <a:latin typeface="Arial" panose="020B0604020202020204" pitchFamily="34" charset="0"/>
                <a:cs typeface="Arial" panose="020B0604020202020204" pitchFamily="34" charset="0"/>
              </a:rPr>
              <a:t>Project Item Number(s)</a:t>
            </a:r>
            <a:endParaRPr kumimoji="0" lang="en-US" sz="1000" b="0" i="0" u="none" strike="noStrike" kern="1200" cap="none" spc="0" normalizeH="0" baseline="0" noProof="0">
              <a:ln>
                <a:noFill/>
              </a:ln>
              <a:solidFill>
                <a:srgbClr val="E97132">
                  <a:lumMod val="75000"/>
                </a:srgbClr>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48D735FD-5A32-C615-DEE5-AF3CD956AB3B}"/>
              </a:ext>
            </a:extLst>
          </p:cNvPr>
          <p:cNvSpPr txBox="1"/>
          <p:nvPr/>
        </p:nvSpPr>
        <p:spPr>
          <a:xfrm rot="884277">
            <a:off x="6236118" y="1965193"/>
            <a:ext cx="2004927" cy="584523"/>
          </a:xfrm>
          <a:custGeom>
            <a:avLst/>
            <a:gdLst>
              <a:gd name="csX0" fmla="*/ 0 w 2004927"/>
              <a:gd name="csY0" fmla="*/ 0 h 584523"/>
              <a:gd name="csX1" fmla="*/ 688358 w 2004927"/>
              <a:gd name="csY1" fmla="*/ 0 h 584523"/>
              <a:gd name="csX2" fmla="*/ 1376717 w 2004927"/>
              <a:gd name="csY2" fmla="*/ 0 h 584523"/>
              <a:gd name="csX3" fmla="*/ 2004927 w 2004927"/>
              <a:gd name="csY3" fmla="*/ 0 h 584523"/>
              <a:gd name="csX4" fmla="*/ 2004927 w 2004927"/>
              <a:gd name="csY4" fmla="*/ 584523 h 584523"/>
              <a:gd name="csX5" fmla="*/ 1396766 w 2004927"/>
              <a:gd name="csY5" fmla="*/ 584523 h 584523"/>
              <a:gd name="csX6" fmla="*/ 768555 w 2004927"/>
              <a:gd name="csY6" fmla="*/ 584523 h 584523"/>
              <a:gd name="csX7" fmla="*/ 0 w 2004927"/>
              <a:gd name="csY7" fmla="*/ 584523 h 584523"/>
              <a:gd name="csX8" fmla="*/ 0 w 2004927"/>
              <a:gd name="csY8" fmla="*/ 0 h 5845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004927" h="584523" fill="none" extrusionOk="0">
                <a:moveTo>
                  <a:pt x="0" y="0"/>
                </a:moveTo>
                <a:cubicBezTo>
                  <a:pt x="234890" y="-4295"/>
                  <a:pt x="367587" y="-32346"/>
                  <a:pt x="688358" y="0"/>
                </a:cubicBezTo>
                <a:cubicBezTo>
                  <a:pt x="1009129" y="32346"/>
                  <a:pt x="1181053" y="34318"/>
                  <a:pt x="1376717" y="0"/>
                </a:cubicBezTo>
                <a:cubicBezTo>
                  <a:pt x="1572381" y="-34318"/>
                  <a:pt x="1802392" y="2335"/>
                  <a:pt x="2004927" y="0"/>
                </a:cubicBezTo>
                <a:cubicBezTo>
                  <a:pt x="1995257" y="257647"/>
                  <a:pt x="1988481" y="458255"/>
                  <a:pt x="2004927" y="584523"/>
                </a:cubicBezTo>
                <a:cubicBezTo>
                  <a:pt x="1798382" y="609716"/>
                  <a:pt x="1556863" y="602198"/>
                  <a:pt x="1396766" y="584523"/>
                </a:cubicBezTo>
                <a:cubicBezTo>
                  <a:pt x="1236669" y="566848"/>
                  <a:pt x="1060795" y="567314"/>
                  <a:pt x="768555" y="584523"/>
                </a:cubicBezTo>
                <a:cubicBezTo>
                  <a:pt x="476315" y="601732"/>
                  <a:pt x="353221" y="586707"/>
                  <a:pt x="0" y="584523"/>
                </a:cubicBezTo>
                <a:cubicBezTo>
                  <a:pt x="8345" y="420567"/>
                  <a:pt x="25947" y="168049"/>
                  <a:pt x="0" y="0"/>
                </a:cubicBezTo>
                <a:close/>
              </a:path>
              <a:path w="2004927" h="584523" stroke="0" extrusionOk="0">
                <a:moveTo>
                  <a:pt x="0" y="0"/>
                </a:moveTo>
                <a:cubicBezTo>
                  <a:pt x="301606" y="-15823"/>
                  <a:pt x="410045" y="-14957"/>
                  <a:pt x="668309" y="0"/>
                </a:cubicBezTo>
                <a:cubicBezTo>
                  <a:pt x="926573" y="14957"/>
                  <a:pt x="1054446" y="-2713"/>
                  <a:pt x="1316569" y="0"/>
                </a:cubicBezTo>
                <a:cubicBezTo>
                  <a:pt x="1578692" y="2713"/>
                  <a:pt x="1849309" y="-16620"/>
                  <a:pt x="2004927" y="0"/>
                </a:cubicBezTo>
                <a:cubicBezTo>
                  <a:pt x="1979396" y="278390"/>
                  <a:pt x="2023425" y="420221"/>
                  <a:pt x="2004927" y="584523"/>
                </a:cubicBezTo>
                <a:cubicBezTo>
                  <a:pt x="1761266" y="593948"/>
                  <a:pt x="1478003" y="600388"/>
                  <a:pt x="1296519" y="584523"/>
                </a:cubicBezTo>
                <a:cubicBezTo>
                  <a:pt x="1115035" y="568658"/>
                  <a:pt x="894708" y="559291"/>
                  <a:pt x="588112" y="584523"/>
                </a:cubicBezTo>
                <a:cubicBezTo>
                  <a:pt x="281516" y="609755"/>
                  <a:pt x="261979" y="602018"/>
                  <a:pt x="0" y="584523"/>
                </a:cubicBezTo>
                <a:cubicBezTo>
                  <a:pt x="22255" y="437069"/>
                  <a:pt x="-13944" y="200799"/>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92500" lnSpcReduction="20000"/>
          </a:bodyPr>
          <a:lstStyle/>
          <a:p>
            <a:pPr algn="ctr"/>
            <a:r>
              <a:rPr lang="en-US" sz="1400" b="1" dirty="0">
                <a:solidFill>
                  <a:schemeClr val="accent1"/>
                </a:solidFill>
                <a:latin typeface="Aptos" panose="02110004020202020204"/>
              </a:rPr>
              <a:t>If set to 75%, Stockpile is fully recovered once Item is 75% completed</a:t>
            </a: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a:p>
            <a:pPr algn="ctr"/>
            <a:endParaRPr kumimoji="0" lang="en-US" sz="14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A68C4CC-93D5-61B1-66F4-874E3F0D9293}"/>
              </a:ext>
            </a:extLst>
          </p:cNvPr>
          <p:cNvSpPr txBox="1"/>
          <p:nvPr/>
        </p:nvSpPr>
        <p:spPr>
          <a:xfrm>
            <a:off x="1442375" y="6085741"/>
            <a:ext cx="3108960" cy="548640"/>
          </a:xfrm>
          <a:custGeom>
            <a:avLst/>
            <a:gdLst>
              <a:gd name="csX0" fmla="*/ 0 w 3108960"/>
              <a:gd name="csY0" fmla="*/ 0 h 548640"/>
              <a:gd name="csX1" fmla="*/ 652882 w 3108960"/>
              <a:gd name="csY1" fmla="*/ 0 h 548640"/>
              <a:gd name="csX2" fmla="*/ 1336853 w 3108960"/>
              <a:gd name="csY2" fmla="*/ 0 h 548640"/>
              <a:gd name="csX3" fmla="*/ 1958645 w 3108960"/>
              <a:gd name="csY3" fmla="*/ 0 h 548640"/>
              <a:gd name="csX4" fmla="*/ 3108960 w 3108960"/>
              <a:gd name="csY4" fmla="*/ 0 h 548640"/>
              <a:gd name="csX5" fmla="*/ 3108960 w 3108960"/>
              <a:gd name="csY5" fmla="*/ 548640 h 548640"/>
              <a:gd name="csX6" fmla="*/ 2518258 w 3108960"/>
              <a:gd name="csY6" fmla="*/ 548640 h 548640"/>
              <a:gd name="csX7" fmla="*/ 1927555 w 3108960"/>
              <a:gd name="csY7" fmla="*/ 548640 h 548640"/>
              <a:gd name="csX8" fmla="*/ 1399032 w 3108960"/>
              <a:gd name="csY8" fmla="*/ 548640 h 548640"/>
              <a:gd name="csX9" fmla="*/ 777240 w 3108960"/>
              <a:gd name="csY9" fmla="*/ 548640 h 548640"/>
              <a:gd name="csX10" fmla="*/ 0 w 3108960"/>
              <a:gd name="csY10" fmla="*/ 548640 h 548640"/>
              <a:gd name="csX11" fmla="*/ 0 w 3108960"/>
              <a:gd name="csY11" fmla="*/ 0 h 5486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108960" h="548640" fill="none" extrusionOk="0">
                <a:moveTo>
                  <a:pt x="0" y="0"/>
                </a:moveTo>
                <a:cubicBezTo>
                  <a:pt x="149874" y="-5703"/>
                  <a:pt x="409505" y="-22479"/>
                  <a:pt x="652882" y="0"/>
                </a:cubicBezTo>
                <a:cubicBezTo>
                  <a:pt x="896259" y="22479"/>
                  <a:pt x="1154411" y="-23088"/>
                  <a:pt x="1336853" y="0"/>
                </a:cubicBezTo>
                <a:cubicBezTo>
                  <a:pt x="1519295" y="23088"/>
                  <a:pt x="1675954" y="8661"/>
                  <a:pt x="1958645" y="0"/>
                </a:cubicBezTo>
                <a:cubicBezTo>
                  <a:pt x="2241336" y="-8661"/>
                  <a:pt x="2774329" y="-38244"/>
                  <a:pt x="3108960" y="0"/>
                </a:cubicBezTo>
                <a:cubicBezTo>
                  <a:pt x="3133195" y="165439"/>
                  <a:pt x="3120660" y="401157"/>
                  <a:pt x="3108960" y="548640"/>
                </a:cubicBezTo>
                <a:cubicBezTo>
                  <a:pt x="2855993" y="546903"/>
                  <a:pt x="2662959" y="564121"/>
                  <a:pt x="2518258" y="548640"/>
                </a:cubicBezTo>
                <a:cubicBezTo>
                  <a:pt x="2373557" y="533159"/>
                  <a:pt x="2095520" y="577773"/>
                  <a:pt x="1927555" y="548640"/>
                </a:cubicBezTo>
                <a:cubicBezTo>
                  <a:pt x="1759590" y="519507"/>
                  <a:pt x="1553304" y="547823"/>
                  <a:pt x="1399032" y="548640"/>
                </a:cubicBezTo>
                <a:cubicBezTo>
                  <a:pt x="1244760" y="549457"/>
                  <a:pt x="906994" y="523724"/>
                  <a:pt x="777240" y="548640"/>
                </a:cubicBezTo>
                <a:cubicBezTo>
                  <a:pt x="647486" y="573556"/>
                  <a:pt x="348484" y="581588"/>
                  <a:pt x="0" y="548640"/>
                </a:cubicBezTo>
                <a:cubicBezTo>
                  <a:pt x="7522" y="323024"/>
                  <a:pt x="-19742" y="231963"/>
                  <a:pt x="0" y="0"/>
                </a:cubicBezTo>
                <a:close/>
              </a:path>
              <a:path w="3108960" h="548640" stroke="0" extrusionOk="0">
                <a:moveTo>
                  <a:pt x="0" y="0"/>
                </a:moveTo>
                <a:cubicBezTo>
                  <a:pt x="197169" y="-24578"/>
                  <a:pt x="334315" y="18856"/>
                  <a:pt x="621792" y="0"/>
                </a:cubicBezTo>
                <a:cubicBezTo>
                  <a:pt x="909269" y="-18856"/>
                  <a:pt x="1093348" y="5408"/>
                  <a:pt x="1212494" y="0"/>
                </a:cubicBezTo>
                <a:cubicBezTo>
                  <a:pt x="1331640" y="-5408"/>
                  <a:pt x="1551494" y="16432"/>
                  <a:pt x="1834286" y="0"/>
                </a:cubicBezTo>
                <a:cubicBezTo>
                  <a:pt x="2117078" y="-16432"/>
                  <a:pt x="2192550" y="13910"/>
                  <a:pt x="2362810" y="0"/>
                </a:cubicBezTo>
                <a:cubicBezTo>
                  <a:pt x="2533070" y="-13910"/>
                  <a:pt x="2904171" y="32058"/>
                  <a:pt x="3108960" y="0"/>
                </a:cubicBezTo>
                <a:cubicBezTo>
                  <a:pt x="3093733" y="265949"/>
                  <a:pt x="3084679" y="385081"/>
                  <a:pt x="3108960" y="548640"/>
                </a:cubicBezTo>
                <a:cubicBezTo>
                  <a:pt x="2941048" y="545584"/>
                  <a:pt x="2757965" y="555780"/>
                  <a:pt x="2580437" y="548640"/>
                </a:cubicBezTo>
                <a:cubicBezTo>
                  <a:pt x="2402909" y="541500"/>
                  <a:pt x="2268114" y="569559"/>
                  <a:pt x="2020824" y="548640"/>
                </a:cubicBezTo>
                <a:cubicBezTo>
                  <a:pt x="1773534" y="527721"/>
                  <a:pt x="1675207" y="528091"/>
                  <a:pt x="1430122" y="548640"/>
                </a:cubicBezTo>
                <a:cubicBezTo>
                  <a:pt x="1185037" y="569189"/>
                  <a:pt x="914776" y="517883"/>
                  <a:pt x="777240" y="548640"/>
                </a:cubicBezTo>
                <a:cubicBezTo>
                  <a:pt x="639704" y="579397"/>
                  <a:pt x="340136" y="571859"/>
                  <a:pt x="0" y="548640"/>
                </a:cubicBezTo>
                <a:cubicBezTo>
                  <a:pt x="8618" y="333433"/>
                  <a:pt x="-8433" y="218212"/>
                  <a:pt x="0" y="0"/>
                </a:cubicBezTo>
                <a:close/>
              </a:path>
            </a:pathLst>
          </a:custGeom>
          <a:ln>
            <a:solidFill>
              <a:schemeClr val="accent2">
                <a:lumMod val="75000"/>
              </a:schemeClr>
            </a:solidFill>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rtlCol="0">
            <a:normAutofit fontScale="40000" lnSpcReduction="20000"/>
          </a:bodyPr>
          <a:lstStyle/>
          <a:p>
            <a:pPr marL="461963" marR="0" lvl="1" algn="ctr" defTabSz="457200" rtl="0" eaLnBrk="1" fontAlgn="auto" latinLnBrk="0" hangingPunct="1">
              <a:lnSpc>
                <a:spcPct val="100000"/>
              </a:lnSpc>
              <a:spcBef>
                <a:spcPts val="0"/>
              </a:spcBef>
              <a:spcAft>
                <a:spcPts val="0"/>
              </a:spcAft>
              <a:buClr>
                <a:srgbClr val="156082"/>
              </a:buClr>
              <a:buSzTx/>
              <a:buFontTx/>
              <a:buNone/>
              <a:tabLst/>
              <a:defRPr/>
            </a:pPr>
            <a:r>
              <a:rPr lang="en-US" sz="2900" b="1" dirty="0">
                <a:solidFill>
                  <a:schemeClr val="accent2">
                    <a:lumMod val="75000"/>
                  </a:schemeClr>
                </a:solidFill>
                <a:effectLst/>
                <a:latin typeface="Aptos" panose="020B0004020202020204" pitchFamily="34" charset="0"/>
                <a:ea typeface="Times New Roman" panose="02020603050405020304" pitchFamily="18" charset="0"/>
                <a:cs typeface="Aptos" panose="020B0004020202020204" pitchFamily="34" charset="0"/>
              </a:rPr>
              <a:t>When deselected, </a:t>
            </a:r>
            <a:r>
              <a:rPr lang="en-US" sz="2900" b="1" dirty="0" err="1">
                <a:solidFill>
                  <a:schemeClr val="accent2">
                    <a:lumMod val="75000"/>
                  </a:schemeClr>
                </a:solidFill>
                <a:effectLst/>
                <a:latin typeface="Aptos" panose="020B0004020202020204" pitchFamily="34" charset="0"/>
                <a:ea typeface="Times New Roman" panose="02020603050405020304" pitchFamily="18" charset="0"/>
                <a:cs typeface="Aptos" panose="020B0004020202020204" pitchFamily="34" charset="0"/>
              </a:rPr>
              <a:t>PrC</a:t>
            </a:r>
            <a:r>
              <a:rPr lang="en-US" sz="2900" b="1" dirty="0">
                <a:solidFill>
                  <a:schemeClr val="accent2">
                    <a:lumMod val="75000"/>
                  </a:schemeClr>
                </a:solidFill>
                <a:effectLst/>
                <a:latin typeface="Aptos" panose="020B0004020202020204" pitchFamily="34" charset="0"/>
                <a:ea typeface="Times New Roman" panose="02020603050405020304" pitchFamily="18" charset="0"/>
                <a:cs typeface="Aptos" panose="020B0004020202020204" pitchFamily="34" charset="0"/>
              </a:rPr>
              <a:t> Recovers for ALL PAUSED months on the NEXT Estimate</a:t>
            </a:r>
            <a:endParaRPr kumimoji="0" lang="en-US" sz="1400" b="1"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97132">
                  <a:lumMod val="75000"/>
                </a:srgbClr>
              </a:solidFill>
              <a:effectLst/>
              <a:uLnTx/>
              <a:uFillTx/>
              <a:latin typeface="Aptos" panose="02110004020202020204"/>
              <a:ea typeface="+mn-ea"/>
              <a:cs typeface="+mn-cs"/>
            </a:endParaRPr>
          </a:p>
        </p:txBody>
      </p:sp>
      <p:pic>
        <p:nvPicPr>
          <p:cNvPr id="6" name="Graphic 5" descr="Warning with solid fill">
            <a:extLst>
              <a:ext uri="{FF2B5EF4-FFF2-40B4-BE49-F238E27FC236}">
                <a16:creationId xmlns:a16="http://schemas.microsoft.com/office/drawing/2014/main" id="{220D1FBF-3EC3-F20B-B579-E4E9BC0EBE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50857" y="6030555"/>
            <a:ext cx="673854" cy="673854"/>
          </a:xfrm>
          <a:prstGeom prst="rect">
            <a:avLst/>
          </a:prstGeom>
        </p:spPr>
      </p:pic>
      <p:sp>
        <p:nvSpPr>
          <p:cNvPr id="7" name="TextBox 6">
            <a:extLst>
              <a:ext uri="{FF2B5EF4-FFF2-40B4-BE49-F238E27FC236}">
                <a16:creationId xmlns:a16="http://schemas.microsoft.com/office/drawing/2014/main" id="{AA8741B9-C649-8666-6190-B002E821ABD5}"/>
              </a:ext>
            </a:extLst>
          </p:cNvPr>
          <p:cNvSpPr txBox="1"/>
          <p:nvPr/>
        </p:nvSpPr>
        <p:spPr>
          <a:xfrm rot="916263">
            <a:off x="2459586" y="3803670"/>
            <a:ext cx="2236407" cy="737244"/>
          </a:xfrm>
          <a:custGeom>
            <a:avLst/>
            <a:gdLst>
              <a:gd name="csX0" fmla="*/ 0 w 2236407"/>
              <a:gd name="csY0" fmla="*/ 0 h 737244"/>
              <a:gd name="csX1" fmla="*/ 581466 w 2236407"/>
              <a:gd name="csY1" fmla="*/ 0 h 737244"/>
              <a:gd name="csX2" fmla="*/ 1185296 w 2236407"/>
              <a:gd name="csY2" fmla="*/ 0 h 737244"/>
              <a:gd name="csX3" fmla="*/ 1744397 w 2236407"/>
              <a:gd name="csY3" fmla="*/ 0 h 737244"/>
              <a:gd name="csX4" fmla="*/ 2236407 w 2236407"/>
              <a:gd name="csY4" fmla="*/ 0 h 737244"/>
              <a:gd name="csX5" fmla="*/ 2236407 w 2236407"/>
              <a:gd name="csY5" fmla="*/ 361250 h 737244"/>
              <a:gd name="csX6" fmla="*/ 2236407 w 2236407"/>
              <a:gd name="csY6" fmla="*/ 737244 h 737244"/>
              <a:gd name="csX7" fmla="*/ 1654941 w 2236407"/>
              <a:gd name="csY7" fmla="*/ 737244 h 737244"/>
              <a:gd name="csX8" fmla="*/ 1162932 w 2236407"/>
              <a:gd name="csY8" fmla="*/ 737244 h 737244"/>
              <a:gd name="csX9" fmla="*/ 603830 w 2236407"/>
              <a:gd name="csY9" fmla="*/ 737244 h 737244"/>
              <a:gd name="csX10" fmla="*/ 0 w 2236407"/>
              <a:gd name="csY10" fmla="*/ 737244 h 737244"/>
              <a:gd name="csX11" fmla="*/ 0 w 2236407"/>
              <a:gd name="csY11" fmla="*/ 368622 h 737244"/>
              <a:gd name="csX12" fmla="*/ 0 w 2236407"/>
              <a:gd name="csY12" fmla="*/ 0 h 7372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236407" h="737244" fill="none" extrusionOk="0">
                <a:moveTo>
                  <a:pt x="0" y="0"/>
                </a:moveTo>
                <a:cubicBezTo>
                  <a:pt x="211346" y="-25314"/>
                  <a:pt x="395508" y="-7775"/>
                  <a:pt x="581466" y="0"/>
                </a:cubicBezTo>
                <a:cubicBezTo>
                  <a:pt x="767424" y="7775"/>
                  <a:pt x="883789" y="3398"/>
                  <a:pt x="1185296" y="0"/>
                </a:cubicBezTo>
                <a:cubicBezTo>
                  <a:pt x="1486803" y="-3398"/>
                  <a:pt x="1476314" y="-25467"/>
                  <a:pt x="1744397" y="0"/>
                </a:cubicBezTo>
                <a:cubicBezTo>
                  <a:pt x="2012480" y="25467"/>
                  <a:pt x="2057288" y="-20279"/>
                  <a:pt x="2236407" y="0"/>
                </a:cubicBezTo>
                <a:cubicBezTo>
                  <a:pt x="2252910" y="84216"/>
                  <a:pt x="2221616" y="246060"/>
                  <a:pt x="2236407" y="361250"/>
                </a:cubicBezTo>
                <a:cubicBezTo>
                  <a:pt x="2251199" y="476440"/>
                  <a:pt x="2232274" y="577380"/>
                  <a:pt x="2236407" y="737244"/>
                </a:cubicBezTo>
                <a:cubicBezTo>
                  <a:pt x="2053372" y="741370"/>
                  <a:pt x="1851404" y="755913"/>
                  <a:pt x="1654941" y="737244"/>
                </a:cubicBezTo>
                <a:cubicBezTo>
                  <a:pt x="1458478" y="718575"/>
                  <a:pt x="1401759" y="746086"/>
                  <a:pt x="1162932" y="737244"/>
                </a:cubicBezTo>
                <a:cubicBezTo>
                  <a:pt x="924105" y="728402"/>
                  <a:pt x="838831" y="714241"/>
                  <a:pt x="603830" y="737244"/>
                </a:cubicBezTo>
                <a:cubicBezTo>
                  <a:pt x="368829" y="760247"/>
                  <a:pt x="149251" y="764609"/>
                  <a:pt x="0" y="737244"/>
                </a:cubicBezTo>
                <a:cubicBezTo>
                  <a:pt x="-15911" y="638588"/>
                  <a:pt x="-7737" y="448531"/>
                  <a:pt x="0" y="368622"/>
                </a:cubicBezTo>
                <a:cubicBezTo>
                  <a:pt x="7737" y="288713"/>
                  <a:pt x="-630" y="177207"/>
                  <a:pt x="0" y="0"/>
                </a:cubicBezTo>
                <a:close/>
              </a:path>
              <a:path w="2236407" h="737244" stroke="0" extrusionOk="0">
                <a:moveTo>
                  <a:pt x="0" y="0"/>
                </a:moveTo>
                <a:cubicBezTo>
                  <a:pt x="208216" y="12885"/>
                  <a:pt x="337810" y="21450"/>
                  <a:pt x="559102" y="0"/>
                </a:cubicBezTo>
                <a:cubicBezTo>
                  <a:pt x="780394" y="-21450"/>
                  <a:pt x="956517" y="10617"/>
                  <a:pt x="1095839" y="0"/>
                </a:cubicBezTo>
                <a:cubicBezTo>
                  <a:pt x="1235161" y="-10617"/>
                  <a:pt x="1503032" y="-17376"/>
                  <a:pt x="1654941" y="0"/>
                </a:cubicBezTo>
                <a:cubicBezTo>
                  <a:pt x="1806850" y="17376"/>
                  <a:pt x="2104175" y="-19516"/>
                  <a:pt x="2236407" y="0"/>
                </a:cubicBezTo>
                <a:cubicBezTo>
                  <a:pt x="2219067" y="103767"/>
                  <a:pt x="2249924" y="203726"/>
                  <a:pt x="2236407" y="383367"/>
                </a:cubicBezTo>
                <a:cubicBezTo>
                  <a:pt x="2222890" y="563008"/>
                  <a:pt x="2231030" y="605867"/>
                  <a:pt x="2236407" y="737244"/>
                </a:cubicBezTo>
                <a:cubicBezTo>
                  <a:pt x="2065589" y="718168"/>
                  <a:pt x="1940590" y="725163"/>
                  <a:pt x="1744397" y="737244"/>
                </a:cubicBezTo>
                <a:cubicBezTo>
                  <a:pt x="1548204" y="749326"/>
                  <a:pt x="1429608" y="717041"/>
                  <a:pt x="1230024" y="737244"/>
                </a:cubicBezTo>
                <a:cubicBezTo>
                  <a:pt x="1030440" y="757447"/>
                  <a:pt x="914404" y="762594"/>
                  <a:pt x="693286" y="737244"/>
                </a:cubicBezTo>
                <a:cubicBezTo>
                  <a:pt x="472168" y="711894"/>
                  <a:pt x="233175" y="708425"/>
                  <a:pt x="0" y="737244"/>
                </a:cubicBezTo>
                <a:cubicBezTo>
                  <a:pt x="17501" y="557660"/>
                  <a:pt x="10944" y="450354"/>
                  <a:pt x="0" y="361250"/>
                </a:cubicBezTo>
                <a:cubicBezTo>
                  <a:pt x="-10944" y="272146"/>
                  <a:pt x="15941" y="158100"/>
                  <a:pt x="0" y="0"/>
                </a:cubicBezTo>
                <a:close/>
              </a:path>
            </a:pathLst>
          </a:custGeom>
          <a:ln>
            <a:extLst>
              <a:ext uri="{C807C97D-BFC1-408E-A445-0C87EB9F89A2}">
                <ask:lineSketchStyleProps xmlns:ask="http://schemas.microsoft.com/office/drawing/2018/sketchyshapes" sd="360144185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lIns="91440" rIns="0" rtlCol="0" anchor="ctr" anchorCtr="0">
            <a:normAutofit fontScale="92500" lnSpcReduction="10000"/>
          </a:bodyPr>
          <a:lstStyle/>
          <a:p>
            <a:pPr marL="0" lvl="1" algn="ctr"/>
            <a:r>
              <a:rPr lang="en-US" sz="1600" b="1" dirty="0">
                <a:solidFill>
                  <a:schemeClr val="accent1"/>
                </a:solidFill>
              </a:rPr>
              <a:t>Pauses Recovery Adjustments while selected</a:t>
            </a:r>
          </a:p>
        </p:txBody>
      </p:sp>
    </p:spTree>
    <p:extLst>
      <p:ext uri="{BB962C8B-B14F-4D97-AF65-F5344CB8AC3E}">
        <p14:creationId xmlns:p14="http://schemas.microsoft.com/office/powerpoint/2010/main" val="143118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750C66-0BF9-B76D-C9F6-4DEF730C1703}"/>
              </a:ext>
            </a:extLst>
          </p:cNvPr>
          <p:cNvSpPr>
            <a:spLocks noGrp="1"/>
          </p:cNvSpPr>
          <p:nvPr>
            <p:ph sz="half" idx="1"/>
          </p:nvPr>
        </p:nvSpPr>
        <p:spPr>
          <a:xfrm>
            <a:off x="5403656" y="3888505"/>
            <a:ext cx="6368106" cy="1484257"/>
          </a:xfrm>
          <a:solidFill>
            <a:schemeClr val="bg1"/>
          </a:solidFill>
        </p:spPr>
        <p:txBody>
          <a:bodyPr lIns="91440" tIns="45720" rIns="91440" bIns="45720" anchor="t">
            <a:normAutofit fontScale="92500"/>
          </a:bodyPr>
          <a:lstStyle/>
          <a:p>
            <a:r>
              <a:rPr lang="en-US" sz="2000" b="1" dirty="0">
                <a:solidFill>
                  <a:schemeClr val="accent1"/>
                </a:solidFill>
              </a:rPr>
              <a:t>Project Item Distribution</a:t>
            </a:r>
            <a:r>
              <a:rPr lang="en-US" sz="2000" dirty="0">
                <a:solidFill>
                  <a:schemeClr val="accent1"/>
                </a:solidFill>
              </a:rPr>
              <a:t>: </a:t>
            </a:r>
          </a:p>
          <a:p>
            <a:pPr marL="461963" lvl="1" indent="-231775">
              <a:buClr>
                <a:schemeClr val="accent2">
                  <a:lumMod val="75000"/>
                </a:schemeClr>
              </a:buClr>
            </a:pPr>
            <a:r>
              <a:rPr lang="en-US" sz="1700" b="1" dirty="0">
                <a:solidFill>
                  <a:schemeClr val="accent2">
                    <a:lumMod val="75000"/>
                  </a:schemeClr>
                </a:solidFill>
              </a:rPr>
              <a:t>Project Item Line Number – Financial Project – Category ID</a:t>
            </a:r>
          </a:p>
          <a:p>
            <a:pPr marL="806213" lvl="3" indent="-231775">
              <a:buClr>
                <a:schemeClr val="accent2">
                  <a:lumMod val="75000"/>
                </a:schemeClr>
              </a:buClr>
            </a:pPr>
            <a:r>
              <a:rPr lang="en-US" sz="1600" dirty="0"/>
              <a:t>For Structures, each Bridge will have a different Category ID</a:t>
            </a:r>
          </a:p>
          <a:p>
            <a:pPr marL="461963" lvl="1" indent="-231775">
              <a:buClr>
                <a:schemeClr val="accent2">
                  <a:lumMod val="75000"/>
                </a:schemeClr>
              </a:buClr>
            </a:pPr>
            <a:r>
              <a:rPr lang="en-US" sz="1600" dirty="0"/>
              <a:t>Selected when adding money to the stockpile transaction </a:t>
            </a:r>
          </a:p>
          <a:p>
            <a:pPr marL="0" indent="0">
              <a:buNone/>
            </a:pPr>
            <a:endParaRPr lang="en-US" b="0" dirty="0">
              <a:latin typeface="Arial"/>
              <a:cs typeface="Arial"/>
            </a:endParaRPr>
          </a:p>
        </p:txBody>
      </p:sp>
      <p:sp>
        <p:nvSpPr>
          <p:cNvPr id="3" name="Title 2">
            <a:extLst>
              <a:ext uri="{FF2B5EF4-FFF2-40B4-BE49-F238E27FC236}">
                <a16:creationId xmlns:a16="http://schemas.microsoft.com/office/drawing/2014/main" id="{DC9C8C3A-610D-EAD9-4D90-050B62B8C656}"/>
              </a:ext>
            </a:extLst>
          </p:cNvPr>
          <p:cNvSpPr>
            <a:spLocks noGrp="1"/>
          </p:cNvSpPr>
          <p:nvPr>
            <p:ph type="title"/>
          </p:nvPr>
        </p:nvSpPr>
        <p:spPr>
          <a:xfrm>
            <a:off x="533618" y="241502"/>
            <a:ext cx="10566400" cy="533400"/>
          </a:xfrm>
        </p:spPr>
        <p:txBody>
          <a:bodyPr lIns="91440" tIns="45720" rIns="91440" bIns="45720" anchor="t">
            <a:normAutofit fontScale="90000"/>
          </a:bodyPr>
          <a:lstStyle/>
          <a:p>
            <a:pPr algn="ctr"/>
            <a:r>
              <a:rPr lang="en-US" b="1" dirty="0"/>
              <a:t>Stockpile</a:t>
            </a:r>
            <a:r>
              <a:rPr lang="en-US" sz="4400" b="1" kern="1200" dirty="0">
                <a:solidFill>
                  <a:schemeClr val="tx1"/>
                </a:solidFill>
                <a:latin typeface="+mj-lt"/>
                <a:ea typeface="+mj-ea"/>
                <a:cs typeface="+mj-cs"/>
              </a:rPr>
              <a:t> Fields – Pay Item Numbers</a:t>
            </a:r>
            <a:endParaRPr lang="en-US" dirty="0"/>
          </a:p>
        </p:txBody>
      </p:sp>
      <p:sp>
        <p:nvSpPr>
          <p:cNvPr id="153" name="TextBox 152">
            <a:extLst>
              <a:ext uri="{FF2B5EF4-FFF2-40B4-BE49-F238E27FC236}">
                <a16:creationId xmlns:a16="http://schemas.microsoft.com/office/drawing/2014/main" id="{AE45ABE0-AD65-C757-F91E-BE83978EABFB}"/>
              </a:ext>
            </a:extLst>
          </p:cNvPr>
          <p:cNvSpPr txBox="1"/>
          <p:nvPr/>
        </p:nvSpPr>
        <p:spPr>
          <a:xfrm>
            <a:off x="303817" y="4867076"/>
            <a:ext cx="4680936" cy="1384995"/>
          </a:xfrm>
          <a:prstGeom prst="rect">
            <a:avLst/>
          </a:prstGeom>
          <a:noFill/>
        </p:spPr>
        <p:txBody>
          <a:bodyPr wrap="square">
            <a:spAutoFit/>
          </a:bodyPr>
          <a:lstStyle/>
          <a:p>
            <a:pPr marL="228600" indent="-228600">
              <a:buFont typeface="Arial" panose="020B0604020202020204" pitchFamily="34" charset="0"/>
              <a:buChar char="•"/>
            </a:pPr>
            <a:r>
              <a:rPr lang="en-US" sz="2000" b="1">
                <a:solidFill>
                  <a:schemeClr val="accent1"/>
                </a:solidFill>
                <a:latin typeface="Arial" panose="020B0604020202020204" pitchFamily="34" charset="0"/>
                <a:cs typeface="Arial" panose="020B0604020202020204" pitchFamily="34" charset="0"/>
              </a:rPr>
              <a:t>Contract Item Number</a:t>
            </a:r>
            <a:r>
              <a:rPr lang="en-US" sz="2000">
                <a:solidFill>
                  <a:schemeClr val="accent1"/>
                </a:solidFill>
                <a:latin typeface="Arial" panose="020B0604020202020204" pitchFamily="34" charset="0"/>
                <a:cs typeface="Arial" panose="020B0604020202020204" pitchFamily="34" charset="0"/>
              </a:rPr>
              <a:t>: </a:t>
            </a:r>
          </a:p>
          <a:p>
            <a:pPr marL="461963" lvl="1" indent="-231775">
              <a:buClr>
                <a:schemeClr val="accent2">
                  <a:lumMod val="75000"/>
                </a:schemeClr>
              </a:buClr>
              <a:buFont typeface="Arial" panose="020B0604020202020204" pitchFamily="34" charset="0"/>
              <a:buChar char="•"/>
            </a:pPr>
            <a:r>
              <a:rPr lang="en-US" sz="1600">
                <a:latin typeface="Arial" panose="020B0604020202020204" pitchFamily="34" charset="0"/>
                <a:cs typeface="Arial" panose="020B0604020202020204" pitchFamily="34" charset="0"/>
              </a:rPr>
              <a:t>Can have multiple Project Item Numbers tied to it</a:t>
            </a:r>
          </a:p>
          <a:p>
            <a:pPr marL="461963" lvl="1" indent="-231775">
              <a:buClr>
                <a:schemeClr val="accent2">
                  <a:lumMod val="75000"/>
                </a:schemeClr>
              </a:buClr>
              <a:buFont typeface="Arial" panose="020B0604020202020204" pitchFamily="34" charset="0"/>
              <a:buChar char="•"/>
            </a:pPr>
            <a:r>
              <a:rPr lang="en-US" sz="1600">
                <a:latin typeface="Arial" panose="020B0604020202020204" pitchFamily="34" charset="0"/>
                <a:cs typeface="Arial" panose="020B0604020202020204" pitchFamily="34" charset="0"/>
              </a:rPr>
              <a:t>Selected when the new stockpile record is created       </a:t>
            </a:r>
            <a:r>
              <a:rPr lang="en-US" sz="1400">
                <a:solidFill>
                  <a:schemeClr val="accent1"/>
                </a:solidFill>
                <a:latin typeface="Arial" panose="020B0604020202020204" pitchFamily="34" charset="0"/>
                <a:cs typeface="Arial" panose="020B0604020202020204" pitchFamily="34" charset="0"/>
              </a:rPr>
              <a:t>  </a:t>
            </a:r>
          </a:p>
        </p:txBody>
      </p:sp>
      <p:pic>
        <p:nvPicPr>
          <p:cNvPr id="158" name="Picture 157">
            <a:extLst>
              <a:ext uri="{FF2B5EF4-FFF2-40B4-BE49-F238E27FC236}">
                <a16:creationId xmlns:a16="http://schemas.microsoft.com/office/drawing/2014/main" id="{1E4832B8-D96E-7C0D-BB9C-E16177951B11}"/>
              </a:ext>
            </a:extLst>
          </p:cNvPr>
          <p:cNvPicPr>
            <a:picLocks noGrp="1" noRot="1" noChangeAspect="1" noMove="1" noResize="1" noEditPoints="1" noAdjustHandles="1" noChangeArrowheads="1" noChangeShapeType="1" noCrop="1"/>
          </p:cNvPicPr>
          <p:nvPr/>
        </p:nvPicPr>
        <p:blipFill>
          <a:blip r:embed="rId3"/>
          <a:srcRect r="40988"/>
          <a:stretch/>
        </p:blipFill>
        <p:spPr>
          <a:xfrm>
            <a:off x="4749889" y="1478184"/>
            <a:ext cx="7054737" cy="2077385"/>
          </a:xfrm>
          <a:custGeom>
            <a:avLst/>
            <a:gdLst>
              <a:gd name="csX0" fmla="*/ 0 w 7054737"/>
              <a:gd name="csY0" fmla="*/ 0 h 2077385"/>
              <a:gd name="csX1" fmla="*/ 500245 w 7054737"/>
              <a:gd name="csY1" fmla="*/ 0 h 2077385"/>
              <a:gd name="csX2" fmla="*/ 1141585 w 7054737"/>
              <a:gd name="csY2" fmla="*/ 0 h 2077385"/>
              <a:gd name="csX3" fmla="*/ 1782924 w 7054737"/>
              <a:gd name="csY3" fmla="*/ 0 h 2077385"/>
              <a:gd name="csX4" fmla="*/ 2353717 w 7054737"/>
              <a:gd name="csY4" fmla="*/ 0 h 2077385"/>
              <a:gd name="csX5" fmla="*/ 2853962 w 7054737"/>
              <a:gd name="csY5" fmla="*/ 0 h 2077385"/>
              <a:gd name="csX6" fmla="*/ 3495302 w 7054737"/>
              <a:gd name="csY6" fmla="*/ 0 h 2077385"/>
              <a:gd name="csX7" fmla="*/ 3995547 w 7054737"/>
              <a:gd name="csY7" fmla="*/ 0 h 2077385"/>
              <a:gd name="csX8" fmla="*/ 4425244 w 7054737"/>
              <a:gd name="csY8" fmla="*/ 0 h 2077385"/>
              <a:gd name="csX9" fmla="*/ 5207679 w 7054737"/>
              <a:gd name="csY9" fmla="*/ 0 h 2077385"/>
              <a:gd name="csX10" fmla="*/ 5707924 w 7054737"/>
              <a:gd name="csY10" fmla="*/ 0 h 2077385"/>
              <a:gd name="csX11" fmla="*/ 6490358 w 7054737"/>
              <a:gd name="csY11" fmla="*/ 0 h 2077385"/>
              <a:gd name="csX12" fmla="*/ 7054737 w 7054737"/>
              <a:gd name="csY12" fmla="*/ 0 h 2077385"/>
              <a:gd name="csX13" fmla="*/ 7054737 w 7054737"/>
              <a:gd name="csY13" fmla="*/ 713236 h 2077385"/>
              <a:gd name="csX14" fmla="*/ 7054737 w 7054737"/>
              <a:gd name="csY14" fmla="*/ 1364149 h 2077385"/>
              <a:gd name="csX15" fmla="*/ 7054737 w 7054737"/>
              <a:gd name="csY15" fmla="*/ 2077385 h 2077385"/>
              <a:gd name="csX16" fmla="*/ 6554492 w 7054737"/>
              <a:gd name="csY16" fmla="*/ 2077385 h 2077385"/>
              <a:gd name="csX17" fmla="*/ 5913152 w 7054737"/>
              <a:gd name="csY17" fmla="*/ 2077385 h 2077385"/>
              <a:gd name="csX18" fmla="*/ 5130718 w 7054737"/>
              <a:gd name="csY18" fmla="*/ 2077385 h 2077385"/>
              <a:gd name="csX19" fmla="*/ 4630473 w 7054737"/>
              <a:gd name="csY19" fmla="*/ 2077385 h 2077385"/>
              <a:gd name="csX20" fmla="*/ 4130228 w 7054737"/>
              <a:gd name="csY20" fmla="*/ 2077385 h 2077385"/>
              <a:gd name="csX21" fmla="*/ 3347793 w 7054737"/>
              <a:gd name="csY21" fmla="*/ 2077385 h 2077385"/>
              <a:gd name="csX22" fmla="*/ 2706454 w 7054737"/>
              <a:gd name="csY22" fmla="*/ 2077385 h 2077385"/>
              <a:gd name="csX23" fmla="*/ 1924019 w 7054737"/>
              <a:gd name="csY23" fmla="*/ 2077385 h 2077385"/>
              <a:gd name="csX24" fmla="*/ 1212132 w 7054737"/>
              <a:gd name="csY24" fmla="*/ 2077385 h 2077385"/>
              <a:gd name="csX25" fmla="*/ 782434 w 7054737"/>
              <a:gd name="csY25" fmla="*/ 2077385 h 2077385"/>
              <a:gd name="csX26" fmla="*/ 0 w 7054737"/>
              <a:gd name="csY26" fmla="*/ 2077385 h 2077385"/>
              <a:gd name="csX27" fmla="*/ 0 w 7054737"/>
              <a:gd name="csY27" fmla="*/ 1447245 h 2077385"/>
              <a:gd name="csX28" fmla="*/ 0 w 7054737"/>
              <a:gd name="csY28" fmla="*/ 796331 h 2077385"/>
              <a:gd name="csX29" fmla="*/ 0 w 7054737"/>
              <a:gd name="csY29" fmla="*/ 0 h 20773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054737" h="2077385" fill="none" extrusionOk="0">
                <a:moveTo>
                  <a:pt x="0" y="0"/>
                </a:moveTo>
                <a:cubicBezTo>
                  <a:pt x="199377" y="-10029"/>
                  <a:pt x="299260" y="17133"/>
                  <a:pt x="500245" y="0"/>
                </a:cubicBezTo>
                <a:cubicBezTo>
                  <a:pt x="701231" y="-17133"/>
                  <a:pt x="949197" y="31164"/>
                  <a:pt x="1141585" y="0"/>
                </a:cubicBezTo>
                <a:cubicBezTo>
                  <a:pt x="1333973" y="-31164"/>
                  <a:pt x="1624083" y="-12469"/>
                  <a:pt x="1782924" y="0"/>
                </a:cubicBezTo>
                <a:cubicBezTo>
                  <a:pt x="1941765" y="12469"/>
                  <a:pt x="2071990" y="17178"/>
                  <a:pt x="2353717" y="0"/>
                </a:cubicBezTo>
                <a:cubicBezTo>
                  <a:pt x="2635444" y="-17178"/>
                  <a:pt x="2607211" y="-18110"/>
                  <a:pt x="2853962" y="0"/>
                </a:cubicBezTo>
                <a:cubicBezTo>
                  <a:pt x="3100714" y="18110"/>
                  <a:pt x="3337992" y="-25706"/>
                  <a:pt x="3495302" y="0"/>
                </a:cubicBezTo>
                <a:cubicBezTo>
                  <a:pt x="3652612" y="25706"/>
                  <a:pt x="3754319" y="-3432"/>
                  <a:pt x="3995547" y="0"/>
                </a:cubicBezTo>
                <a:cubicBezTo>
                  <a:pt x="4236776" y="3432"/>
                  <a:pt x="4309823" y="-21063"/>
                  <a:pt x="4425244" y="0"/>
                </a:cubicBezTo>
                <a:cubicBezTo>
                  <a:pt x="4540665" y="21063"/>
                  <a:pt x="4874066" y="33242"/>
                  <a:pt x="5207679" y="0"/>
                </a:cubicBezTo>
                <a:cubicBezTo>
                  <a:pt x="5541292" y="-33242"/>
                  <a:pt x="5469728" y="3982"/>
                  <a:pt x="5707924" y="0"/>
                </a:cubicBezTo>
                <a:cubicBezTo>
                  <a:pt x="5946120" y="-3982"/>
                  <a:pt x="6237923" y="35416"/>
                  <a:pt x="6490358" y="0"/>
                </a:cubicBezTo>
                <a:cubicBezTo>
                  <a:pt x="6742793" y="-35416"/>
                  <a:pt x="6931633" y="-24963"/>
                  <a:pt x="7054737" y="0"/>
                </a:cubicBezTo>
                <a:cubicBezTo>
                  <a:pt x="7074006" y="265400"/>
                  <a:pt x="7073462" y="498600"/>
                  <a:pt x="7054737" y="713236"/>
                </a:cubicBezTo>
                <a:cubicBezTo>
                  <a:pt x="7036012" y="927872"/>
                  <a:pt x="7073638" y="1174863"/>
                  <a:pt x="7054737" y="1364149"/>
                </a:cubicBezTo>
                <a:cubicBezTo>
                  <a:pt x="7035836" y="1553435"/>
                  <a:pt x="7040549" y="1836862"/>
                  <a:pt x="7054737" y="2077385"/>
                </a:cubicBezTo>
                <a:cubicBezTo>
                  <a:pt x="6935237" y="2063687"/>
                  <a:pt x="6693498" y="2058799"/>
                  <a:pt x="6554492" y="2077385"/>
                </a:cubicBezTo>
                <a:cubicBezTo>
                  <a:pt x="6415487" y="2095971"/>
                  <a:pt x="6099050" y="2056102"/>
                  <a:pt x="5913152" y="2077385"/>
                </a:cubicBezTo>
                <a:cubicBezTo>
                  <a:pt x="5727254" y="2098668"/>
                  <a:pt x="5517302" y="2084818"/>
                  <a:pt x="5130718" y="2077385"/>
                </a:cubicBezTo>
                <a:cubicBezTo>
                  <a:pt x="4744134" y="2069952"/>
                  <a:pt x="4812008" y="2101186"/>
                  <a:pt x="4630473" y="2077385"/>
                </a:cubicBezTo>
                <a:cubicBezTo>
                  <a:pt x="4448939" y="2053584"/>
                  <a:pt x="4371178" y="2094573"/>
                  <a:pt x="4130228" y="2077385"/>
                </a:cubicBezTo>
                <a:cubicBezTo>
                  <a:pt x="3889279" y="2060197"/>
                  <a:pt x="3654073" y="2096654"/>
                  <a:pt x="3347793" y="2077385"/>
                </a:cubicBezTo>
                <a:cubicBezTo>
                  <a:pt x="3041514" y="2058116"/>
                  <a:pt x="2945352" y="2096977"/>
                  <a:pt x="2706454" y="2077385"/>
                </a:cubicBezTo>
                <a:cubicBezTo>
                  <a:pt x="2467556" y="2057793"/>
                  <a:pt x="2197902" y="2054452"/>
                  <a:pt x="1924019" y="2077385"/>
                </a:cubicBezTo>
                <a:cubicBezTo>
                  <a:pt x="1650137" y="2100318"/>
                  <a:pt x="1442665" y="2069329"/>
                  <a:pt x="1212132" y="2077385"/>
                </a:cubicBezTo>
                <a:cubicBezTo>
                  <a:pt x="981599" y="2085441"/>
                  <a:pt x="939336" y="2074542"/>
                  <a:pt x="782434" y="2077385"/>
                </a:cubicBezTo>
                <a:cubicBezTo>
                  <a:pt x="625532" y="2080228"/>
                  <a:pt x="314394" y="2045506"/>
                  <a:pt x="0" y="2077385"/>
                </a:cubicBezTo>
                <a:cubicBezTo>
                  <a:pt x="14117" y="1806053"/>
                  <a:pt x="-13161" y="1689411"/>
                  <a:pt x="0" y="1447245"/>
                </a:cubicBezTo>
                <a:cubicBezTo>
                  <a:pt x="13161" y="1205079"/>
                  <a:pt x="-5849" y="1054242"/>
                  <a:pt x="0" y="796331"/>
                </a:cubicBezTo>
                <a:cubicBezTo>
                  <a:pt x="5849" y="538420"/>
                  <a:pt x="-10428" y="264871"/>
                  <a:pt x="0" y="0"/>
                </a:cubicBezTo>
                <a:close/>
              </a:path>
              <a:path w="7054737" h="2077385" stroke="0" extrusionOk="0">
                <a:moveTo>
                  <a:pt x="0" y="0"/>
                </a:moveTo>
                <a:cubicBezTo>
                  <a:pt x="212774" y="-5929"/>
                  <a:pt x="426935" y="3281"/>
                  <a:pt x="641340" y="0"/>
                </a:cubicBezTo>
                <a:cubicBezTo>
                  <a:pt x="855745" y="-3281"/>
                  <a:pt x="994606" y="11762"/>
                  <a:pt x="1282679" y="0"/>
                </a:cubicBezTo>
                <a:cubicBezTo>
                  <a:pt x="1570752" y="-11762"/>
                  <a:pt x="1694978" y="-16980"/>
                  <a:pt x="1924019" y="0"/>
                </a:cubicBezTo>
                <a:cubicBezTo>
                  <a:pt x="2153060" y="16980"/>
                  <a:pt x="2239839" y="5190"/>
                  <a:pt x="2424264" y="0"/>
                </a:cubicBezTo>
                <a:cubicBezTo>
                  <a:pt x="2608689" y="-5190"/>
                  <a:pt x="2732924" y="-3465"/>
                  <a:pt x="2853962" y="0"/>
                </a:cubicBezTo>
                <a:cubicBezTo>
                  <a:pt x="2975000" y="3465"/>
                  <a:pt x="3272287" y="12995"/>
                  <a:pt x="3565849" y="0"/>
                </a:cubicBezTo>
                <a:cubicBezTo>
                  <a:pt x="3859411" y="-12995"/>
                  <a:pt x="4099186" y="-9712"/>
                  <a:pt x="4348283" y="0"/>
                </a:cubicBezTo>
                <a:cubicBezTo>
                  <a:pt x="4597380" y="9712"/>
                  <a:pt x="4735479" y="-12927"/>
                  <a:pt x="4989623" y="0"/>
                </a:cubicBezTo>
                <a:cubicBezTo>
                  <a:pt x="5243767" y="12927"/>
                  <a:pt x="5358234" y="-8674"/>
                  <a:pt x="5560415" y="0"/>
                </a:cubicBezTo>
                <a:cubicBezTo>
                  <a:pt x="5762596" y="8674"/>
                  <a:pt x="5957030" y="23230"/>
                  <a:pt x="6131208" y="0"/>
                </a:cubicBezTo>
                <a:cubicBezTo>
                  <a:pt x="6305386" y="-23230"/>
                  <a:pt x="6764397" y="29448"/>
                  <a:pt x="7054737" y="0"/>
                </a:cubicBezTo>
                <a:cubicBezTo>
                  <a:pt x="7055770" y="265327"/>
                  <a:pt x="7033719" y="336005"/>
                  <a:pt x="7054737" y="630140"/>
                </a:cubicBezTo>
                <a:cubicBezTo>
                  <a:pt x="7075755" y="924275"/>
                  <a:pt x="7053010" y="1080309"/>
                  <a:pt x="7054737" y="1343376"/>
                </a:cubicBezTo>
                <a:cubicBezTo>
                  <a:pt x="7056464" y="1606443"/>
                  <a:pt x="7020721" y="1804891"/>
                  <a:pt x="7054737" y="2077385"/>
                </a:cubicBezTo>
                <a:cubicBezTo>
                  <a:pt x="6676299" y="2096799"/>
                  <a:pt x="6641109" y="2106910"/>
                  <a:pt x="6272303" y="2077385"/>
                </a:cubicBezTo>
                <a:cubicBezTo>
                  <a:pt x="5903497" y="2047860"/>
                  <a:pt x="5975021" y="2092972"/>
                  <a:pt x="5772058" y="2077385"/>
                </a:cubicBezTo>
                <a:cubicBezTo>
                  <a:pt x="5569095" y="2061798"/>
                  <a:pt x="5360135" y="2082189"/>
                  <a:pt x="5201265" y="2077385"/>
                </a:cubicBezTo>
                <a:cubicBezTo>
                  <a:pt x="5042395" y="2072581"/>
                  <a:pt x="4665482" y="2094356"/>
                  <a:pt x="4489378" y="2077385"/>
                </a:cubicBezTo>
                <a:cubicBezTo>
                  <a:pt x="4313274" y="2060414"/>
                  <a:pt x="4156572" y="2065018"/>
                  <a:pt x="3989133" y="2077385"/>
                </a:cubicBezTo>
                <a:cubicBezTo>
                  <a:pt x="3821694" y="2089752"/>
                  <a:pt x="3683088" y="2059374"/>
                  <a:pt x="3488888" y="2077385"/>
                </a:cubicBezTo>
                <a:cubicBezTo>
                  <a:pt x="3294688" y="2095396"/>
                  <a:pt x="3070651" y="2093061"/>
                  <a:pt x="2918096" y="2077385"/>
                </a:cubicBezTo>
                <a:cubicBezTo>
                  <a:pt x="2765541" y="2061709"/>
                  <a:pt x="2699995" y="2094694"/>
                  <a:pt x="2488398" y="2077385"/>
                </a:cubicBezTo>
                <a:cubicBezTo>
                  <a:pt x="2276801" y="2060076"/>
                  <a:pt x="2000171" y="2083411"/>
                  <a:pt x="1847058" y="2077385"/>
                </a:cubicBezTo>
                <a:cubicBezTo>
                  <a:pt x="1693945" y="2071359"/>
                  <a:pt x="1509480" y="2102124"/>
                  <a:pt x="1205719" y="2077385"/>
                </a:cubicBezTo>
                <a:cubicBezTo>
                  <a:pt x="901958" y="2052646"/>
                  <a:pt x="945969" y="2080992"/>
                  <a:pt x="776021" y="2077385"/>
                </a:cubicBezTo>
                <a:cubicBezTo>
                  <a:pt x="606073" y="2073778"/>
                  <a:pt x="174960" y="2047383"/>
                  <a:pt x="0" y="2077385"/>
                </a:cubicBezTo>
                <a:cubicBezTo>
                  <a:pt x="29775" y="1777714"/>
                  <a:pt x="31414" y="1644701"/>
                  <a:pt x="0" y="1405697"/>
                </a:cubicBezTo>
                <a:cubicBezTo>
                  <a:pt x="-31414" y="1166693"/>
                  <a:pt x="9107" y="897530"/>
                  <a:pt x="0" y="671688"/>
                </a:cubicBezTo>
                <a:cubicBezTo>
                  <a:pt x="-9107" y="445846"/>
                  <a:pt x="-8256" y="260704"/>
                  <a:pt x="0" y="0"/>
                </a:cubicBezTo>
                <a:close/>
              </a:path>
            </a:pathLst>
          </a:custGeom>
          <a:ln w="28575">
            <a:solidFill>
              <a:schemeClr val="accent2">
                <a:lumMod val="75000"/>
              </a:schemeClr>
            </a:solidFill>
            <a:extLst>
              <a:ext uri="{C807C97D-BFC1-408E-A445-0C87EB9F89A2}">
                <ask:lineSketchStyleProps xmlns:ask="http://schemas.microsoft.com/office/drawing/2018/sketchyshapes" sd="3044333835">
                  <a:prstGeom prst="rect">
                    <a:avLst/>
                  </a:prstGeom>
                  <ask:type>
                    <ask:lineSketchFreehand/>
                  </ask:type>
                </ask:lineSketchStyleProps>
              </a:ext>
            </a:extLst>
          </a:ln>
        </p:spPr>
      </p:pic>
      <p:sp>
        <p:nvSpPr>
          <p:cNvPr id="159" name="Rectangle 158">
            <a:extLst>
              <a:ext uri="{FF2B5EF4-FFF2-40B4-BE49-F238E27FC236}">
                <a16:creationId xmlns:a16="http://schemas.microsoft.com/office/drawing/2014/main" id="{F752D078-9EC8-B27A-E67E-D3B590347BA2}"/>
              </a:ext>
            </a:extLst>
          </p:cNvPr>
          <p:cNvSpPr>
            <a:spLocks noGrp="1" noRot="1" noMove="1" noResize="1" noEditPoints="1" noAdjustHandles="1" noChangeArrowheads="1" noChangeShapeType="1"/>
          </p:cNvSpPr>
          <p:nvPr/>
        </p:nvSpPr>
        <p:spPr>
          <a:xfrm>
            <a:off x="4686554" y="1416630"/>
            <a:ext cx="2528994" cy="2311060"/>
          </a:xfrm>
          <a:prstGeom prst="rect">
            <a:avLst/>
          </a:prstGeom>
          <a:solidFill>
            <a:schemeClr val="bg1">
              <a:alpha val="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168CA6FB-DCC9-E0DC-4361-095A1D00FF19}"/>
              </a:ext>
            </a:extLst>
          </p:cNvPr>
          <p:cNvSpPr txBox="1">
            <a:spLocks noGrp="1" noRot="1" noMove="1" noResize="1" noEditPoints="1" noAdjustHandles="1" noChangeArrowheads="1" noChangeShapeType="1"/>
          </p:cNvSpPr>
          <p:nvPr/>
        </p:nvSpPr>
        <p:spPr>
          <a:xfrm>
            <a:off x="5569671" y="5407126"/>
            <a:ext cx="5605190" cy="1015663"/>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US" sz="2000" dirty="0">
                <a:solidFill>
                  <a:schemeClr val="accent2">
                    <a:lumMod val="75000"/>
                  </a:schemeClr>
                </a:solidFill>
                <a:latin typeface="+mn-lt"/>
                <a:cs typeface="+mn-cs"/>
              </a:rPr>
              <a:t>Ensure the stockpile amount is being applied to the correct project(s). </a:t>
            </a:r>
            <a:r>
              <a:rPr lang="en-US" sz="2000" dirty="0">
                <a:solidFill>
                  <a:schemeClr val="accent2">
                    <a:lumMod val="75000"/>
                  </a:schemeClr>
                </a:solidFill>
              </a:rPr>
              <a:t>One</a:t>
            </a:r>
            <a:r>
              <a:rPr lang="en-US" sz="2000" dirty="0">
                <a:solidFill>
                  <a:schemeClr val="accent2">
                    <a:lumMod val="75000"/>
                  </a:schemeClr>
                </a:solidFill>
                <a:latin typeface="+mn-lt"/>
                <a:cs typeface="+mn-cs"/>
              </a:rPr>
              <a:t> or more projects can be entered on the same Stockpile.</a:t>
            </a:r>
            <a:endParaRPr lang="en-US" sz="2400" dirty="0">
              <a:solidFill>
                <a:schemeClr val="accent2">
                  <a:lumMod val="75000"/>
                </a:schemeClr>
              </a:solidFill>
              <a:latin typeface="+mn-lt"/>
              <a:cs typeface="+mn-cs"/>
            </a:endParaRPr>
          </a:p>
        </p:txBody>
      </p:sp>
      <p:sp>
        <p:nvSpPr>
          <p:cNvPr id="160" name="Explosion: 8 Points 159">
            <a:extLst>
              <a:ext uri="{FF2B5EF4-FFF2-40B4-BE49-F238E27FC236}">
                <a16:creationId xmlns:a16="http://schemas.microsoft.com/office/drawing/2014/main" id="{3F303365-D225-BD27-995A-5E978A38A3E6}"/>
              </a:ext>
            </a:extLst>
          </p:cNvPr>
          <p:cNvSpPr/>
          <p:nvPr/>
        </p:nvSpPr>
        <p:spPr>
          <a:xfrm rot="1300046">
            <a:off x="5166556" y="5351219"/>
            <a:ext cx="474197" cy="493637"/>
          </a:xfrm>
          <a:prstGeom prst="irregularSeal1">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6" name="Picture 15">
            <a:extLst>
              <a:ext uri="{FF2B5EF4-FFF2-40B4-BE49-F238E27FC236}">
                <a16:creationId xmlns:a16="http://schemas.microsoft.com/office/drawing/2014/main" id="{0FF1C19D-7410-B7BD-979F-944E518D9972}"/>
              </a:ext>
            </a:extLst>
          </p:cNvPr>
          <p:cNvPicPr>
            <a:picLocks noGrp="1" noRot="1" noChangeAspect="1" noMove="1" noResize="1" noEditPoints="1" noAdjustHandles="1" noChangeArrowheads="1" noChangeShapeType="1" noCrop="1"/>
          </p:cNvPicPr>
          <p:nvPr/>
        </p:nvPicPr>
        <p:blipFill>
          <a:blip r:embed="rId4"/>
          <a:srcRect t="1740" b="13522"/>
          <a:stretch/>
        </p:blipFill>
        <p:spPr>
          <a:xfrm>
            <a:off x="533618" y="1416630"/>
            <a:ext cx="3809318" cy="3194029"/>
          </a:xfrm>
          <a:custGeom>
            <a:avLst/>
            <a:gdLst>
              <a:gd name="csX0" fmla="*/ 0 w 3809318"/>
              <a:gd name="csY0" fmla="*/ 0 h 3194029"/>
              <a:gd name="csX1" fmla="*/ 672980 w 3809318"/>
              <a:gd name="csY1" fmla="*/ 0 h 3194029"/>
              <a:gd name="csX2" fmla="*/ 1269773 w 3809318"/>
              <a:gd name="csY2" fmla="*/ 0 h 3194029"/>
              <a:gd name="csX3" fmla="*/ 1828473 w 3809318"/>
              <a:gd name="csY3" fmla="*/ 0 h 3194029"/>
              <a:gd name="csX4" fmla="*/ 2387173 w 3809318"/>
              <a:gd name="csY4" fmla="*/ 0 h 3194029"/>
              <a:gd name="csX5" fmla="*/ 2945873 w 3809318"/>
              <a:gd name="csY5" fmla="*/ 0 h 3194029"/>
              <a:gd name="csX6" fmla="*/ 3809318 w 3809318"/>
              <a:gd name="csY6" fmla="*/ 0 h 3194029"/>
              <a:gd name="csX7" fmla="*/ 3809318 w 3809318"/>
              <a:gd name="csY7" fmla="*/ 606866 h 3194029"/>
              <a:gd name="csX8" fmla="*/ 3809318 w 3809318"/>
              <a:gd name="csY8" fmla="*/ 1309552 h 3194029"/>
              <a:gd name="csX9" fmla="*/ 3809318 w 3809318"/>
              <a:gd name="csY9" fmla="*/ 1948358 h 3194029"/>
              <a:gd name="csX10" fmla="*/ 3809318 w 3809318"/>
              <a:gd name="csY10" fmla="*/ 2619104 h 3194029"/>
              <a:gd name="csX11" fmla="*/ 3809318 w 3809318"/>
              <a:gd name="csY11" fmla="*/ 3194029 h 3194029"/>
              <a:gd name="csX12" fmla="*/ 3288711 w 3809318"/>
              <a:gd name="csY12" fmla="*/ 3194029 h 3194029"/>
              <a:gd name="csX13" fmla="*/ 2653825 w 3809318"/>
              <a:gd name="csY13" fmla="*/ 3194029 h 3194029"/>
              <a:gd name="csX14" fmla="*/ 2133218 w 3809318"/>
              <a:gd name="csY14" fmla="*/ 3194029 h 3194029"/>
              <a:gd name="csX15" fmla="*/ 1498332 w 3809318"/>
              <a:gd name="csY15" fmla="*/ 3194029 h 3194029"/>
              <a:gd name="csX16" fmla="*/ 977725 w 3809318"/>
              <a:gd name="csY16" fmla="*/ 3194029 h 3194029"/>
              <a:gd name="csX17" fmla="*/ 0 w 3809318"/>
              <a:gd name="csY17" fmla="*/ 3194029 h 3194029"/>
              <a:gd name="csX18" fmla="*/ 0 w 3809318"/>
              <a:gd name="csY18" fmla="*/ 2491343 h 3194029"/>
              <a:gd name="csX19" fmla="*/ 0 w 3809318"/>
              <a:gd name="csY19" fmla="*/ 1820597 h 3194029"/>
              <a:gd name="csX20" fmla="*/ 0 w 3809318"/>
              <a:gd name="csY20" fmla="*/ 1213731 h 3194029"/>
              <a:gd name="csX21" fmla="*/ 0 w 3809318"/>
              <a:gd name="csY21" fmla="*/ 0 h 31940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3809318" h="3194029" fill="none" extrusionOk="0">
                <a:moveTo>
                  <a:pt x="0" y="0"/>
                </a:moveTo>
                <a:cubicBezTo>
                  <a:pt x="162075" y="8046"/>
                  <a:pt x="341730" y="32997"/>
                  <a:pt x="672980" y="0"/>
                </a:cubicBezTo>
                <a:cubicBezTo>
                  <a:pt x="1004230" y="-32997"/>
                  <a:pt x="1111200" y="7514"/>
                  <a:pt x="1269773" y="0"/>
                </a:cubicBezTo>
                <a:cubicBezTo>
                  <a:pt x="1428346" y="-7514"/>
                  <a:pt x="1642493" y="-24189"/>
                  <a:pt x="1828473" y="0"/>
                </a:cubicBezTo>
                <a:cubicBezTo>
                  <a:pt x="2014453" y="24189"/>
                  <a:pt x="2193262" y="19993"/>
                  <a:pt x="2387173" y="0"/>
                </a:cubicBezTo>
                <a:cubicBezTo>
                  <a:pt x="2581084" y="-19993"/>
                  <a:pt x="2666739" y="8314"/>
                  <a:pt x="2945873" y="0"/>
                </a:cubicBezTo>
                <a:cubicBezTo>
                  <a:pt x="3225007" y="-8314"/>
                  <a:pt x="3556789" y="26943"/>
                  <a:pt x="3809318" y="0"/>
                </a:cubicBezTo>
                <a:cubicBezTo>
                  <a:pt x="3792492" y="167233"/>
                  <a:pt x="3787075" y="454155"/>
                  <a:pt x="3809318" y="606866"/>
                </a:cubicBezTo>
                <a:cubicBezTo>
                  <a:pt x="3831561" y="759577"/>
                  <a:pt x="3783541" y="1031864"/>
                  <a:pt x="3809318" y="1309552"/>
                </a:cubicBezTo>
                <a:cubicBezTo>
                  <a:pt x="3835095" y="1587240"/>
                  <a:pt x="3819983" y="1719340"/>
                  <a:pt x="3809318" y="1948358"/>
                </a:cubicBezTo>
                <a:cubicBezTo>
                  <a:pt x="3798653" y="2177376"/>
                  <a:pt x="3837407" y="2385190"/>
                  <a:pt x="3809318" y="2619104"/>
                </a:cubicBezTo>
                <a:cubicBezTo>
                  <a:pt x="3781229" y="2853018"/>
                  <a:pt x="3799924" y="2964088"/>
                  <a:pt x="3809318" y="3194029"/>
                </a:cubicBezTo>
                <a:cubicBezTo>
                  <a:pt x="3559919" y="3178515"/>
                  <a:pt x="3475559" y="3203226"/>
                  <a:pt x="3288711" y="3194029"/>
                </a:cubicBezTo>
                <a:cubicBezTo>
                  <a:pt x="3101863" y="3184832"/>
                  <a:pt x="2878268" y="3176165"/>
                  <a:pt x="2653825" y="3194029"/>
                </a:cubicBezTo>
                <a:cubicBezTo>
                  <a:pt x="2429382" y="3211893"/>
                  <a:pt x="2338820" y="3180461"/>
                  <a:pt x="2133218" y="3194029"/>
                </a:cubicBezTo>
                <a:cubicBezTo>
                  <a:pt x="1927616" y="3207597"/>
                  <a:pt x="1626646" y="3198495"/>
                  <a:pt x="1498332" y="3194029"/>
                </a:cubicBezTo>
                <a:cubicBezTo>
                  <a:pt x="1370018" y="3189563"/>
                  <a:pt x="1113276" y="3183007"/>
                  <a:pt x="977725" y="3194029"/>
                </a:cubicBezTo>
                <a:cubicBezTo>
                  <a:pt x="842174" y="3205051"/>
                  <a:pt x="397181" y="3214446"/>
                  <a:pt x="0" y="3194029"/>
                </a:cubicBezTo>
                <a:cubicBezTo>
                  <a:pt x="26082" y="3036709"/>
                  <a:pt x="30260" y="2777065"/>
                  <a:pt x="0" y="2491343"/>
                </a:cubicBezTo>
                <a:cubicBezTo>
                  <a:pt x="-30260" y="2205621"/>
                  <a:pt x="-18519" y="2010719"/>
                  <a:pt x="0" y="1820597"/>
                </a:cubicBezTo>
                <a:cubicBezTo>
                  <a:pt x="18519" y="1630475"/>
                  <a:pt x="25591" y="1514710"/>
                  <a:pt x="0" y="1213731"/>
                </a:cubicBezTo>
                <a:cubicBezTo>
                  <a:pt x="-25591" y="912752"/>
                  <a:pt x="-7256" y="391573"/>
                  <a:pt x="0" y="0"/>
                </a:cubicBezTo>
                <a:close/>
              </a:path>
              <a:path w="3809318" h="3194029" stroke="0" extrusionOk="0">
                <a:moveTo>
                  <a:pt x="0" y="0"/>
                </a:moveTo>
                <a:cubicBezTo>
                  <a:pt x="182563" y="-14478"/>
                  <a:pt x="403968" y="-25559"/>
                  <a:pt x="596793" y="0"/>
                </a:cubicBezTo>
                <a:cubicBezTo>
                  <a:pt x="789618" y="25559"/>
                  <a:pt x="1002850" y="22007"/>
                  <a:pt x="1269773" y="0"/>
                </a:cubicBezTo>
                <a:cubicBezTo>
                  <a:pt x="1536696" y="-22007"/>
                  <a:pt x="1588579" y="15391"/>
                  <a:pt x="1790379" y="0"/>
                </a:cubicBezTo>
                <a:cubicBezTo>
                  <a:pt x="1992179" y="-15391"/>
                  <a:pt x="2140956" y="24526"/>
                  <a:pt x="2463359" y="0"/>
                </a:cubicBezTo>
                <a:cubicBezTo>
                  <a:pt x="2785762" y="-24526"/>
                  <a:pt x="2774040" y="-9935"/>
                  <a:pt x="3060152" y="0"/>
                </a:cubicBezTo>
                <a:cubicBezTo>
                  <a:pt x="3346264" y="9935"/>
                  <a:pt x="3619256" y="17324"/>
                  <a:pt x="3809318" y="0"/>
                </a:cubicBezTo>
                <a:cubicBezTo>
                  <a:pt x="3811691" y="185889"/>
                  <a:pt x="3810068" y="308240"/>
                  <a:pt x="3809318" y="606866"/>
                </a:cubicBezTo>
                <a:cubicBezTo>
                  <a:pt x="3808568" y="905492"/>
                  <a:pt x="3834390" y="1023883"/>
                  <a:pt x="3809318" y="1245671"/>
                </a:cubicBezTo>
                <a:cubicBezTo>
                  <a:pt x="3784246" y="1467460"/>
                  <a:pt x="3832038" y="1699485"/>
                  <a:pt x="3809318" y="1916417"/>
                </a:cubicBezTo>
                <a:cubicBezTo>
                  <a:pt x="3786598" y="2133349"/>
                  <a:pt x="3802516" y="2349102"/>
                  <a:pt x="3809318" y="2619104"/>
                </a:cubicBezTo>
                <a:cubicBezTo>
                  <a:pt x="3816120" y="2889106"/>
                  <a:pt x="3807889" y="2962797"/>
                  <a:pt x="3809318" y="3194029"/>
                </a:cubicBezTo>
                <a:cubicBezTo>
                  <a:pt x="3581566" y="3170239"/>
                  <a:pt x="3493250" y="3172334"/>
                  <a:pt x="3212525" y="3194029"/>
                </a:cubicBezTo>
                <a:cubicBezTo>
                  <a:pt x="2931800" y="3215724"/>
                  <a:pt x="2868025" y="3216467"/>
                  <a:pt x="2653825" y="3194029"/>
                </a:cubicBezTo>
                <a:cubicBezTo>
                  <a:pt x="2439625" y="3171591"/>
                  <a:pt x="2219766" y="3195089"/>
                  <a:pt x="2095125" y="3194029"/>
                </a:cubicBezTo>
                <a:cubicBezTo>
                  <a:pt x="1970484" y="3192969"/>
                  <a:pt x="1632610" y="3173781"/>
                  <a:pt x="1460239" y="3194029"/>
                </a:cubicBezTo>
                <a:cubicBezTo>
                  <a:pt x="1287868" y="3214277"/>
                  <a:pt x="1149049" y="3178388"/>
                  <a:pt x="901539" y="3194029"/>
                </a:cubicBezTo>
                <a:cubicBezTo>
                  <a:pt x="654029" y="3209670"/>
                  <a:pt x="233066" y="3192955"/>
                  <a:pt x="0" y="3194029"/>
                </a:cubicBezTo>
                <a:cubicBezTo>
                  <a:pt x="26636" y="2944858"/>
                  <a:pt x="-2292" y="2685508"/>
                  <a:pt x="0" y="2555223"/>
                </a:cubicBezTo>
                <a:cubicBezTo>
                  <a:pt x="2292" y="2424938"/>
                  <a:pt x="-24074" y="2185202"/>
                  <a:pt x="0" y="2012238"/>
                </a:cubicBezTo>
                <a:cubicBezTo>
                  <a:pt x="24074" y="1839275"/>
                  <a:pt x="12933" y="1652343"/>
                  <a:pt x="0" y="1437313"/>
                </a:cubicBezTo>
                <a:cubicBezTo>
                  <a:pt x="-12933" y="1222284"/>
                  <a:pt x="8524" y="1158141"/>
                  <a:pt x="0" y="894328"/>
                </a:cubicBezTo>
                <a:cubicBezTo>
                  <a:pt x="-8524" y="630515"/>
                  <a:pt x="-15206" y="199657"/>
                  <a:pt x="0" y="0"/>
                </a:cubicBezTo>
                <a:close/>
              </a:path>
            </a:pathLst>
          </a:custGeom>
          <a:ln w="28575">
            <a:solidFill>
              <a:schemeClr val="accent2">
                <a:lumMod val="75000"/>
              </a:schemeClr>
            </a:solidFill>
            <a:extLst>
              <a:ext uri="{C807C97D-BFC1-408E-A445-0C87EB9F89A2}">
                <ask:lineSketchStyleProps xmlns:ask="http://schemas.microsoft.com/office/drawing/2018/sketchyshapes" sd="2495718689">
                  <a:prstGeom prst="rect">
                    <a:avLst/>
                  </a:prstGeom>
                  <ask:type>
                    <ask:lineSketchFreehand/>
                  </ask:type>
                </ask:lineSketchStyleProps>
              </a:ext>
            </a:extLst>
          </a:ln>
        </p:spPr>
      </p:pic>
      <p:sp>
        <p:nvSpPr>
          <p:cNvPr id="146" name="Rectangle 145">
            <a:extLst>
              <a:ext uri="{FF2B5EF4-FFF2-40B4-BE49-F238E27FC236}">
                <a16:creationId xmlns:a16="http://schemas.microsoft.com/office/drawing/2014/main" id="{EA27471B-3F2F-833B-C055-8B75C40FB4D5}"/>
              </a:ext>
            </a:extLst>
          </p:cNvPr>
          <p:cNvSpPr>
            <a:spLocks noGrp="1" noRot="1" noMove="1" noResize="1" noEditPoints="1" noAdjustHandles="1" noChangeArrowheads="1" noChangeShapeType="1"/>
          </p:cNvSpPr>
          <p:nvPr/>
        </p:nvSpPr>
        <p:spPr>
          <a:xfrm>
            <a:off x="420238" y="3746148"/>
            <a:ext cx="2331227" cy="819150"/>
          </a:xfrm>
          <a:prstGeom prst="rect">
            <a:avLst/>
          </a:prstGeom>
          <a:solidFill>
            <a:schemeClr val="bg1">
              <a:alpha val="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D883A94-721F-8017-836E-6F5F2F24C135}"/>
              </a:ext>
            </a:extLst>
          </p:cNvPr>
          <p:cNvSpPr txBox="1"/>
          <p:nvPr/>
        </p:nvSpPr>
        <p:spPr>
          <a:xfrm rot="21174495">
            <a:off x="4079111" y="723236"/>
            <a:ext cx="2649087" cy="646331"/>
          </a:xfrm>
          <a:prstGeom prst="rect">
            <a:avLst/>
          </a:prstGeom>
          <a:noFill/>
        </p:spPr>
        <p:txBody>
          <a:bodyPr wrap="square">
            <a:spAutoFit/>
          </a:bodyPr>
          <a:lstStyle/>
          <a:p>
            <a:pPr algn="ctr"/>
            <a:r>
              <a:rPr lang="en-US" sz="3600" b="1" dirty="0">
                <a:solidFill>
                  <a:schemeClr val="accent5">
                    <a:lumMod val="75000"/>
                  </a:schemeClr>
                </a:solidFill>
                <a:latin typeface="Dreaming Outloud Script Pro" panose="03050502040304050704" pitchFamily="66" charset="0"/>
                <a:cs typeface="Dreaming Outloud Script Pro" panose="03050502040304050704" pitchFamily="66" charset="0"/>
              </a:rPr>
              <a:t>Remember:</a:t>
            </a:r>
            <a:endParaRPr lang="en-US" sz="1600" b="1" dirty="0">
              <a:solidFill>
                <a:schemeClr val="accent5">
                  <a:lumMod val="7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B404940-A6E3-103B-C6C8-4ABD8B7B65A1}"/>
              </a:ext>
            </a:extLst>
          </p:cNvPr>
          <p:cNvSpPr>
            <a:spLocks noGrp="1" noRot="1" noMove="1" noResize="1" noEditPoints="1" noAdjustHandles="1" noChangeArrowheads="1" noChangeShapeType="1"/>
          </p:cNvSpPr>
          <p:nvPr/>
        </p:nvSpPr>
        <p:spPr>
          <a:xfrm>
            <a:off x="1384917" y="2370338"/>
            <a:ext cx="2929631" cy="2179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5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E354986-DF89-CB19-902D-62AE1F1AFDAC}"/>
              </a:ext>
            </a:extLst>
          </p:cNvPr>
          <p:cNvPicPr>
            <a:picLocks noGrp="1" noRot="1" noChangeAspect="1" noMove="1" noResize="1" noEditPoints="1" noAdjustHandles="1" noChangeArrowheads="1" noChangeShapeType="1" noCrop="1"/>
          </p:cNvPicPr>
          <p:nvPr>
            <p:ph sz="half" idx="1"/>
          </p:nvPr>
        </p:nvPicPr>
        <p:blipFill>
          <a:blip r:embed="rId3"/>
          <a:stretch>
            <a:fillRect/>
          </a:stretch>
        </p:blipFill>
        <p:spPr>
          <a:xfrm>
            <a:off x="621796" y="2499056"/>
            <a:ext cx="10306727" cy="3959427"/>
          </a:xfrm>
          <a:prstGeom prst="rect">
            <a:avLst/>
          </a:prstGeom>
          <a:ln>
            <a:noFill/>
          </a:ln>
          <a:effectLst>
            <a:outerShdw blurRad="190500" algn="tl" rotWithShape="0">
              <a:srgbClr val="000000">
                <a:alpha val="70000"/>
              </a:srgbClr>
            </a:outerShdw>
          </a:effectLst>
        </p:spPr>
      </p:pic>
      <p:sp>
        <p:nvSpPr>
          <p:cNvPr id="3" name="Title 2">
            <a:extLst>
              <a:ext uri="{FF2B5EF4-FFF2-40B4-BE49-F238E27FC236}">
                <a16:creationId xmlns:a16="http://schemas.microsoft.com/office/drawing/2014/main" id="{DC9C8C3A-610D-EAD9-4D90-050B62B8C656}"/>
              </a:ext>
            </a:extLst>
          </p:cNvPr>
          <p:cNvSpPr>
            <a:spLocks noGrp="1"/>
          </p:cNvSpPr>
          <p:nvPr>
            <p:ph type="title"/>
          </p:nvPr>
        </p:nvSpPr>
        <p:spPr>
          <a:xfrm>
            <a:off x="491960" y="279660"/>
            <a:ext cx="10566400" cy="533400"/>
          </a:xfrm>
        </p:spPr>
        <p:txBody>
          <a:bodyPr lIns="91440" tIns="45720" rIns="91440" bIns="45720" anchor="t">
            <a:normAutofit fontScale="90000"/>
          </a:bodyPr>
          <a:lstStyle/>
          <a:p>
            <a:r>
              <a:rPr lang="en-US" b="1"/>
              <a:t>Stockpile</a:t>
            </a:r>
            <a:r>
              <a:rPr lang="en-US" sz="4400" b="1" kern="1200">
                <a:solidFill>
                  <a:schemeClr val="tx1"/>
                </a:solidFill>
                <a:latin typeface="+mj-lt"/>
                <a:ea typeface="+mj-ea"/>
                <a:cs typeface="+mj-cs"/>
              </a:rPr>
              <a:t> Fields – Pay Item Numbers</a:t>
            </a:r>
            <a:endParaRPr lang="en-US"/>
          </a:p>
        </p:txBody>
      </p:sp>
      <p:pic>
        <p:nvPicPr>
          <p:cNvPr id="9" name="Picture 8">
            <a:extLst>
              <a:ext uri="{FF2B5EF4-FFF2-40B4-BE49-F238E27FC236}">
                <a16:creationId xmlns:a16="http://schemas.microsoft.com/office/drawing/2014/main" id="{A881C481-3326-AB39-31C2-B360F0B84821}"/>
              </a:ext>
            </a:extLst>
          </p:cNvPr>
          <p:cNvPicPr>
            <a:picLocks noChangeAspect="1"/>
          </p:cNvPicPr>
          <p:nvPr/>
        </p:nvPicPr>
        <p:blipFill>
          <a:blip r:embed="rId4"/>
          <a:stretch>
            <a:fillRect/>
          </a:stretch>
        </p:blipFill>
        <p:spPr>
          <a:xfrm>
            <a:off x="8352073" y="1224693"/>
            <a:ext cx="3304506" cy="3560774"/>
          </a:xfrm>
          <a:prstGeom prst="rect">
            <a:avLst/>
          </a:prstGeom>
          <a:ln>
            <a:noFill/>
          </a:ln>
          <a:effectLst>
            <a:outerShdw blurRad="63500" sx="102000" sy="102000" algn="ctr" rotWithShape="0">
              <a:prstClr val="black">
                <a:alpha val="40000"/>
              </a:prstClr>
            </a:outerShdw>
            <a:softEdge rad="112500"/>
          </a:effectLst>
        </p:spPr>
      </p:pic>
      <p:sp>
        <p:nvSpPr>
          <p:cNvPr id="24" name="TextBox 23">
            <a:extLst>
              <a:ext uri="{FF2B5EF4-FFF2-40B4-BE49-F238E27FC236}">
                <a16:creationId xmlns:a16="http://schemas.microsoft.com/office/drawing/2014/main" id="{054D841E-C33E-C910-2A75-D0BD1FA4C9BD}"/>
              </a:ext>
            </a:extLst>
          </p:cNvPr>
          <p:cNvSpPr txBox="1"/>
          <p:nvPr/>
        </p:nvSpPr>
        <p:spPr>
          <a:xfrm>
            <a:off x="1070315" y="1256426"/>
            <a:ext cx="6535868" cy="830997"/>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US" sz="2000" b="1">
                <a:solidFill>
                  <a:schemeClr val="accent2">
                    <a:lumMod val="75000"/>
                  </a:schemeClr>
                </a:solidFill>
                <a:latin typeface="Arial" panose="020B0604020202020204" pitchFamily="34" charset="0"/>
                <a:cs typeface="Arial" panose="020B0604020202020204" pitchFamily="34" charset="0"/>
              </a:rPr>
              <a:t>Tip: Use the Item History To Date Report </a:t>
            </a:r>
            <a:r>
              <a:rPr lang="en-US" sz="2000">
                <a:solidFill>
                  <a:schemeClr val="accent2">
                    <a:lumMod val="75000"/>
                  </a:schemeClr>
                </a:solidFill>
                <a:latin typeface="Arial" panose="020B0604020202020204" pitchFamily="34" charset="0"/>
                <a:cs typeface="Arial" panose="020B0604020202020204" pitchFamily="34" charset="0"/>
              </a:rPr>
              <a:t>from PrC</a:t>
            </a:r>
          </a:p>
          <a:p>
            <a:r>
              <a:rPr lang="en-US" sz="1400">
                <a:solidFill>
                  <a:schemeClr val="accent1"/>
                </a:solidFill>
                <a:latin typeface="Arial" panose="020B0604020202020204" pitchFamily="34" charset="0"/>
                <a:cs typeface="Arial" panose="020B0604020202020204" pitchFamily="34" charset="0"/>
              </a:rPr>
              <a:t>Contract Progress &gt; Items &gt; </a:t>
            </a:r>
            <a:r>
              <a:rPr lang="en-US" sz="1400" b="1">
                <a:solidFill>
                  <a:schemeClr val="accent1"/>
                </a:solidFill>
                <a:latin typeface="Arial" panose="020B0604020202020204" pitchFamily="34" charset="0"/>
                <a:cs typeface="Arial" panose="020B0604020202020204" pitchFamily="34" charset="0"/>
              </a:rPr>
              <a:t>General</a:t>
            </a:r>
            <a:r>
              <a:rPr lang="en-US" sz="1400">
                <a:solidFill>
                  <a:schemeClr val="accent1"/>
                </a:solidFill>
                <a:latin typeface="Arial" panose="020B0604020202020204" pitchFamily="34" charset="0"/>
                <a:cs typeface="Arial" panose="020B0604020202020204" pitchFamily="34" charset="0"/>
              </a:rPr>
              <a:t> &gt; </a:t>
            </a:r>
            <a:r>
              <a:rPr lang="en-US" sz="1400" b="1">
                <a:solidFill>
                  <a:schemeClr val="accent1"/>
                </a:solidFill>
                <a:latin typeface="Arial" panose="020B0604020202020204" pitchFamily="34" charset="0"/>
                <a:cs typeface="Arial" panose="020B0604020202020204" pitchFamily="34" charset="0"/>
              </a:rPr>
              <a:t>Row Action Menu next to the Contract Item </a:t>
            </a:r>
            <a:r>
              <a:rPr lang="en-US" sz="1400">
                <a:solidFill>
                  <a:schemeClr val="accent1"/>
                </a:solidFill>
                <a:latin typeface="Arial" panose="020B0604020202020204" pitchFamily="34" charset="0"/>
                <a:cs typeface="Arial" panose="020B0604020202020204" pitchFamily="34" charset="0"/>
              </a:rPr>
              <a:t>&gt; Reports &gt; </a:t>
            </a:r>
            <a:r>
              <a:rPr lang="en-US" sz="1400" b="1">
                <a:solidFill>
                  <a:schemeClr val="accent1"/>
                </a:solidFill>
                <a:latin typeface="Arial" panose="020B0604020202020204" pitchFamily="34" charset="0"/>
                <a:cs typeface="Arial" panose="020B0604020202020204" pitchFamily="34" charset="0"/>
              </a:rPr>
              <a:t>Item History to Date Report</a:t>
            </a:r>
          </a:p>
        </p:txBody>
      </p:sp>
      <p:sp>
        <p:nvSpPr>
          <p:cNvPr id="17" name="Explosion: 8 Points 16">
            <a:extLst>
              <a:ext uri="{FF2B5EF4-FFF2-40B4-BE49-F238E27FC236}">
                <a16:creationId xmlns:a16="http://schemas.microsoft.com/office/drawing/2014/main" id="{9E2977B9-F5DC-4FE1-BD6F-B857ED284DFF}"/>
              </a:ext>
            </a:extLst>
          </p:cNvPr>
          <p:cNvSpPr/>
          <p:nvPr/>
        </p:nvSpPr>
        <p:spPr>
          <a:xfrm rot="7030482">
            <a:off x="708678" y="1085588"/>
            <a:ext cx="474197" cy="493637"/>
          </a:xfrm>
          <a:prstGeom prst="irregularSeal1">
            <a:avLst/>
          </a:prstGeom>
          <a:solidFill>
            <a:schemeClr val="accent2">
              <a:lumMod val="75000"/>
            </a:schemeClr>
          </a:solidFill>
          <a:ln>
            <a:solidFill>
              <a:schemeClr val="accent2">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Graphic 7" descr="Badge 1 with solid fill">
            <a:extLst>
              <a:ext uri="{FF2B5EF4-FFF2-40B4-BE49-F238E27FC236}">
                <a16:creationId xmlns:a16="http://schemas.microsoft.com/office/drawing/2014/main" id="{427511B7-E5B3-1821-4A56-EEF72800B3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275" y="3638010"/>
            <a:ext cx="914400" cy="914400"/>
          </a:xfrm>
          <a:prstGeom prst="rect">
            <a:avLst/>
          </a:prstGeom>
        </p:spPr>
      </p:pic>
      <p:pic>
        <p:nvPicPr>
          <p:cNvPr id="11" name="Graphic 10" descr="Badge with solid fill">
            <a:extLst>
              <a:ext uri="{FF2B5EF4-FFF2-40B4-BE49-F238E27FC236}">
                <a16:creationId xmlns:a16="http://schemas.microsoft.com/office/drawing/2014/main" id="{6D1AA52D-1F18-E1E6-59AF-399E89010C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35351" y="5544083"/>
            <a:ext cx="914400" cy="914400"/>
          </a:xfrm>
          <a:prstGeom prst="rect">
            <a:avLst/>
          </a:prstGeom>
        </p:spPr>
      </p:pic>
      <p:pic>
        <p:nvPicPr>
          <p:cNvPr id="13" name="Graphic 12" descr="Badge 3 with solid fill">
            <a:extLst>
              <a:ext uri="{FF2B5EF4-FFF2-40B4-BE49-F238E27FC236}">
                <a16:creationId xmlns:a16="http://schemas.microsoft.com/office/drawing/2014/main" id="{5044997A-DFAB-7520-EE72-D78F878AB9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96060" y="3571500"/>
            <a:ext cx="914400" cy="884873"/>
          </a:xfrm>
          <a:prstGeom prst="rect">
            <a:avLst/>
          </a:prstGeom>
        </p:spPr>
      </p:pic>
      <p:sp>
        <p:nvSpPr>
          <p:cNvPr id="2" name="Rectangle 1">
            <a:extLst>
              <a:ext uri="{FF2B5EF4-FFF2-40B4-BE49-F238E27FC236}">
                <a16:creationId xmlns:a16="http://schemas.microsoft.com/office/drawing/2014/main" id="{B2107B48-76CA-FE5B-726D-E3A4795F3FFA}"/>
              </a:ext>
            </a:extLst>
          </p:cNvPr>
          <p:cNvSpPr>
            <a:spLocks noGrp="1" noRot="1" noMove="1" noResize="1" noEditPoints="1" noAdjustHandles="1" noChangeArrowheads="1" noChangeShapeType="1"/>
          </p:cNvSpPr>
          <p:nvPr/>
        </p:nvSpPr>
        <p:spPr>
          <a:xfrm>
            <a:off x="1331651" y="2790479"/>
            <a:ext cx="3915052" cy="1391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0736D4-4BE1-D0F6-1CA3-75478EA3FBB4}"/>
              </a:ext>
            </a:extLst>
          </p:cNvPr>
          <p:cNvSpPr>
            <a:spLocks noGrp="1" noRot="1" noMove="1" noResize="1" noEditPoints="1" noAdjustHandles="1" noChangeArrowheads="1" noChangeShapeType="1"/>
          </p:cNvSpPr>
          <p:nvPr/>
        </p:nvSpPr>
        <p:spPr>
          <a:xfrm>
            <a:off x="6587231" y="4225771"/>
            <a:ext cx="739944" cy="124287"/>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5911403A-4DA2-B902-24FA-242407E5586F}"/>
              </a:ext>
            </a:extLst>
          </p:cNvPr>
          <p:cNvCxnSpPr>
            <a:cxnSpLocks/>
          </p:cNvCxnSpPr>
          <p:nvPr/>
        </p:nvCxnSpPr>
        <p:spPr>
          <a:xfrm flipH="1">
            <a:off x="1331651" y="3083599"/>
            <a:ext cx="833824" cy="0"/>
          </a:xfrm>
          <a:prstGeom prst="straightConnector1">
            <a:avLst/>
          </a:prstGeom>
          <a:ln w="57150">
            <a:solidFill>
              <a:srgbClr val="7030A0"/>
            </a:solidFill>
            <a:tailEnd type="triangle"/>
          </a:ln>
        </p:spPr>
        <p:style>
          <a:lnRef idx="2">
            <a:schemeClr val="accent5"/>
          </a:lnRef>
          <a:fillRef idx="0">
            <a:schemeClr val="accent5"/>
          </a:fillRef>
          <a:effectRef idx="1">
            <a:schemeClr val="accent5"/>
          </a:effectRef>
          <a:fontRef idx="minor">
            <a:schemeClr val="tx1"/>
          </a:fontRef>
        </p:style>
      </p:cxnSp>
      <p:cxnSp>
        <p:nvCxnSpPr>
          <p:cNvPr id="12" name="Straight Arrow Connector 11">
            <a:extLst>
              <a:ext uri="{FF2B5EF4-FFF2-40B4-BE49-F238E27FC236}">
                <a16:creationId xmlns:a16="http://schemas.microsoft.com/office/drawing/2014/main" id="{B7D30BF7-003B-7E39-21F0-BBFAB6133DAC}"/>
              </a:ext>
            </a:extLst>
          </p:cNvPr>
          <p:cNvCxnSpPr>
            <a:cxnSpLocks/>
          </p:cNvCxnSpPr>
          <p:nvPr/>
        </p:nvCxnSpPr>
        <p:spPr>
          <a:xfrm>
            <a:off x="9967001" y="6008459"/>
            <a:ext cx="749321" cy="0"/>
          </a:xfrm>
          <a:prstGeom prst="straightConnector1">
            <a:avLst/>
          </a:prstGeom>
          <a:ln w="57150">
            <a:solidFill>
              <a:srgbClr val="7030A0"/>
            </a:solidFill>
            <a:tailEnd type="triangle"/>
          </a:ln>
        </p:spPr>
        <p:style>
          <a:lnRef idx="2">
            <a:schemeClr val="accent5"/>
          </a:lnRef>
          <a:fillRef idx="0">
            <a:schemeClr val="accent5"/>
          </a:fillRef>
          <a:effectRef idx="1">
            <a:schemeClr val="accent5"/>
          </a:effectRef>
          <a:fontRef idx="minor">
            <a:schemeClr val="tx1"/>
          </a:fontRef>
        </p:style>
      </p:cxnSp>
      <p:cxnSp>
        <p:nvCxnSpPr>
          <p:cNvPr id="15" name="Straight Arrow Connector 14">
            <a:extLst>
              <a:ext uri="{FF2B5EF4-FFF2-40B4-BE49-F238E27FC236}">
                <a16:creationId xmlns:a16="http://schemas.microsoft.com/office/drawing/2014/main" id="{322DED8D-DB8F-8517-6657-7194B5D0E5DF}"/>
              </a:ext>
            </a:extLst>
          </p:cNvPr>
          <p:cNvCxnSpPr>
            <a:cxnSpLocks/>
          </p:cNvCxnSpPr>
          <p:nvPr/>
        </p:nvCxnSpPr>
        <p:spPr>
          <a:xfrm>
            <a:off x="8102994" y="4040134"/>
            <a:ext cx="806830" cy="0"/>
          </a:xfrm>
          <a:prstGeom prst="straightConnector1">
            <a:avLst/>
          </a:prstGeom>
          <a:ln w="57150">
            <a:solidFill>
              <a:srgbClr val="7030A0"/>
            </a:solidFill>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83579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AE0EDAD-9C1D-8BEE-4488-7D72658D0DF0}"/>
              </a:ext>
            </a:extLst>
          </p:cNvPr>
          <p:cNvPicPr>
            <a:picLocks noGrp="1" noRot="1" noChangeAspect="1" noMove="1" noResize="1" noEditPoints="1" noAdjustHandles="1" noChangeArrowheads="1" noChangeShapeType="1" noCrop="1"/>
          </p:cNvPicPr>
          <p:nvPr/>
        </p:nvPicPr>
        <p:blipFill>
          <a:blip r:embed="rId2"/>
          <a:stretch>
            <a:fillRect/>
          </a:stretch>
        </p:blipFill>
        <p:spPr>
          <a:xfrm>
            <a:off x="908493" y="4292061"/>
            <a:ext cx="3322608" cy="2217612"/>
          </a:xfrm>
          <a:custGeom>
            <a:avLst/>
            <a:gdLst>
              <a:gd name="csX0" fmla="*/ 0 w 3322608"/>
              <a:gd name="csY0" fmla="*/ 0 h 2217612"/>
              <a:gd name="csX1" fmla="*/ 697748 w 3322608"/>
              <a:gd name="csY1" fmla="*/ 0 h 2217612"/>
              <a:gd name="csX2" fmla="*/ 1329043 w 3322608"/>
              <a:gd name="csY2" fmla="*/ 0 h 2217612"/>
              <a:gd name="csX3" fmla="*/ 2026791 w 3322608"/>
              <a:gd name="csY3" fmla="*/ 0 h 2217612"/>
              <a:gd name="csX4" fmla="*/ 3322608 w 3322608"/>
              <a:gd name="csY4" fmla="*/ 0 h 2217612"/>
              <a:gd name="csX5" fmla="*/ 3322608 w 3322608"/>
              <a:gd name="csY5" fmla="*/ 487875 h 2217612"/>
              <a:gd name="csX6" fmla="*/ 3322608 w 3322608"/>
              <a:gd name="csY6" fmla="*/ 997925 h 2217612"/>
              <a:gd name="csX7" fmla="*/ 3322608 w 3322608"/>
              <a:gd name="csY7" fmla="*/ 1530152 h 2217612"/>
              <a:gd name="csX8" fmla="*/ 3322608 w 3322608"/>
              <a:gd name="csY8" fmla="*/ 2217612 h 2217612"/>
              <a:gd name="csX9" fmla="*/ 2658086 w 3322608"/>
              <a:gd name="csY9" fmla="*/ 2217612 h 2217612"/>
              <a:gd name="csX10" fmla="*/ 2093243 w 3322608"/>
              <a:gd name="csY10" fmla="*/ 2217612 h 2217612"/>
              <a:gd name="csX11" fmla="*/ 1495174 w 3322608"/>
              <a:gd name="csY11" fmla="*/ 2217612 h 2217612"/>
              <a:gd name="csX12" fmla="*/ 830652 w 3322608"/>
              <a:gd name="csY12" fmla="*/ 2217612 h 2217612"/>
              <a:gd name="csX13" fmla="*/ 0 w 3322608"/>
              <a:gd name="csY13" fmla="*/ 2217612 h 2217612"/>
              <a:gd name="csX14" fmla="*/ 0 w 3322608"/>
              <a:gd name="csY14" fmla="*/ 1729737 h 2217612"/>
              <a:gd name="csX15" fmla="*/ 0 w 3322608"/>
              <a:gd name="csY15" fmla="*/ 1241863 h 2217612"/>
              <a:gd name="csX16" fmla="*/ 0 w 3322608"/>
              <a:gd name="csY16" fmla="*/ 665284 h 2217612"/>
              <a:gd name="csX17" fmla="*/ 0 w 3322608"/>
              <a:gd name="csY17" fmla="*/ 0 h 22176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322608" h="2217612" fill="none" extrusionOk="0">
                <a:moveTo>
                  <a:pt x="0" y="0"/>
                </a:moveTo>
                <a:cubicBezTo>
                  <a:pt x="307324" y="-10178"/>
                  <a:pt x="370612" y="7182"/>
                  <a:pt x="697748" y="0"/>
                </a:cubicBezTo>
                <a:cubicBezTo>
                  <a:pt x="1024884" y="-7182"/>
                  <a:pt x="1100431" y="27244"/>
                  <a:pt x="1329043" y="0"/>
                </a:cubicBezTo>
                <a:cubicBezTo>
                  <a:pt x="1557655" y="-27244"/>
                  <a:pt x="1744290" y="-31879"/>
                  <a:pt x="2026791" y="0"/>
                </a:cubicBezTo>
                <a:cubicBezTo>
                  <a:pt x="2309292" y="31879"/>
                  <a:pt x="3025967" y="-12200"/>
                  <a:pt x="3322608" y="0"/>
                </a:cubicBezTo>
                <a:cubicBezTo>
                  <a:pt x="3314662" y="196368"/>
                  <a:pt x="3299421" y="368854"/>
                  <a:pt x="3322608" y="487875"/>
                </a:cubicBezTo>
                <a:cubicBezTo>
                  <a:pt x="3345795" y="606896"/>
                  <a:pt x="3300760" y="865384"/>
                  <a:pt x="3322608" y="997925"/>
                </a:cubicBezTo>
                <a:cubicBezTo>
                  <a:pt x="3344457" y="1130466"/>
                  <a:pt x="3341612" y="1373239"/>
                  <a:pt x="3322608" y="1530152"/>
                </a:cubicBezTo>
                <a:cubicBezTo>
                  <a:pt x="3303604" y="1687065"/>
                  <a:pt x="3310860" y="2043625"/>
                  <a:pt x="3322608" y="2217612"/>
                </a:cubicBezTo>
                <a:cubicBezTo>
                  <a:pt x="3048189" y="2200110"/>
                  <a:pt x="2917629" y="2191919"/>
                  <a:pt x="2658086" y="2217612"/>
                </a:cubicBezTo>
                <a:cubicBezTo>
                  <a:pt x="2398543" y="2243305"/>
                  <a:pt x="2351005" y="2245795"/>
                  <a:pt x="2093243" y="2217612"/>
                </a:cubicBezTo>
                <a:cubicBezTo>
                  <a:pt x="1835481" y="2189429"/>
                  <a:pt x="1694894" y="2215579"/>
                  <a:pt x="1495174" y="2217612"/>
                </a:cubicBezTo>
                <a:cubicBezTo>
                  <a:pt x="1295454" y="2219645"/>
                  <a:pt x="993642" y="2205443"/>
                  <a:pt x="830652" y="2217612"/>
                </a:cubicBezTo>
                <a:cubicBezTo>
                  <a:pt x="667662" y="2229781"/>
                  <a:pt x="282492" y="2196786"/>
                  <a:pt x="0" y="2217612"/>
                </a:cubicBezTo>
                <a:cubicBezTo>
                  <a:pt x="18885" y="2043131"/>
                  <a:pt x="-7603" y="1971800"/>
                  <a:pt x="0" y="1729737"/>
                </a:cubicBezTo>
                <a:cubicBezTo>
                  <a:pt x="7603" y="1487675"/>
                  <a:pt x="-11185" y="1386467"/>
                  <a:pt x="0" y="1241863"/>
                </a:cubicBezTo>
                <a:cubicBezTo>
                  <a:pt x="11185" y="1097259"/>
                  <a:pt x="15446" y="820602"/>
                  <a:pt x="0" y="665284"/>
                </a:cubicBezTo>
                <a:cubicBezTo>
                  <a:pt x="-15446" y="509966"/>
                  <a:pt x="24498" y="264525"/>
                  <a:pt x="0" y="0"/>
                </a:cubicBezTo>
                <a:close/>
              </a:path>
              <a:path w="3322608" h="2217612" stroke="0" extrusionOk="0">
                <a:moveTo>
                  <a:pt x="0" y="0"/>
                </a:moveTo>
                <a:cubicBezTo>
                  <a:pt x="248254" y="-27068"/>
                  <a:pt x="488510" y="14800"/>
                  <a:pt x="631296" y="0"/>
                </a:cubicBezTo>
                <a:cubicBezTo>
                  <a:pt x="774082" y="-14800"/>
                  <a:pt x="1046716" y="4071"/>
                  <a:pt x="1262591" y="0"/>
                </a:cubicBezTo>
                <a:cubicBezTo>
                  <a:pt x="1478467" y="-4071"/>
                  <a:pt x="1645401" y="17446"/>
                  <a:pt x="1893887" y="0"/>
                </a:cubicBezTo>
                <a:cubicBezTo>
                  <a:pt x="2142373" y="-17446"/>
                  <a:pt x="2307112" y="-15335"/>
                  <a:pt x="2558408" y="0"/>
                </a:cubicBezTo>
                <a:cubicBezTo>
                  <a:pt x="2809704" y="15335"/>
                  <a:pt x="3152020" y="-37455"/>
                  <a:pt x="3322608" y="0"/>
                </a:cubicBezTo>
                <a:cubicBezTo>
                  <a:pt x="3344448" y="189232"/>
                  <a:pt x="3320315" y="335702"/>
                  <a:pt x="3322608" y="510051"/>
                </a:cubicBezTo>
                <a:cubicBezTo>
                  <a:pt x="3324901" y="684400"/>
                  <a:pt x="3292824" y="905403"/>
                  <a:pt x="3322608" y="1108806"/>
                </a:cubicBezTo>
                <a:cubicBezTo>
                  <a:pt x="3352392" y="1312209"/>
                  <a:pt x="3335791" y="1427194"/>
                  <a:pt x="3322608" y="1641033"/>
                </a:cubicBezTo>
                <a:cubicBezTo>
                  <a:pt x="3309425" y="1854872"/>
                  <a:pt x="3304320" y="2011318"/>
                  <a:pt x="3322608" y="2217612"/>
                </a:cubicBezTo>
                <a:cubicBezTo>
                  <a:pt x="3136151" y="2229263"/>
                  <a:pt x="2993660" y="2229738"/>
                  <a:pt x="2724539" y="2217612"/>
                </a:cubicBezTo>
                <a:cubicBezTo>
                  <a:pt x="2455418" y="2205486"/>
                  <a:pt x="2176586" y="2218301"/>
                  <a:pt x="1993565" y="2217612"/>
                </a:cubicBezTo>
                <a:cubicBezTo>
                  <a:pt x="1810544" y="2216923"/>
                  <a:pt x="1595116" y="2196035"/>
                  <a:pt x="1395495" y="2217612"/>
                </a:cubicBezTo>
                <a:cubicBezTo>
                  <a:pt x="1195874" y="2239190"/>
                  <a:pt x="871749" y="2224685"/>
                  <a:pt x="697748" y="2217612"/>
                </a:cubicBezTo>
                <a:cubicBezTo>
                  <a:pt x="523747" y="2210539"/>
                  <a:pt x="276070" y="2210174"/>
                  <a:pt x="0" y="2217612"/>
                </a:cubicBezTo>
                <a:cubicBezTo>
                  <a:pt x="13355" y="2082387"/>
                  <a:pt x="-18357" y="1878099"/>
                  <a:pt x="0" y="1685385"/>
                </a:cubicBezTo>
                <a:cubicBezTo>
                  <a:pt x="18357" y="1492671"/>
                  <a:pt x="13800" y="1358752"/>
                  <a:pt x="0" y="1197510"/>
                </a:cubicBezTo>
                <a:cubicBezTo>
                  <a:pt x="-13800" y="1036269"/>
                  <a:pt x="24097" y="841659"/>
                  <a:pt x="0" y="665284"/>
                </a:cubicBezTo>
                <a:cubicBezTo>
                  <a:pt x="-24097" y="488909"/>
                  <a:pt x="-8214" y="200571"/>
                  <a:pt x="0" y="0"/>
                </a:cubicBezTo>
                <a:close/>
              </a:path>
            </a:pathLst>
          </a:custGeom>
          <a:ln w="57150">
            <a:solidFill>
              <a:srgbClr val="0070C0"/>
            </a:solidFill>
            <a:extLst>
              <a:ext uri="{C807C97D-BFC1-408E-A445-0C87EB9F89A2}">
                <ask:lineSketchStyleProps xmlns:ask="http://schemas.microsoft.com/office/drawing/2018/sketchyshapes" sd="3412778334">
                  <a:prstGeom prst="rect">
                    <a:avLst/>
                  </a:prstGeom>
                  <ask:type>
                    <ask:lineSketchFreehand/>
                  </ask:type>
                </ask:lineSketchStyleProps>
              </a:ext>
            </a:extLst>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E2B082E-1194-9072-A24A-A7B247F8FF4A}"/>
              </a:ext>
            </a:extLst>
          </p:cNvPr>
          <p:cNvPicPr>
            <a:picLocks noGrp="1" noRot="1" noChangeAspect="1" noMove="1" noResize="1" noEditPoints="1" noAdjustHandles="1" noChangeArrowheads="1" noChangeShapeType="1" noCrop="1"/>
          </p:cNvPicPr>
          <p:nvPr/>
        </p:nvPicPr>
        <p:blipFill>
          <a:blip r:embed="rId3"/>
          <a:srcRect t="19252"/>
          <a:stretch/>
        </p:blipFill>
        <p:spPr>
          <a:xfrm>
            <a:off x="627083" y="1053844"/>
            <a:ext cx="3604018" cy="2879610"/>
          </a:xfrm>
          <a:custGeom>
            <a:avLst/>
            <a:gdLst>
              <a:gd name="csX0" fmla="*/ 0 w 3604018"/>
              <a:gd name="csY0" fmla="*/ 0 h 2879610"/>
              <a:gd name="csX1" fmla="*/ 636710 w 3604018"/>
              <a:gd name="csY1" fmla="*/ 0 h 2879610"/>
              <a:gd name="csX2" fmla="*/ 1201339 w 3604018"/>
              <a:gd name="csY2" fmla="*/ 0 h 2879610"/>
              <a:gd name="csX3" fmla="*/ 1874089 w 3604018"/>
              <a:gd name="csY3" fmla="*/ 0 h 2879610"/>
              <a:gd name="csX4" fmla="*/ 2366638 w 3604018"/>
              <a:gd name="csY4" fmla="*/ 0 h 2879610"/>
              <a:gd name="csX5" fmla="*/ 2895228 w 3604018"/>
              <a:gd name="csY5" fmla="*/ 0 h 2879610"/>
              <a:gd name="csX6" fmla="*/ 3604018 w 3604018"/>
              <a:gd name="csY6" fmla="*/ 0 h 2879610"/>
              <a:gd name="csX7" fmla="*/ 3604018 w 3604018"/>
              <a:gd name="csY7" fmla="*/ 489534 h 2879610"/>
              <a:gd name="csX8" fmla="*/ 3604018 w 3604018"/>
              <a:gd name="csY8" fmla="*/ 1007864 h 2879610"/>
              <a:gd name="csX9" fmla="*/ 3604018 w 3604018"/>
              <a:gd name="csY9" fmla="*/ 1612582 h 2879610"/>
              <a:gd name="csX10" fmla="*/ 3604018 w 3604018"/>
              <a:gd name="csY10" fmla="*/ 2188504 h 2879610"/>
              <a:gd name="csX11" fmla="*/ 3604018 w 3604018"/>
              <a:gd name="csY11" fmla="*/ 2879610 h 2879610"/>
              <a:gd name="csX12" fmla="*/ 3003348 w 3604018"/>
              <a:gd name="csY12" fmla="*/ 2879610 h 2879610"/>
              <a:gd name="csX13" fmla="*/ 2402679 w 3604018"/>
              <a:gd name="csY13" fmla="*/ 2879610 h 2879610"/>
              <a:gd name="csX14" fmla="*/ 1729929 w 3604018"/>
              <a:gd name="csY14" fmla="*/ 2879610 h 2879610"/>
              <a:gd name="csX15" fmla="*/ 1129259 w 3604018"/>
              <a:gd name="csY15" fmla="*/ 2879610 h 2879610"/>
              <a:gd name="csX16" fmla="*/ 0 w 3604018"/>
              <a:gd name="csY16" fmla="*/ 2879610 h 2879610"/>
              <a:gd name="csX17" fmla="*/ 0 w 3604018"/>
              <a:gd name="csY17" fmla="*/ 2332484 h 2879610"/>
              <a:gd name="csX18" fmla="*/ 0 w 3604018"/>
              <a:gd name="csY18" fmla="*/ 1785358 h 2879610"/>
              <a:gd name="csX19" fmla="*/ 0 w 3604018"/>
              <a:gd name="csY19" fmla="*/ 1267028 h 2879610"/>
              <a:gd name="csX20" fmla="*/ 0 w 3604018"/>
              <a:gd name="csY20" fmla="*/ 719903 h 2879610"/>
              <a:gd name="csX21" fmla="*/ 0 w 3604018"/>
              <a:gd name="csY21" fmla="*/ 0 h 28796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3604018" h="2879610" fill="none" extrusionOk="0">
                <a:moveTo>
                  <a:pt x="0" y="0"/>
                </a:moveTo>
                <a:cubicBezTo>
                  <a:pt x="169669" y="-16757"/>
                  <a:pt x="418202" y="-27382"/>
                  <a:pt x="636710" y="0"/>
                </a:cubicBezTo>
                <a:cubicBezTo>
                  <a:pt x="855218" y="27382"/>
                  <a:pt x="1001994" y="-7688"/>
                  <a:pt x="1201339" y="0"/>
                </a:cubicBezTo>
                <a:cubicBezTo>
                  <a:pt x="1400684" y="7688"/>
                  <a:pt x="1596030" y="-15002"/>
                  <a:pt x="1874089" y="0"/>
                </a:cubicBezTo>
                <a:cubicBezTo>
                  <a:pt x="2152148" y="15002"/>
                  <a:pt x="2184099" y="13725"/>
                  <a:pt x="2366638" y="0"/>
                </a:cubicBezTo>
                <a:cubicBezTo>
                  <a:pt x="2549177" y="-13725"/>
                  <a:pt x="2659055" y="24237"/>
                  <a:pt x="2895228" y="0"/>
                </a:cubicBezTo>
                <a:cubicBezTo>
                  <a:pt x="3131401" y="-24237"/>
                  <a:pt x="3383649" y="14002"/>
                  <a:pt x="3604018" y="0"/>
                </a:cubicBezTo>
                <a:cubicBezTo>
                  <a:pt x="3592985" y="172574"/>
                  <a:pt x="3595955" y="387629"/>
                  <a:pt x="3604018" y="489534"/>
                </a:cubicBezTo>
                <a:cubicBezTo>
                  <a:pt x="3612081" y="591439"/>
                  <a:pt x="3628371" y="887643"/>
                  <a:pt x="3604018" y="1007864"/>
                </a:cubicBezTo>
                <a:cubicBezTo>
                  <a:pt x="3579666" y="1128085"/>
                  <a:pt x="3609918" y="1479770"/>
                  <a:pt x="3604018" y="1612582"/>
                </a:cubicBezTo>
                <a:cubicBezTo>
                  <a:pt x="3598118" y="1745394"/>
                  <a:pt x="3629853" y="2064717"/>
                  <a:pt x="3604018" y="2188504"/>
                </a:cubicBezTo>
                <a:cubicBezTo>
                  <a:pt x="3578183" y="2312291"/>
                  <a:pt x="3599882" y="2634401"/>
                  <a:pt x="3604018" y="2879610"/>
                </a:cubicBezTo>
                <a:cubicBezTo>
                  <a:pt x="3443768" y="2901898"/>
                  <a:pt x="3266180" y="2857081"/>
                  <a:pt x="3003348" y="2879610"/>
                </a:cubicBezTo>
                <a:cubicBezTo>
                  <a:pt x="2740516" y="2902140"/>
                  <a:pt x="2615027" y="2891742"/>
                  <a:pt x="2402679" y="2879610"/>
                </a:cubicBezTo>
                <a:cubicBezTo>
                  <a:pt x="2190331" y="2867478"/>
                  <a:pt x="1989875" y="2858993"/>
                  <a:pt x="1729929" y="2879610"/>
                </a:cubicBezTo>
                <a:cubicBezTo>
                  <a:pt x="1469983" y="2900228"/>
                  <a:pt x="1297204" y="2887346"/>
                  <a:pt x="1129259" y="2879610"/>
                </a:cubicBezTo>
                <a:cubicBezTo>
                  <a:pt x="961314" y="2871875"/>
                  <a:pt x="548741" y="2880446"/>
                  <a:pt x="0" y="2879610"/>
                </a:cubicBezTo>
                <a:cubicBezTo>
                  <a:pt x="11891" y="2627486"/>
                  <a:pt x="9935" y="2451355"/>
                  <a:pt x="0" y="2332484"/>
                </a:cubicBezTo>
                <a:cubicBezTo>
                  <a:pt x="-9935" y="2213613"/>
                  <a:pt x="22134" y="1959830"/>
                  <a:pt x="0" y="1785358"/>
                </a:cubicBezTo>
                <a:cubicBezTo>
                  <a:pt x="-22134" y="1610886"/>
                  <a:pt x="10009" y="1473069"/>
                  <a:pt x="0" y="1267028"/>
                </a:cubicBezTo>
                <a:cubicBezTo>
                  <a:pt x="-10009" y="1060987"/>
                  <a:pt x="-20064" y="938070"/>
                  <a:pt x="0" y="719903"/>
                </a:cubicBezTo>
                <a:cubicBezTo>
                  <a:pt x="20064" y="501737"/>
                  <a:pt x="20259" y="347177"/>
                  <a:pt x="0" y="0"/>
                </a:cubicBezTo>
                <a:close/>
              </a:path>
              <a:path w="3604018" h="2879610" stroke="0" extrusionOk="0">
                <a:moveTo>
                  <a:pt x="0" y="0"/>
                </a:moveTo>
                <a:cubicBezTo>
                  <a:pt x="141016" y="16342"/>
                  <a:pt x="296304" y="23824"/>
                  <a:pt x="528589" y="0"/>
                </a:cubicBezTo>
                <a:cubicBezTo>
                  <a:pt x="760874" y="-23824"/>
                  <a:pt x="808652" y="-5027"/>
                  <a:pt x="1021138" y="0"/>
                </a:cubicBezTo>
                <a:cubicBezTo>
                  <a:pt x="1233624" y="5027"/>
                  <a:pt x="1461826" y="25181"/>
                  <a:pt x="1585768" y="0"/>
                </a:cubicBezTo>
                <a:cubicBezTo>
                  <a:pt x="1709710" y="-25181"/>
                  <a:pt x="1959947" y="-10410"/>
                  <a:pt x="2078317" y="0"/>
                </a:cubicBezTo>
                <a:cubicBezTo>
                  <a:pt x="2196687" y="10410"/>
                  <a:pt x="2583880" y="-19363"/>
                  <a:pt x="2715027" y="0"/>
                </a:cubicBezTo>
                <a:cubicBezTo>
                  <a:pt x="2846174" y="19363"/>
                  <a:pt x="3322779" y="21325"/>
                  <a:pt x="3604018" y="0"/>
                </a:cubicBezTo>
                <a:cubicBezTo>
                  <a:pt x="3596577" y="189200"/>
                  <a:pt x="3592305" y="252588"/>
                  <a:pt x="3604018" y="489534"/>
                </a:cubicBezTo>
                <a:cubicBezTo>
                  <a:pt x="3615731" y="726480"/>
                  <a:pt x="3604343" y="777129"/>
                  <a:pt x="3604018" y="979067"/>
                </a:cubicBezTo>
                <a:cubicBezTo>
                  <a:pt x="3603693" y="1181005"/>
                  <a:pt x="3580639" y="1287158"/>
                  <a:pt x="3604018" y="1468601"/>
                </a:cubicBezTo>
                <a:cubicBezTo>
                  <a:pt x="3627397" y="1650044"/>
                  <a:pt x="3628015" y="1901017"/>
                  <a:pt x="3604018" y="2015727"/>
                </a:cubicBezTo>
                <a:cubicBezTo>
                  <a:pt x="3580021" y="2130437"/>
                  <a:pt x="3574289" y="2467120"/>
                  <a:pt x="3604018" y="2879610"/>
                </a:cubicBezTo>
                <a:cubicBezTo>
                  <a:pt x="3351595" y="2889701"/>
                  <a:pt x="3248972" y="2873835"/>
                  <a:pt x="3075429" y="2879610"/>
                </a:cubicBezTo>
                <a:cubicBezTo>
                  <a:pt x="2901886" y="2885385"/>
                  <a:pt x="2629514" y="2902903"/>
                  <a:pt x="2438719" y="2879610"/>
                </a:cubicBezTo>
                <a:cubicBezTo>
                  <a:pt x="2247924" y="2856318"/>
                  <a:pt x="2088733" y="2885923"/>
                  <a:pt x="1946170" y="2879610"/>
                </a:cubicBezTo>
                <a:cubicBezTo>
                  <a:pt x="1803607" y="2873297"/>
                  <a:pt x="1685761" y="2884974"/>
                  <a:pt x="1453621" y="2879610"/>
                </a:cubicBezTo>
                <a:cubicBezTo>
                  <a:pt x="1221481" y="2874246"/>
                  <a:pt x="991635" y="2894254"/>
                  <a:pt x="816911" y="2879610"/>
                </a:cubicBezTo>
                <a:cubicBezTo>
                  <a:pt x="642187" y="2864967"/>
                  <a:pt x="306755" y="2870995"/>
                  <a:pt x="0" y="2879610"/>
                </a:cubicBezTo>
                <a:cubicBezTo>
                  <a:pt x="-4448" y="2771529"/>
                  <a:pt x="1759" y="2468229"/>
                  <a:pt x="0" y="2361280"/>
                </a:cubicBezTo>
                <a:cubicBezTo>
                  <a:pt x="-1759" y="2254331"/>
                  <a:pt x="28778" y="2057908"/>
                  <a:pt x="0" y="1756562"/>
                </a:cubicBezTo>
                <a:cubicBezTo>
                  <a:pt x="-28778" y="1455216"/>
                  <a:pt x="-21573" y="1322296"/>
                  <a:pt x="0" y="1151844"/>
                </a:cubicBezTo>
                <a:cubicBezTo>
                  <a:pt x="21573" y="981392"/>
                  <a:pt x="-16331" y="697370"/>
                  <a:pt x="0" y="547126"/>
                </a:cubicBezTo>
                <a:cubicBezTo>
                  <a:pt x="16331" y="396882"/>
                  <a:pt x="21503" y="233108"/>
                  <a:pt x="0" y="0"/>
                </a:cubicBezTo>
                <a:close/>
              </a:path>
            </a:pathLst>
          </a:custGeom>
          <a:ln w="57150">
            <a:solidFill>
              <a:schemeClr val="accent2">
                <a:lumMod val="75000"/>
              </a:schemeClr>
            </a:solidFill>
            <a:extLst>
              <a:ext uri="{C807C97D-BFC1-408E-A445-0C87EB9F89A2}">
                <ask:lineSketchStyleProps xmlns:ask="http://schemas.microsoft.com/office/drawing/2018/sketchyshapes" sd="3843235089">
                  <a:prstGeom prst="rect">
                    <a:avLst/>
                  </a:prstGeom>
                  <ask:type>
                    <ask:lineSketchFreehand/>
                  </ask:type>
                </ask:lineSketchStyleProps>
              </a:ext>
            </a:extLst>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079FCAD7-C9C3-82CE-132B-AAE0A501BF95}"/>
              </a:ext>
            </a:extLst>
          </p:cNvPr>
          <p:cNvPicPr>
            <a:picLocks noGrp="1" noRot="1" noChangeAspect="1" noMove="1" noResize="1" noEditPoints="1" noAdjustHandles="1" noChangeArrowheads="1" noChangeShapeType="1" noCrop="1"/>
          </p:cNvPicPr>
          <p:nvPr/>
        </p:nvPicPr>
        <p:blipFill>
          <a:blip r:embed="rId4"/>
          <a:srcRect t="483" b="-1"/>
          <a:stretch/>
        </p:blipFill>
        <p:spPr>
          <a:xfrm>
            <a:off x="4837263" y="1432563"/>
            <a:ext cx="6872540" cy="4602474"/>
          </a:xfrm>
          <a:prstGeom prst="rect">
            <a:avLst/>
          </a:prstGeom>
          <a:noFill/>
          <a:ln w="28575">
            <a:solidFill>
              <a:schemeClr val="accent2">
                <a:lumMod val="75000"/>
              </a:schemeClr>
            </a:solidFill>
          </a:ln>
        </p:spPr>
      </p:pic>
      <p:sp>
        <p:nvSpPr>
          <p:cNvPr id="3" name="Title 2">
            <a:extLst>
              <a:ext uri="{FF2B5EF4-FFF2-40B4-BE49-F238E27FC236}">
                <a16:creationId xmlns:a16="http://schemas.microsoft.com/office/drawing/2014/main" id="{DC9C8C3A-610D-EAD9-4D90-050B62B8C656}"/>
              </a:ext>
            </a:extLst>
          </p:cNvPr>
          <p:cNvSpPr>
            <a:spLocks noGrp="1"/>
          </p:cNvSpPr>
          <p:nvPr>
            <p:ph type="title"/>
          </p:nvPr>
        </p:nvSpPr>
        <p:spPr>
          <a:xfrm>
            <a:off x="597551" y="344189"/>
            <a:ext cx="10566400" cy="905069"/>
          </a:xfrm>
        </p:spPr>
        <p:txBody>
          <a:bodyPr lIns="91440" tIns="45720" rIns="91440" bIns="45720" anchor="t">
            <a:normAutofit/>
          </a:bodyPr>
          <a:lstStyle/>
          <a:p>
            <a:r>
              <a:rPr lang="en-US" sz="4000" b="1" kern="1200">
                <a:solidFill>
                  <a:schemeClr val="tx1"/>
                </a:solidFill>
                <a:latin typeface="+mj-lt"/>
                <a:ea typeface="+mj-ea"/>
                <a:cs typeface="+mj-cs"/>
              </a:rPr>
              <a:t>Stockpile Fields – Pay Item Numbers</a:t>
            </a:r>
            <a:endParaRPr lang="en-US" sz="4000" b="1"/>
          </a:p>
        </p:txBody>
      </p:sp>
      <p:sp>
        <p:nvSpPr>
          <p:cNvPr id="10" name="Content Placeholder 9">
            <a:extLst>
              <a:ext uri="{FF2B5EF4-FFF2-40B4-BE49-F238E27FC236}">
                <a16:creationId xmlns:a16="http://schemas.microsoft.com/office/drawing/2014/main" id="{3B0A6AC1-D79E-2773-2D2F-5D38B691C408}"/>
              </a:ext>
            </a:extLst>
          </p:cNvPr>
          <p:cNvSpPr txBox="1">
            <a:spLocks/>
          </p:cNvSpPr>
          <p:nvPr/>
        </p:nvSpPr>
        <p:spPr>
          <a:xfrm>
            <a:off x="3158608" y="3733800"/>
            <a:ext cx="5181600" cy="2438400"/>
          </a:xfrm>
          <a:prstGeom prst="rect">
            <a:avLst/>
          </a:prstGeom>
        </p:spPr>
        <p:txBody>
          <a:bodyPr/>
          <a:lstStyle>
            <a:lvl1pPr marL="17212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pPr marL="354375" marR="0" lvl="1" indent="-172125" algn="l" defTabSz="257175" rtl="0" eaLnBrk="1" fontAlgn="auto" latinLnBrk="0" hangingPunct="1">
              <a:lnSpc>
                <a:spcPct val="100000"/>
              </a:lnSpc>
              <a:spcBef>
                <a:spcPct val="20000"/>
              </a:spcBef>
              <a:spcAft>
                <a:spcPts val="338"/>
              </a:spcAft>
              <a:buClr>
                <a:srgbClr val="153879"/>
              </a:buClr>
              <a:buSzPct val="92000"/>
              <a:buFont typeface="Wingdings 2" panose="05020102010507070707" pitchFamily="18" charset="2"/>
              <a:buChar char=""/>
              <a:tabLst/>
              <a:defRPr/>
            </a:pPr>
            <a:endParaRPr kumimoji="0" lang="en-US" sz="1500" b="0" i="0" u="none" strike="noStrike" kern="1200" cap="none" spc="0" normalizeH="0" baseline="0" noProof="0">
              <a:ln>
                <a:noFill/>
              </a:ln>
              <a:solidFill>
                <a:srgbClr val="0054A8"/>
              </a:solidFill>
              <a:effectLst/>
              <a:uLnTx/>
              <a:uFillTx/>
              <a:latin typeface="Arial" panose="020B0604020202020204" pitchFamily="34" charset="0"/>
              <a:ea typeface="+mn-ea"/>
              <a:cs typeface="Arial" panose="020B0604020202020204" pitchFamily="34" charset="0"/>
            </a:endParaRPr>
          </a:p>
        </p:txBody>
      </p:sp>
      <p:cxnSp>
        <p:nvCxnSpPr>
          <p:cNvPr id="22" name="Connector: Elbow 21">
            <a:extLst>
              <a:ext uri="{FF2B5EF4-FFF2-40B4-BE49-F238E27FC236}">
                <a16:creationId xmlns:a16="http://schemas.microsoft.com/office/drawing/2014/main" id="{2F06869E-6BF5-CE0B-3C47-D2719F70F132}"/>
              </a:ext>
            </a:extLst>
          </p:cNvPr>
          <p:cNvCxnSpPr>
            <a:cxnSpLocks noGrp="1" noRot="1" noMove="1" noResize="1" noEditPoints="1" noAdjustHandles="1" noChangeArrowheads="1" noChangeShapeType="1"/>
          </p:cNvCxnSpPr>
          <p:nvPr/>
        </p:nvCxnSpPr>
        <p:spPr>
          <a:xfrm flipV="1">
            <a:off x="2333625" y="2619375"/>
            <a:ext cx="2571750" cy="585983"/>
          </a:xfrm>
          <a:prstGeom prst="bentConnector3">
            <a:avLst>
              <a:gd name="adj1" fmla="val 50000"/>
            </a:avLst>
          </a:prstGeom>
          <a:ln w="57150">
            <a:solidFill>
              <a:schemeClr val="accent2">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1E39B18B-1B4E-6542-2BFD-BC93E889D738}"/>
              </a:ext>
            </a:extLst>
          </p:cNvPr>
          <p:cNvCxnSpPr>
            <a:cxnSpLocks/>
          </p:cNvCxnSpPr>
          <p:nvPr/>
        </p:nvCxnSpPr>
        <p:spPr>
          <a:xfrm flipV="1">
            <a:off x="2828925" y="4279057"/>
            <a:ext cx="5600700" cy="1875290"/>
          </a:xfrm>
          <a:prstGeom prst="bentConnector3">
            <a:avLst>
              <a:gd name="adj1" fmla="val 79422"/>
            </a:avLst>
          </a:prstGeom>
          <a:ln w="57150">
            <a:solidFill>
              <a:srgbClr val="0070C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29515D3D-C621-37FB-59A3-3CEAB1C9CD47}"/>
              </a:ext>
            </a:extLst>
          </p:cNvPr>
          <p:cNvSpPr>
            <a:spLocks noGrp="1" noRot="1" noMove="1" noResize="1" noEditPoints="1" noAdjustHandles="1" noChangeArrowheads="1" noChangeShapeType="1"/>
          </p:cNvSpPr>
          <p:nvPr/>
        </p:nvSpPr>
        <p:spPr>
          <a:xfrm>
            <a:off x="1431583" y="1314682"/>
            <a:ext cx="2732044" cy="2179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8E73DA6-7D7E-C3BC-92B3-F627DFC50769}"/>
              </a:ext>
            </a:extLst>
          </p:cNvPr>
          <p:cNvSpPr>
            <a:spLocks noGrp="1" noRot="1" noMove="1" noResize="1" noEditPoints="1" noAdjustHandles="1" noChangeArrowheads="1" noChangeShapeType="1"/>
          </p:cNvSpPr>
          <p:nvPr/>
        </p:nvSpPr>
        <p:spPr>
          <a:xfrm>
            <a:off x="5323641" y="1896945"/>
            <a:ext cx="3536273" cy="9453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2696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750C66-0BF9-B76D-C9F6-4DEF730C1703}"/>
              </a:ext>
            </a:extLst>
          </p:cNvPr>
          <p:cNvSpPr>
            <a:spLocks noGrp="1"/>
          </p:cNvSpPr>
          <p:nvPr>
            <p:ph idx="1"/>
          </p:nvPr>
        </p:nvSpPr>
        <p:spPr>
          <a:xfrm>
            <a:off x="922183" y="4234649"/>
            <a:ext cx="6622263" cy="2371963"/>
          </a:xfrm>
        </p:spPr>
        <p:txBody>
          <a:bodyPr lIns="91440" tIns="45720" rIns="91440" bIns="45720" anchor="t">
            <a:normAutofit/>
          </a:bodyPr>
          <a:lstStyle/>
          <a:p>
            <a:pPr marL="0" indent="0">
              <a:buNone/>
            </a:pPr>
            <a:r>
              <a:rPr lang="en-US" b="1" u="sng" dirty="0">
                <a:solidFill>
                  <a:schemeClr val="accent2">
                    <a:lumMod val="75000"/>
                  </a:schemeClr>
                </a:solidFill>
              </a:rPr>
              <a:t>System Generated </a:t>
            </a:r>
            <a:r>
              <a:rPr lang="en-US" u="sng" dirty="0">
                <a:solidFill>
                  <a:schemeClr val="accent2">
                    <a:lumMod val="75000"/>
                  </a:schemeClr>
                </a:solidFill>
              </a:rPr>
              <a:t>Adjustments in </a:t>
            </a:r>
            <a:r>
              <a:rPr lang="en-US" u="sng" dirty="0" err="1">
                <a:solidFill>
                  <a:schemeClr val="accent2">
                    <a:lumMod val="75000"/>
                  </a:schemeClr>
                </a:solidFill>
              </a:rPr>
              <a:t>PrC</a:t>
            </a:r>
            <a:endParaRPr lang="en-US" u="sng" dirty="0">
              <a:solidFill>
                <a:schemeClr val="accent2">
                  <a:lumMod val="75000"/>
                </a:schemeClr>
              </a:solidFill>
            </a:endParaRPr>
          </a:p>
          <a:p>
            <a:r>
              <a:rPr lang="en-US" b="0" dirty="0">
                <a:solidFill>
                  <a:schemeClr val="accent1"/>
                </a:solidFill>
              </a:rPr>
              <a:t>I</a:t>
            </a:r>
            <a:r>
              <a:rPr lang="en-US" dirty="0">
                <a:solidFill>
                  <a:schemeClr val="accent1"/>
                </a:solidFill>
              </a:rPr>
              <a:t>NV: Triggers the Initial Payment (STMI)</a:t>
            </a:r>
          </a:p>
          <a:p>
            <a:r>
              <a:rPr lang="en-US" b="0" dirty="0">
                <a:solidFill>
                  <a:schemeClr val="accent1"/>
                </a:solidFill>
              </a:rPr>
              <a:t>STMA: Positive pay item posting on a DWR triggers Recovery (negative STMA)</a:t>
            </a:r>
          </a:p>
          <a:p>
            <a:r>
              <a:rPr lang="en-US" dirty="0">
                <a:solidFill>
                  <a:schemeClr val="accent1"/>
                </a:solidFill>
              </a:rPr>
              <a:t>STMA: Negative pay item posting on a DWR triggers reversal of recovery (positive STMA)</a:t>
            </a:r>
          </a:p>
          <a:p>
            <a:r>
              <a:rPr lang="en-US" b="0" dirty="0">
                <a:solidFill>
                  <a:schemeClr val="accent1"/>
                </a:solidFill>
              </a:rPr>
              <a:t>STMC</a:t>
            </a:r>
            <a:r>
              <a:rPr lang="en-US" dirty="0">
                <a:solidFill>
                  <a:schemeClr val="accent1"/>
                </a:solidFill>
              </a:rPr>
              <a:t>: </a:t>
            </a:r>
            <a:r>
              <a:rPr lang="en-US" b="0" dirty="0">
                <a:solidFill>
                  <a:schemeClr val="accent1"/>
                </a:solidFill>
              </a:rPr>
              <a:t>Closes stockpile once contract is 100% complete</a:t>
            </a:r>
          </a:p>
          <a:p>
            <a:endParaRPr lang="en-US" sz="2200" b="0" dirty="0">
              <a:solidFill>
                <a:schemeClr val="accent1"/>
              </a:solidFill>
              <a:latin typeface="Arial"/>
              <a:cs typeface="Arial"/>
            </a:endParaRPr>
          </a:p>
          <a:p>
            <a:pPr marL="0" indent="0">
              <a:buNone/>
            </a:pPr>
            <a:endParaRPr lang="en-US" b="0" dirty="0">
              <a:latin typeface="Arial"/>
              <a:cs typeface="Arial"/>
            </a:endParaRPr>
          </a:p>
        </p:txBody>
      </p:sp>
      <p:sp>
        <p:nvSpPr>
          <p:cNvPr id="4" name="Title 2">
            <a:extLst>
              <a:ext uri="{FF2B5EF4-FFF2-40B4-BE49-F238E27FC236}">
                <a16:creationId xmlns:a16="http://schemas.microsoft.com/office/drawing/2014/main" id="{719F25E1-4F41-215A-5BF9-2850E3F24C64}"/>
              </a:ext>
            </a:extLst>
          </p:cNvPr>
          <p:cNvSpPr txBox="1">
            <a:spLocks/>
          </p:cNvSpPr>
          <p:nvPr/>
        </p:nvSpPr>
        <p:spPr>
          <a:xfrm>
            <a:off x="745613" y="398673"/>
            <a:ext cx="10566400" cy="905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sz="4000" b="1"/>
              <a:t>Stockpile Transaction Types</a:t>
            </a:r>
          </a:p>
        </p:txBody>
      </p:sp>
      <p:pic>
        <p:nvPicPr>
          <p:cNvPr id="10" name="Picture 9">
            <a:extLst>
              <a:ext uri="{FF2B5EF4-FFF2-40B4-BE49-F238E27FC236}">
                <a16:creationId xmlns:a16="http://schemas.microsoft.com/office/drawing/2014/main" id="{E36702F2-A632-BAED-2F4C-D79EE7C5793D}"/>
              </a:ext>
            </a:extLst>
          </p:cNvPr>
          <p:cNvPicPr>
            <a:picLocks noChangeAspect="1"/>
          </p:cNvPicPr>
          <p:nvPr/>
        </p:nvPicPr>
        <p:blipFill>
          <a:blip r:embed="rId2"/>
          <a:stretch>
            <a:fillRect/>
          </a:stretch>
        </p:blipFill>
        <p:spPr>
          <a:xfrm>
            <a:off x="879987" y="1159902"/>
            <a:ext cx="10432026" cy="2956849"/>
          </a:xfrm>
          <a:custGeom>
            <a:avLst/>
            <a:gdLst>
              <a:gd name="csX0" fmla="*/ 0 w 10432026"/>
              <a:gd name="csY0" fmla="*/ 0 h 2956849"/>
              <a:gd name="csX1" fmla="*/ 695468 w 10432026"/>
              <a:gd name="csY1" fmla="*/ 0 h 2956849"/>
              <a:gd name="csX2" fmla="*/ 1286617 w 10432026"/>
              <a:gd name="csY2" fmla="*/ 0 h 2956849"/>
              <a:gd name="csX3" fmla="*/ 1982085 w 10432026"/>
              <a:gd name="csY3" fmla="*/ 0 h 2956849"/>
              <a:gd name="csX4" fmla="*/ 2781874 w 10432026"/>
              <a:gd name="csY4" fmla="*/ 0 h 2956849"/>
              <a:gd name="csX5" fmla="*/ 3581662 w 10432026"/>
              <a:gd name="csY5" fmla="*/ 0 h 2956849"/>
              <a:gd name="csX6" fmla="*/ 4277131 w 10432026"/>
              <a:gd name="csY6" fmla="*/ 0 h 2956849"/>
              <a:gd name="csX7" fmla="*/ 4763959 w 10432026"/>
              <a:gd name="csY7" fmla="*/ 0 h 2956849"/>
              <a:gd name="csX8" fmla="*/ 5459427 w 10432026"/>
              <a:gd name="csY8" fmla="*/ 0 h 2956849"/>
              <a:gd name="csX9" fmla="*/ 6154895 w 10432026"/>
              <a:gd name="csY9" fmla="*/ 0 h 2956849"/>
              <a:gd name="csX10" fmla="*/ 6537403 w 10432026"/>
              <a:gd name="csY10" fmla="*/ 0 h 2956849"/>
              <a:gd name="csX11" fmla="*/ 7024231 w 10432026"/>
              <a:gd name="csY11" fmla="*/ 0 h 2956849"/>
              <a:gd name="csX12" fmla="*/ 7928340 w 10432026"/>
              <a:gd name="csY12" fmla="*/ 0 h 2956849"/>
              <a:gd name="csX13" fmla="*/ 8832449 w 10432026"/>
              <a:gd name="csY13" fmla="*/ 0 h 2956849"/>
              <a:gd name="csX14" fmla="*/ 9632237 w 10432026"/>
              <a:gd name="csY14" fmla="*/ 0 h 2956849"/>
              <a:gd name="csX15" fmla="*/ 10432026 w 10432026"/>
              <a:gd name="csY15" fmla="*/ 0 h 2956849"/>
              <a:gd name="csX16" fmla="*/ 10432026 w 10432026"/>
              <a:gd name="csY16" fmla="*/ 532233 h 2956849"/>
              <a:gd name="csX17" fmla="*/ 10432026 w 10432026"/>
              <a:gd name="csY17" fmla="*/ 1123603 h 2956849"/>
              <a:gd name="csX18" fmla="*/ 10432026 w 10432026"/>
              <a:gd name="csY18" fmla="*/ 1744541 h 2956849"/>
              <a:gd name="csX19" fmla="*/ 10432026 w 10432026"/>
              <a:gd name="csY19" fmla="*/ 2335911 h 2956849"/>
              <a:gd name="csX20" fmla="*/ 10432026 w 10432026"/>
              <a:gd name="csY20" fmla="*/ 2956849 h 2956849"/>
              <a:gd name="csX21" fmla="*/ 9736558 w 10432026"/>
              <a:gd name="csY21" fmla="*/ 2956849 h 2956849"/>
              <a:gd name="csX22" fmla="*/ 9145409 w 10432026"/>
              <a:gd name="csY22" fmla="*/ 2956849 h 2956849"/>
              <a:gd name="csX23" fmla="*/ 8658582 w 10432026"/>
              <a:gd name="csY23" fmla="*/ 2956849 h 2956849"/>
              <a:gd name="csX24" fmla="*/ 7963113 w 10432026"/>
              <a:gd name="csY24" fmla="*/ 2956849 h 2956849"/>
              <a:gd name="csX25" fmla="*/ 7267645 w 10432026"/>
              <a:gd name="csY25" fmla="*/ 2956849 h 2956849"/>
              <a:gd name="csX26" fmla="*/ 6467856 w 10432026"/>
              <a:gd name="csY26" fmla="*/ 2956849 h 2956849"/>
              <a:gd name="csX27" fmla="*/ 6085349 w 10432026"/>
              <a:gd name="csY27" fmla="*/ 2956849 h 2956849"/>
              <a:gd name="csX28" fmla="*/ 5702841 w 10432026"/>
              <a:gd name="csY28" fmla="*/ 2956849 h 2956849"/>
              <a:gd name="csX29" fmla="*/ 5007372 w 10432026"/>
              <a:gd name="csY29" fmla="*/ 2956849 h 2956849"/>
              <a:gd name="csX30" fmla="*/ 4416224 w 10432026"/>
              <a:gd name="csY30" fmla="*/ 2956849 h 2956849"/>
              <a:gd name="csX31" fmla="*/ 3825076 w 10432026"/>
              <a:gd name="csY31" fmla="*/ 2956849 h 2956849"/>
              <a:gd name="csX32" fmla="*/ 3442569 w 10432026"/>
              <a:gd name="csY32" fmla="*/ 2956849 h 2956849"/>
              <a:gd name="csX33" fmla="*/ 3060061 w 10432026"/>
              <a:gd name="csY33" fmla="*/ 2956849 h 2956849"/>
              <a:gd name="csX34" fmla="*/ 2677553 w 10432026"/>
              <a:gd name="csY34" fmla="*/ 2956849 h 2956849"/>
              <a:gd name="csX35" fmla="*/ 2086405 w 10432026"/>
              <a:gd name="csY35" fmla="*/ 2956849 h 2956849"/>
              <a:gd name="csX36" fmla="*/ 1703898 w 10432026"/>
              <a:gd name="csY36" fmla="*/ 2956849 h 2956849"/>
              <a:gd name="csX37" fmla="*/ 1008429 w 10432026"/>
              <a:gd name="csY37" fmla="*/ 2956849 h 2956849"/>
              <a:gd name="csX38" fmla="*/ 0 w 10432026"/>
              <a:gd name="csY38" fmla="*/ 2956849 h 2956849"/>
              <a:gd name="csX39" fmla="*/ 0 w 10432026"/>
              <a:gd name="csY39" fmla="*/ 2365479 h 2956849"/>
              <a:gd name="csX40" fmla="*/ 0 w 10432026"/>
              <a:gd name="csY40" fmla="*/ 1744541 h 2956849"/>
              <a:gd name="csX41" fmla="*/ 0 w 10432026"/>
              <a:gd name="csY41" fmla="*/ 1212308 h 2956849"/>
              <a:gd name="csX42" fmla="*/ 0 w 10432026"/>
              <a:gd name="csY42" fmla="*/ 709644 h 2956849"/>
              <a:gd name="csX43" fmla="*/ 0 w 10432026"/>
              <a:gd name="csY43" fmla="*/ 0 h 29568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Lst>
            <a:rect l="l" t="t" r="r" b="b"/>
            <a:pathLst>
              <a:path w="10432026" h="2956849" fill="none" extrusionOk="0">
                <a:moveTo>
                  <a:pt x="0" y="0"/>
                </a:moveTo>
                <a:cubicBezTo>
                  <a:pt x="143042" y="-21986"/>
                  <a:pt x="496296" y="33461"/>
                  <a:pt x="695468" y="0"/>
                </a:cubicBezTo>
                <a:cubicBezTo>
                  <a:pt x="894640" y="-33461"/>
                  <a:pt x="1006105" y="-11038"/>
                  <a:pt x="1286617" y="0"/>
                </a:cubicBezTo>
                <a:cubicBezTo>
                  <a:pt x="1567129" y="11038"/>
                  <a:pt x="1835863" y="7252"/>
                  <a:pt x="1982085" y="0"/>
                </a:cubicBezTo>
                <a:cubicBezTo>
                  <a:pt x="2128307" y="-7252"/>
                  <a:pt x="2599608" y="38592"/>
                  <a:pt x="2781874" y="0"/>
                </a:cubicBezTo>
                <a:cubicBezTo>
                  <a:pt x="2964140" y="-38592"/>
                  <a:pt x="3250268" y="-19076"/>
                  <a:pt x="3581662" y="0"/>
                </a:cubicBezTo>
                <a:cubicBezTo>
                  <a:pt x="3913056" y="19076"/>
                  <a:pt x="4106918" y="28775"/>
                  <a:pt x="4277131" y="0"/>
                </a:cubicBezTo>
                <a:cubicBezTo>
                  <a:pt x="4447344" y="-28775"/>
                  <a:pt x="4528439" y="-12841"/>
                  <a:pt x="4763959" y="0"/>
                </a:cubicBezTo>
                <a:cubicBezTo>
                  <a:pt x="4999479" y="12841"/>
                  <a:pt x="5141739" y="-8667"/>
                  <a:pt x="5459427" y="0"/>
                </a:cubicBezTo>
                <a:cubicBezTo>
                  <a:pt x="5777115" y="8667"/>
                  <a:pt x="5810941" y="31445"/>
                  <a:pt x="6154895" y="0"/>
                </a:cubicBezTo>
                <a:cubicBezTo>
                  <a:pt x="6498849" y="-31445"/>
                  <a:pt x="6456141" y="5857"/>
                  <a:pt x="6537403" y="0"/>
                </a:cubicBezTo>
                <a:cubicBezTo>
                  <a:pt x="6618665" y="-5857"/>
                  <a:pt x="6798875" y="1450"/>
                  <a:pt x="7024231" y="0"/>
                </a:cubicBezTo>
                <a:cubicBezTo>
                  <a:pt x="7249587" y="-1450"/>
                  <a:pt x="7740305" y="37716"/>
                  <a:pt x="7928340" y="0"/>
                </a:cubicBezTo>
                <a:cubicBezTo>
                  <a:pt x="8116375" y="-37716"/>
                  <a:pt x="8492515" y="-34581"/>
                  <a:pt x="8832449" y="0"/>
                </a:cubicBezTo>
                <a:cubicBezTo>
                  <a:pt x="9172383" y="34581"/>
                  <a:pt x="9328024" y="11885"/>
                  <a:pt x="9632237" y="0"/>
                </a:cubicBezTo>
                <a:cubicBezTo>
                  <a:pt x="9936450" y="-11885"/>
                  <a:pt x="10055072" y="-16833"/>
                  <a:pt x="10432026" y="0"/>
                </a:cubicBezTo>
                <a:cubicBezTo>
                  <a:pt x="10453210" y="136282"/>
                  <a:pt x="10451908" y="282963"/>
                  <a:pt x="10432026" y="532233"/>
                </a:cubicBezTo>
                <a:cubicBezTo>
                  <a:pt x="10412144" y="781503"/>
                  <a:pt x="10421422" y="929472"/>
                  <a:pt x="10432026" y="1123603"/>
                </a:cubicBezTo>
                <a:cubicBezTo>
                  <a:pt x="10442631" y="1317734"/>
                  <a:pt x="10422918" y="1534455"/>
                  <a:pt x="10432026" y="1744541"/>
                </a:cubicBezTo>
                <a:cubicBezTo>
                  <a:pt x="10441134" y="1954627"/>
                  <a:pt x="10428739" y="2118390"/>
                  <a:pt x="10432026" y="2335911"/>
                </a:cubicBezTo>
                <a:cubicBezTo>
                  <a:pt x="10435314" y="2553432"/>
                  <a:pt x="10404821" y="2697406"/>
                  <a:pt x="10432026" y="2956849"/>
                </a:cubicBezTo>
                <a:cubicBezTo>
                  <a:pt x="10207739" y="2988584"/>
                  <a:pt x="10034513" y="2985929"/>
                  <a:pt x="9736558" y="2956849"/>
                </a:cubicBezTo>
                <a:cubicBezTo>
                  <a:pt x="9438603" y="2927769"/>
                  <a:pt x="9399469" y="2934666"/>
                  <a:pt x="9145409" y="2956849"/>
                </a:cubicBezTo>
                <a:cubicBezTo>
                  <a:pt x="8891349" y="2979032"/>
                  <a:pt x="8883059" y="2957518"/>
                  <a:pt x="8658582" y="2956849"/>
                </a:cubicBezTo>
                <a:cubicBezTo>
                  <a:pt x="8434105" y="2956180"/>
                  <a:pt x="8251255" y="2966340"/>
                  <a:pt x="7963113" y="2956849"/>
                </a:cubicBezTo>
                <a:cubicBezTo>
                  <a:pt x="7674971" y="2947358"/>
                  <a:pt x="7542701" y="2988611"/>
                  <a:pt x="7267645" y="2956849"/>
                </a:cubicBezTo>
                <a:cubicBezTo>
                  <a:pt x="6992589" y="2925087"/>
                  <a:pt x="6771087" y="2992341"/>
                  <a:pt x="6467856" y="2956849"/>
                </a:cubicBezTo>
                <a:cubicBezTo>
                  <a:pt x="6164625" y="2921357"/>
                  <a:pt x="6172465" y="2940725"/>
                  <a:pt x="6085349" y="2956849"/>
                </a:cubicBezTo>
                <a:cubicBezTo>
                  <a:pt x="5998233" y="2972973"/>
                  <a:pt x="5875865" y="2975763"/>
                  <a:pt x="5702841" y="2956849"/>
                </a:cubicBezTo>
                <a:cubicBezTo>
                  <a:pt x="5529817" y="2937935"/>
                  <a:pt x="5148780" y="2988097"/>
                  <a:pt x="5007372" y="2956849"/>
                </a:cubicBezTo>
                <a:cubicBezTo>
                  <a:pt x="4865964" y="2925601"/>
                  <a:pt x="4627727" y="2964874"/>
                  <a:pt x="4416224" y="2956849"/>
                </a:cubicBezTo>
                <a:cubicBezTo>
                  <a:pt x="4204721" y="2948824"/>
                  <a:pt x="3989401" y="2966640"/>
                  <a:pt x="3825076" y="2956849"/>
                </a:cubicBezTo>
                <a:cubicBezTo>
                  <a:pt x="3660751" y="2947058"/>
                  <a:pt x="3585385" y="2969370"/>
                  <a:pt x="3442569" y="2956849"/>
                </a:cubicBezTo>
                <a:cubicBezTo>
                  <a:pt x="3299753" y="2944328"/>
                  <a:pt x="3191438" y="2963371"/>
                  <a:pt x="3060061" y="2956849"/>
                </a:cubicBezTo>
                <a:cubicBezTo>
                  <a:pt x="2928684" y="2950327"/>
                  <a:pt x="2861261" y="2944853"/>
                  <a:pt x="2677553" y="2956849"/>
                </a:cubicBezTo>
                <a:cubicBezTo>
                  <a:pt x="2493845" y="2968845"/>
                  <a:pt x="2318452" y="2966168"/>
                  <a:pt x="2086405" y="2956849"/>
                </a:cubicBezTo>
                <a:cubicBezTo>
                  <a:pt x="1854358" y="2947530"/>
                  <a:pt x="1791230" y="2974668"/>
                  <a:pt x="1703898" y="2956849"/>
                </a:cubicBezTo>
                <a:cubicBezTo>
                  <a:pt x="1616566" y="2939030"/>
                  <a:pt x="1286097" y="2928517"/>
                  <a:pt x="1008429" y="2956849"/>
                </a:cubicBezTo>
                <a:cubicBezTo>
                  <a:pt x="730761" y="2985181"/>
                  <a:pt x="423736" y="2913328"/>
                  <a:pt x="0" y="2956849"/>
                </a:cubicBezTo>
                <a:cubicBezTo>
                  <a:pt x="-20917" y="2810941"/>
                  <a:pt x="-9593" y="2576423"/>
                  <a:pt x="0" y="2365479"/>
                </a:cubicBezTo>
                <a:cubicBezTo>
                  <a:pt x="9593" y="2154535"/>
                  <a:pt x="-30301" y="1870843"/>
                  <a:pt x="0" y="1744541"/>
                </a:cubicBezTo>
                <a:cubicBezTo>
                  <a:pt x="30301" y="1618239"/>
                  <a:pt x="-17397" y="1338145"/>
                  <a:pt x="0" y="1212308"/>
                </a:cubicBezTo>
                <a:cubicBezTo>
                  <a:pt x="17397" y="1086471"/>
                  <a:pt x="-13704" y="829937"/>
                  <a:pt x="0" y="709644"/>
                </a:cubicBezTo>
                <a:cubicBezTo>
                  <a:pt x="13704" y="589351"/>
                  <a:pt x="-32695" y="238220"/>
                  <a:pt x="0" y="0"/>
                </a:cubicBezTo>
                <a:close/>
              </a:path>
              <a:path w="10432026" h="2956849" stroke="0" extrusionOk="0">
                <a:moveTo>
                  <a:pt x="0" y="0"/>
                </a:moveTo>
                <a:cubicBezTo>
                  <a:pt x="331487" y="-19583"/>
                  <a:pt x="418967" y="23612"/>
                  <a:pt x="695468" y="0"/>
                </a:cubicBezTo>
                <a:cubicBezTo>
                  <a:pt x="971969" y="-23612"/>
                  <a:pt x="1230158" y="-14711"/>
                  <a:pt x="1599577" y="0"/>
                </a:cubicBezTo>
                <a:cubicBezTo>
                  <a:pt x="1968996" y="14711"/>
                  <a:pt x="1814419" y="14285"/>
                  <a:pt x="1982085" y="0"/>
                </a:cubicBezTo>
                <a:cubicBezTo>
                  <a:pt x="2149751" y="-14285"/>
                  <a:pt x="2545854" y="40030"/>
                  <a:pt x="2886194" y="0"/>
                </a:cubicBezTo>
                <a:cubicBezTo>
                  <a:pt x="3226534" y="-40030"/>
                  <a:pt x="3282918" y="-15439"/>
                  <a:pt x="3581662" y="0"/>
                </a:cubicBezTo>
                <a:cubicBezTo>
                  <a:pt x="3880406" y="15439"/>
                  <a:pt x="4153235" y="21302"/>
                  <a:pt x="4381451" y="0"/>
                </a:cubicBezTo>
                <a:cubicBezTo>
                  <a:pt x="4609667" y="-21302"/>
                  <a:pt x="4981261" y="1079"/>
                  <a:pt x="5285560" y="0"/>
                </a:cubicBezTo>
                <a:cubicBezTo>
                  <a:pt x="5589859" y="-1079"/>
                  <a:pt x="5481356" y="3223"/>
                  <a:pt x="5668067" y="0"/>
                </a:cubicBezTo>
                <a:cubicBezTo>
                  <a:pt x="5854778" y="-3223"/>
                  <a:pt x="5977864" y="7388"/>
                  <a:pt x="6154895" y="0"/>
                </a:cubicBezTo>
                <a:cubicBezTo>
                  <a:pt x="6331926" y="-7388"/>
                  <a:pt x="6722003" y="662"/>
                  <a:pt x="6954684" y="0"/>
                </a:cubicBezTo>
                <a:cubicBezTo>
                  <a:pt x="7187365" y="-662"/>
                  <a:pt x="7392053" y="7274"/>
                  <a:pt x="7545832" y="0"/>
                </a:cubicBezTo>
                <a:cubicBezTo>
                  <a:pt x="7699611" y="-7274"/>
                  <a:pt x="7893482" y="19856"/>
                  <a:pt x="8032660" y="0"/>
                </a:cubicBezTo>
                <a:cubicBezTo>
                  <a:pt x="8171838" y="-19856"/>
                  <a:pt x="8405577" y="3752"/>
                  <a:pt x="8519488" y="0"/>
                </a:cubicBezTo>
                <a:cubicBezTo>
                  <a:pt x="8633399" y="-3752"/>
                  <a:pt x="8741929" y="1547"/>
                  <a:pt x="8901996" y="0"/>
                </a:cubicBezTo>
                <a:cubicBezTo>
                  <a:pt x="9062063" y="-1547"/>
                  <a:pt x="9519251" y="21916"/>
                  <a:pt x="9701784" y="0"/>
                </a:cubicBezTo>
                <a:cubicBezTo>
                  <a:pt x="9884317" y="-21916"/>
                  <a:pt x="10092944" y="-3008"/>
                  <a:pt x="10432026" y="0"/>
                </a:cubicBezTo>
                <a:cubicBezTo>
                  <a:pt x="10438955" y="163904"/>
                  <a:pt x="10432446" y="438970"/>
                  <a:pt x="10432026" y="650507"/>
                </a:cubicBezTo>
                <a:cubicBezTo>
                  <a:pt x="10431606" y="862044"/>
                  <a:pt x="10405781" y="965267"/>
                  <a:pt x="10432026" y="1271445"/>
                </a:cubicBezTo>
                <a:cubicBezTo>
                  <a:pt x="10458271" y="1577623"/>
                  <a:pt x="10438016" y="1709739"/>
                  <a:pt x="10432026" y="1921952"/>
                </a:cubicBezTo>
                <a:cubicBezTo>
                  <a:pt x="10426036" y="2134165"/>
                  <a:pt x="10425781" y="2310296"/>
                  <a:pt x="10432026" y="2424616"/>
                </a:cubicBezTo>
                <a:cubicBezTo>
                  <a:pt x="10438271" y="2538936"/>
                  <a:pt x="10452304" y="2733743"/>
                  <a:pt x="10432026" y="2956849"/>
                </a:cubicBezTo>
                <a:cubicBezTo>
                  <a:pt x="10160082" y="2972053"/>
                  <a:pt x="9859776" y="2991685"/>
                  <a:pt x="9632237" y="2956849"/>
                </a:cubicBezTo>
                <a:cubicBezTo>
                  <a:pt x="9404698" y="2922013"/>
                  <a:pt x="9204770" y="2981416"/>
                  <a:pt x="8936769" y="2956849"/>
                </a:cubicBezTo>
                <a:cubicBezTo>
                  <a:pt x="8668768" y="2932282"/>
                  <a:pt x="8583136" y="2972075"/>
                  <a:pt x="8345621" y="2956849"/>
                </a:cubicBezTo>
                <a:cubicBezTo>
                  <a:pt x="8108106" y="2941623"/>
                  <a:pt x="7814802" y="2956711"/>
                  <a:pt x="7545832" y="2956849"/>
                </a:cubicBezTo>
                <a:cubicBezTo>
                  <a:pt x="7276862" y="2956987"/>
                  <a:pt x="7286595" y="2976912"/>
                  <a:pt x="7059004" y="2956849"/>
                </a:cubicBezTo>
                <a:cubicBezTo>
                  <a:pt x="6831413" y="2936786"/>
                  <a:pt x="6806328" y="2950035"/>
                  <a:pt x="6676497" y="2956849"/>
                </a:cubicBezTo>
                <a:cubicBezTo>
                  <a:pt x="6546666" y="2963663"/>
                  <a:pt x="6350064" y="2949545"/>
                  <a:pt x="6085349" y="2956849"/>
                </a:cubicBezTo>
                <a:cubicBezTo>
                  <a:pt x="5820634" y="2964153"/>
                  <a:pt x="5829915" y="2944872"/>
                  <a:pt x="5598521" y="2956849"/>
                </a:cubicBezTo>
                <a:cubicBezTo>
                  <a:pt x="5367127" y="2968826"/>
                  <a:pt x="5298696" y="2953732"/>
                  <a:pt x="5216013" y="2956849"/>
                </a:cubicBezTo>
                <a:cubicBezTo>
                  <a:pt x="5133330" y="2959966"/>
                  <a:pt x="4973781" y="2974953"/>
                  <a:pt x="4833505" y="2956849"/>
                </a:cubicBezTo>
                <a:cubicBezTo>
                  <a:pt x="4693229" y="2938745"/>
                  <a:pt x="4599152" y="2952812"/>
                  <a:pt x="4450998" y="2956849"/>
                </a:cubicBezTo>
                <a:cubicBezTo>
                  <a:pt x="4302844" y="2960886"/>
                  <a:pt x="3943428" y="2928042"/>
                  <a:pt x="3546889" y="2956849"/>
                </a:cubicBezTo>
                <a:cubicBezTo>
                  <a:pt x="3150350" y="2985656"/>
                  <a:pt x="3144987" y="2931110"/>
                  <a:pt x="2955741" y="2956849"/>
                </a:cubicBezTo>
                <a:cubicBezTo>
                  <a:pt x="2766495" y="2982588"/>
                  <a:pt x="2522508" y="2958105"/>
                  <a:pt x="2364593" y="2956849"/>
                </a:cubicBezTo>
                <a:cubicBezTo>
                  <a:pt x="2206678" y="2955593"/>
                  <a:pt x="2137820" y="2970603"/>
                  <a:pt x="1982085" y="2956849"/>
                </a:cubicBezTo>
                <a:cubicBezTo>
                  <a:pt x="1826350" y="2943095"/>
                  <a:pt x="1599780" y="2959924"/>
                  <a:pt x="1495257" y="2956849"/>
                </a:cubicBezTo>
                <a:cubicBezTo>
                  <a:pt x="1390734" y="2953774"/>
                  <a:pt x="1083419" y="2933513"/>
                  <a:pt x="904109" y="2956849"/>
                </a:cubicBezTo>
                <a:cubicBezTo>
                  <a:pt x="724799" y="2980185"/>
                  <a:pt x="260612" y="2995011"/>
                  <a:pt x="0" y="2956849"/>
                </a:cubicBezTo>
                <a:cubicBezTo>
                  <a:pt x="12249" y="2699048"/>
                  <a:pt x="-8120" y="2579407"/>
                  <a:pt x="0" y="2424616"/>
                </a:cubicBezTo>
                <a:cubicBezTo>
                  <a:pt x="8120" y="2269825"/>
                  <a:pt x="16674" y="2094166"/>
                  <a:pt x="0" y="1862815"/>
                </a:cubicBezTo>
                <a:cubicBezTo>
                  <a:pt x="-16674" y="1631464"/>
                  <a:pt x="-23651" y="1549302"/>
                  <a:pt x="0" y="1241877"/>
                </a:cubicBezTo>
                <a:cubicBezTo>
                  <a:pt x="23651" y="934452"/>
                  <a:pt x="2741" y="933309"/>
                  <a:pt x="0" y="739212"/>
                </a:cubicBezTo>
                <a:cubicBezTo>
                  <a:pt x="-2741" y="545115"/>
                  <a:pt x="19720" y="177408"/>
                  <a:pt x="0" y="0"/>
                </a:cubicBezTo>
                <a:close/>
              </a:path>
            </a:pathLst>
          </a:custGeom>
          <a:ln w="28575">
            <a:solidFill>
              <a:schemeClr val="accent1"/>
            </a:solidFill>
            <a:extLst>
              <a:ext uri="{C807C97D-BFC1-408E-A445-0C87EB9F89A2}">
                <ask:lineSketchStyleProps xmlns:ask="http://schemas.microsoft.com/office/drawing/2018/sketchyshapes" sd="3360836365">
                  <a:prstGeom prst="rect">
                    <a:avLst/>
                  </a:prstGeom>
                  <ask:type>
                    <ask:lineSketchFreehand/>
                  </ask:type>
                </ask:lineSketchStyleProps>
              </a:ext>
            </a:extLst>
          </a:ln>
        </p:spPr>
      </p:pic>
      <p:pic>
        <p:nvPicPr>
          <p:cNvPr id="13" name="Picture 12">
            <a:extLst>
              <a:ext uri="{FF2B5EF4-FFF2-40B4-BE49-F238E27FC236}">
                <a16:creationId xmlns:a16="http://schemas.microsoft.com/office/drawing/2014/main" id="{C62F5572-D001-0979-1930-8F640D8FE426}"/>
              </a:ext>
            </a:extLst>
          </p:cNvPr>
          <p:cNvPicPr>
            <a:picLocks noChangeAspect="1"/>
          </p:cNvPicPr>
          <p:nvPr/>
        </p:nvPicPr>
        <p:blipFill>
          <a:blip r:embed="rId3"/>
          <a:stretch>
            <a:fillRect/>
          </a:stretch>
        </p:blipFill>
        <p:spPr>
          <a:xfrm>
            <a:off x="7544446" y="2264222"/>
            <a:ext cx="3650296" cy="2690093"/>
          </a:xfrm>
          <a:prstGeom prst="rect">
            <a:avLst/>
          </a:prstGeom>
          <a:ln>
            <a:noFill/>
          </a:ln>
          <a:effectLst>
            <a:outerShdw blurRad="63500" sx="102000" sy="102000" algn="ctr" rotWithShape="0">
              <a:prstClr val="black">
                <a:alpha val="40000"/>
              </a:prstClr>
            </a:outerShdw>
            <a:softEdge rad="112500"/>
          </a:effectLst>
          <a:scene3d>
            <a:camera prst="orthographicFront"/>
            <a:lightRig rig="threePt" dir="t"/>
          </a:scene3d>
          <a:sp3d>
            <a:bevelT/>
          </a:sp3d>
        </p:spPr>
      </p:pic>
      <p:sp>
        <p:nvSpPr>
          <p:cNvPr id="14" name="Rectangle 13">
            <a:extLst>
              <a:ext uri="{FF2B5EF4-FFF2-40B4-BE49-F238E27FC236}">
                <a16:creationId xmlns:a16="http://schemas.microsoft.com/office/drawing/2014/main" id="{8BBBB485-C033-F0A5-7253-6BAD026F3291}"/>
              </a:ext>
            </a:extLst>
          </p:cNvPr>
          <p:cNvSpPr/>
          <p:nvPr/>
        </p:nvSpPr>
        <p:spPr>
          <a:xfrm>
            <a:off x="7287271" y="3568823"/>
            <a:ext cx="3650296" cy="1508408"/>
          </a:xfrm>
          <a:prstGeom prst="rect">
            <a:avLst/>
          </a:prstGeom>
          <a:solidFill>
            <a:schemeClr val="accent2">
              <a:lumMod val="75000"/>
              <a:alpha val="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65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61E422D6F9A64FBA2C7C6757B1DA11" ma:contentTypeVersion="4" ma:contentTypeDescription="Create a new document." ma:contentTypeScope="" ma:versionID="c8124322d68ef29283c5bfdf2c9cdd75">
  <xsd:schema xmlns:xsd="http://www.w3.org/2001/XMLSchema" xmlns:xs="http://www.w3.org/2001/XMLSchema" xmlns:p="http://schemas.microsoft.com/office/2006/metadata/properties" xmlns:ns2="cc75166c-49df-4cd8-991f-7320da7cd936" targetNamespace="http://schemas.microsoft.com/office/2006/metadata/properties" ma:root="true" ma:fieldsID="42c62fd943a474412ed4482e94e1de2d" ns2:_="">
    <xsd:import namespace="cc75166c-49df-4cd8-991f-7320da7cd93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5166c-49df-4cd8-991f-7320da7cd9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CBE00B-4928-42C9-8A50-F6D437395971}">
  <ds:schemaRefs>
    <ds:schemaRef ds:uri="http://schemas.microsoft.com/sharepoint/v3/contenttype/forms"/>
  </ds:schemaRefs>
</ds:datastoreItem>
</file>

<file path=customXml/itemProps2.xml><?xml version="1.0" encoding="utf-8"?>
<ds:datastoreItem xmlns:ds="http://schemas.openxmlformats.org/officeDocument/2006/customXml" ds:itemID="{90E7D51B-DCBA-46F6-BCCC-FC3911C7E37B}">
  <ds:schemaRefs>
    <ds:schemaRef ds:uri="3e229276-0242-43fd-ae1c-9005d8cb82af"/>
    <ds:schemaRef ds:uri="b143206f-a859-4af7-99ad-262ed23c3b3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4799B50-7759-4F3A-B764-706B9BEB69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5166c-49df-4cd8-991f-7320da7cd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1912</TotalTime>
  <Words>2275</Words>
  <Application>Microsoft Office PowerPoint</Application>
  <PresentationFormat>Widescreen</PresentationFormat>
  <Paragraphs>262</Paragraphs>
  <Slides>22</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Aptos Display</vt:lpstr>
      <vt:lpstr>Arial</vt:lpstr>
      <vt:lpstr>Calibri</vt:lpstr>
      <vt:lpstr>Courier New</vt:lpstr>
      <vt:lpstr>Dreaming Outloud Script Pro</vt:lpstr>
      <vt:lpstr>Lucida Handwriting</vt:lpstr>
      <vt:lpstr>Wingdings</vt:lpstr>
      <vt:lpstr>Wingdings 2</vt:lpstr>
      <vt:lpstr>Office Theme</vt:lpstr>
      <vt:lpstr>Stockpile in PrC</vt:lpstr>
      <vt:lpstr>Stockpile </vt:lpstr>
      <vt:lpstr>PowerPoint Presentation</vt:lpstr>
      <vt:lpstr>Stockpile Percentages…</vt:lpstr>
      <vt:lpstr>Stockpile Fields…</vt:lpstr>
      <vt:lpstr>Stockpile Fields – Pay Item Numbers</vt:lpstr>
      <vt:lpstr>Stockpile Fields – Pay Item Numbers</vt:lpstr>
      <vt:lpstr>Stockpile Fields – Pay Item Numbers</vt:lpstr>
      <vt:lpstr>PowerPoint Presentation</vt:lpstr>
      <vt:lpstr>Stockpile Calculations</vt:lpstr>
      <vt:lpstr>Stockpile Calculations</vt:lpstr>
      <vt:lpstr>Stockpile Calculations</vt:lpstr>
      <vt:lpstr>Stockpile Calculations</vt:lpstr>
      <vt:lpstr>Recommendations</vt:lpstr>
      <vt:lpstr>Stockpile Calculations – Lump Sum/Design Build (LS/DB)</vt:lpstr>
      <vt:lpstr>PowerPoint Presentation</vt:lpstr>
      <vt:lpstr>PowerPoint Presentation</vt:lpstr>
      <vt:lpstr>PowerPoint Presentation</vt:lpstr>
      <vt:lpstr>PowerPoint Presentation</vt:lpstr>
      <vt:lpstr>PowerPoint Presentation</vt:lpstr>
      <vt:lpstr>Stockpile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Stockpile in PrC</dc:title>
  <dc:creator>Ulmer, Amanda</dc:creator>
  <cp:lastModifiedBy>Ulmer, Amanda</cp:lastModifiedBy>
  <cp:revision>4</cp:revision>
  <dcterms:created xsi:type="dcterms:W3CDTF">2024-09-16T13:03:54Z</dcterms:created>
  <dcterms:modified xsi:type="dcterms:W3CDTF">2026-01-12T19:45:27Z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0x0101000561E422D6F9A64FBA2C7C6757B1DA11</vt:lpwstr>
  </property>
  <property fmtid="{D5CDD505-2E9C-101B-9397-08002B2CF9AE}" pid="3" name="MediaServiceImageTags">
    <vt:lpwstr/>
  </property>
  <property fmtid="{D5CDD505-2E9C-101B-9397-08002B2CF9AE}" pid="4" name="MSIP_Label_9b1b62f4-cb9b-4766-8dff-64a7ed23e056_Enabled">
    <vt:lpwstr>true</vt:lpwstr>
  </property>
  <property fmtid="{D5CDD505-2E9C-101B-9397-08002B2CF9AE}" pid="5" name="MSIP_Label_9b1b62f4-cb9b-4766-8dff-64a7ed23e056_SetDate">
    <vt:lpwstr>2025-09-04T16:14:14Z</vt:lpwstr>
  </property>
  <property fmtid="{D5CDD505-2E9C-101B-9397-08002B2CF9AE}" pid="6" name="MSIP_Label_9b1b62f4-cb9b-4766-8dff-64a7ed23e056_Method">
    <vt:lpwstr>Standard</vt:lpwstr>
  </property>
  <property fmtid="{D5CDD505-2E9C-101B-9397-08002B2CF9AE}" pid="7" name="MSIP_Label_9b1b62f4-cb9b-4766-8dff-64a7ed23e056_Name">
    <vt:lpwstr>Public</vt:lpwstr>
  </property>
  <property fmtid="{D5CDD505-2E9C-101B-9397-08002B2CF9AE}" pid="8" name="MSIP_Label_9b1b62f4-cb9b-4766-8dff-64a7ed23e056_SiteId">
    <vt:lpwstr>db21de5d-bc9c-420c-8f3f-8f08f85b5ada</vt:lpwstr>
  </property>
  <property fmtid="{D5CDD505-2E9C-101B-9397-08002B2CF9AE}" pid="9" name="MSIP_Label_9b1b62f4-cb9b-4766-8dff-64a7ed23e056_ActionId">
    <vt:lpwstr>fe9b35f8-ceea-4a8b-954b-c82cd6e30d1d</vt:lpwstr>
  </property>
  <property fmtid="{D5CDD505-2E9C-101B-9397-08002B2CF9AE}" pid="10" name="MSIP_Label_9b1b62f4-cb9b-4766-8dff-64a7ed23e056_ContentBits">
    <vt:lpwstr>0</vt:lpwstr>
  </property>
  <property fmtid="{D5CDD505-2E9C-101B-9397-08002B2CF9AE}" pid="11" name="MSIP_Label_9b1b62f4-cb9b-4766-8dff-64a7ed23e056_Tag">
    <vt:lpwstr>10, 3, 0, 2</vt:lpwstr>
  </property>
</Properties>
</file>