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70" r:id="rId9"/>
    <p:sldId id="264" r:id="rId10"/>
    <p:sldId id="266" r:id="rId11"/>
    <p:sldId id="265" r:id="rId12"/>
    <p:sldId id="268" r:id="rId13"/>
    <p:sldId id="269" r:id="rId14"/>
    <p:sldId id="267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00" autoAdjust="0"/>
    <p:restoredTop sz="80074" autoAdjust="0"/>
  </p:normalViewPr>
  <p:slideViewPr>
    <p:cSldViewPr snapToGrid="0">
      <p:cViewPr varScale="1">
        <p:scale>
          <a:sx n="91" d="100"/>
          <a:sy n="91" d="100"/>
        </p:scale>
        <p:origin x="9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8CFEF-0114-48BE-AE8C-F048FCB59E0A}" type="datetimeFigureOut">
              <a:rPr lang="en-US" smtClean="0"/>
              <a:t>2/26/2018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AEABE-7ADD-4AE4-BCD2-5785B4A66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08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Kickoff</a:t>
            </a:r>
          </a:p>
          <a:p>
            <a:r>
              <a:rPr lang="en-US" dirty="0"/>
              <a:t>Alternatives workshop</a:t>
            </a:r>
          </a:p>
          <a:p>
            <a:r>
              <a:rPr lang="en-US" dirty="0"/>
              <a:t>Public hearing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535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rest of the notification letters go to: Agency/appointed and other </a:t>
            </a:r>
            <a:r>
              <a:rPr lang="en-US" sz="1200" dirty="0" err="1">
                <a:solidFill>
                  <a:schemeClr val="tx1"/>
                </a:solidFill>
              </a:rPr>
              <a:t>steakholders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92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Once you get all letters and the flyer approved by management………..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600" dirty="0"/>
          </a:p>
          <a:p>
            <a:r>
              <a:rPr lang="en-US" dirty="0"/>
              <a:t>Stakeholders: police, business owners,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35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Police Officer: </a:t>
            </a:r>
            <a:r>
              <a:rPr lang="en-US" dirty="0"/>
              <a:t>to be included in ALL public meetings.</a:t>
            </a:r>
          </a:p>
          <a:p>
            <a:r>
              <a:rPr lang="en-US" dirty="0"/>
              <a:t>Volume 1- section 6.5: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are required to work with a state certified translator that swears in on the record like they do in court).  The court reporting agency should be able to refer/recommend the consultant to a State certified translator.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When needed or anticipated during a project, the Consultant Project Manager must include court reporters, translators and off duty law enforcement services as sub-consultants during the contract negotiations. These services were previously handled as expenses. Companies/entities providing these services must now be added as sub-consultants to the overall Consultant team.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35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If in doubt……..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979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If in doubt……..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93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Elected officials: senators, state reps, commissioners.</a:t>
            </a:r>
          </a:p>
          <a:p>
            <a:r>
              <a:rPr lang="en-US" dirty="0"/>
              <a:t>Agency officials = appointed: county </a:t>
            </a:r>
            <a:r>
              <a:rPr lang="en-US" dirty="0" err="1"/>
              <a:t>eng.</a:t>
            </a:r>
            <a:r>
              <a:rPr lang="en-US" dirty="0"/>
              <a:t>, MPO directors, etc.</a:t>
            </a:r>
          </a:p>
          <a:p>
            <a:r>
              <a:rPr lang="en-US" dirty="0"/>
              <a:t>ETAT = agency representatives that comment on the ETDM projects. </a:t>
            </a:r>
          </a:p>
          <a:p>
            <a:r>
              <a:rPr lang="en-US" dirty="0"/>
              <a:t>Stakeholders: interested parties not necessarily property owners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07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39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028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5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Florida Administrative Register (F.A.R) Advertisement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7 days </a:t>
            </a:r>
            <a:r>
              <a:rPr lang="en-US" sz="1600" dirty="0"/>
              <a:t>before the public meeting. Consultant is the one that must publish this. Account with the department of state clearing house.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53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68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Elected officials: senators, state reps, commissioners.</a:t>
            </a:r>
          </a:p>
          <a:p>
            <a:r>
              <a:rPr lang="en-US" dirty="0"/>
              <a:t>Agency officials = appointed: county </a:t>
            </a:r>
            <a:r>
              <a:rPr lang="en-US" dirty="0" err="1"/>
              <a:t>eng.</a:t>
            </a:r>
            <a:r>
              <a:rPr lang="en-US" dirty="0"/>
              <a:t>, MPO directors, etc.</a:t>
            </a:r>
          </a:p>
          <a:p>
            <a:r>
              <a:rPr lang="en-US" dirty="0"/>
              <a:t>ETAT = agency representatives that comment on the ETDM projects. </a:t>
            </a:r>
          </a:p>
          <a:p>
            <a:r>
              <a:rPr lang="en-US" dirty="0"/>
              <a:t>Stakeholders: interested parties not necessarily property owners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43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Public Information Workshop Flyer</a:t>
            </a:r>
          </a:p>
          <a:p>
            <a:pPr lvl="1"/>
            <a:r>
              <a:rPr lang="en-US" dirty="0"/>
              <a:t>Flyer format will depend on the type of project-  we have one for RRR, Widening and minor projects that require no meetings.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AEABE-7ADD-4AE4-BCD2-5785B4A6687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33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F00C5-4D25-4D50-8244-88C56FB71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0331" y="1560353"/>
            <a:ext cx="9644281" cy="2114026"/>
          </a:xfrm>
        </p:spPr>
        <p:txBody>
          <a:bodyPr>
            <a:normAutofit/>
          </a:bodyPr>
          <a:lstStyle/>
          <a:p>
            <a:r>
              <a:rPr lang="en-US" dirty="0"/>
              <a:t>Public Involvement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59D9CB-A1C8-4FDC-A0EC-B5E32F577E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/>
              <a:t>PD&amp;E and Design Phases</a:t>
            </a:r>
          </a:p>
        </p:txBody>
      </p:sp>
    </p:spTree>
    <p:extLst>
      <p:ext uri="{BB962C8B-B14F-4D97-AF65-F5344CB8AC3E}">
        <p14:creationId xmlns:p14="http://schemas.microsoft.com/office/powerpoint/2010/main" val="2926324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Design - What do you need?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list of:</a:t>
            </a:r>
          </a:p>
          <a:p>
            <a:pPr lvl="1"/>
            <a:r>
              <a:rPr lang="en-US" sz="1800" dirty="0"/>
              <a:t>Elected officials</a:t>
            </a:r>
          </a:p>
          <a:p>
            <a:pPr lvl="1"/>
            <a:r>
              <a:rPr lang="en-US" sz="1800" dirty="0"/>
              <a:t>Agency officials</a:t>
            </a:r>
          </a:p>
          <a:p>
            <a:pPr lvl="1"/>
            <a:r>
              <a:rPr lang="en-US" sz="1800" dirty="0"/>
              <a:t>Native American Tribes (only for projects that follow a PD&amp;E)</a:t>
            </a:r>
          </a:p>
          <a:p>
            <a:pPr lvl="1"/>
            <a:r>
              <a:rPr lang="en-US" sz="1800" dirty="0"/>
              <a:t>Property Owners</a:t>
            </a:r>
          </a:p>
          <a:p>
            <a:pPr lvl="1"/>
            <a:r>
              <a:rPr lang="en-US" sz="1800" dirty="0"/>
              <a:t>Other Stakeholders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FC95A-0C9E-4748-A562-36A95FCFA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448" y="3981059"/>
            <a:ext cx="2549432" cy="287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37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Design – What do you need?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Notification Letters</a:t>
            </a:r>
          </a:p>
          <a:p>
            <a:pPr lvl="1"/>
            <a:r>
              <a:rPr lang="en-US" sz="1800" dirty="0"/>
              <a:t>Elected officials, Agency officials, Native American Tribes, and Stakeholders.</a:t>
            </a:r>
          </a:p>
          <a:p>
            <a:r>
              <a:rPr lang="en-US" dirty="0"/>
              <a:t>Public Information Workshop Flyer</a:t>
            </a:r>
          </a:p>
          <a:p>
            <a:pPr lvl="1"/>
            <a:r>
              <a:rPr lang="en-US" sz="1800" dirty="0"/>
              <a:t>Flyer format will depend on the type of project</a:t>
            </a:r>
          </a:p>
          <a:p>
            <a:r>
              <a:rPr lang="en-US" dirty="0"/>
              <a:t>Routing Sheet for approval</a:t>
            </a:r>
          </a:p>
        </p:txBody>
      </p:sp>
    </p:spTree>
    <p:extLst>
      <p:ext uri="{BB962C8B-B14F-4D97-AF65-F5344CB8AC3E}">
        <p14:creationId xmlns:p14="http://schemas.microsoft.com/office/powerpoint/2010/main" val="7609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043" y="624110"/>
            <a:ext cx="9715569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Design -  How do you get everything approved?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1655" y="1905000"/>
            <a:ext cx="5787459" cy="4766441"/>
          </a:xfrm>
        </p:spPr>
        <p:txBody>
          <a:bodyPr>
            <a:normAutofit/>
          </a:bodyPr>
          <a:lstStyle/>
          <a:p>
            <a:pPr lvl="1"/>
            <a:r>
              <a:rPr lang="en-US" sz="1800" dirty="0"/>
              <a:t>Use the correct routing sheet (PD&amp;E or Design)</a:t>
            </a:r>
          </a:p>
          <a:p>
            <a:pPr lvl="1"/>
            <a:r>
              <a:rPr lang="en-US" sz="1800" dirty="0"/>
              <a:t>Some letters will be routed through management and ultimately </a:t>
            </a:r>
            <a:r>
              <a:rPr lang="en-US" sz="1800" b="1" u="sng" dirty="0"/>
              <a:t>signed by</a:t>
            </a:r>
            <a:r>
              <a:rPr lang="en-US" sz="1800" dirty="0"/>
              <a:t> the District Secretary.</a:t>
            </a:r>
          </a:p>
          <a:p>
            <a:pPr lvl="2"/>
            <a:r>
              <a:rPr lang="en-US" sz="1800" dirty="0"/>
              <a:t>Elected officials</a:t>
            </a:r>
          </a:p>
          <a:p>
            <a:pPr lvl="2"/>
            <a:r>
              <a:rPr lang="en-US" sz="1800" dirty="0"/>
              <a:t>Native Americans (if it had a PD&amp;E)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The rest of the notification letters will be routed to the District Design Engineer and finally </a:t>
            </a:r>
            <a:r>
              <a:rPr lang="en-US" sz="1800" b="1" u="sng" dirty="0">
                <a:solidFill>
                  <a:schemeClr val="tx1"/>
                </a:solidFill>
              </a:rPr>
              <a:t>signed by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the Project Manager.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F9B59C-74E8-4F7D-A0CF-AA7253FFC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423" y="1904999"/>
            <a:ext cx="5317577" cy="464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69271-D272-43B7-B9C0-406658235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455" y="163455"/>
            <a:ext cx="8915400" cy="976312"/>
          </a:xfrm>
        </p:spPr>
        <p:txBody>
          <a:bodyPr>
            <a:noAutofit/>
          </a:bodyPr>
          <a:lstStyle/>
          <a:p>
            <a:r>
              <a:rPr lang="en-US" sz="3200" dirty="0"/>
              <a:t>Public Involvement Process</a:t>
            </a:r>
            <a:br>
              <a:rPr lang="en-US" sz="3200" dirty="0"/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Design – Documents Distribution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2EA62-A9CF-4EEE-B111-30009AD05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901" y="1299354"/>
            <a:ext cx="6641409" cy="525938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District Secretary </a:t>
            </a:r>
            <a:r>
              <a:rPr lang="en-US" sz="2000" b="1" dirty="0"/>
              <a:t>emails </a:t>
            </a:r>
            <a:r>
              <a:rPr lang="en-US" sz="2000" dirty="0"/>
              <a:t>invitations to elected officials </a:t>
            </a:r>
            <a:r>
              <a:rPr lang="en-US" sz="2000" b="1" dirty="0"/>
              <a:t>25 days prior </a:t>
            </a:r>
            <a:r>
              <a:rPr lang="en-US" sz="2000" dirty="0"/>
              <a:t>to the Public Information Workshop.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The Public Information </a:t>
            </a:r>
            <a:r>
              <a:rPr lang="en-US" sz="2000" b="1" dirty="0"/>
              <a:t>Workshop</a:t>
            </a:r>
            <a:r>
              <a:rPr lang="en-US" sz="2000" dirty="0"/>
              <a:t> </a:t>
            </a:r>
            <a:r>
              <a:rPr lang="en-US" sz="2000" b="1" dirty="0"/>
              <a:t>Flyer</a:t>
            </a:r>
            <a:r>
              <a:rPr lang="en-US" sz="2000" dirty="0"/>
              <a:t> should be attached to this invite.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PM </a:t>
            </a:r>
            <a:r>
              <a:rPr lang="en-US" sz="2000" b="1" dirty="0"/>
              <a:t>mails </a:t>
            </a:r>
            <a:r>
              <a:rPr lang="en-US" sz="2000" dirty="0"/>
              <a:t>the</a:t>
            </a:r>
            <a:r>
              <a:rPr lang="en-US" sz="2000" b="1" dirty="0"/>
              <a:t> </a:t>
            </a:r>
            <a:r>
              <a:rPr lang="en-US" sz="2000" dirty="0"/>
              <a:t>Public Information </a:t>
            </a:r>
            <a:r>
              <a:rPr lang="en-US" sz="2000" b="1" dirty="0"/>
              <a:t>Workshop Flyer 23 days prior</a:t>
            </a:r>
            <a:r>
              <a:rPr lang="en-US" sz="2000" dirty="0"/>
              <a:t> to the Public Information Workshop to property owners and stakeholders.</a:t>
            </a:r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2B8241-10CA-4E99-A6AB-4EFB34168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310" y="3100552"/>
            <a:ext cx="4399902" cy="273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529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DF2B7-76F6-4299-B127-6D5520506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083" y="277269"/>
            <a:ext cx="9896529" cy="1280890"/>
          </a:xfrm>
        </p:spPr>
        <p:txBody>
          <a:bodyPr>
            <a:normAutofit/>
          </a:bodyPr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Additional Information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CB4DC-DEB7-4490-9F45-791FB0D6E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8388" y="1457349"/>
            <a:ext cx="6758150" cy="1950982"/>
          </a:xfrm>
        </p:spPr>
        <p:txBody>
          <a:bodyPr/>
          <a:lstStyle/>
          <a:p>
            <a:r>
              <a:rPr lang="en-US" dirty="0"/>
              <a:t>Costs:</a:t>
            </a:r>
          </a:p>
          <a:p>
            <a:pPr lvl="1"/>
            <a:r>
              <a:rPr lang="en-US" dirty="0"/>
              <a:t>Mail out postage </a:t>
            </a:r>
          </a:p>
          <a:p>
            <a:pPr lvl="1"/>
            <a:r>
              <a:rPr lang="en-US" dirty="0"/>
              <a:t>Off duty police officer</a:t>
            </a:r>
          </a:p>
          <a:p>
            <a:pPr lvl="1"/>
            <a:r>
              <a:rPr lang="en-US" dirty="0"/>
              <a:t>Court reporter (Public Hearings only)</a:t>
            </a:r>
          </a:p>
          <a:p>
            <a:pPr lvl="1"/>
            <a:r>
              <a:rPr lang="en-US" dirty="0"/>
              <a:t>Translator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A90FF-773F-43CC-8119-98CEFFB56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885" y="1457349"/>
            <a:ext cx="3435800" cy="201139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D9E9AA-3B37-431A-9BF1-46B5368BFC44}"/>
              </a:ext>
            </a:extLst>
          </p:cNvPr>
          <p:cNvSpPr txBox="1">
            <a:spLocks/>
          </p:cNvSpPr>
          <p:nvPr/>
        </p:nvSpPr>
        <p:spPr>
          <a:xfrm>
            <a:off x="1408388" y="5499938"/>
            <a:ext cx="6791803" cy="1662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Locations for ALL public meeting/hearing/design workshop should comply with the Americans with Disabilities Act (ADA).</a:t>
            </a:r>
          </a:p>
          <a:p>
            <a:pPr lvl="1"/>
            <a:r>
              <a:rPr lang="en-US" dirty="0"/>
              <a:t>Preferably within the project corridor or as close as possible.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F8550F5-DD90-47C6-BD40-DE571C90895E}"/>
              </a:ext>
            </a:extLst>
          </p:cNvPr>
          <p:cNvSpPr txBox="1">
            <a:spLocks/>
          </p:cNvSpPr>
          <p:nvPr/>
        </p:nvSpPr>
        <p:spPr>
          <a:xfrm>
            <a:off x="1408388" y="3357592"/>
            <a:ext cx="6791803" cy="1842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When scheduling any public meeting/hearing/design workshop, avoid any conflict with:</a:t>
            </a:r>
          </a:p>
          <a:p>
            <a:pPr lvl="1"/>
            <a:r>
              <a:rPr lang="en-US" dirty="0"/>
              <a:t>Other FDOT public meetings</a:t>
            </a:r>
          </a:p>
          <a:p>
            <a:pPr lvl="1"/>
            <a:r>
              <a:rPr lang="en-US" dirty="0"/>
              <a:t>City or County board/council meetings</a:t>
            </a:r>
          </a:p>
          <a:p>
            <a:pPr lvl="1"/>
            <a:r>
              <a:rPr lang="en-US" dirty="0"/>
              <a:t>Major local events (elections, seasonal events,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Holidays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9BDDFA-EA04-42BC-B7ED-C8004ACD1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3591" y="5004705"/>
            <a:ext cx="1342041" cy="1853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58BA06-AA28-4FD0-8DDA-04355C67B5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9885" y="3699423"/>
            <a:ext cx="2600000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5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69271-D272-43B7-B9C0-406658235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917" y="194986"/>
            <a:ext cx="8915400" cy="976312"/>
          </a:xfrm>
        </p:spPr>
        <p:txBody>
          <a:bodyPr>
            <a:noAutofit/>
          </a:bodyPr>
          <a:lstStyle/>
          <a:p>
            <a:r>
              <a:rPr lang="en-US" sz="3200" dirty="0"/>
              <a:t>Public Involvement Process</a:t>
            </a:r>
            <a:br>
              <a:rPr lang="en-US" sz="3200" dirty="0"/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Additional Information</a:t>
            </a:r>
            <a:endParaRPr lang="en-US" sz="32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8509856-87B8-4628-AA9E-3B4E5A95B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828" y="1439917"/>
            <a:ext cx="4156841" cy="3836275"/>
          </a:xfrm>
        </p:spPr>
        <p:txBody>
          <a:bodyPr/>
          <a:lstStyle/>
          <a:p>
            <a:r>
              <a:rPr lang="en-US" dirty="0"/>
              <a:t>Following any public meeting or hearing, a summary must be provided to FDOT by the next day.</a:t>
            </a:r>
          </a:p>
          <a:p>
            <a:r>
              <a:rPr lang="en-US" dirty="0"/>
              <a:t>Visit the Knowledge Base</a:t>
            </a:r>
          </a:p>
          <a:p>
            <a:pPr lvl="1"/>
            <a:r>
              <a:rPr lang="en-US" dirty="0"/>
              <a:t>Templates</a:t>
            </a:r>
          </a:p>
          <a:p>
            <a:pPr lvl="1"/>
            <a:r>
              <a:rPr lang="en-US" dirty="0"/>
              <a:t>Samples</a:t>
            </a:r>
          </a:p>
          <a:p>
            <a:r>
              <a:rPr lang="en-US" dirty="0"/>
              <a:t>Visit D4 PLEMO SharePoint.</a:t>
            </a:r>
          </a:p>
          <a:p>
            <a:r>
              <a:rPr lang="en-US" dirty="0"/>
              <a:t>Contact Jorge Padron</a:t>
            </a:r>
          </a:p>
          <a:p>
            <a:pPr lvl="1"/>
            <a:r>
              <a:rPr lang="en-US" dirty="0"/>
              <a:t>X 4320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1E990E-C037-4550-82C4-31BCD6EEC4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50"/>
          <a:stretch/>
        </p:blipFill>
        <p:spPr>
          <a:xfrm>
            <a:off x="4997669" y="1439918"/>
            <a:ext cx="7062951" cy="2565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4AF55A-65BE-467B-9135-5936B8E9C6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69"/>
          <a:stretch/>
        </p:blipFill>
        <p:spPr>
          <a:xfrm>
            <a:off x="4997669" y="4155527"/>
            <a:ext cx="7115503" cy="270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6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69271-D272-43B7-B9C0-406658235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402" y="636050"/>
            <a:ext cx="8915400" cy="976312"/>
          </a:xfrm>
        </p:spPr>
        <p:txBody>
          <a:bodyPr>
            <a:noAutofit/>
          </a:bodyPr>
          <a:lstStyle/>
          <a:p>
            <a:r>
              <a:rPr lang="en-US" sz="3600" dirty="0"/>
              <a:t>Public Involvement Process</a:t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F1125E-2302-4795-9A47-52636FF07C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5"/>
          <a:stretch/>
        </p:blipFill>
        <p:spPr>
          <a:xfrm>
            <a:off x="2764715" y="1612362"/>
            <a:ext cx="6572923" cy="473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06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PD&amp;E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7474" y="2070538"/>
            <a:ext cx="7291378" cy="47874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/>
              <a:t>What do you need?</a:t>
            </a:r>
          </a:p>
          <a:p>
            <a:pPr>
              <a:lnSpc>
                <a:spcPct val="150000"/>
              </a:lnSpc>
            </a:pPr>
            <a:r>
              <a:rPr lang="en-US" sz="3200" dirty="0"/>
              <a:t>How do you get everything approved?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Documents Distribution </a:t>
            </a:r>
          </a:p>
          <a:p>
            <a:pPr marL="0" indent="0">
              <a:buNone/>
            </a:pP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11BE5C-6EEC-49C3-9676-61D4CEF3A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9299" y="4553952"/>
            <a:ext cx="3682701" cy="230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33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PD&amp;E – What do you need?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Newspaper Advertisement</a:t>
            </a:r>
          </a:p>
          <a:p>
            <a:r>
              <a:rPr lang="en-US" dirty="0"/>
              <a:t>Florida Administrative Register (F.A.R) Advertisement</a:t>
            </a:r>
          </a:p>
          <a:p>
            <a:r>
              <a:rPr lang="en-US" dirty="0"/>
              <a:t>Public Notice Advertisement</a:t>
            </a:r>
          </a:p>
          <a:p>
            <a:r>
              <a:rPr lang="en-US" dirty="0"/>
              <a:t>Project Location Map</a:t>
            </a:r>
          </a:p>
          <a:p>
            <a:r>
              <a:rPr lang="en-US" dirty="0"/>
              <a:t>Notification Letters</a:t>
            </a:r>
          </a:p>
          <a:p>
            <a:pPr lvl="1"/>
            <a:r>
              <a:rPr lang="en-US" dirty="0"/>
              <a:t>Elected officials, Agency officials, Native American Tribes, ETAT Members, Property owners and other Stakeholders.</a:t>
            </a:r>
          </a:p>
          <a:p>
            <a:r>
              <a:rPr lang="en-US" dirty="0"/>
              <a:t>Press Release</a:t>
            </a:r>
          </a:p>
          <a:p>
            <a:r>
              <a:rPr lang="en-US" dirty="0"/>
              <a:t>Routing Sheet for approval</a:t>
            </a:r>
          </a:p>
        </p:txBody>
      </p:sp>
    </p:spTree>
    <p:extLst>
      <p:ext uri="{BB962C8B-B14F-4D97-AF65-F5344CB8AC3E}">
        <p14:creationId xmlns:p14="http://schemas.microsoft.com/office/powerpoint/2010/main" val="1452633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PD&amp;E - What do you need?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list of:</a:t>
            </a:r>
          </a:p>
          <a:p>
            <a:pPr lvl="1"/>
            <a:r>
              <a:rPr lang="en-US" dirty="0"/>
              <a:t>Elected officials</a:t>
            </a:r>
          </a:p>
          <a:p>
            <a:pPr lvl="1"/>
            <a:r>
              <a:rPr lang="en-US" dirty="0"/>
              <a:t>Agency officials</a:t>
            </a:r>
          </a:p>
          <a:p>
            <a:pPr lvl="1"/>
            <a:r>
              <a:rPr lang="en-US" dirty="0"/>
              <a:t>Native American Tribes</a:t>
            </a:r>
          </a:p>
          <a:p>
            <a:pPr lvl="1"/>
            <a:r>
              <a:rPr lang="en-US" dirty="0"/>
              <a:t>ETAT Members</a:t>
            </a:r>
          </a:p>
          <a:p>
            <a:pPr lvl="1"/>
            <a:r>
              <a:rPr lang="en-US" dirty="0"/>
              <a:t>Property Owners</a:t>
            </a:r>
          </a:p>
          <a:p>
            <a:pPr lvl="1"/>
            <a:r>
              <a:rPr lang="en-US" dirty="0"/>
              <a:t>Other Stakeholders 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3E2F71-1F00-4331-ADE4-84883E1A2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6671" y="4022411"/>
            <a:ext cx="2771429" cy="2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09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043" y="624110"/>
            <a:ext cx="9715569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PD&amp;E -  How do you get everything approved?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</a:rPr>
            </a:b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9043" y="1905000"/>
            <a:ext cx="5149639" cy="4724400"/>
          </a:xfrm>
        </p:spPr>
        <p:txBody>
          <a:bodyPr/>
          <a:lstStyle/>
          <a:p>
            <a:pPr lvl="1"/>
            <a:r>
              <a:rPr lang="en-US" dirty="0"/>
              <a:t>Use the correct routing sheet (PD&amp;E or Design)</a:t>
            </a:r>
          </a:p>
          <a:p>
            <a:pPr lvl="2"/>
            <a:r>
              <a:rPr lang="en-US" dirty="0"/>
              <a:t>Some letters will be routed/approved differently</a:t>
            </a:r>
          </a:p>
          <a:p>
            <a:pPr lvl="1"/>
            <a:r>
              <a:rPr lang="en-US" dirty="0"/>
              <a:t>Some letters will be routed through management and ultimately </a:t>
            </a:r>
            <a:r>
              <a:rPr lang="en-US" b="1" u="sng" dirty="0"/>
              <a:t>signed by</a:t>
            </a:r>
            <a:r>
              <a:rPr lang="en-US" dirty="0"/>
              <a:t> the District Secretary.</a:t>
            </a:r>
          </a:p>
          <a:p>
            <a:pPr lvl="2"/>
            <a:r>
              <a:rPr lang="en-US" dirty="0"/>
              <a:t>Elected officials and Native Americans</a:t>
            </a:r>
          </a:p>
          <a:p>
            <a:pPr lvl="1"/>
            <a:r>
              <a:rPr lang="en-US" dirty="0"/>
              <a:t>The rest of the notification letters will be routed up to the Project Development Manager and finally </a:t>
            </a:r>
            <a:r>
              <a:rPr lang="en-US" b="1" u="sng" dirty="0"/>
              <a:t>signed by </a:t>
            </a:r>
            <a:r>
              <a:rPr lang="en-US" dirty="0"/>
              <a:t>the Project Manager.</a:t>
            </a:r>
          </a:p>
          <a:p>
            <a:pPr lvl="2"/>
            <a:r>
              <a:rPr lang="en-US" dirty="0"/>
              <a:t>ETAT Members, Agency officials, property owners and other stakeholders.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4C8B87-D93A-4E20-827C-A54A279BA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0819" y="5147134"/>
            <a:ext cx="2736028" cy="14822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5F2A8A-8973-4FC5-B4EE-82E76F88D3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4458" y="1722850"/>
            <a:ext cx="3140154" cy="324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34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F7AEA-7513-4EC7-8419-F80BD51F5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810" y="624110"/>
            <a:ext cx="9622802" cy="1280890"/>
          </a:xfrm>
        </p:spPr>
        <p:txBody>
          <a:bodyPr>
            <a:normAutofit fontScale="90000"/>
          </a:bodyPr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PD&amp;E -  </a:t>
            </a:r>
            <a:r>
              <a:rPr lang="en-US" dirty="0">
                <a:solidFill>
                  <a:schemeClr val="tx1"/>
                </a:solidFill>
              </a:rPr>
              <a:t>How do you get everything approved?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D69038-C10F-441D-A705-048709ADE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66721" y="5565625"/>
            <a:ext cx="4313864" cy="558255"/>
          </a:xfrm>
        </p:spPr>
        <p:txBody>
          <a:bodyPr>
            <a:normAutofit/>
          </a:bodyPr>
          <a:lstStyle/>
          <a:p>
            <a:r>
              <a:rPr lang="en-US" dirty="0"/>
              <a:t>Newspaper Ad.</a:t>
            </a:r>
          </a:p>
          <a:p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AB61D46E-85B7-4080-B444-9470617B54E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368053" y="2437214"/>
            <a:ext cx="3821808" cy="2888576"/>
          </a:xfrm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627ECD2E-4424-4046-8A82-17F40ABED315}"/>
              </a:ext>
            </a:extLst>
          </p:cNvPr>
          <p:cNvSpPr txBox="1">
            <a:spLocks/>
          </p:cNvSpPr>
          <p:nvPr/>
        </p:nvSpPr>
        <p:spPr>
          <a:xfrm>
            <a:off x="1466721" y="4691622"/>
            <a:ext cx="4313864" cy="756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Florida Administrative Register (F.A.R) Ad.</a:t>
            </a:r>
          </a:p>
          <a:p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E2E6649A-E3D8-4616-AEFE-0EB69D6BB027}"/>
              </a:ext>
            </a:extLst>
          </p:cNvPr>
          <p:cNvSpPr txBox="1">
            <a:spLocks/>
          </p:cNvSpPr>
          <p:nvPr/>
        </p:nvSpPr>
        <p:spPr>
          <a:xfrm>
            <a:off x="1466721" y="2289671"/>
            <a:ext cx="4313864" cy="5652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ALL Notification Letters</a:t>
            </a:r>
          </a:p>
          <a:p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AF1EEA6-1AE0-4BCC-8813-3562F7F46941}"/>
              </a:ext>
            </a:extLst>
          </p:cNvPr>
          <p:cNvSpPr txBox="1">
            <a:spLocks/>
          </p:cNvSpPr>
          <p:nvPr/>
        </p:nvSpPr>
        <p:spPr>
          <a:xfrm>
            <a:off x="1466721" y="3942382"/>
            <a:ext cx="4313864" cy="495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Public Notice</a:t>
            </a:r>
          </a:p>
          <a:p>
            <a:endParaRPr lang="en-US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6C2D9A4-ECD2-4F4F-9099-9FBD00739FD5}"/>
              </a:ext>
            </a:extLst>
          </p:cNvPr>
          <p:cNvSpPr txBox="1">
            <a:spLocks/>
          </p:cNvSpPr>
          <p:nvPr/>
        </p:nvSpPr>
        <p:spPr>
          <a:xfrm>
            <a:off x="1466721" y="3026338"/>
            <a:ext cx="4313864" cy="4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Project Location Map</a:t>
            </a:r>
          </a:p>
          <a:p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B495A578-A8F6-4CF5-8FA2-7E3B91FCEC6A}"/>
              </a:ext>
            </a:extLst>
          </p:cNvPr>
          <p:cNvSpPr txBox="1">
            <a:spLocks/>
          </p:cNvSpPr>
          <p:nvPr/>
        </p:nvSpPr>
        <p:spPr>
          <a:xfrm>
            <a:off x="1466721" y="6294686"/>
            <a:ext cx="4313864" cy="558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Press Release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877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69271-D272-43B7-B9C0-406658235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455" y="163455"/>
            <a:ext cx="8915400" cy="976312"/>
          </a:xfrm>
        </p:spPr>
        <p:txBody>
          <a:bodyPr>
            <a:noAutofit/>
          </a:bodyPr>
          <a:lstStyle/>
          <a:p>
            <a:r>
              <a:rPr lang="en-US" sz="3200" dirty="0"/>
              <a:t>Public Involvement Process</a:t>
            </a:r>
            <a:br>
              <a:rPr lang="en-US" sz="3200" dirty="0"/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PD&amp;E – Documents Distribution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2EA62-A9CF-4EEE-B111-30009AD05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8535" y="1139767"/>
            <a:ext cx="11640099" cy="5718233"/>
          </a:xfrm>
        </p:spPr>
        <p:txBody>
          <a:bodyPr>
            <a:noAutofit/>
          </a:bodyPr>
          <a:lstStyle/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District Secretary </a:t>
            </a:r>
            <a:r>
              <a:rPr lang="en-US" sz="1600" b="1" dirty="0"/>
              <a:t>emails</a:t>
            </a:r>
            <a:r>
              <a:rPr lang="en-US" sz="1600" dirty="0"/>
              <a:t> invitations to elected officials </a:t>
            </a:r>
            <a:r>
              <a:rPr lang="en-US" sz="1600" b="1" dirty="0"/>
              <a:t>25 days </a:t>
            </a:r>
            <a:r>
              <a:rPr lang="en-US" sz="1600" dirty="0"/>
              <a:t>prior to each public meeting.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public notice ad </a:t>
            </a:r>
            <a:r>
              <a:rPr lang="en-US" sz="1600" dirty="0"/>
              <a:t>should be included with this invite.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PM </a:t>
            </a:r>
            <a:r>
              <a:rPr lang="en-US" sz="1600" b="1" dirty="0"/>
              <a:t>mails</a:t>
            </a:r>
            <a:r>
              <a:rPr lang="en-US" sz="1600" dirty="0"/>
              <a:t> invitations to Native Americans (signed by our district secretary) </a:t>
            </a:r>
            <a:r>
              <a:rPr lang="en-US" sz="1600" b="1" dirty="0"/>
              <a:t>25 days </a:t>
            </a:r>
            <a:r>
              <a:rPr lang="en-US" sz="1600" dirty="0"/>
              <a:t>prior to each meeting.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public</a:t>
            </a:r>
            <a:r>
              <a:rPr lang="en-US" sz="1600" dirty="0"/>
              <a:t> </a:t>
            </a:r>
            <a:r>
              <a:rPr lang="en-US" sz="1600" b="1" dirty="0"/>
              <a:t>notice ad </a:t>
            </a:r>
            <a:r>
              <a:rPr lang="en-US" sz="1600" dirty="0"/>
              <a:t>should be included with this invite.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PM </a:t>
            </a:r>
            <a:r>
              <a:rPr lang="en-US" sz="1600" b="1" dirty="0"/>
              <a:t>mails</a:t>
            </a:r>
            <a:r>
              <a:rPr lang="en-US" sz="1600" dirty="0"/>
              <a:t> invitations to stakeholders, and </a:t>
            </a:r>
            <a:r>
              <a:rPr lang="en-US" sz="1600" b="1" dirty="0"/>
              <a:t>emails</a:t>
            </a:r>
            <a:r>
              <a:rPr lang="en-US" sz="1600" dirty="0"/>
              <a:t> invitations to ETAT members and agency officials </a:t>
            </a:r>
            <a:r>
              <a:rPr lang="en-US" sz="1600" b="1" dirty="0"/>
              <a:t>23 days </a:t>
            </a:r>
            <a:r>
              <a:rPr lang="en-US" sz="1600" dirty="0"/>
              <a:t>prior to each public meeting (signed by FDOT Project Manager)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public notice </a:t>
            </a:r>
            <a:r>
              <a:rPr lang="en-US" sz="1600" dirty="0"/>
              <a:t>should be included with this invite.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PM </a:t>
            </a:r>
            <a:r>
              <a:rPr lang="en-US" sz="1600" b="1" dirty="0"/>
              <a:t>mails</a:t>
            </a:r>
            <a:r>
              <a:rPr lang="en-US" sz="1600" dirty="0"/>
              <a:t> invitations to Property Owners </a:t>
            </a:r>
            <a:r>
              <a:rPr lang="en-US" sz="1600" b="1" dirty="0"/>
              <a:t>23 days </a:t>
            </a:r>
            <a:r>
              <a:rPr lang="en-US" sz="1600" dirty="0"/>
              <a:t>prior to each public meeting (signed by FDOT Project Manager)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project location map </a:t>
            </a:r>
            <a:r>
              <a:rPr lang="en-US" sz="1600" dirty="0"/>
              <a:t>should be included with this invite.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Florida Administrative Register </a:t>
            </a:r>
            <a:r>
              <a:rPr lang="en-US" sz="1600" b="1" dirty="0"/>
              <a:t>(F.A.R)</a:t>
            </a:r>
            <a:r>
              <a:rPr lang="en-US" sz="1600" dirty="0"/>
              <a:t> Advertisement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To be published no later than </a:t>
            </a:r>
            <a:r>
              <a:rPr lang="en-US" sz="1600" b="1" dirty="0"/>
              <a:t>7 days </a:t>
            </a:r>
            <a:r>
              <a:rPr lang="en-US" sz="1600" dirty="0"/>
              <a:t>before the public meeting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Publish </a:t>
            </a:r>
            <a:r>
              <a:rPr lang="en-US" sz="1600" b="1" dirty="0"/>
              <a:t>newspaper Ad 7 to 10 days </a:t>
            </a:r>
            <a:r>
              <a:rPr lang="en-US" sz="1600" dirty="0"/>
              <a:t>prior to the public meeting.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1" dirty="0"/>
              <a:t>ONLY</a:t>
            </a:r>
            <a:r>
              <a:rPr lang="en-US" sz="1600" dirty="0"/>
              <a:t> for Public Hearings, there will be an additional newspaper ad </a:t>
            </a:r>
            <a:r>
              <a:rPr lang="en-US" sz="1600" b="1" dirty="0"/>
              <a:t>21 days</a:t>
            </a:r>
            <a:r>
              <a:rPr lang="en-US" sz="1600" dirty="0"/>
              <a:t> prior to the meeting</a:t>
            </a:r>
          </a:p>
          <a:p>
            <a:pPr marL="342900" indent="-342900">
              <a:buFont typeface="Wingdings 3" charset="2"/>
              <a:buChar char=""/>
            </a:pPr>
            <a:r>
              <a:rPr lang="en-US" sz="1600" dirty="0"/>
              <a:t>Submit </a:t>
            </a:r>
            <a:r>
              <a:rPr lang="en-US" sz="1600" b="1" dirty="0"/>
              <a:t>press release</a:t>
            </a:r>
            <a:r>
              <a:rPr lang="en-US" sz="1600" dirty="0"/>
              <a:t> to D4’s PIO — at least 7 days prior to the meeting.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99178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69271-D272-43B7-B9C0-406658235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6455" y="163455"/>
            <a:ext cx="8915400" cy="976312"/>
          </a:xfrm>
        </p:spPr>
        <p:txBody>
          <a:bodyPr>
            <a:noAutofit/>
          </a:bodyPr>
          <a:lstStyle/>
          <a:p>
            <a:r>
              <a:rPr lang="en-US" sz="3200" dirty="0"/>
              <a:t>Public Involvement Process</a:t>
            </a:r>
            <a:br>
              <a:rPr lang="en-US" sz="3200" dirty="0"/>
            </a:b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PD&amp;E – Documents Viewing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A2EA62-A9CF-4EEE-B111-30009AD05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1901" y="1299354"/>
            <a:ext cx="6779341" cy="5259387"/>
          </a:xfrm>
        </p:spPr>
        <p:txBody>
          <a:bodyPr>
            <a:noAutofit/>
          </a:bodyPr>
          <a:lstStyle/>
          <a:p>
            <a:pPr marL="342900" indent="-342900">
              <a:buFont typeface="Wingdings 3" charset="2"/>
              <a:buChar char=""/>
            </a:pPr>
            <a:r>
              <a:rPr lang="en-US" sz="2000" dirty="0"/>
              <a:t>All documents must be available for public viewing from</a:t>
            </a:r>
            <a:r>
              <a:rPr lang="en-US" sz="2000" b="1" dirty="0"/>
              <a:t> 21 </a:t>
            </a:r>
            <a:r>
              <a:rPr lang="en-US" sz="2000" dirty="0"/>
              <a:t>calendar days prior to the hearing date to </a:t>
            </a:r>
            <a:r>
              <a:rPr lang="en-US" sz="2000" b="1" dirty="0"/>
              <a:t>10 </a:t>
            </a:r>
            <a:r>
              <a:rPr lang="en-US" sz="2000" dirty="0"/>
              <a:t>days after the hearing.</a:t>
            </a:r>
          </a:p>
          <a:p>
            <a:pPr marL="800100" lvl="1" indent="-342900">
              <a:buFont typeface="Wingdings 3" charset="2"/>
              <a:buChar char=""/>
            </a:pPr>
            <a:r>
              <a:rPr lang="en-US" sz="1800" dirty="0"/>
              <a:t>It is preferred that at least two locations are chosen. </a:t>
            </a:r>
          </a:p>
          <a:p>
            <a:pPr marL="800100" lvl="1" indent="-342900">
              <a:buFont typeface="Wingdings 3" charset="2"/>
              <a:buChar char=""/>
            </a:pPr>
            <a:r>
              <a:rPr lang="en-US" sz="1800" dirty="0"/>
              <a:t>It is preferred that at least one of the locations should be open to the public after business hours and/or on at least one day of the weekend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34F476-CEEE-4785-BA8A-3D4B4ACEA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875" y="1908954"/>
            <a:ext cx="4593021" cy="305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255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9C69-BFF8-4D08-853F-F41756F3C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Involvement Process</a:t>
            </a:r>
            <a:br>
              <a:rPr lang="en-US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0CA20-8309-4697-89F9-C5864E7C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What do you need?</a:t>
            </a:r>
          </a:p>
          <a:p>
            <a:r>
              <a:rPr lang="en-US" sz="3200" dirty="0"/>
              <a:t>How do you get everything approved?</a:t>
            </a:r>
          </a:p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Documents Distribution 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9705712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850</TotalTime>
  <Words>1051</Words>
  <Application>Microsoft Office PowerPoint</Application>
  <PresentationFormat>Widescreen</PresentationFormat>
  <Paragraphs>143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 3</vt:lpstr>
      <vt:lpstr>Wisp</vt:lpstr>
      <vt:lpstr>Public Involvement Process</vt:lpstr>
      <vt:lpstr>Public Involvement Process PD&amp;E</vt:lpstr>
      <vt:lpstr>Public Involvement Process PD&amp;E – What do you need?</vt:lpstr>
      <vt:lpstr>Public Involvement Process PD&amp;E - What do you need?</vt:lpstr>
      <vt:lpstr>Public Involvement Process PD&amp;E -  How do you get everything approved? </vt:lpstr>
      <vt:lpstr>Public Involvement Process PD&amp;E -  How do you get everything approved? </vt:lpstr>
      <vt:lpstr>Public Involvement Process PD&amp;E – Documents Distribution</vt:lpstr>
      <vt:lpstr>Public Involvement Process PD&amp;E – Documents Viewing</vt:lpstr>
      <vt:lpstr>Public Involvement Process Design</vt:lpstr>
      <vt:lpstr>Public Involvement Process Design - What do you need?</vt:lpstr>
      <vt:lpstr>Public Involvement Process Design – What do you need?</vt:lpstr>
      <vt:lpstr>Public Involvement Process Design -  How do you get everything approved? </vt:lpstr>
      <vt:lpstr>Public Involvement Process Design – Documents Distribution</vt:lpstr>
      <vt:lpstr>Public Involvement Process Additional Information</vt:lpstr>
      <vt:lpstr>Public Involvement Process Additional Information</vt:lpstr>
      <vt:lpstr>Public Involvement Process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Information Process</dc:title>
  <dc:creator>Jimenez, July</dc:creator>
  <cp:lastModifiedBy>Jimenez, July</cp:lastModifiedBy>
  <cp:revision>56</cp:revision>
  <dcterms:created xsi:type="dcterms:W3CDTF">2018-02-08T18:49:55Z</dcterms:created>
  <dcterms:modified xsi:type="dcterms:W3CDTF">2018-02-26T21:35:25Z</dcterms:modified>
</cp:coreProperties>
</file>