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45"/>
  </p:handoutMasterIdLst>
  <p:sldIdLst>
    <p:sldId id="256" r:id="rId2"/>
    <p:sldId id="258" r:id="rId3"/>
    <p:sldId id="257" r:id="rId4"/>
    <p:sldId id="259" r:id="rId5"/>
    <p:sldId id="260" r:id="rId6"/>
    <p:sldId id="320" r:id="rId7"/>
    <p:sldId id="261" r:id="rId8"/>
    <p:sldId id="262" r:id="rId9"/>
    <p:sldId id="263" r:id="rId10"/>
    <p:sldId id="264" r:id="rId11"/>
    <p:sldId id="265" r:id="rId12"/>
    <p:sldId id="268" r:id="rId13"/>
    <p:sldId id="314" r:id="rId14"/>
    <p:sldId id="315" r:id="rId15"/>
    <p:sldId id="322" r:id="rId16"/>
    <p:sldId id="330" r:id="rId17"/>
    <p:sldId id="331" r:id="rId18"/>
    <p:sldId id="332" r:id="rId19"/>
    <p:sldId id="266" r:id="rId20"/>
    <p:sldId id="267" r:id="rId21"/>
    <p:sldId id="269" r:id="rId22"/>
    <p:sldId id="270" r:id="rId23"/>
    <p:sldId id="271" r:id="rId24"/>
    <p:sldId id="272" r:id="rId25"/>
    <p:sldId id="321" r:id="rId26"/>
    <p:sldId id="323" r:id="rId27"/>
    <p:sldId id="325" r:id="rId28"/>
    <p:sldId id="324" r:id="rId29"/>
    <p:sldId id="333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6" r:id="rId38"/>
    <p:sldId id="305" r:id="rId39"/>
    <p:sldId id="304" r:id="rId40"/>
    <p:sldId id="326" r:id="rId41"/>
    <p:sldId id="327" r:id="rId42"/>
    <p:sldId id="328" r:id="rId43"/>
    <p:sldId id="329" r:id="rId44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8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B2ECE3-A1CD-49AF-BABE-69AC381B6A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58AC90-3E0C-4071-913D-B687DA44C1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F1811-070C-4E01-88EB-5FC8814375DB}" type="datetimeFigureOut">
              <a:rPr lang="en-US" smtClean="0"/>
              <a:t>3/8/2018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228E03-1BEB-43BB-8D36-3624FEB98E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B4C007-3504-48F7-904D-F47911E9FC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FC65C-3E31-4C8F-AD2C-C52AABD736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8188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dot.gov/procurement/marketingD4/MarketingInformation/FDOT_FICE_Liaison_Committee_Meeting_Minutes.shtm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dot.gov/designsupport/Districts/D4/HomeKB.sht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://www.fdot.gov/procurement/InternetReports.shtm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A56B-872E-4402-91BD-1269943E55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FDOT District four</a:t>
            </a:r>
            <a:br>
              <a:rPr lang="en-US" dirty="0"/>
            </a:br>
            <a:r>
              <a:rPr lang="en-US" dirty="0"/>
              <a:t>consultant forum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A04D34-A5A3-4607-A48E-A446E72C5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819" y="5897336"/>
            <a:ext cx="6400800" cy="549729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FEBRUARY 27, 2018</a:t>
            </a:r>
          </a:p>
        </p:txBody>
      </p:sp>
    </p:spTree>
    <p:extLst>
      <p:ext uri="{BB962C8B-B14F-4D97-AF65-F5344CB8AC3E}">
        <p14:creationId xmlns:p14="http://schemas.microsoft.com/office/powerpoint/2010/main" val="113160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78" y="394283"/>
            <a:ext cx="8534401" cy="731268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District FOUR ACEC (FICE) Liaison Team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DEAA65-CB01-45C4-967D-06F65B33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05431" y="1504005"/>
            <a:ext cx="8873085" cy="4741597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QUARTERLY MEETINGS WITH DISTRICT LEADERSHIP</a:t>
            </a:r>
          </a:p>
          <a:p>
            <a:r>
              <a:rPr lang="en-US" sz="2400" dirty="0">
                <a:solidFill>
                  <a:schemeClr val="tx1"/>
                </a:solidFill>
              </a:rPr>
              <a:t>MEETING MINUTES PUBLISHED</a:t>
            </a:r>
          </a:p>
          <a:p>
            <a:r>
              <a:rPr lang="en-US" u="sng" dirty="0">
                <a:solidFill>
                  <a:schemeClr val="tx1"/>
                </a:solidFill>
                <a:hlinkClick r:id="rId2"/>
              </a:rPr>
              <a:t>http://www.fdot.gov/procurement/marketingD4/MarketingInformation/FDOT_FICE_Liaison_Committee_Meeting_Minutes.shtm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ACEC REPRESENTATIVES </a:t>
            </a:r>
          </a:p>
          <a:p>
            <a:r>
              <a:rPr lang="en-US" sz="2400" dirty="0">
                <a:solidFill>
                  <a:schemeClr val="tx1"/>
                </a:solidFill>
              </a:rPr>
              <a:t>Bob Behar						Rick </a:t>
            </a:r>
            <a:r>
              <a:rPr lang="en-US" sz="2400" dirty="0" err="1">
                <a:solidFill>
                  <a:schemeClr val="tx1"/>
                </a:solidFill>
              </a:rPr>
              <a:t>Chesser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Rudy Gotmare					Manny Then</a:t>
            </a:r>
          </a:p>
          <a:p>
            <a:r>
              <a:rPr lang="en-US" sz="2400" dirty="0">
                <a:solidFill>
                  <a:schemeClr val="tx1"/>
                </a:solidFill>
              </a:rPr>
              <a:t>Scott </a:t>
            </a:r>
            <a:r>
              <a:rPr lang="en-US" sz="2400" dirty="0" err="1">
                <a:solidFill>
                  <a:schemeClr val="tx1"/>
                </a:solidFill>
              </a:rPr>
              <a:t>Gombar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253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78" y="394283"/>
            <a:ext cx="8534401" cy="731268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District FOUR ACEC (FICE) Liaison Team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DEAA65-CB01-45C4-967D-06F65B33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158" y="1355150"/>
            <a:ext cx="10515600" cy="470540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RECENT TOPICS OF DISCUSSION</a:t>
            </a:r>
          </a:p>
          <a:p>
            <a:r>
              <a:rPr lang="en-US" sz="2400" dirty="0">
                <a:solidFill>
                  <a:schemeClr val="tx1"/>
                </a:solidFill>
              </a:rPr>
              <a:t>REVIEW OF STATEWIDE ACEC LIAISON COMMITTEE MEETING ISSUES</a:t>
            </a:r>
          </a:p>
          <a:p>
            <a:r>
              <a:rPr lang="en-US" sz="2400" dirty="0">
                <a:solidFill>
                  <a:schemeClr val="tx1"/>
                </a:solidFill>
              </a:rPr>
              <a:t>JOB CLASSIFICATION TASK TEAM DISCUSSION</a:t>
            </a:r>
          </a:p>
          <a:p>
            <a:r>
              <a:rPr lang="en-US" sz="2400" dirty="0">
                <a:solidFill>
                  <a:schemeClr val="tx1"/>
                </a:solidFill>
              </a:rPr>
              <a:t>NEGOTIATIONS SURVEY – NOT BEING UTILIZED</a:t>
            </a:r>
          </a:p>
          <a:p>
            <a:r>
              <a:rPr lang="en-US" sz="2400" dirty="0">
                <a:solidFill>
                  <a:schemeClr val="tx1"/>
                </a:solidFill>
              </a:rPr>
              <a:t>UNDERUTILIZED WORK TYPES – FACTOR IN SELECTION</a:t>
            </a:r>
          </a:p>
          <a:p>
            <a:r>
              <a:rPr lang="en-US" sz="2400" dirty="0">
                <a:solidFill>
                  <a:schemeClr val="tx1"/>
                </a:solidFill>
              </a:rPr>
              <a:t>SPLIT OF PE V. NON-PE HOURS IN NEGOTIATIONS</a:t>
            </a:r>
          </a:p>
          <a:p>
            <a:r>
              <a:rPr lang="en-US" sz="2400" dirty="0">
                <a:solidFill>
                  <a:schemeClr val="tx1"/>
                </a:solidFill>
              </a:rPr>
              <a:t>READING SCRIPT DURING SELECTION INTERVIEW WILL BE CONSIDERED IN EVALUATION</a:t>
            </a:r>
          </a:p>
        </p:txBody>
      </p:sp>
    </p:spTree>
    <p:extLst>
      <p:ext uri="{BB962C8B-B14F-4D97-AF65-F5344CB8AC3E}">
        <p14:creationId xmlns:p14="http://schemas.microsoft.com/office/powerpoint/2010/main" val="3219430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25" y="163207"/>
            <a:ext cx="8534401" cy="731268"/>
          </a:xfrm>
        </p:spPr>
        <p:txBody>
          <a:bodyPr>
            <a:normAutofit/>
          </a:bodyPr>
          <a:lstStyle/>
          <a:p>
            <a:r>
              <a:rPr lang="en-US" dirty="0"/>
              <a:t>DISTRICT FOUR WORK PROGRAM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26F2AF0-C62C-42B5-A566-771CCD1C33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464788"/>
              </p:ext>
            </p:extLst>
          </p:nvPr>
        </p:nvGraphicFramePr>
        <p:xfrm>
          <a:off x="1937318" y="1048891"/>
          <a:ext cx="7306461" cy="5645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Acrobat Document" r:id="rId3" imgW="7543619" imgH="5829075" progId="Acrobat.Document.11">
                  <p:embed/>
                </p:oleObj>
              </mc:Choice>
              <mc:Fallback>
                <p:oleObj name="Acrobat Document" r:id="rId3" imgW="7543619" imgH="5829075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7318" y="1048891"/>
                        <a:ext cx="7306461" cy="5645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2333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25" y="163207"/>
            <a:ext cx="8534401" cy="731268"/>
          </a:xfrm>
        </p:spPr>
        <p:txBody>
          <a:bodyPr>
            <a:normAutofit/>
          </a:bodyPr>
          <a:lstStyle/>
          <a:p>
            <a:r>
              <a:rPr lang="en-US" dirty="0"/>
              <a:t>DISTRICT FOUR WORK PROGRAM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0ABD62-B871-4AFE-8717-27D777C9F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9" y="1031358"/>
            <a:ext cx="11609521" cy="556082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BC00EEB-108B-455E-8245-743F5B26A99C}"/>
              </a:ext>
            </a:extLst>
          </p:cNvPr>
          <p:cNvSpPr/>
          <p:nvPr/>
        </p:nvSpPr>
        <p:spPr>
          <a:xfrm>
            <a:off x="10547498" y="2211573"/>
            <a:ext cx="1233377" cy="446568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00768A-34F1-42C0-9B84-419296EB48D9}"/>
              </a:ext>
            </a:extLst>
          </p:cNvPr>
          <p:cNvSpPr/>
          <p:nvPr/>
        </p:nvSpPr>
        <p:spPr>
          <a:xfrm>
            <a:off x="10558131" y="2836212"/>
            <a:ext cx="1233377" cy="288420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81AF617-A649-4AD7-A951-F06D15E8A58C}"/>
              </a:ext>
            </a:extLst>
          </p:cNvPr>
          <p:cNvSpPr/>
          <p:nvPr/>
        </p:nvSpPr>
        <p:spPr>
          <a:xfrm>
            <a:off x="10558131" y="5699051"/>
            <a:ext cx="1233377" cy="318977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A0C66C5-C8E0-40FE-8F78-08AB0CD2FEE8}"/>
              </a:ext>
            </a:extLst>
          </p:cNvPr>
          <p:cNvSpPr/>
          <p:nvPr/>
        </p:nvSpPr>
        <p:spPr>
          <a:xfrm>
            <a:off x="10547497" y="3811772"/>
            <a:ext cx="1233377" cy="318977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795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25" y="163207"/>
            <a:ext cx="8534401" cy="731268"/>
          </a:xfrm>
        </p:spPr>
        <p:txBody>
          <a:bodyPr>
            <a:normAutofit/>
          </a:bodyPr>
          <a:lstStyle/>
          <a:p>
            <a:r>
              <a:rPr lang="en-US" dirty="0"/>
              <a:t>DISTRICT FOUR WORK PROGRAM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99581C-2D3F-4FCC-867A-026258914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76" y="1445352"/>
            <a:ext cx="11554047" cy="322301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C985D7-D1A4-4C31-9C21-A2DE94D637C2}"/>
              </a:ext>
            </a:extLst>
          </p:cNvPr>
          <p:cNvSpPr/>
          <p:nvPr/>
        </p:nvSpPr>
        <p:spPr>
          <a:xfrm>
            <a:off x="10732338" y="2264735"/>
            <a:ext cx="1140685" cy="1988288"/>
          </a:xfrm>
          <a:prstGeom prst="roundRect">
            <a:avLst/>
          </a:prstGeom>
          <a:noFill/>
          <a:ln w="635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380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625" y="163206"/>
            <a:ext cx="10741887" cy="1580533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DISTRICT FOUR WORK PROGRAM</a:t>
            </a:r>
            <a:br>
              <a:rPr lang="en-US" dirty="0"/>
            </a:br>
            <a:br>
              <a:rPr lang="en-US" dirty="0"/>
            </a:br>
            <a:r>
              <a:rPr lang="en-US" sz="2700" dirty="0"/>
              <a:t>Looking ahead….what’s keeping </a:t>
            </a:r>
            <a:r>
              <a:rPr lang="en-US" sz="2700" dirty="0" err="1"/>
              <a:t>tim</a:t>
            </a:r>
            <a:r>
              <a:rPr lang="en-US" sz="2700" dirty="0"/>
              <a:t> brock awake at night?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3C2958-E095-461E-9C2B-843CAF258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1976604"/>
            <a:ext cx="9323809" cy="4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24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146FF-3F19-42C3-B531-8C6DE009D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37" y="401082"/>
            <a:ext cx="10309854" cy="1013047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Quality plans – how are we doing?</a:t>
            </a:r>
          </a:p>
        </p:txBody>
      </p:sp>
      <p:pic>
        <p:nvPicPr>
          <p:cNvPr id="4" name="Picture 3" descr="A picture containing sky, white&#10;&#10;Description generated with very high confidence">
            <a:extLst>
              <a:ext uri="{FF2B5EF4-FFF2-40B4-BE49-F238E27FC236}">
                <a16:creationId xmlns:a16="http://schemas.microsoft.com/office/drawing/2014/main" id="{8E342C46-A9F4-4D4D-B004-F71D94F30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7" y="1414129"/>
            <a:ext cx="6130317" cy="4226906"/>
          </a:xfrm>
          <a:prstGeom prst="rect">
            <a:avLst/>
          </a:prstGeom>
        </p:spPr>
      </p:pic>
      <p:pic>
        <p:nvPicPr>
          <p:cNvPr id="5" name="Picture 4" descr="A close up of a white wall&#10;&#10;Description generated with high confidence">
            <a:extLst>
              <a:ext uri="{FF2B5EF4-FFF2-40B4-BE49-F238E27FC236}">
                <a16:creationId xmlns:a16="http://schemas.microsoft.com/office/drawing/2014/main" id="{243C0B2E-C974-4162-BE3A-F4BED3F16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84" y="1805318"/>
            <a:ext cx="5716090" cy="344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17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146FF-3F19-42C3-B531-8C6DE009D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37" y="401082"/>
            <a:ext cx="10309854" cy="1013047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Quality plans – how are we doing?</a:t>
            </a:r>
          </a:p>
        </p:txBody>
      </p:sp>
      <p:pic>
        <p:nvPicPr>
          <p:cNvPr id="6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1856B26-E554-4483-B2BD-C32D36C71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87" y="2050985"/>
            <a:ext cx="8803759" cy="458351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86B47A4-1D56-4DFC-A20F-A2F194B98464}"/>
              </a:ext>
            </a:extLst>
          </p:cNvPr>
          <p:cNvSpPr txBox="1">
            <a:spLocks/>
          </p:cNvSpPr>
          <p:nvPr/>
        </p:nvSpPr>
        <p:spPr bwMode="auto">
          <a:xfrm>
            <a:off x="1222744" y="1041989"/>
            <a:ext cx="9239693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  <a:buSzTx/>
              <a:buFont typeface="Wingdings" pitchFamily="2" charset="2"/>
              <a:buBlip>
                <a:blip r:embed="rId3"/>
              </a:buBlip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2,364 Supplemental Agreements added </a:t>
            </a:r>
            <a:r>
              <a:rPr kumimoji="0" lang="en-US" sz="3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6,120 days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during construction</a:t>
            </a:r>
          </a:p>
        </p:txBody>
      </p:sp>
    </p:spTree>
    <p:extLst>
      <p:ext uri="{BB962C8B-B14F-4D97-AF65-F5344CB8AC3E}">
        <p14:creationId xmlns:p14="http://schemas.microsoft.com/office/powerpoint/2010/main" val="721747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146FF-3F19-42C3-B531-8C6DE009D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37" y="401082"/>
            <a:ext cx="10309854" cy="1013047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Quality plans – how are we doing?</a:t>
            </a: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A34767B-3BF0-4222-A79B-978089543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313766"/>
            <a:ext cx="8856920" cy="441281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9709F69-7D0C-4B5A-86D4-2D2BDA1DCF19}"/>
              </a:ext>
            </a:extLst>
          </p:cNvPr>
          <p:cNvSpPr txBox="1">
            <a:spLocks/>
          </p:cNvSpPr>
          <p:nvPr/>
        </p:nvSpPr>
        <p:spPr bwMode="auto">
          <a:xfrm>
            <a:off x="1811079" y="1146545"/>
            <a:ext cx="82296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B8803"/>
              </a:buClr>
              <a:buSzTx/>
              <a:buFont typeface="Wingdings" pitchFamily="2" charset="2"/>
              <a:buBlip>
                <a:blip r:embed="rId3"/>
              </a:buBlip>
              <a:tabLst/>
              <a:defRPr/>
            </a:pPr>
            <a:r>
              <a:rPr kumimoji="0" lang="en-US" sz="32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$131 million dollars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added over the last 10 years during construction</a:t>
            </a:r>
          </a:p>
        </p:txBody>
      </p:sp>
    </p:spTree>
    <p:extLst>
      <p:ext uri="{BB962C8B-B14F-4D97-AF65-F5344CB8AC3E}">
        <p14:creationId xmlns:p14="http://schemas.microsoft.com/office/powerpoint/2010/main" val="3889861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420" y="436813"/>
            <a:ext cx="10274055" cy="731268"/>
          </a:xfrm>
        </p:spPr>
        <p:txBody>
          <a:bodyPr>
            <a:normAutofit fontScale="90000"/>
          </a:bodyPr>
          <a:lstStyle/>
          <a:p>
            <a:r>
              <a:rPr lang="en-US" dirty="0"/>
              <a:t>DISTRICT FOUR – CONSULTANT ACQUISITION PLAN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DEAA65-CB01-45C4-967D-06F65B33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378" y="1760748"/>
            <a:ext cx="10505817" cy="3736284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CONSULTANT PROJECT MANAGEMENT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TOTAL PHASE 22 AND 32 FOR FY 18/19</a:t>
            </a:r>
          </a:p>
          <a:p>
            <a:r>
              <a:rPr lang="en-US" sz="2400" dirty="0">
                <a:solidFill>
                  <a:schemeClr val="tx1"/>
                </a:solidFill>
              </a:rPr>
              <a:t>30 CONTRACTS TO BE ADVERTISED IN PDE AND DESIGN</a:t>
            </a:r>
          </a:p>
          <a:p>
            <a:r>
              <a:rPr lang="en-US" sz="2400" dirty="0">
                <a:solidFill>
                  <a:schemeClr val="tx1"/>
                </a:solidFill>
              </a:rPr>
              <a:t>$49 MILLION CONTRACT DOLLARS IN CONTRACTS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CHANGES OCCUR THROUGHOUT THE YEAR – CHECK REGULARLY</a:t>
            </a:r>
          </a:p>
          <a:p>
            <a:endParaRPr lang="en-US" sz="31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4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199620-9D5A-499C-BD37-60D4AD097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93" y="241177"/>
            <a:ext cx="8534400" cy="882619"/>
          </a:xfrm>
        </p:spPr>
        <p:txBody>
          <a:bodyPr/>
          <a:lstStyle/>
          <a:p>
            <a:r>
              <a:rPr lang="en-US" dirty="0"/>
              <a:t>WHY ARE WE HERE?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83BB14-BA22-45D7-BF28-C5B507E5AE89}"/>
              </a:ext>
            </a:extLst>
          </p:cNvPr>
          <p:cNvSpPr txBox="1"/>
          <p:nvPr/>
        </p:nvSpPr>
        <p:spPr>
          <a:xfrm>
            <a:off x="418212" y="1283882"/>
            <a:ext cx="112776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cap="all" dirty="0"/>
              <a:t>It’s been a while since we all got together</a:t>
            </a:r>
          </a:p>
          <a:p>
            <a:endParaRPr lang="en-US" sz="2400" cap="all" dirty="0"/>
          </a:p>
          <a:p>
            <a:r>
              <a:rPr lang="en-US" sz="2400" cap="all" dirty="0"/>
              <a:t>A lot has changed</a:t>
            </a:r>
          </a:p>
          <a:p>
            <a:endParaRPr lang="en-US" sz="2400" cap="all" dirty="0"/>
          </a:p>
          <a:p>
            <a:r>
              <a:rPr lang="en-US" sz="2400" cap="all" dirty="0"/>
              <a:t>We need to share ideas, experiences and new ways to get our work done</a:t>
            </a:r>
          </a:p>
          <a:p>
            <a:endParaRPr lang="en-US" sz="2400" cap="all" dirty="0"/>
          </a:p>
          <a:p>
            <a:r>
              <a:rPr lang="en-US" sz="2400" cap="all" dirty="0"/>
              <a:t>Presentations will be made available ON THE D-4 KNOWLEDGE BASE after the Forum</a:t>
            </a:r>
          </a:p>
          <a:p>
            <a:endParaRPr lang="en-US" sz="2400" cap="all" dirty="0"/>
          </a:p>
          <a:p>
            <a:r>
              <a:rPr lang="en-US" sz="2000" cap="all" dirty="0">
                <a:hlinkClick r:id="rId2"/>
              </a:rPr>
              <a:t>http://www.fdot.gov/designsupport/Districts/D4/HomeKB.shtm</a:t>
            </a:r>
            <a:endParaRPr lang="en-US" sz="2000" cap="all" dirty="0"/>
          </a:p>
          <a:p>
            <a:endParaRPr lang="en-US" sz="2000" cap="all" dirty="0"/>
          </a:p>
          <a:p>
            <a:r>
              <a:rPr lang="en-US" sz="2000" cap="all" dirty="0">
                <a:solidFill>
                  <a:schemeClr val="bg1"/>
                </a:solidFill>
              </a:rPr>
              <a:t>http://d4sp.dot.state.fl.us/sites/D4TRANSDEV/KB/SitePages/Home.aspx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103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78" y="394282"/>
            <a:ext cx="8817394" cy="1019847"/>
          </a:xfrm>
        </p:spPr>
        <p:txBody>
          <a:bodyPr>
            <a:noAutofit/>
          </a:bodyPr>
          <a:lstStyle/>
          <a:p>
            <a:r>
              <a:rPr lang="en-US" dirty="0"/>
              <a:t>DISTRICT FOUR – CONSULTANT ACQUISITION PLAN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DEAA65-CB01-45C4-967D-06F65B33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6591" y="1984032"/>
            <a:ext cx="10750367" cy="419348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THE CAP FOR ANY DISTRICT CAN BE FOUND AT: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  <a:hlinkClick r:id="rId2"/>
              </a:rPr>
              <a:t>http://www.fdot.gov/procurement/InternetReports.shtm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PLEASE CONTACT PSU WITH ANY QUESTIONS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E5BE1-79C3-4E92-8EA3-D34DA5E63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9" y="3641716"/>
            <a:ext cx="11989981" cy="105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871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378" y="394283"/>
            <a:ext cx="8534401" cy="731268"/>
          </a:xfrm>
        </p:spPr>
        <p:txBody>
          <a:bodyPr>
            <a:normAutofit/>
          </a:bodyPr>
          <a:lstStyle/>
          <a:p>
            <a:r>
              <a:rPr lang="en-US" dirty="0"/>
              <a:t>DISTRICT FOUR - CAP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BDEAA65-CB01-45C4-967D-06F65B3322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754" y="1696953"/>
            <a:ext cx="10920487" cy="48632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THE CAP FOR DESIGN BUILD PROGRAM FOR ALL DISTRICTS CAN BE FOUND AT: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http://www.fdot.gov/procurement/pdf/DesignBuildAcquisitionPlan.pdf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PLEASE CONTACT PSU WITH ANY QUESTIONS</a:t>
            </a:r>
          </a:p>
        </p:txBody>
      </p:sp>
    </p:spTree>
    <p:extLst>
      <p:ext uri="{BB962C8B-B14F-4D97-AF65-F5344CB8AC3E}">
        <p14:creationId xmlns:p14="http://schemas.microsoft.com/office/powerpoint/2010/main" val="22010750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10BC-6160-492D-8130-FFD725B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126" y="0"/>
            <a:ext cx="8534401" cy="731268"/>
          </a:xfrm>
        </p:spPr>
        <p:txBody>
          <a:bodyPr>
            <a:normAutofit/>
          </a:bodyPr>
          <a:lstStyle/>
          <a:p>
            <a:r>
              <a:rPr lang="en-US" dirty="0"/>
              <a:t>DISTRICT FOUR - CAP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A63C40-1AA6-45D3-AC63-A1FC98606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126" y="1593235"/>
            <a:ext cx="11231747" cy="5067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A01689-1D04-4272-B3B8-518D3C474F19}"/>
              </a:ext>
            </a:extLst>
          </p:cNvPr>
          <p:cNvSpPr txBox="1"/>
          <p:nvPr/>
        </p:nvSpPr>
        <p:spPr>
          <a:xfrm>
            <a:off x="2741318" y="1028979"/>
            <a:ext cx="732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UPCOMING DESIGN BUILD PROJECTS IN D-4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DA3CC4-B3C4-4823-9AFB-76AF7291DC26}"/>
              </a:ext>
            </a:extLst>
          </p:cNvPr>
          <p:cNvSpPr/>
          <p:nvPr/>
        </p:nvSpPr>
        <p:spPr>
          <a:xfrm>
            <a:off x="350874" y="2126512"/>
            <a:ext cx="11695814" cy="731268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7F76D6-6C52-48FF-9122-16C52ABF73D1}"/>
              </a:ext>
            </a:extLst>
          </p:cNvPr>
          <p:cNvSpPr/>
          <p:nvPr/>
        </p:nvSpPr>
        <p:spPr>
          <a:xfrm>
            <a:off x="248092" y="4019105"/>
            <a:ext cx="11695814" cy="1245659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28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8030-836E-4FE1-8AB7-2569441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516" y="675862"/>
            <a:ext cx="10517188" cy="4098158"/>
          </a:xfrm>
        </p:spPr>
        <p:txBody>
          <a:bodyPr anchor="t" anchorCtr="0">
            <a:normAutofit/>
          </a:bodyPr>
          <a:lstStyle/>
          <a:p>
            <a:r>
              <a:rPr lang="en-US" sz="4000" dirty="0"/>
              <a:t>LRE UPDATE CYCLE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WHY DO WE DO THIS?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PROGRAM MANAGEMENT OFFICE NEEDS TO CONSTRUCT OUR 5 YEAR WORK PROGRAM EVERY YEAR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NEED UPDATED ESTIMATES FOR ALL PHASES</a:t>
            </a:r>
            <a:br>
              <a:rPr lang="en-US" sz="2400" dirty="0"/>
            </a:br>
            <a:r>
              <a:rPr lang="en-US" sz="2400" dirty="0"/>
              <a:t>PLANNING, </a:t>
            </a:r>
            <a:r>
              <a:rPr lang="en-US" sz="2400" dirty="0" err="1"/>
              <a:t>pde</a:t>
            </a:r>
            <a:r>
              <a:rPr lang="en-US" sz="2400" dirty="0"/>
              <a:t>, DESIGN, </a:t>
            </a:r>
            <a:r>
              <a:rPr lang="en-US" sz="2400" dirty="0">
                <a:solidFill>
                  <a:srgbClr val="FFC000"/>
                </a:solidFill>
              </a:rPr>
              <a:t>R/W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C000"/>
                </a:solidFill>
              </a:rPr>
              <a:t>CONSTRUCTION</a:t>
            </a:r>
            <a:r>
              <a:rPr lang="en-US" sz="2400" dirty="0"/>
              <a:t>, CEI, OPERATIONS, ETC.</a:t>
            </a:r>
          </a:p>
        </p:txBody>
      </p:sp>
    </p:spTree>
    <p:extLst>
      <p:ext uri="{BB962C8B-B14F-4D97-AF65-F5344CB8AC3E}">
        <p14:creationId xmlns:p14="http://schemas.microsoft.com/office/powerpoint/2010/main" val="3693614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91FA2-FC44-4579-854F-2E08B84A8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03" y="398086"/>
            <a:ext cx="11504993" cy="5853858"/>
          </a:xfrm>
        </p:spPr>
        <p:txBody>
          <a:bodyPr anchor="t" anchorCtr="0">
            <a:normAutofit/>
          </a:bodyPr>
          <a:lstStyle/>
          <a:p>
            <a:r>
              <a:rPr lang="en-US" sz="4000" dirty="0"/>
              <a:t>LRE UPDATE CYCLE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FY2019 - 66 due to Final Plans by 3/06/2018 – </a:t>
            </a:r>
            <a:r>
              <a:rPr lang="en-US" sz="3200" b="1" i="1" u="sng" dirty="0"/>
              <a:t>next week!!!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FY2023 – 23 by 3/20/2018 </a:t>
            </a:r>
            <a:br>
              <a:rPr lang="en-US" sz="2400" dirty="0"/>
            </a:br>
            <a:r>
              <a:rPr lang="en-US" sz="2400" dirty="0"/>
              <a:t>FY2022 - 46 by 4/03/2018</a:t>
            </a:r>
            <a:br>
              <a:rPr lang="en-US" sz="2400" dirty="0"/>
            </a:br>
            <a:r>
              <a:rPr lang="en-US" sz="2400" dirty="0"/>
              <a:t>FY2021 - 53 by 4/17/2018</a:t>
            </a:r>
            <a:br>
              <a:rPr lang="en-US" sz="2400" dirty="0"/>
            </a:br>
            <a:r>
              <a:rPr lang="en-US" sz="2400" dirty="0"/>
              <a:t>FY2020 - 63 by 5/01/2018 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Unfunded/others and FY2023 candidates – 80 by 5/15/2018</a:t>
            </a:r>
            <a:br>
              <a:rPr lang="en-US" sz="2400" dirty="0"/>
            </a:br>
            <a:r>
              <a:rPr lang="en-US" sz="2400" dirty="0"/>
              <a:t> </a:t>
            </a:r>
            <a:br>
              <a:rPr lang="en-US" sz="2400" dirty="0"/>
            </a:br>
            <a:r>
              <a:rPr lang="en-US" sz="2400" dirty="0">
                <a:solidFill>
                  <a:srgbClr val="FFC000"/>
                </a:solidFill>
              </a:rPr>
              <a:t>Plus all new R/W cost estimate requests due in R/W office by 4/30/2018.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1D9093-0E90-4A2F-AE2E-D2B61F26B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110" y="2162988"/>
            <a:ext cx="4131424" cy="181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349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91FA2-FC44-4579-854F-2E08B84A8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20" y="578838"/>
            <a:ext cx="11504993" cy="6006519"/>
          </a:xfrm>
        </p:spPr>
        <p:txBody>
          <a:bodyPr anchor="t" anchorCtr="0">
            <a:normAutofit/>
          </a:bodyPr>
          <a:lstStyle/>
          <a:p>
            <a:r>
              <a:rPr lang="en-US" sz="4000" dirty="0"/>
              <a:t>LRE UPDATE CYCLE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KICK-OFF MEETING WAS LAST WEEK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PRESENTATION IS AVAILABLE IN KNOWLEDGE BASE UNDER ‘PROGRAM MANAGEMENT’ – ‘FINAL PLANS’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remember – the deadline dates are for submittal to final plans</a:t>
            </a:r>
            <a:br>
              <a:rPr lang="en-US" sz="2400" dirty="0"/>
            </a:br>
            <a:r>
              <a:rPr lang="en-US" sz="2400" dirty="0"/>
              <a:t>there are steps to be performed prior to deadline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	review by your FDOT PM</a:t>
            </a:r>
            <a:br>
              <a:rPr lang="en-US" sz="2400" dirty="0"/>
            </a:br>
            <a:r>
              <a:rPr lang="en-US" sz="2400" dirty="0"/>
              <a:t>	scope change</a:t>
            </a:r>
            <a:br>
              <a:rPr lang="en-US" sz="2400" dirty="0"/>
            </a:br>
            <a:r>
              <a:rPr lang="en-US" sz="2400" dirty="0"/>
              <a:t>	schedule change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6867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E255D-1E17-4EAF-8491-34CBDE04E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15" y="475512"/>
            <a:ext cx="8534401" cy="2281600"/>
          </a:xfrm>
        </p:spPr>
        <p:txBody>
          <a:bodyPr anchor="t" anchorCtr="0"/>
          <a:lstStyle/>
          <a:p>
            <a:r>
              <a:rPr lang="en-US" dirty="0"/>
              <a:t>Scheduling presentation</a:t>
            </a:r>
            <a:br>
              <a:rPr lang="en-US" dirty="0"/>
            </a:br>
            <a:br>
              <a:rPr lang="en-US" dirty="0"/>
            </a:br>
            <a:r>
              <a:rPr lang="en-US" dirty="0"/>
              <a:t>Dianne forte</a:t>
            </a:r>
          </a:p>
        </p:txBody>
      </p:sp>
    </p:spTree>
    <p:extLst>
      <p:ext uri="{BB962C8B-B14F-4D97-AF65-F5344CB8AC3E}">
        <p14:creationId xmlns:p14="http://schemas.microsoft.com/office/powerpoint/2010/main" val="27231223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28302-D18F-4926-8880-564524038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1" y="1147400"/>
            <a:ext cx="8534401" cy="2281600"/>
          </a:xfrm>
        </p:spPr>
        <p:txBody>
          <a:bodyPr anchor="t" anchorCtr="0"/>
          <a:lstStyle/>
          <a:p>
            <a:r>
              <a:rPr lang="en-US" dirty="0"/>
              <a:t>10 minute break</a:t>
            </a:r>
          </a:p>
        </p:txBody>
      </p:sp>
    </p:spTree>
    <p:extLst>
      <p:ext uri="{BB962C8B-B14F-4D97-AF65-F5344CB8AC3E}">
        <p14:creationId xmlns:p14="http://schemas.microsoft.com/office/powerpoint/2010/main" val="10041647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E48D1-6E83-44A5-A80A-DD6EA0614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620" y="486144"/>
            <a:ext cx="11262847" cy="2307856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Typical section, roundabout, exception, variation approval process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Monifa </a:t>
            </a:r>
            <a:r>
              <a:rPr lang="en-US" dirty="0" err="1"/>
              <a:t>godfrey-baker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116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E48D1-6E83-44A5-A80A-DD6EA0614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620" y="486144"/>
            <a:ext cx="8534401" cy="2281600"/>
          </a:xfrm>
        </p:spPr>
        <p:txBody>
          <a:bodyPr anchor="t" anchorCtr="0"/>
          <a:lstStyle/>
          <a:p>
            <a:r>
              <a:rPr lang="en-US" dirty="0"/>
              <a:t>Utilities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eugene</a:t>
            </a:r>
            <a:r>
              <a:rPr lang="en-US" dirty="0"/>
              <a:t> </a:t>
            </a:r>
            <a:r>
              <a:rPr lang="en-US" dirty="0" err="1"/>
              <a:t>khashper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449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410D4E-38F2-47EF-B580-291D453A6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47" y="465363"/>
            <a:ext cx="8534401" cy="1055143"/>
          </a:xfrm>
        </p:spPr>
        <p:txBody>
          <a:bodyPr>
            <a:normAutofit fontScale="90000"/>
          </a:bodyPr>
          <a:lstStyle/>
          <a:p>
            <a:r>
              <a:rPr lang="en-US" dirty="0"/>
              <a:t>AGENDA FOR TODAY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688C60-51AA-4706-B3ED-8CCF152D80BB}"/>
              </a:ext>
            </a:extLst>
          </p:cNvPr>
          <p:cNvSpPr txBox="1"/>
          <p:nvPr/>
        </p:nvSpPr>
        <p:spPr>
          <a:xfrm>
            <a:off x="777239" y="1443841"/>
            <a:ext cx="1001480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cap="all" dirty="0"/>
              <a:t>9:00		Welcome/Introduction of New Staff</a:t>
            </a:r>
          </a:p>
          <a:p>
            <a:endParaRPr lang="en-US" sz="2400" cap="all" dirty="0"/>
          </a:p>
          <a:p>
            <a:r>
              <a:rPr lang="en-US" sz="2400" cap="all" dirty="0"/>
              <a:t>9:10		Review of upcoming D-4 Work Program</a:t>
            </a:r>
          </a:p>
          <a:p>
            <a:endParaRPr lang="en-US" sz="2400" cap="all" dirty="0"/>
          </a:p>
          <a:p>
            <a:r>
              <a:rPr lang="en-US" sz="2400" cap="all" dirty="0"/>
              <a:t>9:30		LRE Update Reminders</a:t>
            </a:r>
          </a:p>
          <a:p>
            <a:endParaRPr lang="en-US" sz="2400" cap="all" dirty="0"/>
          </a:p>
          <a:p>
            <a:r>
              <a:rPr lang="en-US" sz="2400" cap="all" dirty="0"/>
              <a:t>9:40		Scheduling Office</a:t>
            </a:r>
          </a:p>
          <a:p>
            <a:endParaRPr lang="en-US" sz="2400" cap="all" dirty="0"/>
          </a:p>
          <a:p>
            <a:r>
              <a:rPr lang="en-US" sz="2400" cap="all" dirty="0"/>
              <a:t>10:00		10 Minute Break</a:t>
            </a:r>
          </a:p>
          <a:p>
            <a:endParaRPr lang="en-US" sz="2400" cap="all" dirty="0"/>
          </a:p>
          <a:p>
            <a:r>
              <a:rPr lang="en-US" sz="2400" cap="all" dirty="0"/>
              <a:t>10:15		Typical Section/roundabout/exception/variation 			Approval Process	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6029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11607026" cy="6106042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PROJECTS WITH r/W ARE USUALLY DRIVEN BY THE R/W identification and ACQUISITION SCHEDULE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CRITICAL THAT THE DESIGN TEAM PROVIDES ACCURATE, COMPLETE AND CONSISTENT INFORMATION TO THE ACQUISITION TEAM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d-4 ADDED STEPS TO MINIMIZE CHANGES</a:t>
            </a:r>
            <a:br>
              <a:rPr lang="en-US" sz="2400" dirty="0"/>
            </a:br>
            <a:r>
              <a:rPr lang="en-US" sz="2400" dirty="0"/>
              <a:t>DURING THE ACQUISITION PHASE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18F0B9-1AC1-45AC-AC97-E4B62E132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300" y="3425543"/>
            <a:ext cx="3433928" cy="312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52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0"/>
            <a:ext cx="11585761" cy="6063511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MOST r/w PROJECTS HAVE BEEN THROUGH THE </a:t>
            </a:r>
            <a:r>
              <a:rPr lang="en-US" sz="2400" dirty="0" err="1"/>
              <a:t>pde</a:t>
            </a:r>
            <a:r>
              <a:rPr lang="en-US" sz="2400" dirty="0"/>
              <a:t> PROCESS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COMING OUT OF PDE:</a:t>
            </a:r>
            <a:br>
              <a:rPr lang="en-US" sz="2400" dirty="0"/>
            </a:br>
            <a:r>
              <a:rPr lang="en-US" sz="2400" dirty="0"/>
              <a:t>APPROVED ALIGNMENT WITH PRELIMINARY R/W REQUIRMENTS FOR THE CORRIDOR, POTENTIAL POND SITES, OTHER R/W IMPACTS IDENTIFIED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DESIGN TEAM FINE TUNES INFORMATION</a:t>
            </a:r>
            <a:br>
              <a:rPr lang="en-US" sz="2400" dirty="0"/>
            </a:br>
            <a:r>
              <a:rPr lang="en-US" sz="2400" dirty="0"/>
              <a:t>AND PROVIDES FINAL R/W REQUIREMENTS</a:t>
            </a:r>
            <a:br>
              <a:rPr lang="en-US" sz="2400" dirty="0"/>
            </a:br>
            <a:r>
              <a:rPr lang="en-US" sz="2400" dirty="0"/>
              <a:t>TO THE Mapping office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5864C2-8FCC-43B4-92CB-5254FE92C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836" y="3489710"/>
            <a:ext cx="2598444" cy="306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93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11628291" cy="6233632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dirty="0"/>
            </a:br>
            <a:r>
              <a:rPr lang="en-US" sz="2700" dirty="0"/>
              <a:t>design team: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soon after </a:t>
            </a:r>
            <a:r>
              <a:rPr lang="en-US" sz="2700" dirty="0" err="1"/>
              <a:t>ntp</a:t>
            </a:r>
            <a:r>
              <a:rPr lang="en-US" sz="2700" dirty="0"/>
              <a:t>, schedule a r/w kick-off meeting to brief the </a:t>
            </a:r>
            <a:r>
              <a:rPr lang="en-US" sz="2700" dirty="0" err="1"/>
              <a:t>the</a:t>
            </a:r>
            <a:r>
              <a:rPr lang="en-US" sz="2700" dirty="0"/>
              <a:t> r/w office on the project (schedule, degree of impacts, etc.)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complete/update design survey</a:t>
            </a:r>
            <a:br>
              <a:rPr lang="en-US" sz="2700" dirty="0"/>
            </a:br>
            <a:r>
              <a:rPr lang="en-US" sz="2700" dirty="0"/>
              <a:t>finalize geometry, typical section and profile</a:t>
            </a:r>
            <a:br>
              <a:rPr lang="en-US" sz="2700" dirty="0"/>
            </a:br>
            <a:r>
              <a:rPr lang="en-US" sz="2700" dirty="0"/>
              <a:t>further develop drainage design</a:t>
            </a:r>
            <a:br>
              <a:rPr lang="en-US" sz="2700" dirty="0"/>
            </a:br>
            <a:r>
              <a:rPr lang="en-US" sz="2700" dirty="0"/>
              <a:t>identify and develop any other elements of project that might impact R/W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schedule r/w input meeting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9228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8534401" cy="2281600"/>
          </a:xfrm>
        </p:spPr>
        <p:txBody>
          <a:bodyPr anchor="t" anchorCtr="0">
            <a:normAutofit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sz="2400" dirty="0"/>
            </a:br>
            <a:r>
              <a:rPr lang="en-US" sz="2400" dirty="0"/>
              <a:t>goals of r/w input meeting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0CB8D2-8862-4E66-BDDA-0DF912A3E5BA}"/>
              </a:ext>
            </a:extLst>
          </p:cNvPr>
          <p:cNvSpPr/>
          <p:nvPr/>
        </p:nvSpPr>
        <p:spPr>
          <a:xfrm>
            <a:off x="646814" y="1558631"/>
            <a:ext cx="1070698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TARGET 60-90 DAYS PRIOR TO INITIAL ENGINEERING SUBMITTAL</a:t>
            </a: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entury Gothic" panose="020B0502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cap="all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design elements that will impact R/W acquisition (gravity wall or slope)?</a:t>
            </a: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endParaRPr lang="en-US" sz="2000" cap="all" dirty="0">
              <a:latin typeface="Century Gothic" panose="020B050202020202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cap="all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What are the “hot” parcels where costs or impacts are severe? </a:t>
            </a: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endParaRPr lang="en-US" sz="2000" cap="all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cap="all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R/W owners who could pose significant challenges for design acquisition</a:t>
            </a: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endParaRPr lang="en-US" sz="2000" cap="all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cap="all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license agreement versus easement</a:t>
            </a: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endParaRPr lang="en-US" sz="2000" cap="all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fontAlgn="ctr">
              <a:spcBef>
                <a:spcPts val="0"/>
              </a:spcBef>
              <a:spcAft>
                <a:spcPts val="0"/>
              </a:spcAft>
            </a:pPr>
            <a:r>
              <a:rPr lang="en-US" sz="2000" cap="all" dirty="0">
                <a:latin typeface="Century Gothic" panose="020B0502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utility challenges</a:t>
            </a:r>
            <a:endParaRPr lang="en-US" sz="2000" cap="all" dirty="0"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4960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8534401" cy="2281600"/>
          </a:xfrm>
        </p:spPr>
        <p:txBody>
          <a:bodyPr anchor="t" anchorCtr="0"/>
          <a:lstStyle/>
          <a:p>
            <a:r>
              <a:rPr lang="en-US" dirty="0"/>
              <a:t>RIGHT OF WAY REQUIREMENTS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E206C6-4A25-4A07-B956-600354F5FA67}"/>
              </a:ext>
            </a:extLst>
          </p:cNvPr>
          <p:cNvSpPr/>
          <p:nvPr/>
        </p:nvSpPr>
        <p:spPr>
          <a:xfrm>
            <a:off x="329610" y="1077253"/>
            <a:ext cx="11302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INVITEES TO R/W INPUT MEETING: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LEGAL, MAPPING, RIGHT OF WAY, APPROPRIATE DESIGN MANAGER, CONSTRUCTION, APPROPRIATE OPERATIONS ENGINEER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A4B890-83B1-4791-8B14-C0CACF623AD2}"/>
              </a:ext>
            </a:extLst>
          </p:cNvPr>
          <p:cNvSpPr/>
          <p:nvPr/>
        </p:nvSpPr>
        <p:spPr>
          <a:xfrm>
            <a:off x="280174" y="2586991"/>
            <a:ext cx="11132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WHAT TO BRING: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endParaRPr lang="en-US" sz="2400" dirty="0">
              <a:latin typeface="+mj-lt"/>
              <a:ea typeface="Calibri" panose="020F0502020204030204" pitchFamily="34" charset="0"/>
            </a:endParaRP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ROLL PLOT OR GRAPHICS FOR OVERVIEW OF R/W NEEDS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IDENTIFIED CONTAMINATION SITES 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POTENTIAL TRAFFIC SIGNAL LOCATIONS/CORNER CLIP NEEDS 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DRAINAGE POND LOCATIONS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TRANSIT LOCATIONS</a:t>
            </a:r>
            <a:endParaRPr lang="en-US" sz="2400" dirty="0">
              <a:effectLst/>
              <a:latin typeface="+mj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5431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11245519" cy="4628116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dirty="0"/>
            </a:br>
            <a:r>
              <a:rPr lang="en-US" sz="2700" dirty="0"/>
              <a:t>FURTHER REFINE DESIGN ISSUES THAT COULD IMPACT R/W REQUIREMENTS IMPLEMENT COMMENTS FROM R/W INPUT MEETING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MAKE INITIAL ENGINEERING SUBMITTAL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RECEIVE AND REVIEW ALL COMMENTS RECEIVED FROM Initial engineering submittal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schedule r/w</a:t>
            </a:r>
            <a:br>
              <a:rPr lang="en-US" sz="2700" dirty="0"/>
            </a:br>
            <a:r>
              <a:rPr lang="en-US" sz="2700" dirty="0"/>
              <a:t>requirements</a:t>
            </a:r>
            <a:br>
              <a:rPr lang="en-US" sz="2700" dirty="0"/>
            </a:br>
            <a:r>
              <a:rPr lang="en-US" sz="2700" dirty="0"/>
              <a:t>meeting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1C580B-1C30-4ACD-94A1-0EB56EBC0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582" y="4029739"/>
            <a:ext cx="7173211" cy="271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295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11511333" cy="6276162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sz="2700" dirty="0"/>
            </a:br>
            <a:r>
              <a:rPr lang="en-US" sz="2400" dirty="0"/>
              <a:t>goal of r/w requirements meeting: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target 15-30 days after initial engineering comments received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review design team ‘final’ r/w requirements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fee parcels, PERMANENT AND TEMPORARY easements, license agreements, pond locations and sizes, proposed language/usage of proposed easements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parcel by parcel review of requirements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justification for each parcel discussed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1538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1"/>
            <a:ext cx="8534401" cy="2281600"/>
          </a:xfrm>
        </p:spPr>
        <p:txBody>
          <a:bodyPr anchor="t" anchorCtr="0"/>
          <a:lstStyle/>
          <a:p>
            <a:r>
              <a:rPr lang="en-US" dirty="0"/>
              <a:t>RIGHT OF WAY REQUIREMENTS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E206C6-4A25-4A07-B956-600354F5FA67}"/>
              </a:ext>
            </a:extLst>
          </p:cNvPr>
          <p:cNvSpPr/>
          <p:nvPr/>
        </p:nvSpPr>
        <p:spPr>
          <a:xfrm>
            <a:off x="499731" y="1446191"/>
            <a:ext cx="11302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INVITEES TO R/W INPUT MEETING: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LEGAL, MAPPING, RIGHT OF WAY, APPROPRIATE DESIGN MANAGER, CONSTRUCTION, APPROPRIATE OPERATIONS ENGINEER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A4B890-83B1-4791-8B14-C0CACF623AD2}"/>
              </a:ext>
            </a:extLst>
          </p:cNvPr>
          <p:cNvSpPr/>
          <p:nvPr/>
        </p:nvSpPr>
        <p:spPr>
          <a:xfrm>
            <a:off x="499731" y="2766957"/>
            <a:ext cx="11132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WHAT TO BRING: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ROLL PLOT AND PLANS WITH EXISTING AND PROPOSED R/W IDENTIFIED 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IDENTIFIED CONTAMINATION SITES 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FINALIZED TRAFFIC SIGNAL LOCATIONS INCLUDING CORNER CLIPS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FINALIZED DRAINAGE POND LOCATIONS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FINALIZED TRANSIT LOCATIONS 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DRIVEWAY PROFILES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latin typeface="+mj-lt"/>
                <a:ea typeface="Calibri" panose="020F0502020204030204" pitchFamily="34" charset="0"/>
              </a:rPr>
              <a:t>BACK OF SIDEWALK PROFILES</a:t>
            </a:r>
          </a:p>
          <a:p>
            <a:pPr marR="0" lvl="1" fontAlgn="base">
              <a:spcBef>
                <a:spcPts val="0"/>
              </a:spcBef>
              <a:spcAft>
                <a:spcPts val="0"/>
              </a:spcAft>
              <a:buSzPts val="1000"/>
              <a:tabLst>
                <a:tab pos="914400" algn="l"/>
              </a:tabLst>
            </a:pPr>
            <a:r>
              <a:rPr lang="en-US" sz="2400" dirty="0">
                <a:effectLst/>
                <a:latin typeface="+mj-lt"/>
                <a:ea typeface="Calibri" panose="020F0502020204030204" pitchFamily="34" charset="0"/>
              </a:rPr>
              <a:t>CROSS SECTIONS</a:t>
            </a:r>
          </a:p>
        </p:txBody>
      </p:sp>
    </p:spTree>
    <p:extLst>
      <p:ext uri="{BB962C8B-B14F-4D97-AF65-F5344CB8AC3E}">
        <p14:creationId xmlns:p14="http://schemas.microsoft.com/office/powerpoint/2010/main" val="33136882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0"/>
            <a:ext cx="10894645" cy="6010350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sz="2700" dirty="0"/>
            </a:br>
            <a:r>
              <a:rPr lang="en-US" sz="2700" dirty="0"/>
              <a:t>address comments received at r/w requirements meeting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discuss with r/w office if a follow up r/w requirements meeting IS necessary – frequently two meetings are needed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schedule and hold second r/w requirements meeting as necessary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respond to comments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make final r/w requirements</a:t>
            </a:r>
            <a:br>
              <a:rPr lang="en-US" sz="2700" dirty="0"/>
            </a:br>
            <a:r>
              <a:rPr lang="en-US" sz="2700" dirty="0"/>
              <a:t>submittal to mapping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5DAFA1-A03D-4DE7-9D28-188C22909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504536"/>
            <a:ext cx="4266337" cy="318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647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84023-5DD9-457F-9828-EDE34E5AC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174" y="305390"/>
            <a:ext cx="11468803" cy="2778051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RIGHT OF WAY REQUIREMENTS</a:t>
            </a:r>
            <a:br>
              <a:rPr lang="en-US" dirty="0"/>
            </a:br>
            <a:br>
              <a:rPr lang="en-US" dirty="0"/>
            </a:br>
            <a:r>
              <a:rPr lang="en-US" sz="2700" dirty="0"/>
              <a:t>accommodate these meetings in your project schedule at initial schedule discovery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activities need to be advanced in order to make final r/w decisions (drainage design, mast arm locations, driveway profiles, etc.)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changes after R/W process has started impact the schedule and may be more costly</a:t>
            </a:r>
            <a:br>
              <a:rPr lang="en-US" sz="2700" dirty="0"/>
            </a:br>
            <a:br>
              <a:rPr lang="en-US" sz="2700" dirty="0"/>
            </a:br>
            <a:r>
              <a:rPr lang="en-US" sz="2700" dirty="0"/>
              <a:t>contact your FDOT PM WITH any questions related to this process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688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410D4E-38F2-47EF-B580-291D453A6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447" y="465363"/>
            <a:ext cx="8534401" cy="1055143"/>
          </a:xfrm>
        </p:spPr>
        <p:txBody>
          <a:bodyPr>
            <a:normAutofit fontScale="90000"/>
          </a:bodyPr>
          <a:lstStyle/>
          <a:p>
            <a:r>
              <a:rPr lang="en-US" dirty="0"/>
              <a:t>AGENDA FOR TODAY</a:t>
            </a:r>
            <a:br>
              <a:rPr lang="en-US" dirty="0"/>
            </a:b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688C60-51AA-4706-B3ED-8CCF152D80BB}"/>
              </a:ext>
            </a:extLst>
          </p:cNvPr>
          <p:cNvSpPr txBox="1"/>
          <p:nvPr/>
        </p:nvSpPr>
        <p:spPr>
          <a:xfrm>
            <a:off x="543323" y="1318488"/>
            <a:ext cx="10418843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10:30		UTILITIES</a:t>
            </a:r>
          </a:p>
          <a:p>
            <a:endParaRPr lang="en-US" sz="2400" dirty="0"/>
          </a:p>
          <a:p>
            <a:r>
              <a:rPr lang="en-US" sz="2400" dirty="0"/>
              <a:t>10:45		R/W REQUIREMENTS UPDATE</a:t>
            </a:r>
          </a:p>
          <a:p>
            <a:endParaRPr lang="en-US" sz="2400" dirty="0"/>
          </a:p>
          <a:p>
            <a:r>
              <a:rPr lang="en-US" sz="2400" dirty="0"/>
              <a:t>11:00		10 MINUTE BREAK</a:t>
            </a:r>
          </a:p>
          <a:p>
            <a:endParaRPr lang="en-US" sz="2400" dirty="0"/>
          </a:p>
          <a:p>
            <a:r>
              <a:rPr lang="en-US" sz="2400" dirty="0"/>
              <a:t>11:15		EMO – SWAT/NEPA ASSIGNMENT</a:t>
            </a:r>
          </a:p>
          <a:p>
            <a:endParaRPr lang="en-US" sz="2400" dirty="0"/>
          </a:p>
          <a:p>
            <a:r>
              <a:rPr lang="en-US" sz="2400" dirty="0"/>
              <a:t>11:30		PUBLIC INFORMATION PROCESS FOR PD&amp;E AND DESIGN</a:t>
            </a:r>
          </a:p>
          <a:p>
            <a:endParaRPr lang="en-US" sz="2400" dirty="0"/>
          </a:p>
          <a:p>
            <a:r>
              <a:rPr lang="en-US" sz="2400" dirty="0"/>
              <a:t>11:40		FINAL PLANS ROUND TABLE</a:t>
            </a:r>
          </a:p>
          <a:p>
            <a:endParaRPr lang="en-US" sz="2400" dirty="0"/>
          </a:p>
          <a:p>
            <a:r>
              <a:rPr lang="en-US" sz="2400" dirty="0"/>
              <a:t>11:55		WRAP UP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0712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D9F5E-56F2-49D7-9634-C3D36789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048" y="900814"/>
            <a:ext cx="8534401" cy="874823"/>
          </a:xfrm>
        </p:spPr>
        <p:txBody>
          <a:bodyPr anchor="t" anchorCtr="0"/>
          <a:lstStyle/>
          <a:p>
            <a:r>
              <a:rPr lang="en-US" dirty="0"/>
              <a:t>10 minute break</a:t>
            </a:r>
          </a:p>
        </p:txBody>
      </p:sp>
    </p:spTree>
    <p:extLst>
      <p:ext uri="{BB962C8B-B14F-4D97-AF65-F5344CB8AC3E}">
        <p14:creationId xmlns:p14="http://schemas.microsoft.com/office/powerpoint/2010/main" val="41863340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9F109-F2CD-4179-8F67-FFACD630C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030" y="826386"/>
            <a:ext cx="10075938" cy="2281600"/>
          </a:xfrm>
        </p:spPr>
        <p:txBody>
          <a:bodyPr anchor="t" anchorCtr="0"/>
          <a:lstStyle/>
          <a:p>
            <a:r>
              <a:rPr lang="en-US" dirty="0"/>
              <a:t>Emo – swat/</a:t>
            </a:r>
            <a:r>
              <a:rPr lang="en-US" dirty="0" err="1"/>
              <a:t>nepa</a:t>
            </a:r>
            <a:r>
              <a:rPr lang="en-US" dirty="0"/>
              <a:t> delegation update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georgi</a:t>
            </a:r>
            <a:r>
              <a:rPr lang="en-US" dirty="0"/>
              <a:t> </a:t>
            </a:r>
            <a:r>
              <a:rPr lang="en-US" dirty="0" err="1"/>
              <a:t>celusnek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613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09FED-D2F9-401D-9A73-0C8EAFD30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029" y="720060"/>
            <a:ext cx="8534401" cy="2281600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Public information process for </a:t>
            </a:r>
            <a:r>
              <a:rPr lang="en-US" dirty="0" err="1"/>
              <a:t>pd&amp;e</a:t>
            </a:r>
            <a:r>
              <a:rPr lang="en-US" dirty="0"/>
              <a:t> and design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july</a:t>
            </a:r>
            <a:r>
              <a:rPr lang="en-US" dirty="0"/>
              <a:t> </a:t>
            </a:r>
            <a:r>
              <a:rPr lang="en-US" dirty="0" err="1"/>
              <a:t>jimenez</a:t>
            </a:r>
            <a:r>
              <a:rPr lang="en-US" dirty="0"/>
              <a:t> and Jorge </a:t>
            </a:r>
            <a:r>
              <a:rPr lang="en-US" dirty="0" err="1"/>
              <a:t>padron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2523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BB909-0678-404E-BD5E-D739898D2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560" y="677531"/>
            <a:ext cx="8534401" cy="2281600"/>
          </a:xfrm>
        </p:spPr>
        <p:txBody>
          <a:bodyPr anchor="t" anchorCtr="0"/>
          <a:lstStyle/>
          <a:p>
            <a:r>
              <a:rPr lang="en-US" dirty="0"/>
              <a:t>Final plans round table</a:t>
            </a:r>
            <a:br>
              <a:rPr lang="en-US" dirty="0"/>
            </a:br>
            <a:br>
              <a:rPr lang="en-US" dirty="0"/>
            </a:br>
            <a:r>
              <a:rPr lang="en-US" dirty="0" err="1"/>
              <a:t>tim</a:t>
            </a:r>
            <a:r>
              <a:rPr lang="en-US" dirty="0"/>
              <a:t> brock</a:t>
            </a:r>
          </a:p>
        </p:txBody>
      </p:sp>
    </p:spTree>
    <p:extLst>
      <p:ext uri="{BB962C8B-B14F-4D97-AF65-F5344CB8AC3E}">
        <p14:creationId xmlns:p14="http://schemas.microsoft.com/office/powerpoint/2010/main" val="2808089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8DFF9-C410-458B-AF8F-4E8C10AF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31" y="242827"/>
            <a:ext cx="9902982" cy="713444"/>
          </a:xfrm>
        </p:spPr>
        <p:txBody>
          <a:bodyPr/>
          <a:lstStyle/>
          <a:p>
            <a:r>
              <a:rPr lang="en-US" dirty="0"/>
              <a:t>D-4 DESIGN OFFICE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29204-7A9B-42A1-83CC-FFD667283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170" y="1205685"/>
            <a:ext cx="11263951" cy="4847725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CHANGES IN DESIGN OFFICE STAFF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DESIGN ENGINEER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ROADWAY DESIGN ENGINEER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CONSULTANT MANAGEMENT ENGINEER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STRUCTURES DESIGN ENGINEER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UTILITIES ADMINISTRATOR</a:t>
            </a:r>
          </a:p>
          <a:p>
            <a:r>
              <a:rPr lang="en-US" sz="2400" dirty="0">
                <a:solidFill>
                  <a:schemeClr val="tx1"/>
                </a:solidFill>
              </a:rPr>
              <a:t>DRAINAGE ENGINEER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SURVEYOR AND MAPPER</a:t>
            </a:r>
          </a:p>
          <a:p>
            <a:r>
              <a:rPr lang="en-US" sz="2400" dirty="0">
                <a:solidFill>
                  <a:schemeClr val="tx1"/>
                </a:solidFill>
              </a:rPr>
              <a:t>ADMINISTRATOR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883396-CB66-41FB-A21F-E9CCAD465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3683" y="1023541"/>
            <a:ext cx="1389241" cy="13892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64D719-293C-479A-A15F-6EF922499B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9" t="7518" r="5068"/>
          <a:stretch/>
        </p:blipFill>
        <p:spPr>
          <a:xfrm>
            <a:off x="6607266" y="141819"/>
            <a:ext cx="1543494" cy="16289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04A8BC-DAE6-4147-8C64-E4293E82D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481" y="587279"/>
            <a:ext cx="1389242" cy="13892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240D36C-4E3E-4C8A-830B-82C336B474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1144" y="4093999"/>
            <a:ext cx="1556996" cy="1556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71C6B67-1CF5-4056-8484-E63AF7D65B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6807"/>
          <a:stretch/>
        </p:blipFill>
        <p:spPr>
          <a:xfrm>
            <a:off x="8511479" y="2366858"/>
            <a:ext cx="1293246" cy="17145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4A9DAF-7487-47D0-92CC-EC1A667E97E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4750"/>
          <a:stretch/>
        </p:blipFill>
        <p:spPr>
          <a:xfrm>
            <a:off x="8480111" y="4620611"/>
            <a:ext cx="1324614" cy="17713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F3B9535-31E7-4FAD-8570-11E042D077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3683" y="3072011"/>
            <a:ext cx="1389241" cy="166376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D47987-6CCC-4696-BF89-E7D6DE0461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4439" y="2161506"/>
            <a:ext cx="1489149" cy="148914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7943C7F-6073-4EA1-9627-E20159DDA473}"/>
              </a:ext>
            </a:extLst>
          </p:cNvPr>
          <p:cNvSpPr txBox="1"/>
          <p:nvPr/>
        </p:nvSpPr>
        <p:spPr>
          <a:xfrm>
            <a:off x="6586755" y="1714830"/>
            <a:ext cx="1543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STEVE BRAUN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E2BEF5B-39D9-4A47-8EF5-44268A8629ED}"/>
              </a:ext>
            </a:extLst>
          </p:cNvPr>
          <p:cNvSpPr txBox="1"/>
          <p:nvPr/>
        </p:nvSpPr>
        <p:spPr>
          <a:xfrm>
            <a:off x="8226200" y="1951501"/>
            <a:ext cx="19800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SCOTT PETERSON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36BD88-1BF6-48C6-B00E-892CA63CDA3F}"/>
              </a:ext>
            </a:extLst>
          </p:cNvPr>
          <p:cNvSpPr txBox="1"/>
          <p:nvPr/>
        </p:nvSpPr>
        <p:spPr>
          <a:xfrm>
            <a:off x="10110226" y="2412782"/>
            <a:ext cx="1543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JOHN OLSON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50F145-E7C9-4722-B381-3AE6492FED79}"/>
              </a:ext>
            </a:extLst>
          </p:cNvPr>
          <p:cNvSpPr txBox="1"/>
          <p:nvPr/>
        </p:nvSpPr>
        <p:spPr>
          <a:xfrm>
            <a:off x="9984274" y="4749334"/>
            <a:ext cx="1795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JAMES POOLE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CCA65B-3E8F-41EA-A7C4-9B98E741A132}"/>
              </a:ext>
            </a:extLst>
          </p:cNvPr>
          <p:cNvSpPr txBox="1"/>
          <p:nvPr/>
        </p:nvSpPr>
        <p:spPr>
          <a:xfrm>
            <a:off x="8130249" y="4090694"/>
            <a:ext cx="20647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EUGENE KHASHPER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00C49B-1CA5-48AD-AAB8-4A46D60D0746}"/>
              </a:ext>
            </a:extLst>
          </p:cNvPr>
          <p:cNvSpPr txBox="1"/>
          <p:nvPr/>
        </p:nvSpPr>
        <p:spPr>
          <a:xfrm>
            <a:off x="6553654" y="3628524"/>
            <a:ext cx="1808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RAMON OTERO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3391F7-8809-4814-87F8-968755A6766E}"/>
              </a:ext>
            </a:extLst>
          </p:cNvPr>
          <p:cNvSpPr txBox="1"/>
          <p:nvPr/>
        </p:nvSpPr>
        <p:spPr>
          <a:xfrm>
            <a:off x="6671446" y="5628864"/>
            <a:ext cx="1543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JEFF SMITH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46BD00-4552-4867-8EB4-68431636F25A}"/>
              </a:ext>
            </a:extLst>
          </p:cNvPr>
          <p:cNvSpPr txBox="1"/>
          <p:nvPr/>
        </p:nvSpPr>
        <p:spPr>
          <a:xfrm>
            <a:off x="8662802" y="6367577"/>
            <a:ext cx="15434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MONIFA</a:t>
            </a:r>
          </a:p>
        </p:txBody>
      </p:sp>
    </p:spTree>
    <p:extLst>
      <p:ext uri="{BB962C8B-B14F-4D97-AF65-F5344CB8AC3E}">
        <p14:creationId xmlns:p14="http://schemas.microsoft.com/office/powerpoint/2010/main" val="267725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8DFF9-C410-458B-AF8F-4E8C10AF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31" y="242827"/>
            <a:ext cx="9902982" cy="713444"/>
          </a:xfrm>
        </p:spPr>
        <p:txBody>
          <a:bodyPr/>
          <a:lstStyle/>
          <a:p>
            <a:r>
              <a:rPr lang="en-US" dirty="0"/>
              <a:t>D-4 Consultant Project Management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29204-7A9B-42A1-83CC-FFD667283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1231" y="1558387"/>
            <a:ext cx="9541475" cy="3360243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THREE SECTIONS IN CONSULTANT PROJECT MANAGEMENT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LEADERS OF THE THREE SECTIONS 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JIM HUGHES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ANSON SONNETT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HENRY OAIKHENA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161754-BED8-4B33-858B-A1E7A8E87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865" y="3972193"/>
            <a:ext cx="1836871" cy="2642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E9C826-21AE-42DE-8925-DDACC2522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700" y="3561401"/>
            <a:ext cx="2688767" cy="2504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E69E16-9D94-463A-AD16-218D117C0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7806" y="2381875"/>
            <a:ext cx="2593978" cy="259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030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8DFF9-C410-458B-AF8F-4E8C10AF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74" y="-50769"/>
            <a:ext cx="11599052" cy="712775"/>
          </a:xfrm>
        </p:spPr>
        <p:txBody>
          <a:bodyPr>
            <a:normAutofit/>
          </a:bodyPr>
          <a:lstStyle/>
          <a:p>
            <a:r>
              <a:rPr lang="en-US" dirty="0"/>
              <a:t>D-4 Consultant Management - SECTION 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08600-9E60-41C5-9B3D-B49D0E6F3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41" y="1035885"/>
            <a:ext cx="1836871" cy="26429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A7DE0F-1445-451F-98F7-0F0DBB65F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904" y="792565"/>
            <a:ext cx="1994156" cy="2828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2019F3-D73F-4E2D-987F-68E9B4480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4927" y="1103264"/>
            <a:ext cx="2476781" cy="24767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7528B0-2E5E-43E6-ABE3-0348ADC130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3339" y="3830676"/>
            <a:ext cx="1899636" cy="25933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A99154-543D-4239-99D9-B67F330FC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836" y="4081457"/>
            <a:ext cx="2382155" cy="23821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7C0026-2789-4984-B5F3-912316C2DBD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7050" t="12363" r="19550" b="364"/>
          <a:stretch/>
        </p:blipFill>
        <p:spPr>
          <a:xfrm>
            <a:off x="9116440" y="912637"/>
            <a:ext cx="2443062" cy="24430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A31641-F10D-4694-B1B8-065159C1837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734" r="12900"/>
          <a:stretch/>
        </p:blipFill>
        <p:spPr>
          <a:xfrm>
            <a:off x="8095638" y="4089782"/>
            <a:ext cx="2663364" cy="20751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AFC722-416F-4096-BD7E-9B19BA0AB92C}"/>
              </a:ext>
            </a:extLst>
          </p:cNvPr>
          <p:cNvSpPr txBox="1"/>
          <p:nvPr/>
        </p:nvSpPr>
        <p:spPr>
          <a:xfrm>
            <a:off x="865281" y="3678865"/>
            <a:ext cx="1520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JIM HUGHES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10A29D-3874-4E18-BB39-CEA1634B8C64}"/>
              </a:ext>
            </a:extLst>
          </p:cNvPr>
          <p:cNvSpPr txBox="1"/>
          <p:nvPr/>
        </p:nvSpPr>
        <p:spPr>
          <a:xfrm>
            <a:off x="3775309" y="3592628"/>
            <a:ext cx="1520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VANDANA NAGOLE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041757-E54C-4CD3-B9AB-E3407ED25753}"/>
              </a:ext>
            </a:extLst>
          </p:cNvPr>
          <p:cNvSpPr txBox="1"/>
          <p:nvPr/>
        </p:nvSpPr>
        <p:spPr>
          <a:xfrm>
            <a:off x="6990062" y="2946297"/>
            <a:ext cx="1520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DONOVAN PESSOA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A9BCB9-F7BD-4E62-82C8-226389580D39}"/>
              </a:ext>
            </a:extLst>
          </p:cNvPr>
          <p:cNvSpPr txBox="1"/>
          <p:nvPr/>
        </p:nvSpPr>
        <p:spPr>
          <a:xfrm>
            <a:off x="9577732" y="3428999"/>
            <a:ext cx="1520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HAIYAN OU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1AA17F-C4FA-4815-A359-977952DFB6BC}"/>
              </a:ext>
            </a:extLst>
          </p:cNvPr>
          <p:cNvSpPr txBox="1"/>
          <p:nvPr/>
        </p:nvSpPr>
        <p:spPr>
          <a:xfrm>
            <a:off x="9099011" y="6220428"/>
            <a:ext cx="121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TBD #1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2D3516-2D41-4D05-A239-C4D7B2C3CD31}"/>
              </a:ext>
            </a:extLst>
          </p:cNvPr>
          <p:cNvSpPr txBox="1"/>
          <p:nvPr/>
        </p:nvSpPr>
        <p:spPr>
          <a:xfrm>
            <a:off x="4370505" y="5777707"/>
            <a:ext cx="1520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ROBERT LOPES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1162E9-A4C1-4D62-A8B4-5C7DFFE9FD29}"/>
              </a:ext>
            </a:extLst>
          </p:cNvPr>
          <p:cNvSpPr txBox="1"/>
          <p:nvPr/>
        </p:nvSpPr>
        <p:spPr>
          <a:xfrm>
            <a:off x="3182572" y="4481026"/>
            <a:ext cx="1222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VANITA SAINI</a:t>
            </a:r>
          </a:p>
        </p:txBody>
      </p:sp>
    </p:spTree>
    <p:extLst>
      <p:ext uri="{BB962C8B-B14F-4D97-AF65-F5344CB8AC3E}">
        <p14:creationId xmlns:p14="http://schemas.microsoft.com/office/powerpoint/2010/main" val="4112447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8DFF9-C410-458B-AF8F-4E8C10AF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420" y="324199"/>
            <a:ext cx="9929740" cy="590726"/>
          </a:xfrm>
        </p:spPr>
        <p:txBody>
          <a:bodyPr>
            <a:normAutofit fontScale="90000"/>
          </a:bodyPr>
          <a:lstStyle/>
          <a:p>
            <a:r>
              <a:rPr lang="en-US" dirty="0"/>
              <a:t>D-4 Consultant Management – SECTION 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31635-28DD-44DC-BB0F-81DDC8E970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52" y="967057"/>
            <a:ext cx="2688767" cy="25043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C0D270-2523-438A-9E1D-6BE5F89F1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612" y="1068144"/>
            <a:ext cx="1910686" cy="28654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BC0252-553D-4DD1-91FE-BB3112E14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6057" y="967057"/>
            <a:ext cx="2029026" cy="293000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2B8916-ECA3-4732-AFCD-B02B9E23AC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4680" y="4431691"/>
            <a:ext cx="2499952" cy="19259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B871D1-4080-417F-8A43-3C6403736E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538" y="3711984"/>
            <a:ext cx="2053522" cy="27939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6FF6CCA-7268-447A-AB58-4EE9E419E8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8742" y="542407"/>
            <a:ext cx="1951838" cy="28084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46B9F07-5900-4FC0-A871-1D193D81DF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0554" y="4121621"/>
            <a:ext cx="2344186" cy="234418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5DD58AC-9397-4B33-855D-3EEA737EBD6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734" r="12900"/>
          <a:stretch/>
        </p:blipFill>
        <p:spPr>
          <a:xfrm>
            <a:off x="9606394" y="4362346"/>
            <a:ext cx="2344186" cy="18264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21F284-5298-42A5-86B9-1A41B21C41E2}"/>
              </a:ext>
            </a:extLst>
          </p:cNvPr>
          <p:cNvSpPr txBox="1"/>
          <p:nvPr/>
        </p:nvSpPr>
        <p:spPr>
          <a:xfrm>
            <a:off x="588967" y="3102108"/>
            <a:ext cx="212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ANSON SONNETT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A9C78E-223D-4D02-B62F-60C905480805}"/>
              </a:ext>
            </a:extLst>
          </p:cNvPr>
          <p:cNvSpPr txBox="1"/>
          <p:nvPr/>
        </p:nvSpPr>
        <p:spPr>
          <a:xfrm>
            <a:off x="5533118" y="1126391"/>
            <a:ext cx="1622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HUMBERTO ARRIETA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DC106-B663-40DD-B03D-0C97BFD3048A}"/>
              </a:ext>
            </a:extLst>
          </p:cNvPr>
          <p:cNvSpPr txBox="1"/>
          <p:nvPr/>
        </p:nvSpPr>
        <p:spPr>
          <a:xfrm>
            <a:off x="6028182" y="2967335"/>
            <a:ext cx="1622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MARIA FORMOSO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165592-5155-4D0F-9C1F-DC0B46EFCF77}"/>
              </a:ext>
            </a:extLst>
          </p:cNvPr>
          <p:cNvSpPr txBox="1"/>
          <p:nvPr/>
        </p:nvSpPr>
        <p:spPr>
          <a:xfrm>
            <a:off x="9765428" y="3429000"/>
            <a:ext cx="212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RON KAREIVA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844E3B-4998-4678-88B4-6A743283B2A0}"/>
              </a:ext>
            </a:extLst>
          </p:cNvPr>
          <p:cNvSpPr txBox="1"/>
          <p:nvPr/>
        </p:nvSpPr>
        <p:spPr>
          <a:xfrm>
            <a:off x="10258633" y="6302435"/>
            <a:ext cx="990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TBD #2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98770A-5613-4F1A-81F6-E7ABF7552F97}"/>
              </a:ext>
            </a:extLst>
          </p:cNvPr>
          <p:cNvSpPr txBox="1"/>
          <p:nvPr/>
        </p:nvSpPr>
        <p:spPr>
          <a:xfrm>
            <a:off x="7071555" y="6349135"/>
            <a:ext cx="2127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HELEN JAMES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927459-8503-4F59-B8EB-C61BCCB97182}"/>
              </a:ext>
            </a:extLst>
          </p:cNvPr>
          <p:cNvSpPr txBox="1"/>
          <p:nvPr/>
        </p:nvSpPr>
        <p:spPr>
          <a:xfrm>
            <a:off x="2928700" y="5841299"/>
            <a:ext cx="1191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FAUSTO GOMEZ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93B72E-310A-4C8C-A636-BA971F600684}"/>
              </a:ext>
            </a:extLst>
          </p:cNvPr>
          <p:cNvSpPr txBox="1"/>
          <p:nvPr/>
        </p:nvSpPr>
        <p:spPr>
          <a:xfrm>
            <a:off x="2421204" y="4241118"/>
            <a:ext cx="1313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BINOD BASNET</a:t>
            </a:r>
          </a:p>
        </p:txBody>
      </p:sp>
    </p:spTree>
    <p:extLst>
      <p:ext uri="{BB962C8B-B14F-4D97-AF65-F5344CB8AC3E}">
        <p14:creationId xmlns:p14="http://schemas.microsoft.com/office/powerpoint/2010/main" val="597825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8DFF9-C410-458B-AF8F-4E8C10AF9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413" y="157829"/>
            <a:ext cx="10153024" cy="673303"/>
          </a:xfrm>
        </p:spPr>
        <p:txBody>
          <a:bodyPr/>
          <a:lstStyle/>
          <a:p>
            <a:r>
              <a:rPr lang="en-US" dirty="0"/>
              <a:t>D-4 Consultant Management – SECTION 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317195-F824-4B2D-8E8D-777267BC3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13" y="883581"/>
            <a:ext cx="2593978" cy="25939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090ED9-948C-4DD1-ADBD-EDA8D3311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109" y="1026716"/>
            <a:ext cx="2412751" cy="2412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358F8B-EA2C-4C5F-AA56-CBDA3D0D43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579"/>
          <a:stretch/>
        </p:blipFill>
        <p:spPr>
          <a:xfrm>
            <a:off x="5705737" y="863270"/>
            <a:ext cx="2145303" cy="2762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9B9710-5594-4EAE-8B0F-4C7080FE10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7187" y="3844666"/>
            <a:ext cx="2444246" cy="24442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ECD83A6-DD67-4156-8E28-A150DA408B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2898" y="3864351"/>
            <a:ext cx="2633509" cy="26335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2C14A2C-2FC1-453C-BFE5-C4098BFCF1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136" y="4031648"/>
            <a:ext cx="2412522" cy="268058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9CF2084-FADC-4ED6-9AA4-9B1FF7A207F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" b="18524"/>
          <a:stretch/>
        </p:blipFill>
        <p:spPr>
          <a:xfrm>
            <a:off x="9852118" y="918263"/>
            <a:ext cx="2043988" cy="2675283"/>
          </a:xfrm>
          <a:prstGeom prst="rect">
            <a:avLst/>
          </a:prstGeom>
        </p:spPr>
      </p:pic>
      <p:sp>
        <p:nvSpPr>
          <p:cNvPr id="25" name="AutoShape 2" descr="Image result for facebook profile picture">
            <a:extLst>
              <a:ext uri="{FF2B5EF4-FFF2-40B4-BE49-F238E27FC236}">
                <a16:creationId xmlns:a16="http://schemas.microsoft.com/office/drawing/2014/main" id="{4895D5A4-B274-447C-825E-0B2127F772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73330" y="3330575"/>
            <a:ext cx="19716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6744EA6-81B6-4FEB-A5BC-A440A1C8D69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734" r="12900"/>
          <a:stretch/>
        </p:blipFill>
        <p:spPr>
          <a:xfrm>
            <a:off x="9548518" y="4031648"/>
            <a:ext cx="2543342" cy="19816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5AE1EC-1603-484A-B836-657E6A9F1B9A}"/>
              </a:ext>
            </a:extLst>
          </p:cNvPr>
          <p:cNvSpPr txBox="1"/>
          <p:nvPr/>
        </p:nvSpPr>
        <p:spPr>
          <a:xfrm>
            <a:off x="309413" y="3530009"/>
            <a:ext cx="234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HENRY OAIKHENA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F46A87-3FB9-4FF9-9F37-18DB27E44B62}"/>
              </a:ext>
            </a:extLst>
          </p:cNvPr>
          <p:cNvSpPr txBox="1"/>
          <p:nvPr/>
        </p:nvSpPr>
        <p:spPr>
          <a:xfrm>
            <a:off x="3548904" y="3471605"/>
            <a:ext cx="234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THUC 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FB5FBC-DAD6-46CE-A608-3F126EC26601}"/>
              </a:ext>
            </a:extLst>
          </p:cNvPr>
          <p:cNvSpPr txBox="1"/>
          <p:nvPr/>
        </p:nvSpPr>
        <p:spPr>
          <a:xfrm>
            <a:off x="7859310" y="1078296"/>
            <a:ext cx="1485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KENZOT JASMIN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4B960A-C012-423F-AD95-A1412B965289}"/>
              </a:ext>
            </a:extLst>
          </p:cNvPr>
          <p:cNvSpPr txBox="1"/>
          <p:nvPr/>
        </p:nvSpPr>
        <p:spPr>
          <a:xfrm>
            <a:off x="8358153" y="2618124"/>
            <a:ext cx="1870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NADIR RODRIGUES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863E95-27D0-4F2D-959D-7E532C1FFDDC}"/>
              </a:ext>
            </a:extLst>
          </p:cNvPr>
          <p:cNvSpPr txBox="1"/>
          <p:nvPr/>
        </p:nvSpPr>
        <p:spPr>
          <a:xfrm>
            <a:off x="10245843" y="6128528"/>
            <a:ext cx="141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TBD #3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7DD642-3E0F-4B1C-B8D7-FE01B63C18FD}"/>
              </a:ext>
            </a:extLst>
          </p:cNvPr>
          <p:cNvSpPr txBox="1"/>
          <p:nvPr/>
        </p:nvSpPr>
        <p:spPr>
          <a:xfrm>
            <a:off x="7003096" y="6304202"/>
            <a:ext cx="234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CARL DORVIL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94BA85-E85F-4667-92F1-9B8189A5E05F}"/>
              </a:ext>
            </a:extLst>
          </p:cNvPr>
          <p:cNvSpPr txBox="1"/>
          <p:nvPr/>
        </p:nvSpPr>
        <p:spPr>
          <a:xfrm>
            <a:off x="3343743" y="6448185"/>
            <a:ext cx="2864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FERNANDO MORALES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70ADF9-F70B-4845-8238-561F8F0994A0}"/>
              </a:ext>
            </a:extLst>
          </p:cNvPr>
          <p:cNvSpPr txBox="1"/>
          <p:nvPr/>
        </p:nvSpPr>
        <p:spPr>
          <a:xfrm>
            <a:off x="879723" y="6292664"/>
            <a:ext cx="169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BING WANG</a:t>
            </a:r>
          </a:p>
        </p:txBody>
      </p:sp>
    </p:spTree>
    <p:extLst>
      <p:ext uri="{BB962C8B-B14F-4D97-AF65-F5344CB8AC3E}">
        <p14:creationId xmlns:p14="http://schemas.microsoft.com/office/powerpoint/2010/main" val="1827027358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5025</TotalTime>
  <Words>702</Words>
  <Application>Microsoft Office PowerPoint</Application>
  <PresentationFormat>Widescreen</PresentationFormat>
  <Paragraphs>201</Paragraphs>
  <Slides>43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Calibri</vt:lpstr>
      <vt:lpstr>Century Gothic</vt:lpstr>
      <vt:lpstr>Times New Roman</vt:lpstr>
      <vt:lpstr>Wingdings</vt:lpstr>
      <vt:lpstr>Wingdings 3</vt:lpstr>
      <vt:lpstr>Slice</vt:lpstr>
      <vt:lpstr>Acrobat Document</vt:lpstr>
      <vt:lpstr>FDOT District four consultant forum </vt:lpstr>
      <vt:lpstr>WHY ARE WE HERE?</vt:lpstr>
      <vt:lpstr>AGENDA FOR TODAY </vt:lpstr>
      <vt:lpstr>AGENDA FOR TODAY </vt:lpstr>
      <vt:lpstr>D-4 DESIGN OFFICE</vt:lpstr>
      <vt:lpstr>D-4 Consultant Project Management</vt:lpstr>
      <vt:lpstr>D-4 Consultant Management - SECTION 4</vt:lpstr>
      <vt:lpstr>D-4 Consultant Management – SECTION 5</vt:lpstr>
      <vt:lpstr>D-4 Consultant Management – SECTION 6</vt:lpstr>
      <vt:lpstr>District FOUR ACEC (FICE) Liaison Team</vt:lpstr>
      <vt:lpstr>District FOUR ACEC (FICE) Liaison Team</vt:lpstr>
      <vt:lpstr>DISTRICT FOUR WORK PROGRAM</vt:lpstr>
      <vt:lpstr>DISTRICT FOUR WORK PROGRAM</vt:lpstr>
      <vt:lpstr>DISTRICT FOUR WORK PROGRAM</vt:lpstr>
      <vt:lpstr>DISTRICT FOUR WORK PROGRAM  Looking ahead….what’s keeping tim brock awake at night?</vt:lpstr>
      <vt:lpstr>Quality plans – how are we doing?</vt:lpstr>
      <vt:lpstr>Quality plans – how are we doing?</vt:lpstr>
      <vt:lpstr>Quality plans – how are we doing?</vt:lpstr>
      <vt:lpstr>DISTRICT FOUR – CONSULTANT ACQUISITION PLAN</vt:lpstr>
      <vt:lpstr>DISTRICT FOUR – CONSULTANT ACQUISITION PLAN</vt:lpstr>
      <vt:lpstr>DISTRICT FOUR - CAP</vt:lpstr>
      <vt:lpstr>DISTRICT FOUR - CAP</vt:lpstr>
      <vt:lpstr>LRE UPDATE CYCLE  WHY DO WE DO THIS?  PROGRAM MANAGEMENT OFFICE NEEDS TO CONSTRUCT OUR 5 YEAR WORK PROGRAM EVERY YEAR  NEED UPDATED ESTIMATES FOR ALL PHASES PLANNING, pde, DESIGN, R/W, CONSTRUCTION, CEI, OPERATIONS, ETC.</vt:lpstr>
      <vt:lpstr>LRE UPDATE CYCLE  FY2019 - 66 due to Final Plans by 3/06/2018 – next week!!!  FY2023 – 23 by 3/20/2018  FY2022 - 46 by 4/03/2018 FY2021 - 53 by 4/17/2018 FY2020 - 63 by 5/01/2018   Unfunded/others and FY2023 candidates – 80 by 5/15/2018   Plus all new R/W cost estimate requests due in R/W office by 4/30/2018.</vt:lpstr>
      <vt:lpstr>LRE UPDATE CYCLE  KICK-OFF MEETING WAS LAST WEEK  PRESENTATION IS AVAILABLE IN KNOWLEDGE BASE UNDER ‘PROGRAM MANAGEMENT’ – ‘FINAL PLANS’  remember – the deadline dates are for submittal to final plans there are steps to be performed prior to deadline   review by your FDOT PM  scope change  schedule change </vt:lpstr>
      <vt:lpstr>Scheduling presentation  Dianne forte</vt:lpstr>
      <vt:lpstr>10 minute break</vt:lpstr>
      <vt:lpstr>Typical section, roundabout, exception, variation approval process  Monifa godfrey-baker</vt:lpstr>
      <vt:lpstr>Utilities  eugene khashper</vt:lpstr>
      <vt:lpstr>RIGHT OF WAY REQUIREMENTS  PROJECTS WITH r/W ARE USUALLY DRIVEN BY THE R/W identification and ACQUISITION SCHEDULE  CRITICAL THAT THE DESIGN TEAM PROVIDES ACCURATE, COMPLETE AND CONSISTENT INFORMATION TO THE ACQUISITION TEAM  d-4 ADDED STEPS TO MINIMIZE CHANGES DURING THE ACQUISITION PHASE</vt:lpstr>
      <vt:lpstr>RIGHT OF WAY REQUIREMENTS  MOST r/w PROJECTS HAVE BEEN THROUGH THE pde PROCESS  COMING OUT OF PDE: APPROVED ALIGNMENT WITH PRELIMINARY R/W REQUIRMENTS FOR THE CORRIDOR, POTENTIAL POND SITES, OTHER R/W IMPACTS IDENTIFIED  DESIGN TEAM FINE TUNES INFORMATION AND PROVIDES FINAL R/W REQUIREMENTS TO THE Mapping office</vt:lpstr>
      <vt:lpstr>RIGHT OF WAY REQUIREMENTS  design team:  soon after ntp, schedule a r/w kick-off meeting to brief the the r/w office on the project (schedule, degree of impacts, etc.)  complete/update design survey finalize geometry, typical section and profile further develop drainage design identify and develop any other elements of project that might impact R/W  schedule r/w input meeting   </vt:lpstr>
      <vt:lpstr>RIGHT OF WAY REQUIREMENTS  goals of r/w input meeting </vt:lpstr>
      <vt:lpstr>RIGHT OF WAY REQUIREMENTS</vt:lpstr>
      <vt:lpstr>RIGHT OF WAY REQUIREMENTS  FURTHER REFINE DESIGN ISSUES THAT COULD IMPACT R/W REQUIREMENTS IMPLEMENT COMMENTS FROM R/W INPUT MEETING  MAKE INITIAL ENGINEERING SUBMITTAL  RECEIVE AND REVIEW ALL COMMENTS RECEIVED FROM Initial engineering submittal  schedule r/w requirements meeting</vt:lpstr>
      <vt:lpstr>RIGHT OF WAY REQUIREMENTS  goal of r/w requirements meeting:  target 15-30 days after initial engineering comments received  review design team ‘final’ r/w requirements  fee parcels, PERMANENT AND TEMPORARY easements, license agreements, pond locations and sizes, proposed language/usage of proposed easements  parcel by parcel review of requirements  justification for each parcel discussed  </vt:lpstr>
      <vt:lpstr>RIGHT OF WAY REQUIREMENTS</vt:lpstr>
      <vt:lpstr>RIGHT OF WAY REQUIREMENTS  address comments received at r/w requirements meeting  discuss with r/w office if a follow up r/w requirements meeting IS necessary – frequently two meetings are needed  schedule and hold second r/w requirements meeting as necessary  respond to comments  make final r/w requirements submittal to mapping  </vt:lpstr>
      <vt:lpstr>RIGHT OF WAY REQUIREMENTS  accommodate these meetings in your project schedule at initial schedule discovery  activities need to be advanced in order to make final r/w decisions (drainage design, mast arm locations, driveway profiles, etc.)  changes after R/W process has started impact the schedule and may be more costly  contact your FDOT PM WITH any questions related to this process   </vt:lpstr>
      <vt:lpstr>10 minute break</vt:lpstr>
      <vt:lpstr>Emo – swat/nepa delegation update  georgi celusnek</vt:lpstr>
      <vt:lpstr>Public information process for pd&amp;e and design  july jimenez and Jorge padron</vt:lpstr>
      <vt:lpstr>Final plans round table  tim brock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FDOT District four consultant forum</dc:title>
  <dc:creator>Olson, John</dc:creator>
  <cp:lastModifiedBy>Olson, John</cp:lastModifiedBy>
  <cp:revision>112</cp:revision>
  <cp:lastPrinted>2018-02-26T22:06:39Z</cp:lastPrinted>
  <dcterms:created xsi:type="dcterms:W3CDTF">2018-02-23T00:01:36Z</dcterms:created>
  <dcterms:modified xsi:type="dcterms:W3CDTF">2018-03-08T22:25:10Z</dcterms:modified>
</cp:coreProperties>
</file>