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58" r:id="rId3"/>
    <p:sldId id="259" r:id="rId4"/>
    <p:sldId id="257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70" r:id="rId13"/>
    <p:sldId id="271" r:id="rId14"/>
    <p:sldId id="272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2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20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3A824-1A51-4B26-AD58-A6D8E14F6C04}" type="datetimeFigureOut">
              <a:rPr lang="en-US" smtClean="0"/>
              <a:t>2/27/2018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96926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7E33E-8B18-4087-B112-809917729534}" type="datetimeFigureOut">
              <a:rPr lang="en-US" smtClean="0"/>
              <a:t>2/27/2018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38267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FE419-2371-464F-8239-3959401C3561}" type="datetimeFigureOut">
              <a:rPr lang="en-US" smtClean="0"/>
              <a:t>2/27/2018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52040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162C4-EDD9-4389-A98B-B87ECEA2A816}" type="datetimeFigureOut">
              <a:rPr lang="en-US" smtClean="0"/>
              <a:t>2/27/2018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64971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059C3-6A89-4494-99FF-5A4D6FFD50EB}" type="datetimeFigureOut">
              <a:rPr lang="en-US" smtClean="0"/>
              <a:t>2/27/2018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6899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4B2F-12DE-47F5-8894-472B206D2E1E}" type="datetimeFigureOut">
              <a:rPr lang="en-US" smtClean="0"/>
              <a:t>2/27/2018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83459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0E46F-7819-4ACF-B48B-48222C2ACC88}" type="datetimeFigureOut">
              <a:rPr lang="en-US" smtClean="0"/>
              <a:t>2/27/2018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18048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3416-4057-4DAA-829D-4CA07428D088}" type="datetimeFigureOut">
              <a:rPr lang="en-US" smtClean="0"/>
              <a:t>2/27/2018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49854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D9284-D300-4297-87F7-E791DCC15DB1}" type="datetimeFigureOut">
              <a:rPr lang="en-US" smtClean="0"/>
              <a:t>2/27/2018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13300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525BB-DA17-4BA0-B3C8-3AC3ABC827E6}" type="datetimeFigureOut">
              <a:rPr lang="en-US" smtClean="0"/>
              <a:t>2/27/2018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7921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B16C4C9A-3960-41CF-A4E9-2A8FB932454B}" type="datetimeFigureOut">
              <a:rPr lang="en-US" smtClean="0"/>
              <a:t>2/27/2018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3078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BC1C18-307B-4F68-A007-B5B542270E8D}" type="datetimeFigureOut">
              <a:rPr lang="en-US" smtClean="0"/>
              <a:t>2/27/2018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6143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42321B-2845-41AD-8262-FBECA90EF37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NEPA Assignment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80FEB6-6181-4483-B881-FE3FB49DC9A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February 26, 2018</a:t>
            </a:r>
          </a:p>
        </p:txBody>
      </p:sp>
    </p:spTree>
    <p:extLst>
      <p:ext uri="{BB962C8B-B14F-4D97-AF65-F5344CB8AC3E}">
        <p14:creationId xmlns:p14="http://schemas.microsoft.com/office/powerpoint/2010/main" val="3883919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4BC7658-FB86-4B80-AF39-5883B4F284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280" y="1346670"/>
            <a:ext cx="2761162" cy="374312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7E44291-ABDF-4B5B-97C7-E945A28284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Create Documents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A9B3EC-4E7F-48A2-8440-8AC02BAA08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76211" y="1455171"/>
            <a:ext cx="3989795" cy="3997828"/>
          </a:xfrm>
        </p:spPr>
        <p:txBody>
          <a:bodyPr>
            <a:normAutofit/>
          </a:bodyPr>
          <a:lstStyle/>
          <a:p>
            <a:r>
              <a:rPr lang="en-US" dirty="0"/>
              <a:t>An app to prepare Environmental Documents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717A133-1EAE-45D4-B3AA-ECC58F4153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0490" y="207574"/>
            <a:ext cx="2344364" cy="119388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199B80B-6EB8-49ED-A01A-D3D52916D328}"/>
              </a:ext>
            </a:extLst>
          </p:cNvPr>
          <p:cNvSpPr txBox="1"/>
          <p:nvPr/>
        </p:nvSpPr>
        <p:spPr>
          <a:xfrm flipH="1">
            <a:off x="366666" y="2703794"/>
            <a:ext cx="4358962" cy="1200329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OEM does not review or approve Environmental Documents (Type 2 CE) prepared as a word document made into one big .pdf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5190E1D-6BCE-4C8A-AD63-5D99679CC6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1796" y="2703794"/>
            <a:ext cx="2824484" cy="384469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4BCCB23-5CCC-4F88-8C0C-EF164537B08E}"/>
              </a:ext>
            </a:extLst>
          </p:cNvPr>
          <p:cNvSpPr txBox="1"/>
          <p:nvPr/>
        </p:nvSpPr>
        <p:spPr>
          <a:xfrm flipH="1">
            <a:off x="3268555" y="5367577"/>
            <a:ext cx="7660177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Type 2 CE Determination Form must be created using the SWEPT app</a:t>
            </a:r>
          </a:p>
        </p:txBody>
      </p:sp>
    </p:spTree>
    <p:extLst>
      <p:ext uri="{BB962C8B-B14F-4D97-AF65-F5344CB8AC3E}">
        <p14:creationId xmlns:p14="http://schemas.microsoft.com/office/powerpoint/2010/main" val="1539794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E44291-ABDF-4B5B-97C7-E945A28284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NEPA Process Tracking App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A9B3EC-4E7F-48A2-8440-8AC02BAA08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3506" y="364501"/>
            <a:ext cx="7796540" cy="3997828"/>
          </a:xfrm>
        </p:spPr>
        <p:txBody>
          <a:bodyPr>
            <a:normAutofit/>
          </a:bodyPr>
          <a:lstStyle/>
          <a:p>
            <a:r>
              <a:rPr lang="en-US" dirty="0"/>
              <a:t>An app to track the NEPA Approval process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717A133-1EAE-45D4-B3AA-ECC58F4153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9607" y="1455171"/>
            <a:ext cx="2344364" cy="119388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71A04C2-ADF7-4592-9B9F-B6C698DD5D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6357" y="3413618"/>
            <a:ext cx="9327614" cy="1805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5621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E44291-ABDF-4B5B-97C7-E945A28284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1808" y="189944"/>
            <a:ext cx="7958331" cy="1077229"/>
          </a:xfrm>
        </p:spPr>
        <p:txBody>
          <a:bodyPr/>
          <a:lstStyle/>
          <a:p>
            <a:r>
              <a:rPr lang="en-US" dirty="0"/>
              <a:t>NEPA Approval Process</a:t>
            </a:r>
            <a:br>
              <a:rPr lang="en-US" dirty="0"/>
            </a:br>
            <a:r>
              <a:rPr lang="en-US" dirty="0"/>
              <a:t>it’s complicated!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70A6C85B-86B7-4EDC-8CBD-C936FF9AF4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48087" y="1920241"/>
            <a:ext cx="2048504" cy="4202868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ERC</a:t>
            </a:r>
          </a:p>
          <a:p>
            <a:r>
              <a:rPr lang="en-US" dirty="0"/>
              <a:t>Reviews by PLEMO</a:t>
            </a:r>
          </a:p>
          <a:p>
            <a:r>
              <a:rPr lang="en-US" dirty="0"/>
              <a:t>Reviews by OEM</a:t>
            </a:r>
          </a:p>
          <a:p>
            <a:r>
              <a:rPr lang="en-US" dirty="0"/>
              <a:t>Simultaneous Reviews</a:t>
            </a:r>
          </a:p>
          <a:p>
            <a:r>
              <a:rPr lang="en-US" dirty="0"/>
              <a:t>Concurrence by Resource Agencies</a:t>
            </a:r>
          </a:p>
          <a:p>
            <a:r>
              <a:rPr lang="en-US" dirty="0"/>
              <a:t>Environmental Document Submittal Forms</a:t>
            </a:r>
          </a:p>
          <a:p>
            <a:r>
              <a:rPr lang="en-US" dirty="0"/>
              <a:t>Initial Review</a:t>
            </a:r>
          </a:p>
          <a:p>
            <a:r>
              <a:rPr lang="en-US" dirty="0"/>
              <a:t>Approval Review</a:t>
            </a:r>
          </a:p>
          <a:p>
            <a:r>
              <a:rPr lang="en-US" dirty="0"/>
              <a:t>Project Delivery Coordinators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FEE9E2B-5DEC-4728-87EE-BC927EB286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1757" y="1188719"/>
            <a:ext cx="7041362" cy="4474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9306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E44291-ABDF-4B5B-97C7-E945A28284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1452" y="189944"/>
            <a:ext cx="9298688" cy="2178787"/>
          </a:xfrm>
        </p:spPr>
        <p:txBody>
          <a:bodyPr>
            <a:normAutofit/>
          </a:bodyPr>
          <a:lstStyle/>
          <a:p>
            <a:br>
              <a:rPr lang="en-US" dirty="0"/>
            </a:br>
            <a:r>
              <a:rPr lang="en-US" dirty="0"/>
              <a:t>We are learning and improving</a:t>
            </a:r>
            <a:br>
              <a:rPr lang="en-US" dirty="0"/>
            </a:br>
            <a:r>
              <a:rPr lang="en-US" dirty="0"/>
              <a:t>with every project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BE16DD-9531-408F-A0FE-AB8CAF3FB0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Tracking comments</a:t>
            </a:r>
          </a:p>
          <a:p>
            <a:r>
              <a:rPr lang="en-US" dirty="0"/>
              <a:t>Being proactive</a:t>
            </a:r>
          </a:p>
          <a:p>
            <a:r>
              <a:rPr lang="en-US" dirty="0"/>
              <a:t>Revising PD&amp;E Schedule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4E53D6C-A9CC-40FA-9329-8D9F03BA5B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7998" y="1279337"/>
            <a:ext cx="3649649" cy="4389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1923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E44291-ABDF-4B5B-97C7-E945A28284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1452" y="253952"/>
            <a:ext cx="9298688" cy="2178787"/>
          </a:xfrm>
        </p:spPr>
        <p:txBody>
          <a:bodyPr>
            <a:normAutofit/>
          </a:bodyPr>
          <a:lstStyle/>
          <a:p>
            <a:br>
              <a:rPr lang="en-US" dirty="0"/>
            </a:br>
            <a:br>
              <a:rPr lang="en-US" dirty="0"/>
            </a:br>
            <a:r>
              <a:rPr lang="en-US" dirty="0"/>
              <a:t>Thank you for YOUR help!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BE16DD-9531-408F-A0FE-AB8CAF3FB0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Schedule personal SWEPT training</a:t>
            </a:r>
          </a:p>
          <a:p>
            <a:r>
              <a:rPr lang="en-US" dirty="0"/>
              <a:t>Submit good documents</a:t>
            </a:r>
          </a:p>
          <a:p>
            <a:r>
              <a:rPr lang="en-US" dirty="0"/>
              <a:t>Stay on schedule</a:t>
            </a:r>
          </a:p>
          <a:p>
            <a:r>
              <a:rPr lang="en-US" dirty="0"/>
              <a:t>Be responsive</a:t>
            </a:r>
          </a:p>
          <a:p>
            <a:r>
              <a:rPr lang="en-US" dirty="0"/>
              <a:t>Have patience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54982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ED3108-B101-4256-A077-D7223547C6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NEPA Assignment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8F1D01-A437-46CA-B509-7DC8003244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1579" y="2015732"/>
            <a:ext cx="5607589" cy="3450613"/>
          </a:xfrm>
        </p:spPr>
        <p:txBody>
          <a:bodyPr/>
          <a:lstStyle/>
          <a:p>
            <a:r>
              <a:rPr lang="en-US" dirty="0"/>
              <a:t>Memorandum of Understanding between FHWA and FDOT signed on December 14, 2016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8D904A5-9C5E-4A5C-8360-20FA10E77E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4415" y="423126"/>
            <a:ext cx="2849880" cy="2137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8718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E44291-ABDF-4B5B-97C7-E945A28284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NEPA Assignment?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A9B3EC-4E7F-48A2-8440-8AC02BAA08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FDOT's assumption includes all highway and roadway projects in Florida whose source of federal funding comes from FHWA or which constitute a federal action through FHWA.</a:t>
            </a:r>
          </a:p>
          <a:p>
            <a:r>
              <a:rPr lang="en-US" dirty="0"/>
              <a:t>This includes responsibilities for environmental review, interagency consultation and other regulatory compliance-related actions pertaining to the review or approval of NEPA projects. </a:t>
            </a:r>
          </a:p>
          <a:p>
            <a:r>
              <a:rPr lang="en-US" dirty="0"/>
              <a:t>Therefore, whereas FHWA was previously identified as the Lead Federal Agency, this function is now served by FDOT with approval authority resting in the Office of Environmental Management (OEM). </a:t>
            </a:r>
          </a:p>
        </p:txBody>
      </p:sp>
    </p:spTree>
    <p:extLst>
      <p:ext uri="{BB962C8B-B14F-4D97-AF65-F5344CB8AC3E}">
        <p14:creationId xmlns:p14="http://schemas.microsoft.com/office/powerpoint/2010/main" val="24694829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E44291-ABDF-4B5B-97C7-E945A28284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really is NEPA Assignment?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A9B3EC-4E7F-48A2-8440-8AC02BAA08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Instead of Federal Highway Administration (FHWAA), the Office of Environmental Management (OEM) grants Location and Design Concept Acceptance (LDCA) and Re-evaluation approval. </a:t>
            </a:r>
          </a:p>
        </p:txBody>
      </p:sp>
    </p:spTree>
    <p:extLst>
      <p:ext uri="{BB962C8B-B14F-4D97-AF65-F5344CB8AC3E}">
        <p14:creationId xmlns:p14="http://schemas.microsoft.com/office/powerpoint/2010/main" val="11269399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E44291-ABDF-4B5B-97C7-E945A28284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Gauge NEPA Assignment Effectiveness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A9B3EC-4E7F-48A2-8440-8AC02BAA08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FDOT Performance Measures</a:t>
            </a:r>
          </a:p>
          <a:p>
            <a:pPr lvl="1"/>
            <a:r>
              <a:rPr lang="en-US" dirty="0"/>
              <a:t>Compliance with NEPA, FHWA NEPA regulations, and other Federal environmental statutes and regulations</a:t>
            </a:r>
          </a:p>
          <a:p>
            <a:pPr lvl="2"/>
            <a:r>
              <a:rPr lang="en-US" dirty="0"/>
              <a:t>Maintain documentation regarding compliance with responsibilities</a:t>
            </a:r>
          </a:p>
          <a:p>
            <a:pPr lvl="1"/>
            <a:r>
              <a:rPr lang="en-US" dirty="0"/>
              <a:t>QA/QC of NEPA decisions</a:t>
            </a:r>
          </a:p>
          <a:p>
            <a:pPr lvl="2"/>
            <a:r>
              <a:rPr lang="en-US" dirty="0"/>
              <a:t>Maintain internal QA/QC measures and processes including record of</a:t>
            </a:r>
          </a:p>
          <a:p>
            <a:pPr lvl="3"/>
            <a:r>
              <a:rPr lang="en-US" dirty="0"/>
              <a:t>Completion of legal sufficiency reviews by FDOT OGC</a:t>
            </a:r>
          </a:p>
          <a:p>
            <a:pPr lvl="3"/>
            <a:r>
              <a:rPr lang="en-US" dirty="0"/>
              <a:t>Compliance with FDOT’s environmental document content standards and procedures</a:t>
            </a:r>
          </a:p>
          <a:p>
            <a:pPr lvl="1"/>
            <a:r>
              <a:rPr lang="en-US" dirty="0"/>
              <a:t>Relationships with agencies and general public</a:t>
            </a:r>
          </a:p>
          <a:p>
            <a:pPr lvl="2"/>
            <a:r>
              <a:rPr lang="en-US" dirty="0"/>
              <a:t>Maintain communication considering timeliness and responsiveness</a:t>
            </a:r>
          </a:p>
          <a:p>
            <a:pPr lvl="2"/>
            <a:r>
              <a:rPr lang="en-US" dirty="0"/>
              <a:t>Provide opportunities for public involvement and comment</a:t>
            </a:r>
          </a:p>
          <a:p>
            <a:pPr lvl="2"/>
            <a:r>
              <a:rPr lang="en-US" dirty="0"/>
              <a:t>Use NEPA issue resolution process</a:t>
            </a:r>
          </a:p>
          <a:p>
            <a:pPr lvl="1"/>
            <a:r>
              <a:rPr lang="en-US" dirty="0"/>
              <a:t>Increased efficiency and completion of NEPA process</a:t>
            </a:r>
          </a:p>
          <a:p>
            <a:pPr lvl="2"/>
            <a:r>
              <a:rPr lang="en-US" dirty="0"/>
              <a:t>Compare duration of environmental document approvals before and after assignment</a:t>
            </a:r>
          </a:p>
        </p:txBody>
      </p:sp>
    </p:spTree>
    <p:extLst>
      <p:ext uri="{BB962C8B-B14F-4D97-AF65-F5344CB8AC3E}">
        <p14:creationId xmlns:p14="http://schemas.microsoft.com/office/powerpoint/2010/main" val="7372772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E44291-ABDF-4B5B-97C7-E945A28284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can we meet all these measures?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A9B3EC-4E7F-48A2-8440-8AC02BAA08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State Wide Environmental Project Tracker (SWEPT)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717A133-1EAE-45D4-B3AA-ECC58F4153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5954" y="2015732"/>
            <a:ext cx="3057671" cy="155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1318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E44291-ABDF-4B5B-97C7-E945A28284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SWEPT?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A9B3EC-4E7F-48A2-8440-8AC02BAA08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 database holding all the project files for PD&amp;E Projects</a:t>
            </a:r>
          </a:p>
          <a:p>
            <a:r>
              <a:rPr lang="en-US" dirty="0"/>
              <a:t>An app to prepare Environmental Documents</a:t>
            </a:r>
          </a:p>
          <a:p>
            <a:r>
              <a:rPr lang="en-US" dirty="0"/>
              <a:t>An app to track the NEPA Approval process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717A133-1EAE-45D4-B3AA-ECC58F4153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7183" y="2015732"/>
            <a:ext cx="3057671" cy="155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6033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E44291-ABDF-4B5B-97C7-E945A28284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Files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A9B3EC-4E7F-48A2-8440-8AC02BAA08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3506" y="364501"/>
            <a:ext cx="7796540" cy="3997828"/>
          </a:xfrm>
        </p:spPr>
        <p:txBody>
          <a:bodyPr>
            <a:normAutofit/>
          </a:bodyPr>
          <a:lstStyle/>
          <a:p>
            <a:r>
              <a:rPr lang="en-US" dirty="0"/>
              <a:t>A database holding all the project files for PD&amp;E Projects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717A133-1EAE-45D4-B3AA-ECC58F4153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6767" y="364501"/>
            <a:ext cx="2344364" cy="119388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58622EA-2BE3-4C1A-A2B4-7C5E128167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4621" y="2363415"/>
            <a:ext cx="5941623" cy="4170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8841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E44291-ABDF-4B5B-97C7-E945A28284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Create Documents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A9B3EC-4E7F-48A2-8440-8AC02BAA08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3506" y="364501"/>
            <a:ext cx="7796540" cy="3997828"/>
          </a:xfrm>
        </p:spPr>
        <p:txBody>
          <a:bodyPr>
            <a:normAutofit/>
          </a:bodyPr>
          <a:lstStyle/>
          <a:p>
            <a:r>
              <a:rPr lang="en-US" dirty="0"/>
              <a:t>An app to prepare Environmental Documents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717A133-1EAE-45D4-B3AA-ECC58F4153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9607" y="1455171"/>
            <a:ext cx="2344364" cy="119388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CFADEF-5EC1-4360-AD66-1EC84C6AF9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2525" y="2776537"/>
            <a:ext cx="9886950" cy="13049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4AFDDEB-A94B-44A7-8433-E1BD1FD971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3505" y="4208938"/>
            <a:ext cx="9905969" cy="2494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841329"/>
      </p:ext>
    </p:extLst>
  </p:cSld>
  <p:clrMapOvr>
    <a:masterClrMapping/>
  </p:clrMapOvr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336</TotalTime>
  <Words>422</Words>
  <Application>Microsoft Office PowerPoint</Application>
  <PresentationFormat>Widescreen</PresentationFormat>
  <Paragraphs>60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Gill Sans MT</vt:lpstr>
      <vt:lpstr>Gallery</vt:lpstr>
      <vt:lpstr>NEPA Assignment</vt:lpstr>
      <vt:lpstr>NEPA Assignment</vt:lpstr>
      <vt:lpstr>What is NEPA Assignment?</vt:lpstr>
      <vt:lpstr>What really is NEPA Assignment? </vt:lpstr>
      <vt:lpstr>Gauge NEPA Assignment Effectiveness</vt:lpstr>
      <vt:lpstr>How can we meet all these measures?</vt:lpstr>
      <vt:lpstr>What is SWEPT?</vt:lpstr>
      <vt:lpstr>Project Files</vt:lpstr>
      <vt:lpstr>Create Documents</vt:lpstr>
      <vt:lpstr>Create Documents</vt:lpstr>
      <vt:lpstr>NEPA Process Tracking App</vt:lpstr>
      <vt:lpstr>NEPA Approval Process it’s complicated!</vt:lpstr>
      <vt:lpstr> We are learning and improving with every project</vt:lpstr>
      <vt:lpstr>  Thank you for YOUR help!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NEPA Assignment</dc:title>
  <dc:creator>Celusnek, Georgi</dc:creator>
  <cp:lastModifiedBy>Celusnek, Georgi</cp:lastModifiedBy>
  <cp:revision>20</cp:revision>
  <dcterms:created xsi:type="dcterms:W3CDTF">2018-02-26T16:53:41Z</dcterms:created>
  <dcterms:modified xsi:type="dcterms:W3CDTF">2018-02-27T12:24:50Z</dcterms:modified>
</cp:coreProperties>
</file>