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14" r:id="rId5"/>
    <p:sldId id="322" r:id="rId6"/>
    <p:sldId id="331" r:id="rId7"/>
    <p:sldId id="313" r:id="rId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284"/>
    <a:srgbClr val="D7181F"/>
    <a:srgbClr val="1F4283"/>
    <a:srgbClr val="0054A8"/>
    <a:srgbClr val="1B1464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7500" autoAdjust="0"/>
  </p:normalViewPr>
  <p:slideViewPr>
    <p:cSldViewPr>
      <p:cViewPr varScale="1">
        <p:scale>
          <a:sx n="97" d="100"/>
          <a:sy n="97" d="100"/>
        </p:scale>
        <p:origin x="152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3797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BFC6944-35DF-4DA4-BFBA-9DAB2D105C4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850C60-1B9D-4593-BC99-AA4BE42152E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3228DF-E88E-443D-9C70-E95E807EFACE}" type="datetimeFigureOut">
              <a:rPr lang="en-US" smtClean="0"/>
              <a:t>2/26/2018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FE73D5-DAC7-4A45-8AAF-7CE2325400D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79499B-2DB5-4517-A0F4-52D193D841A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5304ED-8095-4E4F-8DD4-988299BA3DD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051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9509C99-E9D3-4EDE-9BA9-09E77E6D825A}" type="datetimeFigureOut">
              <a:rPr lang="en-US" smtClean="0"/>
              <a:t>2/26/2018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3C6454A-2E4A-4583-B6EF-8944D2CAD7D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51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6454A-2E4A-4583-B6EF-8944D2CAD7D3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2424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6454A-2E4A-4583-B6EF-8944D2CAD7D3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783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6454A-2E4A-4583-B6EF-8944D2CAD7D3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374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C6454A-2E4A-4583-B6EF-8944D2CAD7D3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357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2/26/2018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2/26/2018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2/26/2018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AFF6-94FB-4D73-A5B8-8CEBF2544A87}" type="datetimeFigureOut">
              <a:rPr lang="en-US" smtClean="0"/>
              <a:pPr/>
              <a:t>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5BE26-424E-4201-A0A6-D8E3FEBF99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9AFF6-94FB-4D73-A5B8-8CEBF2544A87}" type="datetimeFigureOut">
              <a:rPr lang="en-US" smtClean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5BE26-424E-4201-A0A6-D8E3FEBF99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018" y="6400800"/>
            <a:ext cx="9144000" cy="457199"/>
          </a:xfrm>
          <a:prstGeom prst="rect">
            <a:avLst/>
          </a:prstGeom>
          <a:solidFill>
            <a:srgbClr val="1F428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63040" y="6504801"/>
            <a:ext cx="7299960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Department of Transportation</a:t>
            </a:r>
          </a:p>
        </p:txBody>
      </p:sp>
      <p:pic>
        <p:nvPicPr>
          <p:cNvPr id="10" name="Content Placeholder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6426199"/>
            <a:ext cx="914400" cy="4064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682782" y="1326303"/>
            <a:ext cx="7772400" cy="4388697"/>
          </a:xfrm>
        </p:spPr>
        <p:txBody>
          <a:bodyPr>
            <a:normAutofit/>
          </a:bodyPr>
          <a:lstStyle/>
          <a:p>
            <a:pPr algn="l"/>
            <a:r>
              <a:rPr lang="en-US" sz="3600" dirty="0"/>
              <a:t>Step 1 – Determine existing system.</a:t>
            </a:r>
            <a:br>
              <a:rPr lang="en-US" sz="3600" dirty="0"/>
            </a:br>
            <a:r>
              <a:rPr lang="en-US" sz="3600" dirty="0"/>
              <a:t>Step 2 – Concept considerations:</a:t>
            </a:r>
            <a:br>
              <a:rPr lang="en-US" sz="3600" dirty="0"/>
            </a:br>
            <a:r>
              <a:rPr lang="en-US" sz="3200" dirty="0"/>
              <a:t>a) If existing system is FDOT, then proceed with additional FDOT light poles;</a:t>
            </a:r>
            <a:br>
              <a:rPr lang="en-US" sz="3200" dirty="0"/>
            </a:br>
            <a:r>
              <a:rPr lang="en-US" sz="3200" dirty="0"/>
              <a:t>b) If existing system is FPL, then consider utilizing FPL poles.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B87043C-AAF9-4773-9E94-B049D0A41B36}"/>
              </a:ext>
            </a:extLst>
          </p:cNvPr>
          <p:cNvSpPr/>
          <p:nvPr/>
        </p:nvSpPr>
        <p:spPr>
          <a:xfrm>
            <a:off x="0" y="762000"/>
            <a:ext cx="9144000" cy="45719"/>
          </a:xfrm>
          <a:prstGeom prst="rect">
            <a:avLst/>
          </a:prstGeom>
          <a:solidFill>
            <a:srgbClr val="1F428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F1F3B9-5E1C-4F7F-888A-47C47E885221}"/>
              </a:ext>
            </a:extLst>
          </p:cNvPr>
          <p:cNvSpPr txBox="1"/>
          <p:nvPr/>
        </p:nvSpPr>
        <p:spPr>
          <a:xfrm>
            <a:off x="416082" y="138528"/>
            <a:ext cx="83058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1F428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FPL Lights</a:t>
            </a:r>
          </a:p>
        </p:txBody>
      </p:sp>
    </p:spTree>
    <p:extLst>
      <p:ext uri="{BB962C8B-B14F-4D97-AF65-F5344CB8AC3E}">
        <p14:creationId xmlns:p14="http://schemas.microsoft.com/office/powerpoint/2010/main" val="10585871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018" y="6400800"/>
            <a:ext cx="9144000" cy="457199"/>
          </a:xfrm>
          <a:prstGeom prst="rect">
            <a:avLst/>
          </a:prstGeom>
          <a:solidFill>
            <a:srgbClr val="1F428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63040" y="6504801"/>
            <a:ext cx="7299960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Department of Transportation</a:t>
            </a:r>
          </a:p>
        </p:txBody>
      </p:sp>
      <p:pic>
        <p:nvPicPr>
          <p:cNvPr id="10" name="Content Placeholder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6426199"/>
            <a:ext cx="914400" cy="4064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73182" y="1219200"/>
            <a:ext cx="8991600" cy="1066800"/>
          </a:xfrm>
        </p:spPr>
        <p:txBody>
          <a:bodyPr lIns="0" rIns="0">
            <a:noAutofit/>
          </a:bodyPr>
          <a:lstStyle/>
          <a:p>
            <a:r>
              <a:rPr lang="en-US" sz="3600" dirty="0"/>
              <a:t>Step 3 – Understanding Lighting Agreements:</a:t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CC7D5E-E0C2-485D-9CF5-D51250FA3B71}"/>
              </a:ext>
            </a:extLst>
          </p:cNvPr>
          <p:cNvSpPr/>
          <p:nvPr/>
        </p:nvSpPr>
        <p:spPr>
          <a:xfrm>
            <a:off x="0" y="762000"/>
            <a:ext cx="9144000" cy="45719"/>
          </a:xfrm>
          <a:prstGeom prst="rect">
            <a:avLst/>
          </a:prstGeom>
          <a:solidFill>
            <a:srgbClr val="1F428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F043D66-F2FF-4ADD-AEC0-F9FB927E7E8F}"/>
              </a:ext>
            </a:extLst>
          </p:cNvPr>
          <p:cNvSpPr txBox="1"/>
          <p:nvPr/>
        </p:nvSpPr>
        <p:spPr>
          <a:xfrm>
            <a:off x="416082" y="138528"/>
            <a:ext cx="83058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1F428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FPL Lights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4D8C379-7420-41CD-AC2A-AB230351EC93}"/>
              </a:ext>
            </a:extLst>
          </p:cNvPr>
          <p:cNvSpPr/>
          <p:nvPr/>
        </p:nvSpPr>
        <p:spPr>
          <a:xfrm>
            <a:off x="90388" y="2472927"/>
            <a:ext cx="89916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Maintenance agreement between FDOT and Maintaining agency (usually municipality);</a:t>
            </a:r>
          </a:p>
          <a:p>
            <a:r>
              <a:rPr lang="en-US" dirty="0"/>
              <a:t>	Function of District maintenance office (Dean Morris)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Maintenance agreement between Maintaining agency (municipality) and FPL;</a:t>
            </a:r>
          </a:p>
          <a:p>
            <a:r>
              <a:rPr lang="en-US" dirty="0"/>
              <a:t>	Initiated by FPL, however, needs to be confirmed via email with FPL and municipality that agreement will be executed.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Illumination agreement between District and FPL Distribution.</a:t>
            </a:r>
          </a:p>
          <a:p>
            <a:r>
              <a:rPr lang="en-US" dirty="0"/>
              <a:t>	Initiated by District Utilities Office, however, plans have to be provided by designer. </a:t>
            </a:r>
          </a:p>
        </p:txBody>
      </p:sp>
    </p:spTree>
    <p:extLst>
      <p:ext uri="{BB962C8B-B14F-4D97-AF65-F5344CB8AC3E}">
        <p14:creationId xmlns:p14="http://schemas.microsoft.com/office/powerpoint/2010/main" val="24161335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018" y="6400800"/>
            <a:ext cx="9144000" cy="457199"/>
          </a:xfrm>
          <a:prstGeom prst="rect">
            <a:avLst/>
          </a:prstGeom>
          <a:solidFill>
            <a:srgbClr val="1F428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63040" y="6504801"/>
            <a:ext cx="7299960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Department of Transportation</a:t>
            </a:r>
          </a:p>
        </p:txBody>
      </p:sp>
      <p:pic>
        <p:nvPicPr>
          <p:cNvPr id="10" name="Content Placeholder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6426199"/>
            <a:ext cx="914400" cy="406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79FD0AB-2CAD-438C-835A-F0025E14B9A0}"/>
              </a:ext>
            </a:extLst>
          </p:cNvPr>
          <p:cNvSpPr txBox="1"/>
          <p:nvPr/>
        </p:nvSpPr>
        <p:spPr>
          <a:xfrm>
            <a:off x="685800" y="1739936"/>
            <a:ext cx="7467599" cy="3728649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1F42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District Utilities Administrator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1F42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Eugene Khashper - 954-777-4128</a:t>
            </a:r>
          </a:p>
          <a:p>
            <a:pPr>
              <a:lnSpc>
                <a:spcPct val="150000"/>
              </a:lnSpc>
            </a:pPr>
            <a:endParaRPr lang="en-US" sz="2000" dirty="0">
              <a:solidFill>
                <a:srgbClr val="1F42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1F42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Utility Project Manager III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1F42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Kadian McLean - 954-777-4129</a:t>
            </a:r>
          </a:p>
          <a:p>
            <a:pPr>
              <a:lnSpc>
                <a:spcPct val="150000"/>
              </a:lnSpc>
            </a:pPr>
            <a:endParaRPr lang="en-US" sz="2000" dirty="0">
              <a:solidFill>
                <a:srgbClr val="1F428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1F42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Utilities Technician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1F42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Juliet Ashbourne - 954-777-4126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60FDB4-F921-4123-9436-13EBF8387021}"/>
              </a:ext>
            </a:extLst>
          </p:cNvPr>
          <p:cNvSpPr/>
          <p:nvPr/>
        </p:nvSpPr>
        <p:spPr>
          <a:xfrm>
            <a:off x="0" y="762000"/>
            <a:ext cx="9144000" cy="45719"/>
          </a:xfrm>
          <a:prstGeom prst="rect">
            <a:avLst/>
          </a:prstGeom>
          <a:solidFill>
            <a:srgbClr val="1F428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5CAA02-E7C2-47F1-8DDC-9926101DE386}"/>
              </a:ext>
            </a:extLst>
          </p:cNvPr>
          <p:cNvSpPr txBox="1"/>
          <p:nvPr/>
        </p:nvSpPr>
        <p:spPr>
          <a:xfrm>
            <a:off x="416082" y="138528"/>
            <a:ext cx="83058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1F428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Information</a:t>
            </a:r>
          </a:p>
        </p:txBody>
      </p:sp>
    </p:spTree>
    <p:extLst>
      <p:ext uri="{BB962C8B-B14F-4D97-AF65-F5344CB8AC3E}">
        <p14:creationId xmlns:p14="http://schemas.microsoft.com/office/powerpoint/2010/main" val="216914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018" y="6400800"/>
            <a:ext cx="9144000" cy="457199"/>
          </a:xfrm>
          <a:prstGeom prst="rect">
            <a:avLst/>
          </a:prstGeom>
          <a:solidFill>
            <a:srgbClr val="1F428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63040" y="6504801"/>
            <a:ext cx="7299960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Department of Transportation</a:t>
            </a:r>
          </a:p>
        </p:txBody>
      </p:sp>
      <p:pic>
        <p:nvPicPr>
          <p:cNvPr id="10" name="Content Placeholder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6426199"/>
            <a:ext cx="914400" cy="4064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47699DD-3FF1-42A8-AC8C-1EC493EDA07A}"/>
              </a:ext>
            </a:extLst>
          </p:cNvPr>
          <p:cNvSpPr/>
          <p:nvPr/>
        </p:nvSpPr>
        <p:spPr>
          <a:xfrm>
            <a:off x="0" y="762000"/>
            <a:ext cx="9144000" cy="45719"/>
          </a:xfrm>
          <a:prstGeom prst="rect">
            <a:avLst/>
          </a:prstGeom>
          <a:solidFill>
            <a:srgbClr val="1F428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9FD0AB-2CAD-438C-835A-F0025E14B9A0}"/>
              </a:ext>
            </a:extLst>
          </p:cNvPr>
          <p:cNvSpPr txBox="1"/>
          <p:nvPr/>
        </p:nvSpPr>
        <p:spPr>
          <a:xfrm>
            <a:off x="3016473" y="3219539"/>
            <a:ext cx="3105017" cy="769441"/>
          </a:xfrm>
          <a:prstGeom prst="rect">
            <a:avLst/>
          </a:prstGeom>
          <a:noFill/>
        </p:spPr>
        <p:txBody>
          <a:bodyPr wrap="none" lIns="0" rIns="0" rtlCol="0" anchor="ctr" anchorCtr="0">
            <a:spAutoFit/>
          </a:bodyPr>
          <a:lstStyle/>
          <a:p>
            <a:r>
              <a:rPr lang="en-US" sz="4400" b="1" dirty="0">
                <a:solidFill>
                  <a:srgbClr val="1F428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0692969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D87B0C9171DC34990EB49D1908ED2AB" ma:contentTypeVersion="" ma:contentTypeDescription="Create a new document." ma:contentTypeScope="" ma:versionID="4a44dc10245e6c870f71c5a1f6bb1fe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2384c6cc0088fcedbaf6edaf557def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1661391-B2DE-4B91-950E-811BC4E92986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6E77DBF-0183-45D2-A685-5D1A40D99B2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6FECDF5-54A7-46FA-B26C-A170DCB00F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17519</TotalTime>
  <Words>56</Words>
  <Application>Microsoft Office PowerPoint</Application>
  <PresentationFormat>On-screen Show (4:3)</PresentationFormat>
  <Paragraphs>28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Step 1 – Determine existing system. Step 2 – Concept considerations: a) If existing system is FDOT, then proceed with additional FDOT light poles; b) If existing system is FPL, then consider utilizing FPL poles. </vt:lpstr>
      <vt:lpstr>Step 3 – Understanding Lighting Agreements: </vt:lpstr>
      <vt:lpstr>PowerPoint Presentation</vt:lpstr>
      <vt:lpstr>PowerPoint Presentation</vt:lpstr>
    </vt:vector>
  </TitlesOfParts>
  <Company>FDOT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Heading 2</dc:title>
  <dc:creator>rt826cm</dc:creator>
  <cp:lastModifiedBy>Khashper, Eugene</cp:lastModifiedBy>
  <cp:revision>189</cp:revision>
  <cp:lastPrinted>2018-01-18T20:07:21Z</cp:lastPrinted>
  <dcterms:created xsi:type="dcterms:W3CDTF">2013-02-15T23:23:43Z</dcterms:created>
  <dcterms:modified xsi:type="dcterms:W3CDTF">2018-02-26T21:08:11Z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0x0101001D87B0C9171DC34990EB49D1908ED2AB</vt:lpwstr>
  </property>
</Properties>
</file>