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709" r:id="rId5"/>
  </p:sldMasterIdLst>
  <p:notesMasterIdLst>
    <p:notesMasterId r:id="rId36"/>
  </p:notesMasterIdLst>
  <p:sldIdLst>
    <p:sldId id="307" r:id="rId6"/>
    <p:sldId id="464" r:id="rId7"/>
    <p:sldId id="321" r:id="rId8"/>
    <p:sldId id="493" r:id="rId9"/>
    <p:sldId id="355" r:id="rId10"/>
    <p:sldId id="344" r:id="rId11"/>
    <p:sldId id="431" r:id="rId12"/>
    <p:sldId id="483" r:id="rId13"/>
    <p:sldId id="492" r:id="rId14"/>
    <p:sldId id="484" r:id="rId15"/>
    <p:sldId id="487" r:id="rId16"/>
    <p:sldId id="488" r:id="rId17"/>
    <p:sldId id="490" r:id="rId18"/>
    <p:sldId id="489" r:id="rId19"/>
    <p:sldId id="491" r:id="rId20"/>
    <p:sldId id="357" r:id="rId21"/>
    <p:sldId id="345" r:id="rId22"/>
    <p:sldId id="309" r:id="rId23"/>
    <p:sldId id="327" r:id="rId24"/>
    <p:sldId id="310" r:id="rId25"/>
    <p:sldId id="340" r:id="rId26"/>
    <p:sldId id="458" r:id="rId27"/>
    <p:sldId id="400" r:id="rId28"/>
    <p:sldId id="401" r:id="rId29"/>
    <p:sldId id="470" r:id="rId30"/>
    <p:sldId id="405" r:id="rId31"/>
    <p:sldId id="419" r:id="rId32"/>
    <p:sldId id="350" r:id="rId33"/>
    <p:sldId id="455" r:id="rId34"/>
    <p:sldId id="48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well, Katasha" initials="CK" lastIdx="66" clrIdx="0"/>
  <p:cmAuthor id="2" name="Devens, Ted" initials="DT" lastIdx="34" clrIdx="1">
    <p:extLst>
      <p:ext uri="{19B8F6BF-5375-455C-9EA6-DF929625EA0E}">
        <p15:presenceInfo xmlns:p15="http://schemas.microsoft.com/office/powerpoint/2012/main" userId="S-1-5-21-1957994488-1229272821-682003330-7975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DFF"/>
    <a:srgbClr val="007A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9" autoAdjust="0"/>
    <p:restoredTop sz="90112" autoAdjust="0"/>
  </p:normalViewPr>
  <p:slideViewPr>
    <p:cSldViewPr>
      <p:cViewPr varScale="1">
        <p:scale>
          <a:sx n="113" d="100"/>
          <a:sy n="113" d="100"/>
        </p:scale>
        <p:origin x="378"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C94221-3F45-49E9-868B-3247BA318792}" type="datetimeFigureOut">
              <a:rPr lang="en-US" smtClean="0"/>
              <a:t>4/29/2020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D046A48-5B92-4650-90F7-A7D564AF2197}" type="slidenum">
              <a:rPr lang="en-US" smtClean="0"/>
              <a:t>‹#›</a:t>
            </a:fld>
            <a:endParaRPr lang="en-US"/>
          </a:p>
        </p:txBody>
      </p:sp>
    </p:spTree>
    <p:extLst>
      <p:ext uri="{BB962C8B-B14F-4D97-AF65-F5344CB8AC3E}">
        <p14:creationId xmlns:p14="http://schemas.microsoft.com/office/powerpoint/2010/main" val="252542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fld id="{3D046A48-5B92-4650-90F7-A7D564AF2197}" type="slidenum">
              <a:rPr lang="en-US" smtClean="0"/>
              <a:t>1</a:t>
            </a:fld>
            <a:endParaRPr lang="en-US"/>
          </a:p>
        </p:txBody>
      </p:sp>
    </p:spTree>
    <p:extLst>
      <p:ext uri="{BB962C8B-B14F-4D97-AF65-F5344CB8AC3E}">
        <p14:creationId xmlns:p14="http://schemas.microsoft.com/office/powerpoint/2010/main" val="41080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13</a:t>
            </a:fld>
            <a:endParaRPr lang="en-US"/>
          </a:p>
        </p:txBody>
      </p:sp>
    </p:spTree>
    <p:extLst>
      <p:ext uri="{BB962C8B-B14F-4D97-AF65-F5344CB8AC3E}">
        <p14:creationId xmlns:p14="http://schemas.microsoft.com/office/powerpoint/2010/main" val="105328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14</a:t>
            </a:fld>
            <a:endParaRPr lang="en-US"/>
          </a:p>
        </p:txBody>
      </p:sp>
    </p:spTree>
    <p:extLst>
      <p:ext uri="{BB962C8B-B14F-4D97-AF65-F5344CB8AC3E}">
        <p14:creationId xmlns:p14="http://schemas.microsoft.com/office/powerpoint/2010/main" val="425929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15</a:t>
            </a:fld>
            <a:endParaRPr lang="en-US"/>
          </a:p>
        </p:txBody>
      </p:sp>
    </p:spTree>
    <p:extLst>
      <p:ext uri="{BB962C8B-B14F-4D97-AF65-F5344CB8AC3E}">
        <p14:creationId xmlns:p14="http://schemas.microsoft.com/office/powerpoint/2010/main" val="3794864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custDataLst>
              <p:tags r:id="rId1"/>
            </p:custDataLst>
          </p:nvPr>
        </p:nvSpPr>
        <p:spPr/>
        <p:txBody>
          <a:bodyPr/>
          <a:lstStyle/>
          <a:p>
            <a:r>
              <a:rPr lang="en-US" dirty="0"/>
              <a:t>Do you </a:t>
            </a:r>
            <a:r>
              <a:rPr lang="en-US" baseline="0" dirty="0"/>
              <a:t>have any questions?</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16</a:t>
            </a:fld>
            <a:endParaRPr lang="en-US"/>
          </a:p>
        </p:txBody>
      </p:sp>
    </p:spTree>
    <p:extLst>
      <p:ext uri="{BB962C8B-B14F-4D97-AF65-F5344CB8AC3E}">
        <p14:creationId xmlns:p14="http://schemas.microsoft.com/office/powerpoint/2010/main" val="222578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Now Pete will give an overview</a:t>
            </a:r>
            <a:r>
              <a:rPr lang="en-US" baseline="0" dirty="0"/>
              <a:t> of the </a:t>
            </a:r>
            <a:r>
              <a:rPr lang="en-US" baseline="0" dirty="0" err="1"/>
              <a:t>StateWide</a:t>
            </a:r>
            <a:r>
              <a:rPr lang="en-US" baseline="0" dirty="0"/>
              <a:t> Environmental Project Tracker (SWEPT).</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17</a:t>
            </a:fld>
            <a:endParaRPr lang="en-US"/>
          </a:p>
        </p:txBody>
      </p:sp>
    </p:spTree>
    <p:extLst>
      <p:ext uri="{BB962C8B-B14F-4D97-AF65-F5344CB8AC3E}">
        <p14:creationId xmlns:p14="http://schemas.microsoft.com/office/powerpoint/2010/main" val="3373404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SWEPT supports activities in FDOT’s environmental process, such as::</a:t>
            </a:r>
          </a:p>
          <a:p>
            <a:pPr marL="640594" lvl="1" indent="-174708">
              <a:buFont typeface="Arial" panose="020B0604020202020204" pitchFamily="34" charset="0"/>
              <a:buChar char="•"/>
            </a:pPr>
            <a:r>
              <a:rPr lang="en-US" dirty="0"/>
              <a:t>Track environmental project schedules</a:t>
            </a:r>
          </a:p>
          <a:p>
            <a:pPr marL="640594" lvl="1" indent="-174708">
              <a:buFont typeface="Arial" panose="020B0604020202020204" pitchFamily="34" charset="0"/>
              <a:buChar char="•"/>
            </a:pPr>
            <a:r>
              <a:rPr lang="en-US" dirty="0"/>
              <a:t>Build consistent PD&amp;E Scopes of Service</a:t>
            </a:r>
          </a:p>
          <a:p>
            <a:pPr marL="640594" lvl="1" indent="-174708">
              <a:buFont typeface="Arial" panose="020B0604020202020204" pitchFamily="34" charset="0"/>
              <a:buChar char="•"/>
            </a:pPr>
            <a:r>
              <a:rPr lang="en-US" dirty="0"/>
              <a:t>Assign and document environmental document reviews</a:t>
            </a:r>
          </a:p>
          <a:p>
            <a:pPr marL="640594" lvl="1" indent="-174708">
              <a:buFont typeface="Arial" panose="020B0604020202020204" pitchFamily="34" charset="0"/>
              <a:buChar char="•"/>
            </a:pPr>
            <a:r>
              <a:rPr lang="en-US" dirty="0"/>
              <a:t>Provide for consistent and reliable file management and retention</a:t>
            </a:r>
          </a:p>
          <a:p>
            <a:pPr marL="640594" lvl="1" indent="-174708">
              <a:buFont typeface="Arial" panose="020B0604020202020204" pitchFamily="34" charset="0"/>
              <a:buChar char="•"/>
            </a:pPr>
            <a:r>
              <a:rPr lang="en-US" dirty="0"/>
              <a:t>Support FHWA audits of environmental documents</a:t>
            </a:r>
          </a:p>
          <a:p>
            <a:pPr marL="640594" lvl="1" indent="-174708">
              <a:buFont typeface="Arial" panose="020B0604020202020204" pitchFamily="34" charset="0"/>
              <a:buChar char="•"/>
            </a:pPr>
            <a:r>
              <a:rPr lang="en-US" dirty="0"/>
              <a:t>Report quality and performance management results</a:t>
            </a:r>
          </a:p>
          <a:p>
            <a:r>
              <a:rPr lang="en-US" dirty="0"/>
              <a:t> </a:t>
            </a:r>
          </a:p>
          <a:p>
            <a:r>
              <a:rPr lang="en-US" dirty="0"/>
              <a:t>SWEPT pulls project information from various FDOT databases such as the Work Program, Environmental Screening Tool, and PSM. It provides tools to upload and organize environmental files. It also provides an interface to FDOT’s Electronic Document Management System (EDMS), automatically transferring files to EDMS at certain milestones, such as when the Environmental Document is approved. SWEPT supports FDOT’s NEPA Assignment Program by helping to process environmental documents through OEM reviews and approvals. It also includes a robust Quality and Performance module to monitor performance measures and support the audits and self-assessments required by the program.</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18</a:t>
            </a:fld>
            <a:endParaRPr lang="en-US"/>
          </a:p>
        </p:txBody>
      </p:sp>
    </p:spTree>
    <p:extLst>
      <p:ext uri="{BB962C8B-B14F-4D97-AF65-F5344CB8AC3E}">
        <p14:creationId xmlns:p14="http://schemas.microsoft.com/office/powerpoint/2010/main" val="69865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People use SWEPT to support the environmental process in a variety of ways, depending on their roles and responsibilities:</a:t>
            </a:r>
          </a:p>
          <a:p>
            <a:pPr marL="174708" indent="-174708" defTabSz="931774">
              <a:buFont typeface="Arial" panose="020B0604020202020204" pitchFamily="34" charset="0"/>
              <a:buChar char="•"/>
              <a:defRPr/>
            </a:pPr>
            <a:r>
              <a:rPr lang="en-US" dirty="0"/>
              <a:t>District Environmental Administrators review, edit, and approve Type 1 CE’s and environmental certifications. They also use SWEPT to submit other environmental documents to OEM for approval. They may delegate the SWEPT approval authority to other FDOT personnel.</a:t>
            </a:r>
          </a:p>
          <a:p>
            <a:pPr marL="174708" indent="-174708">
              <a:buFont typeface="Arial" panose="020B0604020202020204" pitchFamily="34" charset="0"/>
              <a:buChar char="•"/>
            </a:pPr>
            <a:r>
              <a:rPr lang="en-US" dirty="0"/>
              <a:t>District PD&amp;E Project Managers and their teams use SWEPT to set up projects, manage the project file, and recommend environmental documents for approval. Team members may include consultants.</a:t>
            </a:r>
          </a:p>
          <a:p>
            <a:pPr marL="174708" indent="-174708">
              <a:buFont typeface="Arial" panose="020B0604020202020204" pitchFamily="34" charset="0"/>
              <a:buChar char="•"/>
            </a:pPr>
            <a:r>
              <a:rPr lang="en-US" dirty="0"/>
              <a:t>OEM staff use the site to review and approve environmental documents, and to support NEPA Assignment audits and self assessments</a:t>
            </a:r>
          </a:p>
          <a:p>
            <a:pPr marL="174708" indent="-174708">
              <a:buFont typeface="Arial" panose="020B0604020202020204" pitchFamily="34" charset="0"/>
              <a:buChar char="•"/>
            </a:pPr>
            <a:r>
              <a:rPr lang="en-US" dirty="0"/>
              <a:t>OGC attorneys also have access to the project files through SWEPT to review and approve documents and administrative records. </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19</a:t>
            </a:fld>
            <a:endParaRPr lang="en-US"/>
          </a:p>
        </p:txBody>
      </p:sp>
    </p:spTree>
    <p:extLst>
      <p:ext uri="{BB962C8B-B14F-4D97-AF65-F5344CB8AC3E}">
        <p14:creationId xmlns:p14="http://schemas.microsoft.com/office/powerpoint/2010/main" val="990260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SWEPT tools are organized into</a:t>
            </a:r>
            <a:r>
              <a:rPr lang="en-US" baseline="0" dirty="0"/>
              <a:t> 5 main sections. </a:t>
            </a:r>
          </a:p>
          <a:p>
            <a:pPr marL="640594" lvl="1" indent="-174708">
              <a:buFont typeface="Arial" panose="020B0604020202020204" pitchFamily="34" charset="0"/>
              <a:buChar char="•"/>
            </a:pPr>
            <a:r>
              <a:rPr lang="en-US" dirty="0"/>
              <a:t>Project Dashboards</a:t>
            </a:r>
          </a:p>
          <a:p>
            <a:pPr marL="640594" lvl="1" indent="-174708">
              <a:buFont typeface="Arial" panose="020B0604020202020204" pitchFamily="34" charset="0"/>
              <a:buChar char="•"/>
            </a:pPr>
            <a:r>
              <a:rPr lang="en-US" dirty="0"/>
              <a:t>PD&amp;E Project Input/Setup</a:t>
            </a:r>
          </a:p>
          <a:p>
            <a:pPr marL="640594" lvl="1" indent="-174708">
              <a:buFont typeface="Arial" panose="020B0604020202020204" pitchFamily="34" charset="0"/>
              <a:buChar char="•"/>
            </a:pPr>
            <a:r>
              <a:rPr lang="en-US" dirty="0"/>
              <a:t>Project Environmental Documents</a:t>
            </a:r>
          </a:p>
          <a:p>
            <a:pPr marL="640594" lvl="1" indent="-174708">
              <a:buFont typeface="Arial" panose="020B0604020202020204" pitchFamily="34" charset="0"/>
              <a:buChar char="•"/>
            </a:pPr>
            <a:r>
              <a:rPr lang="en-US" dirty="0"/>
              <a:t>Team Management</a:t>
            </a:r>
          </a:p>
          <a:p>
            <a:pPr marL="640594" lvl="1" indent="-174708">
              <a:buFont typeface="Arial" panose="020B0604020202020204" pitchFamily="34" charset="0"/>
              <a:buChar char="•"/>
            </a:pPr>
            <a:r>
              <a:rPr lang="en-US" dirty="0"/>
              <a:t>Quality &amp; Performance Management</a:t>
            </a:r>
          </a:p>
          <a:p>
            <a:endParaRPr lang="en-US" dirty="0"/>
          </a:p>
          <a:p>
            <a:r>
              <a:rPr lang="en-US" dirty="0"/>
              <a:t>Access to the modules depends on the user roles.</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20</a:t>
            </a:fld>
            <a:endParaRPr lang="en-US"/>
          </a:p>
        </p:txBody>
      </p:sp>
    </p:spTree>
    <p:extLst>
      <p:ext uri="{BB962C8B-B14F-4D97-AF65-F5344CB8AC3E}">
        <p14:creationId xmlns:p14="http://schemas.microsoft.com/office/powerpoint/2010/main" val="3767563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Users get to these modules from the SWEPT Home Page. They can click on the box at the top for the module they want to use,</a:t>
            </a:r>
            <a:r>
              <a:rPr lang="en-US" baseline="0" dirty="0"/>
              <a:t> or use the menu at the left to go to specific pages in the module.</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21</a:t>
            </a:fld>
            <a:endParaRPr lang="en-US"/>
          </a:p>
        </p:txBody>
      </p:sp>
    </p:spTree>
    <p:extLst>
      <p:ext uri="{BB962C8B-B14F-4D97-AF65-F5344CB8AC3E}">
        <p14:creationId xmlns:p14="http://schemas.microsoft.com/office/powerpoint/2010/main" val="409349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Now we’ll log onto the site and show you</a:t>
            </a:r>
            <a:r>
              <a:rPr lang="en-US" baseline="0" dirty="0"/>
              <a:t> how to use it.</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22</a:t>
            </a:fld>
            <a:endParaRPr lang="en-US"/>
          </a:p>
        </p:txBody>
      </p:sp>
    </p:spTree>
    <p:extLst>
      <p:ext uri="{BB962C8B-B14F-4D97-AF65-F5344CB8AC3E}">
        <p14:creationId xmlns:p14="http://schemas.microsoft.com/office/powerpoint/2010/main" val="316354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2</a:t>
            </a:fld>
            <a:endParaRPr lang="en-US"/>
          </a:p>
        </p:txBody>
      </p:sp>
    </p:spTree>
    <p:extLst>
      <p:ext uri="{BB962C8B-B14F-4D97-AF65-F5344CB8AC3E}">
        <p14:creationId xmlns:p14="http://schemas.microsoft.com/office/powerpoint/2010/main" val="2993149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SWEPT </a:t>
            </a:r>
            <a:r>
              <a:rPr lang="en-US" dirty="0"/>
              <a:t>supports the environmental document review process by </a:t>
            </a:r>
          </a:p>
          <a:p>
            <a:pPr marL="174685" indent="-174685">
              <a:buFont typeface="Arial" panose="020B0604020202020204" pitchFamily="34" charset="0"/>
              <a:buChar char="•"/>
            </a:pPr>
            <a:r>
              <a:rPr lang="en-US" dirty="0"/>
              <a:t>Enforcing legal sufficiency and prior concurrence requirements with legal staff</a:t>
            </a:r>
          </a:p>
          <a:p>
            <a:pPr marL="174685" indent="-174685">
              <a:buFont typeface="Arial" panose="020B0604020202020204" pitchFamily="34" charset="0"/>
              <a:buChar char="•"/>
            </a:pPr>
            <a:r>
              <a:rPr lang="en-US" dirty="0"/>
              <a:t>Documenting and processing the review and approvals of environmental documents</a:t>
            </a:r>
          </a:p>
          <a:p>
            <a:endParaRPr lang="en-US" dirty="0"/>
          </a:p>
          <a:p>
            <a:r>
              <a:rPr lang="en-US" dirty="0"/>
              <a:t>Your handouts include a quick</a:t>
            </a:r>
            <a:r>
              <a:rPr lang="en-US" baseline="0" dirty="0"/>
              <a:t> reference to help guide you through the process. Let’s go through it in more detail.</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23</a:t>
            </a:fld>
            <a:endParaRPr lang="en-US"/>
          </a:p>
        </p:txBody>
      </p:sp>
    </p:spTree>
    <p:extLst>
      <p:ext uri="{BB962C8B-B14F-4D97-AF65-F5344CB8AC3E}">
        <p14:creationId xmlns:p14="http://schemas.microsoft.com/office/powerpoint/2010/main" val="3157350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24</a:t>
            </a:fld>
            <a:endParaRPr lang="en-US"/>
          </a:p>
        </p:txBody>
      </p:sp>
    </p:spTree>
    <p:extLst>
      <p:ext uri="{BB962C8B-B14F-4D97-AF65-F5344CB8AC3E}">
        <p14:creationId xmlns:p14="http://schemas.microsoft.com/office/powerpoint/2010/main" val="1359925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25</a:t>
            </a:fld>
            <a:endParaRPr lang="en-US"/>
          </a:p>
        </p:txBody>
      </p:sp>
    </p:spTree>
    <p:extLst>
      <p:ext uri="{BB962C8B-B14F-4D97-AF65-F5344CB8AC3E}">
        <p14:creationId xmlns:p14="http://schemas.microsoft.com/office/powerpoint/2010/main" val="7369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Depending on</a:t>
            </a:r>
            <a:r>
              <a:rPr lang="en-US" baseline="0" dirty="0"/>
              <a:t> the impact to Section 4(f) resources, the Office of General Council may need to review Type 2 CE’s and/or provide Legal Sufficiency Determinations during the Request for Approval process:</a:t>
            </a:r>
            <a:endParaRPr lang="en-US" dirty="0"/>
          </a:p>
          <a:p>
            <a:pPr marL="174708" indent="-174708">
              <a:buFontTx/>
              <a:buChar char="-"/>
            </a:pPr>
            <a:r>
              <a:rPr lang="en-US" dirty="0"/>
              <a:t>When Yes is checked for Section 4(f) resources, indicating that they are significantly impacted,</a:t>
            </a:r>
            <a:r>
              <a:rPr lang="en-US" baseline="0" dirty="0"/>
              <a:t> Legal Sufficiency Determination is required and OGC is a</a:t>
            </a:r>
            <a:r>
              <a:rPr lang="en-US" dirty="0"/>
              <a:t>dded to the Review Team. The Legal Sufficiency Review would flow as: PDC -&gt; OGC -&gt; EPAs -&gt; OEM Director </a:t>
            </a:r>
          </a:p>
          <a:p>
            <a:pPr marL="174708" indent="-174708">
              <a:buFontTx/>
              <a:buChar char="-"/>
            </a:pPr>
            <a:r>
              <a:rPr lang="en-US" dirty="0"/>
              <a:t>When</a:t>
            </a:r>
            <a:r>
              <a:rPr lang="en-US" baseline="0" dirty="0"/>
              <a:t> significant impacts to </a:t>
            </a:r>
            <a:r>
              <a:rPr lang="en-US" dirty="0"/>
              <a:t>Section 4(f) = NO or Enhancement </a:t>
            </a:r>
          </a:p>
          <a:p>
            <a:pPr marL="640594" lvl="1" indent="-174708">
              <a:buFontTx/>
              <a:buChar char="-"/>
            </a:pPr>
            <a:r>
              <a:rPr lang="en-US" dirty="0"/>
              <a:t>OGC Added to Team and Legal Review required </a:t>
            </a:r>
          </a:p>
          <a:p>
            <a:pPr marL="640594" lvl="1" indent="-174708">
              <a:buFontTx/>
              <a:buChar char="-"/>
            </a:pPr>
            <a:r>
              <a:rPr lang="en-US" dirty="0"/>
              <a:t>EDS should flow to Kat, XP, MK at same time and all three should sign off </a:t>
            </a:r>
          </a:p>
          <a:p>
            <a:pPr marL="174708" indent="-174708">
              <a:buFontTx/>
              <a:buChar char="-"/>
            </a:pPr>
            <a:r>
              <a:rPr lang="en-US" dirty="0"/>
              <a:t>When there is no involvement with Section 4(f)</a:t>
            </a:r>
            <a:r>
              <a:rPr lang="en-US" baseline="0" dirty="0"/>
              <a:t> resources, OGC will not review the Type 2 CE and Legal Sufficiency Determination is not required.</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26</a:t>
            </a:fld>
            <a:endParaRPr lang="en-US"/>
          </a:p>
        </p:txBody>
      </p:sp>
    </p:spTree>
    <p:extLst>
      <p:ext uri="{BB962C8B-B14F-4D97-AF65-F5344CB8AC3E}">
        <p14:creationId xmlns:p14="http://schemas.microsoft.com/office/powerpoint/2010/main" val="3238354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Now we’ll log onto the site and show you</a:t>
            </a:r>
            <a:r>
              <a:rPr lang="en-US" baseline="0" dirty="0"/>
              <a:t> how to use it.</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27</a:t>
            </a:fld>
            <a:endParaRPr lang="en-US"/>
          </a:p>
        </p:txBody>
      </p:sp>
    </p:spTree>
    <p:extLst>
      <p:ext uri="{BB962C8B-B14F-4D97-AF65-F5344CB8AC3E}">
        <p14:creationId xmlns:p14="http://schemas.microsoft.com/office/powerpoint/2010/main" val="2617681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custDataLst>
              <p:tags r:id="rId1"/>
            </p:custDataLst>
          </p:nvPr>
        </p:nvSpPr>
        <p:spPr/>
        <p:txBody>
          <a:bodyPr/>
          <a:lstStyle/>
          <a:p>
            <a:r>
              <a:rPr lang="en-US" dirty="0"/>
              <a:t>Do you </a:t>
            </a:r>
            <a:r>
              <a:rPr lang="en-US" baseline="0" dirty="0"/>
              <a:t>have any questions?</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28</a:t>
            </a:fld>
            <a:endParaRPr lang="en-US"/>
          </a:p>
        </p:txBody>
      </p:sp>
    </p:spTree>
    <p:extLst>
      <p:ext uri="{BB962C8B-B14F-4D97-AF65-F5344CB8AC3E}">
        <p14:creationId xmlns:p14="http://schemas.microsoft.com/office/powerpoint/2010/main" val="2225781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SWEPT</a:t>
            </a:r>
            <a:r>
              <a:rPr lang="en-US" baseline="0" dirty="0"/>
              <a:t> Videos are available on the OEM Website.</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29</a:t>
            </a:fld>
            <a:endParaRPr lang="en-US"/>
          </a:p>
        </p:txBody>
      </p:sp>
    </p:spTree>
    <p:extLst>
      <p:ext uri="{BB962C8B-B14F-4D97-AF65-F5344CB8AC3E}">
        <p14:creationId xmlns:p14="http://schemas.microsoft.com/office/powerpoint/2010/main" val="2118986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3D046A48-5B92-4650-90F7-A7D564AF2197}" type="slidenum">
              <a:rPr lang="en-US" smtClean="0"/>
              <a:t>30</a:t>
            </a:fld>
            <a:endParaRPr lang="en-US" dirty="0"/>
          </a:p>
        </p:txBody>
      </p:sp>
    </p:spTree>
    <p:extLst>
      <p:ext uri="{BB962C8B-B14F-4D97-AF65-F5344CB8AC3E}">
        <p14:creationId xmlns:p14="http://schemas.microsoft.com/office/powerpoint/2010/main" val="395249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Presenters today are Jason Watts, OEM Director, Pete McGilvray, State Environmental Quality and Performance Administrator, and Eric Whitehead, QA/QC Coordinator.  Pete and I will be planning and coordinating the self-assessment process.  Here is our contact information.</a:t>
            </a:r>
          </a:p>
        </p:txBody>
      </p:sp>
      <p:sp>
        <p:nvSpPr>
          <p:cNvPr id="4" name="Slide Number Placeholder 3"/>
          <p:cNvSpPr>
            <a:spLocks noGrp="1"/>
          </p:cNvSpPr>
          <p:nvPr>
            <p:ph type="sldNum" sz="quarter" idx="10"/>
          </p:nvPr>
        </p:nvSpPr>
        <p:spPr/>
        <p:txBody>
          <a:bodyPr/>
          <a:lstStyle/>
          <a:p>
            <a:fld id="{3D046A48-5B92-4650-90F7-A7D564AF2197}" type="slidenum">
              <a:rPr lang="en-US" smtClean="0"/>
              <a:t>3</a:t>
            </a:fld>
            <a:endParaRPr lang="en-US" dirty="0"/>
          </a:p>
        </p:txBody>
      </p:sp>
    </p:spTree>
    <p:extLst>
      <p:ext uri="{BB962C8B-B14F-4D97-AF65-F5344CB8AC3E}">
        <p14:creationId xmlns:p14="http://schemas.microsoft.com/office/powerpoint/2010/main" val="35155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objectives for this presentation include an Overview of Federal Highway Administration (FHWA) requirements, 2019 assessment outcomes, the NEPA Self-Assessment Scope, Self-Assessment Focus Topics, the NEPA Self-Assessment Process, and Important Dates to remember.</a:t>
            </a:r>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7491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Today, Xavier will go</a:t>
            </a:r>
            <a:r>
              <a:rPr lang="en-US" baseline="0" dirty="0"/>
              <a:t> over the FDOT Environmental processes for you. Then Pete will provide an overview of the </a:t>
            </a:r>
            <a:r>
              <a:rPr lang="en-US" baseline="0" dirty="0" err="1"/>
              <a:t>StateWide</a:t>
            </a:r>
            <a:r>
              <a:rPr lang="en-US" baseline="0" dirty="0"/>
              <a:t> Environmental Project Tracker (SWEPT) and demonstrate the SWEPT features that FHWA will use to help support the audit.</a:t>
            </a:r>
          </a:p>
          <a:p>
            <a:pPr defTabSz="931774">
              <a:defRPr/>
            </a:pPr>
            <a:endParaRPr lang="en-US" baseline="0" dirty="0"/>
          </a:p>
        </p:txBody>
      </p:sp>
      <p:sp>
        <p:nvSpPr>
          <p:cNvPr id="4" name="Slide Number Placeholder 3"/>
          <p:cNvSpPr>
            <a:spLocks noGrp="1"/>
          </p:cNvSpPr>
          <p:nvPr>
            <p:ph type="sldNum" sz="quarter" idx="10"/>
          </p:nvPr>
        </p:nvSpPr>
        <p:spPr/>
        <p:txBody>
          <a:bodyPr/>
          <a:lstStyle/>
          <a:p>
            <a:fld id="{3D046A48-5B92-4650-90F7-A7D564AF2197}" type="slidenum">
              <a:rPr lang="en-US" smtClean="0"/>
              <a:t>6</a:t>
            </a:fld>
            <a:endParaRPr lang="en-US"/>
          </a:p>
        </p:txBody>
      </p:sp>
    </p:spTree>
    <p:extLst>
      <p:ext uri="{BB962C8B-B14F-4D97-AF65-F5344CB8AC3E}">
        <p14:creationId xmlns:p14="http://schemas.microsoft.com/office/powerpoint/2010/main" val="211942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7</a:t>
            </a:fld>
            <a:endParaRPr lang="en-US"/>
          </a:p>
        </p:txBody>
      </p:sp>
    </p:spTree>
    <p:extLst>
      <p:ext uri="{BB962C8B-B14F-4D97-AF65-F5344CB8AC3E}">
        <p14:creationId xmlns:p14="http://schemas.microsoft.com/office/powerpoint/2010/main" val="267140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46A48-5B92-4650-90F7-A7D564AF2197}" type="slidenum">
              <a:rPr lang="en-US" smtClean="0"/>
              <a:t>10</a:t>
            </a:fld>
            <a:endParaRPr lang="en-US"/>
          </a:p>
        </p:txBody>
      </p:sp>
    </p:spTree>
    <p:extLst>
      <p:ext uri="{BB962C8B-B14F-4D97-AF65-F5344CB8AC3E}">
        <p14:creationId xmlns:p14="http://schemas.microsoft.com/office/powerpoint/2010/main" val="170737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11</a:t>
            </a:fld>
            <a:endParaRPr lang="en-US"/>
          </a:p>
        </p:txBody>
      </p:sp>
    </p:spTree>
    <p:extLst>
      <p:ext uri="{BB962C8B-B14F-4D97-AF65-F5344CB8AC3E}">
        <p14:creationId xmlns:p14="http://schemas.microsoft.com/office/powerpoint/2010/main" val="90212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12</a:t>
            </a:fld>
            <a:endParaRPr lang="en-US"/>
          </a:p>
        </p:txBody>
      </p:sp>
    </p:spTree>
    <p:extLst>
      <p:ext uri="{BB962C8B-B14F-4D97-AF65-F5344CB8AC3E}">
        <p14:creationId xmlns:p14="http://schemas.microsoft.com/office/powerpoint/2010/main" val="18777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EM Title &amp; Speaker Slide REV_B">
    <p:spTree>
      <p:nvGrpSpPr>
        <p:cNvPr id="1" name=""/>
        <p:cNvGrpSpPr/>
        <p:nvPr/>
      </p:nvGrpSpPr>
      <p:grpSpPr>
        <a:xfrm>
          <a:off x="0" y="0"/>
          <a:ext cx="0" cy="0"/>
          <a:chOff x="0" y="0"/>
          <a:chExt cx="0" cy="0"/>
        </a:xfrm>
      </p:grpSpPr>
      <p:pic>
        <p:nvPicPr>
          <p:cNvPr id="2050" name="Picture 2" descr="S:\BD\Marketing\Wp_Wpro\FDOT ETDM Graphics WORKING Files\OEM Office of Environmental Management\OEM Logo Color LRG v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7" y="228602"/>
            <a:ext cx="4355869" cy="14630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7680" y="2042160"/>
            <a:ext cx="5364480" cy="1737360"/>
          </a:xfrm>
        </p:spPr>
        <p:txBody>
          <a:bodyPr anchor="t" anchorCtr="0">
            <a:normAutofit/>
          </a:bodyPr>
          <a:lstStyle>
            <a:lvl1pPr>
              <a:lnSpc>
                <a:spcPct val="80000"/>
              </a:lnSpc>
              <a:defRPr sz="3600"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487680" y="4480560"/>
            <a:ext cx="5364480" cy="731520"/>
          </a:xfrm>
        </p:spPr>
        <p:txBody>
          <a:bodyPr>
            <a:norm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lang="en-US" sz="2500" kern="1200" spc="-90" baseline="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Rectangle 9"/>
          <p:cNvSpPr/>
          <p:nvPr userDrawn="1"/>
        </p:nvSpPr>
        <p:spPr>
          <a:xfrm flipH="1">
            <a:off x="0" y="5288280"/>
            <a:ext cx="12192000" cy="13716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userDrawn="1"/>
        </p:nvSpPr>
        <p:spPr>
          <a:xfrm flipH="1">
            <a:off x="0" y="5425440"/>
            <a:ext cx="12192000" cy="9144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9800" y="5888689"/>
            <a:ext cx="2099065" cy="969311"/>
          </a:xfrm>
          <a:prstGeom prst="rect">
            <a:avLst/>
          </a:prstGeom>
        </p:spPr>
      </p:pic>
      <p:sp>
        <p:nvSpPr>
          <p:cNvPr id="14" name="Date Placeholder 3"/>
          <p:cNvSpPr>
            <a:spLocks noGrp="1"/>
          </p:cNvSpPr>
          <p:nvPr>
            <p:ph type="dt" sz="half" idx="2"/>
          </p:nvPr>
        </p:nvSpPr>
        <p:spPr>
          <a:xfrm>
            <a:off x="487680" y="5578476"/>
            <a:ext cx="1950720" cy="365125"/>
          </a:xfrm>
          <a:prstGeom prst="rect">
            <a:avLst/>
          </a:prstGeom>
        </p:spPr>
        <p:txBody>
          <a:bodyPr vert="horz" lIns="0" tIns="0" rIns="0" bIns="0" rtlCol="0" anchor="t" anchorCtr="0"/>
          <a:lstStyle>
            <a:lvl1pPr algn="l">
              <a:defRPr lang="en-US" sz="1600" b="1" i="1" kern="1200" smtClean="0">
                <a:solidFill>
                  <a:srgbClr val="AE9D41"/>
                </a:solidFill>
                <a:latin typeface="+mn-lt"/>
                <a:ea typeface="+mn-ea"/>
                <a:cs typeface="+mn-cs"/>
              </a:defRPr>
            </a:lvl1pPr>
          </a:lstStyle>
          <a:p>
            <a:fld id="{0EFF31A8-2B7D-47AC-AABC-3F794E5C506B}" type="datetimeFigureOut">
              <a:rPr lang="en-US"/>
              <a:pPr/>
              <a:t>4/29/2020</a:t>
            </a:fld>
            <a:endParaRPr dirty="0"/>
          </a:p>
        </p:txBody>
      </p:sp>
    </p:spTree>
    <p:extLst>
      <p:ext uri="{BB962C8B-B14F-4D97-AF65-F5344CB8AC3E}">
        <p14:creationId xmlns:p14="http://schemas.microsoft.com/office/powerpoint/2010/main" val="2486525803"/>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L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4" name="Group 3"/>
          <p:cNvGrpSpPr/>
          <p:nvPr userDrawn="1"/>
        </p:nvGrpSpPr>
        <p:grpSpPr>
          <a:xfrm>
            <a:off x="-71068" y="4234130"/>
            <a:ext cx="1828791" cy="1329976"/>
            <a:chOff x="-53301" y="4234130"/>
            <a:chExt cx="1371593" cy="1329976"/>
          </a:xfrm>
        </p:grpSpPr>
        <p:sp>
          <p:nvSpPr>
            <p:cNvPr id="11" name="Freeform 6"/>
            <p:cNvSpPr>
              <a:spLocks noEditPoints="1"/>
            </p:cNvSpPr>
            <p:nvPr/>
          </p:nvSpPr>
          <p:spPr bwMode="auto">
            <a:xfrm flipH="1">
              <a:off x="1240057" y="4368957"/>
              <a:ext cx="78235" cy="1065313"/>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007AA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7"/>
            <p:cNvSpPr>
              <a:spLocks noEditPoints="1"/>
            </p:cNvSpPr>
            <p:nvPr/>
          </p:nvSpPr>
          <p:spPr bwMode="auto">
            <a:xfrm flipH="1">
              <a:off x="1106895" y="4274078"/>
              <a:ext cx="66581" cy="1255072"/>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rgbClr val="007AA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8"/>
            <p:cNvSpPr>
              <a:spLocks noEditPoints="1"/>
            </p:cNvSpPr>
            <p:nvPr/>
          </p:nvSpPr>
          <p:spPr bwMode="auto">
            <a:xfrm flipH="1">
              <a:off x="-53301" y="4234130"/>
              <a:ext cx="144816" cy="1329976"/>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rgbClr val="007AA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 name="Freeform 9"/>
            <p:cNvSpPr>
              <a:spLocks noEditPoints="1"/>
            </p:cNvSpPr>
            <p:nvPr/>
          </p:nvSpPr>
          <p:spPr bwMode="auto">
            <a:xfrm flipH="1">
              <a:off x="91513" y="4340661"/>
              <a:ext cx="133165" cy="1121908"/>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rgbClr val="007AA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0"/>
            <p:cNvSpPr>
              <a:spLocks noEditPoints="1"/>
            </p:cNvSpPr>
            <p:nvPr/>
          </p:nvSpPr>
          <p:spPr bwMode="auto">
            <a:xfrm flipH="1">
              <a:off x="237998" y="4245782"/>
              <a:ext cx="124843" cy="1310001"/>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rgbClr val="007AA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1"/>
            <p:cNvSpPr>
              <a:spLocks noEditPoints="1"/>
            </p:cNvSpPr>
            <p:nvPr/>
          </p:nvSpPr>
          <p:spPr bwMode="auto">
            <a:xfrm flipH="1">
              <a:off x="382809" y="4348986"/>
              <a:ext cx="113190" cy="1100269"/>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rgbClr val="007AA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12"/>
            <p:cNvSpPr>
              <a:spLocks noEditPoints="1"/>
            </p:cNvSpPr>
            <p:nvPr/>
          </p:nvSpPr>
          <p:spPr bwMode="auto">
            <a:xfrm flipH="1">
              <a:off x="527629" y="4254108"/>
              <a:ext cx="106532" cy="1290028"/>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rgbClr val="007AA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13"/>
            <p:cNvSpPr>
              <a:spLocks noEditPoints="1"/>
            </p:cNvSpPr>
            <p:nvPr/>
          </p:nvSpPr>
          <p:spPr bwMode="auto">
            <a:xfrm flipH="1">
              <a:off x="674101" y="4357310"/>
              <a:ext cx="93215" cy="1085288"/>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rgbClr val="007AA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1" name="Freeform 14"/>
            <p:cNvSpPr>
              <a:spLocks noEditPoints="1"/>
            </p:cNvSpPr>
            <p:nvPr/>
          </p:nvSpPr>
          <p:spPr bwMode="auto">
            <a:xfrm flipH="1">
              <a:off x="815596" y="4265758"/>
              <a:ext cx="86557" cy="1270053"/>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rgbClr val="007AA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2" name="Freeform 15"/>
            <p:cNvSpPr>
              <a:spLocks noEditPoints="1"/>
            </p:cNvSpPr>
            <p:nvPr/>
          </p:nvSpPr>
          <p:spPr bwMode="auto">
            <a:xfrm flipH="1">
              <a:off x="960406" y="4368961"/>
              <a:ext cx="78235" cy="106531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007AA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userDrawn="1">
            <p:ph type="title" hasCustomPrompt="1"/>
          </p:nvPr>
        </p:nvSpPr>
        <p:spPr>
          <a:xfrm>
            <a:off x="304800" y="2590801"/>
            <a:ext cx="103632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userDrawn="1">
            <p:ph type="sldNum" sz="quarter" idx="12"/>
          </p:nvPr>
        </p:nvSpPr>
        <p:spPr>
          <a:xfrm>
            <a:off x="11379200" y="6425964"/>
            <a:ext cx="711200" cy="365125"/>
          </a:xfrm>
        </p:spPr>
        <p:txBody>
          <a:bodyPr/>
          <a:lstStyle/>
          <a:p>
            <a:fld id="{C36A997D-243A-4F89-9286-B2689FAEAD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21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NING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3" name="Group 2"/>
          <p:cNvGrpSpPr/>
          <p:nvPr userDrawn="1"/>
        </p:nvGrpSpPr>
        <p:grpSpPr>
          <a:xfrm>
            <a:off x="-71068" y="4234130"/>
            <a:ext cx="1828791" cy="1329976"/>
            <a:chOff x="-53301" y="4234130"/>
            <a:chExt cx="1371593" cy="1329976"/>
          </a:xfrm>
        </p:grpSpPr>
        <p:sp>
          <p:nvSpPr>
            <p:cNvPr id="11" name="Freeform 6"/>
            <p:cNvSpPr>
              <a:spLocks noEditPoints="1"/>
            </p:cNvSpPr>
            <p:nvPr/>
          </p:nvSpPr>
          <p:spPr bwMode="auto">
            <a:xfrm flipH="1">
              <a:off x="1240057" y="4368957"/>
              <a:ext cx="78235" cy="1065313"/>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7"/>
            <p:cNvSpPr>
              <a:spLocks noEditPoints="1"/>
            </p:cNvSpPr>
            <p:nvPr/>
          </p:nvSpPr>
          <p:spPr bwMode="auto">
            <a:xfrm flipH="1">
              <a:off x="1106895" y="4274078"/>
              <a:ext cx="66581" cy="1255072"/>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8"/>
            <p:cNvSpPr>
              <a:spLocks noEditPoints="1"/>
            </p:cNvSpPr>
            <p:nvPr/>
          </p:nvSpPr>
          <p:spPr bwMode="auto">
            <a:xfrm flipH="1">
              <a:off x="-53301" y="4234130"/>
              <a:ext cx="144816" cy="1329976"/>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 name="Freeform 9"/>
            <p:cNvSpPr>
              <a:spLocks noEditPoints="1"/>
            </p:cNvSpPr>
            <p:nvPr/>
          </p:nvSpPr>
          <p:spPr bwMode="auto">
            <a:xfrm flipH="1">
              <a:off x="91513" y="4340661"/>
              <a:ext cx="133165" cy="1121908"/>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0"/>
            <p:cNvSpPr>
              <a:spLocks noEditPoints="1"/>
            </p:cNvSpPr>
            <p:nvPr/>
          </p:nvSpPr>
          <p:spPr bwMode="auto">
            <a:xfrm flipH="1">
              <a:off x="237998" y="4245782"/>
              <a:ext cx="124843" cy="1310001"/>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1"/>
            <p:cNvSpPr>
              <a:spLocks noEditPoints="1"/>
            </p:cNvSpPr>
            <p:nvPr/>
          </p:nvSpPr>
          <p:spPr bwMode="auto">
            <a:xfrm flipH="1">
              <a:off x="382809" y="4348986"/>
              <a:ext cx="113190" cy="1100269"/>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12"/>
            <p:cNvSpPr>
              <a:spLocks noEditPoints="1"/>
            </p:cNvSpPr>
            <p:nvPr/>
          </p:nvSpPr>
          <p:spPr bwMode="auto">
            <a:xfrm flipH="1">
              <a:off x="527629" y="4254108"/>
              <a:ext cx="106532" cy="1290028"/>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13"/>
            <p:cNvSpPr>
              <a:spLocks noEditPoints="1"/>
            </p:cNvSpPr>
            <p:nvPr/>
          </p:nvSpPr>
          <p:spPr bwMode="auto">
            <a:xfrm flipH="1">
              <a:off x="674101" y="4357310"/>
              <a:ext cx="93215" cy="1085288"/>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1" name="Freeform 14"/>
            <p:cNvSpPr>
              <a:spLocks noEditPoints="1"/>
            </p:cNvSpPr>
            <p:nvPr/>
          </p:nvSpPr>
          <p:spPr bwMode="auto">
            <a:xfrm flipH="1">
              <a:off x="815596" y="4265758"/>
              <a:ext cx="86557" cy="1270053"/>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2" name="Freeform 15"/>
            <p:cNvSpPr>
              <a:spLocks noEditPoints="1"/>
            </p:cNvSpPr>
            <p:nvPr/>
          </p:nvSpPr>
          <p:spPr bwMode="auto">
            <a:xfrm flipH="1">
              <a:off x="960406" y="4368961"/>
              <a:ext cx="78235" cy="106531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userDrawn="1">
            <p:ph type="title" hasCustomPrompt="1"/>
          </p:nvPr>
        </p:nvSpPr>
        <p:spPr>
          <a:xfrm>
            <a:off x="304800" y="2590801"/>
            <a:ext cx="103632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userDrawn="1">
            <p:ph type="sldNum" sz="quarter" idx="12"/>
          </p:nvPr>
        </p:nvSpPr>
        <p:spPr>
          <a:xfrm>
            <a:off x="11379200" y="6425964"/>
            <a:ext cx="711200" cy="365125"/>
          </a:xfrm>
        </p:spPr>
        <p:txBody>
          <a:bodyPr/>
          <a:lstStyle/>
          <a:p>
            <a:fld id="{C36A997D-243A-4F89-9286-B2689FAEAD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213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GRAMMING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4" name="Group 3"/>
          <p:cNvGrpSpPr/>
          <p:nvPr userDrawn="1"/>
        </p:nvGrpSpPr>
        <p:grpSpPr>
          <a:xfrm>
            <a:off x="-71068" y="4234130"/>
            <a:ext cx="1828791" cy="1329976"/>
            <a:chOff x="-53301" y="4234130"/>
            <a:chExt cx="1371593" cy="1329976"/>
          </a:xfrm>
        </p:grpSpPr>
        <p:sp>
          <p:nvSpPr>
            <p:cNvPr id="11" name="Freeform 6"/>
            <p:cNvSpPr>
              <a:spLocks noEditPoints="1"/>
            </p:cNvSpPr>
            <p:nvPr/>
          </p:nvSpPr>
          <p:spPr bwMode="auto">
            <a:xfrm flipH="1">
              <a:off x="1240057" y="4368957"/>
              <a:ext cx="78235" cy="1065313"/>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7"/>
            <p:cNvSpPr>
              <a:spLocks noEditPoints="1"/>
            </p:cNvSpPr>
            <p:nvPr/>
          </p:nvSpPr>
          <p:spPr bwMode="auto">
            <a:xfrm flipH="1">
              <a:off x="1106895" y="4274078"/>
              <a:ext cx="66581" cy="1255072"/>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8"/>
            <p:cNvSpPr>
              <a:spLocks noEditPoints="1"/>
            </p:cNvSpPr>
            <p:nvPr/>
          </p:nvSpPr>
          <p:spPr bwMode="auto">
            <a:xfrm flipH="1">
              <a:off x="-53301" y="4234130"/>
              <a:ext cx="144816" cy="1329976"/>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 name="Freeform 9"/>
            <p:cNvSpPr>
              <a:spLocks noEditPoints="1"/>
            </p:cNvSpPr>
            <p:nvPr/>
          </p:nvSpPr>
          <p:spPr bwMode="auto">
            <a:xfrm flipH="1">
              <a:off x="91513" y="4340661"/>
              <a:ext cx="133165" cy="1121908"/>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0"/>
            <p:cNvSpPr>
              <a:spLocks noEditPoints="1"/>
            </p:cNvSpPr>
            <p:nvPr/>
          </p:nvSpPr>
          <p:spPr bwMode="auto">
            <a:xfrm flipH="1">
              <a:off x="237998" y="4245782"/>
              <a:ext cx="124843" cy="1310001"/>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1"/>
            <p:cNvSpPr>
              <a:spLocks noEditPoints="1"/>
            </p:cNvSpPr>
            <p:nvPr/>
          </p:nvSpPr>
          <p:spPr bwMode="auto">
            <a:xfrm flipH="1">
              <a:off x="382809" y="4348986"/>
              <a:ext cx="113190" cy="1100269"/>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12"/>
            <p:cNvSpPr>
              <a:spLocks noEditPoints="1"/>
            </p:cNvSpPr>
            <p:nvPr/>
          </p:nvSpPr>
          <p:spPr bwMode="auto">
            <a:xfrm flipH="1">
              <a:off x="527629" y="4254108"/>
              <a:ext cx="106532" cy="1290028"/>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13"/>
            <p:cNvSpPr>
              <a:spLocks noEditPoints="1"/>
            </p:cNvSpPr>
            <p:nvPr/>
          </p:nvSpPr>
          <p:spPr bwMode="auto">
            <a:xfrm flipH="1">
              <a:off x="674101" y="4357310"/>
              <a:ext cx="93215" cy="1085288"/>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1" name="Freeform 14"/>
            <p:cNvSpPr>
              <a:spLocks noEditPoints="1"/>
            </p:cNvSpPr>
            <p:nvPr/>
          </p:nvSpPr>
          <p:spPr bwMode="auto">
            <a:xfrm flipH="1">
              <a:off x="815596" y="4265758"/>
              <a:ext cx="86557" cy="1270053"/>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2" name="Freeform 15"/>
            <p:cNvSpPr>
              <a:spLocks noEditPoints="1"/>
            </p:cNvSpPr>
            <p:nvPr/>
          </p:nvSpPr>
          <p:spPr bwMode="auto">
            <a:xfrm flipH="1">
              <a:off x="960406" y="4368961"/>
              <a:ext cx="78235" cy="106531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userDrawn="1">
            <p:ph type="title" hasCustomPrompt="1"/>
          </p:nvPr>
        </p:nvSpPr>
        <p:spPr>
          <a:xfrm>
            <a:off x="304800" y="2590801"/>
            <a:ext cx="103632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userDrawn="1">
            <p:ph type="sldNum" sz="quarter" idx="12"/>
          </p:nvPr>
        </p:nvSpPr>
        <p:spPr>
          <a:xfrm>
            <a:off x="11379200" y="6425964"/>
            <a:ext cx="711200" cy="365125"/>
          </a:xfrm>
        </p:spPr>
        <p:txBody>
          <a:bodyPr/>
          <a:lstStyle/>
          <a:p>
            <a:fld id="{C36A997D-243A-4F89-9286-B2689FAEAD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2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E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3" name="Group 2"/>
          <p:cNvGrpSpPr/>
          <p:nvPr userDrawn="1"/>
        </p:nvGrpSpPr>
        <p:grpSpPr>
          <a:xfrm>
            <a:off x="-71068" y="4234130"/>
            <a:ext cx="1828791" cy="1329976"/>
            <a:chOff x="-53301" y="4234130"/>
            <a:chExt cx="1371593" cy="1329976"/>
          </a:xfrm>
        </p:grpSpPr>
        <p:sp>
          <p:nvSpPr>
            <p:cNvPr id="11" name="Freeform 6"/>
            <p:cNvSpPr>
              <a:spLocks noEditPoints="1"/>
            </p:cNvSpPr>
            <p:nvPr/>
          </p:nvSpPr>
          <p:spPr bwMode="auto">
            <a:xfrm flipH="1">
              <a:off x="1240057" y="4368957"/>
              <a:ext cx="78235" cy="1065313"/>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7"/>
            <p:cNvSpPr>
              <a:spLocks noEditPoints="1"/>
            </p:cNvSpPr>
            <p:nvPr/>
          </p:nvSpPr>
          <p:spPr bwMode="auto">
            <a:xfrm flipH="1">
              <a:off x="1106895" y="4274078"/>
              <a:ext cx="66581" cy="1255072"/>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8"/>
            <p:cNvSpPr>
              <a:spLocks noEditPoints="1"/>
            </p:cNvSpPr>
            <p:nvPr/>
          </p:nvSpPr>
          <p:spPr bwMode="auto">
            <a:xfrm flipH="1">
              <a:off x="-53301" y="4234130"/>
              <a:ext cx="144816" cy="1329976"/>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 name="Freeform 9"/>
            <p:cNvSpPr>
              <a:spLocks noEditPoints="1"/>
            </p:cNvSpPr>
            <p:nvPr/>
          </p:nvSpPr>
          <p:spPr bwMode="auto">
            <a:xfrm flipH="1">
              <a:off x="91513" y="4340661"/>
              <a:ext cx="133165" cy="1121908"/>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0"/>
            <p:cNvSpPr>
              <a:spLocks noEditPoints="1"/>
            </p:cNvSpPr>
            <p:nvPr/>
          </p:nvSpPr>
          <p:spPr bwMode="auto">
            <a:xfrm flipH="1">
              <a:off x="237998" y="4245782"/>
              <a:ext cx="124843" cy="1310001"/>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1"/>
            <p:cNvSpPr>
              <a:spLocks noEditPoints="1"/>
            </p:cNvSpPr>
            <p:nvPr/>
          </p:nvSpPr>
          <p:spPr bwMode="auto">
            <a:xfrm flipH="1">
              <a:off x="382809" y="4348986"/>
              <a:ext cx="113190" cy="1100269"/>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12"/>
            <p:cNvSpPr>
              <a:spLocks noEditPoints="1"/>
            </p:cNvSpPr>
            <p:nvPr/>
          </p:nvSpPr>
          <p:spPr bwMode="auto">
            <a:xfrm flipH="1">
              <a:off x="527629" y="4254108"/>
              <a:ext cx="106532" cy="1290028"/>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13"/>
            <p:cNvSpPr>
              <a:spLocks noEditPoints="1"/>
            </p:cNvSpPr>
            <p:nvPr/>
          </p:nvSpPr>
          <p:spPr bwMode="auto">
            <a:xfrm flipH="1">
              <a:off x="674101" y="4357310"/>
              <a:ext cx="93215" cy="1085288"/>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1" name="Freeform 14"/>
            <p:cNvSpPr>
              <a:spLocks noEditPoints="1"/>
            </p:cNvSpPr>
            <p:nvPr/>
          </p:nvSpPr>
          <p:spPr bwMode="auto">
            <a:xfrm flipH="1">
              <a:off x="815596" y="4265758"/>
              <a:ext cx="86557" cy="1270053"/>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2" name="Freeform 15"/>
            <p:cNvSpPr>
              <a:spLocks noEditPoints="1"/>
            </p:cNvSpPr>
            <p:nvPr/>
          </p:nvSpPr>
          <p:spPr bwMode="auto">
            <a:xfrm flipH="1">
              <a:off x="960406" y="4368961"/>
              <a:ext cx="78235" cy="106531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userDrawn="1">
            <p:ph type="title" hasCustomPrompt="1"/>
          </p:nvPr>
        </p:nvSpPr>
        <p:spPr>
          <a:xfrm>
            <a:off x="304800" y="2590801"/>
            <a:ext cx="103632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userDrawn="1">
            <p:ph type="sldNum" sz="quarter" idx="12"/>
          </p:nvPr>
        </p:nvSpPr>
        <p:spPr>
          <a:xfrm>
            <a:off x="11379200" y="6425964"/>
            <a:ext cx="711200" cy="365125"/>
          </a:xfrm>
        </p:spPr>
        <p:txBody>
          <a:bodyPr/>
          <a:lstStyle/>
          <a:p>
            <a:fld id="{C36A997D-243A-4F89-9286-B2689FAEAD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849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D&amp;E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4" name="Group 3"/>
          <p:cNvGrpSpPr/>
          <p:nvPr userDrawn="1"/>
        </p:nvGrpSpPr>
        <p:grpSpPr>
          <a:xfrm>
            <a:off x="-71068" y="4234130"/>
            <a:ext cx="1828791" cy="1329976"/>
            <a:chOff x="-53301" y="4234130"/>
            <a:chExt cx="1371593" cy="1329976"/>
          </a:xfrm>
        </p:grpSpPr>
        <p:sp>
          <p:nvSpPr>
            <p:cNvPr id="11" name="Freeform 6"/>
            <p:cNvSpPr>
              <a:spLocks noEditPoints="1"/>
            </p:cNvSpPr>
            <p:nvPr/>
          </p:nvSpPr>
          <p:spPr bwMode="auto">
            <a:xfrm flipH="1">
              <a:off x="1240057" y="4368957"/>
              <a:ext cx="78235" cy="1065313"/>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7"/>
            <p:cNvSpPr>
              <a:spLocks noEditPoints="1"/>
            </p:cNvSpPr>
            <p:nvPr/>
          </p:nvSpPr>
          <p:spPr bwMode="auto">
            <a:xfrm flipH="1">
              <a:off x="1106895" y="4274078"/>
              <a:ext cx="66581" cy="1255072"/>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8"/>
            <p:cNvSpPr>
              <a:spLocks noEditPoints="1"/>
            </p:cNvSpPr>
            <p:nvPr/>
          </p:nvSpPr>
          <p:spPr bwMode="auto">
            <a:xfrm flipH="1">
              <a:off x="-53301" y="4234130"/>
              <a:ext cx="144816" cy="1329976"/>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 name="Freeform 9"/>
            <p:cNvSpPr>
              <a:spLocks noEditPoints="1"/>
            </p:cNvSpPr>
            <p:nvPr/>
          </p:nvSpPr>
          <p:spPr bwMode="auto">
            <a:xfrm flipH="1">
              <a:off x="91513" y="4340661"/>
              <a:ext cx="133165" cy="1121908"/>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0"/>
            <p:cNvSpPr>
              <a:spLocks noEditPoints="1"/>
            </p:cNvSpPr>
            <p:nvPr/>
          </p:nvSpPr>
          <p:spPr bwMode="auto">
            <a:xfrm flipH="1">
              <a:off x="237998" y="4245782"/>
              <a:ext cx="124843" cy="1310001"/>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1"/>
            <p:cNvSpPr>
              <a:spLocks noEditPoints="1"/>
            </p:cNvSpPr>
            <p:nvPr/>
          </p:nvSpPr>
          <p:spPr bwMode="auto">
            <a:xfrm flipH="1">
              <a:off x="382809" y="4348986"/>
              <a:ext cx="113190" cy="1100269"/>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12"/>
            <p:cNvSpPr>
              <a:spLocks noEditPoints="1"/>
            </p:cNvSpPr>
            <p:nvPr/>
          </p:nvSpPr>
          <p:spPr bwMode="auto">
            <a:xfrm flipH="1">
              <a:off x="527629" y="4254108"/>
              <a:ext cx="106532" cy="1290028"/>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13"/>
            <p:cNvSpPr>
              <a:spLocks noEditPoints="1"/>
            </p:cNvSpPr>
            <p:nvPr/>
          </p:nvSpPr>
          <p:spPr bwMode="auto">
            <a:xfrm flipH="1">
              <a:off x="674101" y="4357310"/>
              <a:ext cx="93215" cy="1085288"/>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1" name="Freeform 14"/>
            <p:cNvSpPr>
              <a:spLocks noEditPoints="1"/>
            </p:cNvSpPr>
            <p:nvPr/>
          </p:nvSpPr>
          <p:spPr bwMode="auto">
            <a:xfrm flipH="1">
              <a:off x="815596" y="4265758"/>
              <a:ext cx="86557" cy="1270053"/>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2" name="Freeform 15"/>
            <p:cNvSpPr>
              <a:spLocks noEditPoints="1"/>
            </p:cNvSpPr>
            <p:nvPr/>
          </p:nvSpPr>
          <p:spPr bwMode="auto">
            <a:xfrm flipH="1">
              <a:off x="960406" y="4368961"/>
              <a:ext cx="78235" cy="106531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00808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userDrawn="1">
            <p:ph type="title" hasCustomPrompt="1"/>
          </p:nvPr>
        </p:nvSpPr>
        <p:spPr>
          <a:xfrm>
            <a:off x="304800" y="2590801"/>
            <a:ext cx="103632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userDrawn="1">
            <p:ph type="sldNum" sz="quarter" idx="12"/>
          </p:nvPr>
        </p:nvSpPr>
        <p:spPr>
          <a:xfrm>
            <a:off x="11379200" y="6425964"/>
            <a:ext cx="711200" cy="365125"/>
          </a:xfrm>
        </p:spPr>
        <p:txBody>
          <a:bodyPr/>
          <a:lstStyle/>
          <a:p>
            <a:fld id="{C36A997D-243A-4F89-9286-B2689FAEAD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25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9173"/>
          <a:stretch/>
        </p:blipFill>
        <p:spPr>
          <a:xfrm flipH="1">
            <a:off x="-3" y="3252434"/>
            <a:ext cx="1866299" cy="2386366"/>
          </a:xfrm>
          <a:prstGeom prst="rect">
            <a:avLst/>
          </a:prstGeom>
        </p:spPr>
      </p:pic>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userDrawn="1">
            <p:ph type="title" hasCustomPrompt="1"/>
          </p:nvPr>
        </p:nvSpPr>
        <p:spPr>
          <a:xfrm>
            <a:off x="304800" y="2590801"/>
            <a:ext cx="103632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a:xfrm>
            <a:off x="11379200" y="6425964"/>
            <a:ext cx="711200" cy="365125"/>
          </a:xfrm>
        </p:spPr>
        <p:txBody>
          <a:bodyPr/>
          <a:lstStyle/>
          <a:p>
            <a:fld id="{C36A997D-243A-4F89-9286-B2689FAEAD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524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9173"/>
          <a:stretch/>
        </p:blipFill>
        <p:spPr>
          <a:xfrm flipH="1">
            <a:off x="-3" y="3252434"/>
            <a:ext cx="1866299" cy="2386366"/>
          </a:xfrm>
          <a:prstGeom prst="rect">
            <a:avLst/>
          </a:prstGeom>
        </p:spPr>
      </p:pic>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userDrawn="1">
            <p:ph type="title" hasCustomPrompt="1"/>
          </p:nvPr>
        </p:nvSpPr>
        <p:spPr>
          <a:xfrm>
            <a:off x="304800" y="2590801"/>
            <a:ext cx="103632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a:xfrm>
            <a:off x="11379200" y="6425964"/>
            <a:ext cx="711200" cy="365125"/>
          </a:xfrm>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52503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EM Title &amp; Speaker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050" name="Picture 2" descr="S:\BD\Marketing\Wp_Wpro\FDOT ETDM Graphics WORKING Files\OEM Office of Environmental Management\OEM Logo Color LRG v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6" y="228600"/>
            <a:ext cx="6180637" cy="1554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31520" y="2042160"/>
            <a:ext cx="7071360" cy="1737360"/>
          </a:xfrm>
        </p:spPr>
        <p:txBody>
          <a:bodyPr anchor="t" anchorCtr="0">
            <a:normAutofit/>
          </a:bodyPr>
          <a:lstStyle>
            <a:lvl1pPr>
              <a:lnSpc>
                <a:spcPct val="75000"/>
              </a:lnSpc>
              <a:defRPr sz="2925">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731520" y="3855720"/>
            <a:ext cx="7071360" cy="899160"/>
          </a:xfrm>
        </p:spPr>
        <p:txBody>
          <a:bodyPr>
            <a:normAutofit/>
          </a:bodyPr>
          <a:lstStyle>
            <a:lvl1pPr marL="0" indent="0" algn="l">
              <a:buNone/>
              <a:defRPr sz="1875">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Rectangle 9"/>
          <p:cNvSpPr/>
          <p:nvPr userDrawn="1"/>
        </p:nvSpPr>
        <p:spPr>
          <a:xfrm flipH="1">
            <a:off x="0" y="5288280"/>
            <a:ext cx="12192000" cy="13716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Rectangle 10"/>
          <p:cNvSpPr/>
          <p:nvPr userDrawn="1"/>
        </p:nvSpPr>
        <p:spPr>
          <a:xfrm flipH="1">
            <a:off x="0" y="5425440"/>
            <a:ext cx="12192000" cy="9144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2279" y="5836593"/>
            <a:ext cx="2799252" cy="969311"/>
          </a:xfrm>
          <a:prstGeom prst="rect">
            <a:avLst/>
          </a:prstGeom>
        </p:spPr>
      </p:pic>
    </p:spTree>
    <p:extLst>
      <p:ext uri="{BB962C8B-B14F-4D97-AF65-F5344CB8AC3E}">
        <p14:creationId xmlns:p14="http://schemas.microsoft.com/office/powerpoint/2010/main" val="3179159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N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75"/>
            </a:lvl1pPr>
          </a:lstStyle>
          <a:p>
            <a:r>
              <a:rPr lang="en-US" dirty="0"/>
              <a:t>Click to edit Master title style</a:t>
            </a:r>
          </a:p>
        </p:txBody>
      </p:sp>
      <p:sp>
        <p:nvSpPr>
          <p:cNvPr id="3" name="Content Placeholder 2"/>
          <p:cNvSpPr>
            <a:spLocks noGrp="1"/>
          </p:cNvSpPr>
          <p:nvPr>
            <p:ph idx="1"/>
          </p:nvPr>
        </p:nvSpPr>
        <p:spPr>
          <a:xfrm>
            <a:off x="304800" y="1188720"/>
            <a:ext cx="11460480" cy="4937760"/>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425966"/>
            <a:ext cx="711200" cy="365125"/>
          </a:xfrm>
        </p:spPr>
        <p:txBody>
          <a:bodyPr/>
          <a:lstStyle/>
          <a:p>
            <a:fld id="{C36A997D-243A-4F89-9286-B2689FAEAD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1182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88720"/>
            <a:ext cx="755904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36A997D-243A-4F89-9286-B2689FAEAD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699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N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00"/>
            </a:lvl1pPr>
          </a:lstStyle>
          <a:p>
            <a:r>
              <a:rPr lang="en-US" dirty="0"/>
              <a:t>Click to edit Master title style</a:t>
            </a:r>
          </a:p>
        </p:txBody>
      </p:sp>
      <p:sp>
        <p:nvSpPr>
          <p:cNvPr id="3" name="Content Placeholder 2"/>
          <p:cNvSpPr>
            <a:spLocks noGrp="1"/>
          </p:cNvSpPr>
          <p:nvPr>
            <p:ph idx="1"/>
          </p:nvPr>
        </p:nvSpPr>
        <p:spPr>
          <a:xfrm>
            <a:off x="304800" y="1188720"/>
            <a:ext cx="11460480" cy="4937760"/>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4104146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1142999"/>
            <a:ext cx="5384800" cy="4937760"/>
          </a:xfrm>
        </p:spPr>
        <p:txBody>
          <a:bodyPr>
            <a:normAutofit/>
          </a:bodyPr>
          <a:lstStyle>
            <a:lvl1pPr>
              <a:defRPr sz="1575"/>
            </a:lvl1pPr>
            <a:lvl2pPr>
              <a:defRPr sz="1575"/>
            </a:lvl2pPr>
            <a:lvl3pPr>
              <a:defRPr sz="1575"/>
            </a:lvl3pPr>
            <a:lvl4pPr>
              <a:defRPr sz="1575"/>
            </a:lvl4pPr>
            <a:lvl5pPr>
              <a:defRPr sz="1575"/>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2999"/>
            <a:ext cx="5384800" cy="4937760"/>
          </a:xfrm>
        </p:spPr>
        <p:txBody>
          <a:bodyPr>
            <a:normAutofit/>
          </a:bodyPr>
          <a:lstStyle>
            <a:lvl1pPr>
              <a:defRPr sz="1575"/>
            </a:lvl1pPr>
            <a:lvl2pPr>
              <a:defRPr sz="1575"/>
            </a:lvl2pPr>
            <a:lvl3pPr>
              <a:defRPr sz="1575"/>
            </a:lvl3pPr>
            <a:lvl4pPr>
              <a:defRPr sz="1575"/>
            </a:lvl4pPr>
            <a:lvl5pPr>
              <a:defRPr sz="1575"/>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36A997D-243A-4F89-9286-B2689FAEAD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7417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822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143000"/>
            <a:ext cx="5386917" cy="639762"/>
          </a:xfrm>
        </p:spPr>
        <p:txBody>
          <a:bodyPr anchor="b">
            <a:normAutofit/>
          </a:bodyPr>
          <a:lstStyle>
            <a:lvl1pPr marL="0" indent="0">
              <a:buNone/>
              <a:defRPr sz="1650" b="1" i="0" spc="-75" baseline="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04800" y="1828800"/>
            <a:ext cx="5386917" cy="4297680"/>
          </a:xfrm>
        </p:spPr>
        <p:txBody>
          <a:bodyPr>
            <a:normAutofit/>
          </a:bodyPr>
          <a:lstStyle>
            <a:lvl1pPr>
              <a:defRPr sz="1575"/>
            </a:lvl1pPr>
            <a:lvl2pPr>
              <a:defRPr sz="1575"/>
            </a:lvl2pPr>
            <a:lvl3pPr>
              <a:defRPr sz="1575"/>
            </a:lvl3pPr>
            <a:lvl4pPr>
              <a:defRPr sz="1575"/>
            </a:lvl4pPr>
            <a:lvl5pPr>
              <a:defRPr sz="157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4402" y="1143000"/>
            <a:ext cx="5389033" cy="639762"/>
          </a:xfrm>
        </p:spPr>
        <p:txBody>
          <a:bodyPr anchor="b">
            <a:normAutofit/>
          </a:bodyPr>
          <a:lstStyle>
            <a:lvl1pPr marL="0" indent="0">
              <a:buNone/>
              <a:defRPr sz="1650" b="1" i="0" spc="-75" baseline="0">
                <a:solidFill>
                  <a:schemeClr val="accent5"/>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994402" y="1828800"/>
            <a:ext cx="5389033" cy="4297680"/>
          </a:xfrm>
        </p:spPr>
        <p:txBody>
          <a:bodyPr>
            <a:normAutofit/>
          </a:bodyPr>
          <a:lstStyle>
            <a:lvl1pPr>
              <a:defRPr sz="1575"/>
            </a:lvl1pPr>
            <a:lvl2pPr>
              <a:defRPr sz="1575"/>
            </a:lvl2pPr>
            <a:lvl3pPr>
              <a:defRPr sz="1575"/>
            </a:lvl3pPr>
            <a:lvl4pPr>
              <a:defRPr sz="1575"/>
            </a:lvl4pPr>
            <a:lvl5pPr>
              <a:defRPr sz="157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C36A997D-243A-4F89-9286-B2689FAEAD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725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36A997D-243A-4F89-9286-B2689FAEAD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595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8463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9173"/>
          <a:stretch/>
        </p:blipFill>
        <p:spPr>
          <a:xfrm flipH="1">
            <a:off x="-3" y="3252434"/>
            <a:ext cx="1866299" cy="2386366"/>
          </a:xfrm>
          <a:prstGeom prst="rect">
            <a:avLst/>
          </a:prstGeom>
        </p:spPr>
      </p:pic>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 name="Title 1"/>
          <p:cNvSpPr>
            <a:spLocks noGrp="1"/>
          </p:cNvSpPr>
          <p:nvPr userDrawn="1">
            <p:ph type="title" hasCustomPrompt="1"/>
          </p:nvPr>
        </p:nvSpPr>
        <p:spPr>
          <a:xfrm>
            <a:off x="304800" y="2590803"/>
            <a:ext cx="10363200" cy="1362075"/>
          </a:xfrm>
        </p:spPr>
        <p:txBody>
          <a:bodyPr anchor="b" anchorCtr="0"/>
          <a:lstStyle>
            <a:lvl1pPr algn="l">
              <a:defRPr sz="3000" b="0" cap="none">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C36A997D-243A-4F89-9286-B2689FAEAD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3104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1F5F43"/>
                </a:solidFill>
              </a:defRPr>
            </a:lvl1pPr>
          </a:lstStyle>
          <a:p>
            <a:r>
              <a:rPr lang="en-US" dirty="0"/>
              <a:t>Click to edit Master title style</a:t>
            </a:r>
          </a:p>
        </p:txBody>
      </p:sp>
      <p:sp>
        <p:nvSpPr>
          <p:cNvPr id="3" name="Text Placeholder 2"/>
          <p:cNvSpPr>
            <a:spLocks noGrp="1"/>
          </p:cNvSpPr>
          <p:nvPr>
            <p:ph idx="1"/>
          </p:nvPr>
        </p:nvSpPr>
        <p:spPr>
          <a:xfrm>
            <a:off x="609600" y="1600201"/>
            <a:ext cx="10972800" cy="4572001"/>
          </a:xfrm>
          <a:prstGeom prst="rect">
            <a:avLst/>
          </a:prstGeom>
        </p:spPr>
        <p:txBody>
          <a:bodyPr vert="horz" lIns="91440" tIns="45720" rIns="91440" bIns="45720" rtlCol="0">
            <a:normAutofit/>
          </a:bodyPr>
          <a:lstStyle>
            <a:lvl1pPr>
              <a:defRPr sz="21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7391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CE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3" name="Group 2"/>
          <p:cNvGrpSpPr/>
          <p:nvPr userDrawn="1"/>
        </p:nvGrpSpPr>
        <p:grpSpPr>
          <a:xfrm>
            <a:off x="-71068" y="4234130"/>
            <a:ext cx="1828791" cy="1329976"/>
            <a:chOff x="-53301" y="4234130"/>
            <a:chExt cx="1371593" cy="1329976"/>
          </a:xfrm>
        </p:grpSpPr>
        <p:sp>
          <p:nvSpPr>
            <p:cNvPr id="11" name="Freeform 6"/>
            <p:cNvSpPr>
              <a:spLocks noEditPoints="1"/>
            </p:cNvSpPr>
            <p:nvPr/>
          </p:nvSpPr>
          <p:spPr bwMode="auto">
            <a:xfrm flipH="1">
              <a:off x="1240057" y="4368957"/>
              <a:ext cx="78235" cy="1065313"/>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2" name="Freeform 7"/>
            <p:cNvSpPr>
              <a:spLocks noEditPoints="1"/>
            </p:cNvSpPr>
            <p:nvPr/>
          </p:nvSpPr>
          <p:spPr bwMode="auto">
            <a:xfrm flipH="1">
              <a:off x="1106895" y="4274078"/>
              <a:ext cx="66581" cy="1255072"/>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3" name="Freeform 8"/>
            <p:cNvSpPr>
              <a:spLocks noEditPoints="1"/>
            </p:cNvSpPr>
            <p:nvPr/>
          </p:nvSpPr>
          <p:spPr bwMode="auto">
            <a:xfrm flipH="1">
              <a:off x="-53301" y="4234130"/>
              <a:ext cx="144816" cy="1329976"/>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6" name="Freeform 9"/>
            <p:cNvSpPr>
              <a:spLocks noEditPoints="1"/>
            </p:cNvSpPr>
            <p:nvPr/>
          </p:nvSpPr>
          <p:spPr bwMode="auto">
            <a:xfrm flipH="1">
              <a:off x="91513" y="4340661"/>
              <a:ext cx="133165" cy="1121908"/>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7" name="Freeform 10"/>
            <p:cNvSpPr>
              <a:spLocks noEditPoints="1"/>
            </p:cNvSpPr>
            <p:nvPr/>
          </p:nvSpPr>
          <p:spPr bwMode="auto">
            <a:xfrm flipH="1">
              <a:off x="237998" y="4245782"/>
              <a:ext cx="124843" cy="1310001"/>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8" name="Freeform 11"/>
            <p:cNvSpPr>
              <a:spLocks noEditPoints="1"/>
            </p:cNvSpPr>
            <p:nvPr/>
          </p:nvSpPr>
          <p:spPr bwMode="auto">
            <a:xfrm flipH="1">
              <a:off x="382809" y="4348986"/>
              <a:ext cx="113190" cy="1100269"/>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9" name="Freeform 12"/>
            <p:cNvSpPr>
              <a:spLocks noEditPoints="1"/>
            </p:cNvSpPr>
            <p:nvPr/>
          </p:nvSpPr>
          <p:spPr bwMode="auto">
            <a:xfrm flipH="1">
              <a:off x="527629" y="4254108"/>
              <a:ext cx="106532" cy="1290028"/>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20" name="Freeform 13"/>
            <p:cNvSpPr>
              <a:spLocks noEditPoints="1"/>
            </p:cNvSpPr>
            <p:nvPr/>
          </p:nvSpPr>
          <p:spPr bwMode="auto">
            <a:xfrm flipH="1">
              <a:off x="674101" y="4357310"/>
              <a:ext cx="93215" cy="1085288"/>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21" name="Freeform 14"/>
            <p:cNvSpPr>
              <a:spLocks noEditPoints="1"/>
            </p:cNvSpPr>
            <p:nvPr/>
          </p:nvSpPr>
          <p:spPr bwMode="auto">
            <a:xfrm flipH="1">
              <a:off x="815596" y="4265758"/>
              <a:ext cx="86557" cy="1270053"/>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22" name="Freeform 15"/>
            <p:cNvSpPr>
              <a:spLocks noEditPoints="1"/>
            </p:cNvSpPr>
            <p:nvPr/>
          </p:nvSpPr>
          <p:spPr bwMode="auto">
            <a:xfrm flipH="1">
              <a:off x="960406" y="4368961"/>
              <a:ext cx="78235" cy="106531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2" name="Title 1"/>
          <p:cNvSpPr>
            <a:spLocks noGrp="1"/>
          </p:cNvSpPr>
          <p:nvPr userDrawn="1">
            <p:ph type="title" hasCustomPrompt="1"/>
          </p:nvPr>
        </p:nvSpPr>
        <p:spPr>
          <a:xfrm>
            <a:off x="304800" y="2590803"/>
            <a:ext cx="10363200" cy="1362075"/>
          </a:xfrm>
        </p:spPr>
        <p:txBody>
          <a:bodyPr anchor="b" anchorCtr="0"/>
          <a:lstStyle>
            <a:lvl1pPr algn="l">
              <a:defRPr sz="3000" b="0" cap="none">
                <a:solidFill>
                  <a:schemeClr val="bg1"/>
                </a:solidFill>
              </a:defRPr>
            </a:lvl1pPr>
          </a:lstStyle>
          <a:p>
            <a:r>
              <a:rPr lang="en-US" dirty="0"/>
              <a:t>Click to edit master title style</a:t>
            </a:r>
          </a:p>
        </p:txBody>
      </p:sp>
      <p:sp>
        <p:nvSpPr>
          <p:cNvPr id="6" name="Slide Number Placeholder 5"/>
          <p:cNvSpPr>
            <a:spLocks noGrp="1"/>
          </p:cNvSpPr>
          <p:nvPr userDrawn="1">
            <p:ph type="sldNum" sz="quarter" idx="12"/>
          </p:nvPr>
        </p:nvSpPr>
        <p:spPr/>
        <p:txBody>
          <a:bodyPr/>
          <a:lstStyle/>
          <a:p>
            <a:fld id="{C36A997D-243A-4F89-9286-B2689FAEAD3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5838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88720"/>
            <a:ext cx="755904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225618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1142999"/>
            <a:ext cx="5384800" cy="493776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2999"/>
            <a:ext cx="5384800" cy="493776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156189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822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143000"/>
            <a:ext cx="5386917" cy="639762"/>
          </a:xfrm>
        </p:spPr>
        <p:txBody>
          <a:bodyPr anchor="b">
            <a:normAutofit/>
          </a:bodyPr>
          <a:lstStyle>
            <a:lvl1pPr marL="0" indent="0">
              <a:buNone/>
              <a:defRPr sz="2200" b="1" i="0" spc="-10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828800"/>
            <a:ext cx="5386917" cy="429768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4401" y="1143000"/>
            <a:ext cx="5389033" cy="639762"/>
          </a:xfrm>
        </p:spPr>
        <p:txBody>
          <a:bodyPr anchor="b">
            <a:normAutofit/>
          </a:bodyPr>
          <a:lstStyle>
            <a:lvl1pPr marL="0" indent="0">
              <a:buNone/>
              <a:defRPr sz="2200" b="1" i="0" spc="-100" baseline="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994401" y="1828800"/>
            <a:ext cx="5389033" cy="429768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86233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180271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304081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9173"/>
          <a:stretch/>
        </p:blipFill>
        <p:spPr>
          <a:xfrm flipH="1">
            <a:off x="-3" y="3252434"/>
            <a:ext cx="1866299" cy="2386366"/>
          </a:xfrm>
          <a:prstGeom prst="rect">
            <a:avLst/>
          </a:prstGeom>
        </p:spPr>
      </p:pic>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userDrawn="1">
            <p:ph type="title" hasCustomPrompt="1"/>
          </p:nvPr>
        </p:nvSpPr>
        <p:spPr>
          <a:xfrm>
            <a:off x="304800" y="2590801"/>
            <a:ext cx="103632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a:xfrm>
            <a:off x="11379200" y="6425964"/>
            <a:ext cx="711200" cy="365125"/>
          </a:xfrm>
        </p:spPr>
        <p:txBody>
          <a:bodyPr/>
          <a:lstStyle/>
          <a:p>
            <a:fld id="{C36A997D-243A-4F89-9286-B2689FAEAD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60900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OLD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0" name="Group 9"/>
          <p:cNvGrpSpPr>
            <a:grpSpLocks noChangeAspect="1"/>
          </p:cNvGrpSpPr>
          <p:nvPr userDrawn="1"/>
        </p:nvGrpSpPr>
        <p:grpSpPr>
          <a:xfrm flipH="1">
            <a:off x="-71068" y="4234130"/>
            <a:ext cx="1828791" cy="1329976"/>
            <a:chOff x="7010396" y="4117972"/>
            <a:chExt cx="1308094" cy="1268411"/>
          </a:xfrm>
        </p:grpSpPr>
        <p:sp>
          <p:nvSpPr>
            <p:cNvPr id="11" name="Freeform 6"/>
            <p:cNvSpPr>
              <a:spLocks noEditPoints="1"/>
            </p:cNvSpPr>
            <p:nvPr/>
          </p:nvSpPr>
          <p:spPr bwMode="auto">
            <a:xfrm>
              <a:off x="7010396" y="4246558"/>
              <a:ext cx="74613" cy="1015999"/>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7"/>
            <p:cNvSpPr>
              <a:spLocks noEditPoints="1"/>
            </p:cNvSpPr>
            <p:nvPr/>
          </p:nvSpPr>
          <p:spPr bwMode="auto">
            <a:xfrm>
              <a:off x="7148507" y="4156071"/>
              <a:ext cx="63499" cy="1196974"/>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8"/>
            <p:cNvSpPr>
              <a:spLocks noEditPoints="1"/>
            </p:cNvSpPr>
            <p:nvPr/>
          </p:nvSpPr>
          <p:spPr bwMode="auto">
            <a:xfrm>
              <a:off x="8180378" y="4117972"/>
              <a:ext cx="138112" cy="1268411"/>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 name="Freeform 9"/>
            <p:cNvSpPr>
              <a:spLocks noEditPoints="1"/>
            </p:cNvSpPr>
            <p:nvPr/>
          </p:nvSpPr>
          <p:spPr bwMode="auto">
            <a:xfrm>
              <a:off x="8053380" y="4219572"/>
              <a:ext cx="127000" cy="1069975"/>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0"/>
            <p:cNvSpPr>
              <a:spLocks noEditPoints="1"/>
            </p:cNvSpPr>
            <p:nvPr/>
          </p:nvSpPr>
          <p:spPr bwMode="auto">
            <a:xfrm>
              <a:off x="7921614" y="4129085"/>
              <a:ext cx="119063" cy="1249361"/>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1"/>
            <p:cNvSpPr>
              <a:spLocks noEditPoints="1"/>
            </p:cNvSpPr>
            <p:nvPr/>
          </p:nvSpPr>
          <p:spPr bwMode="auto">
            <a:xfrm>
              <a:off x="7794620" y="4227511"/>
              <a:ext cx="107950" cy="1049337"/>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12"/>
            <p:cNvSpPr>
              <a:spLocks noEditPoints="1"/>
            </p:cNvSpPr>
            <p:nvPr/>
          </p:nvSpPr>
          <p:spPr bwMode="auto">
            <a:xfrm>
              <a:off x="7662855" y="4137025"/>
              <a:ext cx="101600" cy="1230312"/>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13"/>
            <p:cNvSpPr>
              <a:spLocks noEditPoints="1"/>
            </p:cNvSpPr>
            <p:nvPr/>
          </p:nvSpPr>
          <p:spPr bwMode="auto">
            <a:xfrm>
              <a:off x="7535864" y="4235450"/>
              <a:ext cx="88900" cy="1035050"/>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1" name="Freeform 14"/>
            <p:cNvSpPr>
              <a:spLocks noEditPoints="1"/>
            </p:cNvSpPr>
            <p:nvPr/>
          </p:nvSpPr>
          <p:spPr bwMode="auto">
            <a:xfrm>
              <a:off x="7407269" y="4148136"/>
              <a:ext cx="82550" cy="1211262"/>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2" name="Freeform 15"/>
            <p:cNvSpPr>
              <a:spLocks noEditPoints="1"/>
            </p:cNvSpPr>
            <p:nvPr/>
          </p:nvSpPr>
          <p:spPr bwMode="auto">
            <a:xfrm>
              <a:off x="7277100" y="4246562"/>
              <a:ext cx="74613" cy="1016000"/>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userDrawn="1">
            <p:ph type="title" hasCustomPrompt="1"/>
          </p:nvPr>
        </p:nvSpPr>
        <p:spPr>
          <a:xfrm>
            <a:off x="304800" y="2590801"/>
            <a:ext cx="103632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a:xfrm>
            <a:off x="11379200" y="6425964"/>
            <a:ext cx="711200" cy="365125"/>
          </a:xfrm>
        </p:spPr>
        <p:txBody>
          <a:bodyPr/>
          <a:lstStyle/>
          <a:p>
            <a:fld id="{C36A997D-243A-4F89-9286-B2689FAEAD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44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S:\BD\Marketing\Wp_Wpro\FDOT ETDM Graphics WORKING Files\OEM Office of Environmental Management\OEM Acro Color LRG v08.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0989425" y="5984044"/>
            <a:ext cx="897775" cy="873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rotWithShape="1">
          <a:blip r:embed="rId19" cstate="print">
            <a:extLst>
              <a:ext uri="{28A0092B-C50C-407E-A947-70E740481C1C}">
                <a14:useLocalDpi xmlns:a14="http://schemas.microsoft.com/office/drawing/2010/main" val="0"/>
              </a:ext>
            </a:extLst>
          </a:blip>
          <a:srcRect l="3058" t="13294" r="9608" b="1999"/>
          <a:stretch/>
        </p:blipFill>
        <p:spPr>
          <a:xfrm>
            <a:off x="11216640" y="0"/>
            <a:ext cx="975360" cy="1097280"/>
          </a:xfrm>
          <a:prstGeom prst="rect">
            <a:avLst/>
          </a:prstGeom>
        </p:spPr>
      </p:pic>
      <p:sp>
        <p:nvSpPr>
          <p:cNvPr id="2" name="Title Placeholder 1"/>
          <p:cNvSpPr>
            <a:spLocks noGrp="1"/>
          </p:cNvSpPr>
          <p:nvPr>
            <p:ph type="title"/>
          </p:nvPr>
        </p:nvSpPr>
        <p:spPr>
          <a:xfrm>
            <a:off x="304800" y="274638"/>
            <a:ext cx="10972800" cy="822960"/>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304800" y="1188720"/>
            <a:ext cx="11460480" cy="48463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26400" y="6425964"/>
            <a:ext cx="711200" cy="365125"/>
          </a:xfrm>
          <a:prstGeom prst="rect">
            <a:avLst/>
          </a:prstGeom>
        </p:spPr>
        <p:txBody>
          <a:bodyPr vert="horz" lIns="0" tIns="0" rIns="0" bIns="0" rtlCol="0" anchor="b" anchorCtr="0"/>
          <a:lstStyle>
            <a:lvl1pPr algn="r">
              <a:defRPr sz="1100" b="1">
                <a:solidFill>
                  <a:schemeClr val="tx1">
                    <a:tint val="75000"/>
                  </a:schemeClr>
                </a:solidFill>
              </a:defRPr>
            </a:lvl1pPr>
          </a:lstStyle>
          <a:p>
            <a:fld id="{C36A997D-243A-4F89-9286-B2689FAEAD31}" type="slidenum">
              <a:rPr lang="en-US" smtClean="0"/>
              <a:pPr/>
              <a:t>‹#›</a:t>
            </a:fld>
            <a:endParaRPr lang="en-US" dirty="0"/>
          </a:p>
        </p:txBody>
      </p:sp>
      <p:sp>
        <p:nvSpPr>
          <p:cNvPr id="7" name="Rectangle 6"/>
          <p:cNvSpPr/>
          <p:nvPr userDrawn="1"/>
        </p:nvSpPr>
        <p:spPr>
          <a:xfrm>
            <a:off x="0" y="0"/>
            <a:ext cx="12192000" cy="13716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137160"/>
            <a:ext cx="12192000" cy="9144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Content Placeholder 2"/>
          <p:cNvSpPr txBox="1">
            <a:spLocks/>
          </p:cNvSpPr>
          <p:nvPr userDrawn="1"/>
        </p:nvSpPr>
        <p:spPr>
          <a:xfrm>
            <a:off x="3449925" y="6357729"/>
            <a:ext cx="4881275" cy="434181"/>
          </a:xfrm>
          <a:prstGeom prst="rect">
            <a:avLst/>
          </a:prstGeom>
        </p:spPr>
        <p:txBody>
          <a:bodyPr lIns="0" tIns="0" rIns="0" bIns="0" anchor="b" anchorCtr="0"/>
          <a:lstStyle>
            <a:lvl1pPr marL="171450" indent="-171450" algn="l" defTabSz="914400" rtl="0" eaLnBrk="1" latinLnBrk="0" hangingPunct="1">
              <a:lnSpc>
                <a:spcPct val="80000"/>
              </a:lnSpc>
              <a:spcBef>
                <a:spcPts val="0"/>
              </a:spcBef>
              <a:spcAft>
                <a:spcPts val="1200"/>
              </a:spcAft>
              <a:buFont typeface="Arial" panose="020B0604020202020204" pitchFamily="34" charset="0"/>
              <a:buChar char="•"/>
              <a:defRPr sz="2300" kern="1200" spc="-60" baseline="0">
                <a:solidFill>
                  <a:schemeClr val="tx1"/>
                </a:solidFill>
                <a:latin typeface="+mn-lt"/>
                <a:ea typeface="+mn-ea"/>
                <a:cs typeface="+mn-cs"/>
              </a:defRPr>
            </a:lvl1pPr>
            <a:lvl2pPr marL="401638" indent="-171450" algn="l" defTabSz="914400" rtl="0" eaLnBrk="1" latinLnBrk="0" hangingPunct="1">
              <a:lnSpc>
                <a:spcPct val="80000"/>
              </a:lnSpc>
              <a:spcBef>
                <a:spcPts val="0"/>
              </a:spcBef>
              <a:spcAft>
                <a:spcPts val="1200"/>
              </a:spcAft>
              <a:buSzPct val="95000"/>
              <a:buFont typeface="Wingdings" panose="05000000000000000000" pitchFamily="2" charset="2"/>
              <a:buChar char="§"/>
              <a:defRPr sz="2300" kern="1200" spc="-60" baseline="0">
                <a:solidFill>
                  <a:schemeClr val="tx1"/>
                </a:solidFill>
                <a:latin typeface="+mn-lt"/>
                <a:ea typeface="+mn-ea"/>
                <a:cs typeface="+mn-cs"/>
              </a:defRPr>
            </a:lvl2pPr>
            <a:lvl3pPr marL="742950" indent="-169863" algn="l" defTabSz="914400" rtl="0" eaLnBrk="1" latinLnBrk="0" hangingPunct="1">
              <a:lnSpc>
                <a:spcPct val="80000"/>
              </a:lnSpc>
              <a:spcBef>
                <a:spcPts val="0"/>
              </a:spcBef>
              <a:spcAft>
                <a:spcPts val="1200"/>
              </a:spcAft>
              <a:buSzPct val="70000"/>
              <a:buFont typeface="AECOM Sans" panose="020B0504020202020204" pitchFamily="34" charset="0"/>
              <a:buChar char="◆"/>
              <a:defRPr sz="2300" kern="1200" spc="-60" baseline="0">
                <a:solidFill>
                  <a:schemeClr val="tx1"/>
                </a:solidFill>
                <a:latin typeface="+mn-lt"/>
                <a:ea typeface="+mn-ea"/>
                <a:cs typeface="+mn-cs"/>
              </a:defRPr>
            </a:lvl3pPr>
            <a:lvl4pPr marL="1025525" indent="-222250" algn="l" defTabSz="914400" rtl="0" eaLnBrk="1" latinLnBrk="0" hangingPunct="1">
              <a:lnSpc>
                <a:spcPct val="80000"/>
              </a:lnSpc>
              <a:spcBef>
                <a:spcPts val="0"/>
              </a:spcBef>
              <a:spcAft>
                <a:spcPts val="1200"/>
              </a:spcAft>
              <a:buFont typeface="AECOM Sans" panose="020B0504020202020204" pitchFamily="34" charset="0"/>
              <a:buChar char="₋"/>
              <a:defRPr sz="2300" kern="1200" spc="-60" baseline="0">
                <a:solidFill>
                  <a:schemeClr val="tx1"/>
                </a:solidFill>
                <a:latin typeface="+mn-lt"/>
                <a:ea typeface="+mn-ea"/>
                <a:cs typeface="+mn-cs"/>
              </a:defRPr>
            </a:lvl4pPr>
            <a:lvl5pPr marL="1316038" indent="-169863" algn="l" defTabSz="914400" rtl="0" eaLnBrk="1" latinLnBrk="0" hangingPunct="1">
              <a:lnSpc>
                <a:spcPct val="80000"/>
              </a:lnSpc>
              <a:spcBef>
                <a:spcPts val="0"/>
              </a:spcBef>
              <a:spcAft>
                <a:spcPts val="1200"/>
              </a:spcAft>
              <a:buFont typeface="Arial" panose="020B0604020202020204" pitchFamily="34" charset="0"/>
              <a:buChar char="»"/>
              <a:tabLst/>
              <a:defRPr sz="2300" kern="1200" spc="-6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sz="1300" b="1" spc="-40" baseline="0" dirty="0">
                <a:solidFill>
                  <a:schemeClr val="bg1">
                    <a:lumMod val="50000"/>
                  </a:schemeClr>
                </a:solidFill>
                <a:latin typeface="+mj-lt"/>
              </a:rPr>
              <a:t>Audit #4 – Training for FHWA Audit Team</a:t>
            </a:r>
            <a:endParaRPr lang="en-US" sz="1200" b="0" spc="-50" baseline="0" dirty="0">
              <a:solidFill>
                <a:schemeClr val="bg1">
                  <a:lumMod val="50000"/>
                </a:schemeClr>
              </a:solidFill>
            </a:endParaRPr>
          </a:p>
        </p:txBody>
      </p:sp>
      <p:grpSp>
        <p:nvGrpSpPr>
          <p:cNvPr id="12" name="Group 11"/>
          <p:cNvGrpSpPr/>
          <p:nvPr userDrawn="1"/>
        </p:nvGrpSpPr>
        <p:grpSpPr>
          <a:xfrm>
            <a:off x="2920574" y="6357728"/>
            <a:ext cx="6350855" cy="548640"/>
            <a:chOff x="2206487" y="6357728"/>
            <a:chExt cx="4763141" cy="548640"/>
          </a:xfrm>
        </p:grpSpPr>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flipH="1">
              <a:off x="2206487" y="6357728"/>
              <a:ext cx="362404" cy="548640"/>
            </a:xfrm>
            <a:prstGeom prst="rect">
              <a:avLst/>
            </a:prstGeom>
          </p:spPr>
        </p:pic>
        <p:pic>
          <p:nvPicPr>
            <p:cNvPr id="24" name="Picture 2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07224" y="6357728"/>
              <a:ext cx="362404" cy="548640"/>
            </a:xfrm>
            <a:prstGeom prst="rect">
              <a:avLst/>
            </a:prstGeom>
          </p:spPr>
        </p:pic>
      </p:grpSp>
      <p:pic>
        <p:nvPicPr>
          <p:cNvPr id="5" name="Picture 4"/>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88759" y="6199632"/>
            <a:ext cx="1309318" cy="603504"/>
          </a:xfrm>
          <a:prstGeom prst="rect">
            <a:avLst/>
          </a:prstGeom>
        </p:spPr>
      </p:pic>
    </p:spTree>
    <p:extLst>
      <p:ext uri="{BB962C8B-B14F-4D97-AF65-F5344CB8AC3E}">
        <p14:creationId xmlns:p14="http://schemas.microsoft.com/office/powerpoint/2010/main" val="2616476756"/>
      </p:ext>
    </p:extLst>
  </p:cSld>
  <p:clrMap bg1="lt1" tx1="dk1" bg2="lt2" tx2="dk2" accent1="accent1" accent2="accent2" accent3="accent3" accent4="accent4" accent5="accent5" accent6="accent6" hlink="hlink" folHlink="folHlink"/>
  <p:sldLayoutIdLst>
    <p:sldLayoutId id="2147483681" r:id="rId1"/>
    <p:sldLayoutId id="2147483673" r:id="rId2"/>
    <p:sldLayoutId id="2147483674" r:id="rId3"/>
    <p:sldLayoutId id="2147483675" r:id="rId4"/>
    <p:sldLayoutId id="2147483676" r:id="rId5"/>
    <p:sldLayoutId id="2147483677" r:id="rId6"/>
    <p:sldLayoutId id="2147483678"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79" r:id="rId16"/>
  </p:sldLayoutIdLst>
  <p:hf hdr="0" ftr="0" dt="0"/>
  <p:txStyles>
    <p:titleStyle>
      <a:lvl1pPr algn="l" defTabSz="914400" rtl="0" eaLnBrk="1" latinLnBrk="0" hangingPunct="1">
        <a:lnSpc>
          <a:spcPct val="80000"/>
        </a:lnSpc>
        <a:spcBef>
          <a:spcPct val="0"/>
        </a:spcBef>
        <a:buNone/>
        <a:defRPr sz="2900" b="0" kern="1200" spc="-90" baseline="0">
          <a:solidFill>
            <a:schemeClr val="accent2"/>
          </a:solidFill>
          <a:latin typeface="+mj-lt"/>
          <a:ea typeface="+mj-ea"/>
          <a:cs typeface="+mj-cs"/>
        </a:defRPr>
      </a:lvl1pPr>
    </p:titleStyle>
    <p:body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S:\BD\Marketing\Wp_Wpro\FDOT ETDM Graphics WORKING Files\OEM Office of Environmental Management\OEM Acro Color LRG v08.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769602" y="5984044"/>
            <a:ext cx="1194817" cy="873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3058" t="13294" r="9608" b="1999"/>
          <a:stretch/>
        </p:blipFill>
        <p:spPr>
          <a:xfrm>
            <a:off x="11216640" y="0"/>
            <a:ext cx="975360" cy="1097280"/>
          </a:xfrm>
          <a:prstGeom prst="rect">
            <a:avLst/>
          </a:prstGeom>
        </p:spPr>
      </p:pic>
      <p:sp>
        <p:nvSpPr>
          <p:cNvPr id="2" name="Title Placeholder 1"/>
          <p:cNvSpPr>
            <a:spLocks noGrp="1"/>
          </p:cNvSpPr>
          <p:nvPr>
            <p:ph type="title"/>
          </p:nvPr>
        </p:nvSpPr>
        <p:spPr>
          <a:xfrm>
            <a:off x="304800" y="274638"/>
            <a:ext cx="10972800" cy="822960"/>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304800" y="1188720"/>
            <a:ext cx="11460480" cy="48463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448800" y="6425966"/>
            <a:ext cx="711200" cy="365125"/>
          </a:xfrm>
          <a:prstGeom prst="rect">
            <a:avLst/>
          </a:prstGeom>
        </p:spPr>
        <p:txBody>
          <a:bodyPr vert="horz" lIns="0" tIns="0" rIns="0" bIns="0" rtlCol="0" anchor="b" anchorCtr="0"/>
          <a:lstStyle>
            <a:lvl1pPr algn="r">
              <a:defRPr sz="825" b="1">
                <a:solidFill>
                  <a:schemeClr val="tx1"/>
                </a:solidFill>
              </a:defRPr>
            </a:lvl1pPr>
          </a:lstStyle>
          <a:p>
            <a:fld id="{C36A997D-243A-4F89-9286-B2689FAEAD31}" type="slidenum">
              <a:rPr lang="en-US" smtClean="0">
                <a:solidFill>
                  <a:prstClr val="black"/>
                </a:solidFill>
              </a:rPr>
              <a:pPr/>
              <a:t>‹#›</a:t>
            </a:fld>
            <a:endParaRPr lang="en-US" dirty="0">
              <a:solidFill>
                <a:prstClr val="black"/>
              </a:solidFill>
            </a:endParaRPr>
          </a:p>
        </p:txBody>
      </p:sp>
      <p:sp>
        <p:nvSpPr>
          <p:cNvPr id="7" name="Rectangle 6"/>
          <p:cNvSpPr/>
          <p:nvPr userDrawn="1"/>
        </p:nvSpPr>
        <p:spPr>
          <a:xfrm>
            <a:off x="0" y="0"/>
            <a:ext cx="12192000" cy="13716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ectangle 7"/>
          <p:cNvSpPr/>
          <p:nvPr userDrawn="1"/>
        </p:nvSpPr>
        <p:spPr>
          <a:xfrm>
            <a:off x="0" y="137160"/>
            <a:ext cx="12192000" cy="9144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2" name="Group 11"/>
          <p:cNvGrpSpPr/>
          <p:nvPr userDrawn="1"/>
        </p:nvGrpSpPr>
        <p:grpSpPr>
          <a:xfrm>
            <a:off x="2032215" y="6357728"/>
            <a:ext cx="8737385" cy="548640"/>
            <a:chOff x="2206487" y="6357728"/>
            <a:chExt cx="4763141" cy="548640"/>
          </a:xfrm>
        </p:grpSpPr>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2206487" y="6357728"/>
              <a:ext cx="362404" cy="548640"/>
            </a:xfrm>
            <a:prstGeom prst="rect">
              <a:avLst/>
            </a:prstGeom>
          </p:spPr>
        </p:pic>
        <p:pic>
          <p:nvPicPr>
            <p:cNvPr id="24" name="Picture 2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07224" y="6357728"/>
              <a:ext cx="362404" cy="548640"/>
            </a:xfrm>
            <a:prstGeom prst="rect">
              <a:avLst/>
            </a:prstGeom>
          </p:spPr>
        </p:pic>
      </p:gr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8759" y="6199632"/>
            <a:ext cx="1743456" cy="603504"/>
          </a:xfrm>
          <a:prstGeom prst="rect">
            <a:avLst/>
          </a:prstGeom>
        </p:spPr>
      </p:pic>
    </p:spTree>
    <p:extLst>
      <p:ext uri="{BB962C8B-B14F-4D97-AF65-F5344CB8AC3E}">
        <p14:creationId xmlns:p14="http://schemas.microsoft.com/office/powerpoint/2010/main" val="28089596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ftr="0" dt="0"/>
  <p:txStyles>
    <p:titleStyle>
      <a:lvl1pPr algn="l" defTabSz="685800" rtl="0" eaLnBrk="1" latinLnBrk="0" hangingPunct="1">
        <a:lnSpc>
          <a:spcPct val="80000"/>
        </a:lnSpc>
        <a:spcBef>
          <a:spcPct val="0"/>
        </a:spcBef>
        <a:buNone/>
        <a:defRPr sz="2175" b="0" kern="1200" spc="-68" baseline="0">
          <a:solidFill>
            <a:schemeClr val="accent2"/>
          </a:solidFill>
          <a:latin typeface="+mj-lt"/>
          <a:ea typeface="+mj-ea"/>
          <a:cs typeface="+mj-cs"/>
        </a:defRPr>
      </a:lvl1pPr>
    </p:titleStyle>
    <p:bodyStyle>
      <a:lvl1pPr marL="128588" indent="-128588" algn="l" defTabSz="685800" rtl="0" eaLnBrk="1" latinLnBrk="0" hangingPunct="1">
        <a:lnSpc>
          <a:spcPct val="85000"/>
        </a:lnSpc>
        <a:spcBef>
          <a:spcPts val="0"/>
        </a:spcBef>
        <a:spcAft>
          <a:spcPts val="1050"/>
        </a:spcAft>
        <a:buFont typeface="Arial" panose="020B0604020202020204" pitchFamily="34" charset="0"/>
        <a:buChar char="•"/>
        <a:defRPr sz="1800" kern="1200" spc="-60" baseline="0">
          <a:solidFill>
            <a:schemeClr val="tx1"/>
          </a:solidFill>
          <a:latin typeface="+mn-lt"/>
          <a:ea typeface="+mn-ea"/>
          <a:cs typeface="+mn-cs"/>
        </a:defRPr>
      </a:lvl1pPr>
      <a:lvl2pPr marL="301229" indent="-128588" algn="l" defTabSz="685800" rtl="0" eaLnBrk="1" latinLnBrk="0" hangingPunct="1">
        <a:lnSpc>
          <a:spcPct val="85000"/>
        </a:lnSpc>
        <a:spcBef>
          <a:spcPts val="0"/>
        </a:spcBef>
        <a:spcAft>
          <a:spcPts val="1050"/>
        </a:spcAft>
        <a:buSzPct val="95000"/>
        <a:buFont typeface="Wingdings" panose="05000000000000000000" pitchFamily="2" charset="2"/>
        <a:buChar char="§"/>
        <a:defRPr sz="1800" kern="1200" spc="-60" baseline="0">
          <a:solidFill>
            <a:schemeClr val="tx1"/>
          </a:solidFill>
          <a:latin typeface="+mn-lt"/>
          <a:ea typeface="+mn-ea"/>
          <a:cs typeface="+mn-cs"/>
        </a:defRPr>
      </a:lvl2pPr>
      <a:lvl3pPr marL="557213" indent="-127397" algn="l" defTabSz="685800" rtl="0" eaLnBrk="1" latinLnBrk="0" hangingPunct="1">
        <a:lnSpc>
          <a:spcPct val="85000"/>
        </a:lnSpc>
        <a:spcBef>
          <a:spcPts val="0"/>
        </a:spcBef>
        <a:spcAft>
          <a:spcPts val="1050"/>
        </a:spcAft>
        <a:buSzPct val="70000"/>
        <a:buFont typeface="AECOM Sans" panose="020B0504020202020204" pitchFamily="34" charset="0"/>
        <a:buChar char="◆"/>
        <a:defRPr sz="1800" kern="1200" spc="-60" baseline="0">
          <a:solidFill>
            <a:schemeClr val="tx1"/>
          </a:solidFill>
          <a:latin typeface="+mn-lt"/>
          <a:ea typeface="+mn-ea"/>
          <a:cs typeface="+mn-cs"/>
        </a:defRPr>
      </a:lvl3pPr>
      <a:lvl4pPr marL="769144" indent="-166688" algn="l" defTabSz="685800" rtl="0" eaLnBrk="1" latinLnBrk="0" hangingPunct="1">
        <a:lnSpc>
          <a:spcPct val="85000"/>
        </a:lnSpc>
        <a:spcBef>
          <a:spcPts val="0"/>
        </a:spcBef>
        <a:spcAft>
          <a:spcPts val="1050"/>
        </a:spcAft>
        <a:buFont typeface="AECOM Sans" panose="020B0504020202020204" pitchFamily="34" charset="0"/>
        <a:buChar char="₋"/>
        <a:defRPr sz="1800" kern="1200" spc="-60" baseline="0">
          <a:solidFill>
            <a:schemeClr val="tx1"/>
          </a:solidFill>
          <a:latin typeface="+mn-lt"/>
          <a:ea typeface="+mn-ea"/>
          <a:cs typeface="+mn-cs"/>
        </a:defRPr>
      </a:lvl4pPr>
      <a:lvl5pPr marL="987029" indent="-127397" algn="l" defTabSz="685800" rtl="0" eaLnBrk="1" latinLnBrk="0" hangingPunct="1">
        <a:lnSpc>
          <a:spcPct val="85000"/>
        </a:lnSpc>
        <a:spcBef>
          <a:spcPts val="0"/>
        </a:spcBef>
        <a:spcAft>
          <a:spcPts val="1050"/>
        </a:spcAft>
        <a:buFont typeface="Arial" panose="020B0604020202020204" pitchFamily="34" charset="0"/>
        <a:buChar char="»"/>
        <a:tabLst/>
        <a:defRPr sz="1800" kern="1200" spc="-60" baseline="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playlist?list=PLIvS_9JaaeLTxtDjqGTiMEwylojZkJ6dU" TargetMode="External"/><Relationship Id="rId3" Type="http://schemas.openxmlformats.org/officeDocument/2006/relationships/image" Target="../media/image13.png"/><Relationship Id="rId7" Type="http://schemas.openxmlformats.org/officeDocument/2006/relationships/hyperlink" Target="https://www.fdot.gov/environment/sched/train1.sht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hyperlink" Target="http://wbt.dot.state.fl.us/ois/NEPA/index.html" TargetMode="External"/><Relationship Id="rId5" Type="http://schemas.openxmlformats.org/officeDocument/2006/relationships/image" Target="../media/image15.png"/><Relationship Id="rId10" Type="http://schemas.openxmlformats.org/officeDocument/2006/relationships/hyperlink" Target="https://www.fdot.gov/environment/sched/track2.shtm" TargetMode="External"/><Relationship Id="rId4" Type="http://schemas.openxmlformats.org/officeDocument/2006/relationships/image" Target="../media/image14.png"/><Relationship Id="rId9" Type="http://schemas.openxmlformats.org/officeDocument/2006/relationships/hyperlink" Target="https://www.fdot.gov/environment/sched/track3.sht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fdot.gov/environment/NEPAAssignment.sht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www.fdot.gov/environment/sched/train1.s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Jason.Watts@dot.state.fl.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Ruth.Roaza@dot.state.fl.us" TargetMode="External"/><Relationship Id="rId4" Type="http://schemas.openxmlformats.org/officeDocument/2006/relationships/hyperlink" Target="mailto:Peter.McGilvray@dot.state.fl.u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Peter.McGilvray@dot.state.fl.u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mailto:help@fla-etat.org" TargetMode="External"/><Relationship Id="rId4" Type="http://schemas.openxmlformats.org/officeDocument/2006/relationships/hyperlink" Target="mailto:Ruth.Roaza@dot.state.fl.us"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 y="1771332"/>
            <a:ext cx="5303520" cy="1908492"/>
          </a:xfrm>
        </p:spPr>
        <p:txBody>
          <a:bodyPr anchor="ctr">
            <a:normAutofit/>
          </a:bodyPr>
          <a:lstStyle/>
          <a:p>
            <a:r>
              <a:rPr lang="en-US" b="1" dirty="0"/>
              <a:t>FDOT NEPA Assignment Training </a:t>
            </a:r>
            <a:r>
              <a:rPr lang="en-US" spc="-170" dirty="0">
                <a:latin typeface="+mn-lt"/>
              </a:rPr>
              <a:t>for FHWA Auditors – </a:t>
            </a:r>
            <a:br>
              <a:rPr lang="en-US" spc="-170" dirty="0">
                <a:latin typeface="+mn-lt"/>
              </a:rPr>
            </a:br>
            <a:r>
              <a:rPr lang="en-US" b="1" i="1" spc="-170" dirty="0">
                <a:latin typeface="+mn-lt"/>
              </a:rPr>
              <a:t>Audit # 4</a:t>
            </a:r>
          </a:p>
        </p:txBody>
      </p:sp>
      <p:sp>
        <p:nvSpPr>
          <p:cNvPr id="3" name="Subtitle 2"/>
          <p:cNvSpPr>
            <a:spLocks noGrp="1"/>
          </p:cNvSpPr>
          <p:nvPr>
            <p:ph type="subTitle" idx="1"/>
          </p:nvPr>
        </p:nvSpPr>
        <p:spPr>
          <a:xfrm>
            <a:off x="487680" y="3619500"/>
            <a:ext cx="4023360" cy="1257300"/>
          </a:xfrm>
        </p:spPr>
        <p:txBody>
          <a:bodyPr>
            <a:normAutofit lnSpcReduction="10000"/>
          </a:bodyPr>
          <a:lstStyle/>
          <a:p>
            <a:pPr marL="1087438" indent="-1087438"/>
            <a:r>
              <a:rPr lang="en-US" dirty="0"/>
              <a:t>Trainers:	</a:t>
            </a:r>
            <a:r>
              <a:rPr lang="en-US" b="1" dirty="0"/>
              <a:t>Jason Watts</a:t>
            </a:r>
          </a:p>
          <a:p>
            <a:pPr marL="1087438" indent="-1087438"/>
            <a:r>
              <a:rPr lang="en-US" b="1" dirty="0"/>
              <a:t>	Peter McGilvray</a:t>
            </a:r>
          </a:p>
          <a:p>
            <a:pPr marL="1087438" indent="-1087438"/>
            <a:r>
              <a:rPr lang="en-US" b="1" dirty="0"/>
              <a:t>	Ruth Roaza</a:t>
            </a:r>
          </a:p>
          <a:p>
            <a:pPr marL="1087438" indent="-1087438"/>
            <a:r>
              <a:rPr lang="en-US" b="1" dirty="0"/>
              <a:t>	</a:t>
            </a:r>
          </a:p>
        </p:txBody>
      </p:sp>
      <p:sp>
        <p:nvSpPr>
          <p:cNvPr id="4" name="Date Placeholder 3"/>
          <p:cNvSpPr>
            <a:spLocks noGrp="1"/>
          </p:cNvSpPr>
          <p:nvPr>
            <p:ph type="dt" sz="half" idx="2"/>
          </p:nvPr>
        </p:nvSpPr>
        <p:spPr/>
        <p:txBody>
          <a:bodyPr/>
          <a:lstStyle/>
          <a:p>
            <a:r>
              <a:rPr lang="en-US" dirty="0"/>
              <a:t>April 29, 2020</a:t>
            </a:r>
            <a:endParaRPr dirty="0"/>
          </a:p>
        </p:txBody>
      </p:sp>
      <p:pic>
        <p:nvPicPr>
          <p:cNvPr id="6" name="Picture 5">
            <a:extLst>
              <a:ext uri="{FF2B5EF4-FFF2-40B4-BE49-F238E27FC236}">
                <a16:creationId xmlns:a16="http://schemas.microsoft.com/office/drawing/2014/main" id="{D39B304F-4930-4D9C-9A41-9972C33EE924}"/>
              </a:ext>
            </a:extLst>
          </p:cNvPr>
          <p:cNvPicPr>
            <a:picLocks noChangeAspect="1"/>
          </p:cNvPicPr>
          <p:nvPr/>
        </p:nvPicPr>
        <p:blipFill rotWithShape="1">
          <a:blip r:embed="rId3"/>
          <a:srcRect r="737"/>
          <a:stretch/>
        </p:blipFill>
        <p:spPr>
          <a:xfrm>
            <a:off x="6140919" y="1371600"/>
            <a:ext cx="6051081" cy="2819400"/>
          </a:xfrm>
          <a:prstGeom prst="rect">
            <a:avLst/>
          </a:prstGeom>
        </p:spPr>
      </p:pic>
    </p:spTree>
    <p:extLst>
      <p:ext uri="{BB962C8B-B14F-4D97-AF65-F5344CB8AC3E}">
        <p14:creationId xmlns:p14="http://schemas.microsoft.com/office/powerpoint/2010/main" val="171516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C32E-EF39-4881-87B8-DC2DDAEA9560}"/>
              </a:ext>
            </a:extLst>
          </p:cNvPr>
          <p:cNvSpPr>
            <a:spLocks noGrp="1"/>
          </p:cNvSpPr>
          <p:nvPr>
            <p:ph type="title"/>
          </p:nvPr>
        </p:nvSpPr>
        <p:spPr>
          <a:xfrm>
            <a:off x="152400" y="76200"/>
            <a:ext cx="10972800" cy="822960"/>
          </a:xfrm>
        </p:spPr>
        <p:txBody>
          <a:bodyPr/>
          <a:lstStyle/>
          <a:p>
            <a:r>
              <a:rPr lang="en-US" dirty="0"/>
              <a:t>Enhanced Training Resources</a:t>
            </a:r>
          </a:p>
        </p:txBody>
      </p:sp>
      <p:sp>
        <p:nvSpPr>
          <p:cNvPr id="3" name="Slide Number Placeholder 2">
            <a:extLst>
              <a:ext uri="{FF2B5EF4-FFF2-40B4-BE49-F238E27FC236}">
                <a16:creationId xmlns:a16="http://schemas.microsoft.com/office/drawing/2014/main" id="{9E702582-7622-4473-AD22-FC90014815E7}"/>
              </a:ext>
            </a:extLst>
          </p:cNvPr>
          <p:cNvSpPr>
            <a:spLocks noGrp="1"/>
          </p:cNvSpPr>
          <p:nvPr>
            <p:ph type="sldNum" sz="quarter" idx="12"/>
          </p:nvPr>
        </p:nvSpPr>
        <p:spPr/>
        <p:txBody>
          <a:bodyPr/>
          <a:lstStyle/>
          <a:p>
            <a:fld id="{C36A997D-243A-4F89-9286-B2689FAEAD31}" type="slidenum">
              <a:rPr lang="en-US" smtClean="0"/>
              <a:t>10</a:t>
            </a:fld>
            <a:endParaRPr lang="en-US"/>
          </a:p>
        </p:txBody>
      </p:sp>
      <p:pic>
        <p:nvPicPr>
          <p:cNvPr id="4" name="Picture 3">
            <a:extLst>
              <a:ext uri="{FF2B5EF4-FFF2-40B4-BE49-F238E27FC236}">
                <a16:creationId xmlns:a16="http://schemas.microsoft.com/office/drawing/2014/main" id="{DCF39623-1196-48A0-A023-7862D5E75AE0}"/>
              </a:ext>
            </a:extLst>
          </p:cNvPr>
          <p:cNvPicPr>
            <a:picLocks noChangeAspect="1"/>
          </p:cNvPicPr>
          <p:nvPr/>
        </p:nvPicPr>
        <p:blipFill rotWithShape="1">
          <a:blip r:embed="rId3"/>
          <a:srcRect l="22104" r="21786" b="3827"/>
          <a:stretch/>
        </p:blipFill>
        <p:spPr>
          <a:xfrm>
            <a:off x="9677400" y="187089"/>
            <a:ext cx="2514600" cy="6595533"/>
          </a:xfrm>
          <a:prstGeom prst="rect">
            <a:avLst/>
          </a:prstGeom>
        </p:spPr>
      </p:pic>
      <p:pic>
        <p:nvPicPr>
          <p:cNvPr id="5" name="Picture 4">
            <a:extLst>
              <a:ext uri="{FF2B5EF4-FFF2-40B4-BE49-F238E27FC236}">
                <a16:creationId xmlns:a16="http://schemas.microsoft.com/office/drawing/2014/main" id="{4D18D3EC-8148-49C9-9381-9BFB4D9B8DF9}"/>
              </a:ext>
            </a:extLst>
          </p:cNvPr>
          <p:cNvPicPr>
            <a:picLocks noChangeAspect="1"/>
          </p:cNvPicPr>
          <p:nvPr/>
        </p:nvPicPr>
        <p:blipFill rotWithShape="1">
          <a:blip r:embed="rId4"/>
          <a:srcRect l="23950" t="4004" r="23950" b="3827"/>
          <a:stretch/>
        </p:blipFill>
        <p:spPr>
          <a:xfrm>
            <a:off x="6244013" y="266710"/>
            <a:ext cx="1791832" cy="6193121"/>
          </a:xfrm>
          <a:prstGeom prst="rect">
            <a:avLst/>
          </a:prstGeom>
        </p:spPr>
      </p:pic>
      <p:pic>
        <p:nvPicPr>
          <p:cNvPr id="6" name="Picture 5">
            <a:extLst>
              <a:ext uri="{FF2B5EF4-FFF2-40B4-BE49-F238E27FC236}">
                <a16:creationId xmlns:a16="http://schemas.microsoft.com/office/drawing/2014/main" id="{ED68E4C9-9291-44F5-9EE5-BDE62EFBB92D}"/>
              </a:ext>
            </a:extLst>
          </p:cNvPr>
          <p:cNvPicPr>
            <a:picLocks noChangeAspect="1"/>
          </p:cNvPicPr>
          <p:nvPr/>
        </p:nvPicPr>
        <p:blipFill rotWithShape="1">
          <a:blip r:embed="rId5"/>
          <a:srcRect l="24592" t="10000" r="24592" b="7777"/>
          <a:stretch/>
        </p:blipFill>
        <p:spPr>
          <a:xfrm>
            <a:off x="54018" y="1327572"/>
            <a:ext cx="2584361" cy="4157451"/>
          </a:xfrm>
          <a:prstGeom prst="rect">
            <a:avLst/>
          </a:prstGeom>
        </p:spPr>
      </p:pic>
      <p:pic>
        <p:nvPicPr>
          <p:cNvPr id="7" name="Picture 6">
            <a:extLst>
              <a:ext uri="{FF2B5EF4-FFF2-40B4-BE49-F238E27FC236}">
                <a16:creationId xmlns:a16="http://schemas.microsoft.com/office/drawing/2014/main" id="{545F6ED2-E4AE-4F50-A80F-41A02EC782C1}"/>
              </a:ext>
            </a:extLst>
          </p:cNvPr>
          <p:cNvPicPr>
            <a:picLocks noChangeAspect="1"/>
          </p:cNvPicPr>
          <p:nvPr/>
        </p:nvPicPr>
        <p:blipFill>
          <a:blip r:embed="rId6"/>
          <a:stretch>
            <a:fillRect/>
          </a:stretch>
        </p:blipFill>
        <p:spPr>
          <a:xfrm>
            <a:off x="2850357" y="2514600"/>
            <a:ext cx="3097631" cy="1828800"/>
          </a:xfrm>
          <a:prstGeom prst="rect">
            <a:avLst/>
          </a:prstGeom>
        </p:spPr>
      </p:pic>
      <p:sp>
        <p:nvSpPr>
          <p:cNvPr id="8" name="TextBox 7">
            <a:extLst>
              <a:ext uri="{FF2B5EF4-FFF2-40B4-BE49-F238E27FC236}">
                <a16:creationId xmlns:a16="http://schemas.microsoft.com/office/drawing/2014/main" id="{723451CD-359F-4B4C-9177-6293830A82E4}"/>
              </a:ext>
            </a:extLst>
          </p:cNvPr>
          <p:cNvSpPr txBox="1"/>
          <p:nvPr/>
        </p:nvSpPr>
        <p:spPr>
          <a:xfrm>
            <a:off x="0" y="5485023"/>
            <a:ext cx="2819400" cy="1015663"/>
          </a:xfrm>
          <a:prstGeom prst="rect">
            <a:avLst/>
          </a:prstGeom>
          <a:noFill/>
        </p:spPr>
        <p:txBody>
          <a:bodyPr wrap="square" rtlCol="0">
            <a:spAutoFit/>
          </a:bodyPr>
          <a:lstStyle/>
          <a:p>
            <a:r>
              <a:rPr lang="en-US" sz="1400" b="1" dirty="0"/>
              <a:t>OEM Training Program Website</a:t>
            </a:r>
            <a:r>
              <a:rPr lang="en-US" sz="1400" dirty="0"/>
              <a:t>: </a:t>
            </a:r>
            <a:r>
              <a:rPr lang="en-US" sz="1400" dirty="0">
                <a:hlinkClick r:id="rId7"/>
              </a:rPr>
              <a:t>https://www.fdot.gov/environment/sched/train1.shtm</a:t>
            </a:r>
            <a:endParaRPr lang="en-US" sz="1400" dirty="0"/>
          </a:p>
          <a:p>
            <a:endParaRPr lang="en-US" dirty="0"/>
          </a:p>
        </p:txBody>
      </p:sp>
      <p:sp>
        <p:nvSpPr>
          <p:cNvPr id="9" name="TextBox 8">
            <a:extLst>
              <a:ext uri="{FF2B5EF4-FFF2-40B4-BE49-F238E27FC236}">
                <a16:creationId xmlns:a16="http://schemas.microsoft.com/office/drawing/2014/main" id="{E7C7649C-6735-42C8-940F-C51C9034DC85}"/>
              </a:ext>
            </a:extLst>
          </p:cNvPr>
          <p:cNvSpPr txBox="1"/>
          <p:nvPr/>
        </p:nvSpPr>
        <p:spPr>
          <a:xfrm>
            <a:off x="2819400" y="4469360"/>
            <a:ext cx="2819400" cy="954107"/>
          </a:xfrm>
          <a:prstGeom prst="rect">
            <a:avLst/>
          </a:prstGeom>
          <a:noFill/>
        </p:spPr>
        <p:txBody>
          <a:bodyPr wrap="square" rtlCol="0">
            <a:spAutoFit/>
          </a:bodyPr>
          <a:lstStyle/>
          <a:p>
            <a:r>
              <a:rPr lang="en-US" sz="1400" b="1" dirty="0"/>
              <a:t>OEM YouTube Channel</a:t>
            </a:r>
            <a:r>
              <a:rPr lang="en-US" sz="1400" dirty="0"/>
              <a:t>: </a:t>
            </a:r>
            <a:r>
              <a:rPr lang="en-US" sz="1400" dirty="0">
                <a:hlinkClick r:id="rId8"/>
              </a:rPr>
              <a:t>https://www.youtube.com/playlist?list=PLIvS_9JaaeLTxtDjqGTiMEwylojZkJ6dU</a:t>
            </a:r>
            <a:endParaRPr lang="en-US" dirty="0"/>
          </a:p>
        </p:txBody>
      </p:sp>
      <p:sp>
        <p:nvSpPr>
          <p:cNvPr id="10" name="TextBox 9">
            <a:extLst>
              <a:ext uri="{FF2B5EF4-FFF2-40B4-BE49-F238E27FC236}">
                <a16:creationId xmlns:a16="http://schemas.microsoft.com/office/drawing/2014/main" id="{8223573C-424E-4446-A34A-51077BAF85A0}"/>
              </a:ext>
            </a:extLst>
          </p:cNvPr>
          <p:cNvSpPr txBox="1"/>
          <p:nvPr/>
        </p:nvSpPr>
        <p:spPr>
          <a:xfrm>
            <a:off x="3390746" y="1088593"/>
            <a:ext cx="2819400" cy="738664"/>
          </a:xfrm>
          <a:prstGeom prst="rect">
            <a:avLst/>
          </a:prstGeom>
          <a:noFill/>
        </p:spPr>
        <p:txBody>
          <a:bodyPr wrap="square" rtlCol="0">
            <a:spAutoFit/>
          </a:bodyPr>
          <a:lstStyle/>
          <a:p>
            <a:r>
              <a:rPr lang="en-US" sz="1400" b="1" dirty="0"/>
              <a:t>Updated PD&amp;E Trainings</a:t>
            </a:r>
            <a:r>
              <a:rPr lang="en-US" sz="1400" dirty="0"/>
              <a:t>: </a:t>
            </a:r>
            <a:r>
              <a:rPr lang="en-US" sz="1400" dirty="0">
                <a:hlinkClick r:id="rId9"/>
              </a:rPr>
              <a:t>https://www.fdot.gov/environment/sched/track3.shtm</a:t>
            </a:r>
            <a:endParaRPr lang="en-US" dirty="0"/>
          </a:p>
        </p:txBody>
      </p:sp>
      <p:cxnSp>
        <p:nvCxnSpPr>
          <p:cNvPr id="12" name="Straight Arrow Connector 11">
            <a:extLst>
              <a:ext uri="{FF2B5EF4-FFF2-40B4-BE49-F238E27FC236}">
                <a16:creationId xmlns:a16="http://schemas.microsoft.com/office/drawing/2014/main" id="{4E30BE5B-3E49-4219-9AD8-62497C3AD24E}"/>
              </a:ext>
            </a:extLst>
          </p:cNvPr>
          <p:cNvCxnSpPr/>
          <p:nvPr/>
        </p:nvCxnSpPr>
        <p:spPr>
          <a:xfrm>
            <a:off x="5486400" y="1219200"/>
            <a:ext cx="723746"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0EA1BD3-8373-45C4-9F68-1EF7FC37813A}"/>
              </a:ext>
            </a:extLst>
          </p:cNvPr>
          <p:cNvCxnSpPr>
            <a:cxnSpLocks/>
          </p:cNvCxnSpPr>
          <p:nvPr/>
        </p:nvCxnSpPr>
        <p:spPr>
          <a:xfrm flipV="1">
            <a:off x="5224242" y="4343400"/>
            <a:ext cx="0" cy="3810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F8F1FCD-A096-4C04-8550-A8B32CB2C3F4}"/>
              </a:ext>
            </a:extLst>
          </p:cNvPr>
          <p:cNvCxnSpPr>
            <a:cxnSpLocks/>
          </p:cNvCxnSpPr>
          <p:nvPr/>
        </p:nvCxnSpPr>
        <p:spPr>
          <a:xfrm flipV="1">
            <a:off x="2514600" y="5423467"/>
            <a:ext cx="0" cy="3810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7FE9B15-22B9-45D8-8A55-1081200C143A}"/>
              </a:ext>
            </a:extLst>
          </p:cNvPr>
          <p:cNvCxnSpPr>
            <a:cxnSpLocks/>
          </p:cNvCxnSpPr>
          <p:nvPr/>
        </p:nvCxnSpPr>
        <p:spPr>
          <a:xfrm flipH="1" flipV="1">
            <a:off x="1718451" y="4244602"/>
            <a:ext cx="1405749" cy="136936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6232B75-0438-4F38-9E58-087CDE2F46BF}"/>
              </a:ext>
            </a:extLst>
          </p:cNvPr>
          <p:cNvSpPr txBox="1"/>
          <p:nvPr/>
        </p:nvSpPr>
        <p:spPr>
          <a:xfrm>
            <a:off x="3093795" y="5471857"/>
            <a:ext cx="2819400" cy="738664"/>
          </a:xfrm>
          <a:prstGeom prst="rect">
            <a:avLst/>
          </a:prstGeom>
          <a:noFill/>
        </p:spPr>
        <p:txBody>
          <a:bodyPr wrap="square" rtlCol="0">
            <a:spAutoFit/>
          </a:bodyPr>
          <a:lstStyle/>
          <a:p>
            <a:r>
              <a:rPr lang="en-US" sz="1400" b="1" dirty="0"/>
              <a:t>SWEPT Specific Trainings</a:t>
            </a:r>
            <a:r>
              <a:rPr lang="en-US" sz="1400" dirty="0"/>
              <a:t>: </a:t>
            </a:r>
            <a:r>
              <a:rPr lang="en-US" sz="1400" dirty="0">
                <a:hlinkClick r:id="rId10"/>
              </a:rPr>
              <a:t>https://www.fdot.gov/environment/sched/track2.shtm</a:t>
            </a:r>
            <a:endParaRPr lang="en-US" dirty="0"/>
          </a:p>
        </p:txBody>
      </p:sp>
      <p:sp>
        <p:nvSpPr>
          <p:cNvPr id="21" name="TextBox 20">
            <a:extLst>
              <a:ext uri="{FF2B5EF4-FFF2-40B4-BE49-F238E27FC236}">
                <a16:creationId xmlns:a16="http://schemas.microsoft.com/office/drawing/2014/main" id="{76BF4868-0005-44D7-A8CE-973AEFDABEE5}"/>
              </a:ext>
            </a:extLst>
          </p:cNvPr>
          <p:cNvSpPr txBox="1"/>
          <p:nvPr/>
        </p:nvSpPr>
        <p:spPr>
          <a:xfrm>
            <a:off x="8008143" y="1981200"/>
            <a:ext cx="1745457" cy="1384995"/>
          </a:xfrm>
          <a:prstGeom prst="rect">
            <a:avLst/>
          </a:prstGeom>
          <a:noFill/>
        </p:spPr>
        <p:txBody>
          <a:bodyPr wrap="square" rtlCol="0">
            <a:spAutoFit/>
          </a:bodyPr>
          <a:lstStyle/>
          <a:p>
            <a:r>
              <a:rPr lang="en-US" sz="1400" b="1" dirty="0"/>
              <a:t>OEM Environmental Management Academy</a:t>
            </a:r>
            <a:r>
              <a:rPr lang="en-US" sz="1400" dirty="0"/>
              <a:t>: </a:t>
            </a:r>
            <a:r>
              <a:rPr lang="en-US" sz="1400" dirty="0">
                <a:hlinkClick r:id="rId11"/>
              </a:rPr>
              <a:t>http://wbt.dot.state.fl.us/ois/NEPA/index.html</a:t>
            </a:r>
            <a:r>
              <a:rPr lang="en-US" sz="1400" dirty="0"/>
              <a:t> </a:t>
            </a:r>
            <a:endParaRPr lang="en-US" dirty="0"/>
          </a:p>
        </p:txBody>
      </p:sp>
      <p:cxnSp>
        <p:nvCxnSpPr>
          <p:cNvPr id="22" name="Straight Arrow Connector 21">
            <a:extLst>
              <a:ext uri="{FF2B5EF4-FFF2-40B4-BE49-F238E27FC236}">
                <a16:creationId xmlns:a16="http://schemas.microsoft.com/office/drawing/2014/main" id="{5BA7A980-BC5B-4AEA-B65F-EBADB01D5FA7}"/>
              </a:ext>
            </a:extLst>
          </p:cNvPr>
          <p:cNvCxnSpPr/>
          <p:nvPr/>
        </p:nvCxnSpPr>
        <p:spPr>
          <a:xfrm>
            <a:off x="8880871" y="2506133"/>
            <a:ext cx="723746"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88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FDEB8-B02D-4945-ABF9-E10FDB8E7F7C}"/>
              </a:ext>
            </a:extLst>
          </p:cNvPr>
          <p:cNvSpPr>
            <a:spLocks noGrp="1"/>
          </p:cNvSpPr>
          <p:nvPr>
            <p:ph type="title"/>
          </p:nvPr>
        </p:nvSpPr>
        <p:spPr/>
        <p:txBody>
          <a:bodyPr/>
          <a:lstStyle/>
          <a:p>
            <a:r>
              <a:rPr lang="en-US" dirty="0"/>
              <a:t>SWEPT Enhancements to Standard Forms</a:t>
            </a:r>
          </a:p>
        </p:txBody>
      </p:sp>
      <p:sp>
        <p:nvSpPr>
          <p:cNvPr id="3" name="Slide Number Placeholder 2">
            <a:extLst>
              <a:ext uri="{FF2B5EF4-FFF2-40B4-BE49-F238E27FC236}">
                <a16:creationId xmlns:a16="http://schemas.microsoft.com/office/drawing/2014/main" id="{7516EEF0-2805-46C4-949B-479D58FA6CB5}"/>
              </a:ext>
            </a:extLst>
          </p:cNvPr>
          <p:cNvSpPr>
            <a:spLocks noGrp="1"/>
          </p:cNvSpPr>
          <p:nvPr>
            <p:ph type="sldNum" sz="quarter" idx="12"/>
          </p:nvPr>
        </p:nvSpPr>
        <p:spPr/>
        <p:txBody>
          <a:bodyPr/>
          <a:lstStyle/>
          <a:p>
            <a:fld id="{C36A997D-243A-4F89-9286-B2689FAEAD31}" type="slidenum">
              <a:rPr lang="en-US" smtClean="0"/>
              <a:t>11</a:t>
            </a:fld>
            <a:endParaRPr lang="en-US"/>
          </a:p>
        </p:txBody>
      </p:sp>
      <p:graphicFrame>
        <p:nvGraphicFramePr>
          <p:cNvPr id="8" name="Table 7">
            <a:extLst>
              <a:ext uri="{FF2B5EF4-FFF2-40B4-BE49-F238E27FC236}">
                <a16:creationId xmlns:a16="http://schemas.microsoft.com/office/drawing/2014/main" id="{36E5521E-DC2A-4F67-9CF3-2C156ECE8ADB}"/>
              </a:ext>
            </a:extLst>
          </p:cNvPr>
          <p:cNvGraphicFramePr>
            <a:graphicFrameLocks noGrp="1"/>
          </p:cNvGraphicFramePr>
          <p:nvPr>
            <p:extLst>
              <p:ext uri="{D42A27DB-BD31-4B8C-83A1-F6EECF244321}">
                <p14:modId xmlns:p14="http://schemas.microsoft.com/office/powerpoint/2010/main" val="3186115970"/>
              </p:ext>
            </p:extLst>
          </p:nvPr>
        </p:nvGraphicFramePr>
        <p:xfrm>
          <a:off x="1500808" y="1295400"/>
          <a:ext cx="8580783" cy="4191000"/>
        </p:xfrm>
        <a:graphic>
          <a:graphicData uri="http://schemas.openxmlformats.org/drawingml/2006/table">
            <a:tbl>
              <a:tblPr firstRow="1" bandRow="1">
                <a:tableStyleId>{5C22544A-7EE6-4342-B048-85BDC9FD1C3A}</a:tableStyleId>
              </a:tblPr>
              <a:tblGrid>
                <a:gridCol w="5966792">
                  <a:extLst>
                    <a:ext uri="{9D8B030D-6E8A-4147-A177-3AD203B41FA5}">
                      <a16:colId xmlns:a16="http://schemas.microsoft.com/office/drawing/2014/main" val="3576880103"/>
                    </a:ext>
                  </a:extLst>
                </a:gridCol>
                <a:gridCol w="2613991">
                  <a:extLst>
                    <a:ext uri="{9D8B030D-6E8A-4147-A177-3AD203B41FA5}">
                      <a16:colId xmlns:a16="http://schemas.microsoft.com/office/drawing/2014/main" val="352226152"/>
                    </a:ext>
                  </a:extLst>
                </a:gridCol>
              </a:tblGrid>
              <a:tr h="501164">
                <a:tc>
                  <a:txBody>
                    <a:bodyPr/>
                    <a:lstStyle/>
                    <a:p>
                      <a:r>
                        <a:rPr lang="en-US" dirty="0"/>
                        <a:t>Enhancement</a:t>
                      </a:r>
                    </a:p>
                  </a:txBody>
                  <a:tcPr/>
                </a:tc>
                <a:tc>
                  <a:txBody>
                    <a:bodyPr/>
                    <a:lstStyle/>
                    <a:p>
                      <a:pPr algn="ctr"/>
                      <a:r>
                        <a:rPr lang="en-US" dirty="0"/>
                        <a:t>Implementation Date</a:t>
                      </a:r>
                    </a:p>
                  </a:txBody>
                  <a:tcPr/>
                </a:tc>
                <a:extLst>
                  <a:ext uri="{0D108BD9-81ED-4DB2-BD59-A6C34878D82A}">
                    <a16:rowId xmlns:a16="http://schemas.microsoft.com/office/drawing/2014/main" val="3116972083"/>
                  </a:ext>
                </a:extLst>
              </a:tr>
              <a:tr h="797168">
                <a:tc>
                  <a:txBody>
                    <a:bodyPr/>
                    <a:lstStyle/>
                    <a:p>
                      <a:pPr marL="91440" algn="l" fontAlgn="b"/>
                      <a:r>
                        <a:rPr lang="en-US" sz="2000" b="0" i="0" u="none" strike="noStrike" dirty="0">
                          <a:solidFill>
                            <a:srgbClr val="000000"/>
                          </a:solidFill>
                          <a:effectLst/>
                          <a:latin typeface="Calibri" panose="020F0502020204030204" pitchFamily="34" charset="0"/>
                        </a:rPr>
                        <a:t>Improved formatting and text styles in PDFs created from e-forms</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9/26/2019</a:t>
                      </a:r>
                    </a:p>
                  </a:txBody>
                  <a:tcPr marL="4233" marR="4233" marT="4233" marB="0" anchor="ctr"/>
                </a:tc>
                <a:extLst>
                  <a:ext uri="{0D108BD9-81ED-4DB2-BD59-A6C34878D82A}">
                    <a16:rowId xmlns:a16="http://schemas.microsoft.com/office/drawing/2014/main" val="1652102108"/>
                  </a:ext>
                </a:extLst>
              </a:tr>
              <a:tr h="501164">
                <a:tc>
                  <a:txBody>
                    <a:bodyPr/>
                    <a:lstStyle/>
                    <a:p>
                      <a:pPr marL="91440" algn="l" fontAlgn="ctr"/>
                      <a:r>
                        <a:rPr lang="en-US" sz="2000" b="0" i="0" u="none" strike="noStrike" dirty="0">
                          <a:solidFill>
                            <a:srgbClr val="000000"/>
                          </a:solidFill>
                          <a:effectLst/>
                          <a:latin typeface="Calibri" panose="020F0502020204030204" pitchFamily="34" charset="0"/>
                        </a:rPr>
                        <a:t>Split up the TIP/STIP fields on  e-forms</a:t>
                      </a:r>
                    </a:p>
                  </a:txBody>
                  <a:tcPr marL="4233" marR="4233" marT="4233" marB="0" anchor="ctr"/>
                </a:tc>
                <a:tc>
                  <a:txBody>
                    <a:bodyPr/>
                    <a:lstStyle/>
                    <a:p>
                      <a:pPr algn="ctr" fontAlgn="ctr"/>
                      <a:r>
                        <a:rPr lang="en-US" sz="2000" b="0" i="0" u="none" strike="noStrike" dirty="0">
                          <a:solidFill>
                            <a:srgbClr val="000000"/>
                          </a:solidFill>
                          <a:effectLst/>
                          <a:latin typeface="Calibri" panose="020F0502020204030204" pitchFamily="34" charset="0"/>
                        </a:rPr>
                        <a:t>3/25/2020</a:t>
                      </a:r>
                    </a:p>
                  </a:txBody>
                  <a:tcPr marL="4233" marR="4233" marT="4233" marB="0" anchor="ctr"/>
                </a:tc>
                <a:extLst>
                  <a:ext uri="{0D108BD9-81ED-4DB2-BD59-A6C34878D82A}">
                    <a16:rowId xmlns:a16="http://schemas.microsoft.com/office/drawing/2014/main" val="418521477"/>
                  </a:ext>
                </a:extLst>
              </a:tr>
              <a:tr h="797168">
                <a:tc>
                  <a:txBody>
                    <a:bodyPr/>
                    <a:lstStyle/>
                    <a:p>
                      <a:pPr marL="91440" algn="l" fontAlgn="b"/>
                      <a:r>
                        <a:rPr lang="en-US" sz="2000" b="0" i="0" u="none" strike="noStrike" dirty="0">
                          <a:solidFill>
                            <a:srgbClr val="000000"/>
                          </a:solidFill>
                          <a:effectLst/>
                          <a:latin typeface="Calibri" panose="020F0502020204030204" pitchFamily="34" charset="0"/>
                        </a:rPr>
                        <a:t>T2CE - Display the "Public Hearing not needed" statement in the PDF, when applicable</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7/2/2019</a:t>
                      </a:r>
                    </a:p>
                  </a:txBody>
                  <a:tcPr marL="4233" marR="4233" marT="4233" marB="0" anchor="ctr"/>
                </a:tc>
                <a:extLst>
                  <a:ext uri="{0D108BD9-81ED-4DB2-BD59-A6C34878D82A}">
                    <a16:rowId xmlns:a16="http://schemas.microsoft.com/office/drawing/2014/main" val="4024438142"/>
                  </a:ext>
                </a:extLst>
              </a:tr>
              <a:tr h="797168">
                <a:tc>
                  <a:txBody>
                    <a:bodyPr/>
                    <a:lstStyle/>
                    <a:p>
                      <a:pPr marL="91440" algn="l" fontAlgn="b"/>
                      <a:r>
                        <a:rPr lang="en-US" sz="2000" b="0" i="0" u="none" strike="noStrike" dirty="0">
                          <a:solidFill>
                            <a:srgbClr val="000000"/>
                          </a:solidFill>
                          <a:effectLst/>
                          <a:latin typeface="Calibri" panose="020F0502020204030204" pitchFamily="34" charset="0"/>
                        </a:rPr>
                        <a:t>T2CE - Reflect updated standard statement language for Section 4(f) and 106 Resources</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12/10/2019</a:t>
                      </a:r>
                    </a:p>
                  </a:txBody>
                  <a:tcPr marL="4233" marR="4233" marT="4233" marB="0" anchor="ctr"/>
                </a:tc>
                <a:extLst>
                  <a:ext uri="{0D108BD9-81ED-4DB2-BD59-A6C34878D82A}">
                    <a16:rowId xmlns:a16="http://schemas.microsoft.com/office/drawing/2014/main" val="2157327986"/>
                  </a:ext>
                </a:extLst>
              </a:tr>
              <a:tr h="797168">
                <a:tc>
                  <a:txBody>
                    <a:bodyPr/>
                    <a:lstStyle/>
                    <a:p>
                      <a:pPr marL="91440" algn="l" fontAlgn="b"/>
                      <a:r>
                        <a:rPr lang="en-US" sz="2000" b="0" i="0" u="none" strike="noStrike" dirty="0">
                          <a:solidFill>
                            <a:srgbClr val="000000"/>
                          </a:solidFill>
                          <a:effectLst/>
                          <a:latin typeface="Calibri" panose="020F0502020204030204" pitchFamily="34" charset="0"/>
                        </a:rPr>
                        <a:t>T2CE - Include a job aid of the standard statements under the SWEPT Help section</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12/11/2019</a:t>
                      </a:r>
                    </a:p>
                  </a:txBody>
                  <a:tcPr marL="4233" marR="4233" marT="4233" marB="0" anchor="ctr"/>
                </a:tc>
                <a:extLst>
                  <a:ext uri="{0D108BD9-81ED-4DB2-BD59-A6C34878D82A}">
                    <a16:rowId xmlns:a16="http://schemas.microsoft.com/office/drawing/2014/main" val="2818249372"/>
                  </a:ext>
                </a:extLst>
              </a:tr>
            </a:tbl>
          </a:graphicData>
        </a:graphic>
      </p:graphicFrame>
    </p:spTree>
    <p:extLst>
      <p:ext uri="{BB962C8B-B14F-4D97-AF65-F5344CB8AC3E}">
        <p14:creationId xmlns:p14="http://schemas.microsoft.com/office/powerpoint/2010/main" val="236494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FDEB8-B02D-4945-ABF9-E10FDB8E7F7C}"/>
              </a:ext>
            </a:extLst>
          </p:cNvPr>
          <p:cNvSpPr>
            <a:spLocks noGrp="1"/>
          </p:cNvSpPr>
          <p:nvPr>
            <p:ph type="title"/>
          </p:nvPr>
        </p:nvSpPr>
        <p:spPr/>
        <p:txBody>
          <a:bodyPr/>
          <a:lstStyle/>
          <a:p>
            <a:r>
              <a:rPr lang="en-US" dirty="0"/>
              <a:t>SWEPT Enhancements to Standard Forms (continued)</a:t>
            </a:r>
          </a:p>
        </p:txBody>
      </p:sp>
      <p:sp>
        <p:nvSpPr>
          <p:cNvPr id="3" name="Slide Number Placeholder 2">
            <a:extLst>
              <a:ext uri="{FF2B5EF4-FFF2-40B4-BE49-F238E27FC236}">
                <a16:creationId xmlns:a16="http://schemas.microsoft.com/office/drawing/2014/main" id="{7516EEF0-2805-46C4-949B-479D58FA6CB5}"/>
              </a:ext>
            </a:extLst>
          </p:cNvPr>
          <p:cNvSpPr>
            <a:spLocks noGrp="1"/>
          </p:cNvSpPr>
          <p:nvPr>
            <p:ph type="sldNum" sz="quarter" idx="12"/>
          </p:nvPr>
        </p:nvSpPr>
        <p:spPr/>
        <p:txBody>
          <a:bodyPr/>
          <a:lstStyle/>
          <a:p>
            <a:fld id="{C36A997D-243A-4F89-9286-B2689FAEAD31}" type="slidenum">
              <a:rPr lang="en-US" smtClean="0"/>
              <a:t>12</a:t>
            </a:fld>
            <a:endParaRPr lang="en-US"/>
          </a:p>
        </p:txBody>
      </p:sp>
      <p:graphicFrame>
        <p:nvGraphicFramePr>
          <p:cNvPr id="8" name="Table 7">
            <a:extLst>
              <a:ext uri="{FF2B5EF4-FFF2-40B4-BE49-F238E27FC236}">
                <a16:creationId xmlns:a16="http://schemas.microsoft.com/office/drawing/2014/main" id="{36E5521E-DC2A-4F67-9CF3-2C156ECE8ADB}"/>
              </a:ext>
            </a:extLst>
          </p:cNvPr>
          <p:cNvGraphicFramePr>
            <a:graphicFrameLocks noGrp="1"/>
          </p:cNvGraphicFramePr>
          <p:nvPr>
            <p:extLst>
              <p:ext uri="{D42A27DB-BD31-4B8C-83A1-F6EECF244321}">
                <p14:modId xmlns:p14="http://schemas.microsoft.com/office/powerpoint/2010/main" val="3477295203"/>
              </p:ext>
            </p:extLst>
          </p:nvPr>
        </p:nvGraphicFramePr>
        <p:xfrm>
          <a:off x="1500808" y="1295400"/>
          <a:ext cx="8580783" cy="3506501"/>
        </p:xfrm>
        <a:graphic>
          <a:graphicData uri="http://schemas.openxmlformats.org/drawingml/2006/table">
            <a:tbl>
              <a:tblPr firstRow="1" bandRow="1">
                <a:tableStyleId>{5C22544A-7EE6-4342-B048-85BDC9FD1C3A}</a:tableStyleId>
              </a:tblPr>
              <a:tblGrid>
                <a:gridCol w="5966792">
                  <a:extLst>
                    <a:ext uri="{9D8B030D-6E8A-4147-A177-3AD203B41FA5}">
                      <a16:colId xmlns:a16="http://schemas.microsoft.com/office/drawing/2014/main" val="3576880103"/>
                    </a:ext>
                  </a:extLst>
                </a:gridCol>
                <a:gridCol w="2613991">
                  <a:extLst>
                    <a:ext uri="{9D8B030D-6E8A-4147-A177-3AD203B41FA5}">
                      <a16:colId xmlns:a16="http://schemas.microsoft.com/office/drawing/2014/main" val="352226152"/>
                    </a:ext>
                  </a:extLst>
                </a:gridCol>
              </a:tblGrid>
              <a:tr h="501164">
                <a:tc>
                  <a:txBody>
                    <a:bodyPr/>
                    <a:lstStyle/>
                    <a:p>
                      <a:r>
                        <a:rPr lang="en-US" dirty="0"/>
                        <a:t>Enhancement</a:t>
                      </a:r>
                    </a:p>
                  </a:txBody>
                  <a:tcPr/>
                </a:tc>
                <a:tc>
                  <a:txBody>
                    <a:bodyPr/>
                    <a:lstStyle/>
                    <a:p>
                      <a:pPr algn="ctr"/>
                      <a:r>
                        <a:rPr lang="en-US" dirty="0"/>
                        <a:t>Implementation Date</a:t>
                      </a:r>
                    </a:p>
                  </a:txBody>
                  <a:tcPr/>
                </a:tc>
                <a:extLst>
                  <a:ext uri="{0D108BD9-81ED-4DB2-BD59-A6C34878D82A}">
                    <a16:rowId xmlns:a16="http://schemas.microsoft.com/office/drawing/2014/main" val="3116972083"/>
                  </a:ext>
                </a:extLst>
              </a:tr>
              <a:tr h="797168">
                <a:tc>
                  <a:txBody>
                    <a:bodyPr/>
                    <a:lstStyle/>
                    <a:p>
                      <a:pPr marL="91440" algn="l" fontAlgn="ctr"/>
                      <a:r>
                        <a:rPr lang="en-US" sz="2000" b="0" i="0" u="none" strike="noStrike" dirty="0">
                          <a:solidFill>
                            <a:srgbClr val="000000"/>
                          </a:solidFill>
                          <a:effectLst/>
                          <a:latin typeface="Calibri" panose="020F0502020204030204" pitchFamily="34" charset="0"/>
                        </a:rPr>
                        <a:t>Re-eval - Allow comments when Right-of-Way question is answered "Yes"</a:t>
                      </a:r>
                    </a:p>
                  </a:txBody>
                  <a:tcPr marL="4233" marR="4233" marT="4233" marB="0" anchor="ctr"/>
                </a:tc>
                <a:tc>
                  <a:txBody>
                    <a:bodyPr/>
                    <a:lstStyle/>
                    <a:p>
                      <a:pPr algn="ctr" fontAlgn="ctr"/>
                      <a:r>
                        <a:rPr lang="en-US" sz="2000" b="0" i="0" u="none" strike="noStrike" dirty="0">
                          <a:solidFill>
                            <a:srgbClr val="000000"/>
                          </a:solidFill>
                          <a:effectLst/>
                          <a:latin typeface="Calibri" panose="020F0502020204030204" pitchFamily="34" charset="0"/>
                        </a:rPr>
                        <a:t>5/23/2019</a:t>
                      </a:r>
                    </a:p>
                  </a:txBody>
                  <a:tcPr marL="4233" marR="4233" marT="4233" marB="0" anchor="ctr"/>
                </a:tc>
                <a:extLst>
                  <a:ext uri="{0D108BD9-81ED-4DB2-BD59-A6C34878D82A}">
                    <a16:rowId xmlns:a16="http://schemas.microsoft.com/office/drawing/2014/main" val="1652102108"/>
                  </a:ext>
                </a:extLst>
              </a:tr>
              <a:tr h="501164">
                <a:tc>
                  <a:txBody>
                    <a:bodyPr/>
                    <a:lstStyle/>
                    <a:p>
                      <a:pPr marL="91440" algn="l" fontAlgn="b"/>
                      <a:r>
                        <a:rPr lang="en-US" sz="2000" b="0" i="0" u="none" strike="noStrike" dirty="0">
                          <a:solidFill>
                            <a:srgbClr val="000000"/>
                          </a:solidFill>
                          <a:effectLst/>
                          <a:latin typeface="Calibri" panose="020F0502020204030204" pitchFamily="34" charset="0"/>
                        </a:rPr>
                        <a:t>Re-eval - Display the Signature Timestamp for the OEM Director on the PDF</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8/7/2019</a:t>
                      </a:r>
                    </a:p>
                  </a:txBody>
                  <a:tcPr marL="4233" marR="4233" marT="4233" marB="0" anchor="ctr"/>
                </a:tc>
                <a:extLst>
                  <a:ext uri="{0D108BD9-81ED-4DB2-BD59-A6C34878D82A}">
                    <a16:rowId xmlns:a16="http://schemas.microsoft.com/office/drawing/2014/main" val="418521477"/>
                  </a:ext>
                </a:extLst>
              </a:tr>
              <a:tr h="797168">
                <a:tc>
                  <a:txBody>
                    <a:bodyPr/>
                    <a:lstStyle/>
                    <a:p>
                      <a:pPr marL="91440" algn="l" fontAlgn="ctr"/>
                      <a:r>
                        <a:rPr lang="en-US" sz="2000" b="0" i="0" u="none" strike="noStrike" dirty="0">
                          <a:solidFill>
                            <a:srgbClr val="000000"/>
                          </a:solidFill>
                          <a:effectLst/>
                          <a:latin typeface="Calibri" panose="020F0502020204030204" pitchFamily="34" charset="0"/>
                        </a:rPr>
                        <a:t>Re-eval - Require an attachment for the Re-evaluation consultation</a:t>
                      </a:r>
                    </a:p>
                  </a:txBody>
                  <a:tcPr marL="4233" marR="4233" marT="4233" marB="0" anchor="ctr"/>
                </a:tc>
                <a:tc>
                  <a:txBody>
                    <a:bodyPr/>
                    <a:lstStyle/>
                    <a:p>
                      <a:pPr algn="ctr" fontAlgn="ctr"/>
                      <a:r>
                        <a:rPr lang="en-US" sz="2000" b="0" i="0" u="none" strike="noStrike" dirty="0">
                          <a:solidFill>
                            <a:srgbClr val="000000"/>
                          </a:solidFill>
                          <a:effectLst/>
                          <a:latin typeface="Calibri" panose="020F0502020204030204" pitchFamily="34" charset="0"/>
                        </a:rPr>
                        <a:t>8/23/2019</a:t>
                      </a:r>
                    </a:p>
                  </a:txBody>
                  <a:tcPr marL="4233" marR="4233" marT="4233" marB="0" anchor="ctr"/>
                </a:tc>
                <a:extLst>
                  <a:ext uri="{0D108BD9-81ED-4DB2-BD59-A6C34878D82A}">
                    <a16:rowId xmlns:a16="http://schemas.microsoft.com/office/drawing/2014/main" val="4024438142"/>
                  </a:ext>
                </a:extLst>
              </a:tr>
              <a:tr h="797168">
                <a:tc>
                  <a:txBody>
                    <a:bodyPr/>
                    <a:lstStyle/>
                    <a:p>
                      <a:pPr marL="91440" algn="l" fontAlgn="b"/>
                      <a:r>
                        <a:rPr lang="en-US" sz="2000" b="0" i="0" u="none" strike="noStrike" dirty="0">
                          <a:solidFill>
                            <a:srgbClr val="000000"/>
                          </a:solidFill>
                          <a:effectLst/>
                          <a:latin typeface="Calibri" panose="020F0502020204030204" pitchFamily="34" charset="0"/>
                        </a:rPr>
                        <a:t>Re-eval - Import Type 2 Data into Re-evaluation Form, when applicable</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5/13/2019</a:t>
                      </a:r>
                    </a:p>
                  </a:txBody>
                  <a:tcPr marL="4233" marR="4233" marT="4233" marB="0" anchor="ctr"/>
                </a:tc>
                <a:extLst>
                  <a:ext uri="{0D108BD9-81ED-4DB2-BD59-A6C34878D82A}">
                    <a16:rowId xmlns:a16="http://schemas.microsoft.com/office/drawing/2014/main" val="2157327986"/>
                  </a:ext>
                </a:extLst>
              </a:tr>
            </a:tbl>
          </a:graphicData>
        </a:graphic>
      </p:graphicFrame>
    </p:spTree>
    <p:extLst>
      <p:ext uri="{BB962C8B-B14F-4D97-AF65-F5344CB8AC3E}">
        <p14:creationId xmlns:p14="http://schemas.microsoft.com/office/powerpoint/2010/main" val="119912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FDEB8-B02D-4945-ABF9-E10FDB8E7F7C}"/>
              </a:ext>
            </a:extLst>
          </p:cNvPr>
          <p:cNvSpPr>
            <a:spLocks noGrp="1"/>
          </p:cNvSpPr>
          <p:nvPr>
            <p:ph type="title"/>
          </p:nvPr>
        </p:nvSpPr>
        <p:spPr/>
        <p:txBody>
          <a:bodyPr/>
          <a:lstStyle/>
          <a:p>
            <a:r>
              <a:rPr lang="en-US" dirty="0"/>
              <a:t>SWEPT Enhancements (Miscellaneous)</a:t>
            </a:r>
          </a:p>
        </p:txBody>
      </p:sp>
      <p:sp>
        <p:nvSpPr>
          <p:cNvPr id="3" name="Slide Number Placeholder 2">
            <a:extLst>
              <a:ext uri="{FF2B5EF4-FFF2-40B4-BE49-F238E27FC236}">
                <a16:creationId xmlns:a16="http://schemas.microsoft.com/office/drawing/2014/main" id="{7516EEF0-2805-46C4-949B-479D58FA6CB5}"/>
              </a:ext>
            </a:extLst>
          </p:cNvPr>
          <p:cNvSpPr>
            <a:spLocks noGrp="1"/>
          </p:cNvSpPr>
          <p:nvPr>
            <p:ph type="sldNum" sz="quarter" idx="12"/>
          </p:nvPr>
        </p:nvSpPr>
        <p:spPr/>
        <p:txBody>
          <a:bodyPr/>
          <a:lstStyle/>
          <a:p>
            <a:fld id="{C36A997D-243A-4F89-9286-B2689FAEAD31}" type="slidenum">
              <a:rPr lang="en-US" smtClean="0"/>
              <a:t>13</a:t>
            </a:fld>
            <a:endParaRPr lang="en-US"/>
          </a:p>
        </p:txBody>
      </p:sp>
      <p:graphicFrame>
        <p:nvGraphicFramePr>
          <p:cNvPr id="8" name="Table 7">
            <a:extLst>
              <a:ext uri="{FF2B5EF4-FFF2-40B4-BE49-F238E27FC236}">
                <a16:creationId xmlns:a16="http://schemas.microsoft.com/office/drawing/2014/main" id="{36E5521E-DC2A-4F67-9CF3-2C156ECE8ADB}"/>
              </a:ext>
            </a:extLst>
          </p:cNvPr>
          <p:cNvGraphicFramePr>
            <a:graphicFrameLocks noGrp="1"/>
          </p:cNvGraphicFramePr>
          <p:nvPr>
            <p:extLst>
              <p:ext uri="{D42A27DB-BD31-4B8C-83A1-F6EECF244321}">
                <p14:modId xmlns:p14="http://schemas.microsoft.com/office/powerpoint/2010/main" val="1117651407"/>
              </p:ext>
            </p:extLst>
          </p:nvPr>
        </p:nvGraphicFramePr>
        <p:xfrm>
          <a:off x="1500808" y="1295401"/>
          <a:ext cx="8580783" cy="4113511"/>
        </p:xfrm>
        <a:graphic>
          <a:graphicData uri="http://schemas.openxmlformats.org/drawingml/2006/table">
            <a:tbl>
              <a:tblPr firstRow="1" bandRow="1">
                <a:tableStyleId>{5C22544A-7EE6-4342-B048-85BDC9FD1C3A}</a:tableStyleId>
              </a:tblPr>
              <a:tblGrid>
                <a:gridCol w="5966792">
                  <a:extLst>
                    <a:ext uri="{9D8B030D-6E8A-4147-A177-3AD203B41FA5}">
                      <a16:colId xmlns:a16="http://schemas.microsoft.com/office/drawing/2014/main" val="3576880103"/>
                    </a:ext>
                  </a:extLst>
                </a:gridCol>
                <a:gridCol w="2613991">
                  <a:extLst>
                    <a:ext uri="{9D8B030D-6E8A-4147-A177-3AD203B41FA5}">
                      <a16:colId xmlns:a16="http://schemas.microsoft.com/office/drawing/2014/main" val="352226152"/>
                    </a:ext>
                  </a:extLst>
                </a:gridCol>
              </a:tblGrid>
              <a:tr h="459351">
                <a:tc>
                  <a:txBody>
                    <a:bodyPr/>
                    <a:lstStyle/>
                    <a:p>
                      <a:r>
                        <a:rPr lang="en-US" dirty="0"/>
                        <a:t>Enhancement</a:t>
                      </a:r>
                    </a:p>
                  </a:txBody>
                  <a:tcPr/>
                </a:tc>
                <a:tc>
                  <a:txBody>
                    <a:bodyPr/>
                    <a:lstStyle/>
                    <a:p>
                      <a:pPr algn="ctr"/>
                      <a:r>
                        <a:rPr lang="en-US" dirty="0"/>
                        <a:t>Implementation Date</a:t>
                      </a:r>
                    </a:p>
                  </a:txBody>
                  <a:tcPr/>
                </a:tc>
                <a:extLst>
                  <a:ext uri="{0D108BD9-81ED-4DB2-BD59-A6C34878D82A}">
                    <a16:rowId xmlns:a16="http://schemas.microsoft.com/office/drawing/2014/main" val="3116972083"/>
                  </a:ext>
                </a:extLst>
              </a:tr>
              <a:tr h="730660">
                <a:tc>
                  <a:txBody>
                    <a:bodyPr/>
                    <a:lstStyle/>
                    <a:p>
                      <a:pPr marL="91440" algn="l" fontAlgn="ctr"/>
                      <a:r>
                        <a:rPr lang="en-US" sz="2000" b="0" i="0" u="none" strike="noStrike" dirty="0">
                          <a:solidFill>
                            <a:srgbClr val="000000"/>
                          </a:solidFill>
                          <a:effectLst/>
                          <a:latin typeface="Calibri" panose="020F0502020204030204" pitchFamily="34" charset="0"/>
                        </a:rPr>
                        <a:t>FDEP Grants Program added to SWEPT</a:t>
                      </a:r>
                    </a:p>
                  </a:txBody>
                  <a:tcPr marL="4233" marR="4233" marT="4233" marB="0" anchor="ctr"/>
                </a:tc>
                <a:tc>
                  <a:txBody>
                    <a:bodyPr/>
                    <a:lstStyle/>
                    <a:p>
                      <a:pPr algn="ctr" fontAlgn="ctr"/>
                      <a:r>
                        <a:rPr lang="en-US" sz="2000" b="0" i="0" u="none" strike="noStrike" dirty="0">
                          <a:solidFill>
                            <a:srgbClr val="000000"/>
                          </a:solidFill>
                          <a:effectLst/>
                          <a:latin typeface="Calibri" panose="020F0502020204030204" pitchFamily="34" charset="0"/>
                        </a:rPr>
                        <a:t>7/24/2019</a:t>
                      </a:r>
                    </a:p>
                  </a:txBody>
                  <a:tcPr marL="4233" marR="4233" marT="4233" marB="0" anchor="ctr"/>
                </a:tc>
                <a:extLst>
                  <a:ext uri="{0D108BD9-81ED-4DB2-BD59-A6C34878D82A}">
                    <a16:rowId xmlns:a16="http://schemas.microsoft.com/office/drawing/2014/main" val="1652102108"/>
                  </a:ext>
                </a:extLst>
              </a:tr>
              <a:tr h="731520">
                <a:tc>
                  <a:txBody>
                    <a:bodyPr/>
                    <a:lstStyle/>
                    <a:p>
                      <a:pPr marL="91440" algn="l" fontAlgn="b"/>
                      <a:r>
                        <a:rPr lang="en-US" sz="2000" b="0" i="0" u="none" strike="noStrike" dirty="0">
                          <a:solidFill>
                            <a:srgbClr val="000000"/>
                          </a:solidFill>
                          <a:effectLst/>
                          <a:latin typeface="Calibri" panose="020F0502020204030204" pitchFamily="34" charset="0"/>
                        </a:rPr>
                        <a:t>Improved usability of Forgot Password function</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12/11/2019</a:t>
                      </a:r>
                    </a:p>
                  </a:txBody>
                  <a:tcPr marL="4233" marR="4233" marT="4233" marB="0" anchor="ctr"/>
                </a:tc>
                <a:extLst>
                  <a:ext uri="{0D108BD9-81ED-4DB2-BD59-A6C34878D82A}">
                    <a16:rowId xmlns:a16="http://schemas.microsoft.com/office/drawing/2014/main" val="418521477"/>
                  </a:ext>
                </a:extLst>
              </a:tr>
              <a:tr h="730660">
                <a:tc>
                  <a:txBody>
                    <a:bodyPr/>
                    <a:lstStyle/>
                    <a:p>
                      <a:pPr marL="91440" algn="l" fontAlgn="b"/>
                      <a:r>
                        <a:rPr lang="en-US" sz="2000" b="0" i="0" u="none" strike="noStrike" dirty="0">
                          <a:solidFill>
                            <a:srgbClr val="000000"/>
                          </a:solidFill>
                          <a:effectLst/>
                          <a:latin typeface="Calibri" panose="020F0502020204030204" pitchFamily="34" charset="0"/>
                        </a:rPr>
                        <a:t>Approvals Report - Additional information about  Environmental Certifications</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12/20/2019</a:t>
                      </a:r>
                    </a:p>
                  </a:txBody>
                  <a:tcPr marL="4233" marR="4233" marT="4233" marB="0" anchor="ctr"/>
                </a:tc>
                <a:extLst>
                  <a:ext uri="{0D108BD9-81ED-4DB2-BD59-A6C34878D82A}">
                    <a16:rowId xmlns:a16="http://schemas.microsoft.com/office/drawing/2014/main" val="4024438142"/>
                  </a:ext>
                </a:extLst>
              </a:tr>
              <a:tr h="730660">
                <a:tc>
                  <a:txBody>
                    <a:bodyPr/>
                    <a:lstStyle/>
                    <a:p>
                      <a:pPr marL="91440" algn="l" fontAlgn="b"/>
                      <a:r>
                        <a:rPr lang="en-US" sz="2000" b="0" i="0" u="none" strike="noStrike" dirty="0">
                          <a:solidFill>
                            <a:srgbClr val="000000"/>
                          </a:solidFill>
                          <a:effectLst/>
                          <a:latin typeface="Calibri" panose="020F0502020204030204" pitchFamily="34" charset="0"/>
                        </a:rPr>
                        <a:t>Approvals Report - Added Related FM#s</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12/20/2019</a:t>
                      </a:r>
                    </a:p>
                  </a:txBody>
                  <a:tcPr marL="4233" marR="4233" marT="4233" marB="0" anchor="ctr"/>
                </a:tc>
                <a:extLst>
                  <a:ext uri="{0D108BD9-81ED-4DB2-BD59-A6C34878D82A}">
                    <a16:rowId xmlns:a16="http://schemas.microsoft.com/office/drawing/2014/main" val="2157327986"/>
                  </a:ext>
                </a:extLst>
              </a:tr>
              <a:tr h="730660">
                <a:tc>
                  <a:txBody>
                    <a:bodyPr/>
                    <a:lstStyle/>
                    <a:p>
                      <a:pPr marL="91440" algn="l" fontAlgn="ctr"/>
                      <a:r>
                        <a:rPr lang="en-US" sz="2000" b="0" i="0" u="none" strike="noStrike" dirty="0">
                          <a:solidFill>
                            <a:srgbClr val="000000"/>
                          </a:solidFill>
                          <a:effectLst/>
                          <a:latin typeface="Calibri" panose="020F0502020204030204" pitchFamily="34" charset="0"/>
                        </a:rPr>
                        <a:t>Provide Excel listing of all files included in the Project File</a:t>
                      </a:r>
                    </a:p>
                  </a:txBody>
                  <a:tcPr marL="4233" marR="4233" marT="4233" marB="0" anchor="ctr"/>
                </a:tc>
                <a:tc>
                  <a:txBody>
                    <a:bodyPr/>
                    <a:lstStyle/>
                    <a:p>
                      <a:pPr algn="ctr" fontAlgn="ctr"/>
                      <a:r>
                        <a:rPr lang="en-US" sz="2000" b="0" i="0" u="none" strike="noStrike" dirty="0">
                          <a:solidFill>
                            <a:srgbClr val="000000"/>
                          </a:solidFill>
                          <a:effectLst/>
                          <a:latin typeface="Calibri" panose="020F0502020204030204" pitchFamily="34" charset="0"/>
                        </a:rPr>
                        <a:t>9/12/2019</a:t>
                      </a:r>
                    </a:p>
                  </a:txBody>
                  <a:tcPr marL="4233" marR="4233" marT="4233" marB="0" anchor="ctr"/>
                </a:tc>
                <a:extLst>
                  <a:ext uri="{0D108BD9-81ED-4DB2-BD59-A6C34878D82A}">
                    <a16:rowId xmlns:a16="http://schemas.microsoft.com/office/drawing/2014/main" val="1280210050"/>
                  </a:ext>
                </a:extLst>
              </a:tr>
            </a:tbl>
          </a:graphicData>
        </a:graphic>
      </p:graphicFrame>
    </p:spTree>
    <p:extLst>
      <p:ext uri="{BB962C8B-B14F-4D97-AF65-F5344CB8AC3E}">
        <p14:creationId xmlns:p14="http://schemas.microsoft.com/office/powerpoint/2010/main" val="406557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FDEB8-B02D-4945-ABF9-E10FDB8E7F7C}"/>
              </a:ext>
            </a:extLst>
          </p:cNvPr>
          <p:cNvSpPr>
            <a:spLocks noGrp="1"/>
          </p:cNvSpPr>
          <p:nvPr>
            <p:ph type="title"/>
          </p:nvPr>
        </p:nvSpPr>
        <p:spPr/>
        <p:txBody>
          <a:bodyPr/>
          <a:lstStyle/>
          <a:p>
            <a:r>
              <a:rPr lang="en-US" dirty="0"/>
              <a:t>SWEPT Enhancements to Project Page</a:t>
            </a:r>
          </a:p>
        </p:txBody>
      </p:sp>
      <p:sp>
        <p:nvSpPr>
          <p:cNvPr id="3" name="Slide Number Placeholder 2">
            <a:extLst>
              <a:ext uri="{FF2B5EF4-FFF2-40B4-BE49-F238E27FC236}">
                <a16:creationId xmlns:a16="http://schemas.microsoft.com/office/drawing/2014/main" id="{7516EEF0-2805-46C4-949B-479D58FA6CB5}"/>
              </a:ext>
            </a:extLst>
          </p:cNvPr>
          <p:cNvSpPr>
            <a:spLocks noGrp="1"/>
          </p:cNvSpPr>
          <p:nvPr>
            <p:ph type="sldNum" sz="quarter" idx="12"/>
          </p:nvPr>
        </p:nvSpPr>
        <p:spPr/>
        <p:txBody>
          <a:bodyPr/>
          <a:lstStyle/>
          <a:p>
            <a:fld id="{C36A997D-243A-4F89-9286-B2689FAEAD31}" type="slidenum">
              <a:rPr lang="en-US" smtClean="0"/>
              <a:t>14</a:t>
            </a:fld>
            <a:endParaRPr lang="en-US"/>
          </a:p>
        </p:txBody>
      </p:sp>
      <p:graphicFrame>
        <p:nvGraphicFramePr>
          <p:cNvPr id="8" name="Table 7">
            <a:extLst>
              <a:ext uri="{FF2B5EF4-FFF2-40B4-BE49-F238E27FC236}">
                <a16:creationId xmlns:a16="http://schemas.microsoft.com/office/drawing/2014/main" id="{36E5521E-DC2A-4F67-9CF3-2C156ECE8ADB}"/>
              </a:ext>
            </a:extLst>
          </p:cNvPr>
          <p:cNvGraphicFramePr>
            <a:graphicFrameLocks noGrp="1"/>
          </p:cNvGraphicFramePr>
          <p:nvPr>
            <p:extLst>
              <p:ext uri="{D42A27DB-BD31-4B8C-83A1-F6EECF244321}">
                <p14:modId xmlns:p14="http://schemas.microsoft.com/office/powerpoint/2010/main" val="1066707506"/>
              </p:ext>
            </p:extLst>
          </p:nvPr>
        </p:nvGraphicFramePr>
        <p:xfrm>
          <a:off x="1500808" y="1295401"/>
          <a:ext cx="8580783" cy="4113511"/>
        </p:xfrm>
        <a:graphic>
          <a:graphicData uri="http://schemas.openxmlformats.org/drawingml/2006/table">
            <a:tbl>
              <a:tblPr firstRow="1" bandRow="1">
                <a:tableStyleId>{5C22544A-7EE6-4342-B048-85BDC9FD1C3A}</a:tableStyleId>
              </a:tblPr>
              <a:tblGrid>
                <a:gridCol w="5966792">
                  <a:extLst>
                    <a:ext uri="{9D8B030D-6E8A-4147-A177-3AD203B41FA5}">
                      <a16:colId xmlns:a16="http://schemas.microsoft.com/office/drawing/2014/main" val="3576880103"/>
                    </a:ext>
                  </a:extLst>
                </a:gridCol>
                <a:gridCol w="2613991">
                  <a:extLst>
                    <a:ext uri="{9D8B030D-6E8A-4147-A177-3AD203B41FA5}">
                      <a16:colId xmlns:a16="http://schemas.microsoft.com/office/drawing/2014/main" val="352226152"/>
                    </a:ext>
                  </a:extLst>
                </a:gridCol>
              </a:tblGrid>
              <a:tr h="459351">
                <a:tc>
                  <a:txBody>
                    <a:bodyPr/>
                    <a:lstStyle/>
                    <a:p>
                      <a:r>
                        <a:rPr lang="en-US" dirty="0"/>
                        <a:t>Enhancement</a:t>
                      </a:r>
                    </a:p>
                  </a:txBody>
                  <a:tcPr/>
                </a:tc>
                <a:tc>
                  <a:txBody>
                    <a:bodyPr/>
                    <a:lstStyle/>
                    <a:p>
                      <a:pPr algn="ctr"/>
                      <a:r>
                        <a:rPr lang="en-US" dirty="0"/>
                        <a:t>Implementation Date</a:t>
                      </a:r>
                    </a:p>
                  </a:txBody>
                  <a:tcPr/>
                </a:tc>
                <a:extLst>
                  <a:ext uri="{0D108BD9-81ED-4DB2-BD59-A6C34878D82A}">
                    <a16:rowId xmlns:a16="http://schemas.microsoft.com/office/drawing/2014/main" val="3116972083"/>
                  </a:ext>
                </a:extLst>
              </a:tr>
              <a:tr h="731520">
                <a:tc>
                  <a:txBody>
                    <a:bodyPr/>
                    <a:lstStyle/>
                    <a:p>
                      <a:pPr marL="91440" algn="l" fontAlgn="b"/>
                      <a:r>
                        <a:rPr lang="en-US" sz="2000" b="0" i="0" u="none" strike="noStrike" dirty="0">
                          <a:solidFill>
                            <a:srgbClr val="000000"/>
                          </a:solidFill>
                          <a:effectLst/>
                          <a:latin typeface="Calibri" panose="020F0502020204030204" pitchFamily="34" charset="0"/>
                        </a:rPr>
                        <a:t>Add Cooperating/Participating Agencies</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4/23/2020</a:t>
                      </a:r>
                    </a:p>
                  </a:txBody>
                  <a:tcPr marL="4233" marR="4233" marT="4233" marB="0" anchor="ctr"/>
                </a:tc>
                <a:extLst>
                  <a:ext uri="{0D108BD9-81ED-4DB2-BD59-A6C34878D82A}">
                    <a16:rowId xmlns:a16="http://schemas.microsoft.com/office/drawing/2014/main" val="418521477"/>
                  </a:ext>
                </a:extLst>
              </a:tr>
              <a:tr h="730660">
                <a:tc>
                  <a:txBody>
                    <a:bodyPr/>
                    <a:lstStyle/>
                    <a:p>
                      <a:pPr marL="91440" algn="l" fontAlgn="b"/>
                      <a:r>
                        <a:rPr lang="en-US" sz="2000" b="0" i="0" u="none" strike="noStrike" dirty="0">
                          <a:solidFill>
                            <a:srgbClr val="000000"/>
                          </a:solidFill>
                          <a:effectLst/>
                          <a:latin typeface="Calibri" panose="020F0502020204030204" pitchFamily="34" charset="0"/>
                        </a:rPr>
                        <a:t>Make Project Description expandable</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4/23/2020</a:t>
                      </a:r>
                    </a:p>
                  </a:txBody>
                  <a:tcPr marL="4233" marR="4233" marT="4233" marB="0" anchor="ctr"/>
                </a:tc>
                <a:extLst>
                  <a:ext uri="{0D108BD9-81ED-4DB2-BD59-A6C34878D82A}">
                    <a16:rowId xmlns:a16="http://schemas.microsoft.com/office/drawing/2014/main" val="4024438142"/>
                  </a:ext>
                </a:extLst>
              </a:tr>
              <a:tr h="730660">
                <a:tc>
                  <a:txBody>
                    <a:bodyPr/>
                    <a:lstStyle/>
                    <a:p>
                      <a:pPr marL="91440" algn="l" fontAlgn="b"/>
                      <a:r>
                        <a:rPr lang="en-US" sz="2000" b="0" i="0" u="none" strike="noStrike" dirty="0">
                          <a:solidFill>
                            <a:srgbClr val="000000"/>
                          </a:solidFill>
                          <a:effectLst/>
                          <a:latin typeface="Calibri" panose="020F0502020204030204" pitchFamily="34" charset="0"/>
                        </a:rPr>
                        <a:t>Display FM numbers for prior re-evaluations and segments being advanced</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4/23/2020</a:t>
                      </a:r>
                    </a:p>
                  </a:txBody>
                  <a:tcPr marL="4233" marR="4233" marT="4233" marB="0" anchor="ctr"/>
                </a:tc>
                <a:extLst>
                  <a:ext uri="{0D108BD9-81ED-4DB2-BD59-A6C34878D82A}">
                    <a16:rowId xmlns:a16="http://schemas.microsoft.com/office/drawing/2014/main" val="2157327986"/>
                  </a:ext>
                </a:extLst>
              </a:tr>
              <a:tr h="730660">
                <a:tc>
                  <a:txBody>
                    <a:bodyPr/>
                    <a:lstStyle/>
                    <a:p>
                      <a:pPr marL="91440" algn="l" fontAlgn="ctr"/>
                      <a:r>
                        <a:rPr lang="en-US" sz="2000" b="0" i="0" u="none" strike="noStrike" dirty="0">
                          <a:solidFill>
                            <a:srgbClr val="000000"/>
                          </a:solidFill>
                          <a:effectLst/>
                          <a:latin typeface="Calibri" panose="020F0502020204030204" pitchFamily="34" charset="0"/>
                        </a:rPr>
                        <a:t>List Cooperating/Participating Agencies</a:t>
                      </a:r>
                    </a:p>
                  </a:txBody>
                  <a:tcPr marL="4233" marR="4233" marT="4233" marB="0" anchor="ctr"/>
                </a:tc>
                <a:tc>
                  <a:txBody>
                    <a:bodyPr/>
                    <a:lstStyle/>
                    <a:p>
                      <a:pPr algn="ctr" fontAlgn="ctr"/>
                      <a:r>
                        <a:rPr lang="en-US" sz="2000" b="0" i="0" u="none" strike="noStrike" dirty="0">
                          <a:solidFill>
                            <a:srgbClr val="000000"/>
                          </a:solidFill>
                          <a:effectLst/>
                          <a:latin typeface="Calibri" panose="020F0502020204030204" pitchFamily="34" charset="0"/>
                        </a:rPr>
                        <a:t>4/13/2020</a:t>
                      </a:r>
                    </a:p>
                  </a:txBody>
                  <a:tcPr marL="4233" marR="4233" marT="4233" marB="0" anchor="ctr"/>
                </a:tc>
                <a:extLst>
                  <a:ext uri="{0D108BD9-81ED-4DB2-BD59-A6C34878D82A}">
                    <a16:rowId xmlns:a16="http://schemas.microsoft.com/office/drawing/2014/main" val="2755754971"/>
                  </a:ext>
                </a:extLst>
              </a:tr>
              <a:tr h="730660">
                <a:tc>
                  <a:txBody>
                    <a:bodyPr/>
                    <a:lstStyle/>
                    <a:p>
                      <a:pPr marL="91440" algn="l" fontAlgn="b"/>
                      <a:r>
                        <a:rPr lang="en-US" sz="2000" b="0" i="0" u="none" strike="noStrike" dirty="0">
                          <a:solidFill>
                            <a:srgbClr val="000000"/>
                          </a:solidFill>
                          <a:effectLst/>
                          <a:latin typeface="Calibri" panose="020F0502020204030204" pitchFamily="34" charset="0"/>
                        </a:rPr>
                        <a:t>Include segment number(s) being evaluated for Re-evaluations in the Project Approval History</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4/28/2020</a:t>
                      </a:r>
                    </a:p>
                  </a:txBody>
                  <a:tcPr marL="4233" marR="4233" marT="4233" marB="0" anchor="ctr"/>
                </a:tc>
                <a:extLst>
                  <a:ext uri="{0D108BD9-81ED-4DB2-BD59-A6C34878D82A}">
                    <a16:rowId xmlns:a16="http://schemas.microsoft.com/office/drawing/2014/main" val="3170539538"/>
                  </a:ext>
                </a:extLst>
              </a:tr>
            </a:tbl>
          </a:graphicData>
        </a:graphic>
      </p:graphicFrame>
    </p:spTree>
    <p:extLst>
      <p:ext uri="{BB962C8B-B14F-4D97-AF65-F5344CB8AC3E}">
        <p14:creationId xmlns:p14="http://schemas.microsoft.com/office/powerpoint/2010/main" val="145501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FDEB8-B02D-4945-ABF9-E10FDB8E7F7C}"/>
              </a:ext>
            </a:extLst>
          </p:cNvPr>
          <p:cNvSpPr>
            <a:spLocks noGrp="1"/>
          </p:cNvSpPr>
          <p:nvPr>
            <p:ph type="title"/>
          </p:nvPr>
        </p:nvSpPr>
        <p:spPr/>
        <p:txBody>
          <a:bodyPr/>
          <a:lstStyle/>
          <a:p>
            <a:r>
              <a:rPr lang="en-US" dirty="0"/>
              <a:t>Future SWEPT Enhancements </a:t>
            </a:r>
          </a:p>
        </p:txBody>
      </p:sp>
      <p:sp>
        <p:nvSpPr>
          <p:cNvPr id="3" name="Slide Number Placeholder 2">
            <a:extLst>
              <a:ext uri="{FF2B5EF4-FFF2-40B4-BE49-F238E27FC236}">
                <a16:creationId xmlns:a16="http://schemas.microsoft.com/office/drawing/2014/main" id="{7516EEF0-2805-46C4-949B-479D58FA6CB5}"/>
              </a:ext>
            </a:extLst>
          </p:cNvPr>
          <p:cNvSpPr>
            <a:spLocks noGrp="1"/>
          </p:cNvSpPr>
          <p:nvPr>
            <p:ph type="sldNum" sz="quarter" idx="12"/>
          </p:nvPr>
        </p:nvSpPr>
        <p:spPr/>
        <p:txBody>
          <a:bodyPr/>
          <a:lstStyle/>
          <a:p>
            <a:fld id="{C36A997D-243A-4F89-9286-B2689FAEAD31}" type="slidenum">
              <a:rPr lang="en-US" smtClean="0"/>
              <a:t>15</a:t>
            </a:fld>
            <a:endParaRPr lang="en-US"/>
          </a:p>
        </p:txBody>
      </p:sp>
      <p:graphicFrame>
        <p:nvGraphicFramePr>
          <p:cNvPr id="8" name="Table 7">
            <a:extLst>
              <a:ext uri="{FF2B5EF4-FFF2-40B4-BE49-F238E27FC236}">
                <a16:creationId xmlns:a16="http://schemas.microsoft.com/office/drawing/2014/main" id="{36E5521E-DC2A-4F67-9CF3-2C156ECE8ADB}"/>
              </a:ext>
            </a:extLst>
          </p:cNvPr>
          <p:cNvGraphicFramePr>
            <a:graphicFrameLocks noGrp="1"/>
          </p:cNvGraphicFramePr>
          <p:nvPr>
            <p:extLst>
              <p:ext uri="{D42A27DB-BD31-4B8C-83A1-F6EECF244321}">
                <p14:modId xmlns:p14="http://schemas.microsoft.com/office/powerpoint/2010/main" val="1387788758"/>
              </p:ext>
            </p:extLst>
          </p:nvPr>
        </p:nvGraphicFramePr>
        <p:xfrm>
          <a:off x="1500808" y="1295401"/>
          <a:ext cx="8580783" cy="4113511"/>
        </p:xfrm>
        <a:graphic>
          <a:graphicData uri="http://schemas.openxmlformats.org/drawingml/2006/table">
            <a:tbl>
              <a:tblPr firstRow="1" bandRow="1">
                <a:tableStyleId>{5C22544A-7EE6-4342-B048-85BDC9FD1C3A}</a:tableStyleId>
              </a:tblPr>
              <a:tblGrid>
                <a:gridCol w="5966792">
                  <a:extLst>
                    <a:ext uri="{9D8B030D-6E8A-4147-A177-3AD203B41FA5}">
                      <a16:colId xmlns:a16="http://schemas.microsoft.com/office/drawing/2014/main" val="3576880103"/>
                    </a:ext>
                  </a:extLst>
                </a:gridCol>
                <a:gridCol w="2613991">
                  <a:extLst>
                    <a:ext uri="{9D8B030D-6E8A-4147-A177-3AD203B41FA5}">
                      <a16:colId xmlns:a16="http://schemas.microsoft.com/office/drawing/2014/main" val="352226152"/>
                    </a:ext>
                  </a:extLst>
                </a:gridCol>
              </a:tblGrid>
              <a:tr h="459351">
                <a:tc>
                  <a:txBody>
                    <a:bodyPr/>
                    <a:lstStyle/>
                    <a:p>
                      <a:r>
                        <a:rPr lang="en-US" dirty="0"/>
                        <a:t>Enhancement</a:t>
                      </a:r>
                    </a:p>
                  </a:txBody>
                  <a:tcPr/>
                </a:tc>
                <a:tc>
                  <a:txBody>
                    <a:bodyPr/>
                    <a:lstStyle/>
                    <a:p>
                      <a:pPr algn="ctr"/>
                      <a:r>
                        <a:rPr lang="en-US" dirty="0"/>
                        <a:t>Implementation Date</a:t>
                      </a:r>
                    </a:p>
                  </a:txBody>
                  <a:tcPr/>
                </a:tc>
                <a:extLst>
                  <a:ext uri="{0D108BD9-81ED-4DB2-BD59-A6C34878D82A}">
                    <a16:rowId xmlns:a16="http://schemas.microsoft.com/office/drawing/2014/main" val="3116972083"/>
                  </a:ext>
                </a:extLst>
              </a:tr>
              <a:tr h="731520">
                <a:tc>
                  <a:txBody>
                    <a:bodyPr/>
                    <a:lstStyle/>
                    <a:p>
                      <a:pPr marL="91440" algn="l" fontAlgn="b"/>
                      <a:r>
                        <a:rPr lang="en-US" sz="2000" b="0" i="0" u="none" strike="noStrike" dirty="0">
                          <a:solidFill>
                            <a:srgbClr val="000000"/>
                          </a:solidFill>
                          <a:effectLst/>
                          <a:latin typeface="Calibri" panose="020F0502020204030204" pitchFamily="34" charset="0"/>
                        </a:rPr>
                        <a:t>Electronic Implementation of 4(f) forms and approvals</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Summer 2020</a:t>
                      </a:r>
                    </a:p>
                  </a:txBody>
                  <a:tcPr marL="4233" marR="4233" marT="4233" marB="0" anchor="ctr"/>
                </a:tc>
                <a:extLst>
                  <a:ext uri="{0D108BD9-81ED-4DB2-BD59-A6C34878D82A}">
                    <a16:rowId xmlns:a16="http://schemas.microsoft.com/office/drawing/2014/main" val="418521477"/>
                  </a:ext>
                </a:extLst>
              </a:tr>
              <a:tr h="730660">
                <a:tc>
                  <a:txBody>
                    <a:bodyPr/>
                    <a:lstStyle/>
                    <a:p>
                      <a:pPr marL="91440" algn="l" fontAlgn="b"/>
                      <a:r>
                        <a:rPr lang="en-US" sz="2000" b="0" i="0" u="none" strike="noStrike" dirty="0">
                          <a:solidFill>
                            <a:srgbClr val="000000"/>
                          </a:solidFill>
                          <a:effectLst/>
                          <a:latin typeface="Calibri" panose="020F0502020204030204" pitchFamily="34" charset="0"/>
                        </a:rPr>
                        <a:t>Electronic Implementation of the State Environmental Impact Statement</a:t>
                      </a:r>
                    </a:p>
                  </a:txBody>
                  <a:tcPr marL="4233" marR="4233" marT="4233" marB="0" anchor="ctr"/>
                </a:tc>
                <a:tc>
                  <a:txBody>
                    <a:bodyPr/>
                    <a:lstStyle/>
                    <a:p>
                      <a:pPr algn="ctr" fontAlgn="b"/>
                      <a:endParaRPr lang="en-US" sz="2000" b="0" i="0" u="none" strike="noStrike" dirty="0">
                        <a:solidFill>
                          <a:srgbClr val="000000"/>
                        </a:solidFill>
                        <a:effectLst/>
                        <a:latin typeface="Calibri" panose="020F0502020204030204" pitchFamily="34" charset="0"/>
                      </a:endParaRPr>
                    </a:p>
                    <a:p>
                      <a:pPr algn="ctr" fontAlgn="b"/>
                      <a:r>
                        <a:rPr lang="en-US" sz="2000" b="0" i="0" u="none" strike="noStrike" dirty="0">
                          <a:solidFill>
                            <a:srgbClr val="000000"/>
                          </a:solidFill>
                          <a:effectLst/>
                          <a:latin typeface="Calibri" panose="020F0502020204030204" pitchFamily="34" charset="0"/>
                        </a:rPr>
                        <a:t> Summer 2020</a:t>
                      </a:r>
                    </a:p>
                  </a:txBody>
                  <a:tcPr marL="4233" marR="4233" marT="4233" marB="0" anchor="ctr"/>
                </a:tc>
                <a:extLst>
                  <a:ext uri="{0D108BD9-81ED-4DB2-BD59-A6C34878D82A}">
                    <a16:rowId xmlns:a16="http://schemas.microsoft.com/office/drawing/2014/main" val="4024438142"/>
                  </a:ext>
                </a:extLst>
              </a:tr>
              <a:tr h="730660">
                <a:tc>
                  <a:txBody>
                    <a:bodyPr/>
                    <a:lstStyle/>
                    <a:p>
                      <a:pPr marL="91440" algn="l" fontAlgn="b"/>
                      <a:r>
                        <a:rPr lang="en-US" sz="2000" b="0" i="0" u="none" strike="noStrike" dirty="0">
                          <a:solidFill>
                            <a:srgbClr val="000000"/>
                          </a:solidFill>
                          <a:effectLst/>
                          <a:latin typeface="Calibri" panose="020F0502020204030204" pitchFamily="34" charset="0"/>
                        </a:rPr>
                        <a:t>Electronic Implementation of the Environmental Assessment</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 Winter 2020</a:t>
                      </a:r>
                    </a:p>
                  </a:txBody>
                  <a:tcPr marL="4233" marR="4233" marT="4233" marB="0" anchor="ctr"/>
                </a:tc>
                <a:extLst>
                  <a:ext uri="{0D108BD9-81ED-4DB2-BD59-A6C34878D82A}">
                    <a16:rowId xmlns:a16="http://schemas.microsoft.com/office/drawing/2014/main" val="2157327986"/>
                  </a:ext>
                </a:extLst>
              </a:tr>
              <a:tr h="730660">
                <a:tc>
                  <a:txBody>
                    <a:bodyPr/>
                    <a:lstStyle/>
                    <a:p>
                      <a:pPr marL="91440" algn="l" fontAlgn="ctr"/>
                      <a:r>
                        <a:rPr lang="en-US" sz="2000" b="0" i="0" u="none" strike="noStrike" dirty="0">
                          <a:solidFill>
                            <a:srgbClr val="000000"/>
                          </a:solidFill>
                          <a:effectLst/>
                          <a:latin typeface="Calibri" panose="020F0502020204030204" pitchFamily="34" charset="0"/>
                        </a:rPr>
                        <a:t>Consolidation / Reorganization of SWEPT project file</a:t>
                      </a:r>
                    </a:p>
                  </a:txBody>
                  <a:tcPr marL="4233" marR="4233" marT="4233" marB="0" anchor="ctr"/>
                </a:tc>
                <a:tc>
                  <a:txBody>
                    <a:bodyPr/>
                    <a:lstStyle/>
                    <a:p>
                      <a:pPr algn="ctr" fontAlgn="ctr"/>
                      <a:r>
                        <a:rPr lang="en-US" sz="2000" b="0" i="0" u="none" strike="noStrike" dirty="0">
                          <a:solidFill>
                            <a:srgbClr val="000000"/>
                          </a:solidFill>
                          <a:effectLst/>
                          <a:latin typeface="Calibri" panose="020F0502020204030204" pitchFamily="34" charset="0"/>
                        </a:rPr>
                        <a:t> Winter 2020</a:t>
                      </a:r>
                    </a:p>
                  </a:txBody>
                  <a:tcPr marL="4233" marR="4233" marT="4233" marB="0" anchor="ctr"/>
                </a:tc>
                <a:extLst>
                  <a:ext uri="{0D108BD9-81ED-4DB2-BD59-A6C34878D82A}">
                    <a16:rowId xmlns:a16="http://schemas.microsoft.com/office/drawing/2014/main" val="2755754971"/>
                  </a:ext>
                </a:extLst>
              </a:tr>
              <a:tr h="730660">
                <a:tc>
                  <a:txBody>
                    <a:bodyPr/>
                    <a:lstStyle/>
                    <a:p>
                      <a:pPr marL="91440" algn="l" fontAlgn="b"/>
                      <a:r>
                        <a:rPr lang="en-US" sz="2000" b="0" i="0" u="none" strike="noStrike" dirty="0">
                          <a:solidFill>
                            <a:srgbClr val="000000"/>
                          </a:solidFill>
                          <a:effectLst/>
                          <a:latin typeface="Calibri" panose="020F0502020204030204" pitchFamily="34" charset="0"/>
                        </a:rPr>
                        <a:t>Closer Integration of SWEPT and the EST</a:t>
                      </a:r>
                    </a:p>
                  </a:txBody>
                  <a:tcPr marL="4233" marR="4233" marT="4233" marB="0" anchor="ctr"/>
                </a:tc>
                <a:tc>
                  <a:txBody>
                    <a:bodyPr/>
                    <a:lstStyle/>
                    <a:p>
                      <a:pPr algn="ctr" fontAlgn="b"/>
                      <a:r>
                        <a:rPr lang="en-US" sz="2000" b="0" i="0" u="none" strike="noStrike" dirty="0">
                          <a:solidFill>
                            <a:srgbClr val="000000"/>
                          </a:solidFill>
                          <a:effectLst/>
                          <a:latin typeface="Calibri" panose="020F0502020204030204" pitchFamily="34" charset="0"/>
                        </a:rPr>
                        <a:t>Spring 2021</a:t>
                      </a:r>
                    </a:p>
                  </a:txBody>
                  <a:tcPr marL="4233" marR="4233" marT="4233" marB="0" anchor="ctr"/>
                </a:tc>
                <a:extLst>
                  <a:ext uri="{0D108BD9-81ED-4DB2-BD59-A6C34878D82A}">
                    <a16:rowId xmlns:a16="http://schemas.microsoft.com/office/drawing/2014/main" val="3170539538"/>
                  </a:ext>
                </a:extLst>
              </a:tr>
            </a:tbl>
          </a:graphicData>
        </a:graphic>
      </p:graphicFrame>
    </p:spTree>
    <p:extLst>
      <p:ext uri="{BB962C8B-B14F-4D97-AF65-F5344CB8AC3E}">
        <p14:creationId xmlns:p14="http://schemas.microsoft.com/office/powerpoint/2010/main" val="785570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t>16</a:t>
            </a:fld>
            <a:endParaRPr lang="en-US" dirty="0"/>
          </a:p>
        </p:txBody>
      </p:sp>
      <p:sp>
        <p:nvSpPr>
          <p:cNvPr id="9" name="TextBox 8"/>
          <p:cNvSpPr txBox="1"/>
          <p:nvPr/>
        </p:nvSpPr>
        <p:spPr>
          <a:xfrm>
            <a:off x="3503399" y="4609372"/>
            <a:ext cx="5185202" cy="925190"/>
          </a:xfrm>
          <a:prstGeom prst="rect">
            <a:avLst/>
          </a:prstGeom>
          <a:noFill/>
        </p:spPr>
        <p:txBody>
          <a:bodyPr wrap="none" rtlCol="0">
            <a:spAutoFit/>
          </a:bodyPr>
          <a:lstStyle/>
          <a:p>
            <a:pPr algn="ctr">
              <a:lnSpc>
                <a:spcPct val="80000"/>
              </a:lnSpc>
            </a:pPr>
            <a:r>
              <a:rPr lang="en-US" sz="6600" spc="-220" dirty="0">
                <a:solidFill>
                  <a:schemeClr val="accent2"/>
                </a:solidFill>
              </a:rPr>
              <a:t>Any Questions?</a:t>
            </a:r>
          </a:p>
        </p:txBody>
      </p:sp>
      <p:grpSp>
        <p:nvGrpSpPr>
          <p:cNvPr id="2" name="Group 1"/>
          <p:cNvGrpSpPr/>
          <p:nvPr/>
        </p:nvGrpSpPr>
        <p:grpSpPr>
          <a:xfrm>
            <a:off x="5257801" y="2505974"/>
            <a:ext cx="1690063" cy="2011680"/>
            <a:chOff x="3733800" y="2505974"/>
            <a:chExt cx="1690063" cy="2011680"/>
          </a:xfrm>
        </p:grpSpPr>
        <p:sp>
          <p:nvSpPr>
            <p:cNvPr id="11" name="Freeform 26"/>
            <p:cNvSpPr>
              <a:spLocks/>
            </p:cNvSpPr>
            <p:nvPr/>
          </p:nvSpPr>
          <p:spPr bwMode="auto">
            <a:xfrm>
              <a:off x="3733800" y="2505974"/>
              <a:ext cx="1690063" cy="1996545"/>
            </a:xfrm>
            <a:custGeom>
              <a:avLst/>
              <a:gdLst>
                <a:gd name="T0" fmla="*/ 421 w 435"/>
                <a:gd name="T1" fmla="*/ 461 h 514"/>
                <a:gd name="T2" fmla="*/ 399 w 435"/>
                <a:gd name="T3" fmla="*/ 369 h 514"/>
                <a:gd name="T4" fmla="*/ 355 w 435"/>
                <a:gd name="T5" fmla="*/ 228 h 514"/>
                <a:gd name="T6" fmla="*/ 208 w 435"/>
                <a:gd name="T7" fmla="*/ 209 h 514"/>
                <a:gd name="T8" fmla="*/ 195 w 435"/>
                <a:gd name="T9" fmla="*/ 213 h 514"/>
                <a:gd name="T10" fmla="*/ 201 w 435"/>
                <a:gd name="T11" fmla="*/ 211 h 514"/>
                <a:gd name="T12" fmla="*/ 134 w 435"/>
                <a:gd name="T13" fmla="*/ 211 h 514"/>
                <a:gd name="T14" fmla="*/ 115 w 435"/>
                <a:gd name="T15" fmla="*/ 201 h 514"/>
                <a:gd name="T16" fmla="*/ 66 w 435"/>
                <a:gd name="T17" fmla="*/ 118 h 514"/>
                <a:gd name="T18" fmla="*/ 111 w 435"/>
                <a:gd name="T19" fmla="*/ 63 h 514"/>
                <a:gd name="T20" fmla="*/ 143 w 435"/>
                <a:gd name="T21" fmla="*/ 39 h 514"/>
                <a:gd name="T22" fmla="*/ 120 w 435"/>
                <a:gd name="T23" fmla="*/ 3 h 514"/>
                <a:gd name="T24" fmla="*/ 72 w 435"/>
                <a:gd name="T25" fmla="*/ 16 h 514"/>
                <a:gd name="T26" fmla="*/ 7 w 435"/>
                <a:gd name="T27" fmla="*/ 109 h 514"/>
                <a:gd name="T28" fmla="*/ 76 w 435"/>
                <a:gd name="T29" fmla="*/ 247 h 514"/>
                <a:gd name="T30" fmla="*/ 87 w 435"/>
                <a:gd name="T31" fmla="*/ 255 h 514"/>
                <a:gd name="T32" fmla="*/ 215 w 435"/>
                <a:gd name="T33" fmla="*/ 513 h 514"/>
                <a:gd name="T34" fmla="*/ 328 w 435"/>
                <a:gd name="T35" fmla="*/ 287 h 514"/>
                <a:gd name="T36" fmla="*/ 339 w 435"/>
                <a:gd name="T37" fmla="*/ 365 h 514"/>
                <a:gd name="T38" fmla="*/ 383 w 435"/>
                <a:gd name="T39" fmla="*/ 507 h 514"/>
                <a:gd name="T40" fmla="*/ 402 w 435"/>
                <a:gd name="T41" fmla="*/ 514 h 514"/>
                <a:gd name="T42" fmla="*/ 425 w 435"/>
                <a:gd name="T43" fmla="*/ 503 h 514"/>
                <a:gd name="T44" fmla="*/ 421 w 435"/>
                <a:gd name="T45" fmla="*/ 46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5" h="514">
                  <a:moveTo>
                    <a:pt x="421" y="461"/>
                  </a:moveTo>
                  <a:cubicBezTo>
                    <a:pt x="396" y="439"/>
                    <a:pt x="396" y="413"/>
                    <a:pt x="399" y="369"/>
                  </a:cubicBezTo>
                  <a:cubicBezTo>
                    <a:pt x="402" y="325"/>
                    <a:pt x="405" y="270"/>
                    <a:pt x="355" y="228"/>
                  </a:cubicBezTo>
                  <a:cubicBezTo>
                    <a:pt x="305" y="186"/>
                    <a:pt x="251" y="199"/>
                    <a:pt x="208" y="209"/>
                  </a:cubicBezTo>
                  <a:cubicBezTo>
                    <a:pt x="204" y="211"/>
                    <a:pt x="199" y="212"/>
                    <a:pt x="195" y="213"/>
                  </a:cubicBezTo>
                  <a:cubicBezTo>
                    <a:pt x="197" y="212"/>
                    <a:pt x="199" y="212"/>
                    <a:pt x="201" y="211"/>
                  </a:cubicBezTo>
                  <a:cubicBezTo>
                    <a:pt x="134" y="211"/>
                    <a:pt x="134" y="211"/>
                    <a:pt x="134" y="211"/>
                  </a:cubicBezTo>
                  <a:cubicBezTo>
                    <a:pt x="127" y="210"/>
                    <a:pt x="121" y="207"/>
                    <a:pt x="115" y="201"/>
                  </a:cubicBezTo>
                  <a:cubicBezTo>
                    <a:pt x="86" y="177"/>
                    <a:pt x="64" y="135"/>
                    <a:pt x="66" y="118"/>
                  </a:cubicBezTo>
                  <a:cubicBezTo>
                    <a:pt x="68" y="102"/>
                    <a:pt x="98" y="68"/>
                    <a:pt x="111" y="63"/>
                  </a:cubicBezTo>
                  <a:cubicBezTo>
                    <a:pt x="126" y="64"/>
                    <a:pt x="140" y="54"/>
                    <a:pt x="143" y="39"/>
                  </a:cubicBezTo>
                  <a:cubicBezTo>
                    <a:pt x="147" y="23"/>
                    <a:pt x="136" y="7"/>
                    <a:pt x="120" y="3"/>
                  </a:cubicBezTo>
                  <a:cubicBezTo>
                    <a:pt x="106" y="0"/>
                    <a:pt x="89" y="5"/>
                    <a:pt x="72" y="16"/>
                  </a:cubicBezTo>
                  <a:cubicBezTo>
                    <a:pt x="44" y="36"/>
                    <a:pt x="11" y="77"/>
                    <a:pt x="7" y="109"/>
                  </a:cubicBezTo>
                  <a:cubicBezTo>
                    <a:pt x="0" y="158"/>
                    <a:pt x="44" y="220"/>
                    <a:pt x="76" y="247"/>
                  </a:cubicBezTo>
                  <a:cubicBezTo>
                    <a:pt x="80" y="250"/>
                    <a:pt x="83" y="253"/>
                    <a:pt x="87" y="255"/>
                  </a:cubicBezTo>
                  <a:cubicBezTo>
                    <a:pt x="215" y="513"/>
                    <a:pt x="215" y="513"/>
                    <a:pt x="215" y="513"/>
                  </a:cubicBezTo>
                  <a:cubicBezTo>
                    <a:pt x="328" y="287"/>
                    <a:pt x="328" y="287"/>
                    <a:pt x="328" y="287"/>
                  </a:cubicBezTo>
                  <a:cubicBezTo>
                    <a:pt x="342" y="306"/>
                    <a:pt x="341" y="330"/>
                    <a:pt x="339" y="365"/>
                  </a:cubicBezTo>
                  <a:cubicBezTo>
                    <a:pt x="336" y="410"/>
                    <a:pt x="333" y="465"/>
                    <a:pt x="383" y="507"/>
                  </a:cubicBezTo>
                  <a:cubicBezTo>
                    <a:pt x="388" y="512"/>
                    <a:pt x="395" y="514"/>
                    <a:pt x="402" y="514"/>
                  </a:cubicBezTo>
                  <a:cubicBezTo>
                    <a:pt x="410" y="514"/>
                    <a:pt x="419" y="510"/>
                    <a:pt x="425" y="503"/>
                  </a:cubicBezTo>
                  <a:cubicBezTo>
                    <a:pt x="435" y="490"/>
                    <a:pt x="434" y="472"/>
                    <a:pt x="421" y="4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7"/>
            <p:cNvSpPr>
              <a:spLocks noChangeArrowheads="1"/>
            </p:cNvSpPr>
            <p:nvPr/>
          </p:nvSpPr>
          <p:spPr bwMode="auto">
            <a:xfrm>
              <a:off x="4297575" y="3200918"/>
              <a:ext cx="547379" cy="131673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8"/>
            <p:cNvSpPr>
              <a:spLocks noEditPoints="1"/>
            </p:cNvSpPr>
            <p:nvPr/>
          </p:nvSpPr>
          <p:spPr bwMode="auto">
            <a:xfrm>
              <a:off x="4247126" y="2505974"/>
              <a:ext cx="644495" cy="640710"/>
            </a:xfrm>
            <a:custGeom>
              <a:avLst/>
              <a:gdLst>
                <a:gd name="T0" fmla="*/ 83 w 166"/>
                <a:gd name="T1" fmla="*/ 0 h 165"/>
                <a:gd name="T2" fmla="*/ 0 w 166"/>
                <a:gd name="T3" fmla="*/ 83 h 165"/>
                <a:gd name="T4" fmla="*/ 65 w 166"/>
                <a:gd name="T5" fmla="*/ 164 h 165"/>
                <a:gd name="T6" fmla="*/ 65 w 166"/>
                <a:gd name="T7" fmla="*/ 135 h 165"/>
                <a:gd name="T8" fmla="*/ 97 w 166"/>
                <a:gd name="T9" fmla="*/ 135 h 165"/>
                <a:gd name="T10" fmla="*/ 97 w 166"/>
                <a:gd name="T11" fmla="*/ 165 h 165"/>
                <a:gd name="T12" fmla="*/ 166 w 166"/>
                <a:gd name="T13" fmla="*/ 83 h 165"/>
                <a:gd name="T14" fmla="*/ 83 w 166"/>
                <a:gd name="T15" fmla="*/ 0 h 165"/>
                <a:gd name="T16" fmla="*/ 125 w 166"/>
                <a:gd name="T17" fmla="*/ 80 h 165"/>
                <a:gd name="T18" fmla="*/ 115 w 166"/>
                <a:gd name="T19" fmla="*/ 94 h 165"/>
                <a:gd name="T20" fmla="*/ 102 w 166"/>
                <a:gd name="T21" fmla="*/ 108 h 165"/>
                <a:gd name="T22" fmla="*/ 98 w 166"/>
                <a:gd name="T23" fmla="*/ 114 h 165"/>
                <a:gd name="T24" fmla="*/ 97 w 166"/>
                <a:gd name="T25" fmla="*/ 122 h 165"/>
                <a:gd name="T26" fmla="*/ 97 w 166"/>
                <a:gd name="T27" fmla="*/ 124 h 165"/>
                <a:gd name="T28" fmla="*/ 65 w 166"/>
                <a:gd name="T29" fmla="*/ 124 h 165"/>
                <a:gd name="T30" fmla="*/ 65 w 166"/>
                <a:gd name="T31" fmla="*/ 120 h 165"/>
                <a:gd name="T32" fmla="*/ 67 w 166"/>
                <a:gd name="T33" fmla="*/ 109 h 165"/>
                <a:gd name="T34" fmla="*/ 71 w 166"/>
                <a:gd name="T35" fmla="*/ 99 h 165"/>
                <a:gd name="T36" fmla="*/ 81 w 166"/>
                <a:gd name="T37" fmla="*/ 89 h 165"/>
                <a:gd name="T38" fmla="*/ 87 w 166"/>
                <a:gd name="T39" fmla="*/ 83 h 165"/>
                <a:gd name="T40" fmla="*/ 92 w 166"/>
                <a:gd name="T41" fmla="*/ 77 h 165"/>
                <a:gd name="T42" fmla="*/ 93 w 166"/>
                <a:gd name="T43" fmla="*/ 70 h 165"/>
                <a:gd name="T44" fmla="*/ 90 w 166"/>
                <a:gd name="T45" fmla="*/ 62 h 165"/>
                <a:gd name="T46" fmla="*/ 80 w 166"/>
                <a:gd name="T47" fmla="*/ 59 h 165"/>
                <a:gd name="T48" fmla="*/ 64 w 166"/>
                <a:gd name="T49" fmla="*/ 74 h 165"/>
                <a:gd name="T50" fmla="*/ 32 w 166"/>
                <a:gd name="T51" fmla="*/ 70 h 165"/>
                <a:gd name="T52" fmla="*/ 48 w 166"/>
                <a:gd name="T53" fmla="*/ 40 h 165"/>
                <a:gd name="T54" fmla="*/ 82 w 166"/>
                <a:gd name="T55" fmla="*/ 29 h 165"/>
                <a:gd name="T56" fmla="*/ 116 w 166"/>
                <a:gd name="T57" fmla="*/ 38 h 165"/>
                <a:gd name="T58" fmla="*/ 129 w 166"/>
                <a:gd name="T59" fmla="*/ 65 h 165"/>
                <a:gd name="T60" fmla="*/ 125 w 166"/>
                <a:gd name="T6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65">
                  <a:moveTo>
                    <a:pt x="83" y="0"/>
                  </a:moveTo>
                  <a:cubicBezTo>
                    <a:pt x="38" y="0"/>
                    <a:pt x="0" y="37"/>
                    <a:pt x="0" y="83"/>
                  </a:cubicBezTo>
                  <a:cubicBezTo>
                    <a:pt x="0" y="122"/>
                    <a:pt x="28" y="155"/>
                    <a:pt x="65" y="164"/>
                  </a:cubicBezTo>
                  <a:cubicBezTo>
                    <a:pt x="65" y="135"/>
                    <a:pt x="65" y="135"/>
                    <a:pt x="65" y="135"/>
                  </a:cubicBezTo>
                  <a:cubicBezTo>
                    <a:pt x="97" y="135"/>
                    <a:pt x="97" y="135"/>
                    <a:pt x="97" y="135"/>
                  </a:cubicBezTo>
                  <a:cubicBezTo>
                    <a:pt x="97" y="165"/>
                    <a:pt x="97" y="165"/>
                    <a:pt x="97" y="165"/>
                  </a:cubicBezTo>
                  <a:cubicBezTo>
                    <a:pt x="136" y="158"/>
                    <a:pt x="166" y="124"/>
                    <a:pt x="166" y="83"/>
                  </a:cubicBezTo>
                  <a:cubicBezTo>
                    <a:pt x="166" y="37"/>
                    <a:pt x="129" y="0"/>
                    <a:pt x="83" y="0"/>
                  </a:cubicBezTo>
                  <a:close/>
                  <a:moveTo>
                    <a:pt x="125" y="80"/>
                  </a:moveTo>
                  <a:cubicBezTo>
                    <a:pt x="123" y="85"/>
                    <a:pt x="119" y="90"/>
                    <a:pt x="115" y="94"/>
                  </a:cubicBezTo>
                  <a:cubicBezTo>
                    <a:pt x="108" y="101"/>
                    <a:pt x="104" y="106"/>
                    <a:pt x="102" y="108"/>
                  </a:cubicBezTo>
                  <a:cubicBezTo>
                    <a:pt x="100" y="111"/>
                    <a:pt x="98" y="113"/>
                    <a:pt x="98" y="114"/>
                  </a:cubicBezTo>
                  <a:cubicBezTo>
                    <a:pt x="97" y="116"/>
                    <a:pt x="97" y="119"/>
                    <a:pt x="97" y="122"/>
                  </a:cubicBezTo>
                  <a:cubicBezTo>
                    <a:pt x="97" y="124"/>
                    <a:pt x="97" y="124"/>
                    <a:pt x="97" y="124"/>
                  </a:cubicBezTo>
                  <a:cubicBezTo>
                    <a:pt x="65" y="124"/>
                    <a:pt x="65" y="124"/>
                    <a:pt x="65" y="124"/>
                  </a:cubicBezTo>
                  <a:cubicBezTo>
                    <a:pt x="65" y="120"/>
                    <a:pt x="65" y="120"/>
                    <a:pt x="65" y="120"/>
                  </a:cubicBezTo>
                  <a:cubicBezTo>
                    <a:pt x="65" y="116"/>
                    <a:pt x="66" y="112"/>
                    <a:pt x="67" y="109"/>
                  </a:cubicBezTo>
                  <a:cubicBezTo>
                    <a:pt x="68" y="105"/>
                    <a:pt x="69" y="102"/>
                    <a:pt x="71" y="99"/>
                  </a:cubicBezTo>
                  <a:cubicBezTo>
                    <a:pt x="73" y="96"/>
                    <a:pt x="76" y="93"/>
                    <a:pt x="81" y="89"/>
                  </a:cubicBezTo>
                  <a:cubicBezTo>
                    <a:pt x="83" y="87"/>
                    <a:pt x="85" y="85"/>
                    <a:pt x="87" y="83"/>
                  </a:cubicBezTo>
                  <a:cubicBezTo>
                    <a:pt x="89" y="81"/>
                    <a:pt x="90" y="79"/>
                    <a:pt x="92" y="77"/>
                  </a:cubicBezTo>
                  <a:cubicBezTo>
                    <a:pt x="93" y="75"/>
                    <a:pt x="93" y="73"/>
                    <a:pt x="93" y="70"/>
                  </a:cubicBezTo>
                  <a:cubicBezTo>
                    <a:pt x="93" y="67"/>
                    <a:pt x="92" y="64"/>
                    <a:pt x="90" y="62"/>
                  </a:cubicBezTo>
                  <a:cubicBezTo>
                    <a:pt x="87" y="60"/>
                    <a:pt x="84" y="59"/>
                    <a:pt x="80" y="59"/>
                  </a:cubicBezTo>
                  <a:cubicBezTo>
                    <a:pt x="71" y="59"/>
                    <a:pt x="66" y="64"/>
                    <a:pt x="64" y="74"/>
                  </a:cubicBezTo>
                  <a:cubicBezTo>
                    <a:pt x="32" y="70"/>
                    <a:pt x="32" y="70"/>
                    <a:pt x="32" y="70"/>
                  </a:cubicBezTo>
                  <a:cubicBezTo>
                    <a:pt x="34" y="57"/>
                    <a:pt x="39" y="47"/>
                    <a:pt x="48" y="40"/>
                  </a:cubicBezTo>
                  <a:cubicBezTo>
                    <a:pt x="56" y="32"/>
                    <a:pt x="68" y="29"/>
                    <a:pt x="82" y="29"/>
                  </a:cubicBezTo>
                  <a:cubicBezTo>
                    <a:pt x="96" y="29"/>
                    <a:pt x="108" y="32"/>
                    <a:pt x="116" y="38"/>
                  </a:cubicBezTo>
                  <a:cubicBezTo>
                    <a:pt x="124" y="45"/>
                    <a:pt x="129" y="54"/>
                    <a:pt x="129" y="65"/>
                  </a:cubicBezTo>
                  <a:cubicBezTo>
                    <a:pt x="129" y="71"/>
                    <a:pt x="127" y="76"/>
                    <a:pt x="125"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7336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4" name="Slide Number Placeholder 3"/>
          <p:cNvSpPr>
            <a:spLocks noGrp="1"/>
          </p:cNvSpPr>
          <p:nvPr>
            <p:ph type="sldNum" sz="quarter" idx="12"/>
          </p:nvPr>
        </p:nvSpPr>
        <p:spPr/>
        <p:txBody>
          <a:bodyPr/>
          <a:lstStyle/>
          <a:p>
            <a:fld id="{C36A997D-243A-4F89-9286-B2689FAEAD31}" type="slidenum">
              <a:rPr lang="en-US" smtClean="0"/>
              <a:t>17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97391"/>
            <a:ext cx="3377314" cy="1673352"/>
          </a:xfrm>
          <a:prstGeom prst="rect">
            <a:avLst/>
          </a:prstGeom>
        </p:spPr>
      </p:pic>
    </p:spTree>
    <p:extLst>
      <p:ext uri="{BB962C8B-B14F-4D97-AF65-F5344CB8AC3E}">
        <p14:creationId xmlns:p14="http://schemas.microsoft.com/office/powerpoint/2010/main" val="2713778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a:t>
            </a:r>
          </a:p>
        </p:txBody>
      </p:sp>
      <p:sp>
        <p:nvSpPr>
          <p:cNvPr id="3" name="Slide Number Placeholder 2"/>
          <p:cNvSpPr>
            <a:spLocks noGrp="1"/>
          </p:cNvSpPr>
          <p:nvPr>
            <p:ph type="sldNum" sz="quarter" idx="12"/>
          </p:nvPr>
        </p:nvSpPr>
        <p:spPr/>
        <p:txBody>
          <a:bodyPr/>
          <a:lstStyle/>
          <a:p>
            <a:fld id="{C36A997D-243A-4F89-9286-B2689FAEAD31}" type="slidenum">
              <a:rPr lang="en-US" smtClean="0"/>
              <a:t>18</a:t>
            </a:fld>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3912473370"/>
              </p:ext>
            </p:extLst>
          </p:nvPr>
        </p:nvGraphicFramePr>
        <p:xfrm>
          <a:off x="762000" y="1189038"/>
          <a:ext cx="6385560" cy="4480214"/>
        </p:xfrm>
        <a:graphic>
          <a:graphicData uri="http://schemas.openxmlformats.org/drawingml/2006/table">
            <a:tbl>
              <a:tblPr firstRow="1" bandRow="1">
                <a:tableStyleId>{BC89EF96-8CEA-46FF-86C4-4CE0E7609802}</a:tableStyleId>
              </a:tblPr>
              <a:tblGrid>
                <a:gridCol w="6385560">
                  <a:extLst>
                    <a:ext uri="{9D8B030D-6E8A-4147-A177-3AD203B41FA5}">
                      <a16:colId xmlns:a16="http://schemas.microsoft.com/office/drawing/2014/main" val="20000"/>
                    </a:ext>
                  </a:extLst>
                </a:gridCol>
              </a:tblGrid>
              <a:tr h="464646">
                <a:tc>
                  <a:txBody>
                    <a:bodyPr/>
                    <a:lstStyle/>
                    <a:p>
                      <a:pPr marL="0" lvl="0" indent="0" algn="l" defTabSz="914400" rtl="0" eaLnBrk="1" latinLnBrk="0" hangingPunct="1">
                        <a:lnSpc>
                          <a:spcPct val="85000"/>
                        </a:lnSpc>
                        <a:spcBef>
                          <a:spcPts val="0"/>
                        </a:spcBef>
                        <a:spcAft>
                          <a:spcPts val="0"/>
                        </a:spcAft>
                        <a:buFontTx/>
                        <a:buNone/>
                      </a:pPr>
                      <a:r>
                        <a:rPr lang="en-US" sz="2400" b="1" kern="1200" spc="-80" baseline="0" dirty="0">
                          <a:solidFill>
                            <a:schemeClr val="accent1"/>
                          </a:solidFill>
                          <a:latin typeface="+mn-lt"/>
                          <a:ea typeface="+mn-ea"/>
                          <a:cs typeface="+mn-cs"/>
                        </a:rPr>
                        <a:t>SWEPT provides tools to help:</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196"/>
                      </a:schemeClr>
                    </a:solidFill>
                  </a:tcPr>
                </a:tc>
                <a:extLst>
                  <a:ext uri="{0D108BD9-81ED-4DB2-BD59-A6C34878D82A}">
                    <a16:rowId xmlns:a16="http://schemas.microsoft.com/office/drawing/2014/main" val="10000"/>
                  </a:ext>
                </a:extLst>
              </a:tr>
              <a:tr h="548640">
                <a:tc>
                  <a:txBody>
                    <a:bodyPr/>
                    <a:lstStyle/>
                    <a:p>
                      <a:pPr marL="174625" lvl="0" indent="-174625" algn="l" defTabSz="914400" rtl="0" eaLnBrk="1" latinLnBrk="0" hangingPunct="1">
                        <a:lnSpc>
                          <a:spcPct val="85000"/>
                        </a:lnSpc>
                        <a:spcBef>
                          <a:spcPts val="0"/>
                        </a:spcBef>
                        <a:spcAft>
                          <a:spcPts val="0"/>
                        </a:spcAft>
                        <a:buFont typeface="Arial" panose="020B0604020202020204" pitchFamily="34" charset="0"/>
                        <a:buChar char="•"/>
                      </a:pPr>
                      <a:r>
                        <a:rPr lang="en-US" sz="2400" b="0" kern="1200" spc="-80" baseline="0" dirty="0">
                          <a:solidFill>
                            <a:schemeClr val="tx1"/>
                          </a:solidFill>
                          <a:latin typeface="+mn-lt"/>
                          <a:ea typeface="+mn-ea"/>
                          <a:cs typeface="+mn-cs"/>
                        </a:rPr>
                        <a:t>Track environmental project schedules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10196"/>
                      </a:schemeClr>
                    </a:solidFill>
                  </a:tcPr>
                </a:tc>
                <a:extLst>
                  <a:ext uri="{0D108BD9-81ED-4DB2-BD59-A6C34878D82A}">
                    <a16:rowId xmlns:a16="http://schemas.microsoft.com/office/drawing/2014/main" val="10001"/>
                  </a:ext>
                </a:extLst>
              </a:tr>
              <a:tr h="548640">
                <a:tc>
                  <a:txBody>
                    <a:bodyPr/>
                    <a:lstStyle/>
                    <a:p>
                      <a:pPr marL="174625" lvl="0" indent="-174625" algn="l" defTabSz="914400" rtl="0" eaLnBrk="1" latinLnBrk="0" hangingPunct="1">
                        <a:lnSpc>
                          <a:spcPct val="85000"/>
                        </a:lnSpc>
                        <a:spcBef>
                          <a:spcPts val="0"/>
                        </a:spcBef>
                        <a:spcAft>
                          <a:spcPts val="0"/>
                        </a:spcAft>
                        <a:buFont typeface="Arial" panose="020B0604020202020204" pitchFamily="34" charset="0"/>
                        <a:buChar char="•"/>
                      </a:pPr>
                      <a:r>
                        <a:rPr lang="en-US" sz="2400" b="0" kern="1200" spc="-80" baseline="0" dirty="0">
                          <a:solidFill>
                            <a:schemeClr val="tx1"/>
                          </a:solidFill>
                          <a:latin typeface="+mn-lt"/>
                          <a:ea typeface="+mn-ea"/>
                          <a:cs typeface="+mn-cs"/>
                        </a:rPr>
                        <a:t>Integrate PD&amp;E Scopes of Service</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196"/>
                      </a:schemeClr>
                    </a:solidFill>
                  </a:tcPr>
                </a:tc>
                <a:extLst>
                  <a:ext uri="{0D108BD9-81ED-4DB2-BD59-A6C34878D82A}">
                    <a16:rowId xmlns:a16="http://schemas.microsoft.com/office/drawing/2014/main" val="10002"/>
                  </a:ext>
                </a:extLst>
              </a:tr>
              <a:tr h="727624">
                <a:tc>
                  <a:txBody>
                    <a:bodyPr/>
                    <a:lstStyle/>
                    <a:p>
                      <a:pPr marL="174625" lvl="0" indent="-174625" algn="l" defTabSz="914400" rtl="0" eaLnBrk="1" latinLnBrk="0" hangingPunct="1">
                        <a:lnSpc>
                          <a:spcPct val="85000"/>
                        </a:lnSpc>
                        <a:spcBef>
                          <a:spcPts val="0"/>
                        </a:spcBef>
                        <a:spcAft>
                          <a:spcPts val="0"/>
                        </a:spcAft>
                        <a:buFont typeface="Arial" panose="020B0604020202020204" pitchFamily="34" charset="0"/>
                        <a:buChar char="•"/>
                      </a:pPr>
                      <a:r>
                        <a:rPr lang="en-US" sz="2400" b="0" kern="1200" spc="-80" baseline="0" dirty="0">
                          <a:solidFill>
                            <a:schemeClr val="tx1"/>
                          </a:solidFill>
                          <a:latin typeface="+mn-lt"/>
                          <a:ea typeface="+mn-ea"/>
                          <a:cs typeface="+mn-cs"/>
                        </a:rPr>
                        <a:t>Assign and document environmental document reviews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10196"/>
                      </a:schemeClr>
                    </a:solidFill>
                  </a:tcPr>
                </a:tc>
                <a:extLst>
                  <a:ext uri="{0D108BD9-81ED-4DB2-BD59-A6C34878D82A}">
                    <a16:rowId xmlns:a16="http://schemas.microsoft.com/office/drawing/2014/main" val="10003"/>
                  </a:ext>
                </a:extLst>
              </a:tr>
              <a:tr h="727624">
                <a:tc>
                  <a:txBody>
                    <a:bodyPr/>
                    <a:lstStyle/>
                    <a:p>
                      <a:pPr marL="174625" lvl="0" indent="-174625" algn="l" defTabSz="914400" rtl="0" eaLnBrk="1" latinLnBrk="0" hangingPunct="1">
                        <a:lnSpc>
                          <a:spcPct val="85000"/>
                        </a:lnSpc>
                        <a:spcBef>
                          <a:spcPts val="0"/>
                        </a:spcBef>
                        <a:spcAft>
                          <a:spcPts val="0"/>
                        </a:spcAft>
                        <a:buFont typeface="Arial" panose="020B0604020202020204" pitchFamily="34" charset="0"/>
                        <a:buChar char="•"/>
                      </a:pPr>
                      <a:r>
                        <a:rPr lang="en-US" sz="2400" b="0" kern="1200" spc="-80" baseline="0" dirty="0">
                          <a:solidFill>
                            <a:schemeClr val="tx1"/>
                          </a:solidFill>
                          <a:latin typeface="+mn-lt"/>
                          <a:ea typeface="+mn-ea"/>
                          <a:cs typeface="+mn-cs"/>
                        </a:rPr>
                        <a:t>Provide for consistent and reliable file management and retention</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196"/>
                      </a:schemeClr>
                    </a:solidFill>
                  </a:tcPr>
                </a:tc>
                <a:extLst>
                  <a:ext uri="{0D108BD9-81ED-4DB2-BD59-A6C34878D82A}">
                    <a16:rowId xmlns:a16="http://schemas.microsoft.com/office/drawing/2014/main" val="10004"/>
                  </a:ext>
                </a:extLst>
              </a:tr>
              <a:tr h="731520">
                <a:tc>
                  <a:txBody>
                    <a:bodyPr/>
                    <a:lstStyle/>
                    <a:p>
                      <a:pPr marL="174625" lvl="0" indent="-174625" algn="l" defTabSz="914400" rtl="0" eaLnBrk="1" latinLnBrk="0" hangingPunct="1">
                        <a:lnSpc>
                          <a:spcPct val="85000"/>
                        </a:lnSpc>
                        <a:spcBef>
                          <a:spcPts val="0"/>
                        </a:spcBef>
                        <a:spcAft>
                          <a:spcPts val="0"/>
                        </a:spcAft>
                        <a:buFont typeface="Arial" panose="020B0604020202020204" pitchFamily="34" charset="0"/>
                        <a:buChar char="•"/>
                      </a:pPr>
                      <a:r>
                        <a:rPr lang="en-US" sz="2400" b="0" kern="1200" spc="-80" baseline="0" dirty="0">
                          <a:solidFill>
                            <a:schemeClr val="tx1"/>
                          </a:solidFill>
                          <a:latin typeface="+mn-lt"/>
                          <a:ea typeface="+mn-ea"/>
                          <a:cs typeface="+mn-cs"/>
                        </a:rPr>
                        <a:t>Support Self-Assessment and FHWA audits of environmental documents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10196"/>
                      </a:schemeClr>
                    </a:solidFill>
                  </a:tcPr>
                </a:tc>
                <a:extLst>
                  <a:ext uri="{0D108BD9-81ED-4DB2-BD59-A6C34878D82A}">
                    <a16:rowId xmlns:a16="http://schemas.microsoft.com/office/drawing/2014/main" val="10005"/>
                  </a:ext>
                </a:extLst>
              </a:tr>
              <a:tr h="731520">
                <a:tc>
                  <a:txBody>
                    <a:bodyPr/>
                    <a:lstStyle/>
                    <a:p>
                      <a:pPr marL="174625" lvl="0" indent="-174625" algn="l" defTabSz="914400" rtl="0" eaLnBrk="1" latinLnBrk="0" hangingPunct="1">
                        <a:lnSpc>
                          <a:spcPct val="85000"/>
                        </a:lnSpc>
                        <a:spcBef>
                          <a:spcPts val="0"/>
                        </a:spcBef>
                        <a:spcAft>
                          <a:spcPts val="0"/>
                        </a:spcAft>
                        <a:buFont typeface="Arial" panose="020B0604020202020204" pitchFamily="34" charset="0"/>
                        <a:buChar char="•"/>
                      </a:pPr>
                      <a:r>
                        <a:rPr lang="en-US" sz="2400" b="0" kern="1200" spc="-80" baseline="0" dirty="0">
                          <a:solidFill>
                            <a:schemeClr val="tx1"/>
                          </a:solidFill>
                          <a:latin typeface="+mn-lt"/>
                          <a:ea typeface="+mn-ea"/>
                          <a:cs typeface="+mn-cs"/>
                        </a:rPr>
                        <a:t>Report quality and performance management results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196"/>
                      </a:schemeClr>
                    </a:solidFill>
                  </a:tcPr>
                </a:tc>
                <a:extLst>
                  <a:ext uri="{0D108BD9-81ED-4DB2-BD59-A6C34878D82A}">
                    <a16:rowId xmlns:a16="http://schemas.microsoft.com/office/drawing/2014/main" val="10006"/>
                  </a:ext>
                </a:extLst>
              </a:tr>
            </a:tbl>
          </a:graphicData>
        </a:graphic>
      </p:graphicFrame>
      <p:grpSp>
        <p:nvGrpSpPr>
          <p:cNvPr id="7" name="Group 6"/>
          <p:cNvGrpSpPr/>
          <p:nvPr/>
        </p:nvGrpSpPr>
        <p:grpSpPr>
          <a:xfrm>
            <a:off x="7423086" y="2057400"/>
            <a:ext cx="3016315" cy="2586994"/>
            <a:chOff x="1752600" y="1463040"/>
            <a:chExt cx="5105400" cy="4175760"/>
          </a:xfrm>
        </p:grpSpPr>
        <p:grpSp>
          <p:nvGrpSpPr>
            <p:cNvPr id="9" name="Group 8"/>
            <p:cNvGrpSpPr>
              <a:grpSpLocks noChangeAspect="1"/>
            </p:cNvGrpSpPr>
            <p:nvPr/>
          </p:nvGrpSpPr>
          <p:grpSpPr>
            <a:xfrm>
              <a:off x="1752600" y="1908150"/>
              <a:ext cx="4926126" cy="1026366"/>
              <a:chOff x="152397" y="181772"/>
              <a:chExt cx="7434195" cy="1548924"/>
            </a:xfrm>
          </p:grpSpPr>
          <p:pic>
            <p:nvPicPr>
              <p:cNvPr id="21" name="Picture 2" descr="S:\BD\Marketing\Wp_Wpro\FDOT ETDM Graphics WORKING Files\OEM Office of Environmental Management\OEM Logo Color LRG v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 y="228602"/>
                <a:ext cx="4362804"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0409" y="181772"/>
                <a:ext cx="3126183" cy="1548924"/>
              </a:xfrm>
              <a:prstGeom prst="rect">
                <a:avLst/>
              </a:prstGeom>
            </p:spPr>
          </p:pic>
        </p:grpSp>
        <p:grpSp>
          <p:nvGrpSpPr>
            <p:cNvPr id="10" name="Group 9"/>
            <p:cNvGrpSpPr/>
            <p:nvPr/>
          </p:nvGrpSpPr>
          <p:grpSpPr>
            <a:xfrm>
              <a:off x="1828800" y="2930682"/>
              <a:ext cx="5029200" cy="594360"/>
              <a:chOff x="2057400" y="1955322"/>
              <a:chExt cx="5029200" cy="594360"/>
            </a:xfrm>
          </p:grpSpPr>
          <p:sp>
            <p:nvSpPr>
              <p:cNvPr id="19" name="TextBox 18"/>
              <p:cNvSpPr txBox="1"/>
              <p:nvPr/>
            </p:nvSpPr>
            <p:spPr>
              <a:xfrm>
                <a:off x="2057400" y="1955322"/>
                <a:ext cx="5029200" cy="274320"/>
              </a:xfrm>
              <a:prstGeom prst="roundRect">
                <a:avLst/>
              </a:prstGeom>
              <a:noFill/>
            </p:spPr>
            <p:txBody>
              <a:bodyPr wrap="square" lIns="0" tIns="0" rIns="0" bIns="0" rtlCol="0" anchor="ctr" anchorCtr="0">
                <a:noAutofit/>
              </a:bodyPr>
              <a:lstStyle/>
              <a:p>
                <a:r>
                  <a:rPr lang="en-US" sz="1150" b="1" spc="-40" dirty="0">
                    <a:latin typeface="Arial" panose="020B0604020202020204" pitchFamily="34" charset="0"/>
                    <a:cs typeface="Arial" panose="020B0604020202020204" pitchFamily="34" charset="0"/>
                  </a:rPr>
                  <a:t>Username</a:t>
                </a:r>
                <a:endParaRPr lang="en-US" sz="1150" b="1" spc="-40" dirty="0">
                  <a:latin typeface="Webdings" panose="05030102010509060703" pitchFamily="18" charset="2"/>
                  <a:cs typeface="Arial" panose="020B0604020202020204" pitchFamily="34" charset="0"/>
                </a:endParaRPr>
              </a:p>
            </p:txBody>
          </p:sp>
          <p:sp>
            <p:nvSpPr>
              <p:cNvPr id="20" name="Rounded Rectangle 19"/>
              <p:cNvSpPr/>
              <p:nvPr/>
            </p:nvSpPr>
            <p:spPr>
              <a:xfrm>
                <a:off x="2057400" y="2229642"/>
                <a:ext cx="5029200" cy="320040"/>
              </a:xfrm>
              <a:prstGeom prst="roundRect">
                <a:avLst/>
              </a:prstGeom>
              <a:noFill/>
              <a:ln w="12700">
                <a:solidFill>
                  <a:schemeClr val="accent2">
                    <a:lumMod val="60000"/>
                    <a:lumOff val="40000"/>
                  </a:schemeClr>
                </a:solidFill>
              </a:ln>
              <a:effectLst>
                <a:glow rad="63500">
                  <a:schemeClr val="accent2">
                    <a:satMod val="175000"/>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828800" y="3677442"/>
              <a:ext cx="5029200" cy="594360"/>
              <a:chOff x="2057400" y="1955322"/>
              <a:chExt cx="5029200" cy="594360"/>
            </a:xfrm>
          </p:grpSpPr>
          <p:sp>
            <p:nvSpPr>
              <p:cNvPr id="17" name="TextBox 16"/>
              <p:cNvSpPr txBox="1"/>
              <p:nvPr/>
            </p:nvSpPr>
            <p:spPr>
              <a:xfrm>
                <a:off x="2057400" y="1955322"/>
                <a:ext cx="5029200" cy="274320"/>
              </a:xfrm>
              <a:prstGeom prst="roundRect">
                <a:avLst/>
              </a:prstGeom>
              <a:noFill/>
            </p:spPr>
            <p:txBody>
              <a:bodyPr wrap="square" lIns="0" tIns="0" rIns="0" bIns="0" rtlCol="0" anchor="ctr" anchorCtr="0">
                <a:noAutofit/>
              </a:bodyPr>
              <a:lstStyle/>
              <a:p>
                <a:r>
                  <a:rPr lang="en-US" sz="1150" b="1" spc="-40" dirty="0">
                    <a:latin typeface="Arial" panose="020B0604020202020204" pitchFamily="34" charset="0"/>
                    <a:cs typeface="Arial" panose="020B0604020202020204" pitchFamily="34" charset="0"/>
                  </a:rPr>
                  <a:t>Password</a:t>
                </a:r>
                <a:endParaRPr lang="en-US" sz="1150" b="1" spc="-40" dirty="0">
                  <a:latin typeface="Webdings" panose="05030102010509060703" pitchFamily="18" charset="2"/>
                  <a:cs typeface="Arial" panose="020B0604020202020204" pitchFamily="34" charset="0"/>
                </a:endParaRPr>
              </a:p>
            </p:txBody>
          </p:sp>
          <p:sp>
            <p:nvSpPr>
              <p:cNvPr id="18" name="Rounded Rectangle 17"/>
              <p:cNvSpPr/>
              <p:nvPr/>
            </p:nvSpPr>
            <p:spPr>
              <a:xfrm>
                <a:off x="2057400" y="2229642"/>
                <a:ext cx="5029200" cy="320040"/>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828800" y="5013960"/>
              <a:ext cx="5029200" cy="274320"/>
            </a:xfrm>
            <a:prstGeom prst="roundRect">
              <a:avLst/>
            </a:prstGeom>
            <a:noFill/>
          </p:spPr>
          <p:txBody>
            <a:bodyPr wrap="square" lIns="0" tIns="0" rIns="0" bIns="0" rtlCol="0" anchor="ctr" anchorCtr="0">
              <a:noAutofit/>
            </a:bodyPr>
            <a:lstStyle/>
            <a:p>
              <a:r>
                <a:rPr lang="en-US" sz="1200" u="sng" spc="-40" dirty="0">
                  <a:solidFill>
                    <a:schemeClr val="accent1"/>
                  </a:solidFill>
                  <a:latin typeface="Arial" panose="020B0604020202020204" pitchFamily="34" charset="0"/>
                  <a:cs typeface="Arial" panose="020B0604020202020204" pitchFamily="34" charset="0"/>
                </a:rPr>
                <a:t>Forgot Your Password?</a:t>
              </a:r>
              <a:endParaRPr lang="en-US" sz="1200" u="sng" spc="-40" dirty="0">
                <a:solidFill>
                  <a:schemeClr val="accent1"/>
                </a:solidFill>
                <a:latin typeface="Webdings" panose="05030102010509060703" pitchFamily="18" charset="2"/>
                <a:cs typeface="Arial" panose="020B0604020202020204" pitchFamily="34" charset="0"/>
              </a:endParaRPr>
            </a:p>
          </p:txBody>
        </p:sp>
        <p:sp>
          <p:nvSpPr>
            <p:cNvPr id="13" name="TextBox 12"/>
            <p:cNvSpPr txBox="1"/>
            <p:nvPr/>
          </p:nvSpPr>
          <p:spPr>
            <a:xfrm>
              <a:off x="1828800" y="4426214"/>
              <a:ext cx="5029200" cy="365760"/>
            </a:xfrm>
            <a:prstGeom prst="roundRect">
              <a:avLst/>
            </a:prstGeom>
            <a:gradFill>
              <a:gsLst>
                <a:gs pos="58000">
                  <a:schemeClr val="accent2">
                    <a:lumMod val="75000"/>
                  </a:schemeClr>
                </a:gs>
                <a:gs pos="0">
                  <a:schemeClr val="accent2"/>
                </a:gs>
              </a:gsLst>
              <a:lin ang="5400000" scaled="0"/>
            </a:gradFill>
            <a:scene3d>
              <a:camera prst="orthographicFront"/>
              <a:lightRig rig="threePt" dir="t"/>
            </a:scene3d>
            <a:sp3d>
              <a:bevelT w="38100" h="12700"/>
            </a:sp3d>
          </p:spPr>
          <p:txBody>
            <a:bodyPr wrap="square" lIns="0" rIns="0" rtlCol="0" anchor="ctr" anchorCtr="0">
              <a:noAutofit/>
            </a:bodyPr>
            <a:lstStyle/>
            <a:p>
              <a:pPr algn="ctr"/>
              <a:r>
                <a:rPr lang="en-US" sz="1400" spc="-50" dirty="0">
                  <a:solidFill>
                    <a:schemeClr val="bg1"/>
                  </a:solidFill>
                  <a:latin typeface="Arial" panose="020B0604020202020204" pitchFamily="34" charset="0"/>
                  <a:cs typeface="Arial" panose="020B0604020202020204" pitchFamily="34" charset="0"/>
                </a:rPr>
                <a:t>Sign In</a:t>
              </a:r>
              <a:endParaRPr lang="en-US" sz="1400" spc="-50" dirty="0">
                <a:solidFill>
                  <a:schemeClr val="bg1"/>
                </a:solidFill>
                <a:latin typeface="Webdings" panose="05030102010509060703" pitchFamily="18" charset="2"/>
                <a:cs typeface="Arial" panose="020B0604020202020204" pitchFamily="34" charset="0"/>
              </a:endParaRPr>
            </a:p>
          </p:txBody>
        </p:sp>
        <p:sp>
          <p:nvSpPr>
            <p:cNvPr id="14" name="TextBox 13"/>
            <p:cNvSpPr txBox="1"/>
            <p:nvPr/>
          </p:nvSpPr>
          <p:spPr>
            <a:xfrm>
              <a:off x="1828800" y="5364480"/>
              <a:ext cx="5029200" cy="274320"/>
            </a:xfrm>
            <a:prstGeom prst="roundRect">
              <a:avLst/>
            </a:prstGeom>
            <a:noFill/>
          </p:spPr>
          <p:txBody>
            <a:bodyPr wrap="square" lIns="0" tIns="0" rIns="0" bIns="0" rtlCol="0" anchor="ctr" anchorCtr="0">
              <a:noAutofit/>
            </a:bodyPr>
            <a:lstStyle/>
            <a:p>
              <a:r>
                <a:rPr lang="en-US" sz="1200" u="sng" spc="-40" dirty="0">
                  <a:solidFill>
                    <a:schemeClr val="accent1"/>
                  </a:solidFill>
                  <a:latin typeface="Arial" panose="020B0604020202020204" pitchFamily="34" charset="0"/>
                  <a:cs typeface="Arial" panose="020B0604020202020204" pitchFamily="34" charset="0"/>
                </a:rPr>
                <a:t>Contact Us</a:t>
              </a:r>
              <a:endParaRPr lang="en-US" sz="1200" u="sng" spc="-40" dirty="0">
                <a:solidFill>
                  <a:schemeClr val="accent1"/>
                </a:solidFill>
                <a:latin typeface="Webdings" panose="05030102010509060703" pitchFamily="18" charset="2"/>
                <a:cs typeface="Arial" panose="020B0604020202020204" pitchFamily="34" charset="0"/>
              </a:endParaRPr>
            </a:p>
          </p:txBody>
        </p:sp>
        <p:sp>
          <p:nvSpPr>
            <p:cNvPr id="15" name="Rectangle 14"/>
            <p:cNvSpPr/>
            <p:nvPr/>
          </p:nvSpPr>
          <p:spPr>
            <a:xfrm>
              <a:off x="1828800" y="1645920"/>
              <a:ext cx="5029200" cy="18288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 y="1463040"/>
              <a:ext cx="5029200" cy="182880"/>
            </a:xfrm>
            <a:prstGeom prst="rect">
              <a:avLst/>
            </a:prstGeom>
            <a:solidFill>
              <a:schemeClr val="accent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grpSp>
    </p:spTree>
    <p:extLst>
      <p:ext uri="{BB962C8B-B14F-4D97-AF65-F5344CB8AC3E}">
        <p14:creationId xmlns:p14="http://schemas.microsoft.com/office/powerpoint/2010/main" val="306368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SWEPT User Community</a:t>
            </a:r>
          </a:p>
        </p:txBody>
      </p:sp>
      <p:sp>
        <p:nvSpPr>
          <p:cNvPr id="4" name="Slide Number Placeholder 3"/>
          <p:cNvSpPr>
            <a:spLocks noGrp="1"/>
          </p:cNvSpPr>
          <p:nvPr>
            <p:ph type="sldNum" sz="quarter" idx="12"/>
          </p:nvPr>
        </p:nvSpPr>
        <p:spPr/>
        <p:txBody>
          <a:bodyPr/>
          <a:lstStyle/>
          <a:p>
            <a:fld id="{C36A997D-243A-4F89-9286-B2689FAEAD31}" type="slidenum">
              <a:rPr lang="en-US" smtClean="0"/>
              <a:t>19</a:t>
            </a:fld>
            <a:endParaRPr lang="en-US"/>
          </a:p>
        </p:txBody>
      </p:sp>
      <p:pic>
        <p:nvPicPr>
          <p:cNvPr id="4098" name="Picture 2" descr="C:\Users\Ruth_Roaza\AppData\Local\Microsoft\Windows\Temporary Internet Files\Content.IE5\UNMFZ1T8\team[1].png"/>
          <p:cNvPicPr>
            <a:picLocks noChangeAspect="1" noChangeArrowheads="1"/>
          </p:cNvPicPr>
          <p:nvPr/>
        </p:nvPicPr>
        <p:blipFill rotWithShape="1">
          <a:blip r:embed="rId3">
            <a:extLst>
              <a:ext uri="{28A0092B-C50C-407E-A947-70E740481C1C}">
                <a14:useLocalDpi xmlns:a14="http://schemas.microsoft.com/office/drawing/2010/main" val="0"/>
              </a:ext>
            </a:extLst>
          </a:blip>
          <a:srcRect b="5053"/>
          <a:stretch/>
        </p:blipFill>
        <p:spPr bwMode="auto">
          <a:xfrm>
            <a:off x="4038600" y="3838254"/>
            <a:ext cx="3962400" cy="27149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5"/>
          <p:cNvGraphicFramePr>
            <a:graphicFrameLocks/>
          </p:cNvGraphicFramePr>
          <p:nvPr>
            <p:extLst>
              <p:ext uri="{D42A27DB-BD31-4B8C-83A1-F6EECF244321}">
                <p14:modId xmlns:p14="http://schemas.microsoft.com/office/powerpoint/2010/main" val="316445558"/>
              </p:ext>
            </p:extLst>
          </p:nvPr>
        </p:nvGraphicFramePr>
        <p:xfrm>
          <a:off x="1752601" y="1189038"/>
          <a:ext cx="8594725" cy="3291840"/>
        </p:xfrm>
        <a:graphic>
          <a:graphicData uri="http://schemas.openxmlformats.org/drawingml/2006/table">
            <a:tbl>
              <a:tblPr firstRow="1" bandRow="1">
                <a:solidFill>
                  <a:srgbClr val="FFFFFF">
                    <a:alpha val="9804"/>
                  </a:srgbClr>
                </a:solidFill>
                <a:tableStyleId>{BC89EF96-8CEA-46FF-86C4-4CE0E7609802}</a:tableStyleId>
              </a:tblPr>
              <a:tblGrid>
                <a:gridCol w="8594725">
                  <a:extLst>
                    <a:ext uri="{9D8B030D-6E8A-4147-A177-3AD203B41FA5}">
                      <a16:colId xmlns:a16="http://schemas.microsoft.com/office/drawing/2014/main" val="20000"/>
                    </a:ext>
                  </a:extLst>
                </a:gridCol>
              </a:tblGrid>
              <a:tr h="548640">
                <a:tc>
                  <a:txBody>
                    <a:bodyPr/>
                    <a:lstStyle/>
                    <a:p>
                      <a:pPr marL="174625" lvl="0" indent="-174625" algn="l" defTabSz="914400" rtl="0" eaLnBrk="1" latinLnBrk="0" hangingPunct="1">
                        <a:lnSpc>
                          <a:spcPct val="85000"/>
                        </a:lnSpc>
                        <a:spcBef>
                          <a:spcPts val="0"/>
                        </a:spcBef>
                        <a:spcAft>
                          <a:spcPts val="0"/>
                        </a:spcAft>
                        <a:buFont typeface="Arial" panose="020B0604020202020204" pitchFamily="34" charset="0"/>
                        <a:buChar char="•"/>
                      </a:pPr>
                      <a:r>
                        <a:rPr lang="en-US" sz="2500" b="0" kern="1200" spc="-80" baseline="0" dirty="0">
                          <a:solidFill>
                            <a:schemeClr val="tx1"/>
                          </a:solidFill>
                          <a:latin typeface="+mn-lt"/>
                          <a:ea typeface="+mn-ea"/>
                          <a:cs typeface="+mn-cs"/>
                        </a:rPr>
                        <a:t>District Environmental Administrators and Managers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AA4">
                        <a:alpha val="10196"/>
                      </a:srgbClr>
                    </a:solidFill>
                  </a:tcPr>
                </a:tc>
                <a:extLst>
                  <a:ext uri="{0D108BD9-81ED-4DB2-BD59-A6C34878D82A}">
                    <a16:rowId xmlns:a16="http://schemas.microsoft.com/office/drawing/2014/main" val="10000"/>
                  </a:ext>
                </a:extLst>
              </a:tr>
              <a:tr h="548640">
                <a:tc>
                  <a:txBody>
                    <a:bodyPr/>
                    <a:lstStyle/>
                    <a:p>
                      <a:pPr marL="174625" lvl="0" indent="-174625" algn="l" defTabSz="914400" rtl="0" eaLnBrk="1" latinLnBrk="0" hangingPunct="1">
                        <a:lnSpc>
                          <a:spcPct val="85000"/>
                        </a:lnSpc>
                        <a:spcBef>
                          <a:spcPts val="0"/>
                        </a:spcBef>
                        <a:spcAft>
                          <a:spcPts val="0"/>
                        </a:spcAft>
                        <a:buFont typeface="Arial" panose="020B0604020202020204" pitchFamily="34" charset="0"/>
                        <a:buChar char="•"/>
                      </a:pPr>
                      <a:r>
                        <a:rPr lang="en-US" sz="2500" b="0" kern="1200" spc="-80" baseline="0" dirty="0">
                          <a:solidFill>
                            <a:schemeClr val="tx1"/>
                          </a:solidFill>
                          <a:latin typeface="+mn-lt"/>
                          <a:ea typeface="+mn-ea"/>
                          <a:cs typeface="+mn-cs"/>
                        </a:rPr>
                        <a:t>District PD&amp;E Managers, Project Managers, &amp; Team Members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pPr marL="174625" lvl="0" indent="-174625" algn="l" defTabSz="914400" rtl="0" eaLnBrk="1" latinLnBrk="0" hangingPunct="1">
                        <a:lnSpc>
                          <a:spcPct val="85000"/>
                        </a:lnSpc>
                        <a:spcBef>
                          <a:spcPts val="0"/>
                        </a:spcBef>
                        <a:spcAft>
                          <a:spcPts val="0"/>
                        </a:spcAft>
                        <a:buFont typeface="Arial" panose="020B0604020202020204" pitchFamily="34" charset="0"/>
                        <a:buChar char="•"/>
                      </a:pPr>
                      <a:r>
                        <a:rPr lang="en-US" sz="2500" b="0" kern="1200" spc="-80" baseline="0" dirty="0">
                          <a:solidFill>
                            <a:schemeClr val="tx1"/>
                          </a:solidFill>
                          <a:latin typeface="+mn-lt"/>
                          <a:ea typeface="+mn-ea"/>
                          <a:cs typeface="+mn-cs"/>
                        </a:rPr>
                        <a:t>OEM Project Delivery Coordinators &amp; Managers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AA4">
                        <a:alpha val="10196"/>
                      </a:srgbClr>
                    </a:solidFill>
                  </a:tcPr>
                </a:tc>
                <a:extLst>
                  <a:ext uri="{0D108BD9-81ED-4DB2-BD59-A6C34878D82A}">
                    <a16:rowId xmlns:a16="http://schemas.microsoft.com/office/drawing/2014/main" val="10002"/>
                  </a:ext>
                </a:extLst>
              </a:tr>
              <a:tr h="548640">
                <a:tc>
                  <a:txBody>
                    <a:bodyPr/>
                    <a:lstStyle/>
                    <a:p>
                      <a:pPr marL="174625" lvl="0" indent="-174625" algn="l" defTabSz="914400" rtl="0" eaLnBrk="1" latinLnBrk="0" hangingPunct="1">
                        <a:lnSpc>
                          <a:spcPct val="85000"/>
                        </a:lnSpc>
                        <a:spcBef>
                          <a:spcPts val="0"/>
                        </a:spcBef>
                        <a:spcAft>
                          <a:spcPts val="0"/>
                        </a:spcAft>
                        <a:buFont typeface="Arial" panose="020B0604020202020204" pitchFamily="34" charset="0"/>
                        <a:buChar char="•"/>
                      </a:pPr>
                      <a:r>
                        <a:rPr lang="en-US" sz="2500" b="0" kern="1200" spc="-80" baseline="0" dirty="0">
                          <a:solidFill>
                            <a:schemeClr val="tx1"/>
                          </a:solidFill>
                          <a:latin typeface="+mn-lt"/>
                          <a:ea typeface="+mn-ea"/>
                          <a:cs typeface="+mn-cs"/>
                        </a:rPr>
                        <a:t>OEM Quality Assurance and Quality Control Staff</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pPr marL="174625" marR="0" lvl="0" indent="-174625"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2500" b="0" kern="1200" spc="-80" baseline="0" dirty="0">
                          <a:solidFill>
                            <a:schemeClr val="tx1"/>
                          </a:solidFill>
                          <a:latin typeface="+mn-lt"/>
                          <a:ea typeface="+mn-ea"/>
                          <a:cs typeface="+mn-cs"/>
                        </a:rPr>
                        <a:t>OGC Environmental Document Reviewing Attorneys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AA4">
                        <a:alpha val="10196"/>
                      </a:srgbClr>
                    </a:solidFill>
                  </a:tcPr>
                </a:tc>
                <a:extLst>
                  <a:ext uri="{0D108BD9-81ED-4DB2-BD59-A6C34878D82A}">
                    <a16:rowId xmlns:a16="http://schemas.microsoft.com/office/drawing/2014/main" val="10004"/>
                  </a:ext>
                </a:extLst>
              </a:tr>
              <a:tr h="548640">
                <a:tc>
                  <a:txBody>
                    <a:bodyPr/>
                    <a:lstStyle/>
                    <a:p>
                      <a:pPr marL="174625" marR="0" lvl="0" indent="-174625"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2500" b="0" kern="1200" spc="-80" baseline="0" dirty="0">
                          <a:solidFill>
                            <a:schemeClr val="tx1"/>
                          </a:solidFill>
                          <a:latin typeface="+mn-lt"/>
                          <a:ea typeface="+mn-ea"/>
                          <a:cs typeface="+mn-cs"/>
                        </a:rPr>
                        <a:t>FHWA Auditors</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5377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6AEE-254E-4495-9C24-42BFEA9C1511}"/>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A7E30004-00A3-40CB-B53E-E39801A82E92}"/>
              </a:ext>
            </a:extLst>
          </p:cNvPr>
          <p:cNvSpPr>
            <a:spLocks noGrp="1"/>
          </p:cNvSpPr>
          <p:nvPr>
            <p:ph idx="1"/>
          </p:nvPr>
        </p:nvSpPr>
        <p:spPr>
          <a:xfrm>
            <a:off x="304800" y="1188720"/>
            <a:ext cx="5486400" cy="4937760"/>
          </a:xfrm>
        </p:spPr>
        <p:txBody>
          <a:bodyPr/>
          <a:lstStyle/>
          <a:p>
            <a:r>
              <a:rPr lang="en-US" dirty="0" err="1"/>
              <a:t>GoTo</a:t>
            </a:r>
            <a:r>
              <a:rPr lang="en-US" dirty="0"/>
              <a:t> Meeting</a:t>
            </a:r>
          </a:p>
          <a:p>
            <a:pPr lvl="1"/>
            <a:r>
              <a:rPr lang="en-US" dirty="0"/>
              <a:t>Please mute when not speaking</a:t>
            </a:r>
          </a:p>
          <a:p>
            <a:r>
              <a:rPr lang="en-US" dirty="0"/>
              <a:t>Recording</a:t>
            </a:r>
          </a:p>
          <a:p>
            <a:pPr lvl="1"/>
            <a:r>
              <a:rPr lang="en-US" dirty="0"/>
              <a:t>This training will be recorded and provided on our OEM NEPA Assignment Website</a:t>
            </a:r>
          </a:p>
        </p:txBody>
      </p:sp>
      <p:sp>
        <p:nvSpPr>
          <p:cNvPr id="4" name="Slide Number Placeholder 3">
            <a:extLst>
              <a:ext uri="{FF2B5EF4-FFF2-40B4-BE49-F238E27FC236}">
                <a16:creationId xmlns:a16="http://schemas.microsoft.com/office/drawing/2014/main" id="{85E8F4C9-6B46-416E-8D0B-85BE358DBE43}"/>
              </a:ext>
            </a:extLst>
          </p:cNvPr>
          <p:cNvSpPr>
            <a:spLocks noGrp="1"/>
          </p:cNvSpPr>
          <p:nvPr>
            <p:ph type="sldNum" sz="quarter" idx="12"/>
          </p:nvPr>
        </p:nvSpPr>
        <p:spPr/>
        <p:txBody>
          <a:bodyPr/>
          <a:lstStyle/>
          <a:p>
            <a:fld id="{C36A997D-243A-4F89-9286-B2689FAEAD31}" type="slidenum">
              <a:rPr lang="en-US" smtClean="0"/>
              <a:t>2</a:t>
            </a:fld>
            <a:endParaRPr lang="en-US"/>
          </a:p>
        </p:txBody>
      </p:sp>
      <p:sp>
        <p:nvSpPr>
          <p:cNvPr id="8" name="TextBox 7">
            <a:extLst>
              <a:ext uri="{FF2B5EF4-FFF2-40B4-BE49-F238E27FC236}">
                <a16:creationId xmlns:a16="http://schemas.microsoft.com/office/drawing/2014/main" id="{9F6872A0-8E64-4961-A715-7B6A98E514BF}"/>
              </a:ext>
            </a:extLst>
          </p:cNvPr>
          <p:cNvSpPr txBox="1"/>
          <p:nvPr/>
        </p:nvSpPr>
        <p:spPr>
          <a:xfrm>
            <a:off x="2743200" y="5349316"/>
            <a:ext cx="8291719" cy="461665"/>
          </a:xfrm>
          <a:prstGeom prst="rect">
            <a:avLst/>
          </a:prstGeom>
          <a:noFill/>
        </p:spPr>
        <p:txBody>
          <a:bodyPr wrap="square" rtlCol="0">
            <a:spAutoFit/>
          </a:bodyPr>
          <a:lstStyle/>
          <a:p>
            <a:r>
              <a:rPr lang="en-US" sz="2400" dirty="0">
                <a:hlinkClick r:id="rId3"/>
              </a:rPr>
              <a:t>http://www.fdot.gov/environment/NEPAAssignment.shtm</a:t>
            </a:r>
            <a:endParaRPr lang="en-US" sz="2400" dirty="0"/>
          </a:p>
        </p:txBody>
      </p:sp>
      <p:pic>
        <p:nvPicPr>
          <p:cNvPr id="6" name="Picture 5">
            <a:extLst>
              <a:ext uri="{FF2B5EF4-FFF2-40B4-BE49-F238E27FC236}">
                <a16:creationId xmlns:a16="http://schemas.microsoft.com/office/drawing/2014/main" id="{8EB3A979-E388-41E2-BA1A-303BC3A31B01}"/>
              </a:ext>
            </a:extLst>
          </p:cNvPr>
          <p:cNvPicPr>
            <a:picLocks noChangeAspect="1"/>
          </p:cNvPicPr>
          <p:nvPr/>
        </p:nvPicPr>
        <p:blipFill>
          <a:blip r:embed="rId4"/>
          <a:stretch>
            <a:fillRect/>
          </a:stretch>
        </p:blipFill>
        <p:spPr>
          <a:xfrm>
            <a:off x="6326693" y="649221"/>
            <a:ext cx="4440775" cy="4463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0258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746595" y="3642073"/>
            <a:ext cx="4698813" cy="1883668"/>
            <a:chOff x="984702" y="2487166"/>
            <a:chExt cx="4698813" cy="1883668"/>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3230" y="2487166"/>
              <a:ext cx="2240285" cy="188366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702" y="2487166"/>
              <a:ext cx="2240285" cy="1883668"/>
            </a:xfrm>
            <a:prstGeom prst="rect">
              <a:avLst/>
            </a:prstGeom>
          </p:spPr>
        </p:pic>
      </p:grpSp>
      <p:grpSp>
        <p:nvGrpSpPr>
          <p:cNvPr id="7" name="Group 6"/>
          <p:cNvGrpSpPr/>
          <p:nvPr/>
        </p:nvGrpSpPr>
        <p:grpSpPr>
          <a:xfrm>
            <a:off x="2508702" y="1554480"/>
            <a:ext cx="7157342" cy="1883668"/>
            <a:chOff x="984702" y="2487166"/>
            <a:chExt cx="7157342" cy="1883668"/>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3230" y="2487166"/>
              <a:ext cx="2240285" cy="188366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702" y="2487166"/>
              <a:ext cx="2240285" cy="188366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1759" y="2487166"/>
              <a:ext cx="2240285" cy="1883668"/>
            </a:xfrm>
            <a:prstGeom prst="rect">
              <a:avLst/>
            </a:prstGeom>
          </p:spPr>
        </p:pic>
      </p:grpSp>
      <p:sp>
        <p:nvSpPr>
          <p:cNvPr id="2" name="Title 1"/>
          <p:cNvSpPr>
            <a:spLocks noGrp="1"/>
          </p:cNvSpPr>
          <p:nvPr>
            <p:ph type="title"/>
          </p:nvPr>
        </p:nvSpPr>
        <p:spPr/>
        <p:txBody>
          <a:bodyPr/>
          <a:lstStyle/>
          <a:p>
            <a:r>
              <a:rPr lang="en-US" dirty="0"/>
              <a:t>SWEPT Components</a:t>
            </a:r>
          </a:p>
        </p:txBody>
      </p:sp>
      <p:sp>
        <p:nvSpPr>
          <p:cNvPr id="4" name="Slide Number Placeholder 3"/>
          <p:cNvSpPr>
            <a:spLocks noGrp="1"/>
          </p:cNvSpPr>
          <p:nvPr>
            <p:ph type="sldNum" sz="quarter" idx="12"/>
          </p:nvPr>
        </p:nvSpPr>
        <p:spPr/>
        <p:txBody>
          <a:bodyPr/>
          <a:lstStyle/>
          <a:p>
            <a:fld id="{C36A997D-243A-4F89-9286-B2689FAEAD31}" type="slidenum">
              <a:rPr lang="en-US" smtClean="0"/>
              <a:t>20</a:t>
            </a:fld>
            <a:endParaRPr lang="en-US"/>
          </a:p>
        </p:txBody>
      </p:sp>
    </p:spTree>
    <p:extLst>
      <p:ext uri="{BB962C8B-B14F-4D97-AF65-F5344CB8AC3E}">
        <p14:creationId xmlns:p14="http://schemas.microsoft.com/office/powerpoint/2010/main" val="178139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700" y="1295400"/>
            <a:ext cx="8242300" cy="457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SWEPT Home Page</a:t>
            </a:r>
          </a:p>
        </p:txBody>
      </p:sp>
      <p:sp>
        <p:nvSpPr>
          <p:cNvPr id="3" name="Slide Number Placeholder 2"/>
          <p:cNvSpPr>
            <a:spLocks noGrp="1"/>
          </p:cNvSpPr>
          <p:nvPr>
            <p:ph type="sldNum" sz="quarter" idx="12"/>
          </p:nvPr>
        </p:nvSpPr>
        <p:spPr/>
        <p:txBody>
          <a:bodyPr/>
          <a:lstStyle/>
          <a:p>
            <a:fld id="{C36A997D-243A-4F89-9286-B2689FAEAD31}" type="slidenum">
              <a:rPr lang="en-US" smtClean="0"/>
              <a:t>21</a:t>
            </a:fld>
            <a:endParaRPr lang="en-US"/>
          </a:p>
        </p:txBody>
      </p:sp>
      <p:sp>
        <p:nvSpPr>
          <p:cNvPr id="5" name="Rectangle 4"/>
          <p:cNvSpPr/>
          <p:nvPr/>
        </p:nvSpPr>
        <p:spPr>
          <a:xfrm>
            <a:off x="3581400" y="1600200"/>
            <a:ext cx="7086600" cy="121920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p:cNvSpPr/>
          <p:nvPr/>
        </p:nvSpPr>
        <p:spPr>
          <a:xfrm>
            <a:off x="2271838" y="2573403"/>
            <a:ext cx="228600" cy="914400"/>
          </a:xfrm>
          <a:prstGeom prst="leftBrace">
            <a:avLst>
              <a:gd name="adj1" fmla="val 41666"/>
              <a:gd name="adj2" fmla="val 5000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p:cNvCxnSpPr>
            <a:stCxn id="5" idx="0"/>
          </p:cNvCxnSpPr>
          <p:nvPr/>
        </p:nvCxnSpPr>
        <p:spPr>
          <a:xfrm flipH="1" flipV="1">
            <a:off x="6858000" y="990600"/>
            <a:ext cx="266700" cy="6096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3179" y="686118"/>
            <a:ext cx="2559355" cy="369332"/>
          </a:xfrm>
          <a:prstGeom prst="rect">
            <a:avLst/>
          </a:prstGeom>
          <a:noFill/>
        </p:spPr>
        <p:txBody>
          <a:bodyPr wrap="none" rtlCol="0">
            <a:spAutoFit/>
          </a:bodyPr>
          <a:lstStyle/>
          <a:p>
            <a:r>
              <a:rPr lang="en-US" dirty="0"/>
              <a:t>Click box to go to module</a:t>
            </a:r>
          </a:p>
        </p:txBody>
      </p:sp>
      <p:sp>
        <p:nvSpPr>
          <p:cNvPr id="10" name="TextBox 9"/>
          <p:cNvSpPr txBox="1"/>
          <p:nvPr/>
        </p:nvSpPr>
        <p:spPr>
          <a:xfrm>
            <a:off x="1600200" y="3648670"/>
            <a:ext cx="1524000" cy="923330"/>
          </a:xfrm>
          <a:prstGeom prst="rect">
            <a:avLst/>
          </a:prstGeom>
          <a:solidFill>
            <a:srgbClr val="FFFFFF">
              <a:alpha val="40000"/>
            </a:srgbClr>
          </a:solidFill>
        </p:spPr>
        <p:txBody>
          <a:bodyPr wrap="square" rtlCol="0">
            <a:spAutoFit/>
          </a:bodyPr>
          <a:lstStyle/>
          <a:p>
            <a:r>
              <a:rPr lang="en-US" dirty="0"/>
              <a:t>Menus expand to list more pages</a:t>
            </a:r>
          </a:p>
        </p:txBody>
      </p:sp>
      <p:cxnSp>
        <p:nvCxnSpPr>
          <p:cNvPr id="12" name="Straight Arrow Connector 11"/>
          <p:cNvCxnSpPr>
            <a:stCxn id="6" idx="1"/>
          </p:cNvCxnSpPr>
          <p:nvPr/>
        </p:nvCxnSpPr>
        <p:spPr>
          <a:xfrm flipH="1">
            <a:off x="1998134" y="3030603"/>
            <a:ext cx="273705" cy="5334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24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SWEPT Demonstration</a:t>
            </a:r>
          </a:p>
        </p:txBody>
      </p:sp>
      <p:sp>
        <p:nvSpPr>
          <p:cNvPr id="3" name="Slide Number Placeholder 2"/>
          <p:cNvSpPr>
            <a:spLocks noGrp="1"/>
          </p:cNvSpPr>
          <p:nvPr>
            <p:ph type="sldNum" sz="quarter" idx="12"/>
          </p:nvPr>
        </p:nvSpPr>
        <p:spPr/>
        <p:txBody>
          <a:bodyPr/>
          <a:lstStyle/>
          <a:p>
            <a:fld id="{C36A997D-243A-4F89-9286-B2689FAEAD31}" type="slidenum">
              <a:rPr lang="en-US" smtClean="0">
                <a:solidFill>
                  <a:prstClr val="black">
                    <a:tint val="75000"/>
                  </a:prstClr>
                </a:solidFill>
              </a:rPr>
              <a:pPr/>
              <a:t>22</a:t>
            </a:fld>
            <a:endParaRPr lang="en-US">
              <a:solidFill>
                <a:prstClr val="black">
                  <a:tint val="75000"/>
                </a:prstClr>
              </a:solidFill>
            </a:endParaRPr>
          </a:p>
        </p:txBody>
      </p:sp>
      <p:sp>
        <p:nvSpPr>
          <p:cNvPr id="4" name="TextBox 3"/>
          <p:cNvSpPr txBox="1"/>
          <p:nvPr/>
        </p:nvSpPr>
        <p:spPr>
          <a:xfrm>
            <a:off x="3810000" y="4343400"/>
            <a:ext cx="5029200" cy="2246769"/>
          </a:xfrm>
          <a:prstGeom prst="rect">
            <a:avLst/>
          </a:prstGeom>
          <a:noFill/>
        </p:spPr>
        <p:txBody>
          <a:bodyPr wrap="square" rtlCol="0">
            <a:spAutoFit/>
          </a:bodyPr>
          <a:lstStyle/>
          <a:p>
            <a:pPr marL="285750" indent="-285750">
              <a:buSzPct val="130000"/>
              <a:buFont typeface="Arial" panose="020B0604020202020204" pitchFamily="34" charset="0"/>
              <a:buChar char="•"/>
            </a:pPr>
            <a:r>
              <a:rPr lang="en-US" sz="2800" dirty="0">
                <a:solidFill>
                  <a:schemeClr val="accent2"/>
                </a:solidFill>
              </a:rPr>
              <a:t>General navigation</a:t>
            </a:r>
          </a:p>
          <a:p>
            <a:pPr marL="285750" indent="-285750">
              <a:buSzPct val="130000"/>
              <a:buFont typeface="Arial" panose="020B0604020202020204" pitchFamily="34" charset="0"/>
              <a:buChar char="•"/>
            </a:pPr>
            <a:r>
              <a:rPr lang="en-US" sz="2800" dirty="0">
                <a:solidFill>
                  <a:schemeClr val="accent2"/>
                </a:solidFill>
              </a:rPr>
              <a:t>User settings</a:t>
            </a:r>
          </a:p>
          <a:p>
            <a:pPr marL="285750" indent="-285750">
              <a:buSzPct val="130000"/>
              <a:buFont typeface="Arial" panose="020B0604020202020204" pitchFamily="34" charset="0"/>
              <a:buChar char="•"/>
            </a:pPr>
            <a:r>
              <a:rPr lang="en-US" sz="2800" dirty="0">
                <a:solidFill>
                  <a:schemeClr val="accent2"/>
                </a:solidFill>
              </a:rPr>
              <a:t>Search function</a:t>
            </a:r>
          </a:p>
          <a:p>
            <a:pPr marL="285750" indent="-285750">
              <a:buSzPct val="130000"/>
              <a:buFont typeface="Arial" panose="020B0604020202020204" pitchFamily="34" charset="0"/>
              <a:buChar char="•"/>
            </a:pPr>
            <a:r>
              <a:rPr lang="en-US" sz="2800" dirty="0">
                <a:solidFill>
                  <a:schemeClr val="accent2"/>
                </a:solidFill>
              </a:rPr>
              <a:t>Project page</a:t>
            </a:r>
          </a:p>
          <a:p>
            <a:pPr marL="285750" indent="-285750">
              <a:buSzPct val="130000"/>
              <a:buFont typeface="Arial" panose="020B0604020202020204" pitchFamily="34" charset="0"/>
              <a:buChar char="•"/>
            </a:pPr>
            <a:r>
              <a:rPr lang="en-US" sz="2800" dirty="0">
                <a:solidFill>
                  <a:schemeClr val="accent2"/>
                </a:solidFill>
              </a:rPr>
              <a:t>Help</a:t>
            </a:r>
          </a:p>
        </p:txBody>
      </p:sp>
    </p:spTree>
    <p:extLst>
      <p:ext uri="{BB962C8B-B14F-4D97-AF65-F5344CB8AC3E}">
        <p14:creationId xmlns:p14="http://schemas.microsoft.com/office/powerpoint/2010/main" val="336661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SWEPT Support for the Environmental Document Review Process</a:t>
            </a:r>
          </a:p>
        </p:txBody>
      </p:sp>
      <p:sp>
        <p:nvSpPr>
          <p:cNvPr id="3" name="Slide Number Placeholder 2"/>
          <p:cNvSpPr>
            <a:spLocks noGrp="1"/>
          </p:cNvSpPr>
          <p:nvPr>
            <p:ph type="sldNum" sz="quarter" idx="12"/>
          </p:nvPr>
        </p:nvSpPr>
        <p:spPr/>
        <p:txBody>
          <a:bodyPr/>
          <a:lstStyle/>
          <a:p>
            <a:fld id="{C36A997D-243A-4F89-9286-B2689FAEAD31}" type="slidenum">
              <a:rPr lang="en-US" smtClean="0"/>
              <a:t>23</a:t>
            </a:fld>
            <a:endParaRPr lang="en-US"/>
          </a:p>
        </p:txBody>
      </p:sp>
    </p:spTree>
    <p:extLst>
      <p:ext uri="{BB962C8B-B14F-4D97-AF65-F5344CB8AC3E}">
        <p14:creationId xmlns:p14="http://schemas.microsoft.com/office/powerpoint/2010/main" val="2544924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6A997D-243A-4F89-9286-B2689FAEAD31}" type="slidenum">
              <a:rPr lang="en-US" smtClean="0"/>
              <a:t>24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133600"/>
            <a:ext cx="2819400" cy="1396923"/>
          </a:xfrm>
          <a:prstGeom prst="rect">
            <a:avLst/>
          </a:prstGeom>
        </p:spPr>
      </p:pic>
      <p:sp>
        <p:nvSpPr>
          <p:cNvPr id="6" name="TextBox 5"/>
          <p:cNvSpPr txBox="1"/>
          <p:nvPr/>
        </p:nvSpPr>
        <p:spPr>
          <a:xfrm>
            <a:off x="762001" y="3468468"/>
            <a:ext cx="2895600" cy="923330"/>
          </a:xfrm>
          <a:prstGeom prst="rect">
            <a:avLst/>
          </a:prstGeom>
          <a:noFill/>
        </p:spPr>
        <p:txBody>
          <a:bodyPr wrap="square" rtlCol="0">
            <a:spAutoFit/>
          </a:bodyPr>
          <a:lstStyle/>
          <a:p>
            <a:pPr algn="r"/>
            <a:r>
              <a:rPr lang="en-US" b="1" dirty="0">
                <a:solidFill>
                  <a:schemeClr val="accent1"/>
                </a:solidFill>
                <a:latin typeface="+mj-lt"/>
              </a:rPr>
              <a:t>Environmental Document Review</a:t>
            </a:r>
          </a:p>
          <a:p>
            <a:pPr algn="r"/>
            <a:r>
              <a:rPr lang="en-US" b="1" dirty="0">
                <a:solidFill>
                  <a:schemeClr val="accent1"/>
                </a:solidFill>
                <a:latin typeface="+mj-lt"/>
              </a:rPr>
              <a:t>Quick Reference</a:t>
            </a:r>
          </a:p>
        </p:txBody>
      </p:sp>
      <p:pic>
        <p:nvPicPr>
          <p:cNvPr id="4" name="Picture 3">
            <a:extLst>
              <a:ext uri="{FF2B5EF4-FFF2-40B4-BE49-F238E27FC236}">
                <a16:creationId xmlns:a16="http://schemas.microsoft.com/office/drawing/2014/main" id="{EBD22D7B-495B-47FF-A7D6-641ADE006FAA}"/>
              </a:ext>
            </a:extLst>
          </p:cNvPr>
          <p:cNvPicPr>
            <a:picLocks noChangeAspect="1"/>
          </p:cNvPicPr>
          <p:nvPr/>
        </p:nvPicPr>
        <p:blipFill>
          <a:blip r:embed="rId4"/>
          <a:stretch>
            <a:fillRect/>
          </a:stretch>
        </p:blipFill>
        <p:spPr>
          <a:xfrm>
            <a:off x="5220764" y="304800"/>
            <a:ext cx="5611271" cy="5976176"/>
          </a:xfrm>
          <a:prstGeom prst="rect">
            <a:avLst/>
          </a:prstGeom>
        </p:spPr>
      </p:pic>
      <p:cxnSp>
        <p:nvCxnSpPr>
          <p:cNvPr id="10" name="Straight Connector 9">
            <a:extLst>
              <a:ext uri="{FF2B5EF4-FFF2-40B4-BE49-F238E27FC236}">
                <a16:creationId xmlns:a16="http://schemas.microsoft.com/office/drawing/2014/main" id="{9BDBD091-885C-4C72-A978-4CD0037AFD55}"/>
              </a:ext>
            </a:extLst>
          </p:cNvPr>
          <p:cNvCxnSpPr/>
          <p:nvPr/>
        </p:nvCxnSpPr>
        <p:spPr>
          <a:xfrm>
            <a:off x="5220764" y="457200"/>
            <a:ext cx="0" cy="5823776"/>
          </a:xfrm>
          <a:prstGeom prst="line">
            <a:avLst/>
          </a:prstGeom>
          <a:ln w="38100">
            <a:solidFill>
              <a:schemeClr val="bg2">
                <a:lumMod val="9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171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EF54-05B9-48DD-ADA6-A82601B2DCBF}"/>
              </a:ext>
            </a:extLst>
          </p:cNvPr>
          <p:cNvSpPr>
            <a:spLocks noGrp="1"/>
          </p:cNvSpPr>
          <p:nvPr>
            <p:ph type="title"/>
          </p:nvPr>
        </p:nvSpPr>
        <p:spPr>
          <a:xfrm>
            <a:off x="304800" y="274638"/>
            <a:ext cx="10972800" cy="576815"/>
          </a:xfrm>
        </p:spPr>
        <p:txBody>
          <a:bodyPr/>
          <a:lstStyle/>
          <a:p>
            <a:r>
              <a:rPr lang="en-US" dirty="0"/>
              <a:t>Example: Type 2 CE Process within SWEPT</a:t>
            </a:r>
          </a:p>
        </p:txBody>
      </p:sp>
      <p:sp>
        <p:nvSpPr>
          <p:cNvPr id="4" name="Slide Number Placeholder 3">
            <a:extLst>
              <a:ext uri="{FF2B5EF4-FFF2-40B4-BE49-F238E27FC236}">
                <a16:creationId xmlns:a16="http://schemas.microsoft.com/office/drawing/2014/main" id="{4C05DF25-7318-46BB-ACA1-9C7B74E532C7}"/>
              </a:ext>
            </a:extLst>
          </p:cNvPr>
          <p:cNvSpPr>
            <a:spLocks noGrp="1"/>
          </p:cNvSpPr>
          <p:nvPr>
            <p:ph type="sldNum" sz="quarter" idx="12"/>
          </p:nvPr>
        </p:nvSpPr>
        <p:spPr/>
        <p:txBody>
          <a:bodyPr/>
          <a:lstStyle/>
          <a:p>
            <a:fld id="{C36A997D-243A-4F89-9286-B2689FAEAD31}" type="slidenum">
              <a:rPr lang="en-US" smtClean="0"/>
              <a:t>25</a:t>
            </a:fld>
            <a:endParaRPr lang="en-US"/>
          </a:p>
        </p:txBody>
      </p:sp>
      <p:pic>
        <p:nvPicPr>
          <p:cNvPr id="5" name="Picture 4">
            <a:extLst>
              <a:ext uri="{FF2B5EF4-FFF2-40B4-BE49-F238E27FC236}">
                <a16:creationId xmlns:a16="http://schemas.microsoft.com/office/drawing/2014/main" id="{0C950472-8D96-46EA-983C-1B7A065971B7}"/>
              </a:ext>
            </a:extLst>
          </p:cNvPr>
          <p:cNvPicPr>
            <a:picLocks noChangeAspect="1"/>
          </p:cNvPicPr>
          <p:nvPr/>
        </p:nvPicPr>
        <p:blipFill rotWithShape="1">
          <a:blip r:embed="rId3"/>
          <a:srcRect l="2500" r="2500"/>
          <a:stretch/>
        </p:blipFill>
        <p:spPr>
          <a:xfrm>
            <a:off x="1541068" y="851453"/>
            <a:ext cx="9126933" cy="6004561"/>
          </a:xfrm>
          <a:prstGeom prst="rect">
            <a:avLst/>
          </a:prstGeom>
        </p:spPr>
      </p:pic>
    </p:spTree>
    <p:extLst>
      <p:ext uri="{BB962C8B-B14F-4D97-AF65-F5344CB8AC3E}">
        <p14:creationId xmlns:p14="http://schemas.microsoft.com/office/powerpoint/2010/main" val="235378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OGC Review and Legal Sufficiency Determination</a:t>
            </a:r>
          </a:p>
        </p:txBody>
      </p:sp>
      <p:sp>
        <p:nvSpPr>
          <p:cNvPr id="3" name="Slide Number Placeholder 2"/>
          <p:cNvSpPr>
            <a:spLocks noGrp="1"/>
          </p:cNvSpPr>
          <p:nvPr>
            <p:ph type="sldNum" sz="quarter" idx="12"/>
          </p:nvPr>
        </p:nvSpPr>
        <p:spPr/>
        <p:txBody>
          <a:bodyPr/>
          <a:lstStyle/>
          <a:p>
            <a:fld id="{C36A997D-243A-4F89-9286-B2689FAEAD31}" type="slidenum">
              <a:rPr lang="en-US" smtClean="0"/>
              <a:t>26</a:t>
            </a:fld>
            <a:endParaRPr lang="en-US"/>
          </a:p>
        </p:txBody>
      </p:sp>
      <p:sp>
        <p:nvSpPr>
          <p:cNvPr id="5" name="Content Placeholder 4"/>
          <p:cNvSpPr>
            <a:spLocks noGrp="1"/>
          </p:cNvSpPr>
          <p:nvPr>
            <p:ph idx="4294967295"/>
          </p:nvPr>
        </p:nvSpPr>
        <p:spPr>
          <a:xfrm>
            <a:off x="1828800" y="2450192"/>
            <a:ext cx="5069828" cy="445408"/>
          </a:xfrm>
        </p:spPr>
        <p:txBody>
          <a:bodyPr>
            <a:normAutofit/>
          </a:bodyPr>
          <a:lstStyle/>
          <a:p>
            <a:pPr>
              <a:spcAft>
                <a:spcPts val="600"/>
              </a:spcAft>
            </a:pPr>
            <a:r>
              <a:rPr lang="en-US" b="1" dirty="0"/>
              <a:t>YES </a:t>
            </a:r>
            <a:r>
              <a:rPr lang="en-US" dirty="0"/>
              <a:t>- </a:t>
            </a:r>
            <a:r>
              <a:rPr lang="en-US" sz="2200" dirty="0"/>
              <a:t>Legal Sufficiency Determination required</a:t>
            </a:r>
          </a:p>
        </p:txBody>
      </p:sp>
      <p:grpSp>
        <p:nvGrpSpPr>
          <p:cNvPr id="2054" name="Group 2053"/>
          <p:cNvGrpSpPr/>
          <p:nvPr/>
        </p:nvGrpSpPr>
        <p:grpSpPr>
          <a:xfrm>
            <a:off x="7076606" y="1295400"/>
            <a:ext cx="3515195" cy="1031910"/>
            <a:chOff x="4724400" y="1254090"/>
            <a:chExt cx="3515195" cy="103191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0998" r="8500" b="16594"/>
            <a:stretch/>
          </p:blipFill>
          <p:spPr bwMode="auto">
            <a:xfrm>
              <a:off x="4724401" y="1254090"/>
              <a:ext cx="3515194" cy="1031910"/>
            </a:xfrm>
            <a:prstGeom prst="flowChartDocumen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724400" y="1442057"/>
              <a:ext cx="2741946" cy="411480"/>
            </a:xfrm>
            <a:prstGeom prst="rect">
              <a:avLst/>
            </a:prstGeom>
            <a:solidFill>
              <a:srgbClr val="FFFF00">
                <a:alpha val="30196"/>
              </a:srgbClr>
            </a:solidFill>
            <a:ln w="38100">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42089" y="7315200"/>
            <a:ext cx="7508228" cy="531586"/>
            <a:chOff x="726491" y="3365500"/>
            <a:chExt cx="8218814" cy="531586"/>
          </a:xfrm>
        </p:grpSpPr>
        <p:grpSp>
          <p:nvGrpSpPr>
            <p:cNvPr id="11" name="Group 10"/>
            <p:cNvGrpSpPr/>
            <p:nvPr/>
          </p:nvGrpSpPr>
          <p:grpSpPr>
            <a:xfrm>
              <a:off x="726491" y="3365500"/>
              <a:ext cx="2286000" cy="520700"/>
              <a:chOff x="2591" y="0"/>
              <a:chExt cx="1903362" cy="584200"/>
            </a:xfrm>
          </p:grpSpPr>
          <p:sp>
            <p:nvSpPr>
              <p:cNvPr id="21" name="Pentagon 20"/>
              <p:cNvSpPr/>
              <p:nvPr/>
            </p:nvSpPr>
            <p:spPr>
              <a:xfrm>
                <a:off x="2591" y="0"/>
                <a:ext cx="1903362" cy="58420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agon 4"/>
              <p:cNvSpPr/>
              <p:nvPr/>
            </p:nvSpPr>
            <p:spPr>
              <a:xfrm>
                <a:off x="2591" y="0"/>
                <a:ext cx="175731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26670" bIns="53340" numCol="1" spcCol="1270" anchor="ctr" anchorCtr="0">
                <a:noAutofit/>
              </a:bodyPr>
              <a:lstStyle/>
              <a:p>
                <a:pPr algn="ctr" defTabSz="889000">
                  <a:lnSpc>
                    <a:spcPct val="90000"/>
                  </a:lnSpc>
                  <a:spcBef>
                    <a:spcPct val="0"/>
                  </a:spcBef>
                  <a:spcAft>
                    <a:spcPct val="35000"/>
                  </a:spcAft>
                </a:pPr>
                <a:r>
                  <a:rPr lang="en-US" sz="2000" dirty="0"/>
                  <a:t>PDC</a:t>
                </a:r>
              </a:p>
            </p:txBody>
          </p:sp>
        </p:grpSp>
        <p:grpSp>
          <p:nvGrpSpPr>
            <p:cNvPr id="12" name="Group 11"/>
            <p:cNvGrpSpPr/>
            <p:nvPr/>
          </p:nvGrpSpPr>
          <p:grpSpPr>
            <a:xfrm>
              <a:off x="2728371" y="3365500"/>
              <a:ext cx="2286000" cy="520700"/>
              <a:chOff x="1512934" y="0"/>
              <a:chExt cx="1903362" cy="584200"/>
            </a:xfrm>
          </p:grpSpPr>
          <p:sp>
            <p:nvSpPr>
              <p:cNvPr id="19" name="Chevron 18"/>
              <p:cNvSpPr/>
              <p:nvPr/>
            </p:nvSpPr>
            <p:spPr>
              <a:xfrm>
                <a:off x="1512934" y="0"/>
                <a:ext cx="1903362" cy="5842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6"/>
              <p:cNvSpPr/>
              <p:nvPr/>
            </p:nvSpPr>
            <p:spPr>
              <a:xfrm>
                <a:off x="1817381" y="0"/>
                <a:ext cx="131916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53340" rIns="26670" bIns="53340" numCol="1" spcCol="1270" anchor="ctr" anchorCtr="0">
                <a:noAutofit/>
              </a:bodyPr>
              <a:lstStyle/>
              <a:p>
                <a:pPr algn="ctr" defTabSz="889000">
                  <a:lnSpc>
                    <a:spcPct val="90000"/>
                  </a:lnSpc>
                  <a:spcBef>
                    <a:spcPct val="0"/>
                  </a:spcBef>
                  <a:spcAft>
                    <a:spcPct val="35000"/>
                  </a:spcAft>
                </a:pPr>
                <a:r>
                  <a:rPr lang="en-US" sz="2000" dirty="0"/>
                  <a:t>OGC</a:t>
                </a:r>
                <a:endParaRPr lang="en-US" sz="1200" dirty="0"/>
              </a:p>
            </p:txBody>
          </p:sp>
        </p:grpSp>
        <p:grpSp>
          <p:nvGrpSpPr>
            <p:cNvPr id="13" name="Group 12"/>
            <p:cNvGrpSpPr/>
            <p:nvPr/>
          </p:nvGrpSpPr>
          <p:grpSpPr>
            <a:xfrm>
              <a:off x="4724400" y="3365500"/>
              <a:ext cx="2286000" cy="520700"/>
              <a:chOff x="3047972" y="0"/>
              <a:chExt cx="2056145" cy="584200"/>
            </a:xfrm>
          </p:grpSpPr>
          <p:sp>
            <p:nvSpPr>
              <p:cNvPr id="17" name="Chevron 16"/>
              <p:cNvSpPr/>
              <p:nvPr/>
            </p:nvSpPr>
            <p:spPr>
              <a:xfrm>
                <a:off x="3047972" y="0"/>
                <a:ext cx="2056145" cy="5842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hevron 8"/>
              <p:cNvSpPr/>
              <p:nvPr/>
            </p:nvSpPr>
            <p:spPr>
              <a:xfrm>
                <a:off x="3137875" y="0"/>
                <a:ext cx="1747108"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algn="ctr" defTabSz="800100">
                  <a:lnSpc>
                    <a:spcPct val="90000"/>
                  </a:lnSpc>
                  <a:spcBef>
                    <a:spcPct val="0"/>
                  </a:spcBef>
                  <a:spcAft>
                    <a:spcPct val="35000"/>
                  </a:spcAft>
                </a:pPr>
                <a:r>
                  <a:rPr lang="en-US" sz="1600" dirty="0"/>
                  <a:t>OEM </a:t>
                </a:r>
                <a:r>
                  <a:rPr lang="en-US" sz="1600" dirty="0" err="1"/>
                  <a:t>Env</a:t>
                </a:r>
                <a:r>
                  <a:rPr lang="en-US" sz="1600" dirty="0"/>
                  <a:t>. Administrators</a:t>
                </a:r>
              </a:p>
            </p:txBody>
          </p:sp>
        </p:grpSp>
        <p:grpSp>
          <p:nvGrpSpPr>
            <p:cNvPr id="14" name="Group 13"/>
            <p:cNvGrpSpPr/>
            <p:nvPr/>
          </p:nvGrpSpPr>
          <p:grpSpPr>
            <a:xfrm>
              <a:off x="6659305" y="3365500"/>
              <a:ext cx="2286000" cy="531586"/>
              <a:chOff x="4723445" y="0"/>
              <a:chExt cx="1903362" cy="596414"/>
            </a:xfrm>
          </p:grpSpPr>
          <p:sp>
            <p:nvSpPr>
              <p:cNvPr id="15" name="Chevron 14"/>
              <p:cNvSpPr/>
              <p:nvPr/>
            </p:nvSpPr>
            <p:spPr>
              <a:xfrm>
                <a:off x="4723445" y="0"/>
                <a:ext cx="1903362" cy="5842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hevron 10"/>
              <p:cNvSpPr/>
              <p:nvPr/>
            </p:nvSpPr>
            <p:spPr>
              <a:xfrm>
                <a:off x="5015545" y="12214"/>
                <a:ext cx="131916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53340" rIns="26670" bIns="53340" numCol="1" spcCol="1270" anchor="ctr" anchorCtr="0">
                <a:noAutofit/>
              </a:bodyPr>
              <a:lstStyle/>
              <a:p>
                <a:pPr algn="ctr" defTabSz="889000">
                  <a:lnSpc>
                    <a:spcPct val="80000"/>
                  </a:lnSpc>
                  <a:spcBef>
                    <a:spcPct val="0"/>
                  </a:spcBef>
                  <a:spcAft>
                    <a:spcPts val="600"/>
                  </a:spcAft>
                </a:pPr>
                <a:r>
                  <a:rPr lang="en-US" sz="2000" dirty="0"/>
                  <a:t>OEM Director</a:t>
                </a:r>
              </a:p>
            </p:txBody>
          </p:sp>
        </p:grpSp>
      </p:grpSp>
      <p:sp>
        <p:nvSpPr>
          <p:cNvPr id="25" name="Rectangle 24"/>
          <p:cNvSpPr/>
          <p:nvPr/>
        </p:nvSpPr>
        <p:spPr>
          <a:xfrm>
            <a:off x="1755346" y="1435039"/>
            <a:ext cx="4227439" cy="400110"/>
          </a:xfrm>
          <a:prstGeom prst="rect">
            <a:avLst/>
          </a:prstGeom>
        </p:spPr>
        <p:txBody>
          <a:bodyPr wrap="none">
            <a:spAutoFit/>
          </a:bodyPr>
          <a:lstStyle/>
          <a:p>
            <a:r>
              <a:rPr lang="en-US" sz="2000" b="1" i="1" dirty="0">
                <a:solidFill>
                  <a:schemeClr val="accent1"/>
                </a:solidFill>
              </a:rPr>
              <a:t>EIS Significant Impacts to Section 4(f)?</a:t>
            </a:r>
          </a:p>
        </p:txBody>
      </p:sp>
      <p:sp>
        <p:nvSpPr>
          <p:cNvPr id="40" name="Content Placeholder 4"/>
          <p:cNvSpPr txBox="1">
            <a:spLocks/>
          </p:cNvSpPr>
          <p:nvPr/>
        </p:nvSpPr>
        <p:spPr>
          <a:xfrm>
            <a:off x="1828801" y="3406469"/>
            <a:ext cx="7005403" cy="1298386"/>
          </a:xfrm>
          <a:prstGeom prst="rect">
            <a:avLst/>
          </a:prstGeom>
        </p:spPr>
        <p:txBody>
          <a:bodyPr vert="horz" lIns="0" tIns="0" rIns="0" bIns="0" rtlCol="0">
            <a:normAutofit/>
          </a:bodyPr>
          <a:lstStyle>
            <a:lvl1pPr marL="171450" indent="-171450" algn="l" defTabSz="914400" rtl="0" eaLnBrk="1" latinLnBrk="0" hangingPunct="1">
              <a:lnSpc>
                <a:spcPct val="85000"/>
              </a:lnSpc>
              <a:spcBef>
                <a:spcPts val="0"/>
              </a:spcBef>
              <a:spcAft>
                <a:spcPts val="1400"/>
              </a:spcAft>
              <a:buSzPct val="130000"/>
              <a:buFont typeface="Arial" panose="020B0604020202020204" pitchFamily="34" charset="0"/>
              <a:buChar char="•"/>
              <a:defRPr sz="2400" kern="1200" spc="-80" baseline="0">
                <a:solidFill>
                  <a:schemeClr val="tx1"/>
                </a:solidFill>
                <a:latin typeface="+mn-lt"/>
                <a:ea typeface="+mn-ea"/>
                <a:cs typeface="+mn-cs"/>
              </a:defRPr>
            </a:lvl1pPr>
            <a:lvl2pPr marL="5159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8572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1398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4303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US" b="1" dirty="0"/>
              <a:t>No or Enhancement</a:t>
            </a:r>
          </a:p>
          <a:p>
            <a:pPr lvl="1">
              <a:spcAft>
                <a:spcPts val="600"/>
              </a:spcAft>
            </a:pPr>
            <a:r>
              <a:rPr lang="en-US" sz="2200" dirty="0"/>
              <a:t>Legal Sufficiency Determination not required</a:t>
            </a:r>
          </a:p>
          <a:p>
            <a:pPr lvl="1">
              <a:spcAft>
                <a:spcPts val="600"/>
              </a:spcAft>
            </a:pPr>
            <a:r>
              <a:rPr lang="en-US" sz="2200" dirty="0"/>
              <a:t>OGC review only required if determined by OEM or OGC</a:t>
            </a:r>
          </a:p>
          <a:p>
            <a:pPr marL="0" indent="0">
              <a:buNone/>
            </a:pPr>
            <a:endParaRPr lang="en-US" b="1" dirty="0"/>
          </a:p>
        </p:txBody>
      </p:sp>
      <p:sp>
        <p:nvSpPr>
          <p:cNvPr id="41" name="Content Placeholder 4"/>
          <p:cNvSpPr txBox="1">
            <a:spLocks/>
          </p:cNvSpPr>
          <p:nvPr/>
        </p:nvSpPr>
        <p:spPr>
          <a:xfrm>
            <a:off x="1828800" y="5181600"/>
            <a:ext cx="8153400" cy="457200"/>
          </a:xfrm>
          <a:prstGeom prst="rect">
            <a:avLst/>
          </a:prstGeom>
        </p:spPr>
        <p:txBody>
          <a:bodyPr vert="horz" lIns="0" tIns="0" rIns="0" bIns="0" rtlCol="0">
            <a:normAutofit/>
          </a:bodyPr>
          <a:lstStyle>
            <a:lvl1pPr marL="171450" indent="-171450" algn="l" defTabSz="914400" rtl="0" eaLnBrk="1" latinLnBrk="0" hangingPunct="1">
              <a:lnSpc>
                <a:spcPct val="85000"/>
              </a:lnSpc>
              <a:spcBef>
                <a:spcPts val="0"/>
              </a:spcBef>
              <a:spcAft>
                <a:spcPts val="1400"/>
              </a:spcAft>
              <a:buSzPct val="130000"/>
              <a:buFont typeface="Arial" panose="020B0604020202020204" pitchFamily="34" charset="0"/>
              <a:buChar char="•"/>
              <a:defRPr sz="2400" kern="1200" spc="-80" baseline="0">
                <a:solidFill>
                  <a:schemeClr val="tx1"/>
                </a:solidFill>
                <a:latin typeface="+mn-lt"/>
                <a:ea typeface="+mn-ea"/>
                <a:cs typeface="+mn-cs"/>
              </a:defRPr>
            </a:lvl1pPr>
            <a:lvl2pPr marL="5159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8572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1398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4303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t>No Involvement </a:t>
            </a:r>
            <a:r>
              <a:rPr lang="en-US" dirty="0"/>
              <a:t>– </a:t>
            </a:r>
            <a:r>
              <a:rPr lang="en-US" sz="2200" dirty="0"/>
              <a:t>No OGC review or Legal Sufficiency Determination</a:t>
            </a:r>
            <a:endParaRPr lang="en-US" sz="2200" b="1" dirty="0"/>
          </a:p>
        </p:txBody>
      </p:sp>
      <p:grpSp>
        <p:nvGrpSpPr>
          <p:cNvPr id="2052" name="Group 2051"/>
          <p:cNvGrpSpPr/>
          <p:nvPr/>
        </p:nvGrpSpPr>
        <p:grpSpPr>
          <a:xfrm>
            <a:off x="2111348" y="2743201"/>
            <a:ext cx="5898356" cy="603745"/>
            <a:chOff x="609600" y="4452898"/>
            <a:chExt cx="5898356" cy="603745"/>
          </a:xfrm>
        </p:grpSpPr>
        <p:grpSp>
          <p:nvGrpSpPr>
            <p:cNvPr id="44" name="Group 43"/>
            <p:cNvGrpSpPr/>
            <p:nvPr/>
          </p:nvGrpSpPr>
          <p:grpSpPr>
            <a:xfrm>
              <a:off x="609600" y="4452898"/>
              <a:ext cx="2088356" cy="572770"/>
              <a:chOff x="2591" y="0"/>
              <a:chExt cx="1903362" cy="584200"/>
            </a:xfrm>
          </p:grpSpPr>
          <p:sp>
            <p:nvSpPr>
              <p:cNvPr id="54" name="Pentagon 53"/>
              <p:cNvSpPr/>
              <p:nvPr/>
            </p:nvSpPr>
            <p:spPr>
              <a:xfrm>
                <a:off x="2591" y="0"/>
                <a:ext cx="1903362" cy="58420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Pentagon 4"/>
              <p:cNvSpPr/>
              <p:nvPr/>
            </p:nvSpPr>
            <p:spPr>
              <a:xfrm>
                <a:off x="2591" y="0"/>
                <a:ext cx="175731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26670" bIns="53340" numCol="1" spcCol="1270" anchor="ctr" anchorCtr="0">
                <a:noAutofit/>
              </a:bodyPr>
              <a:lstStyle/>
              <a:p>
                <a:pPr algn="ctr" defTabSz="889000">
                  <a:lnSpc>
                    <a:spcPct val="90000"/>
                  </a:lnSpc>
                  <a:spcBef>
                    <a:spcPct val="0"/>
                  </a:spcBef>
                  <a:spcAft>
                    <a:spcPct val="35000"/>
                  </a:spcAft>
                </a:pPr>
                <a:r>
                  <a:rPr lang="en-US" sz="2000" dirty="0"/>
                  <a:t>PDC</a:t>
                </a:r>
              </a:p>
            </p:txBody>
          </p:sp>
        </p:grpSp>
        <p:grpSp>
          <p:nvGrpSpPr>
            <p:cNvPr id="45" name="Group 44"/>
            <p:cNvGrpSpPr/>
            <p:nvPr/>
          </p:nvGrpSpPr>
          <p:grpSpPr>
            <a:xfrm>
              <a:off x="2362200" y="4457010"/>
              <a:ext cx="2348653" cy="572770"/>
              <a:chOff x="1525280" y="0"/>
              <a:chExt cx="2210051" cy="584200"/>
            </a:xfrm>
          </p:grpSpPr>
          <p:sp>
            <p:nvSpPr>
              <p:cNvPr id="52" name="Chevron 51"/>
              <p:cNvSpPr/>
              <p:nvPr/>
            </p:nvSpPr>
            <p:spPr>
              <a:xfrm>
                <a:off x="1525280" y="0"/>
                <a:ext cx="2210051" cy="5842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Chevron 6"/>
              <p:cNvSpPr/>
              <p:nvPr/>
            </p:nvSpPr>
            <p:spPr>
              <a:xfrm>
                <a:off x="1582383" y="0"/>
                <a:ext cx="190801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53340" rIns="26670" bIns="53340" numCol="1" spcCol="1270" anchor="ctr" anchorCtr="0">
                <a:noAutofit/>
              </a:bodyPr>
              <a:lstStyle/>
              <a:p>
                <a:pPr algn="ctr" defTabSz="889000">
                  <a:lnSpc>
                    <a:spcPct val="90000"/>
                  </a:lnSpc>
                  <a:spcBef>
                    <a:spcPct val="0"/>
                  </a:spcBef>
                </a:pPr>
                <a:r>
                  <a:rPr lang="en-US" sz="1600" dirty="0"/>
                  <a:t>OGC and OEM </a:t>
                </a:r>
                <a:r>
                  <a:rPr lang="en-US" sz="1600" dirty="0" err="1"/>
                  <a:t>Env</a:t>
                </a:r>
                <a:r>
                  <a:rPr lang="en-US" sz="1600" dirty="0"/>
                  <a:t>. Administrators</a:t>
                </a:r>
              </a:p>
            </p:txBody>
          </p:sp>
        </p:grpSp>
        <p:grpSp>
          <p:nvGrpSpPr>
            <p:cNvPr id="47" name="Group 46"/>
            <p:cNvGrpSpPr/>
            <p:nvPr/>
          </p:nvGrpSpPr>
          <p:grpSpPr>
            <a:xfrm>
              <a:off x="4419600" y="4457010"/>
              <a:ext cx="2088356" cy="599633"/>
              <a:chOff x="4723445" y="0"/>
              <a:chExt cx="1903362" cy="611599"/>
            </a:xfrm>
          </p:grpSpPr>
          <p:sp>
            <p:nvSpPr>
              <p:cNvPr id="48" name="Chevron 47"/>
              <p:cNvSpPr/>
              <p:nvPr/>
            </p:nvSpPr>
            <p:spPr>
              <a:xfrm>
                <a:off x="4723445" y="0"/>
                <a:ext cx="1903362" cy="5842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Chevron 10"/>
              <p:cNvSpPr/>
              <p:nvPr/>
            </p:nvSpPr>
            <p:spPr>
              <a:xfrm>
                <a:off x="5015545" y="27399"/>
                <a:ext cx="131916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53340" rIns="26670" bIns="53340" numCol="1" spcCol="1270" anchor="ctr" anchorCtr="0">
                <a:noAutofit/>
              </a:bodyPr>
              <a:lstStyle/>
              <a:p>
                <a:pPr algn="ctr" defTabSz="889000">
                  <a:lnSpc>
                    <a:spcPct val="80000"/>
                  </a:lnSpc>
                  <a:spcBef>
                    <a:spcPct val="0"/>
                  </a:spcBef>
                  <a:spcAft>
                    <a:spcPts val="600"/>
                  </a:spcAft>
                </a:pPr>
                <a:r>
                  <a:rPr lang="en-US" sz="2000" dirty="0"/>
                  <a:t>OEM Director</a:t>
                </a:r>
              </a:p>
            </p:txBody>
          </p:sp>
        </p:grpSp>
      </p:grpSp>
      <p:grpSp>
        <p:nvGrpSpPr>
          <p:cNvPr id="2049" name="Group 2048"/>
          <p:cNvGrpSpPr/>
          <p:nvPr/>
        </p:nvGrpSpPr>
        <p:grpSpPr>
          <a:xfrm>
            <a:off x="2133600" y="5564414"/>
            <a:ext cx="5676272" cy="531586"/>
            <a:chOff x="694300" y="5342164"/>
            <a:chExt cx="5676272" cy="531586"/>
          </a:xfrm>
        </p:grpSpPr>
        <p:grpSp>
          <p:nvGrpSpPr>
            <p:cNvPr id="57" name="Group 56"/>
            <p:cNvGrpSpPr/>
            <p:nvPr/>
          </p:nvGrpSpPr>
          <p:grpSpPr>
            <a:xfrm>
              <a:off x="694300" y="5342164"/>
              <a:ext cx="2088356" cy="520700"/>
              <a:chOff x="2591" y="0"/>
              <a:chExt cx="1903362" cy="584200"/>
            </a:xfrm>
          </p:grpSpPr>
          <p:sp>
            <p:nvSpPr>
              <p:cNvPr id="67" name="Pentagon 66"/>
              <p:cNvSpPr/>
              <p:nvPr/>
            </p:nvSpPr>
            <p:spPr>
              <a:xfrm>
                <a:off x="2591" y="0"/>
                <a:ext cx="1903362" cy="58420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Pentagon 4"/>
              <p:cNvSpPr/>
              <p:nvPr/>
            </p:nvSpPr>
            <p:spPr>
              <a:xfrm>
                <a:off x="2591" y="0"/>
                <a:ext cx="175731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26670" bIns="53340" numCol="1" spcCol="1270" anchor="ctr" anchorCtr="0">
                <a:noAutofit/>
              </a:bodyPr>
              <a:lstStyle/>
              <a:p>
                <a:pPr algn="ctr" defTabSz="889000">
                  <a:lnSpc>
                    <a:spcPct val="90000"/>
                  </a:lnSpc>
                  <a:spcBef>
                    <a:spcPct val="0"/>
                  </a:spcBef>
                  <a:spcAft>
                    <a:spcPct val="35000"/>
                  </a:spcAft>
                </a:pPr>
                <a:r>
                  <a:rPr lang="en-US" sz="2000" dirty="0"/>
                  <a:t>PDC</a:t>
                </a:r>
              </a:p>
            </p:txBody>
          </p:sp>
        </p:grpSp>
        <p:grpSp>
          <p:nvGrpSpPr>
            <p:cNvPr id="59" name="Group 58"/>
            <p:cNvGrpSpPr/>
            <p:nvPr/>
          </p:nvGrpSpPr>
          <p:grpSpPr>
            <a:xfrm>
              <a:off x="2514600" y="5342164"/>
              <a:ext cx="2088356" cy="520700"/>
              <a:chOff x="3047972" y="0"/>
              <a:chExt cx="2056145" cy="584200"/>
            </a:xfrm>
          </p:grpSpPr>
          <p:sp>
            <p:nvSpPr>
              <p:cNvPr id="63" name="Chevron 62"/>
              <p:cNvSpPr/>
              <p:nvPr/>
            </p:nvSpPr>
            <p:spPr>
              <a:xfrm>
                <a:off x="3047972" y="0"/>
                <a:ext cx="2056145" cy="5842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Chevron 8"/>
              <p:cNvSpPr/>
              <p:nvPr/>
            </p:nvSpPr>
            <p:spPr>
              <a:xfrm>
                <a:off x="3137875" y="0"/>
                <a:ext cx="1747108"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algn="ctr" defTabSz="800100">
                  <a:lnSpc>
                    <a:spcPct val="90000"/>
                  </a:lnSpc>
                  <a:spcBef>
                    <a:spcPct val="0"/>
                  </a:spcBef>
                  <a:spcAft>
                    <a:spcPct val="35000"/>
                  </a:spcAft>
                </a:pPr>
                <a:r>
                  <a:rPr lang="en-US" sz="1600" dirty="0"/>
                  <a:t>OEM </a:t>
                </a:r>
                <a:r>
                  <a:rPr lang="en-US" sz="1600" dirty="0" err="1"/>
                  <a:t>Env</a:t>
                </a:r>
                <a:r>
                  <a:rPr lang="en-US" sz="1600" dirty="0"/>
                  <a:t>. Administrators</a:t>
                </a:r>
              </a:p>
            </p:txBody>
          </p:sp>
        </p:grpSp>
        <p:grpSp>
          <p:nvGrpSpPr>
            <p:cNvPr id="60" name="Group 59"/>
            <p:cNvGrpSpPr/>
            <p:nvPr/>
          </p:nvGrpSpPr>
          <p:grpSpPr>
            <a:xfrm>
              <a:off x="4282216" y="5342164"/>
              <a:ext cx="2088356" cy="531586"/>
              <a:chOff x="4723445" y="0"/>
              <a:chExt cx="1903362" cy="596414"/>
            </a:xfrm>
          </p:grpSpPr>
          <p:sp>
            <p:nvSpPr>
              <p:cNvPr id="61" name="Chevron 60"/>
              <p:cNvSpPr/>
              <p:nvPr/>
            </p:nvSpPr>
            <p:spPr>
              <a:xfrm>
                <a:off x="4723445" y="0"/>
                <a:ext cx="1903362" cy="5842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Chevron 10"/>
              <p:cNvSpPr/>
              <p:nvPr/>
            </p:nvSpPr>
            <p:spPr>
              <a:xfrm>
                <a:off x="5015545" y="12214"/>
                <a:ext cx="131916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53340" rIns="26670" bIns="53340" numCol="1" spcCol="1270" anchor="ctr" anchorCtr="0">
                <a:noAutofit/>
              </a:bodyPr>
              <a:lstStyle/>
              <a:p>
                <a:pPr algn="ctr" defTabSz="889000">
                  <a:lnSpc>
                    <a:spcPct val="80000"/>
                  </a:lnSpc>
                  <a:spcBef>
                    <a:spcPct val="0"/>
                  </a:spcBef>
                  <a:spcAft>
                    <a:spcPts val="600"/>
                  </a:spcAft>
                </a:pPr>
                <a:r>
                  <a:rPr lang="en-US" sz="2000" dirty="0"/>
                  <a:t>OEM Director</a:t>
                </a:r>
              </a:p>
            </p:txBody>
          </p:sp>
        </p:grpSp>
      </p:grpSp>
      <p:grpSp>
        <p:nvGrpSpPr>
          <p:cNvPr id="46" name="Group 45"/>
          <p:cNvGrpSpPr/>
          <p:nvPr/>
        </p:nvGrpSpPr>
        <p:grpSpPr>
          <a:xfrm>
            <a:off x="2111348" y="4501656"/>
            <a:ext cx="5898356" cy="603745"/>
            <a:chOff x="609600" y="4452898"/>
            <a:chExt cx="5898356" cy="603745"/>
          </a:xfrm>
        </p:grpSpPr>
        <p:grpSp>
          <p:nvGrpSpPr>
            <p:cNvPr id="50" name="Group 49"/>
            <p:cNvGrpSpPr/>
            <p:nvPr/>
          </p:nvGrpSpPr>
          <p:grpSpPr>
            <a:xfrm>
              <a:off x="609600" y="4452898"/>
              <a:ext cx="2088356" cy="572770"/>
              <a:chOff x="2591" y="0"/>
              <a:chExt cx="1903362" cy="584200"/>
            </a:xfrm>
          </p:grpSpPr>
          <p:sp>
            <p:nvSpPr>
              <p:cNvPr id="70" name="Pentagon 69"/>
              <p:cNvSpPr/>
              <p:nvPr/>
            </p:nvSpPr>
            <p:spPr>
              <a:xfrm>
                <a:off x="2591" y="0"/>
                <a:ext cx="1903362" cy="58420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Pentagon 4"/>
              <p:cNvSpPr/>
              <p:nvPr/>
            </p:nvSpPr>
            <p:spPr>
              <a:xfrm>
                <a:off x="2591" y="0"/>
                <a:ext cx="175731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26670" bIns="53340" numCol="1" spcCol="1270" anchor="ctr" anchorCtr="0">
                <a:noAutofit/>
              </a:bodyPr>
              <a:lstStyle/>
              <a:p>
                <a:pPr algn="ctr" defTabSz="889000">
                  <a:lnSpc>
                    <a:spcPct val="90000"/>
                  </a:lnSpc>
                  <a:spcBef>
                    <a:spcPct val="0"/>
                  </a:spcBef>
                  <a:spcAft>
                    <a:spcPct val="35000"/>
                  </a:spcAft>
                </a:pPr>
                <a:r>
                  <a:rPr lang="en-US" sz="2000" dirty="0"/>
                  <a:t>PDC</a:t>
                </a:r>
              </a:p>
            </p:txBody>
          </p:sp>
        </p:grpSp>
        <p:grpSp>
          <p:nvGrpSpPr>
            <p:cNvPr id="51" name="Group 50"/>
            <p:cNvGrpSpPr/>
            <p:nvPr/>
          </p:nvGrpSpPr>
          <p:grpSpPr>
            <a:xfrm>
              <a:off x="2362200" y="4457010"/>
              <a:ext cx="2348653" cy="572770"/>
              <a:chOff x="1525280" y="0"/>
              <a:chExt cx="2210051" cy="584200"/>
            </a:xfrm>
          </p:grpSpPr>
          <p:sp>
            <p:nvSpPr>
              <p:cNvPr id="66" name="Chevron 65"/>
              <p:cNvSpPr/>
              <p:nvPr/>
            </p:nvSpPr>
            <p:spPr>
              <a:xfrm>
                <a:off x="1525280" y="0"/>
                <a:ext cx="2210051" cy="5842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Chevron 6"/>
              <p:cNvSpPr/>
              <p:nvPr/>
            </p:nvSpPr>
            <p:spPr>
              <a:xfrm>
                <a:off x="1582383" y="0"/>
                <a:ext cx="190801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53340" rIns="26670" bIns="53340" numCol="1" spcCol="1270" anchor="ctr" anchorCtr="0">
                <a:noAutofit/>
              </a:bodyPr>
              <a:lstStyle/>
              <a:p>
                <a:pPr algn="ctr" defTabSz="889000">
                  <a:lnSpc>
                    <a:spcPct val="90000"/>
                  </a:lnSpc>
                  <a:spcBef>
                    <a:spcPct val="0"/>
                  </a:spcBef>
                </a:pPr>
                <a:r>
                  <a:rPr lang="en-US" sz="1600" dirty="0"/>
                  <a:t>OGC and OEM </a:t>
                </a:r>
                <a:r>
                  <a:rPr lang="en-US" sz="1600" dirty="0" err="1"/>
                  <a:t>Env</a:t>
                </a:r>
                <a:r>
                  <a:rPr lang="en-US" sz="1600" dirty="0"/>
                  <a:t>. Administrators</a:t>
                </a:r>
              </a:p>
            </p:txBody>
          </p:sp>
        </p:grpSp>
        <p:grpSp>
          <p:nvGrpSpPr>
            <p:cNvPr id="56" name="Group 55"/>
            <p:cNvGrpSpPr/>
            <p:nvPr/>
          </p:nvGrpSpPr>
          <p:grpSpPr>
            <a:xfrm>
              <a:off x="4419600" y="4457010"/>
              <a:ext cx="2088356" cy="599633"/>
              <a:chOff x="4723445" y="0"/>
              <a:chExt cx="1903362" cy="611599"/>
            </a:xfrm>
          </p:grpSpPr>
          <p:sp>
            <p:nvSpPr>
              <p:cNvPr id="58" name="Chevron 57"/>
              <p:cNvSpPr/>
              <p:nvPr/>
            </p:nvSpPr>
            <p:spPr>
              <a:xfrm>
                <a:off x="4723445" y="0"/>
                <a:ext cx="1903362" cy="5842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Chevron 10"/>
              <p:cNvSpPr/>
              <p:nvPr/>
            </p:nvSpPr>
            <p:spPr>
              <a:xfrm>
                <a:off x="5015545" y="27399"/>
                <a:ext cx="1319162" cy="584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53340" rIns="26670" bIns="53340" numCol="1" spcCol="1270" anchor="ctr" anchorCtr="0">
                <a:noAutofit/>
              </a:bodyPr>
              <a:lstStyle/>
              <a:p>
                <a:pPr algn="ctr" defTabSz="889000">
                  <a:lnSpc>
                    <a:spcPct val="80000"/>
                  </a:lnSpc>
                  <a:spcBef>
                    <a:spcPct val="0"/>
                  </a:spcBef>
                  <a:spcAft>
                    <a:spcPts val="600"/>
                  </a:spcAft>
                </a:pPr>
                <a:r>
                  <a:rPr lang="en-US" sz="2000" dirty="0"/>
                  <a:t>OEM Director</a:t>
                </a:r>
              </a:p>
            </p:txBody>
          </p:sp>
        </p:grpSp>
      </p:grpSp>
    </p:spTree>
    <p:extLst>
      <p:ext uri="{BB962C8B-B14F-4D97-AF65-F5344CB8AC3E}">
        <p14:creationId xmlns:p14="http://schemas.microsoft.com/office/powerpoint/2010/main" val="421551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SWEPT Demonstration as FHWA Audit Team</a:t>
            </a:r>
          </a:p>
        </p:txBody>
      </p:sp>
      <p:sp>
        <p:nvSpPr>
          <p:cNvPr id="3" name="Slide Number Placeholder 2"/>
          <p:cNvSpPr>
            <a:spLocks noGrp="1"/>
          </p:cNvSpPr>
          <p:nvPr>
            <p:ph type="sldNum" sz="quarter" idx="12"/>
          </p:nvPr>
        </p:nvSpPr>
        <p:spPr/>
        <p:txBody>
          <a:bodyPr/>
          <a:lstStyle/>
          <a:p>
            <a:fld id="{C36A997D-243A-4F89-9286-B2689FAEAD31}" type="slidenum">
              <a:rPr lang="en-US" smtClean="0">
                <a:solidFill>
                  <a:prstClr val="black">
                    <a:tint val="75000"/>
                  </a:prstClr>
                </a:solidFill>
              </a:rPr>
              <a:pPr/>
              <a:t>27</a:t>
            </a:fld>
            <a:endParaRPr lang="en-US">
              <a:solidFill>
                <a:prstClr val="black">
                  <a:tint val="75000"/>
                </a:prstClr>
              </a:solidFill>
            </a:endParaRPr>
          </a:p>
        </p:txBody>
      </p:sp>
      <p:sp>
        <p:nvSpPr>
          <p:cNvPr id="4" name="TextBox 3"/>
          <p:cNvSpPr txBox="1"/>
          <p:nvPr/>
        </p:nvSpPr>
        <p:spPr>
          <a:xfrm>
            <a:off x="2667000" y="4343400"/>
            <a:ext cx="5029200" cy="1384995"/>
          </a:xfrm>
          <a:prstGeom prst="rect">
            <a:avLst/>
          </a:prstGeom>
          <a:noFill/>
        </p:spPr>
        <p:txBody>
          <a:bodyPr wrap="square" rtlCol="0">
            <a:spAutoFit/>
          </a:bodyPr>
          <a:lstStyle/>
          <a:p>
            <a:pPr marL="285750" indent="-285750">
              <a:buSzPct val="130000"/>
              <a:buFont typeface="Arial" panose="020B0604020202020204" pitchFamily="34" charset="0"/>
              <a:buChar char="•"/>
            </a:pPr>
            <a:r>
              <a:rPr lang="en-US" sz="2800" dirty="0">
                <a:solidFill>
                  <a:schemeClr val="accent2"/>
                </a:solidFill>
              </a:rPr>
              <a:t>Project approvals</a:t>
            </a:r>
          </a:p>
          <a:p>
            <a:pPr marL="285750" indent="-285750">
              <a:buSzPct val="130000"/>
              <a:buFont typeface="Arial" panose="020B0604020202020204" pitchFamily="34" charset="0"/>
              <a:buChar char="•"/>
            </a:pPr>
            <a:r>
              <a:rPr lang="en-US" sz="2800" dirty="0">
                <a:solidFill>
                  <a:schemeClr val="accent2"/>
                </a:solidFill>
              </a:rPr>
              <a:t>Navigation</a:t>
            </a:r>
          </a:p>
          <a:p>
            <a:pPr marL="285750" indent="-285750">
              <a:buSzPct val="130000"/>
              <a:buFont typeface="Arial" panose="020B0604020202020204" pitchFamily="34" charset="0"/>
              <a:buChar char="•"/>
            </a:pPr>
            <a:r>
              <a:rPr lang="en-US" sz="2800" dirty="0">
                <a:solidFill>
                  <a:schemeClr val="accent2"/>
                </a:solidFill>
              </a:rPr>
              <a:t>User settings</a:t>
            </a:r>
          </a:p>
        </p:txBody>
      </p:sp>
      <p:sp>
        <p:nvSpPr>
          <p:cNvPr id="6" name="TextBox 5">
            <a:extLst>
              <a:ext uri="{FF2B5EF4-FFF2-40B4-BE49-F238E27FC236}">
                <a16:creationId xmlns:a16="http://schemas.microsoft.com/office/drawing/2014/main" id="{03F2A3C8-FE26-4D0E-9843-3801D4DB8022}"/>
              </a:ext>
            </a:extLst>
          </p:cNvPr>
          <p:cNvSpPr txBox="1"/>
          <p:nvPr/>
        </p:nvSpPr>
        <p:spPr>
          <a:xfrm>
            <a:off x="6553200" y="4343400"/>
            <a:ext cx="5029200" cy="1384995"/>
          </a:xfrm>
          <a:prstGeom prst="rect">
            <a:avLst/>
          </a:prstGeom>
          <a:noFill/>
        </p:spPr>
        <p:txBody>
          <a:bodyPr wrap="square" rtlCol="0">
            <a:spAutoFit/>
          </a:bodyPr>
          <a:lstStyle/>
          <a:p>
            <a:pPr marL="285750" indent="-285750">
              <a:buSzPct val="130000"/>
              <a:buFont typeface="Arial" panose="020B0604020202020204" pitchFamily="34" charset="0"/>
              <a:buChar char="•"/>
            </a:pPr>
            <a:r>
              <a:rPr lang="en-US" sz="2800" dirty="0">
                <a:solidFill>
                  <a:schemeClr val="accent2"/>
                </a:solidFill>
              </a:rPr>
              <a:t>Search function</a:t>
            </a:r>
          </a:p>
          <a:p>
            <a:pPr marL="285750" indent="-285750">
              <a:buSzPct val="130000"/>
              <a:buFont typeface="Arial" panose="020B0604020202020204" pitchFamily="34" charset="0"/>
              <a:buChar char="•"/>
            </a:pPr>
            <a:r>
              <a:rPr lang="en-US" sz="2800" dirty="0">
                <a:solidFill>
                  <a:schemeClr val="accent2"/>
                </a:solidFill>
              </a:rPr>
              <a:t>Project page</a:t>
            </a:r>
          </a:p>
          <a:p>
            <a:pPr marL="285750" indent="-285750">
              <a:buSzPct val="130000"/>
              <a:buFont typeface="Arial" panose="020B0604020202020204" pitchFamily="34" charset="0"/>
              <a:buChar char="•"/>
            </a:pPr>
            <a:r>
              <a:rPr lang="en-US" sz="2800" dirty="0">
                <a:solidFill>
                  <a:schemeClr val="accent2"/>
                </a:solidFill>
              </a:rPr>
              <a:t>Help</a:t>
            </a:r>
          </a:p>
        </p:txBody>
      </p:sp>
    </p:spTree>
    <p:extLst>
      <p:ext uri="{BB962C8B-B14F-4D97-AF65-F5344CB8AC3E}">
        <p14:creationId xmlns:p14="http://schemas.microsoft.com/office/powerpoint/2010/main" val="2622687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36A997D-243A-4F89-9286-B2689FAEAD31}" type="slidenum">
              <a:rPr lang="en-US" smtClean="0"/>
              <a:t>28</a:t>
            </a:fld>
            <a:endParaRPr lang="en-US" dirty="0"/>
          </a:p>
        </p:txBody>
      </p:sp>
      <p:sp>
        <p:nvSpPr>
          <p:cNvPr id="9" name="TextBox 8"/>
          <p:cNvSpPr txBox="1"/>
          <p:nvPr/>
        </p:nvSpPr>
        <p:spPr>
          <a:xfrm>
            <a:off x="3503399" y="4609372"/>
            <a:ext cx="5185202" cy="925190"/>
          </a:xfrm>
          <a:prstGeom prst="rect">
            <a:avLst/>
          </a:prstGeom>
          <a:noFill/>
        </p:spPr>
        <p:txBody>
          <a:bodyPr wrap="none" rtlCol="0">
            <a:spAutoFit/>
          </a:bodyPr>
          <a:lstStyle/>
          <a:p>
            <a:pPr algn="ctr">
              <a:lnSpc>
                <a:spcPct val="80000"/>
              </a:lnSpc>
            </a:pPr>
            <a:r>
              <a:rPr lang="en-US" sz="6600" spc="-220" dirty="0">
                <a:solidFill>
                  <a:schemeClr val="accent2"/>
                </a:solidFill>
              </a:rPr>
              <a:t>Any Questions?</a:t>
            </a:r>
          </a:p>
        </p:txBody>
      </p:sp>
      <p:grpSp>
        <p:nvGrpSpPr>
          <p:cNvPr id="2" name="Group 1"/>
          <p:cNvGrpSpPr/>
          <p:nvPr/>
        </p:nvGrpSpPr>
        <p:grpSpPr>
          <a:xfrm>
            <a:off x="5257801" y="2505974"/>
            <a:ext cx="1690063" cy="2011680"/>
            <a:chOff x="3733800" y="2505974"/>
            <a:chExt cx="1690063" cy="2011680"/>
          </a:xfrm>
        </p:grpSpPr>
        <p:sp>
          <p:nvSpPr>
            <p:cNvPr id="11" name="Freeform 26"/>
            <p:cNvSpPr>
              <a:spLocks/>
            </p:cNvSpPr>
            <p:nvPr/>
          </p:nvSpPr>
          <p:spPr bwMode="auto">
            <a:xfrm>
              <a:off x="3733800" y="2505974"/>
              <a:ext cx="1690063" cy="1996545"/>
            </a:xfrm>
            <a:custGeom>
              <a:avLst/>
              <a:gdLst>
                <a:gd name="T0" fmla="*/ 421 w 435"/>
                <a:gd name="T1" fmla="*/ 461 h 514"/>
                <a:gd name="T2" fmla="*/ 399 w 435"/>
                <a:gd name="T3" fmla="*/ 369 h 514"/>
                <a:gd name="T4" fmla="*/ 355 w 435"/>
                <a:gd name="T5" fmla="*/ 228 h 514"/>
                <a:gd name="T6" fmla="*/ 208 w 435"/>
                <a:gd name="T7" fmla="*/ 209 h 514"/>
                <a:gd name="T8" fmla="*/ 195 w 435"/>
                <a:gd name="T9" fmla="*/ 213 h 514"/>
                <a:gd name="T10" fmla="*/ 201 w 435"/>
                <a:gd name="T11" fmla="*/ 211 h 514"/>
                <a:gd name="T12" fmla="*/ 134 w 435"/>
                <a:gd name="T13" fmla="*/ 211 h 514"/>
                <a:gd name="T14" fmla="*/ 115 w 435"/>
                <a:gd name="T15" fmla="*/ 201 h 514"/>
                <a:gd name="T16" fmla="*/ 66 w 435"/>
                <a:gd name="T17" fmla="*/ 118 h 514"/>
                <a:gd name="T18" fmla="*/ 111 w 435"/>
                <a:gd name="T19" fmla="*/ 63 h 514"/>
                <a:gd name="T20" fmla="*/ 143 w 435"/>
                <a:gd name="T21" fmla="*/ 39 h 514"/>
                <a:gd name="T22" fmla="*/ 120 w 435"/>
                <a:gd name="T23" fmla="*/ 3 h 514"/>
                <a:gd name="T24" fmla="*/ 72 w 435"/>
                <a:gd name="T25" fmla="*/ 16 h 514"/>
                <a:gd name="T26" fmla="*/ 7 w 435"/>
                <a:gd name="T27" fmla="*/ 109 h 514"/>
                <a:gd name="T28" fmla="*/ 76 w 435"/>
                <a:gd name="T29" fmla="*/ 247 h 514"/>
                <a:gd name="T30" fmla="*/ 87 w 435"/>
                <a:gd name="T31" fmla="*/ 255 h 514"/>
                <a:gd name="T32" fmla="*/ 215 w 435"/>
                <a:gd name="T33" fmla="*/ 513 h 514"/>
                <a:gd name="T34" fmla="*/ 328 w 435"/>
                <a:gd name="T35" fmla="*/ 287 h 514"/>
                <a:gd name="T36" fmla="*/ 339 w 435"/>
                <a:gd name="T37" fmla="*/ 365 h 514"/>
                <a:gd name="T38" fmla="*/ 383 w 435"/>
                <a:gd name="T39" fmla="*/ 507 h 514"/>
                <a:gd name="T40" fmla="*/ 402 w 435"/>
                <a:gd name="T41" fmla="*/ 514 h 514"/>
                <a:gd name="T42" fmla="*/ 425 w 435"/>
                <a:gd name="T43" fmla="*/ 503 h 514"/>
                <a:gd name="T44" fmla="*/ 421 w 435"/>
                <a:gd name="T45" fmla="*/ 46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5" h="514">
                  <a:moveTo>
                    <a:pt x="421" y="461"/>
                  </a:moveTo>
                  <a:cubicBezTo>
                    <a:pt x="396" y="439"/>
                    <a:pt x="396" y="413"/>
                    <a:pt x="399" y="369"/>
                  </a:cubicBezTo>
                  <a:cubicBezTo>
                    <a:pt x="402" y="325"/>
                    <a:pt x="405" y="270"/>
                    <a:pt x="355" y="228"/>
                  </a:cubicBezTo>
                  <a:cubicBezTo>
                    <a:pt x="305" y="186"/>
                    <a:pt x="251" y="199"/>
                    <a:pt x="208" y="209"/>
                  </a:cubicBezTo>
                  <a:cubicBezTo>
                    <a:pt x="204" y="211"/>
                    <a:pt x="199" y="212"/>
                    <a:pt x="195" y="213"/>
                  </a:cubicBezTo>
                  <a:cubicBezTo>
                    <a:pt x="197" y="212"/>
                    <a:pt x="199" y="212"/>
                    <a:pt x="201" y="211"/>
                  </a:cubicBezTo>
                  <a:cubicBezTo>
                    <a:pt x="134" y="211"/>
                    <a:pt x="134" y="211"/>
                    <a:pt x="134" y="211"/>
                  </a:cubicBezTo>
                  <a:cubicBezTo>
                    <a:pt x="127" y="210"/>
                    <a:pt x="121" y="207"/>
                    <a:pt x="115" y="201"/>
                  </a:cubicBezTo>
                  <a:cubicBezTo>
                    <a:pt x="86" y="177"/>
                    <a:pt x="64" y="135"/>
                    <a:pt x="66" y="118"/>
                  </a:cubicBezTo>
                  <a:cubicBezTo>
                    <a:pt x="68" y="102"/>
                    <a:pt x="98" y="68"/>
                    <a:pt x="111" y="63"/>
                  </a:cubicBezTo>
                  <a:cubicBezTo>
                    <a:pt x="126" y="64"/>
                    <a:pt x="140" y="54"/>
                    <a:pt x="143" y="39"/>
                  </a:cubicBezTo>
                  <a:cubicBezTo>
                    <a:pt x="147" y="23"/>
                    <a:pt x="136" y="7"/>
                    <a:pt x="120" y="3"/>
                  </a:cubicBezTo>
                  <a:cubicBezTo>
                    <a:pt x="106" y="0"/>
                    <a:pt x="89" y="5"/>
                    <a:pt x="72" y="16"/>
                  </a:cubicBezTo>
                  <a:cubicBezTo>
                    <a:pt x="44" y="36"/>
                    <a:pt x="11" y="77"/>
                    <a:pt x="7" y="109"/>
                  </a:cubicBezTo>
                  <a:cubicBezTo>
                    <a:pt x="0" y="158"/>
                    <a:pt x="44" y="220"/>
                    <a:pt x="76" y="247"/>
                  </a:cubicBezTo>
                  <a:cubicBezTo>
                    <a:pt x="80" y="250"/>
                    <a:pt x="83" y="253"/>
                    <a:pt x="87" y="255"/>
                  </a:cubicBezTo>
                  <a:cubicBezTo>
                    <a:pt x="215" y="513"/>
                    <a:pt x="215" y="513"/>
                    <a:pt x="215" y="513"/>
                  </a:cubicBezTo>
                  <a:cubicBezTo>
                    <a:pt x="328" y="287"/>
                    <a:pt x="328" y="287"/>
                    <a:pt x="328" y="287"/>
                  </a:cubicBezTo>
                  <a:cubicBezTo>
                    <a:pt x="342" y="306"/>
                    <a:pt x="341" y="330"/>
                    <a:pt x="339" y="365"/>
                  </a:cubicBezTo>
                  <a:cubicBezTo>
                    <a:pt x="336" y="410"/>
                    <a:pt x="333" y="465"/>
                    <a:pt x="383" y="507"/>
                  </a:cubicBezTo>
                  <a:cubicBezTo>
                    <a:pt x="388" y="512"/>
                    <a:pt x="395" y="514"/>
                    <a:pt x="402" y="514"/>
                  </a:cubicBezTo>
                  <a:cubicBezTo>
                    <a:pt x="410" y="514"/>
                    <a:pt x="419" y="510"/>
                    <a:pt x="425" y="503"/>
                  </a:cubicBezTo>
                  <a:cubicBezTo>
                    <a:pt x="435" y="490"/>
                    <a:pt x="434" y="472"/>
                    <a:pt x="421" y="4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7"/>
            <p:cNvSpPr>
              <a:spLocks noChangeArrowheads="1"/>
            </p:cNvSpPr>
            <p:nvPr/>
          </p:nvSpPr>
          <p:spPr bwMode="auto">
            <a:xfrm>
              <a:off x="4297575" y="3200918"/>
              <a:ext cx="547379" cy="131673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8"/>
            <p:cNvSpPr>
              <a:spLocks noEditPoints="1"/>
            </p:cNvSpPr>
            <p:nvPr/>
          </p:nvSpPr>
          <p:spPr bwMode="auto">
            <a:xfrm>
              <a:off x="4247126" y="2505974"/>
              <a:ext cx="644495" cy="640710"/>
            </a:xfrm>
            <a:custGeom>
              <a:avLst/>
              <a:gdLst>
                <a:gd name="T0" fmla="*/ 83 w 166"/>
                <a:gd name="T1" fmla="*/ 0 h 165"/>
                <a:gd name="T2" fmla="*/ 0 w 166"/>
                <a:gd name="T3" fmla="*/ 83 h 165"/>
                <a:gd name="T4" fmla="*/ 65 w 166"/>
                <a:gd name="T5" fmla="*/ 164 h 165"/>
                <a:gd name="T6" fmla="*/ 65 w 166"/>
                <a:gd name="T7" fmla="*/ 135 h 165"/>
                <a:gd name="T8" fmla="*/ 97 w 166"/>
                <a:gd name="T9" fmla="*/ 135 h 165"/>
                <a:gd name="T10" fmla="*/ 97 w 166"/>
                <a:gd name="T11" fmla="*/ 165 h 165"/>
                <a:gd name="T12" fmla="*/ 166 w 166"/>
                <a:gd name="T13" fmla="*/ 83 h 165"/>
                <a:gd name="T14" fmla="*/ 83 w 166"/>
                <a:gd name="T15" fmla="*/ 0 h 165"/>
                <a:gd name="T16" fmla="*/ 125 w 166"/>
                <a:gd name="T17" fmla="*/ 80 h 165"/>
                <a:gd name="T18" fmla="*/ 115 w 166"/>
                <a:gd name="T19" fmla="*/ 94 h 165"/>
                <a:gd name="T20" fmla="*/ 102 w 166"/>
                <a:gd name="T21" fmla="*/ 108 h 165"/>
                <a:gd name="T22" fmla="*/ 98 w 166"/>
                <a:gd name="T23" fmla="*/ 114 h 165"/>
                <a:gd name="T24" fmla="*/ 97 w 166"/>
                <a:gd name="T25" fmla="*/ 122 h 165"/>
                <a:gd name="T26" fmla="*/ 97 w 166"/>
                <a:gd name="T27" fmla="*/ 124 h 165"/>
                <a:gd name="T28" fmla="*/ 65 w 166"/>
                <a:gd name="T29" fmla="*/ 124 h 165"/>
                <a:gd name="T30" fmla="*/ 65 w 166"/>
                <a:gd name="T31" fmla="*/ 120 h 165"/>
                <a:gd name="T32" fmla="*/ 67 w 166"/>
                <a:gd name="T33" fmla="*/ 109 h 165"/>
                <a:gd name="T34" fmla="*/ 71 w 166"/>
                <a:gd name="T35" fmla="*/ 99 h 165"/>
                <a:gd name="T36" fmla="*/ 81 w 166"/>
                <a:gd name="T37" fmla="*/ 89 h 165"/>
                <a:gd name="T38" fmla="*/ 87 w 166"/>
                <a:gd name="T39" fmla="*/ 83 h 165"/>
                <a:gd name="T40" fmla="*/ 92 w 166"/>
                <a:gd name="T41" fmla="*/ 77 h 165"/>
                <a:gd name="T42" fmla="*/ 93 w 166"/>
                <a:gd name="T43" fmla="*/ 70 h 165"/>
                <a:gd name="T44" fmla="*/ 90 w 166"/>
                <a:gd name="T45" fmla="*/ 62 h 165"/>
                <a:gd name="T46" fmla="*/ 80 w 166"/>
                <a:gd name="T47" fmla="*/ 59 h 165"/>
                <a:gd name="T48" fmla="*/ 64 w 166"/>
                <a:gd name="T49" fmla="*/ 74 h 165"/>
                <a:gd name="T50" fmla="*/ 32 w 166"/>
                <a:gd name="T51" fmla="*/ 70 h 165"/>
                <a:gd name="T52" fmla="*/ 48 w 166"/>
                <a:gd name="T53" fmla="*/ 40 h 165"/>
                <a:gd name="T54" fmla="*/ 82 w 166"/>
                <a:gd name="T55" fmla="*/ 29 h 165"/>
                <a:gd name="T56" fmla="*/ 116 w 166"/>
                <a:gd name="T57" fmla="*/ 38 h 165"/>
                <a:gd name="T58" fmla="*/ 129 w 166"/>
                <a:gd name="T59" fmla="*/ 65 h 165"/>
                <a:gd name="T60" fmla="*/ 125 w 166"/>
                <a:gd name="T61" fmla="*/ 8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65">
                  <a:moveTo>
                    <a:pt x="83" y="0"/>
                  </a:moveTo>
                  <a:cubicBezTo>
                    <a:pt x="38" y="0"/>
                    <a:pt x="0" y="37"/>
                    <a:pt x="0" y="83"/>
                  </a:cubicBezTo>
                  <a:cubicBezTo>
                    <a:pt x="0" y="122"/>
                    <a:pt x="28" y="155"/>
                    <a:pt x="65" y="164"/>
                  </a:cubicBezTo>
                  <a:cubicBezTo>
                    <a:pt x="65" y="135"/>
                    <a:pt x="65" y="135"/>
                    <a:pt x="65" y="135"/>
                  </a:cubicBezTo>
                  <a:cubicBezTo>
                    <a:pt x="97" y="135"/>
                    <a:pt x="97" y="135"/>
                    <a:pt x="97" y="135"/>
                  </a:cubicBezTo>
                  <a:cubicBezTo>
                    <a:pt x="97" y="165"/>
                    <a:pt x="97" y="165"/>
                    <a:pt x="97" y="165"/>
                  </a:cubicBezTo>
                  <a:cubicBezTo>
                    <a:pt x="136" y="158"/>
                    <a:pt x="166" y="124"/>
                    <a:pt x="166" y="83"/>
                  </a:cubicBezTo>
                  <a:cubicBezTo>
                    <a:pt x="166" y="37"/>
                    <a:pt x="129" y="0"/>
                    <a:pt x="83" y="0"/>
                  </a:cubicBezTo>
                  <a:close/>
                  <a:moveTo>
                    <a:pt x="125" y="80"/>
                  </a:moveTo>
                  <a:cubicBezTo>
                    <a:pt x="123" y="85"/>
                    <a:pt x="119" y="90"/>
                    <a:pt x="115" y="94"/>
                  </a:cubicBezTo>
                  <a:cubicBezTo>
                    <a:pt x="108" y="101"/>
                    <a:pt x="104" y="106"/>
                    <a:pt x="102" y="108"/>
                  </a:cubicBezTo>
                  <a:cubicBezTo>
                    <a:pt x="100" y="111"/>
                    <a:pt x="98" y="113"/>
                    <a:pt x="98" y="114"/>
                  </a:cubicBezTo>
                  <a:cubicBezTo>
                    <a:pt x="97" y="116"/>
                    <a:pt x="97" y="119"/>
                    <a:pt x="97" y="122"/>
                  </a:cubicBezTo>
                  <a:cubicBezTo>
                    <a:pt x="97" y="124"/>
                    <a:pt x="97" y="124"/>
                    <a:pt x="97" y="124"/>
                  </a:cubicBezTo>
                  <a:cubicBezTo>
                    <a:pt x="65" y="124"/>
                    <a:pt x="65" y="124"/>
                    <a:pt x="65" y="124"/>
                  </a:cubicBezTo>
                  <a:cubicBezTo>
                    <a:pt x="65" y="120"/>
                    <a:pt x="65" y="120"/>
                    <a:pt x="65" y="120"/>
                  </a:cubicBezTo>
                  <a:cubicBezTo>
                    <a:pt x="65" y="116"/>
                    <a:pt x="66" y="112"/>
                    <a:pt x="67" y="109"/>
                  </a:cubicBezTo>
                  <a:cubicBezTo>
                    <a:pt x="68" y="105"/>
                    <a:pt x="69" y="102"/>
                    <a:pt x="71" y="99"/>
                  </a:cubicBezTo>
                  <a:cubicBezTo>
                    <a:pt x="73" y="96"/>
                    <a:pt x="76" y="93"/>
                    <a:pt x="81" y="89"/>
                  </a:cubicBezTo>
                  <a:cubicBezTo>
                    <a:pt x="83" y="87"/>
                    <a:pt x="85" y="85"/>
                    <a:pt x="87" y="83"/>
                  </a:cubicBezTo>
                  <a:cubicBezTo>
                    <a:pt x="89" y="81"/>
                    <a:pt x="90" y="79"/>
                    <a:pt x="92" y="77"/>
                  </a:cubicBezTo>
                  <a:cubicBezTo>
                    <a:pt x="93" y="75"/>
                    <a:pt x="93" y="73"/>
                    <a:pt x="93" y="70"/>
                  </a:cubicBezTo>
                  <a:cubicBezTo>
                    <a:pt x="93" y="67"/>
                    <a:pt x="92" y="64"/>
                    <a:pt x="90" y="62"/>
                  </a:cubicBezTo>
                  <a:cubicBezTo>
                    <a:pt x="87" y="60"/>
                    <a:pt x="84" y="59"/>
                    <a:pt x="80" y="59"/>
                  </a:cubicBezTo>
                  <a:cubicBezTo>
                    <a:pt x="71" y="59"/>
                    <a:pt x="66" y="64"/>
                    <a:pt x="64" y="74"/>
                  </a:cubicBezTo>
                  <a:cubicBezTo>
                    <a:pt x="32" y="70"/>
                    <a:pt x="32" y="70"/>
                    <a:pt x="32" y="70"/>
                  </a:cubicBezTo>
                  <a:cubicBezTo>
                    <a:pt x="34" y="57"/>
                    <a:pt x="39" y="47"/>
                    <a:pt x="48" y="40"/>
                  </a:cubicBezTo>
                  <a:cubicBezTo>
                    <a:pt x="56" y="32"/>
                    <a:pt x="68" y="29"/>
                    <a:pt x="82" y="29"/>
                  </a:cubicBezTo>
                  <a:cubicBezTo>
                    <a:pt x="96" y="29"/>
                    <a:pt x="108" y="32"/>
                    <a:pt x="116" y="38"/>
                  </a:cubicBezTo>
                  <a:cubicBezTo>
                    <a:pt x="124" y="45"/>
                    <a:pt x="129" y="54"/>
                    <a:pt x="129" y="65"/>
                  </a:cubicBezTo>
                  <a:cubicBezTo>
                    <a:pt x="129" y="71"/>
                    <a:pt x="127" y="76"/>
                    <a:pt x="125"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6933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8011"/>
          <a:stretch/>
        </p:blipFill>
        <p:spPr bwMode="auto">
          <a:xfrm>
            <a:off x="4764351" y="4164246"/>
            <a:ext cx="4478710" cy="164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SWEPT Videos</a:t>
            </a:r>
          </a:p>
        </p:txBody>
      </p:sp>
      <p:sp>
        <p:nvSpPr>
          <p:cNvPr id="4" name="Slide Number Placeholder 3"/>
          <p:cNvSpPr>
            <a:spLocks noGrp="1"/>
          </p:cNvSpPr>
          <p:nvPr>
            <p:ph type="sldNum" sz="quarter" idx="12"/>
          </p:nvPr>
        </p:nvSpPr>
        <p:spPr/>
        <p:txBody>
          <a:bodyPr/>
          <a:lstStyle/>
          <a:p>
            <a:fld id="{C36A997D-243A-4F89-9286-B2689FAEAD31}" type="slidenum">
              <a:rPr lang="en-US" smtClean="0"/>
              <a:t>29</a:t>
            </a:fld>
            <a:endParaRPr lang="en-US"/>
          </a:p>
        </p:txBody>
      </p:sp>
      <p:sp>
        <p:nvSpPr>
          <p:cNvPr id="9" name="Rectangle 8"/>
          <p:cNvSpPr/>
          <p:nvPr/>
        </p:nvSpPr>
        <p:spPr>
          <a:xfrm>
            <a:off x="4754825" y="2729146"/>
            <a:ext cx="4480560" cy="3048000"/>
          </a:xfrm>
          <a:prstGeom prst="rect">
            <a:avLst/>
          </a:prstGeom>
          <a:noFill/>
          <a:ln w="57150">
            <a:solidFill>
              <a:srgbClr val="007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ocument 9"/>
          <p:cNvSpPr/>
          <p:nvPr/>
        </p:nvSpPr>
        <p:spPr>
          <a:xfrm>
            <a:off x="4762500" y="811916"/>
            <a:ext cx="4480560" cy="3968930"/>
          </a:xfrm>
          <a:prstGeom prst="flowChartDocument">
            <a:avLst/>
          </a:prstGeom>
          <a:solidFill>
            <a:schemeClr val="bg1"/>
          </a:solidFill>
          <a:ln w="57150">
            <a:solidFill>
              <a:srgbClr val="007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752975" y="4171950"/>
            <a:ext cx="0" cy="329184"/>
          </a:xfrm>
          <a:prstGeom prst="line">
            <a:avLst/>
          </a:prstGeom>
          <a:ln w="762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47027" y="3705225"/>
            <a:ext cx="0" cy="265176"/>
          </a:xfrm>
          <a:prstGeom prst="line">
            <a:avLst/>
          </a:prstGeom>
          <a:ln w="762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24401" y="5785500"/>
            <a:ext cx="4783667" cy="338554"/>
          </a:xfrm>
          <a:prstGeom prst="rect">
            <a:avLst/>
          </a:prstGeom>
        </p:spPr>
        <p:txBody>
          <a:bodyPr wrap="square">
            <a:spAutoFit/>
          </a:bodyPr>
          <a:lstStyle/>
          <a:p>
            <a:r>
              <a:rPr lang="en-US" sz="1600" i="1" dirty="0">
                <a:hlinkClick r:id="rId4"/>
              </a:rPr>
              <a:t>http://www.fdot.gov/environment/sched/train1.shtm</a:t>
            </a:r>
            <a:r>
              <a:rPr lang="en-US" sz="1600" i="1" dirty="0"/>
              <a:t> </a:t>
            </a:r>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75890" y="820890"/>
            <a:ext cx="4444310" cy="3541560"/>
          </a:xfrm>
          <a:prstGeom prst="flowChartDocument">
            <a:avLst/>
          </a:prstGeom>
          <a:noFill/>
          <a:ln w="5715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Image result for movie icon"/>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9950" y="4598284"/>
            <a:ext cx="11811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84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9"/>
            <a:ext cx="8229600" cy="614599"/>
          </a:xfrm>
        </p:spPr>
        <p:txBody>
          <a:bodyPr/>
          <a:lstStyle/>
          <a:p>
            <a:r>
              <a:rPr lang="en-US"/>
              <a:t>OEM Representatives</a:t>
            </a:r>
            <a:endParaRPr lang="en-US" dirty="0"/>
          </a:p>
        </p:txBody>
      </p:sp>
      <p:sp>
        <p:nvSpPr>
          <p:cNvPr id="3" name="Content Placeholder 2"/>
          <p:cNvSpPr>
            <a:spLocks noGrp="1"/>
          </p:cNvSpPr>
          <p:nvPr>
            <p:ph idx="1"/>
          </p:nvPr>
        </p:nvSpPr>
        <p:spPr>
          <a:xfrm>
            <a:off x="1981200" y="1188720"/>
            <a:ext cx="8366760" cy="4937760"/>
          </a:xfrm>
        </p:spPr>
        <p:txBody>
          <a:bodyPr>
            <a:normAutofit fontScale="92500" lnSpcReduction="10000"/>
          </a:bodyPr>
          <a:lstStyle/>
          <a:p>
            <a:pPr>
              <a:lnSpc>
                <a:spcPct val="100000"/>
              </a:lnSpc>
              <a:spcAft>
                <a:spcPts val="0"/>
              </a:spcAft>
            </a:pPr>
            <a:r>
              <a:rPr lang="en-US" dirty="0"/>
              <a:t>Jason Watts,</a:t>
            </a:r>
          </a:p>
          <a:p>
            <a:pPr marL="803275" lvl="3" indent="0">
              <a:lnSpc>
                <a:spcPct val="100000"/>
              </a:lnSpc>
              <a:spcAft>
                <a:spcPts val="0"/>
              </a:spcAft>
              <a:buNone/>
            </a:pPr>
            <a:r>
              <a:rPr lang="en-US" dirty="0"/>
              <a:t>	Director, Office of Environmental Management</a:t>
            </a:r>
          </a:p>
          <a:p>
            <a:pPr marL="803275" lvl="3" indent="0">
              <a:lnSpc>
                <a:spcPct val="100000"/>
              </a:lnSpc>
              <a:spcAft>
                <a:spcPts val="0"/>
              </a:spcAft>
              <a:buNone/>
            </a:pPr>
            <a:r>
              <a:rPr lang="en-US" dirty="0"/>
              <a:t>  </a:t>
            </a:r>
            <a:r>
              <a:rPr lang="en-US" dirty="0">
                <a:hlinkClick r:id="rId3"/>
              </a:rPr>
              <a:t>Jason.Watts@dot.state.fl.us</a:t>
            </a:r>
            <a:endParaRPr lang="en-US" dirty="0"/>
          </a:p>
          <a:p>
            <a:pPr marL="803275" lvl="3" indent="0">
              <a:lnSpc>
                <a:spcPct val="100000"/>
              </a:lnSpc>
              <a:spcAft>
                <a:spcPts val="0"/>
              </a:spcAft>
              <a:buNone/>
            </a:pPr>
            <a:r>
              <a:rPr lang="en-US" dirty="0"/>
              <a:t>  (850) 414-4316</a:t>
            </a:r>
          </a:p>
          <a:p>
            <a:pPr>
              <a:lnSpc>
                <a:spcPct val="100000"/>
              </a:lnSpc>
              <a:spcAft>
                <a:spcPts val="0"/>
              </a:spcAft>
            </a:pPr>
            <a:endParaRPr lang="en-US" dirty="0"/>
          </a:p>
          <a:p>
            <a:pPr>
              <a:lnSpc>
                <a:spcPct val="100000"/>
              </a:lnSpc>
              <a:spcAft>
                <a:spcPts val="0"/>
              </a:spcAft>
            </a:pPr>
            <a:r>
              <a:rPr lang="en-US" dirty="0"/>
              <a:t>Peter McGilvray, </a:t>
            </a:r>
          </a:p>
          <a:p>
            <a:pPr marL="0" indent="0">
              <a:lnSpc>
                <a:spcPct val="100000"/>
              </a:lnSpc>
              <a:spcAft>
                <a:spcPts val="0"/>
              </a:spcAft>
              <a:buNone/>
            </a:pPr>
            <a:r>
              <a:rPr lang="en-US" dirty="0"/>
              <a:t>	State Environmental Quality and Performance Administrator</a:t>
            </a:r>
          </a:p>
          <a:p>
            <a:pPr marL="0" indent="0">
              <a:lnSpc>
                <a:spcPct val="100000"/>
              </a:lnSpc>
              <a:spcAft>
                <a:spcPts val="0"/>
              </a:spcAft>
              <a:buNone/>
            </a:pPr>
            <a:r>
              <a:rPr lang="en-US" dirty="0"/>
              <a:t>	Office of Environmental Management</a:t>
            </a:r>
          </a:p>
          <a:p>
            <a:pPr marL="0" indent="0">
              <a:lnSpc>
                <a:spcPct val="100000"/>
              </a:lnSpc>
              <a:spcAft>
                <a:spcPts val="0"/>
              </a:spcAft>
              <a:buNone/>
            </a:pPr>
            <a:r>
              <a:rPr lang="en-US" dirty="0"/>
              <a:t>	</a:t>
            </a:r>
            <a:r>
              <a:rPr lang="en-US" dirty="0">
                <a:hlinkClick r:id="rId4"/>
              </a:rPr>
              <a:t>Peter.McGilvray@dot.state.fl.us</a:t>
            </a:r>
            <a:endParaRPr lang="en-US" dirty="0"/>
          </a:p>
          <a:p>
            <a:pPr marL="0" indent="0">
              <a:lnSpc>
                <a:spcPct val="100000"/>
              </a:lnSpc>
              <a:spcAft>
                <a:spcPts val="0"/>
              </a:spcAft>
              <a:buNone/>
            </a:pPr>
            <a:r>
              <a:rPr lang="en-US" dirty="0"/>
              <a:t>	(850) 414-5330</a:t>
            </a:r>
          </a:p>
          <a:p>
            <a:pPr>
              <a:lnSpc>
                <a:spcPct val="100000"/>
              </a:lnSpc>
              <a:spcAft>
                <a:spcPts val="0"/>
              </a:spcAft>
            </a:pPr>
            <a:endParaRPr lang="en-US" dirty="0"/>
          </a:p>
          <a:p>
            <a:pPr>
              <a:lnSpc>
                <a:spcPct val="100000"/>
              </a:lnSpc>
              <a:spcAft>
                <a:spcPts val="0"/>
              </a:spcAft>
            </a:pPr>
            <a:r>
              <a:rPr lang="en-US" dirty="0"/>
              <a:t>Ruth Roaza, </a:t>
            </a:r>
          </a:p>
          <a:p>
            <a:pPr marL="0" indent="0">
              <a:lnSpc>
                <a:spcPct val="100000"/>
              </a:lnSpc>
              <a:spcAft>
                <a:spcPts val="0"/>
              </a:spcAft>
              <a:buNone/>
            </a:pPr>
            <a:r>
              <a:rPr lang="en-US" dirty="0"/>
              <a:t>	Environmental Process Analyst</a:t>
            </a:r>
          </a:p>
          <a:p>
            <a:pPr marL="0" indent="0">
              <a:lnSpc>
                <a:spcPct val="100000"/>
              </a:lnSpc>
              <a:spcAft>
                <a:spcPts val="0"/>
              </a:spcAft>
              <a:buNone/>
            </a:pPr>
            <a:r>
              <a:rPr lang="en-US" dirty="0"/>
              <a:t>	Office of Environmental Management</a:t>
            </a:r>
          </a:p>
          <a:p>
            <a:pPr marL="0" indent="0">
              <a:lnSpc>
                <a:spcPct val="100000"/>
              </a:lnSpc>
              <a:spcAft>
                <a:spcPts val="0"/>
              </a:spcAft>
              <a:buNone/>
            </a:pPr>
            <a:r>
              <a:rPr lang="en-US" dirty="0"/>
              <a:t>	</a:t>
            </a:r>
            <a:r>
              <a:rPr lang="en-US" dirty="0">
                <a:hlinkClick r:id="rId5"/>
              </a:rPr>
              <a:t>Ruth.Roaza@dot.state.fl.us</a:t>
            </a:r>
            <a:endParaRPr lang="en-US" dirty="0"/>
          </a:p>
          <a:p>
            <a:pPr marL="0" indent="0">
              <a:lnSpc>
                <a:spcPct val="100000"/>
              </a:lnSpc>
              <a:spcAft>
                <a:spcPts val="0"/>
              </a:spcAft>
              <a:buNone/>
            </a:pPr>
            <a:r>
              <a:rPr lang="en-US" dirty="0"/>
              <a:t>	(850) 414-4620</a:t>
            </a:r>
          </a:p>
        </p:txBody>
      </p:sp>
      <p:sp>
        <p:nvSpPr>
          <p:cNvPr id="4" name="Slide Number Placeholder 3"/>
          <p:cNvSpPr>
            <a:spLocks noGrp="1"/>
          </p:cNvSpPr>
          <p:nvPr>
            <p:ph type="sldNum" sz="quarter" idx="12"/>
          </p:nvPr>
        </p:nvSpPr>
        <p:spPr/>
        <p:txBody>
          <a:bodyPr/>
          <a:lstStyle/>
          <a:p>
            <a:fld id="{C36A997D-243A-4F89-9286-B2689FAEAD31}" type="slidenum">
              <a:rPr lang="en-US" smtClean="0"/>
              <a:t>3</a:t>
            </a:fld>
            <a:endParaRPr lang="en-US" dirty="0"/>
          </a:p>
        </p:txBody>
      </p:sp>
    </p:spTree>
    <p:extLst>
      <p:ext uri="{BB962C8B-B14F-4D97-AF65-F5344CB8AC3E}">
        <p14:creationId xmlns:p14="http://schemas.microsoft.com/office/powerpoint/2010/main" val="1449995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SWEPT Contacts</a:t>
            </a:r>
          </a:p>
        </p:txBody>
      </p:sp>
      <p:sp>
        <p:nvSpPr>
          <p:cNvPr id="4" name="Slide Number Placeholder 3"/>
          <p:cNvSpPr>
            <a:spLocks noGrp="1"/>
          </p:cNvSpPr>
          <p:nvPr>
            <p:ph type="sldNum" sz="quarter" idx="12"/>
          </p:nvPr>
        </p:nvSpPr>
        <p:spPr/>
        <p:txBody>
          <a:bodyPr/>
          <a:lstStyle/>
          <a:p>
            <a:fld id="{C36A997D-243A-4F89-9286-B2689FAEAD31}" type="slidenum">
              <a:rPr lang="en-US" smtClean="0"/>
              <a:t>30</a:t>
            </a:fld>
            <a:endParaRPr lang="en-US" dirty="0"/>
          </a:p>
        </p:txBody>
      </p:sp>
      <p:sp>
        <p:nvSpPr>
          <p:cNvPr id="6" name="Content Placeholder 2">
            <a:extLst>
              <a:ext uri="{FF2B5EF4-FFF2-40B4-BE49-F238E27FC236}">
                <a16:creationId xmlns:a16="http://schemas.microsoft.com/office/drawing/2014/main" id="{63DDD178-7403-4A15-954B-D2F6084341D8}"/>
              </a:ext>
            </a:extLst>
          </p:cNvPr>
          <p:cNvSpPr txBox="1">
            <a:spLocks/>
          </p:cNvSpPr>
          <p:nvPr/>
        </p:nvSpPr>
        <p:spPr>
          <a:xfrm>
            <a:off x="2819400" y="1676401"/>
            <a:ext cx="6239448" cy="4305747"/>
          </a:xfrm>
          <a:prstGeom prst="rect">
            <a:avLst/>
          </a:prstGeom>
        </p:spPr>
        <p:txBody>
          <a:bodyPr vert="horz" lIns="0" tIns="0" rIns="0" bIns="0" rtlCol="0">
            <a:norm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983">
              <a:spcAft>
                <a:spcPts val="1050"/>
              </a:spcAft>
              <a:buNone/>
              <a:defRPr/>
            </a:pPr>
            <a:endParaRPr lang="en-US" sz="1876" spc="-60" dirty="0">
              <a:solidFill>
                <a:sysClr val="windowText" lastClr="000000"/>
              </a:solidFill>
              <a:latin typeface="Tahoma"/>
            </a:endParaRPr>
          </a:p>
          <a:p>
            <a:pPr marL="0" indent="0" algn="ctr" defTabSz="685983">
              <a:spcAft>
                <a:spcPts val="1050"/>
              </a:spcAft>
              <a:buNone/>
              <a:defRPr/>
            </a:pPr>
            <a:r>
              <a:rPr lang="en-US" sz="1876" spc="-60" dirty="0">
                <a:solidFill>
                  <a:sysClr val="windowText" lastClr="000000"/>
                </a:solidFill>
                <a:latin typeface="Tahoma"/>
              </a:rPr>
              <a:t>Office of Environmental Management</a:t>
            </a:r>
            <a:endParaRPr lang="en-US" sz="1650" spc="-60" dirty="0">
              <a:solidFill>
                <a:sysClr val="windowText" lastClr="000000"/>
              </a:solidFill>
              <a:latin typeface="Calibri"/>
            </a:endParaRPr>
          </a:p>
          <a:p>
            <a:pPr marL="0" indent="0" algn="ctr" defTabSz="685983">
              <a:spcAft>
                <a:spcPts val="0"/>
              </a:spcAft>
              <a:buNone/>
              <a:defRPr/>
            </a:pPr>
            <a:r>
              <a:rPr lang="en-US" sz="1650" spc="-60" dirty="0">
                <a:solidFill>
                  <a:sysClr val="windowText" lastClr="000000"/>
                </a:solidFill>
                <a:latin typeface="Calibri"/>
              </a:rPr>
              <a:t>Pete McGilvray</a:t>
            </a:r>
          </a:p>
          <a:p>
            <a:pPr marL="0" indent="0" algn="ctr" defTabSz="685983">
              <a:spcAft>
                <a:spcPts val="0"/>
              </a:spcAft>
              <a:buNone/>
              <a:defRPr/>
            </a:pPr>
            <a:r>
              <a:rPr lang="en-US" sz="1650" spc="-60" dirty="0">
                <a:solidFill>
                  <a:schemeClr val="accent1"/>
                </a:solidFill>
                <a:latin typeface="Calibri"/>
                <a:hlinkClick r:id="rId3">
                  <a:extLst>
                    <a:ext uri="{A12FA001-AC4F-418D-AE19-62706E023703}">
                      <ahyp:hlinkClr xmlns:ahyp="http://schemas.microsoft.com/office/drawing/2018/hyperlinkcolor" val="tx"/>
                    </a:ext>
                  </a:extLst>
                </a:hlinkClick>
              </a:rPr>
              <a:t>Peter.McGilvray@dot.state.fl.us</a:t>
            </a:r>
            <a:endParaRPr lang="en-US" sz="1650" spc="-60" dirty="0">
              <a:solidFill>
                <a:schemeClr val="accent1"/>
              </a:solidFill>
              <a:latin typeface="Calibri"/>
            </a:endParaRPr>
          </a:p>
          <a:p>
            <a:pPr marL="0" indent="0" algn="ctr" defTabSz="685983">
              <a:spcAft>
                <a:spcPts val="0"/>
              </a:spcAft>
              <a:buNone/>
              <a:defRPr/>
            </a:pPr>
            <a:r>
              <a:rPr lang="en-US" sz="1650" spc="-60" dirty="0">
                <a:solidFill>
                  <a:sysClr val="windowText" lastClr="000000"/>
                </a:solidFill>
                <a:latin typeface="Calibri"/>
              </a:rPr>
              <a:t>(850) 414-5330</a:t>
            </a:r>
          </a:p>
          <a:p>
            <a:pPr marL="0" indent="0" algn="ctr" defTabSz="685983">
              <a:spcAft>
                <a:spcPts val="0"/>
              </a:spcAft>
              <a:buNone/>
              <a:defRPr/>
            </a:pPr>
            <a:endParaRPr lang="en-US" sz="1650" spc="-60" dirty="0">
              <a:solidFill>
                <a:sysClr val="windowText" lastClr="000000"/>
              </a:solidFill>
              <a:latin typeface="Calibri"/>
            </a:endParaRPr>
          </a:p>
          <a:p>
            <a:pPr marL="0" indent="0" algn="ctr" defTabSz="685983">
              <a:spcAft>
                <a:spcPts val="0"/>
              </a:spcAft>
              <a:buNone/>
              <a:defRPr/>
            </a:pPr>
            <a:r>
              <a:rPr lang="en-US" sz="1650" spc="-60" dirty="0">
                <a:solidFill>
                  <a:sysClr val="windowText" lastClr="000000"/>
                </a:solidFill>
                <a:latin typeface="Calibri"/>
              </a:rPr>
              <a:t>Ruth Roaza</a:t>
            </a:r>
          </a:p>
          <a:p>
            <a:pPr marL="0" indent="0" algn="ctr" defTabSz="685983">
              <a:spcAft>
                <a:spcPts val="0"/>
              </a:spcAft>
              <a:buNone/>
              <a:defRPr/>
            </a:pPr>
            <a:r>
              <a:rPr lang="en-US" sz="1650" spc="-60" dirty="0">
                <a:solidFill>
                  <a:schemeClr val="accent1"/>
                </a:solidFill>
                <a:latin typeface="Calibri"/>
                <a:hlinkClick r:id="rId4">
                  <a:extLst>
                    <a:ext uri="{A12FA001-AC4F-418D-AE19-62706E023703}">
                      <ahyp:hlinkClr xmlns:ahyp="http://schemas.microsoft.com/office/drawing/2018/hyperlinkcolor" val="tx"/>
                    </a:ext>
                  </a:extLst>
                </a:hlinkClick>
              </a:rPr>
              <a:t>Ruth.Roaza@dot.state.fl.us</a:t>
            </a:r>
            <a:endParaRPr lang="en-US" sz="1650" spc="-60" dirty="0">
              <a:solidFill>
                <a:schemeClr val="accent1"/>
              </a:solidFill>
              <a:latin typeface="Calibri"/>
            </a:endParaRPr>
          </a:p>
          <a:p>
            <a:pPr marL="0" indent="0" algn="ctr" defTabSz="685983">
              <a:spcAft>
                <a:spcPts val="0"/>
              </a:spcAft>
              <a:buNone/>
              <a:defRPr/>
            </a:pPr>
            <a:r>
              <a:rPr lang="en-US" sz="1650" spc="-60" dirty="0">
                <a:solidFill>
                  <a:sysClr val="windowText" lastClr="000000"/>
                </a:solidFill>
                <a:latin typeface="Calibri"/>
              </a:rPr>
              <a:t>(850) 414-5620</a:t>
            </a:r>
          </a:p>
          <a:p>
            <a:pPr marL="0" indent="0" algn="ctr" defTabSz="685983">
              <a:spcAft>
                <a:spcPts val="0"/>
              </a:spcAft>
              <a:buNone/>
              <a:defRPr/>
            </a:pPr>
            <a:endParaRPr lang="en-US" sz="1650" spc="-60" dirty="0">
              <a:solidFill>
                <a:sysClr val="windowText" lastClr="000000"/>
              </a:solidFill>
              <a:latin typeface="Calibri"/>
            </a:endParaRPr>
          </a:p>
          <a:p>
            <a:pPr marL="0" indent="0" algn="ctr" defTabSz="685983">
              <a:spcAft>
                <a:spcPts val="0"/>
              </a:spcAft>
              <a:buNone/>
              <a:defRPr/>
            </a:pPr>
            <a:r>
              <a:rPr lang="en-US" sz="1650" spc="-60" dirty="0">
                <a:solidFill>
                  <a:sysClr val="windowText" lastClr="000000"/>
                </a:solidFill>
                <a:latin typeface="Calibri"/>
              </a:rPr>
              <a:t>SWEPT Help Desk</a:t>
            </a:r>
          </a:p>
          <a:p>
            <a:pPr marL="0" indent="0" algn="ctr" defTabSz="685983">
              <a:spcAft>
                <a:spcPts val="0"/>
              </a:spcAft>
              <a:buNone/>
              <a:defRPr/>
            </a:pPr>
            <a:r>
              <a:rPr lang="en-US" sz="1650" spc="-60" dirty="0">
                <a:solidFill>
                  <a:schemeClr val="accent1"/>
                </a:solidFill>
                <a:latin typeface="Calibri"/>
                <a:hlinkClick r:id="rId5">
                  <a:extLst>
                    <a:ext uri="{A12FA001-AC4F-418D-AE19-62706E023703}">
                      <ahyp:hlinkClr xmlns:ahyp="http://schemas.microsoft.com/office/drawing/2018/hyperlinkcolor" val="tx"/>
                    </a:ext>
                  </a:extLst>
                </a:hlinkClick>
              </a:rPr>
              <a:t>swept@fla-etat.org</a:t>
            </a:r>
            <a:endParaRPr lang="en-US" sz="1650" spc="-60" dirty="0">
              <a:solidFill>
                <a:schemeClr val="accent1"/>
              </a:solidFill>
              <a:latin typeface="Calibri"/>
            </a:endParaRPr>
          </a:p>
          <a:p>
            <a:pPr marL="0" indent="0" algn="ctr" defTabSz="685983">
              <a:spcAft>
                <a:spcPts val="0"/>
              </a:spcAft>
              <a:buNone/>
              <a:defRPr/>
            </a:pPr>
            <a:r>
              <a:rPr lang="en-US" sz="1650" spc="-60" dirty="0">
                <a:solidFill>
                  <a:sysClr val="windowText" lastClr="000000"/>
                </a:solidFill>
                <a:latin typeface="Calibri"/>
              </a:rPr>
              <a:t>(850) 414-5334</a:t>
            </a:r>
          </a:p>
        </p:txBody>
      </p:sp>
    </p:spTree>
    <p:extLst>
      <p:ext uri="{BB962C8B-B14F-4D97-AF65-F5344CB8AC3E}">
        <p14:creationId xmlns:p14="http://schemas.microsoft.com/office/powerpoint/2010/main" val="98637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D583-D725-4FEA-98D7-5B194D8839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C04629-EFCE-4A8C-8FB5-FD846B2265E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C314F1B-754D-487A-B2C3-22F995D90CAF}"/>
              </a:ext>
            </a:extLst>
          </p:cNvPr>
          <p:cNvSpPr>
            <a:spLocks noGrp="1"/>
          </p:cNvSpPr>
          <p:nvPr>
            <p:ph type="sldNum" sz="quarter" idx="12"/>
          </p:nvPr>
        </p:nvSpPr>
        <p:spPr/>
        <p:txBody>
          <a:bodyPr/>
          <a:lstStyle/>
          <a:p>
            <a:fld id="{C36A997D-243A-4F89-9286-B2689FAEAD31}" type="slidenum">
              <a:rPr lang="en-US" smtClean="0"/>
              <a:t>4</a:t>
            </a:fld>
            <a:endParaRPr lang="en-US"/>
          </a:p>
        </p:txBody>
      </p:sp>
      <p:graphicFrame>
        <p:nvGraphicFramePr>
          <p:cNvPr id="5" name="Object 4">
            <a:extLst>
              <a:ext uri="{FF2B5EF4-FFF2-40B4-BE49-F238E27FC236}">
                <a16:creationId xmlns:a16="http://schemas.microsoft.com/office/drawing/2014/main" id="{56A16E69-2FDC-4EC7-84E9-0577B556398F}"/>
              </a:ext>
            </a:extLst>
          </p:cNvPr>
          <p:cNvGraphicFramePr>
            <a:graphicFrameLocks noChangeAspect="1"/>
          </p:cNvGraphicFramePr>
          <p:nvPr>
            <p:extLst>
              <p:ext uri="{D42A27DB-BD31-4B8C-83A1-F6EECF244321}">
                <p14:modId xmlns:p14="http://schemas.microsoft.com/office/powerpoint/2010/main" val="2876351685"/>
              </p:ext>
            </p:extLst>
          </p:nvPr>
        </p:nvGraphicFramePr>
        <p:xfrm>
          <a:off x="2971800" y="35818"/>
          <a:ext cx="5981700" cy="7741958"/>
        </p:xfrm>
        <a:graphic>
          <a:graphicData uri="http://schemas.openxmlformats.org/presentationml/2006/ole">
            <mc:AlternateContent xmlns:mc="http://schemas.openxmlformats.org/markup-compatibility/2006">
              <mc:Choice xmlns:v="urn:schemas-microsoft-com:vml" Requires="v">
                <p:oleObj spid="_x0000_s1026" name="Acrobat Document" r:id="rId3" imgW="5829203" imgH="7543800" progId="AcroExch.Document.DC">
                  <p:embed/>
                </p:oleObj>
              </mc:Choice>
              <mc:Fallback>
                <p:oleObj name="Acrobat Document" r:id="rId3" imgW="5829203" imgH="7543800" progId="AcroExch.Document.DC">
                  <p:embed/>
                  <p:pic>
                    <p:nvPicPr>
                      <p:cNvPr id="0" name=""/>
                      <p:cNvPicPr/>
                      <p:nvPr/>
                    </p:nvPicPr>
                    <p:blipFill>
                      <a:blip r:embed="rId4"/>
                      <a:stretch>
                        <a:fillRect/>
                      </a:stretch>
                    </p:blipFill>
                    <p:spPr>
                      <a:xfrm>
                        <a:off x="2971800" y="35818"/>
                        <a:ext cx="5981700" cy="7741958"/>
                      </a:xfrm>
                      <a:prstGeom prst="rect">
                        <a:avLst/>
                      </a:prstGeom>
                    </p:spPr>
                  </p:pic>
                </p:oleObj>
              </mc:Fallback>
            </mc:AlternateContent>
          </a:graphicData>
        </a:graphic>
      </p:graphicFrame>
    </p:spTree>
    <p:extLst>
      <p:ext uri="{BB962C8B-B14F-4D97-AF65-F5344CB8AC3E}">
        <p14:creationId xmlns:p14="http://schemas.microsoft.com/office/powerpoint/2010/main" val="98149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Director’s Opening Remarks</a:t>
            </a:r>
          </a:p>
        </p:txBody>
      </p:sp>
      <p:sp>
        <p:nvSpPr>
          <p:cNvPr id="3" name="Content Placeholder 2"/>
          <p:cNvSpPr>
            <a:spLocks noGrp="1"/>
          </p:cNvSpPr>
          <p:nvPr>
            <p:ph idx="1"/>
          </p:nvPr>
        </p:nvSpPr>
        <p:spPr>
          <a:xfrm>
            <a:off x="1981200" y="1418416"/>
            <a:ext cx="8366760" cy="4526280"/>
          </a:xfrm>
        </p:spPr>
        <p:txBody>
          <a:bodyPr>
            <a:normAutofit/>
          </a:bodyPr>
          <a:lstStyle/>
          <a:p>
            <a:pPr marL="0" indent="0">
              <a:buNone/>
            </a:pPr>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5</a:t>
            </a:fld>
            <a:endParaRPr lang="en-US" dirty="0"/>
          </a:p>
        </p:txBody>
      </p:sp>
      <p:pic>
        <p:nvPicPr>
          <p:cNvPr id="6" name="Picture 5">
            <a:extLst>
              <a:ext uri="{FF2B5EF4-FFF2-40B4-BE49-F238E27FC236}">
                <a16:creationId xmlns:a16="http://schemas.microsoft.com/office/drawing/2014/main" id="{F8BC095C-2B0E-4D87-9C7D-ABF213DE56CB}"/>
              </a:ext>
            </a:extLst>
          </p:cNvPr>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797" t="2848" r="74652" b="80309"/>
          <a:stretch/>
        </p:blipFill>
        <p:spPr bwMode="auto">
          <a:xfrm>
            <a:off x="4038600" y="1295400"/>
            <a:ext cx="4495800" cy="4649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890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5" name="Content Placeholder 4"/>
          <p:cNvSpPr>
            <a:spLocks noGrp="1"/>
          </p:cNvSpPr>
          <p:nvPr>
            <p:ph idx="1"/>
          </p:nvPr>
        </p:nvSpPr>
        <p:spPr>
          <a:xfrm>
            <a:off x="1981200" y="1188720"/>
            <a:ext cx="7680960" cy="4937760"/>
          </a:xfrm>
        </p:spPr>
        <p:txBody>
          <a:bodyPr>
            <a:normAutofit/>
          </a:bodyPr>
          <a:lstStyle/>
          <a:p>
            <a:pPr marL="0" indent="0">
              <a:spcAft>
                <a:spcPts val="1800"/>
              </a:spcAft>
              <a:buNone/>
            </a:pPr>
            <a:r>
              <a:rPr lang="en-US" sz="3500" dirty="0">
                <a:solidFill>
                  <a:schemeClr val="tx1">
                    <a:lumMod val="65000"/>
                    <a:lumOff val="35000"/>
                  </a:schemeClr>
                </a:solidFill>
              </a:rPr>
              <a:t>Changes since 2019</a:t>
            </a:r>
          </a:p>
          <a:p>
            <a:pPr marL="0" indent="0">
              <a:spcAft>
                <a:spcPts val="1800"/>
              </a:spcAft>
              <a:buNone/>
            </a:pPr>
            <a:r>
              <a:rPr lang="en-US" sz="3500" dirty="0" err="1">
                <a:solidFill>
                  <a:schemeClr val="tx1">
                    <a:lumMod val="65000"/>
                    <a:lumOff val="35000"/>
                  </a:schemeClr>
                </a:solidFill>
              </a:rPr>
              <a:t>StateWide</a:t>
            </a:r>
            <a:r>
              <a:rPr lang="en-US" sz="3500" dirty="0">
                <a:solidFill>
                  <a:schemeClr val="tx1">
                    <a:lumMod val="65000"/>
                    <a:lumOff val="35000"/>
                  </a:schemeClr>
                </a:solidFill>
              </a:rPr>
              <a:t> Environmental Project Tracker (SWEPT) Overview</a:t>
            </a:r>
          </a:p>
          <a:p>
            <a:pPr marL="0" indent="0">
              <a:spcAft>
                <a:spcPts val="1800"/>
              </a:spcAft>
              <a:buNone/>
            </a:pPr>
            <a:r>
              <a:rPr lang="en-US" sz="3500" dirty="0">
                <a:solidFill>
                  <a:schemeClr val="tx1">
                    <a:lumMod val="65000"/>
                    <a:lumOff val="35000"/>
                  </a:schemeClr>
                </a:solidFill>
              </a:rPr>
              <a:t>Environmental Review Process in SWEPT</a:t>
            </a:r>
          </a:p>
          <a:p>
            <a:pPr marL="0" indent="0">
              <a:spcAft>
                <a:spcPts val="1800"/>
              </a:spcAft>
              <a:buNone/>
            </a:pPr>
            <a:r>
              <a:rPr lang="en-US" sz="3500" dirty="0">
                <a:solidFill>
                  <a:schemeClr val="tx1">
                    <a:lumMod val="65000"/>
                    <a:lumOff val="35000"/>
                  </a:schemeClr>
                </a:solidFill>
              </a:rPr>
              <a:t>Using SWEPT to Support FHWA Audits</a:t>
            </a:r>
          </a:p>
        </p:txBody>
      </p:sp>
      <p:sp>
        <p:nvSpPr>
          <p:cNvPr id="3" name="Slide Number Placeholder 2"/>
          <p:cNvSpPr>
            <a:spLocks noGrp="1"/>
          </p:cNvSpPr>
          <p:nvPr>
            <p:ph type="sldNum" sz="quarter" idx="12"/>
          </p:nvPr>
        </p:nvSpPr>
        <p:spPr/>
        <p:txBody>
          <a:bodyPr/>
          <a:lstStyle/>
          <a:p>
            <a:fld id="{C36A997D-243A-4F89-9286-B2689FAEAD31}" type="slidenum">
              <a:rPr lang="en-US" smtClean="0"/>
              <a:t>6</a:t>
            </a:fld>
            <a:endParaRPr lang="en-US" dirty="0"/>
          </a:p>
        </p:txBody>
      </p:sp>
      <p:grpSp>
        <p:nvGrpSpPr>
          <p:cNvPr id="21" name="Group 20"/>
          <p:cNvGrpSpPr>
            <a:grpSpLocks noChangeAspect="1"/>
          </p:cNvGrpSpPr>
          <p:nvPr/>
        </p:nvGrpSpPr>
        <p:grpSpPr>
          <a:xfrm flipH="1">
            <a:off x="1527794" y="1905000"/>
            <a:ext cx="377206" cy="365760"/>
            <a:chOff x="7010400" y="4117975"/>
            <a:chExt cx="1308101" cy="1268412"/>
          </a:xfrm>
        </p:grpSpPr>
        <p:sp>
          <p:nvSpPr>
            <p:cNvPr id="10" name="Freeform 6"/>
            <p:cNvSpPr>
              <a:spLocks noEditPoints="1"/>
            </p:cNvSpPr>
            <p:nvPr/>
          </p:nvSpPr>
          <p:spPr bwMode="auto">
            <a:xfrm>
              <a:off x="7010400" y="4246562"/>
              <a:ext cx="74613" cy="1016000"/>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noEditPoints="1"/>
            </p:cNvSpPr>
            <p:nvPr/>
          </p:nvSpPr>
          <p:spPr bwMode="auto">
            <a:xfrm>
              <a:off x="7148513" y="4156075"/>
              <a:ext cx="63500" cy="1196975"/>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noEditPoints="1"/>
            </p:cNvSpPr>
            <p:nvPr/>
          </p:nvSpPr>
          <p:spPr bwMode="auto">
            <a:xfrm>
              <a:off x="8180388" y="4117975"/>
              <a:ext cx="138113" cy="1268412"/>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noEditPoints="1"/>
            </p:cNvSpPr>
            <p:nvPr/>
          </p:nvSpPr>
          <p:spPr bwMode="auto">
            <a:xfrm>
              <a:off x="8053388" y="4219575"/>
              <a:ext cx="127000" cy="1069975"/>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noEditPoints="1"/>
            </p:cNvSpPr>
            <p:nvPr/>
          </p:nvSpPr>
          <p:spPr bwMode="auto">
            <a:xfrm>
              <a:off x="7921625" y="4129087"/>
              <a:ext cx="119063" cy="1249362"/>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noEditPoints="1"/>
            </p:cNvSpPr>
            <p:nvPr/>
          </p:nvSpPr>
          <p:spPr bwMode="auto">
            <a:xfrm>
              <a:off x="7794625" y="4227512"/>
              <a:ext cx="107950" cy="1049337"/>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noEditPoints="1"/>
            </p:cNvSpPr>
            <p:nvPr/>
          </p:nvSpPr>
          <p:spPr bwMode="auto">
            <a:xfrm>
              <a:off x="7662863" y="4137025"/>
              <a:ext cx="101600" cy="1230312"/>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noEditPoints="1"/>
            </p:cNvSpPr>
            <p:nvPr/>
          </p:nvSpPr>
          <p:spPr bwMode="auto">
            <a:xfrm>
              <a:off x="7535863" y="4235450"/>
              <a:ext cx="88900" cy="1035050"/>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noEditPoints="1"/>
            </p:cNvSpPr>
            <p:nvPr/>
          </p:nvSpPr>
          <p:spPr bwMode="auto">
            <a:xfrm>
              <a:off x="7407275" y="4148137"/>
              <a:ext cx="82550" cy="1211262"/>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noEditPoints="1"/>
            </p:cNvSpPr>
            <p:nvPr/>
          </p:nvSpPr>
          <p:spPr bwMode="auto">
            <a:xfrm>
              <a:off x="7277100" y="4246562"/>
              <a:ext cx="74613" cy="1016000"/>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FF9900"/>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44"/>
          <p:cNvGrpSpPr/>
          <p:nvPr/>
        </p:nvGrpSpPr>
        <p:grpSpPr>
          <a:xfrm>
            <a:off x="1527794" y="3729591"/>
            <a:ext cx="377206" cy="365760"/>
            <a:chOff x="-24444" y="1852954"/>
            <a:chExt cx="377206" cy="365760"/>
          </a:xfrm>
        </p:grpSpPr>
        <p:sp>
          <p:nvSpPr>
            <p:cNvPr id="47" name="Freeform 6"/>
            <p:cNvSpPr>
              <a:spLocks noEditPoints="1"/>
            </p:cNvSpPr>
            <p:nvPr/>
          </p:nvSpPr>
          <p:spPr bwMode="auto">
            <a:xfrm flipH="1">
              <a:off x="331246" y="1890033"/>
              <a:ext cx="21516" cy="29297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7"/>
            <p:cNvSpPr>
              <a:spLocks noEditPoints="1"/>
            </p:cNvSpPr>
            <p:nvPr/>
          </p:nvSpPr>
          <p:spPr bwMode="auto">
            <a:xfrm flipH="1">
              <a:off x="294625" y="1863941"/>
              <a:ext cx="18311" cy="345160"/>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
            <p:cNvSpPr>
              <a:spLocks noEditPoints="1"/>
            </p:cNvSpPr>
            <p:nvPr/>
          </p:nvSpPr>
          <p:spPr bwMode="auto">
            <a:xfrm flipH="1">
              <a:off x="-24444" y="1852954"/>
              <a:ext cx="39826" cy="365760"/>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9"/>
            <p:cNvSpPr>
              <a:spLocks noEditPoints="1"/>
            </p:cNvSpPr>
            <p:nvPr/>
          </p:nvSpPr>
          <p:spPr bwMode="auto">
            <a:xfrm flipH="1">
              <a:off x="15382" y="1882251"/>
              <a:ext cx="36622" cy="308539"/>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0"/>
            <p:cNvSpPr>
              <a:spLocks noEditPoints="1"/>
            </p:cNvSpPr>
            <p:nvPr/>
          </p:nvSpPr>
          <p:spPr bwMode="auto">
            <a:xfrm flipH="1">
              <a:off x="55667" y="1856158"/>
              <a:ext cx="34333" cy="360267"/>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1"/>
            <p:cNvSpPr>
              <a:spLocks noEditPoints="1"/>
            </p:cNvSpPr>
            <p:nvPr/>
          </p:nvSpPr>
          <p:spPr bwMode="auto">
            <a:xfrm flipH="1">
              <a:off x="95493" y="1884540"/>
              <a:ext cx="31129" cy="302587"/>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12"/>
            <p:cNvSpPr>
              <a:spLocks noEditPoints="1"/>
            </p:cNvSpPr>
            <p:nvPr/>
          </p:nvSpPr>
          <p:spPr bwMode="auto">
            <a:xfrm flipH="1">
              <a:off x="135319" y="1858447"/>
              <a:ext cx="29298" cy="354773"/>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13"/>
            <p:cNvSpPr>
              <a:spLocks noEditPoints="1"/>
            </p:cNvSpPr>
            <p:nvPr/>
          </p:nvSpPr>
          <p:spPr bwMode="auto">
            <a:xfrm flipH="1">
              <a:off x="175603" y="1886829"/>
              <a:ext cx="25635" cy="298468"/>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14"/>
            <p:cNvSpPr>
              <a:spLocks noEditPoints="1"/>
            </p:cNvSpPr>
            <p:nvPr/>
          </p:nvSpPr>
          <p:spPr bwMode="auto">
            <a:xfrm flipH="1">
              <a:off x="214514" y="1861652"/>
              <a:ext cx="23804" cy="349280"/>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15"/>
            <p:cNvSpPr>
              <a:spLocks noEditPoints="1"/>
            </p:cNvSpPr>
            <p:nvPr/>
          </p:nvSpPr>
          <p:spPr bwMode="auto">
            <a:xfrm flipH="1">
              <a:off x="254340" y="1890033"/>
              <a:ext cx="21516" cy="29297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56"/>
          <p:cNvGrpSpPr/>
          <p:nvPr/>
        </p:nvGrpSpPr>
        <p:grpSpPr>
          <a:xfrm>
            <a:off x="1498954" y="3065375"/>
            <a:ext cx="377206" cy="365760"/>
            <a:chOff x="-24444" y="2499935"/>
            <a:chExt cx="377206" cy="365760"/>
          </a:xfrm>
        </p:grpSpPr>
        <p:sp>
          <p:nvSpPr>
            <p:cNvPr id="59" name="Freeform 6"/>
            <p:cNvSpPr>
              <a:spLocks noEditPoints="1"/>
            </p:cNvSpPr>
            <p:nvPr/>
          </p:nvSpPr>
          <p:spPr bwMode="auto">
            <a:xfrm flipH="1">
              <a:off x="331246" y="2537014"/>
              <a:ext cx="21516" cy="29297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7"/>
            <p:cNvSpPr>
              <a:spLocks noEditPoints="1"/>
            </p:cNvSpPr>
            <p:nvPr/>
          </p:nvSpPr>
          <p:spPr bwMode="auto">
            <a:xfrm flipH="1">
              <a:off x="294625" y="2510922"/>
              <a:ext cx="18311" cy="345160"/>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8"/>
            <p:cNvSpPr>
              <a:spLocks noEditPoints="1"/>
            </p:cNvSpPr>
            <p:nvPr/>
          </p:nvSpPr>
          <p:spPr bwMode="auto">
            <a:xfrm flipH="1">
              <a:off x="-24444" y="2499935"/>
              <a:ext cx="39826" cy="365760"/>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9"/>
            <p:cNvSpPr>
              <a:spLocks noEditPoints="1"/>
            </p:cNvSpPr>
            <p:nvPr/>
          </p:nvSpPr>
          <p:spPr bwMode="auto">
            <a:xfrm flipH="1">
              <a:off x="15382" y="2529232"/>
              <a:ext cx="36622" cy="308539"/>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10"/>
            <p:cNvSpPr>
              <a:spLocks noEditPoints="1"/>
            </p:cNvSpPr>
            <p:nvPr/>
          </p:nvSpPr>
          <p:spPr bwMode="auto">
            <a:xfrm flipH="1">
              <a:off x="55667" y="2503139"/>
              <a:ext cx="34333" cy="360267"/>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11"/>
            <p:cNvSpPr>
              <a:spLocks noEditPoints="1"/>
            </p:cNvSpPr>
            <p:nvPr/>
          </p:nvSpPr>
          <p:spPr bwMode="auto">
            <a:xfrm flipH="1">
              <a:off x="95493" y="2531521"/>
              <a:ext cx="31129" cy="302587"/>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12"/>
            <p:cNvSpPr>
              <a:spLocks noEditPoints="1"/>
            </p:cNvSpPr>
            <p:nvPr/>
          </p:nvSpPr>
          <p:spPr bwMode="auto">
            <a:xfrm flipH="1">
              <a:off x="135319" y="2505428"/>
              <a:ext cx="29298" cy="354773"/>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13"/>
            <p:cNvSpPr>
              <a:spLocks noEditPoints="1"/>
            </p:cNvSpPr>
            <p:nvPr/>
          </p:nvSpPr>
          <p:spPr bwMode="auto">
            <a:xfrm flipH="1">
              <a:off x="175603" y="2533810"/>
              <a:ext cx="25635" cy="298468"/>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14"/>
            <p:cNvSpPr>
              <a:spLocks noEditPoints="1"/>
            </p:cNvSpPr>
            <p:nvPr/>
          </p:nvSpPr>
          <p:spPr bwMode="auto">
            <a:xfrm flipH="1">
              <a:off x="214514" y="2508633"/>
              <a:ext cx="23804" cy="349280"/>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15"/>
            <p:cNvSpPr>
              <a:spLocks noEditPoints="1"/>
            </p:cNvSpPr>
            <p:nvPr/>
          </p:nvSpPr>
          <p:spPr bwMode="auto">
            <a:xfrm flipH="1">
              <a:off x="254340" y="2537014"/>
              <a:ext cx="21516" cy="29297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rgbClr val="990099"/>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p:cNvGrpSpPr/>
          <p:nvPr/>
        </p:nvGrpSpPr>
        <p:grpSpPr>
          <a:xfrm>
            <a:off x="1530516" y="1247996"/>
            <a:ext cx="377206" cy="365760"/>
            <a:chOff x="-24444" y="1852954"/>
            <a:chExt cx="377206" cy="365760"/>
          </a:xfrm>
        </p:grpSpPr>
        <p:sp>
          <p:nvSpPr>
            <p:cNvPr id="72" name="Freeform 6"/>
            <p:cNvSpPr>
              <a:spLocks noEditPoints="1"/>
            </p:cNvSpPr>
            <p:nvPr/>
          </p:nvSpPr>
          <p:spPr bwMode="auto">
            <a:xfrm flipH="1">
              <a:off x="331246" y="1890033"/>
              <a:ext cx="21516" cy="29297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7"/>
            <p:cNvSpPr>
              <a:spLocks noEditPoints="1"/>
            </p:cNvSpPr>
            <p:nvPr/>
          </p:nvSpPr>
          <p:spPr bwMode="auto">
            <a:xfrm flipH="1">
              <a:off x="294625" y="1863941"/>
              <a:ext cx="18311" cy="345160"/>
            </a:xfrm>
            <a:custGeom>
              <a:avLst/>
              <a:gdLst>
                <a:gd name="T0" fmla="*/ 0 w 17"/>
                <a:gd name="T1" fmla="*/ 310 h 319"/>
                <a:gd name="T2" fmla="*/ 8 w 17"/>
                <a:gd name="T3" fmla="*/ 301 h 319"/>
                <a:gd name="T4" fmla="*/ 8 w 17"/>
                <a:gd name="T5" fmla="*/ 301 h 319"/>
                <a:gd name="T6" fmla="*/ 17 w 17"/>
                <a:gd name="T7" fmla="*/ 310 h 319"/>
                <a:gd name="T8" fmla="*/ 17 w 17"/>
                <a:gd name="T9" fmla="*/ 310 h 319"/>
                <a:gd name="T10" fmla="*/ 8 w 17"/>
                <a:gd name="T11" fmla="*/ 319 h 319"/>
                <a:gd name="T12" fmla="*/ 8 w 17"/>
                <a:gd name="T13" fmla="*/ 319 h 319"/>
                <a:gd name="T14" fmla="*/ 0 w 17"/>
                <a:gd name="T15" fmla="*/ 310 h 319"/>
                <a:gd name="T16" fmla="*/ 0 w 17"/>
                <a:gd name="T17" fmla="*/ 260 h 319"/>
                <a:gd name="T18" fmla="*/ 8 w 17"/>
                <a:gd name="T19" fmla="*/ 251 h 319"/>
                <a:gd name="T20" fmla="*/ 8 w 17"/>
                <a:gd name="T21" fmla="*/ 251 h 319"/>
                <a:gd name="T22" fmla="*/ 17 w 17"/>
                <a:gd name="T23" fmla="*/ 260 h 319"/>
                <a:gd name="T24" fmla="*/ 17 w 17"/>
                <a:gd name="T25" fmla="*/ 260 h 319"/>
                <a:gd name="T26" fmla="*/ 8 w 17"/>
                <a:gd name="T27" fmla="*/ 268 h 319"/>
                <a:gd name="T28" fmla="*/ 8 w 17"/>
                <a:gd name="T29" fmla="*/ 268 h 319"/>
                <a:gd name="T30" fmla="*/ 0 w 17"/>
                <a:gd name="T31" fmla="*/ 260 h 319"/>
                <a:gd name="T32" fmla="*/ 0 w 17"/>
                <a:gd name="T33" fmla="*/ 209 h 319"/>
                <a:gd name="T34" fmla="*/ 8 w 17"/>
                <a:gd name="T35" fmla="*/ 201 h 319"/>
                <a:gd name="T36" fmla="*/ 8 w 17"/>
                <a:gd name="T37" fmla="*/ 201 h 319"/>
                <a:gd name="T38" fmla="*/ 17 w 17"/>
                <a:gd name="T39" fmla="*/ 209 h 319"/>
                <a:gd name="T40" fmla="*/ 17 w 17"/>
                <a:gd name="T41" fmla="*/ 209 h 319"/>
                <a:gd name="T42" fmla="*/ 8 w 17"/>
                <a:gd name="T43" fmla="*/ 218 h 319"/>
                <a:gd name="T44" fmla="*/ 8 w 17"/>
                <a:gd name="T45" fmla="*/ 218 h 319"/>
                <a:gd name="T46" fmla="*/ 0 w 17"/>
                <a:gd name="T47" fmla="*/ 209 h 319"/>
                <a:gd name="T48" fmla="*/ 0 w 17"/>
                <a:gd name="T49" fmla="*/ 159 h 319"/>
                <a:gd name="T50" fmla="*/ 8 w 17"/>
                <a:gd name="T51" fmla="*/ 151 h 319"/>
                <a:gd name="T52" fmla="*/ 8 w 17"/>
                <a:gd name="T53" fmla="*/ 151 h 319"/>
                <a:gd name="T54" fmla="*/ 17 w 17"/>
                <a:gd name="T55" fmla="*/ 159 h 319"/>
                <a:gd name="T56" fmla="*/ 17 w 17"/>
                <a:gd name="T57" fmla="*/ 159 h 319"/>
                <a:gd name="T58" fmla="*/ 8 w 17"/>
                <a:gd name="T59" fmla="*/ 168 h 319"/>
                <a:gd name="T60" fmla="*/ 8 w 17"/>
                <a:gd name="T61" fmla="*/ 168 h 319"/>
                <a:gd name="T62" fmla="*/ 0 w 17"/>
                <a:gd name="T63" fmla="*/ 159 h 319"/>
                <a:gd name="T64" fmla="*/ 0 w 17"/>
                <a:gd name="T65" fmla="*/ 109 h 319"/>
                <a:gd name="T66" fmla="*/ 8 w 17"/>
                <a:gd name="T67" fmla="*/ 100 h 319"/>
                <a:gd name="T68" fmla="*/ 8 w 17"/>
                <a:gd name="T69" fmla="*/ 100 h 319"/>
                <a:gd name="T70" fmla="*/ 17 w 17"/>
                <a:gd name="T71" fmla="*/ 109 h 319"/>
                <a:gd name="T72" fmla="*/ 17 w 17"/>
                <a:gd name="T73" fmla="*/ 109 h 319"/>
                <a:gd name="T74" fmla="*/ 8 w 17"/>
                <a:gd name="T75" fmla="*/ 118 h 319"/>
                <a:gd name="T76" fmla="*/ 8 w 17"/>
                <a:gd name="T77" fmla="*/ 118 h 319"/>
                <a:gd name="T78" fmla="*/ 0 w 17"/>
                <a:gd name="T79" fmla="*/ 109 h 319"/>
                <a:gd name="T80" fmla="*/ 0 w 17"/>
                <a:gd name="T81" fmla="*/ 59 h 319"/>
                <a:gd name="T82" fmla="*/ 8 w 17"/>
                <a:gd name="T83" fmla="*/ 50 h 319"/>
                <a:gd name="T84" fmla="*/ 8 w 17"/>
                <a:gd name="T85" fmla="*/ 50 h 319"/>
                <a:gd name="T86" fmla="*/ 17 w 17"/>
                <a:gd name="T87" fmla="*/ 59 h 319"/>
                <a:gd name="T88" fmla="*/ 17 w 17"/>
                <a:gd name="T89" fmla="*/ 59 h 319"/>
                <a:gd name="T90" fmla="*/ 8 w 17"/>
                <a:gd name="T91" fmla="*/ 68 h 319"/>
                <a:gd name="T92" fmla="*/ 8 w 17"/>
                <a:gd name="T93" fmla="*/ 68 h 319"/>
                <a:gd name="T94" fmla="*/ 0 w 17"/>
                <a:gd name="T95" fmla="*/ 59 h 319"/>
                <a:gd name="T96" fmla="*/ 0 w 17"/>
                <a:gd name="T97" fmla="*/ 9 h 319"/>
                <a:gd name="T98" fmla="*/ 8 w 17"/>
                <a:gd name="T99" fmla="*/ 0 h 319"/>
                <a:gd name="T100" fmla="*/ 8 w 17"/>
                <a:gd name="T101" fmla="*/ 0 h 319"/>
                <a:gd name="T102" fmla="*/ 17 w 17"/>
                <a:gd name="T103" fmla="*/ 9 h 319"/>
                <a:gd name="T104" fmla="*/ 17 w 17"/>
                <a:gd name="T105" fmla="*/ 9 h 319"/>
                <a:gd name="T106" fmla="*/ 8 w 17"/>
                <a:gd name="T107" fmla="*/ 17 h 319"/>
                <a:gd name="T108" fmla="*/ 8 w 17"/>
                <a:gd name="T109" fmla="*/ 17 h 319"/>
                <a:gd name="T110" fmla="*/ 0 w 17"/>
                <a:gd name="T111"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319">
                  <a:moveTo>
                    <a:pt x="0" y="310"/>
                  </a:moveTo>
                  <a:cubicBezTo>
                    <a:pt x="0" y="305"/>
                    <a:pt x="4" y="301"/>
                    <a:pt x="8" y="301"/>
                  </a:cubicBezTo>
                  <a:cubicBezTo>
                    <a:pt x="8" y="301"/>
                    <a:pt x="8" y="301"/>
                    <a:pt x="8" y="301"/>
                  </a:cubicBezTo>
                  <a:cubicBezTo>
                    <a:pt x="13" y="301"/>
                    <a:pt x="17" y="305"/>
                    <a:pt x="17" y="310"/>
                  </a:cubicBezTo>
                  <a:cubicBezTo>
                    <a:pt x="17" y="310"/>
                    <a:pt x="17" y="310"/>
                    <a:pt x="17" y="310"/>
                  </a:cubicBezTo>
                  <a:cubicBezTo>
                    <a:pt x="17" y="315"/>
                    <a:pt x="13" y="319"/>
                    <a:pt x="8" y="319"/>
                  </a:cubicBezTo>
                  <a:cubicBezTo>
                    <a:pt x="8" y="319"/>
                    <a:pt x="8" y="319"/>
                    <a:pt x="8" y="319"/>
                  </a:cubicBezTo>
                  <a:cubicBezTo>
                    <a:pt x="4" y="319"/>
                    <a:pt x="0" y="315"/>
                    <a:pt x="0" y="310"/>
                  </a:cubicBezTo>
                  <a:close/>
                  <a:moveTo>
                    <a:pt x="0" y="260"/>
                  </a:moveTo>
                  <a:cubicBezTo>
                    <a:pt x="0" y="255"/>
                    <a:pt x="4" y="251"/>
                    <a:pt x="8" y="251"/>
                  </a:cubicBezTo>
                  <a:cubicBezTo>
                    <a:pt x="8" y="251"/>
                    <a:pt x="8" y="251"/>
                    <a:pt x="8" y="251"/>
                  </a:cubicBezTo>
                  <a:cubicBezTo>
                    <a:pt x="13" y="251"/>
                    <a:pt x="17" y="255"/>
                    <a:pt x="17" y="260"/>
                  </a:cubicBezTo>
                  <a:cubicBezTo>
                    <a:pt x="17" y="260"/>
                    <a:pt x="17" y="260"/>
                    <a:pt x="17" y="260"/>
                  </a:cubicBezTo>
                  <a:cubicBezTo>
                    <a:pt x="17" y="265"/>
                    <a:pt x="13" y="268"/>
                    <a:pt x="8" y="268"/>
                  </a:cubicBezTo>
                  <a:cubicBezTo>
                    <a:pt x="8" y="268"/>
                    <a:pt x="8" y="268"/>
                    <a:pt x="8" y="268"/>
                  </a:cubicBezTo>
                  <a:cubicBezTo>
                    <a:pt x="4" y="268"/>
                    <a:pt x="0" y="265"/>
                    <a:pt x="0" y="260"/>
                  </a:cubicBezTo>
                  <a:close/>
                  <a:moveTo>
                    <a:pt x="0" y="209"/>
                  </a:moveTo>
                  <a:cubicBezTo>
                    <a:pt x="0" y="205"/>
                    <a:pt x="4" y="201"/>
                    <a:pt x="8" y="201"/>
                  </a:cubicBezTo>
                  <a:cubicBezTo>
                    <a:pt x="8" y="201"/>
                    <a:pt x="8" y="201"/>
                    <a:pt x="8" y="201"/>
                  </a:cubicBezTo>
                  <a:cubicBezTo>
                    <a:pt x="13" y="201"/>
                    <a:pt x="17" y="205"/>
                    <a:pt x="17" y="209"/>
                  </a:cubicBezTo>
                  <a:cubicBezTo>
                    <a:pt x="17" y="209"/>
                    <a:pt x="17" y="209"/>
                    <a:pt x="17" y="209"/>
                  </a:cubicBezTo>
                  <a:cubicBezTo>
                    <a:pt x="17" y="214"/>
                    <a:pt x="13" y="218"/>
                    <a:pt x="8" y="218"/>
                  </a:cubicBezTo>
                  <a:cubicBezTo>
                    <a:pt x="8" y="218"/>
                    <a:pt x="8" y="218"/>
                    <a:pt x="8" y="218"/>
                  </a:cubicBezTo>
                  <a:cubicBezTo>
                    <a:pt x="4" y="218"/>
                    <a:pt x="0" y="214"/>
                    <a:pt x="0" y="209"/>
                  </a:cubicBezTo>
                  <a:close/>
                  <a:moveTo>
                    <a:pt x="0" y="159"/>
                  </a:moveTo>
                  <a:cubicBezTo>
                    <a:pt x="0" y="154"/>
                    <a:pt x="4" y="151"/>
                    <a:pt x="8" y="151"/>
                  </a:cubicBezTo>
                  <a:cubicBezTo>
                    <a:pt x="8" y="151"/>
                    <a:pt x="8" y="151"/>
                    <a:pt x="8" y="151"/>
                  </a:cubicBezTo>
                  <a:cubicBezTo>
                    <a:pt x="13" y="151"/>
                    <a:pt x="17" y="154"/>
                    <a:pt x="17" y="159"/>
                  </a:cubicBezTo>
                  <a:cubicBezTo>
                    <a:pt x="17" y="159"/>
                    <a:pt x="17" y="159"/>
                    <a:pt x="17" y="159"/>
                  </a:cubicBezTo>
                  <a:cubicBezTo>
                    <a:pt x="17" y="164"/>
                    <a:pt x="13" y="168"/>
                    <a:pt x="8" y="168"/>
                  </a:cubicBezTo>
                  <a:cubicBezTo>
                    <a:pt x="8" y="168"/>
                    <a:pt x="8" y="168"/>
                    <a:pt x="8" y="168"/>
                  </a:cubicBezTo>
                  <a:cubicBezTo>
                    <a:pt x="4" y="168"/>
                    <a:pt x="0" y="164"/>
                    <a:pt x="0" y="159"/>
                  </a:cubicBezTo>
                  <a:close/>
                  <a:moveTo>
                    <a:pt x="0" y="109"/>
                  </a:moveTo>
                  <a:cubicBezTo>
                    <a:pt x="0" y="104"/>
                    <a:pt x="4" y="100"/>
                    <a:pt x="8" y="100"/>
                  </a:cubicBezTo>
                  <a:cubicBezTo>
                    <a:pt x="8" y="100"/>
                    <a:pt x="8" y="100"/>
                    <a:pt x="8" y="100"/>
                  </a:cubicBezTo>
                  <a:cubicBezTo>
                    <a:pt x="13" y="100"/>
                    <a:pt x="17" y="104"/>
                    <a:pt x="17" y="109"/>
                  </a:cubicBezTo>
                  <a:cubicBezTo>
                    <a:pt x="17" y="109"/>
                    <a:pt x="17" y="109"/>
                    <a:pt x="17" y="109"/>
                  </a:cubicBezTo>
                  <a:cubicBezTo>
                    <a:pt x="17" y="114"/>
                    <a:pt x="13" y="118"/>
                    <a:pt x="8" y="118"/>
                  </a:cubicBezTo>
                  <a:cubicBezTo>
                    <a:pt x="8" y="118"/>
                    <a:pt x="8" y="118"/>
                    <a:pt x="8" y="118"/>
                  </a:cubicBezTo>
                  <a:cubicBezTo>
                    <a:pt x="4" y="118"/>
                    <a:pt x="0" y="114"/>
                    <a:pt x="0" y="109"/>
                  </a:cubicBezTo>
                  <a:close/>
                  <a:moveTo>
                    <a:pt x="0" y="59"/>
                  </a:moveTo>
                  <a:cubicBezTo>
                    <a:pt x="0" y="54"/>
                    <a:pt x="4" y="50"/>
                    <a:pt x="8" y="50"/>
                  </a:cubicBezTo>
                  <a:cubicBezTo>
                    <a:pt x="8" y="50"/>
                    <a:pt x="8" y="50"/>
                    <a:pt x="8" y="50"/>
                  </a:cubicBezTo>
                  <a:cubicBezTo>
                    <a:pt x="13" y="50"/>
                    <a:pt x="17" y="54"/>
                    <a:pt x="17" y="59"/>
                  </a:cubicBezTo>
                  <a:cubicBezTo>
                    <a:pt x="17" y="59"/>
                    <a:pt x="17" y="59"/>
                    <a:pt x="17" y="59"/>
                  </a:cubicBezTo>
                  <a:cubicBezTo>
                    <a:pt x="17" y="64"/>
                    <a:pt x="13" y="68"/>
                    <a:pt x="8" y="68"/>
                  </a:cubicBezTo>
                  <a:cubicBezTo>
                    <a:pt x="8" y="68"/>
                    <a:pt x="8" y="68"/>
                    <a:pt x="8" y="68"/>
                  </a:cubicBezTo>
                  <a:cubicBezTo>
                    <a:pt x="4" y="68"/>
                    <a:pt x="0" y="64"/>
                    <a:pt x="0" y="59"/>
                  </a:cubicBezTo>
                  <a:close/>
                  <a:moveTo>
                    <a:pt x="0" y="9"/>
                  </a:moveTo>
                  <a:cubicBezTo>
                    <a:pt x="0" y="4"/>
                    <a:pt x="4" y="0"/>
                    <a:pt x="8" y="0"/>
                  </a:cubicBezTo>
                  <a:cubicBezTo>
                    <a:pt x="8" y="0"/>
                    <a:pt x="8" y="0"/>
                    <a:pt x="8" y="0"/>
                  </a:cubicBezTo>
                  <a:cubicBezTo>
                    <a:pt x="13" y="0"/>
                    <a:pt x="17" y="4"/>
                    <a:pt x="17" y="9"/>
                  </a:cubicBezTo>
                  <a:cubicBezTo>
                    <a:pt x="17" y="9"/>
                    <a:pt x="17" y="9"/>
                    <a:pt x="17" y="9"/>
                  </a:cubicBezTo>
                  <a:cubicBezTo>
                    <a:pt x="17" y="13"/>
                    <a:pt x="13" y="17"/>
                    <a:pt x="8" y="17"/>
                  </a:cubicBezTo>
                  <a:cubicBezTo>
                    <a:pt x="8" y="17"/>
                    <a:pt x="8" y="17"/>
                    <a:pt x="8" y="17"/>
                  </a:cubicBezTo>
                  <a:cubicBezTo>
                    <a:pt x="4" y="17"/>
                    <a:pt x="0" y="13"/>
                    <a:pt x="0" y="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8"/>
            <p:cNvSpPr>
              <a:spLocks noEditPoints="1"/>
            </p:cNvSpPr>
            <p:nvPr/>
          </p:nvSpPr>
          <p:spPr bwMode="auto">
            <a:xfrm flipH="1">
              <a:off x="-24444" y="1852954"/>
              <a:ext cx="39826" cy="365760"/>
            </a:xfrm>
            <a:custGeom>
              <a:avLst/>
              <a:gdLst>
                <a:gd name="T0" fmla="*/ 0 w 37"/>
                <a:gd name="T1" fmla="*/ 320 h 338"/>
                <a:gd name="T2" fmla="*/ 18 w 37"/>
                <a:gd name="T3" fmla="*/ 302 h 338"/>
                <a:gd name="T4" fmla="*/ 18 w 37"/>
                <a:gd name="T5" fmla="*/ 302 h 338"/>
                <a:gd name="T6" fmla="*/ 37 w 37"/>
                <a:gd name="T7" fmla="*/ 320 h 338"/>
                <a:gd name="T8" fmla="*/ 37 w 37"/>
                <a:gd name="T9" fmla="*/ 320 h 338"/>
                <a:gd name="T10" fmla="*/ 18 w 37"/>
                <a:gd name="T11" fmla="*/ 338 h 338"/>
                <a:gd name="T12" fmla="*/ 18 w 37"/>
                <a:gd name="T13" fmla="*/ 338 h 338"/>
                <a:gd name="T14" fmla="*/ 0 w 37"/>
                <a:gd name="T15" fmla="*/ 320 h 338"/>
                <a:gd name="T16" fmla="*/ 0 w 37"/>
                <a:gd name="T17" fmla="*/ 270 h 338"/>
                <a:gd name="T18" fmla="*/ 18 w 37"/>
                <a:gd name="T19" fmla="*/ 252 h 338"/>
                <a:gd name="T20" fmla="*/ 18 w 37"/>
                <a:gd name="T21" fmla="*/ 252 h 338"/>
                <a:gd name="T22" fmla="*/ 37 w 37"/>
                <a:gd name="T23" fmla="*/ 270 h 338"/>
                <a:gd name="T24" fmla="*/ 37 w 37"/>
                <a:gd name="T25" fmla="*/ 270 h 338"/>
                <a:gd name="T26" fmla="*/ 18 w 37"/>
                <a:gd name="T27" fmla="*/ 288 h 338"/>
                <a:gd name="T28" fmla="*/ 18 w 37"/>
                <a:gd name="T29" fmla="*/ 288 h 338"/>
                <a:gd name="T30" fmla="*/ 0 w 37"/>
                <a:gd name="T31" fmla="*/ 270 h 338"/>
                <a:gd name="T32" fmla="*/ 0 w 37"/>
                <a:gd name="T33" fmla="*/ 219 h 338"/>
                <a:gd name="T34" fmla="*/ 18 w 37"/>
                <a:gd name="T35" fmla="*/ 201 h 338"/>
                <a:gd name="T36" fmla="*/ 18 w 37"/>
                <a:gd name="T37" fmla="*/ 201 h 338"/>
                <a:gd name="T38" fmla="*/ 37 w 37"/>
                <a:gd name="T39" fmla="*/ 219 h 338"/>
                <a:gd name="T40" fmla="*/ 37 w 37"/>
                <a:gd name="T41" fmla="*/ 219 h 338"/>
                <a:gd name="T42" fmla="*/ 18 w 37"/>
                <a:gd name="T43" fmla="*/ 238 h 338"/>
                <a:gd name="T44" fmla="*/ 18 w 37"/>
                <a:gd name="T45" fmla="*/ 238 h 338"/>
                <a:gd name="T46" fmla="*/ 0 w 37"/>
                <a:gd name="T47" fmla="*/ 219 h 338"/>
                <a:gd name="T48" fmla="*/ 0 w 37"/>
                <a:gd name="T49" fmla="*/ 169 h 338"/>
                <a:gd name="T50" fmla="*/ 18 w 37"/>
                <a:gd name="T51" fmla="*/ 151 h 338"/>
                <a:gd name="T52" fmla="*/ 18 w 37"/>
                <a:gd name="T53" fmla="*/ 151 h 338"/>
                <a:gd name="T54" fmla="*/ 37 w 37"/>
                <a:gd name="T55" fmla="*/ 169 h 338"/>
                <a:gd name="T56" fmla="*/ 37 w 37"/>
                <a:gd name="T57" fmla="*/ 169 h 338"/>
                <a:gd name="T58" fmla="*/ 18 w 37"/>
                <a:gd name="T59" fmla="*/ 187 h 338"/>
                <a:gd name="T60" fmla="*/ 18 w 37"/>
                <a:gd name="T61" fmla="*/ 187 h 338"/>
                <a:gd name="T62" fmla="*/ 0 w 37"/>
                <a:gd name="T63" fmla="*/ 169 h 338"/>
                <a:gd name="T64" fmla="*/ 0 w 37"/>
                <a:gd name="T65" fmla="*/ 119 h 338"/>
                <a:gd name="T66" fmla="*/ 18 w 37"/>
                <a:gd name="T67" fmla="*/ 101 h 338"/>
                <a:gd name="T68" fmla="*/ 18 w 37"/>
                <a:gd name="T69" fmla="*/ 101 h 338"/>
                <a:gd name="T70" fmla="*/ 37 w 37"/>
                <a:gd name="T71" fmla="*/ 119 h 338"/>
                <a:gd name="T72" fmla="*/ 37 w 37"/>
                <a:gd name="T73" fmla="*/ 119 h 338"/>
                <a:gd name="T74" fmla="*/ 18 w 37"/>
                <a:gd name="T75" fmla="*/ 137 h 338"/>
                <a:gd name="T76" fmla="*/ 18 w 37"/>
                <a:gd name="T77" fmla="*/ 137 h 338"/>
                <a:gd name="T78" fmla="*/ 0 w 37"/>
                <a:gd name="T79" fmla="*/ 119 h 338"/>
                <a:gd name="T80" fmla="*/ 0 w 37"/>
                <a:gd name="T81" fmla="*/ 69 h 338"/>
                <a:gd name="T82" fmla="*/ 18 w 37"/>
                <a:gd name="T83" fmla="*/ 51 h 338"/>
                <a:gd name="T84" fmla="*/ 18 w 37"/>
                <a:gd name="T85" fmla="*/ 51 h 338"/>
                <a:gd name="T86" fmla="*/ 37 w 37"/>
                <a:gd name="T87" fmla="*/ 69 h 338"/>
                <a:gd name="T88" fmla="*/ 37 w 37"/>
                <a:gd name="T89" fmla="*/ 69 h 338"/>
                <a:gd name="T90" fmla="*/ 18 w 37"/>
                <a:gd name="T91" fmla="*/ 87 h 338"/>
                <a:gd name="T92" fmla="*/ 18 w 37"/>
                <a:gd name="T93" fmla="*/ 87 h 338"/>
                <a:gd name="T94" fmla="*/ 0 w 37"/>
                <a:gd name="T95" fmla="*/ 69 h 338"/>
                <a:gd name="T96" fmla="*/ 0 w 37"/>
                <a:gd name="T97" fmla="*/ 19 h 338"/>
                <a:gd name="T98" fmla="*/ 18 w 37"/>
                <a:gd name="T99" fmla="*/ 0 h 338"/>
                <a:gd name="T100" fmla="*/ 18 w 37"/>
                <a:gd name="T101" fmla="*/ 0 h 338"/>
                <a:gd name="T102" fmla="*/ 37 w 37"/>
                <a:gd name="T103" fmla="*/ 19 h 338"/>
                <a:gd name="T104" fmla="*/ 37 w 37"/>
                <a:gd name="T105" fmla="*/ 19 h 338"/>
                <a:gd name="T106" fmla="*/ 18 w 37"/>
                <a:gd name="T107" fmla="*/ 37 h 338"/>
                <a:gd name="T108" fmla="*/ 18 w 37"/>
                <a:gd name="T109" fmla="*/ 37 h 338"/>
                <a:gd name="T110" fmla="*/ 0 w 37"/>
                <a:gd name="T111" fmla="*/ 1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338">
                  <a:moveTo>
                    <a:pt x="0" y="320"/>
                  </a:moveTo>
                  <a:cubicBezTo>
                    <a:pt x="0" y="310"/>
                    <a:pt x="8" y="302"/>
                    <a:pt x="18" y="302"/>
                  </a:cubicBezTo>
                  <a:cubicBezTo>
                    <a:pt x="18" y="302"/>
                    <a:pt x="18" y="302"/>
                    <a:pt x="18" y="302"/>
                  </a:cubicBezTo>
                  <a:cubicBezTo>
                    <a:pt x="28" y="302"/>
                    <a:pt x="37" y="310"/>
                    <a:pt x="37" y="320"/>
                  </a:cubicBezTo>
                  <a:cubicBezTo>
                    <a:pt x="37" y="320"/>
                    <a:pt x="37" y="320"/>
                    <a:pt x="37" y="320"/>
                  </a:cubicBezTo>
                  <a:cubicBezTo>
                    <a:pt x="37" y="330"/>
                    <a:pt x="28" y="338"/>
                    <a:pt x="18" y="338"/>
                  </a:cubicBezTo>
                  <a:cubicBezTo>
                    <a:pt x="18" y="338"/>
                    <a:pt x="18" y="338"/>
                    <a:pt x="18" y="338"/>
                  </a:cubicBezTo>
                  <a:cubicBezTo>
                    <a:pt x="8" y="338"/>
                    <a:pt x="0" y="330"/>
                    <a:pt x="0" y="320"/>
                  </a:cubicBezTo>
                  <a:close/>
                  <a:moveTo>
                    <a:pt x="0" y="270"/>
                  </a:moveTo>
                  <a:cubicBezTo>
                    <a:pt x="0" y="260"/>
                    <a:pt x="8" y="252"/>
                    <a:pt x="18" y="252"/>
                  </a:cubicBezTo>
                  <a:cubicBezTo>
                    <a:pt x="18" y="252"/>
                    <a:pt x="18" y="252"/>
                    <a:pt x="18" y="252"/>
                  </a:cubicBezTo>
                  <a:cubicBezTo>
                    <a:pt x="28" y="252"/>
                    <a:pt x="37" y="260"/>
                    <a:pt x="37" y="270"/>
                  </a:cubicBezTo>
                  <a:cubicBezTo>
                    <a:pt x="37" y="270"/>
                    <a:pt x="37" y="270"/>
                    <a:pt x="37" y="270"/>
                  </a:cubicBezTo>
                  <a:cubicBezTo>
                    <a:pt x="37" y="280"/>
                    <a:pt x="28" y="288"/>
                    <a:pt x="18" y="288"/>
                  </a:cubicBezTo>
                  <a:cubicBezTo>
                    <a:pt x="18" y="288"/>
                    <a:pt x="18" y="288"/>
                    <a:pt x="18" y="288"/>
                  </a:cubicBezTo>
                  <a:cubicBezTo>
                    <a:pt x="8" y="288"/>
                    <a:pt x="0" y="280"/>
                    <a:pt x="0" y="270"/>
                  </a:cubicBezTo>
                  <a:close/>
                  <a:moveTo>
                    <a:pt x="0" y="219"/>
                  </a:moveTo>
                  <a:cubicBezTo>
                    <a:pt x="0" y="209"/>
                    <a:pt x="8" y="201"/>
                    <a:pt x="18" y="201"/>
                  </a:cubicBezTo>
                  <a:cubicBezTo>
                    <a:pt x="18" y="201"/>
                    <a:pt x="18" y="201"/>
                    <a:pt x="18" y="201"/>
                  </a:cubicBezTo>
                  <a:cubicBezTo>
                    <a:pt x="28" y="201"/>
                    <a:pt x="37" y="209"/>
                    <a:pt x="37" y="219"/>
                  </a:cubicBezTo>
                  <a:cubicBezTo>
                    <a:pt x="37" y="219"/>
                    <a:pt x="37" y="219"/>
                    <a:pt x="37" y="219"/>
                  </a:cubicBezTo>
                  <a:cubicBezTo>
                    <a:pt x="37" y="229"/>
                    <a:pt x="28" y="238"/>
                    <a:pt x="18" y="238"/>
                  </a:cubicBezTo>
                  <a:cubicBezTo>
                    <a:pt x="18" y="238"/>
                    <a:pt x="18" y="238"/>
                    <a:pt x="18" y="238"/>
                  </a:cubicBezTo>
                  <a:cubicBezTo>
                    <a:pt x="8" y="238"/>
                    <a:pt x="0" y="229"/>
                    <a:pt x="0" y="219"/>
                  </a:cubicBezTo>
                  <a:close/>
                  <a:moveTo>
                    <a:pt x="0" y="169"/>
                  </a:moveTo>
                  <a:cubicBezTo>
                    <a:pt x="0" y="159"/>
                    <a:pt x="8" y="151"/>
                    <a:pt x="18" y="151"/>
                  </a:cubicBezTo>
                  <a:cubicBezTo>
                    <a:pt x="18" y="151"/>
                    <a:pt x="18" y="151"/>
                    <a:pt x="18" y="151"/>
                  </a:cubicBezTo>
                  <a:cubicBezTo>
                    <a:pt x="28" y="151"/>
                    <a:pt x="37" y="159"/>
                    <a:pt x="37" y="169"/>
                  </a:cubicBezTo>
                  <a:cubicBezTo>
                    <a:pt x="37" y="169"/>
                    <a:pt x="37" y="169"/>
                    <a:pt x="37" y="169"/>
                  </a:cubicBezTo>
                  <a:cubicBezTo>
                    <a:pt x="37" y="179"/>
                    <a:pt x="28" y="187"/>
                    <a:pt x="18" y="187"/>
                  </a:cubicBezTo>
                  <a:cubicBezTo>
                    <a:pt x="18" y="187"/>
                    <a:pt x="18" y="187"/>
                    <a:pt x="18" y="187"/>
                  </a:cubicBezTo>
                  <a:cubicBezTo>
                    <a:pt x="8" y="187"/>
                    <a:pt x="0" y="179"/>
                    <a:pt x="0" y="169"/>
                  </a:cubicBezTo>
                  <a:close/>
                  <a:moveTo>
                    <a:pt x="0" y="119"/>
                  </a:moveTo>
                  <a:cubicBezTo>
                    <a:pt x="0" y="109"/>
                    <a:pt x="8" y="101"/>
                    <a:pt x="18" y="101"/>
                  </a:cubicBezTo>
                  <a:cubicBezTo>
                    <a:pt x="18" y="101"/>
                    <a:pt x="18" y="101"/>
                    <a:pt x="18" y="101"/>
                  </a:cubicBezTo>
                  <a:cubicBezTo>
                    <a:pt x="28" y="101"/>
                    <a:pt x="37" y="109"/>
                    <a:pt x="37" y="119"/>
                  </a:cubicBezTo>
                  <a:cubicBezTo>
                    <a:pt x="37" y="119"/>
                    <a:pt x="37" y="119"/>
                    <a:pt x="37" y="119"/>
                  </a:cubicBezTo>
                  <a:cubicBezTo>
                    <a:pt x="37" y="129"/>
                    <a:pt x="28" y="137"/>
                    <a:pt x="18" y="137"/>
                  </a:cubicBezTo>
                  <a:cubicBezTo>
                    <a:pt x="18" y="137"/>
                    <a:pt x="18" y="137"/>
                    <a:pt x="18" y="137"/>
                  </a:cubicBezTo>
                  <a:cubicBezTo>
                    <a:pt x="8" y="137"/>
                    <a:pt x="0" y="129"/>
                    <a:pt x="0" y="119"/>
                  </a:cubicBezTo>
                  <a:close/>
                  <a:moveTo>
                    <a:pt x="0" y="69"/>
                  </a:moveTo>
                  <a:cubicBezTo>
                    <a:pt x="0" y="59"/>
                    <a:pt x="8" y="51"/>
                    <a:pt x="18" y="51"/>
                  </a:cubicBezTo>
                  <a:cubicBezTo>
                    <a:pt x="18" y="51"/>
                    <a:pt x="18" y="51"/>
                    <a:pt x="18" y="51"/>
                  </a:cubicBezTo>
                  <a:cubicBezTo>
                    <a:pt x="28" y="51"/>
                    <a:pt x="37" y="59"/>
                    <a:pt x="37" y="69"/>
                  </a:cubicBezTo>
                  <a:cubicBezTo>
                    <a:pt x="37" y="69"/>
                    <a:pt x="37" y="69"/>
                    <a:pt x="37" y="69"/>
                  </a:cubicBezTo>
                  <a:cubicBezTo>
                    <a:pt x="37" y="79"/>
                    <a:pt x="28" y="87"/>
                    <a:pt x="18" y="87"/>
                  </a:cubicBezTo>
                  <a:cubicBezTo>
                    <a:pt x="18" y="87"/>
                    <a:pt x="18" y="87"/>
                    <a:pt x="18" y="87"/>
                  </a:cubicBezTo>
                  <a:cubicBezTo>
                    <a:pt x="8" y="87"/>
                    <a:pt x="0" y="79"/>
                    <a:pt x="0" y="69"/>
                  </a:cubicBezTo>
                  <a:close/>
                  <a:moveTo>
                    <a:pt x="0" y="19"/>
                  </a:moveTo>
                  <a:cubicBezTo>
                    <a:pt x="0" y="9"/>
                    <a:pt x="8" y="0"/>
                    <a:pt x="18" y="0"/>
                  </a:cubicBezTo>
                  <a:cubicBezTo>
                    <a:pt x="18" y="0"/>
                    <a:pt x="18" y="0"/>
                    <a:pt x="18" y="0"/>
                  </a:cubicBezTo>
                  <a:cubicBezTo>
                    <a:pt x="28" y="0"/>
                    <a:pt x="37" y="9"/>
                    <a:pt x="37" y="19"/>
                  </a:cubicBezTo>
                  <a:cubicBezTo>
                    <a:pt x="37" y="19"/>
                    <a:pt x="37" y="19"/>
                    <a:pt x="37" y="19"/>
                  </a:cubicBezTo>
                  <a:cubicBezTo>
                    <a:pt x="37" y="29"/>
                    <a:pt x="28" y="37"/>
                    <a:pt x="18" y="37"/>
                  </a:cubicBezTo>
                  <a:cubicBezTo>
                    <a:pt x="18" y="37"/>
                    <a:pt x="18" y="37"/>
                    <a:pt x="18" y="37"/>
                  </a:cubicBezTo>
                  <a:cubicBezTo>
                    <a:pt x="8" y="37"/>
                    <a:pt x="0" y="29"/>
                    <a:pt x="0" y="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9"/>
            <p:cNvSpPr>
              <a:spLocks noEditPoints="1"/>
            </p:cNvSpPr>
            <p:nvPr/>
          </p:nvSpPr>
          <p:spPr bwMode="auto">
            <a:xfrm flipH="1">
              <a:off x="15382" y="1882251"/>
              <a:ext cx="36622" cy="308539"/>
            </a:xfrm>
            <a:custGeom>
              <a:avLst/>
              <a:gdLst>
                <a:gd name="T0" fmla="*/ 0 w 34"/>
                <a:gd name="T1" fmla="*/ 268 h 285"/>
                <a:gd name="T2" fmla="*/ 17 w 34"/>
                <a:gd name="T3" fmla="*/ 251 h 285"/>
                <a:gd name="T4" fmla="*/ 17 w 34"/>
                <a:gd name="T5" fmla="*/ 251 h 285"/>
                <a:gd name="T6" fmla="*/ 34 w 34"/>
                <a:gd name="T7" fmla="*/ 268 h 285"/>
                <a:gd name="T8" fmla="*/ 34 w 34"/>
                <a:gd name="T9" fmla="*/ 268 h 285"/>
                <a:gd name="T10" fmla="*/ 17 w 34"/>
                <a:gd name="T11" fmla="*/ 285 h 285"/>
                <a:gd name="T12" fmla="*/ 17 w 34"/>
                <a:gd name="T13" fmla="*/ 285 h 285"/>
                <a:gd name="T14" fmla="*/ 0 w 34"/>
                <a:gd name="T15" fmla="*/ 268 h 285"/>
                <a:gd name="T16" fmla="*/ 0 w 34"/>
                <a:gd name="T17" fmla="*/ 218 h 285"/>
                <a:gd name="T18" fmla="*/ 17 w 34"/>
                <a:gd name="T19" fmla="*/ 201 h 285"/>
                <a:gd name="T20" fmla="*/ 17 w 34"/>
                <a:gd name="T21" fmla="*/ 201 h 285"/>
                <a:gd name="T22" fmla="*/ 34 w 34"/>
                <a:gd name="T23" fmla="*/ 218 h 285"/>
                <a:gd name="T24" fmla="*/ 34 w 34"/>
                <a:gd name="T25" fmla="*/ 218 h 285"/>
                <a:gd name="T26" fmla="*/ 17 w 34"/>
                <a:gd name="T27" fmla="*/ 235 h 285"/>
                <a:gd name="T28" fmla="*/ 17 w 34"/>
                <a:gd name="T29" fmla="*/ 235 h 285"/>
                <a:gd name="T30" fmla="*/ 0 w 34"/>
                <a:gd name="T31" fmla="*/ 218 h 285"/>
                <a:gd name="T32" fmla="*/ 0 w 34"/>
                <a:gd name="T33" fmla="*/ 167 h 285"/>
                <a:gd name="T34" fmla="*/ 17 w 34"/>
                <a:gd name="T35" fmla="*/ 150 h 285"/>
                <a:gd name="T36" fmla="*/ 17 w 34"/>
                <a:gd name="T37" fmla="*/ 150 h 285"/>
                <a:gd name="T38" fmla="*/ 34 w 34"/>
                <a:gd name="T39" fmla="*/ 167 h 285"/>
                <a:gd name="T40" fmla="*/ 34 w 34"/>
                <a:gd name="T41" fmla="*/ 167 h 285"/>
                <a:gd name="T42" fmla="*/ 17 w 34"/>
                <a:gd name="T43" fmla="*/ 184 h 285"/>
                <a:gd name="T44" fmla="*/ 17 w 34"/>
                <a:gd name="T45" fmla="*/ 184 h 285"/>
                <a:gd name="T46" fmla="*/ 0 w 34"/>
                <a:gd name="T47" fmla="*/ 167 h 285"/>
                <a:gd name="T48" fmla="*/ 0 w 34"/>
                <a:gd name="T49" fmla="*/ 117 h 285"/>
                <a:gd name="T50" fmla="*/ 17 w 34"/>
                <a:gd name="T51" fmla="*/ 100 h 285"/>
                <a:gd name="T52" fmla="*/ 17 w 34"/>
                <a:gd name="T53" fmla="*/ 100 h 285"/>
                <a:gd name="T54" fmla="*/ 34 w 34"/>
                <a:gd name="T55" fmla="*/ 117 h 285"/>
                <a:gd name="T56" fmla="*/ 34 w 34"/>
                <a:gd name="T57" fmla="*/ 117 h 285"/>
                <a:gd name="T58" fmla="*/ 17 w 34"/>
                <a:gd name="T59" fmla="*/ 134 h 285"/>
                <a:gd name="T60" fmla="*/ 17 w 34"/>
                <a:gd name="T61" fmla="*/ 134 h 285"/>
                <a:gd name="T62" fmla="*/ 0 w 34"/>
                <a:gd name="T63" fmla="*/ 117 h 285"/>
                <a:gd name="T64" fmla="*/ 0 w 34"/>
                <a:gd name="T65" fmla="*/ 67 h 285"/>
                <a:gd name="T66" fmla="*/ 17 w 34"/>
                <a:gd name="T67" fmla="*/ 50 h 285"/>
                <a:gd name="T68" fmla="*/ 17 w 34"/>
                <a:gd name="T69" fmla="*/ 50 h 285"/>
                <a:gd name="T70" fmla="*/ 34 w 34"/>
                <a:gd name="T71" fmla="*/ 67 h 285"/>
                <a:gd name="T72" fmla="*/ 34 w 34"/>
                <a:gd name="T73" fmla="*/ 67 h 285"/>
                <a:gd name="T74" fmla="*/ 17 w 34"/>
                <a:gd name="T75" fmla="*/ 84 h 285"/>
                <a:gd name="T76" fmla="*/ 17 w 34"/>
                <a:gd name="T77" fmla="*/ 84 h 285"/>
                <a:gd name="T78" fmla="*/ 0 w 34"/>
                <a:gd name="T79" fmla="*/ 67 h 285"/>
                <a:gd name="T80" fmla="*/ 0 w 34"/>
                <a:gd name="T81" fmla="*/ 17 h 285"/>
                <a:gd name="T82" fmla="*/ 17 w 34"/>
                <a:gd name="T83" fmla="*/ 0 h 285"/>
                <a:gd name="T84" fmla="*/ 17 w 34"/>
                <a:gd name="T85" fmla="*/ 0 h 285"/>
                <a:gd name="T86" fmla="*/ 34 w 34"/>
                <a:gd name="T87" fmla="*/ 17 h 285"/>
                <a:gd name="T88" fmla="*/ 34 w 34"/>
                <a:gd name="T89" fmla="*/ 17 h 285"/>
                <a:gd name="T90" fmla="*/ 17 w 34"/>
                <a:gd name="T91" fmla="*/ 34 h 285"/>
                <a:gd name="T92" fmla="*/ 17 w 34"/>
                <a:gd name="T93" fmla="*/ 34 h 285"/>
                <a:gd name="T94" fmla="*/ 0 w 34"/>
                <a:gd name="T95" fmla="*/ 1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285">
                  <a:moveTo>
                    <a:pt x="0" y="268"/>
                  </a:moveTo>
                  <a:cubicBezTo>
                    <a:pt x="0" y="258"/>
                    <a:pt x="7" y="251"/>
                    <a:pt x="17" y="251"/>
                  </a:cubicBezTo>
                  <a:cubicBezTo>
                    <a:pt x="17" y="251"/>
                    <a:pt x="17" y="251"/>
                    <a:pt x="17" y="251"/>
                  </a:cubicBezTo>
                  <a:cubicBezTo>
                    <a:pt x="26" y="251"/>
                    <a:pt x="34" y="258"/>
                    <a:pt x="34" y="268"/>
                  </a:cubicBezTo>
                  <a:cubicBezTo>
                    <a:pt x="34" y="268"/>
                    <a:pt x="34" y="268"/>
                    <a:pt x="34" y="268"/>
                  </a:cubicBezTo>
                  <a:cubicBezTo>
                    <a:pt x="34" y="277"/>
                    <a:pt x="26" y="285"/>
                    <a:pt x="17" y="285"/>
                  </a:cubicBezTo>
                  <a:cubicBezTo>
                    <a:pt x="17" y="285"/>
                    <a:pt x="17" y="285"/>
                    <a:pt x="17" y="285"/>
                  </a:cubicBezTo>
                  <a:cubicBezTo>
                    <a:pt x="7" y="285"/>
                    <a:pt x="0" y="277"/>
                    <a:pt x="0" y="268"/>
                  </a:cubicBezTo>
                  <a:close/>
                  <a:moveTo>
                    <a:pt x="0" y="218"/>
                  </a:moveTo>
                  <a:cubicBezTo>
                    <a:pt x="0" y="208"/>
                    <a:pt x="7" y="201"/>
                    <a:pt x="17" y="201"/>
                  </a:cubicBezTo>
                  <a:cubicBezTo>
                    <a:pt x="17" y="201"/>
                    <a:pt x="17" y="201"/>
                    <a:pt x="17" y="201"/>
                  </a:cubicBezTo>
                  <a:cubicBezTo>
                    <a:pt x="26" y="201"/>
                    <a:pt x="34" y="208"/>
                    <a:pt x="34" y="218"/>
                  </a:cubicBezTo>
                  <a:cubicBezTo>
                    <a:pt x="34" y="218"/>
                    <a:pt x="34" y="218"/>
                    <a:pt x="34" y="218"/>
                  </a:cubicBezTo>
                  <a:cubicBezTo>
                    <a:pt x="34" y="227"/>
                    <a:pt x="26" y="235"/>
                    <a:pt x="17" y="235"/>
                  </a:cubicBezTo>
                  <a:cubicBezTo>
                    <a:pt x="17" y="235"/>
                    <a:pt x="17" y="235"/>
                    <a:pt x="17" y="235"/>
                  </a:cubicBezTo>
                  <a:cubicBezTo>
                    <a:pt x="7" y="235"/>
                    <a:pt x="0" y="227"/>
                    <a:pt x="0" y="218"/>
                  </a:cubicBezTo>
                  <a:close/>
                  <a:moveTo>
                    <a:pt x="0" y="167"/>
                  </a:moveTo>
                  <a:cubicBezTo>
                    <a:pt x="0" y="158"/>
                    <a:pt x="7" y="150"/>
                    <a:pt x="17" y="150"/>
                  </a:cubicBezTo>
                  <a:cubicBezTo>
                    <a:pt x="17" y="150"/>
                    <a:pt x="17" y="150"/>
                    <a:pt x="17" y="150"/>
                  </a:cubicBezTo>
                  <a:cubicBezTo>
                    <a:pt x="26" y="150"/>
                    <a:pt x="34" y="158"/>
                    <a:pt x="34" y="167"/>
                  </a:cubicBezTo>
                  <a:cubicBezTo>
                    <a:pt x="34" y="167"/>
                    <a:pt x="34" y="167"/>
                    <a:pt x="34" y="167"/>
                  </a:cubicBezTo>
                  <a:cubicBezTo>
                    <a:pt x="34" y="177"/>
                    <a:pt x="26" y="184"/>
                    <a:pt x="17" y="184"/>
                  </a:cubicBezTo>
                  <a:cubicBezTo>
                    <a:pt x="17" y="184"/>
                    <a:pt x="17" y="184"/>
                    <a:pt x="17" y="184"/>
                  </a:cubicBezTo>
                  <a:cubicBezTo>
                    <a:pt x="7" y="184"/>
                    <a:pt x="0" y="177"/>
                    <a:pt x="0" y="167"/>
                  </a:cubicBezTo>
                  <a:close/>
                  <a:moveTo>
                    <a:pt x="0" y="117"/>
                  </a:moveTo>
                  <a:cubicBezTo>
                    <a:pt x="0" y="108"/>
                    <a:pt x="7" y="100"/>
                    <a:pt x="17" y="100"/>
                  </a:cubicBezTo>
                  <a:cubicBezTo>
                    <a:pt x="17" y="100"/>
                    <a:pt x="17" y="100"/>
                    <a:pt x="17" y="100"/>
                  </a:cubicBezTo>
                  <a:cubicBezTo>
                    <a:pt x="26" y="100"/>
                    <a:pt x="34" y="108"/>
                    <a:pt x="34" y="117"/>
                  </a:cubicBezTo>
                  <a:cubicBezTo>
                    <a:pt x="34" y="117"/>
                    <a:pt x="34" y="117"/>
                    <a:pt x="34" y="117"/>
                  </a:cubicBezTo>
                  <a:cubicBezTo>
                    <a:pt x="34" y="127"/>
                    <a:pt x="26" y="134"/>
                    <a:pt x="17" y="134"/>
                  </a:cubicBezTo>
                  <a:cubicBezTo>
                    <a:pt x="17" y="134"/>
                    <a:pt x="17" y="134"/>
                    <a:pt x="17" y="134"/>
                  </a:cubicBezTo>
                  <a:cubicBezTo>
                    <a:pt x="7" y="134"/>
                    <a:pt x="0" y="127"/>
                    <a:pt x="0" y="117"/>
                  </a:cubicBezTo>
                  <a:close/>
                  <a:moveTo>
                    <a:pt x="0" y="67"/>
                  </a:moveTo>
                  <a:cubicBezTo>
                    <a:pt x="0" y="58"/>
                    <a:pt x="7" y="50"/>
                    <a:pt x="17" y="50"/>
                  </a:cubicBezTo>
                  <a:cubicBezTo>
                    <a:pt x="17" y="50"/>
                    <a:pt x="17" y="50"/>
                    <a:pt x="17" y="50"/>
                  </a:cubicBezTo>
                  <a:cubicBezTo>
                    <a:pt x="26" y="50"/>
                    <a:pt x="34" y="58"/>
                    <a:pt x="34" y="67"/>
                  </a:cubicBezTo>
                  <a:cubicBezTo>
                    <a:pt x="34" y="67"/>
                    <a:pt x="34" y="67"/>
                    <a:pt x="34" y="67"/>
                  </a:cubicBezTo>
                  <a:cubicBezTo>
                    <a:pt x="34" y="76"/>
                    <a:pt x="26" y="84"/>
                    <a:pt x="17" y="84"/>
                  </a:cubicBezTo>
                  <a:cubicBezTo>
                    <a:pt x="17" y="84"/>
                    <a:pt x="17" y="84"/>
                    <a:pt x="17" y="84"/>
                  </a:cubicBezTo>
                  <a:cubicBezTo>
                    <a:pt x="7" y="84"/>
                    <a:pt x="0" y="76"/>
                    <a:pt x="0" y="67"/>
                  </a:cubicBezTo>
                  <a:close/>
                  <a:moveTo>
                    <a:pt x="0" y="17"/>
                  </a:moveTo>
                  <a:cubicBezTo>
                    <a:pt x="0" y="7"/>
                    <a:pt x="7" y="0"/>
                    <a:pt x="17" y="0"/>
                  </a:cubicBezTo>
                  <a:cubicBezTo>
                    <a:pt x="17" y="0"/>
                    <a:pt x="17" y="0"/>
                    <a:pt x="17" y="0"/>
                  </a:cubicBezTo>
                  <a:cubicBezTo>
                    <a:pt x="26" y="0"/>
                    <a:pt x="34" y="7"/>
                    <a:pt x="34" y="17"/>
                  </a:cubicBezTo>
                  <a:cubicBezTo>
                    <a:pt x="34" y="17"/>
                    <a:pt x="34" y="17"/>
                    <a:pt x="34" y="17"/>
                  </a:cubicBezTo>
                  <a:cubicBezTo>
                    <a:pt x="34" y="26"/>
                    <a:pt x="26" y="34"/>
                    <a:pt x="17" y="34"/>
                  </a:cubicBezTo>
                  <a:cubicBezTo>
                    <a:pt x="17" y="34"/>
                    <a:pt x="17" y="34"/>
                    <a:pt x="17" y="34"/>
                  </a:cubicBezTo>
                  <a:cubicBezTo>
                    <a:pt x="7" y="34"/>
                    <a:pt x="0" y="26"/>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10"/>
            <p:cNvSpPr>
              <a:spLocks noEditPoints="1"/>
            </p:cNvSpPr>
            <p:nvPr/>
          </p:nvSpPr>
          <p:spPr bwMode="auto">
            <a:xfrm flipH="1">
              <a:off x="55667" y="1856158"/>
              <a:ext cx="34333" cy="360267"/>
            </a:xfrm>
            <a:custGeom>
              <a:avLst/>
              <a:gdLst>
                <a:gd name="T0" fmla="*/ 0 w 32"/>
                <a:gd name="T1" fmla="*/ 317 h 333"/>
                <a:gd name="T2" fmla="*/ 16 w 32"/>
                <a:gd name="T3" fmla="*/ 301 h 333"/>
                <a:gd name="T4" fmla="*/ 16 w 32"/>
                <a:gd name="T5" fmla="*/ 301 h 333"/>
                <a:gd name="T6" fmla="*/ 32 w 32"/>
                <a:gd name="T7" fmla="*/ 317 h 333"/>
                <a:gd name="T8" fmla="*/ 32 w 32"/>
                <a:gd name="T9" fmla="*/ 317 h 333"/>
                <a:gd name="T10" fmla="*/ 16 w 32"/>
                <a:gd name="T11" fmla="*/ 333 h 333"/>
                <a:gd name="T12" fmla="*/ 16 w 32"/>
                <a:gd name="T13" fmla="*/ 333 h 333"/>
                <a:gd name="T14" fmla="*/ 0 w 32"/>
                <a:gd name="T15" fmla="*/ 317 h 333"/>
                <a:gd name="T16" fmla="*/ 0 w 32"/>
                <a:gd name="T17" fmla="*/ 267 h 333"/>
                <a:gd name="T18" fmla="*/ 16 w 32"/>
                <a:gd name="T19" fmla="*/ 251 h 333"/>
                <a:gd name="T20" fmla="*/ 16 w 32"/>
                <a:gd name="T21" fmla="*/ 251 h 333"/>
                <a:gd name="T22" fmla="*/ 32 w 32"/>
                <a:gd name="T23" fmla="*/ 267 h 333"/>
                <a:gd name="T24" fmla="*/ 32 w 32"/>
                <a:gd name="T25" fmla="*/ 267 h 333"/>
                <a:gd name="T26" fmla="*/ 16 w 32"/>
                <a:gd name="T27" fmla="*/ 282 h 333"/>
                <a:gd name="T28" fmla="*/ 16 w 32"/>
                <a:gd name="T29" fmla="*/ 282 h 333"/>
                <a:gd name="T30" fmla="*/ 0 w 32"/>
                <a:gd name="T31" fmla="*/ 267 h 333"/>
                <a:gd name="T32" fmla="*/ 0 w 32"/>
                <a:gd name="T33" fmla="*/ 216 h 333"/>
                <a:gd name="T34" fmla="*/ 16 w 32"/>
                <a:gd name="T35" fmla="*/ 201 h 333"/>
                <a:gd name="T36" fmla="*/ 16 w 32"/>
                <a:gd name="T37" fmla="*/ 201 h 333"/>
                <a:gd name="T38" fmla="*/ 32 w 32"/>
                <a:gd name="T39" fmla="*/ 216 h 333"/>
                <a:gd name="T40" fmla="*/ 32 w 32"/>
                <a:gd name="T41" fmla="*/ 216 h 333"/>
                <a:gd name="T42" fmla="*/ 16 w 32"/>
                <a:gd name="T43" fmla="*/ 232 h 333"/>
                <a:gd name="T44" fmla="*/ 16 w 32"/>
                <a:gd name="T45" fmla="*/ 232 h 333"/>
                <a:gd name="T46" fmla="*/ 0 w 32"/>
                <a:gd name="T47" fmla="*/ 216 h 333"/>
                <a:gd name="T48" fmla="*/ 0 w 32"/>
                <a:gd name="T49" fmla="*/ 166 h 333"/>
                <a:gd name="T50" fmla="*/ 16 w 32"/>
                <a:gd name="T51" fmla="*/ 151 h 333"/>
                <a:gd name="T52" fmla="*/ 16 w 32"/>
                <a:gd name="T53" fmla="*/ 151 h 333"/>
                <a:gd name="T54" fmla="*/ 32 w 32"/>
                <a:gd name="T55" fmla="*/ 166 h 333"/>
                <a:gd name="T56" fmla="*/ 32 w 32"/>
                <a:gd name="T57" fmla="*/ 166 h 333"/>
                <a:gd name="T58" fmla="*/ 16 w 32"/>
                <a:gd name="T59" fmla="*/ 182 h 333"/>
                <a:gd name="T60" fmla="*/ 16 w 32"/>
                <a:gd name="T61" fmla="*/ 182 h 333"/>
                <a:gd name="T62" fmla="*/ 0 w 32"/>
                <a:gd name="T63" fmla="*/ 166 h 333"/>
                <a:gd name="T64" fmla="*/ 0 w 32"/>
                <a:gd name="T65" fmla="*/ 116 h 333"/>
                <a:gd name="T66" fmla="*/ 16 w 32"/>
                <a:gd name="T67" fmla="*/ 100 h 333"/>
                <a:gd name="T68" fmla="*/ 16 w 32"/>
                <a:gd name="T69" fmla="*/ 100 h 333"/>
                <a:gd name="T70" fmla="*/ 32 w 32"/>
                <a:gd name="T71" fmla="*/ 116 h 333"/>
                <a:gd name="T72" fmla="*/ 32 w 32"/>
                <a:gd name="T73" fmla="*/ 116 h 333"/>
                <a:gd name="T74" fmla="*/ 16 w 32"/>
                <a:gd name="T75" fmla="*/ 132 h 333"/>
                <a:gd name="T76" fmla="*/ 16 w 32"/>
                <a:gd name="T77" fmla="*/ 132 h 333"/>
                <a:gd name="T78" fmla="*/ 0 w 32"/>
                <a:gd name="T79" fmla="*/ 116 h 333"/>
                <a:gd name="T80" fmla="*/ 0 w 32"/>
                <a:gd name="T81" fmla="*/ 66 h 333"/>
                <a:gd name="T82" fmla="*/ 16 w 32"/>
                <a:gd name="T83" fmla="*/ 50 h 333"/>
                <a:gd name="T84" fmla="*/ 16 w 32"/>
                <a:gd name="T85" fmla="*/ 50 h 333"/>
                <a:gd name="T86" fmla="*/ 32 w 32"/>
                <a:gd name="T87" fmla="*/ 66 h 333"/>
                <a:gd name="T88" fmla="*/ 32 w 32"/>
                <a:gd name="T89" fmla="*/ 66 h 333"/>
                <a:gd name="T90" fmla="*/ 16 w 32"/>
                <a:gd name="T91" fmla="*/ 82 h 333"/>
                <a:gd name="T92" fmla="*/ 16 w 32"/>
                <a:gd name="T93" fmla="*/ 82 h 333"/>
                <a:gd name="T94" fmla="*/ 0 w 32"/>
                <a:gd name="T95" fmla="*/ 66 h 333"/>
                <a:gd name="T96" fmla="*/ 0 w 32"/>
                <a:gd name="T97" fmla="*/ 16 h 333"/>
                <a:gd name="T98" fmla="*/ 16 w 32"/>
                <a:gd name="T99" fmla="*/ 0 h 333"/>
                <a:gd name="T100" fmla="*/ 16 w 32"/>
                <a:gd name="T101" fmla="*/ 0 h 333"/>
                <a:gd name="T102" fmla="*/ 32 w 32"/>
                <a:gd name="T103" fmla="*/ 16 h 333"/>
                <a:gd name="T104" fmla="*/ 32 w 32"/>
                <a:gd name="T105" fmla="*/ 16 h 333"/>
                <a:gd name="T106" fmla="*/ 16 w 32"/>
                <a:gd name="T107" fmla="*/ 31 h 333"/>
                <a:gd name="T108" fmla="*/ 16 w 32"/>
                <a:gd name="T109" fmla="*/ 31 h 333"/>
                <a:gd name="T110" fmla="*/ 0 w 32"/>
                <a:gd name="T111" fmla="*/ 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33">
                  <a:moveTo>
                    <a:pt x="0" y="317"/>
                  </a:moveTo>
                  <a:cubicBezTo>
                    <a:pt x="0" y="308"/>
                    <a:pt x="7" y="301"/>
                    <a:pt x="16" y="301"/>
                  </a:cubicBezTo>
                  <a:cubicBezTo>
                    <a:pt x="16" y="301"/>
                    <a:pt x="16" y="301"/>
                    <a:pt x="16" y="301"/>
                  </a:cubicBezTo>
                  <a:cubicBezTo>
                    <a:pt x="25" y="301"/>
                    <a:pt x="32" y="308"/>
                    <a:pt x="32" y="317"/>
                  </a:cubicBezTo>
                  <a:cubicBezTo>
                    <a:pt x="32" y="317"/>
                    <a:pt x="32" y="317"/>
                    <a:pt x="32" y="317"/>
                  </a:cubicBezTo>
                  <a:cubicBezTo>
                    <a:pt x="32" y="326"/>
                    <a:pt x="25" y="333"/>
                    <a:pt x="16" y="333"/>
                  </a:cubicBezTo>
                  <a:cubicBezTo>
                    <a:pt x="16" y="333"/>
                    <a:pt x="16" y="333"/>
                    <a:pt x="16" y="333"/>
                  </a:cubicBezTo>
                  <a:cubicBezTo>
                    <a:pt x="7" y="333"/>
                    <a:pt x="0" y="326"/>
                    <a:pt x="0" y="317"/>
                  </a:cubicBezTo>
                  <a:close/>
                  <a:moveTo>
                    <a:pt x="0" y="267"/>
                  </a:moveTo>
                  <a:cubicBezTo>
                    <a:pt x="0" y="258"/>
                    <a:pt x="7" y="251"/>
                    <a:pt x="16" y="251"/>
                  </a:cubicBezTo>
                  <a:cubicBezTo>
                    <a:pt x="16" y="251"/>
                    <a:pt x="16" y="251"/>
                    <a:pt x="16" y="251"/>
                  </a:cubicBezTo>
                  <a:cubicBezTo>
                    <a:pt x="25" y="251"/>
                    <a:pt x="32" y="258"/>
                    <a:pt x="32" y="267"/>
                  </a:cubicBezTo>
                  <a:cubicBezTo>
                    <a:pt x="32" y="267"/>
                    <a:pt x="32" y="267"/>
                    <a:pt x="32" y="267"/>
                  </a:cubicBezTo>
                  <a:cubicBezTo>
                    <a:pt x="32" y="275"/>
                    <a:pt x="25" y="282"/>
                    <a:pt x="16" y="282"/>
                  </a:cubicBezTo>
                  <a:cubicBezTo>
                    <a:pt x="16" y="282"/>
                    <a:pt x="16" y="282"/>
                    <a:pt x="16" y="282"/>
                  </a:cubicBezTo>
                  <a:cubicBezTo>
                    <a:pt x="7" y="282"/>
                    <a:pt x="0" y="275"/>
                    <a:pt x="0" y="267"/>
                  </a:cubicBezTo>
                  <a:close/>
                  <a:moveTo>
                    <a:pt x="0" y="216"/>
                  </a:moveTo>
                  <a:cubicBezTo>
                    <a:pt x="0" y="208"/>
                    <a:pt x="7" y="201"/>
                    <a:pt x="16" y="201"/>
                  </a:cubicBezTo>
                  <a:cubicBezTo>
                    <a:pt x="16" y="201"/>
                    <a:pt x="16" y="201"/>
                    <a:pt x="16" y="201"/>
                  </a:cubicBezTo>
                  <a:cubicBezTo>
                    <a:pt x="25" y="201"/>
                    <a:pt x="32" y="208"/>
                    <a:pt x="32" y="216"/>
                  </a:cubicBezTo>
                  <a:cubicBezTo>
                    <a:pt x="32" y="216"/>
                    <a:pt x="32" y="216"/>
                    <a:pt x="32" y="216"/>
                  </a:cubicBezTo>
                  <a:cubicBezTo>
                    <a:pt x="32" y="225"/>
                    <a:pt x="25" y="232"/>
                    <a:pt x="16" y="232"/>
                  </a:cubicBezTo>
                  <a:cubicBezTo>
                    <a:pt x="16" y="232"/>
                    <a:pt x="16" y="232"/>
                    <a:pt x="16" y="232"/>
                  </a:cubicBezTo>
                  <a:cubicBezTo>
                    <a:pt x="7" y="232"/>
                    <a:pt x="0" y="225"/>
                    <a:pt x="0" y="216"/>
                  </a:cubicBezTo>
                  <a:close/>
                  <a:moveTo>
                    <a:pt x="0" y="166"/>
                  </a:moveTo>
                  <a:cubicBezTo>
                    <a:pt x="0" y="158"/>
                    <a:pt x="7" y="151"/>
                    <a:pt x="16" y="151"/>
                  </a:cubicBezTo>
                  <a:cubicBezTo>
                    <a:pt x="16" y="151"/>
                    <a:pt x="16" y="151"/>
                    <a:pt x="16" y="151"/>
                  </a:cubicBezTo>
                  <a:cubicBezTo>
                    <a:pt x="25" y="151"/>
                    <a:pt x="32" y="158"/>
                    <a:pt x="32" y="166"/>
                  </a:cubicBezTo>
                  <a:cubicBezTo>
                    <a:pt x="32" y="166"/>
                    <a:pt x="32" y="166"/>
                    <a:pt x="32" y="166"/>
                  </a:cubicBezTo>
                  <a:cubicBezTo>
                    <a:pt x="32" y="175"/>
                    <a:pt x="25" y="182"/>
                    <a:pt x="16" y="182"/>
                  </a:cubicBezTo>
                  <a:cubicBezTo>
                    <a:pt x="16" y="182"/>
                    <a:pt x="16" y="182"/>
                    <a:pt x="16" y="182"/>
                  </a:cubicBezTo>
                  <a:cubicBezTo>
                    <a:pt x="7" y="182"/>
                    <a:pt x="0" y="175"/>
                    <a:pt x="0" y="166"/>
                  </a:cubicBezTo>
                  <a:close/>
                  <a:moveTo>
                    <a:pt x="0" y="116"/>
                  </a:moveTo>
                  <a:cubicBezTo>
                    <a:pt x="0" y="107"/>
                    <a:pt x="7" y="100"/>
                    <a:pt x="16" y="100"/>
                  </a:cubicBezTo>
                  <a:cubicBezTo>
                    <a:pt x="16" y="100"/>
                    <a:pt x="16" y="100"/>
                    <a:pt x="16" y="100"/>
                  </a:cubicBezTo>
                  <a:cubicBezTo>
                    <a:pt x="25" y="100"/>
                    <a:pt x="32" y="107"/>
                    <a:pt x="32" y="116"/>
                  </a:cubicBezTo>
                  <a:cubicBezTo>
                    <a:pt x="32" y="116"/>
                    <a:pt x="32" y="116"/>
                    <a:pt x="32" y="116"/>
                  </a:cubicBezTo>
                  <a:cubicBezTo>
                    <a:pt x="32" y="125"/>
                    <a:pt x="25" y="132"/>
                    <a:pt x="16" y="132"/>
                  </a:cubicBezTo>
                  <a:cubicBezTo>
                    <a:pt x="16" y="132"/>
                    <a:pt x="16" y="132"/>
                    <a:pt x="16" y="132"/>
                  </a:cubicBezTo>
                  <a:cubicBezTo>
                    <a:pt x="7" y="132"/>
                    <a:pt x="0" y="125"/>
                    <a:pt x="0" y="116"/>
                  </a:cubicBezTo>
                  <a:close/>
                  <a:moveTo>
                    <a:pt x="0" y="66"/>
                  </a:moveTo>
                  <a:cubicBezTo>
                    <a:pt x="0" y="57"/>
                    <a:pt x="7" y="50"/>
                    <a:pt x="16" y="50"/>
                  </a:cubicBezTo>
                  <a:cubicBezTo>
                    <a:pt x="16" y="50"/>
                    <a:pt x="16" y="50"/>
                    <a:pt x="16" y="50"/>
                  </a:cubicBezTo>
                  <a:cubicBezTo>
                    <a:pt x="25" y="50"/>
                    <a:pt x="32" y="57"/>
                    <a:pt x="32" y="66"/>
                  </a:cubicBezTo>
                  <a:cubicBezTo>
                    <a:pt x="32" y="66"/>
                    <a:pt x="32" y="66"/>
                    <a:pt x="32" y="66"/>
                  </a:cubicBezTo>
                  <a:cubicBezTo>
                    <a:pt x="32" y="75"/>
                    <a:pt x="25" y="82"/>
                    <a:pt x="16" y="82"/>
                  </a:cubicBezTo>
                  <a:cubicBezTo>
                    <a:pt x="16" y="82"/>
                    <a:pt x="16" y="82"/>
                    <a:pt x="16" y="82"/>
                  </a:cubicBezTo>
                  <a:cubicBezTo>
                    <a:pt x="7" y="82"/>
                    <a:pt x="0" y="75"/>
                    <a:pt x="0" y="66"/>
                  </a:cubicBezTo>
                  <a:close/>
                  <a:moveTo>
                    <a:pt x="0" y="16"/>
                  </a:moveTo>
                  <a:cubicBezTo>
                    <a:pt x="0" y="7"/>
                    <a:pt x="7" y="0"/>
                    <a:pt x="16" y="0"/>
                  </a:cubicBezTo>
                  <a:cubicBezTo>
                    <a:pt x="16" y="0"/>
                    <a:pt x="16" y="0"/>
                    <a:pt x="16" y="0"/>
                  </a:cubicBezTo>
                  <a:cubicBezTo>
                    <a:pt x="25" y="0"/>
                    <a:pt x="32" y="7"/>
                    <a:pt x="32" y="16"/>
                  </a:cubicBezTo>
                  <a:cubicBezTo>
                    <a:pt x="32" y="16"/>
                    <a:pt x="32" y="16"/>
                    <a:pt x="32" y="16"/>
                  </a:cubicBezTo>
                  <a:cubicBezTo>
                    <a:pt x="32" y="24"/>
                    <a:pt x="25" y="31"/>
                    <a:pt x="16" y="31"/>
                  </a:cubicBezTo>
                  <a:cubicBezTo>
                    <a:pt x="16" y="31"/>
                    <a:pt x="16" y="31"/>
                    <a:pt x="16" y="31"/>
                  </a:cubicBezTo>
                  <a:cubicBezTo>
                    <a:pt x="7" y="31"/>
                    <a:pt x="0" y="24"/>
                    <a:pt x="0" y="1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11"/>
            <p:cNvSpPr>
              <a:spLocks noEditPoints="1"/>
            </p:cNvSpPr>
            <p:nvPr/>
          </p:nvSpPr>
          <p:spPr bwMode="auto">
            <a:xfrm flipH="1">
              <a:off x="95493" y="1884540"/>
              <a:ext cx="31129" cy="302587"/>
            </a:xfrm>
            <a:custGeom>
              <a:avLst/>
              <a:gdLst>
                <a:gd name="T0" fmla="*/ 0 w 29"/>
                <a:gd name="T1" fmla="*/ 266 h 280"/>
                <a:gd name="T2" fmla="*/ 14 w 29"/>
                <a:gd name="T3" fmla="*/ 251 h 280"/>
                <a:gd name="T4" fmla="*/ 14 w 29"/>
                <a:gd name="T5" fmla="*/ 251 h 280"/>
                <a:gd name="T6" fmla="*/ 29 w 29"/>
                <a:gd name="T7" fmla="*/ 266 h 280"/>
                <a:gd name="T8" fmla="*/ 29 w 29"/>
                <a:gd name="T9" fmla="*/ 266 h 280"/>
                <a:gd name="T10" fmla="*/ 14 w 29"/>
                <a:gd name="T11" fmla="*/ 280 h 280"/>
                <a:gd name="T12" fmla="*/ 14 w 29"/>
                <a:gd name="T13" fmla="*/ 280 h 280"/>
                <a:gd name="T14" fmla="*/ 0 w 29"/>
                <a:gd name="T15" fmla="*/ 266 h 280"/>
                <a:gd name="T16" fmla="*/ 0 w 29"/>
                <a:gd name="T17" fmla="*/ 216 h 280"/>
                <a:gd name="T18" fmla="*/ 14 w 29"/>
                <a:gd name="T19" fmla="*/ 201 h 280"/>
                <a:gd name="T20" fmla="*/ 14 w 29"/>
                <a:gd name="T21" fmla="*/ 201 h 280"/>
                <a:gd name="T22" fmla="*/ 29 w 29"/>
                <a:gd name="T23" fmla="*/ 216 h 280"/>
                <a:gd name="T24" fmla="*/ 29 w 29"/>
                <a:gd name="T25" fmla="*/ 216 h 280"/>
                <a:gd name="T26" fmla="*/ 14 w 29"/>
                <a:gd name="T27" fmla="*/ 230 h 280"/>
                <a:gd name="T28" fmla="*/ 14 w 29"/>
                <a:gd name="T29" fmla="*/ 230 h 280"/>
                <a:gd name="T30" fmla="*/ 0 w 29"/>
                <a:gd name="T31" fmla="*/ 216 h 280"/>
                <a:gd name="T32" fmla="*/ 0 w 29"/>
                <a:gd name="T33" fmla="*/ 165 h 280"/>
                <a:gd name="T34" fmla="*/ 14 w 29"/>
                <a:gd name="T35" fmla="*/ 151 h 280"/>
                <a:gd name="T36" fmla="*/ 14 w 29"/>
                <a:gd name="T37" fmla="*/ 151 h 280"/>
                <a:gd name="T38" fmla="*/ 29 w 29"/>
                <a:gd name="T39" fmla="*/ 165 h 280"/>
                <a:gd name="T40" fmla="*/ 29 w 29"/>
                <a:gd name="T41" fmla="*/ 165 h 280"/>
                <a:gd name="T42" fmla="*/ 14 w 29"/>
                <a:gd name="T43" fmla="*/ 180 h 280"/>
                <a:gd name="T44" fmla="*/ 14 w 29"/>
                <a:gd name="T45" fmla="*/ 180 h 280"/>
                <a:gd name="T46" fmla="*/ 0 w 29"/>
                <a:gd name="T47" fmla="*/ 165 h 280"/>
                <a:gd name="T48" fmla="*/ 0 w 29"/>
                <a:gd name="T49" fmla="*/ 115 h 280"/>
                <a:gd name="T50" fmla="*/ 14 w 29"/>
                <a:gd name="T51" fmla="*/ 101 h 280"/>
                <a:gd name="T52" fmla="*/ 14 w 29"/>
                <a:gd name="T53" fmla="*/ 101 h 280"/>
                <a:gd name="T54" fmla="*/ 29 w 29"/>
                <a:gd name="T55" fmla="*/ 115 h 280"/>
                <a:gd name="T56" fmla="*/ 29 w 29"/>
                <a:gd name="T57" fmla="*/ 115 h 280"/>
                <a:gd name="T58" fmla="*/ 14 w 29"/>
                <a:gd name="T59" fmla="*/ 130 h 280"/>
                <a:gd name="T60" fmla="*/ 14 w 29"/>
                <a:gd name="T61" fmla="*/ 130 h 280"/>
                <a:gd name="T62" fmla="*/ 0 w 29"/>
                <a:gd name="T63" fmla="*/ 115 h 280"/>
                <a:gd name="T64" fmla="*/ 0 w 29"/>
                <a:gd name="T65" fmla="*/ 65 h 280"/>
                <a:gd name="T66" fmla="*/ 14 w 29"/>
                <a:gd name="T67" fmla="*/ 50 h 280"/>
                <a:gd name="T68" fmla="*/ 14 w 29"/>
                <a:gd name="T69" fmla="*/ 50 h 280"/>
                <a:gd name="T70" fmla="*/ 29 w 29"/>
                <a:gd name="T71" fmla="*/ 65 h 280"/>
                <a:gd name="T72" fmla="*/ 29 w 29"/>
                <a:gd name="T73" fmla="*/ 65 h 280"/>
                <a:gd name="T74" fmla="*/ 14 w 29"/>
                <a:gd name="T75" fmla="*/ 80 h 280"/>
                <a:gd name="T76" fmla="*/ 14 w 29"/>
                <a:gd name="T77" fmla="*/ 80 h 280"/>
                <a:gd name="T78" fmla="*/ 0 w 29"/>
                <a:gd name="T79" fmla="*/ 65 h 280"/>
                <a:gd name="T80" fmla="*/ 0 w 29"/>
                <a:gd name="T81" fmla="*/ 15 h 280"/>
                <a:gd name="T82" fmla="*/ 14 w 29"/>
                <a:gd name="T83" fmla="*/ 0 h 280"/>
                <a:gd name="T84" fmla="*/ 14 w 29"/>
                <a:gd name="T85" fmla="*/ 0 h 280"/>
                <a:gd name="T86" fmla="*/ 29 w 29"/>
                <a:gd name="T87" fmla="*/ 15 h 280"/>
                <a:gd name="T88" fmla="*/ 29 w 29"/>
                <a:gd name="T89" fmla="*/ 15 h 280"/>
                <a:gd name="T90" fmla="*/ 14 w 29"/>
                <a:gd name="T91" fmla="*/ 29 h 280"/>
                <a:gd name="T92" fmla="*/ 14 w 29"/>
                <a:gd name="T93" fmla="*/ 29 h 280"/>
                <a:gd name="T94" fmla="*/ 0 w 29"/>
                <a:gd name="T9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280">
                  <a:moveTo>
                    <a:pt x="0" y="266"/>
                  </a:moveTo>
                  <a:cubicBezTo>
                    <a:pt x="0" y="258"/>
                    <a:pt x="6" y="251"/>
                    <a:pt x="14" y="251"/>
                  </a:cubicBezTo>
                  <a:cubicBezTo>
                    <a:pt x="14" y="251"/>
                    <a:pt x="14" y="251"/>
                    <a:pt x="14" y="251"/>
                  </a:cubicBezTo>
                  <a:cubicBezTo>
                    <a:pt x="23" y="251"/>
                    <a:pt x="29" y="258"/>
                    <a:pt x="29" y="266"/>
                  </a:cubicBezTo>
                  <a:cubicBezTo>
                    <a:pt x="29" y="266"/>
                    <a:pt x="29" y="266"/>
                    <a:pt x="29" y="266"/>
                  </a:cubicBezTo>
                  <a:cubicBezTo>
                    <a:pt x="29" y="274"/>
                    <a:pt x="23" y="280"/>
                    <a:pt x="14" y="280"/>
                  </a:cubicBezTo>
                  <a:cubicBezTo>
                    <a:pt x="14" y="280"/>
                    <a:pt x="14" y="280"/>
                    <a:pt x="14" y="280"/>
                  </a:cubicBezTo>
                  <a:cubicBezTo>
                    <a:pt x="6" y="280"/>
                    <a:pt x="0" y="274"/>
                    <a:pt x="0" y="266"/>
                  </a:cubicBezTo>
                  <a:close/>
                  <a:moveTo>
                    <a:pt x="0" y="216"/>
                  </a:moveTo>
                  <a:cubicBezTo>
                    <a:pt x="0" y="208"/>
                    <a:pt x="6" y="201"/>
                    <a:pt x="14" y="201"/>
                  </a:cubicBezTo>
                  <a:cubicBezTo>
                    <a:pt x="14" y="201"/>
                    <a:pt x="14" y="201"/>
                    <a:pt x="14" y="201"/>
                  </a:cubicBezTo>
                  <a:cubicBezTo>
                    <a:pt x="23" y="201"/>
                    <a:pt x="29" y="208"/>
                    <a:pt x="29" y="216"/>
                  </a:cubicBezTo>
                  <a:cubicBezTo>
                    <a:pt x="29" y="216"/>
                    <a:pt x="29" y="216"/>
                    <a:pt x="29" y="216"/>
                  </a:cubicBezTo>
                  <a:cubicBezTo>
                    <a:pt x="29" y="224"/>
                    <a:pt x="23" y="230"/>
                    <a:pt x="14" y="230"/>
                  </a:cubicBezTo>
                  <a:cubicBezTo>
                    <a:pt x="14" y="230"/>
                    <a:pt x="14" y="230"/>
                    <a:pt x="14" y="230"/>
                  </a:cubicBezTo>
                  <a:cubicBezTo>
                    <a:pt x="6" y="230"/>
                    <a:pt x="0" y="224"/>
                    <a:pt x="0" y="216"/>
                  </a:cubicBezTo>
                  <a:close/>
                  <a:moveTo>
                    <a:pt x="0" y="165"/>
                  </a:moveTo>
                  <a:cubicBezTo>
                    <a:pt x="0" y="157"/>
                    <a:pt x="6" y="151"/>
                    <a:pt x="14" y="151"/>
                  </a:cubicBezTo>
                  <a:cubicBezTo>
                    <a:pt x="14" y="151"/>
                    <a:pt x="14" y="151"/>
                    <a:pt x="14" y="151"/>
                  </a:cubicBezTo>
                  <a:cubicBezTo>
                    <a:pt x="23" y="151"/>
                    <a:pt x="29" y="157"/>
                    <a:pt x="29" y="165"/>
                  </a:cubicBezTo>
                  <a:cubicBezTo>
                    <a:pt x="29" y="165"/>
                    <a:pt x="29" y="165"/>
                    <a:pt x="29" y="165"/>
                  </a:cubicBezTo>
                  <a:cubicBezTo>
                    <a:pt x="29" y="173"/>
                    <a:pt x="23" y="180"/>
                    <a:pt x="14" y="180"/>
                  </a:cubicBezTo>
                  <a:cubicBezTo>
                    <a:pt x="14" y="180"/>
                    <a:pt x="14" y="180"/>
                    <a:pt x="14" y="180"/>
                  </a:cubicBezTo>
                  <a:cubicBezTo>
                    <a:pt x="6" y="180"/>
                    <a:pt x="0" y="173"/>
                    <a:pt x="0" y="165"/>
                  </a:cubicBezTo>
                  <a:close/>
                  <a:moveTo>
                    <a:pt x="0" y="115"/>
                  </a:moveTo>
                  <a:cubicBezTo>
                    <a:pt x="0" y="107"/>
                    <a:pt x="6" y="101"/>
                    <a:pt x="14" y="101"/>
                  </a:cubicBezTo>
                  <a:cubicBezTo>
                    <a:pt x="14" y="101"/>
                    <a:pt x="14" y="101"/>
                    <a:pt x="14" y="101"/>
                  </a:cubicBezTo>
                  <a:cubicBezTo>
                    <a:pt x="23" y="101"/>
                    <a:pt x="29" y="107"/>
                    <a:pt x="29" y="115"/>
                  </a:cubicBezTo>
                  <a:cubicBezTo>
                    <a:pt x="29" y="115"/>
                    <a:pt x="29" y="115"/>
                    <a:pt x="29" y="115"/>
                  </a:cubicBezTo>
                  <a:cubicBezTo>
                    <a:pt x="29" y="123"/>
                    <a:pt x="23" y="130"/>
                    <a:pt x="14" y="130"/>
                  </a:cubicBezTo>
                  <a:cubicBezTo>
                    <a:pt x="14" y="130"/>
                    <a:pt x="14" y="130"/>
                    <a:pt x="14" y="130"/>
                  </a:cubicBezTo>
                  <a:cubicBezTo>
                    <a:pt x="6" y="130"/>
                    <a:pt x="0" y="123"/>
                    <a:pt x="0" y="115"/>
                  </a:cubicBezTo>
                  <a:close/>
                  <a:moveTo>
                    <a:pt x="0" y="65"/>
                  </a:moveTo>
                  <a:cubicBezTo>
                    <a:pt x="0" y="57"/>
                    <a:pt x="6" y="50"/>
                    <a:pt x="14" y="50"/>
                  </a:cubicBezTo>
                  <a:cubicBezTo>
                    <a:pt x="14" y="50"/>
                    <a:pt x="14" y="50"/>
                    <a:pt x="14" y="50"/>
                  </a:cubicBezTo>
                  <a:cubicBezTo>
                    <a:pt x="23" y="50"/>
                    <a:pt x="29" y="57"/>
                    <a:pt x="29" y="65"/>
                  </a:cubicBezTo>
                  <a:cubicBezTo>
                    <a:pt x="29" y="65"/>
                    <a:pt x="29" y="65"/>
                    <a:pt x="29" y="65"/>
                  </a:cubicBezTo>
                  <a:cubicBezTo>
                    <a:pt x="29" y="73"/>
                    <a:pt x="23" y="80"/>
                    <a:pt x="14" y="80"/>
                  </a:cubicBezTo>
                  <a:cubicBezTo>
                    <a:pt x="14" y="80"/>
                    <a:pt x="14" y="80"/>
                    <a:pt x="14" y="80"/>
                  </a:cubicBezTo>
                  <a:cubicBezTo>
                    <a:pt x="6" y="80"/>
                    <a:pt x="0" y="73"/>
                    <a:pt x="0" y="65"/>
                  </a:cubicBezTo>
                  <a:close/>
                  <a:moveTo>
                    <a:pt x="0" y="15"/>
                  </a:moveTo>
                  <a:cubicBezTo>
                    <a:pt x="0" y="7"/>
                    <a:pt x="6" y="0"/>
                    <a:pt x="14" y="0"/>
                  </a:cubicBezTo>
                  <a:cubicBezTo>
                    <a:pt x="14" y="0"/>
                    <a:pt x="14" y="0"/>
                    <a:pt x="14" y="0"/>
                  </a:cubicBezTo>
                  <a:cubicBezTo>
                    <a:pt x="23" y="0"/>
                    <a:pt x="29" y="7"/>
                    <a:pt x="29" y="15"/>
                  </a:cubicBezTo>
                  <a:cubicBezTo>
                    <a:pt x="29" y="15"/>
                    <a:pt x="29" y="15"/>
                    <a:pt x="29" y="15"/>
                  </a:cubicBezTo>
                  <a:cubicBezTo>
                    <a:pt x="29" y="23"/>
                    <a:pt x="23" y="29"/>
                    <a:pt x="14" y="29"/>
                  </a:cubicBezTo>
                  <a:cubicBezTo>
                    <a:pt x="14" y="29"/>
                    <a:pt x="14" y="29"/>
                    <a:pt x="14" y="29"/>
                  </a:cubicBezTo>
                  <a:cubicBezTo>
                    <a:pt x="6" y="29"/>
                    <a:pt x="0" y="23"/>
                    <a:pt x="0"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12"/>
            <p:cNvSpPr>
              <a:spLocks noEditPoints="1"/>
            </p:cNvSpPr>
            <p:nvPr/>
          </p:nvSpPr>
          <p:spPr bwMode="auto">
            <a:xfrm flipH="1">
              <a:off x="135319" y="1858447"/>
              <a:ext cx="29298" cy="354773"/>
            </a:xfrm>
            <a:custGeom>
              <a:avLst/>
              <a:gdLst>
                <a:gd name="T0" fmla="*/ 0 w 27"/>
                <a:gd name="T1" fmla="*/ 315 h 328"/>
                <a:gd name="T2" fmla="*/ 14 w 27"/>
                <a:gd name="T3" fmla="*/ 301 h 328"/>
                <a:gd name="T4" fmla="*/ 14 w 27"/>
                <a:gd name="T5" fmla="*/ 301 h 328"/>
                <a:gd name="T6" fmla="*/ 27 w 27"/>
                <a:gd name="T7" fmla="*/ 315 h 328"/>
                <a:gd name="T8" fmla="*/ 27 w 27"/>
                <a:gd name="T9" fmla="*/ 315 h 328"/>
                <a:gd name="T10" fmla="*/ 14 w 27"/>
                <a:gd name="T11" fmla="*/ 328 h 328"/>
                <a:gd name="T12" fmla="*/ 14 w 27"/>
                <a:gd name="T13" fmla="*/ 328 h 328"/>
                <a:gd name="T14" fmla="*/ 0 w 27"/>
                <a:gd name="T15" fmla="*/ 315 h 328"/>
                <a:gd name="T16" fmla="*/ 0 w 27"/>
                <a:gd name="T17" fmla="*/ 265 h 328"/>
                <a:gd name="T18" fmla="*/ 14 w 27"/>
                <a:gd name="T19" fmla="*/ 251 h 328"/>
                <a:gd name="T20" fmla="*/ 14 w 27"/>
                <a:gd name="T21" fmla="*/ 251 h 328"/>
                <a:gd name="T22" fmla="*/ 27 w 27"/>
                <a:gd name="T23" fmla="*/ 265 h 328"/>
                <a:gd name="T24" fmla="*/ 27 w 27"/>
                <a:gd name="T25" fmla="*/ 265 h 328"/>
                <a:gd name="T26" fmla="*/ 14 w 27"/>
                <a:gd name="T27" fmla="*/ 278 h 328"/>
                <a:gd name="T28" fmla="*/ 14 w 27"/>
                <a:gd name="T29" fmla="*/ 278 h 328"/>
                <a:gd name="T30" fmla="*/ 0 w 27"/>
                <a:gd name="T31" fmla="*/ 265 h 328"/>
                <a:gd name="T32" fmla="*/ 0 w 27"/>
                <a:gd name="T33" fmla="*/ 214 h 328"/>
                <a:gd name="T34" fmla="*/ 14 w 27"/>
                <a:gd name="T35" fmla="*/ 201 h 328"/>
                <a:gd name="T36" fmla="*/ 14 w 27"/>
                <a:gd name="T37" fmla="*/ 201 h 328"/>
                <a:gd name="T38" fmla="*/ 27 w 27"/>
                <a:gd name="T39" fmla="*/ 214 h 328"/>
                <a:gd name="T40" fmla="*/ 27 w 27"/>
                <a:gd name="T41" fmla="*/ 214 h 328"/>
                <a:gd name="T42" fmla="*/ 14 w 27"/>
                <a:gd name="T43" fmla="*/ 228 h 328"/>
                <a:gd name="T44" fmla="*/ 14 w 27"/>
                <a:gd name="T45" fmla="*/ 228 h 328"/>
                <a:gd name="T46" fmla="*/ 0 w 27"/>
                <a:gd name="T47" fmla="*/ 214 h 328"/>
                <a:gd name="T48" fmla="*/ 0 w 27"/>
                <a:gd name="T49" fmla="*/ 164 h 328"/>
                <a:gd name="T50" fmla="*/ 14 w 27"/>
                <a:gd name="T51" fmla="*/ 151 h 328"/>
                <a:gd name="T52" fmla="*/ 14 w 27"/>
                <a:gd name="T53" fmla="*/ 151 h 328"/>
                <a:gd name="T54" fmla="*/ 27 w 27"/>
                <a:gd name="T55" fmla="*/ 164 h 328"/>
                <a:gd name="T56" fmla="*/ 27 w 27"/>
                <a:gd name="T57" fmla="*/ 164 h 328"/>
                <a:gd name="T58" fmla="*/ 14 w 27"/>
                <a:gd name="T59" fmla="*/ 178 h 328"/>
                <a:gd name="T60" fmla="*/ 14 w 27"/>
                <a:gd name="T61" fmla="*/ 178 h 328"/>
                <a:gd name="T62" fmla="*/ 0 w 27"/>
                <a:gd name="T63" fmla="*/ 164 h 328"/>
                <a:gd name="T64" fmla="*/ 0 w 27"/>
                <a:gd name="T65" fmla="*/ 114 h 328"/>
                <a:gd name="T66" fmla="*/ 14 w 27"/>
                <a:gd name="T67" fmla="*/ 101 h 328"/>
                <a:gd name="T68" fmla="*/ 14 w 27"/>
                <a:gd name="T69" fmla="*/ 101 h 328"/>
                <a:gd name="T70" fmla="*/ 27 w 27"/>
                <a:gd name="T71" fmla="*/ 114 h 328"/>
                <a:gd name="T72" fmla="*/ 27 w 27"/>
                <a:gd name="T73" fmla="*/ 114 h 328"/>
                <a:gd name="T74" fmla="*/ 14 w 27"/>
                <a:gd name="T75" fmla="*/ 127 h 328"/>
                <a:gd name="T76" fmla="*/ 14 w 27"/>
                <a:gd name="T77" fmla="*/ 127 h 328"/>
                <a:gd name="T78" fmla="*/ 0 w 27"/>
                <a:gd name="T79" fmla="*/ 114 h 328"/>
                <a:gd name="T80" fmla="*/ 0 w 27"/>
                <a:gd name="T81" fmla="*/ 64 h 328"/>
                <a:gd name="T82" fmla="*/ 14 w 27"/>
                <a:gd name="T83" fmla="*/ 50 h 328"/>
                <a:gd name="T84" fmla="*/ 14 w 27"/>
                <a:gd name="T85" fmla="*/ 50 h 328"/>
                <a:gd name="T86" fmla="*/ 27 w 27"/>
                <a:gd name="T87" fmla="*/ 64 h 328"/>
                <a:gd name="T88" fmla="*/ 27 w 27"/>
                <a:gd name="T89" fmla="*/ 64 h 328"/>
                <a:gd name="T90" fmla="*/ 14 w 27"/>
                <a:gd name="T91" fmla="*/ 77 h 328"/>
                <a:gd name="T92" fmla="*/ 14 w 27"/>
                <a:gd name="T93" fmla="*/ 77 h 328"/>
                <a:gd name="T94" fmla="*/ 0 w 27"/>
                <a:gd name="T95" fmla="*/ 64 h 328"/>
                <a:gd name="T96" fmla="*/ 0 w 27"/>
                <a:gd name="T97" fmla="*/ 14 h 328"/>
                <a:gd name="T98" fmla="*/ 14 w 27"/>
                <a:gd name="T99" fmla="*/ 0 h 328"/>
                <a:gd name="T100" fmla="*/ 14 w 27"/>
                <a:gd name="T101" fmla="*/ 0 h 328"/>
                <a:gd name="T102" fmla="*/ 27 w 27"/>
                <a:gd name="T103" fmla="*/ 14 h 328"/>
                <a:gd name="T104" fmla="*/ 27 w 27"/>
                <a:gd name="T105" fmla="*/ 14 h 328"/>
                <a:gd name="T106" fmla="*/ 14 w 27"/>
                <a:gd name="T107" fmla="*/ 27 h 328"/>
                <a:gd name="T108" fmla="*/ 14 w 27"/>
                <a:gd name="T109" fmla="*/ 27 h 328"/>
                <a:gd name="T110" fmla="*/ 0 w 27"/>
                <a:gd name="T11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28">
                  <a:moveTo>
                    <a:pt x="0" y="315"/>
                  </a:moveTo>
                  <a:cubicBezTo>
                    <a:pt x="0" y="308"/>
                    <a:pt x="6" y="301"/>
                    <a:pt x="14" y="301"/>
                  </a:cubicBezTo>
                  <a:cubicBezTo>
                    <a:pt x="14" y="301"/>
                    <a:pt x="14" y="301"/>
                    <a:pt x="14" y="301"/>
                  </a:cubicBezTo>
                  <a:cubicBezTo>
                    <a:pt x="21" y="301"/>
                    <a:pt x="27" y="308"/>
                    <a:pt x="27" y="315"/>
                  </a:cubicBezTo>
                  <a:cubicBezTo>
                    <a:pt x="27" y="315"/>
                    <a:pt x="27" y="315"/>
                    <a:pt x="27" y="315"/>
                  </a:cubicBezTo>
                  <a:cubicBezTo>
                    <a:pt x="27" y="322"/>
                    <a:pt x="21" y="328"/>
                    <a:pt x="14" y="328"/>
                  </a:cubicBezTo>
                  <a:cubicBezTo>
                    <a:pt x="14" y="328"/>
                    <a:pt x="14" y="328"/>
                    <a:pt x="14" y="328"/>
                  </a:cubicBezTo>
                  <a:cubicBezTo>
                    <a:pt x="6" y="328"/>
                    <a:pt x="0" y="322"/>
                    <a:pt x="0" y="315"/>
                  </a:cubicBezTo>
                  <a:close/>
                  <a:moveTo>
                    <a:pt x="0" y="265"/>
                  </a:moveTo>
                  <a:cubicBezTo>
                    <a:pt x="0" y="257"/>
                    <a:pt x="6" y="251"/>
                    <a:pt x="14" y="251"/>
                  </a:cubicBezTo>
                  <a:cubicBezTo>
                    <a:pt x="14" y="251"/>
                    <a:pt x="14" y="251"/>
                    <a:pt x="14" y="251"/>
                  </a:cubicBezTo>
                  <a:cubicBezTo>
                    <a:pt x="21" y="251"/>
                    <a:pt x="27" y="257"/>
                    <a:pt x="27" y="265"/>
                  </a:cubicBezTo>
                  <a:cubicBezTo>
                    <a:pt x="27" y="265"/>
                    <a:pt x="27" y="265"/>
                    <a:pt x="27" y="265"/>
                  </a:cubicBezTo>
                  <a:cubicBezTo>
                    <a:pt x="27" y="272"/>
                    <a:pt x="21" y="278"/>
                    <a:pt x="14" y="278"/>
                  </a:cubicBezTo>
                  <a:cubicBezTo>
                    <a:pt x="14" y="278"/>
                    <a:pt x="14" y="278"/>
                    <a:pt x="14" y="278"/>
                  </a:cubicBezTo>
                  <a:cubicBezTo>
                    <a:pt x="6" y="278"/>
                    <a:pt x="0" y="272"/>
                    <a:pt x="0" y="265"/>
                  </a:cubicBezTo>
                  <a:close/>
                  <a:moveTo>
                    <a:pt x="0" y="214"/>
                  </a:moveTo>
                  <a:cubicBezTo>
                    <a:pt x="0" y="207"/>
                    <a:pt x="6" y="201"/>
                    <a:pt x="14" y="201"/>
                  </a:cubicBezTo>
                  <a:cubicBezTo>
                    <a:pt x="14" y="201"/>
                    <a:pt x="14" y="201"/>
                    <a:pt x="14" y="201"/>
                  </a:cubicBezTo>
                  <a:cubicBezTo>
                    <a:pt x="21" y="201"/>
                    <a:pt x="27" y="207"/>
                    <a:pt x="27" y="214"/>
                  </a:cubicBezTo>
                  <a:cubicBezTo>
                    <a:pt x="27" y="214"/>
                    <a:pt x="27" y="214"/>
                    <a:pt x="27" y="214"/>
                  </a:cubicBezTo>
                  <a:cubicBezTo>
                    <a:pt x="27" y="222"/>
                    <a:pt x="21" y="228"/>
                    <a:pt x="14" y="228"/>
                  </a:cubicBezTo>
                  <a:cubicBezTo>
                    <a:pt x="14" y="228"/>
                    <a:pt x="14" y="228"/>
                    <a:pt x="14" y="228"/>
                  </a:cubicBezTo>
                  <a:cubicBezTo>
                    <a:pt x="6" y="228"/>
                    <a:pt x="0" y="222"/>
                    <a:pt x="0" y="214"/>
                  </a:cubicBezTo>
                  <a:close/>
                  <a:moveTo>
                    <a:pt x="0" y="164"/>
                  </a:moveTo>
                  <a:cubicBezTo>
                    <a:pt x="0" y="157"/>
                    <a:pt x="6" y="151"/>
                    <a:pt x="14" y="151"/>
                  </a:cubicBezTo>
                  <a:cubicBezTo>
                    <a:pt x="14" y="151"/>
                    <a:pt x="14" y="151"/>
                    <a:pt x="14" y="151"/>
                  </a:cubicBezTo>
                  <a:cubicBezTo>
                    <a:pt x="21" y="151"/>
                    <a:pt x="27" y="157"/>
                    <a:pt x="27" y="164"/>
                  </a:cubicBezTo>
                  <a:cubicBezTo>
                    <a:pt x="27" y="164"/>
                    <a:pt x="27" y="164"/>
                    <a:pt x="27" y="164"/>
                  </a:cubicBezTo>
                  <a:cubicBezTo>
                    <a:pt x="27" y="172"/>
                    <a:pt x="21" y="178"/>
                    <a:pt x="14" y="178"/>
                  </a:cubicBezTo>
                  <a:cubicBezTo>
                    <a:pt x="14" y="178"/>
                    <a:pt x="14" y="178"/>
                    <a:pt x="14" y="178"/>
                  </a:cubicBezTo>
                  <a:cubicBezTo>
                    <a:pt x="6" y="178"/>
                    <a:pt x="0" y="172"/>
                    <a:pt x="0" y="164"/>
                  </a:cubicBezTo>
                  <a:close/>
                  <a:moveTo>
                    <a:pt x="0" y="114"/>
                  </a:moveTo>
                  <a:cubicBezTo>
                    <a:pt x="0" y="107"/>
                    <a:pt x="6" y="101"/>
                    <a:pt x="14" y="101"/>
                  </a:cubicBezTo>
                  <a:cubicBezTo>
                    <a:pt x="14" y="101"/>
                    <a:pt x="14" y="101"/>
                    <a:pt x="14" y="101"/>
                  </a:cubicBezTo>
                  <a:cubicBezTo>
                    <a:pt x="21" y="101"/>
                    <a:pt x="27" y="107"/>
                    <a:pt x="27" y="114"/>
                  </a:cubicBezTo>
                  <a:cubicBezTo>
                    <a:pt x="27" y="114"/>
                    <a:pt x="27" y="114"/>
                    <a:pt x="27" y="114"/>
                  </a:cubicBezTo>
                  <a:cubicBezTo>
                    <a:pt x="27" y="121"/>
                    <a:pt x="21" y="127"/>
                    <a:pt x="14" y="127"/>
                  </a:cubicBezTo>
                  <a:cubicBezTo>
                    <a:pt x="14" y="127"/>
                    <a:pt x="14" y="127"/>
                    <a:pt x="14" y="127"/>
                  </a:cubicBezTo>
                  <a:cubicBezTo>
                    <a:pt x="6" y="127"/>
                    <a:pt x="0" y="121"/>
                    <a:pt x="0" y="114"/>
                  </a:cubicBezTo>
                  <a:close/>
                  <a:moveTo>
                    <a:pt x="0" y="64"/>
                  </a:moveTo>
                  <a:cubicBezTo>
                    <a:pt x="0" y="56"/>
                    <a:pt x="6" y="50"/>
                    <a:pt x="14" y="50"/>
                  </a:cubicBezTo>
                  <a:cubicBezTo>
                    <a:pt x="14" y="50"/>
                    <a:pt x="14" y="50"/>
                    <a:pt x="14" y="50"/>
                  </a:cubicBezTo>
                  <a:cubicBezTo>
                    <a:pt x="21" y="50"/>
                    <a:pt x="27" y="56"/>
                    <a:pt x="27" y="64"/>
                  </a:cubicBezTo>
                  <a:cubicBezTo>
                    <a:pt x="27" y="64"/>
                    <a:pt x="27" y="64"/>
                    <a:pt x="27" y="64"/>
                  </a:cubicBezTo>
                  <a:cubicBezTo>
                    <a:pt x="27" y="71"/>
                    <a:pt x="21" y="77"/>
                    <a:pt x="14" y="77"/>
                  </a:cubicBezTo>
                  <a:cubicBezTo>
                    <a:pt x="14" y="77"/>
                    <a:pt x="14" y="77"/>
                    <a:pt x="14" y="77"/>
                  </a:cubicBezTo>
                  <a:cubicBezTo>
                    <a:pt x="6" y="77"/>
                    <a:pt x="0" y="71"/>
                    <a:pt x="0" y="64"/>
                  </a:cubicBezTo>
                  <a:close/>
                  <a:moveTo>
                    <a:pt x="0" y="14"/>
                  </a:moveTo>
                  <a:cubicBezTo>
                    <a:pt x="0" y="6"/>
                    <a:pt x="6" y="0"/>
                    <a:pt x="14" y="0"/>
                  </a:cubicBezTo>
                  <a:cubicBezTo>
                    <a:pt x="14" y="0"/>
                    <a:pt x="14" y="0"/>
                    <a:pt x="14" y="0"/>
                  </a:cubicBezTo>
                  <a:cubicBezTo>
                    <a:pt x="21" y="0"/>
                    <a:pt x="27" y="6"/>
                    <a:pt x="27" y="14"/>
                  </a:cubicBezTo>
                  <a:cubicBezTo>
                    <a:pt x="27" y="14"/>
                    <a:pt x="27" y="14"/>
                    <a:pt x="27" y="14"/>
                  </a:cubicBezTo>
                  <a:cubicBezTo>
                    <a:pt x="27" y="21"/>
                    <a:pt x="21" y="27"/>
                    <a:pt x="14" y="27"/>
                  </a:cubicBezTo>
                  <a:cubicBezTo>
                    <a:pt x="14" y="27"/>
                    <a:pt x="14" y="27"/>
                    <a:pt x="14" y="27"/>
                  </a:cubicBezTo>
                  <a:cubicBezTo>
                    <a:pt x="6" y="27"/>
                    <a:pt x="0" y="21"/>
                    <a:pt x="0"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13"/>
            <p:cNvSpPr>
              <a:spLocks noEditPoints="1"/>
            </p:cNvSpPr>
            <p:nvPr/>
          </p:nvSpPr>
          <p:spPr bwMode="auto">
            <a:xfrm flipH="1">
              <a:off x="175603" y="1886829"/>
              <a:ext cx="25635" cy="298468"/>
            </a:xfrm>
            <a:custGeom>
              <a:avLst/>
              <a:gdLst>
                <a:gd name="T0" fmla="*/ 0 w 24"/>
                <a:gd name="T1" fmla="*/ 264 h 276"/>
                <a:gd name="T2" fmla="*/ 12 w 24"/>
                <a:gd name="T3" fmla="*/ 252 h 276"/>
                <a:gd name="T4" fmla="*/ 12 w 24"/>
                <a:gd name="T5" fmla="*/ 252 h 276"/>
                <a:gd name="T6" fmla="*/ 24 w 24"/>
                <a:gd name="T7" fmla="*/ 264 h 276"/>
                <a:gd name="T8" fmla="*/ 24 w 24"/>
                <a:gd name="T9" fmla="*/ 264 h 276"/>
                <a:gd name="T10" fmla="*/ 12 w 24"/>
                <a:gd name="T11" fmla="*/ 276 h 276"/>
                <a:gd name="T12" fmla="*/ 12 w 24"/>
                <a:gd name="T13" fmla="*/ 276 h 276"/>
                <a:gd name="T14" fmla="*/ 0 w 24"/>
                <a:gd name="T15" fmla="*/ 264 h 276"/>
                <a:gd name="T16" fmla="*/ 0 w 24"/>
                <a:gd name="T17" fmla="*/ 214 h 276"/>
                <a:gd name="T18" fmla="*/ 12 w 24"/>
                <a:gd name="T19" fmla="*/ 201 h 276"/>
                <a:gd name="T20" fmla="*/ 12 w 24"/>
                <a:gd name="T21" fmla="*/ 201 h 276"/>
                <a:gd name="T22" fmla="*/ 24 w 24"/>
                <a:gd name="T23" fmla="*/ 214 h 276"/>
                <a:gd name="T24" fmla="*/ 24 w 24"/>
                <a:gd name="T25" fmla="*/ 214 h 276"/>
                <a:gd name="T26" fmla="*/ 12 w 24"/>
                <a:gd name="T27" fmla="*/ 226 h 276"/>
                <a:gd name="T28" fmla="*/ 12 w 24"/>
                <a:gd name="T29" fmla="*/ 226 h 276"/>
                <a:gd name="T30" fmla="*/ 0 w 24"/>
                <a:gd name="T31" fmla="*/ 214 h 276"/>
                <a:gd name="T32" fmla="*/ 0 w 24"/>
                <a:gd name="T33" fmla="*/ 163 h 276"/>
                <a:gd name="T34" fmla="*/ 12 w 24"/>
                <a:gd name="T35" fmla="*/ 151 h 276"/>
                <a:gd name="T36" fmla="*/ 12 w 24"/>
                <a:gd name="T37" fmla="*/ 151 h 276"/>
                <a:gd name="T38" fmla="*/ 24 w 24"/>
                <a:gd name="T39" fmla="*/ 163 h 276"/>
                <a:gd name="T40" fmla="*/ 24 w 24"/>
                <a:gd name="T41" fmla="*/ 163 h 276"/>
                <a:gd name="T42" fmla="*/ 12 w 24"/>
                <a:gd name="T43" fmla="*/ 176 h 276"/>
                <a:gd name="T44" fmla="*/ 12 w 24"/>
                <a:gd name="T45" fmla="*/ 176 h 276"/>
                <a:gd name="T46" fmla="*/ 0 w 24"/>
                <a:gd name="T47" fmla="*/ 163 h 276"/>
                <a:gd name="T48" fmla="*/ 0 w 24"/>
                <a:gd name="T49" fmla="*/ 113 h 276"/>
                <a:gd name="T50" fmla="*/ 12 w 24"/>
                <a:gd name="T51" fmla="*/ 101 h 276"/>
                <a:gd name="T52" fmla="*/ 12 w 24"/>
                <a:gd name="T53" fmla="*/ 101 h 276"/>
                <a:gd name="T54" fmla="*/ 24 w 24"/>
                <a:gd name="T55" fmla="*/ 113 h 276"/>
                <a:gd name="T56" fmla="*/ 24 w 24"/>
                <a:gd name="T57" fmla="*/ 113 h 276"/>
                <a:gd name="T58" fmla="*/ 12 w 24"/>
                <a:gd name="T59" fmla="*/ 125 h 276"/>
                <a:gd name="T60" fmla="*/ 12 w 24"/>
                <a:gd name="T61" fmla="*/ 125 h 276"/>
                <a:gd name="T62" fmla="*/ 0 w 24"/>
                <a:gd name="T63" fmla="*/ 113 h 276"/>
                <a:gd name="T64" fmla="*/ 0 w 24"/>
                <a:gd name="T65" fmla="*/ 63 h 276"/>
                <a:gd name="T66" fmla="*/ 12 w 24"/>
                <a:gd name="T67" fmla="*/ 51 h 276"/>
                <a:gd name="T68" fmla="*/ 12 w 24"/>
                <a:gd name="T69" fmla="*/ 51 h 276"/>
                <a:gd name="T70" fmla="*/ 24 w 24"/>
                <a:gd name="T71" fmla="*/ 63 h 276"/>
                <a:gd name="T72" fmla="*/ 24 w 24"/>
                <a:gd name="T73" fmla="*/ 63 h 276"/>
                <a:gd name="T74" fmla="*/ 12 w 24"/>
                <a:gd name="T75" fmla="*/ 75 h 276"/>
                <a:gd name="T76" fmla="*/ 12 w 24"/>
                <a:gd name="T77" fmla="*/ 75 h 276"/>
                <a:gd name="T78" fmla="*/ 0 w 24"/>
                <a:gd name="T79" fmla="*/ 63 h 276"/>
                <a:gd name="T80" fmla="*/ 0 w 24"/>
                <a:gd name="T81" fmla="*/ 13 h 276"/>
                <a:gd name="T82" fmla="*/ 12 w 24"/>
                <a:gd name="T83" fmla="*/ 0 h 276"/>
                <a:gd name="T84" fmla="*/ 12 w 24"/>
                <a:gd name="T85" fmla="*/ 0 h 276"/>
                <a:gd name="T86" fmla="*/ 24 w 24"/>
                <a:gd name="T87" fmla="*/ 13 h 276"/>
                <a:gd name="T88" fmla="*/ 24 w 24"/>
                <a:gd name="T89" fmla="*/ 13 h 276"/>
                <a:gd name="T90" fmla="*/ 12 w 24"/>
                <a:gd name="T91" fmla="*/ 25 h 276"/>
                <a:gd name="T92" fmla="*/ 12 w 24"/>
                <a:gd name="T93" fmla="*/ 25 h 276"/>
                <a:gd name="T94" fmla="*/ 0 w 24"/>
                <a:gd name="T95"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76">
                  <a:moveTo>
                    <a:pt x="0" y="264"/>
                  </a:moveTo>
                  <a:cubicBezTo>
                    <a:pt x="0" y="257"/>
                    <a:pt x="5" y="252"/>
                    <a:pt x="12" y="252"/>
                  </a:cubicBezTo>
                  <a:cubicBezTo>
                    <a:pt x="12" y="252"/>
                    <a:pt x="12" y="252"/>
                    <a:pt x="12" y="252"/>
                  </a:cubicBezTo>
                  <a:cubicBezTo>
                    <a:pt x="19" y="252"/>
                    <a:pt x="24" y="257"/>
                    <a:pt x="24" y="264"/>
                  </a:cubicBezTo>
                  <a:cubicBezTo>
                    <a:pt x="24" y="264"/>
                    <a:pt x="24" y="264"/>
                    <a:pt x="24" y="264"/>
                  </a:cubicBezTo>
                  <a:cubicBezTo>
                    <a:pt x="24" y="271"/>
                    <a:pt x="19" y="276"/>
                    <a:pt x="12" y="276"/>
                  </a:cubicBezTo>
                  <a:cubicBezTo>
                    <a:pt x="12" y="276"/>
                    <a:pt x="12" y="276"/>
                    <a:pt x="12" y="276"/>
                  </a:cubicBezTo>
                  <a:cubicBezTo>
                    <a:pt x="5" y="276"/>
                    <a:pt x="0" y="271"/>
                    <a:pt x="0" y="264"/>
                  </a:cubicBezTo>
                  <a:close/>
                  <a:moveTo>
                    <a:pt x="0" y="214"/>
                  </a:moveTo>
                  <a:cubicBezTo>
                    <a:pt x="0" y="207"/>
                    <a:pt x="5" y="201"/>
                    <a:pt x="12" y="201"/>
                  </a:cubicBezTo>
                  <a:cubicBezTo>
                    <a:pt x="12" y="201"/>
                    <a:pt x="12" y="201"/>
                    <a:pt x="12" y="201"/>
                  </a:cubicBezTo>
                  <a:cubicBezTo>
                    <a:pt x="19" y="201"/>
                    <a:pt x="24" y="207"/>
                    <a:pt x="24" y="214"/>
                  </a:cubicBezTo>
                  <a:cubicBezTo>
                    <a:pt x="24" y="214"/>
                    <a:pt x="24" y="214"/>
                    <a:pt x="24" y="214"/>
                  </a:cubicBezTo>
                  <a:cubicBezTo>
                    <a:pt x="24" y="220"/>
                    <a:pt x="19" y="226"/>
                    <a:pt x="12" y="226"/>
                  </a:cubicBezTo>
                  <a:cubicBezTo>
                    <a:pt x="12" y="226"/>
                    <a:pt x="12" y="226"/>
                    <a:pt x="12" y="226"/>
                  </a:cubicBezTo>
                  <a:cubicBezTo>
                    <a:pt x="5" y="226"/>
                    <a:pt x="0" y="220"/>
                    <a:pt x="0" y="214"/>
                  </a:cubicBezTo>
                  <a:close/>
                  <a:moveTo>
                    <a:pt x="0" y="163"/>
                  </a:moveTo>
                  <a:cubicBezTo>
                    <a:pt x="0" y="157"/>
                    <a:pt x="5" y="151"/>
                    <a:pt x="12" y="151"/>
                  </a:cubicBezTo>
                  <a:cubicBezTo>
                    <a:pt x="12" y="151"/>
                    <a:pt x="12" y="151"/>
                    <a:pt x="12" y="151"/>
                  </a:cubicBezTo>
                  <a:cubicBezTo>
                    <a:pt x="19" y="151"/>
                    <a:pt x="24" y="157"/>
                    <a:pt x="24" y="163"/>
                  </a:cubicBezTo>
                  <a:cubicBezTo>
                    <a:pt x="24" y="163"/>
                    <a:pt x="24" y="163"/>
                    <a:pt x="24" y="163"/>
                  </a:cubicBezTo>
                  <a:cubicBezTo>
                    <a:pt x="24" y="170"/>
                    <a:pt x="19" y="176"/>
                    <a:pt x="12" y="176"/>
                  </a:cubicBezTo>
                  <a:cubicBezTo>
                    <a:pt x="12" y="176"/>
                    <a:pt x="12" y="176"/>
                    <a:pt x="12" y="176"/>
                  </a:cubicBezTo>
                  <a:cubicBezTo>
                    <a:pt x="5" y="176"/>
                    <a:pt x="0" y="170"/>
                    <a:pt x="0" y="163"/>
                  </a:cubicBezTo>
                  <a:close/>
                  <a:moveTo>
                    <a:pt x="0" y="113"/>
                  </a:moveTo>
                  <a:cubicBezTo>
                    <a:pt x="0" y="106"/>
                    <a:pt x="5" y="101"/>
                    <a:pt x="12" y="101"/>
                  </a:cubicBezTo>
                  <a:cubicBezTo>
                    <a:pt x="12" y="101"/>
                    <a:pt x="12" y="101"/>
                    <a:pt x="12" y="101"/>
                  </a:cubicBezTo>
                  <a:cubicBezTo>
                    <a:pt x="19" y="101"/>
                    <a:pt x="24" y="106"/>
                    <a:pt x="24" y="113"/>
                  </a:cubicBezTo>
                  <a:cubicBezTo>
                    <a:pt x="24" y="113"/>
                    <a:pt x="24" y="113"/>
                    <a:pt x="24" y="113"/>
                  </a:cubicBezTo>
                  <a:cubicBezTo>
                    <a:pt x="24" y="120"/>
                    <a:pt x="19" y="125"/>
                    <a:pt x="12" y="125"/>
                  </a:cubicBezTo>
                  <a:cubicBezTo>
                    <a:pt x="12" y="125"/>
                    <a:pt x="12" y="125"/>
                    <a:pt x="12" y="125"/>
                  </a:cubicBezTo>
                  <a:cubicBezTo>
                    <a:pt x="5" y="125"/>
                    <a:pt x="0" y="120"/>
                    <a:pt x="0" y="113"/>
                  </a:cubicBezTo>
                  <a:close/>
                  <a:moveTo>
                    <a:pt x="0" y="63"/>
                  </a:moveTo>
                  <a:cubicBezTo>
                    <a:pt x="0" y="56"/>
                    <a:pt x="5" y="51"/>
                    <a:pt x="12" y="51"/>
                  </a:cubicBezTo>
                  <a:cubicBezTo>
                    <a:pt x="12" y="51"/>
                    <a:pt x="12" y="51"/>
                    <a:pt x="12" y="51"/>
                  </a:cubicBezTo>
                  <a:cubicBezTo>
                    <a:pt x="19" y="51"/>
                    <a:pt x="24" y="56"/>
                    <a:pt x="24" y="63"/>
                  </a:cubicBezTo>
                  <a:cubicBezTo>
                    <a:pt x="24" y="63"/>
                    <a:pt x="24" y="63"/>
                    <a:pt x="24" y="63"/>
                  </a:cubicBezTo>
                  <a:cubicBezTo>
                    <a:pt x="24" y="70"/>
                    <a:pt x="19" y="75"/>
                    <a:pt x="12" y="75"/>
                  </a:cubicBezTo>
                  <a:cubicBezTo>
                    <a:pt x="12" y="75"/>
                    <a:pt x="12" y="75"/>
                    <a:pt x="12" y="75"/>
                  </a:cubicBezTo>
                  <a:cubicBezTo>
                    <a:pt x="5" y="75"/>
                    <a:pt x="0" y="70"/>
                    <a:pt x="0" y="63"/>
                  </a:cubicBezTo>
                  <a:close/>
                  <a:moveTo>
                    <a:pt x="0" y="13"/>
                  </a:moveTo>
                  <a:cubicBezTo>
                    <a:pt x="0" y="6"/>
                    <a:pt x="5" y="0"/>
                    <a:pt x="12" y="0"/>
                  </a:cubicBezTo>
                  <a:cubicBezTo>
                    <a:pt x="12" y="0"/>
                    <a:pt x="12" y="0"/>
                    <a:pt x="12" y="0"/>
                  </a:cubicBezTo>
                  <a:cubicBezTo>
                    <a:pt x="19" y="0"/>
                    <a:pt x="24" y="6"/>
                    <a:pt x="24" y="13"/>
                  </a:cubicBezTo>
                  <a:cubicBezTo>
                    <a:pt x="24" y="13"/>
                    <a:pt x="24" y="13"/>
                    <a:pt x="24" y="13"/>
                  </a:cubicBezTo>
                  <a:cubicBezTo>
                    <a:pt x="24" y="19"/>
                    <a:pt x="19" y="25"/>
                    <a:pt x="12" y="25"/>
                  </a:cubicBezTo>
                  <a:cubicBezTo>
                    <a:pt x="12" y="25"/>
                    <a:pt x="12" y="25"/>
                    <a:pt x="12" y="25"/>
                  </a:cubicBezTo>
                  <a:cubicBezTo>
                    <a:pt x="5" y="25"/>
                    <a:pt x="0" y="19"/>
                    <a:pt x="0"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14"/>
            <p:cNvSpPr>
              <a:spLocks noEditPoints="1"/>
            </p:cNvSpPr>
            <p:nvPr/>
          </p:nvSpPr>
          <p:spPr bwMode="auto">
            <a:xfrm flipH="1">
              <a:off x="214514" y="1861652"/>
              <a:ext cx="23804" cy="349280"/>
            </a:xfrm>
            <a:custGeom>
              <a:avLst/>
              <a:gdLst>
                <a:gd name="T0" fmla="*/ 0 w 22"/>
                <a:gd name="T1" fmla="*/ 312 h 323"/>
                <a:gd name="T2" fmla="*/ 11 w 22"/>
                <a:gd name="T3" fmla="*/ 301 h 323"/>
                <a:gd name="T4" fmla="*/ 11 w 22"/>
                <a:gd name="T5" fmla="*/ 301 h 323"/>
                <a:gd name="T6" fmla="*/ 22 w 22"/>
                <a:gd name="T7" fmla="*/ 312 h 323"/>
                <a:gd name="T8" fmla="*/ 22 w 22"/>
                <a:gd name="T9" fmla="*/ 312 h 323"/>
                <a:gd name="T10" fmla="*/ 11 w 22"/>
                <a:gd name="T11" fmla="*/ 323 h 323"/>
                <a:gd name="T12" fmla="*/ 11 w 22"/>
                <a:gd name="T13" fmla="*/ 323 h 323"/>
                <a:gd name="T14" fmla="*/ 0 w 22"/>
                <a:gd name="T15" fmla="*/ 312 h 323"/>
                <a:gd name="T16" fmla="*/ 0 w 22"/>
                <a:gd name="T17" fmla="*/ 262 h 323"/>
                <a:gd name="T18" fmla="*/ 11 w 22"/>
                <a:gd name="T19" fmla="*/ 251 h 323"/>
                <a:gd name="T20" fmla="*/ 11 w 22"/>
                <a:gd name="T21" fmla="*/ 251 h 323"/>
                <a:gd name="T22" fmla="*/ 22 w 22"/>
                <a:gd name="T23" fmla="*/ 262 h 323"/>
                <a:gd name="T24" fmla="*/ 22 w 22"/>
                <a:gd name="T25" fmla="*/ 262 h 323"/>
                <a:gd name="T26" fmla="*/ 11 w 22"/>
                <a:gd name="T27" fmla="*/ 273 h 323"/>
                <a:gd name="T28" fmla="*/ 11 w 22"/>
                <a:gd name="T29" fmla="*/ 273 h 323"/>
                <a:gd name="T30" fmla="*/ 0 w 22"/>
                <a:gd name="T31" fmla="*/ 262 h 323"/>
                <a:gd name="T32" fmla="*/ 0 w 22"/>
                <a:gd name="T33" fmla="*/ 211 h 323"/>
                <a:gd name="T34" fmla="*/ 11 w 22"/>
                <a:gd name="T35" fmla="*/ 200 h 323"/>
                <a:gd name="T36" fmla="*/ 11 w 22"/>
                <a:gd name="T37" fmla="*/ 200 h 323"/>
                <a:gd name="T38" fmla="*/ 22 w 22"/>
                <a:gd name="T39" fmla="*/ 211 h 323"/>
                <a:gd name="T40" fmla="*/ 22 w 22"/>
                <a:gd name="T41" fmla="*/ 211 h 323"/>
                <a:gd name="T42" fmla="*/ 11 w 22"/>
                <a:gd name="T43" fmla="*/ 223 h 323"/>
                <a:gd name="T44" fmla="*/ 11 w 22"/>
                <a:gd name="T45" fmla="*/ 223 h 323"/>
                <a:gd name="T46" fmla="*/ 0 w 22"/>
                <a:gd name="T47" fmla="*/ 211 h 323"/>
                <a:gd name="T48" fmla="*/ 0 w 22"/>
                <a:gd name="T49" fmla="*/ 161 h 323"/>
                <a:gd name="T50" fmla="*/ 11 w 22"/>
                <a:gd name="T51" fmla="*/ 150 h 323"/>
                <a:gd name="T52" fmla="*/ 11 w 22"/>
                <a:gd name="T53" fmla="*/ 150 h 323"/>
                <a:gd name="T54" fmla="*/ 22 w 22"/>
                <a:gd name="T55" fmla="*/ 161 h 323"/>
                <a:gd name="T56" fmla="*/ 22 w 22"/>
                <a:gd name="T57" fmla="*/ 161 h 323"/>
                <a:gd name="T58" fmla="*/ 11 w 22"/>
                <a:gd name="T59" fmla="*/ 172 h 323"/>
                <a:gd name="T60" fmla="*/ 11 w 22"/>
                <a:gd name="T61" fmla="*/ 172 h 323"/>
                <a:gd name="T62" fmla="*/ 0 w 22"/>
                <a:gd name="T63" fmla="*/ 161 h 323"/>
                <a:gd name="T64" fmla="*/ 0 w 22"/>
                <a:gd name="T65" fmla="*/ 111 h 323"/>
                <a:gd name="T66" fmla="*/ 11 w 22"/>
                <a:gd name="T67" fmla="*/ 100 h 323"/>
                <a:gd name="T68" fmla="*/ 11 w 22"/>
                <a:gd name="T69" fmla="*/ 100 h 323"/>
                <a:gd name="T70" fmla="*/ 22 w 22"/>
                <a:gd name="T71" fmla="*/ 111 h 323"/>
                <a:gd name="T72" fmla="*/ 22 w 22"/>
                <a:gd name="T73" fmla="*/ 111 h 323"/>
                <a:gd name="T74" fmla="*/ 11 w 22"/>
                <a:gd name="T75" fmla="*/ 122 h 323"/>
                <a:gd name="T76" fmla="*/ 11 w 22"/>
                <a:gd name="T77" fmla="*/ 122 h 323"/>
                <a:gd name="T78" fmla="*/ 0 w 22"/>
                <a:gd name="T79" fmla="*/ 111 h 323"/>
                <a:gd name="T80" fmla="*/ 0 w 22"/>
                <a:gd name="T81" fmla="*/ 61 h 323"/>
                <a:gd name="T82" fmla="*/ 11 w 22"/>
                <a:gd name="T83" fmla="*/ 50 h 323"/>
                <a:gd name="T84" fmla="*/ 11 w 22"/>
                <a:gd name="T85" fmla="*/ 50 h 323"/>
                <a:gd name="T86" fmla="*/ 22 w 22"/>
                <a:gd name="T87" fmla="*/ 61 h 323"/>
                <a:gd name="T88" fmla="*/ 22 w 22"/>
                <a:gd name="T89" fmla="*/ 61 h 323"/>
                <a:gd name="T90" fmla="*/ 11 w 22"/>
                <a:gd name="T91" fmla="*/ 72 h 323"/>
                <a:gd name="T92" fmla="*/ 11 w 22"/>
                <a:gd name="T93" fmla="*/ 72 h 323"/>
                <a:gd name="T94" fmla="*/ 0 w 22"/>
                <a:gd name="T95" fmla="*/ 61 h 323"/>
                <a:gd name="T96" fmla="*/ 0 w 22"/>
                <a:gd name="T97" fmla="*/ 11 h 323"/>
                <a:gd name="T98" fmla="*/ 11 w 22"/>
                <a:gd name="T99" fmla="*/ 0 h 323"/>
                <a:gd name="T100" fmla="*/ 11 w 22"/>
                <a:gd name="T101" fmla="*/ 0 h 323"/>
                <a:gd name="T102" fmla="*/ 22 w 22"/>
                <a:gd name="T103" fmla="*/ 11 h 323"/>
                <a:gd name="T104" fmla="*/ 22 w 22"/>
                <a:gd name="T105" fmla="*/ 11 h 323"/>
                <a:gd name="T106" fmla="*/ 11 w 22"/>
                <a:gd name="T107" fmla="*/ 22 h 323"/>
                <a:gd name="T108" fmla="*/ 11 w 22"/>
                <a:gd name="T109" fmla="*/ 22 h 323"/>
                <a:gd name="T110" fmla="*/ 0 w 22"/>
                <a:gd name="T111" fmla="*/ 1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323">
                  <a:moveTo>
                    <a:pt x="0" y="312"/>
                  </a:moveTo>
                  <a:cubicBezTo>
                    <a:pt x="0" y="306"/>
                    <a:pt x="4" y="301"/>
                    <a:pt x="11" y="301"/>
                  </a:cubicBezTo>
                  <a:cubicBezTo>
                    <a:pt x="11" y="301"/>
                    <a:pt x="11" y="301"/>
                    <a:pt x="11" y="301"/>
                  </a:cubicBezTo>
                  <a:cubicBezTo>
                    <a:pt x="17" y="301"/>
                    <a:pt x="22" y="306"/>
                    <a:pt x="22" y="312"/>
                  </a:cubicBezTo>
                  <a:cubicBezTo>
                    <a:pt x="22" y="312"/>
                    <a:pt x="22" y="312"/>
                    <a:pt x="22" y="312"/>
                  </a:cubicBezTo>
                  <a:cubicBezTo>
                    <a:pt x="22" y="318"/>
                    <a:pt x="17" y="323"/>
                    <a:pt x="11" y="323"/>
                  </a:cubicBezTo>
                  <a:cubicBezTo>
                    <a:pt x="11" y="323"/>
                    <a:pt x="11" y="323"/>
                    <a:pt x="11" y="323"/>
                  </a:cubicBezTo>
                  <a:cubicBezTo>
                    <a:pt x="4" y="323"/>
                    <a:pt x="0" y="318"/>
                    <a:pt x="0" y="312"/>
                  </a:cubicBezTo>
                  <a:close/>
                  <a:moveTo>
                    <a:pt x="0" y="262"/>
                  </a:moveTo>
                  <a:cubicBezTo>
                    <a:pt x="0" y="256"/>
                    <a:pt x="4" y="251"/>
                    <a:pt x="11" y="251"/>
                  </a:cubicBezTo>
                  <a:cubicBezTo>
                    <a:pt x="11" y="251"/>
                    <a:pt x="11" y="251"/>
                    <a:pt x="11" y="251"/>
                  </a:cubicBezTo>
                  <a:cubicBezTo>
                    <a:pt x="17" y="251"/>
                    <a:pt x="22" y="256"/>
                    <a:pt x="22" y="262"/>
                  </a:cubicBezTo>
                  <a:cubicBezTo>
                    <a:pt x="22" y="262"/>
                    <a:pt x="22" y="262"/>
                    <a:pt x="22" y="262"/>
                  </a:cubicBezTo>
                  <a:cubicBezTo>
                    <a:pt x="22" y="268"/>
                    <a:pt x="17" y="273"/>
                    <a:pt x="11" y="273"/>
                  </a:cubicBezTo>
                  <a:cubicBezTo>
                    <a:pt x="11" y="273"/>
                    <a:pt x="11" y="273"/>
                    <a:pt x="11" y="273"/>
                  </a:cubicBezTo>
                  <a:cubicBezTo>
                    <a:pt x="4" y="273"/>
                    <a:pt x="0" y="268"/>
                    <a:pt x="0" y="262"/>
                  </a:cubicBezTo>
                  <a:close/>
                  <a:moveTo>
                    <a:pt x="0" y="211"/>
                  </a:moveTo>
                  <a:cubicBezTo>
                    <a:pt x="0" y="205"/>
                    <a:pt x="4" y="200"/>
                    <a:pt x="11" y="200"/>
                  </a:cubicBezTo>
                  <a:cubicBezTo>
                    <a:pt x="11" y="200"/>
                    <a:pt x="11" y="200"/>
                    <a:pt x="11" y="200"/>
                  </a:cubicBezTo>
                  <a:cubicBezTo>
                    <a:pt x="17" y="200"/>
                    <a:pt x="22" y="205"/>
                    <a:pt x="22" y="211"/>
                  </a:cubicBezTo>
                  <a:cubicBezTo>
                    <a:pt x="22" y="211"/>
                    <a:pt x="22" y="211"/>
                    <a:pt x="22" y="211"/>
                  </a:cubicBezTo>
                  <a:cubicBezTo>
                    <a:pt x="22" y="218"/>
                    <a:pt x="17" y="223"/>
                    <a:pt x="11" y="223"/>
                  </a:cubicBezTo>
                  <a:cubicBezTo>
                    <a:pt x="11" y="223"/>
                    <a:pt x="11" y="223"/>
                    <a:pt x="11" y="223"/>
                  </a:cubicBezTo>
                  <a:cubicBezTo>
                    <a:pt x="4" y="223"/>
                    <a:pt x="0" y="218"/>
                    <a:pt x="0" y="211"/>
                  </a:cubicBezTo>
                  <a:close/>
                  <a:moveTo>
                    <a:pt x="0" y="161"/>
                  </a:moveTo>
                  <a:cubicBezTo>
                    <a:pt x="0" y="155"/>
                    <a:pt x="4" y="150"/>
                    <a:pt x="11" y="150"/>
                  </a:cubicBezTo>
                  <a:cubicBezTo>
                    <a:pt x="11" y="150"/>
                    <a:pt x="11" y="150"/>
                    <a:pt x="11" y="150"/>
                  </a:cubicBezTo>
                  <a:cubicBezTo>
                    <a:pt x="17" y="150"/>
                    <a:pt x="22" y="155"/>
                    <a:pt x="22" y="161"/>
                  </a:cubicBezTo>
                  <a:cubicBezTo>
                    <a:pt x="22" y="161"/>
                    <a:pt x="22" y="161"/>
                    <a:pt x="22" y="161"/>
                  </a:cubicBezTo>
                  <a:cubicBezTo>
                    <a:pt x="22" y="167"/>
                    <a:pt x="17" y="172"/>
                    <a:pt x="11" y="172"/>
                  </a:cubicBezTo>
                  <a:cubicBezTo>
                    <a:pt x="11" y="172"/>
                    <a:pt x="11" y="172"/>
                    <a:pt x="11" y="172"/>
                  </a:cubicBezTo>
                  <a:cubicBezTo>
                    <a:pt x="4" y="172"/>
                    <a:pt x="0" y="167"/>
                    <a:pt x="0" y="161"/>
                  </a:cubicBezTo>
                  <a:close/>
                  <a:moveTo>
                    <a:pt x="0" y="111"/>
                  </a:moveTo>
                  <a:cubicBezTo>
                    <a:pt x="0" y="105"/>
                    <a:pt x="4" y="100"/>
                    <a:pt x="11" y="100"/>
                  </a:cubicBezTo>
                  <a:cubicBezTo>
                    <a:pt x="11" y="100"/>
                    <a:pt x="11" y="100"/>
                    <a:pt x="11" y="100"/>
                  </a:cubicBezTo>
                  <a:cubicBezTo>
                    <a:pt x="17" y="100"/>
                    <a:pt x="22" y="105"/>
                    <a:pt x="22" y="111"/>
                  </a:cubicBezTo>
                  <a:cubicBezTo>
                    <a:pt x="22" y="111"/>
                    <a:pt x="22" y="111"/>
                    <a:pt x="22" y="111"/>
                  </a:cubicBezTo>
                  <a:cubicBezTo>
                    <a:pt x="22" y="117"/>
                    <a:pt x="17" y="122"/>
                    <a:pt x="11" y="122"/>
                  </a:cubicBezTo>
                  <a:cubicBezTo>
                    <a:pt x="11" y="122"/>
                    <a:pt x="11" y="122"/>
                    <a:pt x="11" y="122"/>
                  </a:cubicBezTo>
                  <a:cubicBezTo>
                    <a:pt x="4" y="122"/>
                    <a:pt x="0" y="117"/>
                    <a:pt x="0" y="111"/>
                  </a:cubicBezTo>
                  <a:close/>
                  <a:moveTo>
                    <a:pt x="0" y="61"/>
                  </a:moveTo>
                  <a:cubicBezTo>
                    <a:pt x="0" y="55"/>
                    <a:pt x="4" y="50"/>
                    <a:pt x="11" y="50"/>
                  </a:cubicBezTo>
                  <a:cubicBezTo>
                    <a:pt x="11" y="50"/>
                    <a:pt x="11" y="50"/>
                    <a:pt x="11" y="50"/>
                  </a:cubicBezTo>
                  <a:cubicBezTo>
                    <a:pt x="17" y="50"/>
                    <a:pt x="22" y="55"/>
                    <a:pt x="22" y="61"/>
                  </a:cubicBezTo>
                  <a:cubicBezTo>
                    <a:pt x="22" y="61"/>
                    <a:pt x="22" y="61"/>
                    <a:pt x="22" y="61"/>
                  </a:cubicBezTo>
                  <a:cubicBezTo>
                    <a:pt x="22" y="67"/>
                    <a:pt x="17" y="72"/>
                    <a:pt x="11" y="72"/>
                  </a:cubicBezTo>
                  <a:cubicBezTo>
                    <a:pt x="11" y="72"/>
                    <a:pt x="11" y="72"/>
                    <a:pt x="11" y="72"/>
                  </a:cubicBezTo>
                  <a:cubicBezTo>
                    <a:pt x="4" y="72"/>
                    <a:pt x="0" y="67"/>
                    <a:pt x="0" y="61"/>
                  </a:cubicBezTo>
                  <a:close/>
                  <a:moveTo>
                    <a:pt x="0" y="11"/>
                  </a:moveTo>
                  <a:cubicBezTo>
                    <a:pt x="0" y="5"/>
                    <a:pt x="4" y="0"/>
                    <a:pt x="11" y="0"/>
                  </a:cubicBezTo>
                  <a:cubicBezTo>
                    <a:pt x="11" y="0"/>
                    <a:pt x="11" y="0"/>
                    <a:pt x="11" y="0"/>
                  </a:cubicBezTo>
                  <a:cubicBezTo>
                    <a:pt x="17" y="0"/>
                    <a:pt x="22" y="5"/>
                    <a:pt x="22" y="11"/>
                  </a:cubicBezTo>
                  <a:cubicBezTo>
                    <a:pt x="22" y="11"/>
                    <a:pt x="22" y="11"/>
                    <a:pt x="22" y="11"/>
                  </a:cubicBezTo>
                  <a:cubicBezTo>
                    <a:pt x="22" y="17"/>
                    <a:pt x="17" y="22"/>
                    <a:pt x="11" y="22"/>
                  </a:cubicBezTo>
                  <a:cubicBezTo>
                    <a:pt x="11" y="22"/>
                    <a:pt x="11" y="22"/>
                    <a:pt x="11" y="22"/>
                  </a:cubicBezTo>
                  <a:cubicBezTo>
                    <a:pt x="4" y="22"/>
                    <a:pt x="0" y="17"/>
                    <a:pt x="0" y="1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15"/>
            <p:cNvSpPr>
              <a:spLocks noEditPoints="1"/>
            </p:cNvSpPr>
            <p:nvPr/>
          </p:nvSpPr>
          <p:spPr bwMode="auto">
            <a:xfrm flipH="1">
              <a:off x="254340" y="1890033"/>
              <a:ext cx="21516" cy="292974"/>
            </a:xfrm>
            <a:custGeom>
              <a:avLst/>
              <a:gdLst>
                <a:gd name="T0" fmla="*/ 0 w 20"/>
                <a:gd name="T1" fmla="*/ 261 h 271"/>
                <a:gd name="T2" fmla="*/ 10 w 20"/>
                <a:gd name="T3" fmla="*/ 251 h 271"/>
                <a:gd name="T4" fmla="*/ 10 w 20"/>
                <a:gd name="T5" fmla="*/ 251 h 271"/>
                <a:gd name="T6" fmla="*/ 20 w 20"/>
                <a:gd name="T7" fmla="*/ 261 h 271"/>
                <a:gd name="T8" fmla="*/ 20 w 20"/>
                <a:gd name="T9" fmla="*/ 261 h 271"/>
                <a:gd name="T10" fmla="*/ 10 w 20"/>
                <a:gd name="T11" fmla="*/ 271 h 271"/>
                <a:gd name="T12" fmla="*/ 10 w 20"/>
                <a:gd name="T13" fmla="*/ 271 h 271"/>
                <a:gd name="T14" fmla="*/ 0 w 20"/>
                <a:gd name="T15" fmla="*/ 261 h 271"/>
                <a:gd name="T16" fmla="*/ 0 w 20"/>
                <a:gd name="T17" fmla="*/ 211 h 271"/>
                <a:gd name="T18" fmla="*/ 10 w 20"/>
                <a:gd name="T19" fmla="*/ 201 h 271"/>
                <a:gd name="T20" fmla="*/ 10 w 20"/>
                <a:gd name="T21" fmla="*/ 201 h 271"/>
                <a:gd name="T22" fmla="*/ 20 w 20"/>
                <a:gd name="T23" fmla="*/ 211 h 271"/>
                <a:gd name="T24" fmla="*/ 20 w 20"/>
                <a:gd name="T25" fmla="*/ 211 h 271"/>
                <a:gd name="T26" fmla="*/ 10 w 20"/>
                <a:gd name="T27" fmla="*/ 220 h 271"/>
                <a:gd name="T28" fmla="*/ 10 w 20"/>
                <a:gd name="T29" fmla="*/ 220 h 271"/>
                <a:gd name="T30" fmla="*/ 0 w 20"/>
                <a:gd name="T31" fmla="*/ 211 h 271"/>
                <a:gd name="T32" fmla="*/ 0 w 20"/>
                <a:gd name="T33" fmla="*/ 160 h 271"/>
                <a:gd name="T34" fmla="*/ 10 w 20"/>
                <a:gd name="T35" fmla="*/ 151 h 271"/>
                <a:gd name="T36" fmla="*/ 10 w 20"/>
                <a:gd name="T37" fmla="*/ 151 h 271"/>
                <a:gd name="T38" fmla="*/ 20 w 20"/>
                <a:gd name="T39" fmla="*/ 160 h 271"/>
                <a:gd name="T40" fmla="*/ 20 w 20"/>
                <a:gd name="T41" fmla="*/ 160 h 271"/>
                <a:gd name="T42" fmla="*/ 10 w 20"/>
                <a:gd name="T43" fmla="*/ 170 h 271"/>
                <a:gd name="T44" fmla="*/ 10 w 20"/>
                <a:gd name="T45" fmla="*/ 170 h 271"/>
                <a:gd name="T46" fmla="*/ 0 w 20"/>
                <a:gd name="T47" fmla="*/ 160 h 271"/>
                <a:gd name="T48" fmla="*/ 0 w 20"/>
                <a:gd name="T49" fmla="*/ 110 h 271"/>
                <a:gd name="T50" fmla="*/ 10 w 20"/>
                <a:gd name="T51" fmla="*/ 100 h 271"/>
                <a:gd name="T52" fmla="*/ 10 w 20"/>
                <a:gd name="T53" fmla="*/ 100 h 271"/>
                <a:gd name="T54" fmla="*/ 20 w 20"/>
                <a:gd name="T55" fmla="*/ 110 h 271"/>
                <a:gd name="T56" fmla="*/ 20 w 20"/>
                <a:gd name="T57" fmla="*/ 110 h 271"/>
                <a:gd name="T58" fmla="*/ 10 w 20"/>
                <a:gd name="T59" fmla="*/ 120 h 271"/>
                <a:gd name="T60" fmla="*/ 10 w 20"/>
                <a:gd name="T61" fmla="*/ 120 h 271"/>
                <a:gd name="T62" fmla="*/ 0 w 20"/>
                <a:gd name="T63" fmla="*/ 110 h 271"/>
                <a:gd name="T64" fmla="*/ 0 w 20"/>
                <a:gd name="T65" fmla="*/ 60 h 271"/>
                <a:gd name="T66" fmla="*/ 10 w 20"/>
                <a:gd name="T67" fmla="*/ 50 h 271"/>
                <a:gd name="T68" fmla="*/ 10 w 20"/>
                <a:gd name="T69" fmla="*/ 50 h 271"/>
                <a:gd name="T70" fmla="*/ 20 w 20"/>
                <a:gd name="T71" fmla="*/ 60 h 271"/>
                <a:gd name="T72" fmla="*/ 20 w 20"/>
                <a:gd name="T73" fmla="*/ 60 h 271"/>
                <a:gd name="T74" fmla="*/ 10 w 20"/>
                <a:gd name="T75" fmla="*/ 70 h 271"/>
                <a:gd name="T76" fmla="*/ 10 w 20"/>
                <a:gd name="T77" fmla="*/ 70 h 271"/>
                <a:gd name="T78" fmla="*/ 0 w 20"/>
                <a:gd name="T79" fmla="*/ 60 h 271"/>
                <a:gd name="T80" fmla="*/ 0 w 20"/>
                <a:gd name="T81" fmla="*/ 10 h 271"/>
                <a:gd name="T82" fmla="*/ 10 w 20"/>
                <a:gd name="T83" fmla="*/ 0 h 271"/>
                <a:gd name="T84" fmla="*/ 10 w 20"/>
                <a:gd name="T85" fmla="*/ 0 h 271"/>
                <a:gd name="T86" fmla="*/ 20 w 20"/>
                <a:gd name="T87" fmla="*/ 10 h 271"/>
                <a:gd name="T88" fmla="*/ 20 w 20"/>
                <a:gd name="T89" fmla="*/ 10 h 271"/>
                <a:gd name="T90" fmla="*/ 10 w 20"/>
                <a:gd name="T91" fmla="*/ 20 h 271"/>
                <a:gd name="T92" fmla="*/ 10 w 20"/>
                <a:gd name="T93" fmla="*/ 20 h 271"/>
                <a:gd name="T94" fmla="*/ 0 w 20"/>
                <a:gd name="T95"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71">
                  <a:moveTo>
                    <a:pt x="0" y="261"/>
                  </a:moveTo>
                  <a:cubicBezTo>
                    <a:pt x="0" y="255"/>
                    <a:pt x="4" y="251"/>
                    <a:pt x="10" y="251"/>
                  </a:cubicBezTo>
                  <a:cubicBezTo>
                    <a:pt x="10" y="251"/>
                    <a:pt x="10" y="251"/>
                    <a:pt x="10" y="251"/>
                  </a:cubicBezTo>
                  <a:cubicBezTo>
                    <a:pt x="15" y="251"/>
                    <a:pt x="20" y="255"/>
                    <a:pt x="20" y="261"/>
                  </a:cubicBezTo>
                  <a:cubicBezTo>
                    <a:pt x="20" y="261"/>
                    <a:pt x="20" y="261"/>
                    <a:pt x="20" y="261"/>
                  </a:cubicBezTo>
                  <a:cubicBezTo>
                    <a:pt x="20" y="266"/>
                    <a:pt x="15" y="271"/>
                    <a:pt x="10" y="271"/>
                  </a:cubicBezTo>
                  <a:cubicBezTo>
                    <a:pt x="10" y="271"/>
                    <a:pt x="10" y="271"/>
                    <a:pt x="10" y="271"/>
                  </a:cubicBezTo>
                  <a:cubicBezTo>
                    <a:pt x="4" y="271"/>
                    <a:pt x="0" y="266"/>
                    <a:pt x="0" y="261"/>
                  </a:cubicBezTo>
                  <a:close/>
                  <a:moveTo>
                    <a:pt x="0" y="211"/>
                  </a:moveTo>
                  <a:cubicBezTo>
                    <a:pt x="0" y="205"/>
                    <a:pt x="4" y="201"/>
                    <a:pt x="10" y="201"/>
                  </a:cubicBezTo>
                  <a:cubicBezTo>
                    <a:pt x="10" y="201"/>
                    <a:pt x="10" y="201"/>
                    <a:pt x="10" y="201"/>
                  </a:cubicBezTo>
                  <a:cubicBezTo>
                    <a:pt x="15" y="201"/>
                    <a:pt x="20" y="205"/>
                    <a:pt x="20" y="211"/>
                  </a:cubicBezTo>
                  <a:cubicBezTo>
                    <a:pt x="20" y="211"/>
                    <a:pt x="20" y="211"/>
                    <a:pt x="20" y="211"/>
                  </a:cubicBezTo>
                  <a:cubicBezTo>
                    <a:pt x="20" y="216"/>
                    <a:pt x="15" y="220"/>
                    <a:pt x="10" y="220"/>
                  </a:cubicBezTo>
                  <a:cubicBezTo>
                    <a:pt x="10" y="220"/>
                    <a:pt x="10" y="220"/>
                    <a:pt x="10" y="220"/>
                  </a:cubicBezTo>
                  <a:cubicBezTo>
                    <a:pt x="4" y="220"/>
                    <a:pt x="0" y="216"/>
                    <a:pt x="0" y="211"/>
                  </a:cubicBezTo>
                  <a:close/>
                  <a:moveTo>
                    <a:pt x="0" y="160"/>
                  </a:moveTo>
                  <a:cubicBezTo>
                    <a:pt x="0" y="155"/>
                    <a:pt x="4" y="151"/>
                    <a:pt x="10" y="151"/>
                  </a:cubicBezTo>
                  <a:cubicBezTo>
                    <a:pt x="10" y="151"/>
                    <a:pt x="10" y="151"/>
                    <a:pt x="10" y="151"/>
                  </a:cubicBezTo>
                  <a:cubicBezTo>
                    <a:pt x="15" y="151"/>
                    <a:pt x="20" y="155"/>
                    <a:pt x="20" y="160"/>
                  </a:cubicBezTo>
                  <a:cubicBezTo>
                    <a:pt x="20" y="160"/>
                    <a:pt x="20" y="160"/>
                    <a:pt x="20" y="160"/>
                  </a:cubicBezTo>
                  <a:cubicBezTo>
                    <a:pt x="20" y="166"/>
                    <a:pt x="15" y="170"/>
                    <a:pt x="10" y="170"/>
                  </a:cubicBezTo>
                  <a:cubicBezTo>
                    <a:pt x="10" y="170"/>
                    <a:pt x="10" y="170"/>
                    <a:pt x="10" y="170"/>
                  </a:cubicBezTo>
                  <a:cubicBezTo>
                    <a:pt x="4" y="170"/>
                    <a:pt x="0" y="166"/>
                    <a:pt x="0" y="160"/>
                  </a:cubicBezTo>
                  <a:close/>
                  <a:moveTo>
                    <a:pt x="0" y="110"/>
                  </a:moveTo>
                  <a:cubicBezTo>
                    <a:pt x="0" y="105"/>
                    <a:pt x="4" y="100"/>
                    <a:pt x="10" y="100"/>
                  </a:cubicBezTo>
                  <a:cubicBezTo>
                    <a:pt x="10" y="100"/>
                    <a:pt x="10" y="100"/>
                    <a:pt x="10" y="100"/>
                  </a:cubicBezTo>
                  <a:cubicBezTo>
                    <a:pt x="15" y="100"/>
                    <a:pt x="20" y="105"/>
                    <a:pt x="20" y="110"/>
                  </a:cubicBezTo>
                  <a:cubicBezTo>
                    <a:pt x="20" y="110"/>
                    <a:pt x="20" y="110"/>
                    <a:pt x="20" y="110"/>
                  </a:cubicBezTo>
                  <a:cubicBezTo>
                    <a:pt x="20" y="116"/>
                    <a:pt x="15" y="120"/>
                    <a:pt x="10" y="120"/>
                  </a:cubicBezTo>
                  <a:cubicBezTo>
                    <a:pt x="10" y="120"/>
                    <a:pt x="10" y="120"/>
                    <a:pt x="10" y="120"/>
                  </a:cubicBezTo>
                  <a:cubicBezTo>
                    <a:pt x="4" y="120"/>
                    <a:pt x="0" y="116"/>
                    <a:pt x="0" y="110"/>
                  </a:cubicBezTo>
                  <a:close/>
                  <a:moveTo>
                    <a:pt x="0" y="60"/>
                  </a:moveTo>
                  <a:cubicBezTo>
                    <a:pt x="0" y="54"/>
                    <a:pt x="4" y="50"/>
                    <a:pt x="10" y="50"/>
                  </a:cubicBezTo>
                  <a:cubicBezTo>
                    <a:pt x="10" y="50"/>
                    <a:pt x="10" y="50"/>
                    <a:pt x="10" y="50"/>
                  </a:cubicBezTo>
                  <a:cubicBezTo>
                    <a:pt x="15" y="50"/>
                    <a:pt x="20" y="54"/>
                    <a:pt x="20" y="60"/>
                  </a:cubicBezTo>
                  <a:cubicBezTo>
                    <a:pt x="20" y="60"/>
                    <a:pt x="20" y="60"/>
                    <a:pt x="20" y="60"/>
                  </a:cubicBezTo>
                  <a:cubicBezTo>
                    <a:pt x="20" y="65"/>
                    <a:pt x="15" y="70"/>
                    <a:pt x="10" y="70"/>
                  </a:cubicBezTo>
                  <a:cubicBezTo>
                    <a:pt x="10" y="70"/>
                    <a:pt x="10" y="70"/>
                    <a:pt x="10" y="70"/>
                  </a:cubicBezTo>
                  <a:cubicBezTo>
                    <a:pt x="4" y="70"/>
                    <a:pt x="0" y="65"/>
                    <a:pt x="0" y="60"/>
                  </a:cubicBezTo>
                  <a:close/>
                  <a:moveTo>
                    <a:pt x="0" y="10"/>
                  </a:moveTo>
                  <a:cubicBezTo>
                    <a:pt x="0" y="4"/>
                    <a:pt x="4" y="0"/>
                    <a:pt x="10" y="0"/>
                  </a:cubicBezTo>
                  <a:cubicBezTo>
                    <a:pt x="10" y="0"/>
                    <a:pt x="10" y="0"/>
                    <a:pt x="10" y="0"/>
                  </a:cubicBezTo>
                  <a:cubicBezTo>
                    <a:pt x="15" y="0"/>
                    <a:pt x="20" y="4"/>
                    <a:pt x="20" y="10"/>
                  </a:cubicBezTo>
                  <a:cubicBezTo>
                    <a:pt x="20" y="10"/>
                    <a:pt x="20" y="10"/>
                    <a:pt x="20" y="10"/>
                  </a:cubicBezTo>
                  <a:cubicBezTo>
                    <a:pt x="20" y="15"/>
                    <a:pt x="15" y="20"/>
                    <a:pt x="10" y="20"/>
                  </a:cubicBezTo>
                  <a:cubicBezTo>
                    <a:pt x="10" y="20"/>
                    <a:pt x="10" y="20"/>
                    <a:pt x="10" y="20"/>
                  </a:cubicBezTo>
                  <a:cubicBezTo>
                    <a:pt x="4" y="20"/>
                    <a:pt x="0" y="15"/>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7206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2600" y="2590801"/>
            <a:ext cx="8991600" cy="1362075"/>
          </a:xfrm>
        </p:spPr>
        <p:txBody>
          <a:bodyPr>
            <a:normAutofit/>
          </a:bodyPr>
          <a:lstStyle/>
          <a:p>
            <a:r>
              <a:rPr lang="en-US" dirty="0"/>
              <a:t>Changes in FDOT processes &amp; SWEPT since 2019</a:t>
            </a:r>
          </a:p>
        </p:txBody>
      </p:sp>
    </p:spTree>
    <p:custDataLst>
      <p:tags r:id="rId1"/>
    </p:custDataLst>
    <p:extLst>
      <p:ext uri="{BB962C8B-B14F-4D97-AF65-F5344CB8AC3E}">
        <p14:creationId xmlns:p14="http://schemas.microsoft.com/office/powerpoint/2010/main" val="46295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F6558-8E31-408A-B45E-DEC4B874A2B3}"/>
              </a:ext>
            </a:extLst>
          </p:cNvPr>
          <p:cNvSpPr>
            <a:spLocks noGrp="1"/>
          </p:cNvSpPr>
          <p:nvPr>
            <p:ph type="title"/>
          </p:nvPr>
        </p:nvSpPr>
        <p:spPr/>
        <p:txBody>
          <a:bodyPr/>
          <a:lstStyle/>
          <a:p>
            <a:r>
              <a:rPr lang="en-US" dirty="0"/>
              <a:t>PD&amp;E Enhancement Highlights (reflected in 2019 version of Manual)</a:t>
            </a:r>
          </a:p>
        </p:txBody>
      </p:sp>
      <p:sp>
        <p:nvSpPr>
          <p:cNvPr id="6" name="Content Placeholder 5">
            <a:extLst>
              <a:ext uri="{FF2B5EF4-FFF2-40B4-BE49-F238E27FC236}">
                <a16:creationId xmlns:a16="http://schemas.microsoft.com/office/drawing/2014/main" id="{FA032362-0985-4DF1-B7D5-5EF39B91840E}"/>
              </a:ext>
            </a:extLst>
          </p:cNvPr>
          <p:cNvSpPr>
            <a:spLocks noGrp="1"/>
          </p:cNvSpPr>
          <p:nvPr>
            <p:ph sz="half" idx="1"/>
          </p:nvPr>
        </p:nvSpPr>
        <p:spPr/>
        <p:txBody>
          <a:bodyPr/>
          <a:lstStyle/>
          <a:p>
            <a:r>
              <a:rPr lang="en-US" dirty="0"/>
              <a:t>Enhanced emergency declarations guidance in Part 1, Chapter 4</a:t>
            </a:r>
          </a:p>
          <a:p>
            <a:r>
              <a:rPr lang="en-US" dirty="0"/>
              <a:t>Added CE Guidance from FHWA 2018 memo and Incorporation FHWA 2017 CE Memo </a:t>
            </a:r>
          </a:p>
          <a:p>
            <a:r>
              <a:rPr lang="en-US" dirty="0"/>
              <a:t>Included changes due to the Final Rule "Environmental Impacts and Related Procedures" FR 54480- 10/29/18 in applicable chapters. </a:t>
            </a:r>
          </a:p>
          <a:p>
            <a:r>
              <a:rPr lang="en-US" dirty="0"/>
              <a:t>Plans Preparation Manual updated to Design Manual throughout entire manual</a:t>
            </a:r>
          </a:p>
          <a:p>
            <a:r>
              <a:rPr lang="en-US" dirty="0"/>
              <a:t>Updated Part 1, Chapter 5 to include preparation of CE 2 within SWEPT and establish process</a:t>
            </a:r>
          </a:p>
          <a:p>
            <a:r>
              <a:rPr lang="en-US" dirty="0"/>
              <a:t>Added guidance on Federal Register Notices from FHWA throughout</a:t>
            </a:r>
          </a:p>
        </p:txBody>
      </p:sp>
      <p:sp>
        <p:nvSpPr>
          <p:cNvPr id="7" name="Content Placeholder 6">
            <a:extLst>
              <a:ext uri="{FF2B5EF4-FFF2-40B4-BE49-F238E27FC236}">
                <a16:creationId xmlns:a16="http://schemas.microsoft.com/office/drawing/2014/main" id="{9D389729-6E48-4B00-AD70-4C481B118CAB}"/>
              </a:ext>
            </a:extLst>
          </p:cNvPr>
          <p:cNvSpPr>
            <a:spLocks noGrp="1"/>
          </p:cNvSpPr>
          <p:nvPr>
            <p:ph sz="half" idx="2"/>
          </p:nvPr>
        </p:nvSpPr>
        <p:spPr/>
        <p:txBody>
          <a:bodyPr/>
          <a:lstStyle/>
          <a:p>
            <a:r>
              <a:rPr lang="en-US" dirty="0"/>
              <a:t>Added context classification discussion where appropriate</a:t>
            </a:r>
          </a:p>
          <a:p>
            <a:r>
              <a:rPr lang="en-US" dirty="0"/>
              <a:t>Added clarifications to Section 4(f) resources chapter</a:t>
            </a:r>
          </a:p>
          <a:p>
            <a:r>
              <a:rPr lang="en-US" dirty="0"/>
              <a:t>106 Chapter updated with clarifications and added procedure of ACHP’s e106 process</a:t>
            </a:r>
          </a:p>
          <a:p>
            <a:r>
              <a:rPr lang="en-US" dirty="0"/>
              <a:t>Air Quality Chapter, added guidance from October 2016 Memo</a:t>
            </a:r>
          </a:p>
          <a:p>
            <a:r>
              <a:rPr lang="en-US" dirty="0"/>
              <a:t>Contamination – clarified expectations of level 1 and level 2 investigations</a:t>
            </a:r>
          </a:p>
          <a:p>
            <a:r>
              <a:rPr lang="en-US" dirty="0"/>
              <a:t>Commitments – updated to include use of Project Suite Enterprise Edition for tracking commitments</a:t>
            </a:r>
          </a:p>
        </p:txBody>
      </p:sp>
      <p:sp>
        <p:nvSpPr>
          <p:cNvPr id="3" name="Slide Number Placeholder 2">
            <a:extLst>
              <a:ext uri="{FF2B5EF4-FFF2-40B4-BE49-F238E27FC236}">
                <a16:creationId xmlns:a16="http://schemas.microsoft.com/office/drawing/2014/main" id="{ECFDFE26-D153-4DB0-BC35-CA8AED35E7DD}"/>
              </a:ext>
            </a:extLst>
          </p:cNvPr>
          <p:cNvSpPr>
            <a:spLocks noGrp="1"/>
          </p:cNvSpPr>
          <p:nvPr>
            <p:ph type="sldNum" sz="quarter" idx="12"/>
          </p:nvPr>
        </p:nvSpPr>
        <p:spPr/>
        <p:txBody>
          <a:bodyPr/>
          <a:lstStyle/>
          <a:p>
            <a:fld id="{C36A997D-243A-4F89-9286-B2689FAEAD31}" type="slidenum">
              <a:rPr lang="en-US" smtClean="0"/>
              <a:t>8</a:t>
            </a:fld>
            <a:endParaRPr lang="en-US"/>
          </a:p>
        </p:txBody>
      </p:sp>
    </p:spTree>
    <p:extLst>
      <p:ext uri="{BB962C8B-B14F-4D97-AF65-F5344CB8AC3E}">
        <p14:creationId xmlns:p14="http://schemas.microsoft.com/office/powerpoint/2010/main" val="287690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F6558-8E31-408A-B45E-DEC4B874A2B3}"/>
              </a:ext>
            </a:extLst>
          </p:cNvPr>
          <p:cNvSpPr>
            <a:spLocks noGrp="1"/>
          </p:cNvSpPr>
          <p:nvPr>
            <p:ph type="title"/>
          </p:nvPr>
        </p:nvSpPr>
        <p:spPr>
          <a:xfrm>
            <a:off x="304800" y="274638"/>
            <a:ext cx="10210800" cy="614598"/>
          </a:xfrm>
        </p:spPr>
        <p:txBody>
          <a:bodyPr/>
          <a:lstStyle/>
          <a:p>
            <a:r>
              <a:rPr lang="en-US" dirty="0"/>
              <a:t>Coming Soon – 2020 PD&amp;E Manual (to be released Spring 2020)</a:t>
            </a:r>
          </a:p>
        </p:txBody>
      </p:sp>
      <p:sp>
        <p:nvSpPr>
          <p:cNvPr id="6" name="Content Placeholder 5">
            <a:extLst>
              <a:ext uri="{FF2B5EF4-FFF2-40B4-BE49-F238E27FC236}">
                <a16:creationId xmlns:a16="http://schemas.microsoft.com/office/drawing/2014/main" id="{FA032362-0985-4DF1-B7D5-5EF39B91840E}"/>
              </a:ext>
            </a:extLst>
          </p:cNvPr>
          <p:cNvSpPr>
            <a:spLocks noGrp="1"/>
          </p:cNvSpPr>
          <p:nvPr>
            <p:ph idx="1"/>
          </p:nvPr>
        </p:nvSpPr>
        <p:spPr/>
        <p:txBody>
          <a:bodyPr/>
          <a:lstStyle/>
          <a:p>
            <a:r>
              <a:rPr lang="en-US" dirty="0"/>
              <a:t>Two New Chapters</a:t>
            </a:r>
          </a:p>
          <a:p>
            <a:pPr lvl="1"/>
            <a:r>
              <a:rPr lang="en-US" dirty="0"/>
              <a:t>US Coast Guard Chapter Projects and Navigation</a:t>
            </a:r>
          </a:p>
          <a:p>
            <a:pPr lvl="1"/>
            <a:r>
              <a:rPr lang="en-US" dirty="0"/>
              <a:t>Acquisition and Restoration Council Coordination </a:t>
            </a:r>
          </a:p>
        </p:txBody>
      </p:sp>
      <p:sp>
        <p:nvSpPr>
          <p:cNvPr id="3" name="Slide Number Placeholder 2">
            <a:extLst>
              <a:ext uri="{FF2B5EF4-FFF2-40B4-BE49-F238E27FC236}">
                <a16:creationId xmlns:a16="http://schemas.microsoft.com/office/drawing/2014/main" id="{ECFDFE26-D153-4DB0-BC35-CA8AED35E7DD}"/>
              </a:ext>
            </a:extLst>
          </p:cNvPr>
          <p:cNvSpPr>
            <a:spLocks noGrp="1"/>
          </p:cNvSpPr>
          <p:nvPr>
            <p:ph type="sldNum" sz="quarter" idx="12"/>
          </p:nvPr>
        </p:nvSpPr>
        <p:spPr/>
        <p:txBody>
          <a:bodyPr/>
          <a:lstStyle/>
          <a:p>
            <a:fld id="{C36A997D-243A-4F89-9286-B2689FAEAD31}" type="slidenum">
              <a:rPr lang="en-US" smtClean="0"/>
              <a:t>9</a:t>
            </a:fld>
            <a:endParaRPr lang="en-US"/>
          </a:p>
        </p:txBody>
      </p:sp>
    </p:spTree>
    <p:extLst>
      <p:ext uri="{BB962C8B-B14F-4D97-AF65-F5344CB8AC3E}">
        <p14:creationId xmlns:p14="http://schemas.microsoft.com/office/powerpoint/2010/main" val="743014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EM PPT Template C (05062016)">
  <a:themeElements>
    <a:clrScheme name="OEM Color Spectrum Template 01">
      <a:dk1>
        <a:sysClr val="windowText" lastClr="000000"/>
      </a:dk1>
      <a:lt1>
        <a:sysClr val="window" lastClr="FFFFFF"/>
      </a:lt1>
      <a:dk2>
        <a:srgbClr val="1F4283"/>
      </a:dk2>
      <a:lt2>
        <a:srgbClr val="EEECE1"/>
      </a:lt2>
      <a:accent1>
        <a:srgbClr val="0DB14B"/>
      </a:accent1>
      <a:accent2>
        <a:srgbClr val="007AA4"/>
      </a:accent2>
      <a:accent3>
        <a:srgbClr val="CA5C28"/>
      </a:accent3>
      <a:accent4>
        <a:srgbClr val="8064A2"/>
      </a:accent4>
      <a:accent5>
        <a:srgbClr val="AE9D41"/>
      </a:accent5>
      <a:accent6>
        <a:srgbClr val="F79646"/>
      </a:accent6>
      <a:hlink>
        <a:srgbClr val="69A1C2"/>
      </a:hlink>
      <a:folHlink>
        <a:srgbClr val="D72E2A"/>
      </a:folHlink>
    </a:clrScheme>
    <a:fontScheme name="Custom 1">
      <a:majorFont>
        <a:latin typeface="Tahoma"/>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3"/>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8_Driver's Seat">
  <a:themeElements>
    <a:clrScheme name="OEM Color Spectrum Template 01">
      <a:dk1>
        <a:sysClr val="windowText" lastClr="000000"/>
      </a:dk1>
      <a:lt1>
        <a:sysClr val="window" lastClr="FFFFFF"/>
      </a:lt1>
      <a:dk2>
        <a:srgbClr val="1F4283"/>
      </a:dk2>
      <a:lt2>
        <a:srgbClr val="EEECE1"/>
      </a:lt2>
      <a:accent1>
        <a:srgbClr val="0DB14B"/>
      </a:accent1>
      <a:accent2>
        <a:srgbClr val="007AA4"/>
      </a:accent2>
      <a:accent3>
        <a:srgbClr val="CA5C28"/>
      </a:accent3>
      <a:accent4>
        <a:srgbClr val="8064A2"/>
      </a:accent4>
      <a:accent5>
        <a:srgbClr val="AE9D41"/>
      </a:accent5>
      <a:accent6>
        <a:srgbClr val="F79646"/>
      </a:accent6>
      <a:hlink>
        <a:srgbClr val="69A1C2"/>
      </a:hlink>
      <a:folHlink>
        <a:srgbClr val="D72E2A"/>
      </a:folHlink>
    </a:clrScheme>
    <a:fontScheme name="Custom 1">
      <a:majorFont>
        <a:latin typeface="Tahoma"/>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CA8909211D7F419C6BEE6858AC91BA" ma:contentTypeVersion="10" ma:contentTypeDescription="Create a new document." ma:contentTypeScope="" ma:versionID="7d0e8d8d2413013c547e24d81b5b007d">
  <xsd:schema xmlns:xsd="http://www.w3.org/2001/XMLSchema" xmlns:xs="http://www.w3.org/2001/XMLSchema" xmlns:p="http://schemas.microsoft.com/office/2006/metadata/properties" xmlns:ns3="565f009b-7443-47de-9679-b2699f2adcac" xmlns:ns4="df537f33-541a-43aa-a3c5-3dfb12941acc" targetNamespace="http://schemas.microsoft.com/office/2006/metadata/properties" ma:root="true" ma:fieldsID="e7772f7fcee9742147ba2700602fcc0d" ns3:_="" ns4:_="">
    <xsd:import namespace="565f009b-7443-47de-9679-b2699f2adcac"/>
    <xsd:import namespace="df537f33-541a-43aa-a3c5-3dfb12941ac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f009b-7443-47de-9679-b2699f2adc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537f33-541a-43aa-a3c5-3dfb12941a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CC9709-B274-452E-B5B9-EEDB027331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D21EF2-7216-463E-9DE4-C3D2A49B2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f009b-7443-47de-9679-b2699f2adcac"/>
    <ds:schemaRef ds:uri="df537f33-541a-43aa-a3c5-3dfb12941a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056B6D-E02B-4DAD-931A-E407AFBF70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25160</TotalTime>
  <Words>1931</Words>
  <Application>Microsoft Office PowerPoint</Application>
  <PresentationFormat>Widescreen</PresentationFormat>
  <Paragraphs>300</Paragraphs>
  <Slides>30</Slides>
  <Notes>27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9" baseType="lpstr">
      <vt:lpstr>AECOM Sans</vt:lpstr>
      <vt:lpstr>Arial</vt:lpstr>
      <vt:lpstr>Calibri</vt:lpstr>
      <vt:lpstr>Tahoma</vt:lpstr>
      <vt:lpstr>Webdings</vt:lpstr>
      <vt:lpstr>Wingdings</vt:lpstr>
      <vt:lpstr>OEM PPT Template C (05062016)</vt:lpstr>
      <vt:lpstr>8_Driver's Seat</vt:lpstr>
      <vt:lpstr>Adobe Acrobat Document</vt:lpstr>
      <vt:lpstr>FDOT NEPA Assignment Training for FHWA Auditors –  Audit # 4</vt:lpstr>
      <vt:lpstr>Logistics</vt:lpstr>
      <vt:lpstr>OEM Representatives</vt:lpstr>
      <vt:lpstr>PowerPoint Presentation</vt:lpstr>
      <vt:lpstr>Director’s Opening Remarks</vt:lpstr>
      <vt:lpstr>Topics</vt:lpstr>
      <vt:lpstr>Changes in FDOT processes &amp; SWEPT since 2019</vt:lpstr>
      <vt:lpstr>PD&amp;E Enhancement Highlights (reflected in 2019 version of Manual)</vt:lpstr>
      <vt:lpstr>Coming Soon – 2020 PD&amp;E Manual (to be released Spring 2020)</vt:lpstr>
      <vt:lpstr>Enhanced Training Resources</vt:lpstr>
      <vt:lpstr>SWEPT Enhancements to Standard Forms</vt:lpstr>
      <vt:lpstr>SWEPT Enhancements to Standard Forms (continued)</vt:lpstr>
      <vt:lpstr>SWEPT Enhancements (Miscellaneous)</vt:lpstr>
      <vt:lpstr>SWEPT Enhancements to Project Page</vt:lpstr>
      <vt:lpstr>Future SWEPT Enhancements </vt:lpstr>
      <vt:lpstr>PowerPoint Presentation</vt:lpstr>
      <vt:lpstr>Overview</vt:lpstr>
      <vt:lpstr>Key Features</vt:lpstr>
      <vt:lpstr>SWEPT User Community</vt:lpstr>
      <vt:lpstr>SWEPT Components</vt:lpstr>
      <vt:lpstr>SWEPT Home Page</vt:lpstr>
      <vt:lpstr>SWEPT Demonstration</vt:lpstr>
      <vt:lpstr>SWEPT Support for the Environmental Document Review Process</vt:lpstr>
      <vt:lpstr>PowerPoint Presentation</vt:lpstr>
      <vt:lpstr>Example: Type 2 CE Process within SWEPT</vt:lpstr>
      <vt:lpstr>OGC Review and Legal Sufficiency Determination</vt:lpstr>
      <vt:lpstr>SWEPT Demonstration as FHWA Audit Team</vt:lpstr>
      <vt:lpstr>PowerPoint Presentation</vt:lpstr>
      <vt:lpstr>SWEPT Videos</vt:lpstr>
      <vt:lpstr>SWEPT Contacts</vt:lpstr>
    </vt:vector>
  </TitlesOfParts>
  <Company>URS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McGilvray</dc:creator>
  <cp:lastModifiedBy>McGilvray, Peter</cp:lastModifiedBy>
  <cp:revision>295</cp:revision>
  <cp:lastPrinted>2019-05-01T15:50:26Z</cp:lastPrinted>
  <dcterms:created xsi:type="dcterms:W3CDTF">2016-05-04T19:49:08Z</dcterms:created>
  <dcterms:modified xsi:type="dcterms:W3CDTF">2020-04-29T11:43:52Z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0x010100ECCA8909211D7F419C6BEE6858AC91BA</vt:lpwstr>
  </property>
</Properties>
</file>