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1" r:id="rId1"/>
  </p:sldMasterIdLst>
  <p:notesMasterIdLst>
    <p:notesMasterId r:id="rId20"/>
  </p:notesMasterIdLst>
  <p:sldIdLst>
    <p:sldId id="256" r:id="rId2"/>
    <p:sldId id="408" r:id="rId3"/>
    <p:sldId id="409" r:id="rId4"/>
    <p:sldId id="258" r:id="rId5"/>
    <p:sldId id="394" r:id="rId6"/>
    <p:sldId id="396" r:id="rId7"/>
    <p:sldId id="397" r:id="rId8"/>
    <p:sldId id="263" r:id="rId9"/>
    <p:sldId id="398" r:id="rId10"/>
    <p:sldId id="264" r:id="rId11"/>
    <p:sldId id="399" r:id="rId12"/>
    <p:sldId id="400" r:id="rId13"/>
    <p:sldId id="410" r:id="rId14"/>
    <p:sldId id="404" r:id="rId15"/>
    <p:sldId id="405" r:id="rId16"/>
    <p:sldId id="407" r:id="rId17"/>
    <p:sldId id="386" r:id="rId18"/>
    <p:sldId id="401" r:id="rId19"/>
  </p:sldIdLst>
  <p:sldSz cx="9144000" cy="6858000" type="screen4x3"/>
  <p:notesSz cx="7010400" cy="9296400"/>
  <p:embeddedFontLst>
    <p:embeddedFont>
      <p:font typeface="Tahoma" panose="020B0604030504040204" pitchFamily="34" charset="0"/>
      <p:regular r:id="rId21"/>
      <p:bold r:id="rId22"/>
    </p:embeddedFont>
    <p:embeddedFont>
      <p:font typeface="AECOM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nwell, Katasha" initials="CK" lastIdx="57" clrIdx="0">
    <p:extLst>
      <p:ext uri="{19B8F6BF-5375-455C-9EA6-DF929625EA0E}">
        <p15:presenceInfo xmlns:p15="http://schemas.microsoft.com/office/powerpoint/2012/main" userId="S-1-5-21-978016076-702945558-1050887974-439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D41"/>
    <a:srgbClr val="0DB14B"/>
    <a:srgbClr val="800080"/>
    <a:srgbClr val="9900CC"/>
    <a:srgbClr val="009999"/>
    <a:srgbClr val="5683D7"/>
    <a:srgbClr val="009900"/>
    <a:srgbClr val="C00000"/>
    <a:srgbClr val="FF66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7860" autoAdjust="0"/>
  </p:normalViewPr>
  <p:slideViewPr>
    <p:cSldViewPr>
      <p:cViewPr varScale="1">
        <p:scale>
          <a:sx n="85" d="100"/>
          <a:sy n="85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71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1" d="100"/>
          <a:sy n="71" d="100"/>
        </p:scale>
        <p:origin x="3029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04D7D-2040-4433-8A33-F3E807D8120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E3DA74-81C2-4E14-9D40-C1E8FDF6EFEF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OEM provides NEPA Assignment Training In Person at Districts</a:t>
          </a:r>
          <a:endParaRPr lang="en-US" sz="1800" dirty="0">
            <a:solidFill>
              <a:schemeClr val="tx1"/>
            </a:solidFill>
          </a:endParaRPr>
        </a:p>
      </dgm:t>
    </dgm:pt>
    <dgm:pt modelId="{7B2B5FE0-83B9-4BE6-A254-34AC8E2F50E9}" type="parTrans" cxnId="{0D1C9E6A-5921-4161-B845-669DC6262FCF}">
      <dgm:prSet/>
      <dgm:spPr/>
      <dgm:t>
        <a:bodyPr/>
        <a:lstStyle/>
        <a:p>
          <a:endParaRPr lang="en-US"/>
        </a:p>
      </dgm:t>
    </dgm:pt>
    <dgm:pt modelId="{6CE8743D-299E-40DD-B05E-0EBD4762D1CB}" type="sibTrans" cxnId="{0D1C9E6A-5921-4161-B845-669DC6262FCF}">
      <dgm:prSet/>
      <dgm:spPr>
        <a:solidFill>
          <a:schemeClr val="bg1">
            <a:lumMod val="50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D6FDC026-FE20-4AEC-BDED-D3FE530AD392}">
      <dgm:prSet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OEM provides District Webinars on NEPA Assignment Support Tools</a:t>
          </a:r>
        </a:p>
      </dgm:t>
    </dgm:pt>
    <dgm:pt modelId="{F9D535F8-06A2-4513-96AC-17EE97330D14}" type="parTrans" cxnId="{5903FC61-C416-4D2D-B52E-2224C36DB9DD}">
      <dgm:prSet/>
      <dgm:spPr/>
      <dgm:t>
        <a:bodyPr/>
        <a:lstStyle/>
        <a:p>
          <a:endParaRPr lang="en-US"/>
        </a:p>
      </dgm:t>
    </dgm:pt>
    <dgm:pt modelId="{E9BD4D7A-41C2-4F98-BD83-3AA22821ABFC}" type="sibTrans" cxnId="{5903FC61-C416-4D2D-B52E-2224C36DB9DD}">
      <dgm:prSet/>
      <dgm:spPr/>
      <dgm:t>
        <a:bodyPr/>
        <a:lstStyle/>
        <a:p>
          <a:endParaRPr lang="en-US"/>
        </a:p>
      </dgm:t>
    </dgm:pt>
    <dgm:pt modelId="{04617AA2-18E0-4089-A128-EC2A684D3B18}">
      <dgm:prSet custT="1"/>
      <dgm:spPr>
        <a:noFill/>
        <a:ln>
          <a:noFill/>
        </a:ln>
      </dgm:spPr>
      <dgm:t>
        <a:bodyPr/>
        <a:lstStyle/>
        <a:p>
          <a:endParaRPr lang="en-US" sz="1800" dirty="0" smtClean="0">
            <a:solidFill>
              <a:schemeClr val="tx1"/>
            </a:solidFill>
          </a:endParaRPr>
        </a:p>
        <a:p>
          <a:r>
            <a:rPr lang="en-US" sz="1800" dirty="0" smtClean="0">
              <a:solidFill>
                <a:schemeClr val="tx1"/>
              </a:solidFill>
            </a:rPr>
            <a:t>OEM provides continued SWEPT Implementation Training</a:t>
          </a:r>
        </a:p>
        <a:p>
          <a:endParaRPr lang="en-US" sz="1800" b="1" i="1" u="sng" dirty="0">
            <a:solidFill>
              <a:srgbClr val="FF0000"/>
            </a:solidFill>
          </a:endParaRPr>
        </a:p>
      </dgm:t>
    </dgm:pt>
    <dgm:pt modelId="{F0FDF42E-3685-4FE0-9675-FDDD273BFE36}" type="parTrans" cxnId="{85C06FA6-F93F-4B58-9930-11B07D9FD759}">
      <dgm:prSet/>
      <dgm:spPr/>
      <dgm:t>
        <a:bodyPr/>
        <a:lstStyle/>
        <a:p>
          <a:endParaRPr lang="en-US"/>
        </a:p>
      </dgm:t>
    </dgm:pt>
    <dgm:pt modelId="{7B306DB2-8790-4D0B-8CFB-C57DE7D95E5B}" type="sibTrans" cxnId="{85C06FA6-F93F-4B58-9930-11B07D9FD759}">
      <dgm:prSet/>
      <dgm:spPr/>
      <dgm:t>
        <a:bodyPr/>
        <a:lstStyle/>
        <a:p>
          <a:endParaRPr lang="en-US"/>
        </a:p>
      </dgm:t>
    </dgm:pt>
    <dgm:pt modelId="{4C5F1653-3C8C-4AB5-83EA-482532FF0B11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OEM Develops NEPA Introductory CBTs</a:t>
          </a:r>
          <a:endParaRPr lang="en-US" sz="1800" dirty="0">
            <a:solidFill>
              <a:schemeClr val="tx1"/>
            </a:solidFill>
          </a:endParaRPr>
        </a:p>
      </dgm:t>
    </dgm:pt>
    <dgm:pt modelId="{6A993FF6-8C86-4BF7-8307-1C3CB8551D63}" type="parTrans" cxnId="{AC7BDE78-3A28-47AE-943F-665607C3677E}">
      <dgm:prSet/>
      <dgm:spPr/>
      <dgm:t>
        <a:bodyPr/>
        <a:lstStyle/>
        <a:p>
          <a:endParaRPr lang="en-US"/>
        </a:p>
      </dgm:t>
    </dgm:pt>
    <dgm:pt modelId="{7CE2FF8B-2936-415A-838E-4415AC952D3C}" type="sibTrans" cxnId="{AC7BDE78-3A28-47AE-943F-665607C3677E}">
      <dgm:prSet/>
      <dgm:spPr/>
      <dgm:t>
        <a:bodyPr/>
        <a:lstStyle/>
        <a:p>
          <a:endParaRPr lang="en-US"/>
        </a:p>
      </dgm:t>
    </dgm:pt>
    <dgm:pt modelId="{2A71792E-9A92-4722-A706-DC0F9491DB4E}">
      <dgm:prSet custT="1"/>
      <dgm:spPr>
        <a:noFill/>
        <a:ln>
          <a:noFill/>
        </a:ln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Districts Support LAP Training</a:t>
          </a:r>
        </a:p>
      </dgm:t>
    </dgm:pt>
    <dgm:pt modelId="{B1F8F7C8-E619-480A-AA7D-841E96FBA824}" type="sibTrans" cxnId="{ADB6B501-815B-4CBB-8256-AAAE7D7EB768}">
      <dgm:prSet/>
      <dgm:spPr/>
      <dgm:t>
        <a:bodyPr/>
        <a:lstStyle/>
        <a:p>
          <a:endParaRPr lang="en-US"/>
        </a:p>
      </dgm:t>
    </dgm:pt>
    <dgm:pt modelId="{EF4C4364-E9E8-48EE-89E9-780064D4A4E1}" type="parTrans" cxnId="{ADB6B501-815B-4CBB-8256-AAAE7D7EB768}">
      <dgm:prSet/>
      <dgm:spPr/>
      <dgm:t>
        <a:bodyPr/>
        <a:lstStyle/>
        <a:p>
          <a:endParaRPr lang="en-US"/>
        </a:p>
      </dgm:t>
    </dgm:pt>
    <dgm:pt modelId="{E2ED42C1-AAC9-485D-9E82-7902E81B1E61}" type="pres">
      <dgm:prSet presAssocID="{3DE04D7D-2040-4433-8A33-F3E807D8120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A0A7BFE-0032-4E48-B26E-AD2F82F59506}" type="pres">
      <dgm:prSet presAssocID="{3DE04D7D-2040-4433-8A33-F3E807D81205}" presName="Name1" presStyleCnt="0"/>
      <dgm:spPr/>
    </dgm:pt>
    <dgm:pt modelId="{BBF6F306-AF5E-4EC8-8EBB-7EAB4E0A98D4}" type="pres">
      <dgm:prSet presAssocID="{3DE04D7D-2040-4433-8A33-F3E807D81205}" presName="cycle" presStyleCnt="0"/>
      <dgm:spPr/>
    </dgm:pt>
    <dgm:pt modelId="{30E864C8-75BF-41B9-AACB-2ED89EB527FA}" type="pres">
      <dgm:prSet presAssocID="{3DE04D7D-2040-4433-8A33-F3E807D81205}" presName="srcNode" presStyleLbl="node1" presStyleIdx="0" presStyleCnt="5"/>
      <dgm:spPr/>
    </dgm:pt>
    <dgm:pt modelId="{0827C9BB-6D6A-43BC-9C12-66ED14E87458}" type="pres">
      <dgm:prSet presAssocID="{3DE04D7D-2040-4433-8A33-F3E807D81205}" presName="conn" presStyleLbl="parChTrans1D2" presStyleIdx="0" presStyleCnt="1"/>
      <dgm:spPr/>
      <dgm:t>
        <a:bodyPr/>
        <a:lstStyle/>
        <a:p>
          <a:endParaRPr lang="en-US"/>
        </a:p>
      </dgm:t>
    </dgm:pt>
    <dgm:pt modelId="{9A41833D-9042-460A-8367-1DECB4AC5C8F}" type="pres">
      <dgm:prSet presAssocID="{3DE04D7D-2040-4433-8A33-F3E807D81205}" presName="extraNode" presStyleLbl="node1" presStyleIdx="0" presStyleCnt="5"/>
      <dgm:spPr/>
    </dgm:pt>
    <dgm:pt modelId="{46AC0509-8D90-442E-B2AA-95C801E58514}" type="pres">
      <dgm:prSet presAssocID="{3DE04D7D-2040-4433-8A33-F3E807D81205}" presName="dstNode" presStyleLbl="node1" presStyleIdx="0" presStyleCnt="5"/>
      <dgm:spPr/>
    </dgm:pt>
    <dgm:pt modelId="{68BBE1AA-D9D9-48F7-B5CB-D2C84C2B2E01}" type="pres">
      <dgm:prSet presAssocID="{5CE3DA74-81C2-4E14-9D40-C1E8FDF6EFE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57EF1-EFFB-4005-9169-EA0AF17C81C5}" type="pres">
      <dgm:prSet presAssocID="{5CE3DA74-81C2-4E14-9D40-C1E8FDF6EFEF}" presName="accent_1" presStyleCnt="0"/>
      <dgm:spPr/>
    </dgm:pt>
    <dgm:pt modelId="{23DEE80A-E7A1-4382-A15E-1807F2EC1F20}" type="pres">
      <dgm:prSet presAssocID="{5CE3DA74-81C2-4E14-9D40-C1E8FDF6EFEF}" presName="accentRepeatNode" presStyleLbl="solidFgAcc1" presStyleIdx="0" presStyleCnt="5" custScaleX="68676" custScaleY="68676"/>
      <dgm:spPr/>
    </dgm:pt>
    <dgm:pt modelId="{26D2ED5D-1B48-4945-959E-D509D0E6F708}" type="pres">
      <dgm:prSet presAssocID="{D6FDC026-FE20-4AEC-BDED-D3FE530AD39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6A71A-7BD4-4014-A6E5-2C43633B14D4}" type="pres">
      <dgm:prSet presAssocID="{D6FDC026-FE20-4AEC-BDED-D3FE530AD392}" presName="accent_2" presStyleCnt="0"/>
      <dgm:spPr/>
    </dgm:pt>
    <dgm:pt modelId="{BC0D2D17-B2DD-4B1A-B5BC-5A130F522D42}" type="pres">
      <dgm:prSet presAssocID="{D6FDC026-FE20-4AEC-BDED-D3FE530AD392}" presName="accentRepeatNode" presStyleLbl="solidFgAcc1" presStyleIdx="1" presStyleCnt="5" custScaleX="68676" custScaleY="68676"/>
      <dgm:spPr/>
    </dgm:pt>
    <dgm:pt modelId="{539E3393-460F-481A-91A4-595F2F6A0F1D}" type="pres">
      <dgm:prSet presAssocID="{04617AA2-18E0-4089-A128-EC2A684D3B18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EADD6-9286-4A13-86C1-D762E6C3CB22}" type="pres">
      <dgm:prSet presAssocID="{04617AA2-18E0-4089-A128-EC2A684D3B18}" presName="accent_3" presStyleCnt="0"/>
      <dgm:spPr/>
    </dgm:pt>
    <dgm:pt modelId="{BC6B78D1-9FBC-4551-9008-54BD11714437}" type="pres">
      <dgm:prSet presAssocID="{04617AA2-18E0-4089-A128-EC2A684D3B18}" presName="accentRepeatNode" presStyleLbl="solidFgAcc1" presStyleIdx="2" presStyleCnt="5" custScaleX="68676" custScaleY="68676"/>
      <dgm:spPr/>
    </dgm:pt>
    <dgm:pt modelId="{5010A634-B6DC-4871-B665-0042BC8A7648}" type="pres">
      <dgm:prSet presAssocID="{2A71792E-9A92-4722-A706-DC0F9491DB4E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427CB-AEDB-4953-801E-51D245682FC5}" type="pres">
      <dgm:prSet presAssocID="{2A71792E-9A92-4722-A706-DC0F9491DB4E}" presName="accent_4" presStyleCnt="0"/>
      <dgm:spPr/>
    </dgm:pt>
    <dgm:pt modelId="{F25A7965-0E33-430D-97C2-DA51074FC5FC}" type="pres">
      <dgm:prSet presAssocID="{2A71792E-9A92-4722-A706-DC0F9491DB4E}" presName="accentRepeatNode" presStyleLbl="solidFgAcc1" presStyleIdx="3" presStyleCnt="5" custScaleX="68676" custScaleY="68676"/>
      <dgm:spPr/>
    </dgm:pt>
    <dgm:pt modelId="{A56D5689-FBAA-4457-9908-97DA16360750}" type="pres">
      <dgm:prSet presAssocID="{4C5F1653-3C8C-4AB5-83EA-482532FF0B1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97805-EEAF-42B6-BD66-159EDD5B3154}" type="pres">
      <dgm:prSet presAssocID="{4C5F1653-3C8C-4AB5-83EA-482532FF0B11}" presName="accent_5" presStyleCnt="0"/>
      <dgm:spPr/>
    </dgm:pt>
    <dgm:pt modelId="{F263E352-D01E-425A-A1FD-1404FE5AD11C}" type="pres">
      <dgm:prSet presAssocID="{4C5F1653-3C8C-4AB5-83EA-482532FF0B11}" presName="accentRepeatNode" presStyleLbl="solidFgAcc1" presStyleIdx="4" presStyleCnt="5" custScaleX="89355" custScaleY="81342"/>
      <dgm:spPr/>
      <dgm:t>
        <a:bodyPr/>
        <a:lstStyle/>
        <a:p>
          <a:endParaRPr lang="en-US"/>
        </a:p>
      </dgm:t>
    </dgm:pt>
  </dgm:ptLst>
  <dgm:cxnLst>
    <dgm:cxn modelId="{9A47E7A0-6B36-4642-B055-F408DB349361}" type="presOf" srcId="{04617AA2-18E0-4089-A128-EC2A684D3B18}" destId="{539E3393-460F-481A-91A4-595F2F6A0F1D}" srcOrd="0" destOrd="0" presId="urn:microsoft.com/office/officeart/2008/layout/VerticalCurvedList"/>
    <dgm:cxn modelId="{90DAFAD9-955A-440D-A802-F96C452D1CE1}" type="presOf" srcId="{6CE8743D-299E-40DD-B05E-0EBD4762D1CB}" destId="{0827C9BB-6D6A-43BC-9C12-66ED14E87458}" srcOrd="0" destOrd="0" presId="urn:microsoft.com/office/officeart/2008/layout/VerticalCurvedList"/>
    <dgm:cxn modelId="{0D1C9E6A-5921-4161-B845-669DC6262FCF}" srcId="{3DE04D7D-2040-4433-8A33-F3E807D81205}" destId="{5CE3DA74-81C2-4E14-9D40-C1E8FDF6EFEF}" srcOrd="0" destOrd="0" parTransId="{7B2B5FE0-83B9-4BE6-A254-34AC8E2F50E9}" sibTransId="{6CE8743D-299E-40DD-B05E-0EBD4762D1CB}"/>
    <dgm:cxn modelId="{C635B124-9600-4F5B-9C1F-166521C37C03}" type="presOf" srcId="{3DE04D7D-2040-4433-8A33-F3E807D81205}" destId="{E2ED42C1-AAC9-485D-9E82-7902E81B1E61}" srcOrd="0" destOrd="0" presId="urn:microsoft.com/office/officeart/2008/layout/VerticalCurvedList"/>
    <dgm:cxn modelId="{00D75393-FDA8-4F72-AE57-2C341E8A8833}" type="presOf" srcId="{2A71792E-9A92-4722-A706-DC0F9491DB4E}" destId="{5010A634-B6DC-4871-B665-0042BC8A7648}" srcOrd="0" destOrd="0" presId="urn:microsoft.com/office/officeart/2008/layout/VerticalCurvedList"/>
    <dgm:cxn modelId="{85C06FA6-F93F-4B58-9930-11B07D9FD759}" srcId="{3DE04D7D-2040-4433-8A33-F3E807D81205}" destId="{04617AA2-18E0-4089-A128-EC2A684D3B18}" srcOrd="2" destOrd="0" parTransId="{F0FDF42E-3685-4FE0-9675-FDDD273BFE36}" sibTransId="{7B306DB2-8790-4D0B-8CFB-C57DE7D95E5B}"/>
    <dgm:cxn modelId="{5903FC61-C416-4D2D-B52E-2224C36DB9DD}" srcId="{3DE04D7D-2040-4433-8A33-F3E807D81205}" destId="{D6FDC026-FE20-4AEC-BDED-D3FE530AD392}" srcOrd="1" destOrd="0" parTransId="{F9D535F8-06A2-4513-96AC-17EE97330D14}" sibTransId="{E9BD4D7A-41C2-4F98-BD83-3AA22821ABFC}"/>
    <dgm:cxn modelId="{F97AB420-DCE0-4870-A52A-6E9FBFEDEE5F}" type="presOf" srcId="{5CE3DA74-81C2-4E14-9D40-C1E8FDF6EFEF}" destId="{68BBE1AA-D9D9-48F7-B5CB-D2C84C2B2E01}" srcOrd="0" destOrd="0" presId="urn:microsoft.com/office/officeart/2008/layout/VerticalCurvedList"/>
    <dgm:cxn modelId="{D67C0CFA-A559-4B77-AECD-13D9A7CA64D6}" type="presOf" srcId="{D6FDC026-FE20-4AEC-BDED-D3FE530AD392}" destId="{26D2ED5D-1B48-4945-959E-D509D0E6F708}" srcOrd="0" destOrd="0" presId="urn:microsoft.com/office/officeart/2008/layout/VerticalCurvedList"/>
    <dgm:cxn modelId="{AC7BDE78-3A28-47AE-943F-665607C3677E}" srcId="{3DE04D7D-2040-4433-8A33-F3E807D81205}" destId="{4C5F1653-3C8C-4AB5-83EA-482532FF0B11}" srcOrd="4" destOrd="0" parTransId="{6A993FF6-8C86-4BF7-8307-1C3CB8551D63}" sibTransId="{7CE2FF8B-2936-415A-838E-4415AC952D3C}"/>
    <dgm:cxn modelId="{ADB6B501-815B-4CBB-8256-AAAE7D7EB768}" srcId="{3DE04D7D-2040-4433-8A33-F3E807D81205}" destId="{2A71792E-9A92-4722-A706-DC0F9491DB4E}" srcOrd="3" destOrd="0" parTransId="{EF4C4364-E9E8-48EE-89E9-780064D4A4E1}" sibTransId="{B1F8F7C8-E619-480A-AA7D-841E96FBA824}"/>
    <dgm:cxn modelId="{A6B80AF7-1486-4FFC-B98B-B7E3B2BF37CF}" type="presOf" srcId="{4C5F1653-3C8C-4AB5-83EA-482532FF0B11}" destId="{A56D5689-FBAA-4457-9908-97DA16360750}" srcOrd="0" destOrd="0" presId="urn:microsoft.com/office/officeart/2008/layout/VerticalCurvedList"/>
    <dgm:cxn modelId="{83E6AF0A-104D-4346-9F01-312669F5A8D8}" type="presParOf" srcId="{E2ED42C1-AAC9-485D-9E82-7902E81B1E61}" destId="{7A0A7BFE-0032-4E48-B26E-AD2F82F59506}" srcOrd="0" destOrd="0" presId="urn:microsoft.com/office/officeart/2008/layout/VerticalCurvedList"/>
    <dgm:cxn modelId="{7903689A-1470-4F36-95FE-6DCCF4AD0EAB}" type="presParOf" srcId="{7A0A7BFE-0032-4E48-B26E-AD2F82F59506}" destId="{BBF6F306-AF5E-4EC8-8EBB-7EAB4E0A98D4}" srcOrd="0" destOrd="0" presId="urn:microsoft.com/office/officeart/2008/layout/VerticalCurvedList"/>
    <dgm:cxn modelId="{C24AE4A1-07E7-472E-9446-63BDFCF93762}" type="presParOf" srcId="{BBF6F306-AF5E-4EC8-8EBB-7EAB4E0A98D4}" destId="{30E864C8-75BF-41B9-AACB-2ED89EB527FA}" srcOrd="0" destOrd="0" presId="urn:microsoft.com/office/officeart/2008/layout/VerticalCurvedList"/>
    <dgm:cxn modelId="{1F78880E-BAFA-4E88-A354-9050E495A29C}" type="presParOf" srcId="{BBF6F306-AF5E-4EC8-8EBB-7EAB4E0A98D4}" destId="{0827C9BB-6D6A-43BC-9C12-66ED14E87458}" srcOrd="1" destOrd="0" presId="urn:microsoft.com/office/officeart/2008/layout/VerticalCurvedList"/>
    <dgm:cxn modelId="{2422279E-1890-42D8-B9A9-B57099B36BB5}" type="presParOf" srcId="{BBF6F306-AF5E-4EC8-8EBB-7EAB4E0A98D4}" destId="{9A41833D-9042-460A-8367-1DECB4AC5C8F}" srcOrd="2" destOrd="0" presId="urn:microsoft.com/office/officeart/2008/layout/VerticalCurvedList"/>
    <dgm:cxn modelId="{80688EB8-D9B0-4A28-94F3-695F6DA52A43}" type="presParOf" srcId="{BBF6F306-AF5E-4EC8-8EBB-7EAB4E0A98D4}" destId="{46AC0509-8D90-442E-B2AA-95C801E58514}" srcOrd="3" destOrd="0" presId="urn:microsoft.com/office/officeart/2008/layout/VerticalCurvedList"/>
    <dgm:cxn modelId="{FB706AB3-82C2-4ACA-8D71-A79C44796C29}" type="presParOf" srcId="{7A0A7BFE-0032-4E48-B26E-AD2F82F59506}" destId="{68BBE1AA-D9D9-48F7-B5CB-D2C84C2B2E01}" srcOrd="1" destOrd="0" presId="urn:microsoft.com/office/officeart/2008/layout/VerticalCurvedList"/>
    <dgm:cxn modelId="{BD6755D3-0F7A-4484-8AB1-4D4619E4062A}" type="presParOf" srcId="{7A0A7BFE-0032-4E48-B26E-AD2F82F59506}" destId="{5A457EF1-EFFB-4005-9169-EA0AF17C81C5}" srcOrd="2" destOrd="0" presId="urn:microsoft.com/office/officeart/2008/layout/VerticalCurvedList"/>
    <dgm:cxn modelId="{E4DB91B2-9644-40D4-B5C9-7AB9C3A37EDB}" type="presParOf" srcId="{5A457EF1-EFFB-4005-9169-EA0AF17C81C5}" destId="{23DEE80A-E7A1-4382-A15E-1807F2EC1F20}" srcOrd="0" destOrd="0" presId="urn:microsoft.com/office/officeart/2008/layout/VerticalCurvedList"/>
    <dgm:cxn modelId="{8BFFBE7D-1FE9-4DE9-9C78-0772B0CB130F}" type="presParOf" srcId="{7A0A7BFE-0032-4E48-B26E-AD2F82F59506}" destId="{26D2ED5D-1B48-4945-959E-D509D0E6F708}" srcOrd="3" destOrd="0" presId="urn:microsoft.com/office/officeart/2008/layout/VerticalCurvedList"/>
    <dgm:cxn modelId="{9A1AA522-2B0D-4D9A-8FEB-5AFA110681D3}" type="presParOf" srcId="{7A0A7BFE-0032-4E48-B26E-AD2F82F59506}" destId="{C676A71A-7BD4-4014-A6E5-2C43633B14D4}" srcOrd="4" destOrd="0" presId="urn:microsoft.com/office/officeart/2008/layout/VerticalCurvedList"/>
    <dgm:cxn modelId="{DFE2A8ED-470E-4BDC-88AF-77274EE4B159}" type="presParOf" srcId="{C676A71A-7BD4-4014-A6E5-2C43633B14D4}" destId="{BC0D2D17-B2DD-4B1A-B5BC-5A130F522D42}" srcOrd="0" destOrd="0" presId="urn:microsoft.com/office/officeart/2008/layout/VerticalCurvedList"/>
    <dgm:cxn modelId="{F81ED36D-023E-48A4-A3EC-98B62B63799C}" type="presParOf" srcId="{7A0A7BFE-0032-4E48-B26E-AD2F82F59506}" destId="{539E3393-460F-481A-91A4-595F2F6A0F1D}" srcOrd="5" destOrd="0" presId="urn:microsoft.com/office/officeart/2008/layout/VerticalCurvedList"/>
    <dgm:cxn modelId="{3588A17B-C19D-4657-80E3-5C8B847FFDE8}" type="presParOf" srcId="{7A0A7BFE-0032-4E48-B26E-AD2F82F59506}" destId="{A2CEADD6-9286-4A13-86C1-D762E6C3CB22}" srcOrd="6" destOrd="0" presId="urn:microsoft.com/office/officeart/2008/layout/VerticalCurvedList"/>
    <dgm:cxn modelId="{5E418860-2574-4054-BC3D-3FA01ACEA462}" type="presParOf" srcId="{A2CEADD6-9286-4A13-86C1-D762E6C3CB22}" destId="{BC6B78D1-9FBC-4551-9008-54BD11714437}" srcOrd="0" destOrd="0" presId="urn:microsoft.com/office/officeart/2008/layout/VerticalCurvedList"/>
    <dgm:cxn modelId="{C81DF5E2-EF0B-4D87-8834-F9344E501E54}" type="presParOf" srcId="{7A0A7BFE-0032-4E48-B26E-AD2F82F59506}" destId="{5010A634-B6DC-4871-B665-0042BC8A7648}" srcOrd="7" destOrd="0" presId="urn:microsoft.com/office/officeart/2008/layout/VerticalCurvedList"/>
    <dgm:cxn modelId="{59BB29AE-A36E-4345-BFB9-78D4807BE0AC}" type="presParOf" srcId="{7A0A7BFE-0032-4E48-B26E-AD2F82F59506}" destId="{340427CB-AEDB-4953-801E-51D245682FC5}" srcOrd="8" destOrd="0" presId="urn:microsoft.com/office/officeart/2008/layout/VerticalCurvedList"/>
    <dgm:cxn modelId="{4CAA2B45-21EC-4407-AF41-D628ECE15F6D}" type="presParOf" srcId="{340427CB-AEDB-4953-801E-51D245682FC5}" destId="{F25A7965-0E33-430D-97C2-DA51074FC5FC}" srcOrd="0" destOrd="0" presId="urn:microsoft.com/office/officeart/2008/layout/VerticalCurvedList"/>
    <dgm:cxn modelId="{B1E304AE-CC4E-4B6E-BA87-3481AA4212A5}" type="presParOf" srcId="{7A0A7BFE-0032-4E48-B26E-AD2F82F59506}" destId="{A56D5689-FBAA-4457-9908-97DA16360750}" srcOrd="9" destOrd="0" presId="urn:microsoft.com/office/officeart/2008/layout/VerticalCurvedList"/>
    <dgm:cxn modelId="{CAFEC7C4-41B1-4F5A-ACB6-F4329104252E}" type="presParOf" srcId="{7A0A7BFE-0032-4E48-B26E-AD2F82F59506}" destId="{83E97805-EEAF-42B6-BD66-159EDD5B3154}" srcOrd="10" destOrd="0" presId="urn:microsoft.com/office/officeart/2008/layout/VerticalCurvedList"/>
    <dgm:cxn modelId="{1A97B104-8186-4081-AED4-790DEDDB3628}" type="presParOf" srcId="{83E97805-EEAF-42B6-BD66-159EDD5B3154}" destId="{F263E352-D01E-425A-A1FD-1404FE5AD11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27C9BB-6D6A-43BC-9C12-66ED14E87458}">
      <dsp:nvSpPr>
        <dsp:cNvPr id="0" name=""/>
        <dsp:cNvSpPr/>
      </dsp:nvSpPr>
      <dsp:spPr>
        <a:xfrm>
          <a:off x="-5341500" y="-817996"/>
          <a:ext cx="6360393" cy="6360393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solidFill>
          <a:schemeClr val="bg1">
            <a:lumMod val="50000"/>
          </a:schemeClr>
        </a:solidFill>
        <a:ln w="19050" cap="flat" cmpd="sng" algn="ctr">
          <a:solidFill>
            <a:schemeClr val="bg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BBE1AA-D9D9-48F7-B5CB-D2C84C2B2E01}">
      <dsp:nvSpPr>
        <dsp:cNvPr id="0" name=""/>
        <dsp:cNvSpPr/>
      </dsp:nvSpPr>
      <dsp:spPr>
        <a:xfrm>
          <a:off x="445563" y="295180"/>
          <a:ext cx="8175619" cy="5907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OEM provides NEPA Assignment Training In Person at Districts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5563" y="295180"/>
        <a:ext cx="8175619" cy="590738"/>
      </dsp:txXfrm>
    </dsp:sp>
    <dsp:sp modelId="{23DEE80A-E7A1-4382-A15E-1807F2EC1F20}">
      <dsp:nvSpPr>
        <dsp:cNvPr id="0" name=""/>
        <dsp:cNvSpPr/>
      </dsp:nvSpPr>
      <dsp:spPr>
        <a:xfrm>
          <a:off x="192003" y="336990"/>
          <a:ext cx="507119" cy="507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D2ED5D-1B48-4945-959E-D509D0E6F708}">
      <dsp:nvSpPr>
        <dsp:cNvPr id="0" name=""/>
        <dsp:cNvSpPr/>
      </dsp:nvSpPr>
      <dsp:spPr>
        <a:xfrm>
          <a:off x="868869" y="1181005"/>
          <a:ext cx="7752313" cy="5907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OEM provides District Webinars on NEPA Assignment Support Tools</a:t>
          </a:r>
        </a:p>
      </dsp:txBody>
      <dsp:txXfrm>
        <a:off x="868869" y="1181005"/>
        <a:ext cx="7752313" cy="590738"/>
      </dsp:txXfrm>
    </dsp:sp>
    <dsp:sp modelId="{BC0D2D17-B2DD-4B1A-B5BC-5A130F522D42}">
      <dsp:nvSpPr>
        <dsp:cNvPr id="0" name=""/>
        <dsp:cNvSpPr/>
      </dsp:nvSpPr>
      <dsp:spPr>
        <a:xfrm>
          <a:off x="615309" y="1222815"/>
          <a:ext cx="507119" cy="507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2641609"/>
              <a:satOff val="-8265"/>
              <a:lumOff val="38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E3393-460F-481A-91A4-595F2F6A0F1D}">
      <dsp:nvSpPr>
        <dsp:cNvPr id="0" name=""/>
        <dsp:cNvSpPr/>
      </dsp:nvSpPr>
      <dsp:spPr>
        <a:xfrm>
          <a:off x="998790" y="2066830"/>
          <a:ext cx="7622392" cy="5907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OEM provides continued SWEPT Implementation Training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i="1" u="sng" kern="1200" dirty="0">
            <a:solidFill>
              <a:srgbClr val="FF0000"/>
            </a:solidFill>
          </a:endParaRPr>
        </a:p>
      </dsp:txBody>
      <dsp:txXfrm>
        <a:off x="998790" y="2066830"/>
        <a:ext cx="7622392" cy="590738"/>
      </dsp:txXfrm>
    </dsp:sp>
    <dsp:sp modelId="{BC6B78D1-9FBC-4551-9008-54BD11714437}">
      <dsp:nvSpPr>
        <dsp:cNvPr id="0" name=""/>
        <dsp:cNvSpPr/>
      </dsp:nvSpPr>
      <dsp:spPr>
        <a:xfrm>
          <a:off x="745230" y="2108640"/>
          <a:ext cx="507119" cy="507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5283218"/>
              <a:satOff val="-16530"/>
              <a:lumOff val="7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0A634-B6DC-4871-B665-0042BC8A7648}">
      <dsp:nvSpPr>
        <dsp:cNvPr id="0" name=""/>
        <dsp:cNvSpPr/>
      </dsp:nvSpPr>
      <dsp:spPr>
        <a:xfrm>
          <a:off x="868869" y="2952655"/>
          <a:ext cx="7752313" cy="5907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Districts Support LAP Training</a:t>
          </a:r>
        </a:p>
      </dsp:txBody>
      <dsp:txXfrm>
        <a:off x="868869" y="2952655"/>
        <a:ext cx="7752313" cy="590738"/>
      </dsp:txXfrm>
    </dsp:sp>
    <dsp:sp modelId="{F25A7965-0E33-430D-97C2-DA51074FC5FC}">
      <dsp:nvSpPr>
        <dsp:cNvPr id="0" name=""/>
        <dsp:cNvSpPr/>
      </dsp:nvSpPr>
      <dsp:spPr>
        <a:xfrm>
          <a:off x="615309" y="2994465"/>
          <a:ext cx="507119" cy="50711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7924827"/>
              <a:satOff val="-24794"/>
              <a:lumOff val="11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6D5689-FBAA-4457-9908-97DA16360750}">
      <dsp:nvSpPr>
        <dsp:cNvPr id="0" name=""/>
        <dsp:cNvSpPr/>
      </dsp:nvSpPr>
      <dsp:spPr>
        <a:xfrm>
          <a:off x="445563" y="3838480"/>
          <a:ext cx="8175619" cy="590738"/>
        </a:xfrm>
        <a:prstGeom prst="rect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8899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OEM Develops NEPA Introductory CBTs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5563" y="3838480"/>
        <a:ext cx="8175619" cy="590738"/>
      </dsp:txXfrm>
    </dsp:sp>
    <dsp:sp modelId="{F263E352-D01E-425A-A1FD-1404FE5AD11C}">
      <dsp:nvSpPr>
        <dsp:cNvPr id="0" name=""/>
        <dsp:cNvSpPr/>
      </dsp:nvSpPr>
      <dsp:spPr>
        <a:xfrm>
          <a:off x="115653" y="3833525"/>
          <a:ext cx="659818" cy="6006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-10566435"/>
              <a:satOff val="-33059"/>
              <a:lumOff val="15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fld id="{06C94221-3F45-49E9-868B-3247BA318792}" type="datetimeFigureOut">
              <a:rPr lang="en-US" smtClean="0"/>
              <a:t>9/26/2016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24" tIns="46412" rIns="92824" bIns="464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3D046A48-5B92-4650-90F7-A7D564AF21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23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00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707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672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332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02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028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594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73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52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FA1-DACD-4EC2-9B56-48571D7139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8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BD8FA1-DACD-4EC2-9B56-48571D7139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9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04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6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833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72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4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46A48-5B92-4650-90F7-A7D564AF219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43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EM Title &amp; Sp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S:\BD\Marketing\Wp_Wpro\FDOT ETDM Graphics WORKING Files\OEM Office of Environmental Management\OEM Logo Color LRG v08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7" y="228600"/>
            <a:ext cx="4635478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042160"/>
            <a:ext cx="5303520" cy="1737360"/>
          </a:xfrm>
        </p:spPr>
        <p:txBody>
          <a:bodyPr anchor="t" anchorCtr="0">
            <a:normAutofit/>
          </a:bodyPr>
          <a:lstStyle>
            <a:lvl1pPr>
              <a:lnSpc>
                <a:spcPct val="75000"/>
              </a:lnSpc>
              <a:defRPr sz="39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" y="3855720"/>
            <a:ext cx="5303520" cy="899160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0" y="5288280"/>
            <a:ext cx="9144000" cy="13716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 flipH="1">
            <a:off x="0" y="5425440"/>
            <a:ext cx="9144000" cy="9144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08" y="5836590"/>
            <a:ext cx="2099439" cy="96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2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9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8720"/>
            <a:ext cx="8595360" cy="49377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25963"/>
            <a:ext cx="533400" cy="365125"/>
          </a:xfrm>
        </p:spPr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46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88720"/>
            <a:ext cx="566928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8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2999"/>
            <a:ext cx="4038600" cy="49377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2999"/>
            <a:ext cx="4038600" cy="493776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94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2296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43000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 spc="-1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4040188" cy="429768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143000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 i="0" spc="-100" baseline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828800"/>
            <a:ext cx="4041775" cy="4297680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37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2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1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73"/>
          <a:stretch/>
        </p:blipFill>
        <p:spPr>
          <a:xfrm flipH="1">
            <a:off x="-2" y="3252434"/>
            <a:ext cx="1399724" cy="238636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2514600"/>
            <a:ext cx="9144000" cy="1828800"/>
            <a:chOff x="0" y="2468881"/>
            <a:chExt cx="9144000" cy="182880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2468881"/>
              <a:ext cx="9144000" cy="1554480"/>
            </a:xfrm>
            <a:prstGeom prst="rect">
              <a:avLst/>
            </a:prstGeom>
            <a:gradFill flip="none" rotWithShape="1">
              <a:gsLst>
                <a:gs pos="20000">
                  <a:schemeClr val="accent1"/>
                </a:gs>
                <a:gs pos="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 userDrawn="1"/>
          </p:nvSpPr>
          <p:spPr>
            <a:xfrm flipH="1">
              <a:off x="0" y="4023361"/>
              <a:ext cx="9144000" cy="274320"/>
            </a:xfrm>
            <a:prstGeom prst="rect">
              <a:avLst/>
            </a:prstGeom>
            <a:gradFill flip="none" rotWithShape="1">
              <a:gsLst>
                <a:gs pos="20000">
                  <a:schemeClr val="accent2"/>
                </a:gs>
                <a:gs pos="0">
                  <a:schemeClr val="bg1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228600" y="2590800"/>
            <a:ext cx="7772400" cy="1362075"/>
          </a:xfrm>
        </p:spPr>
        <p:txBody>
          <a:bodyPr anchor="b" anchorCtr="0"/>
          <a:lstStyle>
            <a:lvl1pPr algn="l"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03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BD\Marketing\Wp_Wpro\FDOT ETDM Graphics WORKING Files\OEM Office of Environmental Management\OEM Acro Color LRG v08.jpg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4044"/>
            <a:ext cx="896113" cy="87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" t="13294" r="9608" b="1999"/>
          <a:stretch/>
        </p:blipFill>
        <p:spPr>
          <a:xfrm>
            <a:off x="8412480" y="0"/>
            <a:ext cx="731520" cy="10972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88720"/>
            <a:ext cx="8595360" cy="48463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25963"/>
            <a:ext cx="5334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fld id="{C36A997D-243A-4F89-9286-B2689FAEAD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37160"/>
          </a:xfrm>
          <a:prstGeom prst="rect">
            <a:avLst/>
          </a:prstGeom>
          <a:gradFill flip="none" rotWithShape="1">
            <a:gsLst>
              <a:gs pos="20000">
                <a:schemeClr val="accent1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"/>
            <a:ext cx="9144000" cy="91440"/>
          </a:xfrm>
          <a:prstGeom prst="rect">
            <a:avLst/>
          </a:prstGeom>
          <a:gradFill flip="none" rotWithShape="1">
            <a:gsLst>
              <a:gs pos="20000">
                <a:schemeClr val="accent2"/>
              </a:gs>
              <a:gs pos="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"/>
          <p:cNvSpPr txBox="1">
            <a:spLocks/>
          </p:cNvSpPr>
          <p:nvPr userDrawn="1"/>
        </p:nvSpPr>
        <p:spPr>
          <a:xfrm>
            <a:off x="2016172" y="6271419"/>
            <a:ext cx="5063850" cy="434181"/>
          </a:xfrm>
          <a:prstGeom prst="rect">
            <a:avLst/>
          </a:prstGeom>
        </p:spPr>
        <p:txBody>
          <a:bodyPr lIns="0" tIns="0" rIns="0" bIns="0" anchor="b" anchorCtr="0"/>
          <a:lstStyle>
            <a:lvl1pPr marL="171450" indent="-17145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300" kern="1200" spc="-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17145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95000"/>
              <a:buFont typeface="Wingdings" panose="05000000000000000000" pitchFamily="2" charset="2"/>
              <a:buChar char="§"/>
              <a:defRPr sz="2300" kern="1200" spc="-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9863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70000"/>
              <a:buFont typeface="AECOM Sans" panose="020B0504020202020204" pitchFamily="34" charset="0"/>
              <a:buChar char="◆"/>
              <a:defRPr sz="2300" kern="1200" spc="-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525" indent="-222250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ECOM Sans" panose="020B0504020202020204" pitchFamily="34" charset="0"/>
              <a:buChar char="₋"/>
              <a:defRPr sz="2300" kern="1200" spc="-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69863" algn="l" defTabSz="9144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»"/>
              <a:tabLst/>
              <a:defRPr sz="2300" kern="1200" spc="-6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300" b="1" spc="-40" baseline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NEPA Assignment: </a:t>
            </a:r>
            <a:r>
              <a:rPr lang="en-US" sz="1200" b="1" kern="1200" spc="-50" baseline="0" dirty="0" smtClean="0">
                <a:solidFill>
                  <a:srgbClr val="007BA2"/>
                </a:solidFill>
                <a:latin typeface="+mn-lt"/>
                <a:ea typeface="+mn-ea"/>
                <a:cs typeface="+mn-cs"/>
              </a:rPr>
              <a:t>Overview of NEPA Assignment Training Plan and Schedule</a:t>
            </a:r>
            <a:endParaRPr lang="en-US" sz="1200" b="1" spc="-50" baseline="0" dirty="0" smtClean="0">
              <a:solidFill>
                <a:srgbClr val="007BA2"/>
              </a:solidFill>
            </a:endParaRP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524161" y="6357728"/>
            <a:ext cx="6553039" cy="548640"/>
            <a:chOff x="2206487" y="6357728"/>
            <a:chExt cx="4763141" cy="548640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06487" y="6357728"/>
              <a:ext cx="362404" cy="54864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7224" y="6357728"/>
              <a:ext cx="362404" cy="54864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69" y="6199632"/>
            <a:ext cx="1307592" cy="60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47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900" b="0" kern="1200" spc="-9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•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1pPr>
      <a:lvl2pPr marL="401638" indent="-1714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SzPct val="95000"/>
        <a:buFont typeface="Wingdings" panose="05000000000000000000" pitchFamily="2" charset="2"/>
        <a:buChar char="§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SzPct val="70000"/>
        <a:buFont typeface="AECOM Sans" panose="020B0504020202020204" pitchFamily="34" charset="0"/>
        <a:buChar char="◆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3pPr>
      <a:lvl4pPr marL="1025525" indent="-222250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ECOM Sans" panose="020B0504020202020204" pitchFamily="34" charset="0"/>
        <a:buChar char="₋"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4pPr>
      <a:lvl5pPr marL="1316038" indent="-169863" algn="l" defTabSz="914400" rtl="0" eaLnBrk="1" latinLnBrk="0" hangingPunct="1">
        <a:lnSpc>
          <a:spcPct val="85000"/>
        </a:lnSpc>
        <a:spcBef>
          <a:spcPts val="0"/>
        </a:spcBef>
        <a:spcAft>
          <a:spcPts val="1400"/>
        </a:spcAft>
        <a:buFont typeface="Arial" panose="020B0604020202020204" pitchFamily="34" charset="0"/>
        <a:buChar char="»"/>
        <a:tabLst/>
        <a:defRPr sz="2400" kern="1200" spc="-8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042160"/>
            <a:ext cx="5775960" cy="173736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Overview of</a:t>
            </a:r>
            <a:br>
              <a:rPr lang="en-US" b="1" dirty="0" smtClean="0"/>
            </a:br>
            <a:r>
              <a:rPr lang="en-US" b="1" dirty="0" smtClean="0"/>
              <a:t>NEPA Assignment Training</a:t>
            </a:r>
            <a:br>
              <a:rPr lang="en-US" b="1" dirty="0" smtClean="0"/>
            </a:br>
            <a:r>
              <a:rPr lang="en-US" b="1" dirty="0" smtClean="0"/>
              <a:t>Plan and Schedule</a:t>
            </a:r>
            <a:r>
              <a:rPr lang="en-US" b="1" dirty="0"/>
              <a:t/>
            </a:r>
            <a:br>
              <a:rPr lang="en-US" b="1" dirty="0"/>
            </a:br>
            <a:endParaRPr lang="en-US" spc="-170" dirty="0">
              <a:latin typeface="+mn-lt"/>
            </a:endParaRPr>
          </a:p>
        </p:txBody>
      </p:sp>
      <p:sp>
        <p:nvSpPr>
          <p:cNvPr id="15" name="Subtitle 1"/>
          <p:cNvSpPr>
            <a:spLocks noGrp="1"/>
          </p:cNvSpPr>
          <p:nvPr>
            <p:ph type="subTitle" idx="1"/>
          </p:nvPr>
        </p:nvSpPr>
        <p:spPr>
          <a:xfrm>
            <a:off x="548640" y="3855720"/>
            <a:ext cx="5303520" cy="899160"/>
          </a:xfrm>
        </p:spPr>
        <p:txBody>
          <a:bodyPr/>
          <a:lstStyle/>
          <a:p>
            <a:r>
              <a:rPr lang="en-US" dirty="0" smtClean="0"/>
              <a:t>September 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 provides NEPA Assignment Training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Person at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October 17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District 2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Lake City Madison Conference Room –  12:00 until 5:00 </a:t>
            </a: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October 18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Districts 4 and 6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LOCATION CHANGE </a:t>
            </a:r>
            <a:r>
              <a:rPr lang="en-US" dirty="0" smtClean="0"/>
              <a:t>– </a:t>
            </a:r>
            <a:r>
              <a:rPr lang="en-US" b="1" u="sng" dirty="0" smtClean="0">
                <a:solidFill>
                  <a:srgbClr val="0070C0"/>
                </a:solidFill>
              </a:rPr>
              <a:t>DISTRICT 4 Auditorium </a:t>
            </a:r>
            <a:r>
              <a:rPr lang="en-US" dirty="0" smtClean="0"/>
              <a:t>– 12:00 until 5:00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October 19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Districts 1 and 7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Bartow Mike </a:t>
            </a:r>
            <a:r>
              <a:rPr lang="en-US" dirty="0" err="1" smtClean="0"/>
              <a:t>Rippe</a:t>
            </a:r>
            <a:r>
              <a:rPr lang="en-US" dirty="0" smtClean="0"/>
              <a:t> Auditorium – 12:00 until 5:00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October 20</a:t>
            </a:r>
            <a:r>
              <a:rPr lang="en-US" b="1" baseline="30000" dirty="0" smtClean="0"/>
              <a:t>th</a:t>
            </a:r>
            <a:r>
              <a:rPr lang="en-US" b="1" dirty="0" smtClean="0"/>
              <a:t> – District 5 and Turnpike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Turkey Lake Plaza Auditorium A and B – 8:00 until 1:00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November 1</a:t>
            </a:r>
            <a:r>
              <a:rPr lang="en-US" b="1" baseline="30000" dirty="0" smtClean="0"/>
              <a:t>st</a:t>
            </a:r>
            <a:r>
              <a:rPr lang="en-US" b="1" dirty="0" smtClean="0"/>
              <a:t> – District 3 and LAP Coordinators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Conference Room - 8:00 until 1:00 CDT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2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 provides District Webinars on NEPA Assignment Support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95360" cy="4678680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Topics 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Changes in the Efficient Transportation Decision Making (ETDM) Process for Districts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Tracking, Filing and Records Management </a:t>
            </a:r>
            <a:endParaRPr lang="en-US" dirty="0"/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Self Assessments and Audits Process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Update on Statewide Environmental Project Tracker (SWEPT)</a:t>
            </a:r>
          </a:p>
          <a:p>
            <a:pPr marL="341312" lvl="2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7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 provides District Webinars on NEPA Assignment Support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dirty="0" smtClean="0"/>
              <a:t>To be held shortly after the in person training for each district: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October 18</a:t>
            </a:r>
            <a:r>
              <a:rPr lang="en-US" baseline="30000" dirty="0" smtClean="0"/>
              <a:t>th</a:t>
            </a:r>
            <a:r>
              <a:rPr lang="en-US" dirty="0" smtClean="0"/>
              <a:t> – District 2 –  8:30 – 11:30 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October 19</a:t>
            </a:r>
            <a:r>
              <a:rPr lang="en-US" baseline="30000" dirty="0" smtClean="0"/>
              <a:t>th</a:t>
            </a:r>
            <a:r>
              <a:rPr lang="en-US" dirty="0" smtClean="0"/>
              <a:t> – Districts 4 and 6 – </a:t>
            </a:r>
            <a:r>
              <a:rPr lang="en-US" dirty="0"/>
              <a:t>8:30 – 11:30 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October 20</a:t>
            </a:r>
            <a:r>
              <a:rPr lang="en-US" baseline="30000" dirty="0" smtClean="0"/>
              <a:t>th</a:t>
            </a:r>
            <a:r>
              <a:rPr lang="en-US" dirty="0" smtClean="0"/>
              <a:t> – Districts 1 and 7 – </a:t>
            </a:r>
            <a:r>
              <a:rPr lang="en-US" dirty="0"/>
              <a:t>8:30 – 11:30 am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October 24</a:t>
            </a:r>
            <a:r>
              <a:rPr lang="en-US" baseline="30000" dirty="0" smtClean="0"/>
              <a:t>th</a:t>
            </a:r>
            <a:r>
              <a:rPr lang="en-US" dirty="0" smtClean="0"/>
              <a:t> – District 5 and Turnpike – 1:30 – 4:30 pm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November 2</a:t>
            </a:r>
            <a:r>
              <a:rPr lang="en-US" baseline="30000" dirty="0" smtClean="0"/>
              <a:t>nd</a:t>
            </a:r>
            <a:r>
              <a:rPr lang="en-US" dirty="0" smtClean="0"/>
              <a:t> – District 3 – </a:t>
            </a:r>
            <a:r>
              <a:rPr lang="en-US" dirty="0"/>
              <a:t>9:30am-12:30pm (EST) 8:30am-11:30am (CST) </a:t>
            </a:r>
            <a:endParaRPr lang="en-US" dirty="0" smtClean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FF0000"/>
              </a:solidFill>
            </a:endParaRPr>
          </a:p>
          <a:p>
            <a:pPr marL="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PLEASE MAKE SURE TO REGISTER FOR THE WEBINAR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 provides </a:t>
            </a:r>
            <a:r>
              <a:rPr lang="en-US" dirty="0" smtClean="0"/>
              <a:t>continued SWEPT Implementation Training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2900"/>
            <a:ext cx="5105400" cy="49377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71450" indent="-17145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•"/>
              <a:defRPr sz="2400" kern="1200" spc="-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1638" indent="-17145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SzPct val="95000"/>
              <a:buFont typeface="Wingdings" panose="05000000000000000000" pitchFamily="2" charset="2"/>
              <a:buChar char="§"/>
              <a:defRPr sz="2400" kern="1200" spc="-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169863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SzPct val="70000"/>
              <a:buFont typeface="AECOM Sans" panose="020B0504020202020204" pitchFamily="34" charset="0"/>
              <a:buChar char="◆"/>
              <a:defRPr sz="2400" kern="1200" spc="-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5525" indent="-222250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Font typeface="AECOM Sans" panose="020B0504020202020204" pitchFamily="34" charset="0"/>
              <a:buChar char="₋"/>
              <a:defRPr sz="2400" kern="1200" spc="-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6038" indent="-169863" algn="l" defTabSz="9144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00"/>
              </a:spcAft>
              <a:buFont typeface="Arial" panose="020B0604020202020204" pitchFamily="34" charset="0"/>
              <a:buChar char="»"/>
              <a:tabLst/>
              <a:defRPr sz="2400" kern="1200" spc="-8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September</a:t>
            </a:r>
            <a:endParaRPr lang="en-US" sz="2200" b="1" dirty="0" smtClean="0"/>
          </a:p>
          <a:p>
            <a:pPr marL="230188" lvl="1" indent="0">
              <a:buFont typeface="Wingdings" panose="05000000000000000000" pitchFamily="2" charset="2"/>
              <a:buNone/>
            </a:pPr>
            <a:r>
              <a:rPr lang="en-US" sz="2000" dirty="0" smtClean="0"/>
              <a:t>Project Dashboards &amp; Type 1 Categorical Exclusions (CEs)</a:t>
            </a:r>
          </a:p>
          <a:p>
            <a:r>
              <a:rPr lang="en-US" b="1" dirty="0" smtClean="0"/>
              <a:t>November</a:t>
            </a:r>
            <a:endParaRPr lang="en-US" sz="2200" b="1" dirty="0" smtClean="0"/>
          </a:p>
          <a:p>
            <a:pPr marL="230188" lvl="1" indent="0">
              <a:buFont typeface="Wingdings" panose="05000000000000000000" pitchFamily="2" charset="2"/>
              <a:buNone/>
            </a:pPr>
            <a:r>
              <a:rPr lang="en-US" sz="2000" dirty="0" smtClean="0"/>
              <a:t>Type 2 CE, Scope of Service Tool, Basic Project Setup, &amp; OEM Team Management Tools</a:t>
            </a:r>
          </a:p>
          <a:p>
            <a:r>
              <a:rPr lang="en-US" b="1" dirty="0" smtClean="0"/>
              <a:t>December</a:t>
            </a:r>
            <a:endParaRPr lang="en-US" sz="2200" b="1" dirty="0" smtClean="0"/>
          </a:p>
          <a:p>
            <a:pPr marL="230188" lvl="1" indent="0">
              <a:buFont typeface="Wingdings" panose="05000000000000000000" pitchFamily="2" charset="2"/>
              <a:buNone/>
            </a:pPr>
            <a:r>
              <a:rPr lang="en-US" sz="2000" dirty="0" smtClean="0"/>
              <a:t>Project Document Management, Reviews, Approvals (EA and EIS), Reevaluations, Environmental Certifications, Legal Sufficiency, and Administrative Record</a:t>
            </a:r>
          </a:p>
          <a:p>
            <a:pPr marL="171450" lvl="1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January</a:t>
            </a:r>
            <a:endParaRPr lang="en-US" sz="2200" b="1" dirty="0" smtClean="0"/>
          </a:p>
          <a:p>
            <a:pPr marL="230188" lvl="1" indent="0">
              <a:buFont typeface="Wingdings" panose="05000000000000000000" pitchFamily="2" charset="2"/>
              <a:buNone/>
            </a:pPr>
            <a:r>
              <a:rPr lang="en-US" sz="2000" dirty="0" smtClean="0"/>
              <a:t>Self-Assessment and Audit support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4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Support LAP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Local Program Administrator’s office is hosting LAP Training at the districts from January 2017 through April 2017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District Environmental Offices are tasked with presenting the NEPA Assignment sessions for this training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OEM will provide content for the session and review with each district in advance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6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Districts Support LAP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/>
          <a:lstStyle/>
          <a:p>
            <a:pPr marL="0" lvl="1" indent="0">
              <a:buNone/>
            </a:pPr>
            <a:r>
              <a:rPr lang="en-US" dirty="0" smtClean="0"/>
              <a:t>All LAP Training scheduled from 8:00 until 5:00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January 25</a:t>
            </a:r>
            <a:r>
              <a:rPr lang="en-US" baseline="30000" dirty="0" smtClean="0"/>
              <a:t>th</a:t>
            </a:r>
            <a:r>
              <a:rPr lang="en-US" dirty="0" smtClean="0"/>
              <a:t> – </a:t>
            </a:r>
            <a:r>
              <a:rPr lang="en-US" dirty="0"/>
              <a:t>District </a:t>
            </a:r>
            <a:r>
              <a:rPr lang="en-US" dirty="0" smtClean="0"/>
              <a:t>4 – Ft. Lauderdale, HQ Auditorium</a:t>
            </a:r>
            <a:endParaRPr lang="en-US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January 26</a:t>
            </a:r>
            <a:r>
              <a:rPr lang="en-US" baseline="30000" dirty="0" smtClean="0"/>
              <a:t>th</a:t>
            </a:r>
            <a:r>
              <a:rPr lang="en-US" dirty="0" smtClean="0"/>
              <a:t> – District 6 </a:t>
            </a:r>
            <a:r>
              <a:rPr lang="en-US" dirty="0"/>
              <a:t>– </a:t>
            </a:r>
            <a:r>
              <a:rPr lang="en-US" dirty="0" smtClean="0"/>
              <a:t>Miami, HQ Auditorium</a:t>
            </a:r>
            <a:endParaRPr lang="en-US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February 7</a:t>
            </a:r>
            <a:r>
              <a:rPr lang="en-US" baseline="30000" dirty="0" smtClean="0"/>
              <a:t>th</a:t>
            </a:r>
            <a:r>
              <a:rPr lang="en-US" dirty="0" smtClean="0"/>
              <a:t> – District 3 </a:t>
            </a:r>
            <a:r>
              <a:rPr lang="en-US" dirty="0"/>
              <a:t>– </a:t>
            </a:r>
            <a:r>
              <a:rPr lang="en-US" dirty="0" smtClean="0"/>
              <a:t>Chipley, Design Training Room</a:t>
            </a:r>
            <a:endParaRPr lang="en-US" dirty="0">
              <a:solidFill>
                <a:srgbClr val="FF0000"/>
              </a:solidFill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March 7</a:t>
            </a:r>
            <a:r>
              <a:rPr lang="en-US" baseline="30000" dirty="0" smtClean="0"/>
              <a:t>th</a:t>
            </a:r>
            <a:r>
              <a:rPr lang="en-US" dirty="0" smtClean="0"/>
              <a:t> – District 2 – Lake City, Madison Conference Room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March 8</a:t>
            </a:r>
            <a:r>
              <a:rPr lang="en-US" baseline="30000" dirty="0" smtClean="0"/>
              <a:t>th</a:t>
            </a:r>
            <a:r>
              <a:rPr lang="en-US" dirty="0" smtClean="0"/>
              <a:t> – District 5 – Urban Office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April 4</a:t>
            </a:r>
            <a:r>
              <a:rPr lang="en-US" baseline="30000" dirty="0" smtClean="0"/>
              <a:t>th</a:t>
            </a:r>
            <a:r>
              <a:rPr lang="en-US" dirty="0" smtClean="0"/>
              <a:t> – District 7 – Tampa, HQ Auditorium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April 5</a:t>
            </a:r>
            <a:r>
              <a:rPr lang="en-US" baseline="30000" dirty="0" smtClean="0"/>
              <a:t>th</a:t>
            </a:r>
            <a:r>
              <a:rPr lang="en-US" dirty="0" smtClean="0"/>
              <a:t> – District 1 – Bartow, HW Auditorium</a:t>
            </a:r>
          </a:p>
          <a:p>
            <a:pPr marL="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39096"/>
            <a:ext cx="8229600" cy="822960"/>
          </a:xfrm>
        </p:spPr>
        <p:txBody>
          <a:bodyPr/>
          <a:lstStyle/>
          <a:p>
            <a:r>
              <a:rPr lang="en-US" dirty="0"/>
              <a:t>OEM Develops NEPA Introductory CBTs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Developing on demand CBTs to compliment the PD&amp;E Manual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Training Plan required as part of MOU will lay out the anticipated schedule for release of the CBTs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11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Wrap Up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3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Straight Connector 57"/>
          <p:cNvCxnSpPr>
            <a:stCxn id="33" idx="0"/>
            <a:endCxn id="32" idx="2"/>
          </p:cNvCxnSpPr>
          <p:nvPr/>
        </p:nvCxnSpPr>
        <p:spPr>
          <a:xfrm flipV="1">
            <a:off x="8352896" y="2756638"/>
            <a:ext cx="0" cy="997873"/>
          </a:xfrm>
          <a:prstGeom prst="line">
            <a:avLst/>
          </a:prstGeom>
          <a:ln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57" idx="1"/>
          </p:cNvCxnSpPr>
          <p:nvPr/>
        </p:nvCxnSpPr>
        <p:spPr>
          <a:xfrm flipV="1">
            <a:off x="7026804" y="1756895"/>
            <a:ext cx="4762" cy="2804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56" idx="1"/>
          </p:cNvCxnSpPr>
          <p:nvPr/>
        </p:nvCxnSpPr>
        <p:spPr>
          <a:xfrm flipH="1" flipV="1">
            <a:off x="5775449" y="2341140"/>
            <a:ext cx="1" cy="191203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2400" y="1309190"/>
            <a:ext cx="8839200" cy="1590704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0" y="3262177"/>
            <a:ext cx="9144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5" idx="1"/>
          </p:cNvCxnSpPr>
          <p:nvPr/>
        </p:nvCxnSpPr>
        <p:spPr>
          <a:xfrm flipV="1">
            <a:off x="4780492" y="1756895"/>
            <a:ext cx="0" cy="2804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7" idx="1"/>
          </p:cNvCxnSpPr>
          <p:nvPr/>
        </p:nvCxnSpPr>
        <p:spPr>
          <a:xfrm flipV="1">
            <a:off x="3478319" y="2347642"/>
            <a:ext cx="9525" cy="190553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8" idx="1"/>
          </p:cNvCxnSpPr>
          <p:nvPr/>
        </p:nvCxnSpPr>
        <p:spPr>
          <a:xfrm flipV="1">
            <a:off x="2503488" y="1756896"/>
            <a:ext cx="8995" cy="283019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4" idx="1"/>
          </p:cNvCxnSpPr>
          <p:nvPr/>
        </p:nvCxnSpPr>
        <p:spPr>
          <a:xfrm flipV="1">
            <a:off x="364048" y="1756895"/>
            <a:ext cx="0" cy="280475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293283" y="2341140"/>
            <a:ext cx="0" cy="192171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OEM Lead Project Review Teams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25963"/>
            <a:ext cx="533400" cy="365125"/>
          </a:xfrm>
        </p:spPr>
        <p:txBody>
          <a:bodyPr/>
          <a:lstStyle/>
          <a:p>
            <a:fld id="{C36A997D-243A-4F89-9286-B2689FAEAD31}" type="slidenum">
              <a:rPr lang="en-US" smtClean="0"/>
              <a:t>18</a:t>
            </a:fld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76200" y="2977485"/>
            <a:ext cx="551392" cy="551392"/>
          </a:xfrm>
          <a:prstGeom prst="ellipse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08592" y="2977485"/>
            <a:ext cx="551392" cy="551392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227792" y="2977484"/>
            <a:ext cx="551392" cy="551392"/>
          </a:xfrm>
          <a:prstGeom prst="ellipse">
            <a:avLst/>
          </a:prstGeom>
          <a:solidFill>
            <a:srgbClr val="7AB0E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18392" y="2977482"/>
            <a:ext cx="551392" cy="55139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D4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495800" y="2977485"/>
            <a:ext cx="551392" cy="551392"/>
          </a:xfrm>
          <a:prstGeom prst="ellipse">
            <a:avLst/>
          </a:prstGeom>
          <a:solidFill>
            <a:srgbClr val="CCEC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D5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04392" y="2977485"/>
            <a:ext cx="551392" cy="55139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D6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781800" y="2977481"/>
            <a:ext cx="551392" cy="551392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D7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77200" y="2977485"/>
            <a:ext cx="551392" cy="55139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FTE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478318" y="1109135"/>
            <a:ext cx="229713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ENVIRONMENTAL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4048" y="16214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err="1" smtClean="0"/>
              <a:t>Katasha</a:t>
            </a:r>
            <a:r>
              <a:rPr lang="en-US" sz="1050" dirty="0" smtClean="0"/>
              <a:t> Cornwell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smtClean="0"/>
              <a:t>Thu-</a:t>
            </a:r>
            <a:r>
              <a:rPr lang="en-US" sz="1050" dirty="0" err="1" smtClean="0"/>
              <a:t>Huong</a:t>
            </a:r>
            <a:r>
              <a:rPr lang="en-US" sz="1050" dirty="0" smtClean="0"/>
              <a:t> Clark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96440" y="22171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Erika Thompson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err="1" smtClean="0"/>
              <a:t>Shereen</a:t>
            </a:r>
            <a:r>
              <a:rPr lang="en-US" sz="1050" dirty="0" smtClean="0"/>
              <a:t> Yee Fong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12483" y="16214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err="1" smtClean="0"/>
              <a:t>Katasha</a:t>
            </a:r>
            <a:r>
              <a:rPr lang="en-US" sz="1050" dirty="0" smtClean="0"/>
              <a:t> Cornwell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smtClean="0"/>
              <a:t>Thu-</a:t>
            </a:r>
            <a:r>
              <a:rPr lang="en-US" sz="1050" dirty="0" err="1" smtClean="0"/>
              <a:t>Huong</a:t>
            </a:r>
            <a:r>
              <a:rPr lang="en-US" sz="1050" dirty="0" smtClean="0"/>
              <a:t> Clark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491001" y="22171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err="1" smtClean="0"/>
              <a:t>Shereen</a:t>
            </a:r>
            <a:r>
              <a:rPr lang="en-US" sz="1050" dirty="0" smtClean="0"/>
              <a:t> Yee Fong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smtClean="0"/>
              <a:t>Erika Thompson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80492" y="16214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/>
              <a:t>Thu-Huong Clark 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err="1"/>
              <a:t>Katasha</a:t>
            </a:r>
            <a:r>
              <a:rPr lang="en-US" sz="1050" dirty="0"/>
              <a:t> Cornwell</a:t>
            </a:r>
            <a:endParaRPr lang="en-US" sz="1050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161396" y="3616099"/>
            <a:ext cx="8830281" cy="1373662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778607" y="2220157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err="1" smtClean="0"/>
              <a:t>Shereen</a:t>
            </a:r>
            <a:r>
              <a:rPr lang="en-US" sz="1050" dirty="0" smtClean="0"/>
              <a:t> Yee Fong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smtClean="0"/>
              <a:t>Erika Thompson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36329" y="1621426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Erika Thompson</a:t>
            </a:r>
            <a:r>
              <a:rPr lang="en-US" sz="1100" b="1" dirty="0" smtClean="0"/>
              <a:t>*</a:t>
            </a:r>
          </a:p>
          <a:p>
            <a:pPr>
              <a:spcAft>
                <a:spcPts val="300"/>
              </a:spcAft>
            </a:pPr>
            <a:r>
              <a:rPr lang="en-US" sz="1050" dirty="0" err="1" smtClean="0"/>
              <a:t>Shereen</a:t>
            </a:r>
            <a:r>
              <a:rPr lang="en-US" sz="1050" dirty="0" smtClean="0"/>
              <a:t> Yee-Fong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667096" y="2341140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Use contact for geographic District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67096" y="3754511"/>
            <a:ext cx="1371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050" b="1" dirty="0" smtClean="0">
                <a:solidFill>
                  <a:schemeClr val="accent6">
                    <a:lumMod val="75000"/>
                  </a:schemeClr>
                </a:solidFill>
              </a:rPr>
              <a:t>Use contact for geographic District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64048" y="443469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Martha Hodgson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84288" y="4126214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Jenna Bowman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03488" y="4460132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Jenna Bowman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478319" y="4126214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TBD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780492" y="443469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Catherine Bradley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75450" y="4126214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Catherine Bradley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26804" y="4434690"/>
            <a:ext cx="1371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 smtClean="0"/>
              <a:t>Martha Hodgson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93123" y="4789705"/>
            <a:ext cx="22971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ENGINEERING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696200" y="4994850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NOTES: * Primary Contact</a:t>
            </a:r>
          </a:p>
        </p:txBody>
      </p:sp>
    </p:spTree>
    <p:extLst>
      <p:ext uri="{BB962C8B-B14F-4D97-AF65-F5344CB8AC3E}">
        <p14:creationId xmlns:p14="http://schemas.microsoft.com/office/powerpoint/2010/main" val="329010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Opening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everyone see the screen?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If you can see screen but cannot hear, please type a comment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Everyone should be in listen only mode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Wrap and Final Questions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Please raise your hands and we will attempt to unmute you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 type your questions and we will read them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58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Opening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List of Attendees</a:t>
            </a:r>
          </a:p>
          <a:p>
            <a:pPr lvl="2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are in room with others, please type in the names of everyone that is with you in the comment box </a:t>
            </a:r>
          </a:p>
          <a:p>
            <a:pPr marL="457200" lvl="1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452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Opening Remarks</a:t>
            </a:r>
          </a:p>
          <a:p>
            <a:r>
              <a:rPr lang="en-US" dirty="0" smtClean="0"/>
              <a:t>Status of NEPA Assignment</a:t>
            </a:r>
          </a:p>
          <a:p>
            <a:r>
              <a:rPr lang="en-US" dirty="0" smtClean="0"/>
              <a:t>Review of phased approach to NEPA Assignment Training</a:t>
            </a:r>
          </a:p>
          <a:p>
            <a:r>
              <a:rPr lang="en-US" dirty="0" smtClean="0"/>
              <a:t>Wrap up and Questions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320"/>
            <a:ext cx="8595360" cy="4754880"/>
          </a:xfrm>
        </p:spPr>
        <p:txBody>
          <a:bodyPr>
            <a:normAutofit/>
          </a:bodyPr>
          <a:lstStyle/>
          <a:p>
            <a:r>
              <a:rPr lang="en-US" dirty="0" smtClean="0"/>
              <a:t>Brian </a:t>
            </a:r>
            <a:r>
              <a:rPr lang="en-US" dirty="0"/>
              <a:t>Blanchard, P.E. – Assistant Secretary for Engineering and Operations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9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NEPA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95360" cy="4678680"/>
          </a:xfrm>
        </p:spPr>
        <p:txBody>
          <a:bodyPr>
            <a:normAutofit/>
          </a:bodyPr>
          <a:lstStyle/>
          <a:p>
            <a:r>
              <a:rPr lang="en-US" dirty="0" smtClean="0"/>
              <a:t>Ken Morefield, P.E. – Director, Office of Environmental Management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90800"/>
            <a:ext cx="6781800" cy="1362075"/>
          </a:xfrm>
        </p:spPr>
        <p:txBody>
          <a:bodyPr>
            <a:normAutofit/>
          </a:bodyPr>
          <a:lstStyle/>
          <a:p>
            <a:r>
              <a:rPr lang="en-US" dirty="0"/>
              <a:t>Review of </a:t>
            </a:r>
            <a:r>
              <a:rPr lang="en-US" dirty="0" smtClean="0"/>
              <a:t>phased </a:t>
            </a:r>
            <a:r>
              <a:rPr lang="en-US" dirty="0"/>
              <a:t>approach to NEPA Assignment Training</a:t>
            </a:r>
          </a:p>
        </p:txBody>
      </p:sp>
    </p:spTree>
    <p:extLst>
      <p:ext uri="{BB962C8B-B14F-4D97-AF65-F5344CB8AC3E}">
        <p14:creationId xmlns:p14="http://schemas.microsoft.com/office/powerpoint/2010/main" val="68588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20568346"/>
              </p:ext>
            </p:extLst>
          </p:nvPr>
        </p:nvGraphicFramePr>
        <p:xfrm>
          <a:off x="228600" y="1219200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2980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OEM provides NEPA Assignment Training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Person at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95360" cy="4754880"/>
          </a:xfrm>
        </p:spPr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General Topics 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Importance of NEPA Assignment with MOU overview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Environmental Review Process under NEPA Assignment</a:t>
            </a:r>
          </a:p>
          <a:p>
            <a:pPr marL="627062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Legal Sufficiency and Administrative Record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A997D-243A-4F89-9286-B2689FAEAD3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EM PPT Template C (05062016)">
  <a:themeElements>
    <a:clrScheme name="OEM Color Spectrum Template 01">
      <a:dk1>
        <a:sysClr val="windowText" lastClr="000000"/>
      </a:dk1>
      <a:lt1>
        <a:sysClr val="window" lastClr="FFFFFF"/>
      </a:lt1>
      <a:dk2>
        <a:srgbClr val="1F4283"/>
      </a:dk2>
      <a:lt2>
        <a:srgbClr val="EEECE1"/>
      </a:lt2>
      <a:accent1>
        <a:srgbClr val="0DB14B"/>
      </a:accent1>
      <a:accent2>
        <a:srgbClr val="007AA4"/>
      </a:accent2>
      <a:accent3>
        <a:srgbClr val="CA5C28"/>
      </a:accent3>
      <a:accent4>
        <a:srgbClr val="8064A2"/>
      </a:accent4>
      <a:accent5>
        <a:srgbClr val="AE9D41"/>
      </a:accent5>
      <a:accent6>
        <a:srgbClr val="F79646"/>
      </a:accent6>
      <a:hlink>
        <a:srgbClr val="69A1C2"/>
      </a:hlink>
      <a:folHlink>
        <a:srgbClr val="D72E2A"/>
      </a:folHlink>
    </a:clrScheme>
    <a:fontScheme name="Custom 1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8359</TotalTime>
  <Words>770</Words>
  <Application>Microsoft Office PowerPoint</Application>
  <PresentationFormat>On-screen Show (4:3)</PresentationFormat>
  <Paragraphs>155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Tahoma</vt:lpstr>
      <vt:lpstr>Arial</vt:lpstr>
      <vt:lpstr>Wingdings</vt:lpstr>
      <vt:lpstr>AECOM Sans</vt:lpstr>
      <vt:lpstr>Calibri</vt:lpstr>
      <vt:lpstr>OEM PPT Template C (05062016)</vt:lpstr>
      <vt:lpstr>Overview of NEPA Assignment Training Plan and Schedule </vt:lpstr>
      <vt:lpstr>PowerPoint Presentation</vt:lpstr>
      <vt:lpstr>PowerPoint Presentation</vt:lpstr>
      <vt:lpstr>Overview</vt:lpstr>
      <vt:lpstr>Opening Remarks</vt:lpstr>
      <vt:lpstr>Status of NEPA Assignment</vt:lpstr>
      <vt:lpstr>Review of phased approach to NEPA Assignment Training</vt:lpstr>
      <vt:lpstr>OVERVIEW</vt:lpstr>
      <vt:lpstr>OEM provides NEPA Assignment Training  In Person at Districts</vt:lpstr>
      <vt:lpstr>OEM provides NEPA Assignment Training  In Person at Districts</vt:lpstr>
      <vt:lpstr>OEM provides District Webinars on NEPA Assignment Support Tools</vt:lpstr>
      <vt:lpstr>OEM provides District Webinars on NEPA Assignment Support Tools</vt:lpstr>
      <vt:lpstr>OEM provides continued SWEPT Implementation Training</vt:lpstr>
      <vt:lpstr>Districts Support LAP Training</vt:lpstr>
      <vt:lpstr>Districts Support LAP Training</vt:lpstr>
      <vt:lpstr>OEM Develops NEPA Introductory CBTs</vt:lpstr>
      <vt:lpstr>Wrap Up and Questions</vt:lpstr>
      <vt:lpstr>OEM Lead Project Review Teams</vt:lpstr>
    </vt:vector>
  </TitlesOfParts>
  <Company>URS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Carvey, Roger</dc:creator>
  <cp:lastModifiedBy>Cornwell, Katasha</cp:lastModifiedBy>
  <cp:revision>407</cp:revision>
  <cp:lastPrinted>2016-09-23T12:28:32Z</cp:lastPrinted>
  <dcterms:created xsi:type="dcterms:W3CDTF">2016-05-04T19:49:08Z</dcterms:created>
  <dcterms:modified xsi:type="dcterms:W3CDTF">2016-09-26T11:49:51Z</dcterms:modified>
</cp:coreProperties>
</file>