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833" r:id="rId2"/>
    <p:sldMasterId id="2147483850" r:id="rId3"/>
    <p:sldMasterId id="2147483943" r:id="rId4"/>
    <p:sldMasterId id="2147483956" r:id="rId5"/>
    <p:sldMasterId id="2147483970" r:id="rId6"/>
  </p:sldMasterIdLst>
  <p:notesMasterIdLst>
    <p:notesMasterId r:id="rId54"/>
  </p:notesMasterIdLst>
  <p:sldIdLst>
    <p:sldId id="468" r:id="rId7"/>
    <p:sldId id="469" r:id="rId8"/>
    <p:sldId id="455" r:id="rId9"/>
    <p:sldId id="470" r:id="rId10"/>
    <p:sldId id="472" r:id="rId11"/>
    <p:sldId id="473" r:id="rId12"/>
    <p:sldId id="342" r:id="rId13"/>
    <p:sldId id="387" r:id="rId14"/>
    <p:sldId id="483" r:id="rId15"/>
    <p:sldId id="385" r:id="rId16"/>
    <p:sldId id="461" r:id="rId17"/>
    <p:sldId id="471" r:id="rId18"/>
    <p:sldId id="458" r:id="rId19"/>
    <p:sldId id="474" r:id="rId20"/>
    <p:sldId id="464" r:id="rId21"/>
    <p:sldId id="465" r:id="rId22"/>
    <p:sldId id="298" r:id="rId23"/>
    <p:sldId id="299" r:id="rId24"/>
    <p:sldId id="300" r:id="rId25"/>
    <p:sldId id="301" r:id="rId26"/>
    <p:sldId id="303" r:id="rId27"/>
    <p:sldId id="293" r:id="rId28"/>
    <p:sldId id="294" r:id="rId29"/>
    <p:sldId id="295" r:id="rId30"/>
    <p:sldId id="296" r:id="rId31"/>
    <p:sldId id="333" r:id="rId32"/>
    <p:sldId id="341" r:id="rId33"/>
    <p:sldId id="410" r:id="rId34"/>
    <p:sldId id="433" r:id="rId35"/>
    <p:sldId id="456" r:id="rId36"/>
    <p:sldId id="457" r:id="rId37"/>
    <p:sldId id="336" r:id="rId38"/>
    <p:sldId id="480" r:id="rId39"/>
    <p:sldId id="476" r:id="rId40"/>
    <p:sldId id="364" r:id="rId41"/>
    <p:sldId id="477" r:id="rId42"/>
    <p:sldId id="478" r:id="rId43"/>
    <p:sldId id="481" r:id="rId44"/>
    <p:sldId id="440" r:id="rId45"/>
    <p:sldId id="460" r:id="rId46"/>
    <p:sldId id="437" r:id="rId47"/>
    <p:sldId id="412" r:id="rId48"/>
    <p:sldId id="459" r:id="rId49"/>
    <p:sldId id="414" r:id="rId50"/>
    <p:sldId id="403" r:id="rId51"/>
    <p:sldId id="484" r:id="rId52"/>
    <p:sldId id="482"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77BA0AC-5EC7-4348-A387-7645B1AE0EA0}">
          <p14:sldIdLst>
            <p14:sldId id="468"/>
            <p14:sldId id="469"/>
            <p14:sldId id="455"/>
            <p14:sldId id="470"/>
            <p14:sldId id="472"/>
            <p14:sldId id="473"/>
            <p14:sldId id="342"/>
            <p14:sldId id="387"/>
            <p14:sldId id="483"/>
            <p14:sldId id="385"/>
            <p14:sldId id="461"/>
            <p14:sldId id="471"/>
            <p14:sldId id="458"/>
            <p14:sldId id="474"/>
            <p14:sldId id="464"/>
            <p14:sldId id="465"/>
            <p14:sldId id="298"/>
            <p14:sldId id="299"/>
            <p14:sldId id="300"/>
            <p14:sldId id="301"/>
            <p14:sldId id="303"/>
            <p14:sldId id="293"/>
            <p14:sldId id="294"/>
            <p14:sldId id="295"/>
            <p14:sldId id="296"/>
            <p14:sldId id="333"/>
            <p14:sldId id="341"/>
            <p14:sldId id="410"/>
            <p14:sldId id="433"/>
            <p14:sldId id="456"/>
            <p14:sldId id="457"/>
            <p14:sldId id="336"/>
            <p14:sldId id="480"/>
            <p14:sldId id="476"/>
            <p14:sldId id="364"/>
            <p14:sldId id="477"/>
            <p14:sldId id="478"/>
            <p14:sldId id="481"/>
            <p14:sldId id="440"/>
            <p14:sldId id="460"/>
            <p14:sldId id="437"/>
            <p14:sldId id="412"/>
            <p14:sldId id="459"/>
            <p14:sldId id="414"/>
            <p14:sldId id="403"/>
            <p14:sldId id="484"/>
            <p14:sldId id="48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ston, Jayne" initials="JJ" lastIdx="27" clrIdx="0">
    <p:extLst>
      <p:ext uri="{19B8F6BF-5375-455C-9EA6-DF929625EA0E}">
        <p15:presenceInfo xmlns:p15="http://schemas.microsoft.com/office/powerpoint/2012/main" userId="S-1-5-21-1369903581-979325955-1179000955-42575" providerId="AD"/>
      </p:ext>
    </p:extLst>
  </p:cmAuthor>
  <p:cmAuthor id="2" name="Ashlee Sams" initials="AS" lastIdx="1" clrIdx="1">
    <p:extLst>
      <p:ext uri="{19B8F6BF-5375-455C-9EA6-DF929625EA0E}">
        <p15:presenceInfo xmlns:p15="http://schemas.microsoft.com/office/powerpoint/2012/main" userId="ad3bf7ddba14af3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5F27"/>
    <a:srgbClr val="4B73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58EF53-7D29-44DA-B288-9EFDF30703D9}" v="50" dt="2021-09-27T20:32:50.5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58" autoAdjust="0"/>
    <p:restoredTop sz="80377" autoAdjust="0"/>
  </p:normalViewPr>
  <p:slideViewPr>
    <p:cSldViewPr snapToGrid="0">
      <p:cViewPr varScale="1">
        <p:scale>
          <a:sx n="79" d="100"/>
          <a:sy n="79" d="100"/>
        </p:scale>
        <p:origin x="2514"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411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3225F8-1BC7-4372-8F2B-50C59DD35264}" type="datetimeFigureOut">
              <a:rPr lang="en-US" smtClean="0"/>
              <a:t>9/28/2021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02B423-ECFB-4992-85A0-5AA9CEEA20BD}" type="slidenum">
              <a:rPr lang="en-US" smtClean="0"/>
              <a:t>‹#›</a:t>
            </a:fld>
            <a:endParaRPr lang="en-US"/>
          </a:p>
        </p:txBody>
      </p:sp>
    </p:spTree>
    <p:extLst>
      <p:ext uri="{BB962C8B-B14F-4D97-AF65-F5344CB8AC3E}">
        <p14:creationId xmlns:p14="http://schemas.microsoft.com/office/powerpoint/2010/main" val="3159558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a:t>
            </a:r>
          </a:p>
          <a:p>
            <a:r>
              <a:rPr lang="en-US" dirty="0"/>
              <a:t>Welcome to “Florida Panthers: A Better Understanding”. </a:t>
            </a:r>
          </a:p>
          <a:p>
            <a:r>
              <a:rPr lang="en-US" dirty="0"/>
              <a:t>My name is Ashlee O’Connor and I am the Panther Outreach Specialist for the Florida Fish &amp; Wildlife Conservation Commission. </a:t>
            </a:r>
          </a:p>
          <a:p>
            <a:r>
              <a:rPr lang="en-US" dirty="0"/>
              <a:t>I am going to guide you through a brief presentation about Florida panthers. If you have unanswered questions or need further assistance please feel free to contact me via the email address listed on this slide. </a:t>
            </a:r>
          </a:p>
          <a:p>
            <a:r>
              <a:rPr lang="en-US" dirty="0"/>
              <a:t>Also, Please know that within the allotted time we have, I am unable to completely cover all aspects of the Florida panther. </a:t>
            </a:r>
          </a:p>
        </p:txBody>
      </p:sp>
      <p:sp>
        <p:nvSpPr>
          <p:cNvPr id="4" name="Slide Number Placeholder 3"/>
          <p:cNvSpPr>
            <a:spLocks noGrp="1"/>
          </p:cNvSpPr>
          <p:nvPr>
            <p:ph type="sldNum" sz="quarter" idx="10"/>
          </p:nvPr>
        </p:nvSpPr>
        <p:spPr/>
        <p:txBody>
          <a:bodyPr/>
          <a:lstStyle/>
          <a:p>
            <a:fld id="{0102B423-ECFB-4992-85A0-5AA9CEEA20BD}" type="slidenum">
              <a:rPr lang="en-US" smtClean="0"/>
              <a:t>1</a:t>
            </a:fld>
            <a:endParaRPr lang="en-US"/>
          </a:p>
        </p:txBody>
      </p:sp>
    </p:spTree>
    <p:extLst>
      <p:ext uri="{BB962C8B-B14F-4D97-AF65-F5344CB8AC3E}">
        <p14:creationId xmlns:p14="http://schemas.microsoft.com/office/powerpoint/2010/main" val="3975422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Panthers in Florida have been documented at 60-160 lbs. Males are larger than females, with Males averaging 130 </a:t>
            </a:r>
            <a:r>
              <a:rPr lang="en-US" dirty="0" err="1"/>
              <a:t>lbs</a:t>
            </a:r>
            <a:r>
              <a:rPr lang="en-US" dirty="0"/>
              <a:t> and females averaging 80 lbs. </a:t>
            </a:r>
          </a:p>
          <a:p>
            <a:r>
              <a:rPr lang="en-US" dirty="0"/>
              <a:t>The animal is approximately 7-8 feet in length from the tip of the nose to the tip of the tail. </a:t>
            </a:r>
          </a:p>
          <a:p>
            <a:r>
              <a:rPr lang="en-US" dirty="0"/>
              <a:t>Tale of the panther can touch the ground! This is an important identifier.</a:t>
            </a:r>
          </a:p>
        </p:txBody>
      </p:sp>
      <p:sp>
        <p:nvSpPr>
          <p:cNvPr id="4" name="Slide Number Placeholder 3"/>
          <p:cNvSpPr>
            <a:spLocks noGrp="1"/>
          </p:cNvSpPr>
          <p:nvPr>
            <p:ph type="sldNum" sz="quarter" idx="10"/>
          </p:nvPr>
        </p:nvSpPr>
        <p:spPr/>
        <p:txBody>
          <a:bodyPr/>
          <a:lstStyle/>
          <a:p>
            <a:fld id="{0102B423-ECFB-4992-85A0-5AA9CEEA20BD}" type="slidenum">
              <a:rPr lang="en-US" smtClean="0"/>
              <a:t>10</a:t>
            </a:fld>
            <a:endParaRPr lang="en-US"/>
          </a:p>
        </p:txBody>
      </p:sp>
    </p:spTree>
    <p:extLst>
      <p:ext uri="{BB962C8B-B14F-4D97-AF65-F5344CB8AC3E}">
        <p14:creationId xmlns:p14="http://schemas.microsoft.com/office/powerpoint/2010/main" val="2266378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animal is tan, always. </a:t>
            </a:r>
          </a:p>
          <a:p>
            <a:r>
              <a:rPr lang="en-US" dirty="0"/>
              <a:t>Though it is tan, you can find a bit of black around the back of the ears, mouth and the tip of the tail. </a:t>
            </a:r>
          </a:p>
          <a:p>
            <a:r>
              <a:rPr lang="en-US" dirty="0"/>
              <a:t>The underbelly is white in coloration. </a:t>
            </a:r>
          </a:p>
          <a:p>
            <a:r>
              <a:rPr lang="en-US" dirty="0"/>
              <a:t>You have already seen 11 slides with panther pictures, but I doubt these small areas of black were noticeable in the photos. </a:t>
            </a:r>
          </a:p>
        </p:txBody>
      </p:sp>
      <p:sp>
        <p:nvSpPr>
          <p:cNvPr id="4" name="Slide Number Placeholder 3"/>
          <p:cNvSpPr>
            <a:spLocks noGrp="1"/>
          </p:cNvSpPr>
          <p:nvPr>
            <p:ph type="sldNum" sz="quarter" idx="10"/>
          </p:nvPr>
        </p:nvSpPr>
        <p:spPr/>
        <p:txBody>
          <a:bodyPr/>
          <a:lstStyle/>
          <a:p>
            <a:fld id="{0102B423-ECFB-4992-85A0-5AA9CEEA20BD}" type="slidenum">
              <a:rPr lang="en-US" smtClean="0"/>
              <a:t>11</a:t>
            </a:fld>
            <a:endParaRPr lang="en-US"/>
          </a:p>
        </p:txBody>
      </p:sp>
    </p:spTree>
    <p:extLst>
      <p:ext uri="{BB962C8B-B14F-4D97-AF65-F5344CB8AC3E}">
        <p14:creationId xmlns:p14="http://schemas.microsoft.com/office/powerpoint/2010/main" val="1532695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infants, panthers are tan with dark spots.</a:t>
            </a:r>
          </a:p>
          <a:p>
            <a:r>
              <a:rPr lang="en-US" dirty="0"/>
              <a:t>The coloration of the kittens helps to camouflage them on the forest floor. </a:t>
            </a:r>
          </a:p>
          <a:p>
            <a:r>
              <a:rPr lang="en-US" dirty="0"/>
              <a:t>The spots and blue eyes fade as they grow. </a:t>
            </a:r>
          </a:p>
        </p:txBody>
      </p:sp>
      <p:sp>
        <p:nvSpPr>
          <p:cNvPr id="4" name="Slide Number Placeholder 3"/>
          <p:cNvSpPr>
            <a:spLocks noGrp="1"/>
          </p:cNvSpPr>
          <p:nvPr>
            <p:ph type="sldNum" sz="quarter" idx="5"/>
          </p:nvPr>
        </p:nvSpPr>
        <p:spPr/>
        <p:txBody>
          <a:bodyPr/>
          <a:lstStyle/>
          <a:p>
            <a:fld id="{0102B423-ECFB-4992-85A0-5AA9CEEA20BD}" type="slidenum">
              <a:rPr lang="en-US" smtClean="0"/>
              <a:t>12</a:t>
            </a:fld>
            <a:endParaRPr lang="en-US"/>
          </a:p>
        </p:txBody>
      </p:sp>
    </p:spTree>
    <p:extLst>
      <p:ext uri="{BB962C8B-B14F-4D97-AF65-F5344CB8AC3E}">
        <p14:creationId xmlns:p14="http://schemas.microsoft.com/office/powerpoint/2010/main" val="131301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we have discussed, the coloration of Pumas is tan or tawny. </a:t>
            </a:r>
          </a:p>
          <a:p>
            <a:r>
              <a:rPr lang="en-US" dirty="0"/>
              <a:t>There has never been a documented Puma in the entire range, from Canada to southern Argentina, that had a black or melanistic coat. </a:t>
            </a:r>
          </a:p>
          <a:p>
            <a:r>
              <a:rPr lang="en-US" dirty="0"/>
              <a:t>The term “panther” does not describe any one cat. It is a word used around the world to describe different cats. </a:t>
            </a:r>
          </a:p>
          <a:p>
            <a:r>
              <a:rPr lang="en-US" dirty="0"/>
              <a:t>If you were in the Americas the term “black panther” would be referring to a black or melanistic jaguar. Seen at the top right…..and it its more common coat coloration at the top left.</a:t>
            </a:r>
          </a:p>
          <a:p>
            <a:r>
              <a:rPr lang="en-US" dirty="0"/>
              <a:t>If you were in Asia or Africa then the term “black panther” would be referring to a black or melanistic leopard, seen on the bottom right…and with its common coat coloration on the bottom left. </a:t>
            </a:r>
          </a:p>
          <a:p>
            <a:endParaRPr lang="en-US" dirty="0"/>
          </a:p>
        </p:txBody>
      </p:sp>
      <p:sp>
        <p:nvSpPr>
          <p:cNvPr id="4" name="Slide Number Placeholder 3"/>
          <p:cNvSpPr>
            <a:spLocks noGrp="1"/>
          </p:cNvSpPr>
          <p:nvPr>
            <p:ph type="sldNum" sz="quarter" idx="10"/>
          </p:nvPr>
        </p:nvSpPr>
        <p:spPr/>
        <p:txBody>
          <a:bodyPr/>
          <a:lstStyle/>
          <a:p>
            <a:fld id="{0102B423-ECFB-4992-85A0-5AA9CEEA20BD}" type="slidenum">
              <a:rPr lang="en-US" smtClean="0"/>
              <a:t>13</a:t>
            </a:fld>
            <a:endParaRPr lang="en-US"/>
          </a:p>
        </p:txBody>
      </p:sp>
    </p:spTree>
    <p:extLst>
      <p:ext uri="{BB962C8B-B14F-4D97-AF65-F5344CB8AC3E}">
        <p14:creationId xmlns:p14="http://schemas.microsoft.com/office/powerpoint/2010/main" val="4083259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to be confused! King </a:t>
            </a:r>
            <a:r>
              <a:rPr lang="en-US" dirty="0" err="1"/>
              <a:t>T’challa</a:t>
            </a:r>
            <a:r>
              <a:rPr lang="en-US" dirty="0"/>
              <a:t> was a melanistic African leopard. </a:t>
            </a:r>
          </a:p>
        </p:txBody>
      </p:sp>
      <p:sp>
        <p:nvSpPr>
          <p:cNvPr id="4" name="Slide Number Placeholder 3"/>
          <p:cNvSpPr>
            <a:spLocks noGrp="1"/>
          </p:cNvSpPr>
          <p:nvPr>
            <p:ph type="sldNum" sz="quarter" idx="5"/>
          </p:nvPr>
        </p:nvSpPr>
        <p:spPr/>
        <p:txBody>
          <a:bodyPr/>
          <a:lstStyle/>
          <a:p>
            <a:fld id="{0102B423-ECFB-4992-85A0-5AA9CEEA20BD}" type="slidenum">
              <a:rPr lang="en-US" smtClean="0"/>
              <a:t>14</a:t>
            </a:fld>
            <a:endParaRPr lang="en-US"/>
          </a:p>
        </p:txBody>
      </p:sp>
    </p:spTree>
    <p:extLst>
      <p:ext uri="{BB962C8B-B14F-4D97-AF65-F5344CB8AC3E}">
        <p14:creationId xmlns:p14="http://schemas.microsoft.com/office/powerpoint/2010/main" val="3920574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helpful image comparing native and domestic cats in Florida. </a:t>
            </a:r>
          </a:p>
          <a:p>
            <a:r>
              <a:rPr lang="en-US" dirty="0"/>
              <a:t>At the left we have a panther, in the middle a bobcat and on the right a domestic cat. </a:t>
            </a:r>
          </a:p>
          <a:p>
            <a:r>
              <a:rPr lang="en-US" dirty="0"/>
              <a:t>Note how the cats carry their tails, domestic cats often have their tail up which is not something panthers do. </a:t>
            </a:r>
          </a:p>
        </p:txBody>
      </p:sp>
      <p:sp>
        <p:nvSpPr>
          <p:cNvPr id="4" name="Slide Number Placeholder 3"/>
          <p:cNvSpPr>
            <a:spLocks noGrp="1"/>
          </p:cNvSpPr>
          <p:nvPr>
            <p:ph type="sldNum" sz="quarter" idx="5"/>
          </p:nvPr>
        </p:nvSpPr>
        <p:spPr/>
        <p:txBody>
          <a:bodyPr/>
          <a:lstStyle/>
          <a:p>
            <a:fld id="{0102B423-ECFB-4992-85A0-5AA9CEEA20BD}" type="slidenum">
              <a:rPr lang="en-US" smtClean="0"/>
              <a:t>15</a:t>
            </a:fld>
            <a:endParaRPr lang="en-US"/>
          </a:p>
        </p:txBody>
      </p:sp>
    </p:spTree>
    <p:extLst>
      <p:ext uri="{BB962C8B-B14F-4D97-AF65-F5344CB8AC3E}">
        <p14:creationId xmlns:p14="http://schemas.microsoft.com/office/powerpoint/2010/main" val="1022911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a great comparison of our native </a:t>
            </a:r>
            <a:r>
              <a:rPr lang="en-US" i="1" dirty="0"/>
              <a:t>wild</a:t>
            </a:r>
            <a:r>
              <a:rPr lang="en-US" dirty="0"/>
              <a:t> cats. </a:t>
            </a:r>
          </a:p>
          <a:p>
            <a:r>
              <a:rPr lang="en-US" dirty="0"/>
              <a:t>Note the yellow and orange silhouettes comparing the size of the two cats. </a:t>
            </a:r>
          </a:p>
          <a:p>
            <a:r>
              <a:rPr lang="en-US" dirty="0"/>
              <a:t>Also note the length of the tail. The bobcat’s tail may seem “long” but it will never touch the ground. The panther tail can touch the ground. </a:t>
            </a:r>
          </a:p>
        </p:txBody>
      </p:sp>
      <p:sp>
        <p:nvSpPr>
          <p:cNvPr id="4" name="Slide Number Placeholder 3"/>
          <p:cNvSpPr>
            <a:spLocks noGrp="1"/>
          </p:cNvSpPr>
          <p:nvPr>
            <p:ph type="sldNum" sz="quarter" idx="5"/>
          </p:nvPr>
        </p:nvSpPr>
        <p:spPr/>
        <p:txBody>
          <a:bodyPr/>
          <a:lstStyle/>
          <a:p>
            <a:fld id="{0102B423-ECFB-4992-85A0-5AA9CEEA20BD}" type="slidenum">
              <a:rPr lang="en-US" smtClean="0"/>
              <a:t>16</a:t>
            </a:fld>
            <a:endParaRPr lang="en-US"/>
          </a:p>
        </p:txBody>
      </p:sp>
    </p:spTree>
    <p:extLst>
      <p:ext uri="{BB962C8B-B14F-4D97-AF65-F5344CB8AC3E}">
        <p14:creationId xmlns:p14="http://schemas.microsoft.com/office/powerpoint/2010/main" val="1470653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panther scat: large, segmented and with bone fragments about the size of your thumb nails. </a:t>
            </a:r>
          </a:p>
        </p:txBody>
      </p:sp>
      <p:sp>
        <p:nvSpPr>
          <p:cNvPr id="4" name="Slide Number Placeholder 3"/>
          <p:cNvSpPr>
            <a:spLocks noGrp="1"/>
          </p:cNvSpPr>
          <p:nvPr>
            <p:ph type="sldNum" sz="quarter" idx="5"/>
          </p:nvPr>
        </p:nvSpPr>
        <p:spPr/>
        <p:txBody>
          <a:bodyPr/>
          <a:lstStyle/>
          <a:p>
            <a:fld id="{0102B423-ECFB-4992-85A0-5AA9CEEA20BD}" type="slidenum">
              <a:rPr lang="en-US" smtClean="0"/>
              <a:t>17</a:t>
            </a:fld>
            <a:endParaRPr lang="en-US"/>
          </a:p>
        </p:txBody>
      </p:sp>
    </p:spTree>
    <p:extLst>
      <p:ext uri="{BB962C8B-B14F-4D97-AF65-F5344CB8AC3E}">
        <p14:creationId xmlns:p14="http://schemas.microsoft.com/office/powerpoint/2010/main" val="3255453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most commonly confused with bobcat scat.</a:t>
            </a:r>
          </a:p>
          <a:p>
            <a:r>
              <a:rPr lang="en-US" dirty="0"/>
              <a:t>It is smaller in comparison, segmented and with bones about the size of your pinky nail. </a:t>
            </a:r>
          </a:p>
          <a:p>
            <a:r>
              <a:rPr lang="en-US" dirty="0"/>
              <a:t>It is important to take a photo next to a reference items; like a ruler, pocketknife, glasses….</a:t>
            </a:r>
          </a:p>
        </p:txBody>
      </p:sp>
      <p:sp>
        <p:nvSpPr>
          <p:cNvPr id="4" name="Slide Number Placeholder 3"/>
          <p:cNvSpPr>
            <a:spLocks noGrp="1"/>
          </p:cNvSpPr>
          <p:nvPr>
            <p:ph type="sldNum" sz="quarter" idx="10"/>
          </p:nvPr>
        </p:nvSpPr>
        <p:spPr/>
        <p:txBody>
          <a:bodyPr/>
          <a:lstStyle/>
          <a:p>
            <a:fld id="{0102B423-ECFB-4992-85A0-5AA9CEEA20BD}" type="slidenum">
              <a:rPr lang="en-US" smtClean="0"/>
              <a:t>18</a:t>
            </a:fld>
            <a:endParaRPr lang="en-US"/>
          </a:p>
        </p:txBody>
      </p:sp>
    </p:spTree>
    <p:extLst>
      <p:ext uri="{BB962C8B-B14F-4D97-AF65-F5344CB8AC3E}">
        <p14:creationId xmlns:p14="http://schemas.microsoft.com/office/powerpoint/2010/main" val="1307005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sign left by panthers is a scrape. </a:t>
            </a:r>
          </a:p>
          <a:p>
            <a:r>
              <a:rPr lang="en-US" dirty="0"/>
              <a:t>So this is where a cat pushes up A heap of litter and debris by the back paws. </a:t>
            </a:r>
          </a:p>
          <a:p>
            <a:r>
              <a:rPr lang="en-US" dirty="0"/>
              <a:t>Th cat then urinates on top of the pile and will sometimes defecate on it. </a:t>
            </a:r>
          </a:p>
          <a:p>
            <a:r>
              <a:rPr lang="en-US" dirty="0"/>
              <a:t>Panthers do not cover their excrement. The scrape is left as a signal and covering it would defeat the purpose. </a:t>
            </a:r>
          </a:p>
          <a:p>
            <a:r>
              <a:rPr lang="en-US" dirty="0"/>
              <a:t>It is used to mark territory and to signal estrous.</a:t>
            </a:r>
          </a:p>
        </p:txBody>
      </p:sp>
      <p:sp>
        <p:nvSpPr>
          <p:cNvPr id="4" name="Slide Number Placeholder 3"/>
          <p:cNvSpPr>
            <a:spLocks noGrp="1"/>
          </p:cNvSpPr>
          <p:nvPr>
            <p:ph type="sldNum" sz="quarter" idx="5"/>
          </p:nvPr>
        </p:nvSpPr>
        <p:spPr/>
        <p:txBody>
          <a:bodyPr/>
          <a:lstStyle/>
          <a:p>
            <a:fld id="{0102B423-ECFB-4992-85A0-5AA9CEEA20BD}" type="slidenum">
              <a:rPr lang="en-US" smtClean="0"/>
              <a:t>19</a:t>
            </a:fld>
            <a:endParaRPr lang="en-US"/>
          </a:p>
        </p:txBody>
      </p:sp>
    </p:spTree>
    <p:extLst>
      <p:ext uri="{BB962C8B-B14F-4D97-AF65-F5344CB8AC3E}">
        <p14:creationId xmlns:p14="http://schemas.microsoft.com/office/powerpoint/2010/main" val="2212255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an outline of the topics I will discuss today. </a:t>
            </a:r>
          </a:p>
        </p:txBody>
      </p:sp>
      <p:sp>
        <p:nvSpPr>
          <p:cNvPr id="4" name="Slide Number Placeholder 3"/>
          <p:cNvSpPr>
            <a:spLocks noGrp="1"/>
          </p:cNvSpPr>
          <p:nvPr>
            <p:ph type="sldNum" sz="quarter" idx="5"/>
          </p:nvPr>
        </p:nvSpPr>
        <p:spPr/>
        <p:txBody>
          <a:bodyPr/>
          <a:lstStyle/>
          <a:p>
            <a:fld id="{0102B423-ECFB-4992-85A0-5AA9CEEA20BD}" type="slidenum">
              <a:rPr lang="en-US" smtClean="0"/>
              <a:t>2</a:t>
            </a:fld>
            <a:endParaRPr lang="en-US"/>
          </a:p>
        </p:txBody>
      </p:sp>
    </p:spTree>
    <p:extLst>
      <p:ext uri="{BB962C8B-B14F-4D97-AF65-F5344CB8AC3E}">
        <p14:creationId xmlns:p14="http://schemas.microsoft.com/office/powerpoint/2010/main" val="2940623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Bobcats and panthers both make scrapes. </a:t>
            </a:r>
          </a:p>
          <a:p>
            <a:r>
              <a:rPr lang="en-US" dirty="0"/>
              <a:t>You can see from these two photos that without a size reference it is almost impossible to know with a high level of certainty the animal that made the mark.  </a:t>
            </a:r>
          </a:p>
        </p:txBody>
      </p:sp>
      <p:sp>
        <p:nvSpPr>
          <p:cNvPr id="4" name="Slide Number Placeholder 3"/>
          <p:cNvSpPr>
            <a:spLocks noGrp="1"/>
          </p:cNvSpPr>
          <p:nvPr>
            <p:ph type="sldNum" sz="quarter" idx="5"/>
          </p:nvPr>
        </p:nvSpPr>
        <p:spPr/>
        <p:txBody>
          <a:bodyPr/>
          <a:lstStyle/>
          <a:p>
            <a:fld id="{0102B423-ECFB-4992-85A0-5AA9CEEA20BD}" type="slidenum">
              <a:rPr lang="en-US" smtClean="0"/>
              <a:t>20</a:t>
            </a:fld>
            <a:endParaRPr lang="en-US"/>
          </a:p>
        </p:txBody>
      </p:sp>
    </p:spTree>
    <p:extLst>
      <p:ext uri="{BB962C8B-B14F-4D97-AF65-F5344CB8AC3E}">
        <p14:creationId xmlns:p14="http://schemas.microsoft.com/office/powerpoint/2010/main" val="3743367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are out in the woods you’ll run scratch marks. Several animals leave scratch marks behind. </a:t>
            </a:r>
          </a:p>
          <a:p>
            <a:r>
              <a:rPr lang="en-US" dirty="0"/>
              <a:t>Bears have blunt claws and therefore leave behind larger, wider markings.</a:t>
            </a:r>
          </a:p>
          <a:p>
            <a:r>
              <a:rPr lang="en-US" dirty="0"/>
              <a:t>Panther and bobcats both scratch, but again the size difference will be the determining factor. </a:t>
            </a:r>
          </a:p>
        </p:txBody>
      </p:sp>
      <p:sp>
        <p:nvSpPr>
          <p:cNvPr id="4" name="Slide Number Placeholder 3"/>
          <p:cNvSpPr>
            <a:spLocks noGrp="1"/>
          </p:cNvSpPr>
          <p:nvPr>
            <p:ph type="sldNum" sz="quarter" idx="5"/>
          </p:nvPr>
        </p:nvSpPr>
        <p:spPr/>
        <p:txBody>
          <a:bodyPr/>
          <a:lstStyle/>
          <a:p>
            <a:fld id="{0102B423-ECFB-4992-85A0-5AA9CEEA20BD}" type="slidenum">
              <a:rPr lang="en-US" smtClean="0"/>
              <a:t>21</a:t>
            </a:fld>
            <a:endParaRPr lang="en-US"/>
          </a:p>
        </p:txBody>
      </p:sp>
    </p:spTree>
    <p:extLst>
      <p:ext uri="{BB962C8B-B14F-4D97-AF65-F5344CB8AC3E}">
        <p14:creationId xmlns:p14="http://schemas.microsoft.com/office/powerpoint/2010/main" val="1730470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Generally speaking; panther tracks do not show claw marks but that is not an absolute rule.  As you can see with the photos above. Sometimes claw marks are noticeable in</a:t>
            </a:r>
            <a:r>
              <a:rPr lang="en-US" baseline="0" dirty="0"/>
              <a:t> soft, deep substrate or if panther is running.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Panther claws are thin and sharp. Dog claws are blunt and wide.</a:t>
            </a:r>
          </a:p>
          <a:p>
            <a:r>
              <a:rPr lang="en-US" baseline="0" dirty="0"/>
              <a:t>Because panther paws are shaped differently than dog paws it’s still possible to differentiate between the two, even if there are claw marks present. </a:t>
            </a:r>
          </a:p>
        </p:txBody>
      </p:sp>
      <p:sp>
        <p:nvSpPr>
          <p:cNvPr id="4" name="Slide Number Placeholder 3"/>
          <p:cNvSpPr>
            <a:spLocks noGrp="1"/>
          </p:cNvSpPr>
          <p:nvPr>
            <p:ph type="sldNum" sz="quarter" idx="10"/>
          </p:nvPr>
        </p:nvSpPr>
        <p:spPr/>
        <p:txBody>
          <a:bodyPr/>
          <a:lstStyle/>
          <a:p>
            <a:fld id="{6FB791E9-EC94-475F-907F-2790703D5265}"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377454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front and rear paws of the panther have different shapes to them. </a:t>
            </a:r>
          </a:p>
          <a:p>
            <a:r>
              <a:rPr lang="en-US" dirty="0"/>
              <a:t>The front being wide and circular, while the rear is narrower and oval. </a:t>
            </a:r>
          </a:p>
        </p:txBody>
      </p:sp>
      <p:sp>
        <p:nvSpPr>
          <p:cNvPr id="4" name="Slide Number Placeholder 3"/>
          <p:cNvSpPr>
            <a:spLocks noGrp="1"/>
          </p:cNvSpPr>
          <p:nvPr>
            <p:ph type="sldNum" sz="quarter" idx="5"/>
          </p:nvPr>
        </p:nvSpPr>
        <p:spPr/>
        <p:txBody>
          <a:bodyPr/>
          <a:lstStyle/>
          <a:p>
            <a:fld id="{0102B423-ECFB-4992-85A0-5AA9CEEA20BD}" type="slidenum">
              <a:rPr lang="en-US" smtClean="0"/>
              <a:t>23</a:t>
            </a:fld>
            <a:endParaRPr lang="en-US"/>
          </a:p>
        </p:txBody>
      </p:sp>
    </p:spTree>
    <p:extLst>
      <p:ext uri="{BB962C8B-B14F-4D97-AF65-F5344CB8AC3E}">
        <p14:creationId xmlns:p14="http://schemas.microsoft.com/office/powerpoint/2010/main" val="3746540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determine the sex of the animal by measuring the width of the foot pad. It is less than 2” it is a female, if it is more than 2” it is a male. </a:t>
            </a:r>
          </a:p>
        </p:txBody>
      </p:sp>
      <p:sp>
        <p:nvSpPr>
          <p:cNvPr id="4" name="Slide Number Placeholder 3"/>
          <p:cNvSpPr>
            <a:spLocks noGrp="1"/>
          </p:cNvSpPr>
          <p:nvPr>
            <p:ph type="sldNum" sz="quarter" idx="5"/>
          </p:nvPr>
        </p:nvSpPr>
        <p:spPr/>
        <p:txBody>
          <a:bodyPr/>
          <a:lstStyle/>
          <a:p>
            <a:fld id="{0102B423-ECFB-4992-85A0-5AA9CEEA20BD}" type="slidenum">
              <a:rPr lang="en-US" smtClean="0"/>
              <a:t>24</a:t>
            </a:fld>
            <a:endParaRPr lang="en-US"/>
          </a:p>
        </p:txBody>
      </p:sp>
    </p:spTree>
    <p:extLst>
      <p:ext uri="{BB962C8B-B14F-4D97-AF65-F5344CB8AC3E}">
        <p14:creationId xmlns:p14="http://schemas.microsoft.com/office/powerpoint/2010/main" val="478224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Identifying other common tracks will help you accurately identify animals in the area. </a:t>
            </a:r>
          </a:p>
          <a:p>
            <a:r>
              <a:rPr lang="en-US" dirty="0"/>
              <a:t>Panther tracks are most confused with domestic </a:t>
            </a:r>
            <a:r>
              <a:rPr lang="en-US"/>
              <a:t>dog tracks. </a:t>
            </a:r>
            <a:endParaRPr lang="en-US" dirty="0"/>
          </a:p>
        </p:txBody>
      </p:sp>
      <p:sp>
        <p:nvSpPr>
          <p:cNvPr id="4" name="Slide Number Placeholder 3"/>
          <p:cNvSpPr>
            <a:spLocks noGrp="1"/>
          </p:cNvSpPr>
          <p:nvPr>
            <p:ph type="sldNum" sz="quarter" idx="5"/>
          </p:nvPr>
        </p:nvSpPr>
        <p:spPr/>
        <p:txBody>
          <a:bodyPr/>
          <a:lstStyle/>
          <a:p>
            <a:fld id="{0102B423-ECFB-4992-85A0-5AA9CEEA20BD}" type="slidenum">
              <a:rPr lang="en-US" smtClean="0"/>
              <a:t>25</a:t>
            </a:fld>
            <a:endParaRPr lang="en-US"/>
          </a:p>
        </p:txBody>
      </p:sp>
    </p:spTree>
    <p:extLst>
      <p:ext uri="{BB962C8B-B14F-4D97-AF65-F5344CB8AC3E}">
        <p14:creationId xmlns:p14="http://schemas.microsoft.com/office/powerpoint/2010/main" val="15333507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985124-762B-4289-9E6A-9907DE735113}" type="slidenum">
              <a:rPr lang="en-US">
                <a:solidFill>
                  <a:prstClr val="black"/>
                </a:solidFill>
              </a:rPr>
              <a:pPr/>
              <a:t>26</a:t>
            </a:fld>
            <a:endParaRPr lang="en-US">
              <a:solidFill>
                <a:prstClr val="black"/>
              </a:solidFill>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r>
              <a:rPr lang="en-US" dirty="0"/>
              <a:t>Now we are going to switch gears and discuss some history and management. </a:t>
            </a:r>
          </a:p>
          <a:p>
            <a:r>
              <a:rPr lang="en-US" dirty="0"/>
              <a:t>Historically, pumas ranged from Canada all the way to the southern tip of South America. </a:t>
            </a:r>
          </a:p>
          <a:p>
            <a:r>
              <a:rPr lang="en-US" dirty="0"/>
              <a:t>You can see the subspecies designations on the left, the panther highlighted in yellow. </a:t>
            </a:r>
          </a:p>
          <a:p>
            <a:r>
              <a:rPr lang="en-US" dirty="0"/>
              <a:t>On the right is the current range of pumas. Note the tiny green dot representing our panthers in Florida. </a:t>
            </a:r>
          </a:p>
          <a:p>
            <a:r>
              <a:rPr lang="en-US" dirty="0"/>
              <a:t>The massive separation between pumas in the west and pumas in FL is an important factor in their management and recovery. </a:t>
            </a:r>
          </a:p>
        </p:txBody>
      </p:sp>
    </p:spTree>
    <p:extLst>
      <p:ext uri="{BB962C8B-B14F-4D97-AF65-F5344CB8AC3E}">
        <p14:creationId xmlns:p14="http://schemas.microsoft.com/office/powerpoint/2010/main" val="7134876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Panthers require a massive home range to fulfill their needs. </a:t>
            </a:r>
          </a:p>
          <a:p>
            <a:r>
              <a:rPr lang="en-US" dirty="0"/>
              <a:t>Males need around 200 </a:t>
            </a:r>
            <a:r>
              <a:rPr lang="en-US" dirty="0" err="1"/>
              <a:t>sq</a:t>
            </a:r>
            <a:r>
              <a:rPr lang="en-US" dirty="0"/>
              <a:t> miles and females around 80 </a:t>
            </a:r>
            <a:r>
              <a:rPr lang="en-US" dirty="0" err="1"/>
              <a:t>sq</a:t>
            </a:r>
            <a:r>
              <a:rPr lang="en-US" dirty="0"/>
              <a:t> miles. </a:t>
            </a:r>
          </a:p>
          <a:p>
            <a:r>
              <a:rPr lang="en-US" dirty="0"/>
              <a:t>The male home ranges can and do overlap, as you can see on the map on the left. </a:t>
            </a:r>
          </a:p>
          <a:p>
            <a:r>
              <a:rPr lang="en-US" dirty="0"/>
              <a:t>It is much more common for the female ranges to overlap, that can often be multigenerational overlap. </a:t>
            </a:r>
          </a:p>
          <a:p>
            <a:r>
              <a:rPr lang="en-US" dirty="0"/>
              <a:t>You can see GPS data from radio-collard cats on this slide. </a:t>
            </a:r>
          </a:p>
        </p:txBody>
      </p:sp>
      <p:sp>
        <p:nvSpPr>
          <p:cNvPr id="4" name="Slide Number Placeholder 3"/>
          <p:cNvSpPr>
            <a:spLocks noGrp="1"/>
          </p:cNvSpPr>
          <p:nvPr>
            <p:ph type="sldNum" sz="quarter" idx="10"/>
          </p:nvPr>
        </p:nvSpPr>
        <p:spPr/>
        <p:txBody>
          <a:bodyPr/>
          <a:lstStyle/>
          <a:p>
            <a:fld id="{0102B423-ECFB-4992-85A0-5AA9CEEA20BD}" type="slidenum">
              <a:rPr lang="en-US" smtClean="0"/>
              <a:t>27</a:t>
            </a:fld>
            <a:endParaRPr lang="en-US"/>
          </a:p>
        </p:txBody>
      </p:sp>
    </p:spTree>
    <p:extLst>
      <p:ext uri="{BB962C8B-B14F-4D97-AF65-F5344CB8AC3E}">
        <p14:creationId xmlns:p14="http://schemas.microsoft.com/office/powerpoint/2010/main" val="16525620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Panthers had no protection, whatsoever, until 1950. That year a small step towards conservation was made by declaring them as a game species. This meant setting a limit and a season. </a:t>
            </a:r>
          </a:p>
          <a:p>
            <a:r>
              <a:rPr lang="en-US" baseline="0" dirty="0"/>
              <a:t>The protections continued to increase until the </a:t>
            </a:r>
            <a:r>
              <a:rPr lang="en-US" baseline="0" dirty="0" err="1"/>
              <a:t>Endagered</a:t>
            </a:r>
            <a:r>
              <a:rPr lang="en-US" baseline="0" dirty="0"/>
              <a:t> Species Act passed in 1973. </a:t>
            </a:r>
          </a:p>
        </p:txBody>
      </p:sp>
      <p:sp>
        <p:nvSpPr>
          <p:cNvPr id="4" name="Slide Number Placeholder 3"/>
          <p:cNvSpPr>
            <a:spLocks noGrp="1"/>
          </p:cNvSpPr>
          <p:nvPr>
            <p:ph type="sldNum" sz="quarter" idx="10"/>
          </p:nvPr>
        </p:nvSpPr>
        <p:spPr/>
        <p:txBody>
          <a:bodyPr/>
          <a:lstStyle/>
          <a:p>
            <a:fld id="{FF7426A1-EB3E-482E-A408-C7732DDE8156}"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6653104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cats are currently federally endangered in Florida. </a:t>
            </a:r>
          </a:p>
          <a:p>
            <a:r>
              <a:rPr lang="en-US" dirty="0"/>
              <a:t>They are geographically isolated as you can see in the maps here. </a:t>
            </a:r>
          </a:p>
          <a:p>
            <a:r>
              <a:rPr lang="en-US" dirty="0"/>
              <a:t>As of 2015, the population estimation was 120-230 adults and sub-adults. </a:t>
            </a:r>
          </a:p>
        </p:txBody>
      </p:sp>
      <p:sp>
        <p:nvSpPr>
          <p:cNvPr id="4" name="Slide Number Placeholder 3"/>
          <p:cNvSpPr>
            <a:spLocks noGrp="1"/>
          </p:cNvSpPr>
          <p:nvPr>
            <p:ph type="sldNum" sz="quarter" idx="10"/>
          </p:nvPr>
        </p:nvSpPr>
        <p:spPr/>
        <p:txBody>
          <a:bodyPr/>
          <a:lstStyle/>
          <a:p>
            <a:fld id="{0102B423-ECFB-4992-85A0-5AA9CEEA20BD}" type="slidenum">
              <a:rPr lang="en-US" smtClean="0"/>
              <a:t>29</a:t>
            </a:fld>
            <a:endParaRPr lang="en-US"/>
          </a:p>
        </p:txBody>
      </p:sp>
    </p:spTree>
    <p:extLst>
      <p:ext uri="{BB962C8B-B14F-4D97-AF65-F5344CB8AC3E}">
        <p14:creationId xmlns:p14="http://schemas.microsoft.com/office/powerpoint/2010/main" val="3833186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panther in the Family Felidae. It is Currently classified as a subspecies of </a:t>
            </a:r>
            <a:r>
              <a:rPr lang="en-US" i="1" dirty="0"/>
              <a:t>Puma concolor</a:t>
            </a:r>
            <a:r>
              <a:rPr lang="en-US" dirty="0"/>
              <a:t>; that is </a:t>
            </a:r>
            <a:r>
              <a:rPr lang="en-US" i="1" dirty="0"/>
              <a:t>Puma concolor </a:t>
            </a:r>
            <a:r>
              <a:rPr lang="en-US" i="1" dirty="0" err="1"/>
              <a:t>coryi</a:t>
            </a:r>
            <a:r>
              <a:rPr lang="en-US" dirty="0"/>
              <a:t>. </a:t>
            </a:r>
          </a:p>
          <a:p>
            <a:r>
              <a:rPr lang="en-US" dirty="0"/>
              <a:t>Previously the Genus was </a:t>
            </a:r>
            <a:r>
              <a:rPr lang="en-US" dirty="0" err="1"/>
              <a:t>Felis</a:t>
            </a:r>
            <a:r>
              <a:rPr lang="en-US" dirty="0"/>
              <a:t> instead of Puma. science is evolving as technologies increase and influence our understanding of the natural world. </a:t>
            </a:r>
          </a:p>
          <a:p>
            <a:r>
              <a:rPr lang="en-US" dirty="0"/>
              <a:t>Pumas are relatively large cats, documented at 60-160 </a:t>
            </a:r>
            <a:r>
              <a:rPr lang="en-US" dirty="0" err="1"/>
              <a:t>lbs</a:t>
            </a:r>
            <a:r>
              <a:rPr lang="en-US" dirty="0"/>
              <a:t> in Florida. These cats are not technically one of the “Big 4”, which include Lions, Tigers, Jaguars and Leopards. These 4 cats can roar, but pumas cannot.</a:t>
            </a:r>
          </a:p>
          <a:p>
            <a:r>
              <a:rPr lang="en-US" dirty="0"/>
              <a:t>Pumas go by many names; here is FL we call it panther. Oregon says Cougar, California Mountain Lion, Pennsylvania </a:t>
            </a:r>
            <a:r>
              <a:rPr lang="en-US" dirty="0" err="1"/>
              <a:t>Nitny</a:t>
            </a:r>
            <a:r>
              <a:rPr lang="en-US" dirty="0"/>
              <a:t> Lion and so on</a:t>
            </a:r>
          </a:p>
          <a:p>
            <a:r>
              <a:rPr lang="en-US" dirty="0"/>
              <a:t>Pumas are like the reclusive neighbor; often discussed, but seldom seen. </a:t>
            </a:r>
          </a:p>
        </p:txBody>
      </p:sp>
      <p:sp>
        <p:nvSpPr>
          <p:cNvPr id="4" name="Slide Number Placeholder 3"/>
          <p:cNvSpPr>
            <a:spLocks noGrp="1"/>
          </p:cNvSpPr>
          <p:nvPr>
            <p:ph type="sldNum" sz="quarter" idx="10"/>
          </p:nvPr>
        </p:nvSpPr>
        <p:spPr/>
        <p:txBody>
          <a:bodyPr/>
          <a:lstStyle/>
          <a:p>
            <a:fld id="{FF7426A1-EB3E-482E-A408-C7732DDE815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829737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985124-762B-4289-9E6A-9907DE735113}" type="slidenum">
              <a:rPr lang="en-US">
                <a:solidFill>
                  <a:prstClr val="black"/>
                </a:solidFill>
              </a:rPr>
              <a:pPr/>
              <a:t>30</a:t>
            </a:fld>
            <a:endParaRPr lang="en-US">
              <a:solidFill>
                <a:prstClr val="black"/>
              </a:solidFill>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r>
              <a:rPr lang="en-US" baseline="0" dirty="0"/>
              <a:t>What role does the panther play in the ecosystem? </a:t>
            </a:r>
          </a:p>
          <a:p>
            <a:r>
              <a:rPr lang="en-US" baseline="0" dirty="0"/>
              <a:t>They are an apex predator. As Adults, they are at the top of the food chain. </a:t>
            </a:r>
          </a:p>
          <a:p>
            <a:r>
              <a:rPr lang="en-US" baseline="0" dirty="0"/>
              <a:t>They are also considered a Keystone Species. This means they play a crucial role the ecosystem and if they were to be removed the ecosystem would degrade and suffer. </a:t>
            </a:r>
          </a:p>
        </p:txBody>
      </p:sp>
    </p:spTree>
    <p:extLst>
      <p:ext uri="{BB962C8B-B14F-4D97-AF65-F5344CB8AC3E}">
        <p14:creationId xmlns:p14="http://schemas.microsoft.com/office/powerpoint/2010/main" val="16449773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985124-762B-4289-9E6A-9907DE735113}" type="slidenum">
              <a:rPr lang="en-US">
                <a:solidFill>
                  <a:prstClr val="black"/>
                </a:solidFill>
              </a:rPr>
              <a:pPr/>
              <a:t>31</a:t>
            </a:fld>
            <a:endParaRPr lang="en-US">
              <a:solidFill>
                <a:prstClr val="black"/>
              </a:solidFill>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r>
              <a:rPr lang="en-US" baseline="0" dirty="0"/>
              <a:t>Panthers are also an umbrella species. </a:t>
            </a:r>
          </a:p>
          <a:p>
            <a:r>
              <a:rPr lang="en-US" baseline="0" dirty="0"/>
              <a:t>When you protect Florida panthers, you protect all the other plants and animals in the ecosystem. </a:t>
            </a:r>
          </a:p>
          <a:p>
            <a:r>
              <a:rPr lang="en-US" baseline="0" dirty="0"/>
              <a:t>You are also protecting land for future generations. </a:t>
            </a:r>
          </a:p>
          <a:p>
            <a:r>
              <a:rPr lang="en-US" baseline="0" dirty="0"/>
              <a:t>Protecting large tracts of contiguous land also help humans by cleaning the air and recharging the aquifer. </a:t>
            </a:r>
          </a:p>
        </p:txBody>
      </p:sp>
    </p:spTree>
    <p:extLst>
      <p:ext uri="{BB962C8B-B14F-4D97-AF65-F5344CB8AC3E}">
        <p14:creationId xmlns:p14="http://schemas.microsoft.com/office/powerpoint/2010/main" val="88992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number one impact that panthers are affected by is habitat loss and fragmentation. </a:t>
            </a:r>
          </a:p>
          <a:p>
            <a:r>
              <a:rPr lang="en-US" dirty="0"/>
              <a:t>They also experience many other challenges in addition to living the life of a wild predator.</a:t>
            </a:r>
          </a:p>
          <a:p>
            <a:r>
              <a:rPr lang="en-US" dirty="0"/>
              <a:t>Illegal Killing, Inbreeding (because of their geographic isolation), vehicle strikes, introduced diseases from pets and a new disease, FLM,  that we are still trying to gain an understanding of. </a:t>
            </a:r>
          </a:p>
          <a:p>
            <a:endParaRPr lang="en-US" dirty="0"/>
          </a:p>
        </p:txBody>
      </p:sp>
      <p:sp>
        <p:nvSpPr>
          <p:cNvPr id="4" name="Slide Number Placeholder 3"/>
          <p:cNvSpPr>
            <a:spLocks noGrp="1"/>
          </p:cNvSpPr>
          <p:nvPr>
            <p:ph type="sldNum" sz="quarter" idx="10"/>
          </p:nvPr>
        </p:nvSpPr>
        <p:spPr/>
        <p:txBody>
          <a:bodyPr/>
          <a:lstStyle/>
          <a:p>
            <a:fld id="{FF7426A1-EB3E-482E-A408-C7732DDE8156}"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712792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Habitat Loss &amp; Fragmentation is the #1 issue that threatens the present and future of panthers and other wildlife. </a:t>
            </a:r>
          </a:p>
          <a:p>
            <a:r>
              <a:rPr lang="en-US" dirty="0"/>
              <a:t>You can see from this photo by Carlton Ward during for the FL Wildlife Corridor that humans continue to encroach on once wild places. </a:t>
            </a:r>
          </a:p>
          <a:p>
            <a:r>
              <a:rPr lang="en-US" dirty="0"/>
              <a:t>This thin green corridor is all that is left and on top of that it is bisected by a major road. </a:t>
            </a:r>
          </a:p>
          <a:p>
            <a:r>
              <a:rPr lang="en-US" dirty="0"/>
              <a:t>How do you think we help wildlife in a situation like this?</a:t>
            </a:r>
          </a:p>
        </p:txBody>
      </p:sp>
      <p:sp>
        <p:nvSpPr>
          <p:cNvPr id="4" name="Slide Number Placeholder 3"/>
          <p:cNvSpPr>
            <a:spLocks noGrp="1"/>
          </p:cNvSpPr>
          <p:nvPr>
            <p:ph type="sldNum" sz="quarter" idx="5"/>
          </p:nvPr>
        </p:nvSpPr>
        <p:spPr/>
        <p:txBody>
          <a:bodyPr/>
          <a:lstStyle/>
          <a:p>
            <a:fld id="{0102B423-ECFB-4992-85A0-5AA9CEEA20BD}" type="slidenum">
              <a:rPr lang="en-US" smtClean="0"/>
              <a:t>33</a:t>
            </a:fld>
            <a:endParaRPr lang="en-US"/>
          </a:p>
        </p:txBody>
      </p:sp>
    </p:spTree>
    <p:extLst>
      <p:ext uri="{BB962C8B-B14F-4D97-AF65-F5344CB8AC3E}">
        <p14:creationId xmlns:p14="http://schemas.microsoft.com/office/powerpoint/2010/main" val="16206718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Roadways are a major concern for panther recovery. </a:t>
            </a:r>
          </a:p>
          <a:p>
            <a:r>
              <a:rPr lang="en-US" dirty="0"/>
              <a:t>As development continues and the population in </a:t>
            </a:r>
            <a:r>
              <a:rPr lang="en-US" dirty="0" err="1"/>
              <a:t>florida</a:t>
            </a:r>
            <a:r>
              <a:rPr lang="en-US" dirty="0"/>
              <a:t> grows, more cars are on the road. </a:t>
            </a:r>
          </a:p>
          <a:p>
            <a:r>
              <a:rPr lang="en-US" dirty="0"/>
              <a:t>Continued development = habitat loss &amp; fragmentation</a:t>
            </a:r>
          </a:p>
          <a:p>
            <a:r>
              <a:rPr lang="en-US" dirty="0"/>
              <a:t>Large home ranges = more road crossing</a:t>
            </a:r>
          </a:p>
          <a:p>
            <a:r>
              <a:rPr lang="en-US" dirty="0"/>
              <a:t>Female with Kittens = more loss</a:t>
            </a:r>
          </a:p>
          <a:p>
            <a:r>
              <a:rPr lang="en-US" dirty="0"/>
              <a:t>Roadways are a huge challenge for all wildlife. </a:t>
            </a:r>
          </a:p>
        </p:txBody>
      </p:sp>
      <p:sp>
        <p:nvSpPr>
          <p:cNvPr id="4" name="Slide Number Placeholder 3"/>
          <p:cNvSpPr>
            <a:spLocks noGrp="1"/>
          </p:cNvSpPr>
          <p:nvPr>
            <p:ph type="sldNum" sz="quarter" idx="5"/>
          </p:nvPr>
        </p:nvSpPr>
        <p:spPr/>
        <p:txBody>
          <a:bodyPr/>
          <a:lstStyle/>
          <a:p>
            <a:fld id="{0102B423-ECFB-4992-85A0-5AA9CEEA20BD}" type="slidenum">
              <a:rPr lang="en-US" smtClean="0"/>
              <a:t>34</a:t>
            </a:fld>
            <a:endParaRPr lang="en-US"/>
          </a:p>
        </p:txBody>
      </p:sp>
    </p:spTree>
    <p:extLst>
      <p:ext uri="{BB962C8B-B14F-4D97-AF65-F5344CB8AC3E}">
        <p14:creationId xmlns:p14="http://schemas.microsoft.com/office/powerpoint/2010/main" val="9639238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do you think we help wildlife in a situation like this?</a:t>
            </a:r>
          </a:p>
          <a:p>
            <a:endParaRPr lang="en-US" baseline="0" dirty="0"/>
          </a:p>
          <a:p>
            <a:r>
              <a:rPr lang="en-US" baseline="0" dirty="0"/>
              <a:t>The Florida Fish &amp; Wildlife Conservation Commission along with many other organizations have taken a variety steps towards helping this population of wild cats. </a:t>
            </a:r>
          </a:p>
          <a:p>
            <a:r>
              <a:rPr lang="en-US" baseline="0" dirty="0"/>
              <a:t>In 1995 FWC released 8 female panthers from Texas to reinvigorate the genetics of our isolated population. This is what has brought these cats out of a downward spiral.</a:t>
            </a:r>
          </a:p>
          <a:p>
            <a:r>
              <a:rPr lang="en-US" baseline="0" dirty="0"/>
              <a:t>Many different habitat preservation projects and events contribute to the protection of wild spaces for panthers and other wildlife. </a:t>
            </a:r>
          </a:p>
          <a:p>
            <a:r>
              <a:rPr lang="en-US" baseline="0" dirty="0"/>
              <a:t>A major impact to protecting the population has been the installation of wildlife crossing &amp; underpasses. </a:t>
            </a:r>
          </a:p>
        </p:txBody>
      </p:sp>
      <p:sp>
        <p:nvSpPr>
          <p:cNvPr id="4" name="Slide Number Placeholder 3"/>
          <p:cNvSpPr>
            <a:spLocks noGrp="1"/>
          </p:cNvSpPr>
          <p:nvPr>
            <p:ph type="sldNum" sz="quarter" idx="10"/>
          </p:nvPr>
        </p:nvSpPr>
        <p:spPr/>
        <p:txBody>
          <a:bodyPr/>
          <a:lstStyle/>
          <a:p>
            <a:fld id="{FF7426A1-EB3E-482E-A408-C7732DDE8156}"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7073108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Wildlife crossings decrease road mortality for animals that are dispersing or traversing their home ranges. </a:t>
            </a:r>
          </a:p>
          <a:p>
            <a:r>
              <a:rPr lang="en-US" dirty="0"/>
              <a:t>The first wildlife crossings in FL were installed in Collier County when Alligator Ally became Interstate 75. </a:t>
            </a:r>
          </a:p>
          <a:p>
            <a:r>
              <a:rPr lang="en-US" dirty="0"/>
              <a:t>Wildlife crossing are mostly underpasses in FL and are most effective when coupled with fencing. The fencing funnels the animals to the underpass for a safe crossing. </a:t>
            </a:r>
          </a:p>
          <a:p>
            <a:r>
              <a:rPr lang="en-US" dirty="0"/>
              <a:t>24 wildlife crossings as well as 12 other bridges modified for panther use were installed in the 1990s on a 40-mile stretch of I-75. </a:t>
            </a:r>
          </a:p>
        </p:txBody>
      </p:sp>
      <p:sp>
        <p:nvSpPr>
          <p:cNvPr id="4" name="Slide Number Placeholder 3"/>
          <p:cNvSpPr>
            <a:spLocks noGrp="1"/>
          </p:cNvSpPr>
          <p:nvPr>
            <p:ph type="sldNum" sz="quarter" idx="5"/>
          </p:nvPr>
        </p:nvSpPr>
        <p:spPr/>
        <p:txBody>
          <a:bodyPr/>
          <a:lstStyle/>
          <a:p>
            <a:fld id="{0102B423-ECFB-4992-85A0-5AA9CEEA20BD}" type="slidenum">
              <a:rPr lang="en-US" smtClean="0"/>
              <a:t>36</a:t>
            </a:fld>
            <a:endParaRPr lang="en-US"/>
          </a:p>
        </p:txBody>
      </p:sp>
    </p:spTree>
    <p:extLst>
      <p:ext uri="{BB962C8B-B14F-4D97-AF65-F5344CB8AC3E}">
        <p14:creationId xmlns:p14="http://schemas.microsoft.com/office/powerpoint/2010/main" val="15304373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crossing on Interstate  75 are quite large (8 ft tall by 120 ft wide) like the photo on the left.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was originally assumed that panthers would be weary of entering a small tunnel-like structure. </a:t>
            </a:r>
          </a:p>
          <a:p>
            <a:r>
              <a:rPr lang="en-US" dirty="0"/>
              <a:t>We are learning, mostly through remote camera sensing, that panthers will use much smaller underpasses that were not specifically designed with them, like the photo on the right ( a structure that is 5 ft tall by 10 ft wide)</a:t>
            </a:r>
          </a:p>
        </p:txBody>
      </p:sp>
      <p:sp>
        <p:nvSpPr>
          <p:cNvPr id="4" name="Slide Number Placeholder 3"/>
          <p:cNvSpPr>
            <a:spLocks noGrp="1"/>
          </p:cNvSpPr>
          <p:nvPr>
            <p:ph type="sldNum" sz="quarter" idx="5"/>
          </p:nvPr>
        </p:nvSpPr>
        <p:spPr/>
        <p:txBody>
          <a:bodyPr/>
          <a:lstStyle/>
          <a:p>
            <a:fld id="{0102B423-ECFB-4992-85A0-5AA9CEEA20BD}" type="slidenum">
              <a:rPr lang="en-US" smtClean="0"/>
              <a:t>37</a:t>
            </a:fld>
            <a:endParaRPr lang="en-US"/>
          </a:p>
        </p:txBody>
      </p:sp>
    </p:spTree>
    <p:extLst>
      <p:ext uri="{BB962C8B-B14F-4D97-AF65-F5344CB8AC3E}">
        <p14:creationId xmlns:p14="http://schemas.microsoft.com/office/powerpoint/2010/main" val="5875732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female with two kittens in this photo is heading towards an underpass on Immokalee Road in Naples. The underpass is quite small when compared to the ones along I-75, but serves the purpose. </a:t>
            </a:r>
          </a:p>
        </p:txBody>
      </p:sp>
      <p:sp>
        <p:nvSpPr>
          <p:cNvPr id="4" name="Slide Number Placeholder 3"/>
          <p:cNvSpPr>
            <a:spLocks noGrp="1"/>
          </p:cNvSpPr>
          <p:nvPr>
            <p:ph type="sldNum" sz="quarter" idx="5"/>
          </p:nvPr>
        </p:nvSpPr>
        <p:spPr/>
        <p:txBody>
          <a:bodyPr/>
          <a:lstStyle/>
          <a:p>
            <a:fld id="{0102B423-ECFB-4992-85A0-5AA9CEEA20BD}" type="slidenum">
              <a:rPr lang="en-US" smtClean="0"/>
              <a:t>38</a:t>
            </a:fld>
            <a:endParaRPr lang="en-US"/>
          </a:p>
        </p:txBody>
      </p:sp>
    </p:spTree>
    <p:extLst>
      <p:ext uri="{BB962C8B-B14F-4D97-AF65-F5344CB8AC3E}">
        <p14:creationId xmlns:p14="http://schemas.microsoft.com/office/powerpoint/2010/main" val="34236453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The FWC and other partner agencies have come together to create a plan for how to respond to human-panther interactions. </a:t>
            </a:r>
          </a:p>
          <a:p>
            <a:pPr>
              <a:spcBef>
                <a:spcPct val="0"/>
              </a:spcBef>
            </a:pPr>
            <a:endParaRPr lang="en-US" dirty="0"/>
          </a:p>
        </p:txBody>
      </p:sp>
    </p:spTree>
    <p:extLst>
      <p:ext uri="{BB962C8B-B14F-4D97-AF65-F5344CB8AC3E}">
        <p14:creationId xmlns:p14="http://schemas.microsoft.com/office/powerpoint/2010/main" val="4094025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Panthers can breed any month of the year and therefore produce offspring in any month. </a:t>
            </a:r>
          </a:p>
          <a:p>
            <a:r>
              <a:rPr lang="en-US" dirty="0"/>
              <a:t>The male and female have found each other through the scent of hormones in the female’s urine. This signals she is in estrous. This is her receptive time when she can get pregnant. </a:t>
            </a:r>
          </a:p>
          <a:p>
            <a:r>
              <a:rPr lang="en-US" dirty="0"/>
              <a:t>During the next 7-10 days, the pair will copulate frequently before going their separate ways. The male will have no further role in the raising of the offspring. </a:t>
            </a:r>
          </a:p>
        </p:txBody>
      </p:sp>
      <p:sp>
        <p:nvSpPr>
          <p:cNvPr id="4" name="Slide Number Placeholder 3"/>
          <p:cNvSpPr>
            <a:spLocks noGrp="1"/>
          </p:cNvSpPr>
          <p:nvPr>
            <p:ph type="sldNum" sz="quarter" idx="5"/>
          </p:nvPr>
        </p:nvSpPr>
        <p:spPr/>
        <p:txBody>
          <a:bodyPr/>
          <a:lstStyle/>
          <a:p>
            <a:fld id="{0102B423-ECFB-4992-85A0-5AA9CEEA20BD}" type="slidenum">
              <a:rPr lang="en-US" smtClean="0"/>
              <a:t>4</a:t>
            </a:fld>
            <a:endParaRPr lang="en-US"/>
          </a:p>
        </p:txBody>
      </p:sp>
    </p:spTree>
    <p:extLst>
      <p:ext uri="{BB962C8B-B14F-4D97-AF65-F5344CB8AC3E}">
        <p14:creationId xmlns:p14="http://schemas.microsoft.com/office/powerpoint/2010/main" val="25457541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Response Plan has 3 parts: Human-Panther Interactions, Depredations &amp; Outreach.</a:t>
            </a:r>
          </a:p>
          <a:p>
            <a:r>
              <a:rPr lang="en-US" dirty="0"/>
              <a:t>The first section defines the 5 ways a human can interact with a panther. </a:t>
            </a:r>
          </a:p>
          <a:p>
            <a:r>
              <a:rPr lang="en-US" dirty="0"/>
              <a:t>The second section dives into depredations: where a panther kills a pet or livestock animal. </a:t>
            </a:r>
          </a:p>
          <a:p>
            <a:r>
              <a:rPr lang="en-US" dirty="0"/>
              <a:t>And the last one details the vital aspects of community outreach. </a:t>
            </a:r>
          </a:p>
        </p:txBody>
      </p:sp>
      <p:sp>
        <p:nvSpPr>
          <p:cNvPr id="4" name="Slide Number Placeholder 3"/>
          <p:cNvSpPr>
            <a:spLocks noGrp="1"/>
          </p:cNvSpPr>
          <p:nvPr>
            <p:ph type="sldNum" sz="quarter" idx="10"/>
          </p:nvPr>
        </p:nvSpPr>
        <p:spPr/>
        <p:txBody>
          <a:bodyPr/>
          <a:lstStyle/>
          <a:p>
            <a:fld id="{68B80E73-0FCE-49F5-AE54-FAFCA1C0539C}"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2237838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With regards to depredations, is it always a panther? NO</a:t>
            </a:r>
          </a:p>
          <a:p>
            <a:r>
              <a:rPr lang="en-US" dirty="0"/>
              <a:t>There are so many predators living on this landscape that kill pets and livestock. </a:t>
            </a:r>
          </a:p>
          <a:p>
            <a:r>
              <a:rPr lang="en-US" dirty="0"/>
              <a:t>Luckily, they all kill in their own way and that allows our biologists to determine the culprit. </a:t>
            </a:r>
          </a:p>
        </p:txBody>
      </p:sp>
      <p:sp>
        <p:nvSpPr>
          <p:cNvPr id="4" name="Slide Number Placeholder 3"/>
          <p:cNvSpPr>
            <a:spLocks noGrp="1"/>
          </p:cNvSpPr>
          <p:nvPr>
            <p:ph type="sldNum" sz="quarter" idx="10"/>
          </p:nvPr>
        </p:nvSpPr>
        <p:spPr/>
        <p:txBody>
          <a:bodyPr/>
          <a:lstStyle/>
          <a:p>
            <a:fld id="{34751D58-B171-4C58-B204-7949A448E329}" type="slidenum">
              <a:rPr lang="en-US" smtClean="0"/>
              <a:pPr/>
              <a:t>41</a:t>
            </a:fld>
            <a:endParaRPr lang="en-US"/>
          </a:p>
        </p:txBody>
      </p:sp>
    </p:spTree>
    <p:extLst>
      <p:ext uri="{BB962C8B-B14F-4D97-AF65-F5344CB8AC3E}">
        <p14:creationId xmlns:p14="http://schemas.microsoft.com/office/powerpoint/2010/main" val="14867950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and the next are very important, so pay attention!!</a:t>
            </a:r>
          </a:p>
          <a:p>
            <a:r>
              <a:rPr lang="en-US" dirty="0"/>
              <a:t>This is a short list of ways we, as humans, can exist in a world with animals that can pose </a:t>
            </a:r>
            <a:r>
              <a:rPr lang="en-US"/>
              <a:t>a threat to us. </a:t>
            </a:r>
          </a:p>
        </p:txBody>
      </p:sp>
      <p:sp>
        <p:nvSpPr>
          <p:cNvPr id="4" name="Slide Number Placeholder 3"/>
          <p:cNvSpPr>
            <a:spLocks noGrp="1"/>
          </p:cNvSpPr>
          <p:nvPr>
            <p:ph type="sldNum" sz="quarter" idx="10"/>
          </p:nvPr>
        </p:nvSpPr>
        <p:spPr/>
        <p:txBody>
          <a:bodyPr/>
          <a:lstStyle/>
          <a:p>
            <a:fld id="{0102B423-ECFB-4992-85A0-5AA9CEEA20BD}" type="slidenum">
              <a:rPr lang="en-US" smtClean="0"/>
              <a:t>42</a:t>
            </a:fld>
            <a:endParaRPr lang="en-US"/>
          </a:p>
        </p:txBody>
      </p:sp>
    </p:spTree>
    <p:extLst>
      <p:ext uri="{BB962C8B-B14F-4D97-AF65-F5344CB8AC3E}">
        <p14:creationId xmlns:p14="http://schemas.microsoft.com/office/powerpoint/2010/main" val="3911217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02B423-ECFB-4992-85A0-5AA9CEEA20BD}" type="slidenum">
              <a:rPr lang="en-US" smtClean="0"/>
              <a:t>43</a:t>
            </a:fld>
            <a:endParaRPr lang="en-US"/>
          </a:p>
        </p:txBody>
      </p:sp>
    </p:spTree>
    <p:extLst>
      <p:ext uri="{BB962C8B-B14F-4D97-AF65-F5344CB8AC3E}">
        <p14:creationId xmlns:p14="http://schemas.microsoft.com/office/powerpoint/2010/main" val="41005340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02B423-ECFB-4992-85A0-5AA9CEEA20BD}" type="slidenum">
              <a:rPr lang="en-US" smtClean="0"/>
              <a:t>44</a:t>
            </a:fld>
            <a:endParaRPr lang="en-US"/>
          </a:p>
        </p:txBody>
      </p:sp>
    </p:spTree>
    <p:extLst>
      <p:ext uri="{BB962C8B-B14F-4D97-AF65-F5344CB8AC3E}">
        <p14:creationId xmlns:p14="http://schemas.microsoft.com/office/powerpoint/2010/main" val="13053121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02B423-ECFB-4992-85A0-5AA9CEEA20BD}" type="slidenum">
              <a:rPr lang="en-US" smtClean="0"/>
              <a:t>45</a:t>
            </a:fld>
            <a:endParaRPr lang="en-US"/>
          </a:p>
        </p:txBody>
      </p:sp>
    </p:spTree>
    <p:extLst>
      <p:ext uri="{BB962C8B-B14F-4D97-AF65-F5344CB8AC3E}">
        <p14:creationId xmlns:p14="http://schemas.microsoft.com/office/powerpoint/2010/main" val="105603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female will now gestate for approximately 3 months. When it is time to deliver the cubs/kittens she will bed down in a saw palmetto thicket or other densely vegetated location. </a:t>
            </a:r>
          </a:p>
          <a:p>
            <a:r>
              <a:rPr lang="en-US" dirty="0"/>
              <a:t>She will usually give birth to 2 or 3 kittens. These kitten weight about 1 pound at birth and have their eyes closed and ears folded down. </a:t>
            </a:r>
          </a:p>
        </p:txBody>
      </p:sp>
      <p:sp>
        <p:nvSpPr>
          <p:cNvPr id="4" name="Slide Number Placeholder 3"/>
          <p:cNvSpPr>
            <a:spLocks noGrp="1"/>
          </p:cNvSpPr>
          <p:nvPr>
            <p:ph type="sldNum" sz="quarter" idx="5"/>
          </p:nvPr>
        </p:nvSpPr>
        <p:spPr/>
        <p:txBody>
          <a:bodyPr/>
          <a:lstStyle/>
          <a:p>
            <a:fld id="{0102B423-ECFB-4992-85A0-5AA9CEEA20BD}" type="slidenum">
              <a:rPr lang="en-US" smtClean="0"/>
              <a:t>5</a:t>
            </a:fld>
            <a:endParaRPr lang="en-US"/>
          </a:p>
        </p:txBody>
      </p:sp>
    </p:spTree>
    <p:extLst>
      <p:ext uri="{BB962C8B-B14F-4D97-AF65-F5344CB8AC3E}">
        <p14:creationId xmlns:p14="http://schemas.microsoft.com/office/powerpoint/2010/main" val="1433860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mother will spend the next 9-18 months raising her offspring. The kittens will have only their mother’s milk for the first couple months, they will then be transitioned to small scrapes of meat. Playing with the carcass that mom brings them to after she makes a kill. </a:t>
            </a:r>
          </a:p>
          <a:p>
            <a:r>
              <a:rPr lang="en-US" dirty="0"/>
              <a:t>The kittens gradually learn to hunt small prey, then moving on to larger prey like deer and hogs.</a:t>
            </a:r>
          </a:p>
          <a:p>
            <a:r>
              <a:rPr lang="en-US" dirty="0"/>
              <a:t>At around a year, give or take, the offspring will disperse from their mother, entering a life of general solitude. </a:t>
            </a:r>
          </a:p>
          <a:p>
            <a:r>
              <a:rPr lang="en-US" dirty="0"/>
              <a:t>The exodus of her offspring allows the female panther to return to a reproductive state, starting the cycle once again. </a:t>
            </a:r>
          </a:p>
        </p:txBody>
      </p:sp>
      <p:sp>
        <p:nvSpPr>
          <p:cNvPr id="4" name="Slide Number Placeholder 3"/>
          <p:cNvSpPr>
            <a:spLocks noGrp="1"/>
          </p:cNvSpPr>
          <p:nvPr>
            <p:ph type="sldNum" sz="quarter" idx="5"/>
          </p:nvPr>
        </p:nvSpPr>
        <p:spPr/>
        <p:txBody>
          <a:bodyPr/>
          <a:lstStyle/>
          <a:p>
            <a:fld id="{0102B423-ECFB-4992-85A0-5AA9CEEA20BD}" type="slidenum">
              <a:rPr lang="en-US" smtClean="0"/>
              <a:t>6</a:t>
            </a:fld>
            <a:endParaRPr lang="en-US"/>
          </a:p>
        </p:txBody>
      </p:sp>
    </p:spTree>
    <p:extLst>
      <p:ext uri="{BB962C8B-B14F-4D97-AF65-F5344CB8AC3E}">
        <p14:creationId xmlns:p14="http://schemas.microsoft.com/office/powerpoint/2010/main" val="2206767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Panthers can live 20 years or more in the wild. However the average lifespan for a male is 10 years and a female 15. </a:t>
            </a:r>
          </a:p>
          <a:p>
            <a:r>
              <a:rPr lang="en-US" dirty="0"/>
              <a:t>The oldest documented panther in the wild was a 19 year old female!</a:t>
            </a:r>
          </a:p>
          <a:p>
            <a:r>
              <a:rPr lang="en-US" dirty="0"/>
              <a:t>Reasons they may not make it that long include: being hit by a vehicle, panther on panther fighting (intraspecific aggression), kitten mortality (nutrition, disease, survival is ~30%, Lack of data here ), and a variety of other diseases and illnesses. </a:t>
            </a:r>
          </a:p>
          <a:p>
            <a:r>
              <a:rPr lang="en-US" dirty="0"/>
              <a:t>When the population was at its lowest in the 70s, 80s and 90s the animals experienced inbreeding depression which shortened their lifespan, amongst other issues. </a:t>
            </a:r>
          </a:p>
        </p:txBody>
      </p:sp>
      <p:sp>
        <p:nvSpPr>
          <p:cNvPr id="4" name="Slide Number Placeholder 3"/>
          <p:cNvSpPr>
            <a:spLocks noGrp="1"/>
          </p:cNvSpPr>
          <p:nvPr>
            <p:ph type="sldNum" sz="quarter" idx="10"/>
          </p:nvPr>
        </p:nvSpPr>
        <p:spPr/>
        <p:txBody>
          <a:bodyPr/>
          <a:lstStyle/>
          <a:p>
            <a:fld id="{0102B423-ECFB-4992-85A0-5AA9CEEA20BD}" type="slidenum">
              <a:rPr lang="en-US" smtClean="0"/>
              <a:t>7</a:t>
            </a:fld>
            <a:endParaRPr lang="en-US"/>
          </a:p>
        </p:txBody>
      </p:sp>
    </p:spTree>
    <p:extLst>
      <p:ext uri="{BB962C8B-B14F-4D97-AF65-F5344CB8AC3E}">
        <p14:creationId xmlns:p14="http://schemas.microsoft.com/office/powerpoint/2010/main" val="1629576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Panthers are carnivores, which means they are hunting other animals for food. </a:t>
            </a:r>
          </a:p>
          <a:p>
            <a:r>
              <a:rPr lang="en-US" dirty="0"/>
              <a:t>Deer and hogs are at the top of the menu, but they will also consume a variety of other small mammals. </a:t>
            </a:r>
          </a:p>
          <a:p>
            <a:r>
              <a:rPr lang="en-US" dirty="0"/>
              <a:t>Unfortunately, animals we bring into our lives like pets and livestock have found themselves on the menu as well. </a:t>
            </a:r>
          </a:p>
          <a:p>
            <a:r>
              <a:rPr lang="en-US" dirty="0"/>
              <a:t>I have highlighted donkeys and alpacas. These livestock animals have been used as livestock guardians, but being on this list means they are not effective guardians against pumas. </a:t>
            </a:r>
          </a:p>
          <a:p>
            <a:endParaRPr lang="en-US" dirty="0"/>
          </a:p>
        </p:txBody>
      </p:sp>
      <p:sp>
        <p:nvSpPr>
          <p:cNvPr id="4" name="Slide Number Placeholder 3"/>
          <p:cNvSpPr>
            <a:spLocks noGrp="1"/>
          </p:cNvSpPr>
          <p:nvPr>
            <p:ph type="sldNum" sz="quarter" idx="10"/>
          </p:nvPr>
        </p:nvSpPr>
        <p:spPr/>
        <p:txBody>
          <a:bodyPr/>
          <a:lstStyle/>
          <a:p>
            <a:fld id="{0102B423-ECFB-4992-85A0-5AA9CEEA20BD}" type="slidenum">
              <a:rPr lang="en-US" smtClean="0"/>
              <a:t>8</a:t>
            </a:fld>
            <a:endParaRPr lang="en-US"/>
          </a:p>
        </p:txBody>
      </p:sp>
    </p:spTree>
    <p:extLst>
      <p:ext uri="{BB962C8B-B14F-4D97-AF65-F5344CB8AC3E}">
        <p14:creationId xmlns:p14="http://schemas.microsoft.com/office/powerpoint/2010/main" val="784694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in these images, pumas can take down large animals they can even kill bull elk.  </a:t>
            </a:r>
          </a:p>
          <a:p>
            <a:r>
              <a:rPr lang="en-US" dirty="0"/>
              <a:t>Their main food source in parts of South America is the Guanaco, which is related to the llama &amp; alpaca. </a:t>
            </a:r>
          </a:p>
          <a:p>
            <a:r>
              <a:rPr lang="en-US" dirty="0"/>
              <a:t>FWC has also documented panthers killing donkeys, so these animals aren't sufficient guardians of livestock, they can even be prey. </a:t>
            </a:r>
          </a:p>
        </p:txBody>
      </p:sp>
      <p:sp>
        <p:nvSpPr>
          <p:cNvPr id="4" name="Slide Number Placeholder 3"/>
          <p:cNvSpPr>
            <a:spLocks noGrp="1"/>
          </p:cNvSpPr>
          <p:nvPr>
            <p:ph type="sldNum" sz="quarter" idx="5"/>
          </p:nvPr>
        </p:nvSpPr>
        <p:spPr/>
        <p:txBody>
          <a:bodyPr/>
          <a:lstStyle/>
          <a:p>
            <a:fld id="{0102B423-ECFB-4992-85A0-5AA9CEEA20BD}" type="slidenum">
              <a:rPr lang="en-US" smtClean="0"/>
              <a:t>9</a:t>
            </a:fld>
            <a:endParaRPr lang="en-US"/>
          </a:p>
        </p:txBody>
      </p:sp>
    </p:spTree>
    <p:extLst>
      <p:ext uri="{BB962C8B-B14F-4D97-AF65-F5344CB8AC3E}">
        <p14:creationId xmlns:p14="http://schemas.microsoft.com/office/powerpoint/2010/main" val="813160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71336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7010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3943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5321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1"/>
          <p:cNvPicPr>
            <a:picLocks noChangeAspect="1" noChangeArrowheads="1"/>
          </p:cNvPicPr>
          <p:nvPr/>
        </p:nvPicPr>
        <p:blipFill>
          <a:blip r:embed="rId2" cstate="email"/>
          <a:srcRect/>
          <a:stretch>
            <a:fillRect/>
          </a:stretch>
        </p:blipFill>
        <p:spPr bwMode="auto">
          <a:xfrm>
            <a:off x="0" y="0"/>
            <a:ext cx="9144000" cy="6865938"/>
          </a:xfrm>
          <a:prstGeom prst="rect">
            <a:avLst/>
          </a:prstGeom>
          <a:noFill/>
          <a:ln w="9525" algn="ctr">
            <a:noFill/>
            <a:miter lim="800000"/>
            <a:headEnd/>
            <a:tailEnd/>
          </a:ln>
        </p:spPr>
      </p:pic>
      <p:sp>
        <p:nvSpPr>
          <p:cNvPr id="5" name="Rectangle 3"/>
          <p:cNvSpPr>
            <a:spLocks noChangeArrowheads="1"/>
          </p:cNvSpPr>
          <p:nvPr/>
        </p:nvSpPr>
        <p:spPr bwMode="auto">
          <a:xfrm>
            <a:off x="0" y="6553200"/>
            <a:ext cx="9144000" cy="304800"/>
          </a:xfrm>
          <a:prstGeom prst="rect">
            <a:avLst/>
          </a:prstGeom>
          <a:solidFill>
            <a:srgbClr val="2692B4"/>
          </a:solidFill>
          <a:ln w="9525">
            <a:noFill/>
            <a:miter lim="800000"/>
            <a:headEnd/>
            <a:tailEnd/>
          </a:ln>
          <a:effectLst/>
        </p:spPr>
        <p:txBody>
          <a:bodyPr wrap="none" anchor="ctr"/>
          <a:lstStyle/>
          <a:p>
            <a:pPr algn="ctr" fontAlgn="base">
              <a:spcBef>
                <a:spcPct val="0"/>
              </a:spcBef>
              <a:spcAft>
                <a:spcPct val="0"/>
              </a:spcAft>
              <a:defRPr/>
            </a:pPr>
            <a:endParaRPr lang="en-US" sz="1400">
              <a:solidFill>
                <a:srgbClr val="CDE7FF"/>
              </a:solidFill>
              <a:latin typeface="Franklin Gothic Demi" pitchFamily="34" charset="0"/>
              <a:cs typeface="Arial" charset="0"/>
            </a:endParaRPr>
          </a:p>
        </p:txBody>
      </p:sp>
      <p:sp>
        <p:nvSpPr>
          <p:cNvPr id="6" name="Rectangle 4"/>
          <p:cNvSpPr>
            <a:spLocks noChangeArrowheads="1"/>
          </p:cNvSpPr>
          <p:nvPr/>
        </p:nvSpPr>
        <p:spPr bwMode="auto">
          <a:xfrm>
            <a:off x="0" y="0"/>
            <a:ext cx="9144000" cy="152400"/>
          </a:xfrm>
          <a:prstGeom prst="rect">
            <a:avLst/>
          </a:prstGeom>
          <a:solidFill>
            <a:srgbClr val="00AEC5"/>
          </a:solidFill>
          <a:ln w="9525">
            <a:noFill/>
            <a:miter lim="800000"/>
            <a:headEnd/>
            <a:tailEnd/>
          </a:ln>
          <a:effectLst/>
        </p:spPr>
        <p:txBody>
          <a:bodyPr wrap="none" anchor="ctr"/>
          <a:lstStyle/>
          <a:p>
            <a:pPr fontAlgn="base">
              <a:spcBef>
                <a:spcPct val="20000"/>
              </a:spcBef>
              <a:spcAft>
                <a:spcPct val="0"/>
              </a:spcAft>
              <a:defRPr/>
            </a:pPr>
            <a:endParaRPr lang="en-US" sz="800">
              <a:solidFill>
                <a:srgbClr val="000000"/>
              </a:solidFill>
            </a:endParaRPr>
          </a:p>
        </p:txBody>
      </p:sp>
      <p:pic>
        <p:nvPicPr>
          <p:cNvPr id="7" name="Picture 12" descr="FWClogo2007"/>
          <p:cNvPicPr>
            <a:picLocks noChangeAspect="1" noChangeArrowheads="1"/>
          </p:cNvPicPr>
          <p:nvPr/>
        </p:nvPicPr>
        <p:blipFill>
          <a:blip r:embed="rId3" cstate="email"/>
          <a:srcRect/>
          <a:stretch>
            <a:fillRect/>
          </a:stretch>
        </p:blipFill>
        <p:spPr bwMode="auto">
          <a:xfrm>
            <a:off x="650875" y="4830763"/>
            <a:ext cx="1244600" cy="1512887"/>
          </a:xfrm>
          <a:prstGeom prst="rect">
            <a:avLst/>
          </a:prstGeom>
          <a:noFill/>
          <a:ln w="9525">
            <a:noFill/>
            <a:miter lim="800000"/>
            <a:headEnd/>
            <a:tailEnd/>
          </a:ln>
        </p:spPr>
      </p:pic>
      <p:sp>
        <p:nvSpPr>
          <p:cNvPr id="6150" name="Rectangle 6"/>
          <p:cNvSpPr>
            <a:spLocks noGrp="1" noChangeArrowheads="1"/>
          </p:cNvSpPr>
          <p:nvPr>
            <p:ph type="ctrTitle"/>
          </p:nvPr>
        </p:nvSpPr>
        <p:spPr>
          <a:xfrm>
            <a:off x="2209800" y="4876800"/>
            <a:ext cx="6553200" cy="1066800"/>
          </a:xfrm>
        </p:spPr>
        <p:txBody>
          <a:bodyPr/>
          <a:lstStyle>
            <a:lvl1pPr>
              <a:defRPr sz="3200"/>
            </a:lvl1pPr>
          </a:lstStyle>
          <a:p>
            <a:r>
              <a:rPr lang="en-US"/>
              <a:t>Click to edit Master title style</a:t>
            </a:r>
          </a:p>
        </p:txBody>
      </p:sp>
      <p:sp>
        <p:nvSpPr>
          <p:cNvPr id="6151" name="Rectangle 7"/>
          <p:cNvSpPr>
            <a:spLocks noGrp="1" noChangeArrowheads="1"/>
          </p:cNvSpPr>
          <p:nvPr>
            <p:ph type="subTitle" idx="1"/>
          </p:nvPr>
        </p:nvSpPr>
        <p:spPr>
          <a:xfrm>
            <a:off x="2743200" y="5638800"/>
            <a:ext cx="6019800" cy="762000"/>
          </a:xfrm>
        </p:spPr>
        <p:txBody>
          <a:bodyPr/>
          <a:lstStyle>
            <a:lvl1pPr marL="0" indent="0">
              <a:buFontTx/>
              <a:buNone/>
              <a:defRPr sz="2000"/>
            </a:lvl1pPr>
          </a:lstStyle>
          <a:p>
            <a:r>
              <a:rPr lang="en-US"/>
              <a:t>Click to edit Master subtitle style</a:t>
            </a:r>
          </a:p>
        </p:txBody>
      </p:sp>
    </p:spTree>
    <p:extLst>
      <p:ext uri="{BB962C8B-B14F-4D97-AF65-F5344CB8AC3E}">
        <p14:creationId xmlns:p14="http://schemas.microsoft.com/office/powerpoint/2010/main" val="682817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2697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1101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3992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3992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049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5485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34612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259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87459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1745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54316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5736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274638"/>
            <a:ext cx="20764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769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27287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3992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5105400" y="1676400"/>
            <a:ext cx="3657600" cy="3992563"/>
          </a:xfrm>
        </p:spPr>
        <p:txBody>
          <a:bodyPr/>
          <a:lstStyle/>
          <a:p>
            <a:pPr lvl="0"/>
            <a:endParaRPr lang="en-US" noProof="0"/>
          </a:p>
        </p:txBody>
      </p:sp>
    </p:spTree>
    <p:extLst>
      <p:ext uri="{BB962C8B-B14F-4D97-AF65-F5344CB8AC3E}">
        <p14:creationId xmlns:p14="http://schemas.microsoft.com/office/powerpoint/2010/main" val="1722467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3992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3992563"/>
          </a:xfrm>
        </p:spPr>
        <p:txBody>
          <a:bodyPr/>
          <a:lstStyle/>
          <a:p>
            <a:pPr lvl="0"/>
            <a:endParaRPr lang="en-US" noProof="0"/>
          </a:p>
        </p:txBody>
      </p:sp>
    </p:spTree>
    <p:extLst>
      <p:ext uri="{BB962C8B-B14F-4D97-AF65-F5344CB8AC3E}">
        <p14:creationId xmlns:p14="http://schemas.microsoft.com/office/powerpoint/2010/main" val="42740566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305800" cy="5394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8272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solidFill>
                  <a:prstClr val="white">
                    <a:tint val="75000"/>
                  </a:prstClr>
                </a:solidFill>
              </a:defRPr>
            </a:lvl1pPr>
          </a:lstStyle>
          <a:p>
            <a:pPr fontAlgn="base">
              <a:spcBef>
                <a:spcPct val="20000"/>
              </a:spcBef>
              <a:spcAft>
                <a:spcPct val="0"/>
              </a:spcAft>
              <a:defRPr/>
            </a:pPr>
            <a:endParaRPr lang="en-US" sz="80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solidFill>
                  <a:prstClr val="white">
                    <a:tint val="75000"/>
                  </a:prstClr>
                </a:solidFill>
              </a:defRPr>
            </a:lvl1pPr>
          </a:lstStyle>
          <a:p>
            <a:pPr fontAlgn="base">
              <a:spcBef>
                <a:spcPct val="20000"/>
              </a:spcBef>
              <a:spcAft>
                <a:spcPct val="0"/>
              </a:spcAft>
              <a:defRPr/>
            </a:pPr>
            <a:endParaRPr lang="en-US" sz="800"/>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solidFill>
                  <a:prstClr val="white">
                    <a:tint val="75000"/>
                  </a:prstClr>
                </a:solidFill>
              </a:defRPr>
            </a:lvl1pPr>
          </a:lstStyle>
          <a:p>
            <a:pPr fontAlgn="base">
              <a:spcBef>
                <a:spcPct val="20000"/>
              </a:spcBef>
              <a:spcAft>
                <a:spcPct val="0"/>
              </a:spcAft>
              <a:defRPr/>
            </a:pPr>
            <a:fld id="{414F5A2A-C848-4AD9-A582-827A3A313356}" type="slidenum">
              <a:rPr lang="en-US" sz="800"/>
              <a:pPr fontAlgn="base">
                <a:spcBef>
                  <a:spcPct val="20000"/>
                </a:spcBef>
                <a:spcAft>
                  <a:spcPct val="0"/>
                </a:spcAft>
                <a:defRPr/>
              </a:pPr>
              <a:t>‹#›</a:t>
            </a:fld>
            <a:endParaRPr lang="en-US" sz="800"/>
          </a:p>
        </p:txBody>
      </p:sp>
    </p:spTree>
    <p:extLst>
      <p:ext uri="{BB962C8B-B14F-4D97-AF65-F5344CB8AC3E}">
        <p14:creationId xmlns:p14="http://schemas.microsoft.com/office/powerpoint/2010/main" val="1342360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a:prstGeom prst="rect">
            <a:avLst/>
          </a:prstGeom>
        </p:spPr>
        <p:txBody>
          <a:bodyPr/>
          <a:lstStyle>
            <a:lvl1pPr>
              <a:defRPr/>
            </a:lvl1pPr>
          </a:lstStyle>
          <a:p>
            <a:pPr fontAlgn="base">
              <a:spcBef>
                <a:spcPct val="20000"/>
              </a:spcBef>
              <a:spcAft>
                <a:spcPct val="0"/>
              </a:spcAft>
            </a:pPr>
            <a:endParaRPr lang="en-US" sz="800">
              <a:solidFill>
                <a:srgbClr val="000000"/>
              </a:solidFill>
            </a:endParaRPr>
          </a:p>
        </p:txBody>
      </p:sp>
      <p:sp>
        <p:nvSpPr>
          <p:cNvPr id="7" name="Footer Placeholder 6"/>
          <p:cNvSpPr>
            <a:spLocks noGrp="1"/>
          </p:cNvSpPr>
          <p:nvPr>
            <p:ph type="ftr" sz="quarter" idx="11"/>
          </p:nvPr>
        </p:nvSpPr>
        <p:spPr>
          <a:xfrm>
            <a:off x="3124200" y="6248400"/>
            <a:ext cx="2895600" cy="457200"/>
          </a:xfrm>
          <a:prstGeom prst="rect">
            <a:avLst/>
          </a:prstGeom>
        </p:spPr>
        <p:txBody>
          <a:bodyPr/>
          <a:lstStyle>
            <a:lvl1pPr>
              <a:defRPr/>
            </a:lvl1pPr>
          </a:lstStyle>
          <a:p>
            <a:pPr fontAlgn="base">
              <a:spcBef>
                <a:spcPct val="20000"/>
              </a:spcBef>
              <a:spcAft>
                <a:spcPct val="0"/>
              </a:spcAft>
            </a:pPr>
            <a:endParaRPr lang="en-US" sz="800">
              <a:solidFill>
                <a:srgbClr val="000000"/>
              </a:solidFill>
            </a:endParaRPr>
          </a:p>
        </p:txBody>
      </p:sp>
      <p:sp>
        <p:nvSpPr>
          <p:cNvPr id="8" name="Slide Number Placeholder 7"/>
          <p:cNvSpPr>
            <a:spLocks noGrp="1"/>
          </p:cNvSpPr>
          <p:nvPr>
            <p:ph type="sldNum" sz="quarter" idx="12"/>
          </p:nvPr>
        </p:nvSpPr>
        <p:spPr>
          <a:xfrm>
            <a:off x="6553200" y="6248400"/>
            <a:ext cx="1905000" cy="457200"/>
          </a:xfrm>
          <a:prstGeom prst="rect">
            <a:avLst/>
          </a:prstGeom>
        </p:spPr>
        <p:txBody>
          <a:bodyPr/>
          <a:lstStyle>
            <a:lvl1pPr>
              <a:defRPr/>
            </a:lvl1pPr>
          </a:lstStyle>
          <a:p>
            <a:pPr fontAlgn="base">
              <a:spcBef>
                <a:spcPct val="20000"/>
              </a:spcBef>
              <a:spcAft>
                <a:spcPct val="0"/>
              </a:spcAft>
            </a:pPr>
            <a:fld id="{4A148DBF-4C06-4975-A581-C8F9435BA200}" type="slidenum">
              <a:rPr lang="en-US" sz="800">
                <a:solidFill>
                  <a:srgbClr val="000000"/>
                </a:solidFill>
              </a:rPr>
              <a:pPr fontAlgn="base">
                <a:spcBef>
                  <a:spcPct val="20000"/>
                </a:spcBef>
                <a:spcAft>
                  <a:spcPct val="0"/>
                </a:spcAft>
              </a:pPr>
              <a:t>‹#›</a:t>
            </a:fld>
            <a:endParaRPr lang="en-US" sz="800">
              <a:solidFill>
                <a:srgbClr val="000000"/>
              </a:solidFill>
            </a:endParaRPr>
          </a:p>
        </p:txBody>
      </p:sp>
    </p:spTree>
    <p:extLst>
      <p:ext uri="{BB962C8B-B14F-4D97-AF65-F5344CB8AC3E}">
        <p14:creationId xmlns:p14="http://schemas.microsoft.com/office/powerpoint/2010/main" val="3103342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21FDA4A8-0930-430E-BD5C-EC92D527ECA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3158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7E2D52F-5359-4F05-8CDA-5AA4B401FFC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600947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636235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C93D0F45-D775-4DEA-A532-B7F1C73637D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001368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E13995B-AA1B-494D-9B29-7C2A6CD6B0D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241845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52A0B863-94FB-4730-AA61-4A2D4EF4584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292859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20555F4F-14C9-4CEB-A60C-21529014C3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933494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3F19E907-5EE7-4400-A774-44014B51E83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278031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72E2ADB6-A952-4B6D-B189-A45A80FF846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331847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134AF55-8B6E-4B26-86F9-4B14F22AA65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8082213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E72E99FC-A9F7-4EDF-A6B5-E684640D23B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159470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F7A2502-FDC6-4AB5-A00F-F99E086DF3C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84255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742FBD6-F659-49CE-8775-FA86D4ED5B4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44516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19200" y="11430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1430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88137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solidFill>
                <a:srgbClr val="FFFFFF"/>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solidFill>
                <a:srgbClr val="FFFFFF"/>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41EF9E1A-29B8-42CF-9A24-09C155B46A8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346653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43204EF6-30C4-4369-8759-6A6BE56C1CC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042570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6841678-F464-432D-8589-361B9A103A4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228823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solidFill>
                <a:srgbClr val="FFFFFF"/>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solidFill>
                <a:srgbClr val="FFFFFF"/>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58459907-47BD-4E47-8AA1-83C44EB2094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560291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25E5EB94-DAE6-49AB-B480-18CF141DC68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454233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1"/>
          <p:cNvPicPr>
            <a:picLocks noChangeAspect="1" noChangeArrowheads="1"/>
          </p:cNvPicPr>
          <p:nvPr/>
        </p:nvPicPr>
        <p:blipFill>
          <a:blip r:embed="rId2" cstate="print"/>
          <a:srcRect/>
          <a:stretch>
            <a:fillRect/>
          </a:stretch>
        </p:blipFill>
        <p:spPr bwMode="auto">
          <a:xfrm>
            <a:off x="0" y="0"/>
            <a:ext cx="9144000" cy="6865938"/>
          </a:xfrm>
          <a:prstGeom prst="rect">
            <a:avLst/>
          </a:prstGeom>
          <a:noFill/>
          <a:ln w="9525" algn="ctr">
            <a:noFill/>
            <a:miter lim="800000"/>
            <a:headEnd/>
            <a:tailEnd/>
          </a:ln>
        </p:spPr>
      </p:pic>
      <p:sp>
        <p:nvSpPr>
          <p:cNvPr id="5" name="Rectangle 3"/>
          <p:cNvSpPr>
            <a:spLocks noChangeArrowheads="1"/>
          </p:cNvSpPr>
          <p:nvPr/>
        </p:nvSpPr>
        <p:spPr bwMode="auto">
          <a:xfrm>
            <a:off x="0" y="6553200"/>
            <a:ext cx="9144000" cy="304800"/>
          </a:xfrm>
          <a:prstGeom prst="rect">
            <a:avLst/>
          </a:prstGeom>
          <a:solidFill>
            <a:srgbClr val="2692B4"/>
          </a:solidFill>
          <a:ln w="9525">
            <a:noFill/>
            <a:miter lim="800000"/>
            <a:headEnd/>
            <a:tailEnd/>
          </a:ln>
          <a:effectLst/>
        </p:spPr>
        <p:txBody>
          <a:bodyPr wrap="none" anchor="ctr"/>
          <a:lstStyle/>
          <a:p>
            <a:pPr algn="ctr" fontAlgn="base">
              <a:spcBef>
                <a:spcPct val="0"/>
              </a:spcBef>
              <a:spcAft>
                <a:spcPct val="0"/>
              </a:spcAft>
              <a:defRPr/>
            </a:pPr>
            <a:endParaRPr lang="en-US" sz="1400">
              <a:solidFill>
                <a:srgbClr val="CDE7FF"/>
              </a:solidFill>
              <a:latin typeface="Franklin Gothic Demi" pitchFamily="34" charset="0"/>
              <a:cs typeface="Arial" charset="0"/>
            </a:endParaRPr>
          </a:p>
        </p:txBody>
      </p:sp>
      <p:sp>
        <p:nvSpPr>
          <p:cNvPr id="6" name="Rectangle 4"/>
          <p:cNvSpPr>
            <a:spLocks noChangeArrowheads="1"/>
          </p:cNvSpPr>
          <p:nvPr/>
        </p:nvSpPr>
        <p:spPr bwMode="auto">
          <a:xfrm>
            <a:off x="0" y="0"/>
            <a:ext cx="9144000" cy="152400"/>
          </a:xfrm>
          <a:prstGeom prst="rect">
            <a:avLst/>
          </a:prstGeom>
          <a:solidFill>
            <a:srgbClr val="00AEC5"/>
          </a:solidFill>
          <a:ln w="9525">
            <a:noFill/>
            <a:miter lim="800000"/>
            <a:headEnd/>
            <a:tailEnd/>
          </a:ln>
          <a:effectLst/>
        </p:spPr>
        <p:txBody>
          <a:bodyPr wrap="none" anchor="ctr"/>
          <a:lstStyle/>
          <a:p>
            <a:pPr fontAlgn="base">
              <a:spcBef>
                <a:spcPct val="20000"/>
              </a:spcBef>
              <a:spcAft>
                <a:spcPct val="0"/>
              </a:spcAft>
              <a:defRPr/>
            </a:pPr>
            <a:endParaRPr lang="en-US" sz="800">
              <a:solidFill>
                <a:srgbClr val="000000"/>
              </a:solidFill>
            </a:endParaRPr>
          </a:p>
        </p:txBody>
      </p:sp>
      <p:pic>
        <p:nvPicPr>
          <p:cNvPr id="7" name="Picture 12" descr="FWClogo2007"/>
          <p:cNvPicPr>
            <a:picLocks noChangeAspect="1" noChangeArrowheads="1"/>
          </p:cNvPicPr>
          <p:nvPr/>
        </p:nvPicPr>
        <p:blipFill>
          <a:blip r:embed="rId3" cstate="print"/>
          <a:srcRect/>
          <a:stretch>
            <a:fillRect/>
          </a:stretch>
        </p:blipFill>
        <p:spPr bwMode="auto">
          <a:xfrm>
            <a:off x="650875" y="4830763"/>
            <a:ext cx="1244600" cy="1512887"/>
          </a:xfrm>
          <a:prstGeom prst="rect">
            <a:avLst/>
          </a:prstGeom>
          <a:noFill/>
          <a:ln w="9525">
            <a:noFill/>
            <a:miter lim="800000"/>
            <a:headEnd/>
            <a:tailEnd/>
          </a:ln>
        </p:spPr>
      </p:pic>
      <p:sp>
        <p:nvSpPr>
          <p:cNvPr id="6150" name="Rectangle 6"/>
          <p:cNvSpPr>
            <a:spLocks noGrp="1" noChangeArrowheads="1"/>
          </p:cNvSpPr>
          <p:nvPr>
            <p:ph type="ctrTitle"/>
          </p:nvPr>
        </p:nvSpPr>
        <p:spPr>
          <a:xfrm>
            <a:off x="2209800" y="4876800"/>
            <a:ext cx="6553200" cy="1066800"/>
          </a:xfrm>
        </p:spPr>
        <p:txBody>
          <a:bodyPr/>
          <a:lstStyle>
            <a:lvl1pPr>
              <a:defRPr sz="3200"/>
            </a:lvl1pPr>
          </a:lstStyle>
          <a:p>
            <a:r>
              <a:rPr lang="en-US"/>
              <a:t>Click to edit Master title style</a:t>
            </a:r>
          </a:p>
        </p:txBody>
      </p:sp>
      <p:sp>
        <p:nvSpPr>
          <p:cNvPr id="6151" name="Rectangle 7"/>
          <p:cNvSpPr>
            <a:spLocks noGrp="1" noChangeArrowheads="1"/>
          </p:cNvSpPr>
          <p:nvPr>
            <p:ph type="subTitle" idx="1"/>
          </p:nvPr>
        </p:nvSpPr>
        <p:spPr>
          <a:xfrm>
            <a:off x="2743200" y="5638800"/>
            <a:ext cx="6019800" cy="762000"/>
          </a:xfrm>
        </p:spPr>
        <p:txBody>
          <a:bodyPr/>
          <a:lstStyle>
            <a:lvl1pPr marL="0" indent="0">
              <a:buFont typeface="Wingdings" pitchFamily="2" charset="2"/>
              <a:buNone/>
              <a:defRPr sz="2000"/>
            </a:lvl1pPr>
          </a:lstStyle>
          <a:p>
            <a:r>
              <a:rPr lang="en-US"/>
              <a:t>Click to edit Master subtitle style</a:t>
            </a:r>
          </a:p>
        </p:txBody>
      </p:sp>
    </p:spTree>
    <p:extLst>
      <p:ext uri="{BB962C8B-B14F-4D97-AF65-F5344CB8AC3E}">
        <p14:creationId xmlns:p14="http://schemas.microsoft.com/office/powerpoint/2010/main" val="37867420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15584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257345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3992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3992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08980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0448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32484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96096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25777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103653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318576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46795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274638"/>
            <a:ext cx="20764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769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5951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3992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3992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42528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6147" name="Rectangle 3"/>
          <p:cNvSpPr>
            <a:spLocks noChangeArrowheads="1"/>
          </p:cNvSpPr>
          <p:nvPr/>
        </p:nvSpPr>
        <p:spPr bwMode="auto">
          <a:xfrm>
            <a:off x="0" y="6553200"/>
            <a:ext cx="9144000" cy="304800"/>
          </a:xfrm>
          <a:prstGeom prst="rect">
            <a:avLst/>
          </a:prstGeom>
          <a:solidFill>
            <a:srgbClr val="2692B4"/>
          </a:solidFill>
          <a:ln w="9525">
            <a:noFill/>
            <a:miter lim="800000"/>
            <a:headEnd/>
            <a:tailEnd/>
          </a:ln>
          <a:effectLst/>
        </p:spPr>
        <p:txBody>
          <a:bodyPr wrap="none" anchor="ctr"/>
          <a:lstStyle/>
          <a:p>
            <a:pPr algn="ctr">
              <a:spcBef>
                <a:spcPct val="0"/>
              </a:spcBef>
            </a:pPr>
            <a:endParaRPr lang="en-US" sz="1400">
              <a:solidFill>
                <a:schemeClr val="bg1"/>
              </a:solidFill>
              <a:latin typeface="Franklin Gothic Demi" pitchFamily="34" charset="0"/>
              <a:cs typeface="Arial" charset="0"/>
            </a:endParaRPr>
          </a:p>
        </p:txBody>
      </p:sp>
      <p:sp>
        <p:nvSpPr>
          <p:cNvPr id="6148" name="Rectangle 4"/>
          <p:cNvSpPr>
            <a:spLocks noChangeArrowheads="1"/>
          </p:cNvSpPr>
          <p:nvPr/>
        </p:nvSpPr>
        <p:spPr bwMode="auto">
          <a:xfrm>
            <a:off x="0" y="0"/>
            <a:ext cx="9144000" cy="152400"/>
          </a:xfrm>
          <a:prstGeom prst="rect">
            <a:avLst/>
          </a:prstGeom>
          <a:solidFill>
            <a:srgbClr val="00AEC5"/>
          </a:solidFill>
          <a:ln w="9525">
            <a:noFill/>
            <a:miter lim="800000"/>
            <a:headEnd/>
            <a:tailEnd/>
          </a:ln>
          <a:effectLst/>
        </p:spPr>
        <p:txBody>
          <a:bodyPr wrap="none" anchor="ctr"/>
          <a:lstStyle/>
          <a:p>
            <a:endParaRPr lang="en-US"/>
          </a:p>
        </p:txBody>
      </p:sp>
      <p:sp>
        <p:nvSpPr>
          <p:cNvPr id="6150" name="Rectangle 6" descr="Master Title Text box"/>
          <p:cNvSpPr>
            <a:spLocks noGrp="1" noChangeArrowheads="1"/>
          </p:cNvSpPr>
          <p:nvPr>
            <p:ph type="ctrTitle"/>
          </p:nvPr>
        </p:nvSpPr>
        <p:spPr>
          <a:xfrm>
            <a:off x="1828800" y="4808560"/>
            <a:ext cx="7086600" cy="1066800"/>
          </a:xfrm>
        </p:spPr>
        <p:txBody>
          <a:bodyPr/>
          <a:lstStyle>
            <a:lvl1pPr>
              <a:defRPr sz="3200"/>
            </a:lvl1pPr>
          </a:lstStyle>
          <a:p>
            <a:r>
              <a:rPr lang="en-US"/>
              <a:t>Click to edit Master title style</a:t>
            </a:r>
            <a:endParaRPr lang="en-US" dirty="0"/>
          </a:p>
        </p:txBody>
      </p:sp>
      <p:sp>
        <p:nvSpPr>
          <p:cNvPr id="6151" name="Rectangle 7" descr="Master Title textbox for sub title"/>
          <p:cNvSpPr>
            <a:spLocks noGrp="1" noChangeArrowheads="1"/>
          </p:cNvSpPr>
          <p:nvPr>
            <p:ph type="subTitle" idx="1"/>
          </p:nvPr>
        </p:nvSpPr>
        <p:spPr>
          <a:xfrm>
            <a:off x="1981200" y="5843520"/>
            <a:ext cx="6781800" cy="762000"/>
          </a:xfrm>
        </p:spPr>
        <p:txBody>
          <a:bodyPr/>
          <a:lstStyle>
            <a:lvl1pPr marL="0" indent="0">
              <a:buFont typeface="Wingdings" pitchFamily="2" charset="2"/>
              <a:buNone/>
              <a:defRPr sz="2000"/>
            </a:lvl1pPr>
          </a:lstStyle>
          <a:p>
            <a:r>
              <a:rPr lang="en-US"/>
              <a:t>Click to edit Master subtitle style</a:t>
            </a:r>
            <a:endParaRPr lang="en-US" dirty="0"/>
          </a:p>
        </p:txBody>
      </p:sp>
      <p:pic>
        <p:nvPicPr>
          <p:cNvPr id="6156" name="Picture 12" descr="FWC Logo 2007"/>
          <p:cNvPicPr>
            <a:picLocks noChangeAspect="1" noChangeArrowheads="1"/>
          </p:cNvPicPr>
          <p:nvPr/>
        </p:nvPicPr>
        <p:blipFill>
          <a:blip r:embed="rId2" cstate="screen"/>
          <a:srcRect/>
          <a:stretch>
            <a:fillRect/>
          </a:stretch>
        </p:blipFill>
        <p:spPr bwMode="auto">
          <a:xfrm>
            <a:off x="145899" y="4939947"/>
            <a:ext cx="1244600" cy="1512887"/>
          </a:xfrm>
          <a:prstGeom prst="rect">
            <a:avLst/>
          </a:prstGeom>
          <a:noFill/>
        </p:spPr>
      </p:pic>
      <p:sp>
        <p:nvSpPr>
          <p:cNvPr id="9" name="Picture Placeholder 8" descr="Photo placeholder"/>
          <p:cNvSpPr>
            <a:spLocks noGrp="1"/>
          </p:cNvSpPr>
          <p:nvPr>
            <p:ph type="pic" sz="quarter" idx="10"/>
          </p:nvPr>
        </p:nvSpPr>
        <p:spPr>
          <a:xfrm>
            <a:off x="457200" y="381000"/>
            <a:ext cx="8077200" cy="4114800"/>
          </a:xfrm>
        </p:spPr>
        <p:txBody>
          <a:bodyPr/>
          <a:lstStyle/>
          <a:p>
            <a:r>
              <a:rPr lang="en-US"/>
              <a:t>Click icon to add picture</a:t>
            </a:r>
          </a:p>
        </p:txBody>
      </p:sp>
    </p:spTree>
    <p:extLst>
      <p:ext uri="{BB962C8B-B14F-4D97-AF65-F5344CB8AC3E}">
        <p14:creationId xmlns:p14="http://schemas.microsoft.com/office/powerpoint/2010/main" val="37059531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descr="Title text"/>
          <p:cNvSpPr>
            <a:spLocks noGrp="1"/>
          </p:cNvSpPr>
          <p:nvPr>
            <p:ph type="title"/>
          </p:nvPr>
        </p:nvSpPr>
        <p:spPr/>
        <p:txBody>
          <a:bodyPr/>
          <a:lstStyle/>
          <a:p>
            <a:r>
              <a:rPr lang="en-US"/>
              <a:t>Click to edit Master title style</a:t>
            </a:r>
          </a:p>
        </p:txBody>
      </p:sp>
      <p:sp>
        <p:nvSpPr>
          <p:cNvPr id="3" name="Content Placeholder 2" descr="Text box for text"/>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11" descr="FWClogo2007"/>
          <p:cNvPicPr>
            <a:picLocks noChangeAspect="1" noChangeArrowheads="1"/>
          </p:cNvPicPr>
          <p:nvPr/>
        </p:nvPicPr>
        <p:blipFill>
          <a:blip r:embed="rId2"/>
          <a:srcRect/>
          <a:stretch>
            <a:fillRect/>
          </a:stretch>
        </p:blipFill>
        <p:spPr bwMode="auto">
          <a:xfrm>
            <a:off x="301625" y="5861050"/>
            <a:ext cx="688975" cy="911225"/>
          </a:xfrm>
          <a:prstGeom prst="rect">
            <a:avLst/>
          </a:prstGeom>
          <a:noFill/>
          <a:ln w="9525">
            <a:noFill/>
            <a:miter lim="800000"/>
            <a:headEnd/>
            <a:tailEnd/>
          </a:ln>
        </p:spPr>
      </p:pic>
    </p:spTree>
    <p:extLst>
      <p:ext uri="{BB962C8B-B14F-4D97-AF65-F5344CB8AC3E}">
        <p14:creationId xmlns:p14="http://schemas.microsoft.com/office/powerpoint/2010/main" val="4853268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_No_Bullets">
    <p:spTree>
      <p:nvGrpSpPr>
        <p:cNvPr id="1" name=""/>
        <p:cNvGrpSpPr/>
        <p:nvPr/>
      </p:nvGrpSpPr>
      <p:grpSpPr>
        <a:xfrm>
          <a:off x="0" y="0"/>
          <a:ext cx="0" cy="0"/>
          <a:chOff x="0" y="0"/>
          <a:chExt cx="0" cy="0"/>
        </a:xfrm>
      </p:grpSpPr>
      <p:sp>
        <p:nvSpPr>
          <p:cNvPr id="2" name="Title 1" descr="Title text"/>
          <p:cNvSpPr>
            <a:spLocks noGrp="1"/>
          </p:cNvSpPr>
          <p:nvPr>
            <p:ph type="title"/>
          </p:nvPr>
        </p:nvSpPr>
        <p:spPr/>
        <p:txBody>
          <a:bodyPr/>
          <a:lstStyle/>
          <a:p>
            <a:r>
              <a:rPr lang="en-US"/>
              <a:t>Click to edit Master title style</a:t>
            </a:r>
          </a:p>
        </p:txBody>
      </p:sp>
      <p:sp>
        <p:nvSpPr>
          <p:cNvPr id="3" name="Content Placeholder 2" descr="Text box for text"/>
          <p:cNvSpPr>
            <a:spLocks noGrp="1"/>
          </p:cNvSpPr>
          <p:nvPr>
            <p:ph idx="1"/>
          </p:nvPr>
        </p:nvSpPr>
        <p:spPr/>
        <p:txBody>
          <a:bodyPr/>
          <a:lstStyle>
            <a:lvl1pPr>
              <a:buFontTx/>
              <a:buNone/>
              <a:defRPr/>
            </a:lvl1pPr>
            <a:lvl2pPr>
              <a:buFontTx/>
              <a:buNone/>
              <a:defRPr/>
            </a:lvl2pPr>
            <a:lvl3pPr>
              <a:buFontTx/>
              <a:buNone/>
              <a:defRPr/>
            </a:lvl3pPr>
            <a:lvl4pPr>
              <a:buFontTx/>
              <a:buNone/>
              <a:defRPr/>
            </a:lvl4pPr>
            <a:lvl5pPr>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11" descr="FWClogo2007"/>
          <p:cNvPicPr>
            <a:picLocks noChangeAspect="1" noChangeArrowheads="1"/>
          </p:cNvPicPr>
          <p:nvPr/>
        </p:nvPicPr>
        <p:blipFill>
          <a:blip r:embed="rId2"/>
          <a:srcRect/>
          <a:stretch>
            <a:fillRect/>
          </a:stretch>
        </p:blipFill>
        <p:spPr bwMode="auto">
          <a:xfrm>
            <a:off x="301625" y="5861050"/>
            <a:ext cx="688975" cy="911225"/>
          </a:xfrm>
          <a:prstGeom prst="rect">
            <a:avLst/>
          </a:prstGeom>
          <a:noFill/>
          <a:ln w="9525">
            <a:noFill/>
            <a:miter lim="800000"/>
            <a:headEnd/>
            <a:tailEnd/>
          </a:ln>
        </p:spPr>
      </p:pic>
    </p:spTree>
    <p:extLst>
      <p:ext uri="{BB962C8B-B14F-4D97-AF65-F5344CB8AC3E}">
        <p14:creationId xmlns:p14="http://schemas.microsoft.com/office/powerpoint/2010/main" val="2094350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9144460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descr="Master title"/>
          <p:cNvSpPr>
            <a:spLocks noGrp="1"/>
          </p:cNvSpPr>
          <p:nvPr>
            <p:ph type="title"/>
          </p:nvPr>
        </p:nvSpPr>
        <p:spPr/>
        <p:txBody>
          <a:bodyPr/>
          <a:lstStyle/>
          <a:p>
            <a:r>
              <a:rPr lang="en-US"/>
              <a:t>Click to edit Master title style</a:t>
            </a:r>
          </a:p>
        </p:txBody>
      </p:sp>
      <p:sp>
        <p:nvSpPr>
          <p:cNvPr id="3" name="Content Placeholder 2" descr="Text Box"/>
          <p:cNvSpPr>
            <a:spLocks noGrp="1"/>
          </p:cNvSpPr>
          <p:nvPr>
            <p:ph sz="half" idx="1"/>
          </p:nvPr>
        </p:nvSpPr>
        <p:spPr>
          <a:xfrm>
            <a:off x="320720" y="1600200"/>
            <a:ext cx="4114800" cy="4267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descr="Text Box"/>
          <p:cNvSpPr>
            <a:spLocks noGrp="1"/>
          </p:cNvSpPr>
          <p:nvPr>
            <p:ph sz="half" idx="2"/>
          </p:nvPr>
        </p:nvSpPr>
        <p:spPr>
          <a:xfrm>
            <a:off x="4648200" y="1600200"/>
            <a:ext cx="4114800" cy="4267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11" descr="FWClogo2007"/>
          <p:cNvPicPr>
            <a:picLocks noChangeAspect="1" noChangeArrowheads="1"/>
          </p:cNvPicPr>
          <p:nvPr/>
        </p:nvPicPr>
        <p:blipFill>
          <a:blip r:embed="rId2"/>
          <a:srcRect/>
          <a:stretch>
            <a:fillRect/>
          </a:stretch>
        </p:blipFill>
        <p:spPr bwMode="auto">
          <a:xfrm>
            <a:off x="301625" y="5861050"/>
            <a:ext cx="688975" cy="911225"/>
          </a:xfrm>
          <a:prstGeom prst="rect">
            <a:avLst/>
          </a:prstGeom>
          <a:noFill/>
          <a:ln w="9525">
            <a:noFill/>
            <a:miter lim="800000"/>
            <a:headEnd/>
            <a:tailEnd/>
          </a:ln>
        </p:spPr>
      </p:pic>
    </p:spTree>
    <p:extLst>
      <p:ext uri="{BB962C8B-B14F-4D97-AF65-F5344CB8AC3E}">
        <p14:creationId xmlns:p14="http://schemas.microsoft.com/office/powerpoint/2010/main" val="24284434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descr="Title"/>
          <p:cNvSpPr>
            <a:spLocks noGrp="1"/>
          </p:cNvSpPr>
          <p:nvPr>
            <p:ph type="title"/>
          </p:nvPr>
        </p:nvSpPr>
        <p:spPr/>
        <p:txBody>
          <a:bodyPr/>
          <a:lstStyle/>
          <a:p>
            <a:r>
              <a:rPr lang="en-US"/>
              <a:t>Click to edit Master title style</a:t>
            </a:r>
          </a:p>
        </p:txBody>
      </p:sp>
      <p:pic>
        <p:nvPicPr>
          <p:cNvPr id="4" name="Picture 11" descr="FWClogo2007"/>
          <p:cNvPicPr>
            <a:picLocks noChangeAspect="1" noChangeArrowheads="1"/>
          </p:cNvPicPr>
          <p:nvPr/>
        </p:nvPicPr>
        <p:blipFill>
          <a:blip r:embed="rId2"/>
          <a:srcRect/>
          <a:stretch>
            <a:fillRect/>
          </a:stretch>
        </p:blipFill>
        <p:spPr bwMode="auto">
          <a:xfrm>
            <a:off x="301625" y="5861050"/>
            <a:ext cx="688975" cy="911225"/>
          </a:xfrm>
          <a:prstGeom prst="rect">
            <a:avLst/>
          </a:prstGeom>
          <a:noFill/>
          <a:ln w="9525">
            <a:noFill/>
            <a:miter lim="800000"/>
            <a:headEnd/>
            <a:tailEnd/>
          </a:ln>
        </p:spPr>
      </p:pic>
    </p:spTree>
    <p:extLst>
      <p:ext uri="{BB962C8B-B14F-4D97-AF65-F5344CB8AC3E}">
        <p14:creationId xmlns:p14="http://schemas.microsoft.com/office/powerpoint/2010/main" val="11102576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descr="Title"/>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descr="Sub title placeholder"/>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descr="text  placeholder"/>
          <p:cNvSpPr>
            <a:spLocks noGrp="1"/>
          </p:cNvSpPr>
          <p:nvPr>
            <p:ph sz="half" idx="2"/>
          </p:nvPr>
        </p:nvSpPr>
        <p:spPr>
          <a:xfrm>
            <a:off x="457200" y="2174875"/>
            <a:ext cx="4040188"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descr="Sub title placeholder"/>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descr="text placeholder"/>
          <p:cNvSpPr>
            <a:spLocks noGrp="1"/>
          </p:cNvSpPr>
          <p:nvPr>
            <p:ph sz="quarter" idx="4"/>
          </p:nvPr>
        </p:nvSpPr>
        <p:spPr>
          <a:xfrm>
            <a:off x="4645025" y="2174875"/>
            <a:ext cx="4041775"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11" descr="FWClogo2007"/>
          <p:cNvPicPr>
            <a:picLocks noChangeAspect="1" noChangeArrowheads="1"/>
          </p:cNvPicPr>
          <p:nvPr/>
        </p:nvPicPr>
        <p:blipFill>
          <a:blip r:embed="rId2"/>
          <a:srcRect/>
          <a:stretch>
            <a:fillRect/>
          </a:stretch>
        </p:blipFill>
        <p:spPr bwMode="auto">
          <a:xfrm>
            <a:off x="301625" y="5861050"/>
            <a:ext cx="688975" cy="911225"/>
          </a:xfrm>
          <a:prstGeom prst="rect">
            <a:avLst/>
          </a:prstGeom>
          <a:noFill/>
          <a:ln w="9525">
            <a:noFill/>
            <a:miter lim="800000"/>
            <a:headEnd/>
            <a:tailEnd/>
          </a:ln>
        </p:spPr>
      </p:pic>
    </p:spTree>
    <p:extLst>
      <p:ext uri="{BB962C8B-B14F-4D97-AF65-F5344CB8AC3E}">
        <p14:creationId xmlns:p14="http://schemas.microsoft.com/office/powerpoint/2010/main" val="11356705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7946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descr="Photo Information placeholder"/>
          <p:cNvSpPr>
            <a:spLocks noGrp="1"/>
          </p:cNvSpPr>
          <p:nvPr>
            <p:ph type="title"/>
          </p:nvPr>
        </p:nvSpPr>
        <p:spPr>
          <a:xfrm>
            <a:off x="914400" y="4800600"/>
            <a:ext cx="7315200" cy="566738"/>
          </a:xfrm>
        </p:spPr>
        <p:txBody>
          <a:bodyPr anchor="b"/>
          <a:lstStyle>
            <a:lvl1pPr algn="l">
              <a:defRPr sz="2000" b="1"/>
            </a:lvl1pPr>
          </a:lstStyle>
          <a:p>
            <a:r>
              <a:rPr lang="en-US"/>
              <a:t>Click to edit Master title style</a:t>
            </a:r>
            <a:endParaRPr lang="en-US" dirty="0"/>
          </a:p>
        </p:txBody>
      </p:sp>
      <p:sp>
        <p:nvSpPr>
          <p:cNvPr id="3" name="Picture Placeholder 2" descr="Photo placeholder"/>
          <p:cNvSpPr>
            <a:spLocks noGrp="1"/>
          </p:cNvSpPr>
          <p:nvPr>
            <p:ph type="pic" idx="1"/>
          </p:nvPr>
        </p:nvSpPr>
        <p:spPr>
          <a:xfrm>
            <a:off x="914400" y="381000"/>
            <a:ext cx="7315200" cy="4346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descr="Photo placeholder subtext"/>
          <p:cNvSpPr>
            <a:spLocks noGrp="1"/>
          </p:cNvSpPr>
          <p:nvPr>
            <p:ph type="body" sz="half" idx="2"/>
          </p:nvPr>
        </p:nvSpPr>
        <p:spPr>
          <a:xfrm>
            <a:off x="914400"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366597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Header-Use-For-Sections">
    <p:spTree>
      <p:nvGrpSpPr>
        <p:cNvPr id="1" name=""/>
        <p:cNvGrpSpPr/>
        <p:nvPr/>
      </p:nvGrpSpPr>
      <p:grpSpPr>
        <a:xfrm>
          <a:off x="0" y="0"/>
          <a:ext cx="0" cy="0"/>
          <a:chOff x="0" y="0"/>
          <a:chExt cx="0" cy="0"/>
        </a:xfrm>
      </p:grpSpPr>
      <p:sp>
        <p:nvSpPr>
          <p:cNvPr id="2" name="Title 1" descr="Master title"/>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descr="Master Title"/>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497639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descr="title placeholder"/>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dirty="0"/>
          </a:p>
        </p:txBody>
      </p:sp>
      <p:sp>
        <p:nvSpPr>
          <p:cNvPr id="3" name="Content Placeholder 2" descr="Text placeholder"/>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descr="text placeholder"/>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868759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a:prstGeom prst="rect">
            <a:avLst/>
          </a:prstGeom>
        </p:spPr>
        <p:txBody>
          <a:bodyPr/>
          <a:lstStyle>
            <a:lvl1pPr>
              <a:defRPr/>
            </a:lvl1pPr>
          </a:lstStyle>
          <a:p>
            <a:pPr fontAlgn="base">
              <a:spcBef>
                <a:spcPct val="20000"/>
              </a:spcBef>
              <a:spcAft>
                <a:spcPct val="0"/>
              </a:spcAft>
            </a:pPr>
            <a:endParaRPr lang="en-US" sz="800">
              <a:solidFill>
                <a:srgbClr val="000000"/>
              </a:solidFill>
            </a:endParaRPr>
          </a:p>
        </p:txBody>
      </p:sp>
      <p:sp>
        <p:nvSpPr>
          <p:cNvPr id="7" name="Footer Placeholder 6"/>
          <p:cNvSpPr>
            <a:spLocks noGrp="1"/>
          </p:cNvSpPr>
          <p:nvPr>
            <p:ph type="ftr" sz="quarter" idx="11"/>
          </p:nvPr>
        </p:nvSpPr>
        <p:spPr>
          <a:xfrm>
            <a:off x="3124200" y="6248400"/>
            <a:ext cx="2895600" cy="457200"/>
          </a:xfrm>
          <a:prstGeom prst="rect">
            <a:avLst/>
          </a:prstGeom>
        </p:spPr>
        <p:txBody>
          <a:bodyPr/>
          <a:lstStyle>
            <a:lvl1pPr>
              <a:defRPr/>
            </a:lvl1pPr>
          </a:lstStyle>
          <a:p>
            <a:pPr fontAlgn="base">
              <a:spcBef>
                <a:spcPct val="20000"/>
              </a:spcBef>
              <a:spcAft>
                <a:spcPct val="0"/>
              </a:spcAft>
            </a:pPr>
            <a:endParaRPr lang="en-US" sz="800">
              <a:solidFill>
                <a:srgbClr val="000000"/>
              </a:solidFill>
            </a:endParaRPr>
          </a:p>
        </p:txBody>
      </p:sp>
      <p:sp>
        <p:nvSpPr>
          <p:cNvPr id="8" name="Slide Number Placeholder 7"/>
          <p:cNvSpPr>
            <a:spLocks noGrp="1"/>
          </p:cNvSpPr>
          <p:nvPr>
            <p:ph type="sldNum" sz="quarter" idx="12"/>
          </p:nvPr>
        </p:nvSpPr>
        <p:spPr>
          <a:xfrm>
            <a:off x="6553200" y="6248400"/>
            <a:ext cx="1905000" cy="457200"/>
          </a:xfrm>
          <a:prstGeom prst="rect">
            <a:avLst/>
          </a:prstGeom>
        </p:spPr>
        <p:txBody>
          <a:bodyPr/>
          <a:lstStyle>
            <a:lvl1pPr>
              <a:defRPr/>
            </a:lvl1pPr>
          </a:lstStyle>
          <a:p>
            <a:pPr fontAlgn="base">
              <a:spcBef>
                <a:spcPct val="20000"/>
              </a:spcBef>
              <a:spcAft>
                <a:spcPct val="0"/>
              </a:spcAft>
            </a:pPr>
            <a:fld id="{4A148DBF-4C06-4975-A581-C8F9435BA200}" type="slidenum">
              <a:rPr lang="en-US" sz="800">
                <a:solidFill>
                  <a:srgbClr val="000000"/>
                </a:solidFill>
              </a:rPr>
              <a:pPr fontAlgn="base">
                <a:spcBef>
                  <a:spcPct val="20000"/>
                </a:spcBef>
                <a:spcAft>
                  <a:spcPct val="0"/>
                </a:spcAft>
              </a:pPr>
              <a:t>‹#›</a:t>
            </a:fld>
            <a:endParaRPr lang="en-US" sz="800">
              <a:solidFill>
                <a:srgbClr val="000000"/>
              </a:solidFill>
            </a:endParaRPr>
          </a:p>
        </p:txBody>
      </p:sp>
    </p:spTree>
    <p:extLst>
      <p:ext uri="{BB962C8B-B14F-4D97-AF65-F5344CB8AC3E}">
        <p14:creationId xmlns:p14="http://schemas.microsoft.com/office/powerpoint/2010/main" val="22353493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21FDA4A8-0930-430E-BD5C-EC92D527ECA7}" type="slidenum">
              <a:rPr lang="en-US"/>
              <a:pPr/>
              <a:t>‹#›</a:t>
            </a:fld>
            <a:endParaRPr lang="en-US"/>
          </a:p>
        </p:txBody>
      </p:sp>
    </p:spTree>
    <p:extLst>
      <p:ext uri="{BB962C8B-B14F-4D97-AF65-F5344CB8AC3E}">
        <p14:creationId xmlns:p14="http://schemas.microsoft.com/office/powerpoint/2010/main" val="17731209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5405258" y="6041363"/>
            <a:ext cx="684132" cy="365125"/>
          </a:xfrm>
          <a:prstGeom prst="rect">
            <a:avLst/>
          </a:prstGeom>
        </p:spPr>
        <p:txBody>
          <a:bodyPr/>
          <a:lstStyle/>
          <a:p>
            <a:fld id="{B61BEF0D-F0BB-DE4B-95CE-6DB70DBA9567}" type="datetimeFigureOut">
              <a:rPr lang="en-US" dirty="0"/>
              <a:pPr/>
              <a:t>9/28/2021</a:t>
            </a:fld>
            <a:endParaRPr lang="en-US" dirty="0"/>
          </a:p>
        </p:txBody>
      </p:sp>
      <p:sp>
        <p:nvSpPr>
          <p:cNvPr id="5" name="Footer Placeholder 4"/>
          <p:cNvSpPr>
            <a:spLocks noGrp="1"/>
          </p:cNvSpPr>
          <p:nvPr>
            <p:ph type="ftr" sz="quarter" idx="11"/>
          </p:nvPr>
        </p:nvSpPr>
        <p:spPr>
          <a:xfrm>
            <a:off x="609599" y="6041363"/>
            <a:ext cx="4622973"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44676" y="6041363"/>
            <a:ext cx="512638" cy="365125"/>
          </a:xfrm>
          <a:prstGeom prst="rect">
            <a:avLst/>
          </a:prstGeo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38784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85436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A94A895-49A3-4064-AC31-2CAA93E85A47}" type="datetimeFigureOut">
              <a:rPr lang="en-US" smtClean="0"/>
              <a:t>9/28/2021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33846846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94A895-49A3-4064-AC31-2CAA93E85A47}" type="datetimeFigureOut">
              <a:rPr lang="en-US" smtClean="0"/>
              <a:t>9/28/2021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433496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94A895-49A3-4064-AC31-2CAA93E85A47}" type="datetimeFigureOut">
              <a:rPr lang="en-US" smtClean="0"/>
              <a:t>9/28/2021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40084364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94A895-49A3-4064-AC31-2CAA93E85A47}" type="datetimeFigureOut">
              <a:rPr lang="en-US" smtClean="0"/>
              <a:t>9/28/2021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28251137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94A895-49A3-4064-AC31-2CAA93E85A47}" type="datetimeFigureOut">
              <a:rPr lang="en-US" smtClean="0"/>
              <a:t>9/28/2021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29285716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94A895-49A3-4064-AC31-2CAA93E85A47}" type="datetimeFigureOut">
              <a:rPr lang="en-US" smtClean="0"/>
              <a:t>9/28/2021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18883236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94A895-49A3-4064-AC31-2CAA93E85A47}" type="datetimeFigureOut">
              <a:rPr lang="en-US" smtClean="0"/>
              <a:t>9/28/2021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29921423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A94A895-49A3-4064-AC31-2CAA93E85A47}" type="datetimeFigureOut">
              <a:rPr lang="en-US" smtClean="0"/>
              <a:t>9/28/2021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30894734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A94A895-49A3-4064-AC31-2CAA93E85A47}" type="datetimeFigureOut">
              <a:rPr lang="en-US" smtClean="0"/>
              <a:t>9/28/2021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31798968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94A895-49A3-4064-AC31-2CAA93E85A47}" type="datetimeFigureOut">
              <a:rPr lang="en-US" smtClean="0"/>
              <a:t>9/28/2021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1558685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829317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94A895-49A3-4064-AC31-2CAA93E85A47}" type="datetimeFigureOut">
              <a:rPr lang="en-US" smtClean="0"/>
              <a:t>9/28/2021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25501597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a:prstGeom prst="rect">
            <a:avLst/>
          </a:prstGeom>
        </p:spPr>
        <p:txBody>
          <a:bodyPr/>
          <a:lstStyle>
            <a:lvl1pPr>
              <a:defRPr/>
            </a:lvl1pPr>
          </a:lstStyle>
          <a:p>
            <a:pPr fontAlgn="base">
              <a:spcBef>
                <a:spcPct val="20000"/>
              </a:spcBef>
              <a:spcAft>
                <a:spcPct val="0"/>
              </a:spcAft>
            </a:pPr>
            <a:endParaRPr lang="en-US" sz="800">
              <a:solidFill>
                <a:srgbClr val="000000"/>
              </a:solidFill>
            </a:endParaRPr>
          </a:p>
        </p:txBody>
      </p:sp>
      <p:sp>
        <p:nvSpPr>
          <p:cNvPr id="7" name="Footer Placeholder 6"/>
          <p:cNvSpPr>
            <a:spLocks noGrp="1"/>
          </p:cNvSpPr>
          <p:nvPr>
            <p:ph type="ftr" sz="quarter" idx="11"/>
          </p:nvPr>
        </p:nvSpPr>
        <p:spPr>
          <a:xfrm>
            <a:off x="3124200" y="6248400"/>
            <a:ext cx="2895600" cy="457200"/>
          </a:xfrm>
          <a:prstGeom prst="rect">
            <a:avLst/>
          </a:prstGeom>
        </p:spPr>
        <p:txBody>
          <a:bodyPr/>
          <a:lstStyle>
            <a:lvl1pPr>
              <a:defRPr/>
            </a:lvl1pPr>
          </a:lstStyle>
          <a:p>
            <a:pPr fontAlgn="base">
              <a:spcBef>
                <a:spcPct val="20000"/>
              </a:spcBef>
              <a:spcAft>
                <a:spcPct val="0"/>
              </a:spcAft>
            </a:pPr>
            <a:endParaRPr lang="en-US" sz="800">
              <a:solidFill>
                <a:srgbClr val="000000"/>
              </a:solidFill>
            </a:endParaRPr>
          </a:p>
        </p:txBody>
      </p:sp>
      <p:sp>
        <p:nvSpPr>
          <p:cNvPr id="8" name="Slide Number Placeholder 7"/>
          <p:cNvSpPr>
            <a:spLocks noGrp="1"/>
          </p:cNvSpPr>
          <p:nvPr>
            <p:ph type="sldNum" sz="quarter" idx="12"/>
          </p:nvPr>
        </p:nvSpPr>
        <p:spPr>
          <a:xfrm>
            <a:off x="6553200" y="6248400"/>
            <a:ext cx="1905000" cy="457200"/>
          </a:xfrm>
          <a:prstGeom prst="rect">
            <a:avLst/>
          </a:prstGeom>
        </p:spPr>
        <p:txBody>
          <a:bodyPr/>
          <a:lstStyle>
            <a:lvl1pPr>
              <a:defRPr/>
            </a:lvl1pPr>
          </a:lstStyle>
          <a:p>
            <a:pPr fontAlgn="base">
              <a:spcBef>
                <a:spcPct val="20000"/>
              </a:spcBef>
              <a:spcAft>
                <a:spcPct val="0"/>
              </a:spcAft>
            </a:pPr>
            <a:fld id="{4A148DBF-4C06-4975-A581-C8F9435BA200}" type="slidenum">
              <a:rPr lang="en-US" sz="800">
                <a:solidFill>
                  <a:srgbClr val="000000"/>
                </a:solidFill>
              </a:rPr>
              <a:pPr fontAlgn="base">
                <a:spcBef>
                  <a:spcPct val="20000"/>
                </a:spcBef>
                <a:spcAft>
                  <a:spcPct val="0"/>
                </a:spcAft>
              </a:pPr>
              <a:t>‹#›</a:t>
            </a:fld>
            <a:endParaRPr lang="en-US" sz="800">
              <a:solidFill>
                <a:srgbClr val="000000"/>
              </a:solidFill>
            </a:endParaRPr>
          </a:p>
        </p:txBody>
      </p:sp>
    </p:spTree>
    <p:extLst>
      <p:ext uri="{BB962C8B-B14F-4D97-AF65-F5344CB8AC3E}">
        <p14:creationId xmlns:p14="http://schemas.microsoft.com/office/powerpoint/2010/main" val="31234575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21FDA4A8-0930-430E-BD5C-EC92D527ECA7}" type="slidenum">
              <a:rPr lang="en-US"/>
              <a:pPr/>
              <a:t>‹#›</a:t>
            </a:fld>
            <a:endParaRPr lang="en-US"/>
          </a:p>
        </p:txBody>
      </p:sp>
    </p:spTree>
    <p:extLst>
      <p:ext uri="{BB962C8B-B14F-4D97-AF65-F5344CB8AC3E}">
        <p14:creationId xmlns:p14="http://schemas.microsoft.com/office/powerpoint/2010/main" val="2657776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11501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4.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2.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image" Target="../media/image6.jpg"/><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074" name="Picture 2" descr="fwc powerpoint maste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0" y="104775"/>
            <a:ext cx="9144000" cy="6646863"/>
          </a:xfrm>
          <a:prstGeom prst="rect">
            <a:avLst/>
          </a:prstGeom>
          <a:noFill/>
          <a:ln w="9525">
            <a:noFill/>
            <a:miter lim="800000"/>
            <a:headEnd/>
            <a:tailEnd/>
          </a:ln>
        </p:spPr>
      </p:pic>
      <p:sp>
        <p:nvSpPr>
          <p:cNvPr id="3075" name="Rectangle 3"/>
          <p:cNvSpPr>
            <a:spLocks noGrp="1" noChangeArrowheads="1"/>
          </p:cNvSpPr>
          <p:nvPr>
            <p:ph type="body" idx="1"/>
          </p:nvPr>
        </p:nvSpPr>
        <p:spPr bwMode="auto">
          <a:xfrm>
            <a:off x="1219200" y="11430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Use this format for a simple, text-only design. Click to edit Master text styles</a:t>
            </a:r>
          </a:p>
          <a:p>
            <a:pPr lvl="1"/>
            <a:r>
              <a:rPr lang="en-US"/>
              <a:t>Second level</a:t>
            </a:r>
          </a:p>
          <a:p>
            <a:pPr lvl="2"/>
            <a:r>
              <a:rPr lang="en-US"/>
              <a:t>Third level</a:t>
            </a:r>
          </a:p>
          <a:p>
            <a:pPr lvl="3"/>
            <a:r>
              <a:rPr lang="en-US"/>
              <a:t>Fourth level</a:t>
            </a:r>
          </a:p>
        </p:txBody>
      </p:sp>
      <p:sp>
        <p:nvSpPr>
          <p:cNvPr id="65540" name="Rectangle 4"/>
          <p:cNvSpPr>
            <a:spLocks noChangeArrowheads="1"/>
          </p:cNvSpPr>
          <p:nvPr/>
        </p:nvSpPr>
        <p:spPr bwMode="auto">
          <a:xfrm>
            <a:off x="0" y="6553200"/>
            <a:ext cx="9220200" cy="381000"/>
          </a:xfrm>
          <a:prstGeom prst="rect">
            <a:avLst/>
          </a:prstGeom>
          <a:solidFill>
            <a:srgbClr val="2692B4"/>
          </a:solidFill>
          <a:ln w="9525">
            <a:noFill/>
            <a:miter lim="800000"/>
            <a:headEnd/>
            <a:tailEnd/>
          </a:ln>
          <a:effectLst/>
        </p:spPr>
        <p:txBody>
          <a:bodyPr wrap="none" anchor="ctr"/>
          <a:lstStyle/>
          <a:p>
            <a:pPr algn="ctr" fontAlgn="base">
              <a:spcBef>
                <a:spcPct val="0"/>
              </a:spcBef>
              <a:spcAft>
                <a:spcPct val="0"/>
              </a:spcAft>
              <a:defRPr/>
            </a:pPr>
            <a:endParaRPr lang="en-US" sz="1400">
              <a:solidFill>
                <a:srgbClr val="FFFFFF"/>
              </a:solidFill>
              <a:latin typeface="Franklin Gothic Demi" pitchFamily="34" charset="0"/>
            </a:endParaRPr>
          </a:p>
        </p:txBody>
      </p:sp>
      <p:sp>
        <p:nvSpPr>
          <p:cNvPr id="65541" name="Rectangle 5"/>
          <p:cNvSpPr>
            <a:spLocks noChangeArrowheads="1"/>
          </p:cNvSpPr>
          <p:nvPr/>
        </p:nvSpPr>
        <p:spPr bwMode="auto">
          <a:xfrm>
            <a:off x="-152400" y="0"/>
            <a:ext cx="9372600" cy="152400"/>
          </a:xfrm>
          <a:prstGeom prst="rect">
            <a:avLst/>
          </a:prstGeom>
          <a:solidFill>
            <a:srgbClr val="00AEC5"/>
          </a:solidFill>
          <a:ln w="9525">
            <a:noFill/>
            <a:miter lim="800000"/>
            <a:headEnd/>
            <a:tailEnd/>
          </a:ln>
          <a:effectLst/>
        </p:spPr>
        <p:txBody>
          <a:bodyPr wrap="none" anchor="ctr"/>
          <a:lstStyle/>
          <a:p>
            <a:pPr fontAlgn="base">
              <a:spcBef>
                <a:spcPct val="20000"/>
              </a:spcBef>
              <a:spcAft>
                <a:spcPct val="0"/>
              </a:spcAft>
              <a:defRPr/>
            </a:pPr>
            <a:endParaRPr lang="en-US" sz="800">
              <a:solidFill>
                <a:srgbClr val="000000"/>
              </a:solidFill>
              <a:latin typeface="Franklin Gothic Book" pitchFamily="34" charset="0"/>
            </a:endParaRPr>
          </a:p>
        </p:txBody>
      </p:sp>
      <p:pic>
        <p:nvPicPr>
          <p:cNvPr id="3078" name="Picture 7" descr="FWClogo2007"/>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76225" y="5997575"/>
            <a:ext cx="636588" cy="774700"/>
          </a:xfrm>
          <a:prstGeom prst="rect">
            <a:avLst/>
          </a:prstGeom>
          <a:noFill/>
          <a:ln w="9525">
            <a:noFill/>
            <a:miter lim="800000"/>
            <a:headEnd/>
            <a:tailEnd/>
          </a:ln>
        </p:spPr>
      </p:pic>
    </p:spTree>
    <p:extLst>
      <p:ext uri="{BB962C8B-B14F-4D97-AF65-F5344CB8AC3E}">
        <p14:creationId xmlns:p14="http://schemas.microsoft.com/office/powerpoint/2010/main" val="25324201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000">
          <a:solidFill>
            <a:schemeClr val="tx1"/>
          </a:solidFill>
          <a:latin typeface="Franklin Gothic Book" pitchFamily="34" charset="0"/>
          <a:cs typeface="+mn-cs"/>
        </a:defRPr>
      </a:lvl2pPr>
      <a:lvl3pPr marL="1143000" indent="-228600" algn="l" rtl="0" eaLnBrk="0" fontAlgn="base" hangingPunct="0">
        <a:spcBef>
          <a:spcPct val="20000"/>
        </a:spcBef>
        <a:spcAft>
          <a:spcPct val="0"/>
        </a:spcAft>
        <a:buFont typeface="Wingdings" pitchFamily="2" charset="2"/>
        <a:buChar char="§"/>
        <a:defRPr sz="2000">
          <a:solidFill>
            <a:schemeClr val="tx1"/>
          </a:solidFill>
          <a:latin typeface="Franklin Gothic Book" pitchFamily="34" charset="0"/>
          <a:cs typeface="+mn-cs"/>
        </a:defRPr>
      </a:lvl3pPr>
      <a:lvl4pPr marL="1600200" indent="-228600" algn="l" rtl="0" eaLnBrk="0" fontAlgn="base" hangingPunct="0">
        <a:spcBef>
          <a:spcPct val="20000"/>
        </a:spcBef>
        <a:spcAft>
          <a:spcPct val="0"/>
        </a:spcAft>
        <a:buFont typeface="Wingdings" pitchFamily="2" charset="2"/>
        <a:buChar char="§"/>
        <a:defRPr sz="2000">
          <a:solidFill>
            <a:schemeClr val="tx1"/>
          </a:solidFill>
          <a:latin typeface="Franklin Gothic Book" pitchFamily="34" charset="0"/>
          <a:cs typeface="+mn-cs"/>
        </a:defRPr>
      </a:lvl4pPr>
      <a:lvl5pPr marL="2057400" indent="-228600" algn="l" rtl="0" eaLnBrk="0" fontAlgn="base" hangingPunct="0">
        <a:spcBef>
          <a:spcPct val="20000"/>
        </a:spcBef>
        <a:spcAft>
          <a:spcPct val="0"/>
        </a:spcAft>
        <a:buChar char="»"/>
        <a:defRPr sz="2000">
          <a:solidFill>
            <a:schemeClr val="tx1"/>
          </a:solidFill>
          <a:latin typeface="Franklin Gothic Book" pitchFamily="34" charset="0"/>
          <a:cs typeface="+mn-cs"/>
        </a:defRPr>
      </a:lvl5pPr>
      <a:lvl6pPr marL="2514600" indent="-228600" algn="l" rtl="0" fontAlgn="base">
        <a:spcBef>
          <a:spcPct val="20000"/>
        </a:spcBef>
        <a:spcAft>
          <a:spcPct val="0"/>
        </a:spcAft>
        <a:buChar char="»"/>
        <a:defRPr sz="2000">
          <a:solidFill>
            <a:schemeClr val="tx1"/>
          </a:solidFill>
          <a:latin typeface="Franklin Gothic Book" pitchFamily="34" charset="0"/>
          <a:cs typeface="+mn-cs"/>
        </a:defRPr>
      </a:lvl6pPr>
      <a:lvl7pPr marL="2971800" indent="-228600" algn="l" rtl="0" fontAlgn="base">
        <a:spcBef>
          <a:spcPct val="20000"/>
        </a:spcBef>
        <a:spcAft>
          <a:spcPct val="0"/>
        </a:spcAft>
        <a:buChar char="»"/>
        <a:defRPr sz="2000">
          <a:solidFill>
            <a:schemeClr val="tx1"/>
          </a:solidFill>
          <a:latin typeface="Franklin Gothic Book" pitchFamily="34" charset="0"/>
          <a:cs typeface="+mn-cs"/>
        </a:defRPr>
      </a:lvl7pPr>
      <a:lvl8pPr marL="3429000" indent="-228600" algn="l" rtl="0" fontAlgn="base">
        <a:spcBef>
          <a:spcPct val="20000"/>
        </a:spcBef>
        <a:spcAft>
          <a:spcPct val="0"/>
        </a:spcAft>
        <a:buChar char="»"/>
        <a:defRPr sz="2000">
          <a:solidFill>
            <a:schemeClr val="tx1"/>
          </a:solidFill>
          <a:latin typeface="Franklin Gothic Book" pitchFamily="34" charset="0"/>
          <a:cs typeface="+mn-cs"/>
        </a:defRPr>
      </a:lvl8pPr>
      <a:lvl9pPr marL="3886200" indent="-228600" algn="l" rtl="0" fontAlgn="base">
        <a:spcBef>
          <a:spcPct val="20000"/>
        </a:spcBef>
        <a:spcAft>
          <a:spcPct val="0"/>
        </a:spcAft>
        <a:buChar char="»"/>
        <a:defRPr sz="2000">
          <a:solidFill>
            <a:schemeClr val="tx1"/>
          </a:solidFill>
          <a:latin typeface="Franklin Gothic Book" pitchFamily="34"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050" name="Picture 12"/>
          <p:cNvPicPr>
            <a:picLocks noChangeAspect="1" noChangeArrowheads="1"/>
          </p:cNvPicPr>
          <p:nvPr/>
        </p:nvPicPr>
        <p:blipFill>
          <a:blip r:embed="rId19" cstate="email"/>
          <a:srcRect/>
          <a:stretch>
            <a:fillRect/>
          </a:stretch>
        </p:blipFill>
        <p:spPr bwMode="auto">
          <a:xfrm>
            <a:off x="0" y="0"/>
            <a:ext cx="9144000" cy="6865938"/>
          </a:xfrm>
          <a:prstGeom prst="rect">
            <a:avLst/>
          </a:prstGeom>
          <a:noFill/>
          <a:ln w="9525" algn="ctr">
            <a:noFill/>
            <a:miter lim="800000"/>
            <a:headEnd/>
            <a:tailEnd/>
          </a:ln>
        </p:spPr>
      </p:pic>
      <p:sp>
        <p:nvSpPr>
          <p:cNvPr id="5123" name="Rectangle 3"/>
          <p:cNvSpPr>
            <a:spLocks noChangeArrowheads="1"/>
          </p:cNvSpPr>
          <p:nvPr/>
        </p:nvSpPr>
        <p:spPr bwMode="auto">
          <a:xfrm>
            <a:off x="0" y="6553200"/>
            <a:ext cx="9144000" cy="304800"/>
          </a:xfrm>
          <a:prstGeom prst="rect">
            <a:avLst/>
          </a:prstGeom>
          <a:solidFill>
            <a:srgbClr val="2692B4"/>
          </a:solidFill>
          <a:ln w="9525">
            <a:noFill/>
            <a:miter lim="800000"/>
            <a:headEnd/>
            <a:tailEnd/>
          </a:ln>
          <a:effectLst/>
        </p:spPr>
        <p:txBody>
          <a:bodyPr wrap="none" anchor="ctr"/>
          <a:lstStyle/>
          <a:p>
            <a:pPr algn="ctr" fontAlgn="base">
              <a:spcBef>
                <a:spcPct val="0"/>
              </a:spcBef>
              <a:spcAft>
                <a:spcPct val="0"/>
              </a:spcAft>
              <a:defRPr/>
            </a:pPr>
            <a:endParaRPr lang="en-US" sz="1400">
              <a:solidFill>
                <a:srgbClr val="CDE7FF"/>
              </a:solidFill>
              <a:latin typeface="Franklin Gothic Demi" pitchFamily="34" charset="0"/>
              <a:cs typeface="Arial" charset="0"/>
            </a:endParaRPr>
          </a:p>
        </p:txBody>
      </p:sp>
      <p:sp>
        <p:nvSpPr>
          <p:cNvPr id="5124" name="Rectangle 4"/>
          <p:cNvSpPr>
            <a:spLocks noChangeArrowheads="1"/>
          </p:cNvSpPr>
          <p:nvPr/>
        </p:nvSpPr>
        <p:spPr bwMode="auto">
          <a:xfrm>
            <a:off x="0" y="0"/>
            <a:ext cx="9144000" cy="152400"/>
          </a:xfrm>
          <a:prstGeom prst="rect">
            <a:avLst/>
          </a:prstGeom>
          <a:solidFill>
            <a:srgbClr val="00AEC5"/>
          </a:solidFill>
          <a:ln w="9525">
            <a:noFill/>
            <a:miter lim="800000"/>
            <a:headEnd/>
            <a:tailEnd/>
          </a:ln>
          <a:effectLst/>
        </p:spPr>
        <p:txBody>
          <a:bodyPr wrap="none" anchor="ctr"/>
          <a:lstStyle/>
          <a:p>
            <a:pPr fontAlgn="base">
              <a:spcBef>
                <a:spcPct val="20000"/>
              </a:spcBef>
              <a:spcAft>
                <a:spcPct val="0"/>
              </a:spcAft>
              <a:defRPr/>
            </a:pPr>
            <a:endParaRPr lang="en-US" sz="800">
              <a:solidFill>
                <a:srgbClr val="000000"/>
              </a:solidFill>
            </a:endParaRPr>
          </a:p>
        </p:txBody>
      </p:sp>
      <p:sp>
        <p:nvSpPr>
          <p:cNvPr id="2053" name="Rectangle 5"/>
          <p:cNvSpPr>
            <a:spLocks noGrp="1" noChangeArrowheads="1"/>
          </p:cNvSpPr>
          <p:nvPr>
            <p:ph type="title"/>
          </p:nvPr>
        </p:nvSpPr>
        <p:spPr bwMode="auto">
          <a:xfrm>
            <a:off x="457200" y="274638"/>
            <a:ext cx="8305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4" name="Rectangle 6"/>
          <p:cNvSpPr>
            <a:spLocks noGrp="1" noChangeArrowheads="1"/>
          </p:cNvSpPr>
          <p:nvPr>
            <p:ph type="body" idx="1"/>
          </p:nvPr>
        </p:nvSpPr>
        <p:spPr bwMode="auto">
          <a:xfrm>
            <a:off x="1295400" y="1676400"/>
            <a:ext cx="7467600" cy="3992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55" name="Picture 11" descr="FWClogo2007"/>
          <p:cNvPicPr>
            <a:picLocks noChangeAspect="1" noChangeArrowheads="1"/>
          </p:cNvPicPr>
          <p:nvPr/>
        </p:nvPicPr>
        <p:blipFill>
          <a:blip r:embed="rId20" cstate="email"/>
          <a:srcRect/>
          <a:stretch>
            <a:fillRect/>
          </a:stretch>
        </p:blipFill>
        <p:spPr bwMode="auto">
          <a:xfrm>
            <a:off x="276225" y="5997575"/>
            <a:ext cx="636588" cy="774700"/>
          </a:xfrm>
          <a:prstGeom prst="rect">
            <a:avLst/>
          </a:prstGeom>
          <a:noFill/>
          <a:ln w="9525">
            <a:noFill/>
            <a:miter lim="800000"/>
            <a:headEnd/>
            <a:tailEnd/>
          </a:ln>
        </p:spPr>
      </p:pic>
    </p:spTree>
    <p:extLst>
      <p:ext uri="{BB962C8B-B14F-4D97-AF65-F5344CB8AC3E}">
        <p14:creationId xmlns:p14="http://schemas.microsoft.com/office/powerpoint/2010/main" val="4113361543"/>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923" r:id="rId17"/>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Schoolbook" pitchFamily="18" charset="0"/>
        </a:defRPr>
      </a:lvl2pPr>
      <a:lvl3pPr algn="l" rtl="0" eaLnBrk="0" fontAlgn="base" hangingPunct="0">
        <a:spcBef>
          <a:spcPct val="0"/>
        </a:spcBef>
        <a:spcAft>
          <a:spcPct val="0"/>
        </a:spcAft>
        <a:defRPr sz="4400">
          <a:solidFill>
            <a:schemeClr val="tx2"/>
          </a:solidFill>
          <a:latin typeface="Century Schoolbook" pitchFamily="18" charset="0"/>
        </a:defRPr>
      </a:lvl3pPr>
      <a:lvl4pPr algn="l" rtl="0" eaLnBrk="0" fontAlgn="base" hangingPunct="0">
        <a:spcBef>
          <a:spcPct val="0"/>
        </a:spcBef>
        <a:spcAft>
          <a:spcPct val="0"/>
        </a:spcAft>
        <a:defRPr sz="4400">
          <a:solidFill>
            <a:schemeClr val="tx2"/>
          </a:solidFill>
          <a:latin typeface="Century Schoolbook" pitchFamily="18" charset="0"/>
        </a:defRPr>
      </a:lvl4pPr>
      <a:lvl5pPr algn="l" rtl="0" eaLnBrk="0" fontAlgn="base" hangingPunct="0">
        <a:spcBef>
          <a:spcPct val="0"/>
        </a:spcBef>
        <a:spcAft>
          <a:spcPct val="0"/>
        </a:spcAft>
        <a:defRPr sz="4400">
          <a:solidFill>
            <a:schemeClr val="tx2"/>
          </a:solidFill>
          <a:latin typeface="Century Schoolbook" pitchFamily="18" charset="0"/>
        </a:defRPr>
      </a:lvl5pPr>
      <a:lvl6pPr marL="457200" algn="l" rtl="0" fontAlgn="base">
        <a:spcBef>
          <a:spcPct val="0"/>
        </a:spcBef>
        <a:spcAft>
          <a:spcPct val="0"/>
        </a:spcAft>
        <a:defRPr sz="4400">
          <a:solidFill>
            <a:schemeClr val="tx2"/>
          </a:solidFill>
          <a:latin typeface="Century Schoolbook" pitchFamily="18" charset="0"/>
        </a:defRPr>
      </a:lvl6pPr>
      <a:lvl7pPr marL="914400" algn="l" rtl="0" fontAlgn="base">
        <a:spcBef>
          <a:spcPct val="0"/>
        </a:spcBef>
        <a:spcAft>
          <a:spcPct val="0"/>
        </a:spcAft>
        <a:defRPr sz="4400">
          <a:solidFill>
            <a:schemeClr val="tx2"/>
          </a:solidFill>
          <a:latin typeface="Century Schoolbook" pitchFamily="18" charset="0"/>
        </a:defRPr>
      </a:lvl7pPr>
      <a:lvl8pPr marL="1371600" algn="l" rtl="0" fontAlgn="base">
        <a:spcBef>
          <a:spcPct val="0"/>
        </a:spcBef>
        <a:spcAft>
          <a:spcPct val="0"/>
        </a:spcAft>
        <a:defRPr sz="4400">
          <a:solidFill>
            <a:schemeClr val="tx2"/>
          </a:solidFill>
          <a:latin typeface="Century Schoolbook" pitchFamily="18" charset="0"/>
        </a:defRPr>
      </a:lvl8pPr>
      <a:lvl9pPr marL="1828800" algn="l" rtl="0" fontAlgn="base">
        <a:spcBef>
          <a:spcPct val="0"/>
        </a:spcBef>
        <a:spcAft>
          <a:spcPct val="0"/>
        </a:spcAft>
        <a:defRPr sz="4400">
          <a:solidFill>
            <a:schemeClr val="tx2"/>
          </a:solidFill>
          <a:latin typeface="Century Schoolbook"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lt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lt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8F160BC0-785C-4400-A09D-760A150578C4}"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1295395396"/>
      </p:ext>
    </p:extLst>
  </p:cSld>
  <p:clrMap bg1="dk2" tx1="lt1" bg2="dk1" tx2="lt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2"/>
          <p:cNvPicPr>
            <a:picLocks noChangeAspect="1" noChangeArrowheads="1"/>
          </p:cNvPicPr>
          <p:nvPr/>
        </p:nvPicPr>
        <p:blipFill>
          <a:blip r:embed="rId14" cstate="print"/>
          <a:srcRect/>
          <a:stretch>
            <a:fillRect/>
          </a:stretch>
        </p:blipFill>
        <p:spPr bwMode="auto">
          <a:xfrm>
            <a:off x="0" y="0"/>
            <a:ext cx="9144000" cy="6865938"/>
          </a:xfrm>
          <a:prstGeom prst="rect">
            <a:avLst/>
          </a:prstGeom>
          <a:noFill/>
          <a:ln w="9525" algn="ctr">
            <a:noFill/>
            <a:miter lim="800000"/>
            <a:headEnd/>
            <a:tailEnd/>
          </a:ln>
        </p:spPr>
      </p:pic>
      <p:sp>
        <p:nvSpPr>
          <p:cNvPr id="5123" name="Rectangle 3"/>
          <p:cNvSpPr>
            <a:spLocks noChangeArrowheads="1"/>
          </p:cNvSpPr>
          <p:nvPr/>
        </p:nvSpPr>
        <p:spPr bwMode="auto">
          <a:xfrm>
            <a:off x="0" y="6553200"/>
            <a:ext cx="9144000" cy="304800"/>
          </a:xfrm>
          <a:prstGeom prst="rect">
            <a:avLst/>
          </a:prstGeom>
          <a:solidFill>
            <a:srgbClr val="2692B4"/>
          </a:solidFill>
          <a:ln w="9525">
            <a:noFill/>
            <a:miter lim="800000"/>
            <a:headEnd/>
            <a:tailEnd/>
          </a:ln>
          <a:effectLst/>
        </p:spPr>
        <p:txBody>
          <a:bodyPr wrap="none" anchor="ctr"/>
          <a:lstStyle/>
          <a:p>
            <a:pPr algn="ctr" fontAlgn="base">
              <a:spcBef>
                <a:spcPct val="0"/>
              </a:spcBef>
              <a:spcAft>
                <a:spcPct val="0"/>
              </a:spcAft>
              <a:defRPr/>
            </a:pPr>
            <a:endParaRPr lang="en-US" sz="1400">
              <a:solidFill>
                <a:srgbClr val="CDE7FF"/>
              </a:solidFill>
              <a:latin typeface="Franklin Gothic Demi" pitchFamily="34" charset="0"/>
              <a:cs typeface="Arial" charset="0"/>
            </a:endParaRPr>
          </a:p>
        </p:txBody>
      </p:sp>
      <p:sp>
        <p:nvSpPr>
          <p:cNvPr id="5124" name="Rectangle 4"/>
          <p:cNvSpPr>
            <a:spLocks noChangeArrowheads="1"/>
          </p:cNvSpPr>
          <p:nvPr/>
        </p:nvSpPr>
        <p:spPr bwMode="auto">
          <a:xfrm>
            <a:off x="0" y="0"/>
            <a:ext cx="9144000" cy="152400"/>
          </a:xfrm>
          <a:prstGeom prst="rect">
            <a:avLst/>
          </a:prstGeom>
          <a:solidFill>
            <a:srgbClr val="00AEC5"/>
          </a:solidFill>
          <a:ln w="9525">
            <a:noFill/>
            <a:miter lim="800000"/>
            <a:headEnd/>
            <a:tailEnd/>
          </a:ln>
          <a:effectLst/>
        </p:spPr>
        <p:txBody>
          <a:bodyPr wrap="none" anchor="ctr"/>
          <a:lstStyle/>
          <a:p>
            <a:pPr fontAlgn="base">
              <a:spcBef>
                <a:spcPct val="20000"/>
              </a:spcBef>
              <a:spcAft>
                <a:spcPct val="0"/>
              </a:spcAft>
              <a:defRPr/>
            </a:pPr>
            <a:endParaRPr lang="en-US" sz="800">
              <a:solidFill>
                <a:srgbClr val="000000"/>
              </a:solidFill>
            </a:endParaRPr>
          </a:p>
        </p:txBody>
      </p:sp>
      <p:sp>
        <p:nvSpPr>
          <p:cNvPr id="1029" name="Rectangle 5"/>
          <p:cNvSpPr>
            <a:spLocks noGrp="1" noChangeArrowheads="1"/>
          </p:cNvSpPr>
          <p:nvPr>
            <p:ph type="title"/>
          </p:nvPr>
        </p:nvSpPr>
        <p:spPr bwMode="auto">
          <a:xfrm>
            <a:off x="457200" y="274638"/>
            <a:ext cx="8305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6"/>
          <p:cNvSpPr>
            <a:spLocks noGrp="1" noChangeArrowheads="1"/>
          </p:cNvSpPr>
          <p:nvPr>
            <p:ph type="body" idx="1"/>
          </p:nvPr>
        </p:nvSpPr>
        <p:spPr bwMode="auto">
          <a:xfrm>
            <a:off x="1295400" y="1676400"/>
            <a:ext cx="7467600" cy="3992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1" name="Picture 11" descr="FWClogo2007"/>
          <p:cNvPicPr>
            <a:picLocks noChangeAspect="1" noChangeArrowheads="1"/>
          </p:cNvPicPr>
          <p:nvPr/>
        </p:nvPicPr>
        <p:blipFill>
          <a:blip r:embed="rId15" cstate="print"/>
          <a:srcRect/>
          <a:stretch>
            <a:fillRect/>
          </a:stretch>
        </p:blipFill>
        <p:spPr bwMode="auto">
          <a:xfrm>
            <a:off x="276225" y="5997575"/>
            <a:ext cx="636588" cy="774700"/>
          </a:xfrm>
          <a:prstGeom prst="rect">
            <a:avLst/>
          </a:prstGeom>
          <a:noFill/>
          <a:ln w="9525">
            <a:noFill/>
            <a:miter lim="800000"/>
            <a:headEnd/>
            <a:tailEnd/>
          </a:ln>
        </p:spPr>
      </p:pic>
    </p:spTree>
    <p:extLst>
      <p:ext uri="{BB962C8B-B14F-4D97-AF65-F5344CB8AC3E}">
        <p14:creationId xmlns:p14="http://schemas.microsoft.com/office/powerpoint/2010/main" val="1575694511"/>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Schoolbook" pitchFamily="18" charset="0"/>
        </a:defRPr>
      </a:lvl2pPr>
      <a:lvl3pPr algn="l" rtl="0" eaLnBrk="0" fontAlgn="base" hangingPunct="0">
        <a:spcBef>
          <a:spcPct val="0"/>
        </a:spcBef>
        <a:spcAft>
          <a:spcPct val="0"/>
        </a:spcAft>
        <a:defRPr sz="4400">
          <a:solidFill>
            <a:schemeClr val="tx2"/>
          </a:solidFill>
          <a:latin typeface="Century Schoolbook" pitchFamily="18" charset="0"/>
        </a:defRPr>
      </a:lvl3pPr>
      <a:lvl4pPr algn="l" rtl="0" eaLnBrk="0" fontAlgn="base" hangingPunct="0">
        <a:spcBef>
          <a:spcPct val="0"/>
        </a:spcBef>
        <a:spcAft>
          <a:spcPct val="0"/>
        </a:spcAft>
        <a:defRPr sz="4400">
          <a:solidFill>
            <a:schemeClr val="tx2"/>
          </a:solidFill>
          <a:latin typeface="Century Schoolbook" pitchFamily="18" charset="0"/>
        </a:defRPr>
      </a:lvl4pPr>
      <a:lvl5pPr algn="l" rtl="0" eaLnBrk="0" fontAlgn="base" hangingPunct="0">
        <a:spcBef>
          <a:spcPct val="0"/>
        </a:spcBef>
        <a:spcAft>
          <a:spcPct val="0"/>
        </a:spcAft>
        <a:defRPr sz="4400">
          <a:solidFill>
            <a:schemeClr val="tx2"/>
          </a:solidFill>
          <a:latin typeface="Century Schoolbook" pitchFamily="18" charset="0"/>
        </a:defRPr>
      </a:lvl5pPr>
      <a:lvl6pPr marL="457200" algn="l" rtl="0" fontAlgn="base">
        <a:spcBef>
          <a:spcPct val="0"/>
        </a:spcBef>
        <a:spcAft>
          <a:spcPct val="0"/>
        </a:spcAft>
        <a:defRPr sz="4400">
          <a:solidFill>
            <a:schemeClr val="tx2"/>
          </a:solidFill>
          <a:latin typeface="Century Schoolbook" pitchFamily="18" charset="0"/>
        </a:defRPr>
      </a:lvl6pPr>
      <a:lvl7pPr marL="914400" algn="l" rtl="0" fontAlgn="base">
        <a:spcBef>
          <a:spcPct val="0"/>
        </a:spcBef>
        <a:spcAft>
          <a:spcPct val="0"/>
        </a:spcAft>
        <a:defRPr sz="4400">
          <a:solidFill>
            <a:schemeClr val="tx2"/>
          </a:solidFill>
          <a:latin typeface="Century Schoolbook" pitchFamily="18" charset="0"/>
        </a:defRPr>
      </a:lvl7pPr>
      <a:lvl8pPr marL="1371600" algn="l" rtl="0" fontAlgn="base">
        <a:spcBef>
          <a:spcPct val="0"/>
        </a:spcBef>
        <a:spcAft>
          <a:spcPct val="0"/>
        </a:spcAft>
        <a:defRPr sz="4400">
          <a:solidFill>
            <a:schemeClr val="tx2"/>
          </a:solidFill>
          <a:latin typeface="Century Schoolbook" pitchFamily="18" charset="0"/>
        </a:defRPr>
      </a:lvl8pPr>
      <a:lvl9pPr marL="1828800" algn="l" rtl="0" fontAlgn="base">
        <a:spcBef>
          <a:spcPct val="0"/>
        </a:spcBef>
        <a:spcAft>
          <a:spcPct val="0"/>
        </a:spcAft>
        <a:defRPr sz="4400">
          <a:solidFill>
            <a:schemeClr val="tx2"/>
          </a:solidFill>
          <a:latin typeface="Century Schoolbook" pitchFamily="18"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75000"/>
            <a:alpha val="80000"/>
          </a:schemeClr>
        </a:solidFill>
        <a:effectLst/>
      </p:bgPr>
    </p:bg>
    <p:spTree>
      <p:nvGrpSpPr>
        <p:cNvPr id="1" name=""/>
        <p:cNvGrpSpPr/>
        <p:nvPr/>
      </p:nvGrpSpPr>
      <p:grpSpPr>
        <a:xfrm>
          <a:off x="0" y="0"/>
          <a:ext cx="0" cy="0"/>
          <a:chOff x="0" y="0"/>
          <a:chExt cx="0" cy="0"/>
        </a:xfrm>
      </p:grpSpPr>
      <p:sp>
        <p:nvSpPr>
          <p:cNvPr id="5123" name="Rectangle 3" descr="Blue line for design purposes"/>
          <p:cNvSpPr>
            <a:spLocks noChangeArrowheads="1"/>
          </p:cNvSpPr>
          <p:nvPr/>
        </p:nvSpPr>
        <p:spPr bwMode="auto">
          <a:xfrm>
            <a:off x="0" y="6553200"/>
            <a:ext cx="9144000" cy="304800"/>
          </a:xfrm>
          <a:prstGeom prst="rect">
            <a:avLst/>
          </a:prstGeom>
          <a:solidFill>
            <a:srgbClr val="2692B4"/>
          </a:solidFill>
          <a:ln w="9525">
            <a:noFill/>
            <a:miter lim="800000"/>
            <a:headEnd/>
            <a:tailEnd/>
          </a:ln>
          <a:effectLst/>
        </p:spPr>
        <p:txBody>
          <a:bodyPr wrap="none" anchor="ctr"/>
          <a:lstStyle/>
          <a:p>
            <a:pPr algn="ctr">
              <a:spcBef>
                <a:spcPct val="0"/>
              </a:spcBef>
            </a:pPr>
            <a:endParaRPr lang="en-US" sz="1400">
              <a:solidFill>
                <a:schemeClr val="bg1"/>
              </a:solidFill>
              <a:latin typeface="Franklin Gothic Demi" pitchFamily="34" charset="0"/>
              <a:cs typeface="Arial" charset="0"/>
            </a:endParaRPr>
          </a:p>
        </p:txBody>
      </p:sp>
      <p:sp>
        <p:nvSpPr>
          <p:cNvPr id="5124" name="Rectangle 4" descr="Line for design purposes"/>
          <p:cNvSpPr>
            <a:spLocks noChangeArrowheads="1"/>
          </p:cNvSpPr>
          <p:nvPr/>
        </p:nvSpPr>
        <p:spPr bwMode="auto">
          <a:xfrm>
            <a:off x="0" y="0"/>
            <a:ext cx="9144000" cy="152400"/>
          </a:xfrm>
          <a:prstGeom prst="rect">
            <a:avLst/>
          </a:prstGeom>
          <a:solidFill>
            <a:srgbClr val="00AEC5"/>
          </a:solidFill>
          <a:ln w="9525">
            <a:noFill/>
            <a:miter lim="800000"/>
            <a:headEnd/>
            <a:tailEnd/>
          </a:ln>
          <a:effectLst/>
        </p:spPr>
        <p:txBody>
          <a:bodyPr wrap="none" anchor="ctr"/>
          <a:lstStyle/>
          <a:p>
            <a:endParaRPr lang="en-US"/>
          </a:p>
        </p:txBody>
      </p:sp>
      <p:sp>
        <p:nvSpPr>
          <p:cNvPr id="5125" name="Rectangle 5" descr="Title text box"/>
          <p:cNvSpPr>
            <a:spLocks noGrp="1" noChangeArrowheads="1"/>
          </p:cNvSpPr>
          <p:nvPr>
            <p:ph type="title"/>
          </p:nvPr>
        </p:nvSpPr>
        <p:spPr bwMode="auto">
          <a:xfrm>
            <a:off x="304800" y="165454"/>
            <a:ext cx="8610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5126" name="Rectangle 6" descr="Master Text slide area"/>
          <p:cNvSpPr>
            <a:spLocks noGrp="1" noChangeArrowheads="1"/>
          </p:cNvSpPr>
          <p:nvPr>
            <p:ph type="body" idx="1"/>
          </p:nvPr>
        </p:nvSpPr>
        <p:spPr bwMode="auto">
          <a:xfrm>
            <a:off x="304800" y="1600200"/>
            <a:ext cx="86106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9503541"/>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Lst>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2"/>
          </a:solidFill>
          <a:latin typeface="Century Schoolbook" pitchFamily="18" charset="0"/>
        </a:defRPr>
      </a:lvl2pPr>
      <a:lvl3pPr algn="l" rtl="0" eaLnBrk="1" fontAlgn="base" hangingPunct="1">
        <a:spcBef>
          <a:spcPct val="0"/>
        </a:spcBef>
        <a:spcAft>
          <a:spcPct val="0"/>
        </a:spcAft>
        <a:defRPr sz="4400">
          <a:solidFill>
            <a:schemeClr val="tx2"/>
          </a:solidFill>
          <a:latin typeface="Century Schoolbook" pitchFamily="18" charset="0"/>
        </a:defRPr>
      </a:lvl3pPr>
      <a:lvl4pPr algn="l" rtl="0" eaLnBrk="1" fontAlgn="base" hangingPunct="1">
        <a:spcBef>
          <a:spcPct val="0"/>
        </a:spcBef>
        <a:spcAft>
          <a:spcPct val="0"/>
        </a:spcAft>
        <a:defRPr sz="4400">
          <a:solidFill>
            <a:schemeClr val="tx2"/>
          </a:solidFill>
          <a:latin typeface="Century Schoolbook" pitchFamily="18" charset="0"/>
        </a:defRPr>
      </a:lvl4pPr>
      <a:lvl5pPr algn="l" rtl="0" eaLnBrk="1" fontAlgn="base" hangingPunct="1">
        <a:spcBef>
          <a:spcPct val="0"/>
        </a:spcBef>
        <a:spcAft>
          <a:spcPct val="0"/>
        </a:spcAft>
        <a:defRPr sz="4400">
          <a:solidFill>
            <a:schemeClr val="tx2"/>
          </a:solidFill>
          <a:latin typeface="Century Schoolbook" pitchFamily="18" charset="0"/>
        </a:defRPr>
      </a:lvl5pPr>
      <a:lvl6pPr marL="457200" algn="l" rtl="0" eaLnBrk="1" fontAlgn="base" hangingPunct="1">
        <a:spcBef>
          <a:spcPct val="0"/>
        </a:spcBef>
        <a:spcAft>
          <a:spcPct val="0"/>
        </a:spcAft>
        <a:defRPr sz="4400">
          <a:solidFill>
            <a:schemeClr val="tx2"/>
          </a:solidFill>
          <a:latin typeface="Century Schoolbook" pitchFamily="18" charset="0"/>
        </a:defRPr>
      </a:lvl6pPr>
      <a:lvl7pPr marL="914400" algn="l" rtl="0" eaLnBrk="1" fontAlgn="base" hangingPunct="1">
        <a:spcBef>
          <a:spcPct val="0"/>
        </a:spcBef>
        <a:spcAft>
          <a:spcPct val="0"/>
        </a:spcAft>
        <a:defRPr sz="4400">
          <a:solidFill>
            <a:schemeClr val="tx2"/>
          </a:solidFill>
          <a:latin typeface="Century Schoolbook" pitchFamily="18" charset="0"/>
        </a:defRPr>
      </a:lvl7pPr>
      <a:lvl8pPr marL="1371600" algn="l" rtl="0" eaLnBrk="1" fontAlgn="base" hangingPunct="1">
        <a:spcBef>
          <a:spcPct val="0"/>
        </a:spcBef>
        <a:spcAft>
          <a:spcPct val="0"/>
        </a:spcAft>
        <a:defRPr sz="4400">
          <a:solidFill>
            <a:schemeClr val="tx2"/>
          </a:solidFill>
          <a:latin typeface="Century Schoolbook" pitchFamily="18" charset="0"/>
        </a:defRPr>
      </a:lvl8pPr>
      <a:lvl9pPr marL="1828800" algn="l" rtl="0" eaLnBrk="1" fontAlgn="base" hangingPunct="1">
        <a:spcBef>
          <a:spcPct val="0"/>
        </a:spcBef>
        <a:spcAft>
          <a:spcPct val="0"/>
        </a:spcAft>
        <a:defRPr sz="4400">
          <a:solidFill>
            <a:schemeClr val="tx2"/>
          </a:solidFill>
          <a:latin typeface="Century Schoolbook" pitchFamily="18" charset="0"/>
        </a:defRPr>
      </a:lvl9pPr>
    </p:titleStyle>
    <p:bodyStyle>
      <a:lvl1pPr marL="342900" indent="-342900" algn="l" rtl="0" eaLnBrk="1" fontAlgn="base" hangingPunct="1">
        <a:spcBef>
          <a:spcPct val="20000"/>
        </a:spcBef>
        <a:spcAft>
          <a:spcPct val="0"/>
        </a:spcAft>
        <a:buFont typeface="Wingdings" pitchFamily="2" charset="2"/>
        <a:buChar char="§"/>
        <a:defRPr sz="3200">
          <a:solidFill>
            <a:schemeClr val="tx1"/>
          </a:solidFill>
          <a:latin typeface="+mj-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j-lt"/>
        </a:defRPr>
      </a:lvl2pPr>
      <a:lvl3pPr marL="1143000" indent="-228600" algn="l" rtl="0" eaLnBrk="1" fontAlgn="base" hangingPunct="1">
        <a:spcBef>
          <a:spcPct val="20000"/>
        </a:spcBef>
        <a:spcAft>
          <a:spcPct val="0"/>
        </a:spcAft>
        <a:buFont typeface="Wingdings" pitchFamily="2" charset="2"/>
        <a:buChar char="§"/>
        <a:defRPr sz="2400">
          <a:solidFill>
            <a:schemeClr val="tx1"/>
          </a:solidFill>
          <a:latin typeface="+mj-lt"/>
        </a:defRPr>
      </a:lvl3pPr>
      <a:lvl4pPr marL="1600200" indent="-228600" algn="l" rtl="0" eaLnBrk="1" fontAlgn="base" hangingPunct="1">
        <a:spcBef>
          <a:spcPct val="20000"/>
        </a:spcBef>
        <a:spcAft>
          <a:spcPct val="0"/>
        </a:spcAft>
        <a:buChar char="–"/>
        <a:defRPr sz="2000">
          <a:solidFill>
            <a:schemeClr val="tx1"/>
          </a:solidFill>
          <a:latin typeface="+mj-lt"/>
        </a:defRPr>
      </a:lvl4pPr>
      <a:lvl5pPr marL="2057400" indent="-228600" algn="l" rtl="0" eaLnBrk="1" fontAlgn="base" hangingPunct="1">
        <a:spcBef>
          <a:spcPct val="20000"/>
        </a:spcBef>
        <a:spcAft>
          <a:spcPct val="0"/>
        </a:spcAft>
        <a:buChar char="»"/>
        <a:defRPr sz="2000">
          <a:solidFill>
            <a:schemeClr val="tx1"/>
          </a:solidFill>
          <a:latin typeface="+mj-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A94A895-49A3-4064-AC31-2CAA93E85A47}" type="datetimeFigureOut">
              <a:rPr lang="en-US" smtClean="0"/>
              <a:t>9/28/2021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CA152CE-57AD-4965-A13E-A8EC6C293274}" type="slidenum">
              <a:rPr lang="en-US" smtClean="0"/>
              <a:t>‹#›</a:t>
            </a:fld>
            <a:endParaRPr lang="en-US"/>
          </a:p>
        </p:txBody>
      </p:sp>
    </p:spTree>
    <p:extLst>
      <p:ext uri="{BB962C8B-B14F-4D97-AF65-F5344CB8AC3E}">
        <p14:creationId xmlns:p14="http://schemas.microsoft.com/office/powerpoint/2010/main" val="3778498284"/>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6.xml"/><Relationship Id="rId7"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jpeg"/><Relationship Id="rId5" Type="http://schemas.openxmlformats.org/officeDocument/2006/relationships/image" Target="../media/image7.gi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6.xml"/><Relationship Id="rId7" Type="http://schemas.openxmlformats.org/officeDocument/2006/relationships/image" Target="../media/image2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slideLayout" Target="../slideLayouts/slideLayout76.xml"/><Relationship Id="rId7" Type="http://schemas.openxmlformats.org/officeDocument/2006/relationships/image" Target="../media/image2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notesSlide" Target="../notesSlides/notesSlide12.xml"/><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slideLayout" Target="../slideLayouts/slideLayout76.xml"/><Relationship Id="rId7" Type="http://schemas.openxmlformats.org/officeDocument/2006/relationships/image" Target="../media/image33.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notesSlide" Target="../notesSlides/notesSlide13.xml"/><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png"/><Relationship Id="rId5" Type="http://schemas.openxmlformats.org/officeDocument/2006/relationships/image" Target="../media/image35.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9.png"/><Relationship Id="rId5" Type="http://schemas.openxmlformats.org/officeDocument/2006/relationships/image" Target="../media/image36.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6.xml"/><Relationship Id="rId7" Type="http://schemas.openxmlformats.org/officeDocument/2006/relationships/image" Target="../media/image9.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7.emf"/><Relationship Id="rId5" Type="http://schemas.openxmlformats.org/officeDocument/2006/relationships/oleObject" Target="../embeddings/oleObject1.bin"/><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9.png"/><Relationship Id="rId5" Type="http://schemas.openxmlformats.org/officeDocument/2006/relationships/image" Target="../media/image38.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1.xml"/><Relationship Id="rId7" Type="http://schemas.openxmlformats.org/officeDocument/2006/relationships/image" Target="../media/image9.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9.png"/><Relationship Id="rId5" Type="http://schemas.openxmlformats.org/officeDocument/2006/relationships/image" Target="../media/image41.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6.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jpeg"/><Relationship Id="rId5" Type="http://schemas.openxmlformats.org/officeDocument/2006/relationships/image" Target="../media/image6.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1.xml"/><Relationship Id="rId7" Type="http://schemas.openxmlformats.org/officeDocument/2006/relationships/image" Target="../media/image9.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6.xml"/><Relationship Id="rId7" Type="http://schemas.openxmlformats.org/officeDocument/2006/relationships/image" Target="../media/image46.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6.xml"/><Relationship Id="rId7" Type="http://schemas.openxmlformats.org/officeDocument/2006/relationships/image" Target="../media/image49.jpe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6.xml"/><Relationship Id="rId7" Type="http://schemas.openxmlformats.org/officeDocument/2006/relationships/image" Target="../media/image9.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9.png"/><Relationship Id="rId5" Type="http://schemas.openxmlformats.org/officeDocument/2006/relationships/image" Target="../media/image52.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9.png"/><Relationship Id="rId5" Type="http://schemas.openxmlformats.org/officeDocument/2006/relationships/image" Target="../media/image53.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6.xml"/><Relationship Id="rId7" Type="http://schemas.openxmlformats.org/officeDocument/2006/relationships/image" Target="../media/image9.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6.xml"/><Relationship Id="rId7" Type="http://schemas.openxmlformats.org/officeDocument/2006/relationships/image" Target="../media/image9.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9.png"/><Relationship Id="rId5" Type="http://schemas.openxmlformats.org/officeDocument/2006/relationships/image" Target="../media/image58.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9.png"/><Relationship Id="rId5" Type="http://schemas.openxmlformats.org/officeDocument/2006/relationships/image" Target="../media/image59.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11.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hyperlink" Target="https://commons.wikimedia.org/wiki/File:Green_Anole_(41903883).jpg" TargetMode="External"/><Relationship Id="rId3" Type="http://schemas.openxmlformats.org/officeDocument/2006/relationships/slideLayout" Target="../slideLayouts/slideLayout76.xml"/><Relationship Id="rId7" Type="http://schemas.openxmlformats.org/officeDocument/2006/relationships/image" Target="../media/image62.jpeg"/><Relationship Id="rId12" Type="http://schemas.openxmlformats.org/officeDocument/2006/relationships/image" Target="../media/image66.jpe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61.jpeg"/><Relationship Id="rId11" Type="http://schemas.openxmlformats.org/officeDocument/2006/relationships/image" Target="../media/image65.jpeg"/><Relationship Id="rId5" Type="http://schemas.openxmlformats.org/officeDocument/2006/relationships/image" Target="../media/image60.jpg"/><Relationship Id="rId15" Type="http://schemas.openxmlformats.org/officeDocument/2006/relationships/image" Target="../media/image9.png"/><Relationship Id="rId10" Type="http://schemas.openxmlformats.org/officeDocument/2006/relationships/image" Target="../media/image64.jpeg"/><Relationship Id="rId4" Type="http://schemas.openxmlformats.org/officeDocument/2006/relationships/notesSlide" Target="../notesSlides/notesSlide30.xml"/><Relationship Id="rId9" Type="http://schemas.openxmlformats.org/officeDocument/2006/relationships/hyperlink" Target="http://www.flickr.com/photos/drriss/10890207163/" TargetMode="External"/><Relationship Id="rId14" Type="http://schemas.openxmlformats.org/officeDocument/2006/relationships/image" Target="../media/image67.jpeg"/></Relationships>
</file>

<file path=ppt/slides/_rels/slide3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slideLayout" Target="../slideLayouts/slideLayout76.xml"/><Relationship Id="rId7" Type="http://schemas.openxmlformats.org/officeDocument/2006/relationships/image" Target="../media/image70.jpeg"/><Relationship Id="rId12" Type="http://schemas.openxmlformats.org/officeDocument/2006/relationships/image" Target="../media/image9.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69.jpeg"/><Relationship Id="rId11" Type="http://schemas.openxmlformats.org/officeDocument/2006/relationships/image" Target="../media/image74.jp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notesSlide" Target="../notesSlides/notesSlide31.xml"/><Relationship Id="rId9" Type="http://schemas.openxmlformats.org/officeDocument/2006/relationships/image" Target="../media/image72.jpeg"/></Relationships>
</file>

<file path=ppt/slides/_rels/slide32.xml.rels><?xml version="1.0" encoding="UTF-8" standalone="yes"?>
<Relationships xmlns="http://schemas.openxmlformats.org/package/2006/relationships"><Relationship Id="rId8" Type="http://schemas.openxmlformats.org/officeDocument/2006/relationships/hyperlink" Target="http://www.gon.com/article.php?id=1787&amp;show=articleimages" TargetMode="External"/><Relationship Id="rId3" Type="http://schemas.openxmlformats.org/officeDocument/2006/relationships/slideLayout" Target="../slideLayouts/slideLayout81.xml"/><Relationship Id="rId7" Type="http://schemas.openxmlformats.org/officeDocument/2006/relationships/image" Target="../media/image76.jpe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75.png"/><Relationship Id="rId11" Type="http://schemas.openxmlformats.org/officeDocument/2006/relationships/image" Target="../media/image9.png"/><Relationship Id="rId5" Type="http://schemas.openxmlformats.org/officeDocument/2006/relationships/image" Target="../media/image27.png"/><Relationship Id="rId10" Type="http://schemas.openxmlformats.org/officeDocument/2006/relationships/image" Target="../media/image78.jpeg"/><Relationship Id="rId4" Type="http://schemas.openxmlformats.org/officeDocument/2006/relationships/notesSlide" Target="../notesSlides/notesSlide32.xml"/><Relationship Id="rId9" Type="http://schemas.openxmlformats.org/officeDocument/2006/relationships/image" Target="../media/image77.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9.png"/><Relationship Id="rId5" Type="http://schemas.openxmlformats.org/officeDocument/2006/relationships/image" Target="../media/image79.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2.xml"/><Relationship Id="rId7" Type="http://schemas.openxmlformats.org/officeDocument/2006/relationships/image" Target="../media/image9.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slideLayout" Target="../slideLayouts/slideLayout81.xml"/><Relationship Id="rId7" Type="http://schemas.openxmlformats.org/officeDocument/2006/relationships/image" Target="../media/image83.jpe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82.jpeg"/><Relationship Id="rId5" Type="http://schemas.openxmlformats.org/officeDocument/2006/relationships/image" Target="../media/image27.png"/><Relationship Id="rId4" Type="http://schemas.openxmlformats.org/officeDocument/2006/relationships/notesSlide" Target="../notesSlides/notesSlide35.xml"/><Relationship Id="rId9"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9.png"/><Relationship Id="rId5" Type="http://schemas.openxmlformats.org/officeDocument/2006/relationships/image" Target="../media/image85.jp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5.xml"/><Relationship Id="rId7" Type="http://schemas.openxmlformats.org/officeDocument/2006/relationships/image" Target="../media/image9.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86.jpg"/><Relationship Id="rId5" Type="http://schemas.openxmlformats.org/officeDocument/2006/relationships/image" Target="../media/image84.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5.xml"/><Relationship Id="rId7" Type="http://schemas.openxmlformats.org/officeDocument/2006/relationships/image" Target="../media/image89.jpe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slideLayout" Target="../slideLayouts/slideLayout76.xml"/><Relationship Id="rId7" Type="http://schemas.openxmlformats.org/officeDocument/2006/relationships/image" Target="../media/image91.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7.gif"/><Relationship Id="rId5" Type="http://schemas.openxmlformats.org/officeDocument/2006/relationships/image" Target="../media/image90.png"/><Relationship Id="rId10" Type="http://schemas.openxmlformats.org/officeDocument/2006/relationships/image" Target="../media/image9.png"/><Relationship Id="rId4" Type="http://schemas.openxmlformats.org/officeDocument/2006/relationships/notesSlide" Target="../notesSlides/notesSlide39.xml"/><Relationship Id="rId9" Type="http://schemas.openxmlformats.org/officeDocument/2006/relationships/image" Target="../media/image93.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12.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6.xml"/><Relationship Id="rId7" Type="http://schemas.openxmlformats.org/officeDocument/2006/relationships/image" Target="../media/image9.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99.jpg"/><Relationship Id="rId13" Type="http://schemas.openxmlformats.org/officeDocument/2006/relationships/image" Target="../media/image9.png"/><Relationship Id="rId3" Type="http://schemas.openxmlformats.org/officeDocument/2006/relationships/slideLayout" Target="../slideLayouts/slideLayout82.xml"/><Relationship Id="rId7" Type="http://schemas.openxmlformats.org/officeDocument/2006/relationships/image" Target="../media/image98.jpg"/><Relationship Id="rId12" Type="http://schemas.openxmlformats.org/officeDocument/2006/relationships/image" Target="../media/image103.jpe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97.jpg"/><Relationship Id="rId11" Type="http://schemas.openxmlformats.org/officeDocument/2006/relationships/image" Target="../media/image102.jpg"/><Relationship Id="rId5" Type="http://schemas.openxmlformats.org/officeDocument/2006/relationships/image" Target="../media/image96.gif"/><Relationship Id="rId10" Type="http://schemas.openxmlformats.org/officeDocument/2006/relationships/image" Target="../media/image101.jpg"/><Relationship Id="rId4" Type="http://schemas.openxmlformats.org/officeDocument/2006/relationships/notesSlide" Target="../notesSlides/notesSlide41.xml"/><Relationship Id="rId9" Type="http://schemas.openxmlformats.org/officeDocument/2006/relationships/image" Target="../media/image100.jpg"/></Relationships>
</file>

<file path=ppt/slides/_rels/slide42.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slideLayout" Target="../slideLayouts/slideLayout71.xml"/><Relationship Id="rId7" Type="http://schemas.openxmlformats.org/officeDocument/2006/relationships/image" Target="../media/image16.jp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105.jpg"/><Relationship Id="rId5" Type="http://schemas.openxmlformats.org/officeDocument/2006/relationships/image" Target="../media/image104.jpeg"/><Relationship Id="rId4" Type="http://schemas.openxmlformats.org/officeDocument/2006/relationships/notesSlide" Target="../notesSlides/notesSlide42.xml"/><Relationship Id="rId9"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1.xml"/><Relationship Id="rId7" Type="http://schemas.openxmlformats.org/officeDocument/2006/relationships/image" Target="../media/image9.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1.xml"/><Relationship Id="rId7" Type="http://schemas.openxmlformats.org/officeDocument/2006/relationships/image" Target="../media/image111.jpe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110.jpeg"/><Relationship Id="rId5" Type="http://schemas.openxmlformats.org/officeDocument/2006/relationships/image" Target="../media/image109.jp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0.xml"/><Relationship Id="rId7" Type="http://schemas.openxmlformats.org/officeDocument/2006/relationships/image" Target="../media/image9.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12.jpg"/><Relationship Id="rId5" Type="http://schemas.openxmlformats.org/officeDocument/2006/relationships/hyperlink" Target="mailto:Tip@MyFWC.com" TargetMode="External"/><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9.png"/><Relationship Id="rId4" Type="http://schemas.openxmlformats.org/officeDocument/2006/relationships/hyperlink" Target="mailto:Mark.Lotz@myfwc.com" TargetMode="Externa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9.png"/><Relationship Id="rId4" Type="http://schemas.openxmlformats.org/officeDocument/2006/relationships/image" Target="../media/image113.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6.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6.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17.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76.xml"/><Relationship Id="rId7" Type="http://schemas.openxmlformats.org/officeDocument/2006/relationships/image" Target="../media/image20.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9.png"/><Relationship Id="rId4" Type="http://schemas.openxmlformats.org/officeDocument/2006/relationships/notesSlide" Target="../notesSlides/notesSlide8.xml"/><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6.xml"/><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6603" y="78677"/>
            <a:ext cx="8516203" cy="1200329"/>
          </a:xfrm>
          <a:prstGeom prst="rect">
            <a:avLst/>
          </a:prstGeom>
          <a:noFill/>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Florida Panthers</a:t>
            </a:r>
          </a:p>
          <a:p>
            <a:pPr algn="ctr"/>
            <a:r>
              <a:rPr lang="en-US" sz="2400" b="1" dirty="0">
                <a:latin typeface="Times New Roman" panose="02020603050405020304" pitchFamily="18" charset="0"/>
                <a:cs typeface="Times New Roman" panose="02020603050405020304" pitchFamily="18" charset="0"/>
              </a:rPr>
              <a:t>A Better Understanding</a:t>
            </a:r>
          </a:p>
        </p:txBody>
      </p:sp>
      <p:sp>
        <p:nvSpPr>
          <p:cNvPr id="3" name="TextBox 2"/>
          <p:cNvSpPr txBox="1"/>
          <p:nvPr/>
        </p:nvSpPr>
        <p:spPr>
          <a:xfrm>
            <a:off x="3901040" y="5005717"/>
            <a:ext cx="5152109" cy="1077218"/>
          </a:xfrm>
          <a:prstGeom prst="rect">
            <a:avLst/>
          </a:prstGeom>
          <a:noFill/>
        </p:spPr>
        <p:txBody>
          <a:bodyPr wrap="square" rtlCol="0">
            <a:spAutoFit/>
          </a:bodyPr>
          <a:lstStyle/>
          <a:p>
            <a:pPr algn="r"/>
            <a:r>
              <a:rPr lang="en-US" sz="1600" b="1" dirty="0">
                <a:latin typeface="Times New Roman" panose="02020603050405020304" pitchFamily="18" charset="0"/>
                <a:cs typeface="Times New Roman" panose="02020603050405020304" pitchFamily="18" charset="0"/>
              </a:rPr>
              <a:t>Ashlee O’Connor</a:t>
            </a:r>
          </a:p>
          <a:p>
            <a:pPr algn="r"/>
            <a:r>
              <a:rPr lang="en-US" sz="1600" b="1" dirty="0">
                <a:latin typeface="Times New Roman" panose="02020603050405020304" pitchFamily="18" charset="0"/>
                <a:cs typeface="Times New Roman" panose="02020603050405020304" pitchFamily="18" charset="0"/>
              </a:rPr>
              <a:t>Panther Outreach Specialist</a:t>
            </a:r>
          </a:p>
          <a:p>
            <a:pPr algn="r"/>
            <a:r>
              <a:rPr lang="en-US" sz="1600" b="1" dirty="0">
                <a:latin typeface="Times New Roman" panose="02020603050405020304" pitchFamily="18" charset="0"/>
                <a:cs typeface="Times New Roman" panose="02020603050405020304" pitchFamily="18" charset="0"/>
              </a:rPr>
              <a:t>Florida Fish &amp; Wildlife Conservation Commission</a:t>
            </a:r>
          </a:p>
          <a:p>
            <a:pPr algn="r"/>
            <a:r>
              <a:rPr lang="en-US" sz="1600" b="1" dirty="0">
                <a:latin typeface="Times New Roman" panose="02020603050405020304" pitchFamily="18" charset="0"/>
                <a:cs typeface="Times New Roman" panose="02020603050405020304" pitchFamily="18" charset="0"/>
              </a:rPr>
              <a:t>Ashlee.Oconnor@myfwc.com</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51" y="5490751"/>
            <a:ext cx="1002345" cy="1218640"/>
          </a:xfrm>
          <a:prstGeom prst="rect">
            <a:avLst/>
          </a:prstGeom>
          <a:blipFill>
            <a:blip r:embed="rId5"/>
            <a:stretch>
              <a:fillRect/>
            </a:stretch>
          </a:blipFill>
        </p:spPr>
      </p:pic>
      <p:pic>
        <p:nvPicPr>
          <p:cNvPr id="6" name="Picture 5" descr="Photo by Carlton Ward Jr. ">
            <a:extLst>
              <a:ext uri="{FF2B5EF4-FFF2-40B4-BE49-F238E27FC236}">
                <a16:creationId xmlns:a16="http://schemas.microsoft.com/office/drawing/2014/main" id="{71A99CDD-C639-4B54-8C06-AEE0A27461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8520" y="1389251"/>
            <a:ext cx="5646960" cy="3614055"/>
          </a:xfrm>
          <a:prstGeom prst="rect">
            <a:avLst/>
          </a:prstGeom>
        </p:spPr>
      </p:pic>
      <p:sp>
        <p:nvSpPr>
          <p:cNvPr id="7" name="TextBox 6">
            <a:extLst>
              <a:ext uri="{FF2B5EF4-FFF2-40B4-BE49-F238E27FC236}">
                <a16:creationId xmlns:a16="http://schemas.microsoft.com/office/drawing/2014/main" id="{5A7440A0-5ABD-42E7-82F1-63466F0524FC}"/>
              </a:ext>
            </a:extLst>
          </p:cNvPr>
          <p:cNvSpPr txBox="1"/>
          <p:nvPr/>
        </p:nvSpPr>
        <p:spPr>
          <a:xfrm>
            <a:off x="5470355" y="4696734"/>
            <a:ext cx="2753959" cy="307777"/>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Photo: Carlton Ward Jr. </a:t>
            </a:r>
          </a:p>
        </p:txBody>
      </p:sp>
      <p:pic>
        <p:nvPicPr>
          <p:cNvPr id="11" name="Audio 10">
            <a:hlinkClick r:id="" action="ppaction://media"/>
            <a:extLst>
              <a:ext uri="{FF2B5EF4-FFF2-40B4-BE49-F238E27FC236}">
                <a16:creationId xmlns:a16="http://schemas.microsoft.com/office/drawing/2014/main" id="{B353B810-AA4A-40F1-B805-0D7D55F39E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79835767"/>
      </p:ext>
    </p:extLst>
  </p:cSld>
  <p:clrMapOvr>
    <a:masterClrMapping/>
  </p:clrMapOvr>
  <mc:AlternateContent xmlns:mc="http://schemas.openxmlformats.org/markup-compatibility/2006" xmlns:p14="http://schemas.microsoft.com/office/powerpoint/2010/main">
    <mc:Choice Requires="p14">
      <p:transition spd="slow" p14:dur="2000" advTm="33534"/>
    </mc:Choice>
    <mc:Fallback xmlns="">
      <p:transition spd="slow" advTm="33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02880" y="99816"/>
            <a:ext cx="2180404" cy="707886"/>
          </a:xfrm>
          <a:prstGeom prst="rect">
            <a:avLst/>
          </a:prstGeom>
          <a:noFill/>
        </p:spPr>
        <p:txBody>
          <a:bodyPr wrap="none" rtlCol="0">
            <a:spAutoFit/>
          </a:bodyPr>
          <a:lstStyle/>
          <a:p>
            <a:pPr algn="ctr"/>
            <a:r>
              <a:rPr lang="en-US" sz="4000" b="1" dirty="0">
                <a:solidFill>
                  <a:srgbClr val="000000"/>
                </a:solidFill>
                <a:latin typeface="Times New Roman" panose="02020603050405020304" pitchFamily="18" charset="0"/>
                <a:cs typeface="Times New Roman" panose="02020603050405020304" pitchFamily="18" charset="0"/>
              </a:rPr>
              <a:t>Physique</a:t>
            </a:r>
          </a:p>
        </p:txBody>
      </p:sp>
      <p:sp>
        <p:nvSpPr>
          <p:cNvPr id="5" name="TextBox 4"/>
          <p:cNvSpPr txBox="1"/>
          <p:nvPr/>
        </p:nvSpPr>
        <p:spPr>
          <a:xfrm>
            <a:off x="633128" y="888662"/>
            <a:ext cx="4426352" cy="1261884"/>
          </a:xfrm>
          <a:prstGeom prst="rect">
            <a:avLst/>
          </a:prstGeom>
          <a:noFill/>
        </p:spPr>
        <p:txBody>
          <a:bodyPr wrap="square" rtlCol="0">
            <a:spAutoFit/>
          </a:bodyPr>
          <a:lstStyle/>
          <a:p>
            <a:r>
              <a:rPr lang="en-US" sz="2800" dirty="0">
                <a:solidFill>
                  <a:srgbClr val="000000"/>
                </a:solidFill>
                <a:latin typeface="Times New Roman" panose="02020603050405020304" pitchFamily="18" charset="0"/>
                <a:cs typeface="Times New Roman" panose="02020603050405020304" pitchFamily="18" charset="0"/>
              </a:rPr>
              <a:t>Adults: 60-160 lbs.</a:t>
            </a:r>
          </a:p>
          <a:p>
            <a:endParaRPr lang="en-US" sz="2400" dirty="0">
              <a:solidFill>
                <a:srgbClr val="000000"/>
              </a:solidFill>
              <a:latin typeface="Arial" panose="020B0604020202020204" pitchFamily="34" charset="0"/>
            </a:endParaRPr>
          </a:p>
          <a:p>
            <a:endParaRPr lang="en-US" sz="2400" dirty="0">
              <a:solidFill>
                <a:srgbClr val="000000"/>
              </a:solidFill>
              <a:latin typeface="Arial" panose="020B0604020202020204" pitchFamily="34" charset="0"/>
            </a:endParaRPr>
          </a:p>
        </p:txBody>
      </p:sp>
      <p:pic>
        <p:nvPicPr>
          <p:cNvPr id="11" name="Picture 10" descr="Photo by Carlton Ward Jr. ">
            <a:extLst>
              <a:ext uri="{FF2B5EF4-FFF2-40B4-BE49-F238E27FC236}">
                <a16:creationId xmlns:a16="http://schemas.microsoft.com/office/drawing/2014/main" id="{17ACF7B7-9358-4D3F-85E4-9520BECA7B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8260" y="1673731"/>
            <a:ext cx="7202440" cy="4609562"/>
          </a:xfrm>
          <a:prstGeom prst="rect">
            <a:avLst/>
          </a:prstGeom>
        </p:spPr>
      </p:pic>
      <p:cxnSp>
        <p:nvCxnSpPr>
          <p:cNvPr id="14" name="Straight Connector 13">
            <a:extLst>
              <a:ext uri="{FF2B5EF4-FFF2-40B4-BE49-F238E27FC236}">
                <a16:creationId xmlns:a16="http://schemas.microsoft.com/office/drawing/2014/main" id="{61A9F129-B499-4F67-9090-23B4BC1CF828}"/>
              </a:ext>
            </a:extLst>
          </p:cNvPr>
          <p:cNvCxnSpPr>
            <a:cxnSpLocks/>
          </p:cNvCxnSpPr>
          <p:nvPr/>
        </p:nvCxnSpPr>
        <p:spPr>
          <a:xfrm>
            <a:off x="3515360" y="3332480"/>
            <a:ext cx="0" cy="206248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E18061F8-FBC7-4572-85B1-3EB12C2FBD42}"/>
              </a:ext>
            </a:extLst>
          </p:cNvPr>
          <p:cNvSpPr txBox="1"/>
          <p:nvPr/>
        </p:nvSpPr>
        <p:spPr>
          <a:xfrm>
            <a:off x="3586487" y="3332480"/>
            <a:ext cx="568950" cy="369332"/>
          </a:xfrm>
          <a:prstGeom prst="rect">
            <a:avLst/>
          </a:prstGeom>
          <a:noFill/>
        </p:spPr>
        <p:txBody>
          <a:bodyPr wrap="square" rtlCol="0">
            <a:spAutoFit/>
          </a:bodyPr>
          <a:lstStyle/>
          <a:p>
            <a:r>
              <a:rPr lang="en-US" b="1" dirty="0">
                <a:solidFill>
                  <a:srgbClr val="FFC000"/>
                </a:solidFill>
                <a:latin typeface="Times New Roman" panose="02020603050405020304" pitchFamily="18" charset="0"/>
                <a:cs typeface="Times New Roman" panose="02020603050405020304" pitchFamily="18" charset="0"/>
              </a:rPr>
              <a:t>2 ft</a:t>
            </a:r>
          </a:p>
        </p:txBody>
      </p:sp>
      <p:cxnSp>
        <p:nvCxnSpPr>
          <p:cNvPr id="19" name="Straight Connector 18">
            <a:extLst>
              <a:ext uri="{FF2B5EF4-FFF2-40B4-BE49-F238E27FC236}">
                <a16:creationId xmlns:a16="http://schemas.microsoft.com/office/drawing/2014/main" id="{66D8C1EE-F0A2-4725-9502-90F9F55A6B39}"/>
              </a:ext>
            </a:extLst>
          </p:cNvPr>
          <p:cNvCxnSpPr>
            <a:cxnSpLocks/>
          </p:cNvCxnSpPr>
          <p:nvPr/>
        </p:nvCxnSpPr>
        <p:spPr>
          <a:xfrm flipV="1">
            <a:off x="2672080" y="3818072"/>
            <a:ext cx="4104640" cy="2088"/>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9F9ED44-1492-4375-A157-6FDFF20EEDC7}"/>
              </a:ext>
            </a:extLst>
          </p:cNvPr>
          <p:cNvSpPr txBox="1"/>
          <p:nvPr/>
        </p:nvSpPr>
        <p:spPr>
          <a:xfrm>
            <a:off x="6241672" y="3429000"/>
            <a:ext cx="758564" cy="369332"/>
          </a:xfrm>
          <a:prstGeom prst="rect">
            <a:avLst/>
          </a:prstGeom>
          <a:noFill/>
        </p:spPr>
        <p:txBody>
          <a:bodyPr wrap="square" rtlCol="0">
            <a:spAutoFit/>
          </a:bodyPr>
          <a:lstStyle/>
          <a:p>
            <a:r>
              <a:rPr lang="en-US" b="1" dirty="0">
                <a:solidFill>
                  <a:schemeClr val="accent2"/>
                </a:solidFill>
                <a:latin typeface="Times New Roman" panose="02020603050405020304" pitchFamily="18" charset="0"/>
                <a:cs typeface="Times New Roman" panose="02020603050405020304" pitchFamily="18" charset="0"/>
              </a:rPr>
              <a:t>7-8 ft</a:t>
            </a:r>
          </a:p>
        </p:txBody>
      </p:sp>
      <p:pic>
        <p:nvPicPr>
          <p:cNvPr id="2" name="Audio 1">
            <a:hlinkClick r:id="" action="ppaction://media"/>
            <a:extLst>
              <a:ext uri="{FF2B5EF4-FFF2-40B4-BE49-F238E27FC236}">
                <a16:creationId xmlns:a16="http://schemas.microsoft.com/office/drawing/2014/main" id="{D45C4B18-1D4D-4654-8FA4-41E567554F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42919710"/>
      </p:ext>
    </p:extLst>
  </p:cSld>
  <p:clrMapOvr>
    <a:masterClrMapping/>
  </p:clrMapOvr>
  <mc:AlternateContent xmlns:mc="http://schemas.openxmlformats.org/markup-compatibility/2006" xmlns:p14="http://schemas.microsoft.com/office/powerpoint/2010/main">
    <mc:Choice Requires="p14">
      <p:transition spd="slow" p14:dur="2000" advTm="28051"/>
    </mc:Choice>
    <mc:Fallback xmlns="">
      <p:transition spd="slow" advTm="28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mall brown animal standing on grass&#10;&#10;Description automatically generated">
            <a:extLst>
              <a:ext uri="{FF2B5EF4-FFF2-40B4-BE49-F238E27FC236}">
                <a16:creationId xmlns:a16="http://schemas.microsoft.com/office/drawing/2014/main" id="{87227805-5909-4294-8283-DF101D3BC0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3199" y="2074596"/>
            <a:ext cx="6228678" cy="4148397"/>
          </a:xfrm>
          <a:prstGeom prst="rect">
            <a:avLst/>
          </a:prstGeom>
        </p:spPr>
      </p:pic>
      <p:sp>
        <p:nvSpPr>
          <p:cNvPr id="4" name="TextBox 3"/>
          <p:cNvSpPr txBox="1"/>
          <p:nvPr/>
        </p:nvSpPr>
        <p:spPr>
          <a:xfrm>
            <a:off x="3217735" y="99816"/>
            <a:ext cx="2550698" cy="707886"/>
          </a:xfrm>
          <a:prstGeom prst="rect">
            <a:avLst/>
          </a:prstGeom>
          <a:noFill/>
        </p:spPr>
        <p:txBody>
          <a:bodyPr wrap="none" rtlCol="0">
            <a:spAutoFit/>
          </a:bodyPr>
          <a:lstStyle/>
          <a:p>
            <a:pPr algn="ctr"/>
            <a:r>
              <a:rPr lang="en-US" sz="4000" b="1" dirty="0">
                <a:solidFill>
                  <a:srgbClr val="000000"/>
                </a:solidFill>
                <a:latin typeface="Times New Roman" panose="02020603050405020304" pitchFamily="18" charset="0"/>
                <a:cs typeface="Times New Roman" panose="02020603050405020304" pitchFamily="18" charset="0"/>
              </a:rPr>
              <a:t>Coloration</a:t>
            </a:r>
          </a:p>
        </p:txBody>
      </p:sp>
      <p:pic>
        <p:nvPicPr>
          <p:cNvPr id="2050" name="Picture 2" descr="C:\All Mark's Files\Mark's Pictures\Panthers\Radio Collared\FP165\FP165_11-24-08_MAL-FWC_37.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98368" y="2125050"/>
            <a:ext cx="3283929" cy="2462947"/>
          </a:xfrm>
          <a:prstGeom prst="roundRect">
            <a:avLst>
              <a:gd name="adj" fmla="val 4167"/>
            </a:avLst>
          </a:prstGeom>
          <a:noFill/>
          <a:ln w="76200" cap="sq">
            <a:noFill/>
            <a:miter lim="800000"/>
          </a:ln>
          <a:effectLst>
            <a:glow rad="127000">
              <a:schemeClr val="accent6">
                <a:lumMod val="75000"/>
              </a:schemeClr>
            </a:glow>
          </a:effectLst>
          <a:scene3d>
            <a:camera prst="orthographicFront"/>
            <a:lightRig rig="threePt" dir="t">
              <a:rot lat="0" lon="0" rev="2700000"/>
            </a:lightRig>
          </a:scene3d>
          <a:sp3d>
            <a:bevelT h="38100"/>
            <a:contourClr>
              <a:srgbClr val="C0C0C0"/>
            </a:contourClr>
          </a:sp3d>
        </p:spPr>
      </p:pic>
      <p:sp>
        <p:nvSpPr>
          <p:cNvPr id="2" name="TextBox 1"/>
          <p:cNvSpPr txBox="1"/>
          <p:nvPr/>
        </p:nvSpPr>
        <p:spPr>
          <a:xfrm>
            <a:off x="1625419" y="767053"/>
            <a:ext cx="5735329" cy="830997"/>
          </a:xfrm>
          <a:prstGeom prst="rect">
            <a:avLst/>
          </a:prstGeom>
          <a:noFill/>
        </p:spPr>
        <p:txBody>
          <a:bodyPr wrap="square" rtlCol="0">
            <a:spAutoFit/>
          </a:bodyPr>
          <a:lstStyle/>
          <a:p>
            <a:pPr marL="342900" indent="-342900">
              <a:buBlip>
                <a:blip r:embed="rId7"/>
              </a:buBlip>
            </a:pPr>
            <a:r>
              <a:rPr lang="en-US" sz="2400" dirty="0">
                <a:solidFill>
                  <a:srgbClr val="000000"/>
                </a:solidFill>
                <a:latin typeface="Times New Roman" panose="02020603050405020304" pitchFamily="18" charset="0"/>
                <a:cs typeface="Times New Roman" panose="02020603050405020304" pitchFamily="18" charset="0"/>
              </a:rPr>
              <a:t>Tan fur (reddish to golden)</a:t>
            </a:r>
          </a:p>
          <a:p>
            <a:pPr marL="342900" indent="-342900">
              <a:buBlip>
                <a:blip r:embed="rId7"/>
              </a:buBlip>
            </a:pPr>
            <a:r>
              <a:rPr lang="en-US" sz="2400" dirty="0">
                <a:solidFill>
                  <a:srgbClr val="000000"/>
                </a:solidFill>
                <a:latin typeface="Times New Roman" panose="02020603050405020304" pitchFamily="18" charset="0"/>
                <a:cs typeface="Times New Roman" panose="02020603050405020304" pitchFamily="18" charset="0"/>
              </a:rPr>
              <a:t>Black: back of ears, tip of the tail, face</a:t>
            </a:r>
          </a:p>
        </p:txBody>
      </p:sp>
      <p:cxnSp>
        <p:nvCxnSpPr>
          <p:cNvPr id="6" name="Straight Arrow Connector 5">
            <a:extLst>
              <a:ext uri="{FF2B5EF4-FFF2-40B4-BE49-F238E27FC236}">
                <a16:creationId xmlns:a16="http://schemas.microsoft.com/office/drawing/2014/main" id="{FF47B60C-D42E-4164-9872-528DE87F8844}"/>
              </a:ext>
            </a:extLst>
          </p:cNvPr>
          <p:cNvCxnSpPr>
            <a:cxnSpLocks/>
          </p:cNvCxnSpPr>
          <p:nvPr/>
        </p:nvCxnSpPr>
        <p:spPr>
          <a:xfrm flipV="1">
            <a:off x="1444420" y="3429000"/>
            <a:ext cx="1298779" cy="1562829"/>
          </a:xfrm>
          <a:prstGeom prst="straightConnector1">
            <a:avLst/>
          </a:prstGeom>
          <a:ln w="5715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2" name="TextBox 11">
            <a:extLst>
              <a:ext uri="{FF2B5EF4-FFF2-40B4-BE49-F238E27FC236}">
                <a16:creationId xmlns:a16="http://schemas.microsoft.com/office/drawing/2014/main" id="{236FC201-116D-4C03-9D3E-F9B484C9D5A7}"/>
              </a:ext>
            </a:extLst>
          </p:cNvPr>
          <p:cNvSpPr txBox="1"/>
          <p:nvPr/>
        </p:nvSpPr>
        <p:spPr>
          <a:xfrm>
            <a:off x="172123" y="4826270"/>
            <a:ext cx="164196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Back of ears</a:t>
            </a:r>
          </a:p>
        </p:txBody>
      </p:sp>
      <p:sp>
        <p:nvSpPr>
          <p:cNvPr id="14" name="Oval 13">
            <a:extLst>
              <a:ext uri="{FF2B5EF4-FFF2-40B4-BE49-F238E27FC236}">
                <a16:creationId xmlns:a16="http://schemas.microsoft.com/office/drawing/2014/main" id="{292D7C63-B91A-450D-80CA-6C9EEA89BEE5}"/>
              </a:ext>
            </a:extLst>
          </p:cNvPr>
          <p:cNvSpPr/>
          <p:nvPr/>
        </p:nvSpPr>
        <p:spPr>
          <a:xfrm>
            <a:off x="2388198" y="2560320"/>
            <a:ext cx="1194098" cy="9466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512F5C1-FEE4-4087-B245-026A21D3375A}"/>
              </a:ext>
            </a:extLst>
          </p:cNvPr>
          <p:cNvSpPr/>
          <p:nvPr/>
        </p:nvSpPr>
        <p:spPr>
          <a:xfrm>
            <a:off x="5873675" y="3506993"/>
            <a:ext cx="602429" cy="4948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ABB8989-FC11-4ED9-B73E-D622341EEFAB}"/>
              </a:ext>
            </a:extLst>
          </p:cNvPr>
          <p:cNvSpPr/>
          <p:nvPr/>
        </p:nvSpPr>
        <p:spPr>
          <a:xfrm>
            <a:off x="8165052" y="3128483"/>
            <a:ext cx="570156" cy="6901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9356923-8196-42E4-A1DE-E962C5F8C581}"/>
              </a:ext>
            </a:extLst>
          </p:cNvPr>
          <p:cNvSpPr/>
          <p:nvPr/>
        </p:nvSpPr>
        <p:spPr>
          <a:xfrm>
            <a:off x="6027128" y="1988155"/>
            <a:ext cx="602429" cy="6464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0FEFCA2D-A3FB-4460-85DB-1C9311990A4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49107423"/>
      </p:ext>
    </p:extLst>
  </p:cSld>
  <p:clrMapOvr>
    <a:masterClrMapping/>
  </p:clrMapOvr>
  <mc:AlternateContent xmlns:mc="http://schemas.openxmlformats.org/markup-compatibility/2006" xmlns:p14="http://schemas.microsoft.com/office/powerpoint/2010/main">
    <mc:Choice Requires="p14">
      <p:transition spd="slow" p14:dur="2000" advTm="28688"/>
    </mc:Choice>
    <mc:Fallback xmlns="">
      <p:transition spd="slow" advTm="28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t sitting on a rock&#10;&#10;Description automatically generated">
            <a:extLst>
              <a:ext uri="{FF2B5EF4-FFF2-40B4-BE49-F238E27FC236}">
                <a16:creationId xmlns:a16="http://schemas.microsoft.com/office/drawing/2014/main" id="{F90E3263-B3CA-48F0-A245-2577E77AE4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75" y="1593581"/>
            <a:ext cx="5273075" cy="3954807"/>
          </a:xfrm>
          <a:prstGeom prst="rect">
            <a:avLst/>
          </a:prstGeom>
        </p:spPr>
      </p:pic>
      <p:pic>
        <p:nvPicPr>
          <p:cNvPr id="11" name="Picture 10" descr="A bird sitting on top of a dirt field&#10;&#10;Description automatically generated">
            <a:extLst>
              <a:ext uri="{FF2B5EF4-FFF2-40B4-BE49-F238E27FC236}">
                <a16:creationId xmlns:a16="http://schemas.microsoft.com/office/drawing/2014/main" id="{75A838D0-CF8F-493E-82EC-C124AC65ADCF}"/>
              </a:ext>
            </a:extLst>
          </p:cNvPr>
          <p:cNvPicPr>
            <a:picLocks noChangeAspect="1"/>
          </p:cNvPicPr>
          <p:nvPr/>
        </p:nvPicPr>
        <p:blipFill rotWithShape="1">
          <a:blip r:embed="rId6">
            <a:extLst>
              <a:ext uri="{28A0092B-C50C-407E-A947-70E740481C1C}">
                <a14:useLocalDpi xmlns:a14="http://schemas.microsoft.com/office/drawing/2010/main" val="0"/>
              </a:ext>
            </a:extLst>
          </a:blip>
          <a:srcRect t="5083" b="31077"/>
          <a:stretch/>
        </p:blipFill>
        <p:spPr>
          <a:xfrm>
            <a:off x="3870923" y="1079579"/>
            <a:ext cx="5273076" cy="2524760"/>
          </a:xfrm>
          <a:prstGeom prst="rect">
            <a:avLst/>
          </a:prstGeom>
        </p:spPr>
      </p:pic>
      <p:sp>
        <p:nvSpPr>
          <p:cNvPr id="2" name="TextBox 1">
            <a:extLst>
              <a:ext uri="{FF2B5EF4-FFF2-40B4-BE49-F238E27FC236}">
                <a16:creationId xmlns:a16="http://schemas.microsoft.com/office/drawing/2014/main" id="{5FD2E3C1-7F69-4F17-A1EC-F0E9AB4AC29C}"/>
              </a:ext>
            </a:extLst>
          </p:cNvPr>
          <p:cNvSpPr txBox="1"/>
          <p:nvPr/>
        </p:nvSpPr>
        <p:spPr>
          <a:xfrm>
            <a:off x="1549101" y="116553"/>
            <a:ext cx="6045798" cy="984885"/>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Coloration Continued</a:t>
            </a:r>
          </a:p>
          <a:p>
            <a:pPr algn="ctr"/>
            <a:endParaRPr lang="en-US" dirty="0"/>
          </a:p>
        </p:txBody>
      </p:sp>
      <p:sp>
        <p:nvSpPr>
          <p:cNvPr id="4" name="TextBox 3">
            <a:extLst>
              <a:ext uri="{FF2B5EF4-FFF2-40B4-BE49-F238E27FC236}">
                <a16:creationId xmlns:a16="http://schemas.microsoft.com/office/drawing/2014/main" id="{444FC4E0-AC43-499A-BAFF-FE9E13E31558}"/>
              </a:ext>
            </a:extLst>
          </p:cNvPr>
          <p:cNvSpPr txBox="1"/>
          <p:nvPr/>
        </p:nvSpPr>
        <p:spPr>
          <a:xfrm>
            <a:off x="143237" y="1101438"/>
            <a:ext cx="4572000" cy="369332"/>
          </a:xfrm>
          <a:prstGeom prst="rect">
            <a:avLst/>
          </a:prstGeom>
          <a:noFill/>
        </p:spPr>
        <p:txBody>
          <a:bodyPr wrap="square">
            <a:spAutoFit/>
          </a:bodyPr>
          <a:lstStyle/>
          <a:p>
            <a:pPr marL="342900" indent="-342900">
              <a:buBlip>
                <a:blip r:embed="rId7"/>
              </a:buBlip>
            </a:pPr>
            <a:r>
              <a:rPr lang="en-US" sz="1800" dirty="0">
                <a:solidFill>
                  <a:srgbClr val="000000"/>
                </a:solidFill>
                <a:latin typeface="Times New Roman" panose="02020603050405020304" pitchFamily="18" charset="0"/>
                <a:cs typeface="Times New Roman" panose="02020603050405020304" pitchFamily="18" charset="0"/>
              </a:rPr>
              <a:t>Kittens: spotted with blue eyes</a:t>
            </a:r>
          </a:p>
        </p:txBody>
      </p:sp>
      <p:pic>
        <p:nvPicPr>
          <p:cNvPr id="5" name="Picture 4" descr="A cat lying on a bed&#10;&#10;Description automatically generated">
            <a:extLst>
              <a:ext uri="{FF2B5EF4-FFF2-40B4-BE49-F238E27FC236}">
                <a16:creationId xmlns:a16="http://schemas.microsoft.com/office/drawing/2014/main" id="{8D658976-D15E-477D-AE3E-8747BF3B7C04}"/>
              </a:ext>
            </a:extLst>
          </p:cNvPr>
          <p:cNvPicPr>
            <a:picLocks noChangeAspect="1"/>
          </p:cNvPicPr>
          <p:nvPr/>
        </p:nvPicPr>
        <p:blipFill rotWithShape="1">
          <a:blip r:embed="rId8">
            <a:extLst>
              <a:ext uri="{28A0092B-C50C-407E-A947-70E740481C1C}">
                <a14:useLocalDpi xmlns:a14="http://schemas.microsoft.com/office/drawing/2010/main" val="0"/>
              </a:ext>
            </a:extLst>
          </a:blip>
          <a:srcRect l="1" t="17659" r="1449"/>
          <a:stretch/>
        </p:blipFill>
        <p:spPr>
          <a:xfrm>
            <a:off x="4074288" y="3698994"/>
            <a:ext cx="4996237" cy="3130849"/>
          </a:xfrm>
          <a:prstGeom prst="rect">
            <a:avLst/>
          </a:prstGeom>
        </p:spPr>
      </p:pic>
      <p:pic>
        <p:nvPicPr>
          <p:cNvPr id="7" name="Audio 6">
            <a:hlinkClick r:id="" action="ppaction://media"/>
            <a:extLst>
              <a:ext uri="{FF2B5EF4-FFF2-40B4-BE49-F238E27FC236}">
                <a16:creationId xmlns:a16="http://schemas.microsoft.com/office/drawing/2014/main" id="{900E9454-546A-4245-9ECB-F9DF99B9AE9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38745429"/>
      </p:ext>
    </p:extLst>
  </p:cSld>
  <p:clrMapOvr>
    <a:masterClrMapping/>
  </p:clrMapOvr>
  <mc:AlternateContent xmlns:mc="http://schemas.openxmlformats.org/markup-compatibility/2006" xmlns:p14="http://schemas.microsoft.com/office/powerpoint/2010/main">
    <mc:Choice Requires="p14">
      <p:transition spd="slow" p14:dur="2000" advTm="26202"/>
    </mc:Choice>
    <mc:Fallback xmlns="">
      <p:transition spd="slow" advTm="26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51138" y="2173"/>
            <a:ext cx="8048624" cy="707886"/>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Mistaken Identities</a:t>
            </a:r>
          </a:p>
        </p:txBody>
      </p:sp>
      <p:pic>
        <p:nvPicPr>
          <p:cNvPr id="13" name="Picture 12" descr="A picture containing outdoor, grass, dog, laying&#10;&#10;Description automatically generated">
            <a:extLst>
              <a:ext uri="{FF2B5EF4-FFF2-40B4-BE49-F238E27FC236}">
                <a16:creationId xmlns:a16="http://schemas.microsoft.com/office/drawing/2014/main" id="{01B7682A-425A-44B5-9E5C-6881D26EC2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7520" y="882289"/>
            <a:ext cx="3487742" cy="2607457"/>
          </a:xfrm>
          <a:prstGeom prst="rect">
            <a:avLst/>
          </a:prstGeom>
        </p:spPr>
      </p:pic>
      <p:pic>
        <p:nvPicPr>
          <p:cNvPr id="15" name="Picture 14" descr="A group of giraffe standing next to a cat&#10;&#10;Description automatically generated">
            <a:extLst>
              <a:ext uri="{FF2B5EF4-FFF2-40B4-BE49-F238E27FC236}">
                <a16:creationId xmlns:a16="http://schemas.microsoft.com/office/drawing/2014/main" id="{C7064702-4262-4316-9AD6-C131B793AB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1298" y="912662"/>
            <a:ext cx="3863694" cy="2577084"/>
          </a:xfrm>
          <a:prstGeom prst="rect">
            <a:avLst/>
          </a:prstGeom>
        </p:spPr>
      </p:pic>
      <p:pic>
        <p:nvPicPr>
          <p:cNvPr id="17" name="Picture 16" descr="A leopard standing on a dirt field&#10;&#10;Description automatically generated">
            <a:extLst>
              <a:ext uri="{FF2B5EF4-FFF2-40B4-BE49-F238E27FC236}">
                <a16:creationId xmlns:a16="http://schemas.microsoft.com/office/drawing/2014/main" id="{78FD75FC-D78B-44CE-8E2C-CF97545153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1298" y="3598087"/>
            <a:ext cx="3863694" cy="2577311"/>
          </a:xfrm>
          <a:prstGeom prst="rect">
            <a:avLst/>
          </a:prstGeom>
        </p:spPr>
      </p:pic>
      <p:pic>
        <p:nvPicPr>
          <p:cNvPr id="19" name="Picture 18" descr="A dog sitting on a branch&#10;&#10;Description automatically generated">
            <a:extLst>
              <a:ext uri="{FF2B5EF4-FFF2-40B4-BE49-F238E27FC236}">
                <a16:creationId xmlns:a16="http://schemas.microsoft.com/office/drawing/2014/main" id="{8D1DA825-7345-4C74-8E97-516C820810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4912" y="3598087"/>
            <a:ext cx="2032958" cy="2647081"/>
          </a:xfrm>
          <a:prstGeom prst="rect">
            <a:avLst/>
          </a:prstGeom>
        </p:spPr>
      </p:pic>
      <p:sp>
        <p:nvSpPr>
          <p:cNvPr id="22" name="TextBox 21">
            <a:extLst>
              <a:ext uri="{FF2B5EF4-FFF2-40B4-BE49-F238E27FC236}">
                <a16:creationId xmlns:a16="http://schemas.microsoft.com/office/drawing/2014/main" id="{2FA75540-2754-4DFD-B014-933D1F06764D}"/>
              </a:ext>
            </a:extLst>
          </p:cNvPr>
          <p:cNvSpPr txBox="1"/>
          <p:nvPr/>
        </p:nvSpPr>
        <p:spPr>
          <a:xfrm>
            <a:off x="251138" y="1324927"/>
            <a:ext cx="1201742"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Jaguar &amp; Melanistic Jaguar</a:t>
            </a:r>
          </a:p>
        </p:txBody>
      </p:sp>
      <p:sp>
        <p:nvSpPr>
          <p:cNvPr id="23" name="TextBox 22">
            <a:extLst>
              <a:ext uri="{FF2B5EF4-FFF2-40B4-BE49-F238E27FC236}">
                <a16:creationId xmlns:a16="http://schemas.microsoft.com/office/drawing/2014/main" id="{C869613F-D2D2-444A-B5BA-4A924FF49A23}"/>
              </a:ext>
            </a:extLst>
          </p:cNvPr>
          <p:cNvSpPr txBox="1"/>
          <p:nvPr/>
        </p:nvSpPr>
        <p:spPr>
          <a:xfrm>
            <a:off x="225259" y="3789680"/>
            <a:ext cx="1201742"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Leopard &amp; Melanistic Leopard</a:t>
            </a:r>
          </a:p>
        </p:txBody>
      </p:sp>
      <p:pic>
        <p:nvPicPr>
          <p:cNvPr id="2" name="Audio 1">
            <a:hlinkClick r:id="" action="ppaction://media"/>
            <a:extLst>
              <a:ext uri="{FF2B5EF4-FFF2-40B4-BE49-F238E27FC236}">
                <a16:creationId xmlns:a16="http://schemas.microsoft.com/office/drawing/2014/main" id="{90A09FC0-54F9-4D3E-8A34-B937EA779E3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92067477"/>
      </p:ext>
    </p:extLst>
  </p:cSld>
  <p:clrMapOvr>
    <a:masterClrMapping/>
  </p:clrMapOvr>
  <mc:AlternateContent xmlns:mc="http://schemas.openxmlformats.org/markup-compatibility/2006" xmlns:p14="http://schemas.microsoft.com/office/powerpoint/2010/main">
    <mc:Choice Requires="p14">
      <p:transition spd="slow" p14:dur="2000" advTm="68979"/>
    </mc:Choice>
    <mc:Fallback xmlns="">
      <p:transition spd="slow" advTm="68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posing for the camera&#10;&#10;Description automatically generated">
            <a:extLst>
              <a:ext uri="{FF2B5EF4-FFF2-40B4-BE49-F238E27FC236}">
                <a16:creationId xmlns:a16="http://schemas.microsoft.com/office/drawing/2014/main" id="{877C97B7-3C7A-47D6-B5FE-79CFD19C98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409" y="1475105"/>
            <a:ext cx="6947182" cy="3907790"/>
          </a:xfrm>
          <a:prstGeom prst="rect">
            <a:avLst/>
          </a:prstGeom>
        </p:spPr>
      </p:pic>
      <p:sp>
        <p:nvSpPr>
          <p:cNvPr id="4" name="TextBox 3">
            <a:extLst>
              <a:ext uri="{FF2B5EF4-FFF2-40B4-BE49-F238E27FC236}">
                <a16:creationId xmlns:a16="http://schemas.microsoft.com/office/drawing/2014/main" id="{36FB9CE9-787C-4908-AE36-0ABEC811D11B}"/>
              </a:ext>
            </a:extLst>
          </p:cNvPr>
          <p:cNvSpPr txBox="1"/>
          <p:nvPr/>
        </p:nvSpPr>
        <p:spPr>
          <a:xfrm>
            <a:off x="1534160" y="426720"/>
            <a:ext cx="6511431" cy="1015663"/>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Mistaken Identity</a:t>
            </a:r>
          </a:p>
          <a:p>
            <a:pPr algn="ctr"/>
            <a:r>
              <a:rPr lang="en-US" sz="2000" b="1" dirty="0">
                <a:latin typeface="Times New Roman" panose="02020603050405020304" pitchFamily="18" charset="0"/>
                <a:cs typeface="Times New Roman" panose="02020603050405020304" pitchFamily="18" charset="0"/>
              </a:rPr>
              <a:t>(not a Florida panther)</a:t>
            </a:r>
          </a:p>
        </p:txBody>
      </p:sp>
      <p:pic>
        <p:nvPicPr>
          <p:cNvPr id="2" name="Audio 1">
            <a:hlinkClick r:id="" action="ppaction://media"/>
            <a:extLst>
              <a:ext uri="{FF2B5EF4-FFF2-40B4-BE49-F238E27FC236}">
                <a16:creationId xmlns:a16="http://schemas.microsoft.com/office/drawing/2014/main" id="{F2572553-8655-4F39-A625-7026F36114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46724595"/>
      </p:ext>
    </p:extLst>
  </p:cSld>
  <p:clrMapOvr>
    <a:masterClrMapping/>
  </p:clrMapOvr>
  <mc:AlternateContent xmlns:mc="http://schemas.openxmlformats.org/markup-compatibility/2006" xmlns:p14="http://schemas.microsoft.com/office/powerpoint/2010/main">
    <mc:Choice Requires="p14">
      <p:transition spd="slow" p14:dur="2000" advTm="17287"/>
    </mc:Choice>
    <mc:Fallback xmlns="">
      <p:transition spd="slow" advTm="17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10;&#10;Description automatically generated">
            <a:extLst>
              <a:ext uri="{FF2B5EF4-FFF2-40B4-BE49-F238E27FC236}">
                <a16:creationId xmlns:a16="http://schemas.microsoft.com/office/drawing/2014/main" id="{2BF232B1-865E-4F6E-A815-E6D46DA900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 y="2409825"/>
            <a:ext cx="7543800" cy="2038350"/>
          </a:xfrm>
          <a:prstGeom prst="rect">
            <a:avLst/>
          </a:prstGeom>
        </p:spPr>
      </p:pic>
      <p:pic>
        <p:nvPicPr>
          <p:cNvPr id="2" name="Audio 1">
            <a:hlinkClick r:id="" action="ppaction://media"/>
            <a:extLst>
              <a:ext uri="{FF2B5EF4-FFF2-40B4-BE49-F238E27FC236}">
                <a16:creationId xmlns:a16="http://schemas.microsoft.com/office/drawing/2014/main" id="{382E8EE2-333C-4F43-A10D-7A69B54632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04565071"/>
      </p:ext>
    </p:extLst>
  </p:cSld>
  <p:clrMapOvr>
    <a:masterClrMapping/>
  </p:clrMapOvr>
  <mc:AlternateContent xmlns:mc="http://schemas.openxmlformats.org/markup-compatibility/2006" xmlns:p14="http://schemas.microsoft.com/office/powerpoint/2010/main">
    <mc:Choice Requires="p14">
      <p:transition spd="slow" p14:dur="2000" advTm="24825"/>
    </mc:Choice>
    <mc:Fallback xmlns="">
      <p:transition spd="slow" advTm="24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859B7D3E-CB58-4CE6-B3A9-3D9D023BCD90}"/>
              </a:ext>
            </a:extLst>
          </p:cNvPr>
          <p:cNvGraphicFramePr>
            <a:graphicFrameLocks noChangeAspect="1"/>
          </p:cNvGraphicFramePr>
          <p:nvPr>
            <p:extLst>
              <p:ext uri="{D42A27DB-BD31-4B8C-83A1-F6EECF244321}">
                <p14:modId xmlns:p14="http://schemas.microsoft.com/office/powerpoint/2010/main" val="2692436336"/>
              </p:ext>
            </p:extLst>
          </p:nvPr>
        </p:nvGraphicFramePr>
        <p:xfrm>
          <a:off x="1133249" y="355098"/>
          <a:ext cx="6877501" cy="5227554"/>
        </p:xfrm>
        <a:graphic>
          <a:graphicData uri="http://schemas.openxmlformats.org/presentationml/2006/ole">
            <mc:AlternateContent xmlns:mc="http://schemas.openxmlformats.org/markup-compatibility/2006">
              <mc:Choice xmlns:v="urn:schemas-microsoft-com:vml" Requires="v">
                <p:oleObj name="Acrobat Document" r:id="rId5" imgW="34289644" imgH="26060190" progId="AcroExch.Document.DC">
                  <p:embed/>
                </p:oleObj>
              </mc:Choice>
              <mc:Fallback>
                <p:oleObj name="Acrobat Document" r:id="rId5" imgW="34289644" imgH="26060190" progId="AcroExch.Document.DC">
                  <p:embed/>
                  <p:pic>
                    <p:nvPicPr>
                      <p:cNvPr id="7" name="Object 6">
                        <a:extLst>
                          <a:ext uri="{FF2B5EF4-FFF2-40B4-BE49-F238E27FC236}">
                            <a16:creationId xmlns:a16="http://schemas.microsoft.com/office/drawing/2014/main" id="{859B7D3E-CB58-4CE6-B3A9-3D9D023BCD90}"/>
                          </a:ext>
                        </a:extLst>
                      </p:cNvPr>
                      <p:cNvPicPr/>
                      <p:nvPr/>
                    </p:nvPicPr>
                    <p:blipFill>
                      <a:blip r:embed="rId6"/>
                      <a:stretch>
                        <a:fillRect/>
                      </a:stretch>
                    </p:blipFill>
                    <p:spPr>
                      <a:xfrm>
                        <a:off x="1133249" y="355098"/>
                        <a:ext cx="6877501" cy="5227554"/>
                      </a:xfrm>
                      <a:prstGeom prst="rect">
                        <a:avLst/>
                      </a:prstGeom>
                    </p:spPr>
                  </p:pic>
                </p:oleObj>
              </mc:Fallback>
            </mc:AlternateContent>
          </a:graphicData>
        </a:graphic>
      </p:graphicFrame>
      <p:pic>
        <p:nvPicPr>
          <p:cNvPr id="2" name="Audio 1">
            <a:hlinkClick r:id="" action="ppaction://media"/>
            <a:extLst>
              <a:ext uri="{FF2B5EF4-FFF2-40B4-BE49-F238E27FC236}">
                <a16:creationId xmlns:a16="http://schemas.microsoft.com/office/drawing/2014/main" id="{18D73141-45A5-4668-AC6A-C59CF65371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93843928"/>
      </p:ext>
    </p:extLst>
  </p:cSld>
  <p:clrMapOvr>
    <a:masterClrMapping/>
  </p:clrMapOvr>
  <mc:AlternateContent xmlns:mc="http://schemas.openxmlformats.org/markup-compatibility/2006" xmlns:p14="http://schemas.microsoft.com/office/powerpoint/2010/main">
    <mc:Choice Requires="p14">
      <p:transition spd="slow" p14:dur="2000" advTm="29214"/>
    </mc:Choice>
    <mc:Fallback xmlns="">
      <p:transition spd="slow" advTm="29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28600" y="349876"/>
            <a:ext cx="8686800" cy="715962"/>
          </a:xfrm>
        </p:spPr>
        <p:txBody>
          <a:bodyPr>
            <a:noAutofit/>
          </a:bodyPr>
          <a:lstStyle/>
          <a:p>
            <a:pPr algn="ctr"/>
            <a:r>
              <a:rPr lang="en-US" sz="4000" b="1" dirty="0">
                <a:solidFill>
                  <a:schemeClr val="tx1"/>
                </a:solidFill>
                <a:latin typeface="Times New Roman" panose="02020603050405020304" pitchFamily="18" charset="0"/>
                <a:cs typeface="Times New Roman" panose="02020603050405020304" pitchFamily="18" charset="0"/>
              </a:rPr>
              <a:t>Panther Sign: Scat</a:t>
            </a:r>
          </a:p>
        </p:txBody>
      </p:sp>
      <p:sp>
        <p:nvSpPr>
          <p:cNvPr id="38915" name="Rectangle 3"/>
          <p:cNvSpPr>
            <a:spLocks noGrp="1" noChangeArrowheads="1"/>
          </p:cNvSpPr>
          <p:nvPr>
            <p:ph idx="1"/>
          </p:nvPr>
        </p:nvSpPr>
        <p:spPr>
          <a:xfrm>
            <a:off x="228600" y="1828800"/>
            <a:ext cx="2743200" cy="4060825"/>
          </a:xfrm>
        </p:spPr>
        <p:txBody>
          <a:bodyPr>
            <a:normAutofit/>
          </a:bodyPr>
          <a:lstStyle/>
          <a:p>
            <a:r>
              <a:rPr lang="en-US" sz="2800" dirty="0">
                <a:solidFill>
                  <a:schemeClr val="tx1"/>
                </a:solidFill>
                <a:latin typeface="Times New Roman" panose="02020603050405020304" pitchFamily="18" charset="0"/>
                <a:cs typeface="Times New Roman" panose="02020603050405020304" pitchFamily="18" charset="0"/>
              </a:rPr>
              <a:t>1 ½ to 1 ¾ inches in diameter</a:t>
            </a:r>
          </a:p>
          <a:p>
            <a:r>
              <a:rPr lang="en-US" sz="2800" dirty="0">
                <a:solidFill>
                  <a:schemeClr val="tx1"/>
                </a:solidFill>
                <a:latin typeface="Times New Roman" panose="02020603050405020304" pitchFamily="18" charset="0"/>
                <a:cs typeface="Times New Roman" panose="02020603050405020304" pitchFamily="18" charset="0"/>
              </a:rPr>
              <a:t>Segmented</a:t>
            </a:r>
          </a:p>
          <a:p>
            <a:r>
              <a:rPr lang="en-US" sz="2800" dirty="0">
                <a:solidFill>
                  <a:schemeClr val="tx1"/>
                </a:solidFill>
                <a:latin typeface="Times New Roman" panose="02020603050405020304" pitchFamily="18" charset="0"/>
                <a:cs typeface="Times New Roman" panose="02020603050405020304" pitchFamily="18" charset="0"/>
              </a:rPr>
              <a:t>6-9 inches long</a:t>
            </a:r>
          </a:p>
          <a:p>
            <a:r>
              <a:rPr lang="en-US" sz="2800" dirty="0">
                <a:solidFill>
                  <a:schemeClr val="tx1"/>
                </a:solidFill>
                <a:latin typeface="Times New Roman" panose="02020603050405020304" pitchFamily="18" charset="0"/>
                <a:cs typeface="Times New Roman" panose="02020603050405020304" pitchFamily="18" charset="0"/>
              </a:rPr>
              <a:t>Large bone fragments</a:t>
            </a:r>
          </a:p>
        </p:txBody>
      </p:sp>
      <p:pic>
        <p:nvPicPr>
          <p:cNvPr id="38916" name="Picture 4" descr="panther scat 21"/>
          <p:cNvPicPr>
            <a:picLocks noChangeAspect="1" noChangeArrowheads="1"/>
          </p:cNvPicPr>
          <p:nvPr/>
        </p:nvPicPr>
        <p:blipFill>
          <a:blip r:embed="rId5" cstate="email"/>
          <a:srcRect/>
          <a:stretch>
            <a:fillRect/>
          </a:stretch>
        </p:blipFill>
        <p:spPr bwMode="auto">
          <a:xfrm>
            <a:off x="2971800" y="1398587"/>
            <a:ext cx="5943600" cy="4060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Audio 2">
            <a:hlinkClick r:id="" action="ppaction://media"/>
            <a:extLst>
              <a:ext uri="{FF2B5EF4-FFF2-40B4-BE49-F238E27FC236}">
                <a16:creationId xmlns:a16="http://schemas.microsoft.com/office/drawing/2014/main" id="{782B596F-B1C7-45F3-8C54-10A426A3D9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77862983"/>
      </p:ext>
    </p:extLst>
  </p:cSld>
  <p:clrMapOvr>
    <a:masterClrMapping/>
  </p:clrMapOvr>
  <mc:AlternateContent xmlns:mc="http://schemas.openxmlformats.org/markup-compatibility/2006" xmlns:p14="http://schemas.microsoft.com/office/powerpoint/2010/main">
    <mc:Choice Requires="p14">
      <p:transition spd="slow" p14:dur="2000" advTm="37324"/>
    </mc:Choice>
    <mc:Fallback xmlns="">
      <p:transition spd="slow" advTm="37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09182" y="555942"/>
            <a:ext cx="4408227" cy="1725212"/>
          </a:xfrm>
        </p:spPr>
        <p:txBody>
          <a:bodyPr>
            <a:noAutofit/>
          </a:bodyPr>
          <a:lstStyle/>
          <a:p>
            <a:r>
              <a:rPr lang="en-US" sz="4000" b="1" dirty="0">
                <a:solidFill>
                  <a:schemeClr val="tx1"/>
                </a:solidFill>
                <a:latin typeface="Times New Roman" panose="02020603050405020304" pitchFamily="18" charset="0"/>
                <a:cs typeface="Times New Roman" panose="02020603050405020304" pitchFamily="18" charset="0"/>
              </a:rPr>
              <a:t>Most commonly </a:t>
            </a:r>
            <a:br>
              <a:rPr lang="en-US" sz="4000" b="1" dirty="0">
                <a:solidFill>
                  <a:schemeClr val="tx1"/>
                </a:solidFill>
                <a:latin typeface="Times New Roman" panose="02020603050405020304" pitchFamily="18" charset="0"/>
                <a:cs typeface="Times New Roman" panose="02020603050405020304" pitchFamily="18" charset="0"/>
              </a:rPr>
            </a:br>
            <a:r>
              <a:rPr lang="en-US" sz="4000" b="1" dirty="0">
                <a:solidFill>
                  <a:schemeClr val="tx1"/>
                </a:solidFill>
                <a:latin typeface="Times New Roman" panose="02020603050405020304" pitchFamily="18" charset="0"/>
                <a:cs typeface="Times New Roman" panose="02020603050405020304" pitchFamily="18" charset="0"/>
              </a:rPr>
              <a:t>confused with…..</a:t>
            </a:r>
            <a:br>
              <a:rPr lang="en-US" sz="4000" b="1" dirty="0">
                <a:solidFill>
                  <a:schemeClr val="tx1"/>
                </a:solidFill>
                <a:latin typeface="Times New Roman" panose="02020603050405020304" pitchFamily="18" charset="0"/>
                <a:cs typeface="Times New Roman" panose="02020603050405020304" pitchFamily="18" charset="0"/>
              </a:rPr>
            </a:br>
            <a:r>
              <a:rPr lang="en-US" sz="4000" b="1" dirty="0">
                <a:solidFill>
                  <a:schemeClr val="tx1"/>
                </a:solidFill>
                <a:latin typeface="Times New Roman" panose="02020603050405020304" pitchFamily="18" charset="0"/>
                <a:cs typeface="Times New Roman" panose="02020603050405020304" pitchFamily="18" charset="0"/>
              </a:rPr>
              <a:t>Bobcat</a:t>
            </a:r>
          </a:p>
        </p:txBody>
      </p:sp>
      <p:sp>
        <p:nvSpPr>
          <p:cNvPr id="44035" name="Rectangle 3"/>
          <p:cNvSpPr>
            <a:spLocks noGrp="1" noChangeArrowheads="1"/>
          </p:cNvSpPr>
          <p:nvPr>
            <p:ph idx="1"/>
          </p:nvPr>
        </p:nvSpPr>
        <p:spPr>
          <a:xfrm>
            <a:off x="237199" y="2515144"/>
            <a:ext cx="3140122" cy="2709449"/>
          </a:xfrm>
        </p:spPr>
        <p:txBody>
          <a:bodyPr>
            <a:normAutofit/>
          </a:bodyPr>
          <a:lstStyle/>
          <a:p>
            <a:r>
              <a:rPr lang="en-US" sz="2800" dirty="0">
                <a:solidFill>
                  <a:schemeClr val="tx1"/>
                </a:solidFill>
                <a:latin typeface="Times New Roman" panose="02020603050405020304" pitchFamily="18" charset="0"/>
                <a:cs typeface="Times New Roman" panose="02020603050405020304" pitchFamily="18" charset="0"/>
              </a:rPr>
              <a:t>1 inch diameter</a:t>
            </a:r>
          </a:p>
          <a:p>
            <a:r>
              <a:rPr lang="en-US" sz="2800" dirty="0">
                <a:solidFill>
                  <a:schemeClr val="tx1"/>
                </a:solidFill>
                <a:latin typeface="Times New Roman" panose="02020603050405020304" pitchFamily="18" charset="0"/>
                <a:cs typeface="Times New Roman" panose="02020603050405020304" pitchFamily="18" charset="0"/>
              </a:rPr>
              <a:t>Segmented</a:t>
            </a:r>
          </a:p>
          <a:p>
            <a:r>
              <a:rPr lang="en-US" sz="2800" dirty="0">
                <a:solidFill>
                  <a:schemeClr val="tx1"/>
                </a:solidFill>
                <a:latin typeface="Times New Roman" panose="02020603050405020304" pitchFamily="18" charset="0"/>
                <a:cs typeface="Times New Roman" panose="02020603050405020304" pitchFamily="18" charset="0"/>
              </a:rPr>
              <a:t>5-6 inches long</a:t>
            </a:r>
          </a:p>
          <a:p>
            <a:r>
              <a:rPr lang="en-US" sz="2800" dirty="0">
                <a:solidFill>
                  <a:schemeClr val="tx1"/>
                </a:solidFill>
                <a:latin typeface="Times New Roman" panose="02020603050405020304" pitchFamily="18" charset="0"/>
                <a:cs typeface="Times New Roman" panose="02020603050405020304" pitchFamily="18" charset="0"/>
              </a:rPr>
              <a:t>Small bone fragments</a:t>
            </a:r>
          </a:p>
        </p:txBody>
      </p:sp>
      <p:pic>
        <p:nvPicPr>
          <p:cNvPr id="6" name="Picture 2" descr="C:\All Mark's Files\Mark's Pictures\Bobcat\Scat\bobcat scat_ML FWC_02.JPG"/>
          <p:cNvPicPr>
            <a:picLocks noChangeAspect="1" noChangeArrowheads="1"/>
          </p:cNvPicPr>
          <p:nvPr/>
        </p:nvPicPr>
        <p:blipFill>
          <a:blip r:embed="rId5" cstate="email"/>
          <a:srcRect/>
          <a:stretch>
            <a:fillRect/>
          </a:stretch>
        </p:blipFill>
        <p:spPr bwMode="auto">
          <a:xfrm>
            <a:off x="3633902" y="2858838"/>
            <a:ext cx="4745356" cy="3558654"/>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7409" y="321952"/>
            <a:ext cx="3253995" cy="2193192"/>
          </a:xfrm>
          <a:prstGeom prst="rect">
            <a:avLst/>
          </a:prstGeom>
        </p:spPr>
      </p:pic>
      <p:pic>
        <p:nvPicPr>
          <p:cNvPr id="4" name="Audio 3">
            <a:hlinkClick r:id="" action="ppaction://media"/>
            <a:extLst>
              <a:ext uri="{FF2B5EF4-FFF2-40B4-BE49-F238E27FC236}">
                <a16:creationId xmlns:a16="http://schemas.microsoft.com/office/drawing/2014/main" id="{3AB69A3E-F477-4B71-AEAA-27C13A3BB3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613436261"/>
      </p:ext>
    </p:extLst>
  </p:cSld>
  <p:clrMapOvr>
    <a:masterClrMapping/>
  </p:clrMapOvr>
  <mc:AlternateContent xmlns:mc="http://schemas.openxmlformats.org/markup-compatibility/2006" xmlns:p14="http://schemas.microsoft.com/office/powerpoint/2010/main">
    <mc:Choice Requires="p14">
      <p:transition spd="slow" p14:dur="2000" advTm="40250"/>
    </mc:Choice>
    <mc:Fallback xmlns="">
      <p:transition spd="slow" advTm="40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52400" y="195712"/>
            <a:ext cx="8706134" cy="1120132"/>
          </a:xfrm>
        </p:spPr>
        <p:txBody>
          <a:bodyPr>
            <a:normAutofit/>
          </a:bodyPr>
          <a:lstStyle/>
          <a:p>
            <a:pPr algn="ctr"/>
            <a:r>
              <a:rPr lang="en-US" sz="4800" b="1" dirty="0">
                <a:solidFill>
                  <a:schemeClr val="tx1"/>
                </a:solidFill>
                <a:latin typeface="Times New Roman" panose="02020603050405020304" pitchFamily="18" charset="0"/>
                <a:cs typeface="Times New Roman" panose="02020603050405020304" pitchFamily="18" charset="0"/>
              </a:rPr>
              <a:t>Panther Sign: Scrapes</a:t>
            </a:r>
          </a:p>
        </p:txBody>
      </p:sp>
      <p:sp>
        <p:nvSpPr>
          <p:cNvPr id="39939" name="Rectangle 3"/>
          <p:cNvSpPr>
            <a:spLocks noGrp="1" noChangeArrowheads="1"/>
          </p:cNvSpPr>
          <p:nvPr>
            <p:ph idx="1"/>
          </p:nvPr>
        </p:nvSpPr>
        <p:spPr>
          <a:xfrm>
            <a:off x="481361" y="1315844"/>
            <a:ext cx="3075878" cy="4434232"/>
          </a:xfrm>
        </p:spPr>
        <p:txBody>
          <a:bodyPr>
            <a:noAutofit/>
          </a:bodyPr>
          <a:lstStyle/>
          <a:p>
            <a:pPr>
              <a:lnSpc>
                <a:spcPct val="90000"/>
              </a:lnSpc>
            </a:pPr>
            <a:r>
              <a:rPr lang="en-US" sz="2800" dirty="0">
                <a:solidFill>
                  <a:schemeClr val="tx1"/>
                </a:solidFill>
                <a:latin typeface="Times New Roman" panose="02020603050405020304" pitchFamily="18" charset="0"/>
                <a:cs typeface="Times New Roman" panose="02020603050405020304" pitchFamily="18" charset="0"/>
              </a:rPr>
              <a:t>Heaping leaf litter with back feet</a:t>
            </a:r>
          </a:p>
          <a:p>
            <a:pPr>
              <a:lnSpc>
                <a:spcPct val="90000"/>
              </a:lnSpc>
            </a:pPr>
            <a:r>
              <a:rPr lang="en-US" sz="2800" dirty="0">
                <a:solidFill>
                  <a:schemeClr val="tx1"/>
                </a:solidFill>
                <a:latin typeface="Times New Roman" panose="02020603050405020304" pitchFamily="18" charset="0"/>
                <a:cs typeface="Times New Roman" panose="02020603050405020304" pitchFamily="18" charset="0"/>
              </a:rPr>
              <a:t>Marks with</a:t>
            </a:r>
          </a:p>
          <a:p>
            <a:pPr lvl="1">
              <a:lnSpc>
                <a:spcPct val="90000"/>
              </a:lnSpc>
              <a:buFont typeface="Wingdings" panose="05000000000000000000" pitchFamily="2" charset="2"/>
              <a:buChar char="Ø"/>
            </a:pPr>
            <a:r>
              <a:rPr lang="en-US" sz="2800" dirty="0">
                <a:solidFill>
                  <a:schemeClr val="tx1"/>
                </a:solidFill>
                <a:latin typeface="Times New Roman" panose="02020603050405020304" pitchFamily="18" charset="0"/>
                <a:cs typeface="Times New Roman" panose="02020603050405020304" pitchFamily="18" charset="0"/>
              </a:rPr>
              <a:t>Urine</a:t>
            </a:r>
          </a:p>
          <a:p>
            <a:pPr lvl="1">
              <a:lnSpc>
                <a:spcPct val="90000"/>
              </a:lnSpc>
              <a:buFont typeface="Wingdings" panose="05000000000000000000" pitchFamily="2" charset="2"/>
              <a:buChar char="Ø"/>
            </a:pPr>
            <a:r>
              <a:rPr lang="en-US" sz="2800" dirty="0">
                <a:solidFill>
                  <a:schemeClr val="tx1"/>
                </a:solidFill>
                <a:latin typeface="Times New Roman" panose="02020603050405020304" pitchFamily="18" charset="0"/>
                <a:cs typeface="Times New Roman" panose="02020603050405020304" pitchFamily="18" charset="0"/>
              </a:rPr>
              <a:t>Scat</a:t>
            </a:r>
          </a:p>
          <a:p>
            <a:pPr>
              <a:lnSpc>
                <a:spcPct val="90000"/>
              </a:lnSpc>
            </a:pPr>
            <a:r>
              <a:rPr lang="en-US" sz="2800" dirty="0">
                <a:solidFill>
                  <a:schemeClr val="tx1"/>
                </a:solidFill>
                <a:latin typeface="Times New Roman" panose="02020603050405020304" pitchFamily="18" charset="0"/>
                <a:cs typeface="Times New Roman" panose="02020603050405020304" pitchFamily="18" charset="0"/>
              </a:rPr>
              <a:t>Why?</a:t>
            </a:r>
          </a:p>
          <a:p>
            <a:pPr lvl="1">
              <a:lnSpc>
                <a:spcPct val="90000"/>
              </a:lnSpc>
              <a:buFont typeface="Wingdings" panose="05000000000000000000" pitchFamily="2" charset="2"/>
              <a:buChar char="Ø"/>
            </a:pPr>
            <a:r>
              <a:rPr lang="en-US" sz="2800" dirty="0">
                <a:solidFill>
                  <a:schemeClr val="tx1"/>
                </a:solidFill>
                <a:latin typeface="Times New Roman" panose="02020603050405020304" pitchFamily="18" charset="0"/>
                <a:cs typeface="Times New Roman" panose="02020603050405020304" pitchFamily="18" charset="0"/>
              </a:rPr>
              <a:t>Mating</a:t>
            </a:r>
          </a:p>
          <a:p>
            <a:pPr lvl="1">
              <a:lnSpc>
                <a:spcPct val="90000"/>
              </a:lnSpc>
              <a:buFont typeface="Wingdings" panose="05000000000000000000" pitchFamily="2" charset="2"/>
              <a:buChar char="Ø"/>
            </a:pPr>
            <a:r>
              <a:rPr lang="en-US" sz="2800" dirty="0">
                <a:solidFill>
                  <a:schemeClr val="tx1"/>
                </a:solidFill>
                <a:latin typeface="Times New Roman" panose="02020603050405020304" pitchFamily="18" charset="0"/>
                <a:cs typeface="Times New Roman" panose="02020603050405020304" pitchFamily="18" charset="0"/>
              </a:rPr>
              <a:t>Territory</a:t>
            </a:r>
          </a:p>
        </p:txBody>
      </p:sp>
      <p:pic>
        <p:nvPicPr>
          <p:cNvPr id="39940" name="Picture 4" descr="114_1469"/>
          <p:cNvPicPr>
            <a:picLocks noChangeAspect="1" noChangeArrowheads="1"/>
          </p:cNvPicPr>
          <p:nvPr/>
        </p:nvPicPr>
        <p:blipFill>
          <a:blip r:embed="rId5" cstate="email"/>
          <a:srcRect/>
          <a:stretch>
            <a:fillRect/>
          </a:stretch>
        </p:blipFill>
        <p:spPr bwMode="auto">
          <a:xfrm>
            <a:off x="4705349" y="1461572"/>
            <a:ext cx="3744487" cy="499265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 name="Audio 1">
            <a:hlinkClick r:id="" action="ppaction://media"/>
            <a:extLst>
              <a:ext uri="{FF2B5EF4-FFF2-40B4-BE49-F238E27FC236}">
                <a16:creationId xmlns:a16="http://schemas.microsoft.com/office/drawing/2014/main" id="{CD744B27-8C6F-434F-9772-C4BE07E290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38020874"/>
      </p:ext>
    </p:extLst>
  </p:cSld>
  <p:clrMapOvr>
    <a:masterClrMapping/>
  </p:clrMapOvr>
  <mc:AlternateContent xmlns:mc="http://schemas.openxmlformats.org/markup-compatibility/2006" xmlns:p14="http://schemas.microsoft.com/office/powerpoint/2010/main">
    <mc:Choice Requires="p14">
      <p:transition spd="slow" p14:dur="2000" advTm="50477"/>
    </mc:Choice>
    <mc:Fallback xmlns="">
      <p:transition spd="slow" advTm="50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descr="A cat that is looking at the camera&#10;&#10;Description automatically generated">
            <a:extLst>
              <a:ext uri="{FF2B5EF4-FFF2-40B4-BE49-F238E27FC236}">
                <a16:creationId xmlns:a16="http://schemas.microsoft.com/office/drawing/2014/main" id="{7FD47E3D-8BDF-4D51-B47B-A482300AB149}"/>
              </a:ext>
            </a:extLst>
          </p:cNvPr>
          <p:cNvPicPr>
            <a:picLocks noChangeAspect="1"/>
          </p:cNvPicPr>
          <p:nvPr/>
        </p:nvPicPr>
        <p:blipFill>
          <a:blip r:embed="rId6" cstate="print">
            <a:alphaModFix amt="21000"/>
            <a:extLst>
              <a:ext uri="{28A0092B-C50C-407E-A947-70E740481C1C}">
                <a14:useLocalDpi xmlns:a14="http://schemas.microsoft.com/office/drawing/2010/main" val="0"/>
              </a:ext>
            </a:extLst>
          </a:blip>
          <a:stretch>
            <a:fillRect/>
          </a:stretch>
        </p:blipFill>
        <p:spPr>
          <a:xfrm>
            <a:off x="990600" y="947057"/>
            <a:ext cx="7075714" cy="4717142"/>
          </a:xfrm>
          <a:prstGeom prst="rect">
            <a:avLst/>
          </a:prstGeom>
          <a:effectLst>
            <a:glow rad="127000">
              <a:schemeClr val="accent1">
                <a:alpha val="0"/>
              </a:schemeClr>
            </a:glow>
            <a:outerShdw dist="50800" dir="5400000" algn="ctr" rotWithShape="0">
              <a:srgbClr val="000000">
                <a:alpha val="0"/>
              </a:srgbClr>
            </a:outerShdw>
          </a:effectLst>
        </p:spPr>
      </p:pic>
      <p:sp>
        <p:nvSpPr>
          <p:cNvPr id="2" name="TextBox 1">
            <a:extLst>
              <a:ext uri="{FF2B5EF4-FFF2-40B4-BE49-F238E27FC236}">
                <a16:creationId xmlns:a16="http://schemas.microsoft.com/office/drawing/2014/main" id="{5F1A695A-4AC6-4CA0-B768-65E180565C64}"/>
              </a:ext>
            </a:extLst>
          </p:cNvPr>
          <p:cNvSpPr txBox="1"/>
          <p:nvPr/>
        </p:nvSpPr>
        <p:spPr>
          <a:xfrm>
            <a:off x="1435100" y="159343"/>
            <a:ext cx="6273800" cy="707886"/>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Outline</a:t>
            </a:r>
          </a:p>
        </p:txBody>
      </p:sp>
      <p:sp>
        <p:nvSpPr>
          <p:cNvPr id="3" name="TextBox 2">
            <a:extLst>
              <a:ext uri="{FF2B5EF4-FFF2-40B4-BE49-F238E27FC236}">
                <a16:creationId xmlns:a16="http://schemas.microsoft.com/office/drawing/2014/main" id="{B9E30346-EA48-4579-81E3-56E33909B95C}"/>
              </a:ext>
            </a:extLst>
          </p:cNvPr>
          <p:cNvSpPr txBox="1"/>
          <p:nvPr/>
        </p:nvSpPr>
        <p:spPr>
          <a:xfrm>
            <a:off x="1169307" y="1305341"/>
            <a:ext cx="6718300" cy="4247317"/>
          </a:xfrm>
          <a:prstGeom prst="rect">
            <a:avLst/>
          </a:prstGeom>
          <a:noFill/>
        </p:spPr>
        <p:txBody>
          <a:bodyPr wrap="square" rtlCol="0">
            <a:spAutoFit/>
          </a:bodyPr>
          <a:lstStyle/>
          <a:p>
            <a:pPr marL="457200" indent="-457200">
              <a:lnSpc>
                <a:spcPct val="150000"/>
              </a:lnSpc>
              <a:buFont typeface="+mj-lt"/>
              <a:buAutoNum type="arabicPeriod"/>
            </a:pPr>
            <a:r>
              <a:rPr lang="en-US" sz="2400" b="1" dirty="0">
                <a:latin typeface="Times New Roman" panose="02020603050405020304" pitchFamily="18" charset="0"/>
                <a:cs typeface="Times New Roman" panose="02020603050405020304" pitchFamily="18" charset="0"/>
              </a:rPr>
              <a:t>Biology &amp; Ecology </a:t>
            </a:r>
          </a:p>
          <a:p>
            <a:pPr marL="457200" indent="-457200">
              <a:lnSpc>
                <a:spcPct val="150000"/>
              </a:lnSpc>
              <a:buFont typeface="+mj-lt"/>
              <a:buAutoNum type="arabicPeriod"/>
            </a:pPr>
            <a:r>
              <a:rPr lang="en-US" sz="2400" b="1" dirty="0">
                <a:latin typeface="Times New Roman" panose="02020603050405020304" pitchFamily="18" charset="0"/>
                <a:cs typeface="Times New Roman" panose="02020603050405020304" pitchFamily="18" charset="0"/>
              </a:rPr>
              <a:t>Former &amp; Current Range</a:t>
            </a:r>
          </a:p>
          <a:p>
            <a:pPr marL="457200" indent="-457200">
              <a:lnSpc>
                <a:spcPct val="150000"/>
              </a:lnSpc>
              <a:buFont typeface="+mj-lt"/>
              <a:buAutoNum type="arabicPeriod"/>
            </a:pPr>
            <a:r>
              <a:rPr lang="en-US" sz="2400" b="1" dirty="0">
                <a:latin typeface="Times New Roman" panose="02020603050405020304" pitchFamily="18" charset="0"/>
                <a:cs typeface="Times New Roman" panose="02020603050405020304" pitchFamily="18" charset="0"/>
              </a:rPr>
              <a:t>Impacts to the Population</a:t>
            </a:r>
          </a:p>
          <a:p>
            <a:pPr marL="457200" indent="-457200">
              <a:lnSpc>
                <a:spcPct val="150000"/>
              </a:lnSpc>
              <a:buFont typeface="+mj-lt"/>
              <a:buAutoNum type="arabicPeriod"/>
            </a:pPr>
            <a:r>
              <a:rPr lang="en-US" sz="2400" b="1" dirty="0">
                <a:latin typeface="Times New Roman" panose="02020603050405020304" pitchFamily="18" charset="0"/>
                <a:cs typeface="Times New Roman" panose="02020603050405020304" pitchFamily="18" charset="0"/>
              </a:rPr>
              <a:t>Panthers &amp; Roadways</a:t>
            </a:r>
          </a:p>
          <a:p>
            <a:pPr marL="457200" indent="-457200">
              <a:lnSpc>
                <a:spcPct val="150000"/>
              </a:lnSpc>
              <a:buFont typeface="+mj-lt"/>
              <a:buAutoNum type="arabicPeriod"/>
            </a:pPr>
            <a:r>
              <a:rPr lang="en-US" sz="2400" b="1" dirty="0">
                <a:latin typeface="Times New Roman" panose="02020603050405020304" pitchFamily="18" charset="0"/>
                <a:cs typeface="Times New Roman" panose="02020603050405020304" pitchFamily="18" charset="0"/>
              </a:rPr>
              <a:t>Learning Panther Sign</a:t>
            </a:r>
          </a:p>
          <a:p>
            <a:pPr marL="457200" indent="-457200">
              <a:lnSpc>
                <a:spcPct val="150000"/>
              </a:lnSpc>
              <a:buFont typeface="+mj-lt"/>
              <a:buAutoNum type="arabicPeriod"/>
            </a:pPr>
            <a:r>
              <a:rPr lang="en-US" sz="2400" b="1" dirty="0">
                <a:latin typeface="Times New Roman" panose="02020603050405020304" pitchFamily="18" charset="0"/>
                <a:cs typeface="Times New Roman" panose="02020603050405020304" pitchFamily="18" charset="0"/>
              </a:rPr>
              <a:t>How to Avoid an Interaction</a:t>
            </a:r>
          </a:p>
          <a:p>
            <a:pPr marL="457200" indent="-457200">
              <a:lnSpc>
                <a:spcPct val="150000"/>
              </a:lnSpc>
              <a:buFont typeface="+mj-lt"/>
              <a:buAutoNum type="arabicPeriod"/>
            </a:pPr>
            <a:r>
              <a:rPr lang="en-US" sz="2400" b="1" dirty="0">
                <a:latin typeface="Times New Roman" panose="02020603050405020304" pitchFamily="18" charset="0"/>
                <a:cs typeface="Times New Roman" panose="02020603050405020304" pitchFamily="18" charset="0"/>
              </a:rPr>
              <a:t>What to do if you Encounter a Panther</a:t>
            </a:r>
          </a:p>
          <a:p>
            <a:pPr marL="285750" indent="-285750">
              <a:buFont typeface="Arial" panose="020B0604020202020204" pitchFamily="34" charset="0"/>
              <a:buChar char="•"/>
            </a:pPr>
            <a:endParaRPr lang="en-US" dirty="0"/>
          </a:p>
        </p:txBody>
      </p:sp>
      <p:pic>
        <p:nvPicPr>
          <p:cNvPr id="7" name="Audio 6">
            <a:hlinkClick r:id="" action="ppaction://media"/>
            <a:extLst>
              <a:ext uri="{FF2B5EF4-FFF2-40B4-BE49-F238E27FC236}">
                <a16:creationId xmlns:a16="http://schemas.microsoft.com/office/drawing/2014/main" id="{9C1B44C0-2DDF-4C09-8EC0-D930B488B3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11529575"/>
      </p:ext>
    </p:extLst>
  </p:cSld>
  <p:clrMapOvr>
    <a:masterClrMapping/>
  </p:clrMapOvr>
  <mc:AlternateContent xmlns:mc="http://schemas.openxmlformats.org/markup-compatibility/2006" xmlns:p14="http://schemas.microsoft.com/office/powerpoint/2010/main">
    <mc:Choice Requires="p14">
      <p:transition spd="slow" p14:dur="2000" advTm="19066"/>
    </mc:Choice>
    <mc:Fallback xmlns="">
      <p:transition spd="slow" advTm="19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52400" y="101495"/>
            <a:ext cx="8788400" cy="990600"/>
          </a:xfrm>
        </p:spPr>
        <p:txBody>
          <a:bodyPr>
            <a:normAutofit/>
          </a:bodyPr>
          <a:lstStyle/>
          <a:p>
            <a:pPr algn="ctr"/>
            <a:r>
              <a:rPr lang="en-US" sz="4000" b="1" dirty="0">
                <a:latin typeface="Times New Roman" panose="02020603050405020304" pitchFamily="18" charset="0"/>
                <a:cs typeface="Times New Roman" panose="02020603050405020304" pitchFamily="18" charset="0"/>
              </a:rPr>
              <a:t>Bobcats &amp; Panthers scrape</a:t>
            </a:r>
            <a:endParaRPr lang="en-US" sz="4000" b="1" dirty="0">
              <a:solidFill>
                <a:schemeClr val="tx1"/>
              </a:solidFill>
              <a:latin typeface="Times New Roman" panose="02020603050405020304" pitchFamily="18" charset="0"/>
              <a:cs typeface="Times New Roman" panose="02020603050405020304" pitchFamily="18" charset="0"/>
            </a:endParaRPr>
          </a:p>
        </p:txBody>
      </p:sp>
      <p:pic>
        <p:nvPicPr>
          <p:cNvPr id="45062" name="Picture 6" descr="114_1500"/>
          <p:cNvPicPr>
            <a:picLocks noChangeAspect="1" noChangeArrowheads="1"/>
          </p:cNvPicPr>
          <p:nvPr/>
        </p:nvPicPr>
        <p:blipFill>
          <a:blip r:embed="rId5" cstate="email"/>
          <a:srcRect/>
          <a:stretch>
            <a:fillRect/>
          </a:stretch>
        </p:blipFill>
        <p:spPr bwMode="auto">
          <a:xfrm>
            <a:off x="4724400" y="2384526"/>
            <a:ext cx="4216400" cy="3162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5063" name="Text Box 7"/>
          <p:cNvSpPr txBox="1">
            <a:spLocks noChangeArrowheads="1"/>
          </p:cNvSpPr>
          <p:nvPr/>
        </p:nvSpPr>
        <p:spPr bwMode="auto">
          <a:xfrm>
            <a:off x="1435312" y="5719002"/>
            <a:ext cx="1600200" cy="579438"/>
          </a:xfrm>
          <a:prstGeom prst="rect">
            <a:avLst/>
          </a:prstGeom>
          <a:noFill/>
          <a:ln w="9525">
            <a:noFill/>
            <a:miter lim="800000"/>
            <a:headEnd/>
            <a:tailEnd/>
          </a:ln>
          <a:effectLst/>
        </p:spPr>
        <p:txBody>
          <a:bodyPr>
            <a:spAutoFit/>
          </a:bodyPr>
          <a:lstStyle/>
          <a:p>
            <a:pPr>
              <a:spcBef>
                <a:spcPct val="50000"/>
              </a:spcBef>
            </a:pPr>
            <a:r>
              <a:rPr lang="en-US" sz="3200" dirty="0">
                <a:latin typeface="Times New Roman" panose="02020603050405020304" pitchFamily="18" charset="0"/>
                <a:cs typeface="Times New Roman" panose="02020603050405020304" pitchFamily="18" charset="0"/>
              </a:rPr>
              <a:t>Bobcat</a:t>
            </a:r>
          </a:p>
        </p:txBody>
      </p:sp>
      <p:sp>
        <p:nvSpPr>
          <p:cNvPr id="45064" name="Text Box 8"/>
          <p:cNvSpPr txBox="1">
            <a:spLocks noChangeArrowheads="1"/>
          </p:cNvSpPr>
          <p:nvPr/>
        </p:nvSpPr>
        <p:spPr bwMode="auto">
          <a:xfrm>
            <a:off x="5994400" y="5719002"/>
            <a:ext cx="1676400" cy="579438"/>
          </a:xfrm>
          <a:prstGeom prst="rect">
            <a:avLst/>
          </a:prstGeom>
          <a:noFill/>
          <a:ln w="9525">
            <a:noFill/>
            <a:miter lim="800000"/>
            <a:headEnd/>
            <a:tailEnd/>
          </a:ln>
          <a:effectLst/>
        </p:spPr>
        <p:txBody>
          <a:bodyPr>
            <a:spAutoFit/>
          </a:bodyPr>
          <a:lstStyle/>
          <a:p>
            <a:pPr>
              <a:spcBef>
                <a:spcPct val="50000"/>
              </a:spcBef>
            </a:pPr>
            <a:r>
              <a:rPr lang="en-US" sz="3200" dirty="0">
                <a:latin typeface="Times New Roman" panose="02020603050405020304" pitchFamily="18" charset="0"/>
                <a:cs typeface="Times New Roman" panose="02020603050405020304" pitchFamily="18" charset="0"/>
              </a:rPr>
              <a:t>Panther</a:t>
            </a:r>
          </a:p>
        </p:txBody>
      </p:sp>
      <p:pic>
        <p:nvPicPr>
          <p:cNvPr id="3074" name="Picture 2" descr="C:\All Mark's Files\Mark's Pictures\Mammals other\bobcat scrape MLotz FWC_01.JPG"/>
          <p:cNvPicPr>
            <a:picLocks noChangeAspect="1" noChangeArrowheads="1"/>
          </p:cNvPicPr>
          <p:nvPr/>
        </p:nvPicPr>
        <p:blipFill>
          <a:blip r:embed="rId6" cstate="email"/>
          <a:srcRect/>
          <a:stretch>
            <a:fillRect/>
          </a:stretch>
        </p:blipFill>
        <p:spPr bwMode="auto">
          <a:xfrm>
            <a:off x="152400" y="2422626"/>
            <a:ext cx="4166024"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2011289" y="1188453"/>
            <a:ext cx="5070619" cy="461665"/>
          </a:xfrm>
          <a:prstGeom prst="rect">
            <a:avLst/>
          </a:prstGeom>
          <a:noFill/>
        </p:spPr>
        <p:txBody>
          <a:bodyPr wrap="none" rtlCol="0">
            <a:spAutoFit/>
          </a:bodyPr>
          <a:lstStyle/>
          <a:p>
            <a:pPr algn="ctr"/>
            <a:r>
              <a:rPr lang="en-US" sz="2400" dirty="0">
                <a:latin typeface="Times New Roman" panose="02020603050405020304" pitchFamily="18" charset="0"/>
                <a:cs typeface="Times New Roman" panose="02020603050405020304" pitchFamily="18" charset="0"/>
              </a:rPr>
              <a:t>Smaller feet and toes = narrower scrape</a:t>
            </a:r>
          </a:p>
        </p:txBody>
      </p:sp>
      <p:pic>
        <p:nvPicPr>
          <p:cNvPr id="2" name="Audio 1">
            <a:hlinkClick r:id="" action="ppaction://media"/>
            <a:extLst>
              <a:ext uri="{FF2B5EF4-FFF2-40B4-BE49-F238E27FC236}">
                <a16:creationId xmlns:a16="http://schemas.microsoft.com/office/drawing/2014/main" id="{16C2C61B-0AD5-46BB-9BC1-3416AAA6A2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22514147"/>
      </p:ext>
    </p:extLst>
  </p:cSld>
  <p:clrMapOvr>
    <a:masterClrMapping/>
  </p:clrMapOvr>
  <mc:AlternateContent xmlns:mc="http://schemas.openxmlformats.org/markup-compatibility/2006" xmlns:p14="http://schemas.microsoft.com/office/powerpoint/2010/main">
    <mc:Choice Requires="p14">
      <p:transition spd="slow" p14:dur="2000" advTm="55219"/>
    </mc:Choice>
    <mc:Fallback xmlns="">
      <p:transition spd="slow" advTm="55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376" y="491087"/>
            <a:ext cx="5608790" cy="707886"/>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Panther Sign: Scratches</a:t>
            </a:r>
            <a:endParaRPr lang="en-US" sz="4800" b="1" dirty="0">
              <a:latin typeface="Arial" panose="020B0604020202020204" pitchFamily="34" charset="0"/>
              <a:cs typeface="Arial" panose="020B0604020202020204" pitchFamily="34" charset="0"/>
            </a:endParaRPr>
          </a:p>
        </p:txBody>
      </p:sp>
      <p:pic>
        <p:nvPicPr>
          <p:cNvPr id="2051" name="Picture 3" descr="C:\All Mark's Files\Mark's Pictures\Bear\bear scratch MLotzFWC_03.JPG"/>
          <p:cNvPicPr>
            <a:picLocks noChangeAspect="1" noChangeArrowheads="1"/>
          </p:cNvPicPr>
          <p:nvPr/>
        </p:nvPicPr>
        <p:blipFill>
          <a:blip r:embed="rId5" cstate="email"/>
          <a:srcRect/>
          <a:stretch>
            <a:fillRect/>
          </a:stretch>
        </p:blipFill>
        <p:spPr bwMode="auto">
          <a:xfrm>
            <a:off x="5283200" y="3986766"/>
            <a:ext cx="3622799" cy="2716824"/>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5519589" y="4171432"/>
            <a:ext cx="659155" cy="369332"/>
          </a:xfrm>
          <a:prstGeom prst="rect">
            <a:avLst/>
          </a:prstGeom>
          <a:noFill/>
        </p:spPr>
        <p:txBody>
          <a:bodyPr wrap="none" rtlCol="0">
            <a:spAutoFit/>
          </a:bodyPr>
          <a:lstStyle/>
          <a:p>
            <a:r>
              <a:rPr lang="en-US" b="1" dirty="0">
                <a:solidFill>
                  <a:prstClr val="white"/>
                </a:solidFill>
                <a:latin typeface="Times New Roman" panose="02020603050405020304" pitchFamily="18" charset="0"/>
                <a:cs typeface="Times New Roman" panose="02020603050405020304" pitchFamily="18" charset="0"/>
              </a:rPr>
              <a:t>Bear</a:t>
            </a:r>
          </a:p>
        </p:txBody>
      </p:sp>
      <p:pic>
        <p:nvPicPr>
          <p:cNvPr id="7" name="Picture 2" descr="C:\All Mark's Files\Mark's Pictures\Depredations\Dieujuste_11-11-10_15 St NW\Dieujuste 11-11-10_09.JPG"/>
          <p:cNvPicPr>
            <a:picLocks noChangeAspect="1" noChangeArrowheads="1"/>
          </p:cNvPicPr>
          <p:nvPr/>
        </p:nvPicPr>
        <p:blipFill>
          <a:blip r:embed="rId6" cstate="email"/>
          <a:srcRect/>
          <a:stretch>
            <a:fillRect/>
          </a:stretch>
        </p:blipFill>
        <p:spPr bwMode="auto">
          <a:xfrm rot="5400000">
            <a:off x="5547730" y="742318"/>
            <a:ext cx="3353139" cy="2514599"/>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4098" name="Picture 2" descr="C:\All Mark's Files\Mark's Pictures\Bobcat\Scratches\bobcat scratch MLotz FWC_04.JPG"/>
          <p:cNvPicPr>
            <a:picLocks noChangeAspect="1" noChangeArrowheads="1"/>
          </p:cNvPicPr>
          <p:nvPr/>
        </p:nvPicPr>
        <p:blipFill>
          <a:blip r:embed="rId7" cstate="email">
            <a:lum bright="9000" contrast="28000"/>
          </a:blip>
          <a:srcRect/>
          <a:stretch>
            <a:fillRect/>
          </a:stretch>
        </p:blipFill>
        <p:spPr bwMode="auto">
          <a:xfrm>
            <a:off x="1147627" y="4036590"/>
            <a:ext cx="3556000" cy="26670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1231358" y="4199310"/>
            <a:ext cx="877163" cy="369332"/>
          </a:xfrm>
          <a:prstGeom prst="rect">
            <a:avLst/>
          </a:prstGeom>
          <a:noFill/>
        </p:spPr>
        <p:txBody>
          <a:bodyPr wrap="none" rtlCol="0">
            <a:spAutoFit/>
          </a:bodyPr>
          <a:lstStyle/>
          <a:p>
            <a:r>
              <a:rPr lang="en-US" b="1" dirty="0">
                <a:solidFill>
                  <a:prstClr val="white"/>
                </a:solidFill>
                <a:latin typeface="Times New Roman" panose="02020603050405020304" pitchFamily="18" charset="0"/>
                <a:cs typeface="Times New Roman" panose="02020603050405020304" pitchFamily="18" charset="0"/>
              </a:rPr>
              <a:t>Bobcat</a:t>
            </a:r>
          </a:p>
        </p:txBody>
      </p:sp>
      <p:sp>
        <p:nvSpPr>
          <p:cNvPr id="10" name="TextBox 9"/>
          <p:cNvSpPr txBox="1"/>
          <p:nvPr/>
        </p:nvSpPr>
        <p:spPr>
          <a:xfrm>
            <a:off x="6762794" y="435114"/>
            <a:ext cx="979755" cy="369332"/>
          </a:xfrm>
          <a:prstGeom prst="rect">
            <a:avLst/>
          </a:prstGeom>
          <a:noFill/>
        </p:spPr>
        <p:txBody>
          <a:bodyPr wrap="none" rtlCol="0">
            <a:spAutoFit/>
          </a:bodyPr>
          <a:lstStyle/>
          <a:p>
            <a:r>
              <a:rPr lang="en-US" b="1" dirty="0">
                <a:solidFill>
                  <a:prstClr val="white"/>
                </a:solidFill>
                <a:latin typeface="Times New Roman" panose="02020603050405020304" pitchFamily="18" charset="0"/>
                <a:cs typeface="Times New Roman" panose="02020603050405020304" pitchFamily="18" charset="0"/>
              </a:rPr>
              <a:t>Panther</a:t>
            </a:r>
          </a:p>
        </p:txBody>
      </p:sp>
      <p:sp>
        <p:nvSpPr>
          <p:cNvPr id="11" name="TextBox 10"/>
          <p:cNvSpPr txBox="1"/>
          <p:nvPr/>
        </p:nvSpPr>
        <p:spPr>
          <a:xfrm>
            <a:off x="356838" y="1453577"/>
            <a:ext cx="4828479"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Sharpen claws</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Prefer fallen cabbage palms</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What other animals might claw trees?</a:t>
            </a:r>
          </a:p>
        </p:txBody>
      </p:sp>
      <p:pic>
        <p:nvPicPr>
          <p:cNvPr id="8" name="Audio 7">
            <a:hlinkClick r:id="" action="ppaction://media"/>
            <a:extLst>
              <a:ext uri="{FF2B5EF4-FFF2-40B4-BE49-F238E27FC236}">
                <a16:creationId xmlns:a16="http://schemas.microsoft.com/office/drawing/2014/main" id="{70440635-9E24-40A4-8E12-525D1807081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57902481"/>
      </p:ext>
    </p:extLst>
  </p:cSld>
  <p:clrMapOvr>
    <a:masterClrMapping/>
  </p:clrMapOvr>
  <mc:AlternateContent xmlns:mc="http://schemas.openxmlformats.org/markup-compatibility/2006" xmlns:p14="http://schemas.microsoft.com/office/powerpoint/2010/main">
    <mc:Choice Requires="p14">
      <p:transition spd="slow" p14:dur="2000" advTm="89360"/>
    </mc:Choice>
    <mc:Fallback xmlns="">
      <p:transition spd="slow" advTm="89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ll Mark's Files\Mark's Pictures\Dogs\dog tracks_ML FWC_02.JPG"/>
          <p:cNvPicPr>
            <a:picLocks noChangeAspect="1" noChangeArrowheads="1"/>
          </p:cNvPicPr>
          <p:nvPr/>
        </p:nvPicPr>
        <p:blipFill>
          <a:blip r:embed="rId5" cstate="email"/>
          <a:srcRect/>
          <a:stretch>
            <a:fillRect/>
          </a:stretch>
        </p:blipFill>
        <p:spPr bwMode="auto">
          <a:xfrm>
            <a:off x="3379412" y="3809536"/>
            <a:ext cx="3886200" cy="291465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366782" y="304800"/>
            <a:ext cx="8353472" cy="707886"/>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Panther Sign: Tracks</a:t>
            </a:r>
          </a:p>
        </p:txBody>
      </p:sp>
      <p:pic>
        <p:nvPicPr>
          <p:cNvPr id="3074" name="Picture 2" descr="C:\All Mark's Files\Mark's Pictures\Panthers\Sign-Traits\Tracks\FP168 female tracks 7-20-2009_03.JPG"/>
          <p:cNvPicPr>
            <a:picLocks noChangeAspect="1" noChangeArrowheads="1"/>
          </p:cNvPicPr>
          <p:nvPr/>
        </p:nvPicPr>
        <p:blipFill>
          <a:blip r:embed="rId6" cstate="email"/>
          <a:srcRect/>
          <a:stretch>
            <a:fillRect/>
          </a:stretch>
        </p:blipFill>
        <p:spPr bwMode="auto">
          <a:xfrm rot="16200000">
            <a:off x="-87002" y="1667691"/>
            <a:ext cx="3698876" cy="2773875"/>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3075" name="Picture 3" descr="C:\All Mark's Files\Mark's Pictures\Panthers\Sign-Traits\Tracks\FP158 Tracks MLotz FWC_04.JPG"/>
          <p:cNvPicPr>
            <a:picLocks noChangeAspect="1" noChangeArrowheads="1"/>
          </p:cNvPicPr>
          <p:nvPr/>
        </p:nvPicPr>
        <p:blipFill>
          <a:blip r:embed="rId7" cstate="email"/>
          <a:srcRect/>
          <a:stretch>
            <a:fillRect/>
          </a:stretch>
        </p:blipFill>
        <p:spPr bwMode="auto">
          <a:xfrm>
            <a:off x="4543518" y="1205186"/>
            <a:ext cx="3736124" cy="2802094"/>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375498" y="1297312"/>
            <a:ext cx="1124026" cy="461665"/>
          </a:xfrm>
          <a:prstGeom prst="rect">
            <a:avLst/>
          </a:prstGeom>
          <a:noFill/>
        </p:spPr>
        <p:txBody>
          <a:bodyPr wrap="none" rtlCol="0">
            <a:spAutoFit/>
          </a:bodyPr>
          <a:lstStyle/>
          <a:p>
            <a:pPr algn="ctr"/>
            <a:r>
              <a:rPr lang="en-US" sz="2400" dirty="0">
                <a:solidFill>
                  <a:prstClr val="black"/>
                </a:solidFill>
                <a:latin typeface="Times New Roman" panose="02020603050405020304" pitchFamily="18" charset="0"/>
                <a:cs typeface="Times New Roman" panose="02020603050405020304" pitchFamily="18" charset="0"/>
              </a:rPr>
              <a:t>Panther</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5003595" y="1418349"/>
            <a:ext cx="1529687" cy="523220"/>
          </a:xfrm>
          <a:prstGeom prst="rect">
            <a:avLst/>
          </a:prstGeom>
          <a:noFill/>
        </p:spPr>
        <p:txBody>
          <a:bodyPr wrap="square">
            <a:spAutoFit/>
          </a:bodyPr>
          <a:lstStyle/>
          <a:p>
            <a:pPr algn="ctr"/>
            <a:r>
              <a:rPr lang="en-US" sz="2800" dirty="0">
                <a:solidFill>
                  <a:prstClr val="black"/>
                </a:solidFill>
                <a:latin typeface="Times New Roman" panose="02020603050405020304" pitchFamily="18" charset="0"/>
                <a:cs typeface="Times New Roman" panose="02020603050405020304" pitchFamily="18" charset="0"/>
              </a:rPr>
              <a:t>Panther</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540651" y="4199780"/>
            <a:ext cx="1169158" cy="584775"/>
          </a:xfrm>
          <a:prstGeom prst="rect">
            <a:avLst/>
          </a:prstGeom>
          <a:noFill/>
        </p:spPr>
        <p:txBody>
          <a:bodyPr wrap="square" rtlCol="0">
            <a:spAutoFit/>
          </a:bodyPr>
          <a:lstStyle/>
          <a:p>
            <a:pPr algn="ctr"/>
            <a:r>
              <a:rPr lang="en-US" sz="3200" dirty="0">
                <a:solidFill>
                  <a:prstClr val="black"/>
                </a:solidFill>
                <a:latin typeface="Times New Roman" panose="02020603050405020304" pitchFamily="18" charset="0"/>
                <a:cs typeface="Times New Roman" panose="02020603050405020304" pitchFamily="18" charset="0"/>
              </a:rPr>
              <a:t>Dog</a:t>
            </a:r>
            <a:endParaRPr lang="en-US" sz="3600" dirty="0">
              <a:solidFill>
                <a:prstClr val="black"/>
              </a:solidFill>
              <a:latin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C3F5F64E-9E87-402B-89ED-7453E786AC66}"/>
              </a:ext>
            </a:extLst>
          </p:cNvPr>
          <p:cNvCxnSpPr>
            <a:cxnSpLocks/>
          </p:cNvCxnSpPr>
          <p:nvPr/>
        </p:nvCxnSpPr>
        <p:spPr>
          <a:xfrm flipH="1">
            <a:off x="1103971" y="3055434"/>
            <a:ext cx="395553" cy="53525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2E9BEF7-A107-4157-8CDB-EAC2CE0E1B69}"/>
              </a:ext>
            </a:extLst>
          </p:cNvPr>
          <p:cNvCxnSpPr>
            <a:cxnSpLocks/>
          </p:cNvCxnSpPr>
          <p:nvPr/>
        </p:nvCxnSpPr>
        <p:spPr>
          <a:xfrm flipH="1" flipV="1">
            <a:off x="1499524" y="3055434"/>
            <a:ext cx="173159" cy="1895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BEDCA29-647F-435F-90DD-5847766D01F4}"/>
              </a:ext>
            </a:extLst>
          </p:cNvPr>
          <p:cNvCxnSpPr>
            <a:cxnSpLocks/>
          </p:cNvCxnSpPr>
          <p:nvPr/>
        </p:nvCxnSpPr>
        <p:spPr>
          <a:xfrm flipH="1">
            <a:off x="1672683" y="3055434"/>
            <a:ext cx="200722" cy="1895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011929F-A264-424A-A1D4-20A1158FB204}"/>
              </a:ext>
            </a:extLst>
          </p:cNvPr>
          <p:cNvCxnSpPr>
            <a:cxnSpLocks/>
          </p:cNvCxnSpPr>
          <p:nvPr/>
        </p:nvCxnSpPr>
        <p:spPr>
          <a:xfrm>
            <a:off x="1884556" y="3055434"/>
            <a:ext cx="423746" cy="3735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903671F6-405D-43C8-8C4A-EEC106FC00B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90523349"/>
      </p:ext>
    </p:extLst>
  </p:cSld>
  <p:clrMapOvr>
    <a:masterClrMapping/>
  </p:clrMapOvr>
  <mc:AlternateContent xmlns:mc="http://schemas.openxmlformats.org/markup-compatibility/2006" xmlns:p14="http://schemas.microsoft.com/office/powerpoint/2010/main">
    <mc:Choice Requires="p14">
      <p:transition spd="slow" p14:dur="2000" advTm="176016"/>
    </mc:Choice>
    <mc:Fallback xmlns="">
      <p:transition spd="slow" advTm="176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ll Mark's Files\Mark's Pictures\Panthers\Sign-Traits\Feet\FP100_FWC0024.JPG"/>
          <p:cNvPicPr>
            <a:picLocks noChangeAspect="1" noChangeArrowheads="1"/>
          </p:cNvPicPr>
          <p:nvPr/>
        </p:nvPicPr>
        <p:blipFill>
          <a:blip r:embed="rId5" cstate="email"/>
          <a:srcRect/>
          <a:stretch>
            <a:fillRect/>
          </a:stretch>
        </p:blipFill>
        <p:spPr bwMode="auto">
          <a:xfrm>
            <a:off x="1113341" y="2263911"/>
            <a:ext cx="3668888" cy="381000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050" name="Picture 2" descr="C:\All Mark's Files\Mark's Pictures\Panthers\Sign-Traits\Feet\FP156 first capture MLotz FWC_18.JPG"/>
          <p:cNvPicPr>
            <a:picLocks noChangeAspect="1" noChangeArrowheads="1"/>
          </p:cNvPicPr>
          <p:nvPr/>
        </p:nvPicPr>
        <p:blipFill>
          <a:blip r:embed="rId6" cstate="email"/>
          <a:srcRect/>
          <a:stretch>
            <a:fillRect/>
          </a:stretch>
        </p:blipFill>
        <p:spPr bwMode="auto">
          <a:xfrm rot="16200000">
            <a:off x="5181600" y="2785319"/>
            <a:ext cx="3886202" cy="2914355"/>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2131819" y="228600"/>
            <a:ext cx="4831194" cy="707886"/>
          </a:xfrm>
          <a:prstGeom prst="rect">
            <a:avLst/>
          </a:prstGeom>
          <a:noFill/>
        </p:spPr>
        <p:txBody>
          <a:bodyPr wrap="none" rtlCol="0">
            <a:spAutoFit/>
          </a:bodyPr>
          <a:lstStyle/>
          <a:p>
            <a:r>
              <a:rPr lang="en-US" sz="4000" b="1" dirty="0">
                <a:latin typeface="Times New Roman" panose="02020603050405020304" pitchFamily="18" charset="0"/>
                <a:cs typeface="Times New Roman" panose="02020603050405020304" pitchFamily="18" charset="0"/>
              </a:rPr>
              <a:t>Panther Sign: Tracks</a:t>
            </a:r>
          </a:p>
        </p:txBody>
      </p:sp>
      <p:sp>
        <p:nvSpPr>
          <p:cNvPr id="5" name="TextBox 4"/>
          <p:cNvSpPr txBox="1"/>
          <p:nvPr/>
        </p:nvSpPr>
        <p:spPr>
          <a:xfrm>
            <a:off x="952580" y="1000034"/>
            <a:ext cx="2982928" cy="1200329"/>
          </a:xfrm>
          <a:prstGeom prst="rect">
            <a:avLst/>
          </a:prstGeom>
          <a:noFill/>
        </p:spPr>
        <p:txBody>
          <a:bodyPr wrap="square" rtlCol="0">
            <a:spAutoFit/>
          </a:bodyPr>
          <a:lstStyle/>
          <a:p>
            <a:pPr algn="ctr"/>
            <a:r>
              <a:rPr lang="en-US" sz="2400" u="sng" dirty="0">
                <a:latin typeface="Times New Roman" panose="02020603050405020304" pitchFamily="18" charset="0"/>
                <a:cs typeface="Times New Roman" panose="02020603050405020304" pitchFamily="18" charset="0"/>
              </a:rPr>
              <a:t>Front Foot</a:t>
            </a:r>
          </a:p>
          <a:p>
            <a:pPr algn="ctr"/>
            <a:r>
              <a:rPr lang="en-US" sz="2400" dirty="0">
                <a:latin typeface="Times New Roman" panose="02020603050405020304" pitchFamily="18" charset="0"/>
                <a:cs typeface="Times New Roman" panose="02020603050405020304" pitchFamily="18" charset="0"/>
              </a:rPr>
              <a:t>Wide pad</a:t>
            </a:r>
          </a:p>
          <a:p>
            <a:pPr algn="ctr"/>
            <a:r>
              <a:rPr lang="en-US" sz="2400" dirty="0">
                <a:latin typeface="Times New Roman" panose="02020603050405020304" pitchFamily="18" charset="0"/>
                <a:cs typeface="Times New Roman" panose="02020603050405020304" pitchFamily="18" charset="0"/>
              </a:rPr>
              <a:t>Round</a:t>
            </a:r>
            <a:endParaRPr lang="en-US" sz="2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379461" y="914400"/>
            <a:ext cx="1646605" cy="1200329"/>
          </a:xfrm>
          <a:prstGeom prst="rect">
            <a:avLst/>
          </a:prstGeom>
          <a:noFill/>
        </p:spPr>
        <p:txBody>
          <a:bodyPr wrap="none" rtlCol="0">
            <a:spAutoFit/>
          </a:bodyPr>
          <a:lstStyle/>
          <a:p>
            <a:pPr algn="ctr"/>
            <a:r>
              <a:rPr lang="en-US" sz="2400" u="sng" dirty="0">
                <a:latin typeface="Times New Roman" panose="02020603050405020304" pitchFamily="18" charset="0"/>
                <a:cs typeface="Times New Roman" panose="02020603050405020304" pitchFamily="18" charset="0"/>
              </a:rPr>
              <a:t>Back Foot</a:t>
            </a:r>
          </a:p>
          <a:p>
            <a:pPr algn="ctr"/>
            <a:r>
              <a:rPr lang="en-US" sz="2400" dirty="0">
                <a:latin typeface="Times New Roman" panose="02020603050405020304" pitchFamily="18" charset="0"/>
                <a:cs typeface="Times New Roman" panose="02020603050405020304" pitchFamily="18" charset="0"/>
              </a:rPr>
              <a:t>Narrow pad</a:t>
            </a:r>
          </a:p>
          <a:p>
            <a:pPr algn="ctr"/>
            <a:r>
              <a:rPr lang="en-US" sz="2400" dirty="0">
                <a:latin typeface="Times New Roman" panose="02020603050405020304" pitchFamily="18" charset="0"/>
                <a:cs typeface="Times New Roman" panose="02020603050405020304" pitchFamily="18" charset="0"/>
              </a:rPr>
              <a:t>Oval</a:t>
            </a:r>
            <a:endParaRPr lang="en-US" sz="2400" u="sng" dirty="0"/>
          </a:p>
        </p:txBody>
      </p:sp>
      <p:cxnSp>
        <p:nvCxnSpPr>
          <p:cNvPr id="12" name="Straight Connector 11"/>
          <p:cNvCxnSpPr/>
          <p:nvPr/>
        </p:nvCxnSpPr>
        <p:spPr>
          <a:xfrm>
            <a:off x="2131819" y="4639837"/>
            <a:ext cx="15240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600202" y="2770514"/>
            <a:ext cx="2438400" cy="2487286"/>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8" name="Straight Connector 17"/>
          <p:cNvCxnSpPr>
            <a:cxnSpLocks/>
          </p:cNvCxnSpPr>
          <p:nvPr/>
        </p:nvCxnSpPr>
        <p:spPr>
          <a:xfrm flipV="1">
            <a:off x="6659059" y="4505093"/>
            <a:ext cx="1191400" cy="21094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6252128" y="2680657"/>
            <a:ext cx="1905000" cy="26670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Audio 6">
            <a:hlinkClick r:id="" action="ppaction://media"/>
            <a:extLst>
              <a:ext uri="{FF2B5EF4-FFF2-40B4-BE49-F238E27FC236}">
                <a16:creationId xmlns:a16="http://schemas.microsoft.com/office/drawing/2014/main" id="{BFC55EAB-C2D1-4F38-9F76-68ADB31856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15028744"/>
      </p:ext>
    </p:extLst>
  </p:cSld>
  <p:clrMapOvr>
    <a:masterClrMapping/>
  </p:clrMapOvr>
  <mc:AlternateContent xmlns:mc="http://schemas.openxmlformats.org/markup-compatibility/2006" xmlns:p14="http://schemas.microsoft.com/office/powerpoint/2010/main">
    <mc:Choice Requires="p14">
      <p:transition spd="slow" p14:dur="2000" advTm="31798"/>
    </mc:Choice>
    <mc:Fallback xmlns="">
      <p:transition spd="slow" advTm="31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ll Mark's Files\Mark's Pictures\Panthers\Sign-Traits\Tracks\male131 vs female107 tracks-0005.JPG"/>
          <p:cNvPicPr>
            <a:picLocks noChangeAspect="1" noChangeArrowheads="1"/>
          </p:cNvPicPr>
          <p:nvPr/>
        </p:nvPicPr>
        <p:blipFill>
          <a:blip r:embed="rId5" cstate="email"/>
          <a:srcRect/>
          <a:stretch>
            <a:fillRect/>
          </a:stretch>
        </p:blipFill>
        <p:spPr bwMode="auto">
          <a:xfrm>
            <a:off x="1020384" y="1219200"/>
            <a:ext cx="7220749" cy="5415562"/>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2754034" y="300374"/>
            <a:ext cx="3635932" cy="707886"/>
          </a:xfrm>
          <a:prstGeom prst="rect">
            <a:avLst/>
          </a:prstGeom>
          <a:noFill/>
        </p:spPr>
        <p:txBody>
          <a:bodyPr wrap="none" rtlCol="0">
            <a:spAutoFit/>
          </a:bodyPr>
          <a:lstStyle/>
          <a:p>
            <a:pPr algn="ctr"/>
            <a:r>
              <a:rPr lang="en-US" sz="4000" b="1" dirty="0">
                <a:latin typeface="Times New Roman" panose="02020603050405020304" pitchFamily="18" charset="0"/>
                <a:cs typeface="Times New Roman" panose="02020603050405020304" pitchFamily="18" charset="0"/>
              </a:rPr>
              <a:t>Identify the Sex</a:t>
            </a:r>
          </a:p>
        </p:txBody>
      </p:sp>
      <p:sp>
        <p:nvSpPr>
          <p:cNvPr id="4" name="TextBox 3"/>
          <p:cNvSpPr txBox="1"/>
          <p:nvPr/>
        </p:nvSpPr>
        <p:spPr>
          <a:xfrm>
            <a:off x="1766868" y="2304363"/>
            <a:ext cx="2105063" cy="646331"/>
          </a:xfrm>
          <a:prstGeom prst="rect">
            <a:avLst/>
          </a:prstGeom>
          <a:noFill/>
        </p:spPr>
        <p:txBody>
          <a:bodyPr wrap="none" rtlCol="0">
            <a:spAutoFit/>
          </a:bodyPr>
          <a:lstStyle/>
          <a:p>
            <a:r>
              <a:rPr lang="en-US" sz="3600" dirty="0">
                <a:solidFill>
                  <a:srgbClr val="FFFF00"/>
                </a:solidFill>
              </a:rPr>
              <a:t>Male  &gt; 2”</a:t>
            </a:r>
          </a:p>
        </p:txBody>
      </p:sp>
      <p:sp>
        <p:nvSpPr>
          <p:cNvPr id="5" name="TextBox 4"/>
          <p:cNvSpPr txBox="1"/>
          <p:nvPr/>
        </p:nvSpPr>
        <p:spPr>
          <a:xfrm>
            <a:off x="5287583" y="2304363"/>
            <a:ext cx="2836033" cy="646331"/>
          </a:xfrm>
          <a:prstGeom prst="rect">
            <a:avLst/>
          </a:prstGeom>
          <a:noFill/>
        </p:spPr>
        <p:txBody>
          <a:bodyPr wrap="none" rtlCol="0">
            <a:spAutoFit/>
          </a:bodyPr>
          <a:lstStyle/>
          <a:p>
            <a:r>
              <a:rPr lang="en-US" sz="3600" dirty="0">
                <a:solidFill>
                  <a:srgbClr val="FFFF00"/>
                </a:solidFill>
              </a:rPr>
              <a:t>Female  &lt; 2”</a:t>
            </a:r>
          </a:p>
        </p:txBody>
      </p:sp>
      <p:sp>
        <p:nvSpPr>
          <p:cNvPr id="6" name="Left Bracket 5"/>
          <p:cNvSpPr/>
          <p:nvPr/>
        </p:nvSpPr>
        <p:spPr>
          <a:xfrm>
            <a:off x="2971800" y="4724400"/>
            <a:ext cx="228600" cy="914400"/>
          </a:xfrm>
          <a:prstGeom prst="leftBracket">
            <a:avLst/>
          </a:prstGeom>
          <a:ln w="50800">
            <a:solidFill>
              <a:srgbClr val="FFFF00"/>
            </a:solidFill>
          </a:ln>
          <a:scene3d>
            <a:camera prst="orthographicFront">
              <a:rot lat="0" lon="0" rev="60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FF00"/>
              </a:solidFill>
            </a:endParaRPr>
          </a:p>
        </p:txBody>
      </p:sp>
      <p:sp>
        <p:nvSpPr>
          <p:cNvPr id="7" name="Left Bracket 6"/>
          <p:cNvSpPr/>
          <p:nvPr/>
        </p:nvSpPr>
        <p:spPr>
          <a:xfrm>
            <a:off x="6856757" y="4281844"/>
            <a:ext cx="228600" cy="762000"/>
          </a:xfrm>
          <a:prstGeom prst="leftBracket">
            <a:avLst/>
          </a:prstGeom>
          <a:ln w="50800">
            <a:solidFill>
              <a:srgbClr val="FFFF00"/>
            </a:solidFill>
          </a:ln>
          <a:scene3d>
            <a:camera prst="orthographicFront">
              <a:rot lat="0" lon="0" rev="36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
        <p:nvSpPr>
          <p:cNvPr id="8" name="TextBox 7"/>
          <p:cNvSpPr txBox="1"/>
          <p:nvPr/>
        </p:nvSpPr>
        <p:spPr>
          <a:xfrm>
            <a:off x="2895600" y="5410200"/>
            <a:ext cx="564578" cy="584775"/>
          </a:xfrm>
          <a:prstGeom prst="rect">
            <a:avLst/>
          </a:prstGeom>
          <a:noFill/>
        </p:spPr>
        <p:txBody>
          <a:bodyPr wrap="none" rtlCol="0">
            <a:spAutoFit/>
          </a:bodyPr>
          <a:lstStyle/>
          <a:p>
            <a:r>
              <a:rPr lang="en-US" sz="3200" dirty="0">
                <a:solidFill>
                  <a:srgbClr val="FFFF00"/>
                </a:solidFill>
              </a:rPr>
              <a:t>2”</a:t>
            </a:r>
          </a:p>
        </p:txBody>
      </p:sp>
      <p:sp>
        <p:nvSpPr>
          <p:cNvPr id="9" name="TextBox 8"/>
          <p:cNvSpPr txBox="1"/>
          <p:nvPr/>
        </p:nvSpPr>
        <p:spPr>
          <a:xfrm>
            <a:off x="6553200" y="4876800"/>
            <a:ext cx="934871" cy="584775"/>
          </a:xfrm>
          <a:prstGeom prst="rect">
            <a:avLst/>
          </a:prstGeom>
          <a:noFill/>
        </p:spPr>
        <p:txBody>
          <a:bodyPr wrap="none" rtlCol="0">
            <a:spAutoFit/>
          </a:bodyPr>
          <a:lstStyle/>
          <a:p>
            <a:r>
              <a:rPr lang="en-US" sz="3200" dirty="0">
                <a:solidFill>
                  <a:srgbClr val="FFFF00"/>
                </a:solidFill>
              </a:rPr>
              <a:t>1 ¾”</a:t>
            </a:r>
          </a:p>
        </p:txBody>
      </p:sp>
      <p:sp>
        <p:nvSpPr>
          <p:cNvPr id="10" name="TextBox 9"/>
          <p:cNvSpPr txBox="1"/>
          <p:nvPr/>
        </p:nvSpPr>
        <p:spPr>
          <a:xfrm>
            <a:off x="6705600" y="5410200"/>
            <a:ext cx="530915" cy="646331"/>
          </a:xfrm>
          <a:prstGeom prst="rect">
            <a:avLst/>
          </a:prstGeom>
          <a:noFill/>
        </p:spPr>
        <p:txBody>
          <a:bodyPr wrap="none" rtlCol="0">
            <a:spAutoFit/>
          </a:bodyPr>
          <a:lstStyle/>
          <a:p>
            <a:r>
              <a:rPr lang="en-US" sz="3600" b="1" dirty="0">
                <a:solidFill>
                  <a:srgbClr val="FFFF00"/>
                </a:solidFill>
                <a:latin typeface="Times New Roman"/>
                <a:cs typeface="Times New Roman"/>
              </a:rPr>
              <a:t>♀</a:t>
            </a:r>
            <a:endParaRPr lang="en-US" sz="3600" b="1" dirty="0">
              <a:solidFill>
                <a:srgbClr val="FFFF00"/>
              </a:solidFill>
            </a:endParaRPr>
          </a:p>
        </p:txBody>
      </p:sp>
      <p:sp>
        <p:nvSpPr>
          <p:cNvPr id="11" name="TextBox 10"/>
          <p:cNvSpPr txBox="1"/>
          <p:nvPr/>
        </p:nvSpPr>
        <p:spPr>
          <a:xfrm>
            <a:off x="2819400" y="5867400"/>
            <a:ext cx="530915" cy="646331"/>
          </a:xfrm>
          <a:prstGeom prst="rect">
            <a:avLst/>
          </a:prstGeom>
          <a:noFill/>
        </p:spPr>
        <p:txBody>
          <a:bodyPr wrap="none" rtlCol="0">
            <a:spAutoFit/>
          </a:bodyPr>
          <a:lstStyle/>
          <a:p>
            <a:r>
              <a:rPr lang="en-US" sz="3600" b="1" dirty="0">
                <a:solidFill>
                  <a:srgbClr val="FFFF00"/>
                </a:solidFill>
                <a:latin typeface="Times New Roman"/>
                <a:cs typeface="Times New Roman"/>
              </a:rPr>
              <a:t>♂</a:t>
            </a:r>
            <a:endParaRPr lang="en-US" sz="3600" b="1" dirty="0">
              <a:solidFill>
                <a:srgbClr val="FFFF00"/>
              </a:solidFill>
            </a:endParaRPr>
          </a:p>
        </p:txBody>
      </p:sp>
      <p:pic>
        <p:nvPicPr>
          <p:cNvPr id="13" name="Audio 12">
            <a:hlinkClick r:id="" action="ppaction://media"/>
            <a:extLst>
              <a:ext uri="{FF2B5EF4-FFF2-40B4-BE49-F238E27FC236}">
                <a16:creationId xmlns:a16="http://schemas.microsoft.com/office/drawing/2014/main" id="{DB2DB7D4-7013-4D7C-8A95-B75C345543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18333324"/>
      </p:ext>
    </p:extLst>
  </p:cSld>
  <p:clrMapOvr>
    <a:masterClrMapping/>
  </p:clrMapOvr>
  <mc:AlternateContent xmlns:mc="http://schemas.openxmlformats.org/markup-compatibility/2006" xmlns:p14="http://schemas.microsoft.com/office/powerpoint/2010/main">
    <mc:Choice Requires="p14">
      <p:transition spd="slow" p14:dur="2000" advTm="34863"/>
    </mc:Choice>
    <mc:Fallback xmlns="">
      <p:transition spd="slow" advTm="34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C:\All Mark's Files\Mark's Pictures\Dogs\dog_01.JPG"/>
          <p:cNvPicPr>
            <a:picLocks noChangeAspect="1" noChangeArrowheads="1"/>
          </p:cNvPicPr>
          <p:nvPr/>
        </p:nvPicPr>
        <p:blipFill>
          <a:blip r:embed="rId5" cstate="email"/>
          <a:srcRect/>
          <a:stretch>
            <a:fillRect/>
          </a:stretch>
        </p:blipFill>
        <p:spPr bwMode="auto">
          <a:xfrm>
            <a:off x="3505200" y="1676400"/>
            <a:ext cx="5400686" cy="40501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3010" name="Rectangle 2"/>
          <p:cNvSpPr>
            <a:spLocks noGrp="1" noChangeArrowheads="1"/>
          </p:cNvSpPr>
          <p:nvPr>
            <p:ph type="title"/>
          </p:nvPr>
        </p:nvSpPr>
        <p:spPr>
          <a:xfrm>
            <a:off x="342900" y="388938"/>
            <a:ext cx="8458200" cy="639762"/>
          </a:xfrm>
        </p:spPr>
        <p:txBody>
          <a:bodyPr>
            <a:noAutofit/>
          </a:bodyPr>
          <a:lstStyle/>
          <a:p>
            <a:pPr algn="ctr"/>
            <a:r>
              <a:rPr lang="en-US" sz="4000" b="1" dirty="0">
                <a:solidFill>
                  <a:schemeClr val="tx1"/>
                </a:solidFill>
                <a:latin typeface="Times New Roman" panose="02020603050405020304" pitchFamily="18" charset="0"/>
                <a:cs typeface="Times New Roman" panose="02020603050405020304" pitchFamily="18" charset="0"/>
              </a:rPr>
              <a:t>Other Sign: Dog</a:t>
            </a:r>
          </a:p>
        </p:txBody>
      </p:sp>
      <p:sp>
        <p:nvSpPr>
          <p:cNvPr id="43011" name="Rectangle 3"/>
          <p:cNvSpPr>
            <a:spLocks noGrp="1" noChangeArrowheads="1"/>
          </p:cNvSpPr>
          <p:nvPr>
            <p:ph idx="1"/>
          </p:nvPr>
        </p:nvSpPr>
        <p:spPr>
          <a:xfrm>
            <a:off x="228600" y="1638299"/>
            <a:ext cx="3139068" cy="4572930"/>
          </a:xfrm>
        </p:spPr>
        <p:txBody>
          <a:bodyPr/>
          <a:lstStyle/>
          <a:p>
            <a:pPr>
              <a:lnSpc>
                <a:spcPct val="80000"/>
              </a:lnSpc>
            </a:pPr>
            <a:r>
              <a:rPr lang="en-US" sz="2800" dirty="0">
                <a:solidFill>
                  <a:schemeClr val="tx1"/>
                </a:solidFill>
                <a:latin typeface="Times New Roman" panose="02020603050405020304" pitchFamily="18" charset="0"/>
                <a:cs typeface="Times New Roman" panose="02020603050405020304" pitchFamily="18" charset="0"/>
              </a:rPr>
              <a:t>Pad more triangular (not 3-lobed)</a:t>
            </a:r>
          </a:p>
          <a:p>
            <a:pPr>
              <a:lnSpc>
                <a:spcPct val="80000"/>
              </a:lnSpc>
            </a:pPr>
            <a:r>
              <a:rPr lang="en-US" sz="2800" dirty="0">
                <a:solidFill>
                  <a:schemeClr val="tx1"/>
                </a:solidFill>
                <a:latin typeface="Times New Roman" panose="02020603050405020304" pitchFamily="18" charset="0"/>
                <a:cs typeface="Times New Roman" panose="02020603050405020304" pitchFamily="18" charset="0"/>
              </a:rPr>
              <a:t>Toes splayed outward from pad parallel with each other</a:t>
            </a:r>
          </a:p>
          <a:p>
            <a:pPr>
              <a:lnSpc>
                <a:spcPct val="80000"/>
              </a:lnSpc>
            </a:pPr>
            <a:r>
              <a:rPr lang="en-US" sz="2800" dirty="0">
                <a:solidFill>
                  <a:schemeClr val="tx1"/>
                </a:solidFill>
                <a:latin typeface="Times New Roman" panose="02020603050405020304" pitchFamily="18" charset="0"/>
                <a:cs typeface="Times New Roman" panose="02020603050405020304" pitchFamily="18" charset="0"/>
              </a:rPr>
              <a:t>Blunt claws present</a:t>
            </a:r>
          </a:p>
          <a:p>
            <a:pPr>
              <a:lnSpc>
                <a:spcPct val="80000"/>
              </a:lnSpc>
            </a:pPr>
            <a:r>
              <a:rPr lang="en-US" sz="2800" dirty="0">
                <a:solidFill>
                  <a:schemeClr val="tx1"/>
                </a:solidFill>
                <a:latin typeface="Times New Roman" panose="02020603050405020304" pitchFamily="18" charset="0"/>
                <a:cs typeface="Times New Roman" panose="02020603050405020304" pitchFamily="18" charset="0"/>
              </a:rPr>
              <a:t>X factor</a:t>
            </a:r>
          </a:p>
        </p:txBody>
      </p:sp>
      <p:sp>
        <p:nvSpPr>
          <p:cNvPr id="43018" name="Line 10"/>
          <p:cNvSpPr>
            <a:spLocks noChangeShapeType="1"/>
          </p:cNvSpPr>
          <p:nvPr/>
        </p:nvSpPr>
        <p:spPr bwMode="auto">
          <a:xfrm>
            <a:off x="4876800" y="2971800"/>
            <a:ext cx="1981200" cy="1752600"/>
          </a:xfrm>
          <a:prstGeom prst="line">
            <a:avLst/>
          </a:prstGeom>
          <a:noFill/>
          <a:ln w="38100">
            <a:solidFill>
              <a:srgbClr val="FF0000"/>
            </a:solidFill>
            <a:round/>
            <a:headEnd/>
            <a:tailEnd/>
          </a:ln>
          <a:effectLst/>
        </p:spPr>
        <p:txBody>
          <a:bodyPr/>
          <a:lstStyle/>
          <a:p>
            <a:endParaRPr lang="en-US">
              <a:solidFill>
                <a:prstClr val="white"/>
              </a:solidFill>
            </a:endParaRPr>
          </a:p>
        </p:txBody>
      </p:sp>
      <p:sp>
        <p:nvSpPr>
          <p:cNvPr id="43019" name="Line 11"/>
          <p:cNvSpPr>
            <a:spLocks noChangeShapeType="1"/>
          </p:cNvSpPr>
          <p:nvPr/>
        </p:nvSpPr>
        <p:spPr bwMode="auto">
          <a:xfrm flipH="1">
            <a:off x="4800600" y="3276600"/>
            <a:ext cx="2362200" cy="1295400"/>
          </a:xfrm>
          <a:prstGeom prst="line">
            <a:avLst/>
          </a:prstGeom>
          <a:noFill/>
          <a:ln w="38100">
            <a:solidFill>
              <a:srgbClr val="FF0000"/>
            </a:solidFill>
            <a:round/>
            <a:headEnd/>
            <a:tailEnd/>
          </a:ln>
          <a:effectLst/>
        </p:spPr>
        <p:txBody>
          <a:bodyPr/>
          <a:lstStyle/>
          <a:p>
            <a:endParaRPr lang="en-US">
              <a:solidFill>
                <a:prstClr val="white"/>
              </a:solidFill>
            </a:endParaRPr>
          </a:p>
        </p:txBody>
      </p:sp>
      <p:pic>
        <p:nvPicPr>
          <p:cNvPr id="3" name="Audio 2">
            <a:hlinkClick r:id="" action="ppaction://media"/>
            <a:extLst>
              <a:ext uri="{FF2B5EF4-FFF2-40B4-BE49-F238E27FC236}">
                <a16:creationId xmlns:a16="http://schemas.microsoft.com/office/drawing/2014/main" id="{9749ED24-1F9E-47BE-9ACE-0AE77DD541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95995495"/>
      </p:ext>
    </p:extLst>
  </p:cSld>
  <p:clrMapOvr>
    <a:masterClrMapping/>
  </p:clrMapOvr>
  <mc:AlternateContent xmlns:mc="http://schemas.openxmlformats.org/markup-compatibility/2006" xmlns:p14="http://schemas.microsoft.com/office/powerpoint/2010/main">
    <mc:Choice Requires="p14">
      <p:transition spd="slow" p14:dur="2000" advTm="75358"/>
    </mc:Choice>
    <mc:Fallback xmlns="">
      <p:transition spd="slow" advTm="75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a:off x="615678" y="1516862"/>
            <a:ext cx="4393202" cy="3959374"/>
            <a:chOff x="228600" y="1752600"/>
            <a:chExt cx="4084148" cy="4495800"/>
          </a:xfrm>
        </p:grpSpPr>
        <p:pic>
          <p:nvPicPr>
            <p:cNvPr id="79874" name="Picture 2050" descr="E:\Young and Goldman map with panther highlight.jpg"/>
            <p:cNvPicPr>
              <a:picLocks noChangeAspect="1" noChangeArrowheads="1"/>
            </p:cNvPicPr>
            <p:nvPr/>
          </p:nvPicPr>
          <p:blipFill>
            <a:blip r:embed="rId5" cstate="email"/>
            <a:srcRect/>
            <a:stretch>
              <a:fillRect/>
            </a:stretch>
          </p:blipFill>
          <p:spPr bwMode="auto">
            <a:xfrm>
              <a:off x="228600" y="1752600"/>
              <a:ext cx="4084148" cy="4495800"/>
            </a:xfrm>
            <a:prstGeom prst="rect">
              <a:avLst/>
            </a:prstGeom>
            <a:noFill/>
          </p:spPr>
        </p:pic>
        <p:sp>
          <p:nvSpPr>
            <p:cNvPr id="8" name="Freeform 7"/>
            <p:cNvSpPr/>
            <p:nvPr/>
          </p:nvSpPr>
          <p:spPr>
            <a:xfrm>
              <a:off x="2556042" y="3315368"/>
              <a:ext cx="657726" cy="540085"/>
            </a:xfrm>
            <a:custGeom>
              <a:avLst/>
              <a:gdLst>
                <a:gd name="connsiteX0" fmla="*/ 0 w 657726"/>
                <a:gd name="connsiteY0" fmla="*/ 10695 h 540085"/>
                <a:gd name="connsiteX1" fmla="*/ 5347 w 657726"/>
                <a:gd name="connsiteY1" fmla="*/ 155074 h 540085"/>
                <a:gd name="connsiteX2" fmla="*/ 26737 w 657726"/>
                <a:gd name="connsiteY2" fmla="*/ 176464 h 540085"/>
                <a:gd name="connsiteX3" fmla="*/ 21390 w 657726"/>
                <a:gd name="connsiteY3" fmla="*/ 240632 h 540085"/>
                <a:gd name="connsiteX4" fmla="*/ 48126 w 657726"/>
                <a:gd name="connsiteY4" fmla="*/ 283411 h 540085"/>
                <a:gd name="connsiteX5" fmla="*/ 48126 w 657726"/>
                <a:gd name="connsiteY5" fmla="*/ 342232 h 540085"/>
                <a:gd name="connsiteX6" fmla="*/ 96253 w 657726"/>
                <a:gd name="connsiteY6" fmla="*/ 363621 h 540085"/>
                <a:gd name="connsiteX7" fmla="*/ 122990 w 657726"/>
                <a:gd name="connsiteY7" fmla="*/ 347579 h 540085"/>
                <a:gd name="connsiteX8" fmla="*/ 171116 w 657726"/>
                <a:gd name="connsiteY8" fmla="*/ 374316 h 540085"/>
                <a:gd name="connsiteX9" fmla="*/ 197853 w 657726"/>
                <a:gd name="connsiteY9" fmla="*/ 363621 h 540085"/>
                <a:gd name="connsiteX10" fmla="*/ 229937 w 657726"/>
                <a:gd name="connsiteY10" fmla="*/ 374316 h 540085"/>
                <a:gd name="connsiteX11" fmla="*/ 229937 w 657726"/>
                <a:gd name="connsiteY11" fmla="*/ 352927 h 540085"/>
                <a:gd name="connsiteX12" fmla="*/ 213895 w 657726"/>
                <a:gd name="connsiteY12" fmla="*/ 326190 h 540085"/>
                <a:gd name="connsiteX13" fmla="*/ 256674 w 657726"/>
                <a:gd name="connsiteY13" fmla="*/ 315495 h 540085"/>
                <a:gd name="connsiteX14" fmla="*/ 390358 w 657726"/>
                <a:gd name="connsiteY14" fmla="*/ 310148 h 540085"/>
                <a:gd name="connsiteX15" fmla="*/ 417095 w 657726"/>
                <a:gd name="connsiteY15" fmla="*/ 336885 h 540085"/>
                <a:gd name="connsiteX16" fmla="*/ 438484 w 657726"/>
                <a:gd name="connsiteY16" fmla="*/ 326190 h 540085"/>
                <a:gd name="connsiteX17" fmla="*/ 454526 w 657726"/>
                <a:gd name="connsiteY17" fmla="*/ 310148 h 540085"/>
                <a:gd name="connsiteX18" fmla="*/ 497305 w 657726"/>
                <a:gd name="connsiteY18" fmla="*/ 336885 h 540085"/>
                <a:gd name="connsiteX19" fmla="*/ 518695 w 657726"/>
                <a:gd name="connsiteY19" fmla="*/ 342232 h 540085"/>
                <a:gd name="connsiteX20" fmla="*/ 529390 w 657726"/>
                <a:gd name="connsiteY20" fmla="*/ 417095 h 540085"/>
                <a:gd name="connsiteX21" fmla="*/ 545432 w 657726"/>
                <a:gd name="connsiteY21" fmla="*/ 454527 h 540085"/>
                <a:gd name="connsiteX22" fmla="*/ 556126 w 657726"/>
                <a:gd name="connsiteY22" fmla="*/ 454527 h 540085"/>
                <a:gd name="connsiteX23" fmla="*/ 582863 w 657726"/>
                <a:gd name="connsiteY23" fmla="*/ 486611 h 540085"/>
                <a:gd name="connsiteX24" fmla="*/ 593558 w 657726"/>
                <a:gd name="connsiteY24" fmla="*/ 508000 h 540085"/>
                <a:gd name="connsiteX25" fmla="*/ 620295 w 657726"/>
                <a:gd name="connsiteY25" fmla="*/ 524043 h 540085"/>
                <a:gd name="connsiteX26" fmla="*/ 641684 w 657726"/>
                <a:gd name="connsiteY26" fmla="*/ 540085 h 540085"/>
                <a:gd name="connsiteX27" fmla="*/ 657726 w 657726"/>
                <a:gd name="connsiteY27" fmla="*/ 513348 h 540085"/>
                <a:gd name="connsiteX28" fmla="*/ 657726 w 657726"/>
                <a:gd name="connsiteY28" fmla="*/ 459874 h 540085"/>
                <a:gd name="connsiteX29" fmla="*/ 652379 w 657726"/>
                <a:gd name="connsiteY29" fmla="*/ 417095 h 540085"/>
                <a:gd name="connsiteX30" fmla="*/ 630990 w 657726"/>
                <a:gd name="connsiteY30" fmla="*/ 385011 h 540085"/>
                <a:gd name="connsiteX31" fmla="*/ 582863 w 657726"/>
                <a:gd name="connsiteY31" fmla="*/ 299453 h 540085"/>
                <a:gd name="connsiteX32" fmla="*/ 566821 w 657726"/>
                <a:gd name="connsiteY32" fmla="*/ 267369 h 540085"/>
                <a:gd name="connsiteX33" fmla="*/ 572169 w 657726"/>
                <a:gd name="connsiteY33" fmla="*/ 187158 h 540085"/>
                <a:gd name="connsiteX34" fmla="*/ 582863 w 657726"/>
                <a:gd name="connsiteY34" fmla="*/ 171116 h 540085"/>
                <a:gd name="connsiteX35" fmla="*/ 475916 w 657726"/>
                <a:gd name="connsiteY35" fmla="*/ 64169 h 540085"/>
                <a:gd name="connsiteX36" fmla="*/ 422442 w 657726"/>
                <a:gd name="connsiteY36" fmla="*/ 48127 h 540085"/>
                <a:gd name="connsiteX37" fmla="*/ 379663 w 657726"/>
                <a:gd name="connsiteY37" fmla="*/ 48127 h 540085"/>
                <a:gd name="connsiteX38" fmla="*/ 320842 w 657726"/>
                <a:gd name="connsiteY38" fmla="*/ 48127 h 540085"/>
                <a:gd name="connsiteX39" fmla="*/ 299453 w 657726"/>
                <a:gd name="connsiteY39" fmla="*/ 64169 h 540085"/>
                <a:gd name="connsiteX40" fmla="*/ 256674 w 657726"/>
                <a:gd name="connsiteY40" fmla="*/ 69516 h 540085"/>
                <a:gd name="connsiteX41" fmla="*/ 197853 w 657726"/>
                <a:gd name="connsiteY41" fmla="*/ 53474 h 540085"/>
                <a:gd name="connsiteX42" fmla="*/ 165769 w 657726"/>
                <a:gd name="connsiteY42" fmla="*/ 42779 h 540085"/>
                <a:gd name="connsiteX43" fmla="*/ 106947 w 657726"/>
                <a:gd name="connsiteY43" fmla="*/ 26737 h 540085"/>
                <a:gd name="connsiteX44" fmla="*/ 80211 w 657726"/>
                <a:gd name="connsiteY44" fmla="*/ 10695 h 540085"/>
                <a:gd name="connsiteX45" fmla="*/ 64169 w 657726"/>
                <a:gd name="connsiteY45" fmla="*/ 0 h 540085"/>
                <a:gd name="connsiteX46" fmla="*/ 0 w 657726"/>
                <a:gd name="connsiteY46" fmla="*/ 10695 h 540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57726" h="540085">
                  <a:moveTo>
                    <a:pt x="0" y="10695"/>
                  </a:moveTo>
                  <a:lnTo>
                    <a:pt x="5347" y="155074"/>
                  </a:lnTo>
                  <a:lnTo>
                    <a:pt x="26737" y="176464"/>
                  </a:lnTo>
                  <a:lnTo>
                    <a:pt x="21390" y="240632"/>
                  </a:lnTo>
                  <a:lnTo>
                    <a:pt x="48126" y="283411"/>
                  </a:lnTo>
                  <a:lnTo>
                    <a:pt x="48126" y="342232"/>
                  </a:lnTo>
                  <a:lnTo>
                    <a:pt x="96253" y="363621"/>
                  </a:lnTo>
                  <a:lnTo>
                    <a:pt x="122990" y="347579"/>
                  </a:lnTo>
                  <a:lnTo>
                    <a:pt x="171116" y="374316"/>
                  </a:lnTo>
                  <a:lnTo>
                    <a:pt x="197853" y="363621"/>
                  </a:lnTo>
                  <a:lnTo>
                    <a:pt x="229937" y="374316"/>
                  </a:lnTo>
                  <a:lnTo>
                    <a:pt x="229937" y="352927"/>
                  </a:lnTo>
                  <a:lnTo>
                    <a:pt x="213895" y="326190"/>
                  </a:lnTo>
                  <a:lnTo>
                    <a:pt x="256674" y="315495"/>
                  </a:lnTo>
                  <a:lnTo>
                    <a:pt x="390358" y="310148"/>
                  </a:lnTo>
                  <a:lnTo>
                    <a:pt x="417095" y="336885"/>
                  </a:lnTo>
                  <a:lnTo>
                    <a:pt x="438484" y="326190"/>
                  </a:lnTo>
                  <a:lnTo>
                    <a:pt x="454526" y="310148"/>
                  </a:lnTo>
                  <a:lnTo>
                    <a:pt x="497305" y="336885"/>
                  </a:lnTo>
                  <a:lnTo>
                    <a:pt x="518695" y="342232"/>
                  </a:lnTo>
                  <a:lnTo>
                    <a:pt x="529390" y="417095"/>
                  </a:lnTo>
                  <a:lnTo>
                    <a:pt x="545432" y="454527"/>
                  </a:lnTo>
                  <a:lnTo>
                    <a:pt x="556126" y="454527"/>
                  </a:lnTo>
                  <a:lnTo>
                    <a:pt x="582863" y="486611"/>
                  </a:lnTo>
                  <a:lnTo>
                    <a:pt x="593558" y="508000"/>
                  </a:lnTo>
                  <a:lnTo>
                    <a:pt x="620295" y="524043"/>
                  </a:lnTo>
                  <a:lnTo>
                    <a:pt x="641684" y="540085"/>
                  </a:lnTo>
                  <a:lnTo>
                    <a:pt x="657726" y="513348"/>
                  </a:lnTo>
                  <a:lnTo>
                    <a:pt x="657726" y="459874"/>
                  </a:lnTo>
                  <a:lnTo>
                    <a:pt x="652379" y="417095"/>
                  </a:lnTo>
                  <a:lnTo>
                    <a:pt x="630990" y="385011"/>
                  </a:lnTo>
                  <a:lnTo>
                    <a:pt x="582863" y="299453"/>
                  </a:lnTo>
                  <a:lnTo>
                    <a:pt x="566821" y="267369"/>
                  </a:lnTo>
                  <a:lnTo>
                    <a:pt x="572169" y="187158"/>
                  </a:lnTo>
                  <a:lnTo>
                    <a:pt x="582863" y="171116"/>
                  </a:lnTo>
                  <a:lnTo>
                    <a:pt x="475916" y="64169"/>
                  </a:lnTo>
                  <a:lnTo>
                    <a:pt x="422442" y="48127"/>
                  </a:lnTo>
                  <a:lnTo>
                    <a:pt x="379663" y="48127"/>
                  </a:lnTo>
                  <a:lnTo>
                    <a:pt x="320842" y="48127"/>
                  </a:lnTo>
                  <a:lnTo>
                    <a:pt x="299453" y="64169"/>
                  </a:lnTo>
                  <a:lnTo>
                    <a:pt x="256674" y="69516"/>
                  </a:lnTo>
                  <a:lnTo>
                    <a:pt x="197853" y="53474"/>
                  </a:lnTo>
                  <a:lnTo>
                    <a:pt x="165769" y="42779"/>
                  </a:lnTo>
                  <a:lnTo>
                    <a:pt x="106947" y="26737"/>
                  </a:lnTo>
                  <a:lnTo>
                    <a:pt x="80211" y="10695"/>
                  </a:lnTo>
                  <a:lnTo>
                    <a:pt x="64169" y="0"/>
                  </a:lnTo>
                  <a:lnTo>
                    <a:pt x="0" y="10695"/>
                  </a:lnTo>
                  <a:close/>
                </a:path>
              </a:pathLst>
            </a:custGeom>
            <a:solidFill>
              <a:srgbClr val="FFFF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Freeform 9"/>
            <p:cNvSpPr/>
            <p:nvPr/>
          </p:nvSpPr>
          <p:spPr>
            <a:xfrm>
              <a:off x="2159540" y="5612860"/>
              <a:ext cx="888460" cy="126459"/>
            </a:xfrm>
            <a:custGeom>
              <a:avLst/>
              <a:gdLst>
                <a:gd name="connsiteX0" fmla="*/ 0 w 856034"/>
                <a:gd name="connsiteY0" fmla="*/ 0 h 126459"/>
                <a:gd name="connsiteX1" fmla="*/ 0 w 856034"/>
                <a:gd name="connsiteY1" fmla="*/ 121595 h 126459"/>
                <a:gd name="connsiteX2" fmla="*/ 856034 w 856034"/>
                <a:gd name="connsiteY2" fmla="*/ 126459 h 126459"/>
                <a:gd name="connsiteX3" fmla="*/ 856034 w 856034"/>
                <a:gd name="connsiteY3" fmla="*/ 0 h 126459"/>
                <a:gd name="connsiteX4" fmla="*/ 0 w 856034"/>
                <a:gd name="connsiteY4" fmla="*/ 0 h 126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034" h="126459">
                  <a:moveTo>
                    <a:pt x="0" y="0"/>
                  </a:moveTo>
                  <a:lnTo>
                    <a:pt x="0" y="121595"/>
                  </a:lnTo>
                  <a:lnTo>
                    <a:pt x="856034" y="126459"/>
                  </a:lnTo>
                  <a:lnTo>
                    <a:pt x="856034" y="0"/>
                  </a:lnTo>
                  <a:lnTo>
                    <a:pt x="0" y="0"/>
                  </a:lnTo>
                  <a:close/>
                </a:path>
              </a:pathLst>
            </a:custGeom>
            <a:solidFill>
              <a:srgbClr val="FFFF00">
                <a:alpha val="4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i="1" dirty="0">
                <a:solidFill>
                  <a:prstClr val="black"/>
                </a:solidFill>
                <a:latin typeface="Times" pitchFamily="18" charset="0"/>
              </a:endParaRPr>
            </a:p>
          </p:txBody>
        </p:sp>
        <p:sp>
          <p:nvSpPr>
            <p:cNvPr id="11" name="TextBox 10"/>
            <p:cNvSpPr txBox="1"/>
            <p:nvPr/>
          </p:nvSpPr>
          <p:spPr>
            <a:xfrm>
              <a:off x="457200" y="5029200"/>
              <a:ext cx="1066800" cy="230832"/>
            </a:xfrm>
            <a:prstGeom prst="rect">
              <a:avLst/>
            </a:prstGeom>
            <a:noFill/>
          </p:spPr>
          <p:txBody>
            <a:bodyPr wrap="square" rtlCol="0">
              <a:spAutoFit/>
            </a:bodyPr>
            <a:lstStyle/>
            <a:p>
              <a:pPr algn="ctr"/>
              <a:r>
                <a:rPr lang="en-US" sz="900" b="1" u="sng" dirty="0">
                  <a:solidFill>
                    <a:srgbClr val="FF0000"/>
                  </a:solidFill>
                </a:rPr>
                <a:t>____EXTINCT____</a:t>
              </a:r>
            </a:p>
          </p:txBody>
        </p:sp>
        <p:sp>
          <p:nvSpPr>
            <p:cNvPr id="13" name="Freeform 12"/>
            <p:cNvSpPr/>
            <p:nvPr/>
          </p:nvSpPr>
          <p:spPr>
            <a:xfrm>
              <a:off x="2600190" y="2660861"/>
              <a:ext cx="892731" cy="823393"/>
            </a:xfrm>
            <a:custGeom>
              <a:avLst/>
              <a:gdLst>
                <a:gd name="connsiteX0" fmla="*/ 151677 w 892731"/>
                <a:gd name="connsiteY0" fmla="*/ 680383 h 823393"/>
                <a:gd name="connsiteX1" fmla="*/ 225349 w 892731"/>
                <a:gd name="connsiteY1" fmla="*/ 706384 h 823393"/>
                <a:gd name="connsiteX2" fmla="*/ 277353 w 892731"/>
                <a:gd name="connsiteY2" fmla="*/ 680383 h 823393"/>
                <a:gd name="connsiteX3" fmla="*/ 403029 w 892731"/>
                <a:gd name="connsiteY3" fmla="*/ 689050 h 823393"/>
                <a:gd name="connsiteX4" fmla="*/ 437698 w 892731"/>
                <a:gd name="connsiteY4" fmla="*/ 706384 h 823393"/>
                <a:gd name="connsiteX5" fmla="*/ 559040 w 892731"/>
                <a:gd name="connsiteY5" fmla="*/ 823393 h 823393"/>
                <a:gd name="connsiteX6" fmla="*/ 606710 w 892731"/>
                <a:gd name="connsiteY6" fmla="*/ 741054 h 823393"/>
                <a:gd name="connsiteX7" fmla="*/ 684716 w 892731"/>
                <a:gd name="connsiteY7" fmla="*/ 676049 h 823393"/>
                <a:gd name="connsiteX8" fmla="*/ 671715 w 892731"/>
                <a:gd name="connsiteY8" fmla="*/ 671715 h 823393"/>
                <a:gd name="connsiteX9" fmla="*/ 671715 w 892731"/>
                <a:gd name="connsiteY9" fmla="*/ 650047 h 823393"/>
                <a:gd name="connsiteX10" fmla="*/ 702051 w 892731"/>
                <a:gd name="connsiteY10" fmla="*/ 645713 h 823393"/>
                <a:gd name="connsiteX11" fmla="*/ 702051 w 892731"/>
                <a:gd name="connsiteY11" fmla="*/ 628379 h 823393"/>
                <a:gd name="connsiteX12" fmla="*/ 702051 w 892731"/>
                <a:gd name="connsiteY12" fmla="*/ 598043 h 823393"/>
                <a:gd name="connsiteX13" fmla="*/ 676049 w 892731"/>
                <a:gd name="connsiteY13" fmla="*/ 572041 h 823393"/>
                <a:gd name="connsiteX14" fmla="*/ 645713 w 892731"/>
                <a:gd name="connsiteY14" fmla="*/ 515704 h 823393"/>
                <a:gd name="connsiteX15" fmla="*/ 676049 w 892731"/>
                <a:gd name="connsiteY15" fmla="*/ 511370 h 823393"/>
                <a:gd name="connsiteX16" fmla="*/ 689050 w 892731"/>
                <a:gd name="connsiteY16" fmla="*/ 541706 h 823393"/>
                <a:gd name="connsiteX17" fmla="*/ 702051 w 892731"/>
                <a:gd name="connsiteY17" fmla="*/ 511370 h 823393"/>
                <a:gd name="connsiteX18" fmla="*/ 702051 w 892731"/>
                <a:gd name="connsiteY18" fmla="*/ 468034 h 823393"/>
                <a:gd name="connsiteX19" fmla="*/ 719385 w 892731"/>
                <a:gd name="connsiteY19" fmla="*/ 442032 h 823393"/>
                <a:gd name="connsiteX20" fmla="*/ 715052 w 892731"/>
                <a:gd name="connsiteY20" fmla="*/ 403029 h 823393"/>
                <a:gd name="connsiteX21" fmla="*/ 728053 w 892731"/>
                <a:gd name="connsiteY21" fmla="*/ 359693 h 823393"/>
                <a:gd name="connsiteX22" fmla="*/ 814726 w 892731"/>
                <a:gd name="connsiteY22" fmla="*/ 281687 h 823393"/>
                <a:gd name="connsiteX23" fmla="*/ 806058 w 892731"/>
                <a:gd name="connsiteY23" fmla="*/ 238350 h 823393"/>
                <a:gd name="connsiteX24" fmla="*/ 793057 w 892731"/>
                <a:gd name="connsiteY24" fmla="*/ 238350 h 823393"/>
                <a:gd name="connsiteX25" fmla="*/ 797391 w 892731"/>
                <a:gd name="connsiteY25" fmla="*/ 203681 h 823393"/>
                <a:gd name="connsiteX26" fmla="*/ 840728 w 892731"/>
                <a:gd name="connsiteY26" fmla="*/ 147344 h 823393"/>
                <a:gd name="connsiteX27" fmla="*/ 849395 w 892731"/>
                <a:gd name="connsiteY27" fmla="*/ 130009 h 823393"/>
                <a:gd name="connsiteX28" fmla="*/ 884064 w 892731"/>
                <a:gd name="connsiteY28" fmla="*/ 95340 h 823393"/>
                <a:gd name="connsiteX29" fmla="*/ 892731 w 892731"/>
                <a:gd name="connsiteY29" fmla="*/ 69338 h 823393"/>
                <a:gd name="connsiteX30" fmla="*/ 853728 w 892731"/>
                <a:gd name="connsiteY30" fmla="*/ 26002 h 823393"/>
                <a:gd name="connsiteX31" fmla="*/ 823393 w 892731"/>
                <a:gd name="connsiteY31" fmla="*/ 0 h 823393"/>
                <a:gd name="connsiteX32" fmla="*/ 745387 w 892731"/>
                <a:gd name="connsiteY32" fmla="*/ 0 h 823393"/>
                <a:gd name="connsiteX33" fmla="*/ 680383 w 892731"/>
                <a:gd name="connsiteY33" fmla="*/ 39003 h 823393"/>
                <a:gd name="connsiteX34" fmla="*/ 567708 w 892731"/>
                <a:gd name="connsiteY34" fmla="*/ 147344 h 823393"/>
                <a:gd name="connsiteX35" fmla="*/ 498369 w 892731"/>
                <a:gd name="connsiteY35" fmla="*/ 199348 h 823393"/>
                <a:gd name="connsiteX36" fmla="*/ 481035 w 892731"/>
                <a:gd name="connsiteY36" fmla="*/ 212348 h 823393"/>
                <a:gd name="connsiteX37" fmla="*/ 411696 w 892731"/>
                <a:gd name="connsiteY37" fmla="*/ 160345 h 823393"/>
                <a:gd name="connsiteX38" fmla="*/ 312022 w 892731"/>
                <a:gd name="connsiteY38" fmla="*/ 156011 h 823393"/>
                <a:gd name="connsiteX39" fmla="*/ 260019 w 892731"/>
                <a:gd name="connsiteY39" fmla="*/ 86673 h 823393"/>
                <a:gd name="connsiteX40" fmla="*/ 229683 w 892731"/>
                <a:gd name="connsiteY40" fmla="*/ 86673 h 823393"/>
                <a:gd name="connsiteX41" fmla="*/ 208015 w 892731"/>
                <a:gd name="connsiteY41" fmla="*/ 56337 h 823393"/>
                <a:gd name="connsiteX42" fmla="*/ 151677 w 892731"/>
                <a:gd name="connsiteY42" fmla="*/ 43336 h 823393"/>
                <a:gd name="connsiteX43" fmla="*/ 117008 w 892731"/>
                <a:gd name="connsiteY43" fmla="*/ 91006 h 823393"/>
                <a:gd name="connsiteX44" fmla="*/ 26001 w 892731"/>
                <a:gd name="connsiteY44" fmla="*/ 169012 h 823393"/>
                <a:gd name="connsiteX45" fmla="*/ 17334 w 892731"/>
                <a:gd name="connsiteY45" fmla="*/ 195014 h 823393"/>
                <a:gd name="connsiteX46" fmla="*/ 4333 w 892731"/>
                <a:gd name="connsiteY46" fmla="*/ 221016 h 823393"/>
                <a:gd name="connsiteX47" fmla="*/ 0 w 892731"/>
                <a:gd name="connsiteY47" fmla="*/ 247018 h 823393"/>
                <a:gd name="connsiteX48" fmla="*/ 26001 w 892731"/>
                <a:gd name="connsiteY48" fmla="*/ 268686 h 823393"/>
                <a:gd name="connsiteX49" fmla="*/ 56337 w 892731"/>
                <a:gd name="connsiteY49" fmla="*/ 290354 h 823393"/>
                <a:gd name="connsiteX50" fmla="*/ 69338 w 892731"/>
                <a:gd name="connsiteY50" fmla="*/ 325023 h 823393"/>
                <a:gd name="connsiteX51" fmla="*/ 99674 w 892731"/>
                <a:gd name="connsiteY51" fmla="*/ 364026 h 823393"/>
                <a:gd name="connsiteX52" fmla="*/ 108341 w 892731"/>
                <a:gd name="connsiteY52" fmla="*/ 368360 h 823393"/>
                <a:gd name="connsiteX53" fmla="*/ 112674 w 892731"/>
                <a:gd name="connsiteY53" fmla="*/ 407363 h 823393"/>
                <a:gd name="connsiteX54" fmla="*/ 82339 w 892731"/>
                <a:gd name="connsiteY54" fmla="*/ 437698 h 823393"/>
                <a:gd name="connsiteX55" fmla="*/ 65004 w 892731"/>
                <a:gd name="connsiteY55" fmla="*/ 485368 h 823393"/>
                <a:gd name="connsiteX56" fmla="*/ 86673 w 892731"/>
                <a:gd name="connsiteY56" fmla="*/ 524371 h 823393"/>
                <a:gd name="connsiteX57" fmla="*/ 108341 w 892731"/>
                <a:gd name="connsiteY57" fmla="*/ 537372 h 823393"/>
                <a:gd name="connsiteX58" fmla="*/ 130009 w 892731"/>
                <a:gd name="connsiteY58" fmla="*/ 576375 h 823393"/>
                <a:gd name="connsiteX59" fmla="*/ 151677 w 892731"/>
                <a:gd name="connsiteY59" fmla="*/ 593710 h 823393"/>
                <a:gd name="connsiteX60" fmla="*/ 169012 w 892731"/>
                <a:gd name="connsiteY60" fmla="*/ 628379 h 823393"/>
                <a:gd name="connsiteX61" fmla="*/ 151677 w 892731"/>
                <a:gd name="connsiteY61" fmla="*/ 680383 h 8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92731" h="823393">
                  <a:moveTo>
                    <a:pt x="151677" y="680383"/>
                  </a:moveTo>
                  <a:lnTo>
                    <a:pt x="225349" y="706384"/>
                  </a:lnTo>
                  <a:lnTo>
                    <a:pt x="277353" y="680383"/>
                  </a:lnTo>
                  <a:lnTo>
                    <a:pt x="403029" y="689050"/>
                  </a:lnTo>
                  <a:lnTo>
                    <a:pt x="437698" y="706384"/>
                  </a:lnTo>
                  <a:lnTo>
                    <a:pt x="559040" y="823393"/>
                  </a:lnTo>
                  <a:lnTo>
                    <a:pt x="606710" y="741054"/>
                  </a:lnTo>
                  <a:lnTo>
                    <a:pt x="684716" y="676049"/>
                  </a:lnTo>
                  <a:lnTo>
                    <a:pt x="671715" y="671715"/>
                  </a:lnTo>
                  <a:lnTo>
                    <a:pt x="671715" y="650047"/>
                  </a:lnTo>
                  <a:lnTo>
                    <a:pt x="702051" y="645713"/>
                  </a:lnTo>
                  <a:lnTo>
                    <a:pt x="702051" y="628379"/>
                  </a:lnTo>
                  <a:lnTo>
                    <a:pt x="702051" y="598043"/>
                  </a:lnTo>
                  <a:lnTo>
                    <a:pt x="676049" y="572041"/>
                  </a:lnTo>
                  <a:lnTo>
                    <a:pt x="645713" y="515704"/>
                  </a:lnTo>
                  <a:lnTo>
                    <a:pt x="676049" y="511370"/>
                  </a:lnTo>
                  <a:lnTo>
                    <a:pt x="689050" y="541706"/>
                  </a:lnTo>
                  <a:lnTo>
                    <a:pt x="702051" y="511370"/>
                  </a:lnTo>
                  <a:lnTo>
                    <a:pt x="702051" y="468034"/>
                  </a:lnTo>
                  <a:lnTo>
                    <a:pt x="719385" y="442032"/>
                  </a:lnTo>
                  <a:lnTo>
                    <a:pt x="715052" y="403029"/>
                  </a:lnTo>
                  <a:lnTo>
                    <a:pt x="728053" y="359693"/>
                  </a:lnTo>
                  <a:lnTo>
                    <a:pt x="814726" y="281687"/>
                  </a:lnTo>
                  <a:lnTo>
                    <a:pt x="806058" y="238350"/>
                  </a:lnTo>
                  <a:lnTo>
                    <a:pt x="793057" y="238350"/>
                  </a:lnTo>
                  <a:lnTo>
                    <a:pt x="797391" y="203681"/>
                  </a:lnTo>
                  <a:lnTo>
                    <a:pt x="840728" y="147344"/>
                  </a:lnTo>
                  <a:lnTo>
                    <a:pt x="849395" y="130009"/>
                  </a:lnTo>
                  <a:lnTo>
                    <a:pt x="884064" y="95340"/>
                  </a:lnTo>
                  <a:lnTo>
                    <a:pt x="892731" y="69338"/>
                  </a:lnTo>
                  <a:lnTo>
                    <a:pt x="853728" y="26002"/>
                  </a:lnTo>
                  <a:lnTo>
                    <a:pt x="823393" y="0"/>
                  </a:lnTo>
                  <a:lnTo>
                    <a:pt x="745387" y="0"/>
                  </a:lnTo>
                  <a:lnTo>
                    <a:pt x="680383" y="39003"/>
                  </a:lnTo>
                  <a:lnTo>
                    <a:pt x="567708" y="147344"/>
                  </a:lnTo>
                  <a:lnTo>
                    <a:pt x="498369" y="199348"/>
                  </a:lnTo>
                  <a:lnTo>
                    <a:pt x="481035" y="212348"/>
                  </a:lnTo>
                  <a:lnTo>
                    <a:pt x="411696" y="160345"/>
                  </a:lnTo>
                  <a:lnTo>
                    <a:pt x="312022" y="156011"/>
                  </a:lnTo>
                  <a:lnTo>
                    <a:pt x="260019" y="86673"/>
                  </a:lnTo>
                  <a:lnTo>
                    <a:pt x="229683" y="86673"/>
                  </a:lnTo>
                  <a:lnTo>
                    <a:pt x="208015" y="56337"/>
                  </a:lnTo>
                  <a:lnTo>
                    <a:pt x="151677" y="43336"/>
                  </a:lnTo>
                  <a:lnTo>
                    <a:pt x="117008" y="91006"/>
                  </a:lnTo>
                  <a:lnTo>
                    <a:pt x="26001" y="169012"/>
                  </a:lnTo>
                  <a:lnTo>
                    <a:pt x="17334" y="195014"/>
                  </a:lnTo>
                  <a:lnTo>
                    <a:pt x="4333" y="221016"/>
                  </a:lnTo>
                  <a:lnTo>
                    <a:pt x="0" y="247018"/>
                  </a:lnTo>
                  <a:lnTo>
                    <a:pt x="26001" y="268686"/>
                  </a:lnTo>
                  <a:lnTo>
                    <a:pt x="56337" y="290354"/>
                  </a:lnTo>
                  <a:lnTo>
                    <a:pt x="69338" y="325023"/>
                  </a:lnTo>
                  <a:lnTo>
                    <a:pt x="99674" y="364026"/>
                  </a:lnTo>
                  <a:lnTo>
                    <a:pt x="108341" y="368360"/>
                  </a:lnTo>
                  <a:lnTo>
                    <a:pt x="112674" y="407363"/>
                  </a:lnTo>
                  <a:lnTo>
                    <a:pt x="82339" y="437698"/>
                  </a:lnTo>
                  <a:lnTo>
                    <a:pt x="65004" y="485368"/>
                  </a:lnTo>
                  <a:lnTo>
                    <a:pt x="86673" y="524371"/>
                  </a:lnTo>
                  <a:lnTo>
                    <a:pt x="108341" y="537372"/>
                  </a:lnTo>
                  <a:lnTo>
                    <a:pt x="130009" y="576375"/>
                  </a:lnTo>
                  <a:lnTo>
                    <a:pt x="151677" y="593710"/>
                  </a:lnTo>
                  <a:lnTo>
                    <a:pt x="169012" y="628379"/>
                  </a:lnTo>
                  <a:lnTo>
                    <a:pt x="151677" y="680383"/>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4" name="Picture 7" descr="240px-Puma_range"/>
          <p:cNvPicPr>
            <a:picLocks noChangeAspect="1" noChangeArrowheads="1"/>
          </p:cNvPicPr>
          <p:nvPr/>
        </p:nvPicPr>
        <p:blipFill>
          <a:blip r:embed="rId6" cstate="email"/>
          <a:srcRect/>
          <a:stretch>
            <a:fillRect/>
          </a:stretch>
        </p:blipFill>
        <p:spPr bwMode="auto">
          <a:xfrm>
            <a:off x="5435628" y="2180600"/>
            <a:ext cx="3429000" cy="4443813"/>
          </a:xfrm>
          <a:prstGeom prst="rect">
            <a:avLst/>
          </a:prstGeom>
          <a:noFill/>
        </p:spPr>
      </p:pic>
      <p:sp>
        <p:nvSpPr>
          <p:cNvPr id="15" name="Title 1"/>
          <p:cNvSpPr txBox="1">
            <a:spLocks/>
          </p:cNvSpPr>
          <p:nvPr/>
        </p:nvSpPr>
        <p:spPr>
          <a:xfrm>
            <a:off x="0" y="56226"/>
            <a:ext cx="9144000" cy="776001"/>
          </a:xfrm>
          <a:prstGeom prst="rect">
            <a:avLst/>
          </a:prstGeom>
        </p:spPr>
        <p:txBody>
          <a:bodyPr>
            <a:noAutofit/>
          </a:bodyPr>
          <a:lstStyle/>
          <a:p>
            <a:pPr algn="ctr">
              <a:spcBef>
                <a:spcPct val="0"/>
              </a:spcBef>
              <a:defRPr/>
            </a:pPr>
            <a:r>
              <a:rPr lang="en-US" sz="4000" b="1" dirty="0">
                <a:latin typeface="Times New Roman" panose="02020603050405020304" pitchFamily="18" charset="0"/>
                <a:cs typeface="Times New Roman" panose="02020603050405020304" pitchFamily="18" charset="0"/>
              </a:rPr>
              <a:t>Pumas are an American cat</a:t>
            </a:r>
          </a:p>
        </p:txBody>
      </p:sp>
      <p:sp>
        <p:nvSpPr>
          <p:cNvPr id="17" name="TextBox 16"/>
          <p:cNvSpPr txBox="1"/>
          <p:nvPr/>
        </p:nvSpPr>
        <p:spPr>
          <a:xfrm>
            <a:off x="5868540" y="1257270"/>
            <a:ext cx="2895844" cy="923330"/>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Current </a:t>
            </a:r>
            <a:r>
              <a:rPr lang="en-US" b="1" i="1" dirty="0">
                <a:latin typeface="Times New Roman" panose="02020603050405020304" pitchFamily="18" charset="0"/>
                <a:cs typeface="Times New Roman" panose="02020603050405020304" pitchFamily="18" charset="0"/>
              </a:rPr>
              <a:t>Puma</a:t>
            </a:r>
            <a:r>
              <a:rPr lang="en-US" b="1" dirty="0">
                <a:latin typeface="Times New Roman" panose="02020603050405020304" pitchFamily="18" charset="0"/>
                <a:cs typeface="Times New Roman" panose="02020603050405020304" pitchFamily="18" charset="0"/>
              </a:rPr>
              <a:t> distribution range wide</a:t>
            </a:r>
          </a:p>
          <a:p>
            <a:endParaRPr lang="en-US"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1160914" y="870031"/>
            <a:ext cx="3153465" cy="1077218"/>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Historic Distribution              N &amp; C America</a:t>
            </a:r>
          </a:p>
          <a:p>
            <a:pPr algn="ctr"/>
            <a:r>
              <a:rPr lang="en-US" sz="2800" b="1" dirty="0">
                <a:latin typeface="Arial" panose="020B0604020202020204" pitchFamily="34" charset="0"/>
                <a:cs typeface="Arial" panose="020B0604020202020204" pitchFamily="34" charset="0"/>
              </a:rPr>
              <a:t> </a:t>
            </a:r>
          </a:p>
        </p:txBody>
      </p:sp>
      <p:pic>
        <p:nvPicPr>
          <p:cNvPr id="6" name="Audio 5">
            <a:hlinkClick r:id="" action="ppaction://media"/>
            <a:extLst>
              <a:ext uri="{FF2B5EF4-FFF2-40B4-BE49-F238E27FC236}">
                <a16:creationId xmlns:a16="http://schemas.microsoft.com/office/drawing/2014/main" id="{3EB211DA-9A73-4B79-A732-52D1BF8FAD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15684033"/>
      </p:ext>
    </p:extLst>
  </p:cSld>
  <p:clrMapOvr>
    <a:masterClrMapping/>
  </p:clrMapOvr>
  <mc:AlternateContent xmlns:mc="http://schemas.openxmlformats.org/markup-compatibility/2006" xmlns:p14="http://schemas.microsoft.com/office/powerpoint/2010/main">
    <mc:Choice Requires="p14">
      <p:transition spd="slow" p14:dur="2000" advTm="51819"/>
    </mc:Choice>
    <mc:Fallback xmlns="">
      <p:transition spd="slow" advTm="51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771" y="94168"/>
            <a:ext cx="8787194" cy="707886"/>
          </a:xfrm>
          <a:prstGeom prst="rect">
            <a:avLst/>
          </a:prstGeom>
        </p:spPr>
        <p:txBody>
          <a:bodyPr wrap="square">
            <a:spAutoFit/>
          </a:bodyPr>
          <a:lstStyle/>
          <a:p>
            <a:pPr algn="ctr"/>
            <a:r>
              <a:rPr lang="en-US" sz="4000" b="1" dirty="0">
                <a:latin typeface="Times New Roman" panose="02020603050405020304" pitchFamily="18" charset="0"/>
                <a:cs typeface="Times New Roman" panose="02020603050405020304" pitchFamily="18" charset="0"/>
              </a:rPr>
              <a:t>Home Range</a:t>
            </a:r>
            <a:endParaRPr lang="en-US" sz="40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22771" y="874713"/>
            <a:ext cx="4191000"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  </a:t>
            </a:r>
            <a:r>
              <a:rPr lang="en-US" sz="3200" b="1" u="sng" dirty="0">
                <a:latin typeface="Arial" panose="020B0604020202020204" pitchFamily="34" charset="0"/>
                <a:cs typeface="Arial" panose="020B0604020202020204" pitchFamily="34" charset="0"/>
              </a:rPr>
              <a:t>Males</a:t>
            </a:r>
            <a:r>
              <a:rPr lang="en-US" sz="3200" dirty="0">
                <a:latin typeface="Arial" panose="020B0604020202020204" pitchFamily="34" charset="0"/>
                <a:cs typeface="Arial" panose="020B0604020202020204" pitchFamily="34" charset="0"/>
              </a:rPr>
              <a:t>: 200 </a:t>
            </a:r>
            <a:r>
              <a:rPr lang="en-US" sz="3200" dirty="0" err="1">
                <a:latin typeface="Arial" panose="020B0604020202020204" pitchFamily="34" charset="0"/>
                <a:cs typeface="Arial" panose="020B0604020202020204" pitchFamily="34" charset="0"/>
              </a:rPr>
              <a:t>sq</a:t>
            </a:r>
            <a:r>
              <a:rPr lang="en-US" sz="3200" dirty="0">
                <a:latin typeface="Arial" panose="020B0604020202020204" pitchFamily="34" charset="0"/>
                <a:cs typeface="Arial" panose="020B0604020202020204" pitchFamily="34" charset="0"/>
              </a:rPr>
              <a:t> mi</a:t>
            </a:r>
          </a:p>
        </p:txBody>
      </p:sp>
      <p:pic>
        <p:nvPicPr>
          <p:cNvPr id="5" name="Picture 6" descr="D:\ArcView JPEG's\male panthers 01-02.jpg"/>
          <p:cNvPicPr>
            <a:picLocks noChangeAspect="1" noChangeArrowheads="1"/>
          </p:cNvPicPr>
          <p:nvPr/>
        </p:nvPicPr>
        <p:blipFill>
          <a:blip r:embed="rId5" cstate="email"/>
          <a:srcRect/>
          <a:stretch>
            <a:fillRect/>
          </a:stretch>
        </p:blipFill>
        <p:spPr bwMode="auto">
          <a:xfrm>
            <a:off x="477132" y="1571495"/>
            <a:ext cx="3682277" cy="3928145"/>
          </a:xfrm>
          <a:prstGeom prst="rect">
            <a:avLst/>
          </a:prstGeom>
          <a:noFill/>
        </p:spPr>
      </p:pic>
      <p:pic>
        <p:nvPicPr>
          <p:cNvPr id="4" name="Picture 5" descr="D:\ArcView JPEG's\female panthers 01-02.jpg"/>
          <p:cNvPicPr>
            <a:picLocks noChangeAspect="1" noChangeArrowheads="1"/>
          </p:cNvPicPr>
          <p:nvPr/>
        </p:nvPicPr>
        <p:blipFill>
          <a:blip r:embed="rId6" cstate="email"/>
          <a:srcRect/>
          <a:stretch>
            <a:fillRect/>
          </a:stretch>
        </p:blipFill>
        <p:spPr bwMode="auto">
          <a:xfrm>
            <a:off x="4943302" y="1571495"/>
            <a:ext cx="3737860" cy="3987431"/>
          </a:xfrm>
          <a:prstGeom prst="rect">
            <a:avLst/>
          </a:prstGeom>
          <a:noFill/>
        </p:spPr>
      </p:pic>
      <p:sp>
        <p:nvSpPr>
          <p:cNvPr id="6" name="TextBox 5"/>
          <p:cNvSpPr txBox="1"/>
          <p:nvPr/>
        </p:nvSpPr>
        <p:spPr>
          <a:xfrm>
            <a:off x="3400567" y="4918436"/>
            <a:ext cx="530915" cy="646331"/>
          </a:xfrm>
          <a:prstGeom prst="rect">
            <a:avLst/>
          </a:prstGeom>
          <a:noFill/>
        </p:spPr>
        <p:txBody>
          <a:bodyPr wrap="none" rtlCol="0">
            <a:spAutoFit/>
          </a:bodyPr>
          <a:lstStyle/>
          <a:p>
            <a:r>
              <a:rPr lang="en-US" sz="3600" b="1" dirty="0">
                <a:solidFill>
                  <a:prstClr val="black"/>
                </a:solidFill>
                <a:latin typeface="Times New Roman"/>
                <a:cs typeface="Times New Roman"/>
              </a:rPr>
              <a:t>♂</a:t>
            </a:r>
            <a:endParaRPr lang="en-US" sz="3600" b="1" dirty="0">
              <a:solidFill>
                <a:prstClr val="black"/>
              </a:solidFill>
            </a:endParaRPr>
          </a:p>
        </p:txBody>
      </p:sp>
      <p:sp>
        <p:nvSpPr>
          <p:cNvPr id="7" name="TextBox 6"/>
          <p:cNvSpPr txBox="1"/>
          <p:nvPr/>
        </p:nvSpPr>
        <p:spPr>
          <a:xfrm>
            <a:off x="7557448" y="4912595"/>
            <a:ext cx="530915" cy="646331"/>
          </a:xfrm>
          <a:prstGeom prst="rect">
            <a:avLst/>
          </a:prstGeom>
          <a:noFill/>
        </p:spPr>
        <p:txBody>
          <a:bodyPr wrap="none" rtlCol="0">
            <a:spAutoFit/>
          </a:bodyPr>
          <a:lstStyle/>
          <a:p>
            <a:r>
              <a:rPr lang="en-US" sz="3600" b="1" dirty="0">
                <a:solidFill>
                  <a:prstClr val="black"/>
                </a:solidFill>
                <a:latin typeface="Times New Roman"/>
                <a:cs typeface="Times New Roman"/>
              </a:rPr>
              <a:t>♀</a:t>
            </a:r>
            <a:endParaRPr lang="en-US" sz="3600" b="1" dirty="0">
              <a:solidFill>
                <a:prstClr val="black"/>
              </a:solidFill>
            </a:endParaRPr>
          </a:p>
        </p:txBody>
      </p:sp>
      <p:sp>
        <p:nvSpPr>
          <p:cNvPr id="8" name="TextBox 7"/>
          <p:cNvSpPr txBox="1"/>
          <p:nvPr/>
        </p:nvSpPr>
        <p:spPr>
          <a:xfrm>
            <a:off x="4754832" y="863609"/>
            <a:ext cx="4114800"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  </a:t>
            </a:r>
            <a:r>
              <a:rPr lang="en-US" sz="3200" b="1" u="sng" dirty="0">
                <a:latin typeface="Arial" panose="020B0604020202020204" pitchFamily="34" charset="0"/>
                <a:cs typeface="Arial" panose="020B0604020202020204" pitchFamily="34" charset="0"/>
              </a:rPr>
              <a:t>Females</a:t>
            </a:r>
            <a:r>
              <a:rPr lang="en-US" sz="3200" dirty="0">
                <a:latin typeface="Arial" panose="020B0604020202020204" pitchFamily="34" charset="0"/>
                <a:cs typeface="Arial" panose="020B0604020202020204" pitchFamily="34" charset="0"/>
              </a:rPr>
              <a:t>: 80 </a:t>
            </a:r>
            <a:r>
              <a:rPr lang="en-US" sz="3200" dirty="0" err="1">
                <a:latin typeface="Arial" panose="020B0604020202020204" pitchFamily="34" charset="0"/>
                <a:cs typeface="Arial" panose="020B0604020202020204" pitchFamily="34" charset="0"/>
              </a:rPr>
              <a:t>sq</a:t>
            </a:r>
            <a:r>
              <a:rPr lang="en-US" sz="3200" dirty="0">
                <a:latin typeface="Arial" panose="020B0604020202020204" pitchFamily="34" charset="0"/>
                <a:cs typeface="Arial" panose="020B0604020202020204" pitchFamily="34" charset="0"/>
              </a:rPr>
              <a:t> mi</a:t>
            </a:r>
          </a:p>
        </p:txBody>
      </p:sp>
      <p:pic>
        <p:nvPicPr>
          <p:cNvPr id="13" name="Audio 12">
            <a:hlinkClick r:id="" action="ppaction://media"/>
            <a:extLst>
              <a:ext uri="{FF2B5EF4-FFF2-40B4-BE49-F238E27FC236}">
                <a16:creationId xmlns:a16="http://schemas.microsoft.com/office/drawing/2014/main" id="{68F6DF55-5577-45E9-A151-B068B1230E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45273686"/>
      </p:ext>
    </p:extLst>
  </p:cSld>
  <p:clrMapOvr>
    <a:masterClrMapping/>
  </p:clrMapOvr>
  <mc:AlternateContent xmlns:mc="http://schemas.openxmlformats.org/markup-compatibility/2006" xmlns:p14="http://schemas.microsoft.com/office/powerpoint/2010/main">
    <mc:Choice Requires="p14">
      <p:transition spd="slow" p14:dur="2000" advTm="53183"/>
    </mc:Choice>
    <mc:Fallback xmlns="">
      <p:transition spd="slow" advTm="53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EWG-Panther_release_ENP"/>
          <p:cNvPicPr>
            <a:picLocks noChangeAspect="1" noChangeArrowheads="1"/>
          </p:cNvPicPr>
          <p:nvPr/>
        </p:nvPicPr>
        <p:blipFill>
          <a:blip r:embed="rId5" cstate="email"/>
          <a:srcRect/>
          <a:stretch>
            <a:fillRect/>
          </a:stretch>
        </p:blipFill>
        <p:spPr bwMode="auto">
          <a:xfrm>
            <a:off x="1351280" y="1188720"/>
            <a:ext cx="7193280" cy="5394960"/>
          </a:xfrm>
          <a:prstGeom prst="rect">
            <a:avLst/>
          </a:prstGeom>
          <a:ln w="88900" cap="sq" cmpd="thickThin">
            <a:solidFill>
              <a:srgbClr val="FF0000"/>
            </a:solidFill>
            <a:prstDash val="solid"/>
            <a:miter lim="800000"/>
          </a:ln>
          <a:effectLst>
            <a:innerShdw blurRad="76200">
              <a:srgbClr val="000000"/>
            </a:innerShdw>
          </a:effectLst>
        </p:spPr>
      </p:pic>
      <p:sp>
        <p:nvSpPr>
          <p:cNvPr id="2" name="Rectangle 2"/>
          <p:cNvSpPr>
            <a:spLocks noGrp="1" noChangeArrowheads="1"/>
          </p:cNvSpPr>
          <p:nvPr>
            <p:ph type="title"/>
          </p:nvPr>
        </p:nvSpPr>
        <p:spPr>
          <a:xfrm>
            <a:off x="685800" y="0"/>
            <a:ext cx="7543800" cy="1066800"/>
          </a:xfrm>
          <a:noFill/>
        </p:spPr>
        <p:txBody>
          <a:bodyPr>
            <a:noAutofit/>
          </a:bodyPr>
          <a:lstStyle/>
          <a:p>
            <a:pPr algn="ctr" eaLnBrk="1" hangingPunct="1">
              <a:defRPr/>
            </a:pPr>
            <a:r>
              <a:rPr lang="en-US" sz="6000" b="1" dirty="0">
                <a:solidFill>
                  <a:srgbClr val="FF0000"/>
                </a:solidFill>
                <a:latin typeface="Times New Roman" panose="02020603050405020304" pitchFamily="18" charset="0"/>
                <a:cs typeface="Times New Roman" panose="02020603050405020304" pitchFamily="18" charset="0"/>
              </a:rPr>
              <a:t>ENDANGERED</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258060" y="1288728"/>
            <a:ext cx="5638800" cy="1446550"/>
          </a:xfrm>
          <a:prstGeom prst="rect">
            <a:avLst/>
          </a:prstGeom>
          <a:solidFill>
            <a:schemeClr val="bg1">
              <a:alpha val="63000"/>
            </a:schemeClr>
          </a:solidFill>
          <a:effectLst/>
        </p:spPr>
        <p:txBody>
          <a:bodyPr wrap="square">
            <a:spAutoFit/>
          </a:bodyPr>
          <a:lstStyle/>
          <a:p>
            <a:pPr>
              <a:defRPr/>
            </a:pPr>
            <a:r>
              <a:rPr lang="en-US" sz="2200" b="1" dirty="0">
                <a:latin typeface="Times New Roman" panose="02020603050405020304" pitchFamily="18" charset="0"/>
                <a:cs typeface="Times New Roman" panose="02020603050405020304" pitchFamily="18" charset="0"/>
              </a:rPr>
              <a:t>1950:    Declared a game species</a:t>
            </a:r>
          </a:p>
          <a:p>
            <a:pPr>
              <a:defRPr/>
            </a:pPr>
            <a:r>
              <a:rPr lang="en-US" sz="2200" b="1" dirty="0">
                <a:latin typeface="Times New Roman" panose="02020603050405020304" pitchFamily="18" charset="0"/>
                <a:cs typeface="Times New Roman" panose="02020603050405020304" pitchFamily="18" charset="0"/>
              </a:rPr>
              <a:t>1958:    Listed as endangered by FL</a:t>
            </a:r>
          </a:p>
          <a:p>
            <a:pPr>
              <a:defRPr/>
            </a:pPr>
            <a:r>
              <a:rPr lang="en-US" sz="2200" b="1" dirty="0">
                <a:latin typeface="Times New Roman" panose="02020603050405020304" pitchFamily="18" charset="0"/>
                <a:cs typeface="Times New Roman" panose="02020603050405020304" pitchFamily="18" charset="0"/>
              </a:rPr>
              <a:t>1967:    Listed as endangered by U.S.</a:t>
            </a:r>
          </a:p>
          <a:p>
            <a:pPr>
              <a:defRPr/>
            </a:pPr>
            <a:r>
              <a:rPr lang="en-US" sz="2200" b="1" dirty="0">
                <a:latin typeface="Times New Roman" panose="02020603050405020304" pitchFamily="18" charset="0"/>
                <a:cs typeface="Times New Roman" panose="02020603050405020304" pitchFamily="18" charset="0"/>
              </a:rPr>
              <a:t>1973:    Protection under ESA</a:t>
            </a:r>
          </a:p>
        </p:txBody>
      </p:sp>
      <p:pic>
        <p:nvPicPr>
          <p:cNvPr id="3" name="Audio 2">
            <a:hlinkClick r:id="" action="ppaction://media"/>
            <a:extLst>
              <a:ext uri="{FF2B5EF4-FFF2-40B4-BE49-F238E27FC236}">
                <a16:creationId xmlns:a16="http://schemas.microsoft.com/office/drawing/2014/main" id="{EC0B053B-2C66-47B9-A154-0E6A301001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13726800"/>
      </p:ext>
    </p:extLst>
  </p:cSld>
  <p:clrMapOvr>
    <a:masterClrMapping/>
  </p:clrMapOvr>
  <mc:AlternateContent xmlns:mc="http://schemas.openxmlformats.org/markup-compatibility/2006" xmlns:p14="http://schemas.microsoft.com/office/powerpoint/2010/main">
    <mc:Choice Requires="p14">
      <p:transition spd="slow" p14:dur="2000" advTm="37559"/>
    </mc:Choice>
    <mc:Fallback xmlns="">
      <p:transition spd="slow" advTm="37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7666" y="141661"/>
            <a:ext cx="8336115" cy="707886"/>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Current Status</a:t>
            </a:r>
          </a:p>
        </p:txBody>
      </p:sp>
      <p:sp>
        <p:nvSpPr>
          <p:cNvPr id="4" name="TextBox 3"/>
          <p:cNvSpPr txBox="1"/>
          <p:nvPr/>
        </p:nvSpPr>
        <p:spPr>
          <a:xfrm>
            <a:off x="234305" y="895122"/>
            <a:ext cx="4089501" cy="378565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Status: Federally endangered</a:t>
            </a:r>
          </a:p>
          <a:p>
            <a:pPr marL="342900" indent="-342900">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Geographically isolated </a:t>
            </a:r>
          </a:p>
          <a:p>
            <a:pPr marL="342900" indent="-342900">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Current Population in Florida: 120-230 adults and sub-adults, as of the 2015 population assessment. </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pic>
        <p:nvPicPr>
          <p:cNvPr id="5" name="Picture 4" descr="Panthera&#10;">
            <a:extLst>
              <a:ext uri="{FF2B5EF4-FFF2-40B4-BE49-F238E27FC236}">
                <a16:creationId xmlns:a16="http://schemas.microsoft.com/office/drawing/2014/main" id="{24781C46-BBAC-4243-8980-17A59662E6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3302365"/>
            <a:ext cx="4172505" cy="2833510"/>
          </a:xfrm>
          <a:prstGeom prst="rect">
            <a:avLst/>
          </a:prstGeom>
        </p:spPr>
      </p:pic>
      <p:sp>
        <p:nvSpPr>
          <p:cNvPr id="7" name="TextBox 6">
            <a:extLst>
              <a:ext uri="{FF2B5EF4-FFF2-40B4-BE49-F238E27FC236}">
                <a16:creationId xmlns:a16="http://schemas.microsoft.com/office/drawing/2014/main" id="{47AC7838-8D97-44ED-99EE-90FFCDAF737C}"/>
              </a:ext>
            </a:extLst>
          </p:cNvPr>
          <p:cNvSpPr txBox="1"/>
          <p:nvPr/>
        </p:nvSpPr>
        <p:spPr>
          <a:xfrm>
            <a:off x="8027120" y="5776513"/>
            <a:ext cx="75666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Panthera</a:t>
            </a:r>
            <a:endParaRPr lang="en-US" dirty="0">
              <a:latin typeface="Times New Roman" panose="02020603050405020304" pitchFamily="18" charset="0"/>
              <a:cs typeface="Times New Roman" panose="02020603050405020304" pitchFamily="18" charset="0"/>
            </a:endParaRPr>
          </a:p>
        </p:txBody>
      </p:sp>
      <p:pic>
        <p:nvPicPr>
          <p:cNvPr id="9" name="Audio 8">
            <a:hlinkClick r:id="" action="ppaction://media"/>
            <a:extLst>
              <a:ext uri="{FF2B5EF4-FFF2-40B4-BE49-F238E27FC236}">
                <a16:creationId xmlns:a16="http://schemas.microsoft.com/office/drawing/2014/main" id="{4C819E1D-1181-4596-B0F3-DBEA2B4C27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84677832"/>
      </p:ext>
    </p:extLst>
  </p:cSld>
  <p:clrMapOvr>
    <a:masterClrMapping/>
  </p:clrMapOvr>
  <mc:AlternateContent xmlns:mc="http://schemas.openxmlformats.org/markup-compatibility/2006" xmlns:p14="http://schemas.microsoft.com/office/powerpoint/2010/main">
    <mc:Choice Requires="p14">
      <p:transition spd="slow" p14:dur="2000" advTm="27270"/>
    </mc:Choice>
    <mc:Fallback xmlns="">
      <p:transition spd="slow" advTm="27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9156"/>
            <a:ext cx="9144000" cy="707886"/>
          </a:xfrm>
          <a:prstGeom prst="rect">
            <a:avLst/>
          </a:prstGeom>
        </p:spPr>
        <p:txBody>
          <a:bodyPr wrap="square">
            <a:spAutoFit/>
          </a:bodyPr>
          <a:lstStyle/>
          <a:p>
            <a:pPr algn="ctr"/>
            <a:r>
              <a:rPr lang="en-US" sz="4000" b="1" dirty="0">
                <a:latin typeface="Times New Roman" panose="02020603050405020304" pitchFamily="18" charset="0"/>
                <a:cs typeface="Times New Roman" panose="02020603050405020304" pitchFamily="18" charset="0"/>
              </a:rPr>
              <a:t>What is a Florida Panther?</a:t>
            </a:r>
            <a:endParaRPr lang="en-US" sz="4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1AC7281-0308-4F49-81CB-4B4910C41DA5}"/>
              </a:ext>
            </a:extLst>
          </p:cNvPr>
          <p:cNvSpPr txBox="1"/>
          <p:nvPr/>
        </p:nvSpPr>
        <p:spPr>
          <a:xfrm>
            <a:off x="196196" y="1287715"/>
            <a:ext cx="2517289" cy="397031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Currently, </a:t>
            </a:r>
          </a:p>
          <a:p>
            <a:r>
              <a:rPr lang="en-US" i="1" dirty="0">
                <a:latin typeface="Times New Roman" panose="02020603050405020304" pitchFamily="18" charset="0"/>
                <a:cs typeface="Times New Roman" panose="02020603050405020304" pitchFamily="18" charset="0"/>
              </a:rPr>
              <a:t>     Puma concolor </a:t>
            </a:r>
            <a:r>
              <a:rPr lang="en-US" i="1" dirty="0" err="1">
                <a:latin typeface="Times New Roman" panose="02020603050405020304" pitchFamily="18" charset="0"/>
                <a:cs typeface="Times New Roman" panose="02020603050405020304" pitchFamily="18" charset="0"/>
              </a:rPr>
              <a:t>coryi</a:t>
            </a:r>
            <a:endParaRPr lang="en-US" i="1" dirty="0">
              <a:latin typeface="Times New Roman" panose="02020603050405020304" pitchFamily="18" charset="0"/>
              <a:cs typeface="Times New Roman" panose="02020603050405020304" pitchFamily="18" charset="0"/>
            </a:endParaRPr>
          </a:p>
          <a:p>
            <a:endParaRPr lang="en-US"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Large Feline</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Hypercarnivore eats more than 70 % meat</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Cougar, Mountain lion, Puma, Catamount, Painter, Ghost Cat…</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pic>
        <p:nvPicPr>
          <p:cNvPr id="10" name="Picture 9" descr="A close up&#10;&#10;Description automatically generated">
            <a:extLst>
              <a:ext uri="{FF2B5EF4-FFF2-40B4-BE49-F238E27FC236}">
                <a16:creationId xmlns:a16="http://schemas.microsoft.com/office/drawing/2014/main" id="{425AC765-33D5-4B7D-8D48-9D02733AEB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2912" y="1237129"/>
            <a:ext cx="6334892" cy="3167446"/>
          </a:xfrm>
          <a:prstGeom prst="rect">
            <a:avLst/>
          </a:prstGeom>
        </p:spPr>
      </p:pic>
      <p:pic>
        <p:nvPicPr>
          <p:cNvPr id="5" name="Audio 4">
            <a:hlinkClick r:id="" action="ppaction://media"/>
            <a:extLst>
              <a:ext uri="{FF2B5EF4-FFF2-40B4-BE49-F238E27FC236}">
                <a16:creationId xmlns:a16="http://schemas.microsoft.com/office/drawing/2014/main" id="{7002F9EA-7D57-4AFA-A5BA-176D49D8CB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04179798"/>
      </p:ext>
    </p:extLst>
  </p:cSld>
  <p:clrMapOvr>
    <a:masterClrMapping/>
  </p:clrMapOvr>
  <mc:AlternateContent xmlns:mc="http://schemas.openxmlformats.org/markup-compatibility/2006" xmlns:p14="http://schemas.microsoft.com/office/powerpoint/2010/main">
    <mc:Choice Requires="p14">
      <p:transition spd="slow" p14:dur="2000" advTm="59668"/>
    </mc:Choice>
    <mc:Fallback xmlns="">
      <p:transition spd="slow" advTm="59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7561"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0" y="102506"/>
            <a:ext cx="9144000" cy="819168"/>
          </a:xfrm>
          <a:prstGeom prst="rect">
            <a:avLst/>
          </a:prstGeom>
        </p:spPr>
        <p:txBody>
          <a:bodyPr>
            <a:noAutofit/>
          </a:bodyPr>
          <a:lstStyle/>
          <a:p>
            <a:pPr algn="ctr">
              <a:spcBef>
                <a:spcPct val="0"/>
              </a:spcBef>
              <a:defRPr/>
            </a:pPr>
            <a:r>
              <a:rPr lang="en-US" sz="4000" b="1" dirty="0">
                <a:latin typeface="Times New Roman" panose="02020603050405020304" pitchFamily="18" charset="0"/>
                <a:cs typeface="Times New Roman" panose="02020603050405020304" pitchFamily="18" charset="0"/>
              </a:rPr>
              <a:t>Ecology</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7876" y="1064178"/>
            <a:ext cx="2528248" cy="1833937"/>
          </a:xfrm>
          <a:prstGeom prst="ellipse">
            <a:avLst/>
          </a:prstGeom>
          <a:noFill/>
          <a:ln w="63500" cap="rnd">
            <a:noFill/>
          </a:ln>
          <a:effectLst>
            <a:glow rad="127000">
              <a:schemeClr val="accent6">
                <a:lumMod val="75000"/>
              </a:schemeClr>
            </a:glow>
            <a:outerShdw blurRad="381000" dist="292100" dir="5400000" sx="-80000" sy="-18000" rotWithShape="0">
              <a:srgbClr val="000000">
                <a:alpha val="22000"/>
              </a:srgbClr>
            </a:outerShdw>
          </a:effec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974" y="2344540"/>
            <a:ext cx="2372110" cy="1556332"/>
          </a:xfrm>
          <a:prstGeom prst="ellipse">
            <a:avLst/>
          </a:prstGeom>
          <a:ln w="63500" cap="rnd">
            <a:solidFill>
              <a:srgbClr val="333333"/>
            </a:solidFill>
          </a:ln>
          <a:effectLst>
            <a:glow rad="127000">
              <a:srgbClr val="4B732F"/>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8321" y="2473366"/>
            <a:ext cx="2358379" cy="1570718"/>
          </a:xfrm>
          <a:prstGeom prst="ellipse">
            <a:avLst/>
          </a:prstGeom>
          <a:ln w="63500" cap="rnd">
            <a:solidFill>
              <a:srgbClr val="333333"/>
            </a:solidFill>
          </a:ln>
          <a:effectLst>
            <a:glow rad="127000">
              <a:srgbClr val="4B732F"/>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23997" y="4285584"/>
            <a:ext cx="1572039" cy="1046977"/>
          </a:xfrm>
          <a:prstGeom prst="ellipse">
            <a:avLst/>
          </a:prstGeom>
          <a:ln w="63500" cap="rnd">
            <a:solidFill>
              <a:srgbClr val="333333"/>
            </a:solidFill>
          </a:ln>
          <a:effectLst>
            <a:glow rad="127000">
              <a:srgbClr val="4B732F"/>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20434" y="3137862"/>
            <a:ext cx="2250195" cy="1578446"/>
          </a:xfrm>
          <a:prstGeom prst="ellipse">
            <a:avLst/>
          </a:prstGeom>
          <a:ln w="63500" cap="rnd">
            <a:solidFill>
              <a:srgbClr val="333333"/>
            </a:solidFill>
          </a:ln>
          <a:effectLst>
            <a:glow rad="127000">
              <a:srgbClr val="4B732F"/>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51715" y="4627901"/>
            <a:ext cx="1692961" cy="1269721"/>
          </a:xfrm>
          <a:prstGeom prst="ellipse">
            <a:avLst/>
          </a:prstGeom>
          <a:ln w="63500" cap="rnd">
            <a:solidFill>
              <a:srgbClr val="333333"/>
            </a:solidFill>
          </a:ln>
          <a:effectLst>
            <a:glow rad="127000">
              <a:srgbClr val="4B732F"/>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1983734" y="4531026"/>
            <a:ext cx="1781034" cy="1086709"/>
          </a:xfrm>
          <a:prstGeom prst="ellipse">
            <a:avLst/>
          </a:prstGeom>
          <a:ln w="63500" cap="rnd">
            <a:solidFill>
              <a:srgbClr val="333333"/>
            </a:solidFill>
          </a:ln>
          <a:effectLst>
            <a:glow rad="127000">
              <a:srgbClr val="4B732F"/>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TextBox 12"/>
          <p:cNvSpPr txBox="1"/>
          <p:nvPr/>
        </p:nvSpPr>
        <p:spPr>
          <a:xfrm>
            <a:off x="197149" y="1051073"/>
            <a:ext cx="2537760" cy="1200329"/>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Apex Predator</a:t>
            </a:r>
          </a:p>
        </p:txBody>
      </p:sp>
      <p:sp>
        <p:nvSpPr>
          <p:cNvPr id="14" name="TextBox 13"/>
          <p:cNvSpPr txBox="1"/>
          <p:nvPr/>
        </p:nvSpPr>
        <p:spPr>
          <a:xfrm>
            <a:off x="6543143" y="1051073"/>
            <a:ext cx="1928733" cy="1200329"/>
          </a:xfrm>
          <a:prstGeom prst="rect">
            <a:avLst/>
          </a:prstGeom>
          <a:noFill/>
        </p:spPr>
        <p:txBody>
          <a:bodyPr wrap="none" rtlCol="0">
            <a:spAutoFit/>
          </a:bodyPr>
          <a:lstStyle/>
          <a:p>
            <a:pPr algn="ctr"/>
            <a:r>
              <a:rPr lang="en-US" sz="3600" dirty="0">
                <a:latin typeface="Times New Roman" panose="02020603050405020304" pitchFamily="18" charset="0"/>
                <a:cs typeface="Times New Roman" panose="02020603050405020304" pitchFamily="18" charset="0"/>
              </a:rPr>
              <a:t>Keystone</a:t>
            </a:r>
          </a:p>
          <a:p>
            <a:pPr algn="ctr"/>
            <a:r>
              <a:rPr lang="en-US" sz="3600" dirty="0">
                <a:latin typeface="Times New Roman" panose="02020603050405020304" pitchFamily="18" charset="0"/>
                <a:cs typeface="Times New Roman" panose="02020603050405020304" pitchFamily="18" charset="0"/>
              </a:rPr>
              <a:t>Species</a:t>
            </a:r>
          </a:p>
        </p:txBody>
      </p:sp>
      <p:cxnSp>
        <p:nvCxnSpPr>
          <p:cNvPr id="6" name="Straight Connector 5"/>
          <p:cNvCxnSpPr/>
          <p:nvPr/>
        </p:nvCxnSpPr>
        <p:spPr bwMode="auto">
          <a:xfrm>
            <a:off x="3539613" y="2648078"/>
            <a:ext cx="914400" cy="914400"/>
          </a:xfrm>
          <a:prstGeom prst="line">
            <a:avLst/>
          </a:prstGeom>
          <a:noFill/>
          <a:ln w="9525" cap="flat" cmpd="sng" algn="ctr">
            <a:noFill/>
            <a:prstDash val="solid"/>
            <a:round/>
            <a:headEnd type="none" w="med" len="med"/>
            <a:tailEnd type="none" w="med" len="med"/>
          </a:ln>
          <a:effectLst/>
        </p:spPr>
      </p:cxnSp>
      <p:cxnSp>
        <p:nvCxnSpPr>
          <p:cNvPr id="19" name="Straight Connector 18"/>
          <p:cNvCxnSpPr/>
          <p:nvPr/>
        </p:nvCxnSpPr>
        <p:spPr bwMode="auto">
          <a:xfrm flipH="1">
            <a:off x="2523745" y="1922594"/>
            <a:ext cx="784131" cy="674302"/>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 name="Straight Connector 21"/>
          <p:cNvCxnSpPr>
            <a:endCxn id="8" idx="0"/>
          </p:cNvCxnSpPr>
          <p:nvPr/>
        </p:nvCxnSpPr>
        <p:spPr bwMode="auto">
          <a:xfrm flipH="1">
            <a:off x="4445532" y="2652044"/>
            <a:ext cx="6426" cy="485818"/>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bwMode="auto">
          <a:xfrm>
            <a:off x="5880602" y="2001413"/>
            <a:ext cx="713214" cy="63596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bwMode="auto">
          <a:xfrm flipH="1">
            <a:off x="909062" y="3858604"/>
            <a:ext cx="135177" cy="344993"/>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bwMode="auto">
          <a:xfrm flipH="1">
            <a:off x="3100657" y="4123007"/>
            <a:ext cx="207219" cy="325154"/>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bwMode="auto">
          <a:xfrm>
            <a:off x="5176607" y="4591692"/>
            <a:ext cx="264919" cy="275078"/>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bwMode="auto">
          <a:xfrm flipH="1">
            <a:off x="6488574" y="4018881"/>
            <a:ext cx="402830" cy="60902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bwMode="auto">
          <a:xfrm>
            <a:off x="7860040" y="4076581"/>
            <a:ext cx="74266" cy="378933"/>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16" name="Picture 15" descr="A turtle lying in the sand&#10;&#10;Description automatically generated">
            <a:extLst>
              <a:ext uri="{FF2B5EF4-FFF2-40B4-BE49-F238E27FC236}">
                <a16:creationId xmlns:a16="http://schemas.microsoft.com/office/drawing/2014/main" id="{69FFAE58-7A53-41D8-BEDC-4873AB469EA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04929" y="4506041"/>
            <a:ext cx="1956049" cy="1467037"/>
          </a:xfrm>
          <a:prstGeom prst="ellipse">
            <a:avLst/>
          </a:prstGeom>
          <a:ln w="63500" cap="rnd">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a:effectLst>
            <a:outerShdw blurRad="381000" dist="292100" dir="5400000" sx="-80000" sy="-18000" rotWithShape="0">
              <a:srgbClr val="000000">
                <a:alpha val="22000"/>
              </a:srgbClr>
            </a:outerShdw>
            <a:softEdge rad="812800"/>
          </a:effectLst>
          <a:scene3d>
            <a:camera prst="orthographicFront"/>
            <a:lightRig rig="contrasting" dir="t">
              <a:rot lat="0" lon="0" rev="3000000"/>
            </a:lightRig>
          </a:scene3d>
          <a:sp3d contourW="7620">
            <a:bevelT w="95250" h="31750"/>
            <a:contourClr>
              <a:srgbClr val="333333"/>
            </a:contourClr>
          </a:sp3d>
        </p:spPr>
      </p:pic>
      <p:pic>
        <p:nvPicPr>
          <p:cNvPr id="9" name="Audio 8">
            <a:hlinkClick r:id="" action="ppaction://media"/>
            <a:extLst>
              <a:ext uri="{FF2B5EF4-FFF2-40B4-BE49-F238E27FC236}">
                <a16:creationId xmlns:a16="http://schemas.microsoft.com/office/drawing/2014/main" id="{CE349675-87D1-4F3B-95DF-187C5C0957D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71298248"/>
      </p:ext>
    </p:extLst>
  </p:cSld>
  <p:clrMapOvr>
    <a:masterClrMapping/>
  </p:clrMapOvr>
  <mc:AlternateContent xmlns:mc="http://schemas.openxmlformats.org/markup-compatibility/2006" xmlns:p14="http://schemas.microsoft.com/office/powerpoint/2010/main">
    <mc:Choice Requires="p14">
      <p:transition spd="slow" p14:dur="2000" advTm="25028"/>
    </mc:Choice>
    <mc:Fallback xmlns="">
      <p:transition spd="slow" advTm="25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B05CAE-E42A-4846-8D3F-28C48CCC92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002174" y="2675027"/>
            <a:ext cx="2539930" cy="253993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5" name="Title 1"/>
          <p:cNvSpPr txBox="1">
            <a:spLocks/>
          </p:cNvSpPr>
          <p:nvPr/>
        </p:nvSpPr>
        <p:spPr>
          <a:xfrm>
            <a:off x="1914340" y="53090"/>
            <a:ext cx="4715597" cy="803278"/>
          </a:xfrm>
          <a:prstGeom prst="rect">
            <a:avLst/>
          </a:prstGeom>
        </p:spPr>
        <p:txBody>
          <a:bodyPr>
            <a:noAutofit/>
          </a:bodyPr>
          <a:lstStyle/>
          <a:p>
            <a:pPr algn="ctr">
              <a:spcBef>
                <a:spcPct val="0"/>
              </a:spcBef>
              <a:defRPr/>
            </a:pPr>
            <a:r>
              <a:rPr lang="en-US" sz="4000" b="1" dirty="0">
                <a:latin typeface="Times New Roman" panose="02020603050405020304" pitchFamily="18" charset="0"/>
                <a:cs typeface="Times New Roman" panose="02020603050405020304" pitchFamily="18" charset="0"/>
              </a:rPr>
              <a:t>Umbrella Species</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98432" y="930335"/>
            <a:ext cx="3747222" cy="1815391"/>
          </a:xfrm>
          <a:prstGeom prst="ellipse">
            <a:avLst/>
          </a:prstGeom>
          <a:noFill/>
          <a:ln w="63500" cap="rnd">
            <a:noFill/>
          </a:ln>
          <a:effectLst>
            <a:glow rad="127000">
              <a:schemeClr val="accent6">
                <a:lumMod val="75000"/>
              </a:schemeClr>
            </a:glow>
            <a:outerShdw blurRad="381000" dist="292100" dir="5400000" sx="-80000" sy="-18000" rotWithShape="0">
              <a:srgbClr val="000000">
                <a:alpha val="22000"/>
              </a:srgbClr>
            </a:outerShdw>
          </a:effec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91" y="2524082"/>
            <a:ext cx="2398441" cy="1798832"/>
          </a:xfrm>
          <a:prstGeom prst="ellipse">
            <a:avLst/>
          </a:prstGeom>
          <a:ln w="63500" cap="rnd">
            <a:solidFill>
              <a:srgbClr val="333333"/>
            </a:solidFill>
          </a:ln>
          <a:effectLst>
            <a:glow rad="127000">
              <a:srgbClr val="4B732F"/>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6813" y="4867551"/>
            <a:ext cx="1990499" cy="1797870"/>
          </a:xfrm>
          <a:prstGeom prst="ellipse">
            <a:avLst/>
          </a:prstGeom>
          <a:ln w="63500" cap="rnd">
            <a:solidFill>
              <a:srgbClr val="333333"/>
            </a:solidFill>
          </a:ln>
          <a:effectLst>
            <a:glow rad="127000">
              <a:srgbClr val="4B732F"/>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6783" y="4558411"/>
            <a:ext cx="2539930" cy="1449969"/>
          </a:xfrm>
          <a:prstGeom prst="ellipse">
            <a:avLst/>
          </a:prstGeom>
          <a:ln w="63500" cap="rnd">
            <a:solidFill>
              <a:srgbClr val="333333"/>
            </a:solidFill>
          </a:ln>
          <a:effectLst>
            <a:glow rad="127000">
              <a:srgbClr val="4B732F"/>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6" name="Straight Connector 5"/>
          <p:cNvCxnSpPr/>
          <p:nvPr/>
        </p:nvCxnSpPr>
        <p:spPr bwMode="auto">
          <a:xfrm>
            <a:off x="3539613" y="2648078"/>
            <a:ext cx="914400" cy="914400"/>
          </a:xfrm>
          <a:prstGeom prst="line">
            <a:avLst/>
          </a:prstGeom>
          <a:noFill/>
          <a:ln w="9525" cap="flat" cmpd="sng" algn="ctr">
            <a:noFill/>
            <a:prstDash val="solid"/>
            <a:round/>
            <a:headEnd type="none" w="med" len="med"/>
            <a:tailEnd type="none" w="med" len="med"/>
          </a:ln>
          <a:effectLst/>
        </p:spPr>
      </p:cxnSp>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17154" y="2439554"/>
            <a:ext cx="2959710" cy="1810150"/>
          </a:xfrm>
          <a:prstGeom prst="ellipse">
            <a:avLst/>
          </a:prstGeom>
          <a:ln w="63500" cap="rnd">
            <a:solidFill>
              <a:srgbClr val="333333"/>
            </a:solidFill>
          </a:ln>
          <a:effectLst>
            <a:glow rad="127000">
              <a:srgbClr val="4B732F"/>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45654" y="4567297"/>
            <a:ext cx="2706041" cy="1800918"/>
          </a:xfrm>
          <a:prstGeom prst="ellipse">
            <a:avLst/>
          </a:prstGeom>
          <a:ln w="63500" cap="rnd">
            <a:solidFill>
              <a:srgbClr val="333333"/>
            </a:solidFill>
          </a:ln>
          <a:effectLst>
            <a:glow rad="127000">
              <a:srgbClr val="4B732F"/>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Audio 2">
            <a:hlinkClick r:id="" action="ppaction://media"/>
            <a:extLst>
              <a:ext uri="{FF2B5EF4-FFF2-40B4-BE49-F238E27FC236}">
                <a16:creationId xmlns:a16="http://schemas.microsoft.com/office/drawing/2014/main" id="{7C5DBFC4-EF77-4E4A-B826-0F74C186D62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62381419"/>
      </p:ext>
    </p:extLst>
  </p:cSld>
  <p:clrMapOvr>
    <a:masterClrMapping/>
  </p:clrMapOvr>
  <mc:AlternateContent xmlns:mc="http://schemas.openxmlformats.org/markup-compatibility/2006" xmlns:p14="http://schemas.microsoft.com/office/powerpoint/2010/main">
    <mc:Choice Requires="p14">
      <p:transition spd="slow" p14:dur="2000" advTm="32545"/>
    </mc:Choice>
    <mc:Fallback xmlns="">
      <p:transition spd="slow" advTm="32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029"/>
            <a:ext cx="9144000" cy="739171"/>
          </a:xfrm>
        </p:spPr>
        <p:txBody>
          <a:bodyPr>
            <a:normAutofit/>
          </a:bodyPr>
          <a:lstStyle/>
          <a:p>
            <a:pPr algn="ctr"/>
            <a:r>
              <a:rPr lang="en-US" sz="4000" b="1" dirty="0">
                <a:solidFill>
                  <a:schemeClr val="tx1"/>
                </a:solidFill>
                <a:latin typeface="Times New Roman" panose="02020603050405020304" pitchFamily="18" charset="0"/>
                <a:cs typeface="Times New Roman" panose="02020603050405020304" pitchFamily="18" charset="0"/>
              </a:rPr>
              <a:t>What’s impacting the panther?</a:t>
            </a:r>
          </a:p>
        </p:txBody>
      </p:sp>
      <p:sp>
        <p:nvSpPr>
          <p:cNvPr id="3" name="Text Placeholder 2"/>
          <p:cNvSpPr>
            <a:spLocks noGrp="1"/>
          </p:cNvSpPr>
          <p:nvPr>
            <p:ph type="body" sz="half" idx="1"/>
          </p:nvPr>
        </p:nvSpPr>
        <p:spPr>
          <a:xfrm>
            <a:off x="228600" y="1011573"/>
            <a:ext cx="3758184" cy="2955697"/>
          </a:xfrm>
          <a:ln w="66675"/>
        </p:spPr>
        <p:txBody>
          <a:bodyPr>
            <a:noAutofit/>
          </a:bodyPr>
          <a:lstStyle/>
          <a:p>
            <a:pPr>
              <a:buBlip>
                <a:blip r:embed="rId5"/>
              </a:buBlip>
            </a:pPr>
            <a:r>
              <a:rPr lang="en-US" sz="2400" dirty="0">
                <a:solidFill>
                  <a:schemeClr val="tx1"/>
                </a:solidFill>
                <a:latin typeface="Times New Roman" panose="02020603050405020304" pitchFamily="18" charset="0"/>
                <a:cs typeface="Times New Roman" panose="02020603050405020304" pitchFamily="18" charset="0"/>
              </a:rPr>
              <a:t>Habitat loss</a:t>
            </a:r>
          </a:p>
          <a:p>
            <a:pPr>
              <a:buBlip>
                <a:blip r:embed="rId5"/>
              </a:buBlip>
            </a:pPr>
            <a:r>
              <a:rPr lang="en-US" sz="2400" dirty="0">
                <a:solidFill>
                  <a:schemeClr val="tx1"/>
                </a:solidFill>
                <a:latin typeface="Times New Roman" panose="02020603050405020304" pitchFamily="18" charset="0"/>
                <a:cs typeface="Times New Roman" panose="02020603050405020304" pitchFamily="18" charset="0"/>
              </a:rPr>
              <a:t>Illegal killing</a:t>
            </a:r>
          </a:p>
          <a:p>
            <a:pPr>
              <a:buBlip>
                <a:blip r:embed="rId5"/>
              </a:buBlip>
            </a:pPr>
            <a:r>
              <a:rPr lang="en-US" sz="2400" dirty="0">
                <a:latin typeface="Times New Roman" panose="02020603050405020304" pitchFamily="18" charset="0"/>
                <a:cs typeface="Times New Roman" panose="02020603050405020304" pitchFamily="18" charset="0"/>
              </a:rPr>
              <a:t>Inbreeding</a:t>
            </a:r>
          </a:p>
          <a:p>
            <a:pPr>
              <a:buBlip>
                <a:blip r:embed="rId5"/>
              </a:buBlip>
            </a:pPr>
            <a:r>
              <a:rPr lang="en-US" sz="2400" dirty="0">
                <a:latin typeface="Times New Roman" panose="02020603050405020304" pitchFamily="18" charset="0"/>
                <a:cs typeface="Times New Roman" panose="02020603050405020304" pitchFamily="18" charset="0"/>
              </a:rPr>
              <a:t>Vehicles</a:t>
            </a:r>
          </a:p>
          <a:p>
            <a:pPr>
              <a:buBlip>
                <a:blip r:embed="rId5"/>
              </a:buBlip>
            </a:pPr>
            <a:r>
              <a:rPr lang="en-US" sz="2400" dirty="0">
                <a:latin typeface="Times New Roman" panose="02020603050405020304" pitchFamily="18" charset="0"/>
                <a:cs typeface="Times New Roman" panose="02020603050405020304" pitchFamily="18" charset="0"/>
              </a:rPr>
              <a:t>Introduced diseases (</a:t>
            </a:r>
            <a:r>
              <a:rPr lang="en-US" sz="2400" dirty="0" err="1">
                <a:latin typeface="Times New Roman" panose="02020603050405020304" pitchFamily="18" charset="0"/>
                <a:cs typeface="Times New Roman" panose="02020603050405020304" pitchFamily="18" charset="0"/>
              </a:rPr>
              <a:t>FeLV</a:t>
            </a:r>
            <a:r>
              <a:rPr lang="en-US" sz="2400" dirty="0">
                <a:latin typeface="Times New Roman" panose="02020603050405020304" pitchFamily="18" charset="0"/>
                <a:cs typeface="Times New Roman" panose="02020603050405020304" pitchFamily="18" charset="0"/>
              </a:rPr>
              <a:t>)</a:t>
            </a:r>
          </a:p>
          <a:p>
            <a:pPr>
              <a:buBlip>
                <a:blip r:embed="rId5"/>
              </a:buBlip>
            </a:pPr>
            <a:r>
              <a:rPr lang="en-US" sz="2400" dirty="0">
                <a:latin typeface="Times New Roman" panose="02020603050405020304" pitchFamily="18" charset="0"/>
                <a:cs typeface="Times New Roman" panose="02020603050405020304" pitchFamily="18" charset="0"/>
              </a:rPr>
              <a:t>FLM </a:t>
            </a:r>
          </a:p>
          <a:p>
            <a:pPr lvl="1">
              <a:buBlip>
                <a:blip r:embed="rId5"/>
              </a:buBlip>
            </a:pPr>
            <a:r>
              <a:rPr lang="en-US" sz="2100" dirty="0">
                <a:latin typeface="Times New Roman" panose="02020603050405020304" pitchFamily="18" charset="0"/>
                <a:cs typeface="Times New Roman" panose="02020603050405020304" pitchFamily="18" charset="0"/>
              </a:rPr>
              <a:t>(Feline </a:t>
            </a:r>
            <a:r>
              <a:rPr lang="en-US" sz="2100" dirty="0" err="1">
                <a:latin typeface="Times New Roman" panose="02020603050405020304" pitchFamily="18" charset="0"/>
                <a:cs typeface="Times New Roman" panose="02020603050405020304" pitchFamily="18" charset="0"/>
              </a:rPr>
              <a:t>leucomylopathy</a:t>
            </a:r>
            <a:r>
              <a:rPr lang="en-US" sz="2100" dirty="0">
                <a:latin typeface="Times New Roman" panose="02020603050405020304" pitchFamily="18" charset="0"/>
                <a:cs typeface="Times New Roman" panose="02020603050405020304" pitchFamily="18" charset="0"/>
              </a:rPr>
              <a:t>)</a:t>
            </a:r>
            <a:endParaRPr lang="en-US" sz="2100" dirty="0">
              <a:solidFill>
                <a:schemeClr val="tx1"/>
              </a:solidFill>
              <a:latin typeface="Times New Roman" panose="02020603050405020304" pitchFamily="18" charset="0"/>
              <a:cs typeface="Times New Roman" panose="02020603050405020304" pitchFamily="18" charset="0"/>
            </a:endParaRPr>
          </a:p>
        </p:txBody>
      </p:sp>
      <p:pic>
        <p:nvPicPr>
          <p:cNvPr id="7" name="Content Placeholder 6" descr="C:\mark\asd.tif"/>
          <p:cNvPicPr>
            <a:picLocks noGrp="1" noChangeAspect="1" noChangeArrowheads="1"/>
          </p:cNvPicPr>
          <p:nvPr>
            <p:ph sz="quarter" idx="2"/>
          </p:nvPr>
        </p:nvPicPr>
        <p:blipFill>
          <a:blip r:embed="rId6" cstate="email">
            <a:lum bright="26000"/>
          </a:blip>
          <a:srcRect/>
          <a:stretch>
            <a:fillRect/>
          </a:stretch>
        </p:blipFill>
        <p:spPr bwMode="auto">
          <a:xfrm>
            <a:off x="3491026" y="4368578"/>
            <a:ext cx="1945241" cy="2126677"/>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74753" name="Picture 1" descr="C:\All Mark's Files\Mark's Pictures\Aerials &amp; Scenics\fringe loss.JPG"/>
          <p:cNvPicPr>
            <a:picLocks noChangeAspect="1" noChangeArrowheads="1"/>
          </p:cNvPicPr>
          <p:nvPr/>
        </p:nvPicPr>
        <p:blipFill>
          <a:blip r:embed="rId7" cstate="email"/>
          <a:srcRect/>
          <a:stretch>
            <a:fillRect/>
          </a:stretch>
        </p:blipFill>
        <p:spPr bwMode="auto">
          <a:xfrm>
            <a:off x="4126830" y="908025"/>
            <a:ext cx="4788570" cy="319238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87042" name="Picture 2" descr="http://www.gon.com/imagearchive/00001200/00001239M.jpg">
            <a:hlinkClick r:id="rId8"/>
          </p:cNvPr>
          <p:cNvPicPr>
            <a:picLocks noChangeAspect="1" noChangeArrowheads="1"/>
          </p:cNvPicPr>
          <p:nvPr/>
        </p:nvPicPr>
        <p:blipFill>
          <a:blip r:embed="rId9" cstate="email"/>
          <a:srcRect/>
          <a:stretch>
            <a:fillRect/>
          </a:stretch>
        </p:blipFill>
        <p:spPr bwMode="auto">
          <a:xfrm>
            <a:off x="228600" y="4368578"/>
            <a:ext cx="2931694" cy="2198772"/>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4" name="Rounded Rectangle 13"/>
          <p:cNvSpPr/>
          <p:nvPr/>
        </p:nvSpPr>
        <p:spPr bwMode="auto">
          <a:xfrm>
            <a:off x="4126829" y="4637288"/>
            <a:ext cx="762000" cy="762000"/>
          </a:xfrm>
          <a:prstGeom prst="roundRect">
            <a:avLst/>
          </a:prstGeom>
          <a:noFill/>
          <a:ln w="635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solidFill>
                <a:prstClr val="white"/>
              </a:solidFill>
            </a:endParaRPr>
          </a:p>
        </p:txBody>
      </p:sp>
      <p:pic>
        <p:nvPicPr>
          <p:cNvPr id="119810" name="Picture 2"/>
          <p:cNvPicPr>
            <a:picLocks noChangeAspect="1" noChangeArrowheads="1"/>
          </p:cNvPicPr>
          <p:nvPr/>
        </p:nvPicPr>
        <p:blipFill>
          <a:blip r:embed="rId10" cstate="email"/>
          <a:srcRect/>
          <a:stretch>
            <a:fillRect/>
          </a:stretch>
        </p:blipFill>
        <p:spPr bwMode="auto">
          <a:xfrm>
            <a:off x="6072070" y="4325397"/>
            <a:ext cx="2841335" cy="2147782"/>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6" name="Audio 5">
            <a:hlinkClick r:id="" action="ppaction://media"/>
            <a:extLst>
              <a:ext uri="{FF2B5EF4-FFF2-40B4-BE49-F238E27FC236}">
                <a16:creationId xmlns:a16="http://schemas.microsoft.com/office/drawing/2014/main" id="{C018DE49-3D4B-48EA-BDAA-0F3C2F44F36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98801992"/>
      </p:ext>
    </p:extLst>
  </p:cSld>
  <p:clrMapOvr>
    <a:masterClrMapping/>
  </p:clrMapOvr>
  <mc:AlternateContent xmlns:mc="http://schemas.openxmlformats.org/markup-compatibility/2006" xmlns:p14="http://schemas.microsoft.com/office/powerpoint/2010/main">
    <mc:Choice Requires="p14">
      <p:transition spd="slow" p14:dur="2000" advTm="35265"/>
    </mc:Choice>
    <mc:Fallback xmlns="">
      <p:transition spd="slow" advTm="35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C7B86-A527-4FCC-B1A8-2D8CAA65B28C}"/>
              </a:ext>
            </a:extLst>
          </p:cNvPr>
          <p:cNvSpPr>
            <a:spLocks noGrp="1"/>
          </p:cNvSpPr>
          <p:nvPr>
            <p:ph type="title"/>
          </p:nvPr>
        </p:nvSpPr>
        <p:spPr/>
        <p:txBody>
          <a:bodyPr>
            <a:normAutofit/>
          </a:bodyPr>
          <a:lstStyle/>
          <a:p>
            <a:pPr algn="ctr"/>
            <a:r>
              <a:rPr lang="en-US" sz="4000" b="1" dirty="0">
                <a:latin typeface="Times New Roman" panose="02020603050405020304" pitchFamily="18" charset="0"/>
                <a:cs typeface="Times New Roman" panose="02020603050405020304" pitchFamily="18" charset="0"/>
              </a:rPr>
              <a:t>Habitat Loss &amp; Fragmentation</a:t>
            </a:r>
          </a:p>
        </p:txBody>
      </p:sp>
      <p:pic>
        <p:nvPicPr>
          <p:cNvPr id="4" name="Picture 3" descr="A close up of a hillside next to a body of water&#10;&#10;Description automatically generated">
            <a:extLst>
              <a:ext uri="{FF2B5EF4-FFF2-40B4-BE49-F238E27FC236}">
                <a16:creationId xmlns:a16="http://schemas.microsoft.com/office/drawing/2014/main" id="{9C25D768-3CF7-493E-8D36-0A68FEF536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2886" y="1690689"/>
            <a:ext cx="6598227" cy="4396069"/>
          </a:xfrm>
          <a:prstGeom prst="rect">
            <a:avLst/>
          </a:prstGeom>
        </p:spPr>
      </p:pic>
      <p:pic>
        <p:nvPicPr>
          <p:cNvPr id="5" name="Audio 4">
            <a:hlinkClick r:id="" action="ppaction://media"/>
            <a:extLst>
              <a:ext uri="{FF2B5EF4-FFF2-40B4-BE49-F238E27FC236}">
                <a16:creationId xmlns:a16="http://schemas.microsoft.com/office/drawing/2014/main" id="{34248A74-DB22-4075-BBD0-9053FDA79D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49411266"/>
      </p:ext>
    </p:extLst>
  </p:cSld>
  <p:clrMapOvr>
    <a:masterClrMapping/>
  </p:clrMapOvr>
  <mc:AlternateContent xmlns:mc="http://schemas.openxmlformats.org/markup-compatibility/2006" xmlns:p14="http://schemas.microsoft.com/office/powerpoint/2010/main">
    <mc:Choice Requires="p14">
      <p:transition spd="slow" p14:dur="2000" advTm="36738"/>
    </mc:Choice>
    <mc:Fallback xmlns="">
      <p:transition spd="slow" advTm="36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D988C-DBF1-496F-8A66-CC2209C016C5}"/>
              </a:ext>
            </a:extLst>
          </p:cNvPr>
          <p:cNvSpPr>
            <a:spLocks noGrp="1"/>
          </p:cNvSpPr>
          <p:nvPr>
            <p:ph type="title"/>
          </p:nvPr>
        </p:nvSpPr>
        <p:spPr/>
        <p:txBody>
          <a:bodyPr>
            <a:normAutofit/>
          </a:bodyPr>
          <a:lstStyle/>
          <a:p>
            <a:pPr algn="ctr"/>
            <a:r>
              <a:rPr lang="en-US" sz="4000" b="1" dirty="0">
                <a:latin typeface="Times New Roman" panose="02020603050405020304" pitchFamily="18" charset="0"/>
                <a:cs typeface="Times New Roman" panose="02020603050405020304" pitchFamily="18" charset="0"/>
              </a:rPr>
              <a:t>Roadways</a:t>
            </a:r>
          </a:p>
        </p:txBody>
      </p:sp>
      <p:pic>
        <p:nvPicPr>
          <p:cNvPr id="6" name="Content Placeholder 5" descr="A brown cow walking down the street&#10;&#10;Description automatically generated">
            <a:extLst>
              <a:ext uri="{FF2B5EF4-FFF2-40B4-BE49-F238E27FC236}">
                <a16:creationId xmlns:a16="http://schemas.microsoft.com/office/drawing/2014/main" id="{C7B22F28-0D52-48FF-B04C-4F9D992A9615}"/>
              </a:ext>
            </a:extLst>
          </p:cNvPr>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289214" y="1327625"/>
            <a:ext cx="5183080" cy="3299328"/>
          </a:xfrm>
        </p:spPr>
      </p:pic>
      <p:sp>
        <p:nvSpPr>
          <p:cNvPr id="4" name="Text Placeholder 3">
            <a:extLst>
              <a:ext uri="{FF2B5EF4-FFF2-40B4-BE49-F238E27FC236}">
                <a16:creationId xmlns:a16="http://schemas.microsoft.com/office/drawing/2014/main" id="{E0D8D60E-8CA7-47F4-BC2D-4992F73B1B7B}"/>
              </a:ext>
            </a:extLst>
          </p:cNvPr>
          <p:cNvSpPr>
            <a:spLocks noGrp="1"/>
          </p:cNvSpPr>
          <p:nvPr>
            <p:ph type="body" sz="half" idx="2"/>
          </p:nvPr>
        </p:nvSpPr>
        <p:spPr/>
        <p:txBody>
          <a:bodyPr/>
          <a:lstStyle/>
          <a:p>
            <a:endParaRPr lang="en-US" dirty="0"/>
          </a:p>
          <a:p>
            <a:endParaRPr lang="en-US" dirty="0"/>
          </a:p>
        </p:txBody>
      </p:sp>
      <p:pic>
        <p:nvPicPr>
          <p:cNvPr id="8" name="Picture 7" descr="A picture containing indoor, person, dog, sitting&#10;&#10;Description automatically generated">
            <a:extLst>
              <a:ext uri="{FF2B5EF4-FFF2-40B4-BE49-F238E27FC236}">
                <a16:creationId xmlns:a16="http://schemas.microsoft.com/office/drawing/2014/main" id="{12DD37B0-8930-4EA6-97C8-AECC75F13C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9936" y="2703038"/>
            <a:ext cx="4514850" cy="3695700"/>
          </a:xfrm>
          <a:prstGeom prst="rect">
            <a:avLst/>
          </a:prstGeom>
        </p:spPr>
      </p:pic>
      <p:pic>
        <p:nvPicPr>
          <p:cNvPr id="7" name="Audio 6">
            <a:hlinkClick r:id="" action="ppaction://media"/>
            <a:extLst>
              <a:ext uri="{FF2B5EF4-FFF2-40B4-BE49-F238E27FC236}">
                <a16:creationId xmlns:a16="http://schemas.microsoft.com/office/drawing/2014/main" id="{EBEDE958-3A98-4BC3-B8DF-DCC47A1192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04129206"/>
      </p:ext>
    </p:extLst>
  </p:cSld>
  <p:clrMapOvr>
    <a:masterClrMapping/>
  </p:clrMapOvr>
  <mc:AlternateContent xmlns:mc="http://schemas.openxmlformats.org/markup-compatibility/2006" xmlns:p14="http://schemas.microsoft.com/office/powerpoint/2010/main">
    <mc:Choice Requires="p14">
      <p:transition spd="slow" p14:dur="2000" advTm="34090"/>
    </mc:Choice>
    <mc:Fallback xmlns="">
      <p:transition spd="slow" advTm="34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9548"/>
            <a:ext cx="9144000" cy="717452"/>
          </a:xfrm>
        </p:spPr>
        <p:txBody>
          <a:bodyPr>
            <a:normAutofit/>
          </a:bodyPr>
          <a:lstStyle/>
          <a:p>
            <a:pPr algn="ctr"/>
            <a:r>
              <a:rPr lang="en-US" sz="4000" b="1" dirty="0">
                <a:solidFill>
                  <a:schemeClr val="tx1"/>
                </a:solidFill>
                <a:latin typeface="Times New Roman" panose="02020603050405020304" pitchFamily="18" charset="0"/>
                <a:cs typeface="Times New Roman" panose="02020603050405020304" pitchFamily="18" charset="0"/>
              </a:rPr>
              <a:t>Recovery</a:t>
            </a:r>
            <a:r>
              <a:rPr lang="en-US" sz="4000" b="1" dirty="0">
                <a:latin typeface="Times New Roman" panose="02020603050405020304" pitchFamily="18" charset="0"/>
                <a:cs typeface="Times New Roman" panose="02020603050405020304" pitchFamily="18" charset="0"/>
              </a:rPr>
              <a:t> </a:t>
            </a:r>
            <a:r>
              <a:rPr lang="en-US" sz="4000" b="1" dirty="0">
                <a:solidFill>
                  <a:schemeClr val="tx1"/>
                </a:solidFill>
                <a:latin typeface="Times New Roman" panose="02020603050405020304" pitchFamily="18" charset="0"/>
                <a:cs typeface="Times New Roman" panose="02020603050405020304" pitchFamily="18" charset="0"/>
              </a:rPr>
              <a:t>Efforts</a:t>
            </a:r>
          </a:p>
        </p:txBody>
      </p:sp>
      <p:sp>
        <p:nvSpPr>
          <p:cNvPr id="3" name="Text Placeholder 2"/>
          <p:cNvSpPr>
            <a:spLocks noGrp="1"/>
          </p:cNvSpPr>
          <p:nvPr>
            <p:ph type="body" sz="half" idx="1"/>
          </p:nvPr>
        </p:nvSpPr>
        <p:spPr>
          <a:xfrm>
            <a:off x="0" y="1048113"/>
            <a:ext cx="4799444" cy="2619063"/>
          </a:xfrm>
        </p:spPr>
        <p:txBody>
          <a:bodyPr>
            <a:normAutofit/>
          </a:bodyPr>
          <a:lstStyle/>
          <a:p>
            <a:pPr>
              <a:buClr>
                <a:schemeClr val="accent5">
                  <a:lumMod val="75000"/>
                </a:schemeClr>
              </a:buClr>
              <a:buBlip>
                <a:blip r:embed="rId5"/>
              </a:buBlip>
            </a:pPr>
            <a:r>
              <a:rPr lang="en-US" sz="2800" dirty="0">
                <a:solidFill>
                  <a:schemeClr val="tx1"/>
                </a:solidFill>
                <a:latin typeface="Times New Roman" panose="02020603050405020304" pitchFamily="18" charset="0"/>
                <a:cs typeface="Times New Roman" panose="02020603050405020304" pitchFamily="18" charset="0"/>
              </a:rPr>
              <a:t>Genetic restoration</a:t>
            </a:r>
          </a:p>
          <a:p>
            <a:pPr>
              <a:buClr>
                <a:schemeClr val="accent5">
                  <a:lumMod val="75000"/>
                </a:schemeClr>
              </a:buClr>
              <a:buBlip>
                <a:blip r:embed="rId5"/>
              </a:buBlip>
            </a:pPr>
            <a:r>
              <a:rPr lang="en-US" sz="2800" dirty="0">
                <a:solidFill>
                  <a:schemeClr val="tx1"/>
                </a:solidFill>
                <a:latin typeface="Times New Roman" panose="02020603050405020304" pitchFamily="18" charset="0"/>
                <a:cs typeface="Times New Roman" panose="02020603050405020304" pitchFamily="18" charset="0"/>
              </a:rPr>
              <a:t>Habitat preservation</a:t>
            </a:r>
          </a:p>
          <a:p>
            <a:pPr lvl="1">
              <a:buClr>
                <a:schemeClr val="accent5">
                  <a:lumMod val="75000"/>
                </a:schemeClr>
              </a:buClr>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Mitigation during development</a:t>
            </a:r>
          </a:p>
          <a:p>
            <a:pPr lvl="1">
              <a:buClr>
                <a:schemeClr val="accent5">
                  <a:lumMod val="75000"/>
                </a:schemeClr>
              </a:buClr>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Conservation Easements</a:t>
            </a:r>
          </a:p>
          <a:p>
            <a:pPr lvl="1">
              <a:buClr>
                <a:schemeClr val="accent5">
                  <a:lumMod val="75000"/>
                </a:schemeClr>
              </a:buClr>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Publicly held lands</a:t>
            </a:r>
          </a:p>
          <a:p>
            <a:pPr>
              <a:buClr>
                <a:schemeClr val="accent5">
                  <a:lumMod val="75000"/>
                </a:schemeClr>
              </a:buClr>
              <a:buBlip>
                <a:blip r:embed="rId5"/>
              </a:buBlip>
            </a:pPr>
            <a:r>
              <a:rPr lang="en-US" sz="2800" dirty="0">
                <a:solidFill>
                  <a:schemeClr val="tx1"/>
                </a:solidFill>
                <a:latin typeface="Times New Roman" panose="02020603050405020304" pitchFamily="18" charset="0"/>
                <a:cs typeface="Times New Roman" panose="02020603050405020304" pitchFamily="18" charset="0"/>
              </a:rPr>
              <a:t>Underpasses with fencing</a:t>
            </a:r>
          </a:p>
        </p:txBody>
      </p:sp>
      <p:pic>
        <p:nvPicPr>
          <p:cNvPr id="6" name="Picture 3" descr="Buck and Ken releasing TX 107 in BCNP"/>
          <p:cNvPicPr>
            <a:picLocks noGrp="1" noChangeAspect="1" noChangeArrowheads="1"/>
          </p:cNvPicPr>
          <p:nvPr>
            <p:ph sz="quarter" idx="2"/>
          </p:nvPr>
        </p:nvPicPr>
        <p:blipFill>
          <a:blip r:embed="rId6" cstate="email"/>
          <a:srcRect/>
          <a:stretch>
            <a:fillRect/>
          </a:stretch>
        </p:blipFill>
        <p:spPr bwMode="auto">
          <a:xfrm>
            <a:off x="4945445" y="1048114"/>
            <a:ext cx="3903668" cy="2426605"/>
          </a:xfrm>
          <a:prstGeom prst="rect">
            <a:avLst/>
          </a:prstGeom>
          <a:ln w="38100" cap="sq">
            <a:solidFill>
              <a:srgbClr val="4B732F"/>
            </a:solidFill>
            <a:prstDash val="solid"/>
            <a:miter lim="800000"/>
          </a:ln>
          <a:effectLst>
            <a:outerShdw blurRad="50800" dist="38100" dir="2700000" algn="tl" rotWithShape="0">
              <a:srgbClr val="000000">
                <a:alpha val="43000"/>
              </a:srgbClr>
            </a:outerShdw>
          </a:effectLst>
        </p:spPr>
      </p:pic>
      <p:pic>
        <p:nvPicPr>
          <p:cNvPr id="99330" name="Picture 2" descr="C:\All Mark's Files\Mark's Pictures\Panthers\#57@rock is.jpg"/>
          <p:cNvPicPr>
            <a:picLocks noChangeAspect="1" noChangeArrowheads="1"/>
          </p:cNvPicPr>
          <p:nvPr/>
        </p:nvPicPr>
        <p:blipFill>
          <a:blip r:embed="rId7" cstate="email"/>
          <a:srcRect/>
          <a:stretch>
            <a:fillRect/>
          </a:stretch>
        </p:blipFill>
        <p:spPr bwMode="auto">
          <a:xfrm>
            <a:off x="273374" y="3728879"/>
            <a:ext cx="4298626" cy="2865751"/>
          </a:xfrm>
          <a:prstGeom prst="rect">
            <a:avLst/>
          </a:prstGeom>
          <a:ln w="38100" cap="sq">
            <a:solidFill>
              <a:srgbClr val="4B732F"/>
            </a:solidFill>
            <a:prstDash val="solid"/>
            <a:miter lim="800000"/>
          </a:ln>
          <a:effectLst>
            <a:outerShdw blurRad="50800" dist="38100" dir="2700000" algn="tl" rotWithShape="0">
              <a:srgbClr val="000000">
                <a:alpha val="43000"/>
              </a:srgbClr>
            </a:outerShdw>
          </a:effectLst>
        </p:spPr>
      </p:pic>
      <p:pic>
        <p:nvPicPr>
          <p:cNvPr id="86017" name="Picture 1" descr="C:\All Mark's Files\Mark's Pictures\Underpass Photos\underpass aerials\underpass_22.JPG"/>
          <p:cNvPicPr>
            <a:picLocks noChangeAspect="1" noChangeArrowheads="1"/>
          </p:cNvPicPr>
          <p:nvPr/>
        </p:nvPicPr>
        <p:blipFill>
          <a:blip r:embed="rId8" cstate="email"/>
          <a:srcRect/>
          <a:stretch>
            <a:fillRect/>
          </a:stretch>
        </p:blipFill>
        <p:spPr bwMode="auto">
          <a:xfrm>
            <a:off x="4945445" y="3667177"/>
            <a:ext cx="3903668" cy="2927453"/>
          </a:xfrm>
          <a:prstGeom prst="rect">
            <a:avLst/>
          </a:prstGeom>
          <a:ln w="38100" cap="sq">
            <a:solidFill>
              <a:srgbClr val="4B732F"/>
            </a:solidFill>
            <a:prstDash val="solid"/>
            <a:miter lim="800000"/>
          </a:ln>
          <a:effectLst>
            <a:outerShdw blurRad="50800" dist="38100" dir="2700000" algn="tl" rotWithShape="0">
              <a:srgbClr val="000000">
                <a:alpha val="43000"/>
              </a:srgbClr>
            </a:outerShdw>
          </a:effectLst>
        </p:spPr>
      </p:pic>
      <p:pic>
        <p:nvPicPr>
          <p:cNvPr id="8" name="Audio 7">
            <a:hlinkClick r:id="" action="ppaction://media"/>
            <a:extLst>
              <a:ext uri="{FF2B5EF4-FFF2-40B4-BE49-F238E27FC236}">
                <a16:creationId xmlns:a16="http://schemas.microsoft.com/office/drawing/2014/main" id="{9E139E3B-DCB3-4BC0-A1D7-50B8BA56F58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96096552"/>
      </p:ext>
    </p:extLst>
  </p:cSld>
  <p:clrMapOvr>
    <a:masterClrMapping/>
  </p:clrMapOvr>
  <mc:AlternateContent xmlns:mc="http://schemas.openxmlformats.org/markup-compatibility/2006" xmlns:p14="http://schemas.microsoft.com/office/powerpoint/2010/main">
    <mc:Choice Requires="p14">
      <p:transition spd="slow" p14:dur="2000" advTm="72782"/>
    </mc:Choice>
    <mc:Fallback xmlns="">
      <p:transition spd="slow" advTm="72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CD4DA-6510-4D8C-A7A3-12735E449DE3}"/>
              </a:ext>
            </a:extLst>
          </p:cNvPr>
          <p:cNvSpPr>
            <a:spLocks noGrp="1"/>
          </p:cNvSpPr>
          <p:nvPr>
            <p:ph type="title"/>
          </p:nvPr>
        </p:nvSpPr>
        <p:spPr/>
        <p:txBody>
          <a:bodyPr>
            <a:normAutofit/>
          </a:bodyPr>
          <a:lstStyle/>
          <a:p>
            <a:pPr algn="ctr"/>
            <a:r>
              <a:rPr lang="en-US" sz="4000" b="1" dirty="0">
                <a:latin typeface="Times New Roman" panose="02020603050405020304" pitchFamily="18" charset="0"/>
                <a:cs typeface="Times New Roman" panose="02020603050405020304" pitchFamily="18" charset="0"/>
              </a:rPr>
              <a:t>Wildlife Crossings</a:t>
            </a:r>
          </a:p>
        </p:txBody>
      </p:sp>
      <p:pic>
        <p:nvPicPr>
          <p:cNvPr id="4" name="Picture 3" descr="Diagram&#10;&#10;Description automatically generated">
            <a:extLst>
              <a:ext uri="{FF2B5EF4-FFF2-40B4-BE49-F238E27FC236}">
                <a16:creationId xmlns:a16="http://schemas.microsoft.com/office/drawing/2014/main" id="{8DD938EF-B1C9-4E68-962B-64E1634B87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5884" y="1690689"/>
            <a:ext cx="5832231" cy="4549140"/>
          </a:xfrm>
          <a:prstGeom prst="rect">
            <a:avLst/>
          </a:prstGeom>
        </p:spPr>
      </p:pic>
      <p:pic>
        <p:nvPicPr>
          <p:cNvPr id="7" name="Audio 6">
            <a:hlinkClick r:id="" action="ppaction://media"/>
            <a:extLst>
              <a:ext uri="{FF2B5EF4-FFF2-40B4-BE49-F238E27FC236}">
                <a16:creationId xmlns:a16="http://schemas.microsoft.com/office/drawing/2014/main" id="{78ABAA56-6F64-4D81-9F10-977777651D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07920989"/>
      </p:ext>
    </p:extLst>
  </p:cSld>
  <p:clrMapOvr>
    <a:masterClrMapping/>
  </p:clrMapOvr>
  <mc:AlternateContent xmlns:mc="http://schemas.openxmlformats.org/markup-compatibility/2006" xmlns:p14="http://schemas.microsoft.com/office/powerpoint/2010/main">
    <mc:Choice Requires="p14">
      <p:transition spd="slow" p14:dur="2000" advTm="48586"/>
    </mc:Choice>
    <mc:Fallback xmlns="">
      <p:transition spd="slow" advTm="48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1E740-E93C-4AC7-8370-1F3E6A5DB600}"/>
              </a:ext>
            </a:extLst>
          </p:cNvPr>
          <p:cNvSpPr>
            <a:spLocks noGrp="1"/>
          </p:cNvSpPr>
          <p:nvPr>
            <p:ph type="title"/>
          </p:nvPr>
        </p:nvSpPr>
        <p:spPr/>
        <p:txBody>
          <a:bodyPr>
            <a:normAutofit/>
          </a:bodyPr>
          <a:lstStyle/>
          <a:p>
            <a:pPr algn="ctr"/>
            <a:r>
              <a:rPr lang="en-US" sz="4000" b="1" dirty="0">
                <a:latin typeface="Times New Roman" panose="02020603050405020304" pitchFamily="18" charset="0"/>
                <a:cs typeface="Times New Roman" panose="02020603050405020304" pitchFamily="18" charset="0"/>
              </a:rPr>
              <a:t>Wildlife Crossings Contd. </a:t>
            </a:r>
          </a:p>
        </p:txBody>
      </p:sp>
      <p:pic>
        <p:nvPicPr>
          <p:cNvPr id="6" name="Picture 1" descr="C:\All Mark's Files\Mark's Pictures\Underpass Photos\underpass aerials\underpass_22.JPG">
            <a:extLst>
              <a:ext uri="{FF2B5EF4-FFF2-40B4-BE49-F238E27FC236}">
                <a16:creationId xmlns:a16="http://schemas.microsoft.com/office/drawing/2014/main" id="{ED19BF37-58D5-42D9-AD5D-B0F818A31CE7}"/>
              </a:ext>
            </a:extLst>
          </p:cNvPr>
          <p:cNvPicPr>
            <a:picLocks noChangeAspect="1" noChangeArrowheads="1"/>
          </p:cNvPicPr>
          <p:nvPr/>
        </p:nvPicPr>
        <p:blipFill>
          <a:blip r:embed="rId5" cstate="email"/>
          <a:srcRect/>
          <a:stretch>
            <a:fillRect/>
          </a:stretch>
        </p:blipFill>
        <p:spPr bwMode="auto">
          <a:xfrm>
            <a:off x="400876" y="2139714"/>
            <a:ext cx="3903668" cy="2927453"/>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A46CE684-9045-4A8E-9110-D3D6C1120B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9853" y="2139713"/>
            <a:ext cx="3903271" cy="2927453"/>
          </a:xfrm>
          <a:prstGeom prst="rect">
            <a:avLst/>
          </a:prstGeom>
        </p:spPr>
      </p:pic>
      <p:pic>
        <p:nvPicPr>
          <p:cNvPr id="3" name="Audio 2">
            <a:hlinkClick r:id="" action="ppaction://media"/>
            <a:extLst>
              <a:ext uri="{FF2B5EF4-FFF2-40B4-BE49-F238E27FC236}">
                <a16:creationId xmlns:a16="http://schemas.microsoft.com/office/drawing/2014/main" id="{28F4568A-19AF-4B92-87DB-AB2663BCE4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09547209"/>
      </p:ext>
    </p:extLst>
  </p:cSld>
  <p:clrMapOvr>
    <a:masterClrMapping/>
  </p:clrMapOvr>
  <mc:AlternateContent xmlns:mc="http://schemas.openxmlformats.org/markup-compatibility/2006" xmlns:p14="http://schemas.microsoft.com/office/powerpoint/2010/main">
    <mc:Choice Requires="p14">
      <p:transition spd="slow" p14:dur="2000" advTm="34712"/>
    </mc:Choice>
    <mc:Fallback xmlns="">
      <p:transition spd="slow" advTm="34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53C71-2235-48BC-82F5-EE341DA6DFDA}"/>
              </a:ext>
            </a:extLst>
          </p:cNvPr>
          <p:cNvSpPr>
            <a:spLocks noGrp="1"/>
          </p:cNvSpPr>
          <p:nvPr>
            <p:ph type="title"/>
          </p:nvPr>
        </p:nvSpPr>
        <p:spPr>
          <a:xfrm>
            <a:off x="1888482" y="203080"/>
            <a:ext cx="5367036" cy="769193"/>
          </a:xfrm>
        </p:spPr>
        <p:txBody>
          <a:bodyPr/>
          <a:lstStyle/>
          <a:p>
            <a:pPr algn="ctr"/>
            <a:r>
              <a:rPr lang="en-US" sz="3600" b="1" dirty="0">
                <a:latin typeface="Times New Roman" panose="02020603050405020304" pitchFamily="18" charset="0"/>
                <a:cs typeface="Times New Roman" panose="02020603050405020304" pitchFamily="18" charset="0"/>
              </a:rPr>
              <a:t>Wildlife Crossings Contd. </a:t>
            </a:r>
            <a:endParaRPr lang="en-US" dirty="0"/>
          </a:p>
        </p:txBody>
      </p:sp>
      <p:pic>
        <p:nvPicPr>
          <p:cNvPr id="4" name="Picture 3" descr="Animal on the field&#10;&#10;Description automatically generated">
            <a:extLst>
              <a:ext uri="{FF2B5EF4-FFF2-40B4-BE49-F238E27FC236}">
                <a16:creationId xmlns:a16="http://schemas.microsoft.com/office/drawing/2014/main" id="{7AE1F6C7-5722-413D-98AF-6C15E1A8A0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061" y="972273"/>
            <a:ext cx="6048917" cy="3402516"/>
          </a:xfrm>
          <a:prstGeom prst="rect">
            <a:avLst/>
          </a:prstGeom>
        </p:spPr>
      </p:pic>
      <p:pic>
        <p:nvPicPr>
          <p:cNvPr id="5" name="Picture 4" descr="A person that is standing in the grass&#10;&#10;Description automatically generated">
            <a:extLst>
              <a:ext uri="{FF2B5EF4-FFF2-40B4-BE49-F238E27FC236}">
                <a16:creationId xmlns:a16="http://schemas.microsoft.com/office/drawing/2014/main" id="{C6705D6C-C3C3-4B9B-AEC9-C582A0CC7B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35251" y="2659807"/>
            <a:ext cx="4988688" cy="3741516"/>
          </a:xfrm>
          <a:prstGeom prst="rect">
            <a:avLst/>
          </a:prstGeom>
        </p:spPr>
      </p:pic>
      <p:pic>
        <p:nvPicPr>
          <p:cNvPr id="2050" name="Picture 2" descr="Wings of Hope">
            <a:extLst>
              <a:ext uri="{FF2B5EF4-FFF2-40B4-BE49-F238E27FC236}">
                <a16:creationId xmlns:a16="http://schemas.microsoft.com/office/drawing/2014/main" id="{A76A61C5-6D2E-4D8C-8447-58E719B8B7B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1770" y="972273"/>
            <a:ext cx="1329376" cy="9799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B4B8AFC-D7AA-4615-89B7-807379B97ECD}"/>
              </a:ext>
            </a:extLst>
          </p:cNvPr>
          <p:cNvSpPr txBox="1"/>
          <p:nvPr/>
        </p:nvSpPr>
        <p:spPr>
          <a:xfrm>
            <a:off x="6540287" y="2121344"/>
            <a:ext cx="2481050"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FGCU Panther Posse</a:t>
            </a:r>
          </a:p>
        </p:txBody>
      </p:sp>
      <p:pic>
        <p:nvPicPr>
          <p:cNvPr id="7" name="Audio 6">
            <a:hlinkClick r:id="" action="ppaction://media"/>
            <a:extLst>
              <a:ext uri="{FF2B5EF4-FFF2-40B4-BE49-F238E27FC236}">
                <a16:creationId xmlns:a16="http://schemas.microsoft.com/office/drawing/2014/main" id="{92CF3EF4-8313-42FF-8F14-5B54A4E9E8C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45886450"/>
      </p:ext>
    </p:extLst>
  </p:cSld>
  <p:clrMapOvr>
    <a:masterClrMapping/>
  </p:clrMapOvr>
  <mc:AlternateContent xmlns:mc="http://schemas.openxmlformats.org/markup-compatibility/2006" xmlns:p14="http://schemas.microsoft.com/office/powerpoint/2010/main">
    <mc:Choice Requires="p14">
      <p:transition spd="slow" p14:dur="2000" advTm="34166"/>
    </mc:Choice>
    <mc:Fallback xmlns="">
      <p:transition spd="slow" advTm="34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ext Box 5"/>
          <p:cNvSpPr txBox="1">
            <a:spLocks noChangeArrowheads="1"/>
          </p:cNvSpPr>
          <p:nvPr/>
        </p:nvSpPr>
        <p:spPr bwMode="auto">
          <a:xfrm>
            <a:off x="304800" y="152638"/>
            <a:ext cx="8839200" cy="707886"/>
          </a:xfrm>
          <a:prstGeom prst="rect">
            <a:avLst/>
          </a:prstGeom>
          <a:noFill/>
          <a:ln w="9525">
            <a:noFill/>
            <a:miter lim="800000"/>
            <a:headEnd/>
            <a:tailEnd/>
          </a:ln>
        </p:spPr>
        <p:txBody>
          <a:bodyPr>
            <a:spAutoFit/>
          </a:bodyPr>
          <a:lstStyle/>
          <a:p>
            <a:pPr algn="ctr" fontAlgn="auto">
              <a:spcBef>
                <a:spcPct val="50000"/>
              </a:spcBef>
              <a:spcAft>
                <a:spcPts val="0"/>
              </a:spcAft>
            </a:pPr>
            <a:r>
              <a:rPr lang="en-US" sz="4000" b="1" dirty="0">
                <a:latin typeface="Times New Roman" panose="02020603050405020304" pitchFamily="18" charset="0"/>
                <a:cs typeface="Times New Roman" panose="02020603050405020304" pitchFamily="18" charset="0"/>
              </a:rPr>
              <a:t>Florida Panther Response Plan</a:t>
            </a:r>
          </a:p>
        </p:txBody>
      </p:sp>
      <p:grpSp>
        <p:nvGrpSpPr>
          <p:cNvPr id="2" name="Group 12"/>
          <p:cNvGrpSpPr/>
          <p:nvPr/>
        </p:nvGrpSpPr>
        <p:grpSpPr>
          <a:xfrm>
            <a:off x="170688" y="860524"/>
            <a:ext cx="4553712" cy="5745568"/>
            <a:chOff x="457200" y="1219200"/>
            <a:chExt cx="4080164" cy="5280212"/>
          </a:xfrm>
        </p:grpSpPr>
        <p:pic>
          <p:nvPicPr>
            <p:cNvPr id="9" name="Picture 8" descr="Response Plan cover large font.png"/>
            <p:cNvPicPr>
              <a:picLocks noChangeAspect="1"/>
            </p:cNvPicPr>
            <p:nvPr/>
          </p:nvPicPr>
          <p:blipFill>
            <a:blip r:embed="rId5" cstate="email"/>
            <a:stretch>
              <a:fillRect/>
            </a:stretch>
          </p:blipFill>
          <p:spPr>
            <a:xfrm>
              <a:off x="457200" y="1219200"/>
              <a:ext cx="4080164" cy="5280212"/>
            </a:xfrm>
            <a:prstGeom prst="rect">
              <a:avLst/>
            </a:prstGeom>
          </p:spPr>
        </p:pic>
        <p:pic>
          <p:nvPicPr>
            <p:cNvPr id="8" name="Picture 7" descr="FWClogo2007_gif.gif"/>
            <p:cNvPicPr>
              <a:picLocks noChangeAspect="1"/>
            </p:cNvPicPr>
            <p:nvPr/>
          </p:nvPicPr>
          <p:blipFill>
            <a:blip r:embed="rId6" cstate="email"/>
            <a:stretch>
              <a:fillRect/>
            </a:stretch>
          </p:blipFill>
          <p:spPr>
            <a:xfrm>
              <a:off x="685800" y="5029200"/>
              <a:ext cx="1128156" cy="1371600"/>
            </a:xfrm>
            <a:prstGeom prst="rect">
              <a:avLst/>
            </a:prstGeom>
          </p:spPr>
        </p:pic>
        <p:pic>
          <p:nvPicPr>
            <p:cNvPr id="10" name="Picture 5" descr="200px-US-FWS-logo"/>
            <p:cNvPicPr>
              <a:picLocks noChangeAspect="1" noChangeArrowheads="1"/>
            </p:cNvPicPr>
            <p:nvPr/>
          </p:nvPicPr>
          <p:blipFill>
            <a:blip r:embed="rId7" cstate="email"/>
            <a:srcRect/>
            <a:stretch>
              <a:fillRect/>
            </a:stretch>
          </p:blipFill>
          <p:spPr bwMode="auto">
            <a:xfrm>
              <a:off x="1981200" y="5029200"/>
              <a:ext cx="1151405" cy="1371600"/>
            </a:xfrm>
            <a:prstGeom prst="rect">
              <a:avLst/>
            </a:prstGeom>
            <a:noFill/>
            <a:ln w="9525">
              <a:noFill/>
              <a:miter lim="800000"/>
              <a:headEnd/>
              <a:tailEnd/>
            </a:ln>
          </p:spPr>
        </p:pic>
        <p:pic>
          <p:nvPicPr>
            <p:cNvPr id="11" name="Picture 6" descr="nps.gif"/>
            <p:cNvPicPr>
              <a:picLocks noChangeAspect="1" noChangeArrowheads="1"/>
            </p:cNvPicPr>
            <p:nvPr/>
          </p:nvPicPr>
          <p:blipFill>
            <a:blip r:embed="rId8" cstate="email"/>
            <a:srcRect/>
            <a:stretch>
              <a:fillRect/>
            </a:stretch>
          </p:blipFill>
          <p:spPr bwMode="auto">
            <a:xfrm>
              <a:off x="3276600" y="5029200"/>
              <a:ext cx="1085453" cy="1410061"/>
            </a:xfrm>
            <a:prstGeom prst="rect">
              <a:avLst/>
            </a:prstGeom>
            <a:noFill/>
            <a:ln w="9525">
              <a:noFill/>
              <a:miter lim="800000"/>
              <a:headEnd/>
              <a:tailEnd/>
            </a:ln>
          </p:spPr>
        </p:pic>
      </p:grpSp>
      <p:sp>
        <p:nvSpPr>
          <p:cNvPr id="14" name="Rectangle 13"/>
          <p:cNvSpPr/>
          <p:nvPr/>
        </p:nvSpPr>
        <p:spPr>
          <a:xfrm>
            <a:off x="4848106" y="1062454"/>
            <a:ext cx="3954517" cy="2308324"/>
          </a:xfrm>
          <a:prstGeom prst="rect">
            <a:avLst/>
          </a:prstGeom>
        </p:spPr>
        <p:txBody>
          <a:bodyPr wrap="square">
            <a:spAutoFit/>
          </a:bodyPr>
          <a:lstStyle/>
          <a:p>
            <a:pPr fontAlgn="auto">
              <a:spcBef>
                <a:spcPts val="0"/>
              </a:spcBef>
              <a:spcAft>
                <a:spcPts val="0"/>
              </a:spcAft>
            </a:pPr>
            <a:r>
              <a:rPr lang="en-US" sz="2400" dirty="0">
                <a:latin typeface="Times New Roman" panose="02020603050405020304" pitchFamily="18" charset="0"/>
                <a:cs typeface="Times New Roman" panose="02020603050405020304" pitchFamily="18" charset="0"/>
              </a:rPr>
              <a:t>An </a:t>
            </a:r>
            <a:r>
              <a:rPr lang="en-US" sz="2400" u="sng" dirty="0">
                <a:latin typeface="Times New Roman" panose="02020603050405020304" pitchFamily="18" charset="0"/>
                <a:cs typeface="Times New Roman" panose="02020603050405020304" pitchFamily="18" charset="0"/>
              </a:rPr>
              <a:t>interagency</a:t>
            </a:r>
            <a:r>
              <a:rPr lang="en-US" sz="2400" dirty="0">
                <a:latin typeface="Times New Roman" panose="02020603050405020304" pitchFamily="18" charset="0"/>
                <a:cs typeface="Times New Roman" panose="02020603050405020304" pitchFamily="18" charset="0"/>
              </a:rPr>
              <a:t> plan for dealing with human-panther interactions and conflicts to promote public safety while assuring the conservation of the panther.</a:t>
            </a:r>
          </a:p>
        </p:txBody>
      </p:sp>
      <p:pic>
        <p:nvPicPr>
          <p:cNvPr id="4" name="Picture 3" descr="A dog sitting on a bench&#10;&#10;Description automatically generated">
            <a:extLst>
              <a:ext uri="{FF2B5EF4-FFF2-40B4-BE49-F238E27FC236}">
                <a16:creationId xmlns:a16="http://schemas.microsoft.com/office/drawing/2014/main" id="{D76C50EA-67E8-4922-9A94-158DBFD6F28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40550" y="3363388"/>
            <a:ext cx="3954517" cy="3242704"/>
          </a:xfrm>
          <a:prstGeom prst="rect">
            <a:avLst/>
          </a:prstGeom>
        </p:spPr>
      </p:pic>
      <p:pic>
        <p:nvPicPr>
          <p:cNvPr id="7" name="Audio 6">
            <a:hlinkClick r:id="" action="ppaction://media"/>
            <a:extLst>
              <a:ext uri="{FF2B5EF4-FFF2-40B4-BE49-F238E27FC236}">
                <a16:creationId xmlns:a16="http://schemas.microsoft.com/office/drawing/2014/main" id="{8110DF68-5943-4807-A914-C61DCE75699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83509464"/>
      </p:ext>
    </p:extLst>
  </p:cSld>
  <p:clrMapOvr>
    <a:masterClrMapping/>
  </p:clrMapOvr>
  <mc:AlternateContent xmlns:mc="http://schemas.openxmlformats.org/markup-compatibility/2006" xmlns:p14="http://schemas.microsoft.com/office/powerpoint/2010/main">
    <mc:Choice Requires="p14">
      <p:transition spd="slow" p14:dur="2000" advTm="23623"/>
    </mc:Choice>
    <mc:Fallback xmlns="">
      <p:transition spd="slow" advTm="23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ll Mark's Files\Mark's Pictures\Panthers\Lee Reed_McDanials\Reed_3-27-10_0003.JPG">
            <a:extLst>
              <a:ext uri="{FF2B5EF4-FFF2-40B4-BE49-F238E27FC236}">
                <a16:creationId xmlns:a16="http://schemas.microsoft.com/office/drawing/2014/main" id="{E14E1558-F2DE-408D-9B7F-52B373871E3D}"/>
              </a:ext>
            </a:extLst>
          </p:cNvPr>
          <p:cNvPicPr>
            <a:picLocks noChangeAspect="1" noChangeArrowheads="1"/>
          </p:cNvPicPr>
          <p:nvPr/>
        </p:nvPicPr>
        <p:blipFill>
          <a:blip r:embed="rId5" cstate="email">
            <a:lum contrast="5000"/>
          </a:blip>
          <a:srcRect/>
          <a:stretch>
            <a:fillRect/>
          </a:stretch>
        </p:blipFill>
        <p:spPr bwMode="auto">
          <a:xfrm>
            <a:off x="1415248" y="876749"/>
            <a:ext cx="5929813" cy="2996116"/>
          </a:xfrm>
          <a:prstGeom prst="rect">
            <a:avLst/>
          </a:prstGeom>
          <a:ln w="88900" cap="sq" cmpd="thickThin">
            <a:noFill/>
            <a:prstDash val="solid"/>
            <a:miter lim="800000"/>
          </a:ln>
          <a:effectLst>
            <a:glow rad="12700">
              <a:schemeClr val="accent5">
                <a:lumMod val="75000"/>
              </a:schemeClr>
            </a:glow>
            <a:innerShdw blurRad="76200">
              <a:srgbClr val="000000"/>
            </a:innerShdw>
          </a:effectLst>
        </p:spPr>
      </p:pic>
      <p:sp>
        <p:nvSpPr>
          <p:cNvPr id="4" name="TextBox 3">
            <a:extLst>
              <a:ext uri="{FF2B5EF4-FFF2-40B4-BE49-F238E27FC236}">
                <a16:creationId xmlns:a16="http://schemas.microsoft.com/office/drawing/2014/main" id="{728D962E-F5BD-46AC-BA88-5E4FBDCE1209}"/>
              </a:ext>
            </a:extLst>
          </p:cNvPr>
          <p:cNvSpPr txBox="1"/>
          <p:nvPr/>
        </p:nvSpPr>
        <p:spPr>
          <a:xfrm>
            <a:off x="1774371" y="206829"/>
            <a:ext cx="5192486" cy="707886"/>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Biology</a:t>
            </a:r>
          </a:p>
        </p:txBody>
      </p:sp>
      <p:sp>
        <p:nvSpPr>
          <p:cNvPr id="8" name="TextBox 7">
            <a:extLst>
              <a:ext uri="{FF2B5EF4-FFF2-40B4-BE49-F238E27FC236}">
                <a16:creationId xmlns:a16="http://schemas.microsoft.com/office/drawing/2014/main" id="{9BFCF7DF-F034-419F-97FC-A78A2404CB46}"/>
              </a:ext>
            </a:extLst>
          </p:cNvPr>
          <p:cNvSpPr txBox="1"/>
          <p:nvPr/>
        </p:nvSpPr>
        <p:spPr>
          <a:xfrm>
            <a:off x="620486" y="4114800"/>
            <a:ext cx="3668486" cy="128907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Can breed all year</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Estrous is 7 days</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Frequent copulation</a:t>
            </a:r>
          </a:p>
        </p:txBody>
      </p:sp>
      <p:sp>
        <p:nvSpPr>
          <p:cNvPr id="9" name="TextBox 8">
            <a:extLst>
              <a:ext uri="{FF2B5EF4-FFF2-40B4-BE49-F238E27FC236}">
                <a16:creationId xmlns:a16="http://schemas.microsoft.com/office/drawing/2014/main" id="{490EEAAB-EEA7-4C07-98F0-0A8BAFE188BD}"/>
              </a:ext>
            </a:extLst>
          </p:cNvPr>
          <p:cNvSpPr txBox="1"/>
          <p:nvPr/>
        </p:nvSpPr>
        <p:spPr>
          <a:xfrm>
            <a:off x="4659086" y="4212771"/>
            <a:ext cx="3995057" cy="189282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Separate after 7 days</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Male will have no further part in the raising of young. </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p>
        </p:txBody>
      </p:sp>
      <p:pic>
        <p:nvPicPr>
          <p:cNvPr id="2" name="Audio 1">
            <a:hlinkClick r:id="" action="ppaction://media"/>
            <a:extLst>
              <a:ext uri="{FF2B5EF4-FFF2-40B4-BE49-F238E27FC236}">
                <a16:creationId xmlns:a16="http://schemas.microsoft.com/office/drawing/2014/main" id="{B67F7E86-CE68-40A8-A19E-A62291B0AB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31928591"/>
      </p:ext>
    </p:extLst>
  </p:cSld>
  <p:clrMapOvr>
    <a:masterClrMapping/>
  </p:clrMapOvr>
  <mc:AlternateContent xmlns:mc="http://schemas.openxmlformats.org/markup-compatibility/2006" xmlns:p14="http://schemas.microsoft.com/office/powerpoint/2010/main">
    <mc:Choice Requires="p14">
      <p:transition spd="slow" p14:dur="2000" advTm="29629"/>
    </mc:Choice>
    <mc:Fallback xmlns="">
      <p:transition spd="slow" advTm="29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51391"/>
            <a:ext cx="7914468" cy="707886"/>
          </a:xfrm>
          <a:prstGeom prst="rect">
            <a:avLst/>
          </a:prstGeom>
          <a:noFill/>
        </p:spPr>
        <p:txBody>
          <a:bodyPr wrap="square" rtlCol="0">
            <a:spAutoFit/>
          </a:bodyPr>
          <a:lstStyle/>
          <a:p>
            <a:pPr algn="ctr" fontAlgn="auto">
              <a:spcBef>
                <a:spcPts val="0"/>
              </a:spcBef>
              <a:spcAft>
                <a:spcPts val="0"/>
              </a:spcAft>
            </a:pPr>
            <a:r>
              <a:rPr lang="en-US" sz="4000" b="1" dirty="0">
                <a:latin typeface="Times New Roman" panose="02020603050405020304" pitchFamily="18" charset="0"/>
                <a:cs typeface="Times New Roman" panose="02020603050405020304" pitchFamily="18" charset="0"/>
              </a:rPr>
              <a:t>Florida Panther Response Plan</a:t>
            </a:r>
          </a:p>
        </p:txBody>
      </p:sp>
      <p:sp>
        <p:nvSpPr>
          <p:cNvPr id="3" name="Rectangle 2"/>
          <p:cNvSpPr/>
          <p:nvPr/>
        </p:nvSpPr>
        <p:spPr>
          <a:xfrm>
            <a:off x="388618" y="1368097"/>
            <a:ext cx="4183293" cy="3631763"/>
          </a:xfrm>
          <a:prstGeom prst="rect">
            <a:avLst/>
          </a:prstGeom>
        </p:spPr>
        <p:txBody>
          <a:bodyPr wrap="square">
            <a:spAutoFit/>
          </a:bodyPr>
          <a:lstStyle/>
          <a:p>
            <a:pPr marL="457200" indent="-457200" fontAlgn="auto">
              <a:spcBef>
                <a:spcPct val="50000"/>
              </a:spcBef>
              <a:spcAft>
                <a:spcPts val="0"/>
              </a:spcAft>
              <a:buFont typeface="+mj-lt"/>
              <a:buAutoNum type="alphaUcPeriod"/>
            </a:pPr>
            <a:r>
              <a:rPr lang="en-US" sz="2000" b="1" dirty="0">
                <a:latin typeface="Times New Roman" panose="02020603050405020304" pitchFamily="18" charset="0"/>
                <a:cs typeface="Times New Roman" panose="02020603050405020304" pitchFamily="18" charset="0"/>
              </a:rPr>
              <a:t>Human-Panther Interactions </a:t>
            </a:r>
          </a:p>
          <a:p>
            <a:pPr marL="914400" lvl="1" indent="-457200" fontAlgn="auto">
              <a:spcBef>
                <a:spcPct val="50000"/>
              </a:spcBef>
              <a:spcAft>
                <a:spcPts val="0"/>
              </a:spcAft>
              <a:buAutoNum type="arabicPeriod"/>
            </a:pPr>
            <a:r>
              <a:rPr lang="en-US" sz="2000" dirty="0">
                <a:latin typeface="Times New Roman" panose="02020603050405020304" pitchFamily="18" charset="0"/>
                <a:cs typeface="Times New Roman" panose="02020603050405020304" pitchFamily="18" charset="0"/>
              </a:rPr>
              <a:t>Sightings</a:t>
            </a:r>
          </a:p>
          <a:p>
            <a:pPr marL="914400" lvl="1" indent="-457200" fontAlgn="auto">
              <a:spcBef>
                <a:spcPct val="50000"/>
              </a:spcBef>
              <a:spcAft>
                <a:spcPts val="0"/>
              </a:spcAft>
              <a:buAutoNum type="arabicPeriod"/>
            </a:pPr>
            <a:r>
              <a:rPr lang="en-US" sz="2000" dirty="0">
                <a:latin typeface="Times New Roman" panose="02020603050405020304" pitchFamily="18" charset="0"/>
                <a:cs typeface="Times New Roman" panose="02020603050405020304" pitchFamily="18" charset="0"/>
              </a:rPr>
              <a:t>Encounter</a:t>
            </a:r>
          </a:p>
          <a:p>
            <a:pPr marL="914400" lvl="1" indent="-457200" fontAlgn="auto">
              <a:spcBef>
                <a:spcPct val="50000"/>
              </a:spcBef>
              <a:spcAft>
                <a:spcPts val="0"/>
              </a:spcAft>
              <a:buAutoNum type="arabicPeriod"/>
            </a:pPr>
            <a:r>
              <a:rPr lang="en-US" sz="2000" dirty="0">
                <a:latin typeface="Times New Roman" panose="02020603050405020304" pitchFamily="18" charset="0"/>
                <a:cs typeface="Times New Roman" panose="02020603050405020304" pitchFamily="18" charset="0"/>
              </a:rPr>
              <a:t>Incident</a:t>
            </a:r>
          </a:p>
          <a:p>
            <a:pPr marL="914400" lvl="1" indent="-457200" fontAlgn="auto">
              <a:spcBef>
                <a:spcPct val="50000"/>
              </a:spcBef>
              <a:spcAft>
                <a:spcPts val="0"/>
              </a:spcAft>
              <a:buAutoNum type="arabicPeriod"/>
            </a:pPr>
            <a:r>
              <a:rPr lang="en-US" sz="2000" dirty="0">
                <a:latin typeface="Times New Roman" panose="02020603050405020304" pitchFamily="18" charset="0"/>
                <a:cs typeface="Times New Roman" panose="02020603050405020304" pitchFamily="18" charset="0"/>
              </a:rPr>
              <a:t>Threat</a:t>
            </a:r>
          </a:p>
          <a:p>
            <a:pPr marL="914400" lvl="1" indent="-457200" fontAlgn="auto">
              <a:spcBef>
                <a:spcPct val="50000"/>
              </a:spcBef>
              <a:spcAft>
                <a:spcPts val="0"/>
              </a:spcAft>
              <a:buAutoNum type="arabicPeriod"/>
            </a:pPr>
            <a:r>
              <a:rPr lang="en-US" sz="2000" dirty="0">
                <a:latin typeface="Times New Roman" panose="02020603050405020304" pitchFamily="18" charset="0"/>
                <a:cs typeface="Times New Roman" panose="02020603050405020304" pitchFamily="18" charset="0"/>
              </a:rPr>
              <a:t>Attack</a:t>
            </a:r>
          </a:p>
          <a:p>
            <a:pPr marL="457200" indent="-457200" fontAlgn="auto">
              <a:spcBef>
                <a:spcPct val="50000"/>
              </a:spcBef>
              <a:spcAft>
                <a:spcPts val="0"/>
              </a:spcAft>
              <a:buFont typeface="+mj-lt"/>
              <a:buAutoNum type="alphaUcPeriod"/>
            </a:pPr>
            <a:r>
              <a:rPr lang="en-US" sz="2000" b="1" dirty="0">
                <a:latin typeface="Times New Roman" panose="02020603050405020304" pitchFamily="18" charset="0"/>
                <a:cs typeface="Times New Roman" panose="02020603050405020304" pitchFamily="18" charset="0"/>
              </a:rPr>
              <a:t>Depredations</a:t>
            </a:r>
          </a:p>
          <a:p>
            <a:pPr marL="457200" indent="-457200" fontAlgn="auto">
              <a:spcBef>
                <a:spcPct val="50000"/>
              </a:spcBef>
              <a:spcAft>
                <a:spcPts val="0"/>
              </a:spcAft>
              <a:buFont typeface="+mj-lt"/>
              <a:buAutoNum type="alphaUcPeriod"/>
            </a:pPr>
            <a:r>
              <a:rPr lang="en-US" sz="2000" b="1" dirty="0">
                <a:latin typeface="Times New Roman" panose="02020603050405020304" pitchFamily="18" charset="0"/>
                <a:cs typeface="Times New Roman" panose="02020603050405020304" pitchFamily="18" charset="0"/>
              </a:rPr>
              <a:t>Outreach</a:t>
            </a:r>
            <a:endParaRPr lang="en-US" sz="2000" dirty="0">
              <a:latin typeface="Times New Roman" panose="02020603050405020304" pitchFamily="18" charset="0"/>
              <a:cs typeface="Times New Roman" panose="02020603050405020304" pitchFamily="18" charset="0"/>
            </a:endParaRPr>
          </a:p>
        </p:txBody>
      </p:sp>
      <p:pic>
        <p:nvPicPr>
          <p:cNvPr id="5" name="Picture 3" descr="C:\All Mark's Files\Mark's Pictures\Panthers\Uncollared\08-17-12 Rabin sighting\Panther 7.JPG">
            <a:extLst>
              <a:ext uri="{FF2B5EF4-FFF2-40B4-BE49-F238E27FC236}">
                <a16:creationId xmlns:a16="http://schemas.microsoft.com/office/drawing/2014/main" id="{6747EB8E-A900-4EE6-9BB4-2E07C66EB145}"/>
              </a:ext>
            </a:extLst>
          </p:cNvPr>
          <p:cNvPicPr>
            <a:picLocks noChangeAspect="1" noChangeArrowheads="1"/>
          </p:cNvPicPr>
          <p:nvPr/>
        </p:nvPicPr>
        <p:blipFill>
          <a:blip r:embed="rId5" cstate="email"/>
          <a:srcRect/>
          <a:stretch>
            <a:fillRect/>
          </a:stretch>
        </p:blipFill>
        <p:spPr bwMode="auto">
          <a:xfrm>
            <a:off x="4884465" y="1319668"/>
            <a:ext cx="2590184" cy="2466960"/>
          </a:xfrm>
          <a:prstGeom prst="rect">
            <a:avLst/>
          </a:prstGeom>
          <a:ln>
            <a:noFill/>
          </a:ln>
          <a:effectLst>
            <a:outerShdw blurRad="292100" dist="139700" dir="2700000" algn="tl" rotWithShape="0">
              <a:srgbClr val="333333">
                <a:alpha val="65000"/>
              </a:srgbClr>
            </a:outerShdw>
          </a:effectLst>
        </p:spPr>
      </p:pic>
      <p:pic>
        <p:nvPicPr>
          <p:cNvPr id="6" name="Picture 2" descr="C:\All Mark's Files\Mark's Pictures\Panthers\Uncollared\Faka boardwalk 2.jpg">
            <a:extLst>
              <a:ext uri="{FF2B5EF4-FFF2-40B4-BE49-F238E27FC236}">
                <a16:creationId xmlns:a16="http://schemas.microsoft.com/office/drawing/2014/main" id="{D56968D8-FD89-44BB-AC83-13C5CB52452C}"/>
              </a:ext>
            </a:extLst>
          </p:cNvPr>
          <p:cNvPicPr>
            <a:picLocks noChangeAspect="1" noChangeArrowheads="1"/>
          </p:cNvPicPr>
          <p:nvPr/>
        </p:nvPicPr>
        <p:blipFill>
          <a:blip r:embed="rId6" cstate="email">
            <a:lum bright="-10000"/>
          </a:blip>
          <a:srcRect/>
          <a:stretch>
            <a:fillRect/>
          </a:stretch>
        </p:blipFill>
        <p:spPr bwMode="auto">
          <a:xfrm>
            <a:off x="4572000" y="4360609"/>
            <a:ext cx="3256245" cy="2355445"/>
          </a:xfrm>
          <a:prstGeom prst="rect">
            <a:avLst/>
          </a:prstGeom>
          <a:ln>
            <a:noFill/>
          </a:ln>
          <a:effectLst>
            <a:outerShdw blurRad="292100" dist="139700" dir="2700000" algn="tl" rotWithShape="0">
              <a:srgbClr val="333333">
                <a:alpha val="65000"/>
              </a:srgbClr>
            </a:outerShdw>
          </a:effectLst>
        </p:spPr>
      </p:pic>
      <p:pic>
        <p:nvPicPr>
          <p:cNvPr id="7" name="Audio 6">
            <a:hlinkClick r:id="" action="ppaction://media"/>
            <a:extLst>
              <a:ext uri="{FF2B5EF4-FFF2-40B4-BE49-F238E27FC236}">
                <a16:creationId xmlns:a16="http://schemas.microsoft.com/office/drawing/2014/main" id="{4750C559-C5D1-499B-B769-DA17DB2A5C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4168273"/>
      </p:ext>
    </p:extLst>
  </p:cSld>
  <p:clrMapOvr>
    <a:masterClrMapping/>
  </p:clrMapOvr>
  <mc:AlternateContent xmlns:mc="http://schemas.openxmlformats.org/markup-compatibility/2006" xmlns:p14="http://schemas.microsoft.com/office/powerpoint/2010/main">
    <mc:Choice Requires="p14">
      <p:transition spd="slow" p14:dur="2000" advTm="28870"/>
    </mc:Choice>
    <mc:Fallback xmlns="">
      <p:transition spd="slow" advTm="28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a:xfrm>
            <a:off x="533400" y="198992"/>
            <a:ext cx="8229600" cy="678222"/>
          </a:xfrm>
        </p:spPr>
        <p:txBody>
          <a:bodyPr>
            <a:noAutofit/>
          </a:bodyPr>
          <a:lstStyle/>
          <a:p>
            <a:pPr algn="ctr"/>
            <a:r>
              <a:rPr lang="en-US" sz="4000" b="1" dirty="0">
                <a:solidFill>
                  <a:schemeClr val="tx1"/>
                </a:solidFill>
                <a:latin typeface="Times New Roman" panose="02020603050405020304" pitchFamily="18" charset="0"/>
                <a:cs typeface="Times New Roman" panose="02020603050405020304" pitchFamily="18" charset="0"/>
              </a:rPr>
              <a:t>Is it always a panther?</a:t>
            </a:r>
          </a:p>
        </p:txBody>
      </p:sp>
      <p:sp>
        <p:nvSpPr>
          <p:cNvPr id="18438" name="Rectangle 6"/>
          <p:cNvSpPr>
            <a:spLocks noGrp="1" noChangeArrowheads="1"/>
          </p:cNvSpPr>
          <p:nvPr>
            <p:ph type="body" sz="half" idx="2"/>
          </p:nvPr>
        </p:nvSpPr>
        <p:spPr>
          <a:xfrm>
            <a:off x="667511" y="1019957"/>
            <a:ext cx="2814851" cy="4539595"/>
          </a:xfrm>
        </p:spPr>
        <p:txBody>
          <a:bodyPr>
            <a:noAutofit/>
          </a:bodyPr>
          <a:lstStyle/>
          <a:p>
            <a:pPr>
              <a:spcBef>
                <a:spcPts val="0"/>
              </a:spcBef>
              <a:buSzPct val="150000"/>
              <a:buBlip>
                <a:blip r:embed="rId5"/>
              </a:buBlip>
            </a:pPr>
            <a:r>
              <a:rPr lang="en-US" sz="2400" b="1" dirty="0">
                <a:solidFill>
                  <a:schemeClr val="tx1"/>
                </a:solidFill>
                <a:latin typeface="Times New Roman" panose="02020603050405020304" pitchFamily="18" charset="0"/>
                <a:cs typeface="Times New Roman" panose="02020603050405020304" pitchFamily="18" charset="0"/>
              </a:rPr>
              <a:t>Dog / coyote</a:t>
            </a:r>
            <a:endParaRPr lang="en-US" sz="2400" b="1" i="1" dirty="0">
              <a:solidFill>
                <a:schemeClr val="tx1"/>
              </a:solidFill>
              <a:latin typeface="Times New Roman" panose="02020603050405020304" pitchFamily="18" charset="0"/>
              <a:cs typeface="Times New Roman" panose="02020603050405020304" pitchFamily="18" charset="0"/>
            </a:endParaRPr>
          </a:p>
          <a:p>
            <a:pPr>
              <a:spcBef>
                <a:spcPts val="0"/>
              </a:spcBef>
            </a:pPr>
            <a:endParaRPr lang="en-US" sz="2400" b="1" dirty="0">
              <a:solidFill>
                <a:schemeClr val="tx1"/>
              </a:solidFill>
              <a:latin typeface="Times New Roman" panose="02020603050405020304" pitchFamily="18" charset="0"/>
              <a:cs typeface="Times New Roman" panose="02020603050405020304" pitchFamily="18" charset="0"/>
            </a:endParaRPr>
          </a:p>
          <a:p>
            <a:pPr>
              <a:spcBef>
                <a:spcPts val="0"/>
              </a:spcBef>
              <a:buSzPct val="150000"/>
              <a:buBlip>
                <a:blip r:embed="rId6"/>
              </a:buBlip>
            </a:pPr>
            <a:r>
              <a:rPr lang="en-US" sz="2400" b="1" dirty="0">
                <a:solidFill>
                  <a:schemeClr val="tx1"/>
                </a:solidFill>
                <a:latin typeface="Times New Roman" panose="02020603050405020304" pitchFamily="18" charset="0"/>
                <a:cs typeface="Times New Roman" panose="02020603050405020304" pitchFamily="18" charset="0"/>
              </a:rPr>
              <a:t>Bear</a:t>
            </a:r>
            <a:endParaRPr lang="en-US" sz="2400" b="1" i="1" dirty="0">
              <a:solidFill>
                <a:schemeClr val="tx1"/>
              </a:solidFill>
              <a:latin typeface="Times New Roman" panose="02020603050405020304" pitchFamily="18" charset="0"/>
              <a:cs typeface="Times New Roman" panose="02020603050405020304" pitchFamily="18" charset="0"/>
            </a:endParaRPr>
          </a:p>
          <a:p>
            <a:pPr>
              <a:spcBef>
                <a:spcPts val="0"/>
              </a:spcBef>
            </a:pPr>
            <a:endParaRPr lang="en-US" sz="2400" b="1" dirty="0">
              <a:solidFill>
                <a:schemeClr val="tx1"/>
              </a:solidFill>
              <a:latin typeface="Times New Roman" panose="02020603050405020304" pitchFamily="18" charset="0"/>
              <a:cs typeface="Times New Roman" panose="02020603050405020304" pitchFamily="18" charset="0"/>
            </a:endParaRPr>
          </a:p>
          <a:p>
            <a:pPr>
              <a:spcBef>
                <a:spcPts val="0"/>
              </a:spcBef>
              <a:buSzPct val="150000"/>
              <a:buBlip>
                <a:blip r:embed="rId7"/>
              </a:buBlip>
            </a:pPr>
            <a:r>
              <a:rPr lang="en-US" sz="2400" b="1" dirty="0">
                <a:solidFill>
                  <a:schemeClr val="tx1"/>
                </a:solidFill>
                <a:latin typeface="Times New Roman" panose="02020603050405020304" pitchFamily="18" charset="0"/>
                <a:cs typeface="Times New Roman" panose="02020603050405020304" pitchFamily="18" charset="0"/>
              </a:rPr>
              <a:t>Bobcat</a:t>
            </a:r>
            <a:endParaRPr lang="en-US" sz="2400" b="1" i="1" dirty="0">
              <a:solidFill>
                <a:schemeClr val="tx1"/>
              </a:solidFill>
              <a:latin typeface="Times New Roman" panose="02020603050405020304" pitchFamily="18" charset="0"/>
              <a:cs typeface="Times New Roman" panose="02020603050405020304" pitchFamily="18" charset="0"/>
            </a:endParaRPr>
          </a:p>
          <a:p>
            <a:pPr>
              <a:spcBef>
                <a:spcPts val="0"/>
              </a:spcBef>
            </a:pPr>
            <a:endParaRPr lang="en-US" sz="2400" b="1" dirty="0">
              <a:solidFill>
                <a:schemeClr val="tx1"/>
              </a:solidFill>
              <a:latin typeface="Times New Roman" panose="02020603050405020304" pitchFamily="18" charset="0"/>
              <a:cs typeface="Times New Roman" panose="02020603050405020304" pitchFamily="18" charset="0"/>
            </a:endParaRPr>
          </a:p>
          <a:p>
            <a:pPr>
              <a:spcBef>
                <a:spcPts val="0"/>
              </a:spcBef>
              <a:buSzPct val="150000"/>
              <a:buBlip>
                <a:blip r:embed="rId8"/>
              </a:buBlip>
            </a:pPr>
            <a:r>
              <a:rPr lang="en-US" sz="2400" b="1" dirty="0">
                <a:solidFill>
                  <a:schemeClr val="tx1"/>
                </a:solidFill>
                <a:latin typeface="Times New Roman" panose="02020603050405020304" pitchFamily="18" charset="0"/>
                <a:cs typeface="Times New Roman" panose="02020603050405020304" pitchFamily="18" charset="0"/>
              </a:rPr>
              <a:t>Raccoon</a:t>
            </a:r>
            <a:endParaRPr lang="en-US" sz="2400" b="1" i="1" dirty="0">
              <a:solidFill>
                <a:schemeClr val="tx1"/>
              </a:solidFill>
              <a:latin typeface="Times New Roman" panose="02020603050405020304" pitchFamily="18" charset="0"/>
              <a:cs typeface="Times New Roman" panose="02020603050405020304" pitchFamily="18" charset="0"/>
            </a:endParaRPr>
          </a:p>
          <a:p>
            <a:pPr>
              <a:spcBef>
                <a:spcPts val="0"/>
              </a:spcBef>
            </a:pPr>
            <a:endParaRPr lang="en-US" sz="2400" b="1" dirty="0">
              <a:solidFill>
                <a:schemeClr val="tx1"/>
              </a:solidFill>
              <a:latin typeface="Times New Roman" panose="02020603050405020304" pitchFamily="18" charset="0"/>
              <a:cs typeface="Times New Roman" panose="02020603050405020304" pitchFamily="18" charset="0"/>
            </a:endParaRPr>
          </a:p>
          <a:p>
            <a:pPr>
              <a:spcBef>
                <a:spcPts val="0"/>
              </a:spcBef>
              <a:buSzPct val="150000"/>
              <a:buBlip>
                <a:blip r:embed="rId9"/>
              </a:buBlip>
            </a:pPr>
            <a:r>
              <a:rPr lang="en-US" sz="2400" b="1" dirty="0">
                <a:solidFill>
                  <a:schemeClr val="tx1"/>
                </a:solidFill>
                <a:latin typeface="Times New Roman" panose="02020603050405020304" pitchFamily="18" charset="0"/>
                <a:cs typeface="Times New Roman" panose="02020603050405020304" pitchFamily="18" charset="0"/>
              </a:rPr>
              <a:t>Opossum</a:t>
            </a:r>
            <a:endParaRPr lang="en-US" sz="2400" b="1" i="1" dirty="0">
              <a:solidFill>
                <a:schemeClr val="tx1"/>
              </a:solidFill>
              <a:latin typeface="Times New Roman" panose="02020603050405020304" pitchFamily="18" charset="0"/>
              <a:cs typeface="Times New Roman" panose="02020603050405020304" pitchFamily="18" charset="0"/>
            </a:endParaRPr>
          </a:p>
          <a:p>
            <a:pPr>
              <a:spcBef>
                <a:spcPts val="0"/>
              </a:spcBef>
            </a:pPr>
            <a:endParaRPr lang="en-US" sz="2400" b="1" dirty="0">
              <a:solidFill>
                <a:schemeClr val="tx1"/>
              </a:solidFill>
              <a:latin typeface="Times New Roman" panose="02020603050405020304" pitchFamily="18" charset="0"/>
              <a:cs typeface="Times New Roman" panose="02020603050405020304" pitchFamily="18" charset="0"/>
            </a:endParaRPr>
          </a:p>
          <a:p>
            <a:pPr>
              <a:spcBef>
                <a:spcPts val="0"/>
              </a:spcBef>
              <a:buSzPct val="150000"/>
              <a:buBlip>
                <a:blip r:embed="rId10"/>
              </a:buBlip>
            </a:pPr>
            <a:r>
              <a:rPr lang="en-US" sz="2400" b="1" dirty="0">
                <a:solidFill>
                  <a:schemeClr val="tx1"/>
                </a:solidFill>
                <a:latin typeface="Times New Roman" panose="02020603050405020304" pitchFamily="18" charset="0"/>
                <a:cs typeface="Times New Roman" panose="02020603050405020304" pitchFamily="18" charset="0"/>
              </a:rPr>
              <a:t>Hawks</a:t>
            </a:r>
          </a:p>
          <a:p>
            <a:pPr marL="0" indent="0">
              <a:spcBef>
                <a:spcPts val="0"/>
              </a:spcBef>
              <a:buSzPct val="150000"/>
              <a:buNone/>
            </a:pPr>
            <a:endParaRPr lang="en-US" sz="2400" b="1" dirty="0">
              <a:solidFill>
                <a:schemeClr val="tx1"/>
              </a:solidFill>
              <a:latin typeface="Times New Roman" panose="02020603050405020304" pitchFamily="18" charset="0"/>
              <a:cs typeface="Times New Roman" panose="02020603050405020304" pitchFamily="18" charset="0"/>
            </a:endParaRPr>
          </a:p>
          <a:p>
            <a:pPr>
              <a:spcBef>
                <a:spcPts val="0"/>
              </a:spcBef>
              <a:buSzPct val="150000"/>
              <a:buBlip>
                <a:blip r:embed="rId11"/>
              </a:buBlip>
            </a:pPr>
            <a:r>
              <a:rPr lang="en-US" sz="2400" b="1" dirty="0">
                <a:solidFill>
                  <a:schemeClr val="tx1"/>
                </a:solidFill>
                <a:latin typeface="Times New Roman" panose="02020603050405020304" pitchFamily="18" charset="0"/>
                <a:cs typeface="Times New Roman" panose="02020603050405020304" pitchFamily="18" charset="0"/>
              </a:rPr>
              <a:t>Owls</a:t>
            </a:r>
            <a:endParaRPr lang="en-US" sz="2400" b="1" i="1" dirty="0">
              <a:solidFill>
                <a:schemeClr val="tx1"/>
              </a:solidFill>
              <a:latin typeface="Times New Roman" panose="02020603050405020304" pitchFamily="18" charset="0"/>
              <a:cs typeface="Times New Roman" panose="02020603050405020304" pitchFamily="18" charset="0"/>
            </a:endParaRPr>
          </a:p>
        </p:txBody>
      </p:sp>
      <p:pic>
        <p:nvPicPr>
          <p:cNvPr id="22530" name="Picture 2" descr="http://1.bp.blogspot.com/-RwSas7505oI/TuDR5Wc9D0I/AAAAAAAAQD8/LTOs5CYtCI0/s1600/COYOTE5-745340.jpg"/>
          <p:cNvPicPr>
            <a:picLocks noChangeAspect="1" noChangeArrowheads="1"/>
          </p:cNvPicPr>
          <p:nvPr/>
        </p:nvPicPr>
        <p:blipFill>
          <a:blip r:embed="rId12" cstate="email"/>
          <a:srcRect/>
          <a:stretch>
            <a:fillRect/>
          </a:stretch>
        </p:blipFill>
        <p:spPr bwMode="auto">
          <a:xfrm>
            <a:off x="3903737" y="1123175"/>
            <a:ext cx="4419600" cy="3314700"/>
          </a:xfrm>
          <a:prstGeom prst="rect">
            <a:avLst/>
          </a:prstGeom>
          <a:ln w="88900" cap="sq" cmpd="thickThin">
            <a:solidFill>
              <a:srgbClr val="4B732F"/>
            </a:solidFill>
            <a:prstDash val="solid"/>
            <a:miter lim="800000"/>
          </a:ln>
          <a:effectLst>
            <a:innerShdw blurRad="76200">
              <a:srgbClr val="000000"/>
            </a:innerShdw>
          </a:effectLst>
        </p:spPr>
      </p:pic>
      <p:sp>
        <p:nvSpPr>
          <p:cNvPr id="2" name="TextBox 1"/>
          <p:cNvSpPr txBox="1"/>
          <p:nvPr/>
        </p:nvSpPr>
        <p:spPr>
          <a:xfrm>
            <a:off x="3749040" y="4683836"/>
            <a:ext cx="5013960"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Don’t forget that we have several other predators with an influx of nonnative predators arriving often</a:t>
            </a:r>
            <a:r>
              <a:rPr lang="en-US" sz="2400" dirty="0">
                <a:latin typeface="Arial" panose="020B0604020202020204" pitchFamily="34" charset="0"/>
                <a:cs typeface="Arial" panose="020B0604020202020204" pitchFamily="34" charset="0"/>
              </a:rPr>
              <a:t>.</a:t>
            </a:r>
          </a:p>
        </p:txBody>
      </p:sp>
      <p:pic>
        <p:nvPicPr>
          <p:cNvPr id="4" name="Audio 3">
            <a:hlinkClick r:id="" action="ppaction://media"/>
            <a:extLst>
              <a:ext uri="{FF2B5EF4-FFF2-40B4-BE49-F238E27FC236}">
                <a16:creationId xmlns:a16="http://schemas.microsoft.com/office/drawing/2014/main" id="{02F017B8-F947-4AE6-94C8-8F69E86085E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46511819"/>
      </p:ext>
    </p:extLst>
  </p:cSld>
  <p:clrMapOvr>
    <a:masterClrMapping/>
  </p:clrMapOvr>
  <mc:AlternateContent xmlns:mc="http://schemas.openxmlformats.org/markup-compatibility/2006" xmlns:p14="http://schemas.microsoft.com/office/powerpoint/2010/main">
    <mc:Choice Requires="p14">
      <p:transition spd="slow" p14:dur="2000" advTm="42960"/>
    </mc:Choice>
    <mc:Fallback xmlns="">
      <p:transition spd="slow" advTm="42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83" y="122540"/>
            <a:ext cx="8380586" cy="800840"/>
          </a:xfrm>
        </p:spPr>
        <p:txBody>
          <a:bodyPr>
            <a:noAutofit/>
          </a:bodyPr>
          <a:lstStyle/>
          <a:p>
            <a:pPr algn="ctr"/>
            <a:r>
              <a:rPr lang="en-US" sz="4000" b="1" dirty="0">
                <a:solidFill>
                  <a:schemeClr val="tx1"/>
                </a:solidFill>
                <a:latin typeface="Times New Roman" panose="02020603050405020304" pitchFamily="18" charset="0"/>
                <a:cs typeface="Times New Roman" panose="02020603050405020304" pitchFamily="18" charset="0"/>
              </a:rPr>
              <a:t>Ways to Minimize Interactions</a:t>
            </a:r>
          </a:p>
        </p:txBody>
      </p:sp>
      <p:sp>
        <p:nvSpPr>
          <p:cNvPr id="3" name="Content Placeholder 2"/>
          <p:cNvSpPr>
            <a:spLocks noGrp="1"/>
          </p:cNvSpPr>
          <p:nvPr>
            <p:ph idx="1"/>
          </p:nvPr>
        </p:nvSpPr>
        <p:spPr>
          <a:xfrm>
            <a:off x="147871" y="932360"/>
            <a:ext cx="5277852" cy="4314391"/>
          </a:xfrm>
        </p:spPr>
        <p:txBody>
          <a:bodyPr>
            <a:noAutofit/>
          </a:bodyPr>
          <a:lstStyle/>
          <a:p>
            <a:pPr marL="0" indent="0">
              <a:buNone/>
            </a:pPr>
            <a:r>
              <a:rPr lang="en-US" sz="2400" dirty="0">
                <a:solidFill>
                  <a:schemeClr val="tx1"/>
                </a:solidFill>
                <a:latin typeface="Times New Roman" panose="02020603050405020304" pitchFamily="18" charset="0"/>
                <a:cs typeface="Times New Roman" panose="02020603050405020304" pitchFamily="18" charset="0"/>
              </a:rPr>
              <a:t>1. Be alert from dusk ’til dawn </a:t>
            </a:r>
          </a:p>
          <a:p>
            <a:pPr marL="0" indent="0">
              <a:buNone/>
            </a:pPr>
            <a:r>
              <a:rPr lang="en-US" sz="2400" dirty="0">
                <a:solidFill>
                  <a:schemeClr val="tx1"/>
                </a:solidFill>
                <a:latin typeface="Times New Roman" panose="02020603050405020304" pitchFamily="18" charset="0"/>
                <a:cs typeface="Times New Roman" panose="02020603050405020304" pitchFamily="18" charset="0"/>
              </a:rPr>
              <a:t>2. Keep panther prey away </a:t>
            </a:r>
          </a:p>
          <a:p>
            <a:pPr marL="0" indent="0">
              <a:buNone/>
            </a:pPr>
            <a:r>
              <a:rPr lang="en-US" sz="2400" dirty="0">
                <a:solidFill>
                  <a:schemeClr val="tx1"/>
                </a:solidFill>
                <a:latin typeface="Times New Roman" panose="02020603050405020304" pitchFamily="18" charset="0"/>
                <a:cs typeface="Times New Roman" panose="02020603050405020304" pitchFamily="18" charset="0"/>
              </a:rPr>
              <a:t>3. Keep pets </a:t>
            </a:r>
            <a:r>
              <a:rPr lang="en-US" sz="2400" dirty="0">
                <a:latin typeface="Times New Roman" panose="02020603050405020304" pitchFamily="18" charset="0"/>
                <a:cs typeface="Times New Roman" panose="02020603050405020304" pitchFamily="18" charset="0"/>
              </a:rPr>
              <a:t>and domestic livestock secure</a:t>
            </a:r>
          </a:p>
          <a:p>
            <a:pPr marL="0" indent="0">
              <a:buNone/>
            </a:pPr>
            <a:r>
              <a:rPr lang="en-US" sz="2400" dirty="0">
                <a:solidFill>
                  <a:schemeClr val="tx1"/>
                </a:solidFill>
                <a:latin typeface="Times New Roman" panose="02020603050405020304" pitchFamily="18" charset="0"/>
                <a:cs typeface="Times New Roman" panose="02020603050405020304" pitchFamily="18" charset="0"/>
              </a:rPr>
              <a:t>4. Landscape for safety</a:t>
            </a:r>
          </a:p>
          <a:p>
            <a:pPr marL="0" indent="0">
              <a:buNone/>
            </a:pPr>
            <a:r>
              <a:rPr lang="en-US" sz="2400" dirty="0">
                <a:latin typeface="Times New Roman" panose="02020603050405020304" pitchFamily="18" charset="0"/>
                <a:cs typeface="Times New Roman" panose="02020603050405020304" pitchFamily="18" charset="0"/>
              </a:rPr>
              <a:t>5. Consider other deterrents</a:t>
            </a:r>
            <a:endParaRPr lang="en-US" sz="2400" dirty="0">
              <a:solidFill>
                <a:schemeClr val="tx1"/>
              </a:solidFill>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6</a:t>
            </a:r>
            <a:r>
              <a:rPr lang="en-US" sz="2400" dirty="0">
                <a:solidFill>
                  <a:schemeClr val="tx1"/>
                </a:solidFill>
                <a:latin typeface="Times New Roman" panose="02020603050405020304" pitchFamily="18" charset="0"/>
                <a:cs typeface="Times New Roman" panose="02020603050405020304" pitchFamily="18" charset="0"/>
              </a:rPr>
              <a:t>. Hike or bike with a friend</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9091" y="3276045"/>
            <a:ext cx="2833962" cy="188930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9134" y="4191042"/>
            <a:ext cx="3167127" cy="211141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8" name="Picture 7" descr="A group of cattle standing on top of a dry grass field&#10;&#10;Description automatically generated">
            <a:extLst>
              <a:ext uri="{FF2B5EF4-FFF2-40B4-BE49-F238E27FC236}">
                <a16:creationId xmlns:a16="http://schemas.microsoft.com/office/drawing/2014/main" id="{FBF24F95-BBCE-459B-9E53-2A702C11FE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5723" y="923380"/>
            <a:ext cx="3441313" cy="2271267"/>
          </a:xfrm>
          <a:prstGeom prst="rect">
            <a:avLst/>
          </a:prstGeom>
        </p:spPr>
      </p:pic>
      <p:pic>
        <p:nvPicPr>
          <p:cNvPr id="2050" name="Picture 2" descr="See the source image">
            <a:extLst>
              <a:ext uri="{FF2B5EF4-FFF2-40B4-BE49-F238E27FC236}">
                <a16:creationId xmlns:a16="http://schemas.microsoft.com/office/drawing/2014/main" id="{A09E102A-4F79-48A8-9C2B-CE72A2563A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6532" y="4668472"/>
            <a:ext cx="2571750" cy="192405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A0C4ECB4-19FF-46BA-B524-001224EC9EA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49992510"/>
      </p:ext>
    </p:extLst>
  </p:cSld>
  <p:clrMapOvr>
    <a:masterClrMapping/>
  </p:clrMapOvr>
  <mc:AlternateContent xmlns:mc="http://schemas.openxmlformats.org/markup-compatibility/2006" xmlns:p14="http://schemas.microsoft.com/office/powerpoint/2010/main">
    <mc:Choice Requires="p14">
      <p:transition spd="slow" p14:dur="2000" advTm="161476"/>
    </mc:Choice>
    <mc:Fallback xmlns="">
      <p:transition spd="slow" advTm="161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506" y="111863"/>
            <a:ext cx="8700482" cy="838087"/>
          </a:xfrm>
        </p:spPr>
        <p:txBody>
          <a:bodyPr>
            <a:noAutofit/>
          </a:bodyPr>
          <a:lstStyle/>
          <a:p>
            <a:pPr algn="ctr"/>
            <a:r>
              <a:rPr lang="en-US" sz="4000" b="1" dirty="0">
                <a:solidFill>
                  <a:schemeClr val="tx1"/>
                </a:solidFill>
                <a:latin typeface="Times New Roman" panose="02020603050405020304" pitchFamily="18" charset="0"/>
                <a:cs typeface="Times New Roman" panose="02020603050405020304" pitchFamily="18" charset="0"/>
              </a:rPr>
              <a:t>What if you encounter a panther?	</a:t>
            </a:r>
          </a:p>
        </p:txBody>
      </p:sp>
      <p:sp>
        <p:nvSpPr>
          <p:cNvPr id="3" name="Content Placeholder 2"/>
          <p:cNvSpPr>
            <a:spLocks noGrp="1"/>
          </p:cNvSpPr>
          <p:nvPr>
            <p:ph idx="1"/>
          </p:nvPr>
        </p:nvSpPr>
        <p:spPr>
          <a:xfrm>
            <a:off x="194250" y="1070312"/>
            <a:ext cx="5121669" cy="4927532"/>
          </a:xfrm>
        </p:spPr>
        <p:txBody>
          <a:bodyPr>
            <a:noAutofit/>
          </a:bodyPr>
          <a:lstStyle/>
          <a:p>
            <a:pPr marL="457200" indent="-457200">
              <a:buClrTx/>
              <a:buSzPct val="100000"/>
              <a:buFont typeface="+mj-lt"/>
              <a:buAutoNum type="arabicPeriod"/>
            </a:pPr>
            <a:r>
              <a:rPr lang="en-US" sz="1800" dirty="0">
                <a:solidFill>
                  <a:schemeClr val="tx1"/>
                </a:solidFill>
                <a:latin typeface="Times New Roman" panose="02020603050405020304" pitchFamily="18" charset="0"/>
                <a:cs typeface="Times New Roman" panose="02020603050405020304" pitchFamily="18" charset="0"/>
              </a:rPr>
              <a:t>Keep children and pets within sight and close to you </a:t>
            </a:r>
          </a:p>
          <a:p>
            <a:pPr marL="457200" indent="-457200">
              <a:buClrTx/>
              <a:buSzPct val="100000"/>
              <a:buFont typeface="+mj-lt"/>
              <a:buAutoNum type="arabicPeriod"/>
            </a:pPr>
            <a:r>
              <a:rPr lang="en-US" sz="1800" dirty="0">
                <a:latin typeface="Times New Roman" panose="02020603050405020304" pitchFamily="18" charset="0"/>
                <a:cs typeface="Times New Roman" panose="02020603050405020304" pitchFamily="18" charset="0"/>
              </a:rPr>
              <a:t>Do Not Turn Your Back to the animal</a:t>
            </a:r>
            <a:endParaRPr lang="en-US" sz="1800" dirty="0">
              <a:solidFill>
                <a:schemeClr val="tx1"/>
              </a:solidFill>
              <a:latin typeface="Times New Roman" panose="02020603050405020304" pitchFamily="18" charset="0"/>
              <a:cs typeface="Times New Roman" panose="02020603050405020304" pitchFamily="18" charset="0"/>
            </a:endParaRPr>
          </a:p>
          <a:p>
            <a:pPr marL="457200" indent="-457200">
              <a:buClrTx/>
              <a:buSzPct val="100000"/>
              <a:buFont typeface="+mj-lt"/>
              <a:buAutoNum type="arabicPeriod"/>
            </a:pPr>
            <a:r>
              <a:rPr lang="en-US" sz="1800" dirty="0">
                <a:solidFill>
                  <a:schemeClr val="tx1"/>
                </a:solidFill>
                <a:latin typeface="Times New Roman" panose="02020603050405020304" pitchFamily="18" charset="0"/>
                <a:cs typeface="Times New Roman" panose="02020603050405020304" pitchFamily="18" charset="0"/>
              </a:rPr>
              <a:t>Give them space</a:t>
            </a:r>
          </a:p>
          <a:p>
            <a:pPr marL="457200" indent="-457200">
              <a:buClrTx/>
              <a:buSzPct val="100000"/>
              <a:buFont typeface="+mj-lt"/>
              <a:buAutoNum type="arabicPeriod"/>
            </a:pPr>
            <a:r>
              <a:rPr lang="en-US" sz="1800" dirty="0">
                <a:solidFill>
                  <a:schemeClr val="tx1"/>
                </a:solidFill>
                <a:latin typeface="Times New Roman" panose="02020603050405020304" pitchFamily="18" charset="0"/>
                <a:cs typeface="Times New Roman" panose="02020603050405020304" pitchFamily="18" charset="0"/>
              </a:rPr>
              <a:t>DO NOT RUN</a:t>
            </a:r>
          </a:p>
          <a:p>
            <a:pPr marL="457200" indent="-457200">
              <a:buClrTx/>
              <a:buSzPct val="100000"/>
              <a:buFont typeface="+mj-lt"/>
              <a:buAutoNum type="arabicPeriod"/>
            </a:pPr>
            <a:r>
              <a:rPr lang="en-US" sz="1800" dirty="0">
                <a:solidFill>
                  <a:schemeClr val="tx1"/>
                </a:solidFill>
                <a:latin typeface="Times New Roman" panose="02020603050405020304" pitchFamily="18" charset="0"/>
                <a:cs typeface="Times New Roman" panose="02020603050405020304" pitchFamily="18" charset="0"/>
              </a:rPr>
              <a:t>Avoid crouching or bending </a:t>
            </a:r>
          </a:p>
          <a:p>
            <a:pPr marL="457200" indent="-457200">
              <a:buClrTx/>
              <a:buSzPct val="100000"/>
              <a:buFont typeface="+mj-lt"/>
              <a:buAutoNum type="arabicPeriod"/>
            </a:pPr>
            <a:r>
              <a:rPr lang="en-US" sz="1800" dirty="0">
                <a:solidFill>
                  <a:schemeClr val="tx1"/>
                </a:solidFill>
                <a:latin typeface="Times New Roman" panose="02020603050405020304" pitchFamily="18" charset="0"/>
                <a:cs typeface="Times New Roman" panose="02020603050405020304" pitchFamily="18" charset="0"/>
              </a:rPr>
              <a:t>Appear larger</a:t>
            </a:r>
          </a:p>
          <a:p>
            <a:pPr marL="457200" indent="-457200">
              <a:buClrTx/>
              <a:buSzPct val="100000"/>
              <a:buFont typeface="+mj-lt"/>
              <a:buAutoNum type="arabicPeriod"/>
            </a:pPr>
            <a:r>
              <a:rPr lang="en-US" sz="1800" dirty="0">
                <a:solidFill>
                  <a:schemeClr val="tx1"/>
                </a:solidFill>
                <a:latin typeface="Times New Roman" panose="02020603050405020304" pitchFamily="18" charset="0"/>
                <a:cs typeface="Times New Roman" panose="02020603050405020304" pitchFamily="18" charset="0"/>
              </a:rPr>
              <a:t>Fight back if attacked</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1841" y="1473549"/>
            <a:ext cx="3088391" cy="2180705"/>
          </a:xfrm>
          <a:prstGeom prst="rect">
            <a:avLst/>
          </a:prstGeom>
        </p:spPr>
      </p:pic>
      <p:sp>
        <p:nvSpPr>
          <p:cNvPr id="9" name="TextBox 8"/>
          <p:cNvSpPr txBox="1"/>
          <p:nvPr/>
        </p:nvSpPr>
        <p:spPr>
          <a:xfrm>
            <a:off x="5896874" y="3059668"/>
            <a:ext cx="1259162" cy="646331"/>
          </a:xfrm>
          <a:prstGeom prst="rect">
            <a:avLst/>
          </a:prstGeom>
          <a:noFill/>
        </p:spPr>
        <p:txBody>
          <a:bodyPr wrap="square" rtlCol="0">
            <a:spAutoFit/>
          </a:bodyPr>
          <a:lstStyle/>
          <a:p>
            <a:endParaRPr lang="en-US" dirty="0">
              <a:solidFill>
                <a:schemeClr val="bg1"/>
              </a:solidFill>
              <a:latin typeface="Times New Roman" panose="02020603050405020304" pitchFamily="18" charset="0"/>
              <a:cs typeface="Times New Roman" panose="02020603050405020304" pitchFamily="18" charset="0"/>
            </a:endParaRPr>
          </a:p>
          <a:p>
            <a:endParaRPr lang="en-US" dirty="0">
              <a:solidFill>
                <a:schemeClr val="bg1"/>
              </a:solidFill>
              <a:latin typeface="Times New Roman" panose="02020603050405020304" pitchFamily="18" charset="0"/>
              <a:cs typeface="Times New Roman" panose="02020603050405020304" pitchFamily="18" charset="0"/>
            </a:endParaRPr>
          </a:p>
        </p:txBody>
      </p:sp>
      <p:pic>
        <p:nvPicPr>
          <p:cNvPr id="5" name="Picture 4" descr="A brown bear standing next to a forest&#10;&#10;Description automatically generated">
            <a:extLst>
              <a:ext uri="{FF2B5EF4-FFF2-40B4-BE49-F238E27FC236}">
                <a16:creationId xmlns:a16="http://schemas.microsoft.com/office/drawing/2014/main" id="{0023E0B9-7063-45B7-9519-5517F86CE6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95713" y="3833035"/>
            <a:ext cx="3854403" cy="2688408"/>
          </a:xfrm>
          <a:prstGeom prst="rect">
            <a:avLst/>
          </a:prstGeom>
        </p:spPr>
      </p:pic>
      <p:pic>
        <p:nvPicPr>
          <p:cNvPr id="8" name="Audio 7">
            <a:hlinkClick r:id="" action="ppaction://media"/>
            <a:extLst>
              <a:ext uri="{FF2B5EF4-FFF2-40B4-BE49-F238E27FC236}">
                <a16:creationId xmlns:a16="http://schemas.microsoft.com/office/drawing/2014/main" id="{CE0D2C05-CA03-477B-9AF7-20AE05D0FC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77359964"/>
      </p:ext>
    </p:extLst>
  </p:cSld>
  <p:clrMapOvr>
    <a:masterClrMapping/>
  </p:clrMapOvr>
  <mc:AlternateContent xmlns:mc="http://schemas.openxmlformats.org/markup-compatibility/2006" xmlns:p14="http://schemas.microsoft.com/office/powerpoint/2010/main">
    <mc:Choice Requires="p14">
      <p:transition spd="slow" p14:dur="2000" advTm="231427"/>
    </mc:Choice>
    <mc:Fallback xmlns="">
      <p:transition spd="slow" advTm="231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40" y="256143"/>
            <a:ext cx="8838466" cy="677779"/>
          </a:xfrm>
        </p:spPr>
        <p:txBody>
          <a:bodyPr>
            <a:noAutofit/>
          </a:bodyPr>
          <a:lstStyle/>
          <a:p>
            <a:pPr algn="ctr"/>
            <a:r>
              <a:rPr lang="en-US" sz="4000" b="1" dirty="0">
                <a:solidFill>
                  <a:schemeClr val="tx1"/>
                </a:solidFill>
                <a:latin typeface="Times New Roman" panose="02020603050405020304" pitchFamily="18" charset="0"/>
                <a:cs typeface="Times New Roman" panose="02020603050405020304" pitchFamily="18" charset="0"/>
              </a:rPr>
              <a:t>Safety for People and Panthers</a:t>
            </a:r>
          </a:p>
        </p:txBody>
      </p:sp>
      <p:sp>
        <p:nvSpPr>
          <p:cNvPr id="3" name="Content Placeholder 2"/>
          <p:cNvSpPr>
            <a:spLocks noGrp="1"/>
          </p:cNvSpPr>
          <p:nvPr>
            <p:ph idx="1"/>
          </p:nvPr>
        </p:nvSpPr>
        <p:spPr>
          <a:xfrm>
            <a:off x="126240" y="1305749"/>
            <a:ext cx="4267340" cy="1977284"/>
          </a:xfrm>
        </p:spPr>
        <p:txBody>
          <a:bodyPr>
            <a:noAutofit/>
          </a:bodyPr>
          <a:lstStyle/>
          <a:p>
            <a:pPr marL="514350" indent="-514350">
              <a:buClrTx/>
              <a:buSzPct val="100000"/>
              <a:buFont typeface="+mj-lt"/>
              <a:buAutoNum type="arabicPeriod"/>
            </a:pPr>
            <a:r>
              <a:rPr lang="en-US" sz="2800" dirty="0">
                <a:solidFill>
                  <a:schemeClr val="tx1"/>
                </a:solidFill>
                <a:latin typeface="Times New Roman" panose="02020603050405020304" pitchFamily="18" charset="0"/>
                <a:cs typeface="Times New Roman" panose="02020603050405020304" pitchFamily="18" charset="0"/>
              </a:rPr>
              <a:t>Observe posted limits</a:t>
            </a:r>
          </a:p>
          <a:p>
            <a:pPr marL="514350" indent="-514350">
              <a:buClrTx/>
              <a:buSzPct val="100000"/>
              <a:buFont typeface="+mj-lt"/>
              <a:buAutoNum type="arabicPeriod"/>
            </a:pPr>
            <a:r>
              <a:rPr lang="en-US" sz="2800" dirty="0">
                <a:solidFill>
                  <a:schemeClr val="tx1"/>
                </a:solidFill>
                <a:latin typeface="Times New Roman" panose="02020603050405020304" pitchFamily="18" charset="0"/>
                <a:cs typeface="Times New Roman" panose="02020603050405020304" pitchFamily="18" charset="0"/>
              </a:rPr>
              <a:t>Spend an extra minute</a:t>
            </a:r>
          </a:p>
          <a:p>
            <a:pPr marL="514350" indent="-514350">
              <a:buClrTx/>
              <a:buSzPct val="100000"/>
              <a:buFont typeface="+mj-lt"/>
              <a:buAutoNum type="arabicPeriod"/>
            </a:pPr>
            <a:r>
              <a:rPr lang="en-US" sz="2800" dirty="0">
                <a:solidFill>
                  <a:schemeClr val="tx1"/>
                </a:solidFill>
                <a:latin typeface="Times New Roman" panose="02020603050405020304" pitchFamily="18" charset="0"/>
                <a:cs typeface="Times New Roman" panose="02020603050405020304" pitchFamily="18" charset="0"/>
              </a:rPr>
              <a:t>Be aware when driving</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0499" y="1464556"/>
            <a:ext cx="2220924" cy="189788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2" descr="C:\All Mark's Files\Mark's Pictures\panther_digital_billboard.jpg"/>
          <p:cNvPicPr>
            <a:picLocks noChangeAspect="1" noChangeArrowheads="1"/>
          </p:cNvPicPr>
          <p:nvPr/>
        </p:nvPicPr>
        <p:blipFill>
          <a:blip r:embed="rId6" cstate="email"/>
          <a:srcRect/>
          <a:stretch>
            <a:fillRect/>
          </a:stretch>
        </p:blipFill>
        <p:spPr bwMode="auto">
          <a:xfrm>
            <a:off x="113479" y="3813667"/>
            <a:ext cx="8851227" cy="2355144"/>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58485" y="1154050"/>
            <a:ext cx="1104777" cy="2518892"/>
          </a:xfrm>
          <a:prstGeom prst="rect">
            <a:avLst/>
          </a:prstGeom>
        </p:spPr>
      </p:pic>
      <p:pic>
        <p:nvPicPr>
          <p:cNvPr id="7" name="Audio 6">
            <a:hlinkClick r:id="" action="ppaction://media"/>
            <a:extLst>
              <a:ext uri="{FF2B5EF4-FFF2-40B4-BE49-F238E27FC236}">
                <a16:creationId xmlns:a16="http://schemas.microsoft.com/office/drawing/2014/main" id="{9F18FFBA-C7F5-465A-A342-610163C8EB7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05348974"/>
      </p:ext>
    </p:extLst>
  </p:cSld>
  <p:clrMapOvr>
    <a:masterClrMapping/>
  </p:clrMapOvr>
  <mc:AlternateContent xmlns:mc="http://schemas.openxmlformats.org/markup-compatibility/2006" xmlns:p14="http://schemas.microsoft.com/office/powerpoint/2010/main">
    <mc:Choice Requires="p14">
      <p:transition spd="slow" p14:dur="2000" advTm="69536"/>
    </mc:Choice>
    <mc:Fallback xmlns="">
      <p:transition spd="slow" advTm="69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96960"/>
            <a:ext cx="9144000" cy="5262979"/>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MyFWC.com/panther</a:t>
            </a:r>
          </a:p>
          <a:p>
            <a:pPr algn="ctr"/>
            <a:endParaRPr lang="en-US" sz="20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Submit photos of Panther Tracks and Panthers:</a:t>
            </a:r>
          </a:p>
          <a:p>
            <a:pPr algn="ctr"/>
            <a:r>
              <a:rPr lang="en-US" sz="2400" dirty="0">
                <a:latin typeface="Times New Roman" panose="02020603050405020304" pitchFamily="18" charset="0"/>
                <a:cs typeface="Times New Roman" panose="02020603050405020304" pitchFamily="18" charset="0"/>
              </a:rPr>
              <a:t>MyFWC.com/</a:t>
            </a:r>
            <a:r>
              <a:rPr lang="en-US" sz="2400" dirty="0" err="1">
                <a:latin typeface="Times New Roman" panose="02020603050405020304" pitchFamily="18" charset="0"/>
                <a:cs typeface="Times New Roman" panose="02020603050405020304" pitchFamily="18" charset="0"/>
              </a:rPr>
              <a:t>PantherSightings</a:t>
            </a:r>
            <a:endParaRPr lang="en-US" sz="2400" dirty="0">
              <a:latin typeface="Times New Roman" panose="02020603050405020304" pitchFamily="18" charset="0"/>
              <a:cs typeface="Times New Roman" panose="02020603050405020304" pitchFamily="18" charset="0"/>
            </a:endParaRPr>
          </a:p>
          <a:p>
            <a:pPr algn="ctr"/>
            <a:endParaRPr lang="en-US" sz="20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Report Wildlife Incidents to:</a:t>
            </a:r>
          </a:p>
          <a:p>
            <a:pPr algn="ctr"/>
            <a:r>
              <a:rPr lang="en-US" sz="2400" dirty="0">
                <a:latin typeface="Times New Roman" panose="02020603050405020304" pitchFamily="18" charset="0"/>
                <a:cs typeface="Times New Roman" panose="02020603050405020304" pitchFamily="18" charset="0"/>
              </a:rPr>
              <a:t>(888) 404-FWCC (3922) or </a:t>
            </a:r>
            <a:r>
              <a:rPr lang="en-US" sz="2400" u="sng" dirty="0">
                <a:latin typeface="Times New Roman" panose="02020603050405020304" pitchFamily="18" charset="0"/>
                <a:cs typeface="Times New Roman" panose="02020603050405020304" pitchFamily="18" charset="0"/>
                <a:hlinkClick r:id="rId5"/>
              </a:rPr>
              <a:t>Tip@MyFWC.com</a:t>
            </a:r>
            <a:endParaRPr lang="en-US" sz="2400" u="sng" dirty="0">
              <a:latin typeface="Times New Roman" panose="02020603050405020304" pitchFamily="18" charset="0"/>
              <a:cs typeface="Times New Roman" panose="02020603050405020304" pitchFamily="18" charset="0"/>
            </a:endParaRPr>
          </a:p>
          <a:p>
            <a:pPr algn="ctr"/>
            <a:endParaRPr lang="en-US" sz="2400" u="sng"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Support panther conservation?</a:t>
            </a:r>
          </a:p>
          <a:p>
            <a:pPr algn="ctr"/>
            <a:r>
              <a:rPr lang="en-US" sz="2400" dirty="0">
                <a:latin typeface="Times New Roman" panose="02020603050405020304" pitchFamily="18" charset="0"/>
                <a:cs typeface="Times New Roman" panose="02020603050405020304" pitchFamily="18" charset="0"/>
              </a:rPr>
              <a:t>Purchase the panther plate or donate to the</a:t>
            </a:r>
          </a:p>
          <a:p>
            <a:pPr algn="ctr"/>
            <a:r>
              <a:rPr lang="en-US" sz="2400" dirty="0">
                <a:latin typeface="Times New Roman" panose="02020603050405020304" pitchFamily="18" charset="0"/>
                <a:cs typeface="Times New Roman" panose="02020603050405020304" pitchFamily="18" charset="0"/>
              </a:rPr>
              <a:t>Florida Panther Research and Management Trust Fund through the Fish and Wildlife Foundation of Florida </a:t>
            </a:r>
          </a:p>
          <a:p>
            <a:pPr algn="ctr"/>
            <a:endParaRPr lang="en-US" sz="40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FEDE21F-A1DD-4974-BE78-30C963D157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6681" y="5026502"/>
            <a:ext cx="3290637" cy="1656287"/>
          </a:xfrm>
          <a:prstGeom prst="rect">
            <a:avLst/>
          </a:prstGeom>
        </p:spPr>
      </p:pic>
      <p:pic>
        <p:nvPicPr>
          <p:cNvPr id="2" name="Audio 1">
            <a:hlinkClick r:id="" action="ppaction://media"/>
            <a:extLst>
              <a:ext uri="{FF2B5EF4-FFF2-40B4-BE49-F238E27FC236}">
                <a16:creationId xmlns:a16="http://schemas.microsoft.com/office/drawing/2014/main" id="{D3A4050A-833A-46D3-B860-CA0594499F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67203583"/>
      </p:ext>
    </p:extLst>
  </p:cSld>
  <p:clrMapOvr>
    <a:masterClrMapping/>
  </p:clrMapOvr>
  <mc:AlternateContent xmlns:mc="http://schemas.openxmlformats.org/markup-compatibility/2006" xmlns:p14="http://schemas.microsoft.com/office/powerpoint/2010/main">
    <mc:Choice Requires="p14">
      <p:transition spd="slow" p14:dur="2000" advTm="61134"/>
    </mc:Choice>
    <mc:Fallback xmlns="">
      <p:transition spd="slow" advTm="61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1CE2B-7CE8-4453-8047-84DEFCC054C5}"/>
              </a:ext>
            </a:extLst>
          </p:cNvPr>
          <p:cNvSpPr>
            <a:spLocks noGrp="1"/>
          </p:cNvSpPr>
          <p:nvPr>
            <p:ph type="title"/>
          </p:nvPr>
        </p:nvSpPr>
        <p:spPr/>
        <p:txBody>
          <a:bodyPr>
            <a:normAutofit/>
          </a:bodyPr>
          <a:lstStyle/>
          <a:p>
            <a:r>
              <a:rPr lang="en-US" sz="4000" b="1" dirty="0">
                <a:latin typeface="Times New Roman" panose="02020603050405020304" pitchFamily="18" charset="0"/>
                <a:cs typeface="Times New Roman" panose="02020603050405020304" pitchFamily="18" charset="0"/>
              </a:rPr>
              <a:t>FWC Panther Contact Information</a:t>
            </a:r>
          </a:p>
        </p:txBody>
      </p:sp>
      <p:sp>
        <p:nvSpPr>
          <p:cNvPr id="3" name="Content Placeholder 2">
            <a:extLst>
              <a:ext uri="{FF2B5EF4-FFF2-40B4-BE49-F238E27FC236}">
                <a16:creationId xmlns:a16="http://schemas.microsoft.com/office/drawing/2014/main" id="{F637BA1E-EB2D-4E8E-A8A6-97B9D098A98F}"/>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FWC Naples Field Office (Location of all Panther Staff)</a:t>
            </a:r>
          </a:p>
          <a:p>
            <a:pPr lvl="1"/>
            <a:r>
              <a:rPr lang="en-US" dirty="0">
                <a:latin typeface="Times New Roman" panose="02020603050405020304" pitchFamily="18" charset="0"/>
                <a:cs typeface="Times New Roman" panose="02020603050405020304" pitchFamily="18" charset="0"/>
              </a:rPr>
              <a:t>298 Sabal Palm Road </a:t>
            </a:r>
          </a:p>
          <a:p>
            <a:pPr marL="342900" lvl="1" indent="0">
              <a:buNone/>
            </a:pPr>
            <a:r>
              <a:rPr lang="en-US" dirty="0">
                <a:latin typeface="Times New Roman" panose="02020603050405020304" pitchFamily="18" charset="0"/>
                <a:cs typeface="Times New Roman" panose="02020603050405020304" pitchFamily="18" charset="0"/>
              </a:rPr>
              <a:t>   Naples, FL 34114</a:t>
            </a:r>
          </a:p>
          <a:p>
            <a:pPr marL="342900" lvl="1" indent="0">
              <a:buNone/>
            </a:pP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Mark Lotz, Panther Biologist</a:t>
            </a:r>
          </a:p>
          <a:p>
            <a:pPr lvl="2"/>
            <a:r>
              <a:rPr lang="en-US" dirty="0">
                <a:latin typeface="Times New Roman" panose="02020603050405020304" pitchFamily="18" charset="0"/>
                <a:cs typeface="Times New Roman" panose="02020603050405020304" pitchFamily="18" charset="0"/>
              </a:rPr>
              <a:t>(239) 417-6352</a:t>
            </a:r>
          </a:p>
          <a:p>
            <a:pPr lvl="2"/>
            <a:r>
              <a:rPr lang="en-US" dirty="0">
                <a:latin typeface="Times New Roman" panose="02020603050405020304" pitchFamily="18" charset="0"/>
                <a:cs typeface="Times New Roman" panose="02020603050405020304" pitchFamily="18" charset="0"/>
                <a:hlinkClick r:id="rId4"/>
              </a:rPr>
              <a:t>Mark.Lotz@myfwc.com</a:t>
            </a:r>
            <a:endParaRPr lang="en-US" dirty="0">
              <a:latin typeface="Times New Roman" panose="02020603050405020304" pitchFamily="18" charset="0"/>
              <a:cs typeface="Times New Roman" panose="02020603050405020304" pitchFamily="18" charset="0"/>
            </a:endParaRPr>
          </a:p>
          <a:p>
            <a:pPr lvl="2"/>
            <a:endParaRPr lang="en-US" dirty="0">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8B185C8E-133B-4928-814A-59F63520B5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662556794"/>
      </p:ext>
    </p:extLst>
  </p:cSld>
  <p:clrMapOvr>
    <a:masterClrMapping/>
  </p:clrMapOvr>
  <mc:AlternateContent xmlns:mc="http://schemas.openxmlformats.org/markup-compatibility/2006" xmlns:p14="http://schemas.microsoft.com/office/powerpoint/2010/main">
    <mc:Choice Requires="p14">
      <p:transition spd="slow" p14:dur="2000" advTm="23572"/>
    </mc:Choice>
    <mc:Fallback xmlns="">
      <p:transition spd="slow" advTm="23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t that is looking at the camera&#10;&#10;Description automatically generated">
            <a:extLst>
              <a:ext uri="{FF2B5EF4-FFF2-40B4-BE49-F238E27FC236}">
                <a16:creationId xmlns:a16="http://schemas.microsoft.com/office/drawing/2014/main" id="{34C3A280-63CE-4CE4-8921-2035674A5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998034"/>
            <a:ext cx="6400800" cy="4572000"/>
          </a:xfrm>
          <a:prstGeom prst="rect">
            <a:avLst/>
          </a:prstGeom>
        </p:spPr>
      </p:pic>
      <p:sp>
        <p:nvSpPr>
          <p:cNvPr id="4" name="TextBox 3">
            <a:extLst>
              <a:ext uri="{FF2B5EF4-FFF2-40B4-BE49-F238E27FC236}">
                <a16:creationId xmlns:a16="http://schemas.microsoft.com/office/drawing/2014/main" id="{6B9790B3-04F8-455E-BDFA-ECDB82B387C8}"/>
              </a:ext>
            </a:extLst>
          </p:cNvPr>
          <p:cNvSpPr txBox="1"/>
          <p:nvPr/>
        </p:nvSpPr>
        <p:spPr>
          <a:xfrm>
            <a:off x="3512634" y="267629"/>
            <a:ext cx="2118732"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Thank You</a:t>
            </a:r>
          </a:p>
        </p:txBody>
      </p:sp>
      <p:pic>
        <p:nvPicPr>
          <p:cNvPr id="2" name="Audio 1">
            <a:hlinkClick r:id="" action="ppaction://media"/>
            <a:extLst>
              <a:ext uri="{FF2B5EF4-FFF2-40B4-BE49-F238E27FC236}">
                <a16:creationId xmlns:a16="http://schemas.microsoft.com/office/drawing/2014/main" id="{064BC116-D615-4B6A-A0CE-228AE37273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21899528"/>
      </p:ext>
    </p:extLst>
  </p:cSld>
  <p:clrMapOvr>
    <a:masterClrMapping/>
  </p:clrMapOvr>
  <mc:AlternateContent xmlns:mc="http://schemas.openxmlformats.org/markup-compatibility/2006" xmlns:p14="http://schemas.microsoft.com/office/powerpoint/2010/main">
    <mc:Choice Requires="p14">
      <p:transition spd="slow" p14:dur="2000" advTm="19619"/>
    </mc:Choice>
    <mc:Fallback xmlns="">
      <p:transition spd="slow" advTm="19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horse that is standing in the grass&#10;&#10;Description automatically generated">
            <a:extLst>
              <a:ext uri="{FF2B5EF4-FFF2-40B4-BE49-F238E27FC236}">
                <a16:creationId xmlns:a16="http://schemas.microsoft.com/office/drawing/2014/main" id="{C8D145AB-2660-46AE-9BB2-42066196E0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7649" y="3429000"/>
            <a:ext cx="3980985" cy="2981758"/>
          </a:xfrm>
          <a:prstGeom prst="rect">
            <a:avLst/>
          </a:prstGeom>
        </p:spPr>
      </p:pic>
      <p:pic>
        <p:nvPicPr>
          <p:cNvPr id="7" name="Picture 6" descr="A picture containing outdoor, grass, field, sitting&#10;&#10;Description automatically generated">
            <a:extLst>
              <a:ext uri="{FF2B5EF4-FFF2-40B4-BE49-F238E27FC236}">
                <a16:creationId xmlns:a16="http://schemas.microsoft.com/office/drawing/2014/main" id="{749C041E-B04E-489A-BB06-4216447C95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5857" y="1226563"/>
            <a:ext cx="4271304" cy="3203478"/>
          </a:xfrm>
          <a:prstGeom prst="rect">
            <a:avLst/>
          </a:prstGeom>
        </p:spPr>
      </p:pic>
      <p:sp>
        <p:nvSpPr>
          <p:cNvPr id="2" name="TextBox 1">
            <a:extLst>
              <a:ext uri="{FF2B5EF4-FFF2-40B4-BE49-F238E27FC236}">
                <a16:creationId xmlns:a16="http://schemas.microsoft.com/office/drawing/2014/main" id="{2B7BDAB9-ED64-4291-B7DF-BC9EC93CCB69}"/>
              </a:ext>
            </a:extLst>
          </p:cNvPr>
          <p:cNvSpPr txBox="1"/>
          <p:nvPr/>
        </p:nvSpPr>
        <p:spPr>
          <a:xfrm>
            <a:off x="2715322" y="245326"/>
            <a:ext cx="3713356"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Biology</a:t>
            </a:r>
          </a:p>
        </p:txBody>
      </p:sp>
      <p:sp>
        <p:nvSpPr>
          <p:cNvPr id="5" name="TextBox 4">
            <a:extLst>
              <a:ext uri="{FF2B5EF4-FFF2-40B4-BE49-F238E27FC236}">
                <a16:creationId xmlns:a16="http://schemas.microsoft.com/office/drawing/2014/main" id="{5290424D-6FA6-42C1-9BFA-8CFE3C55F2D3}"/>
              </a:ext>
            </a:extLst>
          </p:cNvPr>
          <p:cNvSpPr txBox="1"/>
          <p:nvPr/>
        </p:nvSpPr>
        <p:spPr>
          <a:xfrm>
            <a:off x="356839" y="1260088"/>
            <a:ext cx="3267307" cy="253556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Gestation last ~ 3 months</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Kittens birthed in a den</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1-4 kittens born, typically 2-3</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Born eye closed &amp; ears folded down</a:t>
            </a:r>
          </a:p>
          <a:p>
            <a:pPr marL="285750" indent="-285750">
              <a:lnSpc>
                <a:spcPct val="150000"/>
              </a:lnSpc>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ED220E1A-FEFA-4168-9799-8F23CA8AAC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95611180"/>
      </p:ext>
    </p:extLst>
  </p:cSld>
  <p:clrMapOvr>
    <a:masterClrMapping/>
  </p:clrMapOvr>
  <mc:AlternateContent xmlns:mc="http://schemas.openxmlformats.org/markup-compatibility/2006" xmlns:p14="http://schemas.microsoft.com/office/powerpoint/2010/main">
    <mc:Choice Requires="p14">
      <p:transition spd="slow" p14:dur="2000" advTm="24552"/>
    </mc:Choice>
    <mc:Fallback xmlns="">
      <p:transition spd="slow" advTm="24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w standing on top of a grass covered field&#10;&#10;Description automatically generated">
            <a:extLst>
              <a:ext uri="{FF2B5EF4-FFF2-40B4-BE49-F238E27FC236}">
                <a16:creationId xmlns:a16="http://schemas.microsoft.com/office/drawing/2014/main" id="{79E928E5-2500-488C-96E8-60D6D1E99A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2205" y="3251489"/>
            <a:ext cx="5031844" cy="3355611"/>
          </a:xfrm>
          <a:prstGeom prst="rect">
            <a:avLst/>
          </a:prstGeom>
        </p:spPr>
      </p:pic>
      <p:sp>
        <p:nvSpPr>
          <p:cNvPr id="3" name="TextBox 2">
            <a:extLst>
              <a:ext uri="{FF2B5EF4-FFF2-40B4-BE49-F238E27FC236}">
                <a16:creationId xmlns:a16="http://schemas.microsoft.com/office/drawing/2014/main" id="{2F950EDC-60AA-471F-8EF2-04C0A5E840B2}"/>
              </a:ext>
            </a:extLst>
          </p:cNvPr>
          <p:cNvSpPr txBox="1"/>
          <p:nvPr/>
        </p:nvSpPr>
        <p:spPr>
          <a:xfrm>
            <a:off x="3534936" y="245326"/>
            <a:ext cx="2074127"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Biology</a:t>
            </a:r>
          </a:p>
        </p:txBody>
      </p:sp>
      <p:sp>
        <p:nvSpPr>
          <p:cNvPr id="4" name="TextBox 3">
            <a:extLst>
              <a:ext uri="{FF2B5EF4-FFF2-40B4-BE49-F238E27FC236}">
                <a16:creationId xmlns:a16="http://schemas.microsoft.com/office/drawing/2014/main" id="{D3FA3691-2310-4DB8-A8D2-6CE05A599931}"/>
              </a:ext>
            </a:extLst>
          </p:cNvPr>
          <p:cNvSpPr txBox="1"/>
          <p:nvPr/>
        </p:nvSpPr>
        <p:spPr>
          <a:xfrm>
            <a:off x="5266481" y="1250066"/>
            <a:ext cx="3773347" cy="170456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Long upbringing</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Diet: Milk, then meat</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Offspring disperse</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Female can reproduce again</a:t>
            </a:r>
          </a:p>
        </p:txBody>
      </p:sp>
      <p:pic>
        <p:nvPicPr>
          <p:cNvPr id="6" name="Picture 5" descr="A group of cattle standing on top of a dry grass field&#10;&#10;Description automatically generated">
            <a:extLst>
              <a:ext uri="{FF2B5EF4-FFF2-40B4-BE49-F238E27FC236}">
                <a16:creationId xmlns:a16="http://schemas.microsoft.com/office/drawing/2014/main" id="{CED9039F-6ECB-433F-86D0-22F056C1F2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941" y="1525427"/>
            <a:ext cx="4611909" cy="3043860"/>
          </a:xfrm>
          <a:prstGeom prst="rect">
            <a:avLst/>
          </a:prstGeom>
        </p:spPr>
      </p:pic>
      <p:pic>
        <p:nvPicPr>
          <p:cNvPr id="2" name="Audio 1">
            <a:hlinkClick r:id="" action="ppaction://media"/>
            <a:extLst>
              <a:ext uri="{FF2B5EF4-FFF2-40B4-BE49-F238E27FC236}">
                <a16:creationId xmlns:a16="http://schemas.microsoft.com/office/drawing/2014/main" id="{F2F806AD-34EC-427B-A471-DBECAB9CB3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25831298"/>
      </p:ext>
    </p:extLst>
  </p:cSld>
  <p:clrMapOvr>
    <a:masterClrMapping/>
  </p:clrMapOvr>
  <mc:AlternateContent xmlns:mc="http://schemas.openxmlformats.org/markup-compatibility/2006" xmlns:p14="http://schemas.microsoft.com/office/powerpoint/2010/main">
    <mc:Choice Requires="p14">
      <p:transition spd="slow" p14:dur="2000" advTm="42510"/>
    </mc:Choice>
    <mc:Fallback xmlns="">
      <p:transition spd="slow" advTm="42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3535"/>
            <a:ext cx="9144000" cy="835551"/>
          </a:xfrm>
        </p:spPr>
        <p:txBody>
          <a:bodyPr>
            <a:normAutofit/>
          </a:bodyPr>
          <a:lstStyle/>
          <a:p>
            <a:pPr algn="ctr"/>
            <a:r>
              <a:rPr lang="en-US" sz="4000" b="1" dirty="0">
                <a:solidFill>
                  <a:schemeClr val="tx1"/>
                </a:solidFill>
                <a:latin typeface="Times New Roman" panose="02020603050405020304" pitchFamily="18" charset="0"/>
                <a:cs typeface="Times New Roman" panose="02020603050405020304" pitchFamily="18" charset="0"/>
              </a:rPr>
              <a:t>Natural Life Expectancy</a:t>
            </a:r>
          </a:p>
        </p:txBody>
      </p:sp>
      <p:sp>
        <p:nvSpPr>
          <p:cNvPr id="3" name="Text Placeholder 2"/>
          <p:cNvSpPr>
            <a:spLocks noGrp="1"/>
          </p:cNvSpPr>
          <p:nvPr>
            <p:ph type="body" sz="half" idx="1"/>
          </p:nvPr>
        </p:nvSpPr>
        <p:spPr>
          <a:xfrm>
            <a:off x="320723" y="1120103"/>
            <a:ext cx="8197754" cy="546549"/>
          </a:xfrm>
        </p:spPr>
        <p:txBody>
          <a:bodyPr>
            <a:noAutofit/>
          </a:bodyPr>
          <a:lstStyle/>
          <a:p>
            <a:pPr marL="0" indent="0" algn="ctr">
              <a:buNone/>
            </a:pPr>
            <a:r>
              <a:rPr lang="en-US" sz="1800" dirty="0">
                <a:solidFill>
                  <a:schemeClr val="tx1"/>
                </a:solidFill>
                <a:latin typeface="Times New Roman" panose="02020603050405020304" pitchFamily="18" charset="0"/>
                <a:cs typeface="Times New Roman" panose="02020603050405020304" pitchFamily="18" charset="0"/>
              </a:rPr>
              <a:t>Males  ~10 years 		Females ~ 15 years</a:t>
            </a:r>
          </a:p>
        </p:txBody>
      </p:sp>
      <p:pic>
        <p:nvPicPr>
          <p:cNvPr id="7" name="Content Placeholder 6" descr="A cow walking across a grass covered field&#10;&#10;Description automatically generated">
            <a:extLst>
              <a:ext uri="{FF2B5EF4-FFF2-40B4-BE49-F238E27FC236}">
                <a16:creationId xmlns:a16="http://schemas.microsoft.com/office/drawing/2014/main" id="{0246F728-702E-444D-B9D3-FCEA205BA4A1}"/>
              </a:ext>
            </a:extLst>
          </p:cNvPr>
          <p:cNvPicPr>
            <a:picLocks noGrp="1" noChangeAspect="1"/>
          </p:cNvPicPr>
          <p:nvPr>
            <p:ph sz="quarter" idx="2"/>
          </p:nvPr>
        </p:nvPicPr>
        <p:blipFill>
          <a:blip r:embed="rId5" cstate="print">
            <a:extLst>
              <a:ext uri="{28A0092B-C50C-407E-A947-70E740481C1C}">
                <a14:useLocalDpi xmlns:a14="http://schemas.microsoft.com/office/drawing/2010/main" val="0"/>
              </a:ext>
            </a:extLst>
          </a:blip>
          <a:stretch>
            <a:fillRect/>
          </a:stretch>
        </p:blipFill>
        <p:spPr>
          <a:xfrm>
            <a:off x="1229360" y="1666652"/>
            <a:ext cx="6685280" cy="4455765"/>
          </a:xfrm>
        </p:spPr>
      </p:pic>
      <p:pic>
        <p:nvPicPr>
          <p:cNvPr id="4" name="Audio 3">
            <a:hlinkClick r:id="" action="ppaction://media"/>
            <a:extLst>
              <a:ext uri="{FF2B5EF4-FFF2-40B4-BE49-F238E27FC236}">
                <a16:creationId xmlns:a16="http://schemas.microsoft.com/office/drawing/2014/main" id="{4627DD4D-63B2-40D1-A4C8-4A271627DC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69182608"/>
      </p:ext>
    </p:extLst>
  </p:cSld>
  <p:clrMapOvr>
    <a:masterClrMapping/>
  </p:clrMapOvr>
  <mc:AlternateContent xmlns:mc="http://schemas.openxmlformats.org/markup-compatibility/2006" xmlns:p14="http://schemas.microsoft.com/office/powerpoint/2010/main">
    <mc:Choice Requires="p14">
      <p:transition spd="slow" p14:dur="2000" advTm="54963"/>
    </mc:Choice>
    <mc:Fallback xmlns="">
      <p:transition spd="slow" advTm="54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60629" y="123067"/>
            <a:ext cx="1295547" cy="707886"/>
          </a:xfrm>
          <a:prstGeom prst="rect">
            <a:avLst/>
          </a:prstGeom>
          <a:noFill/>
        </p:spPr>
        <p:txBody>
          <a:bodyPr wrap="none" rtlCol="0">
            <a:spAutoFit/>
          </a:bodyPr>
          <a:lstStyle/>
          <a:p>
            <a:r>
              <a:rPr lang="en-US" sz="4000" b="1" dirty="0">
                <a:solidFill>
                  <a:srgbClr val="000000"/>
                </a:solidFill>
                <a:latin typeface="Times New Roman" panose="02020603050405020304" pitchFamily="18" charset="0"/>
                <a:cs typeface="Times New Roman" panose="02020603050405020304" pitchFamily="18" charset="0"/>
              </a:rPr>
              <a:t>Food</a:t>
            </a:r>
          </a:p>
        </p:txBody>
      </p:sp>
      <p:sp>
        <p:nvSpPr>
          <p:cNvPr id="3" name="TextBox 2"/>
          <p:cNvSpPr txBox="1"/>
          <p:nvPr/>
        </p:nvSpPr>
        <p:spPr>
          <a:xfrm>
            <a:off x="109182" y="911453"/>
            <a:ext cx="4268951" cy="523220"/>
          </a:xfrm>
          <a:prstGeom prst="rect">
            <a:avLst/>
          </a:prstGeom>
          <a:noFill/>
        </p:spPr>
        <p:txBody>
          <a:bodyPr wrap="square" rtlCol="0">
            <a:spAutoFit/>
          </a:bodyPr>
          <a:lstStyle/>
          <a:p>
            <a:pPr algn="ctr"/>
            <a:r>
              <a:rPr lang="en-US" sz="2800" i="1" dirty="0">
                <a:solidFill>
                  <a:srgbClr val="000000"/>
                </a:solidFill>
                <a:latin typeface="Times New Roman" panose="02020603050405020304" pitchFamily="18" charset="0"/>
                <a:cs typeface="Times New Roman" panose="02020603050405020304" pitchFamily="18" charset="0"/>
              </a:rPr>
              <a:t>Panthers are carnivores</a:t>
            </a:r>
          </a:p>
        </p:txBody>
      </p:sp>
      <p:sp>
        <p:nvSpPr>
          <p:cNvPr id="4" name="TextBox 3"/>
          <p:cNvSpPr txBox="1"/>
          <p:nvPr/>
        </p:nvSpPr>
        <p:spPr>
          <a:xfrm>
            <a:off x="389789" y="1430946"/>
            <a:ext cx="3707736" cy="646331"/>
          </a:xfrm>
          <a:prstGeom prst="rect">
            <a:avLst/>
          </a:prstGeom>
          <a:noFill/>
        </p:spPr>
        <p:txBody>
          <a:bodyPr wrap="square" rtlCol="0">
            <a:spAutoFit/>
          </a:bodyPr>
          <a:lstStyle/>
          <a:p>
            <a:pPr algn="ctr"/>
            <a:r>
              <a:rPr lang="en-US" b="1" dirty="0">
                <a:solidFill>
                  <a:srgbClr val="000000"/>
                </a:solidFill>
                <a:latin typeface="Times New Roman" panose="02020603050405020304" pitchFamily="18" charset="0"/>
                <a:cs typeface="Times New Roman" panose="02020603050405020304" pitchFamily="18" charset="0"/>
              </a:rPr>
              <a:t>Deer and hogs </a:t>
            </a:r>
            <a:r>
              <a:rPr lang="en-US" dirty="0">
                <a:solidFill>
                  <a:srgbClr val="000000"/>
                </a:solidFill>
                <a:latin typeface="Times New Roman" panose="02020603050405020304" pitchFamily="18" charset="0"/>
                <a:cs typeface="Times New Roman" panose="02020603050405020304" pitchFamily="18" charset="0"/>
              </a:rPr>
              <a:t>make up the majority of  their diet</a:t>
            </a:r>
          </a:p>
        </p:txBody>
      </p:sp>
      <p:sp>
        <p:nvSpPr>
          <p:cNvPr id="6" name="TextBox 5"/>
          <p:cNvSpPr txBox="1"/>
          <p:nvPr/>
        </p:nvSpPr>
        <p:spPr>
          <a:xfrm>
            <a:off x="4378133" y="3126444"/>
            <a:ext cx="4506961" cy="646331"/>
          </a:xfrm>
          <a:prstGeom prst="rect">
            <a:avLst/>
          </a:prstGeom>
          <a:noFill/>
        </p:spPr>
        <p:txBody>
          <a:bodyPr wrap="square" rtlCol="0">
            <a:spAutoFit/>
          </a:bodyPr>
          <a:lstStyle/>
          <a:p>
            <a:r>
              <a:rPr lang="en-US" dirty="0">
                <a:solidFill>
                  <a:srgbClr val="000000"/>
                </a:solidFill>
                <a:latin typeface="Times New Roman" panose="02020603050405020304" pitchFamily="18" charset="0"/>
                <a:cs typeface="Times New Roman" panose="02020603050405020304" pitchFamily="18" charset="0"/>
              </a:rPr>
              <a:t>Panthers have also been documented eating a variety of domestic animals:</a:t>
            </a:r>
          </a:p>
        </p:txBody>
      </p:sp>
      <p:sp>
        <p:nvSpPr>
          <p:cNvPr id="7" name="TextBox 6"/>
          <p:cNvSpPr txBox="1"/>
          <p:nvPr/>
        </p:nvSpPr>
        <p:spPr>
          <a:xfrm>
            <a:off x="4675831" y="4061105"/>
            <a:ext cx="1332416" cy="2031325"/>
          </a:xfrm>
          <a:prstGeom prst="rect">
            <a:avLst/>
          </a:prstGeom>
          <a:noFill/>
        </p:spPr>
        <p:txBody>
          <a:bodyPr wrap="none" rtlCol="0">
            <a:spAutoFit/>
          </a:bodyPr>
          <a:lstStyle/>
          <a:p>
            <a:pPr marL="285750" indent="-285750">
              <a:buFont typeface="Wingdings" panose="05000000000000000000" pitchFamily="2" charset="2"/>
              <a:buChar char="ü"/>
            </a:pPr>
            <a:r>
              <a:rPr lang="en-US" dirty="0">
                <a:solidFill>
                  <a:srgbClr val="000000"/>
                </a:solidFill>
                <a:latin typeface="Times New Roman" panose="02020603050405020304" pitchFamily="18" charset="0"/>
                <a:cs typeface="Times New Roman" panose="02020603050405020304" pitchFamily="18" charset="0"/>
              </a:rPr>
              <a:t>Goats</a:t>
            </a:r>
          </a:p>
          <a:p>
            <a:pPr marL="285750" indent="-285750">
              <a:buFont typeface="Wingdings" panose="05000000000000000000" pitchFamily="2" charset="2"/>
              <a:buChar char="ü"/>
            </a:pPr>
            <a:r>
              <a:rPr lang="en-US" dirty="0">
                <a:solidFill>
                  <a:srgbClr val="000000"/>
                </a:solidFill>
                <a:latin typeface="Times New Roman" panose="02020603050405020304" pitchFamily="18" charset="0"/>
                <a:cs typeface="Times New Roman" panose="02020603050405020304" pitchFamily="18" charset="0"/>
              </a:rPr>
              <a:t>Sheep</a:t>
            </a:r>
          </a:p>
          <a:p>
            <a:pPr marL="285750" indent="-285750">
              <a:buFont typeface="Wingdings" panose="05000000000000000000" pitchFamily="2" charset="2"/>
              <a:buChar char="ü"/>
            </a:pPr>
            <a:r>
              <a:rPr lang="en-US" dirty="0">
                <a:solidFill>
                  <a:srgbClr val="000000"/>
                </a:solidFill>
                <a:latin typeface="Times New Roman" panose="02020603050405020304" pitchFamily="18" charset="0"/>
                <a:cs typeface="Times New Roman" panose="02020603050405020304" pitchFamily="18" charset="0"/>
              </a:rPr>
              <a:t>Pigs</a:t>
            </a:r>
          </a:p>
          <a:p>
            <a:pPr marL="285750" indent="-285750">
              <a:buFont typeface="Wingdings" panose="05000000000000000000" pitchFamily="2" charset="2"/>
              <a:buChar char="ü"/>
            </a:pPr>
            <a:r>
              <a:rPr lang="en-US" dirty="0">
                <a:solidFill>
                  <a:srgbClr val="FF0000"/>
                </a:solidFill>
                <a:latin typeface="Times New Roman" panose="02020603050405020304" pitchFamily="18" charset="0"/>
                <a:cs typeface="Times New Roman" panose="02020603050405020304" pitchFamily="18" charset="0"/>
              </a:rPr>
              <a:t>Donkeys</a:t>
            </a:r>
          </a:p>
          <a:p>
            <a:pPr marL="285750" indent="-285750">
              <a:buFont typeface="Wingdings" panose="05000000000000000000" pitchFamily="2" charset="2"/>
              <a:buChar char="ü"/>
            </a:pPr>
            <a:r>
              <a:rPr lang="en-US" dirty="0">
                <a:solidFill>
                  <a:srgbClr val="000000"/>
                </a:solidFill>
                <a:latin typeface="Times New Roman" panose="02020603050405020304" pitchFamily="18" charset="0"/>
                <a:cs typeface="Times New Roman" panose="02020603050405020304" pitchFamily="18" charset="0"/>
              </a:rPr>
              <a:t>Calves</a:t>
            </a:r>
          </a:p>
          <a:p>
            <a:pPr marL="285750" indent="-285750">
              <a:buFont typeface="Wingdings" panose="05000000000000000000" pitchFamily="2" charset="2"/>
              <a:buChar char="ü"/>
            </a:pPr>
            <a:r>
              <a:rPr lang="en-US" dirty="0">
                <a:solidFill>
                  <a:srgbClr val="000000"/>
                </a:solidFill>
                <a:latin typeface="Times New Roman" panose="02020603050405020304" pitchFamily="18" charset="0"/>
                <a:cs typeface="Times New Roman" panose="02020603050405020304" pitchFamily="18" charset="0"/>
              </a:rPr>
              <a:t>Foals</a:t>
            </a:r>
          </a:p>
          <a:p>
            <a:pPr marL="285750" indent="-285750">
              <a:buFont typeface="Wingdings" panose="05000000000000000000" pitchFamily="2" charset="2"/>
              <a:buChar char="ü"/>
            </a:pPr>
            <a:r>
              <a:rPr lang="en-US" dirty="0">
                <a:solidFill>
                  <a:srgbClr val="000000"/>
                </a:solidFill>
                <a:latin typeface="Times New Roman" panose="02020603050405020304" pitchFamily="18" charset="0"/>
                <a:cs typeface="Times New Roman" panose="02020603050405020304" pitchFamily="18" charset="0"/>
              </a:rPr>
              <a:t>Chickens</a:t>
            </a:r>
          </a:p>
        </p:txBody>
      </p:sp>
      <p:sp>
        <p:nvSpPr>
          <p:cNvPr id="8" name="TextBox 7"/>
          <p:cNvSpPr txBox="1"/>
          <p:nvPr/>
        </p:nvSpPr>
        <p:spPr>
          <a:xfrm>
            <a:off x="6429376" y="4061105"/>
            <a:ext cx="2371162" cy="2031325"/>
          </a:xfrm>
          <a:prstGeom prst="rect">
            <a:avLst/>
          </a:prstGeom>
          <a:noFill/>
        </p:spPr>
        <p:txBody>
          <a:bodyPr wrap="none" rtlCol="0">
            <a:spAutoFit/>
          </a:bodyPr>
          <a:lstStyle/>
          <a:p>
            <a:pPr marL="285750" indent="-285750">
              <a:buFont typeface="Wingdings" panose="05000000000000000000" pitchFamily="2" charset="2"/>
              <a:buChar char="ü"/>
            </a:pPr>
            <a:r>
              <a:rPr lang="en-US" dirty="0">
                <a:solidFill>
                  <a:srgbClr val="000000"/>
                </a:solidFill>
                <a:latin typeface="Times New Roman" panose="02020603050405020304" pitchFamily="18" charset="0"/>
                <a:cs typeface="Times New Roman" panose="02020603050405020304" pitchFamily="18" charset="0"/>
              </a:rPr>
              <a:t>Turkeys</a:t>
            </a:r>
          </a:p>
          <a:p>
            <a:pPr marL="285750" indent="-285750">
              <a:buFont typeface="Wingdings" panose="05000000000000000000" pitchFamily="2" charset="2"/>
              <a:buChar char="ü"/>
            </a:pPr>
            <a:r>
              <a:rPr lang="en-US" dirty="0">
                <a:solidFill>
                  <a:srgbClr val="000000"/>
                </a:solidFill>
                <a:latin typeface="Times New Roman" panose="02020603050405020304" pitchFamily="18" charset="0"/>
                <a:cs typeface="Times New Roman" panose="02020603050405020304" pitchFamily="18" charset="0"/>
              </a:rPr>
              <a:t>Emus</a:t>
            </a:r>
          </a:p>
          <a:p>
            <a:pPr marL="285750" indent="-285750">
              <a:buFont typeface="Wingdings" panose="05000000000000000000" pitchFamily="2" charset="2"/>
              <a:buChar char="ü"/>
            </a:pPr>
            <a:r>
              <a:rPr lang="en-US" dirty="0">
                <a:solidFill>
                  <a:srgbClr val="000000"/>
                </a:solidFill>
                <a:latin typeface="Times New Roman" panose="02020603050405020304" pitchFamily="18" charset="0"/>
                <a:cs typeface="Times New Roman" panose="02020603050405020304" pitchFamily="18" charset="0"/>
              </a:rPr>
              <a:t>Swans</a:t>
            </a:r>
          </a:p>
          <a:p>
            <a:pPr marL="285750" indent="-285750">
              <a:buFont typeface="Wingdings" panose="05000000000000000000" pitchFamily="2" charset="2"/>
              <a:buChar char="ü"/>
            </a:pPr>
            <a:r>
              <a:rPr lang="en-US" dirty="0">
                <a:solidFill>
                  <a:srgbClr val="000000"/>
                </a:solidFill>
                <a:latin typeface="Times New Roman" panose="02020603050405020304" pitchFamily="18" charset="0"/>
                <a:cs typeface="Times New Roman" panose="02020603050405020304" pitchFamily="18" charset="0"/>
              </a:rPr>
              <a:t>Dogs</a:t>
            </a:r>
          </a:p>
          <a:p>
            <a:pPr marL="285750" indent="-285750">
              <a:buFont typeface="Wingdings" panose="05000000000000000000" pitchFamily="2" charset="2"/>
              <a:buChar char="ü"/>
            </a:pPr>
            <a:r>
              <a:rPr lang="en-US" dirty="0">
                <a:solidFill>
                  <a:srgbClr val="000000"/>
                </a:solidFill>
                <a:latin typeface="Times New Roman" panose="02020603050405020304" pitchFamily="18" charset="0"/>
                <a:cs typeface="Times New Roman" panose="02020603050405020304" pitchFamily="18" charset="0"/>
              </a:rPr>
              <a:t>Cats</a:t>
            </a:r>
          </a:p>
          <a:p>
            <a:pPr marL="285750" indent="-285750">
              <a:buFont typeface="Wingdings" panose="05000000000000000000" pitchFamily="2" charset="2"/>
              <a:buChar char="ü"/>
            </a:pPr>
            <a:r>
              <a:rPr lang="en-US" dirty="0">
                <a:solidFill>
                  <a:srgbClr val="FF0000"/>
                </a:solidFill>
                <a:latin typeface="Times New Roman" panose="02020603050405020304" pitchFamily="18" charset="0"/>
                <a:cs typeface="Times New Roman" panose="02020603050405020304" pitchFamily="18" charset="0"/>
              </a:rPr>
              <a:t>Alpaca</a:t>
            </a:r>
          </a:p>
          <a:p>
            <a:pPr marL="285750" indent="-285750">
              <a:buFont typeface="Wingdings" panose="05000000000000000000" pitchFamily="2" charset="2"/>
              <a:buChar char="ü"/>
            </a:pPr>
            <a:r>
              <a:rPr lang="en-US" dirty="0">
                <a:solidFill>
                  <a:srgbClr val="000000"/>
                </a:solidFill>
                <a:latin typeface="Times New Roman" panose="02020603050405020304" pitchFamily="18" charset="0"/>
                <a:cs typeface="Times New Roman" panose="02020603050405020304" pitchFamily="18" charset="0"/>
              </a:rPr>
              <a:t>And even wallabies!</a:t>
            </a:r>
          </a:p>
        </p:txBody>
      </p:sp>
      <p:pic>
        <p:nvPicPr>
          <p:cNvPr id="9" name="Picture 3"/>
          <p:cNvPicPr>
            <a:picLocks noChangeAspect="1" noChangeArrowheads="1"/>
          </p:cNvPicPr>
          <p:nvPr/>
        </p:nvPicPr>
        <p:blipFill>
          <a:blip r:embed="rId5" cstate="email">
            <a:lum bright="9000" contrast="22000"/>
            <a:extLst>
              <a:ext uri="{28A0092B-C50C-407E-A947-70E740481C1C}">
                <a14:useLocalDpi xmlns:a14="http://schemas.microsoft.com/office/drawing/2010/main"/>
              </a:ext>
            </a:extLst>
          </a:blip>
          <a:srcRect/>
          <a:stretch>
            <a:fillRect/>
          </a:stretch>
        </p:blipFill>
        <p:spPr bwMode="auto">
          <a:xfrm>
            <a:off x="4378133" y="1049319"/>
            <a:ext cx="4304723" cy="1684966"/>
          </a:xfrm>
          <a:prstGeom prst="rect">
            <a:avLst/>
          </a:prstGeom>
          <a:ln w="9525" cap="sq">
            <a:solidFill>
              <a:srgbClr val="4B732F"/>
            </a:solidFill>
            <a:prstDash val="solid"/>
            <a:miter lim="800000"/>
          </a:ln>
          <a:effectLst>
            <a:outerShdw blurRad="50800" dist="38100" dir="2700000" algn="tl" rotWithShape="0">
              <a:srgbClr val="000000">
                <a:alpha val="43000"/>
              </a:srgbClr>
            </a:outerShdw>
          </a:effectLst>
        </p:spPr>
      </p:pic>
      <p:pic>
        <p:nvPicPr>
          <p:cNvPr id="10" name="Picture 2" descr="C:\All Mark's Files\Mark's Pictures\Deer\IMG_1107.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3782" y="2197620"/>
            <a:ext cx="1386871" cy="1353045"/>
          </a:xfrm>
          <a:prstGeom prst="rect">
            <a:avLst/>
          </a:prstGeom>
          <a:ln w="9525" cap="sq">
            <a:solidFill>
              <a:srgbClr val="4B732F"/>
            </a:solidFill>
            <a:prstDash val="solid"/>
            <a:miter lim="800000"/>
          </a:ln>
          <a:effectLst>
            <a:outerShdw blurRad="50800" dist="38100" dir="2700000" algn="tl" rotWithShape="0">
              <a:srgbClr val="000000">
                <a:alpha val="43000"/>
              </a:srgbClr>
            </a:outerShdw>
          </a:effectLst>
        </p:spPr>
      </p:pic>
      <p:pic>
        <p:nvPicPr>
          <p:cNvPr id="11" name="Picture 11" descr="118_1819"/>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494489" y="2302930"/>
            <a:ext cx="1523781" cy="1142423"/>
          </a:xfrm>
          <a:prstGeom prst="rect">
            <a:avLst/>
          </a:prstGeom>
          <a:ln w="9525" cap="sq">
            <a:solidFill>
              <a:srgbClr val="4B732F"/>
            </a:solidFill>
            <a:prstDash val="solid"/>
            <a:miter lim="800000"/>
          </a:ln>
          <a:effectLst>
            <a:outerShdw blurRad="50800" dist="38100" dir="2700000" algn="tl" rotWithShape="0">
              <a:srgbClr val="000000">
                <a:alpha val="43000"/>
              </a:srgbClr>
            </a:outerShdw>
          </a:effectLst>
        </p:spPr>
      </p:pic>
      <p:pic>
        <p:nvPicPr>
          <p:cNvPr id="12" name="Picture 9" descr="armadillo"/>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528243" y="4339968"/>
            <a:ext cx="1456271" cy="1133575"/>
          </a:xfrm>
          <a:prstGeom prst="rect">
            <a:avLst/>
          </a:prstGeom>
          <a:ln w="9525" cap="sq">
            <a:solidFill>
              <a:srgbClr val="4B732F"/>
            </a:solidFill>
            <a:prstDash val="solid"/>
            <a:miter lim="800000"/>
          </a:ln>
          <a:effectLst>
            <a:outerShdw blurRad="50800" dist="38100" dir="2700000" algn="tl" rotWithShape="0">
              <a:srgbClr val="000000">
                <a:alpha val="43000"/>
              </a:srgbClr>
            </a:outerShdw>
          </a:effectLst>
        </p:spPr>
      </p:pic>
      <p:pic>
        <p:nvPicPr>
          <p:cNvPr id="13" name="Picture 1" descr="C:\All Mark's Files\Mark's Pictures\Mammals other\raccoon cropped.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31523" y="4319984"/>
            <a:ext cx="1293591" cy="1157200"/>
          </a:xfrm>
          <a:prstGeom prst="rect">
            <a:avLst/>
          </a:prstGeom>
          <a:ln w="9525" cap="sq">
            <a:solidFill>
              <a:srgbClr val="4B732F"/>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95115" y="3628900"/>
            <a:ext cx="4083018" cy="646331"/>
          </a:xfrm>
          <a:prstGeom prst="rect">
            <a:avLst/>
          </a:prstGeom>
          <a:noFill/>
        </p:spPr>
        <p:txBody>
          <a:bodyPr wrap="square" rtlCol="0">
            <a:spAutoFit/>
          </a:bodyPr>
          <a:lstStyle/>
          <a:p>
            <a:r>
              <a:rPr lang="en-US" dirty="0">
                <a:solidFill>
                  <a:srgbClr val="000000"/>
                </a:solidFill>
                <a:latin typeface="Times New Roman" panose="02020603050405020304" pitchFamily="18" charset="0"/>
                <a:cs typeface="Times New Roman" panose="02020603050405020304" pitchFamily="18" charset="0"/>
              </a:rPr>
              <a:t>Will feast on armadillos, raccoons and other small mammals.</a:t>
            </a:r>
            <a:endParaRPr lang="en-US" dirty="0">
              <a:latin typeface="Times New Roman" panose="02020603050405020304" pitchFamily="18" charset="0"/>
              <a:cs typeface="Times New Roman" panose="02020603050405020304" pitchFamily="18" charset="0"/>
            </a:endParaRPr>
          </a:p>
        </p:txBody>
      </p:sp>
      <p:pic>
        <p:nvPicPr>
          <p:cNvPr id="14" name="Audio 13">
            <a:hlinkClick r:id="" action="ppaction://media"/>
            <a:extLst>
              <a:ext uri="{FF2B5EF4-FFF2-40B4-BE49-F238E27FC236}">
                <a16:creationId xmlns:a16="http://schemas.microsoft.com/office/drawing/2014/main" id="{1E747DEA-ABCF-4EC7-A9BB-B1173BA686C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90492703"/>
      </p:ext>
    </p:extLst>
  </p:cSld>
  <p:clrMapOvr>
    <a:masterClrMapping/>
  </p:clrMapOvr>
  <mc:AlternateContent xmlns:mc="http://schemas.openxmlformats.org/markup-compatibility/2006" xmlns:p14="http://schemas.microsoft.com/office/powerpoint/2010/main">
    <mc:Choice Requires="p14">
      <p:transition spd="slow" p14:dur="2000" advTm="36820"/>
    </mc:Choice>
    <mc:Fallback xmlns="">
      <p:transition spd="slow" advTm="36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ountain Lion taking down a Bull Elk | Bull elk, Mountain lion, Horses">
            <a:extLst>
              <a:ext uri="{FF2B5EF4-FFF2-40B4-BE49-F238E27FC236}">
                <a16:creationId xmlns:a16="http://schemas.microsoft.com/office/drawing/2014/main" id="{995AE0DF-CED1-4710-90BA-278B5E1F95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360" y="126496"/>
            <a:ext cx="537210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10;&#10;Description automatically generated">
            <a:extLst>
              <a:ext uri="{FF2B5EF4-FFF2-40B4-BE49-F238E27FC236}">
                <a16:creationId xmlns:a16="http://schemas.microsoft.com/office/drawing/2014/main" id="{2AC11B9E-9D8C-4874-B3E7-FBD7173C42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5943" y="2874227"/>
            <a:ext cx="5311697" cy="3983773"/>
          </a:xfrm>
          <a:prstGeom prst="rect">
            <a:avLst/>
          </a:prstGeom>
        </p:spPr>
      </p:pic>
      <p:pic>
        <p:nvPicPr>
          <p:cNvPr id="5" name="Audio 4">
            <a:hlinkClick r:id="" action="ppaction://media"/>
            <a:extLst>
              <a:ext uri="{FF2B5EF4-FFF2-40B4-BE49-F238E27FC236}">
                <a16:creationId xmlns:a16="http://schemas.microsoft.com/office/drawing/2014/main" id="{6CACBD52-ABA2-41CA-9B83-6FB6B907C9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58610844"/>
      </p:ext>
    </p:extLst>
  </p:cSld>
  <p:clrMapOvr>
    <a:masterClrMapping/>
  </p:clrMapOvr>
  <mc:AlternateContent xmlns:mc="http://schemas.openxmlformats.org/markup-compatibility/2006" xmlns:p14="http://schemas.microsoft.com/office/powerpoint/2010/main">
    <mc:Choice Requires="p14">
      <p:transition spd="slow" p14:dur="2000" advTm="28721"/>
    </mc:Choice>
    <mc:Fallback xmlns="">
      <p:transition spd="slow" advTm="28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FWC master2">
  <a:themeElements>
    <a:clrScheme name="FWC master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WC master2">
      <a:majorFont>
        <a:latin typeface="Arial"/>
        <a:ea typeface=""/>
        <a:cs typeface="Arial"/>
      </a:majorFont>
      <a:minorFont>
        <a:latin typeface="Century Schoolbook"/>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800" b="0" i="0" u="none" strike="noStrike" cap="none" normalizeH="0" baseline="0" smtClean="0">
            <a:ln>
              <a:noFill/>
            </a:ln>
            <a:solidFill>
              <a:schemeClr val="tx1"/>
            </a:solidFill>
            <a:effectLst/>
            <a:latin typeface="Franklin Gothic Book"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800" b="0" i="0" u="none" strike="noStrike" cap="none" normalizeH="0" baseline="0" smtClean="0">
            <a:ln>
              <a:noFill/>
            </a:ln>
            <a:solidFill>
              <a:schemeClr val="tx1"/>
            </a:solidFill>
            <a:effectLst/>
            <a:latin typeface="Franklin Gothic Book" pitchFamily="34" charset="0"/>
          </a:defRPr>
        </a:defPPr>
      </a:lstStyle>
    </a:lnDef>
  </a:objectDefaults>
  <a:extraClrSchemeLst>
    <a:extraClrScheme>
      <a:clrScheme name="FWC master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WC master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WC master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WC master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WC master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WC master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WC master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WC master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WC master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WC master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WC master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WC master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WC_Power_Point">
  <a:themeElements>
    <a:clrScheme name="FWC_Power_Point 3">
      <a:dk1>
        <a:srgbClr val="000000"/>
      </a:dk1>
      <a:lt1>
        <a:srgbClr val="CDE7FF"/>
      </a:lt1>
      <a:dk2>
        <a:srgbClr val="000000"/>
      </a:dk2>
      <a:lt2>
        <a:srgbClr val="5F5F5F"/>
      </a:lt2>
      <a:accent1>
        <a:srgbClr val="FFF453"/>
      </a:accent1>
      <a:accent2>
        <a:srgbClr val="998B7D"/>
      </a:accent2>
      <a:accent3>
        <a:srgbClr val="E3F1FF"/>
      </a:accent3>
      <a:accent4>
        <a:srgbClr val="000000"/>
      </a:accent4>
      <a:accent5>
        <a:srgbClr val="FFF8B3"/>
      </a:accent5>
      <a:accent6>
        <a:srgbClr val="8A7D71"/>
      </a:accent6>
      <a:hlink>
        <a:srgbClr val="00549E"/>
      </a:hlink>
      <a:folHlink>
        <a:srgbClr val="00AEC5"/>
      </a:folHlink>
    </a:clrScheme>
    <a:fontScheme name="FWC_Power_Point">
      <a:majorFont>
        <a:latin typeface="Century Schoolbook"/>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800" b="0" i="0" u="none" strike="noStrike" cap="none" normalizeH="0" baseline="0" smtClean="0">
            <a:ln>
              <a:noFill/>
            </a:ln>
            <a:solidFill>
              <a:schemeClr val="tx1"/>
            </a:solidFill>
            <a:effectLst/>
            <a:latin typeface="Franklin Gothic Book"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800" b="0" i="0" u="none" strike="noStrike" cap="none" normalizeH="0" baseline="0" smtClean="0">
            <a:ln>
              <a:noFill/>
            </a:ln>
            <a:solidFill>
              <a:schemeClr val="tx1"/>
            </a:solidFill>
            <a:effectLst/>
            <a:latin typeface="Franklin Gothic Book" pitchFamily="34" charset="0"/>
          </a:defRPr>
        </a:defPPr>
      </a:lstStyle>
    </a:lnDef>
  </a:objectDefaults>
  <a:extraClrSchemeLst>
    <a:extraClrScheme>
      <a:clrScheme name="FWC_Power_Point 1">
        <a:dk1>
          <a:srgbClr val="000000"/>
        </a:dk1>
        <a:lt1>
          <a:srgbClr val="998B7D"/>
        </a:lt1>
        <a:dk2>
          <a:srgbClr val="000000"/>
        </a:dk2>
        <a:lt2>
          <a:srgbClr val="5F5F5F"/>
        </a:lt2>
        <a:accent1>
          <a:srgbClr val="FFF453"/>
        </a:accent1>
        <a:accent2>
          <a:srgbClr val="9FD1FF"/>
        </a:accent2>
        <a:accent3>
          <a:srgbClr val="CAC4BF"/>
        </a:accent3>
        <a:accent4>
          <a:srgbClr val="000000"/>
        </a:accent4>
        <a:accent5>
          <a:srgbClr val="FFF8B3"/>
        </a:accent5>
        <a:accent6>
          <a:srgbClr val="90BDE7"/>
        </a:accent6>
        <a:hlink>
          <a:srgbClr val="00549E"/>
        </a:hlink>
        <a:folHlink>
          <a:srgbClr val="00AEC5"/>
        </a:folHlink>
      </a:clrScheme>
      <a:clrMap bg1="lt1" tx1="dk1" bg2="lt2" tx2="dk2" accent1="accent1" accent2="accent2" accent3="accent3" accent4="accent4" accent5="accent5" accent6="accent6" hlink="hlink" folHlink="folHlink"/>
    </a:extraClrScheme>
    <a:extraClrScheme>
      <a:clrScheme name="FWC_Power_Point 2">
        <a:dk1>
          <a:srgbClr val="5F5F5F"/>
        </a:dk1>
        <a:lt1>
          <a:srgbClr val="FFFFFF"/>
        </a:lt1>
        <a:dk2>
          <a:srgbClr val="00549E"/>
        </a:dk2>
        <a:lt2>
          <a:srgbClr val="FFF453"/>
        </a:lt2>
        <a:accent1>
          <a:srgbClr val="FFF89B"/>
        </a:accent1>
        <a:accent2>
          <a:srgbClr val="9FD1FF"/>
        </a:accent2>
        <a:accent3>
          <a:srgbClr val="AAB3CC"/>
        </a:accent3>
        <a:accent4>
          <a:srgbClr val="DADADA"/>
        </a:accent4>
        <a:accent5>
          <a:srgbClr val="FFFBCB"/>
        </a:accent5>
        <a:accent6>
          <a:srgbClr val="90BDE7"/>
        </a:accent6>
        <a:hlink>
          <a:srgbClr val="BAB0A6"/>
        </a:hlink>
        <a:folHlink>
          <a:srgbClr val="00AEC5"/>
        </a:folHlink>
      </a:clrScheme>
      <a:clrMap bg1="dk2" tx1="lt1" bg2="dk1" tx2="lt2" accent1="accent1" accent2="accent2" accent3="accent3" accent4="accent4" accent5="accent5" accent6="accent6" hlink="hlink" folHlink="folHlink"/>
    </a:extraClrScheme>
    <a:extraClrScheme>
      <a:clrScheme name="FWC_Power_Point 3">
        <a:dk1>
          <a:srgbClr val="000000"/>
        </a:dk1>
        <a:lt1>
          <a:srgbClr val="CDE7FF"/>
        </a:lt1>
        <a:dk2>
          <a:srgbClr val="000000"/>
        </a:dk2>
        <a:lt2>
          <a:srgbClr val="5F5F5F"/>
        </a:lt2>
        <a:accent1>
          <a:srgbClr val="FFF453"/>
        </a:accent1>
        <a:accent2>
          <a:srgbClr val="998B7D"/>
        </a:accent2>
        <a:accent3>
          <a:srgbClr val="E3F1FF"/>
        </a:accent3>
        <a:accent4>
          <a:srgbClr val="000000"/>
        </a:accent4>
        <a:accent5>
          <a:srgbClr val="FFF8B3"/>
        </a:accent5>
        <a:accent6>
          <a:srgbClr val="8A7D71"/>
        </a:accent6>
        <a:hlink>
          <a:srgbClr val="00549E"/>
        </a:hlink>
        <a:folHlink>
          <a:srgbClr val="00AEC5"/>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3366"/>
        </a:dk1>
        <a:lt1>
          <a:srgbClr val="FFFFFF"/>
        </a:lt1>
        <a:dk2>
          <a:srgbClr val="23456B"/>
        </a:dk2>
        <a:lt2>
          <a:srgbClr val="E5FFFF"/>
        </a:lt2>
        <a:accent1>
          <a:srgbClr val="009999"/>
        </a:accent1>
        <a:accent2>
          <a:srgbClr val="336699"/>
        </a:accent2>
        <a:accent3>
          <a:srgbClr val="ACB0BA"/>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Default Design 14">
        <a:dk1>
          <a:srgbClr val="003366"/>
        </a:dk1>
        <a:lt1>
          <a:srgbClr val="FFFFFF"/>
        </a:lt1>
        <a:dk2>
          <a:srgbClr val="1C3754"/>
        </a:dk2>
        <a:lt2>
          <a:srgbClr val="E5FFFF"/>
        </a:lt2>
        <a:accent1>
          <a:srgbClr val="009999"/>
        </a:accent1>
        <a:accent2>
          <a:srgbClr val="336699"/>
        </a:accent2>
        <a:accent3>
          <a:srgbClr val="ABAEB3"/>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Default Design 15">
        <a:dk1>
          <a:srgbClr val="003366"/>
        </a:dk1>
        <a:lt1>
          <a:srgbClr val="FFFFFF"/>
        </a:lt1>
        <a:dk2>
          <a:srgbClr val="1C3754"/>
        </a:dk2>
        <a:lt2>
          <a:srgbClr val="00C3BE"/>
        </a:lt2>
        <a:accent1>
          <a:srgbClr val="009999"/>
        </a:accent1>
        <a:accent2>
          <a:srgbClr val="336699"/>
        </a:accent2>
        <a:accent3>
          <a:srgbClr val="ABAEB3"/>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Default Design 16">
        <a:dk1>
          <a:srgbClr val="003366"/>
        </a:dk1>
        <a:lt1>
          <a:srgbClr val="008080"/>
        </a:lt1>
        <a:dk2>
          <a:srgbClr val="1C3754"/>
        </a:dk2>
        <a:lt2>
          <a:srgbClr val="00C3BE"/>
        </a:lt2>
        <a:accent1>
          <a:srgbClr val="009999"/>
        </a:accent1>
        <a:accent2>
          <a:srgbClr val="336699"/>
        </a:accent2>
        <a:accent3>
          <a:srgbClr val="ABAEB3"/>
        </a:accent3>
        <a:accent4>
          <a:srgbClr val="006C6C"/>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FWC_Power_Point">
  <a:themeElements>
    <a:clrScheme name="FWC_Power_Point 3">
      <a:dk1>
        <a:srgbClr val="000000"/>
      </a:dk1>
      <a:lt1>
        <a:srgbClr val="CDE7FF"/>
      </a:lt1>
      <a:dk2>
        <a:srgbClr val="000000"/>
      </a:dk2>
      <a:lt2>
        <a:srgbClr val="5F5F5F"/>
      </a:lt2>
      <a:accent1>
        <a:srgbClr val="FFF453"/>
      </a:accent1>
      <a:accent2>
        <a:srgbClr val="998B7D"/>
      </a:accent2>
      <a:accent3>
        <a:srgbClr val="E3F1FF"/>
      </a:accent3>
      <a:accent4>
        <a:srgbClr val="000000"/>
      </a:accent4>
      <a:accent5>
        <a:srgbClr val="FFF8B3"/>
      </a:accent5>
      <a:accent6>
        <a:srgbClr val="8A7D71"/>
      </a:accent6>
      <a:hlink>
        <a:srgbClr val="00549E"/>
      </a:hlink>
      <a:folHlink>
        <a:srgbClr val="00AEC5"/>
      </a:folHlink>
    </a:clrScheme>
    <a:fontScheme name="FWC_Power_Point">
      <a:majorFont>
        <a:latin typeface="Century Schoolbook"/>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800" b="0" i="0" u="none" strike="noStrike" cap="none" normalizeH="0" baseline="0" smtClean="0">
            <a:ln>
              <a:noFill/>
            </a:ln>
            <a:solidFill>
              <a:schemeClr val="tx1"/>
            </a:solidFill>
            <a:effectLst/>
            <a:latin typeface="Franklin Gothic Book"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800" b="0" i="0" u="none" strike="noStrike" cap="none" normalizeH="0" baseline="0" smtClean="0">
            <a:ln>
              <a:noFill/>
            </a:ln>
            <a:solidFill>
              <a:schemeClr val="tx1"/>
            </a:solidFill>
            <a:effectLst/>
            <a:latin typeface="Franklin Gothic Book" pitchFamily="34" charset="0"/>
          </a:defRPr>
        </a:defPPr>
      </a:lstStyle>
    </a:lnDef>
  </a:objectDefaults>
  <a:extraClrSchemeLst>
    <a:extraClrScheme>
      <a:clrScheme name="FWC_Power_Point 1">
        <a:dk1>
          <a:srgbClr val="000000"/>
        </a:dk1>
        <a:lt1>
          <a:srgbClr val="998B7D"/>
        </a:lt1>
        <a:dk2>
          <a:srgbClr val="000000"/>
        </a:dk2>
        <a:lt2>
          <a:srgbClr val="5F5F5F"/>
        </a:lt2>
        <a:accent1>
          <a:srgbClr val="FFF453"/>
        </a:accent1>
        <a:accent2>
          <a:srgbClr val="9FD1FF"/>
        </a:accent2>
        <a:accent3>
          <a:srgbClr val="CAC4BF"/>
        </a:accent3>
        <a:accent4>
          <a:srgbClr val="000000"/>
        </a:accent4>
        <a:accent5>
          <a:srgbClr val="FFF8B3"/>
        </a:accent5>
        <a:accent6>
          <a:srgbClr val="90BDE7"/>
        </a:accent6>
        <a:hlink>
          <a:srgbClr val="00549E"/>
        </a:hlink>
        <a:folHlink>
          <a:srgbClr val="00AEC5"/>
        </a:folHlink>
      </a:clrScheme>
      <a:clrMap bg1="lt1" tx1="dk1" bg2="lt2" tx2="dk2" accent1="accent1" accent2="accent2" accent3="accent3" accent4="accent4" accent5="accent5" accent6="accent6" hlink="hlink" folHlink="folHlink"/>
    </a:extraClrScheme>
    <a:extraClrScheme>
      <a:clrScheme name="FWC_Power_Point 2">
        <a:dk1>
          <a:srgbClr val="5F5F5F"/>
        </a:dk1>
        <a:lt1>
          <a:srgbClr val="FFFFFF"/>
        </a:lt1>
        <a:dk2>
          <a:srgbClr val="00549E"/>
        </a:dk2>
        <a:lt2>
          <a:srgbClr val="FFF453"/>
        </a:lt2>
        <a:accent1>
          <a:srgbClr val="FFF89B"/>
        </a:accent1>
        <a:accent2>
          <a:srgbClr val="9FD1FF"/>
        </a:accent2>
        <a:accent3>
          <a:srgbClr val="AAB3CC"/>
        </a:accent3>
        <a:accent4>
          <a:srgbClr val="DADADA"/>
        </a:accent4>
        <a:accent5>
          <a:srgbClr val="FFFBCB"/>
        </a:accent5>
        <a:accent6>
          <a:srgbClr val="90BDE7"/>
        </a:accent6>
        <a:hlink>
          <a:srgbClr val="BAB0A6"/>
        </a:hlink>
        <a:folHlink>
          <a:srgbClr val="00AEC5"/>
        </a:folHlink>
      </a:clrScheme>
      <a:clrMap bg1="dk2" tx1="lt1" bg2="dk1" tx2="lt2" accent1="accent1" accent2="accent2" accent3="accent3" accent4="accent4" accent5="accent5" accent6="accent6" hlink="hlink" folHlink="folHlink"/>
    </a:extraClrScheme>
    <a:extraClrScheme>
      <a:clrScheme name="FWC_Power_Point 3">
        <a:dk1>
          <a:srgbClr val="000000"/>
        </a:dk1>
        <a:lt1>
          <a:srgbClr val="CDE7FF"/>
        </a:lt1>
        <a:dk2>
          <a:srgbClr val="000000"/>
        </a:dk2>
        <a:lt2>
          <a:srgbClr val="5F5F5F"/>
        </a:lt2>
        <a:accent1>
          <a:srgbClr val="FFF453"/>
        </a:accent1>
        <a:accent2>
          <a:srgbClr val="998B7D"/>
        </a:accent2>
        <a:accent3>
          <a:srgbClr val="E3F1FF"/>
        </a:accent3>
        <a:accent4>
          <a:srgbClr val="000000"/>
        </a:accent4>
        <a:accent5>
          <a:srgbClr val="FFF8B3"/>
        </a:accent5>
        <a:accent6>
          <a:srgbClr val="8A7D71"/>
        </a:accent6>
        <a:hlink>
          <a:srgbClr val="00549E"/>
        </a:hlink>
        <a:folHlink>
          <a:srgbClr val="00AEC5"/>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FWC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800" b="0" i="0" u="none" strike="noStrike" cap="none" normalizeH="0" baseline="0" smtClean="0">
            <a:ln>
              <a:noFill/>
            </a:ln>
            <a:solidFill>
              <a:schemeClr val="tx1"/>
            </a:solidFill>
            <a:effectLst/>
            <a:latin typeface="Franklin Gothic Book"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800" b="0" i="0" u="none" strike="noStrike" cap="none" normalizeH="0" baseline="0" smtClean="0">
            <a:ln>
              <a:noFill/>
            </a:ln>
            <a:solidFill>
              <a:schemeClr val="tx1"/>
            </a:solidFill>
            <a:effectLst/>
            <a:latin typeface="Franklin Gothic Book" pitchFamily="34" charset="0"/>
          </a:defRPr>
        </a:defPPr>
      </a:lstStyle>
    </a:lnDef>
  </a:objectDefaults>
  <a:extraClrSchemeLst>
    <a:extraClrScheme>
      <a:clrScheme name="FWC-powerpoint master 1">
        <a:dk1>
          <a:srgbClr val="000000"/>
        </a:dk1>
        <a:lt1>
          <a:srgbClr val="998B7D"/>
        </a:lt1>
        <a:dk2>
          <a:srgbClr val="000000"/>
        </a:dk2>
        <a:lt2>
          <a:srgbClr val="5F5F5F"/>
        </a:lt2>
        <a:accent1>
          <a:srgbClr val="FFF453"/>
        </a:accent1>
        <a:accent2>
          <a:srgbClr val="9FD1FF"/>
        </a:accent2>
        <a:accent3>
          <a:srgbClr val="CAC4BF"/>
        </a:accent3>
        <a:accent4>
          <a:srgbClr val="000000"/>
        </a:accent4>
        <a:accent5>
          <a:srgbClr val="FFF8B3"/>
        </a:accent5>
        <a:accent6>
          <a:srgbClr val="90BDE7"/>
        </a:accent6>
        <a:hlink>
          <a:srgbClr val="00549E"/>
        </a:hlink>
        <a:folHlink>
          <a:srgbClr val="00AEC5"/>
        </a:folHlink>
      </a:clrScheme>
      <a:clrMap bg1="lt1" tx1="dk1" bg2="lt2" tx2="dk2" accent1="accent1" accent2="accent2" accent3="accent3" accent4="accent4" accent5="accent5" accent6="accent6" hlink="hlink" folHlink="folHlink"/>
    </a:extraClrScheme>
    <a:extraClrScheme>
      <a:clrScheme name="FWC-powerpoint master 2">
        <a:dk1>
          <a:srgbClr val="5F5F5F"/>
        </a:dk1>
        <a:lt1>
          <a:srgbClr val="FFFFFF"/>
        </a:lt1>
        <a:dk2>
          <a:srgbClr val="00549E"/>
        </a:dk2>
        <a:lt2>
          <a:srgbClr val="FFF453"/>
        </a:lt2>
        <a:accent1>
          <a:srgbClr val="FFF89B"/>
        </a:accent1>
        <a:accent2>
          <a:srgbClr val="9FD1FF"/>
        </a:accent2>
        <a:accent3>
          <a:srgbClr val="AAB3CC"/>
        </a:accent3>
        <a:accent4>
          <a:srgbClr val="DADADA"/>
        </a:accent4>
        <a:accent5>
          <a:srgbClr val="FFFBCB"/>
        </a:accent5>
        <a:accent6>
          <a:srgbClr val="90BDE7"/>
        </a:accent6>
        <a:hlink>
          <a:srgbClr val="BAB0A6"/>
        </a:hlink>
        <a:folHlink>
          <a:srgbClr val="00AEC5"/>
        </a:folHlink>
      </a:clrScheme>
      <a:clrMap bg1="dk2" tx1="lt1" bg2="dk1" tx2="lt2" accent1="accent1" accent2="accent2" accent3="accent3" accent4="accent4" accent5="accent5" accent6="accent6" hlink="hlink" folHlink="folHlink"/>
    </a:extraClrScheme>
    <a:extraClrScheme>
      <a:clrScheme name="FWC-powerpoint master 3">
        <a:dk1>
          <a:srgbClr val="000000"/>
        </a:dk1>
        <a:lt1>
          <a:srgbClr val="CDE7FF"/>
        </a:lt1>
        <a:dk2>
          <a:srgbClr val="000000"/>
        </a:dk2>
        <a:lt2>
          <a:srgbClr val="5F5F5F"/>
        </a:lt2>
        <a:accent1>
          <a:srgbClr val="FFF453"/>
        </a:accent1>
        <a:accent2>
          <a:srgbClr val="998B7D"/>
        </a:accent2>
        <a:accent3>
          <a:srgbClr val="E3F1FF"/>
        </a:accent3>
        <a:accent4>
          <a:srgbClr val="000000"/>
        </a:accent4>
        <a:accent5>
          <a:srgbClr val="FFF8B3"/>
        </a:accent5>
        <a:accent6>
          <a:srgbClr val="8A7D71"/>
        </a:accent6>
        <a:hlink>
          <a:srgbClr val="00549E"/>
        </a:hlink>
        <a:folHlink>
          <a:srgbClr val="00AEC5"/>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resentation Template_Land 201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53346</TotalTime>
  <Words>3587</Words>
  <Application>Microsoft Office PowerPoint</Application>
  <PresentationFormat>On-screen Show (4:3)</PresentationFormat>
  <Paragraphs>417</Paragraphs>
  <Slides>47</Slides>
  <Notes>45</Notes>
  <HiddenSlides>0</HiddenSlides>
  <MMClips>47</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1</vt:i4>
      </vt:variant>
      <vt:variant>
        <vt:lpstr>Slide Titles</vt:lpstr>
      </vt:variant>
      <vt:variant>
        <vt:i4>47</vt:i4>
      </vt:variant>
    </vt:vector>
  </HeadingPairs>
  <TitlesOfParts>
    <vt:vector size="64" baseType="lpstr">
      <vt:lpstr>Arial</vt:lpstr>
      <vt:lpstr>Calibri</vt:lpstr>
      <vt:lpstr>Calibri Light</vt:lpstr>
      <vt:lpstr>Cambria</vt:lpstr>
      <vt:lpstr>Century Schoolbook</vt:lpstr>
      <vt:lpstr>Franklin Gothic Book</vt:lpstr>
      <vt:lpstr>Franklin Gothic Demi</vt:lpstr>
      <vt:lpstr>Times</vt:lpstr>
      <vt:lpstr>Times New Roman</vt:lpstr>
      <vt:lpstr>Wingdings</vt:lpstr>
      <vt:lpstr>FWC master2</vt:lpstr>
      <vt:lpstr>FWC_Power_Point</vt:lpstr>
      <vt:lpstr>2_Default Design</vt:lpstr>
      <vt:lpstr>1_FWC_Power_Point</vt:lpstr>
      <vt:lpstr>FWCTheme</vt:lpstr>
      <vt:lpstr>Presentation Template_Land 2017</vt:lpstr>
      <vt:lpstr>Acrobat Document</vt:lpstr>
      <vt:lpstr>PowerPoint Presentation</vt:lpstr>
      <vt:lpstr>PowerPoint Presentation</vt:lpstr>
      <vt:lpstr>PowerPoint Presentation</vt:lpstr>
      <vt:lpstr>PowerPoint Presentation</vt:lpstr>
      <vt:lpstr>PowerPoint Presentation</vt:lpstr>
      <vt:lpstr>PowerPoint Presentation</vt:lpstr>
      <vt:lpstr>Natural Life Expectancy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Panther Sign: Scat</vt:lpstr>
      <vt:lpstr>Most commonly  confused with….. Bobcat</vt:lpstr>
      <vt:lpstr>Panther Sign: Scrapes</vt:lpstr>
      <vt:lpstr>Bobcats &amp; Panthers scrape</vt:lpstr>
      <vt:lpstr>PowerPoint Presentation</vt:lpstr>
      <vt:lpstr>PowerPoint Presentation</vt:lpstr>
      <vt:lpstr>PowerPoint Presentation</vt:lpstr>
      <vt:lpstr>PowerPoint Presentation</vt:lpstr>
      <vt:lpstr>Other Sign: Dog</vt:lpstr>
      <vt:lpstr>PowerPoint Presentation</vt:lpstr>
      <vt:lpstr>PowerPoint Presentation</vt:lpstr>
      <vt:lpstr>ENDANGERED</vt:lpstr>
      <vt:lpstr>PowerPoint Presentation</vt:lpstr>
      <vt:lpstr>PowerPoint Presentation</vt:lpstr>
      <vt:lpstr>PowerPoint Presentation</vt:lpstr>
      <vt:lpstr>What’s impacting the panther?</vt:lpstr>
      <vt:lpstr>Habitat Loss &amp; Fragmentation</vt:lpstr>
      <vt:lpstr>Roadways</vt:lpstr>
      <vt:lpstr>Recovery Efforts</vt:lpstr>
      <vt:lpstr>Wildlife Crossings</vt:lpstr>
      <vt:lpstr>Wildlife Crossings Contd. </vt:lpstr>
      <vt:lpstr>Wildlife Crossings Contd. </vt:lpstr>
      <vt:lpstr>PowerPoint Presentation</vt:lpstr>
      <vt:lpstr>PowerPoint Presentation</vt:lpstr>
      <vt:lpstr>Is it always a panther?</vt:lpstr>
      <vt:lpstr>Ways to Minimize Interactions</vt:lpstr>
      <vt:lpstr>What if you encounter a panther? </vt:lpstr>
      <vt:lpstr>Safety for People and Panthers</vt:lpstr>
      <vt:lpstr>PowerPoint Presentation</vt:lpstr>
      <vt:lpstr>FWC Panther Contact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Lotz, Mark</dc:creator>
  <cp:lastModifiedBy>Rach, Denise</cp:lastModifiedBy>
  <cp:revision>672</cp:revision>
  <dcterms:created xsi:type="dcterms:W3CDTF">2016-02-29T18:28:57Z</dcterms:created>
  <dcterms:modified xsi:type="dcterms:W3CDTF">2021-09-28T17:59:46Z</dcterms:modified>
</cp:coreProperties>
</file>