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395" r:id="rId2"/>
    <p:sldId id="259" r:id="rId3"/>
    <p:sldId id="486" r:id="rId4"/>
    <p:sldId id="499" r:id="rId5"/>
    <p:sldId id="508" r:id="rId6"/>
    <p:sldId id="510" r:id="rId7"/>
    <p:sldId id="497" r:id="rId8"/>
    <p:sldId id="415" r:id="rId9"/>
    <p:sldId id="260" r:id="rId10"/>
    <p:sldId id="502" r:id="rId11"/>
    <p:sldId id="495" r:id="rId12"/>
    <p:sldId id="280" r:id="rId13"/>
    <p:sldId id="487" r:id="rId14"/>
    <p:sldId id="531" r:id="rId15"/>
    <p:sldId id="505" r:id="rId16"/>
    <p:sldId id="507" r:id="rId17"/>
    <p:sldId id="309" r:id="rId18"/>
    <p:sldId id="417" r:id="rId19"/>
    <p:sldId id="509" r:id="rId20"/>
    <p:sldId id="520" r:id="rId21"/>
    <p:sldId id="521" r:id="rId22"/>
    <p:sldId id="519" r:id="rId23"/>
    <p:sldId id="524" r:id="rId24"/>
    <p:sldId id="285" r:id="rId25"/>
    <p:sldId id="313" r:id="rId26"/>
    <p:sldId id="314" r:id="rId27"/>
    <p:sldId id="317" r:id="rId28"/>
    <p:sldId id="318" r:id="rId29"/>
    <p:sldId id="319" r:id="rId30"/>
    <p:sldId id="530" r:id="rId31"/>
    <p:sldId id="321" r:id="rId32"/>
    <p:sldId id="320" r:id="rId33"/>
    <p:sldId id="529" r:id="rId34"/>
    <p:sldId id="322" r:id="rId35"/>
    <p:sldId id="303" r:id="rId36"/>
    <p:sldId id="305" r:id="rId37"/>
    <p:sldId id="460" r:id="rId38"/>
    <p:sldId id="527" r:id="rId39"/>
    <p:sldId id="528" r:id="rId40"/>
    <p:sldId id="350" r:id="rId41"/>
    <p:sldId id="514" r:id="rId42"/>
    <p:sldId id="526" r:id="rId43"/>
    <p:sldId id="4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th, Lauren" initials="BL" lastIdx="2" clrIdx="0">
    <p:extLst>
      <p:ext uri="{19B8F6BF-5375-455C-9EA6-DF929625EA0E}">
        <p15:presenceInfo xmlns:p15="http://schemas.microsoft.com/office/powerpoint/2012/main" userId="S::lauren.barth@myfwc.com::58a0ffed-df5c-4290-a169-bb6fb1e996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00" autoAdjust="0"/>
    <p:restoredTop sz="94291" autoAdjust="0"/>
  </p:normalViewPr>
  <p:slideViewPr>
    <p:cSldViewPr snapToGrid="0">
      <p:cViewPr varScale="1">
        <p:scale>
          <a:sx n="66" d="100"/>
          <a:sy n="66" d="100"/>
        </p:scale>
        <p:origin x="3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7EF348-EA8D-4F44-B228-EB143D1D42AB}" type="datetimeFigureOut">
              <a:rPr lang="en-US" smtClean="0"/>
              <a:t>7/6/2020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3030C-1828-4DDE-9FC2-70C0C3042888}" type="slidenum">
              <a:rPr lang="en-US" smtClean="0"/>
              <a:t>‹#›</a:t>
            </a:fld>
            <a:endParaRPr lang="en-US"/>
          </a:p>
        </p:txBody>
      </p:sp>
    </p:spTree>
    <p:extLst>
      <p:ext uri="{BB962C8B-B14F-4D97-AF65-F5344CB8AC3E}">
        <p14:creationId xmlns:p14="http://schemas.microsoft.com/office/powerpoint/2010/main" val="1689141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pPr marL="0" marR="0" lvl="0" indent="0" algn="r" defTabSz="936003" rtl="0" eaLnBrk="0" fontAlgn="base" latinLnBrk="0" hangingPunct="0">
              <a:lnSpc>
                <a:spcPct val="100000"/>
              </a:lnSpc>
              <a:spcBef>
                <a:spcPct val="0"/>
              </a:spcBef>
              <a:spcAft>
                <a:spcPct val="0"/>
              </a:spcAft>
              <a:buClrTx/>
              <a:buSzTx/>
              <a:buFontTx/>
              <a:buNone/>
              <a:tabLst/>
              <a:defRPr/>
            </a:pPr>
            <a:fld id="{A598D45A-A328-4EFF-8257-F9B6D41AB92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6003"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eaLnBrk="1" hangingPunct="1"/>
            <a:endParaRPr lang="en-US" dirty="0">
              <a:latin typeface="Franklin Gothic Book" pitchFamily="34" charset="0"/>
            </a:endParaRPr>
          </a:p>
        </p:txBody>
      </p:sp>
    </p:spTree>
    <p:extLst>
      <p:ext uri="{BB962C8B-B14F-4D97-AF65-F5344CB8AC3E}">
        <p14:creationId xmlns:p14="http://schemas.microsoft.com/office/powerpoint/2010/main" val="1996524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3030C-1828-4DDE-9FC2-70C0C3042888}" type="slidenum">
              <a:rPr lang="en-US" smtClean="0"/>
              <a:t>16</a:t>
            </a:fld>
            <a:endParaRPr lang="en-US"/>
          </a:p>
        </p:txBody>
      </p:sp>
    </p:spTree>
    <p:extLst>
      <p:ext uri="{BB962C8B-B14F-4D97-AF65-F5344CB8AC3E}">
        <p14:creationId xmlns:p14="http://schemas.microsoft.com/office/powerpoint/2010/main" val="671382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1DB1AC-11EF-4D09-98B6-F0A9609FD27E}" type="slidenum">
              <a:rPr lang="en-US" smtClean="0"/>
              <a:pPr>
                <a:defRPr/>
              </a:pPr>
              <a:t>17</a:t>
            </a:fld>
            <a:endParaRPr lang="en-US"/>
          </a:p>
        </p:txBody>
      </p:sp>
    </p:spTree>
    <p:extLst>
      <p:ext uri="{BB962C8B-B14F-4D97-AF65-F5344CB8AC3E}">
        <p14:creationId xmlns:p14="http://schemas.microsoft.com/office/powerpoint/2010/main" val="429367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E1A00E-38E3-41B7-9BD5-45003B384191}" type="slidenum">
              <a:rPr lang="en-US" smtClean="0"/>
              <a:pPr/>
              <a:t>18</a:t>
            </a:fld>
            <a:endParaRPr lang="en-US" dirty="0"/>
          </a:p>
        </p:txBody>
      </p:sp>
    </p:spTree>
    <p:extLst>
      <p:ext uri="{BB962C8B-B14F-4D97-AF65-F5344CB8AC3E}">
        <p14:creationId xmlns:p14="http://schemas.microsoft.com/office/powerpoint/2010/main" val="2634314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3030C-1828-4DDE-9FC2-70C0C3042888}" type="slidenum">
              <a:rPr lang="en-US" smtClean="0"/>
              <a:t>2</a:t>
            </a:fld>
            <a:endParaRPr lang="en-US"/>
          </a:p>
        </p:txBody>
      </p:sp>
    </p:spTree>
    <p:extLst>
      <p:ext uri="{BB962C8B-B14F-4D97-AF65-F5344CB8AC3E}">
        <p14:creationId xmlns:p14="http://schemas.microsoft.com/office/powerpoint/2010/main" val="106891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3DB0DAA-F3DB-48B8-B3CA-72687D533E01}" type="slidenum">
              <a:rPr lang="en-US" smtClean="0"/>
              <a:pPr/>
              <a:t>3</a:t>
            </a:fld>
            <a:endParaRPr lang="en-US" dirty="0"/>
          </a:p>
        </p:txBody>
      </p:sp>
    </p:spTree>
    <p:extLst>
      <p:ext uri="{BB962C8B-B14F-4D97-AF65-F5344CB8AC3E}">
        <p14:creationId xmlns:p14="http://schemas.microsoft.com/office/powerpoint/2010/main" val="561138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6DA74-1D35-45D0-A5E9-D94993E9E3B4}" type="slidenum">
              <a:rPr lang="en-US" smtClean="0"/>
              <a:t>7</a:t>
            </a:fld>
            <a:endParaRPr lang="en-US"/>
          </a:p>
        </p:txBody>
      </p:sp>
    </p:spTree>
    <p:extLst>
      <p:ext uri="{BB962C8B-B14F-4D97-AF65-F5344CB8AC3E}">
        <p14:creationId xmlns:p14="http://schemas.microsoft.com/office/powerpoint/2010/main" val="801206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17" rtl="0" eaLnBrk="1" fontAlgn="base" latinLnBrk="0" hangingPunct="1">
              <a:lnSpc>
                <a:spcPct val="100000"/>
              </a:lnSpc>
              <a:spcBef>
                <a:spcPct val="0"/>
              </a:spcBef>
              <a:spcAft>
                <a:spcPct val="0"/>
              </a:spcAft>
              <a:buClrTx/>
              <a:buSzTx/>
              <a:buFontTx/>
              <a:buNone/>
              <a:tabLst/>
              <a:defRPr/>
            </a:pPr>
            <a:fld id="{65E9A652-8259-4236-9888-1262CD1EBB98}" type="slidenum">
              <a:rPr kumimoji="0" lang="en-US" sz="11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31817" rtl="0" eaLnBrk="1" fontAlgn="base" latinLnBrk="0" hangingPunct="1">
                <a:lnSpc>
                  <a:spcPct val="100000"/>
                </a:lnSpc>
                <a:spcBef>
                  <a:spcPct val="0"/>
                </a:spcBef>
                <a:spcAft>
                  <a:spcPct val="0"/>
                </a:spcAft>
                <a:buClrTx/>
                <a:buSzTx/>
                <a:buFontTx/>
                <a:buNone/>
                <a:tabLst/>
                <a:defRPr/>
              </a:pPr>
              <a:t>8</a:t>
            </a:fld>
            <a:endParaRPr kumimoji="0" lang="en-US" sz="11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aseline="0" dirty="0"/>
          </a:p>
        </p:txBody>
      </p:sp>
    </p:spTree>
    <p:extLst>
      <p:ext uri="{BB962C8B-B14F-4D97-AF65-F5344CB8AC3E}">
        <p14:creationId xmlns:p14="http://schemas.microsoft.com/office/powerpoint/2010/main" val="3017844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3030C-1828-4DDE-9FC2-70C0C3042888}" type="slidenum">
              <a:rPr lang="en-US" smtClean="0"/>
              <a:t>11</a:t>
            </a:fld>
            <a:endParaRPr lang="en-US"/>
          </a:p>
        </p:txBody>
      </p:sp>
    </p:spTree>
    <p:extLst>
      <p:ext uri="{BB962C8B-B14F-4D97-AF65-F5344CB8AC3E}">
        <p14:creationId xmlns:p14="http://schemas.microsoft.com/office/powerpoint/2010/main" val="2143209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6DA74-1D35-45D0-A5E9-D94993E9E3B4}" type="slidenum">
              <a:rPr lang="en-US" smtClean="0"/>
              <a:t>12</a:t>
            </a:fld>
            <a:endParaRPr lang="en-US"/>
          </a:p>
        </p:txBody>
      </p:sp>
    </p:spTree>
    <p:extLst>
      <p:ext uri="{BB962C8B-B14F-4D97-AF65-F5344CB8AC3E}">
        <p14:creationId xmlns:p14="http://schemas.microsoft.com/office/powerpoint/2010/main" val="3085682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Rabies is present in the wild population. It’s transmissible to mammals, and is fatal if not treated. The Florida Department of Health tracks positive rabies cases statewide.</a:t>
            </a:r>
          </a:p>
          <a:p>
            <a:r>
              <a:rPr lang="en-US" dirty="0"/>
              <a:t>Coyotes are mammals, so they are at risk of rabies. However, from 1998- 2017, only one coyote tested positive for rabies in the entire state. Other mammals are at higher risk of rabies, including bats, raccoons and domestic cats.</a:t>
            </a:r>
          </a:p>
        </p:txBody>
      </p:sp>
      <p:sp>
        <p:nvSpPr>
          <p:cNvPr id="4" name="Slide Number Placeholder 3"/>
          <p:cNvSpPr>
            <a:spLocks noGrp="1"/>
          </p:cNvSpPr>
          <p:nvPr>
            <p:ph type="sldNum" sz="quarter" idx="5"/>
          </p:nvPr>
        </p:nvSpPr>
        <p:spPr/>
        <p:txBody>
          <a:bodyPr/>
          <a:lstStyle/>
          <a:p>
            <a:fld id="{AC0F538B-DEB7-4915-98D8-909CE97E24C8}" type="slidenum">
              <a:rPr lang="en-US" smtClean="0"/>
              <a:t>14</a:t>
            </a:fld>
            <a:endParaRPr lang="en-US"/>
          </a:p>
        </p:txBody>
      </p:sp>
    </p:spTree>
    <p:extLst>
      <p:ext uri="{BB962C8B-B14F-4D97-AF65-F5344CB8AC3E}">
        <p14:creationId xmlns:p14="http://schemas.microsoft.com/office/powerpoint/2010/main" val="2800061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3030C-1828-4DDE-9FC2-70C0C3042888}" type="slidenum">
              <a:rPr lang="en-US" smtClean="0"/>
              <a:t>15</a:t>
            </a:fld>
            <a:endParaRPr lang="en-US"/>
          </a:p>
        </p:txBody>
      </p:sp>
    </p:spTree>
    <p:extLst>
      <p:ext uri="{BB962C8B-B14F-4D97-AF65-F5344CB8AC3E}">
        <p14:creationId xmlns:p14="http://schemas.microsoft.com/office/powerpoint/2010/main" val="1072205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A94A895-49A3-4064-AC31-2CAA93E85A47}" type="datetimeFigureOut">
              <a:rPr lang="en-US" smtClean="0"/>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310831019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457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91744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94A895-49A3-4064-AC31-2CAA93E85A47}" type="datetimeFigureOut">
              <a:rPr lang="en-US" smtClean="0"/>
              <a:t>7/6/2020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47328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4A895-49A3-4064-AC31-2CAA93E85A47}" type="datetimeFigureOut">
              <a:rPr lang="en-US" smtClean="0"/>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184551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4A895-49A3-4064-AC31-2CAA93E85A47}" type="datetimeFigureOut">
              <a:rPr lang="en-US" smtClean="0"/>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581479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94A895-49A3-4064-AC31-2CAA93E85A47}" type="datetimeFigureOut">
              <a:rPr lang="en-US" smtClean="0"/>
              <a:t>7/6/2020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1918778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A94A895-49A3-4064-AC31-2CAA93E85A47}" type="datetimeFigureOut">
              <a:rPr lang="en-US" smtClean="0"/>
              <a:t>7/6/2020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A152CE-57AD-4965-A13E-A8EC6C293274}" type="slidenum">
              <a:rPr lang="en-US" smtClean="0"/>
              <a:t>‹#›</a:t>
            </a:fld>
            <a:endParaRPr lang="en-US"/>
          </a:p>
        </p:txBody>
      </p:sp>
    </p:spTree>
    <p:extLst>
      <p:ext uri="{BB962C8B-B14F-4D97-AF65-F5344CB8AC3E}">
        <p14:creationId xmlns:p14="http://schemas.microsoft.com/office/powerpoint/2010/main" val="3169416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1.xml"/><Relationship Id="rId7" Type="http://schemas.openxmlformats.org/officeDocument/2006/relationships/image" Target="../media/image4.emf"/><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7.jpeg"/><Relationship Id="rId5" Type="http://schemas.openxmlformats.org/officeDocument/2006/relationships/image" Target="../media/image2.jpg"/><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hyperlink" Target="https://commons.wikimedia.org/wiki/File:California_Raccoon.jpg"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image" Target="../media/image16.jp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3.xml"/><Relationship Id="rId7" Type="http://schemas.openxmlformats.org/officeDocument/2006/relationships/hyperlink" Target="https://commons.wikimedia.org/wiki/File:California_Raccoon.jpg"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jpg"/><Relationship Id="rId5" Type="http://schemas.openxmlformats.org/officeDocument/2006/relationships/image" Target="../media/image9.gif"/><Relationship Id="rId10" Type="http://schemas.openxmlformats.org/officeDocument/2006/relationships/image" Target="../media/image8.png"/><Relationship Id="rId4" Type="http://schemas.openxmlformats.org/officeDocument/2006/relationships/notesSlide" Target="../notesSlides/notesSlide7.xml"/><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image" Target="../media/image23.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32.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8.png"/><Relationship Id="rId5" Type="http://schemas.openxmlformats.org/officeDocument/2006/relationships/image" Target="../media/image33.emf"/><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9.gi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8.pn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8.pn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8.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8.png"/><Relationship Id="rId5" Type="http://schemas.openxmlformats.org/officeDocument/2006/relationships/image" Target="../media/image47.jp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48.jpeg"/><Relationship Id="rId5" Type="http://schemas.openxmlformats.org/officeDocument/2006/relationships/image" Target="../media/image45.jpg"/><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hyperlink" Target="http://www.flickr.com/photos/42389547@N00/880231425/" TargetMode="Externa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8.png"/><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8.png"/><Relationship Id="rId5" Type="http://schemas.openxmlformats.org/officeDocument/2006/relationships/image" Target="../media/image56.jpeg"/><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8.png"/><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8.png"/><Relationship Id="rId4" Type="http://schemas.openxmlformats.org/officeDocument/2006/relationships/image" Target="../media/image58.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8.png"/><Relationship Id="rId5" Type="http://schemas.openxmlformats.org/officeDocument/2006/relationships/image" Target="../media/image59.jpg"/><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8.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8.png"/><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8.png"/><Relationship Id="rId5" Type="http://schemas.openxmlformats.org/officeDocument/2006/relationships/image" Target="../media/image65.jp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8.png"/><Relationship Id="rId4" Type="http://schemas.openxmlformats.org/officeDocument/2006/relationships/image" Target="../media/image66.jp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8.png"/><Relationship Id="rId5" Type="http://schemas.openxmlformats.org/officeDocument/2006/relationships/image" Target="../media/image67.jpeg"/><Relationship Id="rId4" Type="http://schemas.openxmlformats.org/officeDocument/2006/relationships/hyperlink" Target="mailto:Tip@myfwc.com" TargetMode="Externa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8.png"/><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14.jpe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5"/>
          <p:cNvSpPr>
            <a:spLocks noChangeArrowheads="1"/>
          </p:cNvSpPr>
          <p:nvPr/>
        </p:nvSpPr>
        <p:spPr bwMode="auto">
          <a:xfrm>
            <a:off x="2572461" y="2987352"/>
            <a:ext cx="7239000" cy="1295400"/>
          </a:xfrm>
          <a:prstGeom prst="rect">
            <a:avLst/>
          </a:prstGeom>
          <a:noFill/>
          <a:ln w="9525">
            <a:noFill/>
            <a:miter lim="800000"/>
            <a:headEnd/>
            <a:tailEnd/>
          </a:ln>
        </p:spPr>
        <p:txBody>
          <a:bodyPr anchor="ctr"/>
          <a:lstStyle/>
          <a:p>
            <a:pPr fontAlgn="base">
              <a:spcBef>
                <a:spcPct val="0"/>
              </a:spcBef>
              <a:spcAft>
                <a:spcPct val="0"/>
              </a:spcAft>
            </a:pPr>
            <a:r>
              <a:rPr lang="en-US" sz="4800" b="1" dirty="0">
                <a:solidFill>
                  <a:prstClr val="black"/>
                </a:solidFill>
                <a:cs typeface="Arial" pitchFamily="34" charset="0"/>
              </a:rPr>
              <a:t>Wildlife Safety in the Field</a:t>
            </a:r>
          </a:p>
        </p:txBody>
      </p:sp>
      <p:sp>
        <p:nvSpPr>
          <p:cNvPr id="14338" name="Rectangle 6"/>
          <p:cNvSpPr>
            <a:spLocks noChangeArrowheads="1"/>
          </p:cNvSpPr>
          <p:nvPr/>
        </p:nvSpPr>
        <p:spPr bwMode="auto">
          <a:xfrm>
            <a:off x="2604376" y="4033639"/>
            <a:ext cx="7015163" cy="1045535"/>
          </a:xfrm>
          <a:prstGeom prst="rect">
            <a:avLst/>
          </a:prstGeom>
          <a:noFill/>
          <a:ln w="9525">
            <a:noFill/>
            <a:miter lim="800000"/>
            <a:headEnd/>
            <a:tailEnd/>
          </a:ln>
        </p:spPr>
        <p:txBody>
          <a:bodyPr anchor="t"/>
          <a:lstStyle/>
          <a:p>
            <a:pPr fontAlgn="base">
              <a:spcBef>
                <a:spcPct val="0"/>
              </a:spcBef>
              <a:spcAft>
                <a:spcPct val="0"/>
              </a:spcAft>
            </a:pPr>
            <a:r>
              <a:rPr lang="en-US" sz="2400" dirty="0">
                <a:solidFill>
                  <a:prstClr val="black"/>
                </a:solidFill>
                <a:cs typeface="Arial"/>
              </a:rPr>
              <a:t>Bryce Pierce</a:t>
            </a:r>
          </a:p>
          <a:p>
            <a:pPr fontAlgn="base">
              <a:spcBef>
                <a:spcPct val="0"/>
              </a:spcBef>
              <a:spcAft>
                <a:spcPct val="0"/>
              </a:spcAft>
            </a:pPr>
            <a:r>
              <a:rPr lang="en-US" sz="2400" dirty="0">
                <a:solidFill>
                  <a:prstClr val="black"/>
                </a:solidFill>
                <a:cs typeface="Arial"/>
              </a:rPr>
              <a:t>Wildlife Assistance Biologist</a:t>
            </a:r>
            <a:endParaRPr lang="en-US" sz="2400" dirty="0">
              <a:solidFill>
                <a:prstClr val="black"/>
              </a:solidFill>
              <a:cs typeface="Arial" pitchFamily="34" charset="0"/>
            </a:endParaRPr>
          </a:p>
          <a:p>
            <a:pPr fontAlgn="base">
              <a:spcBef>
                <a:spcPct val="0"/>
              </a:spcBef>
              <a:spcAft>
                <a:spcPct val="0"/>
              </a:spcAft>
            </a:pPr>
            <a:r>
              <a:rPr lang="en-US" sz="2400" dirty="0">
                <a:solidFill>
                  <a:prstClr val="black"/>
                </a:solidFill>
                <a:cs typeface="Arial"/>
              </a:rPr>
              <a:t>Florida Fish and Wildlife Conservation Commission</a:t>
            </a:r>
          </a:p>
        </p:txBody>
      </p:sp>
      <p:pic>
        <p:nvPicPr>
          <p:cNvPr id="3" name="Picture 2">
            <a:extLst>
              <a:ext uri="{FF2B5EF4-FFF2-40B4-BE49-F238E27FC236}">
                <a16:creationId xmlns:a16="http://schemas.microsoft.com/office/drawing/2014/main" id="{A325BB2E-0189-427A-B021-4A15B2ABC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1794" y="964607"/>
            <a:ext cx="1948339" cy="2091822"/>
          </a:xfrm>
          <a:prstGeom prst="rect">
            <a:avLst/>
          </a:prstGeom>
          <a:ln>
            <a:noFill/>
          </a:ln>
          <a:effectLst>
            <a:innerShdw blurRad="190500" dist="50800" dir="13320000">
              <a:prstClr val="black">
                <a:alpha val="70000"/>
              </a:prstClr>
            </a:innerShdw>
          </a:effectLst>
        </p:spPr>
      </p:pic>
      <p:pic>
        <p:nvPicPr>
          <p:cNvPr id="10" name="Picture 9">
            <a:extLst>
              <a:ext uri="{FF2B5EF4-FFF2-40B4-BE49-F238E27FC236}">
                <a16:creationId xmlns:a16="http://schemas.microsoft.com/office/drawing/2014/main" id="{F776EA08-201F-47FF-A868-3AB51C286228}"/>
              </a:ext>
            </a:extLst>
          </p:cNvPr>
          <p:cNvPicPr>
            <a:picLocks noChangeAspect="1"/>
          </p:cNvPicPr>
          <p:nvPr/>
        </p:nvPicPr>
        <p:blipFill>
          <a:blip r:embed="rId6"/>
          <a:stretch>
            <a:fillRect/>
          </a:stretch>
        </p:blipFill>
        <p:spPr>
          <a:xfrm>
            <a:off x="2163342" y="873024"/>
            <a:ext cx="1944749" cy="2274989"/>
          </a:xfrm>
          <a:prstGeom prst="rect">
            <a:avLst/>
          </a:prstGeom>
          <a:ln>
            <a:noFill/>
          </a:ln>
          <a:effectLst>
            <a:innerShdw blurRad="190500" dist="50800" dir="13320000">
              <a:prstClr val="black">
                <a:alpha val="70000"/>
              </a:prstClr>
            </a:innerShdw>
          </a:effectLst>
        </p:spPr>
      </p:pic>
      <p:pic>
        <p:nvPicPr>
          <p:cNvPr id="12" name="Picture 11">
            <a:extLst>
              <a:ext uri="{FF2B5EF4-FFF2-40B4-BE49-F238E27FC236}">
                <a16:creationId xmlns:a16="http://schemas.microsoft.com/office/drawing/2014/main" id="{65E9C28C-9F02-4282-9320-7EA604210488}"/>
              </a:ext>
            </a:extLst>
          </p:cNvPr>
          <p:cNvPicPr>
            <a:picLocks noChangeAspect="1"/>
          </p:cNvPicPr>
          <p:nvPr/>
        </p:nvPicPr>
        <p:blipFill>
          <a:blip r:embed="rId7"/>
          <a:stretch>
            <a:fillRect/>
          </a:stretch>
        </p:blipFill>
        <p:spPr>
          <a:xfrm>
            <a:off x="4049087" y="1253432"/>
            <a:ext cx="2219331" cy="1665318"/>
          </a:xfrm>
          <a:prstGeom prst="rect">
            <a:avLst/>
          </a:prstGeom>
          <a:ln w="38100" cap="sq">
            <a:noFill/>
            <a:prstDash val="solid"/>
            <a:miter lim="800000"/>
          </a:ln>
          <a:effectLst>
            <a:innerShdw blurRad="190500" dist="50800" dir="13320000">
              <a:prstClr val="black">
                <a:alpha val="70000"/>
              </a:prstClr>
            </a:innerShdw>
          </a:effectLst>
        </p:spPr>
      </p:pic>
      <p:pic>
        <p:nvPicPr>
          <p:cNvPr id="13" name="Picture 12" descr="A raccoon in a body of water&#10;&#10;Description generated with very high confidence">
            <a:extLst>
              <a:ext uri="{FF2B5EF4-FFF2-40B4-BE49-F238E27FC236}">
                <a16:creationId xmlns:a16="http://schemas.microsoft.com/office/drawing/2014/main" id="{505920B5-E089-410B-BADE-04BD87787D9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140112" y="1451646"/>
            <a:ext cx="2219332" cy="1479554"/>
          </a:xfrm>
          <a:prstGeom prst="rect">
            <a:avLst/>
          </a:prstGeom>
          <a:ln w="38100" cap="sq">
            <a:noFill/>
            <a:prstDash val="solid"/>
            <a:miter lim="800000"/>
          </a:ln>
          <a:effectLst>
            <a:innerShdw blurRad="190500" dist="50800" dir="13320000">
              <a:prstClr val="black">
                <a:alpha val="70000"/>
              </a:prstClr>
            </a:innerShdw>
          </a:effectLst>
        </p:spPr>
      </p:pic>
      <p:pic>
        <p:nvPicPr>
          <p:cNvPr id="14" name="Picture 2" descr="https://myfwc.com/media/11431/gator-at-st-marks.jpg?anchor=center&amp;mode=crop&amp;width=458&amp;height=329&amp;rnd=131731253800000000">
            <a:extLst>
              <a:ext uri="{FF2B5EF4-FFF2-40B4-BE49-F238E27FC236}">
                <a16:creationId xmlns:a16="http://schemas.microsoft.com/office/drawing/2014/main" id="{62954979-D614-4B49-9777-041644F4DE4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128" b="2553"/>
          <a:stretch/>
        </p:blipFill>
        <p:spPr bwMode="auto">
          <a:xfrm>
            <a:off x="31870" y="1253431"/>
            <a:ext cx="2241884" cy="18268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8B261D2-8BBE-4344-93CF-2D4750A4F7D7}"/>
              </a:ext>
            </a:extLst>
          </p:cNvPr>
          <p:cNvSpPr txBox="1"/>
          <p:nvPr/>
        </p:nvSpPr>
        <p:spPr>
          <a:xfrm>
            <a:off x="6983509" y="5756129"/>
            <a:ext cx="3464923" cy="369332"/>
          </a:xfrm>
          <a:prstGeom prst="rect">
            <a:avLst/>
          </a:prstGeom>
          <a:noFill/>
        </p:spPr>
        <p:txBody>
          <a:bodyPr wrap="none" rtlCol="0">
            <a:spAutoFit/>
          </a:bodyPr>
          <a:lstStyle/>
          <a:p>
            <a:r>
              <a:rPr lang="en-US" dirty="0"/>
              <a:t>All Photos by FWC Unless Specified</a:t>
            </a:r>
          </a:p>
        </p:txBody>
      </p:sp>
      <p:pic>
        <p:nvPicPr>
          <p:cNvPr id="11" name="Picture 10" descr="A dog standing on a lush green field&#10;&#10;Description generated with very high confidence">
            <a:extLst>
              <a:ext uri="{FF2B5EF4-FFF2-40B4-BE49-F238E27FC236}">
                <a16:creationId xmlns:a16="http://schemas.microsoft.com/office/drawing/2014/main" id="{61B638C8-4F14-466B-9D79-CF9AF64AEC52}"/>
              </a:ext>
            </a:extLst>
          </p:cNvPr>
          <p:cNvPicPr>
            <a:picLocks noChangeAspect="1"/>
          </p:cNvPicPr>
          <p:nvPr/>
        </p:nvPicPr>
        <p:blipFill rotWithShape="1">
          <a:blip r:embed="rId11">
            <a:alphaModFix/>
            <a:extLst>
              <a:ext uri="{28A0092B-C50C-407E-A947-70E740481C1C}">
                <a14:useLocalDpi xmlns:a14="http://schemas.microsoft.com/office/drawing/2010/main" val="0"/>
              </a:ext>
            </a:extLst>
          </a:blip>
          <a:srcRect l="9105" r="28659" b="-1"/>
          <a:stretch/>
        </p:blipFill>
        <p:spPr>
          <a:xfrm>
            <a:off x="9963982" y="1048423"/>
            <a:ext cx="2228018" cy="2286000"/>
          </a:xfrm>
          <a:prstGeom prst="rect">
            <a:avLst/>
          </a:prstGeom>
        </p:spPr>
      </p:pic>
      <p:pic>
        <p:nvPicPr>
          <p:cNvPr id="5" name="SLIDE 1">
            <a:hlinkClick r:id="" action="ppaction://media"/>
            <a:extLst>
              <a:ext uri="{FF2B5EF4-FFF2-40B4-BE49-F238E27FC236}">
                <a16:creationId xmlns:a16="http://schemas.microsoft.com/office/drawing/2014/main" id="{37B129BB-4658-4DB3-B354-6E0C28851E5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02622" y="3418239"/>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FA0CA1D-D11D-471F-99AF-8717B4FF5B4D}"/>
              </a:ext>
            </a:extLst>
          </p:cNvPr>
          <p:cNvSpPr>
            <a:spLocks noGrp="1"/>
          </p:cNvSpPr>
          <p:nvPr>
            <p:ph sz="quarter" idx="4"/>
          </p:nvPr>
        </p:nvSpPr>
        <p:spPr>
          <a:xfrm>
            <a:off x="243840" y="3588261"/>
            <a:ext cx="5852160" cy="1804127"/>
          </a:xfrm>
        </p:spPr>
        <p:txBody>
          <a:bodyPr>
            <a:noAutofit/>
          </a:bodyPr>
          <a:lstStyle/>
          <a:p>
            <a:r>
              <a:rPr lang="en-US" sz="2400" dirty="0"/>
              <a:t>~8 to 15lbs, ~30-45in total body length, ~12-15in shoulder height, grizzled fur on back and sides</a:t>
            </a:r>
          </a:p>
          <a:p>
            <a:r>
              <a:rPr lang="en-US" sz="2400" dirty="0"/>
              <a:t>Found throughout much of USA and Cen. Am. to N. S Am.</a:t>
            </a:r>
          </a:p>
        </p:txBody>
      </p:sp>
      <p:pic>
        <p:nvPicPr>
          <p:cNvPr id="8" name="Picture 3" descr="C:\Users\mmain\Desktop\gray_fox.jpg">
            <a:extLst>
              <a:ext uri="{FF2B5EF4-FFF2-40B4-BE49-F238E27FC236}">
                <a16:creationId xmlns:a16="http://schemas.microsoft.com/office/drawing/2014/main" id="{0C0F6ED5-5DDA-425B-8B96-C1F9347BAC77}"/>
              </a:ext>
            </a:extLst>
          </p:cNvPr>
          <p:cNvPicPr>
            <a:picLocks noChangeAspect="1" noChangeArrowheads="1"/>
          </p:cNvPicPr>
          <p:nvPr/>
        </p:nvPicPr>
        <p:blipFill>
          <a:blip r:embed="rId4" cstate="print"/>
          <a:srcRect t="4225"/>
          <a:stretch>
            <a:fillRect/>
          </a:stretch>
        </p:blipFill>
        <p:spPr bwMode="auto">
          <a:xfrm>
            <a:off x="915804" y="787045"/>
            <a:ext cx="3896270" cy="2801216"/>
          </a:xfrm>
          <a:prstGeom prst="rect">
            <a:avLst/>
          </a:prstGeom>
          <a:noFill/>
          <a:ln w="9525">
            <a:noFill/>
            <a:miter lim="800000"/>
            <a:headEnd/>
            <a:tailEnd/>
          </a:ln>
        </p:spPr>
      </p:pic>
      <p:sp>
        <p:nvSpPr>
          <p:cNvPr id="9" name="Title 1">
            <a:extLst>
              <a:ext uri="{FF2B5EF4-FFF2-40B4-BE49-F238E27FC236}">
                <a16:creationId xmlns:a16="http://schemas.microsoft.com/office/drawing/2014/main" id="{AEA2AF59-1DB6-4094-A982-AE50536CB586}"/>
              </a:ext>
            </a:extLst>
          </p:cNvPr>
          <p:cNvSpPr>
            <a:spLocks noGrp="1"/>
          </p:cNvSpPr>
          <p:nvPr>
            <p:ph type="title"/>
          </p:nvPr>
        </p:nvSpPr>
        <p:spPr>
          <a:xfrm>
            <a:off x="1801334" y="66767"/>
            <a:ext cx="2701407" cy="897901"/>
          </a:xfrm>
        </p:spPr>
        <p:txBody>
          <a:bodyPr/>
          <a:lstStyle/>
          <a:p>
            <a:r>
              <a:rPr lang="en-US" b="1" dirty="0">
                <a:latin typeface="+mn-lt"/>
              </a:rPr>
              <a:t>Grey Foxes</a:t>
            </a:r>
          </a:p>
        </p:txBody>
      </p:sp>
      <p:pic>
        <p:nvPicPr>
          <p:cNvPr id="5" name="Content Placeholder 6" descr="A fox located in a grassy field&#10;&#10;Description generated with very high confidence">
            <a:extLst>
              <a:ext uri="{FF2B5EF4-FFF2-40B4-BE49-F238E27FC236}">
                <a16:creationId xmlns:a16="http://schemas.microsoft.com/office/drawing/2014/main" id="{03D07591-D5E5-4EDD-8ADA-C8C7BDE204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4815" y="787045"/>
            <a:ext cx="4381381" cy="3286037"/>
          </a:xfrm>
          <a:prstGeom prst="rect">
            <a:avLst/>
          </a:prstGeom>
        </p:spPr>
      </p:pic>
      <p:sp>
        <p:nvSpPr>
          <p:cNvPr id="7" name="Title 1">
            <a:extLst>
              <a:ext uri="{FF2B5EF4-FFF2-40B4-BE49-F238E27FC236}">
                <a16:creationId xmlns:a16="http://schemas.microsoft.com/office/drawing/2014/main" id="{40EAB1D3-198E-4DE9-A34B-50CB817FE83F}"/>
              </a:ext>
            </a:extLst>
          </p:cNvPr>
          <p:cNvSpPr txBox="1">
            <a:spLocks/>
          </p:cNvSpPr>
          <p:nvPr/>
        </p:nvSpPr>
        <p:spPr>
          <a:xfrm>
            <a:off x="8271023" y="66767"/>
            <a:ext cx="3005173" cy="8979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latin typeface="+mn-lt"/>
              </a:rPr>
              <a:t>Red Foxes</a:t>
            </a:r>
          </a:p>
        </p:txBody>
      </p:sp>
      <p:sp>
        <p:nvSpPr>
          <p:cNvPr id="10" name="Content Placeholder 3">
            <a:extLst>
              <a:ext uri="{FF2B5EF4-FFF2-40B4-BE49-F238E27FC236}">
                <a16:creationId xmlns:a16="http://schemas.microsoft.com/office/drawing/2014/main" id="{4F077211-302B-4274-9D8C-65D23F684BE5}"/>
              </a:ext>
            </a:extLst>
          </p:cNvPr>
          <p:cNvSpPr>
            <a:spLocks noGrp="1"/>
          </p:cNvSpPr>
          <p:nvPr>
            <p:ph sz="half" idx="2"/>
          </p:nvPr>
        </p:nvSpPr>
        <p:spPr>
          <a:xfrm>
            <a:off x="6412992" y="4180137"/>
            <a:ext cx="5423408" cy="2049335"/>
          </a:xfrm>
        </p:spPr>
        <p:txBody>
          <a:bodyPr>
            <a:normAutofit fontScale="92500"/>
          </a:bodyPr>
          <a:lstStyle/>
          <a:p>
            <a:pPr marL="285750"/>
            <a:r>
              <a:rPr lang="en-US" sz="2400" dirty="0">
                <a:solidFill>
                  <a:srgbClr val="000000"/>
                </a:solidFill>
              </a:rPr>
              <a:t>~5 to 24 </a:t>
            </a:r>
            <a:r>
              <a:rPr lang="en-US" sz="2400" dirty="0" err="1">
                <a:solidFill>
                  <a:srgbClr val="000000"/>
                </a:solidFill>
              </a:rPr>
              <a:t>lbs</a:t>
            </a:r>
            <a:r>
              <a:rPr lang="en-US" sz="2400" dirty="0">
                <a:solidFill>
                  <a:srgbClr val="000000"/>
                </a:solidFill>
              </a:rPr>
              <a:t>, ~18-35in body length, ~12-22in tail length, ~14-20in shoulder height</a:t>
            </a:r>
          </a:p>
          <a:p>
            <a:pPr marL="285750"/>
            <a:r>
              <a:rPr lang="en-US" sz="2400" dirty="0"/>
              <a:t>Many subspecies around the northern hemisphere </a:t>
            </a:r>
          </a:p>
          <a:p>
            <a:pPr marL="285750"/>
            <a:r>
              <a:rPr lang="en-US" sz="2400" dirty="0">
                <a:solidFill>
                  <a:srgbClr val="000000"/>
                </a:solidFill>
              </a:rPr>
              <a:t>Also naturalized like coyotes</a:t>
            </a:r>
          </a:p>
        </p:txBody>
      </p:sp>
      <p:pic>
        <p:nvPicPr>
          <p:cNvPr id="3" name="SLIDE 10">
            <a:hlinkClick r:id="" action="ppaction://media"/>
            <a:extLst>
              <a:ext uri="{FF2B5EF4-FFF2-40B4-BE49-F238E27FC236}">
                <a16:creationId xmlns:a16="http://schemas.microsoft.com/office/drawing/2014/main" id="{7480A2AC-0B15-40D0-B2E9-0FD1CE33D3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74149" y="210917"/>
            <a:ext cx="609600" cy="609600"/>
          </a:xfrm>
          <a:prstGeom prst="rect">
            <a:avLst/>
          </a:prstGeom>
        </p:spPr>
      </p:pic>
    </p:spTree>
    <p:extLst>
      <p:ext uri="{BB962C8B-B14F-4D97-AF65-F5344CB8AC3E}">
        <p14:creationId xmlns:p14="http://schemas.microsoft.com/office/powerpoint/2010/main" val="367089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1544-A974-47A1-B0FC-62F7B90D0AC0}"/>
              </a:ext>
            </a:extLst>
          </p:cNvPr>
          <p:cNvSpPr>
            <a:spLocks noGrp="1"/>
          </p:cNvSpPr>
          <p:nvPr>
            <p:ph type="title"/>
          </p:nvPr>
        </p:nvSpPr>
        <p:spPr>
          <a:xfrm>
            <a:off x="1096147" y="119301"/>
            <a:ext cx="2400300" cy="842965"/>
          </a:xfrm>
        </p:spPr>
        <p:txBody>
          <a:bodyPr>
            <a:normAutofit/>
          </a:bodyPr>
          <a:lstStyle/>
          <a:p>
            <a:r>
              <a:rPr lang="en-US" sz="4000" b="1" dirty="0">
                <a:latin typeface="+mn-lt"/>
                <a:cs typeface="Calibri Light"/>
              </a:rPr>
              <a:t>Bobcats</a:t>
            </a:r>
            <a:endParaRPr lang="en-US" sz="4000" dirty="0">
              <a:latin typeface="+mn-lt"/>
            </a:endParaRPr>
          </a:p>
        </p:txBody>
      </p:sp>
      <p:sp>
        <p:nvSpPr>
          <p:cNvPr id="3" name="Content Placeholder 2">
            <a:extLst>
              <a:ext uri="{FF2B5EF4-FFF2-40B4-BE49-F238E27FC236}">
                <a16:creationId xmlns:a16="http://schemas.microsoft.com/office/drawing/2014/main" id="{81E23417-BDA0-44E8-8346-8860F1061220}"/>
              </a:ext>
            </a:extLst>
          </p:cNvPr>
          <p:cNvSpPr>
            <a:spLocks noGrp="1"/>
          </p:cNvSpPr>
          <p:nvPr>
            <p:ph idx="1"/>
          </p:nvPr>
        </p:nvSpPr>
        <p:spPr>
          <a:xfrm>
            <a:off x="463725" y="733427"/>
            <a:ext cx="4745959" cy="1400175"/>
          </a:xfrm>
        </p:spPr>
        <p:txBody>
          <a:bodyPr vert="horz" lIns="91440" tIns="45720" rIns="91440" bIns="45720" rtlCol="0" anchor="t">
            <a:normAutofit fontScale="77500" lnSpcReduction="20000"/>
          </a:bodyPr>
          <a:lstStyle/>
          <a:p>
            <a:pPr marL="342900" indent="-342900"/>
            <a:endParaRPr lang="en-US" dirty="0">
              <a:latin typeface="Arial"/>
              <a:cs typeface="Calibri" panose="020F0502020204030204"/>
            </a:endParaRPr>
          </a:p>
          <a:p>
            <a:r>
              <a:rPr lang="en-US" dirty="0">
                <a:latin typeface="Arial"/>
                <a:cs typeface="Calibri" panose="020F0502020204030204"/>
              </a:rPr>
              <a:t>Found from S. Canada to Cen. Mexico</a:t>
            </a:r>
          </a:p>
          <a:p>
            <a:r>
              <a:rPr lang="en-US" dirty="0">
                <a:latin typeface="Arial"/>
                <a:cs typeface="Calibri" panose="020F0502020204030204"/>
              </a:rPr>
              <a:t>Fur mostly a spotted tan, pointed ears, short tail</a:t>
            </a:r>
          </a:p>
          <a:p>
            <a:r>
              <a:rPr lang="en-US" dirty="0">
                <a:latin typeface="Arial"/>
                <a:cs typeface="Calibri" panose="020F0502020204030204"/>
              </a:rPr>
              <a:t>Weight: 8-40 </a:t>
            </a:r>
            <a:r>
              <a:rPr lang="en-US" dirty="0" err="1">
                <a:latin typeface="Arial"/>
                <a:cs typeface="Calibri" panose="020F0502020204030204"/>
              </a:rPr>
              <a:t>lbs</a:t>
            </a:r>
            <a:endParaRPr lang="en-US" dirty="0">
              <a:cs typeface="Calibri" panose="020F0502020204030204"/>
            </a:endParaRPr>
          </a:p>
          <a:p>
            <a:r>
              <a:rPr lang="en-US" dirty="0">
                <a:latin typeface="Arial"/>
                <a:cs typeface="Calibri" panose="020F0502020204030204"/>
              </a:rPr>
              <a:t>Often confused for a panther</a:t>
            </a:r>
          </a:p>
        </p:txBody>
      </p:sp>
      <p:pic>
        <p:nvPicPr>
          <p:cNvPr id="8" name="Picture 8" descr="A close up of a toy animal on top of a leopard&#10;&#10;Description generated with high confidence">
            <a:extLst>
              <a:ext uri="{FF2B5EF4-FFF2-40B4-BE49-F238E27FC236}">
                <a16:creationId xmlns:a16="http://schemas.microsoft.com/office/drawing/2014/main" id="{83EB3597-7C34-427D-B3C6-C5FD7DFB8B29}"/>
              </a:ext>
            </a:extLst>
          </p:cNvPr>
          <p:cNvPicPr>
            <a:picLocks noChangeAspect="1"/>
          </p:cNvPicPr>
          <p:nvPr/>
        </p:nvPicPr>
        <p:blipFill rotWithShape="1">
          <a:blip r:embed="rId5"/>
          <a:srcRect l="5134" t="6027" r="9821" b="10045"/>
          <a:stretch/>
        </p:blipFill>
        <p:spPr>
          <a:xfrm>
            <a:off x="1028367" y="2133602"/>
            <a:ext cx="3451589" cy="3406295"/>
          </a:xfrm>
          <a:prstGeom prst="rect">
            <a:avLst/>
          </a:prstGeom>
        </p:spPr>
      </p:pic>
      <p:sp>
        <p:nvSpPr>
          <p:cNvPr id="9" name="Title 1">
            <a:extLst>
              <a:ext uri="{FF2B5EF4-FFF2-40B4-BE49-F238E27FC236}">
                <a16:creationId xmlns:a16="http://schemas.microsoft.com/office/drawing/2014/main" id="{EDB86D45-C5DB-424C-AC55-D45DAA1A056C}"/>
              </a:ext>
            </a:extLst>
          </p:cNvPr>
          <p:cNvSpPr txBox="1">
            <a:spLocks/>
          </p:cNvSpPr>
          <p:nvPr/>
        </p:nvSpPr>
        <p:spPr>
          <a:xfrm>
            <a:off x="7483234" y="119300"/>
            <a:ext cx="3612619" cy="842965"/>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4000" b="1" dirty="0">
                <a:latin typeface="+mn-lt"/>
                <a:cs typeface="Calibri Light"/>
              </a:rPr>
              <a:t>Florida Panthers</a:t>
            </a:r>
            <a:endParaRPr lang="en-US" sz="4000" dirty="0">
              <a:latin typeface="+mn-lt"/>
            </a:endParaRPr>
          </a:p>
        </p:txBody>
      </p:sp>
      <p:sp>
        <p:nvSpPr>
          <p:cNvPr id="11" name="Content Placeholder 2">
            <a:extLst>
              <a:ext uri="{FF2B5EF4-FFF2-40B4-BE49-F238E27FC236}">
                <a16:creationId xmlns:a16="http://schemas.microsoft.com/office/drawing/2014/main" id="{1DD7F28E-3C00-4966-AE4C-062809FA958E}"/>
              </a:ext>
            </a:extLst>
          </p:cNvPr>
          <p:cNvSpPr txBox="1">
            <a:spLocks/>
          </p:cNvSpPr>
          <p:nvPr/>
        </p:nvSpPr>
        <p:spPr>
          <a:xfrm>
            <a:off x="6330164" y="714592"/>
            <a:ext cx="5796365" cy="1437844"/>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endParaRPr lang="en-US" dirty="0">
              <a:latin typeface="Arial"/>
              <a:cs typeface="Calibri" panose="020F0502020204030204"/>
            </a:endParaRPr>
          </a:p>
          <a:p>
            <a:r>
              <a:rPr lang="en-US" sz="2600" dirty="0">
                <a:latin typeface="Arial"/>
                <a:cs typeface="Calibri" panose="020F0502020204030204"/>
              </a:rPr>
              <a:t>Endangered Subpopulation found only in SW FL</a:t>
            </a:r>
          </a:p>
          <a:p>
            <a:pPr lvl="1"/>
            <a:r>
              <a:rPr lang="en-US" sz="2300" dirty="0">
                <a:latin typeface="Arial"/>
                <a:cs typeface="Calibri" panose="020F0502020204030204"/>
              </a:rPr>
              <a:t>Species is found from </a:t>
            </a:r>
            <a:r>
              <a:rPr lang="en-US" sz="2300" dirty="0" err="1">
                <a:latin typeface="Arial"/>
                <a:cs typeface="Calibri" panose="020F0502020204030204"/>
              </a:rPr>
              <a:t>from</a:t>
            </a:r>
            <a:r>
              <a:rPr lang="en-US" sz="2300" dirty="0">
                <a:latin typeface="Arial"/>
                <a:cs typeface="Calibri" panose="020F0502020204030204"/>
              </a:rPr>
              <a:t> SW Canada to Tierra del Fuego</a:t>
            </a:r>
          </a:p>
          <a:p>
            <a:r>
              <a:rPr lang="en-US" sz="2600" dirty="0">
                <a:latin typeface="Arial"/>
                <a:cs typeface="Calibri" panose="020F0502020204030204"/>
              </a:rPr>
              <a:t>Fur mostly solid tan, young can be spotted like a bobcat, long, thick tail</a:t>
            </a:r>
          </a:p>
          <a:p>
            <a:r>
              <a:rPr lang="en-US" sz="2600" dirty="0">
                <a:latin typeface="Arial"/>
                <a:cs typeface="Calibri" panose="020F0502020204030204"/>
              </a:rPr>
              <a:t>Weight: 55-176 </a:t>
            </a:r>
            <a:r>
              <a:rPr lang="en-US" sz="2600" dirty="0" err="1">
                <a:latin typeface="Arial"/>
                <a:cs typeface="Calibri" panose="020F0502020204030204"/>
              </a:rPr>
              <a:t>lbs</a:t>
            </a:r>
            <a:endParaRPr lang="en-US" sz="2600" dirty="0">
              <a:cs typeface="Calibri" panose="020F0502020204030204"/>
            </a:endParaRPr>
          </a:p>
        </p:txBody>
      </p:sp>
      <p:pic>
        <p:nvPicPr>
          <p:cNvPr id="5" name="Picture 4">
            <a:extLst>
              <a:ext uri="{FF2B5EF4-FFF2-40B4-BE49-F238E27FC236}">
                <a16:creationId xmlns:a16="http://schemas.microsoft.com/office/drawing/2014/main" id="{388790C3-AC35-4868-BF88-A48EB4FBE235}"/>
              </a:ext>
            </a:extLst>
          </p:cNvPr>
          <p:cNvPicPr>
            <a:picLocks noChangeAspect="1"/>
          </p:cNvPicPr>
          <p:nvPr/>
        </p:nvPicPr>
        <p:blipFill>
          <a:blip r:embed="rId6"/>
          <a:stretch>
            <a:fillRect/>
          </a:stretch>
        </p:blipFill>
        <p:spPr>
          <a:xfrm>
            <a:off x="6239977" y="2171271"/>
            <a:ext cx="5684316" cy="3330955"/>
          </a:xfrm>
          <a:prstGeom prst="rect">
            <a:avLst/>
          </a:prstGeom>
        </p:spPr>
      </p:pic>
      <p:pic>
        <p:nvPicPr>
          <p:cNvPr id="4" name="Picture 4">
            <a:extLst>
              <a:ext uri="{FF2B5EF4-FFF2-40B4-BE49-F238E27FC236}">
                <a16:creationId xmlns:a16="http://schemas.microsoft.com/office/drawing/2014/main" id="{2B18D9F7-E895-4912-B5E4-F4539539F44A}"/>
              </a:ext>
            </a:extLst>
          </p:cNvPr>
          <p:cNvPicPr>
            <a:picLocks noChangeAspect="1"/>
          </p:cNvPicPr>
          <p:nvPr/>
        </p:nvPicPr>
        <p:blipFill>
          <a:blip r:embed="rId7"/>
          <a:stretch>
            <a:fillRect/>
          </a:stretch>
        </p:blipFill>
        <p:spPr>
          <a:xfrm>
            <a:off x="3496447" y="5028860"/>
            <a:ext cx="4162246" cy="1682374"/>
          </a:xfrm>
          <a:prstGeom prst="rect">
            <a:avLst/>
          </a:prstGeom>
        </p:spPr>
      </p:pic>
      <p:sp>
        <p:nvSpPr>
          <p:cNvPr id="6" name="TextBox 5">
            <a:extLst>
              <a:ext uri="{FF2B5EF4-FFF2-40B4-BE49-F238E27FC236}">
                <a16:creationId xmlns:a16="http://schemas.microsoft.com/office/drawing/2014/main" id="{D6B6027E-E734-4E18-BAEA-67BA3C9D7B9E}"/>
              </a:ext>
            </a:extLst>
          </p:cNvPr>
          <p:cNvSpPr txBox="1"/>
          <p:nvPr/>
        </p:nvSpPr>
        <p:spPr>
          <a:xfrm>
            <a:off x="7754717" y="5685381"/>
            <a:ext cx="4073551" cy="369332"/>
          </a:xfrm>
          <a:prstGeom prst="rect">
            <a:avLst/>
          </a:prstGeom>
          <a:noFill/>
        </p:spPr>
        <p:txBody>
          <a:bodyPr wrap="none" rtlCol="0">
            <a:spAutoFit/>
          </a:bodyPr>
          <a:lstStyle/>
          <a:p>
            <a:r>
              <a:rPr lang="en-US" dirty="0"/>
              <a:t>PLEASE REPORT DEAD PANTHERS IF SEEN </a:t>
            </a:r>
          </a:p>
        </p:txBody>
      </p:sp>
      <p:pic>
        <p:nvPicPr>
          <p:cNvPr id="7" name="SLIDE 11">
            <a:hlinkClick r:id="" action="ppaction://media"/>
            <a:extLst>
              <a:ext uri="{FF2B5EF4-FFF2-40B4-BE49-F238E27FC236}">
                <a16:creationId xmlns:a16="http://schemas.microsoft.com/office/drawing/2014/main" id="{1C180E7B-5DBD-4651-AA1B-5C4CAE5A421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84741" y="299911"/>
            <a:ext cx="609600" cy="609600"/>
          </a:xfrm>
          <a:prstGeom prst="rect">
            <a:avLst/>
          </a:prstGeom>
        </p:spPr>
      </p:pic>
    </p:spTree>
    <p:extLst>
      <p:ext uri="{BB962C8B-B14F-4D97-AF65-F5344CB8AC3E}">
        <p14:creationId xmlns:p14="http://schemas.microsoft.com/office/powerpoint/2010/main" val="27223307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6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380" y="1049386"/>
            <a:ext cx="3957287" cy="1789064"/>
          </a:xfrm>
        </p:spPr>
        <p:txBody>
          <a:bodyPr>
            <a:noAutofit/>
          </a:bodyPr>
          <a:lstStyle/>
          <a:p>
            <a:r>
              <a:rPr lang="en-US" sz="2000" dirty="0">
                <a:cs typeface="Arial" panose="020B0604020202020204" pitchFamily="34" charset="0"/>
              </a:rPr>
              <a:t>Found throughout much of N and Cen. Am.</a:t>
            </a:r>
          </a:p>
          <a:p>
            <a:r>
              <a:rPr lang="en-US" sz="2000" dirty="0">
                <a:cs typeface="Arial" panose="020B0604020202020204" pitchFamily="34" charset="0"/>
              </a:rPr>
              <a:t>Weight: 10 – 30 </a:t>
            </a:r>
            <a:r>
              <a:rPr lang="en-US" sz="2000" dirty="0" err="1">
                <a:cs typeface="Arial" panose="020B0604020202020204" pitchFamily="34" charset="0"/>
              </a:rPr>
              <a:t>lbs</a:t>
            </a:r>
            <a:endParaRPr lang="en-US" sz="2000" dirty="0">
              <a:cs typeface="Arial" panose="020B0604020202020204" pitchFamily="34" charset="0"/>
            </a:endParaRPr>
          </a:p>
          <a:p>
            <a:r>
              <a:rPr lang="en-US" sz="2000" dirty="0">
                <a:cs typeface="Arial" panose="020B0604020202020204" pitchFamily="34" charset="0"/>
              </a:rPr>
              <a:t>Commonly attracted to human dwellings and farms</a:t>
            </a:r>
          </a:p>
        </p:txBody>
      </p:sp>
      <p:pic>
        <p:nvPicPr>
          <p:cNvPr id="7" name="Picture 6">
            <a:extLst>
              <a:ext uri="{FF2B5EF4-FFF2-40B4-BE49-F238E27FC236}">
                <a16:creationId xmlns:a16="http://schemas.microsoft.com/office/drawing/2014/main" id="{18CA75B1-039A-4F37-A377-A11A033AEC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26" y="5465584"/>
            <a:ext cx="1002345" cy="1218640"/>
          </a:xfrm>
          <a:prstGeom prst="rect">
            <a:avLst/>
          </a:prstGeom>
          <a:blipFill>
            <a:blip r:embed="rId5"/>
            <a:stretch>
              <a:fillRect/>
            </a:stretch>
          </a:blipFill>
        </p:spPr>
      </p:pic>
      <p:sp>
        <p:nvSpPr>
          <p:cNvPr id="8" name="Title 1">
            <a:extLst>
              <a:ext uri="{FF2B5EF4-FFF2-40B4-BE49-F238E27FC236}">
                <a16:creationId xmlns:a16="http://schemas.microsoft.com/office/drawing/2014/main" id="{65F8BF61-C4E9-4B4F-A72A-F500E5696041}"/>
              </a:ext>
            </a:extLst>
          </p:cNvPr>
          <p:cNvSpPr txBox="1">
            <a:spLocks/>
          </p:cNvSpPr>
          <p:nvPr/>
        </p:nvSpPr>
        <p:spPr>
          <a:xfrm>
            <a:off x="916398" y="204351"/>
            <a:ext cx="2066431" cy="831094"/>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dirty="0">
                <a:latin typeface="+mn-lt"/>
                <a:cs typeface="Arial" panose="020B0604020202020204" pitchFamily="34" charset="0"/>
              </a:rPr>
              <a:t>Raccoons</a:t>
            </a:r>
          </a:p>
        </p:txBody>
      </p:sp>
      <p:pic>
        <p:nvPicPr>
          <p:cNvPr id="13" name="Picture 12" descr="A raccoon in a body of water&#10;&#10;Description generated with very high confidence">
            <a:extLst>
              <a:ext uri="{FF2B5EF4-FFF2-40B4-BE49-F238E27FC236}">
                <a16:creationId xmlns:a16="http://schemas.microsoft.com/office/drawing/2014/main" id="{E1671562-DAEA-4795-A93A-1BBE98BBD3A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45736" y="2725351"/>
            <a:ext cx="3882601" cy="25884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4" name="Title 1">
            <a:extLst>
              <a:ext uri="{FF2B5EF4-FFF2-40B4-BE49-F238E27FC236}">
                <a16:creationId xmlns:a16="http://schemas.microsoft.com/office/drawing/2014/main" id="{CAFB58AA-1DAC-432D-B3D8-7482AF3D5928}"/>
              </a:ext>
            </a:extLst>
          </p:cNvPr>
          <p:cNvSpPr txBox="1">
            <a:spLocks/>
          </p:cNvSpPr>
          <p:nvPr/>
        </p:nvSpPr>
        <p:spPr>
          <a:xfrm>
            <a:off x="4626206" y="801635"/>
            <a:ext cx="2933700" cy="8310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dirty="0">
                <a:latin typeface="+mn-lt"/>
                <a:cs typeface="Arial" panose="020B0604020202020204" pitchFamily="34" charset="0"/>
              </a:rPr>
              <a:t>River Otters</a:t>
            </a:r>
          </a:p>
        </p:txBody>
      </p:sp>
      <p:sp>
        <p:nvSpPr>
          <p:cNvPr id="15" name="Content Placeholder 2">
            <a:extLst>
              <a:ext uri="{FF2B5EF4-FFF2-40B4-BE49-F238E27FC236}">
                <a16:creationId xmlns:a16="http://schemas.microsoft.com/office/drawing/2014/main" id="{FAA26745-F3BD-410A-9425-AE823ADD23F0}"/>
              </a:ext>
            </a:extLst>
          </p:cNvPr>
          <p:cNvSpPr txBox="1">
            <a:spLocks/>
          </p:cNvSpPr>
          <p:nvPr/>
        </p:nvSpPr>
        <p:spPr>
          <a:xfrm>
            <a:off x="4203441" y="1503677"/>
            <a:ext cx="3861748" cy="178906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cs typeface="Arial" panose="020B0604020202020204" pitchFamily="34" charset="0"/>
              </a:rPr>
              <a:t>Found throughout Canada, Alaska, NW US, and E US</a:t>
            </a:r>
          </a:p>
          <a:p>
            <a:r>
              <a:rPr lang="en-US" sz="2000" dirty="0">
                <a:cs typeface="Arial" panose="020B0604020202020204" pitchFamily="34" charset="0"/>
              </a:rPr>
              <a:t>Weight: 11-30 </a:t>
            </a:r>
            <a:r>
              <a:rPr lang="en-US" sz="2000" dirty="0" err="1">
                <a:cs typeface="Arial" panose="020B0604020202020204" pitchFamily="34" charset="0"/>
              </a:rPr>
              <a:t>lbs</a:t>
            </a:r>
            <a:endParaRPr lang="en-US" sz="2000" dirty="0">
              <a:cs typeface="Arial" panose="020B0604020202020204" pitchFamily="34" charset="0"/>
            </a:endParaRPr>
          </a:p>
          <a:p>
            <a:r>
              <a:rPr lang="en-US" sz="2000" dirty="0">
                <a:cs typeface="Arial" panose="020B0604020202020204" pitchFamily="34" charset="0"/>
              </a:rPr>
              <a:t>Found in a variety of aquatic habitats</a:t>
            </a:r>
          </a:p>
        </p:txBody>
      </p:sp>
      <p:pic>
        <p:nvPicPr>
          <p:cNvPr id="12" name="Picture 11">
            <a:extLst>
              <a:ext uri="{FF2B5EF4-FFF2-40B4-BE49-F238E27FC236}">
                <a16:creationId xmlns:a16="http://schemas.microsoft.com/office/drawing/2014/main" id="{C03D1486-1680-4275-8984-A0CFFF453FCD}"/>
              </a:ext>
            </a:extLst>
          </p:cNvPr>
          <p:cNvPicPr>
            <a:picLocks noChangeAspect="1"/>
          </p:cNvPicPr>
          <p:nvPr/>
        </p:nvPicPr>
        <p:blipFill>
          <a:blip r:embed="rId8"/>
          <a:stretch>
            <a:fillRect/>
          </a:stretch>
        </p:blipFill>
        <p:spPr>
          <a:xfrm>
            <a:off x="4244950" y="3110935"/>
            <a:ext cx="3918715" cy="2717262"/>
          </a:xfrm>
          <a:prstGeom prst="rect">
            <a:avLst/>
          </a:prstGeom>
        </p:spPr>
      </p:pic>
      <p:sp>
        <p:nvSpPr>
          <p:cNvPr id="16" name="TextBox 15">
            <a:extLst>
              <a:ext uri="{FF2B5EF4-FFF2-40B4-BE49-F238E27FC236}">
                <a16:creationId xmlns:a16="http://schemas.microsoft.com/office/drawing/2014/main" id="{C6798818-4990-41A9-ADBB-78C87F312EAA}"/>
              </a:ext>
            </a:extLst>
          </p:cNvPr>
          <p:cNvSpPr txBox="1"/>
          <p:nvPr/>
        </p:nvSpPr>
        <p:spPr>
          <a:xfrm>
            <a:off x="8012871" y="899458"/>
            <a:ext cx="4212237"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cs typeface="Arial" panose="020B0604020202020204" pitchFamily="34" charset="0"/>
              </a:rPr>
              <a:t>Only native marsupial of USA </a:t>
            </a:r>
          </a:p>
          <a:p>
            <a:pPr marL="342900" indent="-342900">
              <a:buFont typeface="Arial" panose="020B0604020202020204" pitchFamily="34" charset="0"/>
              <a:buChar char="•"/>
            </a:pPr>
            <a:r>
              <a:rPr lang="en-US" sz="2000" dirty="0">
                <a:cs typeface="Arial" panose="020B0604020202020204" pitchFamily="34" charset="0"/>
              </a:rPr>
              <a:t>Found across most of E US and US W Coast, and in Cen. Am. </a:t>
            </a:r>
          </a:p>
          <a:p>
            <a:pPr marL="342900" indent="-342900">
              <a:buFont typeface="Arial" panose="020B0604020202020204" pitchFamily="34" charset="0"/>
              <a:buChar char="•"/>
            </a:pPr>
            <a:r>
              <a:rPr lang="en-US" sz="2000" dirty="0">
                <a:cs typeface="Arial" panose="020B0604020202020204" pitchFamily="34" charset="0"/>
              </a:rPr>
              <a:t>Weight: 1.7 to 14 </a:t>
            </a:r>
            <a:r>
              <a:rPr lang="en-US" sz="2000" dirty="0" err="1">
                <a:cs typeface="Arial" panose="020B0604020202020204" pitchFamily="34" charset="0"/>
              </a:rPr>
              <a:t>lbs</a:t>
            </a:r>
            <a:endParaRPr lang="en-US" sz="2000" dirty="0">
              <a:cs typeface="Arial" panose="020B0604020202020204" pitchFamily="34" charset="0"/>
            </a:endParaRPr>
          </a:p>
          <a:p>
            <a:pPr marL="342900" indent="-342900">
              <a:buFont typeface="Arial" panose="020B0604020202020204" pitchFamily="34" charset="0"/>
              <a:buChar char="•"/>
            </a:pPr>
            <a:r>
              <a:rPr lang="en-US" sz="2000" dirty="0">
                <a:cs typeface="Arial" panose="020B0604020202020204" pitchFamily="34" charset="0"/>
              </a:rPr>
              <a:t>Can “play possum” – playing dead</a:t>
            </a:r>
          </a:p>
          <a:p>
            <a:pPr marL="342900" indent="-342900">
              <a:buFont typeface="Arial" panose="020B0604020202020204" pitchFamily="34" charset="0"/>
              <a:buChar char="•"/>
            </a:pPr>
            <a:endParaRPr lang="en-US" sz="2000" dirty="0">
              <a:cs typeface="Arial" panose="020B0604020202020204" pitchFamily="34" charset="0"/>
            </a:endParaRPr>
          </a:p>
        </p:txBody>
      </p:sp>
      <p:pic>
        <p:nvPicPr>
          <p:cNvPr id="17" name="Picture 2" descr="http://1.bp.blogspot.com/_g9Vncw88n0A/TRKgnBlE2dI/AAAAAAAAC7g/VT6PXIsxeCE/s1600/P1540819.JPG">
            <a:extLst>
              <a:ext uri="{FF2B5EF4-FFF2-40B4-BE49-F238E27FC236}">
                <a16:creationId xmlns:a16="http://schemas.microsoft.com/office/drawing/2014/main" id="{652DAD6E-F306-400F-A746-78C5CEE795B7}"/>
              </a:ext>
            </a:extLst>
          </p:cNvPr>
          <p:cNvPicPr>
            <a:picLocks noChangeAspect="1" noChangeArrowheads="1"/>
          </p:cNvPicPr>
          <p:nvPr/>
        </p:nvPicPr>
        <p:blipFill>
          <a:blip r:embed="rId9" cstate="print"/>
          <a:srcRect/>
          <a:stretch>
            <a:fillRect/>
          </a:stretch>
        </p:blipFill>
        <p:spPr bwMode="auto">
          <a:xfrm>
            <a:off x="8312623" y="2550570"/>
            <a:ext cx="3640204" cy="271726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id="{D694400E-9E19-49A9-8C1C-F2F55EB7D411}"/>
              </a:ext>
            </a:extLst>
          </p:cNvPr>
          <p:cNvSpPr/>
          <p:nvPr/>
        </p:nvSpPr>
        <p:spPr>
          <a:xfrm>
            <a:off x="8723259" y="191572"/>
            <a:ext cx="2390398" cy="707886"/>
          </a:xfrm>
          <a:prstGeom prst="rect">
            <a:avLst/>
          </a:prstGeom>
        </p:spPr>
        <p:txBody>
          <a:bodyPr wrap="none">
            <a:spAutoFit/>
          </a:bodyPr>
          <a:lstStyle/>
          <a:p>
            <a:r>
              <a:rPr lang="en-US" sz="4000" b="1" dirty="0">
                <a:cs typeface="Arial" panose="020B0604020202020204" pitchFamily="34" charset="0"/>
              </a:rPr>
              <a:t>Opossums</a:t>
            </a:r>
            <a:endParaRPr lang="en-US" sz="4000" dirty="0"/>
          </a:p>
        </p:txBody>
      </p:sp>
      <p:pic>
        <p:nvPicPr>
          <p:cNvPr id="4" name="SLIDE 12">
            <a:hlinkClick r:id="" action="ppaction://media"/>
            <a:extLst>
              <a:ext uri="{FF2B5EF4-FFF2-40B4-BE49-F238E27FC236}">
                <a16:creationId xmlns:a16="http://schemas.microsoft.com/office/drawing/2014/main" id="{6DE352FF-85B7-4A09-B476-148A012F35C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48244" y="240715"/>
            <a:ext cx="609600" cy="609600"/>
          </a:xfrm>
          <a:prstGeom prst="rect">
            <a:avLst/>
          </a:prstGeom>
        </p:spPr>
      </p:pic>
    </p:spTree>
    <p:extLst>
      <p:ext uri="{BB962C8B-B14F-4D97-AF65-F5344CB8AC3E}">
        <p14:creationId xmlns:p14="http://schemas.microsoft.com/office/powerpoint/2010/main" val="39776694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large brown cow standing on top of a grass covered field&#10;&#10;Description generated with very high confidence">
            <a:extLst>
              <a:ext uri="{FF2B5EF4-FFF2-40B4-BE49-F238E27FC236}">
                <a16:creationId xmlns:a16="http://schemas.microsoft.com/office/drawing/2014/main" id="{236FDC52-1923-44CC-B4A6-F18EF7198B34}"/>
              </a:ext>
            </a:extLst>
          </p:cNvPr>
          <p:cNvPicPr>
            <a:picLocks noChangeAspect="1"/>
          </p:cNvPicPr>
          <p:nvPr/>
        </p:nvPicPr>
        <p:blipFill rotWithShape="1">
          <a:blip r:embed="rId4"/>
          <a:srcRect r="27225" b="-943"/>
          <a:stretch/>
        </p:blipFill>
        <p:spPr>
          <a:xfrm>
            <a:off x="457969" y="707886"/>
            <a:ext cx="4613384" cy="3617929"/>
          </a:xfrm>
          <a:prstGeom prst="rect">
            <a:avLst/>
          </a:prstGeom>
        </p:spPr>
      </p:pic>
      <p:sp>
        <p:nvSpPr>
          <p:cNvPr id="6" name="TextBox 5">
            <a:extLst>
              <a:ext uri="{FF2B5EF4-FFF2-40B4-BE49-F238E27FC236}">
                <a16:creationId xmlns:a16="http://schemas.microsoft.com/office/drawing/2014/main" id="{D7EF33B8-6455-4769-B5D6-496902B61611}"/>
              </a:ext>
            </a:extLst>
          </p:cNvPr>
          <p:cNvSpPr txBox="1"/>
          <p:nvPr/>
        </p:nvSpPr>
        <p:spPr>
          <a:xfrm>
            <a:off x="1440047" y="0"/>
            <a:ext cx="25692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cs typeface="Calibri"/>
              </a:rPr>
              <a:t>Wild Hogs</a:t>
            </a:r>
            <a:r>
              <a:rPr lang="en-US" sz="4000" b="1" dirty="0">
                <a:latin typeface="Century Schoolbook"/>
                <a:cs typeface="Calibri"/>
              </a:rPr>
              <a:t> </a:t>
            </a:r>
            <a:endParaRPr lang="en-US" b="1" dirty="0">
              <a:cs typeface="Calibri"/>
            </a:endParaRPr>
          </a:p>
        </p:txBody>
      </p:sp>
      <p:sp>
        <p:nvSpPr>
          <p:cNvPr id="7" name="TextBox 6">
            <a:extLst>
              <a:ext uri="{FF2B5EF4-FFF2-40B4-BE49-F238E27FC236}">
                <a16:creationId xmlns:a16="http://schemas.microsoft.com/office/drawing/2014/main" id="{7ACA8833-2DB9-4800-8BB9-1289C14A8DFC}"/>
              </a:ext>
            </a:extLst>
          </p:cNvPr>
          <p:cNvSpPr txBox="1"/>
          <p:nvPr/>
        </p:nvSpPr>
        <p:spPr>
          <a:xfrm>
            <a:off x="865334" y="4218093"/>
            <a:ext cx="796214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Invasive/non-native species </a:t>
            </a:r>
          </a:p>
          <a:p>
            <a:pPr marL="285750" indent="-285750">
              <a:buFont typeface="Arial"/>
              <a:buChar char="•"/>
            </a:pPr>
            <a:r>
              <a:rPr lang="en-US" sz="2000" dirty="0">
                <a:cs typeface="Calibri"/>
              </a:rPr>
              <a:t>Weight: 200 </a:t>
            </a:r>
            <a:r>
              <a:rPr lang="en-US" sz="2000" dirty="0" err="1">
                <a:cs typeface="Calibri"/>
              </a:rPr>
              <a:t>lbs</a:t>
            </a:r>
            <a:r>
              <a:rPr lang="en-US" sz="2000" dirty="0">
                <a:cs typeface="Calibri"/>
              </a:rPr>
              <a:t> or more</a:t>
            </a:r>
          </a:p>
          <a:p>
            <a:pPr marL="285750" indent="-285750">
              <a:buFont typeface="Arial"/>
              <a:buChar char="•"/>
            </a:pPr>
            <a:r>
              <a:rPr lang="en-US" sz="2000" dirty="0">
                <a:cs typeface="Calibri"/>
              </a:rPr>
              <a:t>Found throughout SE USA</a:t>
            </a:r>
          </a:p>
          <a:p>
            <a:pPr marL="285750" indent="-285750">
              <a:buFont typeface="Arial"/>
              <a:buChar char="•"/>
            </a:pPr>
            <a:r>
              <a:rPr lang="en-US" sz="2000" dirty="0">
                <a:cs typeface="Calibri"/>
              </a:rPr>
              <a:t>Travel alone or in small groups</a:t>
            </a:r>
          </a:p>
          <a:p>
            <a:pPr marL="285750" indent="-285750">
              <a:buFont typeface="Arial"/>
              <a:buChar char="•"/>
            </a:pPr>
            <a:r>
              <a:rPr lang="en-US" sz="2000" dirty="0">
                <a:cs typeface="Calibri"/>
              </a:rPr>
              <a:t>Most common in areas with dense vegetation</a:t>
            </a:r>
          </a:p>
        </p:txBody>
      </p:sp>
      <p:sp>
        <p:nvSpPr>
          <p:cNvPr id="5" name="TextBox 4">
            <a:extLst>
              <a:ext uri="{FF2B5EF4-FFF2-40B4-BE49-F238E27FC236}">
                <a16:creationId xmlns:a16="http://schemas.microsoft.com/office/drawing/2014/main" id="{52167DDF-9CAD-40F1-ACFD-9E592C3D5F21}"/>
              </a:ext>
            </a:extLst>
          </p:cNvPr>
          <p:cNvSpPr txBox="1"/>
          <p:nvPr/>
        </p:nvSpPr>
        <p:spPr>
          <a:xfrm>
            <a:off x="7120649" y="0"/>
            <a:ext cx="461338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cs typeface="Calibri"/>
              </a:rPr>
              <a:t>White-tailed Deer</a:t>
            </a:r>
            <a:endParaRPr lang="en-US" b="1" dirty="0">
              <a:cs typeface="Calibri"/>
            </a:endParaRPr>
          </a:p>
        </p:txBody>
      </p:sp>
      <p:sp>
        <p:nvSpPr>
          <p:cNvPr id="8" name="TextBox 7">
            <a:extLst>
              <a:ext uri="{FF2B5EF4-FFF2-40B4-BE49-F238E27FC236}">
                <a16:creationId xmlns:a16="http://schemas.microsoft.com/office/drawing/2014/main" id="{459B028C-5BB4-432A-82EF-C0ED7AD33A18}"/>
              </a:ext>
            </a:extLst>
          </p:cNvPr>
          <p:cNvSpPr txBox="1"/>
          <p:nvPr/>
        </p:nvSpPr>
        <p:spPr>
          <a:xfrm>
            <a:off x="6284485" y="4251048"/>
            <a:ext cx="590071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Florida’s only native deer</a:t>
            </a:r>
          </a:p>
          <a:p>
            <a:pPr marL="285750" indent="-285750">
              <a:buFont typeface="Arial"/>
              <a:buChar char="•"/>
            </a:pPr>
            <a:r>
              <a:rPr lang="en-US" sz="2000" dirty="0">
                <a:cs typeface="Calibri"/>
              </a:rPr>
              <a:t>Up to 125 </a:t>
            </a:r>
            <a:r>
              <a:rPr lang="en-US" sz="2000" dirty="0" err="1">
                <a:cs typeface="Calibri"/>
              </a:rPr>
              <a:t>lbs</a:t>
            </a:r>
            <a:r>
              <a:rPr lang="en-US" sz="2000" dirty="0">
                <a:cs typeface="Calibri"/>
              </a:rPr>
              <a:t> on the males</a:t>
            </a:r>
          </a:p>
          <a:p>
            <a:pPr marL="285750" indent="-285750">
              <a:buFont typeface="Arial"/>
              <a:buChar char="•"/>
            </a:pPr>
            <a:r>
              <a:rPr lang="en-US" sz="2000" dirty="0">
                <a:cs typeface="Calibri"/>
              </a:rPr>
              <a:t>Wide range in North America, every county in FL</a:t>
            </a:r>
          </a:p>
          <a:p>
            <a:pPr marL="285750" indent="-285750">
              <a:buFont typeface="Arial"/>
              <a:buChar char="•"/>
            </a:pPr>
            <a:r>
              <a:rPr lang="en-US" sz="2000" dirty="0">
                <a:cs typeface="Calibri"/>
              </a:rPr>
              <a:t>Endangered population in the lower FL Keys</a:t>
            </a:r>
          </a:p>
          <a:p>
            <a:pPr marL="285750" indent="-285750">
              <a:buFont typeface="Arial"/>
              <a:buChar char="•"/>
            </a:pPr>
            <a:r>
              <a:rPr lang="en-US" sz="2000" dirty="0">
                <a:cs typeface="Calibri"/>
              </a:rPr>
              <a:t>Sometimes attracted to roadsides to feed on grasses and weeds</a:t>
            </a:r>
          </a:p>
        </p:txBody>
      </p:sp>
      <p:pic>
        <p:nvPicPr>
          <p:cNvPr id="3" name="Picture 2" descr="A brown cow standing on top of a grass covered field&#10;&#10;Description automatically generated">
            <a:extLst>
              <a:ext uri="{FF2B5EF4-FFF2-40B4-BE49-F238E27FC236}">
                <a16:creationId xmlns:a16="http://schemas.microsoft.com/office/drawing/2014/main" id="{8C178ABF-A9C0-4589-8AC9-675D07C755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4485" y="667960"/>
            <a:ext cx="5321870" cy="3550133"/>
          </a:xfrm>
          <a:prstGeom prst="rect">
            <a:avLst/>
          </a:prstGeom>
        </p:spPr>
      </p:pic>
      <p:pic>
        <p:nvPicPr>
          <p:cNvPr id="9" name="SLIDE 13">
            <a:hlinkClick r:id="" action="ppaction://media"/>
            <a:extLst>
              <a:ext uri="{FF2B5EF4-FFF2-40B4-BE49-F238E27FC236}">
                <a16:creationId xmlns:a16="http://schemas.microsoft.com/office/drawing/2014/main" id="{456E7BC7-133A-4FB8-99E8-278B1C3493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89789" y="105508"/>
            <a:ext cx="609600" cy="609600"/>
          </a:xfrm>
          <a:prstGeom prst="rect">
            <a:avLst/>
          </a:prstGeom>
        </p:spPr>
      </p:pic>
    </p:spTree>
    <p:extLst>
      <p:ext uri="{BB962C8B-B14F-4D97-AF65-F5344CB8AC3E}">
        <p14:creationId xmlns:p14="http://schemas.microsoft.com/office/powerpoint/2010/main" val="15664368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7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FC4FF-3AFF-441C-AD78-9DF900E73856}"/>
              </a:ext>
            </a:extLst>
          </p:cNvPr>
          <p:cNvPicPr>
            <a:picLocks noChangeAspect="1"/>
          </p:cNvPicPr>
          <p:nvPr/>
        </p:nvPicPr>
        <p:blipFill>
          <a:blip r:embed="rId5"/>
          <a:stretch>
            <a:fillRect/>
          </a:stretch>
        </p:blipFill>
        <p:spPr>
          <a:xfrm>
            <a:off x="1649894" y="769851"/>
            <a:ext cx="8569441" cy="4870637"/>
          </a:xfrm>
          <a:prstGeom prst="rect">
            <a:avLst/>
          </a:prstGeom>
        </p:spPr>
      </p:pic>
      <p:sp>
        <p:nvSpPr>
          <p:cNvPr id="7" name="Title 1">
            <a:extLst>
              <a:ext uri="{FF2B5EF4-FFF2-40B4-BE49-F238E27FC236}">
                <a16:creationId xmlns:a16="http://schemas.microsoft.com/office/drawing/2014/main" id="{511794CC-0EFB-45C1-833C-408AFDD15DEF}"/>
              </a:ext>
            </a:extLst>
          </p:cNvPr>
          <p:cNvSpPr txBox="1">
            <a:spLocks/>
          </p:cNvSpPr>
          <p:nvPr/>
        </p:nvSpPr>
        <p:spPr>
          <a:xfrm>
            <a:off x="1506071" y="12250"/>
            <a:ext cx="8537294" cy="934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Franklin Gothic Book" panose="020B0503020102020204" pitchFamily="34" charset="0"/>
              </a:rPr>
              <a:t>Rabies</a:t>
            </a:r>
          </a:p>
        </p:txBody>
      </p:sp>
      <p:sp>
        <p:nvSpPr>
          <p:cNvPr id="8" name="TextBox 7">
            <a:extLst>
              <a:ext uri="{FF2B5EF4-FFF2-40B4-BE49-F238E27FC236}">
                <a16:creationId xmlns:a16="http://schemas.microsoft.com/office/drawing/2014/main" id="{B40AD58E-7B23-4AB0-BB5A-884B1D95C3D9}"/>
              </a:ext>
            </a:extLst>
          </p:cNvPr>
          <p:cNvSpPr txBox="1"/>
          <p:nvPr/>
        </p:nvSpPr>
        <p:spPr>
          <a:xfrm>
            <a:off x="6670021" y="5680845"/>
            <a:ext cx="3549314" cy="276999"/>
          </a:xfrm>
          <a:prstGeom prst="rect">
            <a:avLst/>
          </a:prstGeom>
          <a:noFill/>
        </p:spPr>
        <p:txBody>
          <a:bodyPr wrap="square" rtlCol="0">
            <a:spAutoFit/>
          </a:bodyPr>
          <a:lstStyle/>
          <a:p>
            <a:pPr algn="r"/>
            <a:r>
              <a:rPr lang="en-US" sz="1200" dirty="0">
                <a:latin typeface="Franklin Gothic Book" panose="020B0503020102020204" pitchFamily="34" charset="0"/>
              </a:rPr>
              <a:t>Courtesy of the Florida Department of Health</a:t>
            </a:r>
          </a:p>
        </p:txBody>
      </p:sp>
      <p:sp>
        <p:nvSpPr>
          <p:cNvPr id="9" name="TextBox 8">
            <a:extLst>
              <a:ext uri="{FF2B5EF4-FFF2-40B4-BE49-F238E27FC236}">
                <a16:creationId xmlns:a16="http://schemas.microsoft.com/office/drawing/2014/main" id="{9815A23E-5A9C-463E-94C3-D50EAEB4E97A}"/>
              </a:ext>
            </a:extLst>
          </p:cNvPr>
          <p:cNvSpPr txBox="1"/>
          <p:nvPr/>
        </p:nvSpPr>
        <p:spPr>
          <a:xfrm>
            <a:off x="133237" y="1217512"/>
            <a:ext cx="1372834" cy="2031325"/>
          </a:xfrm>
          <a:prstGeom prst="rect">
            <a:avLst/>
          </a:prstGeom>
          <a:noFill/>
        </p:spPr>
        <p:txBody>
          <a:bodyPr wrap="square" rtlCol="0">
            <a:spAutoFit/>
          </a:bodyPr>
          <a:lstStyle/>
          <a:p>
            <a:r>
              <a:rPr lang="en-US" dirty="0"/>
              <a:t>Seek medical attention if ever bitten by a mammal species</a:t>
            </a:r>
          </a:p>
        </p:txBody>
      </p:sp>
      <p:pic>
        <p:nvPicPr>
          <p:cNvPr id="10" name="SLIDE 14">
            <a:hlinkClick r:id="" action="ppaction://media"/>
            <a:extLst>
              <a:ext uri="{FF2B5EF4-FFF2-40B4-BE49-F238E27FC236}">
                <a16:creationId xmlns:a16="http://schemas.microsoft.com/office/drawing/2014/main" id="{3C82F6E9-86D4-40F9-801C-1ED5892741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70021" y="52786"/>
            <a:ext cx="609600" cy="609600"/>
          </a:xfrm>
          <a:prstGeom prst="rect">
            <a:avLst/>
          </a:prstGeom>
        </p:spPr>
      </p:pic>
    </p:spTree>
    <p:extLst>
      <p:ext uri="{BB962C8B-B14F-4D97-AF65-F5344CB8AC3E}">
        <p14:creationId xmlns:p14="http://schemas.microsoft.com/office/powerpoint/2010/main" val="34861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3ECC8-2387-4480-A947-BBA495B7A851}"/>
              </a:ext>
            </a:extLst>
          </p:cNvPr>
          <p:cNvSpPr>
            <a:spLocks noGrp="1"/>
          </p:cNvSpPr>
          <p:nvPr>
            <p:ph type="title"/>
          </p:nvPr>
        </p:nvSpPr>
        <p:spPr>
          <a:xfrm>
            <a:off x="1976377" y="37177"/>
            <a:ext cx="2538714" cy="843285"/>
          </a:xfrm>
        </p:spPr>
        <p:txBody>
          <a:bodyPr>
            <a:normAutofit/>
          </a:bodyPr>
          <a:lstStyle/>
          <a:p>
            <a:r>
              <a:rPr lang="en-US" b="1" dirty="0">
                <a:latin typeface="+mn-lt"/>
                <a:cs typeface="Calibri Light"/>
              </a:rPr>
              <a:t>Wild Turkeys </a:t>
            </a:r>
          </a:p>
        </p:txBody>
      </p:sp>
      <p:sp>
        <p:nvSpPr>
          <p:cNvPr id="7" name="Title 1">
            <a:extLst>
              <a:ext uri="{FF2B5EF4-FFF2-40B4-BE49-F238E27FC236}">
                <a16:creationId xmlns:a16="http://schemas.microsoft.com/office/drawing/2014/main" id="{592CD669-4570-46B8-93BA-CA1771F53DB7}"/>
              </a:ext>
            </a:extLst>
          </p:cNvPr>
          <p:cNvSpPr txBox="1">
            <a:spLocks/>
          </p:cNvSpPr>
          <p:nvPr/>
        </p:nvSpPr>
        <p:spPr>
          <a:xfrm>
            <a:off x="7054011" y="0"/>
            <a:ext cx="4024130" cy="98797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latin typeface="+mn-lt"/>
                <a:cs typeface="Calibri Light"/>
              </a:rPr>
              <a:t>Sandhill Cranes </a:t>
            </a:r>
          </a:p>
        </p:txBody>
      </p:sp>
      <p:pic>
        <p:nvPicPr>
          <p:cNvPr id="4" name="Picture 5" descr="A bird standing on top of a grass covered field&#10;&#10;Description generated with very high confidence">
            <a:extLst>
              <a:ext uri="{FF2B5EF4-FFF2-40B4-BE49-F238E27FC236}">
                <a16:creationId xmlns:a16="http://schemas.microsoft.com/office/drawing/2014/main" id="{6DA4E98C-4561-4C1E-9E19-5CFD7718AA2F}"/>
              </a:ext>
            </a:extLst>
          </p:cNvPr>
          <p:cNvPicPr>
            <a:picLocks noChangeAspect="1"/>
          </p:cNvPicPr>
          <p:nvPr/>
        </p:nvPicPr>
        <p:blipFill>
          <a:blip r:embed="rId5"/>
          <a:stretch>
            <a:fillRect/>
          </a:stretch>
        </p:blipFill>
        <p:spPr>
          <a:xfrm>
            <a:off x="981919" y="872426"/>
            <a:ext cx="4537275" cy="3106866"/>
          </a:xfrm>
          <a:prstGeom prst="rect">
            <a:avLst/>
          </a:prstGeom>
        </p:spPr>
      </p:pic>
      <p:pic>
        <p:nvPicPr>
          <p:cNvPr id="8" name="Picture 8" descr="A bird standing on top of a sandy beach&#10;&#10;Description generated with very high confidence">
            <a:extLst>
              <a:ext uri="{FF2B5EF4-FFF2-40B4-BE49-F238E27FC236}">
                <a16:creationId xmlns:a16="http://schemas.microsoft.com/office/drawing/2014/main" id="{30AE07BF-7FA4-438E-93CA-E47A7D41AB65}"/>
              </a:ext>
            </a:extLst>
          </p:cNvPr>
          <p:cNvPicPr>
            <a:picLocks noChangeAspect="1"/>
          </p:cNvPicPr>
          <p:nvPr/>
        </p:nvPicPr>
        <p:blipFill>
          <a:blip r:embed="rId6"/>
          <a:stretch>
            <a:fillRect/>
          </a:stretch>
        </p:blipFill>
        <p:spPr>
          <a:xfrm>
            <a:off x="7160299" y="872426"/>
            <a:ext cx="2496774" cy="3326149"/>
          </a:xfrm>
          <a:prstGeom prst="rect">
            <a:avLst/>
          </a:prstGeom>
        </p:spPr>
      </p:pic>
      <p:sp>
        <p:nvSpPr>
          <p:cNvPr id="6" name="Content Placeholder 2">
            <a:extLst>
              <a:ext uri="{FF2B5EF4-FFF2-40B4-BE49-F238E27FC236}">
                <a16:creationId xmlns:a16="http://schemas.microsoft.com/office/drawing/2014/main" id="{9F521388-66F7-48CE-A0DC-23DCD9704017}"/>
              </a:ext>
            </a:extLst>
          </p:cNvPr>
          <p:cNvSpPr txBox="1">
            <a:spLocks/>
          </p:cNvSpPr>
          <p:nvPr/>
        </p:nvSpPr>
        <p:spPr>
          <a:xfrm>
            <a:off x="981919" y="4088933"/>
            <a:ext cx="9611989" cy="1753432"/>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cs typeface="Calibri"/>
              </a:rPr>
              <a:t>Protected species in Florida</a:t>
            </a:r>
          </a:p>
          <a:p>
            <a:r>
              <a:rPr lang="en-US" dirty="0">
                <a:cs typeface="Calibri"/>
              </a:rPr>
              <a:t>Will approach people if being fed, turkey toms can have breeding aggression</a:t>
            </a:r>
          </a:p>
          <a:p>
            <a:r>
              <a:rPr lang="en-US" dirty="0">
                <a:cs typeface="Calibri"/>
              </a:rPr>
              <a:t>May peck at reflective surfaces</a:t>
            </a:r>
          </a:p>
          <a:p>
            <a:r>
              <a:rPr lang="en-US" dirty="0">
                <a:cs typeface="Calibri"/>
              </a:rPr>
              <a:t>Can be scared away with loud noises, etc. (cannot be done around nests)</a:t>
            </a:r>
          </a:p>
          <a:p>
            <a:endParaRPr lang="en-US" dirty="0">
              <a:cs typeface="Calibri"/>
            </a:endParaRPr>
          </a:p>
          <a:p>
            <a:endParaRPr lang="en-US" dirty="0">
              <a:cs typeface="Calibri"/>
            </a:endParaRPr>
          </a:p>
        </p:txBody>
      </p:sp>
      <p:pic>
        <p:nvPicPr>
          <p:cNvPr id="3" name="SLIDE 14">
            <a:hlinkClick r:id="" action="ppaction://media"/>
            <a:extLst>
              <a:ext uri="{FF2B5EF4-FFF2-40B4-BE49-F238E27FC236}">
                <a16:creationId xmlns:a16="http://schemas.microsoft.com/office/drawing/2014/main" id="{DBFAF083-D363-47CC-86CE-B3B1408D43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81803" y="154019"/>
            <a:ext cx="609600" cy="609600"/>
          </a:xfrm>
          <a:prstGeom prst="rect">
            <a:avLst/>
          </a:prstGeom>
        </p:spPr>
      </p:pic>
    </p:spTree>
    <p:extLst>
      <p:ext uri="{BB962C8B-B14F-4D97-AF65-F5344CB8AC3E}">
        <p14:creationId xmlns:p14="http://schemas.microsoft.com/office/powerpoint/2010/main" val="10220319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9DF9-3AE0-45AB-B45B-35B6BF984EC1}"/>
              </a:ext>
            </a:extLst>
          </p:cNvPr>
          <p:cNvSpPr>
            <a:spLocks noGrp="1"/>
          </p:cNvSpPr>
          <p:nvPr>
            <p:ph type="title"/>
          </p:nvPr>
        </p:nvSpPr>
        <p:spPr>
          <a:xfrm>
            <a:off x="387173" y="-227227"/>
            <a:ext cx="10515600" cy="1325563"/>
          </a:xfrm>
        </p:spPr>
        <p:txBody>
          <a:bodyPr/>
          <a:lstStyle/>
          <a:p>
            <a:pPr algn="ctr"/>
            <a:r>
              <a:rPr lang="en-US" b="1" dirty="0">
                <a:latin typeface="+mn-lt"/>
                <a:cs typeface="Calibri Light"/>
              </a:rPr>
              <a:t>Bird Nests, Hawks and Songbirds</a:t>
            </a:r>
            <a:endParaRPr lang="en-US" dirty="0">
              <a:latin typeface="+mn-lt"/>
            </a:endParaRPr>
          </a:p>
        </p:txBody>
      </p:sp>
      <p:sp>
        <p:nvSpPr>
          <p:cNvPr id="3" name="Content Placeholder 2">
            <a:extLst>
              <a:ext uri="{FF2B5EF4-FFF2-40B4-BE49-F238E27FC236}">
                <a16:creationId xmlns:a16="http://schemas.microsoft.com/office/drawing/2014/main" id="{92DFD136-458E-4B4D-90BC-3303469EA0AF}"/>
              </a:ext>
            </a:extLst>
          </p:cNvPr>
          <p:cNvSpPr>
            <a:spLocks noGrp="1"/>
          </p:cNvSpPr>
          <p:nvPr>
            <p:ph idx="1"/>
          </p:nvPr>
        </p:nvSpPr>
        <p:spPr>
          <a:xfrm>
            <a:off x="317412" y="739294"/>
            <a:ext cx="11557176" cy="5065110"/>
          </a:xfrm>
        </p:spPr>
        <p:txBody>
          <a:bodyPr vert="horz" lIns="91440" tIns="45720" rIns="91440" bIns="45720" rtlCol="0" anchor="t">
            <a:normAutofit/>
          </a:bodyPr>
          <a:lstStyle/>
          <a:p>
            <a:r>
              <a:rPr lang="en-US" dirty="0">
                <a:cs typeface="Calibri"/>
              </a:rPr>
              <a:t>Birds nest in trees, shrubs, in or on a structure, or on the ground or in a wetland depending on species</a:t>
            </a:r>
            <a:endParaRPr lang="en-US" dirty="0">
              <a:cs typeface="Arial"/>
            </a:endParaRPr>
          </a:p>
          <a:p>
            <a:r>
              <a:rPr lang="en-US" dirty="0">
                <a:cs typeface="Calibri"/>
              </a:rPr>
              <a:t>Defensive of their nests, especially between Feb-May – may swoop at a person’s head</a:t>
            </a:r>
            <a:endParaRPr lang="en-US" dirty="0">
              <a:cs typeface="Arial"/>
            </a:endParaRPr>
          </a:p>
          <a:p>
            <a:r>
              <a:rPr lang="en-US" dirty="0">
                <a:cs typeface="Calibri"/>
              </a:rPr>
              <a:t>Keep distance from nest as much as possible</a:t>
            </a:r>
            <a:endParaRPr lang="en-US" dirty="0"/>
          </a:p>
          <a:p>
            <a:r>
              <a:rPr lang="en-US" dirty="0">
                <a:cs typeface="Calibri"/>
              </a:rPr>
              <a:t>Use umbrella, hats, or hazing techniques to keep aggressive bird away from contacting you</a:t>
            </a:r>
          </a:p>
          <a:p>
            <a:r>
              <a:rPr lang="en-US" dirty="0">
                <a:cs typeface="Calibri"/>
              </a:rPr>
              <a:t>Birds, eggs, and active nests are protected by federal and state  law – do not cause nest abandonment</a:t>
            </a:r>
          </a:p>
          <a:p>
            <a:pPr lvl="1"/>
            <a:r>
              <a:rPr lang="en-US" dirty="0">
                <a:cs typeface="Calibri"/>
              </a:rPr>
              <a:t>Active nest = a nest with live chicks or young being tended by the parent(s)</a:t>
            </a:r>
          </a:p>
          <a:p>
            <a:endParaRPr lang="en-US" dirty="0">
              <a:cs typeface="Calibri"/>
            </a:endParaRPr>
          </a:p>
          <a:p>
            <a:endParaRPr lang="en-US" dirty="0">
              <a:cs typeface="Calibri"/>
            </a:endParaRPr>
          </a:p>
        </p:txBody>
      </p:sp>
      <p:pic>
        <p:nvPicPr>
          <p:cNvPr id="5" name="Picture 4">
            <a:extLst>
              <a:ext uri="{FF2B5EF4-FFF2-40B4-BE49-F238E27FC236}">
                <a16:creationId xmlns:a16="http://schemas.microsoft.com/office/drawing/2014/main" id="{CEAE9CC5-4783-4E9A-AE51-FC8C9BBCF900}"/>
              </a:ext>
            </a:extLst>
          </p:cNvPr>
          <p:cNvPicPr>
            <a:picLocks noChangeAspect="1"/>
          </p:cNvPicPr>
          <p:nvPr/>
        </p:nvPicPr>
        <p:blipFill>
          <a:blip r:embed="rId5"/>
          <a:stretch>
            <a:fillRect/>
          </a:stretch>
        </p:blipFill>
        <p:spPr>
          <a:xfrm>
            <a:off x="627652" y="2958546"/>
            <a:ext cx="3715228" cy="2255260"/>
          </a:xfrm>
          <a:prstGeom prst="rect">
            <a:avLst/>
          </a:prstGeom>
        </p:spPr>
      </p:pic>
      <p:sp>
        <p:nvSpPr>
          <p:cNvPr id="6" name="Rectangle 5">
            <a:extLst>
              <a:ext uri="{FF2B5EF4-FFF2-40B4-BE49-F238E27FC236}">
                <a16:creationId xmlns:a16="http://schemas.microsoft.com/office/drawing/2014/main" id="{422A2012-F87E-4B1C-A027-22F2311A50F9}"/>
              </a:ext>
            </a:extLst>
          </p:cNvPr>
          <p:cNvSpPr/>
          <p:nvPr/>
        </p:nvSpPr>
        <p:spPr>
          <a:xfrm>
            <a:off x="420586" y="5210431"/>
            <a:ext cx="4196186" cy="461665"/>
          </a:xfrm>
          <a:prstGeom prst="rect">
            <a:avLst/>
          </a:prstGeom>
        </p:spPr>
        <p:txBody>
          <a:bodyPr wrap="square">
            <a:spAutoFit/>
          </a:bodyPr>
          <a:lstStyle/>
          <a:p>
            <a:r>
              <a:rPr lang="en-US" sz="1200" dirty="0"/>
              <a:t>N. Mockingbird By Captain-tucker - Own work, CC BY-SA 3.0, https://commons.wikimedia.org/w/index.php?curid=6930319</a:t>
            </a:r>
          </a:p>
        </p:txBody>
      </p:sp>
      <p:pic>
        <p:nvPicPr>
          <p:cNvPr id="9" name="Picture 8" descr="A bird perched on a tree branch&#10;&#10;Description automatically generated">
            <a:extLst>
              <a:ext uri="{FF2B5EF4-FFF2-40B4-BE49-F238E27FC236}">
                <a16:creationId xmlns:a16="http://schemas.microsoft.com/office/drawing/2014/main" id="{57895E53-E63B-473B-8132-22B1D38B91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6850" y="2966139"/>
            <a:ext cx="3035809" cy="2510736"/>
          </a:xfrm>
          <a:prstGeom prst="rect">
            <a:avLst/>
          </a:prstGeom>
        </p:spPr>
      </p:pic>
      <p:pic>
        <p:nvPicPr>
          <p:cNvPr id="4" name="Picture 4" descr="A small bird perched on a tree branch&#10;&#10;Description generated with very high confidence">
            <a:extLst>
              <a:ext uri="{FF2B5EF4-FFF2-40B4-BE49-F238E27FC236}">
                <a16:creationId xmlns:a16="http://schemas.microsoft.com/office/drawing/2014/main" id="{DB52F281-1246-4F06-8E64-0EDC48C530D2}"/>
              </a:ext>
            </a:extLst>
          </p:cNvPr>
          <p:cNvPicPr>
            <a:picLocks noChangeAspect="1"/>
          </p:cNvPicPr>
          <p:nvPr/>
        </p:nvPicPr>
        <p:blipFill>
          <a:blip r:embed="rId7"/>
          <a:stretch>
            <a:fillRect/>
          </a:stretch>
        </p:blipFill>
        <p:spPr>
          <a:xfrm>
            <a:off x="5179314" y="3004603"/>
            <a:ext cx="2872529" cy="3114103"/>
          </a:xfrm>
          <a:prstGeom prst="rect">
            <a:avLst/>
          </a:prstGeom>
        </p:spPr>
      </p:pic>
      <p:pic>
        <p:nvPicPr>
          <p:cNvPr id="7" name="SLIDE 15">
            <a:hlinkClick r:id="" action="ppaction://media"/>
            <a:extLst>
              <a:ext uri="{FF2B5EF4-FFF2-40B4-BE49-F238E27FC236}">
                <a16:creationId xmlns:a16="http://schemas.microsoft.com/office/drawing/2014/main" id="{8D995B55-C7B6-4396-9E40-A537D2680AA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48700" y="120192"/>
            <a:ext cx="609600" cy="609600"/>
          </a:xfrm>
          <a:prstGeom prst="rect">
            <a:avLst/>
          </a:prstGeom>
        </p:spPr>
      </p:pic>
    </p:spTree>
    <p:extLst>
      <p:ext uri="{BB962C8B-B14F-4D97-AF65-F5344CB8AC3E}">
        <p14:creationId xmlns:p14="http://schemas.microsoft.com/office/powerpoint/2010/main" val="18555876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004" y="-198677"/>
            <a:ext cx="10067730" cy="1143000"/>
          </a:xfrm>
        </p:spPr>
        <p:txBody>
          <a:bodyPr>
            <a:noAutofit/>
          </a:bodyPr>
          <a:lstStyle/>
          <a:p>
            <a:pPr algn="ctr"/>
            <a:r>
              <a:rPr lang="en-US" sz="3600" b="1" dirty="0">
                <a:latin typeface="+mn-lt"/>
              </a:rPr>
              <a:t>Prevent Problems with Mammals and Birds: Hazing</a:t>
            </a:r>
          </a:p>
        </p:txBody>
      </p:sp>
      <p:sp>
        <p:nvSpPr>
          <p:cNvPr id="7" name="Content Placeholder 6"/>
          <p:cNvSpPr>
            <a:spLocks noGrp="1"/>
          </p:cNvSpPr>
          <p:nvPr>
            <p:ph idx="1"/>
          </p:nvPr>
        </p:nvSpPr>
        <p:spPr>
          <a:xfrm>
            <a:off x="1286048" y="764439"/>
            <a:ext cx="5137411" cy="5994171"/>
          </a:xfrm>
        </p:spPr>
        <p:txBody>
          <a:bodyPr>
            <a:noAutofit/>
          </a:bodyPr>
          <a:lstStyle/>
          <a:p>
            <a:pPr marL="0" indent="0">
              <a:buNone/>
            </a:pPr>
            <a:r>
              <a:rPr lang="en-US" b="1" dirty="0"/>
              <a:t>Establish Human Dominance</a:t>
            </a:r>
          </a:p>
          <a:p>
            <a:r>
              <a:rPr lang="en-US" sz="2400" dirty="0"/>
              <a:t>Rocks &amp; sticks</a:t>
            </a:r>
          </a:p>
          <a:p>
            <a:r>
              <a:rPr lang="en-US" sz="2400" dirty="0"/>
              <a:t>Whistles</a:t>
            </a:r>
          </a:p>
          <a:p>
            <a:r>
              <a:rPr lang="en-US" sz="2400" dirty="0"/>
              <a:t>Pots &amp; Pans</a:t>
            </a:r>
          </a:p>
          <a:p>
            <a:r>
              <a:rPr lang="en-US" sz="2400" dirty="0"/>
              <a:t>Car &amp; air horns</a:t>
            </a:r>
          </a:p>
          <a:p>
            <a:r>
              <a:rPr lang="en-US" sz="2400" dirty="0"/>
              <a:t>“Coyote shaker”</a:t>
            </a:r>
          </a:p>
          <a:p>
            <a:r>
              <a:rPr lang="en-US" sz="2400" dirty="0"/>
              <a:t>Motion-activated sprinklers</a:t>
            </a:r>
          </a:p>
          <a:p>
            <a:r>
              <a:rPr lang="en-US" sz="2400" dirty="0"/>
              <a:t>Water pistols</a:t>
            </a:r>
          </a:p>
          <a:p>
            <a:r>
              <a:rPr lang="en-US" sz="2400" dirty="0"/>
              <a:t>Motion lights</a:t>
            </a:r>
          </a:p>
          <a:p>
            <a:r>
              <a:rPr lang="en-US" sz="2400" dirty="0"/>
              <a:t>Firecrackers</a:t>
            </a:r>
          </a:p>
          <a:p>
            <a:r>
              <a:rPr lang="en-US" sz="2400" i="1" dirty="0"/>
              <a:t>Bear spray</a:t>
            </a:r>
          </a:p>
        </p:txBody>
      </p:sp>
      <p:pic>
        <p:nvPicPr>
          <p:cNvPr id="11" name="Picture 10" descr="BlackCatFirecrackers">
            <a:extLst>
              <a:ext uri="{FF2B5EF4-FFF2-40B4-BE49-F238E27FC236}">
                <a16:creationId xmlns:a16="http://schemas.microsoft.com/office/drawing/2014/main" id="{3A169D69-AB42-4ECC-A886-F32866115021}"/>
              </a:ext>
            </a:extLst>
          </p:cNvPr>
          <p:cNvPicPr>
            <a:picLocks noChangeAspect="1" noChangeArrowheads="1"/>
          </p:cNvPicPr>
          <p:nvPr/>
        </p:nvPicPr>
        <p:blipFill>
          <a:blip r:embed="rId5" cstate="print"/>
          <a:srcRect/>
          <a:stretch>
            <a:fillRect/>
          </a:stretch>
        </p:blipFill>
        <p:spPr bwMode="auto">
          <a:xfrm>
            <a:off x="6541578" y="944324"/>
            <a:ext cx="2133600" cy="2546557"/>
          </a:xfrm>
          <a:prstGeom prst="rect">
            <a:avLst/>
          </a:prstGeom>
          <a:noFill/>
        </p:spPr>
      </p:pic>
      <p:pic>
        <p:nvPicPr>
          <p:cNvPr id="16" name="Picture 7" descr="AHl">
            <a:extLst>
              <a:ext uri="{FF2B5EF4-FFF2-40B4-BE49-F238E27FC236}">
                <a16:creationId xmlns:a16="http://schemas.microsoft.com/office/drawing/2014/main" id="{66286E82-4B14-4712-AF4D-FDBAA745B332}"/>
              </a:ext>
            </a:extLst>
          </p:cNvPr>
          <p:cNvPicPr>
            <a:picLocks noChangeAspect="1" noChangeArrowheads="1"/>
          </p:cNvPicPr>
          <p:nvPr/>
        </p:nvPicPr>
        <p:blipFill>
          <a:blip r:embed="rId6" cstate="print"/>
          <a:srcRect l="22224"/>
          <a:stretch>
            <a:fillRect/>
          </a:stretch>
        </p:blipFill>
        <p:spPr bwMode="auto">
          <a:xfrm>
            <a:off x="6541578" y="3490882"/>
            <a:ext cx="2413514" cy="2567018"/>
          </a:xfrm>
          <a:prstGeom prst="rect">
            <a:avLst/>
          </a:prstGeom>
          <a:noFill/>
          <a:ln w="9525">
            <a:noFill/>
            <a:miter lim="800000"/>
            <a:headEnd/>
            <a:tailEnd/>
          </a:ln>
        </p:spPr>
      </p:pic>
      <p:pic>
        <p:nvPicPr>
          <p:cNvPr id="18" name="Picture 9" descr="scarecrow1">
            <a:extLst>
              <a:ext uri="{FF2B5EF4-FFF2-40B4-BE49-F238E27FC236}">
                <a16:creationId xmlns:a16="http://schemas.microsoft.com/office/drawing/2014/main" id="{57FA486D-3179-4DB0-93FA-1A458AFE26AA}"/>
              </a:ext>
            </a:extLst>
          </p:cNvPr>
          <p:cNvPicPr>
            <a:picLocks noChangeAspect="1" noChangeArrowheads="1"/>
          </p:cNvPicPr>
          <p:nvPr/>
        </p:nvPicPr>
        <p:blipFill>
          <a:blip r:embed="rId7" cstate="print"/>
          <a:srcRect/>
          <a:stretch>
            <a:fillRect/>
          </a:stretch>
        </p:blipFill>
        <p:spPr bwMode="auto">
          <a:xfrm>
            <a:off x="8675178" y="944326"/>
            <a:ext cx="2805113" cy="5048865"/>
          </a:xfrm>
          <a:prstGeom prst="rect">
            <a:avLst/>
          </a:prstGeom>
          <a:noFill/>
        </p:spPr>
      </p:pic>
      <p:pic>
        <p:nvPicPr>
          <p:cNvPr id="2" name="SLIDE 16">
            <a:hlinkClick r:id="" action="ppaction://media"/>
            <a:extLst>
              <a:ext uri="{FF2B5EF4-FFF2-40B4-BE49-F238E27FC236}">
                <a16:creationId xmlns:a16="http://schemas.microsoft.com/office/drawing/2014/main" id="{03A19A17-FB50-4E44-BFE8-B39E5B5ABD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77734" y="139155"/>
            <a:ext cx="609600" cy="609600"/>
          </a:xfrm>
          <a:prstGeom prst="rect">
            <a:avLst/>
          </a:prstGeom>
        </p:spPr>
      </p:pic>
    </p:spTree>
    <p:extLst>
      <p:ext uri="{BB962C8B-B14F-4D97-AF65-F5344CB8AC3E}">
        <p14:creationId xmlns:p14="http://schemas.microsoft.com/office/powerpoint/2010/main" val="34547310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09B7-9718-4238-9243-367FB73031AB}"/>
              </a:ext>
            </a:extLst>
          </p:cNvPr>
          <p:cNvSpPr>
            <a:spLocks noGrp="1"/>
          </p:cNvSpPr>
          <p:nvPr>
            <p:ph type="title"/>
          </p:nvPr>
        </p:nvSpPr>
        <p:spPr>
          <a:xfrm>
            <a:off x="355601" y="360608"/>
            <a:ext cx="11074400" cy="1143000"/>
          </a:xfrm>
        </p:spPr>
        <p:txBody>
          <a:bodyPr/>
          <a:lstStyle/>
          <a:p>
            <a:pPr algn="ctr"/>
            <a:r>
              <a:rPr lang="en-US" sz="4000" b="1" dirty="0">
                <a:latin typeface="+mn-lt"/>
              </a:rPr>
              <a:t>Bear Spray</a:t>
            </a:r>
          </a:p>
        </p:txBody>
      </p:sp>
      <p:sp>
        <p:nvSpPr>
          <p:cNvPr id="3" name="Content Placeholder 2">
            <a:extLst>
              <a:ext uri="{FF2B5EF4-FFF2-40B4-BE49-F238E27FC236}">
                <a16:creationId xmlns:a16="http://schemas.microsoft.com/office/drawing/2014/main" id="{64C5AD70-5D61-4748-A8E6-52F47465EAFC}"/>
              </a:ext>
            </a:extLst>
          </p:cNvPr>
          <p:cNvSpPr>
            <a:spLocks noGrp="1"/>
          </p:cNvSpPr>
          <p:nvPr>
            <p:ph idx="1"/>
          </p:nvPr>
        </p:nvSpPr>
        <p:spPr>
          <a:xfrm>
            <a:off x="6572250" y="1503608"/>
            <a:ext cx="5181600" cy="3992563"/>
          </a:xfrm>
        </p:spPr>
        <p:txBody>
          <a:bodyPr>
            <a:normAutofit lnSpcReduction="10000"/>
          </a:bodyPr>
          <a:lstStyle/>
          <a:p>
            <a:pPr>
              <a:buSzPct val="70000"/>
              <a:buFont typeface="Wingdings" panose="05000000000000000000" pitchFamily="2" charset="2"/>
              <a:buChar char="§"/>
            </a:pPr>
            <a:endParaRPr lang="en-US" dirty="0"/>
          </a:p>
          <a:p>
            <a:pPr>
              <a:buSzPct val="70000"/>
              <a:buFont typeface="Wingdings" panose="05000000000000000000" pitchFamily="2" charset="2"/>
              <a:buChar char="§"/>
            </a:pPr>
            <a:r>
              <a:rPr lang="en-US" sz="2800" dirty="0"/>
              <a:t>For mammals only</a:t>
            </a:r>
          </a:p>
          <a:p>
            <a:pPr>
              <a:buSzPct val="70000"/>
              <a:buFont typeface="Wingdings" panose="05000000000000000000" pitchFamily="2" charset="2"/>
              <a:buChar char="§"/>
            </a:pPr>
            <a:r>
              <a:rPr lang="en-US" sz="2800" dirty="0"/>
              <a:t>Have easily accessible</a:t>
            </a:r>
          </a:p>
          <a:p>
            <a:pPr>
              <a:buSzPct val="70000"/>
              <a:buFont typeface="Wingdings" panose="05000000000000000000" pitchFamily="2" charset="2"/>
              <a:buChar char="§"/>
            </a:pPr>
            <a:r>
              <a:rPr lang="en-US" sz="2800" dirty="0"/>
              <a:t>Aim just below face</a:t>
            </a:r>
          </a:p>
          <a:p>
            <a:pPr>
              <a:buSzPct val="70000"/>
              <a:buFont typeface="Wingdings" panose="05000000000000000000" pitchFamily="2" charset="2"/>
              <a:buChar char="§"/>
            </a:pPr>
            <a:r>
              <a:rPr lang="en-US" sz="2800" dirty="0"/>
              <a:t>2-3 second bursts</a:t>
            </a:r>
          </a:p>
          <a:p>
            <a:pPr>
              <a:buSzPct val="70000"/>
              <a:buFont typeface="Wingdings" panose="05000000000000000000" pitchFamily="2" charset="2"/>
              <a:buChar char="§"/>
            </a:pPr>
            <a:r>
              <a:rPr lang="en-US" sz="2800" dirty="0"/>
              <a:t>15-25 feet </a:t>
            </a:r>
          </a:p>
          <a:p>
            <a:pPr>
              <a:buSzPct val="70000"/>
              <a:buFont typeface="Wingdings" panose="05000000000000000000" pitchFamily="2" charset="2"/>
              <a:buChar char="§"/>
            </a:pPr>
            <a:r>
              <a:rPr lang="en-US" sz="2800" dirty="0"/>
              <a:t>More effective than a gun</a:t>
            </a:r>
          </a:p>
          <a:p>
            <a:pPr>
              <a:buSzPct val="70000"/>
              <a:buFont typeface="Wingdings" panose="05000000000000000000" pitchFamily="2" charset="2"/>
              <a:buChar char="§"/>
            </a:pPr>
            <a:r>
              <a:rPr lang="en-US" sz="2800" dirty="0"/>
              <a:t>Account for wind direction</a:t>
            </a:r>
          </a:p>
          <a:p>
            <a:pPr>
              <a:buSzPct val="70000"/>
              <a:buFont typeface="Wingdings" panose="05000000000000000000" pitchFamily="2" charset="2"/>
              <a:buChar char="§"/>
            </a:pPr>
            <a:r>
              <a:rPr lang="en-US" sz="2800" dirty="0"/>
              <a:t>Have a container to store can in</a:t>
            </a:r>
          </a:p>
        </p:txBody>
      </p:sp>
      <p:pic>
        <p:nvPicPr>
          <p:cNvPr id="4" name="Picture 3">
            <a:extLst>
              <a:ext uri="{FF2B5EF4-FFF2-40B4-BE49-F238E27FC236}">
                <a16:creationId xmlns:a16="http://schemas.microsoft.com/office/drawing/2014/main" id="{97964EBE-F012-409E-A832-789B13486D45}"/>
              </a:ext>
            </a:extLst>
          </p:cNvPr>
          <p:cNvPicPr>
            <a:picLocks noChangeAspect="1"/>
          </p:cNvPicPr>
          <p:nvPr/>
        </p:nvPicPr>
        <p:blipFill rotWithShape="1">
          <a:blip r:embed="rId5"/>
          <a:srcRect l="2403" t="42054" r="6303" b="3694"/>
          <a:stretch/>
        </p:blipFill>
        <p:spPr>
          <a:xfrm>
            <a:off x="355601" y="1828800"/>
            <a:ext cx="5791199" cy="3184527"/>
          </a:xfrm>
          <a:prstGeom prst="rect">
            <a:avLst/>
          </a:prstGeom>
        </p:spPr>
      </p:pic>
      <p:pic>
        <p:nvPicPr>
          <p:cNvPr id="6" name="SLIDE 17">
            <a:hlinkClick r:id="" action="ppaction://media"/>
            <a:extLst>
              <a:ext uri="{FF2B5EF4-FFF2-40B4-BE49-F238E27FC236}">
                <a16:creationId xmlns:a16="http://schemas.microsoft.com/office/drawing/2014/main" id="{65FA9456-AF1E-4895-A126-CF53CE6DC9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1450" y="397366"/>
            <a:ext cx="609600" cy="609600"/>
          </a:xfrm>
          <a:prstGeom prst="rect">
            <a:avLst/>
          </a:prstGeom>
        </p:spPr>
      </p:pic>
    </p:spTree>
    <p:extLst>
      <p:ext uri="{BB962C8B-B14F-4D97-AF65-F5344CB8AC3E}">
        <p14:creationId xmlns:p14="http://schemas.microsoft.com/office/powerpoint/2010/main" val="22211383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DE4F-5E72-46C2-848C-CADCC2E0328A}"/>
              </a:ext>
            </a:extLst>
          </p:cNvPr>
          <p:cNvSpPr>
            <a:spLocks noGrp="1"/>
          </p:cNvSpPr>
          <p:nvPr>
            <p:ph type="title"/>
          </p:nvPr>
        </p:nvSpPr>
        <p:spPr/>
        <p:txBody>
          <a:bodyPr>
            <a:normAutofit/>
          </a:bodyPr>
          <a:lstStyle/>
          <a:p>
            <a:r>
              <a:rPr lang="en-US" sz="4000" b="1" dirty="0">
                <a:latin typeface="+mn-lt"/>
              </a:rPr>
              <a:t>Notes about Hazing</a:t>
            </a:r>
          </a:p>
        </p:txBody>
      </p:sp>
      <p:sp>
        <p:nvSpPr>
          <p:cNvPr id="3" name="Content Placeholder 2">
            <a:extLst>
              <a:ext uri="{FF2B5EF4-FFF2-40B4-BE49-F238E27FC236}">
                <a16:creationId xmlns:a16="http://schemas.microsoft.com/office/drawing/2014/main" id="{3AF40723-1AC5-4E9F-A500-F181619C73B7}"/>
              </a:ext>
            </a:extLst>
          </p:cNvPr>
          <p:cNvSpPr>
            <a:spLocks noGrp="1"/>
          </p:cNvSpPr>
          <p:nvPr>
            <p:ph idx="1"/>
          </p:nvPr>
        </p:nvSpPr>
        <p:spPr>
          <a:xfrm>
            <a:off x="533400" y="1690690"/>
            <a:ext cx="4819650" cy="4351338"/>
          </a:xfrm>
        </p:spPr>
        <p:txBody>
          <a:bodyPr>
            <a:normAutofit/>
          </a:bodyPr>
          <a:lstStyle/>
          <a:p>
            <a:r>
              <a:rPr lang="en-US" sz="2200" dirty="0"/>
              <a:t>Do not haze birds when you are very close to the nest</a:t>
            </a:r>
          </a:p>
          <a:p>
            <a:pPr lvl="1"/>
            <a:r>
              <a:rPr lang="en-US" sz="2200" dirty="0"/>
              <a:t>This could cause nests to fail from the disturbance</a:t>
            </a:r>
          </a:p>
          <a:p>
            <a:r>
              <a:rPr lang="en-US" sz="2200" dirty="0"/>
              <a:t>Make sure the animal has a safe place to escape to</a:t>
            </a:r>
          </a:p>
          <a:p>
            <a:r>
              <a:rPr lang="en-US" sz="2200" dirty="0"/>
              <a:t>Be mindful of where the wildlife will retreat to. Wildlife may try to escape towards a busy road, endangering the animal and people on the road, or into a building</a:t>
            </a:r>
          </a:p>
        </p:txBody>
      </p:sp>
      <p:pic>
        <p:nvPicPr>
          <p:cNvPr id="5" name="Picture 4" descr="A brown cow walking down a dirt road&#10;&#10;Description automatically generated">
            <a:extLst>
              <a:ext uri="{FF2B5EF4-FFF2-40B4-BE49-F238E27FC236}">
                <a16:creationId xmlns:a16="http://schemas.microsoft.com/office/drawing/2014/main" id="{92578311-2D65-47A5-B2DE-398B0F04A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239" y="1559293"/>
            <a:ext cx="6089583" cy="3775402"/>
          </a:xfrm>
          <a:prstGeom prst="rect">
            <a:avLst/>
          </a:prstGeom>
        </p:spPr>
      </p:pic>
    </p:spTree>
    <p:extLst>
      <p:ext uri="{BB962C8B-B14F-4D97-AF65-F5344CB8AC3E}">
        <p14:creationId xmlns:p14="http://schemas.microsoft.com/office/powerpoint/2010/main" val="311043932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C5BDE9-D135-449E-B85F-CBCE44CD6E4F}"/>
              </a:ext>
            </a:extLst>
          </p:cNvPr>
          <p:cNvSpPr/>
          <p:nvPr/>
        </p:nvSpPr>
        <p:spPr>
          <a:xfrm>
            <a:off x="5398265" y="418641"/>
            <a:ext cx="6793735" cy="5447645"/>
          </a:xfrm>
          <a:prstGeom prst="rect">
            <a:avLst/>
          </a:prstGeom>
        </p:spPr>
        <p:txBody>
          <a:bodyPr wrap="square">
            <a:spAutoFit/>
          </a:bodyPr>
          <a:lstStyle/>
          <a:p>
            <a:r>
              <a:rPr lang="en-US" sz="4000" b="1" dirty="0"/>
              <a:t>Overview of FWC</a:t>
            </a:r>
            <a:endParaRPr lang="en-US" sz="2400" b="1" dirty="0"/>
          </a:p>
          <a:p>
            <a:pPr>
              <a:buFont typeface="Wingdings" panose="05000000000000000000" pitchFamily="2" charset="2"/>
              <a:buChar char="q"/>
            </a:pPr>
            <a:r>
              <a:rPr lang="en-US" sz="2200" dirty="0"/>
              <a:t>State agency – managing fish and wildlife resources for their long-term well-being and the benefit of the people</a:t>
            </a:r>
          </a:p>
          <a:p>
            <a:pPr>
              <a:buFont typeface="Wingdings" panose="05000000000000000000" pitchFamily="2" charset="2"/>
              <a:buChar char="q"/>
            </a:pPr>
            <a:r>
              <a:rPr lang="en-US" sz="2200" dirty="0"/>
              <a:t>Headquarters Tallahassee, 5 regional offices, 76 field offices and facilities</a:t>
            </a:r>
          </a:p>
          <a:p>
            <a:pPr marL="800100" lvl="1" indent="-342900">
              <a:buFont typeface="Wingdings" panose="05000000000000000000" pitchFamily="2" charset="2"/>
              <a:buChar char="§"/>
            </a:pPr>
            <a:r>
              <a:rPr lang="en-US" sz="2200" dirty="0"/>
              <a:t>Freshwater &amp; Marine Fisheries Mgmts.</a:t>
            </a:r>
          </a:p>
          <a:p>
            <a:pPr marL="800100" lvl="1" indent="-342900">
              <a:buFont typeface="Wingdings" panose="05000000000000000000" pitchFamily="2" charset="2"/>
              <a:buChar char="§"/>
            </a:pPr>
            <a:r>
              <a:rPr lang="en-US" sz="2200" dirty="0"/>
              <a:t>Fish and Wildlife Research Institute</a:t>
            </a:r>
          </a:p>
          <a:p>
            <a:pPr marL="800100" lvl="1" indent="-342900">
              <a:buFont typeface="Wingdings" panose="05000000000000000000" pitchFamily="2" charset="2"/>
              <a:buChar char="§"/>
            </a:pPr>
            <a:r>
              <a:rPr lang="en-US" sz="2200" dirty="0"/>
              <a:t>Hunting and Game Mgmt.</a:t>
            </a:r>
          </a:p>
          <a:p>
            <a:pPr marL="800100" lvl="1" indent="-342900">
              <a:buFont typeface="Wingdings" panose="05000000000000000000" pitchFamily="2" charset="2"/>
              <a:buChar char="§"/>
            </a:pPr>
            <a:r>
              <a:rPr lang="en-US" sz="2200" dirty="0"/>
              <a:t>Law enforcement: Protect, patrol, and preserve</a:t>
            </a:r>
          </a:p>
          <a:p>
            <a:pPr marL="800100" lvl="1" indent="-342900">
              <a:buFont typeface="Wingdings" panose="05000000000000000000" pitchFamily="2" charset="2"/>
              <a:buChar char="§"/>
            </a:pPr>
            <a:r>
              <a:rPr lang="en-US" sz="2200" dirty="0">
                <a:solidFill>
                  <a:schemeClr val="tx1">
                    <a:lumMod val="95000"/>
                    <a:lumOff val="5000"/>
                  </a:schemeClr>
                </a:solidFill>
                <a:highlight>
                  <a:srgbClr val="FFFF00"/>
                </a:highlight>
              </a:rPr>
              <a:t>Habitat &amp; Species Conservation</a:t>
            </a:r>
          </a:p>
          <a:p>
            <a:pPr marL="1257300" lvl="2" indent="-342900">
              <a:buFont typeface="Courier New" panose="02070309020205020404" pitchFamily="49" charset="0"/>
              <a:buChar char="o"/>
            </a:pPr>
            <a:r>
              <a:rPr lang="en-US" sz="2200" dirty="0">
                <a:solidFill>
                  <a:schemeClr val="tx1">
                    <a:lumMod val="95000"/>
                    <a:lumOff val="5000"/>
                  </a:schemeClr>
                </a:solidFill>
                <a:highlight>
                  <a:srgbClr val="FFFF00"/>
                </a:highlight>
              </a:rPr>
              <a:t>Wildlife Impact Management</a:t>
            </a:r>
          </a:p>
          <a:p>
            <a:pPr marL="1714500" lvl="3" indent="-342900">
              <a:buFont typeface="Wingdings" panose="05000000000000000000" pitchFamily="2" charset="2"/>
              <a:buChar char="Ø"/>
            </a:pPr>
            <a:r>
              <a:rPr lang="en-US" sz="2200" dirty="0">
                <a:solidFill>
                  <a:schemeClr val="tx1">
                    <a:lumMod val="95000"/>
                    <a:lumOff val="5000"/>
                  </a:schemeClr>
                </a:solidFill>
                <a:highlight>
                  <a:srgbClr val="FFFF00"/>
                </a:highlight>
              </a:rPr>
              <a:t>Wildlife Assistance Program – assisting the public with nuisance wildlife and conflict issues thru education and outreach</a:t>
            </a:r>
          </a:p>
          <a:p>
            <a:pPr marL="1714500" lvl="3" indent="-342900">
              <a:buFont typeface="Wingdings" panose="05000000000000000000" pitchFamily="2" charset="2"/>
              <a:buChar char="Ø"/>
            </a:pPr>
            <a:r>
              <a:rPr lang="en-US" sz="2200" dirty="0"/>
              <a:t>Non-native Wildlife Program</a:t>
            </a:r>
          </a:p>
        </p:txBody>
      </p:sp>
      <p:pic>
        <p:nvPicPr>
          <p:cNvPr id="3" name="Picture 2" descr="http://myfwc.com/media/86836/FWC_Logo_C.gif">
            <a:extLst>
              <a:ext uri="{FF2B5EF4-FFF2-40B4-BE49-F238E27FC236}">
                <a16:creationId xmlns:a16="http://schemas.microsoft.com/office/drawing/2014/main" id="{54651420-A979-4046-9CD7-43EF3C4F5575}"/>
              </a:ext>
            </a:extLst>
          </p:cNvPr>
          <p:cNvPicPr>
            <a:picLocks noChangeAspect="1" noChangeArrowheads="1"/>
          </p:cNvPicPr>
          <p:nvPr/>
        </p:nvPicPr>
        <p:blipFill>
          <a:blip r:embed="rId5" cstate="print"/>
          <a:srcRect/>
          <a:stretch>
            <a:fillRect/>
          </a:stretch>
        </p:blipFill>
        <p:spPr bwMode="auto">
          <a:xfrm>
            <a:off x="511760" y="121185"/>
            <a:ext cx="4555999" cy="5539136"/>
          </a:xfrm>
          <a:prstGeom prst="rect">
            <a:avLst/>
          </a:prstGeom>
          <a:noFill/>
        </p:spPr>
      </p:pic>
      <p:pic>
        <p:nvPicPr>
          <p:cNvPr id="4" name="SLIDE 2">
            <a:hlinkClick r:id="" action="ppaction://media"/>
            <a:extLst>
              <a:ext uri="{FF2B5EF4-FFF2-40B4-BE49-F238E27FC236}">
                <a16:creationId xmlns:a16="http://schemas.microsoft.com/office/drawing/2014/main" id="{DFB8F22D-2C6B-4164-A057-AFE223B473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3435" y="212130"/>
            <a:ext cx="609600" cy="779584"/>
          </a:xfrm>
          <a:prstGeom prst="rect">
            <a:avLst/>
          </a:prstGeom>
        </p:spPr>
      </p:pic>
    </p:spTree>
    <p:extLst>
      <p:ext uri="{BB962C8B-B14F-4D97-AF65-F5344CB8AC3E}">
        <p14:creationId xmlns:p14="http://schemas.microsoft.com/office/powerpoint/2010/main" val="287786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CE12F6-55A7-4C05-A8C2-5B190339EDE1}"/>
              </a:ext>
            </a:extLst>
          </p:cNvPr>
          <p:cNvSpPr>
            <a:spLocks noGrp="1"/>
          </p:cNvSpPr>
          <p:nvPr>
            <p:ph type="title"/>
          </p:nvPr>
        </p:nvSpPr>
        <p:spPr>
          <a:xfrm>
            <a:off x="1257970" y="517935"/>
            <a:ext cx="10515600" cy="430821"/>
          </a:xfrm>
        </p:spPr>
        <p:txBody>
          <a:bodyPr>
            <a:noAutofit/>
          </a:bodyPr>
          <a:lstStyle/>
          <a:p>
            <a:pPr algn="ctr"/>
            <a:r>
              <a:rPr lang="en-US" sz="4000" b="1" dirty="0">
                <a:latin typeface="+mn-lt"/>
                <a:cs typeface="Calibri Light"/>
              </a:rPr>
              <a:t>American Alligator</a:t>
            </a:r>
            <a:br>
              <a:rPr lang="en-US" sz="4000" b="1" dirty="0">
                <a:latin typeface="+mn-lt"/>
                <a:cs typeface="Calibri Light"/>
              </a:rPr>
            </a:br>
            <a:endParaRPr lang="en-US" sz="4000" b="1" dirty="0">
              <a:latin typeface="+mn-lt"/>
              <a:cs typeface="Arial"/>
            </a:endParaRPr>
          </a:p>
        </p:txBody>
      </p:sp>
      <p:sp>
        <p:nvSpPr>
          <p:cNvPr id="6" name="TextBox 5">
            <a:extLst>
              <a:ext uri="{FF2B5EF4-FFF2-40B4-BE49-F238E27FC236}">
                <a16:creationId xmlns:a16="http://schemas.microsoft.com/office/drawing/2014/main" id="{87707C7D-F85B-4EA4-9066-AD9392DB2341}"/>
              </a:ext>
            </a:extLst>
          </p:cNvPr>
          <p:cNvSpPr txBox="1"/>
          <p:nvPr/>
        </p:nvSpPr>
        <p:spPr>
          <a:xfrm>
            <a:off x="4325511" y="5486757"/>
            <a:ext cx="3757546" cy="369332"/>
          </a:xfrm>
          <a:prstGeom prst="rect">
            <a:avLst/>
          </a:prstGeom>
          <a:noFill/>
        </p:spPr>
        <p:txBody>
          <a:bodyPr wrap="square" rtlCol="0">
            <a:spAutoFit/>
          </a:bodyPr>
          <a:lstStyle/>
          <a:p>
            <a:pPr algn="ctr"/>
            <a:r>
              <a:rPr lang="en-US" dirty="0"/>
              <a:t>American alligator U.S. range</a:t>
            </a:r>
            <a:endParaRPr lang="en-US" i="1" dirty="0"/>
          </a:p>
        </p:txBody>
      </p:sp>
      <p:sp>
        <p:nvSpPr>
          <p:cNvPr id="8" name="Rectangle 4">
            <a:extLst>
              <a:ext uri="{FF2B5EF4-FFF2-40B4-BE49-F238E27FC236}">
                <a16:creationId xmlns:a16="http://schemas.microsoft.com/office/drawing/2014/main" id="{4E804FFC-ECDB-487E-9F67-8FF4A8D9BDC5}"/>
              </a:ext>
            </a:extLst>
          </p:cNvPr>
          <p:cNvSpPr txBox="1">
            <a:spLocks noChangeArrowheads="1"/>
          </p:cNvSpPr>
          <p:nvPr/>
        </p:nvSpPr>
        <p:spPr>
          <a:xfrm>
            <a:off x="377105" y="1928837"/>
            <a:ext cx="5827179" cy="31899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spcAft>
                <a:spcPts val="1200"/>
              </a:spcAft>
            </a:pPr>
            <a:r>
              <a:rPr lang="en-US" sz="2600" dirty="0"/>
              <a:t>Conservation success in Florida</a:t>
            </a:r>
          </a:p>
          <a:p>
            <a:pPr>
              <a:lnSpc>
                <a:spcPts val="2000"/>
              </a:lnSpc>
              <a:spcAft>
                <a:spcPts val="1200"/>
              </a:spcAft>
            </a:pPr>
            <a:r>
              <a:rPr lang="en-US" sz="2600" dirty="0"/>
              <a:t>Included on original Federal Endangered Species List in 1967</a:t>
            </a:r>
          </a:p>
          <a:p>
            <a:pPr>
              <a:lnSpc>
                <a:spcPts val="2000"/>
              </a:lnSpc>
              <a:spcAft>
                <a:spcPts val="1200"/>
              </a:spcAft>
            </a:pPr>
            <a:r>
              <a:rPr lang="en-US" sz="2600" dirty="0"/>
              <a:t>Today, population estimated at 1.3 million alligators of every size in FL alone</a:t>
            </a:r>
          </a:p>
          <a:p>
            <a:pPr>
              <a:lnSpc>
                <a:spcPts val="2000"/>
              </a:lnSpc>
              <a:spcAft>
                <a:spcPts val="1200"/>
              </a:spcAft>
            </a:pPr>
            <a:r>
              <a:rPr lang="en-US" sz="2600" dirty="0"/>
              <a:t>Population stable for many years</a:t>
            </a:r>
          </a:p>
          <a:p>
            <a:pPr marL="0" indent="0">
              <a:lnSpc>
                <a:spcPts val="2000"/>
              </a:lnSpc>
              <a:spcAft>
                <a:spcPts val="1200"/>
              </a:spcAft>
              <a:buNone/>
            </a:pPr>
            <a:endParaRPr lang="en-US" altLang="en-US" sz="2600" dirty="0"/>
          </a:p>
        </p:txBody>
      </p:sp>
      <p:pic>
        <p:nvPicPr>
          <p:cNvPr id="9" name="Picture 8" descr="An animal swimming in the water&#10;&#10;Description automatically generated">
            <a:extLst>
              <a:ext uri="{FF2B5EF4-FFF2-40B4-BE49-F238E27FC236}">
                <a16:creationId xmlns:a16="http://schemas.microsoft.com/office/drawing/2014/main" id="{08DBF16B-9BE2-4FC3-A3C8-B1E7FE23E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6530" y="948756"/>
            <a:ext cx="5019939" cy="334871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35B57B7E-F0BB-4041-9A71-AE45A0D83A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078" y="3704800"/>
            <a:ext cx="3234097" cy="2405714"/>
          </a:xfrm>
          <a:prstGeom prst="rect">
            <a:avLst/>
          </a:prstGeom>
          <a:effectLst>
            <a:outerShdw blurRad="63500" sx="102000" sy="102000" algn="ctr" rotWithShape="0">
              <a:prstClr val="black">
                <a:alpha val="40000"/>
              </a:prstClr>
            </a:outerShdw>
          </a:effectLst>
        </p:spPr>
      </p:pic>
      <p:pic>
        <p:nvPicPr>
          <p:cNvPr id="2" name="SLIDE 19">
            <a:hlinkClick r:id="" action="ppaction://media"/>
            <a:extLst>
              <a:ext uri="{FF2B5EF4-FFF2-40B4-BE49-F238E27FC236}">
                <a16:creationId xmlns:a16="http://schemas.microsoft.com/office/drawing/2014/main" id="{A0F5132D-541B-44C8-98F8-EE20A57E1D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6899" y="123745"/>
            <a:ext cx="609600" cy="609600"/>
          </a:xfrm>
          <a:prstGeom prst="rect">
            <a:avLst/>
          </a:prstGeom>
        </p:spPr>
      </p:pic>
    </p:spTree>
    <p:extLst>
      <p:ext uri="{BB962C8B-B14F-4D97-AF65-F5344CB8AC3E}">
        <p14:creationId xmlns:p14="http://schemas.microsoft.com/office/powerpoint/2010/main" val="37131245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9F70B-8753-46A8-9676-094F8A9EECE4}"/>
              </a:ext>
            </a:extLst>
          </p:cNvPr>
          <p:cNvSpPr>
            <a:spLocks noGrp="1"/>
          </p:cNvSpPr>
          <p:nvPr>
            <p:ph type="title"/>
          </p:nvPr>
        </p:nvSpPr>
        <p:spPr>
          <a:xfrm>
            <a:off x="838200" y="17753"/>
            <a:ext cx="10515600" cy="912690"/>
          </a:xfrm>
        </p:spPr>
        <p:txBody>
          <a:bodyPr/>
          <a:lstStyle/>
          <a:p>
            <a:pPr algn="ctr"/>
            <a:r>
              <a:rPr lang="en-US" b="1" dirty="0">
                <a:latin typeface="+mn-lt"/>
                <a:cs typeface="Calibri Light"/>
              </a:rPr>
              <a:t>American Alligator Biology and Ecology</a:t>
            </a:r>
            <a:endParaRPr lang="en-US" b="1" dirty="0">
              <a:latin typeface="+mn-lt"/>
            </a:endParaRPr>
          </a:p>
        </p:txBody>
      </p:sp>
      <p:sp>
        <p:nvSpPr>
          <p:cNvPr id="3" name="Content Placeholder 2">
            <a:extLst>
              <a:ext uri="{FF2B5EF4-FFF2-40B4-BE49-F238E27FC236}">
                <a16:creationId xmlns:a16="http://schemas.microsoft.com/office/drawing/2014/main" id="{01D378F3-6251-4B98-A639-74F9D1F4563A}"/>
              </a:ext>
            </a:extLst>
          </p:cNvPr>
          <p:cNvSpPr>
            <a:spLocks noGrp="1"/>
          </p:cNvSpPr>
          <p:nvPr>
            <p:ph idx="1"/>
          </p:nvPr>
        </p:nvSpPr>
        <p:spPr>
          <a:xfrm>
            <a:off x="366954" y="930443"/>
            <a:ext cx="5562600" cy="3810211"/>
          </a:xfrm>
        </p:spPr>
        <p:txBody>
          <a:bodyPr>
            <a:noAutofit/>
          </a:bodyPr>
          <a:lstStyle/>
          <a:p>
            <a:pPr>
              <a:lnSpc>
                <a:spcPts val="2000"/>
              </a:lnSpc>
              <a:spcAft>
                <a:spcPts val="1200"/>
              </a:spcAft>
            </a:pPr>
            <a:r>
              <a:rPr lang="en-US" altLang="en-US" sz="2400" dirty="0"/>
              <a:t>Can’t tell males and females apart by outward appearances</a:t>
            </a:r>
          </a:p>
          <a:p>
            <a:pPr marL="1085850" lvl="1" indent="-342900">
              <a:spcBef>
                <a:spcPct val="0"/>
              </a:spcBef>
            </a:pPr>
            <a:r>
              <a:rPr lang="en-US" altLang="en-US" sz="2000" dirty="0"/>
              <a:t>Males can grow to 14 feet in length</a:t>
            </a:r>
          </a:p>
          <a:p>
            <a:pPr marL="1085850" lvl="1" indent="-342900">
              <a:spcBef>
                <a:spcPct val="0"/>
              </a:spcBef>
            </a:pPr>
            <a:r>
              <a:rPr lang="en-US" altLang="en-US" sz="2000" dirty="0"/>
              <a:t>Females smaller than males. Can grow to 8-9 feet in length</a:t>
            </a:r>
          </a:p>
          <a:p>
            <a:pPr>
              <a:lnSpc>
                <a:spcPts val="2000"/>
              </a:lnSpc>
              <a:spcAft>
                <a:spcPts val="1200"/>
              </a:spcAft>
            </a:pPr>
            <a:r>
              <a:rPr lang="en-US" altLang="en-US" sz="2400" dirty="0"/>
              <a:t>More visible and active when temperatures rise</a:t>
            </a:r>
          </a:p>
          <a:p>
            <a:pPr lvl="1">
              <a:lnSpc>
                <a:spcPts val="2000"/>
              </a:lnSpc>
              <a:spcAft>
                <a:spcPts val="1200"/>
              </a:spcAft>
            </a:pPr>
            <a:r>
              <a:rPr lang="en-US" altLang="en-US" sz="2000" dirty="0"/>
              <a:t>Bask in sun to regulate body temperature</a:t>
            </a:r>
          </a:p>
          <a:p>
            <a:pPr>
              <a:spcBef>
                <a:spcPts val="0"/>
              </a:spcBef>
              <a:spcAft>
                <a:spcPts val="1200"/>
              </a:spcAft>
              <a:defRPr/>
            </a:pPr>
            <a:r>
              <a:rPr lang="en-US" altLang="en-US" sz="2400" dirty="0"/>
              <a:t>Courtship begins in the spring, with mating occurring in late May or June</a:t>
            </a:r>
          </a:p>
          <a:p>
            <a:pPr lvl="1">
              <a:spcBef>
                <a:spcPts val="0"/>
              </a:spcBef>
              <a:spcAft>
                <a:spcPts val="1200"/>
              </a:spcAft>
              <a:defRPr/>
            </a:pPr>
            <a:r>
              <a:rPr lang="en-US" altLang="en-US" sz="2000" dirty="0"/>
              <a:t>Nests constructed after courtship</a:t>
            </a:r>
          </a:p>
          <a:p>
            <a:pPr lvl="1">
              <a:spcBef>
                <a:spcPts val="0"/>
              </a:spcBef>
              <a:spcAft>
                <a:spcPts val="1200"/>
              </a:spcAft>
              <a:defRPr/>
            </a:pPr>
            <a:r>
              <a:rPr lang="en-US" altLang="en-US" sz="2000" dirty="0"/>
              <a:t>Eggs hatch from August to September</a:t>
            </a:r>
          </a:p>
          <a:p>
            <a:pPr lvl="1">
              <a:spcBef>
                <a:spcPts val="0"/>
              </a:spcBef>
              <a:spcAft>
                <a:spcPts val="1200"/>
              </a:spcAft>
              <a:defRPr/>
            </a:pPr>
            <a:r>
              <a:rPr lang="en-US" altLang="en-US" sz="2000" dirty="0"/>
              <a:t>Mother alligators defend their nest</a:t>
            </a:r>
          </a:p>
          <a:p>
            <a:pPr marL="1085850" lvl="1" indent="-342900">
              <a:spcBef>
                <a:spcPct val="0"/>
              </a:spcBef>
            </a:pPr>
            <a:endParaRPr lang="en-US" altLang="en-US" sz="2000" dirty="0"/>
          </a:p>
          <a:p>
            <a:pPr marL="628650" indent="-342900">
              <a:spcBef>
                <a:spcPct val="0"/>
              </a:spcBef>
            </a:pPr>
            <a:endParaRPr lang="en-US" altLang="en-US" sz="2000" dirty="0"/>
          </a:p>
          <a:p>
            <a:pPr marL="285750" indent="0">
              <a:spcBef>
                <a:spcPct val="0"/>
              </a:spcBef>
              <a:buNone/>
            </a:pPr>
            <a:endParaRPr lang="en-US" altLang="en-US" sz="2000" dirty="0"/>
          </a:p>
        </p:txBody>
      </p:sp>
      <p:pic>
        <p:nvPicPr>
          <p:cNvPr id="5" name="Picture 4">
            <a:extLst>
              <a:ext uri="{FF2B5EF4-FFF2-40B4-BE49-F238E27FC236}">
                <a16:creationId xmlns:a16="http://schemas.microsoft.com/office/drawing/2014/main" id="{6DBA721F-623E-4CEC-AA6F-67F364F96C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55284"/>
            <a:ext cx="5407840" cy="4055880"/>
          </a:xfrm>
          <a:prstGeom prst="rect">
            <a:avLst/>
          </a:prstGeom>
          <a:effectLst>
            <a:outerShdw blurRad="63500" sx="102000" sy="102000" algn="ctr" rotWithShape="0">
              <a:prstClr val="black">
                <a:alpha val="40000"/>
              </a:prstClr>
            </a:outerShdw>
          </a:effectLst>
        </p:spPr>
      </p:pic>
      <p:pic>
        <p:nvPicPr>
          <p:cNvPr id="4" name="SLIDE 21">
            <a:hlinkClick r:id="" action="ppaction://media"/>
            <a:extLst>
              <a:ext uri="{FF2B5EF4-FFF2-40B4-BE49-F238E27FC236}">
                <a16:creationId xmlns:a16="http://schemas.microsoft.com/office/drawing/2014/main" id="{A223D206-2392-472C-9BDD-0E9D091ED6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7400" y="169298"/>
            <a:ext cx="609600" cy="609600"/>
          </a:xfrm>
          <a:prstGeom prst="rect">
            <a:avLst/>
          </a:prstGeom>
        </p:spPr>
      </p:pic>
    </p:spTree>
    <p:extLst>
      <p:ext uri="{BB962C8B-B14F-4D97-AF65-F5344CB8AC3E}">
        <p14:creationId xmlns:p14="http://schemas.microsoft.com/office/powerpoint/2010/main" val="31650012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E7BF-8363-4B57-B254-7E3ECECF1C01}"/>
              </a:ext>
            </a:extLst>
          </p:cNvPr>
          <p:cNvSpPr>
            <a:spLocks noGrp="1"/>
          </p:cNvSpPr>
          <p:nvPr>
            <p:ph type="title"/>
          </p:nvPr>
        </p:nvSpPr>
        <p:spPr>
          <a:xfrm>
            <a:off x="838200" y="94739"/>
            <a:ext cx="10515600" cy="1468174"/>
          </a:xfrm>
        </p:spPr>
        <p:txBody>
          <a:bodyPr>
            <a:normAutofit/>
          </a:bodyPr>
          <a:lstStyle/>
          <a:p>
            <a:pPr algn="ctr"/>
            <a:r>
              <a:rPr lang="en-US" sz="4000" b="1" dirty="0">
                <a:latin typeface="+mn-lt"/>
                <a:cs typeface="Calibri Light"/>
              </a:rPr>
              <a:t>Avoiding Conflicts with American Alligators</a:t>
            </a:r>
            <a:br>
              <a:rPr lang="en-US" sz="4000" b="1" dirty="0">
                <a:latin typeface="+mn-lt"/>
                <a:cs typeface="Calibri Light"/>
              </a:rPr>
            </a:br>
            <a:endParaRPr lang="en-US" sz="2400" b="1" dirty="0">
              <a:latin typeface="+mn-lt"/>
              <a:cs typeface="Arial"/>
            </a:endParaRPr>
          </a:p>
        </p:txBody>
      </p:sp>
      <p:sp>
        <p:nvSpPr>
          <p:cNvPr id="3" name="Content Placeholder 2">
            <a:extLst>
              <a:ext uri="{FF2B5EF4-FFF2-40B4-BE49-F238E27FC236}">
                <a16:creationId xmlns:a16="http://schemas.microsoft.com/office/drawing/2014/main" id="{54327717-A251-4695-8EEE-41B8845AAD3D}"/>
              </a:ext>
            </a:extLst>
          </p:cNvPr>
          <p:cNvSpPr>
            <a:spLocks noGrp="1"/>
          </p:cNvSpPr>
          <p:nvPr>
            <p:ph idx="1"/>
          </p:nvPr>
        </p:nvSpPr>
        <p:spPr>
          <a:xfrm>
            <a:off x="838200" y="1061777"/>
            <a:ext cx="5617406" cy="3986644"/>
          </a:xfrm>
        </p:spPr>
        <p:txBody>
          <a:bodyPr vert="horz" lIns="91440" tIns="45720" rIns="91440" bIns="45720" rtlCol="0" anchor="t">
            <a:noAutofit/>
          </a:bodyPr>
          <a:lstStyle/>
          <a:p>
            <a:r>
              <a:rPr lang="en-US" sz="2800" dirty="0">
                <a:cs typeface="Calibri"/>
              </a:rPr>
              <a:t>Any fresh or brackish water could have alligators - crocodiles in far southern Florida</a:t>
            </a:r>
          </a:p>
          <a:p>
            <a:r>
              <a:rPr lang="en-US" sz="2800" dirty="0">
                <a:cs typeface="Calibri"/>
              </a:rPr>
              <a:t>Be on the lookout for alligators when working in water or near water's edge </a:t>
            </a:r>
          </a:p>
          <a:p>
            <a:r>
              <a:rPr lang="en-US" sz="2800" dirty="0">
                <a:cs typeface="Calibri"/>
              </a:rPr>
              <a:t>Alligators are most active at dawn and dusk </a:t>
            </a:r>
          </a:p>
          <a:p>
            <a:r>
              <a:rPr lang="en-US" sz="2800" dirty="0">
                <a:cs typeface="Calibri"/>
              </a:rPr>
              <a:t>Seek medical attention if bitten, serious infections can occur </a:t>
            </a:r>
          </a:p>
        </p:txBody>
      </p:sp>
      <p:pic>
        <p:nvPicPr>
          <p:cNvPr id="7" name="Picture 6" descr="A reptile on a field&#10;&#10;Description automatically generated">
            <a:extLst>
              <a:ext uri="{FF2B5EF4-FFF2-40B4-BE49-F238E27FC236}">
                <a16:creationId xmlns:a16="http://schemas.microsoft.com/office/drawing/2014/main" id="{E05D8C35-4FF3-4B8E-B24F-50660320F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3498" y="1763563"/>
            <a:ext cx="4932103" cy="3284858"/>
          </a:xfrm>
          <a:prstGeom prst="rect">
            <a:avLst/>
          </a:prstGeom>
          <a:effectLst>
            <a:outerShdw blurRad="63500" sx="102000" sy="102000" algn="ctr" rotWithShape="0">
              <a:prstClr val="black">
                <a:alpha val="40000"/>
              </a:prstClr>
            </a:outerShdw>
          </a:effectLst>
        </p:spPr>
      </p:pic>
      <p:pic>
        <p:nvPicPr>
          <p:cNvPr id="4" name="SLIDE 22">
            <a:hlinkClick r:id="" action="ppaction://media"/>
            <a:extLst>
              <a:ext uri="{FF2B5EF4-FFF2-40B4-BE49-F238E27FC236}">
                <a16:creationId xmlns:a16="http://schemas.microsoft.com/office/drawing/2014/main" id="{22891E0C-B2D1-4011-8BFE-093B81B51B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219226"/>
            <a:ext cx="609600" cy="609600"/>
          </a:xfrm>
          <a:prstGeom prst="rect">
            <a:avLst/>
          </a:prstGeom>
        </p:spPr>
      </p:pic>
    </p:spTree>
    <p:extLst>
      <p:ext uri="{BB962C8B-B14F-4D97-AF65-F5344CB8AC3E}">
        <p14:creationId xmlns:p14="http://schemas.microsoft.com/office/powerpoint/2010/main" val="8753963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668A59-C0DC-46BC-9B5E-64128CB61767}"/>
              </a:ext>
            </a:extLst>
          </p:cNvPr>
          <p:cNvSpPr>
            <a:spLocks noGrp="1"/>
          </p:cNvSpPr>
          <p:nvPr>
            <p:ph idx="1"/>
          </p:nvPr>
        </p:nvSpPr>
        <p:spPr>
          <a:xfrm>
            <a:off x="445524" y="817025"/>
            <a:ext cx="6851700" cy="4465804"/>
          </a:xfrm>
        </p:spPr>
        <p:txBody>
          <a:bodyPr>
            <a:noAutofit/>
          </a:bodyPr>
          <a:lstStyle/>
          <a:p>
            <a:pPr>
              <a:spcAft>
                <a:spcPts val="1200"/>
              </a:spcAft>
            </a:pPr>
            <a:r>
              <a:rPr lang="en-US" altLang="en-US" sz="2800" dirty="0"/>
              <a:t>Never feed an alligator </a:t>
            </a:r>
          </a:p>
          <a:p>
            <a:r>
              <a:rPr lang="en-US" sz="2800" dirty="0"/>
              <a:t>When fed, alligators can overcome their natural wariness and learn to associate people with food </a:t>
            </a:r>
          </a:p>
          <a:p>
            <a:r>
              <a:rPr lang="en-US" sz="2800" dirty="0">
                <a:cs typeface="Calibri"/>
              </a:rPr>
              <a:t>Also prohibited: harassing, killing, or possessing alligators w/o permit</a:t>
            </a:r>
          </a:p>
          <a:p>
            <a:r>
              <a:rPr lang="en-US" sz="2800" dirty="0"/>
              <a:t>If you see or have knowledge of an alligator being fed or other issues, report it to Wildlife Alert Rewards Program</a:t>
            </a:r>
          </a:p>
          <a:p>
            <a:r>
              <a:rPr lang="en-US" altLang="en-US" sz="2800" dirty="0"/>
              <a:t>Also illegal to feed bears, coyotes, foxes, raccoons, sandhill cranes, and pelicans</a:t>
            </a:r>
          </a:p>
        </p:txBody>
      </p:sp>
      <p:sp>
        <p:nvSpPr>
          <p:cNvPr id="4" name="Title 1">
            <a:extLst>
              <a:ext uri="{FF2B5EF4-FFF2-40B4-BE49-F238E27FC236}">
                <a16:creationId xmlns:a16="http://schemas.microsoft.com/office/drawing/2014/main" id="{DC4B11F7-16FB-4D1C-BA16-7156BA2FF4CE}"/>
              </a:ext>
            </a:extLst>
          </p:cNvPr>
          <p:cNvSpPr>
            <a:spLocks noGrp="1"/>
          </p:cNvSpPr>
          <p:nvPr>
            <p:ph type="title"/>
          </p:nvPr>
        </p:nvSpPr>
        <p:spPr>
          <a:xfrm>
            <a:off x="971550" y="0"/>
            <a:ext cx="10515600" cy="1325563"/>
          </a:xfrm>
        </p:spPr>
        <p:txBody>
          <a:bodyPr>
            <a:normAutofit/>
          </a:bodyPr>
          <a:lstStyle/>
          <a:p>
            <a:pPr algn="ctr"/>
            <a:r>
              <a:rPr lang="en-US" sz="4000" b="1" dirty="0">
                <a:latin typeface="+mn-lt"/>
                <a:cs typeface="Calibri Light"/>
              </a:rPr>
              <a:t>Avoiding Conflicts with American Alligators</a:t>
            </a:r>
            <a:br>
              <a:rPr lang="en-US" sz="4000" b="1" dirty="0">
                <a:latin typeface="+mn-lt"/>
                <a:cs typeface="Calibri Light"/>
              </a:rPr>
            </a:br>
            <a:endParaRPr lang="en-US" sz="2400" b="1" dirty="0">
              <a:latin typeface="+mn-lt"/>
              <a:cs typeface="Arial"/>
            </a:endParaRPr>
          </a:p>
        </p:txBody>
      </p:sp>
      <p:pic>
        <p:nvPicPr>
          <p:cNvPr id="7" name="Picture 6">
            <a:extLst>
              <a:ext uri="{FF2B5EF4-FFF2-40B4-BE49-F238E27FC236}">
                <a16:creationId xmlns:a16="http://schemas.microsoft.com/office/drawing/2014/main" id="{FACBBCA5-F274-4040-8B48-DFEDD0929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8013" y="1196098"/>
            <a:ext cx="4715163" cy="4723320"/>
          </a:xfrm>
          <a:prstGeom prst="rect">
            <a:avLst/>
          </a:prstGeom>
        </p:spPr>
      </p:pic>
      <p:pic>
        <p:nvPicPr>
          <p:cNvPr id="2" name="SLIDE 23">
            <a:hlinkClick r:id="" action="ppaction://media"/>
            <a:extLst>
              <a:ext uri="{FF2B5EF4-FFF2-40B4-BE49-F238E27FC236}">
                <a16:creationId xmlns:a16="http://schemas.microsoft.com/office/drawing/2014/main" id="{7631AC0C-885D-4BCD-9749-A88C45D9DA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0563" y="130262"/>
            <a:ext cx="609600" cy="609600"/>
          </a:xfrm>
          <a:prstGeom prst="rect">
            <a:avLst/>
          </a:prstGeom>
        </p:spPr>
      </p:pic>
    </p:spTree>
    <p:extLst>
      <p:ext uri="{BB962C8B-B14F-4D97-AF65-F5344CB8AC3E}">
        <p14:creationId xmlns:p14="http://schemas.microsoft.com/office/powerpoint/2010/main" val="10524537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662237-6183-43A5-943A-697DC073F87C}"/>
              </a:ext>
            </a:extLst>
          </p:cNvPr>
          <p:cNvSpPr txBox="1"/>
          <p:nvPr/>
        </p:nvSpPr>
        <p:spPr>
          <a:xfrm>
            <a:off x="-196392" y="183622"/>
            <a:ext cx="11704320"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ea typeface="+mn-ea"/>
                <a:cs typeface="+mn-cs"/>
              </a:rPr>
              <a:t>FWC Statewide Nuisance Alligator Program (SNAP)</a:t>
            </a:r>
          </a:p>
        </p:txBody>
      </p:sp>
      <p:sp>
        <p:nvSpPr>
          <p:cNvPr id="4" name="TextBox 3">
            <a:extLst>
              <a:ext uri="{FF2B5EF4-FFF2-40B4-BE49-F238E27FC236}">
                <a16:creationId xmlns:a16="http://schemas.microsoft.com/office/drawing/2014/main" id="{D89174A3-6395-4D56-A8B8-B6ABAD6704D3}"/>
              </a:ext>
            </a:extLst>
          </p:cNvPr>
          <p:cNvSpPr txBox="1"/>
          <p:nvPr/>
        </p:nvSpPr>
        <p:spPr>
          <a:xfrm>
            <a:off x="988872" y="1161385"/>
            <a:ext cx="10214256" cy="4056495"/>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ea typeface="+mn-ea"/>
                <a:cs typeface="+mn-cs"/>
              </a:rPr>
              <a:t>If you encounter an alligator that you believe poses a threat to people, pets or property, call:</a:t>
            </a:r>
          </a:p>
          <a:p>
            <a:pPr lvl="0" fontAlgn="base">
              <a:spcBef>
                <a:spcPct val="20000"/>
              </a:spcBef>
              <a:spcAft>
                <a:spcPct val="0"/>
              </a:spcAft>
              <a:defRPr/>
            </a:pPr>
            <a:r>
              <a:rPr kumimoji="0" lang="en-US" sz="2000" b="1" i="0" u="none" strike="noStrike" kern="1200" cap="none" spc="0" normalizeH="0" baseline="0" noProof="0" dirty="0">
                <a:ln>
                  <a:noFill/>
                </a:ln>
                <a:solidFill>
                  <a:srgbClr val="000000"/>
                </a:solidFill>
                <a:effectLst/>
                <a:uLnTx/>
                <a:uFillTx/>
                <a:ea typeface="+mn-ea"/>
                <a:cs typeface="+mn-cs"/>
              </a:rPr>
              <a:t>	</a:t>
            </a:r>
            <a:r>
              <a:rPr kumimoji="0" lang="en-US" sz="2400" b="1" i="0" u="none" strike="noStrike" kern="1200" cap="none" spc="0" normalizeH="0" baseline="0" noProof="0" dirty="0">
                <a:ln>
                  <a:noFill/>
                </a:ln>
                <a:solidFill>
                  <a:srgbClr val="000000"/>
                </a:solidFill>
                <a:effectLst/>
                <a:uLnTx/>
                <a:uFillTx/>
                <a:ea typeface="+mn-ea"/>
                <a:cs typeface="+mn-cs"/>
              </a:rPr>
              <a:t>FWC’s</a:t>
            </a:r>
            <a:r>
              <a:rPr kumimoji="0" lang="en-US" sz="2400" b="0" i="0" u="none" strike="noStrike" kern="1200" cap="none" spc="0" normalizeH="0" baseline="0" noProof="0" dirty="0">
                <a:ln>
                  <a:noFill/>
                </a:ln>
                <a:solidFill>
                  <a:srgbClr val="000000"/>
                </a:solidFill>
                <a:effectLst/>
                <a:uLnTx/>
                <a:uFillTx/>
                <a:ea typeface="+mn-ea"/>
                <a:cs typeface="+mn-cs"/>
              </a:rPr>
              <a:t> </a:t>
            </a:r>
            <a:r>
              <a:rPr kumimoji="0" lang="en-US" sz="2400" b="1" i="0" u="none" strike="noStrike" kern="1200" cap="none" spc="0" normalizeH="0" baseline="0" noProof="0" dirty="0">
                <a:ln>
                  <a:noFill/>
                </a:ln>
                <a:solidFill>
                  <a:srgbClr val="000000"/>
                </a:solidFill>
                <a:effectLst/>
                <a:uLnTx/>
                <a:uFillTx/>
                <a:ea typeface="+mn-ea"/>
                <a:cs typeface="+mn-cs"/>
              </a:rPr>
              <a:t>Nuisance Alligator Hotline at: </a:t>
            </a:r>
          </a:p>
          <a:p>
            <a:pPr lvl="0" fontAlgn="base">
              <a:spcBef>
                <a:spcPct val="20000"/>
              </a:spcBef>
              <a:spcAft>
                <a:spcPct val="0"/>
              </a:spcAft>
              <a:defRPr/>
            </a:pPr>
            <a:r>
              <a:rPr lang="en-US" sz="2400" b="1" dirty="0">
                <a:solidFill>
                  <a:srgbClr val="000000"/>
                </a:solidFill>
              </a:rPr>
              <a:t>		</a:t>
            </a:r>
            <a:r>
              <a:rPr kumimoji="0" lang="en-US" sz="2400" b="1" i="0" u="none" strike="noStrike" kern="1200" cap="none" spc="0" normalizeH="0" baseline="0" noProof="0" dirty="0">
                <a:ln>
                  <a:noFill/>
                </a:ln>
                <a:solidFill>
                  <a:srgbClr val="000000"/>
                </a:solidFill>
                <a:effectLst/>
                <a:uLnTx/>
                <a:uFillTx/>
                <a:ea typeface="+mn-ea"/>
                <a:cs typeface="+mn-cs"/>
              </a:rPr>
              <a:t>866-FWC-GATOR </a:t>
            </a:r>
            <a:r>
              <a:rPr lang="en-US" sz="2400" b="1" dirty="0">
                <a:cs typeface="Arial"/>
              </a:rPr>
              <a:t>(866-392-4286)</a:t>
            </a:r>
            <a:r>
              <a:rPr kumimoji="0" lang="en-US" sz="2400" b="1" i="0" u="none" strike="noStrike" kern="1200" cap="none" spc="0" normalizeH="0" baseline="0" noProof="0" dirty="0">
                <a:ln>
                  <a:noFill/>
                </a:ln>
                <a:solidFill>
                  <a:srgbClr val="000000"/>
                </a:solidFill>
                <a:effectLst/>
                <a:uLnTx/>
                <a:uFillTx/>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ea typeface="+mn-ea"/>
                <a:cs typeface="+mn-cs"/>
              </a:rPr>
              <a:t>Please be aware, nuisance alligators are killed, not relocated.</a:t>
            </a:r>
            <a:endParaRPr kumimoji="0" lang="en-US" sz="2000" b="0" i="0" u="none" strike="noStrike" kern="1200" cap="none" spc="0" normalizeH="0" baseline="0" noProof="0" dirty="0">
              <a:ln>
                <a:noFill/>
              </a:ln>
              <a:solidFill>
                <a:srgbClr val="000000"/>
              </a:solidFill>
              <a:effectLst/>
              <a:uLnTx/>
              <a:uFillTx/>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ea typeface="+mn-ea"/>
                <a:cs typeface="+mn-cs"/>
              </a:rPr>
              <a:t>SNAP uses contracted nuisance alligator trappers throughout the state.</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ea typeface="+mn-ea"/>
                <a:cs typeface="+mn-cs"/>
              </a:rPr>
              <a:t>If a complaint meets the criteria, SNAP will issue a permit to a contracted nuisance alligator trapper authorizing the removal of the animal.</a:t>
            </a:r>
          </a:p>
          <a:p>
            <a:pPr marR="0" lvl="0" algn="l" defTabSz="914400" rtl="0" eaLnBrk="1" fontAlgn="base" latinLnBrk="0" hangingPunct="1">
              <a:lnSpc>
                <a:spcPct val="100000"/>
              </a:lnSpc>
              <a:spcBef>
                <a:spcPct val="20000"/>
              </a:spcBef>
              <a:spcAft>
                <a:spcPct val="0"/>
              </a:spcAft>
              <a:buClrTx/>
              <a:buSzTx/>
              <a:tabLst/>
              <a:defRPr/>
            </a:pPr>
            <a:endParaRPr kumimoji="0" lang="en-US" sz="2000" b="0" i="0"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ea typeface="+mn-ea"/>
                <a:cs typeface="+mn-cs"/>
              </a:rPr>
              <a:t>Complainant must be able to grant legal access to the property on which the alligator is located. SNAP does not permit the removal of nuisance alligators from private or publicly managed property without first obtaining permission from the property owner or management authority.</a:t>
            </a:r>
          </a:p>
        </p:txBody>
      </p:sp>
      <p:pic>
        <p:nvPicPr>
          <p:cNvPr id="3" name="SLIDE 23">
            <a:hlinkClick r:id="" action="ppaction://media"/>
            <a:extLst>
              <a:ext uri="{FF2B5EF4-FFF2-40B4-BE49-F238E27FC236}">
                <a16:creationId xmlns:a16="http://schemas.microsoft.com/office/drawing/2014/main" id="{7FED8E38-3630-49D6-9E93-03940F7679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3128" y="281908"/>
            <a:ext cx="609600" cy="609600"/>
          </a:xfrm>
          <a:prstGeom prst="rect">
            <a:avLst/>
          </a:prstGeom>
        </p:spPr>
      </p:pic>
    </p:spTree>
    <p:extLst>
      <p:ext uri="{BB962C8B-B14F-4D97-AF65-F5344CB8AC3E}">
        <p14:creationId xmlns:p14="http://schemas.microsoft.com/office/powerpoint/2010/main" val="415331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C8CC-D960-4805-8480-F8C1656B8BA7}"/>
              </a:ext>
            </a:extLst>
          </p:cNvPr>
          <p:cNvSpPr txBox="1">
            <a:spLocks/>
          </p:cNvSpPr>
          <p:nvPr/>
        </p:nvSpPr>
        <p:spPr>
          <a:xfrm>
            <a:off x="661333" y="2751125"/>
            <a:ext cx="10869333" cy="13557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t>Florida’s Snakes</a:t>
            </a:r>
          </a:p>
        </p:txBody>
      </p:sp>
      <p:pic>
        <p:nvPicPr>
          <p:cNvPr id="3" name="Picture 2" descr="A close up of a snake&#10;&#10;Description generated with very high confidence">
            <a:extLst>
              <a:ext uri="{FF2B5EF4-FFF2-40B4-BE49-F238E27FC236}">
                <a16:creationId xmlns:a16="http://schemas.microsoft.com/office/drawing/2014/main" id="{EB5FA2B0-673A-4303-BFB1-972301FE4672}"/>
              </a:ext>
            </a:extLst>
          </p:cNvPr>
          <p:cNvPicPr>
            <a:picLocks noChangeAspect="1"/>
          </p:cNvPicPr>
          <p:nvPr/>
        </p:nvPicPr>
        <p:blipFill rotWithShape="1">
          <a:blip r:embed="rId2">
            <a:extLst>
              <a:ext uri="{28A0092B-C50C-407E-A947-70E740481C1C}">
                <a14:useLocalDpi xmlns:a14="http://schemas.microsoft.com/office/drawing/2010/main" val="0"/>
              </a:ext>
            </a:extLst>
          </a:blip>
          <a:srcRect t="17576" r="-3" b="13177"/>
          <a:stretch/>
        </p:blipFill>
        <p:spPr>
          <a:xfrm>
            <a:off x="3649321" y="3"/>
            <a:ext cx="4609359" cy="2130473"/>
          </a:xfrm>
          <a:custGeom>
            <a:avLst/>
            <a:gdLst>
              <a:gd name="connsiteX0" fmla="*/ 986689 w 4609359"/>
              <a:gd name="connsiteY0" fmla="*/ 0 h 2130473"/>
              <a:gd name="connsiteX1" fmla="*/ 4609359 w 4609359"/>
              <a:gd name="connsiteY1" fmla="*/ 0 h 2130473"/>
              <a:gd name="connsiteX2" fmla="*/ 3622670 w 4609359"/>
              <a:gd name="connsiteY2" fmla="*/ 2130473 h 2130473"/>
              <a:gd name="connsiteX3" fmla="*/ 0 w 4609359"/>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4609359" h="2130473">
                <a:moveTo>
                  <a:pt x="986689" y="0"/>
                </a:moveTo>
                <a:lnTo>
                  <a:pt x="4609359" y="0"/>
                </a:lnTo>
                <a:lnTo>
                  <a:pt x="3622670" y="2130473"/>
                </a:lnTo>
                <a:lnTo>
                  <a:pt x="0" y="2130473"/>
                </a:lnTo>
                <a:close/>
              </a:path>
            </a:pathLst>
          </a:custGeom>
        </p:spPr>
      </p:pic>
      <p:pic>
        <p:nvPicPr>
          <p:cNvPr id="4" name="Picture 3" descr="A close up of a snake&#10;&#10;Description generated with very high confidence">
            <a:extLst>
              <a:ext uri="{FF2B5EF4-FFF2-40B4-BE49-F238E27FC236}">
                <a16:creationId xmlns:a16="http://schemas.microsoft.com/office/drawing/2014/main" id="{0C7ED7E4-6428-4318-B6DC-44D6F86B8F89}"/>
              </a:ext>
            </a:extLst>
          </p:cNvPr>
          <p:cNvPicPr>
            <a:picLocks noChangeAspect="1"/>
          </p:cNvPicPr>
          <p:nvPr/>
        </p:nvPicPr>
        <p:blipFill rotWithShape="1">
          <a:blip r:embed="rId3">
            <a:extLst>
              <a:ext uri="{28A0092B-C50C-407E-A947-70E740481C1C}">
                <a14:useLocalDpi xmlns:a14="http://schemas.microsoft.com/office/drawing/2010/main" val="0"/>
              </a:ext>
            </a:extLst>
          </a:blip>
          <a:srcRect t="19906" r="2" b="8506"/>
          <a:stretch/>
        </p:blipFill>
        <p:spPr>
          <a:xfrm>
            <a:off x="20" y="-6954"/>
            <a:ext cx="4475120" cy="2130473"/>
          </a:xfrm>
          <a:custGeom>
            <a:avLst/>
            <a:gdLst>
              <a:gd name="connsiteX0" fmla="*/ 0 w 4475140"/>
              <a:gd name="connsiteY0" fmla="*/ 0 h 2130473"/>
              <a:gd name="connsiteX1" fmla="*/ 1074821 w 4475140"/>
              <a:gd name="connsiteY1" fmla="*/ 0 h 2130473"/>
              <a:gd name="connsiteX2" fmla="*/ 1074821 w 4475140"/>
              <a:gd name="connsiteY2" fmla="*/ 239 h 2130473"/>
              <a:gd name="connsiteX3" fmla="*/ 4475140 w 4475140"/>
              <a:gd name="connsiteY3" fmla="*/ 239 h 2130473"/>
              <a:gd name="connsiteX4" fmla="*/ 3488563 w 4475140"/>
              <a:gd name="connsiteY4" fmla="*/ 2130473 h 2130473"/>
              <a:gd name="connsiteX5" fmla="*/ 0 w 4475140"/>
              <a:gd name="connsiteY5" fmla="*/ 2130473 h 213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5" name="Picture 4" descr="A close up of a snake&#10;&#10;Description generated with very high confidence">
            <a:extLst>
              <a:ext uri="{FF2B5EF4-FFF2-40B4-BE49-F238E27FC236}">
                <a16:creationId xmlns:a16="http://schemas.microsoft.com/office/drawing/2014/main" id="{054FE920-34A4-47A1-A3BC-8F42369BA6B0}"/>
              </a:ext>
            </a:extLst>
          </p:cNvPr>
          <p:cNvPicPr>
            <a:picLocks noChangeAspect="1"/>
          </p:cNvPicPr>
          <p:nvPr/>
        </p:nvPicPr>
        <p:blipFill rotWithShape="1">
          <a:blip r:embed="rId4">
            <a:extLst>
              <a:ext uri="{28A0092B-C50C-407E-A947-70E740481C1C}">
                <a14:useLocalDpi xmlns:a14="http://schemas.microsoft.com/office/drawing/2010/main" val="0"/>
              </a:ext>
            </a:extLst>
          </a:blip>
          <a:srcRect t="6425" r="3" b="26533"/>
          <a:stretch/>
        </p:blipFill>
        <p:spPr>
          <a:xfrm>
            <a:off x="7431341" y="1"/>
            <a:ext cx="4760659" cy="2130473"/>
          </a:xfrm>
          <a:custGeom>
            <a:avLst/>
            <a:gdLst>
              <a:gd name="connsiteX0" fmla="*/ 986689 w 4760659"/>
              <a:gd name="connsiteY0" fmla="*/ 0 h 2130473"/>
              <a:gd name="connsiteX1" fmla="*/ 4760659 w 4760659"/>
              <a:gd name="connsiteY1" fmla="*/ 0 h 2130473"/>
              <a:gd name="connsiteX2" fmla="*/ 4760659 w 4760659"/>
              <a:gd name="connsiteY2" fmla="*/ 2130473 h 2130473"/>
              <a:gd name="connsiteX3" fmla="*/ 0 w 4760659"/>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4760659" h="2130473">
                <a:moveTo>
                  <a:pt x="986689" y="0"/>
                </a:moveTo>
                <a:lnTo>
                  <a:pt x="4760659" y="0"/>
                </a:lnTo>
                <a:lnTo>
                  <a:pt x="4760659" y="2130473"/>
                </a:lnTo>
                <a:lnTo>
                  <a:pt x="0" y="2130473"/>
                </a:lnTo>
                <a:close/>
              </a:path>
            </a:pathLst>
          </a:custGeom>
        </p:spPr>
      </p:pic>
      <p:pic>
        <p:nvPicPr>
          <p:cNvPr id="6" name="Picture 5" descr="A close up of an animal&#10;&#10;Description generated with high confidence">
            <a:extLst>
              <a:ext uri="{FF2B5EF4-FFF2-40B4-BE49-F238E27FC236}">
                <a16:creationId xmlns:a16="http://schemas.microsoft.com/office/drawing/2014/main" id="{B6A5DC86-85EF-405F-89CA-6BB20771B5D9}"/>
              </a:ext>
            </a:extLst>
          </p:cNvPr>
          <p:cNvPicPr>
            <a:picLocks noChangeAspect="1"/>
          </p:cNvPicPr>
          <p:nvPr/>
        </p:nvPicPr>
        <p:blipFill rotWithShape="1">
          <a:blip r:embed="rId5">
            <a:extLst>
              <a:ext uri="{28A0092B-C50C-407E-A947-70E740481C1C}">
                <a14:useLocalDpi xmlns:a14="http://schemas.microsoft.com/office/drawing/2010/main" val="0"/>
              </a:ext>
            </a:extLst>
          </a:blip>
          <a:srcRect t="8573" r="1" b="5037"/>
          <a:stretch/>
        </p:blipFill>
        <p:spPr>
          <a:xfrm>
            <a:off x="7716860" y="4683319"/>
            <a:ext cx="4475140" cy="2174680"/>
          </a:xfrm>
          <a:custGeom>
            <a:avLst/>
            <a:gdLst>
              <a:gd name="connsiteX0" fmla="*/ 1006941 w 4475140"/>
              <a:gd name="connsiteY0" fmla="*/ 0 h 2174680"/>
              <a:gd name="connsiteX1" fmla="*/ 4475140 w 4475140"/>
              <a:gd name="connsiteY1" fmla="*/ 0 h 2174680"/>
              <a:gd name="connsiteX2" fmla="*/ 4475140 w 4475140"/>
              <a:gd name="connsiteY2" fmla="*/ 2174680 h 2174680"/>
              <a:gd name="connsiteX3" fmla="*/ 3400319 w 4475140"/>
              <a:gd name="connsiteY3" fmla="*/ 2174680 h 2174680"/>
              <a:gd name="connsiteX4" fmla="*/ 3400319 w 4475140"/>
              <a:gd name="connsiteY4" fmla="*/ 2174202 h 2174680"/>
              <a:gd name="connsiteX5" fmla="*/ 0 w 4475140"/>
              <a:gd name="connsiteY5" fmla="*/ 2174202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7" name="Picture 6" descr="A close up of a snake&#10;&#10;Description generated with high confidence">
            <a:extLst>
              <a:ext uri="{FF2B5EF4-FFF2-40B4-BE49-F238E27FC236}">
                <a16:creationId xmlns:a16="http://schemas.microsoft.com/office/drawing/2014/main" id="{CA91AF43-9C0B-487D-B70F-EA6727A2C464}"/>
              </a:ext>
            </a:extLst>
          </p:cNvPr>
          <p:cNvPicPr>
            <a:picLocks noChangeAspect="1"/>
          </p:cNvPicPr>
          <p:nvPr/>
        </p:nvPicPr>
        <p:blipFill rotWithShape="1">
          <a:blip r:embed="rId6">
            <a:extLst>
              <a:ext uri="{28A0092B-C50C-407E-A947-70E740481C1C}">
                <a14:useLocalDpi xmlns:a14="http://schemas.microsoft.com/office/drawing/2010/main" val="0"/>
              </a:ext>
            </a:extLst>
          </a:blip>
          <a:srcRect t="7300" r="-1" b="20663"/>
          <a:stretch/>
        </p:blipFill>
        <p:spPr>
          <a:xfrm>
            <a:off x="4039737" y="4682838"/>
            <a:ext cx="4523640" cy="2175160"/>
          </a:xfrm>
          <a:custGeom>
            <a:avLst/>
            <a:gdLst>
              <a:gd name="connsiteX0" fmla="*/ 0 w 4523640"/>
              <a:gd name="connsiteY0" fmla="*/ 0 h 2175160"/>
              <a:gd name="connsiteX1" fmla="*/ 4523640 w 4523640"/>
              <a:gd name="connsiteY1" fmla="*/ 0 h 2175160"/>
              <a:gd name="connsiteX2" fmla="*/ 3516256 w 4523640"/>
              <a:gd name="connsiteY2" fmla="*/ 2175160 h 2175160"/>
              <a:gd name="connsiteX3" fmla="*/ 0 w 4523640"/>
              <a:gd name="connsiteY3" fmla="*/ 2175160 h 2175160"/>
              <a:gd name="connsiteX4" fmla="*/ 0 w 4523640"/>
              <a:gd name="connsiteY4" fmla="*/ 2174920 h 2175160"/>
              <a:gd name="connsiteX5" fmla="*/ 14159 w 4523640"/>
              <a:gd name="connsiteY5" fmla="*/ 2174920 h 2175160"/>
              <a:gd name="connsiteX6" fmla="*/ 1021100 w 4523640"/>
              <a:gd name="connsiteY6" fmla="*/ 718 h 2175160"/>
              <a:gd name="connsiteX7" fmla="*/ 0 w 4523640"/>
              <a:gd name="connsiteY7" fmla="*/ 718 h 217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640" h="2175160">
                <a:moveTo>
                  <a:pt x="0" y="0"/>
                </a:moveTo>
                <a:lnTo>
                  <a:pt x="4523640" y="0"/>
                </a:lnTo>
                <a:lnTo>
                  <a:pt x="3516256" y="2175160"/>
                </a:lnTo>
                <a:lnTo>
                  <a:pt x="0" y="2175160"/>
                </a:lnTo>
                <a:lnTo>
                  <a:pt x="0" y="2174920"/>
                </a:lnTo>
                <a:lnTo>
                  <a:pt x="14159" y="2174920"/>
                </a:lnTo>
                <a:lnTo>
                  <a:pt x="1021100" y="718"/>
                </a:lnTo>
                <a:lnTo>
                  <a:pt x="0" y="718"/>
                </a:lnTo>
                <a:close/>
              </a:path>
            </a:pathLst>
          </a:custGeom>
        </p:spPr>
      </p:pic>
      <p:pic>
        <p:nvPicPr>
          <p:cNvPr id="8" name="Picture 7" descr="A close up of a tree&#10;&#10;Description generated with high confidence">
            <a:extLst>
              <a:ext uri="{FF2B5EF4-FFF2-40B4-BE49-F238E27FC236}">
                <a16:creationId xmlns:a16="http://schemas.microsoft.com/office/drawing/2014/main" id="{B48BBB7D-9F41-4928-AF4B-CD8E6ABCC99E}"/>
              </a:ext>
            </a:extLst>
          </p:cNvPr>
          <p:cNvPicPr>
            <a:picLocks noChangeAspect="1"/>
          </p:cNvPicPr>
          <p:nvPr/>
        </p:nvPicPr>
        <p:blipFill rotWithShape="1">
          <a:blip r:embed="rId7">
            <a:extLst>
              <a:ext uri="{28A0092B-C50C-407E-A947-70E740481C1C}">
                <a14:useLocalDpi xmlns:a14="http://schemas.microsoft.com/office/drawing/2010/main" val="0"/>
              </a:ext>
            </a:extLst>
          </a:blip>
          <a:srcRect t="14845" b="18771"/>
          <a:stretch/>
        </p:blipFill>
        <p:spPr>
          <a:xfrm>
            <a:off x="-2" y="4689793"/>
            <a:ext cx="4908824" cy="2175160"/>
          </a:xfrm>
          <a:custGeom>
            <a:avLst/>
            <a:gdLst>
              <a:gd name="connsiteX0" fmla="*/ 0 w 4908824"/>
              <a:gd name="connsiteY0" fmla="*/ 0 h 2175160"/>
              <a:gd name="connsiteX1" fmla="*/ 4908824 w 4908824"/>
              <a:gd name="connsiteY1" fmla="*/ 0 h 2175160"/>
              <a:gd name="connsiteX2" fmla="*/ 3901440 w 4908824"/>
              <a:gd name="connsiteY2" fmla="*/ 2175160 h 2175160"/>
              <a:gd name="connsiteX3" fmla="*/ 0 w 4908824"/>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4908824" h="2175160">
                <a:moveTo>
                  <a:pt x="0" y="0"/>
                </a:moveTo>
                <a:lnTo>
                  <a:pt x="4908824" y="0"/>
                </a:lnTo>
                <a:lnTo>
                  <a:pt x="3901440" y="2175160"/>
                </a:lnTo>
                <a:lnTo>
                  <a:pt x="0" y="2175160"/>
                </a:lnTo>
                <a:close/>
              </a:path>
            </a:pathLst>
          </a:custGeom>
        </p:spPr>
      </p:pic>
    </p:spTree>
    <p:extLst>
      <p:ext uri="{BB962C8B-B14F-4D97-AF65-F5344CB8AC3E}">
        <p14:creationId xmlns:p14="http://schemas.microsoft.com/office/powerpoint/2010/main" val="2280931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87C2F-C532-4C73-8744-8F342F51F3FB}"/>
              </a:ext>
            </a:extLst>
          </p:cNvPr>
          <p:cNvSpPr>
            <a:spLocks noGrp="1"/>
          </p:cNvSpPr>
          <p:nvPr>
            <p:ph type="title"/>
          </p:nvPr>
        </p:nvSpPr>
        <p:spPr>
          <a:xfrm>
            <a:off x="838200" y="65116"/>
            <a:ext cx="10515600" cy="1325563"/>
          </a:xfrm>
        </p:spPr>
        <p:txBody>
          <a:bodyPr/>
          <a:lstStyle/>
          <a:p>
            <a:r>
              <a:rPr lang="en-US" dirty="0"/>
              <a:t>Introduction to Florida’s Snakes</a:t>
            </a:r>
          </a:p>
        </p:txBody>
      </p:sp>
      <p:sp>
        <p:nvSpPr>
          <p:cNvPr id="3" name="Text Placeholder 2">
            <a:extLst>
              <a:ext uri="{FF2B5EF4-FFF2-40B4-BE49-F238E27FC236}">
                <a16:creationId xmlns:a16="http://schemas.microsoft.com/office/drawing/2014/main" id="{A2B31E8C-FDA9-476E-84AF-6D8BB881880D}"/>
              </a:ext>
            </a:extLst>
          </p:cNvPr>
          <p:cNvSpPr>
            <a:spLocks noGrp="1"/>
          </p:cNvSpPr>
          <p:nvPr>
            <p:ph type="body" idx="1"/>
          </p:nvPr>
        </p:nvSpPr>
        <p:spPr>
          <a:xfrm>
            <a:off x="838200" y="827868"/>
            <a:ext cx="5157787" cy="823912"/>
          </a:xfrm>
        </p:spPr>
        <p:txBody>
          <a:bodyPr/>
          <a:lstStyle/>
          <a:p>
            <a:r>
              <a:rPr lang="en-US" dirty="0"/>
              <a:t>About Snakes</a:t>
            </a:r>
          </a:p>
        </p:txBody>
      </p:sp>
      <p:sp>
        <p:nvSpPr>
          <p:cNvPr id="4" name="Content Placeholder 3">
            <a:extLst>
              <a:ext uri="{FF2B5EF4-FFF2-40B4-BE49-F238E27FC236}">
                <a16:creationId xmlns:a16="http://schemas.microsoft.com/office/drawing/2014/main" id="{494DF229-3E6B-4AC2-ACBF-5F86A5CA622D}"/>
              </a:ext>
            </a:extLst>
          </p:cNvPr>
          <p:cNvSpPr>
            <a:spLocks noGrp="1"/>
          </p:cNvSpPr>
          <p:nvPr>
            <p:ph sz="half" idx="2"/>
          </p:nvPr>
        </p:nvSpPr>
        <p:spPr>
          <a:xfrm>
            <a:off x="838200" y="1797844"/>
            <a:ext cx="4164720" cy="3684588"/>
          </a:xfrm>
        </p:spPr>
        <p:txBody>
          <a:bodyPr/>
          <a:lstStyle/>
          <a:p>
            <a:r>
              <a:rPr lang="en-US" dirty="0"/>
              <a:t>45 species native to the state - 6 venomous</a:t>
            </a:r>
          </a:p>
          <a:p>
            <a:r>
              <a:rPr lang="en-US" dirty="0"/>
              <a:t>Cold-blooded, smooth- or keel-scaled, no eyelids</a:t>
            </a:r>
          </a:p>
          <a:p>
            <a:r>
              <a:rPr lang="en-US" dirty="0"/>
              <a:t>All are carnivorous</a:t>
            </a:r>
          </a:p>
          <a:p>
            <a:r>
              <a:rPr lang="en-US" dirty="0"/>
              <a:t>Lay eggs or live birth</a:t>
            </a:r>
          </a:p>
          <a:p>
            <a:r>
              <a:rPr lang="en-US" dirty="0"/>
              <a:t>Young do not require parental care</a:t>
            </a:r>
          </a:p>
        </p:txBody>
      </p:sp>
      <p:sp>
        <p:nvSpPr>
          <p:cNvPr id="5" name="Text Placeholder 4">
            <a:extLst>
              <a:ext uri="{FF2B5EF4-FFF2-40B4-BE49-F238E27FC236}">
                <a16:creationId xmlns:a16="http://schemas.microsoft.com/office/drawing/2014/main" id="{68B0434D-B0FF-49B5-A982-681DA044041C}"/>
              </a:ext>
            </a:extLst>
          </p:cNvPr>
          <p:cNvSpPr>
            <a:spLocks noGrp="1"/>
          </p:cNvSpPr>
          <p:nvPr>
            <p:ph type="body" sz="quarter" idx="3"/>
          </p:nvPr>
        </p:nvSpPr>
        <p:spPr>
          <a:xfrm>
            <a:off x="6170612" y="827868"/>
            <a:ext cx="5183188" cy="823912"/>
          </a:xfrm>
        </p:spPr>
        <p:txBody>
          <a:bodyPr/>
          <a:lstStyle/>
          <a:p>
            <a:r>
              <a:rPr lang="en-US" dirty="0"/>
              <a:t>Snake Lookalikes</a:t>
            </a:r>
          </a:p>
        </p:txBody>
      </p:sp>
      <p:sp>
        <p:nvSpPr>
          <p:cNvPr id="6" name="Content Placeholder 5">
            <a:extLst>
              <a:ext uri="{FF2B5EF4-FFF2-40B4-BE49-F238E27FC236}">
                <a16:creationId xmlns:a16="http://schemas.microsoft.com/office/drawing/2014/main" id="{6E537343-07ED-48FA-94B2-8B661A5D41B7}"/>
              </a:ext>
            </a:extLst>
          </p:cNvPr>
          <p:cNvSpPr>
            <a:spLocks noGrp="1"/>
          </p:cNvSpPr>
          <p:nvPr>
            <p:ph sz="quarter" idx="4"/>
          </p:nvPr>
        </p:nvSpPr>
        <p:spPr>
          <a:xfrm>
            <a:off x="6170612" y="1797844"/>
            <a:ext cx="5183188" cy="3684588"/>
          </a:xfrm>
        </p:spPr>
        <p:txBody>
          <a:bodyPr/>
          <a:lstStyle/>
          <a:p>
            <a:r>
              <a:rPr lang="en-US" dirty="0"/>
              <a:t>Legless lizards (e.g. skink)</a:t>
            </a:r>
          </a:p>
          <a:p>
            <a:r>
              <a:rPr lang="en-US" dirty="0"/>
              <a:t>Glass lizards</a:t>
            </a:r>
          </a:p>
          <a:p>
            <a:r>
              <a:rPr lang="en-US" dirty="0"/>
              <a:t>Florida worm lizard</a:t>
            </a:r>
          </a:p>
        </p:txBody>
      </p:sp>
      <p:pic>
        <p:nvPicPr>
          <p:cNvPr id="7" name="Picture 6">
            <a:extLst>
              <a:ext uri="{FF2B5EF4-FFF2-40B4-BE49-F238E27FC236}">
                <a16:creationId xmlns:a16="http://schemas.microsoft.com/office/drawing/2014/main" id="{8FCFD592-C064-4D87-989E-E8E918F9C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3962" y="2974267"/>
            <a:ext cx="3503466" cy="243198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52A37947-3075-4669-A891-F3A38D21D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2933" y="2993332"/>
            <a:ext cx="3461029" cy="2470035"/>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423F9609-93AC-44A2-96FC-88851934E9D5}"/>
              </a:ext>
            </a:extLst>
          </p:cNvPr>
          <p:cNvSpPr txBox="1"/>
          <p:nvPr/>
        </p:nvSpPr>
        <p:spPr>
          <a:xfrm>
            <a:off x="5694328" y="5472900"/>
            <a:ext cx="2025042" cy="369332"/>
          </a:xfrm>
          <a:prstGeom prst="rect">
            <a:avLst/>
          </a:prstGeom>
          <a:noFill/>
        </p:spPr>
        <p:txBody>
          <a:bodyPr wrap="none" rtlCol="0">
            <a:spAutoFit/>
          </a:bodyPr>
          <a:lstStyle/>
          <a:p>
            <a:r>
              <a:rPr lang="en-US" dirty="0"/>
              <a:t>Eastern Glass Lizard</a:t>
            </a:r>
          </a:p>
        </p:txBody>
      </p:sp>
      <p:sp>
        <p:nvSpPr>
          <p:cNvPr id="10" name="TextBox 9">
            <a:extLst>
              <a:ext uri="{FF2B5EF4-FFF2-40B4-BE49-F238E27FC236}">
                <a16:creationId xmlns:a16="http://schemas.microsoft.com/office/drawing/2014/main" id="{128274F8-E464-4A53-AB6C-DC28D595B715}"/>
              </a:ext>
            </a:extLst>
          </p:cNvPr>
          <p:cNvSpPr txBox="1"/>
          <p:nvPr/>
        </p:nvSpPr>
        <p:spPr>
          <a:xfrm>
            <a:off x="8762206" y="5463367"/>
            <a:ext cx="3333220" cy="369332"/>
          </a:xfrm>
          <a:prstGeom prst="rect">
            <a:avLst/>
          </a:prstGeom>
          <a:noFill/>
        </p:spPr>
        <p:txBody>
          <a:bodyPr wrap="none" rtlCol="0">
            <a:spAutoFit/>
          </a:bodyPr>
          <a:lstStyle/>
          <a:p>
            <a:r>
              <a:rPr lang="en-US" dirty="0"/>
              <a:t>Sand Skink (Federally threatened)</a:t>
            </a:r>
          </a:p>
        </p:txBody>
      </p:sp>
      <p:pic>
        <p:nvPicPr>
          <p:cNvPr id="11" name="SLIDE 26">
            <a:hlinkClick r:id="" action="ppaction://media"/>
            <a:extLst>
              <a:ext uri="{FF2B5EF4-FFF2-40B4-BE49-F238E27FC236}">
                <a16:creationId xmlns:a16="http://schemas.microsoft.com/office/drawing/2014/main" id="{E18C6DDE-7F7A-4500-A55D-08DAEB387C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2049" y="304750"/>
            <a:ext cx="609600" cy="609600"/>
          </a:xfrm>
          <a:prstGeom prst="rect">
            <a:avLst/>
          </a:prstGeom>
        </p:spPr>
      </p:pic>
    </p:spTree>
    <p:extLst>
      <p:ext uri="{BB962C8B-B14F-4D97-AF65-F5344CB8AC3E}">
        <p14:creationId xmlns:p14="http://schemas.microsoft.com/office/powerpoint/2010/main" val="423597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n animal&#10;&#10;Description generated with high confidence">
            <a:extLst>
              <a:ext uri="{FF2B5EF4-FFF2-40B4-BE49-F238E27FC236}">
                <a16:creationId xmlns:a16="http://schemas.microsoft.com/office/drawing/2014/main" id="{DBA9386B-6CB0-408E-A153-1E8B36FFBD9E}"/>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9476" r="27727" b="-2"/>
          <a:stretch/>
        </p:blipFill>
        <p:spPr>
          <a:xfrm>
            <a:off x="1" y="1337091"/>
            <a:ext cx="5190767" cy="5530385"/>
          </a:xfrm>
          <a:custGeom>
            <a:avLst/>
            <a:gdLst>
              <a:gd name="connsiteX0" fmla="*/ 1986067 w 5190767"/>
              <a:gd name="connsiteY0" fmla="*/ 0 h 5530385"/>
              <a:gd name="connsiteX1" fmla="*/ 5190767 w 5190767"/>
              <a:gd name="connsiteY1" fmla="*/ 3204701 h 5530385"/>
              <a:gd name="connsiteX2" fmla="*/ 4252132 w 5190767"/>
              <a:gd name="connsiteY2" fmla="*/ 5470767 h 5530385"/>
              <a:gd name="connsiteX3" fmla="*/ 4186536 w 5190767"/>
              <a:gd name="connsiteY3" fmla="*/ 5530385 h 5530385"/>
              <a:gd name="connsiteX4" fmla="*/ 0 w 5190767"/>
              <a:gd name="connsiteY4" fmla="*/ 5530385 h 5530385"/>
              <a:gd name="connsiteX5" fmla="*/ 0 w 5190767"/>
              <a:gd name="connsiteY5" fmla="*/ 692598 h 5530385"/>
              <a:gd name="connsiteX6" fmla="*/ 194287 w 5190767"/>
              <a:gd name="connsiteY6" fmla="*/ 547313 h 5530385"/>
              <a:gd name="connsiteX7" fmla="*/ 1986067 w 5190767"/>
              <a:gd name="connsiteY7" fmla="*/ 0 h 553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pic>
        <p:nvPicPr>
          <p:cNvPr id="9" name="Picture 8" descr="A close up of a tree&#10;&#10;Description generated with high confidence">
            <a:extLst>
              <a:ext uri="{FF2B5EF4-FFF2-40B4-BE49-F238E27FC236}">
                <a16:creationId xmlns:a16="http://schemas.microsoft.com/office/drawing/2014/main" id="{2AA8B72F-3532-483D-8998-D9ABF877506F}"/>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11379" r="22857" b="-2"/>
          <a:stretch/>
        </p:blipFill>
        <p:spPr>
          <a:xfrm>
            <a:off x="8007861" y="1"/>
            <a:ext cx="4184139" cy="4247004"/>
          </a:xfrm>
          <a:custGeom>
            <a:avLst/>
            <a:gdLst>
              <a:gd name="connsiteX0" fmla="*/ 807468 w 4184139"/>
              <a:gd name="connsiteY0" fmla="*/ 0 h 4247004"/>
              <a:gd name="connsiteX1" fmla="*/ 4068803 w 4184139"/>
              <a:gd name="connsiteY1" fmla="*/ 0 h 4247004"/>
              <a:gd name="connsiteX2" fmla="*/ 4162158 w 4184139"/>
              <a:gd name="connsiteY2" fmla="*/ 84846 h 4247004"/>
              <a:gd name="connsiteX3" fmla="*/ 4184139 w 4184139"/>
              <a:gd name="connsiteY3" fmla="*/ 109032 h 4247004"/>
              <a:gd name="connsiteX4" fmla="*/ 4184139 w 4184139"/>
              <a:gd name="connsiteY4" fmla="*/ 3508705 h 4247004"/>
              <a:gd name="connsiteX5" fmla="*/ 4162158 w 4184139"/>
              <a:gd name="connsiteY5" fmla="*/ 3532891 h 4247004"/>
              <a:gd name="connsiteX6" fmla="*/ 2438135 w 4184139"/>
              <a:gd name="connsiteY6" fmla="*/ 4247004 h 4247004"/>
              <a:gd name="connsiteX7" fmla="*/ 0 w 4184139"/>
              <a:gd name="connsiteY7" fmla="*/ 1808869 h 4247004"/>
              <a:gd name="connsiteX8" fmla="*/ 714113 w 4184139"/>
              <a:gd name="connsiteY8" fmla="*/ 84846 h 424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pic>
        <p:nvPicPr>
          <p:cNvPr id="10" name="Content Placeholder 5" descr="A close up of a reptile&#10;&#10;Description generated with very high confidence">
            <a:extLst>
              <a:ext uri="{FF2B5EF4-FFF2-40B4-BE49-F238E27FC236}">
                <a16:creationId xmlns:a16="http://schemas.microsoft.com/office/drawing/2014/main" id="{DDF2CD3A-0865-4161-8115-A14CDBA387AC}"/>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16791" r="1" b="1"/>
          <a:stretch/>
        </p:blipFill>
        <p:spPr>
          <a:xfrm>
            <a:off x="3834182" y="1"/>
            <a:ext cx="4215670" cy="3381796"/>
          </a:xfrm>
          <a:custGeom>
            <a:avLst/>
            <a:gdLst>
              <a:gd name="connsiteX0" fmla="*/ 431362 w 4215670"/>
              <a:gd name="connsiteY0" fmla="*/ 0 h 3381796"/>
              <a:gd name="connsiteX1" fmla="*/ 3784309 w 4215670"/>
              <a:gd name="connsiteY1" fmla="*/ 0 h 3381796"/>
              <a:gd name="connsiteX2" fmla="*/ 3855685 w 4215670"/>
              <a:gd name="connsiteY2" fmla="*/ 95451 h 3381796"/>
              <a:gd name="connsiteX3" fmla="*/ 4215670 w 4215670"/>
              <a:gd name="connsiteY3" fmla="*/ 1273961 h 3381796"/>
              <a:gd name="connsiteX4" fmla="*/ 2107836 w 4215670"/>
              <a:gd name="connsiteY4" fmla="*/ 3381796 h 3381796"/>
              <a:gd name="connsiteX5" fmla="*/ 0 w 4215670"/>
              <a:gd name="connsiteY5" fmla="*/ 1273961 h 3381796"/>
              <a:gd name="connsiteX6" fmla="*/ 359986 w 4215670"/>
              <a:gd name="connsiteY6" fmla="*/ 95451 h 33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sp>
        <p:nvSpPr>
          <p:cNvPr id="11" name="Title 1">
            <a:extLst>
              <a:ext uri="{FF2B5EF4-FFF2-40B4-BE49-F238E27FC236}">
                <a16:creationId xmlns:a16="http://schemas.microsoft.com/office/drawing/2014/main" id="{98C95BBE-3EAF-44AE-96F1-B2FAFBFAD7E9}"/>
              </a:ext>
            </a:extLst>
          </p:cNvPr>
          <p:cNvSpPr txBox="1">
            <a:spLocks/>
          </p:cNvSpPr>
          <p:nvPr/>
        </p:nvSpPr>
        <p:spPr>
          <a:xfrm>
            <a:off x="5190766" y="4774627"/>
            <a:ext cx="6201111" cy="116063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solidFill>
                  <a:srgbClr val="000000"/>
                </a:solidFill>
                <a:latin typeface="+mn-lt"/>
              </a:rPr>
              <a:t>Know Your South Florida Snakes</a:t>
            </a:r>
          </a:p>
        </p:txBody>
      </p:sp>
      <p:sp>
        <p:nvSpPr>
          <p:cNvPr id="12" name="Content Placeholder 2">
            <a:extLst>
              <a:ext uri="{FF2B5EF4-FFF2-40B4-BE49-F238E27FC236}">
                <a16:creationId xmlns:a16="http://schemas.microsoft.com/office/drawing/2014/main" id="{46BDB379-304B-4DCB-9943-2E306D6CBB94}"/>
              </a:ext>
            </a:extLst>
          </p:cNvPr>
          <p:cNvSpPr txBox="1">
            <a:spLocks/>
          </p:cNvSpPr>
          <p:nvPr/>
        </p:nvSpPr>
        <p:spPr>
          <a:xfrm>
            <a:off x="6286500" y="4132196"/>
            <a:ext cx="5105377" cy="68375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2400" dirty="0">
                <a:solidFill>
                  <a:srgbClr val="000000"/>
                </a:solidFill>
              </a:rPr>
              <a:t>Common Species</a:t>
            </a:r>
          </a:p>
        </p:txBody>
      </p:sp>
      <p:sp>
        <p:nvSpPr>
          <p:cNvPr id="13" name="TextBox 12">
            <a:extLst>
              <a:ext uri="{FF2B5EF4-FFF2-40B4-BE49-F238E27FC236}">
                <a16:creationId xmlns:a16="http://schemas.microsoft.com/office/drawing/2014/main" id="{91B54228-EC1D-4516-A7B6-2122E2642C8B}"/>
              </a:ext>
            </a:extLst>
          </p:cNvPr>
          <p:cNvSpPr txBox="1"/>
          <p:nvPr/>
        </p:nvSpPr>
        <p:spPr>
          <a:xfrm>
            <a:off x="4990478" y="5565928"/>
            <a:ext cx="2820644" cy="369332"/>
          </a:xfrm>
          <a:prstGeom prst="rect">
            <a:avLst/>
          </a:prstGeom>
          <a:noFill/>
        </p:spPr>
        <p:txBody>
          <a:bodyPr wrap="none" rtlCol="0">
            <a:spAutoFit/>
          </a:bodyPr>
          <a:lstStyle/>
          <a:p>
            <a:r>
              <a:rPr lang="en-US" i="1" dirty="0"/>
              <a:t>Southern Ring-necked Snake</a:t>
            </a:r>
          </a:p>
        </p:txBody>
      </p:sp>
      <p:sp>
        <p:nvSpPr>
          <p:cNvPr id="14" name="TextBox 13">
            <a:extLst>
              <a:ext uri="{FF2B5EF4-FFF2-40B4-BE49-F238E27FC236}">
                <a16:creationId xmlns:a16="http://schemas.microsoft.com/office/drawing/2014/main" id="{7CB6AD05-7DEA-4F1D-866D-2F3895F5CDA2}"/>
              </a:ext>
            </a:extLst>
          </p:cNvPr>
          <p:cNvSpPr txBox="1"/>
          <p:nvPr/>
        </p:nvSpPr>
        <p:spPr>
          <a:xfrm>
            <a:off x="7329351" y="3460942"/>
            <a:ext cx="1509837" cy="369332"/>
          </a:xfrm>
          <a:prstGeom prst="rect">
            <a:avLst/>
          </a:prstGeom>
          <a:noFill/>
        </p:spPr>
        <p:txBody>
          <a:bodyPr wrap="none" rtlCol="0">
            <a:spAutoFit/>
          </a:bodyPr>
          <a:lstStyle/>
          <a:p>
            <a:r>
              <a:rPr lang="en-US" i="1" dirty="0"/>
              <a:t>Red Rat Snake</a:t>
            </a:r>
          </a:p>
        </p:txBody>
      </p:sp>
      <p:sp>
        <p:nvSpPr>
          <p:cNvPr id="15" name="TextBox 14">
            <a:extLst>
              <a:ext uri="{FF2B5EF4-FFF2-40B4-BE49-F238E27FC236}">
                <a16:creationId xmlns:a16="http://schemas.microsoft.com/office/drawing/2014/main" id="{77FB23E4-DEE6-49E8-AAC1-0FD37251A2B8}"/>
              </a:ext>
            </a:extLst>
          </p:cNvPr>
          <p:cNvSpPr txBox="1"/>
          <p:nvPr/>
        </p:nvSpPr>
        <p:spPr>
          <a:xfrm>
            <a:off x="1880387" y="217360"/>
            <a:ext cx="2159694" cy="369332"/>
          </a:xfrm>
          <a:prstGeom prst="rect">
            <a:avLst/>
          </a:prstGeom>
          <a:noFill/>
        </p:spPr>
        <p:txBody>
          <a:bodyPr wrap="none" rtlCol="0">
            <a:spAutoFit/>
          </a:bodyPr>
          <a:lstStyle/>
          <a:p>
            <a:r>
              <a:rPr lang="en-US" i="1" dirty="0"/>
              <a:t>Southern Black Racer</a:t>
            </a:r>
          </a:p>
        </p:txBody>
      </p:sp>
      <p:pic>
        <p:nvPicPr>
          <p:cNvPr id="16" name="SLIDE 27">
            <a:hlinkClick r:id="" action="ppaction://media"/>
            <a:extLst>
              <a:ext uri="{FF2B5EF4-FFF2-40B4-BE49-F238E27FC236}">
                <a16:creationId xmlns:a16="http://schemas.microsoft.com/office/drawing/2014/main" id="{8FBB8EDC-37EB-4474-BC88-354FCA9DE7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76445" y="5458379"/>
            <a:ext cx="609600" cy="647700"/>
          </a:xfrm>
          <a:prstGeom prst="rect">
            <a:avLst/>
          </a:prstGeom>
        </p:spPr>
      </p:pic>
    </p:spTree>
    <p:extLst>
      <p:ext uri="{BB962C8B-B14F-4D97-AF65-F5344CB8AC3E}">
        <p14:creationId xmlns:p14="http://schemas.microsoft.com/office/powerpoint/2010/main" val="188472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AF28-9E00-48C4-9CBC-A0E3BEF93683}"/>
              </a:ext>
            </a:extLst>
          </p:cNvPr>
          <p:cNvSpPr>
            <a:spLocks noGrp="1"/>
          </p:cNvSpPr>
          <p:nvPr>
            <p:ph type="title"/>
          </p:nvPr>
        </p:nvSpPr>
        <p:spPr>
          <a:xfrm>
            <a:off x="836612" y="35517"/>
            <a:ext cx="10515600" cy="1031284"/>
          </a:xfrm>
        </p:spPr>
        <p:txBody>
          <a:bodyPr/>
          <a:lstStyle/>
          <a:p>
            <a:r>
              <a:rPr lang="en-US" dirty="0"/>
              <a:t>Identifying Venomous Snakes</a:t>
            </a:r>
          </a:p>
        </p:txBody>
      </p:sp>
      <p:pic>
        <p:nvPicPr>
          <p:cNvPr id="7" name="Content Placeholder 5" descr="venomous snake diagram II.bmp">
            <a:extLst>
              <a:ext uri="{FF2B5EF4-FFF2-40B4-BE49-F238E27FC236}">
                <a16:creationId xmlns:a16="http://schemas.microsoft.com/office/drawing/2014/main" id="{AFA14BEA-C6AA-4FFF-ADDC-ABE2FDD30987}"/>
              </a:ext>
            </a:extLst>
          </p:cNvPr>
          <p:cNvPicPr>
            <a:picLocks noGrp="1" noChangeAspect="1"/>
          </p:cNvPicPr>
          <p:nvPr>
            <p:ph sz="quarter" idx="4"/>
          </p:nvPr>
        </p:nvPicPr>
        <p:blipFill rotWithShape="1">
          <a:blip r:embed="rId4" cstate="print"/>
          <a:srcRect t="5339"/>
          <a:stretch/>
        </p:blipFill>
        <p:spPr bwMode="auto">
          <a:xfrm>
            <a:off x="6169024" y="990599"/>
            <a:ext cx="5029109" cy="5030935"/>
          </a:xfrm>
          <a:prstGeom prst="rect">
            <a:avLst/>
          </a:prstGeom>
          <a:ln>
            <a:noFill/>
          </a:ln>
          <a:effectLst>
            <a:outerShdw blurRad="190500" algn="tl" rotWithShape="0">
              <a:srgbClr val="000000">
                <a:alpha val="70000"/>
              </a:srgbClr>
            </a:outerShdw>
          </a:effectLst>
        </p:spPr>
      </p:pic>
      <p:pic>
        <p:nvPicPr>
          <p:cNvPr id="8" name="Content Placeholder 4">
            <a:extLst>
              <a:ext uri="{FF2B5EF4-FFF2-40B4-BE49-F238E27FC236}">
                <a16:creationId xmlns:a16="http://schemas.microsoft.com/office/drawing/2014/main" id="{CB0D7574-9946-47D3-8CED-2FF581F8F9BB}"/>
              </a:ext>
            </a:extLst>
          </p:cNvPr>
          <p:cNvPicPr>
            <a:picLocks/>
          </p:cNvPicPr>
          <p:nvPr/>
        </p:nvPicPr>
        <p:blipFill rotWithShape="1">
          <a:blip r:embed="rId5">
            <a:extLst>
              <a:ext uri="{28A0092B-C50C-407E-A947-70E740481C1C}">
                <a14:useLocalDpi xmlns:a14="http://schemas.microsoft.com/office/drawing/2010/main" val="0"/>
              </a:ext>
            </a:extLst>
          </a:blip>
          <a:srcRect r="56340" b="20185"/>
          <a:stretch/>
        </p:blipFill>
        <p:spPr bwMode="auto">
          <a:xfrm rot="16200000">
            <a:off x="1919732" y="853314"/>
            <a:ext cx="1907932" cy="233490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9" name="Content Placeholder 4">
            <a:extLst>
              <a:ext uri="{FF2B5EF4-FFF2-40B4-BE49-F238E27FC236}">
                <a16:creationId xmlns:a16="http://schemas.microsoft.com/office/drawing/2014/main" id="{03B35AC6-F3F4-4C8A-8A86-A6B4F0AF1458}"/>
              </a:ext>
            </a:extLst>
          </p:cNvPr>
          <p:cNvPicPr/>
          <p:nvPr/>
        </p:nvPicPr>
        <p:blipFill rotWithShape="1">
          <a:blip r:embed="rId5">
            <a:extLst>
              <a:ext uri="{28A0092B-C50C-407E-A947-70E740481C1C}">
                <a14:useLocalDpi xmlns:a14="http://schemas.microsoft.com/office/drawing/2010/main" val="0"/>
              </a:ext>
            </a:extLst>
          </a:blip>
          <a:srcRect l="54899" b="17876"/>
          <a:stretch/>
        </p:blipFill>
        <p:spPr bwMode="auto">
          <a:xfrm rot="16200000">
            <a:off x="1861283" y="3243498"/>
            <a:ext cx="1963902" cy="233490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4" name="SLIDE 28">
            <a:hlinkClick r:id="" action="ppaction://media"/>
            <a:extLst>
              <a:ext uri="{FF2B5EF4-FFF2-40B4-BE49-F238E27FC236}">
                <a16:creationId xmlns:a16="http://schemas.microsoft.com/office/drawing/2014/main" id="{179A8FCD-0A89-4E2A-AD75-D5E3A6837C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4412" y="195558"/>
            <a:ext cx="609600" cy="609600"/>
          </a:xfrm>
          <a:prstGeom prst="rect">
            <a:avLst/>
          </a:prstGeom>
        </p:spPr>
      </p:pic>
    </p:spTree>
    <p:extLst>
      <p:ext uri="{BB962C8B-B14F-4D97-AF65-F5344CB8AC3E}">
        <p14:creationId xmlns:p14="http://schemas.microsoft.com/office/powerpoint/2010/main" val="178707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C9CC6-097A-449B-9C29-2602C05241B8}"/>
              </a:ext>
            </a:extLst>
          </p:cNvPr>
          <p:cNvSpPr>
            <a:spLocks noGrp="1"/>
          </p:cNvSpPr>
          <p:nvPr>
            <p:ph type="title"/>
          </p:nvPr>
        </p:nvSpPr>
        <p:spPr>
          <a:xfrm>
            <a:off x="176387" y="169900"/>
            <a:ext cx="8174237" cy="646331"/>
          </a:xfrm>
        </p:spPr>
        <p:txBody>
          <a:bodyPr>
            <a:noAutofit/>
          </a:bodyPr>
          <a:lstStyle/>
          <a:p>
            <a:r>
              <a:rPr lang="en-US" sz="4400" b="1" dirty="0">
                <a:latin typeface="+mn-lt"/>
              </a:rPr>
              <a:t>Cottonmouth/Water Moccasin</a:t>
            </a:r>
          </a:p>
        </p:txBody>
      </p:sp>
      <p:pic>
        <p:nvPicPr>
          <p:cNvPr id="6" name="Content Placeholder 5" descr="A close up of a reptile&#10;&#10;Description generated with very high confidence">
            <a:extLst>
              <a:ext uri="{FF2B5EF4-FFF2-40B4-BE49-F238E27FC236}">
                <a16:creationId xmlns:a16="http://schemas.microsoft.com/office/drawing/2014/main" id="{001C2E07-3D73-429F-9DB6-A1541A5B59B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579618" y="2912810"/>
            <a:ext cx="4501117" cy="3214078"/>
          </a:xfrm>
        </p:spPr>
      </p:pic>
      <p:sp>
        <p:nvSpPr>
          <p:cNvPr id="4" name="Text Placeholder 3">
            <a:extLst>
              <a:ext uri="{FF2B5EF4-FFF2-40B4-BE49-F238E27FC236}">
                <a16:creationId xmlns:a16="http://schemas.microsoft.com/office/drawing/2014/main" id="{48C850FA-B2E0-49AB-929E-04487CCE3A11}"/>
              </a:ext>
            </a:extLst>
          </p:cNvPr>
          <p:cNvSpPr>
            <a:spLocks noGrp="1"/>
          </p:cNvSpPr>
          <p:nvPr>
            <p:ph type="body" sz="half" idx="2"/>
          </p:nvPr>
        </p:nvSpPr>
        <p:spPr>
          <a:xfrm>
            <a:off x="176387" y="816231"/>
            <a:ext cx="6188658" cy="3214078"/>
          </a:xfrm>
        </p:spPr>
        <p:txBody>
          <a:bodyPr>
            <a:noAutofit/>
          </a:bodyPr>
          <a:lstStyle/>
          <a:p>
            <a:pPr marL="342900" indent="-342900">
              <a:buFont typeface="Arial" panose="020B0604020202020204" pitchFamily="34" charset="0"/>
              <a:buChar char="•"/>
            </a:pPr>
            <a:r>
              <a:rPr lang="en-US" sz="2400" dirty="0"/>
              <a:t>Broad, angular head &amp; thick body, up to 4ft</a:t>
            </a:r>
          </a:p>
          <a:p>
            <a:pPr marL="342900" indent="-342900">
              <a:buFont typeface="Arial" panose="020B0604020202020204" pitchFamily="34" charset="0"/>
              <a:buChar char="•"/>
            </a:pPr>
            <a:r>
              <a:rPr lang="en-US" sz="2400" dirty="0"/>
              <a:t>Usually found in wet habitats, eats primarily aquatic animals</a:t>
            </a:r>
          </a:p>
          <a:p>
            <a:pPr marL="342900" indent="-342900">
              <a:buFont typeface="Arial" panose="020B0604020202020204" pitchFamily="34" charset="0"/>
              <a:buChar char="•"/>
            </a:pPr>
            <a:r>
              <a:rPr lang="en-US" sz="2400" dirty="0"/>
              <a:t>When threatened will open jaws and reveal white inside mouth</a:t>
            </a:r>
          </a:p>
          <a:p>
            <a:pPr marL="342900" indent="-342900">
              <a:buFont typeface="Arial" panose="020B0604020202020204" pitchFamily="34" charset="0"/>
              <a:buChar char="•"/>
            </a:pPr>
            <a:r>
              <a:rPr lang="en-US" sz="2400" dirty="0"/>
              <a:t>Look </a:t>
            </a:r>
            <a:r>
              <a:rPr lang="en-US" sz="2400" dirty="0" err="1"/>
              <a:t>alikes</a:t>
            </a:r>
            <a:r>
              <a:rPr lang="en-US" sz="2400" dirty="0"/>
              <a:t>: Water snakes, genus </a:t>
            </a:r>
            <a:r>
              <a:rPr lang="en-US" sz="2400" i="1" dirty="0" err="1"/>
              <a:t>Nerodia</a:t>
            </a:r>
            <a:r>
              <a:rPr lang="en-US" sz="2400" i="1" dirty="0"/>
              <a:t> – </a:t>
            </a:r>
            <a:r>
              <a:rPr lang="en-US" sz="2400" dirty="0"/>
              <a:t>notice round pupils</a:t>
            </a:r>
          </a:p>
        </p:txBody>
      </p:sp>
      <p:pic>
        <p:nvPicPr>
          <p:cNvPr id="8" name="Picture 7" descr="A close up of a snake&#10;&#10;Description generated with very high confidence">
            <a:extLst>
              <a:ext uri="{FF2B5EF4-FFF2-40B4-BE49-F238E27FC236}">
                <a16:creationId xmlns:a16="http://schemas.microsoft.com/office/drawing/2014/main" id="{FC64C0D7-190C-4A3F-87AB-8B61E54FA0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8033" y="120132"/>
            <a:ext cx="4192702" cy="2797318"/>
          </a:xfrm>
          <a:prstGeom prst="rect">
            <a:avLst/>
          </a:prstGeom>
        </p:spPr>
      </p:pic>
      <p:pic>
        <p:nvPicPr>
          <p:cNvPr id="9" name="Picture 8" descr="A close up of a snake&#10;&#10;Description generated with very high confidence">
            <a:extLst>
              <a:ext uri="{FF2B5EF4-FFF2-40B4-BE49-F238E27FC236}">
                <a16:creationId xmlns:a16="http://schemas.microsoft.com/office/drawing/2014/main" id="{46525B24-441B-4A41-9842-9223754E08F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875462" y="3618885"/>
            <a:ext cx="3497592" cy="2217474"/>
          </a:xfrm>
          <a:prstGeom prst="rect">
            <a:avLst/>
          </a:prstGeom>
        </p:spPr>
      </p:pic>
      <p:sp>
        <p:nvSpPr>
          <p:cNvPr id="10" name="TextBox 9">
            <a:extLst>
              <a:ext uri="{FF2B5EF4-FFF2-40B4-BE49-F238E27FC236}">
                <a16:creationId xmlns:a16="http://schemas.microsoft.com/office/drawing/2014/main" id="{C749AB23-0AE9-4EE3-A070-CE71AA130E64}"/>
              </a:ext>
            </a:extLst>
          </p:cNvPr>
          <p:cNvSpPr txBox="1"/>
          <p:nvPr/>
        </p:nvSpPr>
        <p:spPr>
          <a:xfrm>
            <a:off x="6353177" y="1486257"/>
            <a:ext cx="1557227" cy="646331"/>
          </a:xfrm>
          <a:prstGeom prst="rect">
            <a:avLst/>
          </a:prstGeom>
          <a:noFill/>
        </p:spPr>
        <p:txBody>
          <a:bodyPr wrap="square" rtlCol="0">
            <a:spAutoFit/>
          </a:bodyPr>
          <a:lstStyle/>
          <a:p>
            <a:pPr algn="r"/>
            <a:r>
              <a:rPr lang="en-US" dirty="0"/>
              <a:t>Juvenile Cottonmouth</a:t>
            </a:r>
          </a:p>
        </p:txBody>
      </p:sp>
      <p:sp>
        <p:nvSpPr>
          <p:cNvPr id="11" name="TextBox 10">
            <a:extLst>
              <a:ext uri="{FF2B5EF4-FFF2-40B4-BE49-F238E27FC236}">
                <a16:creationId xmlns:a16="http://schemas.microsoft.com/office/drawing/2014/main" id="{D0818BFB-455E-4614-83AD-CE4C058FEAA2}"/>
              </a:ext>
            </a:extLst>
          </p:cNvPr>
          <p:cNvSpPr txBox="1"/>
          <p:nvPr/>
        </p:nvSpPr>
        <p:spPr>
          <a:xfrm>
            <a:off x="6030910" y="4404457"/>
            <a:ext cx="1557227" cy="646331"/>
          </a:xfrm>
          <a:prstGeom prst="rect">
            <a:avLst/>
          </a:prstGeom>
          <a:noFill/>
        </p:spPr>
        <p:txBody>
          <a:bodyPr wrap="square" rtlCol="0">
            <a:spAutoFit/>
          </a:bodyPr>
          <a:lstStyle/>
          <a:p>
            <a:pPr algn="r"/>
            <a:r>
              <a:rPr lang="en-US" dirty="0"/>
              <a:t>Adult Cottonmouth</a:t>
            </a:r>
          </a:p>
        </p:txBody>
      </p:sp>
      <p:sp>
        <p:nvSpPr>
          <p:cNvPr id="12" name="TextBox 11">
            <a:extLst>
              <a:ext uri="{FF2B5EF4-FFF2-40B4-BE49-F238E27FC236}">
                <a16:creationId xmlns:a16="http://schemas.microsoft.com/office/drawing/2014/main" id="{F965257E-4001-4155-A8DF-B3FF7B93C33E}"/>
              </a:ext>
            </a:extLst>
          </p:cNvPr>
          <p:cNvSpPr txBox="1"/>
          <p:nvPr/>
        </p:nvSpPr>
        <p:spPr>
          <a:xfrm>
            <a:off x="94287" y="4406094"/>
            <a:ext cx="1781175" cy="923330"/>
          </a:xfrm>
          <a:prstGeom prst="rect">
            <a:avLst/>
          </a:prstGeom>
          <a:noFill/>
        </p:spPr>
        <p:txBody>
          <a:bodyPr wrap="square" rtlCol="0">
            <a:spAutoFit/>
          </a:bodyPr>
          <a:lstStyle/>
          <a:p>
            <a:pPr algn="r"/>
            <a:r>
              <a:rPr lang="en-US" dirty="0"/>
              <a:t>Banded Water Snake (</a:t>
            </a:r>
            <a:r>
              <a:rPr lang="en-US" dirty="0" err="1"/>
              <a:t>nonvenonmous</a:t>
            </a:r>
            <a:r>
              <a:rPr lang="en-US" dirty="0"/>
              <a:t>)</a:t>
            </a:r>
          </a:p>
        </p:txBody>
      </p:sp>
      <p:pic>
        <p:nvPicPr>
          <p:cNvPr id="3" name="SLIDE 29">
            <a:hlinkClick r:id="" action="ppaction://media"/>
            <a:extLst>
              <a:ext uri="{FF2B5EF4-FFF2-40B4-BE49-F238E27FC236}">
                <a16:creationId xmlns:a16="http://schemas.microsoft.com/office/drawing/2014/main" id="{010BD305-112F-45B4-839D-F39F95D897A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12139" y="744681"/>
            <a:ext cx="609600" cy="609600"/>
          </a:xfrm>
          <a:prstGeom prst="rect">
            <a:avLst/>
          </a:prstGeom>
        </p:spPr>
      </p:pic>
    </p:spTree>
    <p:extLst>
      <p:ext uri="{BB962C8B-B14F-4D97-AF65-F5344CB8AC3E}">
        <p14:creationId xmlns:p14="http://schemas.microsoft.com/office/powerpoint/2010/main" val="41958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77219" y="108923"/>
            <a:ext cx="8637562" cy="1349892"/>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Schoolbook" pitchFamily="18" charset="0"/>
              </a:defRPr>
            </a:lvl2pPr>
            <a:lvl3pPr algn="l" rtl="0" eaLnBrk="0" fontAlgn="base" hangingPunct="0">
              <a:spcBef>
                <a:spcPct val="0"/>
              </a:spcBef>
              <a:spcAft>
                <a:spcPct val="0"/>
              </a:spcAft>
              <a:defRPr sz="4400">
                <a:solidFill>
                  <a:schemeClr val="tx2"/>
                </a:solidFill>
                <a:latin typeface="Century Schoolbook" pitchFamily="18" charset="0"/>
              </a:defRPr>
            </a:lvl3pPr>
            <a:lvl4pPr algn="l" rtl="0" eaLnBrk="0" fontAlgn="base" hangingPunct="0">
              <a:spcBef>
                <a:spcPct val="0"/>
              </a:spcBef>
              <a:spcAft>
                <a:spcPct val="0"/>
              </a:spcAft>
              <a:defRPr sz="4400">
                <a:solidFill>
                  <a:schemeClr val="tx2"/>
                </a:solidFill>
                <a:latin typeface="Century Schoolbook" pitchFamily="18" charset="0"/>
              </a:defRPr>
            </a:lvl4pPr>
            <a:lvl5pPr algn="l" rtl="0" eaLnBrk="0" fontAlgn="base" hangingPunct="0">
              <a:spcBef>
                <a:spcPct val="0"/>
              </a:spcBef>
              <a:spcAft>
                <a:spcPct val="0"/>
              </a:spcAft>
              <a:defRPr sz="4400">
                <a:solidFill>
                  <a:schemeClr val="tx2"/>
                </a:solidFill>
                <a:latin typeface="Century Schoolbook" pitchFamily="18" charset="0"/>
              </a:defRPr>
            </a:lvl5pPr>
            <a:lvl6pPr marL="457200" algn="l" rtl="0" fontAlgn="base">
              <a:spcBef>
                <a:spcPct val="0"/>
              </a:spcBef>
              <a:spcAft>
                <a:spcPct val="0"/>
              </a:spcAft>
              <a:defRPr sz="4400">
                <a:solidFill>
                  <a:schemeClr val="tx2"/>
                </a:solidFill>
                <a:latin typeface="Century Schoolbook" pitchFamily="18" charset="0"/>
              </a:defRPr>
            </a:lvl6pPr>
            <a:lvl7pPr marL="914400" algn="l" rtl="0" fontAlgn="base">
              <a:spcBef>
                <a:spcPct val="0"/>
              </a:spcBef>
              <a:spcAft>
                <a:spcPct val="0"/>
              </a:spcAft>
              <a:defRPr sz="4400">
                <a:solidFill>
                  <a:schemeClr val="tx2"/>
                </a:solidFill>
                <a:latin typeface="Century Schoolbook" pitchFamily="18" charset="0"/>
              </a:defRPr>
            </a:lvl7pPr>
            <a:lvl8pPr marL="1371600" algn="l" rtl="0" fontAlgn="base">
              <a:spcBef>
                <a:spcPct val="0"/>
              </a:spcBef>
              <a:spcAft>
                <a:spcPct val="0"/>
              </a:spcAft>
              <a:defRPr sz="4400">
                <a:solidFill>
                  <a:schemeClr val="tx2"/>
                </a:solidFill>
                <a:latin typeface="Century Schoolbook" pitchFamily="18" charset="0"/>
              </a:defRPr>
            </a:lvl8pPr>
            <a:lvl9pPr marL="1828800" algn="l" rtl="0" fontAlgn="base">
              <a:spcBef>
                <a:spcPct val="0"/>
              </a:spcBef>
              <a:spcAft>
                <a:spcPct val="0"/>
              </a:spcAft>
              <a:defRPr sz="4400">
                <a:solidFill>
                  <a:schemeClr val="tx2"/>
                </a:solidFill>
                <a:latin typeface="Century Schoolbook" pitchFamily="18" charset="0"/>
              </a:defRPr>
            </a:lvl9pPr>
          </a:lstStyle>
          <a:p>
            <a:pPr algn="ctr"/>
            <a:r>
              <a:rPr lang="en-US" sz="4000" b="1" kern="0" dirty="0">
                <a:solidFill>
                  <a:schemeClr val="tx1"/>
                </a:solidFill>
                <a:latin typeface="+mn-lt"/>
                <a:cs typeface="Arial" panose="020B0604020202020204" pitchFamily="34" charset="0"/>
              </a:rPr>
              <a:t>Wildlife Assistance Program</a:t>
            </a:r>
          </a:p>
          <a:p>
            <a:pPr algn="ctr"/>
            <a:r>
              <a:rPr lang="en-US" sz="2200" i="1" kern="0" dirty="0">
                <a:solidFill>
                  <a:schemeClr val="tx1"/>
                </a:solidFill>
                <a:latin typeface="+mn-lt"/>
                <a:cs typeface="Arial" panose="020B0604020202020204" pitchFamily="34" charset="0"/>
              </a:rPr>
              <a:t>…Addressing Conflict, Fostering Coexistence</a:t>
            </a:r>
          </a:p>
        </p:txBody>
      </p:sp>
      <p:sp>
        <p:nvSpPr>
          <p:cNvPr id="3" name="Content Placeholder 14"/>
          <p:cNvSpPr txBox="1">
            <a:spLocks/>
          </p:cNvSpPr>
          <p:nvPr/>
        </p:nvSpPr>
        <p:spPr>
          <a:xfrm>
            <a:off x="997285" y="1363467"/>
            <a:ext cx="4195826" cy="413106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000" kern="0" dirty="0">
                <a:cs typeface="Arial" panose="020B0604020202020204" pitchFamily="34" charset="0"/>
              </a:rPr>
              <a:t>Six regional staff &amp; 2 senior staff providing technical assistance to foster coexistence</a:t>
            </a:r>
          </a:p>
          <a:p>
            <a:pPr lvl="1"/>
            <a:r>
              <a:rPr lang="en-US" sz="2000" kern="0" dirty="0">
                <a:cs typeface="Arial" panose="020B0604020202020204" pitchFamily="34" charset="0"/>
              </a:rPr>
              <a:t>Primarily over the phone</a:t>
            </a:r>
          </a:p>
          <a:p>
            <a:pPr lvl="1"/>
            <a:r>
              <a:rPr lang="en-US" sz="2000" kern="0" dirty="0">
                <a:cs typeface="Arial" panose="020B0604020202020204" pitchFamily="34" charset="0"/>
              </a:rPr>
              <a:t>Site visits</a:t>
            </a:r>
          </a:p>
          <a:p>
            <a:r>
              <a:rPr lang="en-US" sz="2000" kern="0" dirty="0">
                <a:cs typeface="Arial" panose="020B0604020202020204" pitchFamily="34" charset="0"/>
              </a:rPr>
              <a:t>Partnerships and coordination with other agencies and NGOs</a:t>
            </a:r>
          </a:p>
          <a:p>
            <a:r>
              <a:rPr lang="en-US" sz="2000" kern="0" dirty="0">
                <a:cs typeface="Arial" panose="020B0604020202020204" pitchFamily="34" charset="0"/>
              </a:rPr>
              <a:t>Pro-active engagement of communities and neighborhoods</a:t>
            </a:r>
          </a:p>
        </p:txBody>
      </p:sp>
      <p:pic>
        <p:nvPicPr>
          <p:cNvPr id="9" name="Picture 3" descr="C:\Users\angeline.scotten\Documents\WAB\SEAFWA\Regional map.PNG">
            <a:extLst>
              <a:ext uri="{FF2B5EF4-FFF2-40B4-BE49-F238E27FC236}">
                <a16:creationId xmlns:a16="http://schemas.microsoft.com/office/drawing/2014/main" id="{13FD91F4-E0B8-405B-82D7-BA8E18D20927}"/>
              </a:ext>
            </a:extLst>
          </p:cNvPr>
          <p:cNvPicPr>
            <a:picLocks noChangeAspect="1" noChangeArrowheads="1"/>
          </p:cNvPicPr>
          <p:nvPr/>
        </p:nvPicPr>
        <p:blipFill rotWithShape="1">
          <a:blip r:embed="rId5" cstate="print"/>
          <a:srcRect l="1671" r="4952"/>
          <a:stretch/>
        </p:blipFill>
        <p:spPr bwMode="auto">
          <a:xfrm>
            <a:off x="5785799" y="1271188"/>
            <a:ext cx="5008652" cy="4710664"/>
          </a:xfrm>
          <a:prstGeom prst="rect">
            <a:avLst/>
          </a:prstGeom>
          <a:noFill/>
          <a:effectLst>
            <a:outerShdw blurRad="63500" sx="102000" sy="102000" algn="ctr" rotWithShape="0">
              <a:prstClr val="black">
                <a:alpha val="40000"/>
              </a:prstClr>
            </a:outerShdw>
          </a:effectLst>
        </p:spPr>
      </p:pic>
      <p:pic>
        <p:nvPicPr>
          <p:cNvPr id="4" name="SLIDE 3">
            <a:hlinkClick r:id="" action="ppaction://media"/>
            <a:extLst>
              <a:ext uri="{FF2B5EF4-FFF2-40B4-BE49-F238E27FC236}">
                <a16:creationId xmlns:a16="http://schemas.microsoft.com/office/drawing/2014/main" id="{B7F84B21-B701-4ADF-B584-6EEF39394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79988" y="174269"/>
            <a:ext cx="609600" cy="609600"/>
          </a:xfrm>
          <a:prstGeom prst="rect">
            <a:avLst/>
          </a:prstGeom>
        </p:spPr>
      </p:pic>
    </p:spTree>
    <p:extLst>
      <p:ext uri="{BB962C8B-B14F-4D97-AF65-F5344CB8AC3E}">
        <p14:creationId xmlns:p14="http://schemas.microsoft.com/office/powerpoint/2010/main" val="201209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C9CC6-097A-449B-9C29-2602C05241B8}"/>
              </a:ext>
            </a:extLst>
          </p:cNvPr>
          <p:cNvSpPr>
            <a:spLocks noGrp="1"/>
          </p:cNvSpPr>
          <p:nvPr>
            <p:ph type="title"/>
          </p:nvPr>
        </p:nvSpPr>
        <p:spPr>
          <a:xfrm>
            <a:off x="176387" y="169900"/>
            <a:ext cx="8174237" cy="646331"/>
          </a:xfrm>
        </p:spPr>
        <p:txBody>
          <a:bodyPr>
            <a:noAutofit/>
          </a:bodyPr>
          <a:lstStyle/>
          <a:p>
            <a:r>
              <a:rPr lang="en-US" sz="4400" b="1" dirty="0">
                <a:latin typeface="+mn-lt"/>
              </a:rPr>
              <a:t>Copperhead</a:t>
            </a:r>
          </a:p>
        </p:txBody>
      </p:sp>
      <p:sp>
        <p:nvSpPr>
          <p:cNvPr id="4" name="Text Placeholder 3">
            <a:extLst>
              <a:ext uri="{FF2B5EF4-FFF2-40B4-BE49-F238E27FC236}">
                <a16:creationId xmlns:a16="http://schemas.microsoft.com/office/drawing/2014/main" id="{48C850FA-B2E0-49AB-929E-04487CCE3A11}"/>
              </a:ext>
            </a:extLst>
          </p:cNvPr>
          <p:cNvSpPr>
            <a:spLocks noGrp="1"/>
          </p:cNvSpPr>
          <p:nvPr>
            <p:ph type="body" sz="half" idx="2"/>
          </p:nvPr>
        </p:nvSpPr>
        <p:spPr>
          <a:xfrm>
            <a:off x="176387" y="816231"/>
            <a:ext cx="4844440" cy="3214078"/>
          </a:xfrm>
        </p:spPr>
        <p:txBody>
          <a:bodyPr>
            <a:noAutofit/>
          </a:bodyPr>
          <a:lstStyle/>
          <a:p>
            <a:pPr marL="342900" indent="-342900">
              <a:buFont typeface="Arial" panose="020B0604020202020204" pitchFamily="34" charset="0"/>
              <a:buChar char="•"/>
            </a:pPr>
            <a:r>
              <a:rPr lang="en-US" sz="2400" dirty="0"/>
              <a:t>Close relative of cottonmouth</a:t>
            </a:r>
          </a:p>
          <a:p>
            <a:pPr marL="342900" indent="-342900">
              <a:buFont typeface="Arial" panose="020B0604020202020204" pitchFamily="34" charset="0"/>
              <a:buChar char="•"/>
            </a:pPr>
            <a:r>
              <a:rPr lang="en-US" sz="2400" dirty="0"/>
              <a:t>Up to 3 ft long, distinguished by copper-colored head and the design on the back – like a saddle or hourglass (this design can vary)</a:t>
            </a:r>
          </a:p>
          <a:p>
            <a:pPr marL="342900" indent="-342900">
              <a:buFont typeface="Arial" panose="020B0604020202020204" pitchFamily="34" charset="0"/>
              <a:buChar char="•"/>
            </a:pPr>
            <a:r>
              <a:rPr lang="en-US" sz="2400" dirty="0"/>
              <a:t>Young are grey with yellow tails and become more red as they age. </a:t>
            </a:r>
          </a:p>
          <a:p>
            <a:pPr marL="342900" indent="-342900">
              <a:buFont typeface="Arial" panose="020B0604020202020204" pitchFamily="34" charset="0"/>
              <a:buChar char="•"/>
            </a:pPr>
            <a:r>
              <a:rPr lang="en-US" sz="2400" dirty="0"/>
              <a:t>Woodland snake only found in a few counties in the Panhandle</a:t>
            </a:r>
          </a:p>
          <a:p>
            <a:pPr marL="342900" indent="-342900">
              <a:buFont typeface="Arial" panose="020B0604020202020204" pitchFamily="34" charset="0"/>
              <a:buChar char="•"/>
            </a:pPr>
            <a:r>
              <a:rPr lang="en-US" sz="2400" dirty="0"/>
              <a:t>Rattles its tail against the ground as a warning to stay away. </a:t>
            </a:r>
          </a:p>
        </p:txBody>
      </p:sp>
      <p:pic>
        <p:nvPicPr>
          <p:cNvPr id="17" name="Content Placeholder 16" descr="A close up of a snake&#10;&#10;Description automatically generated">
            <a:extLst>
              <a:ext uri="{FF2B5EF4-FFF2-40B4-BE49-F238E27FC236}">
                <a16:creationId xmlns:a16="http://schemas.microsoft.com/office/drawing/2014/main" id="{A155EF58-B351-42C2-909E-879DAB41C98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020827" y="1462562"/>
            <a:ext cx="6982460" cy="3491230"/>
          </a:xfrm>
        </p:spPr>
      </p:pic>
      <p:sp>
        <p:nvSpPr>
          <p:cNvPr id="18" name="Rectangle 17">
            <a:extLst>
              <a:ext uri="{FF2B5EF4-FFF2-40B4-BE49-F238E27FC236}">
                <a16:creationId xmlns:a16="http://schemas.microsoft.com/office/drawing/2014/main" id="{16BCA50E-C862-45CE-BB44-D5B8A23541DD}"/>
              </a:ext>
            </a:extLst>
          </p:cNvPr>
          <p:cNvSpPr/>
          <p:nvPr/>
        </p:nvSpPr>
        <p:spPr>
          <a:xfrm>
            <a:off x="5464057" y="5072272"/>
            <a:ext cx="6096000" cy="923330"/>
          </a:xfrm>
          <a:prstGeom prst="rect">
            <a:avLst/>
          </a:prstGeom>
        </p:spPr>
        <p:txBody>
          <a:bodyPr>
            <a:spAutoFit/>
          </a:bodyPr>
          <a:lstStyle/>
          <a:p>
            <a:r>
              <a:rPr lang="en-US" dirty="0"/>
              <a:t>Copperhead</a:t>
            </a:r>
          </a:p>
          <a:p>
            <a:r>
              <a:rPr lang="en-US" dirty="0"/>
              <a:t>By Steve </a:t>
            </a:r>
            <a:r>
              <a:rPr lang="en-US" dirty="0" err="1"/>
              <a:t>Karg</a:t>
            </a:r>
            <a:r>
              <a:rPr lang="en-US" dirty="0"/>
              <a:t> - Own work, CC BY 2.5, https://commons.wikimedia.org/w/index.php?curid=1212158</a:t>
            </a:r>
          </a:p>
        </p:txBody>
      </p:sp>
      <p:pic>
        <p:nvPicPr>
          <p:cNvPr id="19" name="SLIDE 30">
            <a:hlinkClick r:id="" action="ppaction://media"/>
            <a:extLst>
              <a:ext uri="{FF2B5EF4-FFF2-40B4-BE49-F238E27FC236}">
                <a16:creationId xmlns:a16="http://schemas.microsoft.com/office/drawing/2014/main" id="{205F204B-3B6B-4637-9F41-52731E4672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09950" y="150850"/>
            <a:ext cx="609600" cy="609600"/>
          </a:xfrm>
          <a:prstGeom prst="rect">
            <a:avLst/>
          </a:prstGeom>
        </p:spPr>
      </p:pic>
    </p:spTree>
    <p:extLst>
      <p:ext uri="{BB962C8B-B14F-4D97-AF65-F5344CB8AC3E}">
        <p14:creationId xmlns:p14="http://schemas.microsoft.com/office/powerpoint/2010/main" val="406930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0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6AF3-C31A-4157-BAA2-0D59F7A3B416}"/>
              </a:ext>
            </a:extLst>
          </p:cNvPr>
          <p:cNvSpPr>
            <a:spLocks noGrp="1"/>
          </p:cNvSpPr>
          <p:nvPr>
            <p:ph type="title"/>
          </p:nvPr>
        </p:nvSpPr>
        <p:spPr>
          <a:xfrm>
            <a:off x="421565" y="0"/>
            <a:ext cx="4567293" cy="753035"/>
          </a:xfrm>
        </p:spPr>
        <p:txBody>
          <a:bodyPr>
            <a:noAutofit/>
          </a:bodyPr>
          <a:lstStyle/>
          <a:p>
            <a:r>
              <a:rPr lang="en-US" sz="4400" b="1" dirty="0">
                <a:latin typeface="+mn-lt"/>
              </a:rPr>
              <a:t>Pygmy Rattlesnake</a:t>
            </a:r>
          </a:p>
        </p:txBody>
      </p:sp>
      <p:pic>
        <p:nvPicPr>
          <p:cNvPr id="6" name="Content Placeholder 5" descr="A close up of a snake&#10;&#10;Description generated with very high confidence">
            <a:extLst>
              <a:ext uri="{FF2B5EF4-FFF2-40B4-BE49-F238E27FC236}">
                <a16:creationId xmlns:a16="http://schemas.microsoft.com/office/drawing/2014/main" id="{573E575E-75EA-445E-B808-D0080985F74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975142" y="157773"/>
            <a:ext cx="6096000" cy="4067175"/>
          </a:xfrm>
        </p:spPr>
      </p:pic>
      <p:sp>
        <p:nvSpPr>
          <p:cNvPr id="4" name="Text Placeholder 3">
            <a:extLst>
              <a:ext uri="{FF2B5EF4-FFF2-40B4-BE49-F238E27FC236}">
                <a16:creationId xmlns:a16="http://schemas.microsoft.com/office/drawing/2014/main" id="{3515E9CE-3B16-41A6-8B8F-4823428ED4A5}"/>
              </a:ext>
            </a:extLst>
          </p:cNvPr>
          <p:cNvSpPr>
            <a:spLocks noGrp="1"/>
          </p:cNvSpPr>
          <p:nvPr>
            <p:ph type="body" sz="half" idx="2"/>
          </p:nvPr>
        </p:nvSpPr>
        <p:spPr>
          <a:xfrm>
            <a:off x="120858" y="873161"/>
            <a:ext cx="5733426" cy="4067174"/>
          </a:xfrm>
        </p:spPr>
        <p:txBody>
          <a:bodyPr>
            <a:noAutofit/>
          </a:bodyPr>
          <a:lstStyle/>
          <a:p>
            <a:pPr marL="285750" indent="-285750">
              <a:buFont typeface="Arial" panose="020B0604020202020204" pitchFamily="34" charset="0"/>
              <a:buChar char="•"/>
            </a:pPr>
            <a:r>
              <a:rPr lang="en-US" sz="2400" dirty="0"/>
              <a:t>Up to 2 ft long</a:t>
            </a:r>
          </a:p>
          <a:p>
            <a:pPr marL="285750" indent="-285750">
              <a:buFont typeface="Arial" panose="020B0604020202020204" pitchFamily="34" charset="0"/>
              <a:buChar char="•"/>
            </a:pPr>
            <a:r>
              <a:rPr lang="en-US" sz="2400" dirty="0"/>
              <a:t>Has rows of black patches on a lighter body, with variable amounts of red or other colors. Rattle very small if present</a:t>
            </a:r>
          </a:p>
          <a:p>
            <a:pPr marL="285750" indent="-285750">
              <a:buFont typeface="Arial" panose="020B0604020202020204" pitchFamily="34" charset="0"/>
              <a:buChar char="•"/>
            </a:pPr>
            <a:r>
              <a:rPr lang="en-US" sz="2400" dirty="0"/>
              <a:t>Found in areas of dense forests or shrubs</a:t>
            </a:r>
          </a:p>
          <a:p>
            <a:pPr marL="285750" indent="-285750">
              <a:buFont typeface="Arial" panose="020B0604020202020204" pitchFamily="34" charset="0"/>
              <a:buChar char="•"/>
            </a:pPr>
            <a:r>
              <a:rPr lang="en-US" sz="2400" dirty="0"/>
              <a:t>Similar Species: Hog nosed snakes</a:t>
            </a:r>
          </a:p>
          <a:p>
            <a:pPr marL="742950" lvl="1" indent="-285750">
              <a:buFont typeface="Arial" panose="020B0604020202020204" pitchFamily="34" charset="0"/>
              <a:buChar char="•"/>
            </a:pPr>
            <a:r>
              <a:rPr lang="en-US" sz="2400" dirty="0"/>
              <a:t>Non-venomous</a:t>
            </a:r>
          </a:p>
          <a:p>
            <a:pPr marL="742950" lvl="1" indent="-285750">
              <a:buFont typeface="Arial" panose="020B0604020202020204" pitchFamily="34" charset="0"/>
              <a:buChar char="•"/>
            </a:pPr>
            <a:r>
              <a:rPr lang="en-US" sz="2400" dirty="0"/>
              <a:t>2 species in Florida: both possess prominent up-turned nose used for burrowing</a:t>
            </a:r>
          </a:p>
          <a:p>
            <a:pPr marL="742950" lvl="1" indent="-285750">
              <a:buFont typeface="Arial" panose="020B0604020202020204" pitchFamily="34" charset="0"/>
              <a:buChar char="•"/>
            </a:pPr>
            <a:r>
              <a:rPr lang="en-US" sz="2400" dirty="0"/>
              <a:t>Defensive strategies: puff up their necks like a cobra, play dead</a:t>
            </a:r>
          </a:p>
          <a:p>
            <a:endParaRPr lang="en-US" sz="2400" dirty="0"/>
          </a:p>
        </p:txBody>
      </p:sp>
      <p:pic>
        <p:nvPicPr>
          <p:cNvPr id="11" name="Content Placeholder 4">
            <a:extLst>
              <a:ext uri="{FF2B5EF4-FFF2-40B4-BE49-F238E27FC236}">
                <a16:creationId xmlns:a16="http://schemas.microsoft.com/office/drawing/2014/main" id="{B82BC931-F51E-451C-A769-AE10E3279DE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1874" r="4762" b="3373"/>
          <a:stretch/>
        </p:blipFill>
        <p:spPr bwMode="auto">
          <a:xfrm>
            <a:off x="5538893" y="3736389"/>
            <a:ext cx="4303863" cy="2861551"/>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A2749044-3919-42EF-B348-4F82FB311E43}"/>
              </a:ext>
            </a:extLst>
          </p:cNvPr>
          <p:cNvSpPr txBox="1"/>
          <p:nvPr/>
        </p:nvSpPr>
        <p:spPr>
          <a:xfrm>
            <a:off x="9291752" y="4224948"/>
            <a:ext cx="2900248" cy="369332"/>
          </a:xfrm>
          <a:prstGeom prst="rect">
            <a:avLst/>
          </a:prstGeom>
          <a:noFill/>
        </p:spPr>
        <p:txBody>
          <a:bodyPr wrap="square" rtlCol="0">
            <a:spAutoFit/>
          </a:bodyPr>
          <a:lstStyle/>
          <a:p>
            <a:pPr algn="r"/>
            <a:r>
              <a:rPr lang="en-US" dirty="0"/>
              <a:t>Pygmy Rattlesnake</a:t>
            </a:r>
          </a:p>
        </p:txBody>
      </p:sp>
      <p:sp>
        <p:nvSpPr>
          <p:cNvPr id="13" name="TextBox 12">
            <a:extLst>
              <a:ext uri="{FF2B5EF4-FFF2-40B4-BE49-F238E27FC236}">
                <a16:creationId xmlns:a16="http://schemas.microsoft.com/office/drawing/2014/main" id="{2DA0D480-12F4-47A1-95E5-82141305D710}"/>
              </a:ext>
            </a:extLst>
          </p:cNvPr>
          <p:cNvSpPr txBox="1"/>
          <p:nvPr/>
        </p:nvSpPr>
        <p:spPr>
          <a:xfrm>
            <a:off x="9842756" y="5463000"/>
            <a:ext cx="1372088" cy="646331"/>
          </a:xfrm>
          <a:prstGeom prst="rect">
            <a:avLst/>
          </a:prstGeom>
          <a:noFill/>
        </p:spPr>
        <p:txBody>
          <a:bodyPr wrap="square" rtlCol="0">
            <a:spAutoFit/>
          </a:bodyPr>
          <a:lstStyle/>
          <a:p>
            <a:pPr algn="r"/>
            <a:r>
              <a:rPr lang="en-US" dirty="0"/>
              <a:t>Eastern Hog-nosed Snake</a:t>
            </a:r>
          </a:p>
        </p:txBody>
      </p:sp>
      <p:pic>
        <p:nvPicPr>
          <p:cNvPr id="3" name="SLIDE 31">
            <a:hlinkClick r:id="" action="ppaction://media"/>
            <a:extLst>
              <a:ext uri="{FF2B5EF4-FFF2-40B4-BE49-F238E27FC236}">
                <a16:creationId xmlns:a16="http://schemas.microsoft.com/office/drawing/2014/main" id="{D665DA05-C9F3-4171-8A1A-1A0FA619BF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28766" y="203498"/>
            <a:ext cx="609600" cy="609600"/>
          </a:xfrm>
          <a:prstGeom prst="rect">
            <a:avLst/>
          </a:prstGeom>
        </p:spPr>
      </p:pic>
    </p:spTree>
    <p:extLst>
      <p:ext uri="{BB962C8B-B14F-4D97-AF65-F5344CB8AC3E}">
        <p14:creationId xmlns:p14="http://schemas.microsoft.com/office/powerpoint/2010/main" val="3824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5D25E-7AEC-4403-BD5B-32FBC543AC6A}"/>
              </a:ext>
            </a:extLst>
          </p:cNvPr>
          <p:cNvSpPr>
            <a:spLocks noGrp="1"/>
          </p:cNvSpPr>
          <p:nvPr>
            <p:ph type="title"/>
          </p:nvPr>
        </p:nvSpPr>
        <p:spPr>
          <a:xfrm>
            <a:off x="208867" y="99684"/>
            <a:ext cx="8182098" cy="811170"/>
          </a:xfrm>
        </p:spPr>
        <p:txBody>
          <a:bodyPr>
            <a:normAutofit/>
          </a:bodyPr>
          <a:lstStyle/>
          <a:p>
            <a:r>
              <a:rPr lang="en-US" sz="4400" b="1" dirty="0">
                <a:latin typeface="+mn-lt"/>
              </a:rPr>
              <a:t>Eastern Diamondback Rattlesnake</a:t>
            </a:r>
          </a:p>
        </p:txBody>
      </p:sp>
      <p:pic>
        <p:nvPicPr>
          <p:cNvPr id="6" name="Content Placeholder 5" descr="A close up of a snake&#10;&#10;Description generated with very high confidence">
            <a:extLst>
              <a:ext uri="{FF2B5EF4-FFF2-40B4-BE49-F238E27FC236}">
                <a16:creationId xmlns:a16="http://schemas.microsoft.com/office/drawing/2014/main" id="{C1E173B0-EAEB-445E-B4FB-E59DA6751A1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09621" y="1092390"/>
            <a:ext cx="6482379" cy="4461244"/>
          </a:xfrm>
        </p:spPr>
      </p:pic>
      <p:sp>
        <p:nvSpPr>
          <p:cNvPr id="4" name="Text Placeholder 3">
            <a:extLst>
              <a:ext uri="{FF2B5EF4-FFF2-40B4-BE49-F238E27FC236}">
                <a16:creationId xmlns:a16="http://schemas.microsoft.com/office/drawing/2014/main" id="{E8B35E20-89EB-4B67-AF24-7210021FB608}"/>
              </a:ext>
            </a:extLst>
          </p:cNvPr>
          <p:cNvSpPr>
            <a:spLocks noGrp="1"/>
          </p:cNvSpPr>
          <p:nvPr>
            <p:ph type="body" sz="half" idx="2"/>
          </p:nvPr>
        </p:nvSpPr>
        <p:spPr>
          <a:xfrm>
            <a:off x="208867" y="1092390"/>
            <a:ext cx="5199404" cy="4286434"/>
          </a:xfrm>
        </p:spPr>
        <p:txBody>
          <a:bodyPr>
            <a:noAutofit/>
          </a:bodyPr>
          <a:lstStyle/>
          <a:p>
            <a:pPr marL="285750" indent="-285750">
              <a:buFont typeface="Arial" panose="020B0604020202020204" pitchFamily="34" charset="0"/>
              <a:buChar char="•"/>
            </a:pPr>
            <a:r>
              <a:rPr lang="en-US" sz="2400" dirty="0"/>
              <a:t>Length up to 6ft</a:t>
            </a:r>
          </a:p>
          <a:p>
            <a:pPr marL="285750" indent="-285750">
              <a:buFont typeface="Arial" panose="020B0604020202020204" pitchFamily="34" charset="0"/>
              <a:buChar char="•"/>
            </a:pPr>
            <a:r>
              <a:rPr lang="en-US" sz="2400" dirty="0"/>
              <a:t>Diamond-shaped designs on keeled scales, sometimes possesses distinct rattle on tip of tail</a:t>
            </a:r>
          </a:p>
          <a:p>
            <a:pPr marL="285750" indent="-285750">
              <a:buFont typeface="Arial" panose="020B0604020202020204" pitchFamily="34" charset="0"/>
              <a:buChar char="•"/>
            </a:pPr>
            <a:r>
              <a:rPr lang="en-US" sz="2400" dirty="0"/>
              <a:t>Can be found in a variety of habitats, prefers gopher tortoise burrows</a:t>
            </a:r>
          </a:p>
          <a:p>
            <a:pPr marL="285750" indent="-285750">
              <a:buFont typeface="Arial" panose="020B0604020202020204" pitchFamily="34" charset="0"/>
              <a:buChar char="•"/>
            </a:pPr>
            <a:r>
              <a:rPr lang="en-US" sz="2400" dirty="0"/>
              <a:t>Will warn a threat by shaking its tail, may form an s-shape with its body</a:t>
            </a:r>
          </a:p>
          <a:p>
            <a:pPr marL="742950" lvl="1" indent="-285750">
              <a:buFont typeface="Arial" panose="020B0604020202020204" pitchFamily="34" charset="0"/>
              <a:buChar char="•"/>
            </a:pPr>
            <a:r>
              <a:rPr lang="en-US" sz="2400" dirty="0"/>
              <a:t>May possess rattle but it can be broken off</a:t>
            </a:r>
          </a:p>
          <a:p>
            <a:pPr marL="285750" indent="-285750">
              <a:buFont typeface="Arial" panose="020B0604020202020204" pitchFamily="34" charset="0"/>
              <a:buChar char="•"/>
            </a:pPr>
            <a:r>
              <a:rPr lang="en-US" sz="2400" dirty="0"/>
              <a:t>NOTE: Many species of snake rattle their tail to scare off a threat</a:t>
            </a:r>
          </a:p>
        </p:txBody>
      </p:sp>
      <p:pic>
        <p:nvPicPr>
          <p:cNvPr id="3" name="SLIDE 32">
            <a:hlinkClick r:id="" action="ppaction://media"/>
            <a:extLst>
              <a:ext uri="{FF2B5EF4-FFF2-40B4-BE49-F238E27FC236}">
                <a16:creationId xmlns:a16="http://schemas.microsoft.com/office/drawing/2014/main" id="{ABF051C3-D384-48FA-AA47-417E1581B1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0965" y="225054"/>
            <a:ext cx="609600" cy="609600"/>
          </a:xfrm>
          <a:prstGeom prst="rect">
            <a:avLst/>
          </a:prstGeom>
        </p:spPr>
      </p:pic>
    </p:spTree>
    <p:extLst>
      <p:ext uri="{BB962C8B-B14F-4D97-AF65-F5344CB8AC3E}">
        <p14:creationId xmlns:p14="http://schemas.microsoft.com/office/powerpoint/2010/main" val="23940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6AF3-C31A-4157-BAA2-0D59F7A3B416}"/>
              </a:ext>
            </a:extLst>
          </p:cNvPr>
          <p:cNvSpPr>
            <a:spLocks noGrp="1"/>
          </p:cNvSpPr>
          <p:nvPr>
            <p:ph type="title"/>
          </p:nvPr>
        </p:nvSpPr>
        <p:spPr>
          <a:xfrm>
            <a:off x="421565" y="0"/>
            <a:ext cx="9332035" cy="753035"/>
          </a:xfrm>
        </p:spPr>
        <p:txBody>
          <a:bodyPr>
            <a:noAutofit/>
          </a:bodyPr>
          <a:lstStyle/>
          <a:p>
            <a:r>
              <a:rPr lang="en-US" sz="4400" b="1" dirty="0">
                <a:latin typeface="+mn-lt"/>
              </a:rPr>
              <a:t>Timber/Canebrake Rattlesnake</a:t>
            </a:r>
          </a:p>
        </p:txBody>
      </p:sp>
      <p:sp>
        <p:nvSpPr>
          <p:cNvPr id="4" name="Text Placeholder 3">
            <a:extLst>
              <a:ext uri="{FF2B5EF4-FFF2-40B4-BE49-F238E27FC236}">
                <a16:creationId xmlns:a16="http://schemas.microsoft.com/office/drawing/2014/main" id="{3515E9CE-3B16-41A6-8B8F-4823428ED4A5}"/>
              </a:ext>
            </a:extLst>
          </p:cNvPr>
          <p:cNvSpPr>
            <a:spLocks noGrp="1"/>
          </p:cNvSpPr>
          <p:nvPr>
            <p:ph type="body" sz="half" idx="2"/>
          </p:nvPr>
        </p:nvSpPr>
        <p:spPr>
          <a:xfrm>
            <a:off x="133760" y="744070"/>
            <a:ext cx="5720524" cy="4537039"/>
          </a:xfrm>
        </p:spPr>
        <p:txBody>
          <a:bodyPr>
            <a:noAutofit/>
          </a:bodyPr>
          <a:lstStyle/>
          <a:p>
            <a:pPr marL="285750" indent="-285750">
              <a:buFont typeface="Arial" panose="020B0604020202020204" pitchFamily="34" charset="0"/>
              <a:buChar char="•"/>
            </a:pPr>
            <a:r>
              <a:rPr lang="en-US" sz="2400" dirty="0"/>
              <a:t>Grows up to 5 feet long</a:t>
            </a:r>
          </a:p>
          <a:p>
            <a:pPr marL="285750" indent="-285750">
              <a:buFont typeface="Arial" panose="020B0604020202020204" pitchFamily="34" charset="0"/>
              <a:buChar char="•"/>
            </a:pPr>
            <a:r>
              <a:rPr lang="en-US" sz="2400" dirty="0"/>
              <a:t>Possesses a distinct rattle – behaves similarly to an eastern diamondback when threatened</a:t>
            </a:r>
          </a:p>
          <a:p>
            <a:pPr marL="285750" indent="-285750">
              <a:buFont typeface="Arial" panose="020B0604020202020204" pitchFamily="34" charset="0"/>
              <a:buChar char="•"/>
            </a:pPr>
            <a:r>
              <a:rPr lang="en-US" sz="2400" dirty="0"/>
              <a:t>Light brown or pinkish w/ stripes down the body or broken bands, terminating in a dark-colored tail, sometimes very dark overall</a:t>
            </a:r>
          </a:p>
          <a:p>
            <a:pPr marL="285750" indent="-285750">
              <a:buFont typeface="Arial" panose="020B0604020202020204" pitchFamily="34" charset="0"/>
              <a:buChar char="•"/>
            </a:pPr>
            <a:r>
              <a:rPr lang="en-US" sz="2400" dirty="0"/>
              <a:t>Mostly found in northern Florida, as far south as Alachua county -Prefers dense forests, but also found in old fields</a:t>
            </a:r>
          </a:p>
          <a:p>
            <a:pPr marL="285750" indent="-285750">
              <a:buFont typeface="Arial" panose="020B0604020202020204" pitchFamily="34" charset="0"/>
              <a:buChar char="•"/>
            </a:pPr>
            <a:r>
              <a:rPr lang="en-US" sz="2400" dirty="0"/>
              <a:t>All Florida pit vipers produce hemotoxin, which affects the bloodstream</a:t>
            </a:r>
          </a:p>
          <a:p>
            <a:endParaRPr lang="en-US" sz="2400" dirty="0"/>
          </a:p>
        </p:txBody>
      </p:sp>
      <p:sp>
        <p:nvSpPr>
          <p:cNvPr id="13" name="TextBox 12">
            <a:extLst>
              <a:ext uri="{FF2B5EF4-FFF2-40B4-BE49-F238E27FC236}">
                <a16:creationId xmlns:a16="http://schemas.microsoft.com/office/drawing/2014/main" id="{2DA0D480-12F4-47A1-95E5-82141305D710}"/>
              </a:ext>
            </a:extLst>
          </p:cNvPr>
          <p:cNvSpPr txBox="1"/>
          <p:nvPr/>
        </p:nvSpPr>
        <p:spPr>
          <a:xfrm>
            <a:off x="7148947" y="4940335"/>
            <a:ext cx="4909294" cy="923330"/>
          </a:xfrm>
          <a:prstGeom prst="rect">
            <a:avLst/>
          </a:prstGeom>
          <a:noFill/>
        </p:spPr>
        <p:txBody>
          <a:bodyPr wrap="square" rtlCol="0">
            <a:spAutoFit/>
          </a:bodyPr>
          <a:lstStyle/>
          <a:p>
            <a:pPr algn="r"/>
            <a:r>
              <a:rPr lang="en-US" dirty="0"/>
              <a:t>By </a:t>
            </a:r>
            <a:r>
              <a:rPr lang="en-US" dirty="0" err="1"/>
              <a:t>Jonathunder</a:t>
            </a:r>
            <a:r>
              <a:rPr lang="en-US" dirty="0"/>
              <a:t> - Own work, GFDL 1.2, https://commons.wikimedia.org/w/index.php?curid=64755005</a:t>
            </a:r>
          </a:p>
        </p:txBody>
      </p:sp>
      <p:pic>
        <p:nvPicPr>
          <p:cNvPr id="8" name="Picture 7" descr="A close up of a snake&#10;&#10;Description automatically generated">
            <a:extLst>
              <a:ext uri="{FF2B5EF4-FFF2-40B4-BE49-F238E27FC236}">
                <a16:creationId xmlns:a16="http://schemas.microsoft.com/office/drawing/2014/main" id="{AE6E71CD-A630-4256-A60B-5604AD572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6364" y="1200149"/>
            <a:ext cx="6247664" cy="3620059"/>
          </a:xfrm>
          <a:prstGeom prst="rect">
            <a:avLst/>
          </a:prstGeom>
        </p:spPr>
      </p:pic>
      <p:pic>
        <p:nvPicPr>
          <p:cNvPr id="10" name="SLIDE 33">
            <a:hlinkClick r:id="" action="ppaction://media"/>
            <a:extLst>
              <a:ext uri="{FF2B5EF4-FFF2-40B4-BE49-F238E27FC236}">
                <a16:creationId xmlns:a16="http://schemas.microsoft.com/office/drawing/2014/main" id="{A1181086-C24A-484A-8400-28E1CF0BCA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0500" y="176492"/>
            <a:ext cx="609600" cy="609600"/>
          </a:xfrm>
          <a:prstGeom prst="rect">
            <a:avLst/>
          </a:prstGeom>
        </p:spPr>
      </p:pic>
    </p:spTree>
    <p:extLst>
      <p:ext uri="{BB962C8B-B14F-4D97-AF65-F5344CB8AC3E}">
        <p14:creationId xmlns:p14="http://schemas.microsoft.com/office/powerpoint/2010/main" val="98663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C4AD-DC10-4EE6-ADBB-44FC985350BC}"/>
              </a:ext>
            </a:extLst>
          </p:cNvPr>
          <p:cNvSpPr>
            <a:spLocks noGrp="1"/>
          </p:cNvSpPr>
          <p:nvPr>
            <p:ph type="title"/>
          </p:nvPr>
        </p:nvSpPr>
        <p:spPr>
          <a:xfrm>
            <a:off x="128185" y="0"/>
            <a:ext cx="5062379" cy="923330"/>
          </a:xfrm>
        </p:spPr>
        <p:txBody>
          <a:bodyPr>
            <a:normAutofit/>
          </a:bodyPr>
          <a:lstStyle/>
          <a:p>
            <a:r>
              <a:rPr lang="en-US" sz="4400" b="1" dirty="0">
                <a:latin typeface="+mn-lt"/>
              </a:rPr>
              <a:t>Eastern Coral Snake</a:t>
            </a:r>
          </a:p>
        </p:txBody>
      </p:sp>
      <p:sp>
        <p:nvSpPr>
          <p:cNvPr id="4" name="Text Placeholder 3">
            <a:extLst>
              <a:ext uri="{FF2B5EF4-FFF2-40B4-BE49-F238E27FC236}">
                <a16:creationId xmlns:a16="http://schemas.microsoft.com/office/drawing/2014/main" id="{9BE53209-52F6-40B5-9DB2-1EB4E48DFAB2}"/>
              </a:ext>
            </a:extLst>
          </p:cNvPr>
          <p:cNvSpPr>
            <a:spLocks noGrp="1"/>
          </p:cNvSpPr>
          <p:nvPr>
            <p:ph type="body" sz="half" idx="2"/>
          </p:nvPr>
        </p:nvSpPr>
        <p:spPr>
          <a:xfrm>
            <a:off x="511498" y="905366"/>
            <a:ext cx="5813102" cy="4397796"/>
          </a:xfrm>
        </p:spPr>
        <p:txBody>
          <a:bodyPr>
            <a:noAutofit/>
          </a:bodyPr>
          <a:lstStyle/>
          <a:p>
            <a:pPr marL="285750" indent="-285750">
              <a:buFont typeface="Arial" panose="020B0604020202020204" pitchFamily="34" charset="0"/>
              <a:buChar char="•"/>
            </a:pPr>
            <a:r>
              <a:rPr lang="en-US" sz="2200" dirty="0"/>
              <a:t>Black nose, red with yellow on either side (red on yellow – kill a fellow), avg. length to 30in</a:t>
            </a:r>
          </a:p>
          <a:p>
            <a:pPr marL="285750" indent="-285750">
              <a:buFont typeface="Arial" panose="020B0604020202020204" pitchFamily="34" charset="0"/>
              <a:buChar char="•"/>
            </a:pPr>
            <a:r>
              <a:rPr lang="en-US" sz="2200" dirty="0"/>
              <a:t>Rear-fanged elapid (cobra family) - will only bite if handled or severely harassed</a:t>
            </a:r>
          </a:p>
          <a:p>
            <a:pPr marL="742950" lvl="1" indent="-285750">
              <a:buFont typeface="Arial" panose="020B0604020202020204" pitchFamily="34" charset="0"/>
              <a:buChar char="•"/>
            </a:pPr>
            <a:r>
              <a:rPr lang="en-US" sz="2000" dirty="0"/>
              <a:t>Produces neurotoxin</a:t>
            </a:r>
          </a:p>
          <a:p>
            <a:pPr marL="285750" indent="-285750">
              <a:buFont typeface="Arial" panose="020B0604020202020204" pitchFamily="34" charset="0"/>
              <a:buChar char="•"/>
            </a:pPr>
            <a:r>
              <a:rPr lang="en-US" sz="2200" dirty="0"/>
              <a:t>Spends much time hidden underground, in debris, or in rotting logs</a:t>
            </a:r>
          </a:p>
          <a:p>
            <a:pPr marL="285750" indent="-285750">
              <a:buFont typeface="Arial" panose="020B0604020202020204" pitchFamily="34" charset="0"/>
              <a:buChar char="•"/>
            </a:pPr>
            <a:r>
              <a:rPr lang="en-US" sz="2200" dirty="0"/>
              <a:t>Similar Species: Scarlet snake and scarlet kingsnake</a:t>
            </a:r>
          </a:p>
          <a:p>
            <a:pPr marL="742950" lvl="1" indent="-285750">
              <a:buFont typeface="Arial" panose="020B0604020202020204" pitchFamily="34" charset="0"/>
              <a:buChar char="•"/>
            </a:pPr>
            <a:r>
              <a:rPr lang="en-US" sz="2200" dirty="0"/>
              <a:t>Non-venomous</a:t>
            </a:r>
          </a:p>
          <a:p>
            <a:pPr marL="742950" lvl="1" indent="-285750">
              <a:buFont typeface="Arial" panose="020B0604020202020204" pitchFamily="34" charset="0"/>
              <a:buChar char="•"/>
            </a:pPr>
            <a:r>
              <a:rPr lang="en-US" sz="2200" dirty="0"/>
              <a:t>Very similar to each other </a:t>
            </a:r>
          </a:p>
          <a:p>
            <a:pPr marL="742950" lvl="1" indent="-285750">
              <a:buFont typeface="Arial" panose="020B0604020202020204" pitchFamily="34" charset="0"/>
              <a:buChar char="•"/>
            </a:pPr>
            <a:r>
              <a:rPr lang="en-US" sz="2200" dirty="0"/>
              <a:t>Red-tipped nose, red bands surrounded by black bands (red on black – friend of jack / venom lack)</a:t>
            </a:r>
          </a:p>
        </p:txBody>
      </p:sp>
      <p:pic>
        <p:nvPicPr>
          <p:cNvPr id="8" name="Picture 7" descr="A close up of a snake&#10;&#10;Description generated with very high confidence">
            <a:extLst>
              <a:ext uri="{FF2B5EF4-FFF2-40B4-BE49-F238E27FC236}">
                <a16:creationId xmlns:a16="http://schemas.microsoft.com/office/drawing/2014/main" id="{60EF82D9-DB11-41F1-9789-CA4C3F264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6692" y="90850"/>
            <a:ext cx="5495308" cy="3666401"/>
          </a:xfrm>
          <a:prstGeom prst="rect">
            <a:avLst/>
          </a:prstGeom>
        </p:spPr>
      </p:pic>
      <p:pic>
        <p:nvPicPr>
          <p:cNvPr id="6" name="Content Placeholder 5" descr="A close up of a snake&#10;&#10;Description generated with very high confidence">
            <a:extLst>
              <a:ext uri="{FF2B5EF4-FFF2-40B4-BE49-F238E27FC236}">
                <a16:creationId xmlns:a16="http://schemas.microsoft.com/office/drawing/2014/main" id="{77FA861B-A151-4211-BD2A-FEEA8B93A26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792528" y="3234919"/>
            <a:ext cx="4265017" cy="2845566"/>
          </a:xfrm>
        </p:spPr>
      </p:pic>
      <p:sp>
        <p:nvSpPr>
          <p:cNvPr id="9" name="TextBox 8">
            <a:extLst>
              <a:ext uri="{FF2B5EF4-FFF2-40B4-BE49-F238E27FC236}">
                <a16:creationId xmlns:a16="http://schemas.microsoft.com/office/drawing/2014/main" id="{954B2BA9-6346-4A45-BA82-705B189728A3}"/>
              </a:ext>
            </a:extLst>
          </p:cNvPr>
          <p:cNvSpPr txBox="1"/>
          <p:nvPr/>
        </p:nvSpPr>
        <p:spPr>
          <a:xfrm>
            <a:off x="11231060" y="3788610"/>
            <a:ext cx="990600" cy="923330"/>
          </a:xfrm>
          <a:prstGeom prst="rect">
            <a:avLst/>
          </a:prstGeom>
          <a:noFill/>
        </p:spPr>
        <p:txBody>
          <a:bodyPr wrap="square" rtlCol="0">
            <a:spAutoFit/>
          </a:bodyPr>
          <a:lstStyle/>
          <a:p>
            <a:pPr algn="r"/>
            <a:r>
              <a:rPr lang="en-US" dirty="0"/>
              <a:t>Eastern Coral Snake</a:t>
            </a:r>
          </a:p>
        </p:txBody>
      </p:sp>
      <p:sp>
        <p:nvSpPr>
          <p:cNvPr id="14" name="TextBox 13">
            <a:extLst>
              <a:ext uri="{FF2B5EF4-FFF2-40B4-BE49-F238E27FC236}">
                <a16:creationId xmlns:a16="http://schemas.microsoft.com/office/drawing/2014/main" id="{C3AFFD08-BF8A-45D0-8C20-08865127FD98}"/>
              </a:ext>
            </a:extLst>
          </p:cNvPr>
          <p:cNvSpPr txBox="1"/>
          <p:nvPr/>
        </p:nvSpPr>
        <p:spPr>
          <a:xfrm>
            <a:off x="5488061" y="5434154"/>
            <a:ext cx="1215877" cy="646331"/>
          </a:xfrm>
          <a:prstGeom prst="rect">
            <a:avLst/>
          </a:prstGeom>
          <a:noFill/>
        </p:spPr>
        <p:txBody>
          <a:bodyPr wrap="square" rtlCol="0">
            <a:spAutoFit/>
          </a:bodyPr>
          <a:lstStyle/>
          <a:p>
            <a:pPr algn="r"/>
            <a:r>
              <a:rPr lang="en-US" dirty="0"/>
              <a:t>Scarlet Kingsnake</a:t>
            </a:r>
          </a:p>
        </p:txBody>
      </p:sp>
      <p:pic>
        <p:nvPicPr>
          <p:cNvPr id="3" name="SLIDE 34">
            <a:hlinkClick r:id="" action="ppaction://media"/>
            <a:extLst>
              <a:ext uri="{FF2B5EF4-FFF2-40B4-BE49-F238E27FC236}">
                <a16:creationId xmlns:a16="http://schemas.microsoft.com/office/drawing/2014/main" id="{3186B7B8-4204-4696-8CBE-CA6F08C3B9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23892" y="164774"/>
            <a:ext cx="609600" cy="609600"/>
          </a:xfrm>
          <a:prstGeom prst="rect">
            <a:avLst/>
          </a:prstGeom>
        </p:spPr>
      </p:pic>
    </p:spTree>
    <p:extLst>
      <p:ext uri="{BB962C8B-B14F-4D97-AF65-F5344CB8AC3E}">
        <p14:creationId xmlns:p14="http://schemas.microsoft.com/office/powerpoint/2010/main" val="267630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F4115-61C2-47A1-9C9F-FDDD5E378ABB}"/>
              </a:ext>
            </a:extLst>
          </p:cNvPr>
          <p:cNvSpPr>
            <a:spLocks noGrp="1"/>
          </p:cNvSpPr>
          <p:nvPr>
            <p:ph type="ctrTitle"/>
          </p:nvPr>
        </p:nvSpPr>
        <p:spPr>
          <a:xfrm>
            <a:off x="1524000" y="0"/>
            <a:ext cx="9144000" cy="741362"/>
          </a:xfrm>
        </p:spPr>
        <p:txBody>
          <a:bodyPr>
            <a:normAutofit/>
          </a:bodyPr>
          <a:lstStyle/>
          <a:p>
            <a:r>
              <a:rPr lang="en-US" sz="4000" dirty="0">
                <a:latin typeface="+mn-lt"/>
              </a:rPr>
              <a:t>Preventing Encounters</a:t>
            </a:r>
          </a:p>
        </p:txBody>
      </p:sp>
      <p:sp>
        <p:nvSpPr>
          <p:cNvPr id="3" name="Subtitle 2">
            <a:extLst>
              <a:ext uri="{FF2B5EF4-FFF2-40B4-BE49-F238E27FC236}">
                <a16:creationId xmlns:a16="http://schemas.microsoft.com/office/drawing/2014/main" id="{2139556B-1C1B-4BB8-8EA1-69DB5570AE41}"/>
              </a:ext>
            </a:extLst>
          </p:cNvPr>
          <p:cNvSpPr>
            <a:spLocks noGrp="1"/>
          </p:cNvSpPr>
          <p:nvPr>
            <p:ph type="subTitle" idx="1"/>
          </p:nvPr>
        </p:nvSpPr>
        <p:spPr>
          <a:xfrm>
            <a:off x="408216" y="891683"/>
            <a:ext cx="5257855" cy="4749461"/>
          </a:xfrm>
        </p:spPr>
        <p:txBody>
          <a:bodyPr>
            <a:normAutofit fontScale="92500" lnSpcReduction="20000"/>
          </a:bodyPr>
          <a:lstStyle/>
          <a:p>
            <a:pPr marL="342900" indent="-342900" algn="l">
              <a:buFont typeface="Arial" panose="020B0604020202020204" pitchFamily="34" charset="0"/>
              <a:buChar char="•"/>
            </a:pPr>
            <a:r>
              <a:rPr lang="en-US" sz="3200" dirty="0"/>
              <a:t>Stack materials neatly on a platform above ground</a:t>
            </a:r>
          </a:p>
          <a:p>
            <a:pPr marL="342900" indent="-342900" algn="l">
              <a:buFont typeface="Arial" panose="020B0604020202020204" pitchFamily="34" charset="0"/>
              <a:buChar char="•"/>
            </a:pPr>
            <a:r>
              <a:rPr lang="en-US" sz="3200" dirty="0"/>
              <a:t>Check behind objects</a:t>
            </a:r>
          </a:p>
          <a:p>
            <a:pPr marL="342900" indent="-342900" algn="l">
              <a:buFont typeface="Arial" panose="020B0604020202020204" pitchFamily="34" charset="0"/>
              <a:buChar char="•"/>
            </a:pPr>
            <a:r>
              <a:rPr lang="en-US" sz="3200" dirty="0"/>
              <a:t>Avoid thick vegetation or tread lightly through it</a:t>
            </a:r>
          </a:p>
          <a:p>
            <a:pPr marL="342900" indent="-342900" algn="l">
              <a:buFont typeface="Arial" panose="020B0604020202020204" pitchFamily="34" charset="0"/>
              <a:buChar char="•"/>
            </a:pPr>
            <a:r>
              <a:rPr lang="en-US" sz="3200" dirty="0"/>
              <a:t>Leave the snake alone so it doesn’t become defensive</a:t>
            </a:r>
          </a:p>
          <a:p>
            <a:pPr marL="342900" indent="-342900" algn="l">
              <a:buFont typeface="Arial" panose="020B0604020202020204" pitchFamily="34" charset="0"/>
              <a:buChar char="•"/>
            </a:pPr>
            <a:r>
              <a:rPr lang="en-US" sz="3200" dirty="0"/>
              <a:t>Toss objects towards it to scare it away</a:t>
            </a:r>
          </a:p>
          <a:p>
            <a:pPr marL="342900" indent="-342900" algn="l">
              <a:buFont typeface="Arial" panose="020B0604020202020204" pitchFamily="34" charset="0"/>
              <a:buChar char="•"/>
            </a:pPr>
            <a:r>
              <a:rPr lang="en-US" sz="3200" dirty="0"/>
              <a:t>Check for potential entry points in vehicles or buildings</a:t>
            </a:r>
            <a:endParaRPr lang="en-US" sz="2900" dirty="0"/>
          </a:p>
          <a:p>
            <a:pPr lvl="1" algn="l"/>
            <a:r>
              <a:rPr lang="en-US" sz="2900" dirty="0"/>
              <a:t>	-ex. Doors, pipes, windows</a:t>
            </a:r>
          </a:p>
        </p:txBody>
      </p:sp>
      <p:pic>
        <p:nvPicPr>
          <p:cNvPr id="5" name="Picture 4" descr="A snail sitting on the ground&#10;&#10;Description automatically generated">
            <a:extLst>
              <a:ext uri="{FF2B5EF4-FFF2-40B4-BE49-F238E27FC236}">
                <a16:creationId xmlns:a16="http://schemas.microsoft.com/office/drawing/2014/main" id="{936993C7-8FC0-4A60-BD77-2BCE262CB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171" y="1195245"/>
            <a:ext cx="6058382" cy="4037936"/>
          </a:xfrm>
          <a:prstGeom prst="rect">
            <a:avLst/>
          </a:prstGeom>
        </p:spPr>
      </p:pic>
      <p:pic>
        <p:nvPicPr>
          <p:cNvPr id="4" name="SLIDE 35">
            <a:hlinkClick r:id="" action="ppaction://media"/>
            <a:extLst>
              <a:ext uri="{FF2B5EF4-FFF2-40B4-BE49-F238E27FC236}">
                <a16:creationId xmlns:a16="http://schemas.microsoft.com/office/drawing/2014/main" id="{7287AD29-A9C1-4B7F-A333-8E6499BECC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562" y="131762"/>
            <a:ext cx="609600" cy="609600"/>
          </a:xfrm>
          <a:prstGeom prst="rect">
            <a:avLst/>
          </a:prstGeom>
        </p:spPr>
      </p:pic>
    </p:spTree>
    <p:extLst>
      <p:ext uri="{BB962C8B-B14F-4D97-AF65-F5344CB8AC3E}">
        <p14:creationId xmlns:p14="http://schemas.microsoft.com/office/powerpoint/2010/main" val="31033420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E061-1816-4C3C-8FFE-42F87BF60460}"/>
              </a:ext>
            </a:extLst>
          </p:cNvPr>
          <p:cNvSpPr>
            <a:spLocks noGrp="1"/>
          </p:cNvSpPr>
          <p:nvPr>
            <p:ph type="ctrTitle"/>
          </p:nvPr>
        </p:nvSpPr>
        <p:spPr>
          <a:xfrm>
            <a:off x="1523999" y="276415"/>
            <a:ext cx="9144000" cy="1007389"/>
          </a:xfrm>
        </p:spPr>
        <p:txBody>
          <a:bodyPr/>
          <a:lstStyle/>
          <a:p>
            <a:r>
              <a:rPr lang="en-US" b="1" dirty="0">
                <a:latin typeface="+mn-lt"/>
              </a:rPr>
              <a:t>Venomous Snakebite Do’s</a:t>
            </a:r>
          </a:p>
        </p:txBody>
      </p:sp>
      <p:sp>
        <p:nvSpPr>
          <p:cNvPr id="3" name="Subtitle 2">
            <a:extLst>
              <a:ext uri="{FF2B5EF4-FFF2-40B4-BE49-F238E27FC236}">
                <a16:creationId xmlns:a16="http://schemas.microsoft.com/office/drawing/2014/main" id="{25DD7A5D-9723-43AB-8A2D-0591FBFF187E}"/>
              </a:ext>
            </a:extLst>
          </p:cNvPr>
          <p:cNvSpPr>
            <a:spLocks noGrp="1"/>
          </p:cNvSpPr>
          <p:nvPr>
            <p:ph type="subTitle" idx="1"/>
          </p:nvPr>
        </p:nvSpPr>
        <p:spPr>
          <a:xfrm>
            <a:off x="1294562" y="1598262"/>
            <a:ext cx="9602875" cy="3661475"/>
          </a:xfrm>
        </p:spPr>
        <p:txBody>
          <a:bodyPr>
            <a:normAutofit fontScale="92500" lnSpcReduction="20000"/>
          </a:bodyPr>
          <a:lstStyle/>
          <a:p>
            <a:pPr algn="l"/>
            <a:r>
              <a:rPr lang="en-US" sz="3200" dirty="0"/>
              <a:t>Most people bitten are capturing them or killing them</a:t>
            </a:r>
          </a:p>
          <a:p>
            <a:pPr marL="342900" indent="-342900" algn="l">
              <a:buFont typeface="Arial" panose="020B0604020202020204" pitchFamily="34" charset="0"/>
              <a:buChar char="•"/>
            </a:pPr>
            <a:r>
              <a:rPr lang="en-US" sz="3200" dirty="0"/>
              <a:t>If struck, move away from the snake. </a:t>
            </a:r>
          </a:p>
          <a:p>
            <a:pPr marL="342900" indent="-342900" algn="l">
              <a:buFont typeface="Arial" panose="020B0604020202020204" pitchFamily="34" charset="0"/>
              <a:buChar char="•"/>
            </a:pPr>
            <a:r>
              <a:rPr lang="en-US" sz="3200" dirty="0"/>
              <a:t>Seek medical treatment immediately. </a:t>
            </a:r>
          </a:p>
          <a:p>
            <a:pPr marL="342900" indent="-342900" algn="l">
              <a:buFont typeface="Arial" panose="020B0604020202020204" pitchFamily="34" charset="0"/>
              <a:buChar char="•"/>
            </a:pPr>
            <a:r>
              <a:rPr lang="en-US" sz="3200" dirty="0"/>
              <a:t>Keep victim warm and as comfortable as possible. </a:t>
            </a:r>
          </a:p>
          <a:p>
            <a:pPr marL="342900" indent="-342900" algn="l">
              <a:buFont typeface="Arial" panose="020B0604020202020204" pitchFamily="34" charset="0"/>
              <a:buChar char="•"/>
            </a:pPr>
            <a:r>
              <a:rPr lang="en-US" sz="3200" dirty="0"/>
              <a:t>Note any symptoms and allergies of victim. </a:t>
            </a:r>
          </a:p>
          <a:p>
            <a:pPr marL="342900" indent="-342900" algn="l">
              <a:buFont typeface="Arial" panose="020B0604020202020204" pitchFamily="34" charset="0"/>
              <a:buChar char="•"/>
            </a:pPr>
            <a:r>
              <a:rPr lang="en-US" sz="3200" dirty="0"/>
              <a:t>Remove bracelets, rings and constrictive clothing.</a:t>
            </a:r>
          </a:p>
          <a:p>
            <a:pPr marL="342900" indent="-342900" algn="l">
              <a:buFont typeface="Arial" panose="020B0604020202020204" pitchFamily="34" charset="0"/>
              <a:buChar char="•"/>
            </a:pPr>
            <a:r>
              <a:rPr lang="en-US" sz="3200" dirty="0"/>
              <a:t>Keep the bite area lower than victim’s heart. </a:t>
            </a:r>
          </a:p>
          <a:p>
            <a:pPr marL="342900" indent="-342900" algn="l">
              <a:buFont typeface="Arial" panose="020B0604020202020204" pitchFamily="34" charset="0"/>
              <a:buChar char="•"/>
            </a:pPr>
            <a:r>
              <a:rPr lang="en-US" sz="3200" dirty="0"/>
              <a:t>Wash the bite wound with soap and water. </a:t>
            </a:r>
          </a:p>
          <a:p>
            <a:pPr marL="342900" indent="-342900" algn="l">
              <a:buFont typeface="Arial" panose="020B0604020202020204" pitchFamily="34" charset="0"/>
              <a:buChar char="•"/>
            </a:pPr>
            <a:endParaRPr lang="en-US" dirty="0"/>
          </a:p>
        </p:txBody>
      </p:sp>
      <p:pic>
        <p:nvPicPr>
          <p:cNvPr id="4" name="SLIDE 36">
            <a:hlinkClick r:id="" action="ppaction://media"/>
            <a:extLst>
              <a:ext uri="{FF2B5EF4-FFF2-40B4-BE49-F238E27FC236}">
                <a16:creationId xmlns:a16="http://schemas.microsoft.com/office/drawing/2014/main" id="{4D2D8324-D9CA-41D0-A44C-8304FC132B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10700" y="526633"/>
            <a:ext cx="609600" cy="609600"/>
          </a:xfrm>
          <a:prstGeom prst="rect">
            <a:avLst/>
          </a:prstGeom>
        </p:spPr>
      </p:pic>
    </p:spTree>
    <p:extLst>
      <p:ext uri="{BB962C8B-B14F-4D97-AF65-F5344CB8AC3E}">
        <p14:creationId xmlns:p14="http://schemas.microsoft.com/office/powerpoint/2010/main" val="13952317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54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E061-1816-4C3C-8FFE-42F87BF60460}"/>
              </a:ext>
            </a:extLst>
          </p:cNvPr>
          <p:cNvSpPr>
            <a:spLocks noGrp="1"/>
          </p:cNvSpPr>
          <p:nvPr>
            <p:ph type="ctrTitle"/>
          </p:nvPr>
        </p:nvSpPr>
        <p:spPr>
          <a:xfrm>
            <a:off x="1524000" y="185980"/>
            <a:ext cx="9144000" cy="1007389"/>
          </a:xfrm>
        </p:spPr>
        <p:txBody>
          <a:bodyPr/>
          <a:lstStyle/>
          <a:p>
            <a:r>
              <a:rPr lang="en-US" b="1" dirty="0"/>
              <a:t>Venomous Snakebite Don’ts</a:t>
            </a:r>
            <a:endParaRPr lang="en-US" b="1" dirty="0">
              <a:latin typeface="+mn-lt"/>
            </a:endParaRPr>
          </a:p>
        </p:txBody>
      </p:sp>
      <p:sp>
        <p:nvSpPr>
          <p:cNvPr id="3" name="Subtitle 2">
            <a:extLst>
              <a:ext uri="{FF2B5EF4-FFF2-40B4-BE49-F238E27FC236}">
                <a16:creationId xmlns:a16="http://schemas.microsoft.com/office/drawing/2014/main" id="{25DD7A5D-9723-43AB-8A2D-0591FBFF187E}"/>
              </a:ext>
            </a:extLst>
          </p:cNvPr>
          <p:cNvSpPr>
            <a:spLocks noGrp="1"/>
          </p:cNvSpPr>
          <p:nvPr>
            <p:ph type="subTitle" idx="1"/>
          </p:nvPr>
        </p:nvSpPr>
        <p:spPr>
          <a:xfrm>
            <a:off x="1171575" y="1475051"/>
            <a:ext cx="10458450" cy="4097074"/>
          </a:xfrm>
        </p:spPr>
        <p:txBody>
          <a:bodyPr>
            <a:normAutofit/>
          </a:bodyPr>
          <a:lstStyle/>
          <a:p>
            <a:pPr marL="342900" indent="-342900" algn="l">
              <a:buFont typeface="Arial" panose="020B0604020202020204" pitchFamily="34" charset="0"/>
              <a:buChar char="•"/>
            </a:pPr>
            <a:r>
              <a:rPr lang="en-US" sz="2800" dirty="0"/>
              <a:t>Do not wait for symptoms to develop! </a:t>
            </a:r>
          </a:p>
          <a:p>
            <a:pPr marL="342900" indent="-342900" algn="l">
              <a:buFont typeface="Arial" panose="020B0604020202020204" pitchFamily="34" charset="0"/>
              <a:buChar char="•"/>
            </a:pPr>
            <a:r>
              <a:rPr lang="en-US" sz="2800" dirty="0"/>
              <a:t>Do not apply “traditional” remedies. </a:t>
            </a:r>
          </a:p>
          <a:p>
            <a:pPr marL="342900" indent="-342900" algn="l">
              <a:buFont typeface="Arial" panose="020B0604020202020204" pitchFamily="34" charset="0"/>
              <a:buChar char="•"/>
            </a:pPr>
            <a:r>
              <a:rPr lang="en-US" sz="2800" dirty="0"/>
              <a:t>Do not apply ice, heat, or a tourniquet. </a:t>
            </a:r>
          </a:p>
          <a:p>
            <a:pPr marL="342900" indent="-342900" algn="l">
              <a:buFont typeface="Arial" panose="020B0604020202020204" pitchFamily="34" charset="0"/>
              <a:buChar char="•"/>
            </a:pPr>
            <a:r>
              <a:rPr lang="en-US" sz="2800" dirty="0"/>
              <a:t>Do not draw an “X” incision and suck out the venom. </a:t>
            </a:r>
          </a:p>
          <a:p>
            <a:pPr marL="342900" indent="-342900" algn="l">
              <a:buFont typeface="Arial" panose="020B0604020202020204" pitchFamily="34" charset="0"/>
              <a:buChar char="•"/>
            </a:pPr>
            <a:r>
              <a:rPr lang="en-US" sz="2800" dirty="0"/>
              <a:t>DO NOT ATTEMPT TO CATCH OR KILL THE SNAKE!</a:t>
            </a:r>
          </a:p>
          <a:p>
            <a:pPr marL="685800" lvl="1" indent="-342900" algn="l">
              <a:buFont typeface="Arial" panose="020B0604020202020204" pitchFamily="34" charset="0"/>
              <a:buChar char="•"/>
            </a:pPr>
            <a:r>
              <a:rPr lang="en-US" sz="2500" dirty="0"/>
              <a:t>Obtain a photo if you feel necessary</a:t>
            </a:r>
          </a:p>
          <a:p>
            <a:pPr marL="685800" lvl="1" indent="-342900" algn="l">
              <a:buFont typeface="Arial" panose="020B0604020202020204" pitchFamily="34" charset="0"/>
              <a:buChar char="•"/>
            </a:pPr>
            <a:r>
              <a:rPr lang="en-US" sz="2500" dirty="0"/>
              <a:t>There are only 2 types of anti-venom needed for any venomous snake in North America</a:t>
            </a:r>
          </a:p>
        </p:txBody>
      </p:sp>
      <p:pic>
        <p:nvPicPr>
          <p:cNvPr id="4" name="SLIDE 37">
            <a:hlinkClick r:id="" action="ppaction://media"/>
            <a:extLst>
              <a:ext uri="{FF2B5EF4-FFF2-40B4-BE49-F238E27FC236}">
                <a16:creationId xmlns:a16="http://schemas.microsoft.com/office/drawing/2014/main" id="{ADDD89FB-9CDB-456E-AE50-0C5746FCD8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34732" y="419810"/>
            <a:ext cx="609600" cy="609600"/>
          </a:xfrm>
          <a:prstGeom prst="rect">
            <a:avLst/>
          </a:prstGeom>
        </p:spPr>
      </p:pic>
    </p:spTree>
    <p:extLst>
      <p:ext uri="{BB962C8B-B14F-4D97-AF65-F5344CB8AC3E}">
        <p14:creationId xmlns:p14="http://schemas.microsoft.com/office/powerpoint/2010/main" val="4661247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22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AAEC89-1CF9-4AA3-B89E-B2C1F7219F06}"/>
              </a:ext>
            </a:extLst>
          </p:cNvPr>
          <p:cNvSpPr>
            <a:spLocks noGrp="1"/>
          </p:cNvSpPr>
          <p:nvPr>
            <p:ph type="title"/>
          </p:nvPr>
        </p:nvSpPr>
        <p:spPr>
          <a:xfrm>
            <a:off x="725905" y="290344"/>
            <a:ext cx="10515600" cy="1325563"/>
          </a:xfrm>
        </p:spPr>
        <p:txBody>
          <a:bodyPr>
            <a:noAutofit/>
          </a:bodyPr>
          <a:lstStyle/>
          <a:p>
            <a:r>
              <a:rPr lang="en-US" sz="4800" dirty="0"/>
              <a:t>High Priority Non-Native Species</a:t>
            </a:r>
            <a:br>
              <a:rPr lang="en-US" sz="4800" dirty="0"/>
            </a:br>
            <a:r>
              <a:rPr lang="en-US" sz="4800" dirty="0"/>
              <a:t>Please Report Sightings to 888-IVE-GOT1</a:t>
            </a:r>
          </a:p>
        </p:txBody>
      </p:sp>
      <p:sp>
        <p:nvSpPr>
          <p:cNvPr id="6" name="Content Placeholder 3">
            <a:extLst>
              <a:ext uri="{FF2B5EF4-FFF2-40B4-BE49-F238E27FC236}">
                <a16:creationId xmlns:a16="http://schemas.microsoft.com/office/drawing/2014/main" id="{16DF8293-E93B-4F81-9912-376E5FF48BC3}"/>
              </a:ext>
            </a:extLst>
          </p:cNvPr>
          <p:cNvSpPr txBox="1">
            <a:spLocks noGrp="1"/>
          </p:cNvSpPr>
          <p:nvPr>
            <p:ph idx="1"/>
          </p:nvPr>
        </p:nvSpPr>
        <p:spPr>
          <a:xfrm>
            <a:off x="524337" y="2288467"/>
            <a:ext cx="10515600" cy="2599686"/>
          </a:xfrm>
          <a:prstGeom prst="rect">
            <a:avLst/>
          </a:prstGeom>
          <a:noFill/>
        </p:spPr>
        <p:txBody>
          <a:bodyPr wrap="square" rtlCol="0">
            <a:spAutoFit/>
          </a:bodyPr>
          <a:lstStyle/>
          <a:p>
            <a:pPr marL="342900" indent="-342900">
              <a:buFont typeface="Arial" panose="020B0604020202020204" pitchFamily="34" charset="0"/>
              <a:buChar char="•"/>
            </a:pPr>
            <a:r>
              <a:rPr lang="en-US" sz="2400" dirty="0"/>
              <a:t>Always use caution</a:t>
            </a:r>
          </a:p>
          <a:p>
            <a:pPr marL="342900" indent="-342900">
              <a:buFont typeface="Arial" panose="020B0604020202020204" pitchFamily="34" charset="0"/>
              <a:buChar char="•"/>
            </a:pPr>
            <a:r>
              <a:rPr lang="en-US" sz="2400" dirty="0"/>
              <a:t>Park a short distance away</a:t>
            </a:r>
          </a:p>
          <a:p>
            <a:pPr marL="342900" indent="-342900">
              <a:buFont typeface="Arial" panose="020B0604020202020204" pitchFamily="34" charset="0"/>
              <a:buChar char="•"/>
            </a:pPr>
            <a:r>
              <a:rPr lang="en-US" sz="2400" dirty="0"/>
              <a:t>Take photos while approaching</a:t>
            </a:r>
          </a:p>
          <a:p>
            <a:pPr marL="342900" indent="-342900">
              <a:buFont typeface="Arial" panose="020B0604020202020204" pitchFamily="34" charset="0"/>
              <a:buChar char="•"/>
            </a:pPr>
            <a:r>
              <a:rPr lang="en-US" sz="2400" dirty="0"/>
              <a:t>Keep a distance of 15 ft</a:t>
            </a:r>
          </a:p>
          <a:p>
            <a:pPr marL="342900" indent="-342900">
              <a:buFont typeface="Arial" panose="020B0604020202020204" pitchFamily="34" charset="0"/>
              <a:buChar char="•"/>
            </a:pPr>
            <a:r>
              <a:rPr lang="en-US" sz="2400" dirty="0"/>
              <a:t>If bitten, wash wound with soap and water</a:t>
            </a:r>
          </a:p>
          <a:p>
            <a:pPr marL="685800" lvl="1" indent="-342900"/>
            <a:r>
              <a:rPr lang="en-US" sz="2100" dirty="0"/>
              <a:t>Seeking medical attention recommended</a:t>
            </a:r>
          </a:p>
        </p:txBody>
      </p:sp>
      <p:pic>
        <p:nvPicPr>
          <p:cNvPr id="7" name="Picture 2" descr="http://www.tampabay.com/resources/images/dti/rendered/2009/06/0422832375_72896a_8col.jpg">
            <a:extLst>
              <a:ext uri="{FF2B5EF4-FFF2-40B4-BE49-F238E27FC236}">
                <a16:creationId xmlns:a16="http://schemas.microsoft.com/office/drawing/2014/main" id="{5E8E9105-002F-4863-B5C7-664BDBEF4354}"/>
              </a:ext>
            </a:extLst>
          </p:cNvPr>
          <p:cNvPicPr>
            <a:picLocks noChangeAspect="1" noChangeArrowheads="1"/>
          </p:cNvPicPr>
          <p:nvPr/>
        </p:nvPicPr>
        <p:blipFill>
          <a:blip r:embed="rId2" cstate="print"/>
          <a:srcRect/>
          <a:stretch>
            <a:fillRect/>
          </a:stretch>
        </p:blipFill>
        <p:spPr bwMode="auto">
          <a:xfrm>
            <a:off x="7010401" y="1706739"/>
            <a:ext cx="4029536" cy="419813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E9379680-A519-4845-93F5-C7FBB143AEE7}"/>
              </a:ext>
            </a:extLst>
          </p:cNvPr>
          <p:cNvSpPr txBox="1"/>
          <p:nvPr/>
        </p:nvSpPr>
        <p:spPr>
          <a:xfrm>
            <a:off x="7262556" y="5904874"/>
            <a:ext cx="3777381" cy="369332"/>
          </a:xfrm>
          <a:prstGeom prst="rect">
            <a:avLst/>
          </a:prstGeom>
          <a:noFill/>
        </p:spPr>
        <p:txBody>
          <a:bodyPr wrap="none" rtlCol="0">
            <a:spAutoFit/>
          </a:bodyPr>
          <a:lstStyle/>
          <a:p>
            <a:r>
              <a:rPr lang="en-US" dirty="0"/>
              <a:t>Man holding a monitor lizard being bit</a:t>
            </a:r>
          </a:p>
        </p:txBody>
      </p:sp>
    </p:spTree>
    <p:extLst>
      <p:ext uri="{BB962C8B-B14F-4D97-AF65-F5344CB8AC3E}">
        <p14:creationId xmlns:p14="http://schemas.microsoft.com/office/powerpoint/2010/main" val="2379688372"/>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4" cstate="print"/>
          <a:srcRect l="8123" t="5572" r="5347" b="4598"/>
          <a:stretch/>
        </p:blipFill>
        <p:spPr bwMode="auto">
          <a:xfrm>
            <a:off x="129386" y="1030271"/>
            <a:ext cx="5684828" cy="4430822"/>
          </a:xfrm>
          <a:prstGeom prst="rect">
            <a:avLst/>
          </a:prstGeom>
          <a:ln>
            <a:noFill/>
          </a:ln>
          <a:effectLst>
            <a:outerShdw blurRad="292100" dist="139700" dir="2700000" algn="tl" rotWithShape="0">
              <a:srgbClr val="333333">
                <a:alpha val="65000"/>
              </a:srgbClr>
            </a:outerShdw>
          </a:effectLst>
        </p:spPr>
      </p:pic>
      <p:cxnSp>
        <p:nvCxnSpPr>
          <p:cNvPr id="13" name="Straight Arrow Connector 12"/>
          <p:cNvCxnSpPr/>
          <p:nvPr/>
        </p:nvCxnSpPr>
        <p:spPr bwMode="auto">
          <a:xfrm flipH="1">
            <a:off x="5181600" y="4046888"/>
            <a:ext cx="609600" cy="152400"/>
          </a:xfrm>
          <a:prstGeom prst="straightConnector1">
            <a:avLst/>
          </a:prstGeom>
          <a:noFill/>
          <a:ln w="9525" cap="flat" cmpd="sng" algn="ctr">
            <a:noFill/>
            <a:prstDash val="solid"/>
            <a:round/>
            <a:headEnd type="none" w="med" len="med"/>
            <a:tailEnd type="arrow"/>
          </a:ln>
          <a:effectLst/>
        </p:spPr>
      </p:cxnSp>
      <p:sp>
        <p:nvSpPr>
          <p:cNvPr id="11" name="TextBox 10"/>
          <p:cNvSpPr txBox="1"/>
          <p:nvPr/>
        </p:nvSpPr>
        <p:spPr>
          <a:xfrm>
            <a:off x="244637" y="5492701"/>
            <a:ext cx="4057010" cy="246221"/>
          </a:xfrm>
          <a:prstGeom prst="rect">
            <a:avLst/>
          </a:prstGeom>
          <a:noFill/>
        </p:spPr>
        <p:txBody>
          <a:bodyPr wrap="square" rtlCol="0">
            <a:spAutoFit/>
          </a:bodyPr>
          <a:lstStyle/>
          <a:p>
            <a:pPr algn="r"/>
            <a:r>
              <a:rPr lang="en-US" sz="1000" i="1" dirty="0">
                <a:cs typeface="Times New Roman" panose="02020603050405020304" pitchFamily="18" charset="0"/>
              </a:rPr>
              <a:t>Burmese pythons/Photo credit Edward Mercer</a:t>
            </a:r>
          </a:p>
        </p:txBody>
      </p:sp>
      <p:sp>
        <p:nvSpPr>
          <p:cNvPr id="3" name="Title 2"/>
          <p:cNvSpPr>
            <a:spLocks noGrp="1"/>
          </p:cNvSpPr>
          <p:nvPr>
            <p:ph type="title"/>
          </p:nvPr>
        </p:nvSpPr>
        <p:spPr>
          <a:xfrm>
            <a:off x="977900" y="6102"/>
            <a:ext cx="4521200" cy="1143000"/>
          </a:xfrm>
        </p:spPr>
        <p:txBody>
          <a:bodyPr>
            <a:normAutofit/>
          </a:bodyPr>
          <a:lstStyle/>
          <a:p>
            <a:r>
              <a:rPr lang="en-US" sz="4800" dirty="0">
                <a:latin typeface="+mn-lt"/>
              </a:rPr>
              <a:t>Burmese python</a:t>
            </a:r>
          </a:p>
        </p:txBody>
      </p:sp>
      <p:pic>
        <p:nvPicPr>
          <p:cNvPr id="14" name="Picture 13">
            <a:extLst>
              <a:ext uri="{FF2B5EF4-FFF2-40B4-BE49-F238E27FC236}">
                <a16:creationId xmlns:a16="http://schemas.microsoft.com/office/drawing/2014/main" id="{75A775C1-67C7-424E-83E6-07CF4B322AB4}"/>
              </a:ext>
            </a:extLst>
          </p:cNvPr>
          <p:cNvPicPr>
            <a:picLocks noChangeAspect="1"/>
          </p:cNvPicPr>
          <p:nvPr/>
        </p:nvPicPr>
        <p:blipFill rotWithShape="1">
          <a:blip r:embed="rId5">
            <a:extLst>
              <a:ext uri="{28A0092B-C50C-407E-A947-70E740481C1C}">
                <a14:useLocalDpi xmlns:a14="http://schemas.microsoft.com/office/drawing/2010/main" val="0"/>
              </a:ext>
            </a:extLst>
          </a:blip>
          <a:srcRect l="386" t="24444" b="16667"/>
          <a:stretch/>
        </p:blipFill>
        <p:spPr>
          <a:xfrm>
            <a:off x="6846089" y="1030271"/>
            <a:ext cx="4598837" cy="483327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4FBE9C00-1587-452F-A17F-0DD4902A5A3D}"/>
              </a:ext>
            </a:extLst>
          </p:cNvPr>
          <p:cNvSpPr txBox="1"/>
          <p:nvPr/>
        </p:nvSpPr>
        <p:spPr>
          <a:xfrm>
            <a:off x="7278970" y="192881"/>
            <a:ext cx="3733073" cy="769441"/>
          </a:xfrm>
          <a:prstGeom prst="rect">
            <a:avLst/>
          </a:prstGeom>
          <a:noFill/>
        </p:spPr>
        <p:txBody>
          <a:bodyPr wrap="none" rtlCol="0">
            <a:spAutoFit/>
          </a:bodyPr>
          <a:lstStyle/>
          <a:p>
            <a:r>
              <a:rPr lang="en-US" sz="4400" dirty="0"/>
              <a:t>Boa Constrictor</a:t>
            </a:r>
          </a:p>
        </p:txBody>
      </p:sp>
      <p:pic>
        <p:nvPicPr>
          <p:cNvPr id="2" name="SLIDE 39">
            <a:hlinkClick r:id="" action="ppaction://media"/>
            <a:extLst>
              <a:ext uri="{FF2B5EF4-FFF2-40B4-BE49-F238E27FC236}">
                <a16:creationId xmlns:a16="http://schemas.microsoft.com/office/drawing/2014/main" id="{3175DDBF-AED3-4C9D-98C6-E606FF73DE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42814" y="27280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25EAE-436F-4AFF-AEC9-17C4E77630B7}"/>
              </a:ext>
            </a:extLst>
          </p:cNvPr>
          <p:cNvSpPr>
            <a:spLocks noGrp="1"/>
          </p:cNvSpPr>
          <p:nvPr>
            <p:ph type="title"/>
          </p:nvPr>
        </p:nvSpPr>
        <p:spPr>
          <a:xfrm>
            <a:off x="838200" y="54894"/>
            <a:ext cx="10515600" cy="1325563"/>
          </a:xfrm>
        </p:spPr>
        <p:txBody>
          <a:bodyPr>
            <a:normAutofit/>
          </a:bodyPr>
          <a:lstStyle/>
          <a:p>
            <a:pPr algn="ctr"/>
            <a:r>
              <a:rPr lang="en-US" sz="4000" b="1" dirty="0">
                <a:latin typeface="+mn-lt"/>
              </a:rPr>
              <a:t>Some thoughts on wildlife…</a:t>
            </a:r>
          </a:p>
        </p:txBody>
      </p:sp>
      <p:sp>
        <p:nvSpPr>
          <p:cNvPr id="3" name="Content Placeholder 2">
            <a:extLst>
              <a:ext uri="{FF2B5EF4-FFF2-40B4-BE49-F238E27FC236}">
                <a16:creationId xmlns:a16="http://schemas.microsoft.com/office/drawing/2014/main" id="{344C2F49-84F0-48C3-9226-3CE470D285F3}"/>
              </a:ext>
            </a:extLst>
          </p:cNvPr>
          <p:cNvSpPr>
            <a:spLocks noGrp="1"/>
          </p:cNvSpPr>
          <p:nvPr>
            <p:ph idx="1"/>
          </p:nvPr>
        </p:nvSpPr>
        <p:spPr>
          <a:xfrm>
            <a:off x="838200" y="1380457"/>
            <a:ext cx="6440424" cy="4351338"/>
          </a:xfrm>
        </p:spPr>
        <p:txBody>
          <a:bodyPr>
            <a:noAutofit/>
          </a:bodyPr>
          <a:lstStyle/>
          <a:p>
            <a:r>
              <a:rPr lang="en-US" sz="2000" dirty="0"/>
              <a:t>Wildlife is not inherently dangerous to people</a:t>
            </a:r>
          </a:p>
          <a:p>
            <a:r>
              <a:rPr lang="en-US" sz="2000" dirty="0"/>
              <a:t>Most people injured by wildlife are doing something they shouldn’t</a:t>
            </a:r>
          </a:p>
          <a:p>
            <a:pPr lvl="1"/>
            <a:r>
              <a:rPr lang="en-US" sz="2000" dirty="0"/>
              <a:t>Trying to capture the animal</a:t>
            </a:r>
          </a:p>
          <a:p>
            <a:pPr lvl="1"/>
            <a:r>
              <a:rPr lang="en-US" sz="2000" dirty="0"/>
              <a:t>Trying to kill the animal</a:t>
            </a:r>
          </a:p>
          <a:p>
            <a:pPr lvl="1"/>
            <a:r>
              <a:rPr lang="en-US" sz="2000" dirty="0"/>
              <a:t>Trying to feed the animal</a:t>
            </a:r>
          </a:p>
          <a:p>
            <a:pPr lvl="1"/>
            <a:r>
              <a:rPr lang="en-US" sz="2000" dirty="0"/>
              <a:t>Getting between the animal and it’s food or offspring</a:t>
            </a:r>
          </a:p>
          <a:p>
            <a:r>
              <a:rPr lang="en-US" sz="2000" dirty="0"/>
              <a:t>Prevent encounters with wildlife by paying attention to your surroundings, securing attractants, and using common sense</a:t>
            </a:r>
          </a:p>
          <a:p>
            <a:r>
              <a:rPr lang="en-US" sz="2000" dirty="0"/>
              <a:t>Know the species in your geographic area</a:t>
            </a:r>
          </a:p>
          <a:p>
            <a:pPr lvl="1"/>
            <a:r>
              <a:rPr lang="en-US" sz="2000" dirty="0"/>
              <a:t>Knowing how to identify wildlife and a little about their biology can help reduce encounters and conflicts.</a:t>
            </a:r>
          </a:p>
        </p:txBody>
      </p:sp>
      <p:pic>
        <p:nvPicPr>
          <p:cNvPr id="6" name="Picture 5" descr="A wolf that is standing in the grass&#10;&#10;Description generated with high confidence">
            <a:extLst>
              <a:ext uri="{FF2B5EF4-FFF2-40B4-BE49-F238E27FC236}">
                <a16:creationId xmlns:a16="http://schemas.microsoft.com/office/drawing/2014/main" id="{FF75E106-44EA-48C8-BCCD-9E2BEFDA9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2736" y="1547725"/>
            <a:ext cx="4355786" cy="3358434"/>
          </a:xfrm>
          <a:prstGeom prst="rect">
            <a:avLst/>
          </a:prstGeom>
        </p:spPr>
      </p:pic>
      <p:pic>
        <p:nvPicPr>
          <p:cNvPr id="4" name="SLIDE 4">
            <a:hlinkClick r:id="" action="ppaction://media"/>
            <a:extLst>
              <a:ext uri="{FF2B5EF4-FFF2-40B4-BE49-F238E27FC236}">
                <a16:creationId xmlns:a16="http://schemas.microsoft.com/office/drawing/2014/main" id="{750F4154-3DF1-42A3-AEB3-AF3C3B773D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5708" y="392754"/>
            <a:ext cx="649841" cy="649841"/>
          </a:xfrm>
          <a:prstGeom prst="rect">
            <a:avLst/>
          </a:prstGeom>
        </p:spPr>
      </p:pic>
    </p:spTree>
    <p:extLst>
      <p:ext uri="{BB962C8B-B14F-4D97-AF65-F5344CB8AC3E}">
        <p14:creationId xmlns:p14="http://schemas.microsoft.com/office/powerpoint/2010/main" val="12063146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21" y="632072"/>
            <a:ext cx="6113829" cy="1143000"/>
          </a:xfrm>
        </p:spPr>
        <p:txBody>
          <a:bodyPr>
            <a:normAutofit fontScale="90000"/>
          </a:bodyPr>
          <a:lstStyle/>
          <a:p>
            <a:pPr algn="ctr"/>
            <a:r>
              <a:rPr lang="en-US" sz="4300" dirty="0">
                <a:latin typeface="+mn-lt"/>
              </a:rPr>
              <a:t>Tegus </a:t>
            </a:r>
            <a:br>
              <a:rPr lang="en-US" sz="4300" dirty="0">
                <a:latin typeface="+mn-lt"/>
              </a:rPr>
            </a:br>
            <a:r>
              <a:rPr lang="en-US" sz="4300" dirty="0">
                <a:latin typeface="+mn-lt"/>
              </a:rPr>
              <a:t>(Argentine Black-and-White)</a:t>
            </a:r>
          </a:p>
        </p:txBody>
      </p:sp>
      <p:pic>
        <p:nvPicPr>
          <p:cNvPr id="11" name="Picture 10" descr="tegu.png">
            <a:extLst>
              <a:ext uri="{FF2B5EF4-FFF2-40B4-BE49-F238E27FC236}">
                <a16:creationId xmlns:a16="http://schemas.microsoft.com/office/drawing/2014/main" id="{D736A09A-C077-462E-A8F6-A1C28D51CD71}"/>
              </a:ext>
            </a:extLst>
          </p:cNvPr>
          <p:cNvPicPr>
            <a:picLocks noChangeAspect="1"/>
          </p:cNvPicPr>
          <p:nvPr/>
        </p:nvPicPr>
        <p:blipFill>
          <a:blip r:embed="rId4" cstate="print"/>
          <a:stretch>
            <a:fillRect/>
          </a:stretch>
        </p:blipFill>
        <p:spPr>
          <a:xfrm>
            <a:off x="170721" y="2097505"/>
            <a:ext cx="7186590" cy="232848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9A7689B1-98C6-41B6-A961-368F26EBF7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6779" y="1109662"/>
            <a:ext cx="5524500" cy="463867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1C5BCFF-E656-486E-B7A3-C46B0EEBD803}"/>
              </a:ext>
            </a:extLst>
          </p:cNvPr>
          <p:cNvSpPr txBox="1"/>
          <p:nvPr/>
        </p:nvSpPr>
        <p:spPr>
          <a:xfrm>
            <a:off x="6787735" y="247352"/>
            <a:ext cx="4674998" cy="707886"/>
          </a:xfrm>
          <a:prstGeom prst="rect">
            <a:avLst/>
          </a:prstGeom>
          <a:noFill/>
        </p:spPr>
        <p:txBody>
          <a:bodyPr wrap="none" rtlCol="0">
            <a:spAutoFit/>
          </a:bodyPr>
          <a:lstStyle/>
          <a:p>
            <a:r>
              <a:rPr lang="en-US" sz="4000" dirty="0"/>
              <a:t>Monitor Lizards (Nile)</a:t>
            </a:r>
          </a:p>
        </p:txBody>
      </p:sp>
      <p:pic>
        <p:nvPicPr>
          <p:cNvPr id="3" name="SLIDE 40">
            <a:hlinkClick r:id="" action="ppaction://media"/>
            <a:extLst>
              <a:ext uri="{FF2B5EF4-FFF2-40B4-BE49-F238E27FC236}">
                <a16:creationId xmlns:a16="http://schemas.microsoft.com/office/drawing/2014/main" id="{17348DDD-8A8C-447A-B7F1-30417BB813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81065" y="309639"/>
            <a:ext cx="609600" cy="609600"/>
          </a:xfrm>
          <a:prstGeom prst="rect">
            <a:avLst/>
          </a:prstGeom>
        </p:spPr>
      </p:pic>
    </p:spTree>
    <p:extLst>
      <p:ext uri="{BB962C8B-B14F-4D97-AF65-F5344CB8AC3E}">
        <p14:creationId xmlns:p14="http://schemas.microsoft.com/office/powerpoint/2010/main" val="281953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E412-D723-4EFC-A163-0D10C2D83EFB}"/>
              </a:ext>
            </a:extLst>
          </p:cNvPr>
          <p:cNvSpPr>
            <a:spLocks noGrp="1"/>
          </p:cNvSpPr>
          <p:nvPr>
            <p:ph type="title"/>
          </p:nvPr>
        </p:nvSpPr>
        <p:spPr/>
        <p:txBody>
          <a:bodyPr/>
          <a:lstStyle/>
          <a:p>
            <a:r>
              <a:rPr lang="en-US" b="1" dirty="0">
                <a:latin typeface="+mn-lt"/>
                <a:cs typeface="Calibri Light"/>
              </a:rPr>
              <a:t>Things to Remember...</a:t>
            </a:r>
            <a:endParaRPr lang="en-US" dirty="0">
              <a:latin typeface="+mn-lt"/>
              <a:cs typeface="Calibri Light"/>
            </a:endParaRPr>
          </a:p>
        </p:txBody>
      </p:sp>
      <p:sp>
        <p:nvSpPr>
          <p:cNvPr id="3" name="Content Placeholder 2">
            <a:extLst>
              <a:ext uri="{FF2B5EF4-FFF2-40B4-BE49-F238E27FC236}">
                <a16:creationId xmlns:a16="http://schemas.microsoft.com/office/drawing/2014/main" id="{731FDECB-217B-45C3-9BD4-FB8676726C2E}"/>
              </a:ext>
            </a:extLst>
          </p:cNvPr>
          <p:cNvSpPr>
            <a:spLocks noGrp="1"/>
          </p:cNvSpPr>
          <p:nvPr>
            <p:ph idx="1"/>
          </p:nvPr>
        </p:nvSpPr>
        <p:spPr>
          <a:xfrm>
            <a:off x="440635" y="1597925"/>
            <a:ext cx="11090104" cy="4694387"/>
          </a:xfrm>
        </p:spPr>
        <p:txBody>
          <a:bodyPr>
            <a:normAutofit/>
          </a:bodyPr>
          <a:lstStyle/>
          <a:p>
            <a:pPr marL="457200" indent="-457200">
              <a:buFont typeface="+mj-lt"/>
              <a:buAutoNum type="arabicPeriod"/>
            </a:pPr>
            <a:r>
              <a:rPr lang="en-US" sz="2800" dirty="0">
                <a:cs typeface="Arial" panose="020B0604020202020204" pitchFamily="34" charset="0"/>
              </a:rPr>
              <a:t>Be aware of your surroundings</a:t>
            </a:r>
          </a:p>
          <a:p>
            <a:pPr marL="457200" indent="-457200">
              <a:buFont typeface="+mj-lt"/>
              <a:buAutoNum type="arabicPeriod"/>
            </a:pPr>
            <a:r>
              <a:rPr lang="en-US" sz="2800" dirty="0">
                <a:cs typeface="Arial" panose="020B0604020202020204" pitchFamily="34" charset="0"/>
              </a:rPr>
              <a:t>Know the attractants</a:t>
            </a:r>
          </a:p>
          <a:p>
            <a:pPr marL="457200" indent="-457200">
              <a:buFont typeface="+mj-lt"/>
              <a:buAutoNum type="arabicPeriod"/>
            </a:pPr>
            <a:r>
              <a:rPr lang="en-US" sz="2800" dirty="0">
                <a:cs typeface="Arial" panose="020B0604020202020204" pitchFamily="34" charset="0"/>
              </a:rPr>
              <a:t>Stop and stay calm</a:t>
            </a:r>
          </a:p>
          <a:p>
            <a:pPr marL="457200" indent="-457200">
              <a:buFont typeface="+mj-lt"/>
              <a:buAutoNum type="arabicPeriod"/>
            </a:pPr>
            <a:r>
              <a:rPr lang="en-US" sz="2800" dirty="0">
                <a:cs typeface="Arial" panose="020B0604020202020204" pitchFamily="34" charset="0"/>
              </a:rPr>
              <a:t>Haze the animal if needed</a:t>
            </a:r>
          </a:p>
          <a:p>
            <a:pPr marL="457200" indent="-457200">
              <a:buFont typeface="+mj-lt"/>
              <a:buAutoNum type="arabicPeriod"/>
            </a:pPr>
            <a:r>
              <a:rPr lang="en-US" sz="2800" dirty="0">
                <a:cs typeface="Arial" panose="020B0604020202020204" pitchFamily="34" charset="0"/>
              </a:rPr>
              <a:t>Defend yourself</a:t>
            </a:r>
          </a:p>
          <a:p>
            <a:pPr marL="457200" indent="-457200">
              <a:buFont typeface="+mj-lt"/>
              <a:buAutoNum type="arabicPeriod"/>
            </a:pPr>
            <a:r>
              <a:rPr lang="en-US" sz="2800" dirty="0">
                <a:cs typeface="Arial" panose="020B0604020202020204" pitchFamily="34" charset="0"/>
              </a:rPr>
              <a:t>Seek medical attention</a:t>
            </a:r>
          </a:p>
          <a:p>
            <a:pPr marL="457200" indent="-457200">
              <a:buFont typeface="+mj-lt"/>
              <a:buAutoNum type="arabicPeriod"/>
            </a:pPr>
            <a:r>
              <a:rPr lang="en-US" sz="2800" dirty="0">
                <a:cs typeface="Arial" panose="020B0604020202020204" pitchFamily="34" charset="0"/>
              </a:rPr>
              <a:t>Respect wildlife</a:t>
            </a:r>
          </a:p>
          <a:p>
            <a:pPr marL="457200" indent="-457200">
              <a:buFont typeface="+mj-lt"/>
              <a:buAutoNum type="arabicPeriod"/>
            </a:pPr>
            <a:r>
              <a:rPr lang="en-US" sz="2800" dirty="0">
                <a:cs typeface="Arial" panose="020B0604020202020204" pitchFamily="34" charset="0"/>
              </a:rPr>
              <a:t>Report nonnative species</a:t>
            </a:r>
          </a:p>
        </p:txBody>
      </p:sp>
      <p:pic>
        <p:nvPicPr>
          <p:cNvPr id="4" name="Picture 3" descr="A dog standing on top of a grass covered field&#10;&#10;Description generated with very high confidence">
            <a:extLst>
              <a:ext uri="{FF2B5EF4-FFF2-40B4-BE49-F238E27FC236}">
                <a16:creationId xmlns:a16="http://schemas.microsoft.com/office/drawing/2014/main" id="{55B5F1C1-565D-4F57-9CEC-B63EE4183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97925"/>
            <a:ext cx="6118211" cy="3442107"/>
          </a:xfrm>
          <a:prstGeom prst="rect">
            <a:avLst/>
          </a:prstGeom>
          <a:effectLst>
            <a:outerShdw blurRad="63500" sx="102000" sy="102000" algn="ctr" rotWithShape="0">
              <a:prstClr val="black">
                <a:alpha val="40000"/>
              </a:prstClr>
            </a:outerShdw>
          </a:effectLst>
        </p:spPr>
      </p:pic>
      <p:pic>
        <p:nvPicPr>
          <p:cNvPr id="5" name="SLIDE 41">
            <a:hlinkClick r:id="" action="ppaction://media"/>
            <a:extLst>
              <a:ext uri="{FF2B5EF4-FFF2-40B4-BE49-F238E27FC236}">
                <a16:creationId xmlns:a16="http://schemas.microsoft.com/office/drawing/2014/main" id="{8B9ADB5C-70E0-45FA-AB87-2F6EA2C67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15339" y="723108"/>
            <a:ext cx="609600" cy="609600"/>
          </a:xfrm>
          <a:prstGeom prst="rect">
            <a:avLst/>
          </a:prstGeom>
        </p:spPr>
      </p:pic>
    </p:spTree>
    <p:extLst>
      <p:ext uri="{BB962C8B-B14F-4D97-AF65-F5344CB8AC3E}">
        <p14:creationId xmlns:p14="http://schemas.microsoft.com/office/powerpoint/2010/main" val="37393152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1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CB89FE-7F65-4A02-B74B-6E3EE8F28048}"/>
              </a:ext>
            </a:extLst>
          </p:cNvPr>
          <p:cNvSpPr>
            <a:spLocks noGrp="1"/>
          </p:cNvSpPr>
          <p:nvPr>
            <p:ph idx="1"/>
          </p:nvPr>
        </p:nvSpPr>
        <p:spPr>
          <a:xfrm>
            <a:off x="342900" y="914400"/>
            <a:ext cx="5753100" cy="4918306"/>
          </a:xfrm>
        </p:spPr>
        <p:txBody>
          <a:bodyPr>
            <a:normAutofit/>
          </a:bodyPr>
          <a:lstStyle/>
          <a:p>
            <a:r>
              <a:rPr lang="en-US" sz="3200" dirty="0"/>
              <a:t>Regional Offices</a:t>
            </a:r>
          </a:p>
          <a:p>
            <a:r>
              <a:rPr lang="en-US" sz="3200" dirty="0"/>
              <a:t>Wildlife Alert Hotline / Rewards Program: </a:t>
            </a:r>
          </a:p>
          <a:p>
            <a:pPr marL="457200" lvl="1" indent="0">
              <a:spcAft>
                <a:spcPts val="1200"/>
              </a:spcAft>
              <a:buNone/>
            </a:pPr>
            <a:r>
              <a:rPr lang="en-US" sz="3600" dirty="0"/>
              <a:t>	(888) 404-3922 </a:t>
            </a:r>
          </a:p>
          <a:p>
            <a:pPr marL="457200" lvl="1" indent="0">
              <a:spcAft>
                <a:spcPts val="1200"/>
              </a:spcAft>
              <a:buNone/>
            </a:pPr>
            <a:r>
              <a:rPr lang="en-US" dirty="0"/>
              <a:t>	</a:t>
            </a:r>
            <a:r>
              <a:rPr lang="en-US" sz="3200" dirty="0"/>
              <a:t>Text/email </a:t>
            </a:r>
            <a:r>
              <a:rPr lang="en-US" sz="3200" dirty="0">
                <a:hlinkClick r:id="rId4"/>
              </a:rPr>
              <a:t>Tip@myfwc.com</a:t>
            </a:r>
            <a:endParaRPr lang="en-US" sz="3200" dirty="0"/>
          </a:p>
          <a:p>
            <a:r>
              <a:rPr lang="en-US" sz="3200" dirty="0"/>
              <a:t>Exotic Species Hotline:</a:t>
            </a:r>
          </a:p>
          <a:p>
            <a:pPr marL="457200" lvl="1" indent="0">
              <a:buNone/>
            </a:pPr>
            <a:r>
              <a:rPr lang="en-US" sz="3200" dirty="0"/>
              <a:t>	(888) 483-4861</a:t>
            </a:r>
          </a:p>
          <a:p>
            <a:r>
              <a:rPr lang="en-US" sz="3200" dirty="0" err="1"/>
              <a:t>AskFWC</a:t>
            </a:r>
            <a:r>
              <a:rPr lang="en-US" sz="3200" dirty="0"/>
              <a:t> for online inquiries</a:t>
            </a:r>
          </a:p>
        </p:txBody>
      </p:sp>
      <p:sp>
        <p:nvSpPr>
          <p:cNvPr id="5" name="Title 4">
            <a:extLst>
              <a:ext uri="{FF2B5EF4-FFF2-40B4-BE49-F238E27FC236}">
                <a16:creationId xmlns:a16="http://schemas.microsoft.com/office/drawing/2014/main" id="{3ECFF50A-4FBE-4AC9-9EFC-0D25B6349C8B}"/>
              </a:ext>
            </a:extLst>
          </p:cNvPr>
          <p:cNvSpPr>
            <a:spLocks noGrp="1"/>
          </p:cNvSpPr>
          <p:nvPr>
            <p:ph type="title"/>
          </p:nvPr>
        </p:nvSpPr>
        <p:spPr>
          <a:xfrm>
            <a:off x="838200" y="0"/>
            <a:ext cx="10515600" cy="914400"/>
          </a:xfrm>
        </p:spPr>
        <p:txBody>
          <a:bodyPr>
            <a:normAutofit/>
          </a:bodyPr>
          <a:lstStyle/>
          <a:p>
            <a:pPr algn="ctr"/>
            <a:r>
              <a:rPr lang="en-US" sz="5400" b="1" dirty="0">
                <a:latin typeface="+mn-lt"/>
              </a:rPr>
              <a:t>FWC Contact Information</a:t>
            </a:r>
          </a:p>
        </p:txBody>
      </p:sp>
      <p:pic>
        <p:nvPicPr>
          <p:cNvPr id="4" name="Picture 3">
            <a:extLst>
              <a:ext uri="{FF2B5EF4-FFF2-40B4-BE49-F238E27FC236}">
                <a16:creationId xmlns:a16="http://schemas.microsoft.com/office/drawing/2014/main" id="{1B79782F-8E85-4389-B716-48D1C0E593E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9948" y="756155"/>
            <a:ext cx="5040382" cy="5345689"/>
          </a:xfrm>
          <a:prstGeom prst="rect">
            <a:avLst/>
          </a:prstGeom>
          <a:noFill/>
          <a:ln>
            <a:noFill/>
          </a:ln>
        </p:spPr>
      </p:pic>
      <p:pic>
        <p:nvPicPr>
          <p:cNvPr id="2" name="SLIDE 42">
            <a:hlinkClick r:id="" action="ppaction://media"/>
            <a:extLst>
              <a:ext uri="{FF2B5EF4-FFF2-40B4-BE49-F238E27FC236}">
                <a16:creationId xmlns:a16="http://schemas.microsoft.com/office/drawing/2014/main" id="{18AC8F89-BC3E-468C-B1BC-076E4B91ED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25878" y="116738"/>
            <a:ext cx="609600" cy="609600"/>
          </a:xfrm>
          <a:prstGeom prst="rect">
            <a:avLst/>
          </a:prstGeom>
        </p:spPr>
      </p:pic>
    </p:spTree>
    <p:extLst>
      <p:ext uri="{BB962C8B-B14F-4D97-AF65-F5344CB8AC3E}">
        <p14:creationId xmlns:p14="http://schemas.microsoft.com/office/powerpoint/2010/main" val="16888157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A7393-0A13-4670-B424-4159551654AA}"/>
              </a:ext>
            </a:extLst>
          </p:cNvPr>
          <p:cNvSpPr>
            <a:spLocks noGrp="1"/>
          </p:cNvSpPr>
          <p:nvPr>
            <p:ph type="title"/>
          </p:nvPr>
        </p:nvSpPr>
        <p:spPr>
          <a:xfrm>
            <a:off x="838200" y="18255"/>
            <a:ext cx="10515600" cy="1325563"/>
          </a:xfrm>
        </p:spPr>
        <p:txBody>
          <a:bodyPr>
            <a:normAutofit/>
          </a:bodyPr>
          <a:lstStyle/>
          <a:p>
            <a:pPr algn="ctr"/>
            <a:r>
              <a:rPr lang="en-US" sz="8000" dirty="0"/>
              <a:t>THANK YOU!</a:t>
            </a:r>
          </a:p>
        </p:txBody>
      </p:sp>
      <p:pic>
        <p:nvPicPr>
          <p:cNvPr id="4" name="Content Placeholder 3" descr="http://myfwc.com/media/86836/FWC_Logo_C.gif">
            <a:extLst>
              <a:ext uri="{FF2B5EF4-FFF2-40B4-BE49-F238E27FC236}">
                <a16:creationId xmlns:a16="http://schemas.microsoft.com/office/drawing/2014/main" id="{0AE1EFCD-8527-4ACD-A531-F3AD3E1EBB9D}"/>
              </a:ext>
            </a:extLst>
          </p:cNvPr>
          <p:cNvPicPr>
            <a:picLocks noGrp="1" noChangeAspect="1" noChangeArrowheads="1"/>
          </p:cNvPicPr>
          <p:nvPr>
            <p:ph idx="1"/>
          </p:nvPr>
        </p:nvPicPr>
        <p:blipFill>
          <a:blip r:embed="rId4" cstate="print"/>
          <a:srcRect/>
          <a:stretch>
            <a:fillRect/>
          </a:stretch>
        </p:blipFill>
        <p:spPr bwMode="auto">
          <a:xfrm>
            <a:off x="3924597" y="1343818"/>
            <a:ext cx="4342806" cy="5279939"/>
          </a:xfrm>
          <a:prstGeom prst="rect">
            <a:avLst/>
          </a:prstGeom>
          <a:noFill/>
        </p:spPr>
      </p:pic>
      <p:pic>
        <p:nvPicPr>
          <p:cNvPr id="3" name="SLIDE 43">
            <a:hlinkClick r:id="" action="ppaction://media"/>
            <a:extLst>
              <a:ext uri="{FF2B5EF4-FFF2-40B4-BE49-F238E27FC236}">
                <a16:creationId xmlns:a16="http://schemas.microsoft.com/office/drawing/2014/main" id="{60C026F9-3774-4577-8136-2BAEECC4EC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51235" y="180766"/>
            <a:ext cx="609600" cy="609600"/>
          </a:xfrm>
          <a:prstGeom prst="rect">
            <a:avLst/>
          </a:prstGeom>
        </p:spPr>
      </p:pic>
    </p:spTree>
    <p:extLst>
      <p:ext uri="{BB962C8B-B14F-4D97-AF65-F5344CB8AC3E}">
        <p14:creationId xmlns:p14="http://schemas.microsoft.com/office/powerpoint/2010/main" val="30536044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209C-07F7-4140-A4D9-1D4C541B50C7}"/>
              </a:ext>
            </a:extLst>
          </p:cNvPr>
          <p:cNvSpPr>
            <a:spLocks noGrp="1"/>
          </p:cNvSpPr>
          <p:nvPr>
            <p:ph type="title"/>
          </p:nvPr>
        </p:nvSpPr>
        <p:spPr>
          <a:xfrm>
            <a:off x="839788" y="151606"/>
            <a:ext cx="10515600" cy="1325563"/>
          </a:xfrm>
        </p:spPr>
        <p:txBody>
          <a:bodyPr/>
          <a:lstStyle/>
          <a:p>
            <a:pPr algn="ctr"/>
            <a:r>
              <a:rPr lang="en-US" b="1" dirty="0">
                <a:latin typeface="+mn-lt"/>
              </a:rPr>
              <a:t>Distinguishing Behaviors of Wildlife</a:t>
            </a:r>
          </a:p>
        </p:txBody>
      </p:sp>
      <p:sp>
        <p:nvSpPr>
          <p:cNvPr id="4" name="Text Placeholder 3">
            <a:extLst>
              <a:ext uri="{FF2B5EF4-FFF2-40B4-BE49-F238E27FC236}">
                <a16:creationId xmlns:a16="http://schemas.microsoft.com/office/drawing/2014/main" id="{2F004892-B938-4145-80CD-C14EAD451D86}"/>
              </a:ext>
            </a:extLst>
          </p:cNvPr>
          <p:cNvSpPr>
            <a:spLocks noGrp="1"/>
          </p:cNvSpPr>
          <p:nvPr>
            <p:ph type="body" idx="1"/>
          </p:nvPr>
        </p:nvSpPr>
        <p:spPr>
          <a:xfrm>
            <a:off x="1381125" y="1027906"/>
            <a:ext cx="3036886" cy="823912"/>
          </a:xfrm>
        </p:spPr>
        <p:txBody>
          <a:bodyPr/>
          <a:lstStyle/>
          <a:p>
            <a:r>
              <a:rPr lang="en-US" dirty="0"/>
              <a:t>Avoidance</a:t>
            </a:r>
          </a:p>
        </p:txBody>
      </p:sp>
      <p:sp>
        <p:nvSpPr>
          <p:cNvPr id="5" name="Content Placeholder 4">
            <a:extLst>
              <a:ext uri="{FF2B5EF4-FFF2-40B4-BE49-F238E27FC236}">
                <a16:creationId xmlns:a16="http://schemas.microsoft.com/office/drawing/2014/main" id="{0E70532B-3022-4BD3-A626-1589B09A2349}"/>
              </a:ext>
            </a:extLst>
          </p:cNvPr>
          <p:cNvSpPr>
            <a:spLocks noGrp="1"/>
          </p:cNvSpPr>
          <p:nvPr>
            <p:ph sz="half" idx="2"/>
          </p:nvPr>
        </p:nvSpPr>
        <p:spPr>
          <a:xfrm>
            <a:off x="839788" y="2073276"/>
            <a:ext cx="3036887" cy="3684588"/>
          </a:xfrm>
        </p:spPr>
        <p:txBody>
          <a:bodyPr/>
          <a:lstStyle/>
          <a:p>
            <a:r>
              <a:rPr lang="en-US" dirty="0"/>
              <a:t>Most common behavior by far</a:t>
            </a:r>
          </a:p>
          <a:p>
            <a:r>
              <a:rPr lang="en-US" dirty="0"/>
              <a:t>Running or flying away</a:t>
            </a:r>
          </a:p>
          <a:p>
            <a:r>
              <a:rPr lang="en-US" dirty="0"/>
              <a:t>Hiding</a:t>
            </a:r>
          </a:p>
          <a:p>
            <a:r>
              <a:rPr lang="en-US" dirty="0"/>
              <a:t>Climbing trees</a:t>
            </a:r>
          </a:p>
          <a:p>
            <a:r>
              <a:rPr lang="en-US" dirty="0"/>
              <a:t>Stay still and hope not to be noticed</a:t>
            </a:r>
          </a:p>
        </p:txBody>
      </p:sp>
      <p:sp>
        <p:nvSpPr>
          <p:cNvPr id="6" name="Text Placeholder 5">
            <a:extLst>
              <a:ext uri="{FF2B5EF4-FFF2-40B4-BE49-F238E27FC236}">
                <a16:creationId xmlns:a16="http://schemas.microsoft.com/office/drawing/2014/main" id="{BECE95E8-CBC2-4EA5-912D-9F7E6C0C2C83}"/>
              </a:ext>
            </a:extLst>
          </p:cNvPr>
          <p:cNvSpPr>
            <a:spLocks noGrp="1"/>
          </p:cNvSpPr>
          <p:nvPr>
            <p:ph type="body" sz="quarter" idx="3"/>
          </p:nvPr>
        </p:nvSpPr>
        <p:spPr>
          <a:xfrm>
            <a:off x="5027611" y="1031876"/>
            <a:ext cx="3105150" cy="823912"/>
          </a:xfrm>
        </p:spPr>
        <p:txBody>
          <a:bodyPr/>
          <a:lstStyle/>
          <a:p>
            <a:r>
              <a:rPr lang="en-US" dirty="0"/>
              <a:t>Curiosity</a:t>
            </a:r>
          </a:p>
        </p:txBody>
      </p:sp>
      <p:sp>
        <p:nvSpPr>
          <p:cNvPr id="7" name="Content Placeholder 6">
            <a:extLst>
              <a:ext uri="{FF2B5EF4-FFF2-40B4-BE49-F238E27FC236}">
                <a16:creationId xmlns:a16="http://schemas.microsoft.com/office/drawing/2014/main" id="{A2A7B479-38C3-46C9-96AE-3180537296C2}"/>
              </a:ext>
            </a:extLst>
          </p:cNvPr>
          <p:cNvSpPr>
            <a:spLocks noGrp="1"/>
          </p:cNvSpPr>
          <p:nvPr>
            <p:ph sz="quarter" idx="4"/>
          </p:nvPr>
        </p:nvSpPr>
        <p:spPr>
          <a:xfrm>
            <a:off x="4543425" y="2073276"/>
            <a:ext cx="3105150" cy="3684588"/>
          </a:xfrm>
        </p:spPr>
        <p:txBody>
          <a:bodyPr/>
          <a:lstStyle/>
          <a:p>
            <a:r>
              <a:rPr lang="en-US" dirty="0"/>
              <a:t>Stays in place or cautiously approaches</a:t>
            </a:r>
          </a:p>
          <a:p>
            <a:r>
              <a:rPr lang="en-US" dirty="0"/>
              <a:t>May stand upright to get a better view or smell (bears, raccoons)</a:t>
            </a:r>
          </a:p>
          <a:p>
            <a:r>
              <a:rPr lang="en-US" dirty="0"/>
              <a:t>Ears, nose, eyes, alert and directed toward the person</a:t>
            </a:r>
          </a:p>
          <a:p>
            <a:r>
              <a:rPr lang="en-US" dirty="0"/>
              <a:t>Animal is trying to assess its situation</a:t>
            </a:r>
          </a:p>
        </p:txBody>
      </p:sp>
      <p:sp>
        <p:nvSpPr>
          <p:cNvPr id="8" name="Text Placeholder 5">
            <a:extLst>
              <a:ext uri="{FF2B5EF4-FFF2-40B4-BE49-F238E27FC236}">
                <a16:creationId xmlns:a16="http://schemas.microsoft.com/office/drawing/2014/main" id="{F375FA35-7CAE-4151-BCCA-9231F0F56C02}"/>
              </a:ext>
            </a:extLst>
          </p:cNvPr>
          <p:cNvSpPr txBox="1">
            <a:spLocks/>
          </p:cNvSpPr>
          <p:nvPr/>
        </p:nvSpPr>
        <p:spPr>
          <a:xfrm>
            <a:off x="8132761" y="1027906"/>
            <a:ext cx="3105150" cy="823912"/>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tx1"/>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b="1" kern="1200">
                <a:solidFill>
                  <a:schemeClr val="tx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b="1" kern="1200">
                <a:solidFill>
                  <a:schemeClr val="tx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9pPr>
          </a:lstStyle>
          <a:p>
            <a:pPr algn="ctr"/>
            <a:r>
              <a:rPr lang="en-US" dirty="0"/>
              <a:t>Indifference</a:t>
            </a:r>
          </a:p>
        </p:txBody>
      </p:sp>
      <p:sp>
        <p:nvSpPr>
          <p:cNvPr id="9" name="Content Placeholder 6">
            <a:extLst>
              <a:ext uri="{FF2B5EF4-FFF2-40B4-BE49-F238E27FC236}">
                <a16:creationId xmlns:a16="http://schemas.microsoft.com/office/drawing/2014/main" id="{17A8E38A-7DB4-4F9E-B61B-F5DF5EF1756A}"/>
              </a:ext>
            </a:extLst>
          </p:cNvPr>
          <p:cNvSpPr txBox="1">
            <a:spLocks/>
          </p:cNvSpPr>
          <p:nvPr/>
        </p:nvSpPr>
        <p:spPr>
          <a:xfrm>
            <a:off x="8132761" y="2073276"/>
            <a:ext cx="3105150" cy="368458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Not reacting to human presence at all</a:t>
            </a:r>
          </a:p>
          <a:p>
            <a:r>
              <a:rPr lang="en-US" dirty="0"/>
              <a:t>May come close to humans without seemingly acknowledging them</a:t>
            </a:r>
          </a:p>
          <a:p>
            <a:r>
              <a:rPr lang="en-US" dirty="0"/>
              <a:t>May continue to engage in its activities</a:t>
            </a:r>
          </a:p>
        </p:txBody>
      </p:sp>
      <p:pic>
        <p:nvPicPr>
          <p:cNvPr id="3" name="SLIDE 5">
            <a:hlinkClick r:id="" action="ppaction://media"/>
            <a:extLst>
              <a:ext uri="{FF2B5EF4-FFF2-40B4-BE49-F238E27FC236}">
                <a16:creationId xmlns:a16="http://schemas.microsoft.com/office/drawing/2014/main" id="{D1F20BEA-3104-4D03-9543-DBA3E401BF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0536" y="564754"/>
            <a:ext cx="609600" cy="609600"/>
          </a:xfrm>
          <a:prstGeom prst="rect">
            <a:avLst/>
          </a:prstGeom>
        </p:spPr>
      </p:pic>
    </p:spTree>
    <p:extLst>
      <p:ext uri="{BB962C8B-B14F-4D97-AF65-F5344CB8AC3E}">
        <p14:creationId xmlns:p14="http://schemas.microsoft.com/office/powerpoint/2010/main" val="28013252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93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4" grpId="0" build="p"/>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67FFAE7-38F8-446D-B297-45009BD8DE09}"/>
              </a:ext>
            </a:extLst>
          </p:cNvPr>
          <p:cNvSpPr>
            <a:spLocks noGrp="1"/>
          </p:cNvSpPr>
          <p:nvPr>
            <p:ph type="body" sz="quarter" idx="3"/>
          </p:nvPr>
        </p:nvSpPr>
        <p:spPr/>
        <p:txBody>
          <a:bodyPr/>
          <a:lstStyle/>
          <a:p>
            <a:pPr algn="ctr"/>
            <a:r>
              <a:rPr lang="en-US" dirty="0"/>
              <a:t>Aggressive</a:t>
            </a:r>
          </a:p>
        </p:txBody>
      </p:sp>
      <p:sp>
        <p:nvSpPr>
          <p:cNvPr id="6" name="Content Placeholder 5">
            <a:extLst>
              <a:ext uri="{FF2B5EF4-FFF2-40B4-BE49-F238E27FC236}">
                <a16:creationId xmlns:a16="http://schemas.microsoft.com/office/drawing/2014/main" id="{FD040BBA-0846-43D2-87AA-3B9B9838CABB}"/>
              </a:ext>
            </a:extLst>
          </p:cNvPr>
          <p:cNvSpPr>
            <a:spLocks noGrp="1"/>
          </p:cNvSpPr>
          <p:nvPr>
            <p:ph sz="quarter" idx="4"/>
          </p:nvPr>
        </p:nvSpPr>
        <p:spPr/>
        <p:txBody>
          <a:bodyPr/>
          <a:lstStyle/>
          <a:p>
            <a:r>
              <a:rPr lang="en-US" dirty="0"/>
              <a:t>Unprovoked physical contact</a:t>
            </a:r>
          </a:p>
          <a:p>
            <a:r>
              <a:rPr lang="en-US" dirty="0"/>
              <a:t>Factors influencing this behavior include disease (rabies), breeding conditions, previous feeding issues</a:t>
            </a:r>
          </a:p>
          <a:p>
            <a:r>
              <a:rPr lang="en-US" dirty="0"/>
              <a:t>May not produce noise – sneaking up on prey</a:t>
            </a:r>
          </a:p>
          <a:p>
            <a:r>
              <a:rPr lang="en-US" dirty="0"/>
              <a:t>Charging or dive bombing at a person can be confused for aggressive but is defensive if the animal feels threatened</a:t>
            </a:r>
          </a:p>
        </p:txBody>
      </p:sp>
      <p:sp>
        <p:nvSpPr>
          <p:cNvPr id="7" name="Title 1">
            <a:extLst>
              <a:ext uri="{FF2B5EF4-FFF2-40B4-BE49-F238E27FC236}">
                <a16:creationId xmlns:a16="http://schemas.microsoft.com/office/drawing/2014/main" id="{56074D94-F8A5-4E06-B122-1C13C9282FE2}"/>
              </a:ext>
            </a:extLst>
          </p:cNvPr>
          <p:cNvSpPr>
            <a:spLocks noGrp="1"/>
          </p:cNvSpPr>
          <p:nvPr>
            <p:ph type="title"/>
          </p:nvPr>
        </p:nvSpPr>
        <p:spPr>
          <a:xfrm>
            <a:off x="839788" y="365125"/>
            <a:ext cx="10515600" cy="1325563"/>
          </a:xfrm>
        </p:spPr>
        <p:txBody>
          <a:bodyPr/>
          <a:lstStyle/>
          <a:p>
            <a:pPr algn="ctr"/>
            <a:r>
              <a:rPr lang="en-US" b="1" dirty="0">
                <a:latin typeface="+mn-lt"/>
              </a:rPr>
              <a:t>Distinguishing Behaviors of Wildlife</a:t>
            </a:r>
          </a:p>
        </p:txBody>
      </p:sp>
      <p:sp>
        <p:nvSpPr>
          <p:cNvPr id="8" name="Text Placeholder 5">
            <a:extLst>
              <a:ext uri="{FF2B5EF4-FFF2-40B4-BE49-F238E27FC236}">
                <a16:creationId xmlns:a16="http://schemas.microsoft.com/office/drawing/2014/main" id="{6A3E49C4-79AB-4AA3-A27D-500A756F4234}"/>
              </a:ext>
            </a:extLst>
          </p:cNvPr>
          <p:cNvSpPr txBox="1">
            <a:spLocks noGrp="1"/>
          </p:cNvSpPr>
          <p:nvPr>
            <p:ph type="body" idx="1"/>
          </p:nvPr>
        </p:nvSpPr>
        <p:spPr>
          <a:xfrm>
            <a:off x="839788" y="1681163"/>
            <a:ext cx="5157787" cy="823912"/>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2400" b="1" kern="1200">
                <a:solidFill>
                  <a:schemeClr val="tx1"/>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b="1" kern="1200">
                <a:solidFill>
                  <a:schemeClr val="tx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b="1" kern="1200">
                <a:solidFill>
                  <a:schemeClr val="tx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b="1" kern="1200">
                <a:solidFill>
                  <a:schemeClr val="tx1"/>
                </a:solidFill>
                <a:latin typeface="+mn-lt"/>
                <a:ea typeface="+mn-ea"/>
                <a:cs typeface="+mn-cs"/>
              </a:defRPr>
            </a:lvl9pPr>
          </a:lstStyle>
          <a:p>
            <a:r>
              <a:rPr lang="en-US" dirty="0"/>
              <a:t>Defensive</a:t>
            </a:r>
          </a:p>
        </p:txBody>
      </p:sp>
      <p:sp>
        <p:nvSpPr>
          <p:cNvPr id="9" name="Content Placeholder 6">
            <a:extLst>
              <a:ext uri="{FF2B5EF4-FFF2-40B4-BE49-F238E27FC236}">
                <a16:creationId xmlns:a16="http://schemas.microsoft.com/office/drawing/2014/main" id="{B3B64B7F-E93B-4FB3-A1EE-E5964504884A}"/>
              </a:ext>
            </a:extLst>
          </p:cNvPr>
          <p:cNvSpPr txBox="1">
            <a:spLocks noGrp="1"/>
          </p:cNvSpPr>
          <p:nvPr>
            <p:ph sz="half" idx="2"/>
          </p:nvPr>
        </p:nvSpPr>
        <p:spPr>
          <a:xfrm>
            <a:off x="839788" y="2505075"/>
            <a:ext cx="5157787" cy="368458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Animal feels threatened</a:t>
            </a:r>
          </a:p>
          <a:p>
            <a:r>
              <a:rPr lang="en-US" dirty="0"/>
              <a:t>May produce noises such as growls, yelps, other calls</a:t>
            </a:r>
          </a:p>
          <a:p>
            <a:r>
              <a:rPr lang="en-US" dirty="0"/>
              <a:t>Circling the threat but not coming closer</a:t>
            </a:r>
          </a:p>
          <a:p>
            <a:r>
              <a:rPr lang="en-US" dirty="0"/>
              <a:t>Bared teeth, hair or feathers puffed up trying to look threatening or larger, snake in s-shape, rattling tail (not just rattlesnakes)</a:t>
            </a:r>
          </a:p>
          <a:p>
            <a:r>
              <a:rPr lang="en-US" dirty="0"/>
              <a:t>Produces musky odors (skunk, snake)</a:t>
            </a:r>
          </a:p>
        </p:txBody>
      </p:sp>
      <p:pic>
        <p:nvPicPr>
          <p:cNvPr id="2" name="SLIDE 6">
            <a:hlinkClick r:id="" action="ppaction://media"/>
            <a:extLst>
              <a:ext uri="{FF2B5EF4-FFF2-40B4-BE49-F238E27FC236}">
                <a16:creationId xmlns:a16="http://schemas.microsoft.com/office/drawing/2014/main" id="{DF8720E8-E96D-4BD6-8950-6238B162F8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19138" y="738675"/>
            <a:ext cx="609600" cy="609600"/>
          </a:xfrm>
          <a:prstGeom prst="rect">
            <a:avLst/>
          </a:prstGeom>
        </p:spPr>
      </p:pic>
    </p:spTree>
    <p:extLst>
      <p:ext uri="{BB962C8B-B14F-4D97-AF65-F5344CB8AC3E}">
        <p14:creationId xmlns:p14="http://schemas.microsoft.com/office/powerpoint/2010/main" val="130214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7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D3A8B-935C-46A5-813C-913DCB84EAC9}"/>
              </a:ext>
            </a:extLst>
          </p:cNvPr>
          <p:cNvPicPr>
            <a:picLocks noChangeAspect="1"/>
          </p:cNvPicPr>
          <p:nvPr/>
        </p:nvPicPr>
        <p:blipFill>
          <a:blip r:embed="rId5"/>
          <a:stretch>
            <a:fillRect/>
          </a:stretch>
        </p:blipFill>
        <p:spPr>
          <a:xfrm>
            <a:off x="331910" y="2387612"/>
            <a:ext cx="5166817" cy="305509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80E717C9-93E2-4C10-992D-9DBC18152190}"/>
              </a:ext>
            </a:extLst>
          </p:cNvPr>
          <p:cNvSpPr txBox="1"/>
          <p:nvPr/>
        </p:nvSpPr>
        <p:spPr>
          <a:xfrm>
            <a:off x="108284" y="286752"/>
            <a:ext cx="11644804" cy="1969770"/>
          </a:xfrm>
          <a:prstGeom prst="rect">
            <a:avLst/>
          </a:prstGeom>
          <a:noFill/>
        </p:spPr>
        <p:txBody>
          <a:bodyPr wrap="square" rtlCol="0">
            <a:spAutoFit/>
          </a:bodyPr>
          <a:lstStyle/>
          <a:p>
            <a:pPr algn="ctr"/>
            <a:r>
              <a:rPr lang="en-US" sz="3200" b="1" dirty="0"/>
              <a:t>Florida Black Bear</a:t>
            </a:r>
          </a:p>
          <a:p>
            <a:pPr marL="342900" indent="-342900">
              <a:buFont typeface="Arial" panose="020B0604020202020204" pitchFamily="34" charset="0"/>
              <a:buChar char="•"/>
            </a:pPr>
            <a:r>
              <a:rPr lang="en-US" dirty="0"/>
              <a:t>Weight: Males avg. 250-450lbs (max 760), females 125-250lbs (max 400)</a:t>
            </a:r>
          </a:p>
          <a:p>
            <a:pPr marL="342900" indent="-342900">
              <a:buFont typeface="Arial" panose="020B0604020202020204" pitchFamily="34" charset="0"/>
              <a:buChar char="•"/>
            </a:pPr>
            <a:r>
              <a:rPr lang="en-US" dirty="0"/>
              <a:t>Diet primarily consists of plants and insects</a:t>
            </a:r>
          </a:p>
          <a:p>
            <a:pPr marL="342900" indent="-342900">
              <a:buFont typeface="Arial" panose="020B0604020202020204" pitchFamily="34" charset="0"/>
              <a:buChar char="•"/>
            </a:pPr>
            <a:r>
              <a:rPr lang="en-US" dirty="0"/>
              <a:t>Commonly attracted to neighborhoods by unsecured household garbage, bird feeders, grills, and pet food</a:t>
            </a:r>
          </a:p>
          <a:p>
            <a:pPr marL="342900" indent="-342900">
              <a:buFont typeface="Arial" panose="020B0604020202020204" pitchFamily="34" charset="0"/>
              <a:buChar char="•"/>
            </a:pPr>
            <a:r>
              <a:rPr lang="en-US" dirty="0"/>
              <a:t>Bears in Florida do become less active in winter, but sightings occur year round</a:t>
            </a:r>
          </a:p>
          <a:p>
            <a:endParaRPr lang="en-US" dirty="0"/>
          </a:p>
        </p:txBody>
      </p:sp>
      <p:pic>
        <p:nvPicPr>
          <p:cNvPr id="6" name="Picture 5" descr="doubletroublefixed">
            <a:extLst>
              <a:ext uri="{FF2B5EF4-FFF2-40B4-BE49-F238E27FC236}">
                <a16:creationId xmlns:a16="http://schemas.microsoft.com/office/drawing/2014/main" id="{C4A8DB0F-F2AA-4DDD-89F3-007B6E790887}"/>
              </a:ext>
            </a:extLst>
          </p:cNvPr>
          <p:cNvPicPr>
            <a:picLocks noChangeAspect="1" noChangeArrowheads="1"/>
          </p:cNvPicPr>
          <p:nvPr/>
        </p:nvPicPr>
        <p:blipFill>
          <a:blip r:embed="rId6" cstate="print"/>
          <a:srcRect t="18079"/>
          <a:stretch>
            <a:fillRect/>
          </a:stretch>
        </p:blipFill>
        <p:spPr bwMode="auto">
          <a:xfrm>
            <a:off x="6324922" y="2387612"/>
            <a:ext cx="5535168" cy="3669872"/>
          </a:xfrm>
          <a:prstGeom prst="rect">
            <a:avLst/>
          </a:prstGeom>
          <a:solidFill>
            <a:schemeClr val="accent2"/>
          </a:solidFill>
          <a:ln w="38100">
            <a:noFill/>
            <a:miter lim="800000"/>
            <a:headEnd/>
            <a:tailEnd/>
          </a:ln>
        </p:spPr>
      </p:pic>
      <p:pic>
        <p:nvPicPr>
          <p:cNvPr id="7" name="SLIDE 7">
            <a:hlinkClick r:id="" action="ppaction://media"/>
            <a:extLst>
              <a:ext uri="{FF2B5EF4-FFF2-40B4-BE49-F238E27FC236}">
                <a16:creationId xmlns:a16="http://schemas.microsoft.com/office/drawing/2014/main" id="{D9BEC5AD-2D0A-4F15-8026-79409C636F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09781" y="190916"/>
            <a:ext cx="609600" cy="609600"/>
          </a:xfrm>
          <a:prstGeom prst="rect">
            <a:avLst/>
          </a:prstGeom>
        </p:spPr>
      </p:pic>
    </p:spTree>
    <p:extLst>
      <p:ext uri="{BB962C8B-B14F-4D97-AF65-F5344CB8AC3E}">
        <p14:creationId xmlns:p14="http://schemas.microsoft.com/office/powerpoint/2010/main" val="188459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ED3E0D-6399-4F5A-AB0F-E8C1ED040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0129" y="65637"/>
            <a:ext cx="9144000" cy="6726725"/>
          </a:xfrm>
          <a:prstGeom prst="rect">
            <a:avLst/>
          </a:prstGeom>
          <a:ln w="38100">
            <a:solidFill>
              <a:srgbClr val="75876A"/>
            </a:solidFill>
          </a:ln>
        </p:spPr>
      </p:pic>
      <p:sp>
        <p:nvSpPr>
          <p:cNvPr id="441355" name="Line 11"/>
          <p:cNvSpPr>
            <a:spLocks noChangeShapeType="1"/>
          </p:cNvSpPr>
          <p:nvPr/>
        </p:nvSpPr>
        <p:spPr bwMode="auto">
          <a:xfrm flipV="1">
            <a:off x="6496645" y="2666999"/>
            <a:ext cx="685800" cy="228600"/>
          </a:xfrm>
          <a:prstGeom prst="line">
            <a:avLst/>
          </a:prstGeom>
          <a:noFill/>
          <a:ln w="38100">
            <a:solidFill>
              <a:srgbClr val="990000"/>
            </a:solidFill>
            <a:round/>
            <a:headEn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
        <p:nvSpPr>
          <p:cNvPr id="441364" name="Text Box 20"/>
          <p:cNvSpPr txBox="1">
            <a:spLocks noChangeArrowheads="1"/>
          </p:cNvSpPr>
          <p:nvPr/>
        </p:nvSpPr>
        <p:spPr bwMode="auto">
          <a:xfrm>
            <a:off x="5981699" y="-53828"/>
            <a:ext cx="2514600" cy="523220"/>
          </a:xfrm>
          <a:prstGeom prst="rect">
            <a:avLst/>
          </a:prstGeom>
          <a:noFill/>
          <a:ln w="9525" algn="ctr">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990000"/>
                </a:solidFill>
                <a:effectLst/>
                <a:uLnTx/>
                <a:uFillTx/>
                <a:latin typeface="Franklin Gothic Book" pitchFamily="34" charset="0"/>
                <a:ea typeface="+mn-ea"/>
                <a:cs typeface="+mn-cs"/>
              </a:rPr>
              <a:t>North  500</a:t>
            </a:r>
          </a:p>
        </p:txBody>
      </p:sp>
      <p:sp>
        <p:nvSpPr>
          <p:cNvPr id="441365" name="Text Box 21"/>
          <p:cNvSpPr txBox="1">
            <a:spLocks noChangeArrowheads="1"/>
          </p:cNvSpPr>
          <p:nvPr/>
        </p:nvSpPr>
        <p:spPr bwMode="auto">
          <a:xfrm>
            <a:off x="8003319" y="857260"/>
            <a:ext cx="2438400" cy="738664"/>
          </a:xfrm>
          <a:prstGeom prst="rect">
            <a:avLst/>
          </a:prstGeom>
          <a:noFill/>
          <a:ln w="9525" algn="ctr">
            <a:noFill/>
            <a:miter lim="800000"/>
            <a:headEnd/>
            <a:tailEnd/>
          </a:ln>
          <a:effectLst/>
        </p:spPr>
        <p:txBody>
          <a:bodyPr wrap="square">
            <a:spAutoFit/>
          </a:bodyPr>
          <a:lstStyle/>
          <a:p>
            <a:pPr marL="0" marR="0" lvl="0" indent="0" algn="ctr" defTabSz="914400" rtl="0" eaLnBrk="1" fontAlgn="base" latinLnBrk="0" hangingPunct="1">
              <a:lnSpc>
                <a:spcPct val="75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990000"/>
                </a:solidFill>
                <a:effectLst/>
                <a:uLnTx/>
                <a:uFillTx/>
                <a:latin typeface="Franklin Gothic Book" pitchFamily="34" charset="0"/>
                <a:ea typeface="+mn-ea"/>
                <a:cs typeface="+mn-cs"/>
              </a:rPr>
              <a:t>Central</a:t>
            </a:r>
          </a:p>
          <a:p>
            <a:pPr marL="0" marR="0" lvl="0" indent="0" algn="ctr" defTabSz="914400" rtl="0" eaLnBrk="1" fontAlgn="base" latinLnBrk="0" hangingPunct="1">
              <a:lnSpc>
                <a:spcPct val="75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990000"/>
                </a:solidFill>
                <a:effectLst/>
                <a:uLnTx/>
                <a:uFillTx/>
                <a:latin typeface="Franklin Gothic Book" pitchFamily="34" charset="0"/>
                <a:ea typeface="+mn-ea"/>
                <a:cs typeface="+mn-cs"/>
              </a:rPr>
              <a:t>1,200</a:t>
            </a:r>
          </a:p>
        </p:txBody>
      </p:sp>
      <p:sp>
        <p:nvSpPr>
          <p:cNvPr id="441366" name="Text Box 22"/>
          <p:cNvSpPr txBox="1">
            <a:spLocks noChangeArrowheads="1"/>
          </p:cNvSpPr>
          <p:nvPr/>
        </p:nvSpPr>
        <p:spPr bwMode="auto">
          <a:xfrm>
            <a:off x="9170778" y="2249278"/>
            <a:ext cx="1761800" cy="1384995"/>
          </a:xfrm>
          <a:prstGeom prst="rect">
            <a:avLst/>
          </a:prstGeom>
          <a:noFill/>
          <a:ln w="9525" algn="ctr">
            <a:noFill/>
            <a:miter lim="800000"/>
            <a:headEnd/>
            <a:tailEnd/>
          </a:ln>
          <a:effectLst/>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990000"/>
                </a:solidFill>
                <a:effectLst/>
                <a:uLnTx/>
                <a:uFillTx/>
                <a:latin typeface="Franklin Gothic Book" pitchFamily="34" charset="0"/>
                <a:ea typeface="+mn-ea"/>
                <a:cs typeface="+mn-cs"/>
              </a:rPr>
              <a:t>South Central</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990000"/>
                </a:solidFill>
                <a:effectLst/>
                <a:uLnTx/>
                <a:uFillTx/>
                <a:latin typeface="Franklin Gothic Book" pitchFamily="34" charset="0"/>
                <a:ea typeface="+mn-ea"/>
                <a:cs typeface="+mn-cs"/>
              </a:rPr>
              <a:t>    100</a:t>
            </a:r>
          </a:p>
        </p:txBody>
      </p:sp>
      <p:sp>
        <p:nvSpPr>
          <p:cNvPr id="441367" name="Line 23"/>
          <p:cNvSpPr>
            <a:spLocks noChangeShapeType="1"/>
          </p:cNvSpPr>
          <p:nvPr/>
        </p:nvSpPr>
        <p:spPr bwMode="auto">
          <a:xfrm flipH="1">
            <a:off x="7901115" y="1371600"/>
            <a:ext cx="785685" cy="725508"/>
          </a:xfrm>
          <a:prstGeom prst="line">
            <a:avLst/>
          </a:prstGeom>
          <a:noFill/>
          <a:ln w="38100">
            <a:solidFill>
              <a:srgbClr val="990000"/>
            </a:solidFill>
            <a:round/>
            <a:headEn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
        <p:nvSpPr>
          <p:cNvPr id="441372" name="Line 28"/>
          <p:cNvSpPr>
            <a:spLocks noChangeShapeType="1"/>
          </p:cNvSpPr>
          <p:nvPr/>
        </p:nvSpPr>
        <p:spPr bwMode="auto">
          <a:xfrm>
            <a:off x="7043553" y="384882"/>
            <a:ext cx="195446" cy="370415"/>
          </a:xfrm>
          <a:prstGeom prst="line">
            <a:avLst/>
          </a:prstGeom>
          <a:noFill/>
          <a:ln w="38100">
            <a:solidFill>
              <a:srgbClr val="990000"/>
            </a:solidFill>
            <a:round/>
            <a:headEn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
        <p:nvSpPr>
          <p:cNvPr id="441371" name="Line 27"/>
          <p:cNvSpPr>
            <a:spLocks noChangeShapeType="1"/>
          </p:cNvSpPr>
          <p:nvPr/>
        </p:nvSpPr>
        <p:spPr bwMode="auto">
          <a:xfrm flipV="1">
            <a:off x="3113879" y="520785"/>
            <a:ext cx="533400" cy="381000"/>
          </a:xfrm>
          <a:prstGeom prst="line">
            <a:avLst/>
          </a:prstGeom>
          <a:noFill/>
          <a:ln w="38100">
            <a:solidFill>
              <a:srgbClr val="990000"/>
            </a:solidFill>
            <a:round/>
            <a:headEn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
        <p:nvSpPr>
          <p:cNvPr id="441373" name="Text Box 29"/>
          <p:cNvSpPr txBox="1">
            <a:spLocks noChangeArrowheads="1"/>
          </p:cNvSpPr>
          <p:nvPr/>
        </p:nvSpPr>
        <p:spPr bwMode="auto">
          <a:xfrm>
            <a:off x="5690266" y="5223236"/>
            <a:ext cx="2057400" cy="954107"/>
          </a:xfrm>
          <a:prstGeom prst="rect">
            <a:avLst/>
          </a:prstGeom>
          <a:noFill/>
          <a:ln w="9525" algn="ctr">
            <a:noFill/>
            <a:miter lim="800000"/>
            <a:headEnd/>
            <a:tailEnd/>
          </a:ln>
          <a:effectLst/>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990000"/>
                </a:solidFill>
                <a:effectLst/>
                <a:uLnTx/>
                <a:uFillTx/>
                <a:latin typeface="Franklin Gothic Book" pitchFamily="34" charset="0"/>
                <a:ea typeface="+mn-ea"/>
                <a:cs typeface="+mn-cs"/>
              </a:rPr>
              <a:t>South</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990000"/>
                </a:solidFill>
                <a:effectLst/>
                <a:uLnTx/>
                <a:uFillTx/>
                <a:latin typeface="Franklin Gothic Book" pitchFamily="34" charset="0"/>
                <a:ea typeface="+mn-ea"/>
                <a:cs typeface="+mn-cs"/>
              </a:rPr>
              <a:t>1,040</a:t>
            </a:r>
          </a:p>
        </p:txBody>
      </p:sp>
      <p:sp>
        <p:nvSpPr>
          <p:cNvPr id="441374" name="Line 30"/>
          <p:cNvSpPr>
            <a:spLocks noChangeShapeType="1"/>
          </p:cNvSpPr>
          <p:nvPr/>
        </p:nvSpPr>
        <p:spPr bwMode="auto">
          <a:xfrm flipV="1">
            <a:off x="7278039" y="5090690"/>
            <a:ext cx="914400" cy="609600"/>
          </a:xfrm>
          <a:prstGeom prst="line">
            <a:avLst/>
          </a:prstGeom>
          <a:noFill/>
          <a:ln w="38100">
            <a:solidFill>
              <a:srgbClr val="990000"/>
            </a:solidFill>
            <a:round/>
            <a:headEn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
        <p:nvSpPr>
          <p:cNvPr id="27" name="Rectangle 26"/>
          <p:cNvSpPr/>
          <p:nvPr/>
        </p:nvSpPr>
        <p:spPr>
          <a:xfrm>
            <a:off x="2843211" y="5936110"/>
            <a:ext cx="3400739" cy="892552"/>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Pct val="70000"/>
              <a:buFontTx/>
              <a:buNone/>
              <a:tabLst/>
              <a:defRPr/>
            </a:pPr>
            <a:r>
              <a:rPr kumimoji="0" lang="en-US" sz="2800" b="1" i="0" u="none" strike="noStrike" kern="1200" cap="none" spc="0" normalizeH="0" baseline="0" noProof="0" dirty="0">
                <a:ln>
                  <a:noFill/>
                </a:ln>
                <a:solidFill>
                  <a:srgbClr val="000000"/>
                </a:solidFill>
                <a:effectLst/>
                <a:uLnTx/>
                <a:uFillTx/>
                <a:latin typeface="Franklin Gothic Book" pitchFamily="34" charset="0"/>
                <a:ea typeface="+mn-ea"/>
                <a:cs typeface="+mn-cs"/>
              </a:rPr>
              <a:t>4,050 Statewide</a:t>
            </a:r>
          </a:p>
          <a:p>
            <a:pPr marL="0" marR="0" lvl="0" indent="0" algn="l" defTabSz="914400" rtl="0" eaLnBrk="1" fontAlgn="base" latinLnBrk="0" hangingPunct="1">
              <a:lnSpc>
                <a:spcPct val="100000"/>
              </a:lnSpc>
              <a:spcBef>
                <a:spcPct val="20000"/>
              </a:spcBef>
              <a:spcAft>
                <a:spcPct val="0"/>
              </a:spcAft>
              <a:buClrTx/>
              <a:buSzPct val="70000"/>
              <a:buFontTx/>
              <a:buNone/>
              <a:tabLst/>
              <a:defRPr/>
            </a:pPr>
            <a:r>
              <a:rPr kumimoji="0" lang="en-US" sz="2000" b="1" i="0" u="none" strike="noStrike" kern="1200" cap="none" spc="0" normalizeH="0" baseline="0" noProof="0" dirty="0">
                <a:ln>
                  <a:noFill/>
                </a:ln>
                <a:solidFill>
                  <a:srgbClr val="000000"/>
                </a:solidFill>
                <a:effectLst/>
                <a:uLnTx/>
                <a:uFillTx/>
                <a:latin typeface="Franklin Gothic Book" pitchFamily="34" charset="0"/>
                <a:ea typeface="+mn-ea"/>
                <a:cs typeface="+mn-cs"/>
              </a:rPr>
              <a:t>       Centered on Public Lands</a:t>
            </a:r>
          </a:p>
        </p:txBody>
      </p:sp>
      <p:sp>
        <p:nvSpPr>
          <p:cNvPr id="441370" name="Line 26"/>
          <p:cNvSpPr>
            <a:spLocks noChangeShapeType="1"/>
          </p:cNvSpPr>
          <p:nvPr/>
        </p:nvSpPr>
        <p:spPr bwMode="auto">
          <a:xfrm flipV="1">
            <a:off x="4715246" y="938894"/>
            <a:ext cx="677268" cy="865412"/>
          </a:xfrm>
          <a:prstGeom prst="line">
            <a:avLst/>
          </a:prstGeom>
          <a:noFill/>
          <a:ln w="38100">
            <a:solidFill>
              <a:srgbClr val="990000"/>
            </a:solidFill>
            <a:round/>
            <a:headEn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
        <p:nvSpPr>
          <p:cNvPr id="441362" name="Text Box 18"/>
          <p:cNvSpPr txBox="1">
            <a:spLocks noChangeArrowheads="1"/>
          </p:cNvSpPr>
          <p:nvPr/>
        </p:nvSpPr>
        <p:spPr bwMode="auto">
          <a:xfrm>
            <a:off x="2963159" y="1439767"/>
            <a:ext cx="2514600" cy="1384995"/>
          </a:xfrm>
          <a:prstGeom prst="rect">
            <a:avLst/>
          </a:prstGeom>
          <a:noFill/>
          <a:ln w="9525" algn="ctr">
            <a:noFill/>
            <a:miter lim="800000"/>
            <a:headEnd/>
            <a:tailEnd/>
          </a:ln>
          <a:effectLst/>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990000"/>
                </a:solidFill>
                <a:effectLst/>
                <a:uLnTx/>
                <a:uFillTx/>
                <a:latin typeface="Franklin Gothic Book" pitchFamily="34" charset="0"/>
                <a:ea typeface="+mn-ea"/>
                <a:cs typeface="+mn-cs"/>
              </a:rPr>
              <a:t>East Panhandle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990000"/>
                </a:solidFill>
                <a:effectLst/>
                <a:uLnTx/>
                <a:uFillTx/>
                <a:latin typeface="Franklin Gothic Book" pitchFamily="34" charset="0"/>
                <a:ea typeface="+mn-ea"/>
                <a:cs typeface="+mn-cs"/>
              </a:rPr>
              <a:t>1,060</a:t>
            </a:r>
          </a:p>
        </p:txBody>
      </p:sp>
      <p:sp>
        <p:nvSpPr>
          <p:cNvPr id="441363" name="Text Box 19"/>
          <p:cNvSpPr txBox="1">
            <a:spLocks noChangeArrowheads="1"/>
          </p:cNvSpPr>
          <p:nvPr/>
        </p:nvSpPr>
        <p:spPr bwMode="auto">
          <a:xfrm>
            <a:off x="5123115" y="2842156"/>
            <a:ext cx="2018028" cy="946263"/>
          </a:xfrm>
          <a:prstGeom prst="rect">
            <a:avLst/>
          </a:prstGeom>
          <a:noFill/>
          <a:ln w="9525" algn="ctr">
            <a:noFill/>
            <a:miter lim="800000"/>
            <a:headEnd/>
            <a:tailEnd/>
          </a:ln>
          <a:effectLst/>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990000"/>
                </a:solidFill>
                <a:effectLst/>
                <a:uLnTx/>
                <a:uFillTx/>
                <a:latin typeface="Franklin Gothic Book" pitchFamily="34" charset="0"/>
                <a:ea typeface="+mn-ea"/>
                <a:cs typeface="+mn-cs"/>
              </a:rPr>
              <a:t>Big Bend 30</a:t>
            </a:r>
          </a:p>
        </p:txBody>
      </p:sp>
      <p:sp>
        <p:nvSpPr>
          <p:cNvPr id="441356" name="Line 12"/>
          <p:cNvSpPr>
            <a:spLocks noChangeShapeType="1"/>
          </p:cNvSpPr>
          <p:nvPr/>
        </p:nvSpPr>
        <p:spPr bwMode="auto">
          <a:xfrm flipH="1">
            <a:off x="8424800" y="3276601"/>
            <a:ext cx="938600" cy="725507"/>
          </a:xfrm>
          <a:prstGeom prst="line">
            <a:avLst/>
          </a:prstGeom>
          <a:noFill/>
          <a:ln w="38100">
            <a:solidFill>
              <a:srgbClr val="990000"/>
            </a:solidFill>
            <a:round/>
            <a:headEn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
        <p:nvSpPr>
          <p:cNvPr id="3" name="Rectangle 2"/>
          <p:cNvSpPr/>
          <p:nvPr/>
        </p:nvSpPr>
        <p:spPr bwMode="auto">
          <a:xfrm>
            <a:off x="-6781800" y="609600"/>
            <a:ext cx="4091050" cy="13716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
        <p:nvSpPr>
          <p:cNvPr id="441361" name="Text Box 17"/>
          <p:cNvSpPr txBox="1">
            <a:spLocks noChangeArrowheads="1"/>
          </p:cNvSpPr>
          <p:nvPr/>
        </p:nvSpPr>
        <p:spPr bwMode="auto">
          <a:xfrm>
            <a:off x="1796627" y="416059"/>
            <a:ext cx="1874492" cy="1384995"/>
          </a:xfrm>
          <a:prstGeom prst="rect">
            <a:avLst/>
          </a:prstGeom>
          <a:noFill/>
          <a:ln w="9525" algn="ctr">
            <a:noFill/>
            <a:miter lim="800000"/>
            <a:headEnd/>
            <a:tailEnd/>
          </a:ln>
          <a:effectLst/>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990000"/>
                </a:solidFill>
                <a:effectLst/>
                <a:uLnTx/>
                <a:uFillTx/>
                <a:latin typeface="Franklin Gothic Book" pitchFamily="34" charset="0"/>
                <a:ea typeface="+mn-ea"/>
                <a:cs typeface="+mn-cs"/>
              </a:rPr>
              <a:t>West Panhandle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990000"/>
                </a:solidFill>
                <a:effectLst/>
                <a:uLnTx/>
                <a:uFillTx/>
                <a:latin typeface="Franklin Gothic Book" pitchFamily="34" charset="0"/>
                <a:ea typeface="+mn-ea"/>
                <a:cs typeface="+mn-cs"/>
              </a:rPr>
              <a:t>120 </a:t>
            </a:r>
          </a:p>
        </p:txBody>
      </p:sp>
      <p:sp>
        <p:nvSpPr>
          <p:cNvPr id="2" name="TextBox 1">
            <a:extLst>
              <a:ext uri="{FF2B5EF4-FFF2-40B4-BE49-F238E27FC236}">
                <a16:creationId xmlns:a16="http://schemas.microsoft.com/office/drawing/2014/main" id="{7CD599C2-A104-420A-A3E5-B2A6A0EA93D5}"/>
              </a:ext>
            </a:extLst>
          </p:cNvPr>
          <p:cNvSpPr txBox="1"/>
          <p:nvPr/>
        </p:nvSpPr>
        <p:spPr>
          <a:xfrm>
            <a:off x="182015" y="1062390"/>
            <a:ext cx="1257372" cy="4247317"/>
          </a:xfrm>
          <a:prstGeom prst="rect">
            <a:avLst/>
          </a:prstGeom>
          <a:noFill/>
        </p:spPr>
        <p:txBody>
          <a:bodyPr wrap="square" rtlCol="0">
            <a:spAutoFit/>
          </a:bodyPr>
          <a:lstStyle/>
          <a:p>
            <a:r>
              <a:rPr lang="en-US" dirty="0"/>
              <a:t>Males range wider than females</a:t>
            </a:r>
          </a:p>
          <a:p>
            <a:endParaRPr lang="en-US" dirty="0"/>
          </a:p>
          <a:p>
            <a:r>
              <a:rPr lang="en-US" dirty="0"/>
              <a:t>(The species as a whole has a large range from Alaska and northern Canada to Mexico)</a:t>
            </a:r>
          </a:p>
          <a:p>
            <a:endParaRPr lang="en-US" dirty="0"/>
          </a:p>
        </p:txBody>
      </p:sp>
      <p:pic>
        <p:nvPicPr>
          <p:cNvPr id="10" name="SLIDE 8">
            <a:hlinkClick r:id="" action="ppaction://media"/>
            <a:extLst>
              <a:ext uri="{FF2B5EF4-FFF2-40B4-BE49-F238E27FC236}">
                <a16:creationId xmlns:a16="http://schemas.microsoft.com/office/drawing/2014/main" id="{A1E9BA06-BEDB-4576-A718-65883F8ADD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4139" y="207782"/>
            <a:ext cx="609600" cy="609600"/>
          </a:xfrm>
          <a:prstGeom prst="rect">
            <a:avLst/>
          </a:prstGeom>
        </p:spPr>
      </p:pic>
    </p:spTree>
    <p:extLst>
      <p:ext uri="{BB962C8B-B14F-4D97-AF65-F5344CB8AC3E}">
        <p14:creationId xmlns:p14="http://schemas.microsoft.com/office/powerpoint/2010/main" val="76853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dog standing on a lush green field&#10;&#10;Description generated with very high confidence">
            <a:extLst>
              <a:ext uri="{FF2B5EF4-FFF2-40B4-BE49-F238E27FC236}">
                <a16:creationId xmlns:a16="http://schemas.microsoft.com/office/drawing/2014/main" id="{63BBDD53-3E76-429A-B7AE-3FFD78679351}"/>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9105" r="28659" b="-1"/>
          <a:stretch/>
        </p:blipFill>
        <p:spPr>
          <a:xfrm>
            <a:off x="6321790" y="141195"/>
            <a:ext cx="5432432" cy="5573805"/>
          </a:xfrm>
          <a:prstGeom prst="rect">
            <a:avLst/>
          </a:prstGeom>
        </p:spPr>
      </p:pic>
      <p:sp>
        <p:nvSpPr>
          <p:cNvPr id="2" name="Title 1">
            <a:extLst>
              <a:ext uri="{FF2B5EF4-FFF2-40B4-BE49-F238E27FC236}">
                <a16:creationId xmlns:a16="http://schemas.microsoft.com/office/drawing/2014/main" id="{161FC449-56D0-4D6C-AC61-E852963A074B}"/>
              </a:ext>
            </a:extLst>
          </p:cNvPr>
          <p:cNvSpPr>
            <a:spLocks noGrp="1"/>
          </p:cNvSpPr>
          <p:nvPr>
            <p:ph type="title"/>
          </p:nvPr>
        </p:nvSpPr>
        <p:spPr>
          <a:xfrm>
            <a:off x="437778" y="141195"/>
            <a:ext cx="4803636" cy="758796"/>
          </a:xfrm>
        </p:spPr>
        <p:txBody>
          <a:bodyPr vert="horz" lIns="91440" tIns="45720" rIns="91440" bIns="45720" rtlCol="0" anchor="ctr">
            <a:normAutofit/>
          </a:bodyPr>
          <a:lstStyle/>
          <a:p>
            <a:r>
              <a:rPr lang="en-US" sz="4400" b="1" dirty="0">
                <a:solidFill>
                  <a:srgbClr val="000000"/>
                </a:solidFill>
                <a:latin typeface="+mn-lt"/>
              </a:rPr>
              <a:t>Coyotes</a:t>
            </a:r>
          </a:p>
        </p:txBody>
      </p:sp>
      <p:sp>
        <p:nvSpPr>
          <p:cNvPr id="4" name="Text Placeholder 3">
            <a:extLst>
              <a:ext uri="{FF2B5EF4-FFF2-40B4-BE49-F238E27FC236}">
                <a16:creationId xmlns:a16="http://schemas.microsoft.com/office/drawing/2014/main" id="{4B742644-306F-474A-81A4-F1E72661AD50}"/>
              </a:ext>
            </a:extLst>
          </p:cNvPr>
          <p:cNvSpPr>
            <a:spLocks noGrp="1"/>
          </p:cNvSpPr>
          <p:nvPr>
            <p:ph type="body" sz="half" idx="2"/>
          </p:nvPr>
        </p:nvSpPr>
        <p:spPr>
          <a:xfrm>
            <a:off x="310778" y="1042699"/>
            <a:ext cx="5884012" cy="4448176"/>
          </a:xfrm>
        </p:spPr>
        <p:txBody>
          <a:bodyPr vert="horz" lIns="91440" tIns="45720" rIns="91440" bIns="45720" rtlCol="0" anchor="ctr">
            <a:normAutofit/>
          </a:bodyPr>
          <a:lstStyle/>
          <a:p>
            <a:pPr marL="400050" indent="-342900">
              <a:buFont typeface="Arial" panose="020B0604020202020204" pitchFamily="34" charset="0"/>
              <a:buChar char="•"/>
            </a:pPr>
            <a:r>
              <a:rPr lang="en-US" sz="2800" dirty="0">
                <a:solidFill>
                  <a:srgbClr val="000000"/>
                </a:solidFill>
              </a:rPr>
              <a:t>25-40lbs, ~3-4ft long, ~2ft </a:t>
            </a:r>
            <a:r>
              <a:rPr lang="en-US" sz="2800" dirty="0" err="1">
                <a:solidFill>
                  <a:srgbClr val="000000"/>
                </a:solidFill>
              </a:rPr>
              <a:t>shou</a:t>
            </a:r>
            <a:r>
              <a:rPr lang="en-US" sz="2800" dirty="0">
                <a:solidFill>
                  <a:srgbClr val="000000"/>
                </a:solidFill>
              </a:rPr>
              <a:t> </a:t>
            </a:r>
            <a:r>
              <a:rPr lang="en-US" sz="2800" dirty="0" err="1">
                <a:solidFill>
                  <a:srgbClr val="000000"/>
                </a:solidFill>
              </a:rPr>
              <a:t>lder</a:t>
            </a:r>
            <a:r>
              <a:rPr lang="en-US" sz="2800" dirty="0">
                <a:solidFill>
                  <a:srgbClr val="000000"/>
                </a:solidFill>
              </a:rPr>
              <a:t> height, fur color varies greatly</a:t>
            </a:r>
          </a:p>
          <a:p>
            <a:pPr marL="400050" indent="-342900">
              <a:buFont typeface="Arial" panose="020B0604020202020204" pitchFamily="34" charset="0"/>
              <a:buChar char="•"/>
            </a:pPr>
            <a:r>
              <a:rPr lang="en-US" sz="2800" dirty="0">
                <a:solidFill>
                  <a:srgbClr val="000000"/>
                </a:solidFill>
              </a:rPr>
              <a:t>Abundant: Found from Alaska to Panama, every US state</a:t>
            </a:r>
          </a:p>
          <a:p>
            <a:pPr marL="400050" indent="-342900">
              <a:buFont typeface="Arial" panose="020B0604020202020204" pitchFamily="34" charset="0"/>
              <a:buChar char="•"/>
            </a:pPr>
            <a:r>
              <a:rPr lang="en-US" sz="2800" dirty="0">
                <a:solidFill>
                  <a:srgbClr val="000000"/>
                </a:solidFill>
              </a:rPr>
              <a:t>Naturalized in Florida, found in all counties</a:t>
            </a:r>
          </a:p>
          <a:p>
            <a:pPr marL="857250" lvl="1" indent="-342900">
              <a:buFont typeface="Arial" panose="020B0604020202020204" pitchFamily="34" charset="0"/>
              <a:buChar char="•"/>
            </a:pPr>
            <a:r>
              <a:rPr lang="en-US" sz="2800" dirty="0">
                <a:solidFill>
                  <a:srgbClr val="000000"/>
                </a:solidFill>
              </a:rPr>
              <a:t>Major range expansion –wolf removal, forest clearance and urban food sources</a:t>
            </a:r>
          </a:p>
          <a:p>
            <a:pPr marL="400050" indent="-342900">
              <a:buFont typeface="Arial" panose="020B0604020202020204" pitchFamily="34" charset="0"/>
              <a:buChar char="•"/>
            </a:pPr>
            <a:r>
              <a:rPr lang="en-US" sz="2800" dirty="0">
                <a:solidFill>
                  <a:srgbClr val="000000"/>
                </a:solidFill>
              </a:rPr>
              <a:t>Highly adaptable diet and behavior</a:t>
            </a:r>
          </a:p>
        </p:txBody>
      </p:sp>
      <p:pic>
        <p:nvPicPr>
          <p:cNvPr id="6" name="SLIDE 9">
            <a:hlinkClick r:id="" action="ppaction://media"/>
            <a:extLst>
              <a:ext uri="{FF2B5EF4-FFF2-40B4-BE49-F238E27FC236}">
                <a16:creationId xmlns:a16="http://schemas.microsoft.com/office/drawing/2014/main" id="{89A77F7B-50AE-4246-85E1-C8F7F3C583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00693" y="215793"/>
            <a:ext cx="609600" cy="609600"/>
          </a:xfrm>
          <a:prstGeom prst="rect">
            <a:avLst/>
          </a:prstGeom>
        </p:spPr>
      </p:pic>
    </p:spTree>
    <p:extLst>
      <p:ext uri="{BB962C8B-B14F-4D97-AF65-F5344CB8AC3E}">
        <p14:creationId xmlns:p14="http://schemas.microsoft.com/office/powerpoint/2010/main" val="254566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ppt2B8C.t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16284</TotalTime>
  <Words>2645</Words>
  <Application>Microsoft Office PowerPoint</Application>
  <PresentationFormat>Widescreen</PresentationFormat>
  <Paragraphs>356</Paragraphs>
  <Slides>43</Slides>
  <Notes>12</Notes>
  <HiddenSlides>0</HiddenSlides>
  <MMClips>40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Calibri Light</vt:lpstr>
      <vt:lpstr>Century Schoolbook</vt:lpstr>
      <vt:lpstr>Courier New</vt:lpstr>
      <vt:lpstr>Franklin Gothic Book</vt:lpstr>
      <vt:lpstr>Times New Roman</vt:lpstr>
      <vt:lpstr>Wingdings</vt:lpstr>
      <vt:lpstr>ppt2B8C.tmp</vt:lpstr>
      <vt:lpstr>PowerPoint Presentation</vt:lpstr>
      <vt:lpstr>PowerPoint Presentation</vt:lpstr>
      <vt:lpstr>PowerPoint Presentation</vt:lpstr>
      <vt:lpstr>Some thoughts on wildlife…</vt:lpstr>
      <vt:lpstr>Distinguishing Behaviors of Wildlife</vt:lpstr>
      <vt:lpstr>Distinguishing Behaviors of Wildlife</vt:lpstr>
      <vt:lpstr>PowerPoint Presentation</vt:lpstr>
      <vt:lpstr>PowerPoint Presentation</vt:lpstr>
      <vt:lpstr>Coyotes</vt:lpstr>
      <vt:lpstr>Grey Foxes</vt:lpstr>
      <vt:lpstr>Bobcats</vt:lpstr>
      <vt:lpstr>PowerPoint Presentation</vt:lpstr>
      <vt:lpstr>PowerPoint Presentation</vt:lpstr>
      <vt:lpstr>PowerPoint Presentation</vt:lpstr>
      <vt:lpstr>Wild Turkeys </vt:lpstr>
      <vt:lpstr>Bird Nests, Hawks and Songbirds</vt:lpstr>
      <vt:lpstr>Prevent Problems with Mammals and Birds: Hazing</vt:lpstr>
      <vt:lpstr>Bear Spray</vt:lpstr>
      <vt:lpstr>Notes about Hazing</vt:lpstr>
      <vt:lpstr>American Alligator </vt:lpstr>
      <vt:lpstr>American Alligator Biology and Ecology</vt:lpstr>
      <vt:lpstr>Avoiding Conflicts with American Alligators </vt:lpstr>
      <vt:lpstr>Avoiding Conflicts with American Alligators </vt:lpstr>
      <vt:lpstr>PowerPoint Presentation</vt:lpstr>
      <vt:lpstr>PowerPoint Presentation</vt:lpstr>
      <vt:lpstr>Introduction to Florida’s Snakes</vt:lpstr>
      <vt:lpstr>PowerPoint Presentation</vt:lpstr>
      <vt:lpstr>Identifying Venomous Snakes</vt:lpstr>
      <vt:lpstr>Cottonmouth/Water Moccasin</vt:lpstr>
      <vt:lpstr>Copperhead</vt:lpstr>
      <vt:lpstr>Pygmy Rattlesnake</vt:lpstr>
      <vt:lpstr>Eastern Diamondback Rattlesnake</vt:lpstr>
      <vt:lpstr>Timber/Canebrake Rattlesnake</vt:lpstr>
      <vt:lpstr>Eastern Coral Snake</vt:lpstr>
      <vt:lpstr>Preventing Encounters</vt:lpstr>
      <vt:lpstr>Venomous Snakebite Do’s</vt:lpstr>
      <vt:lpstr>Venomous Snakebite Don’ts</vt:lpstr>
      <vt:lpstr>High Priority Non-Native Species Please Report Sightings to 888-IVE-GOT1</vt:lpstr>
      <vt:lpstr>Burmese python</vt:lpstr>
      <vt:lpstr>Tegus  (Argentine Black-and-White)</vt:lpstr>
      <vt:lpstr>Things to Remember...</vt:lpstr>
      <vt:lpstr>FWC Contact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Barth, Lauren</dc:creator>
  <cp:lastModifiedBy>Clark, Thu-Huong</cp:lastModifiedBy>
  <cp:revision>264</cp:revision>
  <dcterms:created xsi:type="dcterms:W3CDTF">2019-04-18T20:04:49Z</dcterms:created>
  <dcterms:modified xsi:type="dcterms:W3CDTF">2020-07-06T12:53:21Z</dcterms:modified>
</cp:coreProperties>
</file>