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429" r:id="rId5"/>
    <p:sldId id="567" r:id="rId6"/>
    <p:sldId id="522" r:id="rId7"/>
    <p:sldId id="592" r:id="rId8"/>
    <p:sldId id="593" r:id="rId9"/>
    <p:sldId id="597" r:id="rId10"/>
    <p:sldId id="388" r:id="rId11"/>
    <p:sldId id="521" r:id="rId12"/>
    <p:sldId id="585" r:id="rId13"/>
    <p:sldId id="456" r:id="rId14"/>
    <p:sldId id="595" r:id="rId15"/>
    <p:sldId id="596" r:id="rId16"/>
    <p:sldId id="425" r:id="rId17"/>
    <p:sldId id="508" r:id="rId18"/>
    <p:sldId id="523" r:id="rId19"/>
    <p:sldId id="594" r:id="rId20"/>
    <p:sldId id="525" r:id="rId21"/>
    <p:sldId id="569" r:id="rId22"/>
    <p:sldId id="575" r:id="rId23"/>
    <p:sldId id="257" r:id="rId24"/>
    <p:sldId id="274" r:id="rId25"/>
    <p:sldId id="579" r:id="rId26"/>
    <p:sldId id="526" r:id="rId27"/>
    <p:sldId id="561" r:id="rId28"/>
    <p:sldId id="527" r:id="rId29"/>
    <p:sldId id="528" r:id="rId30"/>
    <p:sldId id="568" r:id="rId31"/>
    <p:sldId id="554" r:id="rId32"/>
    <p:sldId id="565" r:id="rId33"/>
    <p:sldId id="259" r:id="rId34"/>
    <p:sldId id="264" r:id="rId35"/>
    <p:sldId id="413" r:id="rId36"/>
    <p:sldId id="588" r:id="rId37"/>
    <p:sldId id="589" r:id="rId38"/>
    <p:sldId id="591" r:id="rId39"/>
    <p:sldId id="574" r:id="rId40"/>
    <p:sldId id="572" r:id="rId41"/>
  </p:sldIdLst>
  <p:sldSz cx="12192000" cy="6858000"/>
  <p:notesSz cx="6858000" cy="9144000"/>
  <p:defaultTextStyle>
    <a:defPPr>
      <a:defRPr lang="en-US"/>
    </a:defPPr>
    <a:lvl1pPr marL="0" algn="l" defTabSz="913976" rtl="0" eaLnBrk="1" latinLnBrk="0" hangingPunct="1">
      <a:defRPr sz="1800" kern="1200">
        <a:solidFill>
          <a:schemeClr val="tx1"/>
        </a:solidFill>
        <a:latin typeface="+mn-lt"/>
        <a:ea typeface="+mn-ea"/>
        <a:cs typeface="+mn-cs"/>
      </a:defRPr>
    </a:lvl1pPr>
    <a:lvl2pPr marL="456988" algn="l" defTabSz="913976" rtl="0" eaLnBrk="1" latinLnBrk="0" hangingPunct="1">
      <a:defRPr sz="1800" kern="1200">
        <a:solidFill>
          <a:schemeClr val="tx1"/>
        </a:solidFill>
        <a:latin typeface="+mn-lt"/>
        <a:ea typeface="+mn-ea"/>
        <a:cs typeface="+mn-cs"/>
      </a:defRPr>
    </a:lvl2pPr>
    <a:lvl3pPr marL="913976" algn="l" defTabSz="913976" rtl="0" eaLnBrk="1" latinLnBrk="0" hangingPunct="1">
      <a:defRPr sz="1800" kern="1200">
        <a:solidFill>
          <a:schemeClr val="tx1"/>
        </a:solidFill>
        <a:latin typeface="+mn-lt"/>
        <a:ea typeface="+mn-ea"/>
        <a:cs typeface="+mn-cs"/>
      </a:defRPr>
    </a:lvl3pPr>
    <a:lvl4pPr marL="1370964" algn="l" defTabSz="913976" rtl="0" eaLnBrk="1" latinLnBrk="0" hangingPunct="1">
      <a:defRPr sz="1800" kern="1200">
        <a:solidFill>
          <a:schemeClr val="tx1"/>
        </a:solidFill>
        <a:latin typeface="+mn-lt"/>
        <a:ea typeface="+mn-ea"/>
        <a:cs typeface="+mn-cs"/>
      </a:defRPr>
    </a:lvl4pPr>
    <a:lvl5pPr marL="1827952" algn="l" defTabSz="913976" rtl="0" eaLnBrk="1" latinLnBrk="0" hangingPunct="1">
      <a:defRPr sz="1800" kern="1200">
        <a:solidFill>
          <a:schemeClr val="tx1"/>
        </a:solidFill>
        <a:latin typeface="+mn-lt"/>
        <a:ea typeface="+mn-ea"/>
        <a:cs typeface="+mn-cs"/>
      </a:defRPr>
    </a:lvl5pPr>
    <a:lvl6pPr marL="2284940" algn="l" defTabSz="913976" rtl="0" eaLnBrk="1" latinLnBrk="0" hangingPunct="1">
      <a:defRPr sz="1800" kern="1200">
        <a:solidFill>
          <a:schemeClr val="tx1"/>
        </a:solidFill>
        <a:latin typeface="+mn-lt"/>
        <a:ea typeface="+mn-ea"/>
        <a:cs typeface="+mn-cs"/>
      </a:defRPr>
    </a:lvl6pPr>
    <a:lvl7pPr marL="2741928" algn="l" defTabSz="913976" rtl="0" eaLnBrk="1" latinLnBrk="0" hangingPunct="1">
      <a:defRPr sz="1800" kern="1200">
        <a:solidFill>
          <a:schemeClr val="tx1"/>
        </a:solidFill>
        <a:latin typeface="+mn-lt"/>
        <a:ea typeface="+mn-ea"/>
        <a:cs typeface="+mn-cs"/>
      </a:defRPr>
    </a:lvl7pPr>
    <a:lvl8pPr marL="3198916" algn="l" defTabSz="913976" rtl="0" eaLnBrk="1" latinLnBrk="0" hangingPunct="1">
      <a:defRPr sz="1800" kern="1200">
        <a:solidFill>
          <a:schemeClr val="tx1"/>
        </a:solidFill>
        <a:latin typeface="+mn-lt"/>
        <a:ea typeface="+mn-ea"/>
        <a:cs typeface="+mn-cs"/>
      </a:defRPr>
    </a:lvl8pPr>
    <a:lvl9pPr marL="3655903" algn="l" defTabSz="9139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399D66-373B-4233-8AA4-B18D3CC26A0E}" v="81" dt="2020-11-04T19:33:22.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604" autoAdjust="0"/>
  </p:normalViewPr>
  <p:slideViewPr>
    <p:cSldViewPr snapToGrid="0">
      <p:cViewPr varScale="1">
        <p:scale>
          <a:sx n="55" d="100"/>
          <a:sy n="55" d="100"/>
        </p:scale>
        <p:origin x="13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876E96-DF0A-48C3-9CC7-17D8A0D69CA9}" type="datetimeFigureOut">
              <a:rPr lang="en-US" smtClean="0"/>
              <a:t>11/17/2020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E2764-44EF-4AD7-96AB-71C373EDDDF2}" type="slidenum">
              <a:rPr lang="en-US" smtClean="0"/>
              <a:t>‹#›</a:t>
            </a:fld>
            <a:endParaRPr lang="en-US"/>
          </a:p>
        </p:txBody>
      </p:sp>
    </p:spTree>
    <p:extLst>
      <p:ext uri="{BB962C8B-B14F-4D97-AF65-F5344CB8AC3E}">
        <p14:creationId xmlns:p14="http://schemas.microsoft.com/office/powerpoint/2010/main" val="2622216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myfwc.com/media/4381188/FloridaBurrowingOwlGuidelines-2018.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myfwc.com/media/4381188/FloridaBurrowingOwlGuidelines-2018.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E1A00E-38E3-41B7-9BD5-45003B384191}" type="slidenum">
              <a:rPr lang="en-US" smtClean="0"/>
              <a:pPr/>
              <a:t>1</a:t>
            </a:fld>
            <a:endParaRPr lang="en-US"/>
          </a:p>
        </p:txBody>
      </p:sp>
    </p:spTree>
    <p:extLst>
      <p:ext uri="{BB962C8B-B14F-4D97-AF65-F5344CB8AC3E}">
        <p14:creationId xmlns:p14="http://schemas.microsoft.com/office/powerpoint/2010/main" val="3320651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harass is </a:t>
            </a:r>
            <a:r>
              <a:rPr lang="en-US"/>
              <a:t>a project </a:t>
            </a:r>
          </a:p>
        </p:txBody>
      </p:sp>
      <p:sp>
        <p:nvSpPr>
          <p:cNvPr id="4" name="Slide Number Placeholder 3"/>
          <p:cNvSpPr>
            <a:spLocks noGrp="1"/>
          </p:cNvSpPr>
          <p:nvPr>
            <p:ph type="sldNum" sz="quarter" idx="5"/>
          </p:nvPr>
        </p:nvSpPr>
        <p:spPr/>
        <p:txBody>
          <a:bodyPr/>
          <a:lstStyle/>
          <a:p>
            <a:fld id="{E7DE2764-44EF-4AD7-96AB-71C373EDDDF2}" type="slidenum">
              <a:rPr lang="en-US" smtClean="0"/>
              <a:t>12</a:t>
            </a:fld>
            <a:endParaRPr lang="en-US"/>
          </a:p>
        </p:txBody>
      </p:sp>
    </p:spTree>
    <p:extLst>
      <p:ext uri="{BB962C8B-B14F-4D97-AF65-F5344CB8AC3E}">
        <p14:creationId xmlns:p14="http://schemas.microsoft.com/office/powerpoint/2010/main" val="55312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189BADA-FFAF-43ED-BE32-A1FC6CCC2069}" type="slidenum">
              <a:rPr lang="en-US" smtClean="0"/>
              <a:pPr/>
              <a:t>13</a:t>
            </a:fld>
            <a:endParaRPr lang="en-US"/>
          </a:p>
        </p:txBody>
      </p:sp>
      <p:sp>
        <p:nvSpPr>
          <p:cNvPr id="29700" name="Rectangle 2"/>
          <p:cNvSpPr>
            <a:spLocks noGrp="1" noRot="1" noChangeAspect="1" noChangeArrowheads="1" noTextEdit="1"/>
          </p:cNvSpPr>
          <p:nvPr>
            <p:ph type="sldImg"/>
          </p:nvPr>
        </p:nvSpPr>
        <p:spPr>
          <a:xfrm>
            <a:off x="381000" y="225425"/>
            <a:ext cx="6096000" cy="3430588"/>
          </a:xfrm>
          <a:ln/>
        </p:spPr>
      </p:sp>
      <p:sp>
        <p:nvSpPr>
          <p:cNvPr id="29701" name="Rectangle 3"/>
          <p:cNvSpPr>
            <a:spLocks noGrp="1" noChangeArrowheads="1"/>
          </p:cNvSpPr>
          <p:nvPr>
            <p:ph type="body" idx="1"/>
          </p:nvPr>
        </p:nvSpPr>
        <p:spPr>
          <a:xfrm>
            <a:off x="279538" y="3747541"/>
            <a:ext cx="6503918" cy="5317683"/>
          </a:xfrm>
          <a:noFill/>
          <a:ln/>
        </p:spPr>
        <p:txBody>
          <a:bodyPr/>
          <a:lstStyle/>
          <a:p>
            <a:r>
              <a:rPr lang="en-US" sz="1200" u="sng" kern="1200">
                <a:solidFill>
                  <a:schemeClr val="tx1"/>
                </a:solidFill>
                <a:effectLst/>
                <a:latin typeface="Arial" charset="0"/>
                <a:ea typeface="+mn-ea"/>
                <a:cs typeface="+mn-cs"/>
              </a:rPr>
              <a:t>To “take” a burrowing owl means to harass, harm, pursue, hunt, shoot, wound, kill, trap, capture, or collect a burrowing owl, or its eggs (or to attempt to do any of the above). “Harm” means an act which actually kills or injures a burrowing </a:t>
            </a:r>
            <a:r>
              <a:rPr lang="en-US" sz="1200" kern="1200">
                <a:solidFill>
                  <a:schemeClr val="tx1"/>
                </a:solidFill>
                <a:effectLst/>
                <a:latin typeface="Arial" charset="0"/>
                <a:ea typeface="+mn-ea"/>
                <a:cs typeface="+mn-cs"/>
              </a:rPr>
              <a:t> owl. This can include significant habitat modification that kills or injures burrowing owls by significantly impairing essential behavioral patterns, including breeding, feeding or sheltering. “Harass” means an intentional or negligent act or omission which creates the likelihood of injury to a burrowing owl by annoying it to such an extent as to significantly disrupt normal behavioral patterns which include, but are not limited to, breeding, feeding or sheltering (Rule 68A-27 F.A.C.). For example, burrowing owls use burrows for sheltering year-round, and collapse of burrows is expected to result in take, even when the burrow is not being used for raising young.  Pages 3 and 4 in the Florida Burrowing Owl </a:t>
            </a:r>
            <a:r>
              <a:rPr lang="en-US" sz="1200" u="sng" kern="1200">
                <a:solidFill>
                  <a:schemeClr val="tx1"/>
                </a:solidFill>
                <a:effectLst/>
                <a:latin typeface="Arial" charset="0"/>
                <a:ea typeface="+mn-ea"/>
                <a:cs typeface="+mn-cs"/>
                <a:hlinkClick r:id="rId3"/>
              </a:rPr>
              <a:t>Species Conservation Measures and Permitting Guidelines</a:t>
            </a:r>
            <a:r>
              <a:rPr lang="en-US" sz="1200" u="sng" kern="1200">
                <a:solidFill>
                  <a:schemeClr val="tx1"/>
                </a:solidFill>
                <a:effectLst/>
                <a:latin typeface="Arial" charset="0"/>
                <a:ea typeface="+mn-ea"/>
                <a:cs typeface="+mn-cs"/>
              </a:rPr>
              <a:t> provide information on what constitutes take for burrowing owls.</a:t>
            </a:r>
            <a:endParaRPr lang="en-US" sz="1200" kern="1200">
              <a:solidFill>
                <a:schemeClr val="tx1"/>
              </a:solidFill>
              <a:effectLst/>
              <a:latin typeface="Arial" charset="0"/>
              <a:ea typeface="+mn-ea"/>
              <a:cs typeface="+mn-cs"/>
            </a:endParaRPr>
          </a:p>
          <a:p>
            <a:pPr>
              <a:defRPr/>
            </a:pPr>
            <a:endParaRPr lang="en-US" baseline="0">
              <a:latin typeface="Franklin Gothic Book" pitchFamily="34" charset="0"/>
            </a:endParaRPr>
          </a:p>
          <a:p>
            <a:pPr lvl="0"/>
            <a:r>
              <a:rPr lang="en-US" sz="1200" kern="1200">
                <a:solidFill>
                  <a:schemeClr val="tx1"/>
                </a:solidFill>
                <a:effectLst/>
                <a:latin typeface="Arial" charset="0"/>
                <a:ea typeface="+mn-ea"/>
                <a:cs typeface="+mn-cs"/>
              </a:rPr>
              <a:t>Definition of take: </a:t>
            </a:r>
          </a:p>
          <a:p>
            <a:pPr lvl="1"/>
            <a:r>
              <a:rPr lang="en-US" sz="1200" kern="1200">
                <a:solidFill>
                  <a:schemeClr val="tx1"/>
                </a:solidFill>
                <a:effectLst/>
                <a:latin typeface="Arial" charset="0"/>
                <a:ea typeface="+mn-ea"/>
                <a:cs typeface="+mn-cs"/>
              </a:rPr>
              <a:t>Injury or death</a:t>
            </a:r>
          </a:p>
          <a:p>
            <a:pPr lvl="1"/>
            <a:r>
              <a:rPr lang="en-US" sz="1200" kern="1200">
                <a:solidFill>
                  <a:schemeClr val="tx1"/>
                </a:solidFill>
                <a:effectLst/>
                <a:latin typeface="Arial" charset="0"/>
                <a:ea typeface="+mn-ea"/>
                <a:cs typeface="+mn-cs"/>
              </a:rPr>
              <a:t>Collapsing or blocking burrows</a:t>
            </a:r>
          </a:p>
          <a:p>
            <a:pPr lvl="1"/>
            <a:r>
              <a:rPr lang="en-US" sz="1200" kern="1200">
                <a:solidFill>
                  <a:schemeClr val="tx1"/>
                </a:solidFill>
                <a:effectLst/>
                <a:latin typeface="Arial" charset="0"/>
                <a:ea typeface="+mn-ea"/>
                <a:cs typeface="+mn-cs"/>
              </a:rPr>
              <a:t>Disturbances within 10 feet year-round * except for activities that are not likely to cause take</a:t>
            </a:r>
          </a:p>
          <a:p>
            <a:pPr lvl="1"/>
            <a:r>
              <a:rPr lang="en-US" sz="1200" kern="1200">
                <a:solidFill>
                  <a:schemeClr val="tx1"/>
                </a:solidFill>
                <a:effectLst/>
                <a:latin typeface="Arial" charset="0"/>
                <a:ea typeface="+mn-ea"/>
                <a:cs typeface="+mn-cs"/>
              </a:rPr>
              <a:t>Disturbances within 33 feet during breeding season * except for activities that are not likely to cause take</a:t>
            </a:r>
          </a:p>
          <a:p>
            <a:pPr lvl="1"/>
            <a:r>
              <a:rPr lang="en-US" sz="1200" kern="1200">
                <a:solidFill>
                  <a:schemeClr val="tx1"/>
                </a:solidFill>
                <a:effectLst/>
                <a:latin typeface="Arial" charset="0"/>
                <a:ea typeface="+mn-ea"/>
                <a:cs typeface="+mn-cs"/>
              </a:rPr>
              <a:t>Intentionally flushing owls (harassment)</a:t>
            </a:r>
          </a:p>
          <a:p>
            <a:pPr lvl="1"/>
            <a:r>
              <a:rPr lang="en-US" sz="1200" kern="1200">
                <a:solidFill>
                  <a:schemeClr val="tx1"/>
                </a:solidFill>
                <a:effectLst/>
                <a:latin typeface="Arial" charset="0"/>
                <a:ea typeface="+mn-ea"/>
                <a:cs typeface="+mn-cs"/>
              </a:rPr>
              <a:t>Capturing handling owls or eggs</a:t>
            </a:r>
          </a:p>
          <a:p>
            <a:pPr lvl="1"/>
            <a:r>
              <a:rPr lang="en-US" sz="1200" kern="1200">
                <a:solidFill>
                  <a:schemeClr val="tx1"/>
                </a:solidFill>
                <a:effectLst/>
                <a:latin typeface="Arial" charset="0"/>
                <a:ea typeface="+mn-ea"/>
                <a:cs typeface="+mn-cs"/>
              </a:rPr>
              <a:t>Using a burrow scope</a:t>
            </a:r>
          </a:p>
          <a:p>
            <a:pPr lvl="1"/>
            <a:r>
              <a:rPr lang="en-US" sz="1200" kern="1200">
                <a:solidFill>
                  <a:schemeClr val="tx1"/>
                </a:solidFill>
                <a:effectLst/>
                <a:latin typeface="Arial" charset="0"/>
                <a:ea typeface="+mn-ea"/>
                <a:cs typeface="+mn-cs"/>
              </a:rPr>
              <a:t>Sig Habitat modification</a:t>
            </a:r>
          </a:p>
          <a:p>
            <a:pPr>
              <a:defRPr/>
            </a:pPr>
            <a:endParaRPr lang="en-US" baseline="0">
              <a:latin typeface="Franklin Gothic Book" pitchFamily="34" charset="0"/>
            </a:endParaRPr>
          </a:p>
        </p:txBody>
      </p:sp>
    </p:spTree>
    <p:extLst>
      <p:ext uri="{BB962C8B-B14F-4D97-AF65-F5344CB8AC3E}">
        <p14:creationId xmlns:p14="http://schemas.microsoft.com/office/powerpoint/2010/main" val="1338078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640080" indent="-457200"/>
            <a:r>
              <a:rPr lang="en-US" sz="2800"/>
              <a:t>A single source for technical assistance &amp; permitting, including:</a:t>
            </a:r>
          </a:p>
          <a:p>
            <a:pPr marL="1040130" lvl="1" indent="-457200">
              <a:buFont typeface="Franklin Gothic Book" panose="020B0503020102020204" pitchFamily="34" charset="0"/>
              <a:buChar char="―"/>
            </a:pPr>
            <a:r>
              <a:rPr lang="en-US" sz="2400"/>
              <a:t>Biological background.</a:t>
            </a:r>
          </a:p>
          <a:p>
            <a:pPr marL="1040130" lvl="1" indent="-457200">
              <a:buFont typeface="Franklin Gothic Book" panose="020B0503020102020204" pitchFamily="34" charset="0"/>
              <a:buChar char="―"/>
            </a:pPr>
            <a:r>
              <a:rPr lang="en-US" sz="2400"/>
              <a:t>Distribution &amp; survey methodology.</a:t>
            </a:r>
          </a:p>
          <a:p>
            <a:pPr marL="1040130" lvl="1" indent="-457200">
              <a:buFont typeface="Franklin Gothic Book" panose="020B0503020102020204" pitchFamily="34" charset="0"/>
              <a:buChar char="―"/>
            </a:pPr>
            <a:r>
              <a:rPr lang="en-US" sz="2400"/>
              <a:t>Recommended conservation practices.</a:t>
            </a:r>
          </a:p>
          <a:p>
            <a:pPr marL="1040130" lvl="1" indent="-457200">
              <a:buFont typeface="Franklin Gothic Book" panose="020B0503020102020204" pitchFamily="34" charset="0"/>
              <a:buChar char="―"/>
            </a:pPr>
            <a:r>
              <a:rPr lang="en-US" sz="2400"/>
              <a:t>Ways to avoid needing a permit.</a:t>
            </a:r>
          </a:p>
          <a:p>
            <a:pPr marL="1040130" lvl="1" indent="-457200">
              <a:buFont typeface="Franklin Gothic Book" panose="020B0503020102020204" pitchFamily="34" charset="0"/>
              <a:buChar char="―"/>
            </a:pPr>
            <a:r>
              <a:rPr lang="en-US" sz="2400"/>
              <a:t>FWC permitting, including minimization &amp; mitigation</a:t>
            </a:r>
          </a:p>
          <a:p>
            <a:pPr lvl="1"/>
            <a:endParaRPr lang="en-US" sz="1300"/>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14</a:t>
            </a:fld>
            <a:endParaRPr lang="en-US"/>
          </a:p>
        </p:txBody>
      </p:sp>
    </p:spTree>
    <p:extLst>
      <p:ext uri="{BB962C8B-B14F-4D97-AF65-F5344CB8AC3E}">
        <p14:creationId xmlns:p14="http://schemas.microsoft.com/office/powerpoint/2010/main" val="1177534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D0E1A00E-38E3-41B7-9BD5-45003B384191}" type="slidenum">
              <a:rPr lang="en-US" smtClean="0"/>
              <a:pPr/>
              <a:t>15</a:t>
            </a:fld>
            <a:endParaRPr lang="en-US"/>
          </a:p>
        </p:txBody>
      </p:sp>
    </p:spTree>
    <p:extLst>
      <p:ext uri="{BB962C8B-B14F-4D97-AF65-F5344CB8AC3E}">
        <p14:creationId xmlns:p14="http://schemas.microsoft.com/office/powerpoint/2010/main" val="2673996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cannot avoid take, come to FWC for a permit</a:t>
            </a:r>
          </a:p>
          <a:p>
            <a:endParaRPr lang="en-US" dirty="0"/>
          </a:p>
          <a:p>
            <a:pPr>
              <a:defRPr/>
            </a:pPr>
            <a:r>
              <a:rPr lang="en-US" dirty="0">
                <a:latin typeface="Franklin Gothic Book" pitchFamily="34" charset="0"/>
              </a:rPr>
              <a:t>How can people avoid take? How can they avoid the need for a permit? - Pages 7 through 9 in the Florida Burrowing Owl Species Conservation Measures and Permitting Guidelines provide information on how to avoid take, including:</a:t>
            </a:r>
          </a:p>
          <a:p>
            <a:pPr>
              <a:defRPr/>
            </a:pPr>
            <a:endParaRPr lang="en-US" dirty="0">
              <a:latin typeface="Franklin Gothic Book" pitchFamily="34" charset="0"/>
            </a:endParaRPr>
          </a:p>
          <a:p>
            <a:pPr>
              <a:defRPr/>
            </a:pPr>
            <a:r>
              <a:rPr lang="en-US" dirty="0">
                <a:latin typeface="Franklin Gothic Book" pitchFamily="34" charset="0"/>
              </a:rPr>
              <a:t>a. Avoiding acts that can kill or injure burrowing owls or eggs, and</a:t>
            </a:r>
          </a:p>
          <a:p>
            <a:pPr>
              <a:defRPr/>
            </a:pPr>
            <a:r>
              <a:rPr lang="en-US" dirty="0">
                <a:latin typeface="Franklin Gothic Book" pitchFamily="34" charset="0"/>
              </a:rPr>
              <a:t>b. Maintaining at least a 10-foot buffer during the non-breeding season (July 11-February 14) and at least a 33-foot buffer during the breeding season (February 15-July 10) around the entrance of burrowing owl burrows (Please note: for projects started during the non-breeding season that unexpectedly extend into the breeding season, contact the FWC regarding permitting options), and</a:t>
            </a:r>
          </a:p>
          <a:p>
            <a:pPr>
              <a:defRPr/>
            </a:pPr>
            <a:r>
              <a:rPr lang="en-US" dirty="0">
                <a:latin typeface="Franklin Gothic Book" pitchFamily="34" charset="0"/>
              </a:rPr>
              <a:t>c. Ensuring that the project does not cause significant habitat modification through the loss of greater than 50% of the total foraging habitat within a 1,970-foot radius circle around a burrowing owl burrow. Activities that may cause significant habitat modification include, but are not limited to, clearing, grading, paving, bulldozing, digging, building construction, and site preparation for development.  Foraging habitat includes a variety of open habitats with low vegetation (e.g., prairies, pastures, fields, depression marshes, vacant lots, etc.). </a:t>
            </a:r>
          </a:p>
          <a:p>
            <a:pPr>
              <a:defRPr/>
            </a:pPr>
            <a:r>
              <a:rPr lang="en-US" dirty="0">
                <a:latin typeface="Franklin Gothic Book" pitchFamily="34" charset="0"/>
              </a:rPr>
              <a:t>Page 10 of the Guidelines describes other circumstances under which take is authorized without a permit.  Please be aware that take can occur even if the burrow is on an adjacent property.</a:t>
            </a:r>
          </a:p>
          <a:p>
            <a:endParaRPr lang="en-US" dirty="0"/>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17</a:t>
            </a:fld>
            <a:endParaRPr lang="en-US"/>
          </a:p>
        </p:txBody>
      </p:sp>
    </p:spTree>
    <p:extLst>
      <p:ext uri="{BB962C8B-B14F-4D97-AF65-F5344CB8AC3E}">
        <p14:creationId xmlns:p14="http://schemas.microsoft.com/office/powerpoint/2010/main" val="2215425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cannot avoid take, come to FWC for a permit</a:t>
            </a:r>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18</a:t>
            </a:fld>
            <a:endParaRPr lang="en-US"/>
          </a:p>
        </p:txBody>
      </p:sp>
    </p:spTree>
    <p:extLst>
      <p:ext uri="{BB962C8B-B14F-4D97-AF65-F5344CB8AC3E}">
        <p14:creationId xmlns:p14="http://schemas.microsoft.com/office/powerpoint/2010/main" val="1673808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cannot avoid take, come to FWC for a permit</a:t>
            </a:r>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19</a:t>
            </a:fld>
            <a:endParaRPr lang="en-US"/>
          </a:p>
        </p:txBody>
      </p:sp>
    </p:spTree>
    <p:extLst>
      <p:ext uri="{BB962C8B-B14F-4D97-AF65-F5344CB8AC3E}">
        <p14:creationId xmlns:p14="http://schemas.microsoft.com/office/powerpoint/2010/main" val="253696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a:t>If mitigation is being provided, permits are not complete until mitigation has been received by the Foundation. </a:t>
            </a:r>
          </a:p>
          <a:p>
            <a:pPr lvl="1"/>
            <a:r>
              <a:rPr lang="en-US"/>
              <a:t>Category 1: for collapse of burrows </a:t>
            </a:r>
            <a:r>
              <a:rPr lang="en-US" i="1"/>
              <a:t>without</a:t>
            </a:r>
            <a:r>
              <a:rPr lang="en-US"/>
              <a:t> change in surrounding habitat there are 3 options. Installation of a starter or artificial burrow on site; installation of starter/artificial burrow offsite; contribution of $1900 to the conservation fund. </a:t>
            </a:r>
            <a:endParaRPr lang="en-US" sz="1100"/>
          </a:p>
          <a:p>
            <a:pPr lvl="1"/>
            <a:endParaRPr lang="en-US"/>
          </a:p>
          <a:p>
            <a:pPr lvl="1"/>
            <a:r>
              <a:rPr lang="en-US"/>
              <a:t>Category 2: for collapse of burrows </a:t>
            </a:r>
            <a:r>
              <a:rPr lang="en-US" i="1"/>
              <a:t>with</a:t>
            </a:r>
            <a:r>
              <a:rPr lang="en-US"/>
              <a:t> some changes in surrounding habitat there are 3 options. Installation of 2 artificial burrows and $600 contribution per burrow cluster; installation of 2 starter burrows and $850 contribution per burrow cluster; contribution of $1900 per burrow cluster. </a:t>
            </a:r>
            <a:endParaRPr lang="en-US" sz="1100"/>
          </a:p>
          <a:p>
            <a:pPr lvl="1"/>
            <a:endParaRPr lang="en-US"/>
          </a:p>
          <a:p>
            <a:pPr lvl="1"/>
            <a:r>
              <a:rPr lang="en-US"/>
              <a:t>Category 3: for significant habitat modification where greater than 50% of available foraging area within a 1,970 foot radius of a burrow cluster will be removed the options will be evaluated on a case by case basis and include scientific benefit by filling data gaps, habitat restoration, protection, or maintenance, and financial contributions. </a:t>
            </a:r>
            <a:endParaRPr lang="en-US" sz="110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0"/>
          </a:p>
          <a:p>
            <a:endParaRPr lang="en-US"/>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23</a:t>
            </a:fld>
            <a:endParaRPr lang="en-US"/>
          </a:p>
        </p:txBody>
      </p:sp>
    </p:spTree>
    <p:extLst>
      <p:ext uri="{BB962C8B-B14F-4D97-AF65-F5344CB8AC3E}">
        <p14:creationId xmlns:p14="http://schemas.microsoft.com/office/powerpoint/2010/main" val="1282569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According to our state rules, the FWC </a:t>
            </a:r>
            <a:r>
              <a:rPr lang="en-US" sz="1200" b="0" i="0" u="none" strike="noStrike" kern="1200" baseline="0">
                <a:solidFill>
                  <a:schemeClr val="tx1"/>
                </a:solidFill>
                <a:latin typeface="Arial" charset="0"/>
                <a:ea typeface="+mn-ea"/>
                <a:cs typeface="+mn-cs"/>
              </a:rPr>
              <a:t>Incidental take permits are issued when there is a scientific or conservation benefit</a:t>
            </a:r>
            <a:r>
              <a:rPr lang="en-US"/>
              <a:t> to the species. </a:t>
            </a:r>
            <a:r>
              <a:rPr lang="en-US" sz="1200" b="0" i="0" u="none" strike="noStrike" kern="1200" baseline="0">
                <a:solidFill>
                  <a:schemeClr val="tx1"/>
                </a:solidFill>
                <a:latin typeface="Arial" charset="0"/>
                <a:ea typeface="+mn-ea"/>
                <a:cs typeface="+mn-cs"/>
              </a:rPr>
              <a:t>can demonstrate scientific or conservation benefit by showing a combination of measures that minimize impacts to burrowing owls and their burrows and measures that mitigate for unavoidable take that may occur.  </a:t>
            </a:r>
          </a:p>
          <a:p>
            <a:endParaRPr lang="en-US" sz="1200" b="0" i="0" u="none" strike="noStrike" kern="1200" baseline="0">
              <a:solidFill>
                <a:schemeClr val="tx1"/>
              </a:solidFill>
              <a:latin typeface="Arial" charset="0"/>
              <a:ea typeface="+mn-ea"/>
              <a:cs typeface="+mn-cs"/>
            </a:endParaRPr>
          </a:p>
          <a:p>
            <a:r>
              <a:rPr lang="en-US" sz="1200" b="0" i="0" u="none" strike="noStrike" kern="1200" baseline="0">
                <a:solidFill>
                  <a:schemeClr val="tx1"/>
                </a:solidFill>
                <a:latin typeface="Arial" charset="0"/>
                <a:ea typeface="+mn-ea"/>
                <a:cs typeface="+mn-cs"/>
              </a:rPr>
              <a:t>The guidelines provide mitigation options for commonly encountered scenarios.  There is n</a:t>
            </a:r>
            <a:r>
              <a:rPr lang="en-US"/>
              <a:t>o cost to apply for a permit. </a:t>
            </a:r>
          </a:p>
          <a:p>
            <a:endParaRPr lang="en-US"/>
          </a:p>
          <a:p>
            <a:r>
              <a:rPr lang="en-US"/>
              <a:t>I’ll describe the two most commonly encountered scenarios.  First, Category 1 </a:t>
            </a:r>
            <a:r>
              <a:rPr lang="en-US" sz="1200"/>
              <a:t>includes projects that do not involve changes to foraging habitat. </a:t>
            </a:r>
            <a:r>
              <a:rPr lang="en-US" sz="1200" b="0" i="0" u="none" strike="noStrike" kern="1200" baseline="0">
                <a:solidFill>
                  <a:schemeClr val="tx1"/>
                </a:solidFill>
                <a:latin typeface="Arial" charset="0"/>
                <a:ea typeface="+mn-ea"/>
                <a:cs typeface="+mn-cs"/>
              </a:rPr>
              <a:t>Examples include when burrows obstruct lawful activities in cemeteries, athletic fields, school fields, utility line easements, golf courses, etc. In these cases, burrows may need to be destroyed, but the foraging habitat remains intact.  Mitigation for these scenarios is on a per burrow basis.</a:t>
            </a:r>
            <a:endParaRPr lang="en-US"/>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25</a:t>
            </a:fld>
            <a:endParaRPr lang="en-US"/>
          </a:p>
        </p:txBody>
      </p:sp>
    </p:spTree>
    <p:extLst>
      <p:ext uri="{BB962C8B-B14F-4D97-AF65-F5344CB8AC3E}">
        <p14:creationId xmlns:p14="http://schemas.microsoft.com/office/powerpoint/2010/main" val="3069368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Arial" charset="0"/>
                <a:ea typeface="+mn-ea"/>
                <a:cs typeface="+mn-cs"/>
              </a:rPr>
              <a:t>Category 2 includes most residential and commercial developments, where there are changes to foraging habitat, but the changes aren’t large-scale enough to rise to the level of “significant habitat modification.”   Mitigation for category 2 is on a per burrow cluster basis.</a:t>
            </a:r>
            <a:endParaRPr lang="en-US" sz="1200" b="0" i="0" u="none" strike="noStrike" kern="1200" baseline="0">
              <a:solidFill>
                <a:schemeClr val="tx1"/>
              </a:solidFill>
              <a:latin typeface="+mn-lt"/>
              <a:ea typeface="+mn-ea"/>
              <a:cs typeface="+mn-cs"/>
            </a:endParaRPr>
          </a:p>
          <a:p>
            <a:endParaRPr lang="en-US" sz="1200" b="0" i="0" u="none" strike="noStrike" kern="1200" baseline="0">
              <a:solidFill>
                <a:schemeClr val="tx1"/>
              </a:solidFill>
              <a:latin typeface="+mn-lt"/>
              <a:ea typeface="+mn-ea"/>
              <a:cs typeface="+mn-cs"/>
            </a:endParaRP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*A </a:t>
            </a:r>
            <a:r>
              <a:rPr lang="en-US" sz="1200" b="1" i="0" u="none" strike="noStrike" kern="1200" baseline="0">
                <a:solidFill>
                  <a:schemeClr val="tx1"/>
                </a:solidFill>
                <a:latin typeface="+mn-lt"/>
                <a:ea typeface="+mn-ea"/>
                <a:cs typeface="+mn-cs"/>
              </a:rPr>
              <a:t>burrow cluster </a:t>
            </a:r>
            <a:r>
              <a:rPr lang="en-US" sz="1200" b="0" i="0" u="none" strike="noStrike" kern="1200" baseline="0">
                <a:solidFill>
                  <a:schemeClr val="tx1"/>
                </a:solidFill>
                <a:latin typeface="+mn-lt"/>
                <a:ea typeface="+mn-ea"/>
                <a:cs typeface="+mn-cs"/>
              </a:rPr>
              <a:t>is 1 or more burrows within 150 feet of each other. For the purposes of calculating mitigation, the burrow cluster is meant to represent the burrows potentially used by a single breeding pair of owls. 150 feet represents approximately 1/4 of the mean nearest-neighbor distance in Cape Coral (Millsap and Bear 1997) and the approximate distance from nest burrows that burrowing owls typically roost and loaf (</a:t>
            </a:r>
            <a:r>
              <a:rPr lang="en-US" sz="1200" b="0" i="0" u="none" strike="noStrike" kern="1200" baseline="0" err="1">
                <a:solidFill>
                  <a:schemeClr val="tx1"/>
                </a:solidFill>
                <a:latin typeface="+mn-lt"/>
                <a:ea typeface="+mn-ea"/>
                <a:cs typeface="+mn-cs"/>
              </a:rPr>
              <a:t>Haug</a:t>
            </a:r>
            <a:r>
              <a:rPr lang="en-US" sz="1200" b="0" i="0" u="none" strike="noStrike" kern="1200" baseline="0">
                <a:solidFill>
                  <a:schemeClr val="tx1"/>
                </a:solidFill>
                <a:latin typeface="+mn-lt"/>
                <a:ea typeface="+mn-ea"/>
                <a:cs typeface="+mn-cs"/>
              </a:rPr>
              <a:t> and Oliphant 1990). </a:t>
            </a:r>
            <a:r>
              <a:rPr lang="en-US" sz="1200" b="0" i="0" u="none" strike="noStrike" kern="1200" baseline="0" err="1">
                <a:solidFill>
                  <a:schemeClr val="tx1"/>
                </a:solidFill>
                <a:latin typeface="+mn-lt"/>
                <a:ea typeface="+mn-ea"/>
                <a:cs typeface="+mn-cs"/>
              </a:rPr>
              <a:t>Mealey</a:t>
            </a:r>
            <a:r>
              <a:rPr lang="en-US" sz="1200" b="0" i="0" u="none" strike="noStrike" kern="1200" baseline="0">
                <a:solidFill>
                  <a:schemeClr val="tx1"/>
                </a:solidFill>
                <a:latin typeface="+mn-lt"/>
                <a:ea typeface="+mn-ea"/>
                <a:cs typeface="+mn-cs"/>
              </a:rPr>
              <a:t> (1997) observed several pairs with satellite burrows over 100 feet away from the nest burrow. </a:t>
            </a:r>
            <a:endParaRPr lang="en-US"/>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26</a:t>
            </a:fld>
            <a:endParaRPr lang="en-US"/>
          </a:p>
        </p:txBody>
      </p:sp>
    </p:spTree>
    <p:extLst>
      <p:ext uri="{BB962C8B-B14F-4D97-AF65-F5344CB8AC3E}">
        <p14:creationId xmlns:p14="http://schemas.microsoft.com/office/powerpoint/2010/main" val="3949135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D0E1A00E-38E3-41B7-9BD5-45003B384191}" type="slidenum">
              <a:rPr lang="en-US" smtClean="0"/>
              <a:pPr/>
              <a:t>3</a:t>
            </a:fld>
            <a:endParaRPr lang="en-US"/>
          </a:p>
        </p:txBody>
      </p:sp>
    </p:spTree>
    <p:extLst>
      <p:ext uri="{BB962C8B-B14F-4D97-AF65-F5344CB8AC3E}">
        <p14:creationId xmlns:p14="http://schemas.microsoft.com/office/powerpoint/2010/main" val="1999153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third bullet refers to:  we don’t issue permits so someone can make the lot more attractive for selling it.</a:t>
            </a:r>
          </a:p>
        </p:txBody>
      </p:sp>
      <p:sp>
        <p:nvSpPr>
          <p:cNvPr id="4" name="Slide Number Placeholder 3"/>
          <p:cNvSpPr>
            <a:spLocks noGrp="1"/>
          </p:cNvSpPr>
          <p:nvPr>
            <p:ph type="sldNum" sz="quarter" idx="10"/>
          </p:nvPr>
        </p:nvSpPr>
        <p:spPr/>
        <p:txBody>
          <a:bodyPr/>
          <a:lstStyle/>
          <a:p>
            <a:fld id="{D0E1A00E-38E3-41B7-9BD5-45003B384191}" type="slidenum">
              <a:rPr lang="en-US" smtClean="0"/>
              <a:pPr/>
              <a:t>29</a:t>
            </a:fld>
            <a:endParaRPr lang="en-US"/>
          </a:p>
        </p:txBody>
      </p:sp>
    </p:spTree>
    <p:extLst>
      <p:ext uri="{BB962C8B-B14F-4D97-AF65-F5344CB8AC3E}">
        <p14:creationId xmlns:p14="http://schemas.microsoft.com/office/powerpoint/2010/main" val="1749312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189BADA-FFAF-43ED-BE32-A1FC6CCC2069}" type="slidenum">
              <a:rPr lang="en-US" smtClean="0"/>
              <a:pPr/>
              <a:t>32</a:t>
            </a:fld>
            <a:endParaRPr lang="en-US"/>
          </a:p>
        </p:txBody>
      </p:sp>
      <p:sp>
        <p:nvSpPr>
          <p:cNvPr id="29700" name="Rectangle 2"/>
          <p:cNvSpPr>
            <a:spLocks noGrp="1" noRot="1" noChangeAspect="1" noChangeArrowheads="1" noTextEdit="1"/>
          </p:cNvSpPr>
          <p:nvPr>
            <p:ph type="sldImg"/>
          </p:nvPr>
        </p:nvSpPr>
        <p:spPr>
          <a:xfrm>
            <a:off x="381000" y="523875"/>
            <a:ext cx="6096000" cy="3430588"/>
          </a:xfrm>
          <a:ln/>
        </p:spPr>
      </p:sp>
      <p:sp>
        <p:nvSpPr>
          <p:cNvPr id="29701" name="Rectangle 3"/>
          <p:cNvSpPr>
            <a:spLocks noGrp="1" noChangeArrowheads="1"/>
          </p:cNvSpPr>
          <p:nvPr>
            <p:ph type="body" idx="1"/>
          </p:nvPr>
        </p:nvSpPr>
        <p:spPr>
          <a:xfrm>
            <a:off x="372718" y="4122295"/>
            <a:ext cx="6112565" cy="4871803"/>
          </a:xfrm>
          <a:noFill/>
          <a:ln/>
        </p:spPr>
        <p:txBody>
          <a:bodyPr/>
          <a:lstStyle/>
          <a:p>
            <a:pPr>
              <a:defRPr/>
            </a:pPr>
            <a:endParaRPr lang="en-US">
              <a:latin typeface="Franklin Gothic Book" pitchFamily="34" charset="0"/>
            </a:endParaRPr>
          </a:p>
        </p:txBody>
      </p:sp>
    </p:spTree>
    <p:extLst>
      <p:ext uri="{BB962C8B-B14F-4D97-AF65-F5344CB8AC3E}">
        <p14:creationId xmlns:p14="http://schemas.microsoft.com/office/powerpoint/2010/main" val="3964767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33</a:t>
            </a:fld>
            <a:endParaRPr lang="en-US"/>
          </a:p>
        </p:txBody>
      </p:sp>
    </p:spTree>
    <p:extLst>
      <p:ext uri="{BB962C8B-B14F-4D97-AF65-F5344CB8AC3E}">
        <p14:creationId xmlns:p14="http://schemas.microsoft.com/office/powerpoint/2010/main" val="1781405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189BADA-FFAF-43ED-BE32-A1FC6CCC2069}" type="slidenum">
              <a:rPr lang="en-US" smtClean="0"/>
              <a:pPr/>
              <a:t>34</a:t>
            </a:fld>
            <a:endParaRPr lang="en-US"/>
          </a:p>
        </p:txBody>
      </p:sp>
      <p:sp>
        <p:nvSpPr>
          <p:cNvPr id="29700" name="Rectangle 2"/>
          <p:cNvSpPr>
            <a:spLocks noGrp="1" noRot="1" noChangeAspect="1" noChangeArrowheads="1" noTextEdit="1"/>
          </p:cNvSpPr>
          <p:nvPr>
            <p:ph type="sldImg"/>
          </p:nvPr>
        </p:nvSpPr>
        <p:spPr>
          <a:xfrm>
            <a:off x="381000" y="523875"/>
            <a:ext cx="6096000" cy="3430588"/>
          </a:xfrm>
          <a:ln/>
        </p:spPr>
      </p:sp>
      <p:sp>
        <p:nvSpPr>
          <p:cNvPr id="29701" name="Rectangle 3"/>
          <p:cNvSpPr>
            <a:spLocks noGrp="1" noChangeArrowheads="1"/>
          </p:cNvSpPr>
          <p:nvPr>
            <p:ph type="body" idx="1"/>
          </p:nvPr>
        </p:nvSpPr>
        <p:spPr>
          <a:xfrm>
            <a:off x="372718" y="4122295"/>
            <a:ext cx="6112565" cy="4871803"/>
          </a:xfrm>
          <a:noFill/>
          <a:ln/>
        </p:spPr>
        <p:txBody>
          <a:bodyPr/>
          <a:lstStyle/>
          <a:p>
            <a:pPr>
              <a:defRPr/>
            </a:pPr>
            <a:endParaRPr lang="en-US" baseline="0">
              <a:latin typeface="Franklin Gothic Book" pitchFamily="34" charset="0"/>
            </a:endParaRPr>
          </a:p>
          <a:p>
            <a:pPr>
              <a:defRPr/>
            </a:pPr>
            <a:r>
              <a:rPr lang="en-US" baseline="0">
                <a:latin typeface="Franklin Gothic Book" pitchFamily="34" charset="0"/>
              </a:rPr>
              <a:t>Programmatic permits increase efficiency for permittees by allowing them to cover a suite of similar activities under a single, multi-year permit, as opposed to permitting each activity individually.  </a:t>
            </a:r>
          </a:p>
          <a:p>
            <a:pPr>
              <a:defRPr/>
            </a:pPr>
            <a:endParaRPr lang="en-US" baseline="0">
              <a:latin typeface="Franklin Gothic Book" pitchFamily="34" charset="0"/>
            </a:endParaRPr>
          </a:p>
          <a:p>
            <a:pPr>
              <a:defRPr/>
            </a:pPr>
            <a:r>
              <a:rPr lang="en-US" baseline="0">
                <a:latin typeface="Franklin Gothic Book" pitchFamily="34" charset="0"/>
              </a:rPr>
              <a:t>For example, a county may want a single permit for burrowing owls for all county maintained recreational areas.  This would give the county assurance that they could respond quickly to owls in ball fields, following the conditions included in their programmatic permit. </a:t>
            </a:r>
            <a:endParaRPr lang="en-US" sz="1100"/>
          </a:p>
        </p:txBody>
      </p:sp>
    </p:spTree>
    <p:extLst>
      <p:ext uri="{BB962C8B-B14F-4D97-AF65-F5344CB8AC3E}">
        <p14:creationId xmlns:p14="http://schemas.microsoft.com/office/powerpoint/2010/main" val="1581916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35</a:t>
            </a:fld>
            <a:endParaRPr lang="en-US"/>
          </a:p>
        </p:txBody>
      </p:sp>
    </p:spTree>
    <p:extLst>
      <p:ext uri="{BB962C8B-B14F-4D97-AF65-F5344CB8AC3E}">
        <p14:creationId xmlns:p14="http://schemas.microsoft.com/office/powerpoint/2010/main" val="3704266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189BADA-FFAF-43ED-BE32-A1FC6CCC2069}" type="slidenum">
              <a:rPr lang="en-US" smtClean="0"/>
              <a:pPr/>
              <a:t>37</a:t>
            </a:fld>
            <a:endParaRPr lang="en-US"/>
          </a:p>
        </p:txBody>
      </p:sp>
      <p:sp>
        <p:nvSpPr>
          <p:cNvPr id="29700" name="Rectangle 2"/>
          <p:cNvSpPr>
            <a:spLocks noGrp="1" noRot="1" noChangeAspect="1" noChangeArrowheads="1" noTextEdit="1"/>
          </p:cNvSpPr>
          <p:nvPr>
            <p:ph type="sldImg"/>
          </p:nvPr>
        </p:nvSpPr>
        <p:spPr>
          <a:xfrm>
            <a:off x="357188" y="674688"/>
            <a:ext cx="5994400" cy="3373437"/>
          </a:xfrm>
          <a:ln/>
        </p:spPr>
      </p:sp>
      <p:sp>
        <p:nvSpPr>
          <p:cNvPr id="29701" name="Rectangle 3"/>
          <p:cNvSpPr>
            <a:spLocks noGrp="1" noChangeArrowheads="1"/>
          </p:cNvSpPr>
          <p:nvPr>
            <p:ph type="body" idx="1"/>
          </p:nvPr>
        </p:nvSpPr>
        <p:spPr>
          <a:xfrm>
            <a:off x="437538" y="4270690"/>
            <a:ext cx="5833837" cy="4048194"/>
          </a:xfrm>
          <a:noFill/>
          <a:ln/>
        </p:spPr>
        <p:txBody>
          <a:bodyPr/>
          <a:lstStyle/>
          <a:p>
            <a:pPr eaLnBrk="1" hangingPunct="1"/>
            <a:endParaRPr lang="en-US">
              <a:latin typeface="Franklin Gothic Book" pitchFamily="34" charset="0"/>
            </a:endParaRPr>
          </a:p>
          <a:p>
            <a:pPr marL="0" lvl="1" defTabSz="886330" eaLnBrk="0" hangingPunct="0">
              <a:spcBef>
                <a:spcPct val="0"/>
              </a:spcBef>
              <a:spcAft>
                <a:spcPts val="0"/>
              </a:spcAft>
              <a:defRPr/>
            </a:pPr>
            <a:endParaRPr lang="en-US" baseline="0">
              <a:latin typeface="Franklin Gothic Book" pitchFamily="34" charset="0"/>
            </a:endParaRPr>
          </a:p>
          <a:p>
            <a:pPr marL="0" lvl="1" defTabSz="886330" eaLnBrk="0" hangingPunct="0">
              <a:spcBef>
                <a:spcPct val="0"/>
              </a:spcBef>
              <a:defRPr/>
            </a:pPr>
            <a:endParaRPr lang="en-US" u="none">
              <a:latin typeface="Franklin Gothic Book" pitchFamily="34" charset="0"/>
            </a:endParaRPr>
          </a:p>
          <a:p>
            <a:pPr>
              <a:spcBef>
                <a:spcPts val="0"/>
              </a:spcBef>
              <a:defRPr/>
            </a:pPr>
            <a:endParaRPr lang="en-US">
              <a:latin typeface="Franklin Gothic Book" pitchFamily="34" charset="0"/>
            </a:endParaRPr>
          </a:p>
        </p:txBody>
      </p:sp>
    </p:spTree>
    <p:extLst>
      <p:ext uri="{BB962C8B-B14F-4D97-AF65-F5344CB8AC3E}">
        <p14:creationId xmlns:p14="http://schemas.microsoft.com/office/powerpoint/2010/main" val="72194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Young continue to use burrows for 30-60 days after they start flying</a:t>
            </a:r>
          </a:p>
        </p:txBody>
      </p:sp>
      <p:sp>
        <p:nvSpPr>
          <p:cNvPr id="4" name="Slide Number Placeholder 3"/>
          <p:cNvSpPr>
            <a:spLocks noGrp="1"/>
          </p:cNvSpPr>
          <p:nvPr>
            <p:ph type="sldNum" sz="quarter" idx="5"/>
          </p:nvPr>
        </p:nvSpPr>
        <p:spPr/>
        <p:txBody>
          <a:bodyPr/>
          <a:lstStyle/>
          <a:p>
            <a:fld id="{E7DE2764-44EF-4AD7-96AB-71C373EDDDF2}" type="slidenum">
              <a:rPr lang="en-US" smtClean="0"/>
              <a:t>4</a:t>
            </a:fld>
            <a:endParaRPr lang="en-US"/>
          </a:p>
        </p:txBody>
      </p:sp>
    </p:spTree>
    <p:extLst>
      <p:ext uri="{BB962C8B-B14F-4D97-AF65-F5344CB8AC3E}">
        <p14:creationId xmlns:p14="http://schemas.microsoft.com/office/powerpoint/2010/main" val="20851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DE2764-44EF-4AD7-96AB-71C373EDDDF2}" type="slidenum">
              <a:rPr lang="en-US" smtClean="0"/>
              <a:t>5</a:t>
            </a:fld>
            <a:endParaRPr lang="en-US"/>
          </a:p>
        </p:txBody>
      </p:sp>
    </p:spTree>
    <p:extLst>
      <p:ext uri="{BB962C8B-B14F-4D97-AF65-F5344CB8AC3E}">
        <p14:creationId xmlns:p14="http://schemas.microsoft.com/office/powerpoint/2010/main" val="1986872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00038"/>
            <a:ext cx="6096000" cy="3430587"/>
          </a:xfrm>
        </p:spPr>
      </p:sp>
      <p:sp>
        <p:nvSpPr>
          <p:cNvPr id="3" name="Notes Placeholder 2"/>
          <p:cNvSpPr>
            <a:spLocks noGrp="1"/>
          </p:cNvSpPr>
          <p:nvPr>
            <p:ph type="body" idx="1"/>
          </p:nvPr>
        </p:nvSpPr>
        <p:spPr>
          <a:xfrm>
            <a:off x="186359" y="3824708"/>
            <a:ext cx="6485283" cy="50966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Burrowing Owls are included in the Imperiled Species Management Plan that was approved in November of 2016. Their status change took place in January of 2017 and the Guidelines were approved in February of 2018. </a:t>
            </a:r>
          </a:p>
          <a:p>
            <a:pPr>
              <a:spcBef>
                <a:spcPts val="0"/>
              </a:spcBef>
              <a:defRPr/>
            </a:pPr>
            <a:endParaRPr lang="en-US" dirty="0"/>
          </a:p>
          <a:p>
            <a:pPr defTabSz="897301">
              <a:spcBef>
                <a:spcPts val="0"/>
              </a:spcBef>
              <a:defRPr/>
            </a:pPr>
            <a:endParaRPr lang="en-US" dirty="0"/>
          </a:p>
          <a:p>
            <a:r>
              <a:rPr lang="en-US" sz="1200" b="1" i="0" u="none" strike="noStrike" kern="1200" baseline="0" dirty="0">
                <a:solidFill>
                  <a:schemeClr val="tx1"/>
                </a:solidFill>
                <a:latin typeface="Arial" charset="0"/>
                <a:ea typeface="+mn-ea"/>
                <a:cs typeface="+mn-cs"/>
              </a:rPr>
              <a:t>Goal </a:t>
            </a:r>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Conservation status of the Florida burrowing owl is improved to a point that the species can be removed from the Florida Endangered and Threatened Species list and will not again need to be listed. </a:t>
            </a:r>
          </a:p>
          <a:p>
            <a:pPr lvl="0"/>
            <a:r>
              <a:rPr lang="en-US" sz="1200" b="0" i="0" u="none" strike="noStrike" kern="1200" baseline="0" dirty="0">
                <a:solidFill>
                  <a:schemeClr val="tx1"/>
                </a:solidFill>
                <a:latin typeface="Arial" charset="0"/>
                <a:ea typeface="+mn-ea"/>
                <a:cs typeface="+mn-cs"/>
              </a:rPr>
              <a:t>We know that in order to maintain the population, and conserve burrowing owl habitat statewide, we cannot rely on regulatory approaches alone. </a:t>
            </a:r>
            <a:r>
              <a:rPr lang="en-US" sz="1200" kern="1200" dirty="0">
                <a:solidFill>
                  <a:schemeClr val="tx1"/>
                </a:solidFill>
                <a:effectLst/>
                <a:latin typeface="Arial" charset="0"/>
                <a:ea typeface="+mn-ea"/>
                <a:cs typeface="+mn-cs"/>
              </a:rPr>
              <a:t>FWC is open to larger scale conservation efforts and hopes to partner with landowners in both urban and rural areas that have owls. Mitigation funding that we receive will be used to implement the Species Action Plan and further the long-term conservation of owls state wide. Add rule citation - Florida Statute XVIII Chapter 259.105</a:t>
            </a:r>
          </a:p>
          <a:p>
            <a:r>
              <a:rPr lang="en-US" sz="1200" i="1" kern="1200" dirty="0">
                <a:solidFill>
                  <a:schemeClr val="tx1"/>
                </a:solidFill>
                <a:effectLst/>
                <a:latin typeface="Arial" charset="0"/>
                <a:ea typeface="+mn-ea"/>
                <a:cs typeface="+mn-cs"/>
              </a:rPr>
              <a:t>How is CCFW using the mitigation contributions? How are they tracking the use of their funds?</a:t>
            </a:r>
            <a:endParaRPr lang="en-US" dirty="0"/>
          </a:p>
        </p:txBody>
      </p:sp>
      <p:sp>
        <p:nvSpPr>
          <p:cNvPr id="4" name="Slide Number Placeholder 3"/>
          <p:cNvSpPr>
            <a:spLocks noGrp="1"/>
          </p:cNvSpPr>
          <p:nvPr>
            <p:ph type="sldNum" sz="quarter" idx="10"/>
          </p:nvPr>
        </p:nvSpPr>
        <p:spPr/>
        <p:txBody>
          <a:bodyPr/>
          <a:lstStyle/>
          <a:p>
            <a:fld id="{D0E1A00E-38E3-41B7-9BD5-45003B384191}" type="slidenum">
              <a:rPr lang="en-US" smtClean="0"/>
              <a:pPr/>
              <a:t>7</a:t>
            </a:fld>
            <a:endParaRPr lang="en-US"/>
          </a:p>
        </p:txBody>
      </p:sp>
    </p:spTree>
    <p:extLst>
      <p:ext uri="{BB962C8B-B14F-4D97-AF65-F5344CB8AC3E}">
        <p14:creationId xmlns:p14="http://schemas.microsoft.com/office/powerpoint/2010/main" val="2014972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lvl="1"/>
            <a:r>
              <a:rPr lang="en-US" sz="1200" kern="1200" dirty="0">
                <a:solidFill>
                  <a:schemeClr val="tx1"/>
                </a:solidFill>
                <a:effectLst/>
                <a:latin typeface="+mn-lt"/>
                <a:ea typeface="+mn-ea"/>
                <a:cs typeface="+mn-cs"/>
              </a:rPr>
              <a:t>The prohibitions in rule 68A-27 include “take,” which is further defined to include…</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Some key terms in the definition of tare are “harm” and “harass.”</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term “harm” in the definition of take means an act which actually kills or injures fish or wildlife. Such act may include significant habitat modification or degradation where it actually kills or injures wildlife by significantly impairing essential behavioral patterns, including breeding, feeding or sheltering.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term “harass” in the definition of take means an intentional or negligent act or omission which creates the likelihood of injury to wildlife by annoying it to such an extent as to significantly disrupt normal behavioral patterns which include, but are not limited to, breeding, feeding or sheltering.</a:t>
            </a:r>
            <a:endParaRPr lang="en-US" dirty="0"/>
          </a:p>
        </p:txBody>
      </p:sp>
      <p:sp>
        <p:nvSpPr>
          <p:cNvPr id="20484" name="Slide Number Placeholder 3"/>
          <p:cNvSpPr>
            <a:spLocks noGrp="1"/>
          </p:cNvSpPr>
          <p:nvPr>
            <p:ph type="sldNum" sz="quarter" idx="5"/>
          </p:nvPr>
        </p:nvSpPr>
        <p:spPr bwMode="auto">
          <a:noFill/>
          <a:ln>
            <a:miter lim="800000"/>
            <a:headEnd/>
            <a:tailEnd/>
          </a:ln>
        </p:spPr>
        <p:txBody>
          <a:bodyPr/>
          <a:lstStyle/>
          <a:p>
            <a:fld id="{ABD164F1-A8EF-448B-8E20-FB3C2A907C93}" type="slidenum">
              <a:rPr lang="en-US" smtClean="0">
                <a:latin typeface="Franklin Gothic Book" pitchFamily="34" charset="0"/>
                <a:ea typeface="MS PGothic" pitchFamily="34" charset="-128"/>
              </a:rPr>
              <a:pPr/>
              <a:t>8</a:t>
            </a:fld>
            <a:endParaRPr lang="en-US">
              <a:latin typeface="Franklin Gothic Book" pitchFamily="34" charset="0"/>
              <a:ea typeface="MS PGothic" pitchFamily="34" charset="-128"/>
            </a:endParaRPr>
          </a:p>
        </p:txBody>
      </p:sp>
    </p:spTree>
    <p:extLst>
      <p:ext uri="{BB962C8B-B14F-4D97-AF65-F5344CB8AC3E}">
        <p14:creationId xmlns:p14="http://schemas.microsoft.com/office/powerpoint/2010/main" val="1565057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9</a:t>
            </a:fld>
            <a:endParaRPr lang="en-US"/>
          </a:p>
        </p:txBody>
      </p:sp>
    </p:spTree>
    <p:extLst>
      <p:ext uri="{BB962C8B-B14F-4D97-AF65-F5344CB8AC3E}">
        <p14:creationId xmlns:p14="http://schemas.microsoft.com/office/powerpoint/2010/main" val="3755233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State-designated Threatened species are protected by a different definition of “take” compared to Species of Special Concern.  The definition of take for state</a:t>
            </a:r>
            <a:r>
              <a:rPr lang="en-US" sz="1300" baseline="0"/>
              <a:t> Threatened species includes the terms “harm” and “harass.”</a:t>
            </a:r>
          </a:p>
          <a:p>
            <a:endParaRPr lang="en-US" sz="1300" baseline="0"/>
          </a:p>
          <a:p>
            <a:r>
              <a:rPr lang="en-US" sz="1200" u="sng" kern="1200">
                <a:solidFill>
                  <a:schemeClr val="tx1"/>
                </a:solidFill>
                <a:effectLst/>
                <a:latin typeface="Arial" charset="0"/>
                <a:ea typeface="+mn-ea"/>
                <a:cs typeface="+mn-cs"/>
              </a:rPr>
              <a:t>To “take” a burrowing owl means to harass, harm, pursue, hunt, shoot, wound, kill, trap, capture, or collect a burrowing owl, or its eggs (or to attempt to do any of the above). “Harm” means an act which actually kills or injures a burrowing </a:t>
            </a:r>
            <a:r>
              <a:rPr lang="en-US" sz="1200" kern="1200">
                <a:solidFill>
                  <a:schemeClr val="tx1"/>
                </a:solidFill>
                <a:effectLst/>
                <a:latin typeface="Arial" charset="0"/>
                <a:ea typeface="+mn-ea"/>
                <a:cs typeface="+mn-cs"/>
              </a:rPr>
              <a:t> owl. This can include significant habitat modification that kills or injures burrowing owls by significantly impairing essential behavioral patterns, including breeding, feeding or sheltering. “Harass” means an intentional or negligent act or omission which creates the likelihood of injury to a burrowing owl by annoying it to such an extent as to significantly disrupt normal behavioral patterns which include, but are not limited to, breeding, feeding or sheltering (Rule 68A-27 F.A.C.). For example, burrowing owls use burrows for sheltering year-round, and collapse of burrows is expected to result in take, even when the burrow is not being used for raising young.  Pages 3 and 4 in the Florida Burrowing Owl </a:t>
            </a:r>
            <a:r>
              <a:rPr lang="en-US" sz="1200" u="sng" kern="1200">
                <a:solidFill>
                  <a:schemeClr val="tx1"/>
                </a:solidFill>
                <a:effectLst/>
                <a:latin typeface="Arial" charset="0"/>
                <a:ea typeface="+mn-ea"/>
                <a:cs typeface="+mn-cs"/>
                <a:hlinkClick r:id="rId3"/>
              </a:rPr>
              <a:t>Species Conservation Measures and Permitting Guidelines</a:t>
            </a:r>
            <a:r>
              <a:rPr lang="en-US" sz="1200" u="sng" kern="1200">
                <a:solidFill>
                  <a:schemeClr val="tx1"/>
                </a:solidFill>
                <a:effectLst/>
                <a:latin typeface="Arial" charset="0"/>
                <a:ea typeface="+mn-ea"/>
                <a:cs typeface="+mn-cs"/>
              </a:rPr>
              <a:t> provide information on what constitutes take for burrowing owls.</a:t>
            </a:r>
            <a:endParaRPr lang="en-US" sz="1200" kern="1200">
              <a:solidFill>
                <a:schemeClr val="tx1"/>
              </a:solidFill>
              <a:effectLst/>
              <a:latin typeface="Arial" charset="0"/>
              <a:ea typeface="+mn-ea"/>
              <a:cs typeface="+mn-cs"/>
            </a:endParaRPr>
          </a:p>
          <a:p>
            <a:pPr>
              <a:defRPr/>
            </a:pPr>
            <a:endParaRPr lang="en-US" baseline="0">
              <a:latin typeface="Franklin Gothic Book" pitchFamily="34" charset="0"/>
            </a:endParaRPr>
          </a:p>
          <a:p>
            <a:pPr lvl="0"/>
            <a:r>
              <a:rPr lang="en-US" sz="1200" kern="1200">
                <a:solidFill>
                  <a:schemeClr val="tx1"/>
                </a:solidFill>
                <a:effectLst/>
                <a:latin typeface="Arial" charset="0"/>
                <a:ea typeface="+mn-ea"/>
                <a:cs typeface="+mn-cs"/>
              </a:rPr>
              <a:t>Definition of take: </a:t>
            </a:r>
          </a:p>
          <a:p>
            <a:pPr lvl="1"/>
            <a:r>
              <a:rPr lang="en-US" sz="1200" kern="1200">
                <a:solidFill>
                  <a:schemeClr val="tx1"/>
                </a:solidFill>
                <a:effectLst/>
                <a:latin typeface="Arial" charset="0"/>
                <a:ea typeface="+mn-ea"/>
                <a:cs typeface="+mn-cs"/>
              </a:rPr>
              <a:t>Injury or death</a:t>
            </a:r>
          </a:p>
          <a:p>
            <a:pPr lvl="1"/>
            <a:r>
              <a:rPr lang="en-US" sz="1200" kern="1200">
                <a:solidFill>
                  <a:schemeClr val="tx1"/>
                </a:solidFill>
                <a:effectLst/>
                <a:latin typeface="Arial" charset="0"/>
                <a:ea typeface="+mn-ea"/>
                <a:cs typeface="+mn-cs"/>
              </a:rPr>
              <a:t>Collapsing or blocking burrows</a:t>
            </a:r>
          </a:p>
          <a:p>
            <a:pPr lvl="1"/>
            <a:r>
              <a:rPr lang="en-US" sz="1200" kern="1200">
                <a:solidFill>
                  <a:schemeClr val="tx1"/>
                </a:solidFill>
                <a:effectLst/>
                <a:latin typeface="Arial" charset="0"/>
                <a:ea typeface="+mn-ea"/>
                <a:cs typeface="+mn-cs"/>
              </a:rPr>
              <a:t>Disturbances within 10 feet year-round * except for activities that are not likely to cause take</a:t>
            </a:r>
          </a:p>
          <a:p>
            <a:pPr lvl="1"/>
            <a:r>
              <a:rPr lang="en-US" sz="1200" kern="1200">
                <a:solidFill>
                  <a:schemeClr val="tx1"/>
                </a:solidFill>
                <a:effectLst/>
                <a:latin typeface="Arial" charset="0"/>
                <a:ea typeface="+mn-ea"/>
                <a:cs typeface="+mn-cs"/>
              </a:rPr>
              <a:t>Disturbances within 33 feet during breeding season * except for activities that are not likely to cause take</a:t>
            </a:r>
          </a:p>
          <a:p>
            <a:pPr lvl="1"/>
            <a:r>
              <a:rPr lang="en-US" sz="1200" kern="1200">
                <a:solidFill>
                  <a:schemeClr val="tx1"/>
                </a:solidFill>
                <a:effectLst/>
                <a:latin typeface="Arial" charset="0"/>
                <a:ea typeface="+mn-ea"/>
                <a:cs typeface="+mn-cs"/>
              </a:rPr>
              <a:t>Intentionally flushing owls (harassment)</a:t>
            </a:r>
          </a:p>
          <a:p>
            <a:pPr lvl="1"/>
            <a:r>
              <a:rPr lang="en-US" sz="1200" kern="1200">
                <a:solidFill>
                  <a:schemeClr val="tx1"/>
                </a:solidFill>
                <a:effectLst/>
                <a:latin typeface="Arial" charset="0"/>
                <a:ea typeface="+mn-ea"/>
                <a:cs typeface="+mn-cs"/>
              </a:rPr>
              <a:t>Capturing handling owls or eggs</a:t>
            </a:r>
          </a:p>
          <a:p>
            <a:pPr lvl="1"/>
            <a:r>
              <a:rPr lang="en-US" sz="1200" kern="1200">
                <a:solidFill>
                  <a:schemeClr val="tx1"/>
                </a:solidFill>
                <a:effectLst/>
                <a:latin typeface="Arial" charset="0"/>
                <a:ea typeface="+mn-ea"/>
                <a:cs typeface="+mn-cs"/>
              </a:rPr>
              <a:t>Using a burrow scope</a:t>
            </a:r>
          </a:p>
          <a:p>
            <a:pPr lvl="1"/>
            <a:r>
              <a:rPr lang="en-US" sz="1200" kern="1200">
                <a:solidFill>
                  <a:schemeClr val="tx1"/>
                </a:solidFill>
                <a:effectLst/>
                <a:latin typeface="Arial" charset="0"/>
                <a:ea typeface="+mn-ea"/>
                <a:cs typeface="+mn-cs"/>
              </a:rPr>
              <a:t>Sig Habitat modification</a:t>
            </a:r>
          </a:p>
          <a:p>
            <a:endParaRPr lang="en-US"/>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10</a:t>
            </a:fld>
            <a:endParaRPr lang="en-US"/>
          </a:p>
        </p:txBody>
      </p:sp>
    </p:spTree>
    <p:extLst>
      <p:ext uri="{BB962C8B-B14F-4D97-AF65-F5344CB8AC3E}">
        <p14:creationId xmlns:p14="http://schemas.microsoft.com/office/powerpoint/2010/main" val="2554908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harm is when an activity collapses a burrow with flightless young inside</a:t>
            </a:r>
          </a:p>
        </p:txBody>
      </p:sp>
      <p:sp>
        <p:nvSpPr>
          <p:cNvPr id="4" name="Slide Number Placeholder 3"/>
          <p:cNvSpPr>
            <a:spLocks noGrp="1"/>
          </p:cNvSpPr>
          <p:nvPr>
            <p:ph type="sldNum" sz="quarter" idx="5"/>
          </p:nvPr>
        </p:nvSpPr>
        <p:spPr/>
        <p:txBody>
          <a:bodyPr/>
          <a:lstStyle/>
          <a:p>
            <a:fld id="{E7DE2764-44EF-4AD7-96AB-71C373EDDDF2}" type="slidenum">
              <a:rPr lang="en-US" smtClean="0"/>
              <a:t>11</a:t>
            </a:fld>
            <a:endParaRPr lang="en-US"/>
          </a:p>
        </p:txBody>
      </p:sp>
    </p:spTree>
    <p:extLst>
      <p:ext uri="{BB962C8B-B14F-4D97-AF65-F5344CB8AC3E}">
        <p14:creationId xmlns:p14="http://schemas.microsoft.com/office/powerpoint/2010/main" val="2001674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30" indent="0" algn="ctr">
              <a:buNone/>
              <a:defRPr sz="2000"/>
            </a:lvl2pPr>
            <a:lvl3pPr marL="914459" indent="0" algn="ctr">
              <a:buNone/>
              <a:defRPr sz="1800"/>
            </a:lvl3pPr>
            <a:lvl4pPr marL="1371689" indent="0" algn="ctr">
              <a:buNone/>
              <a:defRPr sz="1600"/>
            </a:lvl4pPr>
            <a:lvl5pPr marL="1828919" indent="0" algn="ctr">
              <a:buNone/>
              <a:defRPr sz="1600"/>
            </a:lvl5pPr>
            <a:lvl6pPr marL="2286149" indent="0" algn="ctr">
              <a:buNone/>
              <a:defRPr sz="1600"/>
            </a:lvl6pPr>
            <a:lvl7pPr marL="2743378" indent="0" algn="ctr">
              <a:buNone/>
              <a:defRPr sz="1600"/>
            </a:lvl7pPr>
            <a:lvl8pPr marL="3200608" indent="0" algn="ctr">
              <a:buNone/>
              <a:defRPr sz="1600"/>
            </a:lvl8pPr>
            <a:lvl9pPr marL="365783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94A895-49A3-4064-AC31-2CAA93E85A47}"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317517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4A895-49A3-4064-AC31-2CAA93E85A47}"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1974089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4A895-49A3-4064-AC31-2CAA93E85A47}"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3090490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4A895-49A3-4064-AC31-2CAA93E85A47}"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891246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30" indent="0">
              <a:buNone/>
              <a:defRPr sz="2000">
                <a:solidFill>
                  <a:schemeClr val="tx1">
                    <a:tint val="75000"/>
                  </a:schemeClr>
                </a:solidFill>
              </a:defRPr>
            </a:lvl2pPr>
            <a:lvl3pPr marL="914459" indent="0">
              <a:buNone/>
              <a:defRPr sz="1800">
                <a:solidFill>
                  <a:schemeClr val="tx1">
                    <a:tint val="75000"/>
                  </a:schemeClr>
                </a:solidFill>
              </a:defRPr>
            </a:lvl3pPr>
            <a:lvl4pPr marL="1371689" indent="0">
              <a:buNone/>
              <a:defRPr sz="1600">
                <a:solidFill>
                  <a:schemeClr val="tx1">
                    <a:tint val="75000"/>
                  </a:schemeClr>
                </a:solidFill>
              </a:defRPr>
            </a:lvl4pPr>
            <a:lvl5pPr marL="1828919" indent="0">
              <a:buNone/>
              <a:defRPr sz="1600">
                <a:solidFill>
                  <a:schemeClr val="tx1">
                    <a:tint val="75000"/>
                  </a:schemeClr>
                </a:solidFill>
              </a:defRPr>
            </a:lvl5pPr>
            <a:lvl6pPr marL="2286149" indent="0">
              <a:buNone/>
              <a:defRPr sz="1600">
                <a:solidFill>
                  <a:schemeClr val="tx1">
                    <a:tint val="75000"/>
                  </a:schemeClr>
                </a:solidFill>
              </a:defRPr>
            </a:lvl6pPr>
            <a:lvl7pPr marL="2743378" indent="0">
              <a:buNone/>
              <a:defRPr sz="1600">
                <a:solidFill>
                  <a:schemeClr val="tx1">
                    <a:tint val="75000"/>
                  </a:schemeClr>
                </a:solidFill>
              </a:defRPr>
            </a:lvl7pPr>
            <a:lvl8pPr marL="3200608" indent="0">
              <a:buNone/>
              <a:defRPr sz="1600">
                <a:solidFill>
                  <a:schemeClr val="tx1">
                    <a:tint val="75000"/>
                  </a:schemeClr>
                </a:solidFill>
              </a:defRPr>
            </a:lvl8pPr>
            <a:lvl9pPr marL="365783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94A895-49A3-4064-AC31-2CAA93E85A47}"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900312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94A895-49A3-4064-AC31-2CAA93E85A47}"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224686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30" indent="0">
              <a:buNone/>
              <a:defRPr sz="2000" b="1"/>
            </a:lvl2pPr>
            <a:lvl3pPr marL="914459" indent="0">
              <a:buNone/>
              <a:defRPr sz="1800" b="1"/>
            </a:lvl3pPr>
            <a:lvl4pPr marL="1371689" indent="0">
              <a:buNone/>
              <a:defRPr sz="1600" b="1"/>
            </a:lvl4pPr>
            <a:lvl5pPr marL="1828919" indent="0">
              <a:buNone/>
              <a:defRPr sz="1600" b="1"/>
            </a:lvl5pPr>
            <a:lvl6pPr marL="2286149" indent="0">
              <a:buNone/>
              <a:defRPr sz="1600" b="1"/>
            </a:lvl6pPr>
            <a:lvl7pPr marL="2743378" indent="0">
              <a:buNone/>
              <a:defRPr sz="1600" b="1"/>
            </a:lvl7pPr>
            <a:lvl8pPr marL="3200608" indent="0">
              <a:buNone/>
              <a:defRPr sz="1600" b="1"/>
            </a:lvl8pPr>
            <a:lvl9pPr marL="3657838"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30" indent="0">
              <a:buNone/>
              <a:defRPr sz="2000" b="1"/>
            </a:lvl2pPr>
            <a:lvl3pPr marL="914459" indent="0">
              <a:buNone/>
              <a:defRPr sz="1800" b="1"/>
            </a:lvl3pPr>
            <a:lvl4pPr marL="1371689" indent="0">
              <a:buNone/>
              <a:defRPr sz="1600" b="1"/>
            </a:lvl4pPr>
            <a:lvl5pPr marL="1828919" indent="0">
              <a:buNone/>
              <a:defRPr sz="1600" b="1"/>
            </a:lvl5pPr>
            <a:lvl6pPr marL="2286149" indent="0">
              <a:buNone/>
              <a:defRPr sz="1600" b="1"/>
            </a:lvl6pPr>
            <a:lvl7pPr marL="2743378" indent="0">
              <a:buNone/>
              <a:defRPr sz="1600" b="1"/>
            </a:lvl7pPr>
            <a:lvl8pPr marL="3200608" indent="0">
              <a:buNone/>
              <a:defRPr sz="1600" b="1"/>
            </a:lvl8pPr>
            <a:lvl9pPr marL="3657838"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4A895-49A3-4064-AC31-2CAA93E85A47}" type="datetimeFigureOut">
              <a:rPr lang="en-US" smtClean="0"/>
              <a:t>11/17/2020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49191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94A895-49A3-4064-AC31-2CAA93E85A47}" type="datetimeFigureOut">
              <a:rPr lang="en-US" smtClean="0"/>
              <a:t>11/17/2020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420376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4A895-49A3-4064-AC31-2CAA93E85A47}" type="datetimeFigureOut">
              <a:rPr lang="en-US" smtClean="0"/>
              <a:t>11/17/2020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610401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30" indent="0">
              <a:buNone/>
              <a:defRPr sz="1400"/>
            </a:lvl2pPr>
            <a:lvl3pPr marL="914459" indent="0">
              <a:buNone/>
              <a:defRPr sz="1200"/>
            </a:lvl3pPr>
            <a:lvl4pPr marL="1371689" indent="0">
              <a:buNone/>
              <a:defRPr sz="1000"/>
            </a:lvl4pPr>
            <a:lvl5pPr marL="1828919" indent="0">
              <a:buNone/>
              <a:defRPr sz="1000"/>
            </a:lvl5pPr>
            <a:lvl6pPr marL="2286149" indent="0">
              <a:buNone/>
              <a:defRPr sz="1000"/>
            </a:lvl6pPr>
            <a:lvl7pPr marL="2743378" indent="0">
              <a:buNone/>
              <a:defRPr sz="1000"/>
            </a:lvl7pPr>
            <a:lvl8pPr marL="3200608" indent="0">
              <a:buNone/>
              <a:defRPr sz="1000"/>
            </a:lvl8pPr>
            <a:lvl9pPr marL="365783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4A895-49A3-4064-AC31-2CAA93E85A47}"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95556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30" indent="0">
              <a:buNone/>
              <a:defRPr sz="2800"/>
            </a:lvl2pPr>
            <a:lvl3pPr marL="914459" indent="0">
              <a:buNone/>
              <a:defRPr sz="2400"/>
            </a:lvl3pPr>
            <a:lvl4pPr marL="1371689" indent="0">
              <a:buNone/>
              <a:defRPr sz="2000"/>
            </a:lvl4pPr>
            <a:lvl5pPr marL="1828919" indent="0">
              <a:buNone/>
              <a:defRPr sz="2000"/>
            </a:lvl5pPr>
            <a:lvl6pPr marL="2286149" indent="0">
              <a:buNone/>
              <a:defRPr sz="2000"/>
            </a:lvl6pPr>
            <a:lvl7pPr marL="2743378" indent="0">
              <a:buNone/>
              <a:defRPr sz="2000"/>
            </a:lvl7pPr>
            <a:lvl8pPr marL="3200608" indent="0">
              <a:buNone/>
              <a:defRPr sz="2000"/>
            </a:lvl8pPr>
            <a:lvl9pPr marL="3657838" indent="0">
              <a:buNone/>
              <a:defRPr sz="2000"/>
            </a:lvl9pPr>
          </a:lstStyle>
          <a:p>
            <a:endParaRPr lang="en-US"/>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30" indent="0">
              <a:buNone/>
              <a:defRPr sz="1400"/>
            </a:lvl2pPr>
            <a:lvl3pPr marL="914459" indent="0">
              <a:buNone/>
              <a:defRPr sz="1200"/>
            </a:lvl3pPr>
            <a:lvl4pPr marL="1371689" indent="0">
              <a:buNone/>
              <a:defRPr sz="1000"/>
            </a:lvl4pPr>
            <a:lvl5pPr marL="1828919" indent="0">
              <a:buNone/>
              <a:defRPr sz="1000"/>
            </a:lvl5pPr>
            <a:lvl6pPr marL="2286149" indent="0">
              <a:buNone/>
              <a:defRPr sz="1000"/>
            </a:lvl6pPr>
            <a:lvl7pPr marL="2743378" indent="0">
              <a:buNone/>
              <a:defRPr sz="1000"/>
            </a:lvl7pPr>
            <a:lvl8pPr marL="3200608" indent="0">
              <a:buNone/>
              <a:defRPr sz="1000"/>
            </a:lvl8pPr>
            <a:lvl9pPr marL="365783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4A895-49A3-4064-AC31-2CAA93E85A47}"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3343522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4A895-49A3-4064-AC31-2CAA93E85A47}" type="datetimeFigureOut">
              <a:rPr lang="en-US" smtClean="0"/>
              <a:t>11/17/2020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152CE-57AD-4965-A13E-A8EC6C293274}" type="slidenum">
              <a:rPr lang="en-US" smtClean="0"/>
              <a:t>‹#›</a:t>
            </a:fld>
            <a:endParaRPr lang="en-US"/>
          </a:p>
        </p:txBody>
      </p:sp>
    </p:spTree>
    <p:extLst>
      <p:ext uri="{BB962C8B-B14F-4D97-AF65-F5344CB8AC3E}">
        <p14:creationId xmlns:p14="http://schemas.microsoft.com/office/powerpoint/2010/main" val="225794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5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5" indent="-228615" algn="l" defTabSz="91445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5" indent="-228615" algn="l" defTabSz="91445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74" indent="-228615" algn="l" defTabSz="91445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04"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34"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6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9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2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5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9" rtl="0" eaLnBrk="1" latinLnBrk="0" hangingPunct="1">
        <a:defRPr sz="1800" kern="1200">
          <a:solidFill>
            <a:schemeClr val="tx1"/>
          </a:solidFill>
          <a:latin typeface="+mn-lt"/>
          <a:ea typeface="+mn-ea"/>
          <a:cs typeface="+mn-cs"/>
        </a:defRPr>
      </a:lvl1pPr>
      <a:lvl2pPr marL="457230" algn="l" defTabSz="914459" rtl="0" eaLnBrk="1" latinLnBrk="0" hangingPunct="1">
        <a:defRPr sz="1800" kern="1200">
          <a:solidFill>
            <a:schemeClr val="tx1"/>
          </a:solidFill>
          <a:latin typeface="+mn-lt"/>
          <a:ea typeface="+mn-ea"/>
          <a:cs typeface="+mn-cs"/>
        </a:defRPr>
      </a:lvl2pPr>
      <a:lvl3pPr marL="914459" algn="l" defTabSz="914459" rtl="0" eaLnBrk="1" latinLnBrk="0" hangingPunct="1">
        <a:defRPr sz="1800" kern="1200">
          <a:solidFill>
            <a:schemeClr val="tx1"/>
          </a:solidFill>
          <a:latin typeface="+mn-lt"/>
          <a:ea typeface="+mn-ea"/>
          <a:cs typeface="+mn-cs"/>
        </a:defRPr>
      </a:lvl3pPr>
      <a:lvl4pPr marL="1371689" algn="l" defTabSz="914459" rtl="0" eaLnBrk="1" latinLnBrk="0" hangingPunct="1">
        <a:defRPr sz="1800" kern="1200">
          <a:solidFill>
            <a:schemeClr val="tx1"/>
          </a:solidFill>
          <a:latin typeface="+mn-lt"/>
          <a:ea typeface="+mn-ea"/>
          <a:cs typeface="+mn-cs"/>
        </a:defRPr>
      </a:lvl4pPr>
      <a:lvl5pPr marL="1828919" algn="l" defTabSz="914459" rtl="0" eaLnBrk="1" latinLnBrk="0" hangingPunct="1">
        <a:defRPr sz="1800" kern="1200">
          <a:solidFill>
            <a:schemeClr val="tx1"/>
          </a:solidFill>
          <a:latin typeface="+mn-lt"/>
          <a:ea typeface="+mn-ea"/>
          <a:cs typeface="+mn-cs"/>
        </a:defRPr>
      </a:lvl5pPr>
      <a:lvl6pPr marL="2286149" algn="l" defTabSz="914459" rtl="0" eaLnBrk="1" latinLnBrk="0" hangingPunct="1">
        <a:defRPr sz="1800" kern="1200">
          <a:solidFill>
            <a:schemeClr val="tx1"/>
          </a:solidFill>
          <a:latin typeface="+mn-lt"/>
          <a:ea typeface="+mn-ea"/>
          <a:cs typeface="+mn-cs"/>
        </a:defRPr>
      </a:lvl6pPr>
      <a:lvl7pPr marL="2743378" algn="l" defTabSz="914459" rtl="0" eaLnBrk="1" latinLnBrk="0" hangingPunct="1">
        <a:defRPr sz="1800" kern="1200">
          <a:solidFill>
            <a:schemeClr val="tx1"/>
          </a:solidFill>
          <a:latin typeface="+mn-lt"/>
          <a:ea typeface="+mn-ea"/>
          <a:cs typeface="+mn-cs"/>
        </a:defRPr>
      </a:lvl7pPr>
      <a:lvl8pPr marL="3200608" algn="l" defTabSz="914459" rtl="0" eaLnBrk="1" latinLnBrk="0" hangingPunct="1">
        <a:defRPr sz="1800" kern="1200">
          <a:solidFill>
            <a:schemeClr val="tx1"/>
          </a:solidFill>
          <a:latin typeface="+mn-lt"/>
          <a:ea typeface="+mn-ea"/>
          <a:cs typeface="+mn-cs"/>
        </a:defRPr>
      </a:lvl8pPr>
      <a:lvl9pPr marL="3657838" algn="l" defTabSz="9144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1.emf"/><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0.emf"/><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31.emf"/><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myfwc.com/license/wildlife/protected-wildlife-permits/burrowing-owl/" TargetMode="External"/><Relationship Id="rId5" Type="http://schemas.openxmlformats.org/officeDocument/2006/relationships/hyperlink" Target="https://myfwc.com/wildlifehabitats/wildlife/species-guidelines/" TargetMode="External"/><Relationship Id="rId4"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mailto:Craig.Faulhaber@MyFWC.com" TargetMode="External"/><Relationship Id="rId5" Type="http://schemas.openxmlformats.org/officeDocument/2006/relationships/hyperlink" Target="mailto:Adrienne.Fitzwilliam@MyFWC.com" TargetMode="External"/><Relationship Id="rId4"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663E12-8B17-4F23-99CA-D17F3E34DF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
          <a:stretch/>
        </p:blipFill>
        <p:spPr>
          <a:xfrm>
            <a:off x="1676400" y="0"/>
            <a:ext cx="9484148" cy="6858000"/>
          </a:xfrm>
          <a:prstGeom prst="rect">
            <a:avLst/>
          </a:prstGeom>
        </p:spPr>
      </p:pic>
      <p:sp>
        <p:nvSpPr>
          <p:cNvPr id="9" name="TextBox 8">
            <a:extLst>
              <a:ext uri="{FF2B5EF4-FFF2-40B4-BE49-F238E27FC236}">
                <a16:creationId xmlns:a16="http://schemas.microsoft.com/office/drawing/2014/main" id="{E7256362-A58D-45DC-810D-9D122F73F63A}"/>
              </a:ext>
            </a:extLst>
          </p:cNvPr>
          <p:cNvSpPr txBox="1"/>
          <p:nvPr/>
        </p:nvSpPr>
        <p:spPr>
          <a:xfrm>
            <a:off x="2438399" y="228600"/>
            <a:ext cx="8264950" cy="1384995"/>
          </a:xfrm>
          <a:prstGeom prst="rect">
            <a:avLst/>
          </a:prstGeom>
          <a:noFill/>
        </p:spPr>
        <p:txBody>
          <a:bodyPr wrap="square" rtlCol="0">
            <a:spAutoFit/>
          </a:bodyPr>
          <a:lstStyle/>
          <a:p>
            <a:pPr algn="ctr">
              <a:spcBef>
                <a:spcPts val="600"/>
              </a:spcBef>
            </a:pPr>
            <a:r>
              <a:rPr lang="en-US" sz="3600" b="1">
                <a:latin typeface="Century Schoolbook" pitchFamily="18" charset="0"/>
              </a:rPr>
              <a:t>Species Conservation Measures and Permitting Guidelines</a:t>
            </a:r>
          </a:p>
          <a:p>
            <a:pPr algn="ctr"/>
            <a:endParaRPr lang="en-US" sz="1000"/>
          </a:p>
        </p:txBody>
      </p:sp>
      <p:sp>
        <p:nvSpPr>
          <p:cNvPr id="17" name="Rectangle 2">
            <a:extLst>
              <a:ext uri="{FF2B5EF4-FFF2-40B4-BE49-F238E27FC236}">
                <a16:creationId xmlns:a16="http://schemas.microsoft.com/office/drawing/2014/main" id="{4E828865-E363-45C9-B4F7-090CD1F5A215}"/>
              </a:ext>
            </a:extLst>
          </p:cNvPr>
          <p:cNvSpPr txBox="1">
            <a:spLocks noChangeArrowheads="1"/>
          </p:cNvSpPr>
          <p:nvPr/>
        </p:nvSpPr>
        <p:spPr bwMode="auto">
          <a:xfrm>
            <a:off x="2170823" y="4800600"/>
            <a:ext cx="389252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Century Schoolbook" pitchFamily="18" charset="0"/>
              </a:defRPr>
            </a:lvl2pPr>
            <a:lvl3pPr algn="l" rtl="0" fontAlgn="base">
              <a:spcBef>
                <a:spcPct val="0"/>
              </a:spcBef>
              <a:spcAft>
                <a:spcPct val="0"/>
              </a:spcAft>
              <a:defRPr sz="4400">
                <a:solidFill>
                  <a:schemeClr val="tx2"/>
                </a:solidFill>
                <a:latin typeface="Century Schoolbook" pitchFamily="18" charset="0"/>
              </a:defRPr>
            </a:lvl3pPr>
            <a:lvl4pPr algn="l" rtl="0" fontAlgn="base">
              <a:spcBef>
                <a:spcPct val="0"/>
              </a:spcBef>
              <a:spcAft>
                <a:spcPct val="0"/>
              </a:spcAft>
              <a:defRPr sz="4400">
                <a:solidFill>
                  <a:schemeClr val="tx2"/>
                </a:solidFill>
                <a:latin typeface="Century Schoolbook" pitchFamily="18" charset="0"/>
              </a:defRPr>
            </a:lvl4pPr>
            <a:lvl5pPr algn="l" rtl="0" fontAlgn="base">
              <a:spcBef>
                <a:spcPct val="0"/>
              </a:spcBef>
              <a:spcAft>
                <a:spcPct val="0"/>
              </a:spcAft>
              <a:defRPr sz="4400">
                <a:solidFill>
                  <a:schemeClr val="tx2"/>
                </a:solidFill>
                <a:latin typeface="Century Schoolbook" pitchFamily="18" charset="0"/>
              </a:defRPr>
            </a:lvl5pPr>
            <a:lvl6pPr marL="457200" algn="l" rtl="0" fontAlgn="base">
              <a:spcBef>
                <a:spcPct val="0"/>
              </a:spcBef>
              <a:spcAft>
                <a:spcPct val="0"/>
              </a:spcAft>
              <a:defRPr sz="4400">
                <a:solidFill>
                  <a:schemeClr val="tx2"/>
                </a:solidFill>
                <a:latin typeface="Century Schoolbook" pitchFamily="18" charset="0"/>
              </a:defRPr>
            </a:lvl6pPr>
            <a:lvl7pPr marL="914400" algn="l" rtl="0" fontAlgn="base">
              <a:spcBef>
                <a:spcPct val="0"/>
              </a:spcBef>
              <a:spcAft>
                <a:spcPct val="0"/>
              </a:spcAft>
              <a:defRPr sz="4400">
                <a:solidFill>
                  <a:schemeClr val="tx2"/>
                </a:solidFill>
                <a:latin typeface="Century Schoolbook" pitchFamily="18" charset="0"/>
              </a:defRPr>
            </a:lvl7pPr>
            <a:lvl8pPr marL="1371600" algn="l" rtl="0" fontAlgn="base">
              <a:spcBef>
                <a:spcPct val="0"/>
              </a:spcBef>
              <a:spcAft>
                <a:spcPct val="0"/>
              </a:spcAft>
              <a:defRPr sz="4400">
                <a:solidFill>
                  <a:schemeClr val="tx2"/>
                </a:solidFill>
                <a:latin typeface="Century Schoolbook" pitchFamily="18" charset="0"/>
              </a:defRPr>
            </a:lvl8pPr>
            <a:lvl9pPr marL="1828800" algn="l" rtl="0" fontAlgn="base">
              <a:spcBef>
                <a:spcPct val="0"/>
              </a:spcBef>
              <a:spcAft>
                <a:spcPct val="0"/>
              </a:spcAft>
              <a:defRPr sz="4400">
                <a:solidFill>
                  <a:schemeClr val="tx2"/>
                </a:solidFill>
                <a:latin typeface="Century Schoolbook" pitchFamily="18" charset="0"/>
              </a:defRPr>
            </a:lvl9pPr>
          </a:lstStyle>
          <a:p>
            <a:pPr algn="ctr"/>
            <a:r>
              <a:rPr lang="en-US" sz="3200" kern="0" dirty="0">
                <a:solidFill>
                  <a:schemeClr val="tx1"/>
                </a:solidFill>
                <a:latin typeface="+mn-lt"/>
              </a:rPr>
              <a:t>Adrienne Fitzwilliam</a:t>
            </a:r>
          </a:p>
          <a:p>
            <a:pPr algn="ctr"/>
            <a:r>
              <a:rPr lang="en-US" sz="2000" kern="0" dirty="0">
                <a:solidFill>
                  <a:schemeClr val="tx1"/>
                </a:solidFill>
                <a:latin typeface="+mn-lt"/>
              </a:rPr>
              <a:t>Florida Fish and Wildlife Conservation Commission</a:t>
            </a:r>
          </a:p>
          <a:p>
            <a:pPr algn="ctr"/>
            <a:r>
              <a:rPr lang="en-US" sz="2000" kern="0" dirty="0">
                <a:solidFill>
                  <a:schemeClr val="tx1"/>
                </a:solidFill>
                <a:latin typeface="+mn-lt"/>
              </a:rPr>
              <a:t>2020</a:t>
            </a:r>
          </a:p>
        </p:txBody>
      </p:sp>
      <p:sp>
        <p:nvSpPr>
          <p:cNvPr id="5" name="TextBox 4">
            <a:extLst>
              <a:ext uri="{FF2B5EF4-FFF2-40B4-BE49-F238E27FC236}">
                <a16:creationId xmlns:a16="http://schemas.microsoft.com/office/drawing/2014/main" id="{81956C76-E957-41D9-85BE-AB95DC4F0D27}"/>
              </a:ext>
            </a:extLst>
          </p:cNvPr>
          <p:cNvSpPr txBox="1"/>
          <p:nvPr/>
        </p:nvSpPr>
        <p:spPr>
          <a:xfrm>
            <a:off x="2878667" y="1466707"/>
            <a:ext cx="6874934" cy="750975"/>
          </a:xfrm>
          <a:prstGeom prst="rect">
            <a:avLst/>
          </a:prstGeom>
          <a:noFill/>
        </p:spPr>
        <p:txBody>
          <a:bodyPr wrap="square" rtlCol="0">
            <a:spAutoFit/>
          </a:bodyPr>
          <a:lstStyle/>
          <a:p>
            <a:pPr algn="ctr">
              <a:spcBef>
                <a:spcPts val="600"/>
              </a:spcBef>
            </a:pPr>
            <a:r>
              <a:rPr lang="en-US" sz="3200" b="1">
                <a:latin typeface="Century Schoolbook" pitchFamily="18" charset="0"/>
              </a:rPr>
              <a:t>for the Florida burrowing owl</a:t>
            </a:r>
          </a:p>
          <a:p>
            <a:pPr algn="ctr"/>
            <a:endParaRPr lang="en-US" sz="900"/>
          </a:p>
        </p:txBody>
      </p:sp>
      <p:pic>
        <p:nvPicPr>
          <p:cNvPr id="2" name="Audio 1">
            <a:hlinkClick r:id="" action="ppaction://media"/>
            <a:extLst>
              <a:ext uri="{FF2B5EF4-FFF2-40B4-BE49-F238E27FC236}">
                <a16:creationId xmlns:a16="http://schemas.microsoft.com/office/drawing/2014/main" id="{5BD2ED3B-6C00-4D0C-93C3-BEBBF579CA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33097300"/>
      </p:ext>
    </p:extLst>
  </p:cSld>
  <p:clrMapOvr>
    <a:masterClrMapping/>
  </p:clrMapOvr>
  <mc:AlternateContent xmlns:mc="http://schemas.openxmlformats.org/markup-compatibility/2006" xmlns:p14="http://schemas.microsoft.com/office/powerpoint/2010/main">
    <mc:Choice Requires="p14">
      <p:transition spd="slow" p14:dur="2000" advTm="12999"/>
    </mc:Choice>
    <mc:Fallback xmlns="">
      <p:transition spd="slow" advTm="1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6778" y="1432718"/>
            <a:ext cx="8364583" cy="3992563"/>
          </a:xfrm>
        </p:spPr>
        <p:txBody>
          <a:bodyPr>
            <a:normAutofit/>
          </a:bodyPr>
          <a:lstStyle/>
          <a:p>
            <a:pPr>
              <a:buFont typeface="Arial" panose="020B0604020202020204" pitchFamily="34" charset="0"/>
              <a:buChar char="•"/>
            </a:pPr>
            <a:r>
              <a:rPr lang="en-US" sz="3200" u="sng" dirty="0"/>
              <a:t>68A-27.001(4)</a:t>
            </a:r>
            <a:r>
              <a:rPr lang="en-US" sz="3200" dirty="0"/>
              <a:t>:  “Take – to harass, harm, pursue, hunt, shoot, wound, kill, trap, capture, or collect, or to attempt to engage in such conduct.” </a:t>
            </a:r>
          </a:p>
        </p:txBody>
      </p:sp>
      <p:pic>
        <p:nvPicPr>
          <p:cNvPr id="6" name="Picture 5">
            <a:extLst>
              <a:ext uri="{FF2B5EF4-FFF2-40B4-BE49-F238E27FC236}">
                <a16:creationId xmlns:a16="http://schemas.microsoft.com/office/drawing/2014/main" id="{CB274458-F1FE-4437-BEEA-134CC4C48F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22" b="97222" l="9202" r="89571">
                        <a14:foregroundMark x1="35890" y1="96528" x2="30675" y2="92708"/>
                        <a14:foregroundMark x1="54294" y1="95139" x2="54294" y2="95139"/>
                        <a14:foregroundMark x1="55828" y1="89236" x2="55828" y2="96528"/>
                        <a14:foregroundMark x1="56442" y1="97569" x2="54908" y2="88889"/>
                        <a14:foregroundMark x1="51227" y1="90278" x2="46933" y2="87153"/>
                      </a14:backgroundRemoval>
                    </a14:imgEffect>
                  </a14:imgLayer>
                </a14:imgProps>
              </a:ext>
              <a:ext uri="{28A0092B-C50C-407E-A947-70E740481C1C}">
                <a14:useLocalDpi xmlns:a14="http://schemas.microsoft.com/office/drawing/2010/main" val="0"/>
              </a:ext>
            </a:extLst>
          </a:blip>
          <a:srcRect/>
          <a:stretch/>
        </p:blipFill>
        <p:spPr>
          <a:xfrm>
            <a:off x="8717280" y="3955869"/>
            <a:ext cx="3276600" cy="2902131"/>
          </a:xfrm>
          <a:prstGeom prst="rect">
            <a:avLst/>
          </a:prstGeom>
        </p:spPr>
      </p:pic>
      <p:sp>
        <p:nvSpPr>
          <p:cNvPr id="5" name="Title 4">
            <a:extLst>
              <a:ext uri="{FF2B5EF4-FFF2-40B4-BE49-F238E27FC236}">
                <a16:creationId xmlns:a16="http://schemas.microsoft.com/office/drawing/2014/main" id="{D7786F37-E01A-452A-A072-3A85B2DE3158}"/>
              </a:ext>
            </a:extLst>
          </p:cNvPr>
          <p:cNvSpPr>
            <a:spLocks noGrp="1"/>
          </p:cNvSpPr>
          <p:nvPr>
            <p:ph type="title"/>
          </p:nvPr>
        </p:nvSpPr>
        <p:spPr/>
        <p:txBody>
          <a:bodyPr/>
          <a:lstStyle/>
          <a:p>
            <a:r>
              <a:rPr lang="en-US"/>
              <a:t>What is “take?”</a:t>
            </a:r>
          </a:p>
        </p:txBody>
      </p:sp>
      <p:pic>
        <p:nvPicPr>
          <p:cNvPr id="2" name="Audio 1">
            <a:hlinkClick r:id="" action="ppaction://media"/>
            <a:extLst>
              <a:ext uri="{FF2B5EF4-FFF2-40B4-BE49-F238E27FC236}">
                <a16:creationId xmlns:a16="http://schemas.microsoft.com/office/drawing/2014/main" id="{49B66164-FD24-46C8-AFA2-3A3926F049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49369311"/>
      </p:ext>
    </p:extLst>
  </p:cSld>
  <p:clrMapOvr>
    <a:masterClrMapping/>
  </p:clrMapOvr>
  <mc:AlternateContent xmlns:mc="http://schemas.openxmlformats.org/markup-compatibility/2006" xmlns:p14="http://schemas.microsoft.com/office/powerpoint/2010/main">
    <mc:Choice Requires="p14">
      <p:transition spd="slow" p14:dur="2000" advTm="16844"/>
    </mc:Choice>
    <mc:Fallback xmlns="">
      <p:transition spd="slow" advTm="16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11BF-9968-424B-A96F-644CA277DC5B}"/>
              </a:ext>
            </a:extLst>
          </p:cNvPr>
          <p:cNvSpPr>
            <a:spLocks noGrp="1"/>
          </p:cNvSpPr>
          <p:nvPr>
            <p:ph type="title"/>
          </p:nvPr>
        </p:nvSpPr>
        <p:spPr/>
        <p:txBody>
          <a:bodyPr/>
          <a:lstStyle/>
          <a:p>
            <a:r>
              <a:rPr lang="en-US" dirty="0"/>
              <a:t>What does it mean to “harm?”</a:t>
            </a:r>
          </a:p>
        </p:txBody>
      </p:sp>
      <p:sp>
        <p:nvSpPr>
          <p:cNvPr id="3" name="Content Placeholder 2">
            <a:extLst>
              <a:ext uri="{FF2B5EF4-FFF2-40B4-BE49-F238E27FC236}">
                <a16:creationId xmlns:a16="http://schemas.microsoft.com/office/drawing/2014/main" id="{2936130E-BC2A-4AA2-AB8C-0288E343041A}"/>
              </a:ext>
            </a:extLst>
          </p:cNvPr>
          <p:cNvSpPr>
            <a:spLocks noGrp="1"/>
          </p:cNvSpPr>
          <p:nvPr>
            <p:ph idx="1"/>
          </p:nvPr>
        </p:nvSpPr>
        <p:spPr>
          <a:xfrm>
            <a:off x="838200" y="1479636"/>
            <a:ext cx="7057768" cy="4351338"/>
          </a:xfrm>
        </p:spPr>
        <p:txBody>
          <a:bodyPr/>
          <a:lstStyle/>
          <a:p>
            <a:r>
              <a:rPr lang="en-US" dirty="0"/>
              <a:t>68A-27.001:  “The term ‘harm’…means </a:t>
            </a:r>
            <a:r>
              <a:rPr lang="en-US" b="1" u="sng" dirty="0">
                <a:solidFill>
                  <a:srgbClr val="0070C0"/>
                </a:solidFill>
              </a:rPr>
              <a:t>an act which actually kills or injures fish or wildlife</a:t>
            </a:r>
            <a:r>
              <a:rPr lang="en-US" dirty="0"/>
              <a:t>. Such act </a:t>
            </a:r>
            <a:r>
              <a:rPr lang="en-US" b="1" u="sng" dirty="0">
                <a:solidFill>
                  <a:srgbClr val="0070C0"/>
                </a:solidFill>
              </a:rPr>
              <a:t>may include significant habitat modification</a:t>
            </a:r>
            <a:r>
              <a:rPr lang="en-US" dirty="0"/>
              <a:t> or degradation where it actually kills or injures wildlife by significantly impairing essential behavioral patterns, including breeding, feeding or sheltering.”</a:t>
            </a:r>
          </a:p>
          <a:p>
            <a:endParaRPr lang="en-US" dirty="0"/>
          </a:p>
        </p:txBody>
      </p:sp>
      <p:pic>
        <p:nvPicPr>
          <p:cNvPr id="5" name="Picture 4" descr="A small owl standing on grass&#10;&#10;Description automatically generated">
            <a:extLst>
              <a:ext uri="{FF2B5EF4-FFF2-40B4-BE49-F238E27FC236}">
                <a16:creationId xmlns:a16="http://schemas.microsoft.com/office/drawing/2014/main" id="{E26FCBDE-E9F3-400C-B09F-F67381A603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263" y="1479636"/>
            <a:ext cx="3225537" cy="4896450"/>
          </a:xfrm>
          <a:prstGeom prst="rect">
            <a:avLst/>
          </a:prstGeom>
        </p:spPr>
      </p:pic>
      <p:sp>
        <p:nvSpPr>
          <p:cNvPr id="7" name="TextBox 6">
            <a:extLst>
              <a:ext uri="{FF2B5EF4-FFF2-40B4-BE49-F238E27FC236}">
                <a16:creationId xmlns:a16="http://schemas.microsoft.com/office/drawing/2014/main" id="{40B9827B-9046-4523-A1D3-E611F2696F49}"/>
              </a:ext>
            </a:extLst>
          </p:cNvPr>
          <p:cNvSpPr txBox="1"/>
          <p:nvPr/>
        </p:nvSpPr>
        <p:spPr>
          <a:xfrm>
            <a:off x="9428206" y="6492873"/>
            <a:ext cx="3027407" cy="369332"/>
          </a:xfrm>
          <a:prstGeom prst="rect">
            <a:avLst/>
          </a:prstGeom>
          <a:noFill/>
        </p:spPr>
        <p:txBody>
          <a:bodyPr wrap="square" rtlCol="0">
            <a:spAutoFit/>
          </a:bodyPr>
          <a:lstStyle/>
          <a:p>
            <a:r>
              <a:rPr lang="en-US" dirty="0"/>
              <a:t>Photo by Ron </a:t>
            </a:r>
            <a:r>
              <a:rPr lang="en-US" dirty="0" err="1"/>
              <a:t>Bielefed</a:t>
            </a:r>
            <a:endParaRPr lang="en-US" dirty="0"/>
          </a:p>
        </p:txBody>
      </p:sp>
      <p:pic>
        <p:nvPicPr>
          <p:cNvPr id="4" name="Audio 3">
            <a:hlinkClick r:id="" action="ppaction://media"/>
            <a:extLst>
              <a:ext uri="{FF2B5EF4-FFF2-40B4-BE49-F238E27FC236}">
                <a16:creationId xmlns:a16="http://schemas.microsoft.com/office/drawing/2014/main" id="{8C7C962E-236D-4A04-AEF8-5D43D7D874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42769523"/>
      </p:ext>
    </p:extLst>
  </p:cSld>
  <p:clrMapOvr>
    <a:masterClrMapping/>
  </p:clrMapOvr>
  <mc:AlternateContent xmlns:mc="http://schemas.openxmlformats.org/markup-compatibility/2006" xmlns:p14="http://schemas.microsoft.com/office/powerpoint/2010/main">
    <mc:Choice Requires="p14">
      <p:transition spd="slow" p14:dur="2000" advTm="27322"/>
    </mc:Choice>
    <mc:Fallback xmlns="">
      <p:transition spd="slow" advTm="2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517A-55B9-4306-9D77-51FFA5260C7B}"/>
              </a:ext>
            </a:extLst>
          </p:cNvPr>
          <p:cNvSpPr>
            <a:spLocks noGrp="1"/>
          </p:cNvSpPr>
          <p:nvPr>
            <p:ph type="title"/>
          </p:nvPr>
        </p:nvSpPr>
        <p:spPr/>
        <p:txBody>
          <a:bodyPr/>
          <a:lstStyle/>
          <a:p>
            <a:r>
              <a:rPr lang="en-US" dirty="0"/>
              <a:t>What does it mean to “harass?”</a:t>
            </a:r>
          </a:p>
        </p:txBody>
      </p:sp>
      <p:sp>
        <p:nvSpPr>
          <p:cNvPr id="3" name="Content Placeholder 2">
            <a:extLst>
              <a:ext uri="{FF2B5EF4-FFF2-40B4-BE49-F238E27FC236}">
                <a16:creationId xmlns:a16="http://schemas.microsoft.com/office/drawing/2014/main" id="{968A6920-7775-4F1F-A723-EB27B023DF05}"/>
              </a:ext>
            </a:extLst>
          </p:cNvPr>
          <p:cNvSpPr>
            <a:spLocks noGrp="1"/>
          </p:cNvSpPr>
          <p:nvPr>
            <p:ph idx="1"/>
          </p:nvPr>
        </p:nvSpPr>
        <p:spPr>
          <a:xfrm>
            <a:off x="838200" y="1359244"/>
            <a:ext cx="6007443" cy="4351338"/>
          </a:xfrm>
        </p:spPr>
        <p:txBody>
          <a:bodyPr/>
          <a:lstStyle/>
          <a:p>
            <a:r>
              <a:rPr lang="en-US" dirty="0"/>
              <a:t>68A-27.001:  “The term ‘harass’…means an intentional or negligent act or omission which </a:t>
            </a:r>
            <a:r>
              <a:rPr lang="en-US" b="1" u="sng" dirty="0">
                <a:solidFill>
                  <a:srgbClr val="0070C0"/>
                </a:solidFill>
              </a:rPr>
              <a:t>creates the likelihood of injury </a:t>
            </a:r>
            <a:r>
              <a:rPr lang="en-US" dirty="0"/>
              <a:t>to wildlife by annoying it to such an extent as to </a:t>
            </a:r>
            <a:r>
              <a:rPr lang="en-US" b="1" u="sng" dirty="0">
                <a:solidFill>
                  <a:srgbClr val="0070C0"/>
                </a:solidFill>
              </a:rPr>
              <a:t>significantly disrupt normal behavioral patterns</a:t>
            </a:r>
            <a:r>
              <a:rPr lang="en-US" dirty="0"/>
              <a:t> which include, but are not limited to, breeding, feeding or sheltering.” </a:t>
            </a:r>
          </a:p>
          <a:p>
            <a:endParaRPr lang="en-US" dirty="0"/>
          </a:p>
        </p:txBody>
      </p:sp>
      <p:pic>
        <p:nvPicPr>
          <p:cNvPr id="5" name="Picture 4" descr="A flock of seagulls standing on a dry grass field&#10;&#10;Description automatically generated">
            <a:extLst>
              <a:ext uri="{FF2B5EF4-FFF2-40B4-BE49-F238E27FC236}">
                <a16:creationId xmlns:a16="http://schemas.microsoft.com/office/drawing/2014/main" id="{0FC677F8-354C-4D47-B0A7-56EB4D081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5643" y="1359244"/>
            <a:ext cx="4506961" cy="5014699"/>
          </a:xfrm>
          <a:prstGeom prst="rect">
            <a:avLst/>
          </a:prstGeom>
        </p:spPr>
      </p:pic>
      <p:sp>
        <p:nvSpPr>
          <p:cNvPr id="6" name="TextBox 5">
            <a:extLst>
              <a:ext uri="{FF2B5EF4-FFF2-40B4-BE49-F238E27FC236}">
                <a16:creationId xmlns:a16="http://schemas.microsoft.com/office/drawing/2014/main" id="{DD2E0CD2-03D4-4802-A4C0-D636267F9511}"/>
              </a:ext>
            </a:extLst>
          </p:cNvPr>
          <p:cNvSpPr txBox="1"/>
          <p:nvPr/>
        </p:nvSpPr>
        <p:spPr>
          <a:xfrm>
            <a:off x="9428206" y="6492873"/>
            <a:ext cx="3027407" cy="369332"/>
          </a:xfrm>
          <a:prstGeom prst="rect">
            <a:avLst/>
          </a:prstGeom>
          <a:noFill/>
        </p:spPr>
        <p:txBody>
          <a:bodyPr wrap="square" rtlCol="0">
            <a:spAutoFit/>
          </a:bodyPr>
          <a:lstStyle/>
          <a:p>
            <a:r>
              <a:rPr lang="en-US" dirty="0"/>
              <a:t>Photo by Ron </a:t>
            </a:r>
            <a:r>
              <a:rPr lang="en-US" dirty="0" err="1"/>
              <a:t>Bielefed</a:t>
            </a:r>
            <a:endParaRPr lang="en-US" dirty="0"/>
          </a:p>
        </p:txBody>
      </p:sp>
      <p:pic>
        <p:nvPicPr>
          <p:cNvPr id="4" name="Audio 3">
            <a:hlinkClick r:id="" action="ppaction://media"/>
            <a:extLst>
              <a:ext uri="{FF2B5EF4-FFF2-40B4-BE49-F238E27FC236}">
                <a16:creationId xmlns:a16="http://schemas.microsoft.com/office/drawing/2014/main" id="{157EC46D-BFF4-468F-A810-4B107C8736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79525646"/>
      </p:ext>
    </p:extLst>
  </p:cSld>
  <p:clrMapOvr>
    <a:masterClrMapping/>
  </p:clrMapOvr>
  <mc:AlternateContent xmlns:mc="http://schemas.openxmlformats.org/markup-compatibility/2006" xmlns:p14="http://schemas.microsoft.com/office/powerpoint/2010/main">
    <mc:Choice Requires="p14">
      <p:transition spd="slow" p14:dur="2000" advTm="30131"/>
    </mc:Choice>
    <mc:Fallback xmlns="">
      <p:transition spd="slow" advTm="30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19200" y="1417638"/>
            <a:ext cx="10134600" cy="3657600"/>
          </a:xfrm>
          <a:prstGeom prst="rect">
            <a:avLst/>
          </a:prstGeom>
        </p:spPr>
        <p:txBody>
          <a:bodyPr wrap="square">
            <a:noAutofit/>
          </a:bodyPr>
          <a:lstStyle/>
          <a:p>
            <a:pPr marL="457200" lvl="2" indent="-457200">
              <a:spcBef>
                <a:spcPts val="1200"/>
              </a:spcBef>
              <a:buFont typeface="Arial" panose="020B0604020202020204" pitchFamily="34" charset="0"/>
              <a:buChar char="•"/>
            </a:pPr>
            <a:r>
              <a:rPr lang="en-US" sz="2800" b="1" kern="0" dirty="0"/>
              <a:t>68A-27.001</a:t>
            </a:r>
            <a:r>
              <a:rPr lang="en-US" sz="2800" kern="0" dirty="0"/>
              <a:t> – Definition of take</a:t>
            </a:r>
          </a:p>
          <a:p>
            <a:pPr marL="457200" lvl="2" indent="-457200">
              <a:spcBef>
                <a:spcPts val="1200"/>
              </a:spcBef>
              <a:buFont typeface="Arial" panose="020B0604020202020204" pitchFamily="34" charset="0"/>
              <a:buChar char="•"/>
            </a:pPr>
            <a:r>
              <a:rPr lang="en-US" sz="2800" kern="0" dirty="0"/>
              <a:t>Injury or death of owls, young or eggs</a:t>
            </a:r>
          </a:p>
          <a:p>
            <a:pPr marL="457200" lvl="2" indent="-457200">
              <a:spcBef>
                <a:spcPts val="1200"/>
              </a:spcBef>
              <a:buFont typeface="Arial" panose="020B0604020202020204" pitchFamily="34" charset="0"/>
              <a:buChar char="•"/>
            </a:pPr>
            <a:r>
              <a:rPr lang="en-US" sz="2800" kern="0" dirty="0"/>
              <a:t>Collapsing or blocking burrows</a:t>
            </a:r>
          </a:p>
          <a:p>
            <a:pPr marL="457200" lvl="2" indent="-457200">
              <a:spcBef>
                <a:spcPts val="1200"/>
              </a:spcBef>
              <a:buFont typeface="Arial" panose="020B0604020202020204" pitchFamily="34" charset="0"/>
              <a:buChar char="•"/>
            </a:pPr>
            <a:r>
              <a:rPr lang="en-US" sz="2800" kern="0" dirty="0"/>
              <a:t>Disturbances within 10 feet year-round expected to cause take </a:t>
            </a:r>
          </a:p>
          <a:p>
            <a:pPr marL="457200" lvl="2" indent="-457200">
              <a:spcBef>
                <a:spcPts val="1200"/>
              </a:spcBef>
              <a:buFont typeface="Arial" panose="020B0604020202020204" pitchFamily="34" charset="0"/>
              <a:buChar char="•"/>
            </a:pPr>
            <a:r>
              <a:rPr lang="en-US" sz="2800" kern="0" dirty="0"/>
              <a:t>Disturbances within 33 feet during the breeding season expected to cause take</a:t>
            </a:r>
          </a:p>
          <a:p>
            <a:pPr marL="457200" lvl="2" indent="-457200">
              <a:spcBef>
                <a:spcPts val="1200"/>
              </a:spcBef>
              <a:buFont typeface="Arial" panose="020B0604020202020204" pitchFamily="34" charset="0"/>
              <a:buChar char="•"/>
            </a:pPr>
            <a:r>
              <a:rPr lang="en-US" sz="2800" kern="0" dirty="0"/>
              <a:t>Intentionally forcing owls to fly </a:t>
            </a:r>
          </a:p>
          <a:p>
            <a:pPr marL="457200" lvl="2" indent="-457200">
              <a:spcBef>
                <a:spcPts val="1200"/>
              </a:spcBef>
              <a:buFont typeface="Arial" panose="020B0604020202020204" pitchFamily="34" charset="0"/>
              <a:buChar char="•"/>
            </a:pPr>
            <a:r>
              <a:rPr lang="en-US" sz="2800" kern="0" dirty="0"/>
              <a:t>Using a burrow scope</a:t>
            </a:r>
          </a:p>
          <a:p>
            <a:pPr marL="277813" lvl="2" indent="-233363">
              <a:spcBef>
                <a:spcPts val="624"/>
              </a:spcBef>
              <a:buFont typeface="Wingdings" pitchFamily="2" charset="2"/>
              <a:buChar char="§"/>
            </a:pPr>
            <a:endParaRPr lang="en-US" sz="2400" kern="0" dirty="0"/>
          </a:p>
          <a:p>
            <a:pPr marL="40957" lvl="3">
              <a:spcBef>
                <a:spcPts val="624"/>
              </a:spcBef>
            </a:pPr>
            <a:endParaRPr lang="en-US" sz="2400" kern="0" dirty="0"/>
          </a:p>
        </p:txBody>
      </p:sp>
      <p:sp>
        <p:nvSpPr>
          <p:cNvPr id="3" name="Title 2">
            <a:extLst>
              <a:ext uri="{FF2B5EF4-FFF2-40B4-BE49-F238E27FC236}">
                <a16:creationId xmlns:a16="http://schemas.microsoft.com/office/drawing/2014/main" id="{10878AF3-80E9-4BAB-82A5-41BFA6D356CB}"/>
              </a:ext>
            </a:extLst>
          </p:cNvPr>
          <p:cNvSpPr>
            <a:spLocks noGrp="1"/>
          </p:cNvSpPr>
          <p:nvPr>
            <p:ph type="title"/>
          </p:nvPr>
        </p:nvSpPr>
        <p:spPr/>
        <p:txBody>
          <a:bodyPr/>
          <a:lstStyle/>
          <a:p>
            <a:r>
              <a:rPr lang="en-US"/>
              <a:t>Guidelines: What does take mean?</a:t>
            </a:r>
          </a:p>
        </p:txBody>
      </p:sp>
      <p:pic>
        <p:nvPicPr>
          <p:cNvPr id="5" name="Picture 4">
            <a:extLst>
              <a:ext uri="{FF2B5EF4-FFF2-40B4-BE49-F238E27FC236}">
                <a16:creationId xmlns:a16="http://schemas.microsoft.com/office/drawing/2014/main" id="{C8BED09B-B7E5-40ED-97AC-3B9487D26FB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22" b="97222" l="9202" r="89571">
                        <a14:foregroundMark x1="35890" y1="96528" x2="30675" y2="92708"/>
                        <a14:foregroundMark x1="54294" y1="95139" x2="54294" y2="95139"/>
                        <a14:foregroundMark x1="55828" y1="89236" x2="55828" y2="96528"/>
                        <a14:foregroundMark x1="56442" y1="97569" x2="54908" y2="88889"/>
                        <a14:foregroundMark x1="51227" y1="90278" x2="46933" y2="87153"/>
                      </a14:backgroundRemoval>
                    </a14:imgEffect>
                  </a14:imgLayer>
                </a14:imgProps>
              </a:ext>
              <a:ext uri="{28A0092B-C50C-407E-A947-70E740481C1C}">
                <a14:useLocalDpi xmlns:a14="http://schemas.microsoft.com/office/drawing/2010/main" val="0"/>
              </a:ext>
            </a:extLst>
          </a:blip>
          <a:srcRect/>
          <a:stretch/>
        </p:blipFill>
        <p:spPr>
          <a:xfrm>
            <a:off x="8717280" y="3955869"/>
            <a:ext cx="3276600" cy="2902131"/>
          </a:xfrm>
          <a:prstGeom prst="rect">
            <a:avLst/>
          </a:prstGeom>
        </p:spPr>
      </p:pic>
      <p:pic>
        <p:nvPicPr>
          <p:cNvPr id="4" name="Audio 3">
            <a:hlinkClick r:id="" action="ppaction://media"/>
            <a:extLst>
              <a:ext uri="{FF2B5EF4-FFF2-40B4-BE49-F238E27FC236}">
                <a16:creationId xmlns:a16="http://schemas.microsoft.com/office/drawing/2014/main" id="{26C0A00F-F72B-4E62-A242-5860E5932D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28047705"/>
      </p:ext>
    </p:extLst>
  </p:cSld>
  <p:clrMapOvr>
    <a:masterClrMapping/>
  </p:clrMapOvr>
  <mc:AlternateContent xmlns:mc="http://schemas.openxmlformats.org/markup-compatibility/2006" xmlns:p14="http://schemas.microsoft.com/office/powerpoint/2010/main">
    <mc:Choice Requires="p14">
      <p:transition spd="slow" p14:dur="2000" advTm="48194"/>
    </mc:Choice>
    <mc:Fallback xmlns="">
      <p:transition spd="slow" advTm="48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219200" y="1646236"/>
            <a:ext cx="5486400" cy="4602163"/>
          </a:xfrm>
        </p:spPr>
        <p:txBody>
          <a:bodyPr/>
          <a:lstStyle/>
          <a:p>
            <a:pPr marL="490538" lvl="2" indent="-457200">
              <a:spcBef>
                <a:spcPts val="468"/>
              </a:spcBef>
              <a:buFont typeface="Arial" panose="020B0604020202020204" pitchFamily="34" charset="0"/>
              <a:buChar char="•"/>
            </a:pPr>
            <a:r>
              <a:rPr lang="en-US" sz="2800" dirty="0">
                <a:ea typeface="+mn-ea"/>
                <a:cs typeface="+mn-cs"/>
              </a:rPr>
              <a:t>Guidelines approved in February 2018</a:t>
            </a:r>
          </a:p>
          <a:p>
            <a:pPr marL="490538" lvl="2" indent="-457200">
              <a:spcBef>
                <a:spcPts val="468"/>
              </a:spcBef>
              <a:buFont typeface="Arial" panose="020B0604020202020204" pitchFamily="34" charset="0"/>
              <a:buChar char="•"/>
            </a:pPr>
            <a:r>
              <a:rPr lang="en-US" sz="2800" dirty="0">
                <a:latin typeface="Franklin Gothic Book" pitchFamily="34" charset="0"/>
                <a:ea typeface="+mn-ea"/>
                <a:cs typeface="+mn-cs"/>
              </a:rPr>
              <a:t>A single source for technical </a:t>
            </a:r>
            <a:r>
              <a:rPr lang="en-US" sz="2800" dirty="0"/>
              <a:t>assistance and permitting</a:t>
            </a:r>
          </a:p>
          <a:p>
            <a:pPr marL="490538" lvl="2" indent="-457200">
              <a:spcBef>
                <a:spcPts val="468"/>
              </a:spcBef>
              <a:buFont typeface="Arial" panose="020B0604020202020204" pitchFamily="34" charset="0"/>
              <a:buChar char="•"/>
            </a:pPr>
            <a:r>
              <a:rPr lang="en-US" sz="2800" dirty="0"/>
              <a:t>Incorporated into rule </a:t>
            </a:r>
          </a:p>
        </p:txBody>
      </p:sp>
      <p:pic>
        <p:nvPicPr>
          <p:cNvPr id="4" name="Picture 3">
            <a:extLst>
              <a:ext uri="{FF2B5EF4-FFF2-40B4-BE49-F238E27FC236}">
                <a16:creationId xmlns:a16="http://schemas.microsoft.com/office/drawing/2014/main" id="{1B3C8C3C-EF33-498C-BE03-5CE113A13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0078" y="990600"/>
            <a:ext cx="3652722" cy="5440362"/>
          </a:xfrm>
          <a:prstGeom prst="rect">
            <a:avLst/>
          </a:prstGeom>
        </p:spPr>
      </p:pic>
      <p:sp>
        <p:nvSpPr>
          <p:cNvPr id="5" name="Title 4">
            <a:extLst>
              <a:ext uri="{FF2B5EF4-FFF2-40B4-BE49-F238E27FC236}">
                <a16:creationId xmlns:a16="http://schemas.microsoft.com/office/drawing/2014/main" id="{7F7E4AC9-527B-4D60-9128-CC9B3113000C}"/>
              </a:ext>
            </a:extLst>
          </p:cNvPr>
          <p:cNvSpPr>
            <a:spLocks noGrp="1"/>
          </p:cNvSpPr>
          <p:nvPr>
            <p:ph type="title"/>
          </p:nvPr>
        </p:nvSpPr>
        <p:spPr/>
        <p:txBody>
          <a:bodyPr/>
          <a:lstStyle/>
          <a:p>
            <a:r>
              <a:rPr lang="en-US"/>
              <a:t>Species Conservation Measures and Permitting Guidelines</a:t>
            </a:r>
          </a:p>
        </p:txBody>
      </p:sp>
      <p:pic>
        <p:nvPicPr>
          <p:cNvPr id="3" name="Audio 2">
            <a:hlinkClick r:id="" action="ppaction://media"/>
            <a:extLst>
              <a:ext uri="{FF2B5EF4-FFF2-40B4-BE49-F238E27FC236}">
                <a16:creationId xmlns:a16="http://schemas.microsoft.com/office/drawing/2014/main" id="{F40474C7-AB8E-4B45-8E91-F16C5611A4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65293110"/>
      </p:ext>
    </p:extLst>
  </p:cSld>
  <p:clrMapOvr>
    <a:masterClrMapping/>
  </p:clrMapOvr>
  <mc:AlternateContent xmlns:mc="http://schemas.openxmlformats.org/markup-compatibility/2006" xmlns:p14="http://schemas.microsoft.com/office/powerpoint/2010/main">
    <mc:Choice Requires="p14">
      <p:transition spd="slow" p14:dur="2000" advTm="18828"/>
    </mc:Choice>
    <mc:Fallback xmlns="">
      <p:transition spd="slow" advTm="18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90600" y="1387171"/>
            <a:ext cx="7159766" cy="5181600"/>
          </a:xfrm>
          <a:prstGeom prst="rect">
            <a:avLst/>
          </a:prstGeom>
        </p:spPr>
        <p:txBody>
          <a:bodyPr wrap="square">
            <a:noAutofit/>
          </a:bodyPr>
          <a:lstStyle/>
          <a:p>
            <a:pPr marL="490538" lvl="2" indent="-457200">
              <a:spcBef>
                <a:spcPts val="468"/>
              </a:spcBef>
              <a:buFont typeface="Arial" panose="020B0604020202020204" pitchFamily="34" charset="0"/>
              <a:buChar char="•"/>
            </a:pPr>
            <a:r>
              <a:rPr lang="en-US" sz="2800" b="1" u="sng" kern="0" dirty="0"/>
              <a:t>Potentially Occupied burrow </a:t>
            </a:r>
            <a:r>
              <a:rPr lang="en-US" sz="2800" kern="0" dirty="0"/>
              <a:t>- </a:t>
            </a:r>
          </a:p>
          <a:p>
            <a:pPr marL="914400" lvl="1" indent="-457200">
              <a:buFont typeface="Arial" panose="020B0604020202020204" pitchFamily="34" charset="0"/>
              <a:buChar char="•"/>
            </a:pPr>
            <a:r>
              <a:rPr lang="en-US" sz="2800" kern="0" dirty="0"/>
              <a:t>Active Burrow - </a:t>
            </a:r>
            <a:r>
              <a:rPr lang="en-US" sz="2800" dirty="0"/>
              <a:t>contains eggs or is used by flightless young. </a:t>
            </a:r>
          </a:p>
          <a:p>
            <a:pPr marL="914400" lvl="1" indent="-457200">
              <a:buFont typeface="Arial" panose="020B0604020202020204" pitchFamily="34" charset="0"/>
              <a:buChar char="•"/>
            </a:pPr>
            <a:r>
              <a:rPr lang="en-US" sz="2800" dirty="0"/>
              <a:t>Inactive Burrow – does not contain eggs or flightless young. </a:t>
            </a:r>
          </a:p>
          <a:p>
            <a:pPr marL="628650" lvl="1" indent="-171450">
              <a:buFont typeface="Arial" panose="020B0604020202020204" pitchFamily="34" charset="0"/>
              <a:buChar char="•"/>
            </a:pPr>
            <a:endParaRPr lang="en-US" sz="1200" dirty="0"/>
          </a:p>
          <a:p>
            <a:pPr marL="457200" indent="-457200">
              <a:buFont typeface="Arial" panose="020B0604020202020204" pitchFamily="34" charset="0"/>
              <a:buChar char="•"/>
            </a:pPr>
            <a:r>
              <a:rPr lang="en-US" sz="2800" b="1" u="sng" dirty="0"/>
              <a:t>Abandoned Burrow </a:t>
            </a:r>
            <a:r>
              <a:rPr lang="en-US" sz="2800" dirty="0"/>
              <a:t>– burrow entrance or significant portion of the burrow tunnel has filled in, collapsed, or is blocked to an extent that owls cannot access the burrow. </a:t>
            </a:r>
          </a:p>
          <a:p>
            <a:pPr marL="208360" lvl="2" indent="-175022">
              <a:spcBef>
                <a:spcPts val="468"/>
              </a:spcBef>
              <a:buFont typeface="Wingdings" pitchFamily="2" charset="2"/>
              <a:buChar char="§"/>
            </a:pPr>
            <a:endParaRPr lang="en-US" sz="2800" kern="0" dirty="0"/>
          </a:p>
          <a:p>
            <a:pPr marL="33338" lvl="2">
              <a:spcBef>
                <a:spcPts val="468"/>
              </a:spcBef>
            </a:pP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p:txBody>
      </p:sp>
      <p:pic>
        <p:nvPicPr>
          <p:cNvPr id="3" name="Picture 2">
            <a:extLst>
              <a:ext uri="{FF2B5EF4-FFF2-40B4-BE49-F238E27FC236}">
                <a16:creationId xmlns:a16="http://schemas.microsoft.com/office/drawing/2014/main" id="{4E60E287-BDB4-4E61-BF95-8F949B7CBC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382000" y="1524000"/>
            <a:ext cx="2590799" cy="2514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1BA2F82B-21AB-426E-B485-5860FA423921}"/>
              </a:ext>
            </a:extLst>
          </p:cNvPr>
          <p:cNvSpPr>
            <a:spLocks noGrp="1"/>
          </p:cNvSpPr>
          <p:nvPr>
            <p:ph type="title"/>
          </p:nvPr>
        </p:nvSpPr>
        <p:spPr/>
        <p:txBody>
          <a:bodyPr/>
          <a:lstStyle/>
          <a:p>
            <a:r>
              <a:rPr lang="en-US"/>
              <a:t>Burrow Definitions </a:t>
            </a:r>
          </a:p>
        </p:txBody>
      </p:sp>
      <p:pic>
        <p:nvPicPr>
          <p:cNvPr id="4" name="Audio 3">
            <a:hlinkClick r:id="" action="ppaction://media"/>
            <a:extLst>
              <a:ext uri="{FF2B5EF4-FFF2-40B4-BE49-F238E27FC236}">
                <a16:creationId xmlns:a16="http://schemas.microsoft.com/office/drawing/2014/main" id="{1EB40920-00E4-4380-B39A-DD74F7A45F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54709073"/>
      </p:ext>
    </p:extLst>
  </p:cSld>
  <p:clrMapOvr>
    <a:masterClrMapping/>
  </p:clrMapOvr>
  <mc:AlternateContent xmlns:mc="http://schemas.openxmlformats.org/markup-compatibility/2006" xmlns:p14="http://schemas.microsoft.com/office/powerpoint/2010/main">
    <mc:Choice Requires="p14">
      <p:transition spd="slow" p14:dur="2000" advTm="53080"/>
    </mc:Choice>
    <mc:Fallback xmlns="">
      <p:transition spd="slow" advTm="53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1220-197B-42C9-AB87-800A8A3E398A}"/>
              </a:ext>
            </a:extLst>
          </p:cNvPr>
          <p:cNvSpPr>
            <a:spLocks noGrp="1"/>
          </p:cNvSpPr>
          <p:nvPr>
            <p:ph type="title"/>
          </p:nvPr>
        </p:nvSpPr>
        <p:spPr/>
        <p:txBody>
          <a:bodyPr/>
          <a:lstStyle/>
          <a:p>
            <a:r>
              <a:rPr lang="en-US" dirty="0"/>
              <a:t>Burrows </a:t>
            </a:r>
          </a:p>
        </p:txBody>
      </p:sp>
      <p:pic>
        <p:nvPicPr>
          <p:cNvPr id="3" name="Picture 2">
            <a:extLst>
              <a:ext uri="{FF2B5EF4-FFF2-40B4-BE49-F238E27FC236}">
                <a16:creationId xmlns:a16="http://schemas.microsoft.com/office/drawing/2014/main" id="{8465F84F-D3F8-4648-ABB4-7B428082AC81}"/>
              </a:ext>
            </a:extLst>
          </p:cNvPr>
          <p:cNvPicPr>
            <a:picLocks noChangeAspect="1"/>
          </p:cNvPicPr>
          <p:nvPr/>
        </p:nvPicPr>
        <p:blipFill>
          <a:blip r:embed="rId4"/>
          <a:stretch>
            <a:fillRect/>
          </a:stretch>
        </p:blipFill>
        <p:spPr>
          <a:xfrm>
            <a:off x="1796588" y="1290570"/>
            <a:ext cx="3417963" cy="4041842"/>
          </a:xfrm>
          <a:prstGeom prst="rect">
            <a:avLst/>
          </a:prstGeom>
        </p:spPr>
      </p:pic>
      <p:pic>
        <p:nvPicPr>
          <p:cNvPr id="4" name="Picture 3">
            <a:extLst>
              <a:ext uri="{FF2B5EF4-FFF2-40B4-BE49-F238E27FC236}">
                <a16:creationId xmlns:a16="http://schemas.microsoft.com/office/drawing/2014/main" id="{37891BC8-767B-4D04-9D69-24824BC78427}"/>
              </a:ext>
            </a:extLst>
          </p:cNvPr>
          <p:cNvPicPr>
            <a:picLocks noChangeAspect="1"/>
          </p:cNvPicPr>
          <p:nvPr/>
        </p:nvPicPr>
        <p:blipFill>
          <a:blip r:embed="rId5"/>
          <a:stretch>
            <a:fillRect/>
          </a:stretch>
        </p:blipFill>
        <p:spPr>
          <a:xfrm>
            <a:off x="6376087" y="1342248"/>
            <a:ext cx="4019325" cy="3990164"/>
          </a:xfrm>
          <a:prstGeom prst="rect">
            <a:avLst/>
          </a:prstGeom>
        </p:spPr>
      </p:pic>
      <p:sp>
        <p:nvSpPr>
          <p:cNvPr id="5" name="TextBox 4">
            <a:extLst>
              <a:ext uri="{FF2B5EF4-FFF2-40B4-BE49-F238E27FC236}">
                <a16:creationId xmlns:a16="http://schemas.microsoft.com/office/drawing/2014/main" id="{177509C1-74C9-477C-96D6-2D32016B9523}"/>
              </a:ext>
            </a:extLst>
          </p:cNvPr>
          <p:cNvSpPr txBox="1"/>
          <p:nvPr/>
        </p:nvSpPr>
        <p:spPr>
          <a:xfrm>
            <a:off x="9984260" y="6383673"/>
            <a:ext cx="1878227" cy="383060"/>
          </a:xfrm>
          <a:prstGeom prst="rect">
            <a:avLst/>
          </a:prstGeom>
          <a:noFill/>
        </p:spPr>
        <p:txBody>
          <a:bodyPr wrap="square" rtlCol="0">
            <a:spAutoFit/>
          </a:bodyPr>
          <a:lstStyle/>
          <a:p>
            <a:r>
              <a:rPr lang="en-US" dirty="0"/>
              <a:t>FWC photos</a:t>
            </a:r>
          </a:p>
        </p:txBody>
      </p:sp>
      <p:pic>
        <p:nvPicPr>
          <p:cNvPr id="6" name="Audio 5">
            <a:hlinkClick r:id="" action="ppaction://media"/>
            <a:extLst>
              <a:ext uri="{FF2B5EF4-FFF2-40B4-BE49-F238E27FC236}">
                <a16:creationId xmlns:a16="http://schemas.microsoft.com/office/drawing/2014/main" id="{CEE8B6AD-5186-478A-9F94-297BBE161B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94732076"/>
      </p:ext>
    </p:extLst>
  </p:cSld>
  <p:clrMapOvr>
    <a:masterClrMapping/>
  </p:clrMapOvr>
  <mc:AlternateContent xmlns:mc="http://schemas.openxmlformats.org/markup-compatibility/2006" xmlns:p14="http://schemas.microsoft.com/office/powerpoint/2010/main">
    <mc:Choice Requires="p14">
      <p:transition spd="slow" p14:dur="2000" advTm="27644"/>
    </mc:Choice>
    <mc:Fallback xmlns="">
      <p:transition spd="slow" advTm="27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35CB8E-A73F-41B1-8BE3-93C233426B1C}"/>
              </a:ext>
            </a:extLst>
          </p:cNvPr>
          <p:cNvSpPr>
            <a:spLocks noGrp="1"/>
          </p:cNvSpPr>
          <p:nvPr>
            <p:ph idx="1"/>
          </p:nvPr>
        </p:nvSpPr>
        <p:spPr>
          <a:xfrm>
            <a:off x="990601" y="1401762"/>
            <a:ext cx="7677548" cy="5181600"/>
          </a:xfrm>
        </p:spPr>
        <p:txBody>
          <a:bodyPr/>
          <a:lstStyle/>
          <a:p>
            <a:pPr marL="501650" lvl="2" indent="-457200">
              <a:spcBef>
                <a:spcPts val="624"/>
              </a:spcBef>
              <a:buFont typeface="Arial" panose="020B0604020202020204" pitchFamily="34" charset="0"/>
              <a:buChar char="•"/>
            </a:pPr>
            <a:r>
              <a:rPr lang="en-US" sz="2800" kern="1200" dirty="0">
                <a:latin typeface="Franklin Gothic Book" pitchFamily="34" charset="0"/>
                <a:ea typeface="+mn-ea"/>
                <a:cs typeface="+mn-cs"/>
              </a:rPr>
              <a:t>Avoid acts that can kill or injure burrowing owls or eggs (e.g., collapsing or blocking burrows)</a:t>
            </a:r>
          </a:p>
          <a:p>
            <a:pPr marL="501650" lvl="2" indent="-457200">
              <a:spcBef>
                <a:spcPts val="624"/>
              </a:spcBef>
              <a:buFont typeface="Arial" panose="020B0604020202020204" pitchFamily="34" charset="0"/>
              <a:buChar char="•"/>
            </a:pPr>
            <a:r>
              <a:rPr lang="en-US" sz="2800" kern="1200" dirty="0">
                <a:latin typeface="Franklin Gothic Book" pitchFamily="34" charset="0"/>
                <a:ea typeface="+mn-ea"/>
                <a:cs typeface="+mn-cs"/>
              </a:rPr>
              <a:t>Buffers around the entrance </a:t>
            </a:r>
            <a:r>
              <a:rPr lang="en-US" sz="2800" dirty="0"/>
              <a:t>of the burrows :</a:t>
            </a:r>
          </a:p>
          <a:p>
            <a:pPr marL="958850" lvl="3" indent="-457200">
              <a:spcBef>
                <a:spcPts val="624"/>
              </a:spcBef>
              <a:buFont typeface="Arial" panose="020B0604020202020204" pitchFamily="34" charset="0"/>
              <a:buChar char="•"/>
            </a:pPr>
            <a:r>
              <a:rPr lang="en-US" sz="2800" dirty="0"/>
              <a:t>A 10-foot buffer year-round and</a:t>
            </a:r>
          </a:p>
          <a:p>
            <a:pPr marL="958850" lvl="3" indent="-457200">
              <a:spcBef>
                <a:spcPts val="624"/>
              </a:spcBef>
              <a:buFont typeface="Arial" panose="020B0604020202020204" pitchFamily="34" charset="0"/>
              <a:buChar char="•"/>
            </a:pPr>
            <a:r>
              <a:rPr lang="en-US" sz="2800" dirty="0"/>
              <a:t>At least a 33-foot buffer during the breeding season (Feb 15 – July 10)</a:t>
            </a:r>
          </a:p>
          <a:p>
            <a:pPr marL="501620" lvl="2" indent="-457200">
              <a:spcBef>
                <a:spcPts val="624"/>
              </a:spcBef>
            </a:pPr>
            <a:r>
              <a:rPr lang="en-US" sz="2800" dirty="0"/>
              <a:t>Page 10 of the Guidelines describes other circumstances under which take is authorized without a permit</a:t>
            </a:r>
          </a:p>
          <a:p>
            <a:pPr marL="501620" lvl="2" indent="-457200">
              <a:spcBef>
                <a:spcPts val="624"/>
              </a:spcBef>
            </a:pPr>
            <a:endParaRPr lang="en-US" sz="3000" dirty="0"/>
          </a:p>
        </p:txBody>
      </p:sp>
      <p:sp>
        <p:nvSpPr>
          <p:cNvPr id="6" name="Title 5">
            <a:extLst>
              <a:ext uri="{FF2B5EF4-FFF2-40B4-BE49-F238E27FC236}">
                <a16:creationId xmlns:a16="http://schemas.microsoft.com/office/drawing/2014/main" id="{BFECB9F3-3A96-453E-9B49-738DD9407161}"/>
              </a:ext>
            </a:extLst>
          </p:cNvPr>
          <p:cNvSpPr>
            <a:spLocks noGrp="1"/>
          </p:cNvSpPr>
          <p:nvPr>
            <p:ph type="title"/>
          </p:nvPr>
        </p:nvSpPr>
        <p:spPr/>
        <p:txBody>
          <a:bodyPr/>
          <a:lstStyle/>
          <a:p>
            <a:r>
              <a:rPr lang="en-US"/>
              <a:t>How to avoid the need for a permit</a:t>
            </a:r>
          </a:p>
        </p:txBody>
      </p:sp>
      <p:pic>
        <p:nvPicPr>
          <p:cNvPr id="5" name="Picture 4">
            <a:extLst>
              <a:ext uri="{FF2B5EF4-FFF2-40B4-BE49-F238E27FC236}">
                <a16:creationId xmlns:a16="http://schemas.microsoft.com/office/drawing/2014/main" id="{417D74E4-E264-4640-8FA1-20625F234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8148" y="1285574"/>
            <a:ext cx="3420584" cy="5207299"/>
          </a:xfrm>
          <a:prstGeom prst="rect">
            <a:avLst/>
          </a:prstGeom>
        </p:spPr>
      </p:pic>
      <p:pic>
        <p:nvPicPr>
          <p:cNvPr id="7" name="Picture 6">
            <a:extLst>
              <a:ext uri="{FF2B5EF4-FFF2-40B4-BE49-F238E27FC236}">
                <a16:creationId xmlns:a16="http://schemas.microsoft.com/office/drawing/2014/main" id="{A5927729-17CA-419A-B156-B481E2E9F5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5417" y="2216034"/>
            <a:ext cx="183995" cy="201354"/>
          </a:xfrm>
          <a:prstGeom prst="rect">
            <a:avLst/>
          </a:prstGeom>
        </p:spPr>
      </p:pic>
      <p:sp>
        <p:nvSpPr>
          <p:cNvPr id="8" name="Oval 7">
            <a:extLst>
              <a:ext uri="{FF2B5EF4-FFF2-40B4-BE49-F238E27FC236}">
                <a16:creationId xmlns:a16="http://schemas.microsoft.com/office/drawing/2014/main" id="{2AEE3382-7C2C-45FA-A5A0-56BDA0AD4346}"/>
              </a:ext>
            </a:extLst>
          </p:cNvPr>
          <p:cNvSpPr/>
          <p:nvPr/>
        </p:nvSpPr>
        <p:spPr bwMode="auto">
          <a:xfrm>
            <a:off x="9270433" y="1990633"/>
            <a:ext cx="593962" cy="609599"/>
          </a:xfrm>
          <a:prstGeom prst="ellipse">
            <a:avLst/>
          </a:prstGeom>
          <a:noFill/>
          <a:ln w="5715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9" name="Oval 8">
            <a:extLst>
              <a:ext uri="{FF2B5EF4-FFF2-40B4-BE49-F238E27FC236}">
                <a16:creationId xmlns:a16="http://schemas.microsoft.com/office/drawing/2014/main" id="{DE15CDA4-07DF-4EB1-B0D0-4750A8CBCA74}"/>
              </a:ext>
            </a:extLst>
          </p:cNvPr>
          <p:cNvSpPr/>
          <p:nvPr/>
        </p:nvSpPr>
        <p:spPr bwMode="auto">
          <a:xfrm>
            <a:off x="9041833" y="1723931"/>
            <a:ext cx="1051162" cy="1143001"/>
          </a:xfrm>
          <a:prstGeom prst="ellipse">
            <a:avLst/>
          </a:prstGeom>
          <a:noFill/>
          <a:ln w="57150" cap="flat" cmpd="sng" algn="ctr">
            <a:solidFill>
              <a:srgbClr val="FF66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pic>
        <p:nvPicPr>
          <p:cNvPr id="4" name="Audio 3">
            <a:hlinkClick r:id="" action="ppaction://media"/>
            <a:extLst>
              <a:ext uri="{FF2B5EF4-FFF2-40B4-BE49-F238E27FC236}">
                <a16:creationId xmlns:a16="http://schemas.microsoft.com/office/drawing/2014/main" id="{C52B5E4C-ADB0-47C8-AD14-292B185F2E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65677239"/>
      </p:ext>
    </p:extLst>
  </p:cSld>
  <p:clrMapOvr>
    <a:masterClrMapping/>
  </p:clrMapOvr>
  <mc:AlternateContent xmlns:mc="http://schemas.openxmlformats.org/markup-compatibility/2006" xmlns:p14="http://schemas.microsoft.com/office/powerpoint/2010/main">
    <mc:Choice Requires="p14">
      <p:transition spd="slow" p14:dur="2000" advTm="27925"/>
    </mc:Choice>
    <mc:Fallback xmlns="">
      <p:transition spd="slow" advTm="27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35CB8E-A73F-41B1-8BE3-93C233426B1C}"/>
              </a:ext>
            </a:extLst>
          </p:cNvPr>
          <p:cNvSpPr>
            <a:spLocks noGrp="1"/>
          </p:cNvSpPr>
          <p:nvPr>
            <p:ph idx="1"/>
          </p:nvPr>
        </p:nvSpPr>
        <p:spPr>
          <a:xfrm>
            <a:off x="939113" y="1505465"/>
            <a:ext cx="8991600" cy="5181600"/>
          </a:xfrm>
        </p:spPr>
        <p:txBody>
          <a:bodyPr/>
          <a:lstStyle/>
          <a:p>
            <a:pPr marL="501650" lvl="2" indent="-457200">
              <a:spcBef>
                <a:spcPts val="624"/>
              </a:spcBef>
              <a:buFont typeface="Arial" panose="020B0604020202020204" pitchFamily="34" charset="0"/>
              <a:buChar char="•"/>
            </a:pPr>
            <a:r>
              <a:rPr lang="en-US" sz="2800" dirty="0"/>
              <a:t>Maintenance of lawns that does not result in harm to burrowing owls and do not collapse or flood burrows</a:t>
            </a:r>
          </a:p>
          <a:p>
            <a:pPr marL="501650" lvl="2" indent="-457200">
              <a:spcBef>
                <a:spcPts val="624"/>
              </a:spcBef>
              <a:buFont typeface="Arial" panose="020B0604020202020204" pitchFamily="34" charset="0"/>
              <a:buChar char="•"/>
            </a:pPr>
            <a:r>
              <a:rPr lang="en-US" sz="2800" dirty="0"/>
              <a:t>Use of pesticides and herbicides according to the label instructions and not immediately around the burrow entrance</a:t>
            </a:r>
          </a:p>
          <a:p>
            <a:pPr marL="501650" lvl="2" indent="-457200">
              <a:spcBef>
                <a:spcPts val="624"/>
              </a:spcBef>
              <a:buFont typeface="Arial" panose="020B0604020202020204" pitchFamily="34" charset="0"/>
              <a:buChar char="•"/>
            </a:pPr>
            <a:r>
              <a:rPr lang="en-US" sz="2800" dirty="0"/>
              <a:t>Re-sodding of a lawn (outside of the breeding season) </a:t>
            </a:r>
          </a:p>
          <a:p>
            <a:pPr marL="501650" lvl="2" indent="-457200">
              <a:spcBef>
                <a:spcPts val="624"/>
              </a:spcBef>
              <a:buFont typeface="Arial" panose="020B0604020202020204" pitchFamily="34" charset="0"/>
              <a:buChar char="•"/>
            </a:pPr>
            <a:r>
              <a:rPr lang="en-US" sz="2800" dirty="0"/>
              <a:t>Other activities listed on page 8-9 of the Guidelines</a:t>
            </a:r>
          </a:p>
        </p:txBody>
      </p:sp>
      <p:sp>
        <p:nvSpPr>
          <p:cNvPr id="5" name="Title 4">
            <a:extLst>
              <a:ext uri="{FF2B5EF4-FFF2-40B4-BE49-F238E27FC236}">
                <a16:creationId xmlns:a16="http://schemas.microsoft.com/office/drawing/2014/main" id="{C3B47C2F-F512-4969-AE61-8E16313194A8}"/>
              </a:ext>
            </a:extLst>
          </p:cNvPr>
          <p:cNvSpPr>
            <a:spLocks noGrp="1"/>
          </p:cNvSpPr>
          <p:nvPr>
            <p:ph type="title"/>
          </p:nvPr>
        </p:nvSpPr>
        <p:spPr/>
        <p:txBody>
          <a:bodyPr/>
          <a:lstStyle/>
          <a:p>
            <a:r>
              <a:rPr lang="en-US"/>
              <a:t>Activities not expected to cause take</a:t>
            </a:r>
          </a:p>
        </p:txBody>
      </p:sp>
      <p:pic>
        <p:nvPicPr>
          <p:cNvPr id="4" name="Picture 3">
            <a:extLst>
              <a:ext uri="{FF2B5EF4-FFF2-40B4-BE49-F238E27FC236}">
                <a16:creationId xmlns:a16="http://schemas.microsoft.com/office/drawing/2014/main" id="{A36E0956-4787-4881-901F-AC6AF9C1709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22" b="97222" l="9202" r="89571">
                        <a14:foregroundMark x1="35890" y1="96528" x2="30675" y2="92708"/>
                        <a14:foregroundMark x1="54294" y1="95139" x2="54294" y2="95139"/>
                        <a14:foregroundMark x1="55828" y1="89236" x2="55828" y2="96528"/>
                        <a14:foregroundMark x1="56442" y1="97569" x2="54908" y2="88889"/>
                        <a14:foregroundMark x1="51227" y1="90278" x2="46933" y2="87153"/>
                      </a14:backgroundRemoval>
                    </a14:imgEffect>
                  </a14:imgLayer>
                </a14:imgProps>
              </a:ext>
              <a:ext uri="{28A0092B-C50C-407E-A947-70E740481C1C}">
                <a14:useLocalDpi xmlns:a14="http://schemas.microsoft.com/office/drawing/2010/main" val="0"/>
              </a:ext>
            </a:extLst>
          </a:blip>
          <a:srcRect/>
          <a:stretch/>
        </p:blipFill>
        <p:spPr>
          <a:xfrm>
            <a:off x="8717280" y="3955869"/>
            <a:ext cx="3276600" cy="2902131"/>
          </a:xfrm>
          <a:prstGeom prst="rect">
            <a:avLst/>
          </a:prstGeom>
        </p:spPr>
      </p:pic>
      <p:pic>
        <p:nvPicPr>
          <p:cNvPr id="2" name="Audio 1">
            <a:hlinkClick r:id="" action="ppaction://media"/>
            <a:extLst>
              <a:ext uri="{FF2B5EF4-FFF2-40B4-BE49-F238E27FC236}">
                <a16:creationId xmlns:a16="http://schemas.microsoft.com/office/drawing/2014/main" id="{9B84E8FE-EC19-4770-A4DC-A758A32373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61411401"/>
      </p:ext>
    </p:extLst>
  </p:cSld>
  <p:clrMapOvr>
    <a:masterClrMapping/>
  </p:clrMapOvr>
  <mc:AlternateContent xmlns:mc="http://schemas.openxmlformats.org/markup-compatibility/2006" xmlns:p14="http://schemas.microsoft.com/office/powerpoint/2010/main">
    <mc:Choice Requires="p14">
      <p:transition spd="slow" p14:dur="2000" advTm="25788"/>
    </mc:Choice>
    <mc:Fallback xmlns="">
      <p:transition spd="slow" advTm="25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35CB8E-A73F-41B1-8BE3-93C233426B1C}"/>
              </a:ext>
            </a:extLst>
          </p:cNvPr>
          <p:cNvSpPr>
            <a:spLocks noGrp="1"/>
          </p:cNvSpPr>
          <p:nvPr>
            <p:ph idx="1"/>
          </p:nvPr>
        </p:nvSpPr>
        <p:spPr>
          <a:xfrm>
            <a:off x="1143000" y="1401762"/>
            <a:ext cx="8606020" cy="5181600"/>
          </a:xfrm>
        </p:spPr>
        <p:txBody>
          <a:bodyPr/>
          <a:lstStyle/>
          <a:p>
            <a:pPr marL="501650" lvl="2" indent="-457200">
              <a:spcBef>
                <a:spcPts val="624"/>
              </a:spcBef>
              <a:buFont typeface="Arial" panose="020B0604020202020204" pitchFamily="34" charset="0"/>
              <a:buChar char="•"/>
            </a:pPr>
            <a:r>
              <a:rPr lang="en-US" sz="2800" dirty="0"/>
              <a:t>Take can occur even if burrows are on an adjacent property</a:t>
            </a:r>
          </a:p>
          <a:p>
            <a:pPr marL="501650" lvl="2" indent="-457200">
              <a:spcBef>
                <a:spcPts val="624"/>
              </a:spcBef>
              <a:buFont typeface="Arial" panose="020B0604020202020204" pitchFamily="34" charset="0"/>
              <a:buChar char="•"/>
            </a:pPr>
            <a:r>
              <a:rPr lang="en-US" sz="2800" dirty="0"/>
              <a:t>Projects started during the non-breeding season that unexpectedly extend into the breeding season</a:t>
            </a:r>
          </a:p>
        </p:txBody>
      </p:sp>
      <p:sp>
        <p:nvSpPr>
          <p:cNvPr id="7" name="Rectangle 6">
            <a:extLst>
              <a:ext uri="{FF2B5EF4-FFF2-40B4-BE49-F238E27FC236}">
                <a16:creationId xmlns:a16="http://schemas.microsoft.com/office/drawing/2014/main" id="{0BCC8646-2F63-4B0F-9DEE-735001C9B0A9}"/>
              </a:ext>
            </a:extLst>
          </p:cNvPr>
          <p:cNvSpPr/>
          <p:nvPr/>
        </p:nvSpPr>
        <p:spPr>
          <a:xfrm>
            <a:off x="8321628" y="6369906"/>
            <a:ext cx="1800493" cy="276999"/>
          </a:xfrm>
          <a:prstGeom prst="rect">
            <a:avLst/>
          </a:prstGeom>
        </p:spPr>
        <p:txBody>
          <a:bodyPr wrap="none">
            <a:spAutoFit/>
          </a:bodyPr>
          <a:lstStyle/>
          <a:p>
            <a:r>
              <a:rPr lang="en-US" sz="1200">
                <a:latin typeface="+mj-lt"/>
              </a:rPr>
              <a:t>Photo by Ron Bielefeld</a:t>
            </a:r>
          </a:p>
        </p:txBody>
      </p:sp>
      <p:pic>
        <p:nvPicPr>
          <p:cNvPr id="9" name="Picture 8" descr="A bird that is standing in the grass&#10;&#10;Description generated with very high confidence">
            <a:extLst>
              <a:ext uri="{FF2B5EF4-FFF2-40B4-BE49-F238E27FC236}">
                <a16:creationId xmlns:a16="http://schemas.microsoft.com/office/drawing/2014/main" id="{A3348FA7-74FB-47B0-BE64-D64E622311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3228" y="3819302"/>
            <a:ext cx="4978400" cy="2738120"/>
          </a:xfrm>
          <a:prstGeom prst="rect">
            <a:avLst/>
          </a:prstGeom>
        </p:spPr>
      </p:pic>
      <p:sp>
        <p:nvSpPr>
          <p:cNvPr id="5" name="Title 4">
            <a:extLst>
              <a:ext uri="{FF2B5EF4-FFF2-40B4-BE49-F238E27FC236}">
                <a16:creationId xmlns:a16="http://schemas.microsoft.com/office/drawing/2014/main" id="{106E208C-72B8-4469-BB57-40C3D71CD66C}"/>
              </a:ext>
            </a:extLst>
          </p:cNvPr>
          <p:cNvSpPr>
            <a:spLocks noGrp="1"/>
          </p:cNvSpPr>
          <p:nvPr>
            <p:ph type="title"/>
          </p:nvPr>
        </p:nvSpPr>
        <p:spPr/>
        <p:txBody>
          <a:bodyPr/>
          <a:lstStyle/>
          <a:p>
            <a:r>
              <a:rPr lang="en-US"/>
              <a:t>More on take…</a:t>
            </a:r>
          </a:p>
        </p:txBody>
      </p:sp>
      <p:pic>
        <p:nvPicPr>
          <p:cNvPr id="4" name="Audio 3">
            <a:hlinkClick r:id="" action="ppaction://media"/>
            <a:extLst>
              <a:ext uri="{FF2B5EF4-FFF2-40B4-BE49-F238E27FC236}">
                <a16:creationId xmlns:a16="http://schemas.microsoft.com/office/drawing/2014/main" id="{DBCB344B-D1A5-4502-92C9-3DD1525DC2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44845936"/>
      </p:ext>
    </p:extLst>
  </p:cSld>
  <p:clrMapOvr>
    <a:masterClrMapping/>
  </p:clrMapOvr>
  <mc:AlternateContent xmlns:mc="http://schemas.openxmlformats.org/markup-compatibility/2006" xmlns:p14="http://schemas.microsoft.com/office/powerpoint/2010/main">
    <mc:Choice Requires="p14">
      <p:transition spd="slow" p14:dur="2000" advTm="25483"/>
    </mc:Choice>
    <mc:Fallback xmlns="">
      <p:transition spd="slow" advTm="25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593519-4C57-485B-AB4D-943EB71A1BBE}"/>
              </a:ext>
            </a:extLst>
          </p:cNvPr>
          <p:cNvSpPr>
            <a:spLocks noGrp="1"/>
          </p:cNvSpPr>
          <p:nvPr>
            <p:ph idx="1"/>
          </p:nvPr>
        </p:nvSpPr>
        <p:spPr>
          <a:xfrm>
            <a:off x="1295400" y="1676400"/>
            <a:ext cx="5562600" cy="3992563"/>
          </a:xfrm>
        </p:spPr>
        <p:txBody>
          <a:bodyPr/>
          <a:lstStyle/>
          <a:p>
            <a:pPr marL="514350" indent="-514350">
              <a:buFont typeface="+mj-lt"/>
              <a:buAutoNum type="arabicPeriod"/>
            </a:pPr>
            <a:r>
              <a:rPr lang="en-US" dirty="0"/>
              <a:t>Biological Background</a:t>
            </a:r>
          </a:p>
          <a:p>
            <a:pPr marL="514350" indent="-514350">
              <a:buFont typeface="+mj-lt"/>
              <a:buAutoNum type="arabicPeriod"/>
            </a:pPr>
            <a:r>
              <a:rPr lang="en-US" dirty="0"/>
              <a:t>Status &amp; protections</a:t>
            </a:r>
          </a:p>
          <a:p>
            <a:pPr marL="514350" indent="-514350">
              <a:buFont typeface="+mj-lt"/>
              <a:buAutoNum type="arabicPeriod"/>
            </a:pPr>
            <a:r>
              <a:rPr lang="en-US" dirty="0"/>
              <a:t>Permitting </a:t>
            </a:r>
          </a:p>
          <a:p>
            <a:pPr marL="971550" lvl="1" indent="-571500">
              <a:buFont typeface="+mj-lt"/>
              <a:buAutoNum type="romanLcPeriod"/>
            </a:pPr>
            <a:r>
              <a:rPr lang="en-US" dirty="0"/>
              <a:t>How to avoid take </a:t>
            </a:r>
          </a:p>
          <a:p>
            <a:pPr marL="971550" lvl="1" indent="-571500">
              <a:buFont typeface="+mj-lt"/>
              <a:buAutoNum type="romanLcPeriod"/>
            </a:pPr>
            <a:r>
              <a:rPr lang="en-US" dirty="0"/>
              <a:t>How to determine if a permit is needed</a:t>
            </a:r>
          </a:p>
          <a:p>
            <a:pPr marL="514350" indent="-514350">
              <a:buFont typeface="+mj-lt"/>
              <a:buAutoNum type="arabicPeriod"/>
            </a:pPr>
            <a:r>
              <a:rPr lang="en-US" dirty="0"/>
              <a:t>Contacts &amp; resources</a:t>
            </a:r>
          </a:p>
        </p:txBody>
      </p:sp>
      <p:pic>
        <p:nvPicPr>
          <p:cNvPr id="4" name="Picture 3">
            <a:extLst>
              <a:ext uri="{FF2B5EF4-FFF2-40B4-BE49-F238E27FC236}">
                <a16:creationId xmlns:a16="http://schemas.microsoft.com/office/drawing/2014/main" id="{79CACB8B-13EF-42F1-B984-C30F908F4A1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934200" y="685800"/>
            <a:ext cx="5049698" cy="335324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a:extLst>
              <a:ext uri="{FF2B5EF4-FFF2-40B4-BE49-F238E27FC236}">
                <a16:creationId xmlns:a16="http://schemas.microsoft.com/office/drawing/2014/main" id="{E576784C-6E10-446C-AC82-B5B178002D6F}"/>
              </a:ext>
            </a:extLst>
          </p:cNvPr>
          <p:cNvSpPr>
            <a:spLocks noGrp="1"/>
          </p:cNvSpPr>
          <p:nvPr>
            <p:ph type="title"/>
          </p:nvPr>
        </p:nvSpPr>
        <p:spPr/>
        <p:txBody>
          <a:bodyPr/>
          <a:lstStyle/>
          <a:p>
            <a:r>
              <a:rPr lang="en-US"/>
              <a:t>Outline</a:t>
            </a:r>
          </a:p>
        </p:txBody>
      </p:sp>
      <p:pic>
        <p:nvPicPr>
          <p:cNvPr id="2" name="Audio 1">
            <a:hlinkClick r:id="" action="ppaction://media"/>
            <a:extLst>
              <a:ext uri="{FF2B5EF4-FFF2-40B4-BE49-F238E27FC236}">
                <a16:creationId xmlns:a16="http://schemas.microsoft.com/office/drawing/2014/main" id="{2899747E-A639-41BC-BF96-96B9CB493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55449470"/>
      </p:ext>
    </p:extLst>
  </p:cSld>
  <p:clrMapOvr>
    <a:masterClrMapping/>
  </p:clrMapOvr>
  <mc:AlternateContent xmlns:mc="http://schemas.openxmlformats.org/markup-compatibility/2006" xmlns:p14="http://schemas.microsoft.com/office/powerpoint/2010/main">
    <mc:Choice Requires="p14">
      <p:transition spd="slow" p14:dur="2000" advTm="13728"/>
    </mc:Choice>
    <mc:Fallback xmlns="">
      <p:transition spd="slow" advTm="13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600200"/>
            <a:ext cx="4572000" cy="2536825"/>
          </a:xfrm>
        </p:spPr>
        <p:txBody>
          <a:bodyPr>
            <a:normAutofit/>
          </a:bodyPr>
          <a:lstStyle/>
          <a:p>
            <a:pPr marL="514350" indent="-514350">
              <a:buFont typeface="+mj-lt"/>
              <a:buAutoNum type="arabicPeriod"/>
            </a:pPr>
            <a:r>
              <a:rPr lang="en-US" dirty="0"/>
              <a:t>Incidental Take</a:t>
            </a:r>
          </a:p>
          <a:p>
            <a:pPr marL="514350" indent="-514350">
              <a:buFont typeface="+mj-lt"/>
              <a:buAutoNum type="arabicPeriod"/>
            </a:pPr>
            <a:r>
              <a:rPr lang="en-US" dirty="0"/>
              <a:t>Intentional Take</a:t>
            </a:r>
          </a:p>
          <a:p>
            <a:pPr marL="514350" indent="-514350">
              <a:buFont typeface="+mj-lt"/>
              <a:buAutoNum type="arabicPeriod"/>
            </a:pPr>
            <a:endParaRPr lang="en-US" sz="3600" dirty="0"/>
          </a:p>
          <a:p>
            <a:endParaRPr lang="en-US" sz="3600" dirty="0"/>
          </a:p>
        </p:txBody>
      </p:sp>
      <p:pic>
        <p:nvPicPr>
          <p:cNvPr id="9" name="Picture 8">
            <a:extLst>
              <a:ext uri="{FF2B5EF4-FFF2-40B4-BE49-F238E27FC236}">
                <a16:creationId xmlns:a16="http://schemas.microsoft.com/office/drawing/2014/main" id="{A5A6D04B-285D-400A-A413-F63108D9EA6C}"/>
              </a:ext>
            </a:extLst>
          </p:cNvPr>
          <p:cNvPicPr>
            <a:picLocks noChangeAspect="1"/>
          </p:cNvPicPr>
          <p:nvPr/>
        </p:nvPicPr>
        <p:blipFill>
          <a:blip r:embed="rId4"/>
          <a:stretch>
            <a:fillRect/>
          </a:stretch>
        </p:blipFill>
        <p:spPr>
          <a:xfrm>
            <a:off x="8534400" y="950829"/>
            <a:ext cx="2816570" cy="4956342"/>
          </a:xfrm>
          <a:prstGeom prst="rect">
            <a:avLst/>
          </a:prstGeom>
        </p:spPr>
      </p:pic>
      <p:sp>
        <p:nvSpPr>
          <p:cNvPr id="10" name="TextBox 9">
            <a:extLst>
              <a:ext uri="{FF2B5EF4-FFF2-40B4-BE49-F238E27FC236}">
                <a16:creationId xmlns:a16="http://schemas.microsoft.com/office/drawing/2014/main" id="{A175EDF0-672A-4C4D-881A-A6ACFE9D5747}"/>
              </a:ext>
            </a:extLst>
          </p:cNvPr>
          <p:cNvSpPr txBox="1"/>
          <p:nvPr/>
        </p:nvSpPr>
        <p:spPr>
          <a:xfrm>
            <a:off x="10897368" y="5829300"/>
            <a:ext cx="380232" cy="215444"/>
          </a:xfrm>
          <a:prstGeom prst="rect">
            <a:avLst/>
          </a:prstGeom>
          <a:noFill/>
        </p:spPr>
        <p:txBody>
          <a:bodyPr wrap="none" rtlCol="0">
            <a:spAutoFit/>
          </a:bodyPr>
          <a:lstStyle/>
          <a:p>
            <a:r>
              <a:rPr lang="en-US"/>
              <a:t>FWC</a:t>
            </a:r>
          </a:p>
        </p:txBody>
      </p:sp>
      <p:sp>
        <p:nvSpPr>
          <p:cNvPr id="5" name="Title 4">
            <a:extLst>
              <a:ext uri="{FF2B5EF4-FFF2-40B4-BE49-F238E27FC236}">
                <a16:creationId xmlns:a16="http://schemas.microsoft.com/office/drawing/2014/main" id="{F52BA1F4-0577-447A-AB7E-3F87C1E41E09}"/>
              </a:ext>
            </a:extLst>
          </p:cNvPr>
          <p:cNvSpPr>
            <a:spLocks noGrp="1"/>
          </p:cNvSpPr>
          <p:nvPr>
            <p:ph type="title"/>
          </p:nvPr>
        </p:nvSpPr>
        <p:spPr/>
        <p:txBody>
          <a:bodyPr/>
          <a:lstStyle/>
          <a:p>
            <a:r>
              <a:rPr lang="en-US"/>
              <a:t>Types of permits</a:t>
            </a:r>
          </a:p>
        </p:txBody>
      </p:sp>
      <p:pic>
        <p:nvPicPr>
          <p:cNvPr id="4" name="Audio 3">
            <a:hlinkClick r:id="" action="ppaction://media"/>
            <a:extLst>
              <a:ext uri="{FF2B5EF4-FFF2-40B4-BE49-F238E27FC236}">
                <a16:creationId xmlns:a16="http://schemas.microsoft.com/office/drawing/2014/main" id="{C2B4277F-3DFD-4158-B221-65A87B5A70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34870647"/>
      </p:ext>
    </p:extLst>
  </p:cSld>
  <p:clrMapOvr>
    <a:masterClrMapping/>
  </p:clrMapOvr>
  <mc:AlternateContent xmlns:mc="http://schemas.openxmlformats.org/markup-compatibility/2006" xmlns:p14="http://schemas.microsoft.com/office/powerpoint/2010/main">
    <mc:Choice Requires="p14">
      <p:transition spd="slow" p14:dur="2000" advTm="6991"/>
    </mc:Choice>
    <mc:Fallback xmlns="">
      <p:transition spd="slow" advTm="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1529888"/>
            <a:ext cx="6756400" cy="3368380"/>
          </a:xfrm>
        </p:spPr>
        <p:txBody>
          <a:bodyPr/>
          <a:lstStyle/>
          <a:p>
            <a:pPr>
              <a:buFont typeface="Arial" panose="020B0604020202020204" pitchFamily="34" charset="0"/>
              <a:buChar char="•"/>
            </a:pPr>
            <a:r>
              <a:rPr lang="en-US" sz="2800" dirty="0"/>
              <a:t>Incidental Take refers to take that is incidental to, and not the purpose of, carrying out an otherwise lawful activity </a:t>
            </a:r>
          </a:p>
          <a:p>
            <a:pPr>
              <a:buFont typeface="Arial" panose="020B0604020202020204" pitchFamily="34" charset="0"/>
              <a:buChar char="•"/>
            </a:pPr>
            <a:r>
              <a:rPr lang="en-US" sz="2800" dirty="0"/>
              <a:t>“Migratory Bird Nest Removal” in online permit system</a:t>
            </a:r>
          </a:p>
          <a:p>
            <a:endParaRPr lang="en-US" sz="2800" dirty="0"/>
          </a:p>
        </p:txBody>
      </p:sp>
      <p:pic>
        <p:nvPicPr>
          <p:cNvPr id="4" name="Picture 3">
            <a:extLst>
              <a:ext uri="{FF2B5EF4-FFF2-40B4-BE49-F238E27FC236}">
                <a16:creationId xmlns:a16="http://schemas.microsoft.com/office/drawing/2014/main" id="{CF750769-94EB-46CA-B816-7E1F493D7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1529888"/>
            <a:ext cx="4269531" cy="2743200"/>
          </a:xfrm>
          <a:prstGeom prst="rect">
            <a:avLst/>
          </a:prstGeom>
        </p:spPr>
      </p:pic>
      <p:sp>
        <p:nvSpPr>
          <p:cNvPr id="6" name="Title 5">
            <a:extLst>
              <a:ext uri="{FF2B5EF4-FFF2-40B4-BE49-F238E27FC236}">
                <a16:creationId xmlns:a16="http://schemas.microsoft.com/office/drawing/2014/main" id="{9880AF25-445C-4335-8F21-6C4491407E23}"/>
              </a:ext>
            </a:extLst>
          </p:cNvPr>
          <p:cNvSpPr>
            <a:spLocks noGrp="1"/>
          </p:cNvSpPr>
          <p:nvPr>
            <p:ph type="title"/>
          </p:nvPr>
        </p:nvSpPr>
        <p:spPr/>
        <p:txBody>
          <a:bodyPr/>
          <a:lstStyle/>
          <a:p>
            <a:r>
              <a:rPr lang="en-US" dirty="0"/>
              <a:t>Incidental Take Permits</a:t>
            </a:r>
          </a:p>
        </p:txBody>
      </p:sp>
      <p:pic>
        <p:nvPicPr>
          <p:cNvPr id="2" name="Audio 1">
            <a:hlinkClick r:id="" action="ppaction://media"/>
            <a:extLst>
              <a:ext uri="{FF2B5EF4-FFF2-40B4-BE49-F238E27FC236}">
                <a16:creationId xmlns:a16="http://schemas.microsoft.com/office/drawing/2014/main" id="{424D5CD1-8C13-4024-999F-83AA998400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79418450"/>
      </p:ext>
    </p:extLst>
  </p:cSld>
  <p:clrMapOvr>
    <a:masterClrMapping/>
  </p:clrMapOvr>
  <mc:AlternateContent xmlns:mc="http://schemas.openxmlformats.org/markup-compatibility/2006" xmlns:p14="http://schemas.microsoft.com/office/powerpoint/2010/main">
    <mc:Choice Requires="p14">
      <p:transition spd="slow" p14:dur="2000" advTm="26323"/>
    </mc:Choice>
    <mc:Fallback xmlns="">
      <p:transition spd="slow" advTm="26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A59CAAC7-FFD5-44E5-9835-630E4893E85F}"/>
              </a:ext>
            </a:extLst>
          </p:cNvPr>
          <p:cNvSpPr>
            <a:spLocks noGrp="1"/>
          </p:cNvSpPr>
          <p:nvPr>
            <p:ph type="title"/>
          </p:nvPr>
        </p:nvSpPr>
        <p:spPr>
          <a:xfrm>
            <a:off x="609600" y="274638"/>
            <a:ext cx="11074400" cy="1143000"/>
          </a:xfrm>
        </p:spPr>
        <p:txBody>
          <a:bodyPr/>
          <a:lstStyle/>
          <a:p>
            <a:r>
              <a:rPr lang="en-US"/>
              <a:t>Incidental Take Permit</a:t>
            </a:r>
          </a:p>
        </p:txBody>
      </p:sp>
      <p:pic>
        <p:nvPicPr>
          <p:cNvPr id="9" name="Picture 8">
            <a:extLst>
              <a:ext uri="{FF2B5EF4-FFF2-40B4-BE49-F238E27FC236}">
                <a16:creationId xmlns:a16="http://schemas.microsoft.com/office/drawing/2014/main" id="{E1A7CF01-4E0E-47A8-A8C0-612ED637DB28}"/>
              </a:ext>
            </a:extLst>
          </p:cNvPr>
          <p:cNvPicPr>
            <a:picLocks noChangeAspect="1"/>
          </p:cNvPicPr>
          <p:nvPr/>
        </p:nvPicPr>
        <p:blipFill rotWithShape="1">
          <a:blip r:embed="rId4">
            <a:extLst>
              <a:ext uri="{28A0092B-C50C-407E-A947-70E740481C1C}">
                <a14:useLocalDpi xmlns:a14="http://schemas.microsoft.com/office/drawing/2010/main" val="0"/>
              </a:ext>
            </a:extLst>
          </a:blip>
          <a:srcRect l="30002" t="28469" r="13582" b="4410"/>
          <a:stretch/>
        </p:blipFill>
        <p:spPr>
          <a:xfrm>
            <a:off x="1600200" y="1386834"/>
            <a:ext cx="9982200" cy="5377915"/>
          </a:xfrm>
          <a:prstGeom prst="rect">
            <a:avLst/>
          </a:prstGeom>
        </p:spPr>
      </p:pic>
      <p:sp>
        <p:nvSpPr>
          <p:cNvPr id="8" name="Oval 7">
            <a:extLst>
              <a:ext uri="{FF2B5EF4-FFF2-40B4-BE49-F238E27FC236}">
                <a16:creationId xmlns:a16="http://schemas.microsoft.com/office/drawing/2014/main" id="{3711405E-CA3C-4ADF-BB7B-CDCD2F9EA23F}"/>
              </a:ext>
            </a:extLst>
          </p:cNvPr>
          <p:cNvSpPr/>
          <p:nvPr/>
        </p:nvSpPr>
        <p:spPr bwMode="auto">
          <a:xfrm>
            <a:off x="1439694" y="5410200"/>
            <a:ext cx="4648200" cy="533400"/>
          </a:xfrm>
          <a:prstGeom prst="ellipse">
            <a:avLst/>
          </a:prstGeom>
          <a:noFill/>
          <a:ln w="7620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Franklin Gothic Book" pitchFamily="34" charset="0"/>
            </a:endParaRPr>
          </a:p>
        </p:txBody>
      </p:sp>
      <p:pic>
        <p:nvPicPr>
          <p:cNvPr id="2" name="Audio 1">
            <a:hlinkClick r:id="" action="ppaction://media"/>
            <a:extLst>
              <a:ext uri="{FF2B5EF4-FFF2-40B4-BE49-F238E27FC236}">
                <a16:creationId xmlns:a16="http://schemas.microsoft.com/office/drawing/2014/main" id="{DD5A5151-2AB8-4812-81BF-66F45AC354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20340619"/>
      </p:ext>
    </p:extLst>
  </p:cSld>
  <p:clrMapOvr>
    <a:masterClrMapping/>
  </p:clrMapOvr>
  <mc:AlternateContent xmlns:mc="http://schemas.openxmlformats.org/markup-compatibility/2006" xmlns:p14="http://schemas.microsoft.com/office/powerpoint/2010/main">
    <mc:Choice Requires="p14">
      <p:transition spd="slow" p14:dur="2000" advTm="12799"/>
    </mc:Choice>
    <mc:Fallback xmlns="">
      <p:transition spd="slow" advTm="1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B92118-867B-406D-A361-BA1CC2B66EF8}"/>
              </a:ext>
            </a:extLst>
          </p:cNvPr>
          <p:cNvSpPr>
            <a:spLocks noGrp="1"/>
          </p:cNvSpPr>
          <p:nvPr>
            <p:ph idx="1"/>
          </p:nvPr>
        </p:nvSpPr>
        <p:spPr>
          <a:xfrm>
            <a:off x="1257300" y="1447800"/>
            <a:ext cx="9334500" cy="4419600"/>
          </a:xfrm>
        </p:spPr>
        <p:txBody>
          <a:bodyPr/>
          <a:lstStyle/>
          <a:p>
            <a:pPr marL="501650" lvl="2" indent="-457200">
              <a:spcBef>
                <a:spcPts val="624"/>
              </a:spcBef>
              <a:buFont typeface="Arial" panose="020B0604020202020204" pitchFamily="34" charset="0"/>
              <a:buChar char="•"/>
            </a:pPr>
            <a:r>
              <a:rPr lang="en-US" sz="2800" kern="1200" dirty="0">
                <a:ea typeface="+mn-ea"/>
                <a:cs typeface="+mn-cs"/>
              </a:rPr>
              <a:t>In some cases, permit conditions will allow permittees or their designees to: </a:t>
            </a:r>
          </a:p>
          <a:p>
            <a:pPr marL="958850" lvl="3" indent="-457200">
              <a:spcBef>
                <a:spcPts val="624"/>
              </a:spcBef>
              <a:buFont typeface="Arial" panose="020B0604020202020204" pitchFamily="34" charset="0"/>
              <a:buChar char="•"/>
            </a:pPr>
            <a:r>
              <a:rPr lang="en-US" sz="2800" dirty="0"/>
              <a:t>Scope burrows;</a:t>
            </a:r>
          </a:p>
          <a:p>
            <a:pPr marL="958850" lvl="3" indent="-457200">
              <a:spcBef>
                <a:spcPts val="624"/>
              </a:spcBef>
              <a:buFont typeface="Arial" panose="020B0604020202020204" pitchFamily="34" charset="0"/>
              <a:buChar char="•"/>
            </a:pPr>
            <a:r>
              <a:rPr lang="en-US" sz="2800" dirty="0"/>
              <a:t>Excavate and fill burrows that are inactive; </a:t>
            </a:r>
          </a:p>
          <a:p>
            <a:pPr marL="958850" lvl="3" indent="-457200">
              <a:spcBef>
                <a:spcPts val="624"/>
              </a:spcBef>
              <a:buFont typeface="Arial" panose="020B0604020202020204" pitchFamily="34" charset="0"/>
              <a:buChar char="•"/>
            </a:pPr>
            <a:r>
              <a:rPr lang="en-US" sz="2800" dirty="0"/>
              <a:t>Harass burrowing owls within 33 feet of a burrow; </a:t>
            </a:r>
          </a:p>
          <a:p>
            <a:pPr marL="958850" lvl="3" indent="-457200">
              <a:spcBef>
                <a:spcPts val="624"/>
              </a:spcBef>
              <a:buFont typeface="Arial" panose="020B0604020202020204" pitchFamily="34" charset="0"/>
              <a:buChar char="•"/>
            </a:pPr>
            <a:r>
              <a:rPr lang="en-US" sz="2800" dirty="0"/>
              <a:t>Activities within 10 feet of a burrow. </a:t>
            </a:r>
          </a:p>
          <a:p>
            <a:endParaRPr lang="en-US" dirty="0"/>
          </a:p>
        </p:txBody>
      </p:sp>
      <p:pic>
        <p:nvPicPr>
          <p:cNvPr id="6" name="Picture 5">
            <a:extLst>
              <a:ext uri="{FF2B5EF4-FFF2-40B4-BE49-F238E27FC236}">
                <a16:creationId xmlns:a16="http://schemas.microsoft.com/office/drawing/2014/main" id="{AB5DBB12-02E9-40CF-880F-5A2B42A27C7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722" b="97222" l="9202" r="89571">
                        <a14:foregroundMark x1="35890" y1="96528" x2="30675" y2="92708"/>
                        <a14:foregroundMark x1="54294" y1="95139" x2="54294" y2="95139"/>
                        <a14:foregroundMark x1="55828" y1="89236" x2="55828" y2="96528"/>
                        <a14:foregroundMark x1="56442" y1="97569" x2="54908" y2="88889"/>
                        <a14:foregroundMark x1="51227" y1="90278" x2="46933" y2="87153"/>
                      </a14:backgroundRemoval>
                    </a14:imgEffect>
                  </a14:imgLayer>
                </a14:imgProps>
              </a:ext>
              <a:ext uri="{28A0092B-C50C-407E-A947-70E740481C1C}">
                <a14:useLocalDpi xmlns:a14="http://schemas.microsoft.com/office/drawing/2010/main" val="0"/>
              </a:ext>
            </a:extLst>
          </a:blip>
          <a:srcRect/>
          <a:stretch/>
        </p:blipFill>
        <p:spPr>
          <a:xfrm>
            <a:off x="9448800" y="3955869"/>
            <a:ext cx="3276600" cy="2902131"/>
          </a:xfrm>
          <a:prstGeom prst="rect">
            <a:avLst/>
          </a:prstGeom>
        </p:spPr>
      </p:pic>
      <p:sp>
        <p:nvSpPr>
          <p:cNvPr id="5" name="Title 4">
            <a:extLst>
              <a:ext uri="{FF2B5EF4-FFF2-40B4-BE49-F238E27FC236}">
                <a16:creationId xmlns:a16="http://schemas.microsoft.com/office/drawing/2014/main" id="{5108D03A-4B43-4CBF-A14C-19BCDD5FC390}"/>
              </a:ext>
            </a:extLst>
          </p:cNvPr>
          <p:cNvSpPr>
            <a:spLocks noGrp="1"/>
          </p:cNvSpPr>
          <p:nvPr>
            <p:ph type="title"/>
          </p:nvPr>
        </p:nvSpPr>
        <p:spPr/>
        <p:txBody>
          <a:bodyPr/>
          <a:lstStyle/>
          <a:p>
            <a:r>
              <a:rPr lang="en-US"/>
              <a:t>What can be done with a permit?</a:t>
            </a:r>
          </a:p>
        </p:txBody>
      </p:sp>
      <p:pic>
        <p:nvPicPr>
          <p:cNvPr id="4" name="Audio 3">
            <a:hlinkClick r:id="" action="ppaction://media"/>
            <a:extLst>
              <a:ext uri="{FF2B5EF4-FFF2-40B4-BE49-F238E27FC236}">
                <a16:creationId xmlns:a16="http://schemas.microsoft.com/office/drawing/2014/main" id="{D5C226B1-9691-4351-BFB6-2142B32A93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42936108"/>
      </p:ext>
    </p:extLst>
  </p:cSld>
  <p:clrMapOvr>
    <a:masterClrMapping/>
  </p:clrMapOvr>
  <mc:AlternateContent xmlns:mc="http://schemas.openxmlformats.org/markup-compatibility/2006" xmlns:p14="http://schemas.microsoft.com/office/powerpoint/2010/main">
    <mc:Choice Requires="p14">
      <p:transition spd="slow" p14:dur="2000" advTm="20741"/>
    </mc:Choice>
    <mc:Fallback xmlns="">
      <p:transition spd="slow" advTm="20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B87322-948E-472D-8663-AADDDD8B105C}"/>
              </a:ext>
            </a:extLst>
          </p:cNvPr>
          <p:cNvSpPr>
            <a:spLocks noGrp="1"/>
          </p:cNvSpPr>
          <p:nvPr>
            <p:ph idx="1"/>
          </p:nvPr>
        </p:nvSpPr>
        <p:spPr>
          <a:xfrm>
            <a:off x="2133600" y="1417639"/>
            <a:ext cx="7010400" cy="1858962"/>
          </a:xfrm>
        </p:spPr>
        <p:txBody>
          <a:bodyPr/>
          <a:lstStyle/>
          <a:p>
            <a:r>
              <a:rPr lang="en-US" sz="2800" dirty="0"/>
              <a:t>Applying for a permit is free</a:t>
            </a:r>
          </a:p>
          <a:p>
            <a:r>
              <a:rPr lang="en-US" sz="2800" dirty="0"/>
              <a:t>But there may be mitigation associated with the permit</a:t>
            </a:r>
          </a:p>
        </p:txBody>
      </p:sp>
      <p:pic>
        <p:nvPicPr>
          <p:cNvPr id="5" name="Picture 4">
            <a:extLst>
              <a:ext uri="{FF2B5EF4-FFF2-40B4-BE49-F238E27FC236}">
                <a16:creationId xmlns:a16="http://schemas.microsoft.com/office/drawing/2014/main" id="{7C1FD6D6-1321-4DF9-ACDA-8D5D25A813C8}"/>
              </a:ext>
            </a:extLst>
          </p:cNvPr>
          <p:cNvPicPr>
            <a:picLocks noChangeAspect="1"/>
          </p:cNvPicPr>
          <p:nvPr/>
        </p:nvPicPr>
        <p:blipFill rotWithShape="1">
          <a:blip r:embed="rId4">
            <a:extLst>
              <a:ext uri="{28A0092B-C50C-407E-A947-70E740481C1C}">
                <a14:useLocalDpi xmlns:a14="http://schemas.microsoft.com/office/drawing/2010/main" val="0"/>
              </a:ext>
            </a:extLst>
          </a:blip>
          <a:srcRect l="2500" t="48889" r="4167" b="6667"/>
          <a:stretch/>
        </p:blipFill>
        <p:spPr>
          <a:xfrm>
            <a:off x="1866900" y="3048000"/>
            <a:ext cx="8534400" cy="3048000"/>
          </a:xfrm>
          <a:prstGeom prst="rect">
            <a:avLst/>
          </a:prstGeom>
        </p:spPr>
      </p:pic>
      <p:sp>
        <p:nvSpPr>
          <p:cNvPr id="6" name="Title 5">
            <a:extLst>
              <a:ext uri="{FF2B5EF4-FFF2-40B4-BE49-F238E27FC236}">
                <a16:creationId xmlns:a16="http://schemas.microsoft.com/office/drawing/2014/main" id="{36893C6D-54EE-43ED-8A5B-792B8D8F3358}"/>
              </a:ext>
            </a:extLst>
          </p:cNvPr>
          <p:cNvSpPr>
            <a:spLocks noGrp="1"/>
          </p:cNvSpPr>
          <p:nvPr>
            <p:ph type="title"/>
          </p:nvPr>
        </p:nvSpPr>
        <p:spPr/>
        <p:txBody>
          <a:bodyPr/>
          <a:lstStyle/>
          <a:p>
            <a:r>
              <a:rPr lang="en-US"/>
              <a:t>Mitigation</a:t>
            </a:r>
          </a:p>
        </p:txBody>
      </p:sp>
      <p:pic>
        <p:nvPicPr>
          <p:cNvPr id="4" name="Audio 3">
            <a:hlinkClick r:id="" action="ppaction://media"/>
            <a:extLst>
              <a:ext uri="{FF2B5EF4-FFF2-40B4-BE49-F238E27FC236}">
                <a16:creationId xmlns:a16="http://schemas.microsoft.com/office/drawing/2014/main" id="{57D0995E-A621-44CB-8E41-946BBBF1F1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01807298"/>
      </p:ext>
    </p:extLst>
  </p:cSld>
  <p:clrMapOvr>
    <a:masterClrMapping/>
  </p:clrMapOvr>
  <mc:AlternateContent xmlns:mc="http://schemas.openxmlformats.org/markup-compatibility/2006" xmlns:p14="http://schemas.microsoft.com/office/powerpoint/2010/main">
    <mc:Choice Requires="p14">
      <p:transition spd="slow" p14:dur="2000" advTm="11253"/>
    </mc:Choice>
    <mc:Fallback xmlns="">
      <p:transition spd="slow" advTm="1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77A5BF3-C4AC-4494-B637-34EBB855E22D}"/>
              </a:ext>
            </a:extLst>
          </p:cNvPr>
          <p:cNvSpPr>
            <a:spLocks noGrp="1"/>
          </p:cNvSpPr>
          <p:nvPr>
            <p:ph idx="1"/>
          </p:nvPr>
        </p:nvSpPr>
        <p:spPr>
          <a:xfrm>
            <a:off x="2058430" y="1486578"/>
            <a:ext cx="8038070" cy="954107"/>
          </a:xfrm>
          <a:prstGeom prst="rect">
            <a:avLst/>
          </a:prstGeom>
        </p:spPr>
        <p:txBody>
          <a:bodyPr wrap="square">
            <a:spAutoFit/>
          </a:bodyPr>
          <a:lstStyle/>
          <a:p>
            <a:pPr marL="0" indent="0">
              <a:buNone/>
            </a:pPr>
            <a:r>
              <a:rPr lang="en-US" sz="2800" b="1" u="sng" dirty="0"/>
              <a:t>Category 1</a:t>
            </a:r>
            <a:r>
              <a:rPr lang="en-US" sz="2800" dirty="0"/>
              <a:t>:  Mitigation for projects that do not involve changes to foraging habitat (per burrow)</a:t>
            </a:r>
          </a:p>
        </p:txBody>
      </p:sp>
      <p:graphicFrame>
        <p:nvGraphicFramePr>
          <p:cNvPr id="8" name="Table 7">
            <a:extLst>
              <a:ext uri="{FF2B5EF4-FFF2-40B4-BE49-F238E27FC236}">
                <a16:creationId xmlns:a16="http://schemas.microsoft.com/office/drawing/2014/main" id="{1C85B9BC-1874-4E20-BABA-AF82A14457EA}"/>
              </a:ext>
            </a:extLst>
          </p:cNvPr>
          <p:cNvGraphicFramePr>
            <a:graphicFrameLocks noGrp="1"/>
          </p:cNvGraphicFramePr>
          <p:nvPr>
            <p:extLst>
              <p:ext uri="{D42A27DB-BD31-4B8C-83A1-F6EECF244321}">
                <p14:modId xmlns:p14="http://schemas.microsoft.com/office/powerpoint/2010/main" val="2808337688"/>
              </p:ext>
            </p:extLst>
          </p:nvPr>
        </p:nvGraphicFramePr>
        <p:xfrm>
          <a:off x="2058430" y="2515757"/>
          <a:ext cx="7104484" cy="3200400"/>
        </p:xfrm>
        <a:graphic>
          <a:graphicData uri="http://schemas.openxmlformats.org/drawingml/2006/table">
            <a:tbl>
              <a:tblPr firstRow="1" bandRow="1">
                <a:tableStyleId>{8799B23B-EC83-4686-B30A-512413B5E67A}</a:tableStyleId>
              </a:tblPr>
              <a:tblGrid>
                <a:gridCol w="3552242">
                  <a:extLst>
                    <a:ext uri="{9D8B030D-6E8A-4147-A177-3AD203B41FA5}">
                      <a16:colId xmlns:a16="http://schemas.microsoft.com/office/drawing/2014/main" val="2166081964"/>
                    </a:ext>
                  </a:extLst>
                </a:gridCol>
                <a:gridCol w="3552242">
                  <a:extLst>
                    <a:ext uri="{9D8B030D-6E8A-4147-A177-3AD203B41FA5}">
                      <a16:colId xmlns:a16="http://schemas.microsoft.com/office/drawing/2014/main" val="2906529484"/>
                    </a:ext>
                  </a:extLst>
                </a:gridCol>
              </a:tblGrid>
              <a:tr h="706459">
                <a:tc>
                  <a:txBody>
                    <a:bodyPr/>
                    <a:lstStyle/>
                    <a:p>
                      <a:r>
                        <a:rPr lang="en-US" sz="2400"/>
                        <a:t>Onsite starter or artificial burrows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4582483"/>
                  </a:ext>
                </a:extLst>
              </a:tr>
              <a:tr h="1020441">
                <a:tc>
                  <a:txBody>
                    <a:bodyPr/>
                    <a:lstStyle/>
                    <a:p>
                      <a:r>
                        <a:rPr lang="en-US" sz="2400" b="1" dirty="0"/>
                        <a:t>Financial contribution with offsite starter or artificial burrow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658642"/>
                  </a:ext>
                </a:extLst>
              </a:tr>
              <a:tr h="1020441">
                <a:tc>
                  <a:txBody>
                    <a:bodyPr/>
                    <a:lstStyle/>
                    <a:p>
                      <a:r>
                        <a:rPr lang="en-US" sz="2400" b="1"/>
                        <a:t>Financial contribution alone</a:t>
                      </a:r>
                    </a:p>
                    <a:p>
                      <a:endParaRPr lang="en-US" sz="24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$1,900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0155467"/>
                  </a:ext>
                </a:extLst>
              </a:tr>
            </a:tbl>
          </a:graphicData>
        </a:graphic>
      </p:graphicFrame>
      <p:sp>
        <p:nvSpPr>
          <p:cNvPr id="5" name="Rectangle 4">
            <a:extLst>
              <a:ext uri="{FF2B5EF4-FFF2-40B4-BE49-F238E27FC236}">
                <a16:creationId xmlns:a16="http://schemas.microsoft.com/office/drawing/2014/main" id="{72EB9C3E-239D-45EB-8F12-83EBED44597B}"/>
              </a:ext>
            </a:extLst>
          </p:cNvPr>
          <p:cNvSpPr/>
          <p:nvPr/>
        </p:nvSpPr>
        <p:spPr>
          <a:xfrm>
            <a:off x="2058430" y="6262040"/>
            <a:ext cx="8437605" cy="461665"/>
          </a:xfrm>
          <a:prstGeom prst="rect">
            <a:avLst/>
          </a:prstGeom>
        </p:spPr>
        <p:txBody>
          <a:bodyPr wrap="square">
            <a:spAutoFit/>
          </a:bodyPr>
          <a:lstStyle/>
          <a:p>
            <a:r>
              <a:rPr lang="en-US" sz="2400" dirty="0"/>
              <a:t>*Starter or artificial burrows maintained for 3 years </a:t>
            </a:r>
          </a:p>
        </p:txBody>
      </p:sp>
      <p:sp>
        <p:nvSpPr>
          <p:cNvPr id="4" name="Title 3">
            <a:extLst>
              <a:ext uri="{FF2B5EF4-FFF2-40B4-BE49-F238E27FC236}">
                <a16:creationId xmlns:a16="http://schemas.microsoft.com/office/drawing/2014/main" id="{180ED104-50CE-4934-B1B7-2282BD7E6695}"/>
              </a:ext>
            </a:extLst>
          </p:cNvPr>
          <p:cNvSpPr>
            <a:spLocks noGrp="1"/>
          </p:cNvSpPr>
          <p:nvPr>
            <p:ph type="title"/>
          </p:nvPr>
        </p:nvSpPr>
        <p:spPr/>
        <p:txBody>
          <a:bodyPr/>
          <a:lstStyle/>
          <a:p>
            <a:r>
              <a:rPr lang="en-US"/>
              <a:t>Mitigation</a:t>
            </a:r>
          </a:p>
        </p:txBody>
      </p:sp>
      <p:pic>
        <p:nvPicPr>
          <p:cNvPr id="2" name="Audio 1">
            <a:hlinkClick r:id="" action="ppaction://media"/>
            <a:extLst>
              <a:ext uri="{FF2B5EF4-FFF2-40B4-BE49-F238E27FC236}">
                <a16:creationId xmlns:a16="http://schemas.microsoft.com/office/drawing/2014/main" id="{102D2711-52DD-4F08-9349-69E9D7985D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79463434"/>
      </p:ext>
    </p:extLst>
  </p:cSld>
  <p:clrMapOvr>
    <a:masterClrMapping/>
  </p:clrMapOvr>
  <mc:AlternateContent xmlns:mc="http://schemas.openxmlformats.org/markup-compatibility/2006" xmlns:p14="http://schemas.microsoft.com/office/powerpoint/2010/main">
    <mc:Choice Requires="p14">
      <p:transition spd="slow" p14:dur="2000" advTm="53765"/>
    </mc:Choice>
    <mc:Fallback xmlns="">
      <p:transition spd="slow" advTm="53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485E6E-2FB2-406F-8604-F8D944EF2299}"/>
              </a:ext>
            </a:extLst>
          </p:cNvPr>
          <p:cNvSpPr/>
          <p:nvPr/>
        </p:nvSpPr>
        <p:spPr>
          <a:xfrm>
            <a:off x="2001795" y="1394928"/>
            <a:ext cx="8437605" cy="1384995"/>
          </a:xfrm>
          <a:prstGeom prst="rect">
            <a:avLst/>
          </a:prstGeom>
        </p:spPr>
        <p:txBody>
          <a:bodyPr wrap="square">
            <a:spAutoFit/>
          </a:bodyPr>
          <a:lstStyle/>
          <a:p>
            <a:r>
              <a:rPr lang="en-US" sz="2800" b="1" u="sng" dirty="0"/>
              <a:t>Category 2</a:t>
            </a:r>
            <a:r>
              <a:rPr lang="en-US" sz="2800" dirty="0"/>
              <a:t>:  Mitigation for projects with changes to foraging habitat but no significant habitat modification (per burrow cluster)</a:t>
            </a:r>
          </a:p>
        </p:txBody>
      </p:sp>
      <p:graphicFrame>
        <p:nvGraphicFramePr>
          <p:cNvPr id="6" name="Table 5">
            <a:extLst>
              <a:ext uri="{FF2B5EF4-FFF2-40B4-BE49-F238E27FC236}">
                <a16:creationId xmlns:a16="http://schemas.microsoft.com/office/drawing/2014/main" id="{FC1C91BC-7D77-4C48-B776-5E4068F26900}"/>
              </a:ext>
            </a:extLst>
          </p:cNvPr>
          <p:cNvGraphicFramePr>
            <a:graphicFrameLocks noGrp="1"/>
          </p:cNvGraphicFramePr>
          <p:nvPr>
            <p:extLst>
              <p:ext uri="{D42A27DB-BD31-4B8C-83A1-F6EECF244321}">
                <p14:modId xmlns:p14="http://schemas.microsoft.com/office/powerpoint/2010/main" val="1635844950"/>
              </p:ext>
            </p:extLst>
          </p:nvPr>
        </p:nvGraphicFramePr>
        <p:xfrm>
          <a:off x="2001795" y="2861387"/>
          <a:ext cx="7904206" cy="2743200"/>
        </p:xfrm>
        <a:graphic>
          <a:graphicData uri="http://schemas.openxmlformats.org/drawingml/2006/table">
            <a:tbl>
              <a:tblPr firstRow="1" bandRow="1">
                <a:tableStyleId>{8799B23B-EC83-4686-B30A-512413B5E67A}</a:tableStyleId>
              </a:tblPr>
              <a:tblGrid>
                <a:gridCol w="3952103">
                  <a:extLst>
                    <a:ext uri="{9D8B030D-6E8A-4147-A177-3AD203B41FA5}">
                      <a16:colId xmlns:a16="http://schemas.microsoft.com/office/drawing/2014/main" val="2166081964"/>
                    </a:ext>
                  </a:extLst>
                </a:gridCol>
                <a:gridCol w="3952103">
                  <a:extLst>
                    <a:ext uri="{9D8B030D-6E8A-4147-A177-3AD203B41FA5}">
                      <a16:colId xmlns:a16="http://schemas.microsoft.com/office/drawing/2014/main" val="2906529484"/>
                    </a:ext>
                  </a:extLst>
                </a:gridCol>
              </a:tblGrid>
              <a:tr h="914400">
                <a:tc>
                  <a:txBody>
                    <a:bodyPr/>
                    <a:lstStyle/>
                    <a:p>
                      <a:r>
                        <a:rPr lang="en-US" sz="2400" dirty="0"/>
                        <a:t>Financial contribution with artificial burrows*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a:t>$600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4582483"/>
                  </a:ext>
                </a:extLst>
              </a:tr>
              <a:tr h="914400">
                <a:tc>
                  <a:txBody>
                    <a:bodyPr/>
                    <a:lstStyle/>
                    <a:p>
                      <a:r>
                        <a:rPr lang="en-US" sz="2400" b="1"/>
                        <a:t>Financial contribution with starter burrows*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a:t>$850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658642"/>
                  </a:ext>
                </a:extLst>
              </a:tr>
              <a:tr h="914400">
                <a:tc>
                  <a:txBody>
                    <a:bodyPr/>
                    <a:lstStyle/>
                    <a:p>
                      <a:r>
                        <a:rPr lang="en-US" sz="2400" b="1"/>
                        <a:t>Financial contribution alone</a:t>
                      </a:r>
                    </a:p>
                    <a:p>
                      <a:endParaRPr lang="en-US" sz="24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a:t>$1,900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0155467"/>
                  </a:ext>
                </a:extLst>
              </a:tr>
            </a:tbl>
          </a:graphicData>
        </a:graphic>
      </p:graphicFrame>
      <p:sp>
        <p:nvSpPr>
          <p:cNvPr id="10" name="Title 9">
            <a:extLst>
              <a:ext uri="{FF2B5EF4-FFF2-40B4-BE49-F238E27FC236}">
                <a16:creationId xmlns:a16="http://schemas.microsoft.com/office/drawing/2014/main" id="{5EB3C3A0-A061-41DB-ADDA-2DFE88C66D6D}"/>
              </a:ext>
            </a:extLst>
          </p:cNvPr>
          <p:cNvSpPr>
            <a:spLocks noGrp="1"/>
          </p:cNvSpPr>
          <p:nvPr>
            <p:ph type="title"/>
          </p:nvPr>
        </p:nvSpPr>
        <p:spPr/>
        <p:txBody>
          <a:bodyPr/>
          <a:lstStyle/>
          <a:p>
            <a:r>
              <a:rPr lang="en-US"/>
              <a:t>Mitigation</a:t>
            </a:r>
          </a:p>
        </p:txBody>
      </p:sp>
      <p:sp>
        <p:nvSpPr>
          <p:cNvPr id="8" name="Rectangle 7">
            <a:extLst>
              <a:ext uri="{FF2B5EF4-FFF2-40B4-BE49-F238E27FC236}">
                <a16:creationId xmlns:a16="http://schemas.microsoft.com/office/drawing/2014/main" id="{54DCF7BE-C049-4377-AC1E-BC24F5094528}"/>
              </a:ext>
            </a:extLst>
          </p:cNvPr>
          <p:cNvSpPr/>
          <p:nvPr/>
        </p:nvSpPr>
        <p:spPr>
          <a:xfrm>
            <a:off x="2058430" y="6262040"/>
            <a:ext cx="8437605" cy="461665"/>
          </a:xfrm>
          <a:prstGeom prst="rect">
            <a:avLst/>
          </a:prstGeom>
        </p:spPr>
        <p:txBody>
          <a:bodyPr wrap="square">
            <a:spAutoFit/>
          </a:bodyPr>
          <a:lstStyle/>
          <a:p>
            <a:r>
              <a:rPr lang="en-US" sz="2400" dirty="0"/>
              <a:t>*Starter or artificial burrows maintained for 3 years </a:t>
            </a:r>
          </a:p>
        </p:txBody>
      </p:sp>
      <p:pic>
        <p:nvPicPr>
          <p:cNvPr id="2" name="Audio 1">
            <a:hlinkClick r:id="" action="ppaction://media"/>
            <a:extLst>
              <a:ext uri="{FF2B5EF4-FFF2-40B4-BE49-F238E27FC236}">
                <a16:creationId xmlns:a16="http://schemas.microsoft.com/office/drawing/2014/main" id="{3B605023-6A39-482A-862C-39B7619252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89658781"/>
      </p:ext>
    </p:extLst>
  </p:cSld>
  <p:clrMapOvr>
    <a:masterClrMapping/>
  </p:clrMapOvr>
  <mc:AlternateContent xmlns:mc="http://schemas.openxmlformats.org/markup-compatibility/2006" xmlns:p14="http://schemas.microsoft.com/office/powerpoint/2010/main">
    <mc:Choice Requires="p14">
      <p:transition spd="slow" p14:dur="2000" advTm="53951"/>
    </mc:Choice>
    <mc:Fallback xmlns="">
      <p:transition spd="slow" advTm="5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88EC1D-A36F-4459-891E-9CFDC61D0C78}"/>
              </a:ext>
            </a:extLst>
          </p:cNvPr>
          <p:cNvSpPr>
            <a:spLocks noGrp="1"/>
          </p:cNvSpPr>
          <p:nvPr>
            <p:ph idx="1"/>
          </p:nvPr>
        </p:nvSpPr>
        <p:spPr>
          <a:xfrm>
            <a:off x="990600" y="1390076"/>
            <a:ext cx="9525000" cy="3992563"/>
          </a:xfrm>
        </p:spPr>
        <p:txBody>
          <a:bodyPr/>
          <a:lstStyle/>
          <a:p>
            <a:pPr>
              <a:buFont typeface="Arial" panose="020B0604020202020204" pitchFamily="34" charset="0"/>
              <a:buChar char="•"/>
            </a:pPr>
            <a:r>
              <a:rPr lang="en-US" sz="2800" dirty="0"/>
              <a:t>Conducting project activities outside of the breeding season (Feb 15 – July 10)</a:t>
            </a:r>
          </a:p>
          <a:p>
            <a:pPr>
              <a:buFont typeface="Arial" panose="020B0604020202020204" pitchFamily="34" charset="0"/>
              <a:buChar char="•"/>
            </a:pPr>
            <a:r>
              <a:rPr lang="en-US" sz="2800" dirty="0"/>
              <a:t>Maintain appropriate buffers around at least some Potentially Occupied burrows</a:t>
            </a:r>
          </a:p>
          <a:p>
            <a:pPr>
              <a:buFont typeface="Arial" panose="020B0604020202020204" pitchFamily="34" charset="0"/>
              <a:buChar char="•"/>
            </a:pPr>
            <a:r>
              <a:rPr lang="en-US" sz="2800" dirty="0"/>
              <a:t>Maintaining vegetation height around Potentially Occupied burrows </a:t>
            </a:r>
          </a:p>
          <a:p>
            <a:pPr>
              <a:buFont typeface="Arial" panose="020B0604020202020204" pitchFamily="34" charset="0"/>
              <a:buChar char="•"/>
            </a:pPr>
            <a:r>
              <a:rPr lang="en-US" sz="2800" dirty="0"/>
              <a:t>More minimization found in the Guidelines on pages 13-14</a:t>
            </a:r>
            <a:endParaRPr lang="en-US" dirty="0"/>
          </a:p>
        </p:txBody>
      </p:sp>
      <p:sp>
        <p:nvSpPr>
          <p:cNvPr id="5" name="Title 4">
            <a:extLst>
              <a:ext uri="{FF2B5EF4-FFF2-40B4-BE49-F238E27FC236}">
                <a16:creationId xmlns:a16="http://schemas.microsoft.com/office/drawing/2014/main" id="{F206E6EB-6CC8-488A-BCEE-930C7FF3EF21}"/>
              </a:ext>
            </a:extLst>
          </p:cNvPr>
          <p:cNvSpPr>
            <a:spLocks noGrp="1"/>
          </p:cNvSpPr>
          <p:nvPr>
            <p:ph type="title"/>
          </p:nvPr>
        </p:nvSpPr>
        <p:spPr/>
        <p:txBody>
          <a:bodyPr/>
          <a:lstStyle/>
          <a:p>
            <a:r>
              <a:rPr lang="en-US"/>
              <a:t>Minimization</a:t>
            </a:r>
          </a:p>
        </p:txBody>
      </p:sp>
      <p:pic>
        <p:nvPicPr>
          <p:cNvPr id="2" name="Audio 1">
            <a:hlinkClick r:id="" action="ppaction://media"/>
            <a:extLst>
              <a:ext uri="{FF2B5EF4-FFF2-40B4-BE49-F238E27FC236}">
                <a16:creationId xmlns:a16="http://schemas.microsoft.com/office/drawing/2014/main" id="{83CCEBE9-2FDF-4634-9AA9-D6935499C9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55285089"/>
      </p:ext>
    </p:extLst>
  </p:cSld>
  <p:clrMapOvr>
    <a:masterClrMapping/>
  </p:clrMapOvr>
  <mc:AlternateContent xmlns:mc="http://schemas.openxmlformats.org/markup-compatibility/2006" xmlns:p14="http://schemas.microsoft.com/office/powerpoint/2010/main">
    <mc:Choice Requires="p14">
      <p:transition spd="slow" p14:dur="2000" advTm="34929"/>
    </mc:Choice>
    <mc:Fallback xmlns="">
      <p:transition spd="slow" advTm="34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EA5476-23AB-46CA-88A4-8DDC9B8E7D6D}"/>
              </a:ext>
            </a:extLst>
          </p:cNvPr>
          <p:cNvSpPr>
            <a:spLocks noGrp="1"/>
          </p:cNvSpPr>
          <p:nvPr>
            <p:ph idx="1"/>
          </p:nvPr>
        </p:nvSpPr>
        <p:spPr>
          <a:xfrm>
            <a:off x="1031224" y="1417638"/>
            <a:ext cx="8229600" cy="4800600"/>
          </a:xfrm>
        </p:spPr>
        <p:txBody>
          <a:bodyPr/>
          <a:lstStyle/>
          <a:p>
            <a:pPr marL="501650" lvl="2" indent="-457200">
              <a:spcBef>
                <a:spcPts val="624"/>
              </a:spcBef>
              <a:buFont typeface="Arial" panose="020B0604020202020204" pitchFamily="34" charset="0"/>
              <a:buChar char="•"/>
            </a:pPr>
            <a:r>
              <a:rPr lang="en-US" sz="2800" kern="1200">
                <a:latin typeface="Franklin Gothic Book" pitchFamily="34" charset="0"/>
                <a:ea typeface="+mn-ea"/>
                <a:cs typeface="+mn-cs"/>
              </a:rPr>
              <a:t>Require minimum qualifications to excavate and fill a burrow or scope a burrow</a:t>
            </a:r>
          </a:p>
          <a:p>
            <a:pPr marL="501650" lvl="2" indent="-457200">
              <a:spcBef>
                <a:spcPts val="624"/>
              </a:spcBef>
              <a:buFont typeface="Arial" panose="020B0604020202020204" pitchFamily="34" charset="0"/>
              <a:buChar char="•"/>
            </a:pPr>
            <a:r>
              <a:rPr lang="en-US" sz="2800" kern="1200">
                <a:latin typeface="Franklin Gothic Book" pitchFamily="34" charset="0"/>
                <a:ea typeface="+mn-ea"/>
                <a:cs typeface="+mn-cs"/>
              </a:rPr>
              <a:t>Qualified individual scopes burrow prior to confirm burrow </a:t>
            </a:r>
            <a:r>
              <a:rPr lang="en-US" sz="2800"/>
              <a:t>is inactive</a:t>
            </a:r>
          </a:p>
          <a:p>
            <a:pPr marL="0" indent="0">
              <a:buNone/>
            </a:pPr>
            <a:endParaRPr lang="en-US"/>
          </a:p>
        </p:txBody>
      </p:sp>
      <p:pic>
        <p:nvPicPr>
          <p:cNvPr id="4" name="Picture 3">
            <a:extLst>
              <a:ext uri="{FF2B5EF4-FFF2-40B4-BE49-F238E27FC236}">
                <a16:creationId xmlns:a16="http://schemas.microsoft.com/office/drawing/2014/main" id="{AE0B3905-977B-4AC2-9107-453783068C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07979" y="4144962"/>
            <a:ext cx="3757217" cy="2438400"/>
          </a:xfrm>
          <a:prstGeom prst="rect">
            <a:avLst/>
          </a:prstGeom>
        </p:spPr>
      </p:pic>
      <p:pic>
        <p:nvPicPr>
          <p:cNvPr id="6" name="Picture 5">
            <a:extLst>
              <a:ext uri="{FF2B5EF4-FFF2-40B4-BE49-F238E27FC236}">
                <a16:creationId xmlns:a16="http://schemas.microsoft.com/office/drawing/2014/main" id="{DACF213E-3328-4D63-A10C-CF1199758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624" y="3173855"/>
            <a:ext cx="3540776" cy="3522039"/>
          </a:xfrm>
          <a:prstGeom prst="rect">
            <a:avLst/>
          </a:prstGeom>
        </p:spPr>
      </p:pic>
      <p:sp>
        <p:nvSpPr>
          <p:cNvPr id="7" name="TextBox 6">
            <a:extLst>
              <a:ext uri="{FF2B5EF4-FFF2-40B4-BE49-F238E27FC236}">
                <a16:creationId xmlns:a16="http://schemas.microsoft.com/office/drawing/2014/main" id="{98B102F3-51DE-44D1-8F89-70117947BF09}"/>
              </a:ext>
            </a:extLst>
          </p:cNvPr>
          <p:cNvSpPr txBox="1"/>
          <p:nvPr/>
        </p:nvSpPr>
        <p:spPr>
          <a:xfrm>
            <a:off x="2376521" y="4170902"/>
            <a:ext cx="2209800" cy="276999"/>
          </a:xfrm>
          <a:prstGeom prst="rect">
            <a:avLst/>
          </a:prstGeom>
          <a:noFill/>
        </p:spPr>
        <p:txBody>
          <a:bodyPr wrap="square" rtlCol="0">
            <a:spAutoFit/>
          </a:bodyPr>
          <a:lstStyle/>
          <a:p>
            <a:r>
              <a:rPr lang="en-US" sz="1200"/>
              <a:t>Courtesy of </a:t>
            </a:r>
            <a:r>
              <a:rPr lang="en-US" sz="1200" err="1"/>
              <a:t>Alli</a:t>
            </a:r>
            <a:r>
              <a:rPr lang="en-US" sz="1200"/>
              <a:t> Smith UF/IFAS </a:t>
            </a:r>
          </a:p>
        </p:txBody>
      </p:sp>
      <p:sp>
        <p:nvSpPr>
          <p:cNvPr id="8" name="Title 7">
            <a:extLst>
              <a:ext uri="{FF2B5EF4-FFF2-40B4-BE49-F238E27FC236}">
                <a16:creationId xmlns:a16="http://schemas.microsoft.com/office/drawing/2014/main" id="{8AD5B4FA-ED47-4932-914E-D92082F52618}"/>
              </a:ext>
            </a:extLst>
          </p:cNvPr>
          <p:cNvSpPr>
            <a:spLocks noGrp="1"/>
          </p:cNvSpPr>
          <p:nvPr>
            <p:ph type="title"/>
          </p:nvPr>
        </p:nvSpPr>
        <p:spPr/>
        <p:txBody>
          <a:bodyPr/>
          <a:lstStyle/>
          <a:p>
            <a:r>
              <a:rPr lang="en-US" dirty="0"/>
              <a:t>Excavating and filling burrows</a:t>
            </a:r>
          </a:p>
        </p:txBody>
      </p:sp>
      <p:pic>
        <p:nvPicPr>
          <p:cNvPr id="5" name="Audio 4">
            <a:hlinkClick r:id="" action="ppaction://media"/>
            <a:extLst>
              <a:ext uri="{FF2B5EF4-FFF2-40B4-BE49-F238E27FC236}">
                <a16:creationId xmlns:a16="http://schemas.microsoft.com/office/drawing/2014/main" id="{D0764ECC-9961-4FBE-8DBE-6E123E17F4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97446894"/>
      </p:ext>
    </p:extLst>
  </p:cSld>
  <p:clrMapOvr>
    <a:masterClrMapping/>
  </p:clrMapOvr>
  <mc:AlternateContent xmlns:mc="http://schemas.openxmlformats.org/markup-compatibility/2006" xmlns:p14="http://schemas.microsoft.com/office/powerpoint/2010/main">
    <mc:Choice Requires="p14">
      <p:transition spd="slow" p14:dur="2000" advTm="40271"/>
    </mc:Choice>
    <mc:Fallback xmlns="">
      <p:transition spd="slow" advTm="40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464207-2A95-4C33-A414-7355F5A48CF7}"/>
              </a:ext>
            </a:extLst>
          </p:cNvPr>
          <p:cNvSpPr>
            <a:spLocks noGrp="1"/>
          </p:cNvSpPr>
          <p:nvPr>
            <p:ph idx="1"/>
          </p:nvPr>
        </p:nvSpPr>
        <p:spPr>
          <a:xfrm>
            <a:off x="900483" y="1417638"/>
            <a:ext cx="7086601" cy="2743201"/>
          </a:xfrm>
        </p:spPr>
        <p:txBody>
          <a:bodyPr>
            <a:normAutofit lnSpcReduction="10000"/>
          </a:bodyPr>
          <a:lstStyle/>
          <a:p>
            <a:pPr marL="501650" lvl="2" indent="-457200">
              <a:spcBef>
                <a:spcPts val="624"/>
              </a:spcBef>
              <a:buFont typeface="Arial" panose="020B0604020202020204" pitchFamily="34" charset="0"/>
              <a:buChar char="•"/>
            </a:pPr>
            <a:r>
              <a:rPr lang="en-US" sz="2800" kern="1200" dirty="0">
                <a:latin typeface="Franklin Gothic Book" pitchFamily="34" charset="0"/>
                <a:ea typeface="+mn-ea"/>
                <a:cs typeface="+mn-cs"/>
              </a:rPr>
              <a:t>Permit must be posted on site</a:t>
            </a:r>
          </a:p>
          <a:p>
            <a:pPr marL="501650" lvl="2" indent="-457200">
              <a:spcBef>
                <a:spcPts val="624"/>
              </a:spcBef>
              <a:buFont typeface="Arial" panose="020B0604020202020204" pitchFamily="34" charset="0"/>
              <a:buChar char="•"/>
            </a:pPr>
            <a:r>
              <a:rPr lang="en-US" sz="2800" kern="1200" dirty="0">
                <a:latin typeface="Franklin Gothic Book" pitchFamily="34" charset="0"/>
                <a:ea typeface="+mn-ea"/>
                <a:cs typeface="+mn-cs"/>
              </a:rPr>
              <a:t>Excavation/filling must occur within 48 hours before project</a:t>
            </a:r>
          </a:p>
          <a:p>
            <a:pPr marL="501650" lvl="2" indent="-457200">
              <a:spcBef>
                <a:spcPts val="624"/>
              </a:spcBef>
              <a:buFont typeface="Arial" panose="020B0604020202020204" pitchFamily="34" charset="0"/>
              <a:buChar char="•"/>
            </a:pPr>
            <a:r>
              <a:rPr lang="en-US" sz="2800" kern="1200" dirty="0">
                <a:latin typeface="Franklin Gothic Book" pitchFamily="34" charset="0"/>
                <a:ea typeface="+mn-ea"/>
                <a:cs typeface="+mn-cs"/>
              </a:rPr>
              <a:t>Permits issued only when activity is scheduled</a:t>
            </a:r>
            <a:endParaRPr lang="en-US" sz="2800" dirty="0"/>
          </a:p>
          <a:p>
            <a:pPr marL="501650" lvl="2" indent="-457200">
              <a:spcBef>
                <a:spcPts val="624"/>
              </a:spcBef>
              <a:buFont typeface="Arial" panose="020B0604020202020204" pitchFamily="34" charset="0"/>
              <a:buChar char="•"/>
            </a:pPr>
            <a:r>
              <a:rPr lang="en-US" sz="2800" dirty="0"/>
              <a:t>FWC typically does not issue permits for active burrows (i.e., eggs or young present)</a:t>
            </a:r>
            <a:endParaRPr lang="en-US" dirty="0"/>
          </a:p>
          <a:p>
            <a:endParaRPr lang="en-US" dirty="0"/>
          </a:p>
        </p:txBody>
      </p:sp>
      <p:pic>
        <p:nvPicPr>
          <p:cNvPr id="6" name="Picture 5">
            <a:extLst>
              <a:ext uri="{FF2B5EF4-FFF2-40B4-BE49-F238E27FC236}">
                <a16:creationId xmlns:a16="http://schemas.microsoft.com/office/drawing/2014/main" id="{EBA6A70C-AD2F-420C-8B04-82A83A6CD3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430" t="7662" r="21070" b="14591"/>
          <a:stretch/>
        </p:blipFill>
        <p:spPr>
          <a:xfrm>
            <a:off x="7908994" y="1410170"/>
            <a:ext cx="3853097" cy="4030192"/>
          </a:xfrm>
          <a:prstGeom prst="rect">
            <a:avLst/>
          </a:prstGeom>
        </p:spPr>
      </p:pic>
      <p:sp>
        <p:nvSpPr>
          <p:cNvPr id="8" name="Title 7">
            <a:extLst>
              <a:ext uri="{FF2B5EF4-FFF2-40B4-BE49-F238E27FC236}">
                <a16:creationId xmlns:a16="http://schemas.microsoft.com/office/drawing/2014/main" id="{BFD3DAE2-DF13-4D11-A81D-E61EE1DA4942}"/>
              </a:ext>
            </a:extLst>
          </p:cNvPr>
          <p:cNvSpPr>
            <a:spLocks noGrp="1"/>
          </p:cNvSpPr>
          <p:nvPr>
            <p:ph type="title"/>
          </p:nvPr>
        </p:nvSpPr>
        <p:spPr>
          <a:xfrm>
            <a:off x="609600" y="274638"/>
            <a:ext cx="11074400" cy="1143000"/>
          </a:xfrm>
        </p:spPr>
        <p:txBody>
          <a:bodyPr/>
          <a:lstStyle/>
          <a:p>
            <a:r>
              <a:rPr lang="en-US" dirty="0"/>
              <a:t>Excavating and filling burrows</a:t>
            </a:r>
          </a:p>
        </p:txBody>
      </p:sp>
      <p:pic>
        <p:nvPicPr>
          <p:cNvPr id="4" name="Audio 3">
            <a:hlinkClick r:id="" action="ppaction://media"/>
            <a:extLst>
              <a:ext uri="{FF2B5EF4-FFF2-40B4-BE49-F238E27FC236}">
                <a16:creationId xmlns:a16="http://schemas.microsoft.com/office/drawing/2014/main" id="{C98E1D0F-210A-4367-9701-3A9201B4F8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96774319"/>
      </p:ext>
    </p:extLst>
  </p:cSld>
  <p:clrMapOvr>
    <a:masterClrMapping/>
  </p:clrMapOvr>
  <mc:AlternateContent xmlns:mc="http://schemas.openxmlformats.org/markup-compatibility/2006" xmlns:p14="http://schemas.microsoft.com/office/powerpoint/2010/main">
    <mc:Choice Requires="p14">
      <p:transition spd="slow" p14:dur="2000" advTm="46474"/>
    </mc:Choice>
    <mc:Fallback xmlns="">
      <p:transition spd="slow" advTm="4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6146" y="1371600"/>
            <a:ext cx="5854146" cy="4572000"/>
          </a:xfrm>
          <a:prstGeom prst="rect">
            <a:avLst/>
          </a:prstGeom>
        </p:spPr>
        <p:txBody>
          <a:bodyPr wrap="square">
            <a:noAutofit/>
          </a:bodyPr>
          <a:lstStyle/>
          <a:p>
            <a:pPr marL="490538" lvl="2" indent="-457200">
              <a:spcBef>
                <a:spcPts val="468"/>
              </a:spcBef>
              <a:buFont typeface="Arial" panose="020B0604020202020204" pitchFamily="34" charset="0"/>
              <a:buChar char="•"/>
            </a:pPr>
            <a:r>
              <a:rPr lang="en-US" sz="2800" kern="0" dirty="0"/>
              <a:t>Found in open areas with short groundcover </a:t>
            </a:r>
          </a:p>
          <a:p>
            <a:pPr marL="490538" lvl="2" indent="-457200">
              <a:spcBef>
                <a:spcPts val="468"/>
              </a:spcBef>
              <a:buFont typeface="Arial" panose="020B0604020202020204" pitchFamily="34" charset="0"/>
              <a:buChar char="•"/>
            </a:pPr>
            <a:r>
              <a:rPr lang="en-US" sz="2800" kern="0" dirty="0"/>
              <a:t>Rely on burrows year-round for breeding and sheltering</a:t>
            </a:r>
          </a:p>
          <a:p>
            <a:pPr marL="490538" lvl="2" indent="-457200">
              <a:spcBef>
                <a:spcPts val="468"/>
              </a:spcBef>
              <a:buFont typeface="Arial" panose="020B0604020202020204" pitchFamily="34" charset="0"/>
              <a:buChar char="•"/>
            </a:pPr>
            <a:r>
              <a:rPr lang="en-US" sz="2800" kern="0" dirty="0"/>
              <a:t>A single pair may use several burrows</a:t>
            </a:r>
            <a:endParaRPr lang="en-US" sz="2400" kern="0" dirty="0"/>
          </a:p>
          <a:p>
            <a:pPr marL="490538" lvl="2" indent="-457200">
              <a:spcBef>
                <a:spcPts val="468"/>
              </a:spcBef>
              <a:buFont typeface="Arial" panose="020B0604020202020204" pitchFamily="34" charset="0"/>
              <a:buChar char="•"/>
            </a:pPr>
            <a:r>
              <a:rPr lang="en-US" sz="2800" kern="0" dirty="0"/>
              <a:t>Burrows typically 5-10 feet long</a:t>
            </a:r>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p:txBody>
      </p:sp>
      <p:pic>
        <p:nvPicPr>
          <p:cNvPr id="7" name="Picture 6">
            <a:extLst>
              <a:ext uri="{FF2B5EF4-FFF2-40B4-BE49-F238E27FC236}">
                <a16:creationId xmlns:a16="http://schemas.microsoft.com/office/drawing/2014/main" id="{BC9C5C3E-B210-4AFA-ACF3-18E50F2B2B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0537" y="580768"/>
            <a:ext cx="5360187" cy="5215467"/>
          </a:xfrm>
          <a:prstGeom prst="rect">
            <a:avLst/>
          </a:prstGeom>
        </p:spPr>
      </p:pic>
      <p:sp>
        <p:nvSpPr>
          <p:cNvPr id="3" name="Title 2">
            <a:extLst>
              <a:ext uri="{FF2B5EF4-FFF2-40B4-BE49-F238E27FC236}">
                <a16:creationId xmlns:a16="http://schemas.microsoft.com/office/drawing/2014/main" id="{C35410CD-65F8-45B3-8350-5447EF8BF8C7}"/>
              </a:ext>
            </a:extLst>
          </p:cNvPr>
          <p:cNvSpPr>
            <a:spLocks noGrp="1"/>
          </p:cNvSpPr>
          <p:nvPr>
            <p:ph type="title"/>
          </p:nvPr>
        </p:nvSpPr>
        <p:spPr/>
        <p:txBody>
          <a:bodyPr/>
          <a:lstStyle/>
          <a:p>
            <a:r>
              <a:rPr lang="en-US"/>
              <a:t>Florida Burrowing Owl</a:t>
            </a:r>
          </a:p>
        </p:txBody>
      </p:sp>
      <p:pic>
        <p:nvPicPr>
          <p:cNvPr id="2" name="Audio 1">
            <a:hlinkClick r:id="" action="ppaction://media"/>
            <a:extLst>
              <a:ext uri="{FF2B5EF4-FFF2-40B4-BE49-F238E27FC236}">
                <a16:creationId xmlns:a16="http://schemas.microsoft.com/office/drawing/2014/main" id="{30A78833-2411-4C32-B45B-A435419D75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84465715"/>
      </p:ext>
    </p:extLst>
  </p:cSld>
  <p:clrMapOvr>
    <a:masterClrMapping/>
  </p:clrMapOvr>
  <mc:AlternateContent xmlns:mc="http://schemas.openxmlformats.org/markup-compatibility/2006" xmlns:p14="http://schemas.microsoft.com/office/powerpoint/2010/main">
    <mc:Choice Requires="p14">
      <p:transition spd="slow" p14:dur="2000" advTm="18366"/>
    </mc:Choice>
    <mc:Fallback xmlns="">
      <p:transition spd="slow" advTm="18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B6416D-0337-4D90-B55E-1805908B0E44}"/>
              </a:ext>
            </a:extLst>
          </p:cNvPr>
          <p:cNvSpPr>
            <a:spLocks noGrp="1"/>
          </p:cNvSpPr>
          <p:nvPr>
            <p:ph idx="1"/>
          </p:nvPr>
        </p:nvSpPr>
        <p:spPr>
          <a:xfrm>
            <a:off x="838200" y="1505775"/>
            <a:ext cx="10515600" cy="2936875"/>
          </a:xfrm>
        </p:spPr>
        <p:txBody>
          <a:bodyPr>
            <a:normAutofit/>
          </a:bodyPr>
          <a:lstStyle/>
          <a:p>
            <a:pPr>
              <a:buFont typeface="Arial" panose="020B0604020202020204" pitchFamily="34" charset="0"/>
              <a:buChar char="•"/>
            </a:pPr>
            <a:r>
              <a:rPr lang="en-US" dirty="0"/>
              <a:t>When take is the purpose of the action</a:t>
            </a:r>
            <a:endParaRPr lang="en-US" b="1" dirty="0"/>
          </a:p>
          <a:p>
            <a:pPr>
              <a:buFont typeface="Arial" panose="020B0604020202020204" pitchFamily="34" charset="0"/>
              <a:buChar char="•"/>
            </a:pPr>
            <a:r>
              <a:rPr lang="en-US" dirty="0"/>
              <a:t>Prohibited without…</a:t>
            </a:r>
          </a:p>
          <a:p>
            <a:pPr lvl="1">
              <a:buFont typeface="Arial" panose="020B0604020202020204" pitchFamily="34" charset="0"/>
              <a:buChar char="•"/>
            </a:pPr>
            <a:r>
              <a:rPr lang="en-US" b="1" dirty="0"/>
              <a:t>Scientific Collecting Permit </a:t>
            </a:r>
          </a:p>
          <a:p>
            <a:pPr lvl="1">
              <a:buFont typeface="Arial" panose="020B0604020202020204" pitchFamily="34" charset="0"/>
              <a:buChar char="•"/>
            </a:pPr>
            <a:r>
              <a:rPr lang="en-US" dirty="0"/>
              <a:t>Or other authorization </a:t>
            </a:r>
          </a:p>
          <a:p>
            <a:pPr marL="457200" lvl="1" indent="0">
              <a:buNone/>
            </a:pPr>
            <a:r>
              <a:rPr lang="en-US" dirty="0"/>
              <a:t>	</a:t>
            </a:r>
          </a:p>
        </p:txBody>
      </p:sp>
      <p:pic>
        <p:nvPicPr>
          <p:cNvPr id="4" name="Picture 3" descr="A bird that is standing in the grass&#10;&#10;Description generated with very high confidence">
            <a:extLst>
              <a:ext uri="{FF2B5EF4-FFF2-40B4-BE49-F238E27FC236}">
                <a16:creationId xmlns:a16="http://schemas.microsoft.com/office/drawing/2014/main" id="{1A96BC01-B40E-4605-B98E-AF76F9C2F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5679" y="1752600"/>
            <a:ext cx="3480435" cy="4267200"/>
          </a:xfrm>
          <a:prstGeom prst="rect">
            <a:avLst/>
          </a:prstGeom>
        </p:spPr>
      </p:pic>
      <p:sp>
        <p:nvSpPr>
          <p:cNvPr id="5" name="Rectangle 4">
            <a:extLst>
              <a:ext uri="{FF2B5EF4-FFF2-40B4-BE49-F238E27FC236}">
                <a16:creationId xmlns:a16="http://schemas.microsoft.com/office/drawing/2014/main" id="{4D502E0F-E823-4834-95A6-9575042FCBB0}"/>
              </a:ext>
            </a:extLst>
          </p:cNvPr>
          <p:cNvSpPr/>
          <p:nvPr/>
        </p:nvSpPr>
        <p:spPr>
          <a:xfrm>
            <a:off x="9735118" y="5989626"/>
            <a:ext cx="1800493" cy="276999"/>
          </a:xfrm>
          <a:prstGeom prst="rect">
            <a:avLst/>
          </a:prstGeom>
        </p:spPr>
        <p:txBody>
          <a:bodyPr wrap="none">
            <a:spAutoFit/>
          </a:bodyPr>
          <a:lstStyle/>
          <a:p>
            <a:r>
              <a:rPr lang="en-US" sz="1200">
                <a:latin typeface="+mj-lt"/>
              </a:rPr>
              <a:t>Photo by Ron Bielefeld</a:t>
            </a:r>
          </a:p>
        </p:txBody>
      </p:sp>
      <p:sp>
        <p:nvSpPr>
          <p:cNvPr id="7" name="Title 6">
            <a:extLst>
              <a:ext uri="{FF2B5EF4-FFF2-40B4-BE49-F238E27FC236}">
                <a16:creationId xmlns:a16="http://schemas.microsoft.com/office/drawing/2014/main" id="{D05F46DF-FBC6-440F-B314-CC4423C77216}"/>
              </a:ext>
            </a:extLst>
          </p:cNvPr>
          <p:cNvSpPr>
            <a:spLocks noGrp="1"/>
          </p:cNvSpPr>
          <p:nvPr>
            <p:ph type="title"/>
          </p:nvPr>
        </p:nvSpPr>
        <p:spPr/>
        <p:txBody>
          <a:bodyPr/>
          <a:lstStyle/>
          <a:p>
            <a:r>
              <a:rPr lang="en-US" dirty="0"/>
              <a:t>Intentional Take Permit</a:t>
            </a:r>
          </a:p>
        </p:txBody>
      </p:sp>
      <p:pic>
        <p:nvPicPr>
          <p:cNvPr id="2" name="Audio 1">
            <a:hlinkClick r:id="" action="ppaction://media"/>
            <a:extLst>
              <a:ext uri="{FF2B5EF4-FFF2-40B4-BE49-F238E27FC236}">
                <a16:creationId xmlns:a16="http://schemas.microsoft.com/office/drawing/2014/main" id="{EBC388B1-4DAC-4F60-813F-9412D023ED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31070602"/>
      </p:ext>
    </p:extLst>
  </p:cSld>
  <p:clrMapOvr>
    <a:masterClrMapping/>
  </p:clrMapOvr>
  <mc:AlternateContent xmlns:mc="http://schemas.openxmlformats.org/markup-compatibility/2006" xmlns:p14="http://schemas.microsoft.com/office/powerpoint/2010/main">
    <mc:Choice Requires="p14">
      <p:transition spd="slow" p14:dur="2000" advTm="22417"/>
    </mc:Choice>
    <mc:Fallback xmlns="">
      <p:transition spd="slow" advTm="2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0A37EB-24C9-4431-8B48-9AD6C631E5F7}"/>
              </a:ext>
            </a:extLst>
          </p:cNvPr>
          <p:cNvSpPr>
            <a:spLocks noGrp="1"/>
          </p:cNvSpPr>
          <p:nvPr>
            <p:ph idx="1"/>
          </p:nvPr>
        </p:nvSpPr>
        <p:spPr>
          <a:xfrm>
            <a:off x="838201" y="1419350"/>
            <a:ext cx="6705600" cy="4351338"/>
          </a:xfrm>
        </p:spPr>
        <p:txBody>
          <a:bodyPr/>
          <a:lstStyle/>
          <a:p>
            <a:pPr>
              <a:buFont typeface="Arial" panose="020B0604020202020204" pitchFamily="34" charset="0"/>
              <a:buChar char="•"/>
            </a:pPr>
            <a:r>
              <a:rPr lang="en-US"/>
              <a:t>Same general process for all permits</a:t>
            </a:r>
          </a:p>
          <a:p>
            <a:pPr>
              <a:buFont typeface="Arial" panose="020B0604020202020204" pitchFamily="34" charset="0"/>
              <a:buChar char="•"/>
            </a:pPr>
            <a:r>
              <a:rPr lang="en-US"/>
              <a:t>Online permitting system</a:t>
            </a:r>
          </a:p>
          <a:p>
            <a:pPr>
              <a:buFont typeface="Arial" panose="020B0604020202020204" pitchFamily="34" charset="0"/>
              <a:buChar char="•"/>
            </a:pPr>
            <a:r>
              <a:rPr lang="en-US"/>
              <a:t>90 days to approve or deny complete application</a:t>
            </a:r>
          </a:p>
          <a:p>
            <a:pPr>
              <a:buFont typeface="Arial" panose="020B0604020202020204" pitchFamily="34" charset="0"/>
              <a:buChar char="•"/>
            </a:pPr>
            <a:r>
              <a:rPr lang="en-US"/>
              <a:t>Request for Additional Information if not complete</a:t>
            </a:r>
          </a:p>
        </p:txBody>
      </p:sp>
      <p:pic>
        <p:nvPicPr>
          <p:cNvPr id="4" name="Picture 3">
            <a:extLst>
              <a:ext uri="{FF2B5EF4-FFF2-40B4-BE49-F238E27FC236}">
                <a16:creationId xmlns:a16="http://schemas.microsoft.com/office/drawing/2014/main" id="{31149A88-DD22-48BC-BAA2-0CF1A6012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1" y="1524000"/>
            <a:ext cx="4445000" cy="3062883"/>
          </a:xfrm>
          <a:prstGeom prst="rect">
            <a:avLst/>
          </a:prstGeom>
        </p:spPr>
      </p:pic>
      <p:sp>
        <p:nvSpPr>
          <p:cNvPr id="5" name="Rectangle 4">
            <a:extLst>
              <a:ext uri="{FF2B5EF4-FFF2-40B4-BE49-F238E27FC236}">
                <a16:creationId xmlns:a16="http://schemas.microsoft.com/office/drawing/2014/main" id="{5D8FB793-51FD-4C70-8A51-7F0B4664BBA6}"/>
              </a:ext>
            </a:extLst>
          </p:cNvPr>
          <p:cNvSpPr/>
          <p:nvPr/>
        </p:nvSpPr>
        <p:spPr>
          <a:xfrm>
            <a:off x="10188308" y="4586883"/>
            <a:ext cx="1800493" cy="276999"/>
          </a:xfrm>
          <a:prstGeom prst="rect">
            <a:avLst/>
          </a:prstGeom>
        </p:spPr>
        <p:txBody>
          <a:bodyPr wrap="none">
            <a:spAutoFit/>
          </a:bodyPr>
          <a:lstStyle/>
          <a:p>
            <a:r>
              <a:rPr lang="en-US" sz="1200">
                <a:latin typeface="+mj-lt"/>
              </a:rPr>
              <a:t>Photo by Ron Bielefeld</a:t>
            </a:r>
          </a:p>
        </p:txBody>
      </p:sp>
      <p:sp>
        <p:nvSpPr>
          <p:cNvPr id="7" name="Title 6">
            <a:extLst>
              <a:ext uri="{FF2B5EF4-FFF2-40B4-BE49-F238E27FC236}">
                <a16:creationId xmlns:a16="http://schemas.microsoft.com/office/drawing/2014/main" id="{1B8BFFF4-57B5-4A0C-AFA8-99814F8C8780}"/>
              </a:ext>
            </a:extLst>
          </p:cNvPr>
          <p:cNvSpPr>
            <a:spLocks noGrp="1"/>
          </p:cNvSpPr>
          <p:nvPr>
            <p:ph type="title"/>
          </p:nvPr>
        </p:nvSpPr>
        <p:spPr/>
        <p:txBody>
          <a:bodyPr/>
          <a:lstStyle/>
          <a:p>
            <a:r>
              <a:rPr lang="en-US"/>
              <a:t>Permit Process</a:t>
            </a:r>
          </a:p>
        </p:txBody>
      </p:sp>
      <p:pic>
        <p:nvPicPr>
          <p:cNvPr id="2" name="Audio 1">
            <a:hlinkClick r:id="" action="ppaction://media"/>
            <a:extLst>
              <a:ext uri="{FF2B5EF4-FFF2-40B4-BE49-F238E27FC236}">
                <a16:creationId xmlns:a16="http://schemas.microsoft.com/office/drawing/2014/main" id="{228AE5C4-19C7-4204-9EEF-F1958F86D2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76409428"/>
      </p:ext>
    </p:extLst>
  </p:cSld>
  <p:clrMapOvr>
    <a:masterClrMapping/>
  </p:clrMapOvr>
  <mc:AlternateContent xmlns:mc="http://schemas.openxmlformats.org/markup-compatibility/2006" xmlns:p14="http://schemas.microsoft.com/office/powerpoint/2010/main">
    <mc:Choice Requires="p14">
      <p:transition spd="slow" p14:dur="2000" advTm="25445"/>
    </mc:Choice>
    <mc:Fallback xmlns="">
      <p:transition spd="slow" advTm="25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11BDC8-3B1A-4A88-96DD-81D957B80C8F}"/>
              </a:ext>
            </a:extLst>
          </p:cNvPr>
          <p:cNvSpPr/>
          <p:nvPr/>
        </p:nvSpPr>
        <p:spPr>
          <a:xfrm>
            <a:off x="875070" y="1318201"/>
            <a:ext cx="7749713" cy="4038600"/>
          </a:xfrm>
          <a:prstGeom prst="rect">
            <a:avLst/>
          </a:prstGeom>
        </p:spPr>
        <p:txBody>
          <a:bodyPr wrap="square">
            <a:noAutofit/>
          </a:bodyPr>
          <a:lstStyle/>
          <a:p>
            <a:pPr marL="501650" lvl="2" indent="-457200">
              <a:spcBef>
                <a:spcPts val="624"/>
              </a:spcBef>
              <a:buFont typeface="Arial" panose="020B0604020202020204" pitchFamily="34" charset="0"/>
              <a:buChar char="•"/>
            </a:pPr>
            <a:r>
              <a:rPr lang="en-US" sz="2800" kern="0"/>
              <a:t>If you are unable to avoid by 10 feet or 33 feet</a:t>
            </a:r>
          </a:p>
          <a:p>
            <a:pPr marL="501650" lvl="2" indent="-457200">
              <a:spcBef>
                <a:spcPts val="624"/>
              </a:spcBef>
              <a:buFont typeface="Arial" panose="020B0604020202020204" pitchFamily="34" charset="0"/>
              <a:buChar char="•"/>
            </a:pPr>
            <a:r>
              <a:rPr lang="en-US" sz="2800" kern="0"/>
              <a:t>If you are conducting an activity not listed on page 8 and 9 of the guidelines (e.g. lawn maintenance, resodding, construction indoors, etc.)</a:t>
            </a:r>
          </a:p>
          <a:p>
            <a:pPr marL="501650" lvl="2" indent="-457200">
              <a:spcBef>
                <a:spcPts val="624"/>
              </a:spcBef>
              <a:buFont typeface="Arial" panose="020B0604020202020204" pitchFamily="34" charset="0"/>
              <a:buChar char="•"/>
            </a:pPr>
            <a:r>
              <a:rPr lang="en-US" sz="2800" kern="0"/>
              <a:t>If not included in authorized list of activities found on page 10 of the guidelines (e.g. airports, emergency power restoration, land management consistent with a management plan, etc.)</a:t>
            </a:r>
          </a:p>
        </p:txBody>
      </p:sp>
      <p:pic>
        <p:nvPicPr>
          <p:cNvPr id="4" name="Picture 3">
            <a:extLst>
              <a:ext uri="{FF2B5EF4-FFF2-40B4-BE49-F238E27FC236}">
                <a16:creationId xmlns:a16="http://schemas.microsoft.com/office/drawing/2014/main" id="{057E8605-2075-4398-9CF2-5F4856227374}"/>
              </a:ext>
            </a:extLst>
          </p:cNvPr>
          <p:cNvPicPr>
            <a:picLocks noChangeAspect="1"/>
          </p:cNvPicPr>
          <p:nvPr/>
        </p:nvPicPr>
        <p:blipFill>
          <a:blip r:embed="rId5"/>
          <a:stretch>
            <a:fillRect/>
          </a:stretch>
        </p:blipFill>
        <p:spPr>
          <a:xfrm>
            <a:off x="8752216" y="1407118"/>
            <a:ext cx="3059216" cy="4233256"/>
          </a:xfrm>
          <a:prstGeom prst="rect">
            <a:avLst/>
          </a:prstGeom>
        </p:spPr>
      </p:pic>
      <p:sp>
        <p:nvSpPr>
          <p:cNvPr id="2" name="Title 1">
            <a:extLst>
              <a:ext uri="{FF2B5EF4-FFF2-40B4-BE49-F238E27FC236}">
                <a16:creationId xmlns:a16="http://schemas.microsoft.com/office/drawing/2014/main" id="{34B3A3EC-72C0-4D30-8B94-AFFC8D73B20C}"/>
              </a:ext>
            </a:extLst>
          </p:cNvPr>
          <p:cNvSpPr>
            <a:spLocks noGrp="1"/>
          </p:cNvSpPr>
          <p:nvPr>
            <p:ph type="title"/>
          </p:nvPr>
        </p:nvSpPr>
        <p:spPr/>
        <p:txBody>
          <a:bodyPr/>
          <a:lstStyle/>
          <a:p>
            <a:r>
              <a:rPr lang="en-US"/>
              <a:t>When do you need a permit?</a:t>
            </a:r>
          </a:p>
        </p:txBody>
      </p:sp>
      <p:pic>
        <p:nvPicPr>
          <p:cNvPr id="3" name="Audio 2">
            <a:hlinkClick r:id="" action="ppaction://media"/>
            <a:extLst>
              <a:ext uri="{FF2B5EF4-FFF2-40B4-BE49-F238E27FC236}">
                <a16:creationId xmlns:a16="http://schemas.microsoft.com/office/drawing/2014/main" id="{9D907D75-3739-48DD-949C-9F35623627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73391302"/>
      </p:ext>
    </p:extLst>
  </p:cSld>
  <p:clrMapOvr>
    <a:masterClrMapping/>
  </p:clrMapOvr>
  <mc:AlternateContent xmlns:mc="http://schemas.openxmlformats.org/markup-compatibility/2006" xmlns:p14="http://schemas.microsoft.com/office/powerpoint/2010/main">
    <mc:Choice Requires="p14">
      <p:transition spd="slow" p14:dur="2000" advTm="34732"/>
    </mc:Choice>
    <mc:Fallback xmlns="">
      <p:transition spd="slow" advTm="34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D17371-E129-4F9C-951A-FF5601B83B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600" y="40613"/>
            <a:ext cx="5568138" cy="6783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8A2303F2-6C20-4453-9BBA-497A9612F93C}"/>
              </a:ext>
            </a:extLst>
          </p:cNvPr>
          <p:cNvSpPr txBox="1"/>
          <p:nvPr/>
        </p:nvSpPr>
        <p:spPr>
          <a:xfrm>
            <a:off x="8763000" y="6547134"/>
            <a:ext cx="2913042" cy="276999"/>
          </a:xfrm>
          <a:prstGeom prst="rect">
            <a:avLst/>
          </a:prstGeom>
          <a:noFill/>
        </p:spPr>
        <p:txBody>
          <a:bodyPr wrap="none" rtlCol="0">
            <a:spAutoFit/>
          </a:bodyPr>
          <a:lstStyle/>
          <a:p>
            <a:r>
              <a:rPr lang="en-US" sz="1200"/>
              <a:t>Ron Bielefeld, Whistling Wings Photography</a:t>
            </a:r>
          </a:p>
        </p:txBody>
      </p:sp>
      <p:sp>
        <p:nvSpPr>
          <p:cNvPr id="8" name="Thought Bubble: Cloud 7">
            <a:extLst>
              <a:ext uri="{FF2B5EF4-FFF2-40B4-BE49-F238E27FC236}">
                <a16:creationId xmlns:a16="http://schemas.microsoft.com/office/drawing/2014/main" id="{8D845C1E-711A-4040-A49C-9CDC73C5F37E}"/>
              </a:ext>
            </a:extLst>
          </p:cNvPr>
          <p:cNvSpPr/>
          <p:nvPr/>
        </p:nvSpPr>
        <p:spPr bwMode="auto">
          <a:xfrm>
            <a:off x="4191000" y="533400"/>
            <a:ext cx="7848600" cy="1905000"/>
          </a:xfrm>
          <a:prstGeom prst="cloudCallout">
            <a:avLst>
              <a:gd name="adj1" fmla="val -22939"/>
              <a:gd name="adj2" fmla="val 79308"/>
            </a:avLst>
          </a:prstGeom>
          <a:solidFill>
            <a:srgbClr val="F8F8F8"/>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Franklin Gothic Book" pitchFamily="34" charset="0"/>
              </a:rPr>
              <a:t>      What if I’m not sure if </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Franklin Gothic Book" pitchFamily="34" charset="0"/>
              </a:rPr>
              <a:t>I need a permit?</a:t>
            </a:r>
          </a:p>
        </p:txBody>
      </p:sp>
      <p:pic>
        <p:nvPicPr>
          <p:cNvPr id="2" name="Audio 1">
            <a:hlinkClick r:id="" action="ppaction://media"/>
            <a:extLst>
              <a:ext uri="{FF2B5EF4-FFF2-40B4-BE49-F238E27FC236}">
                <a16:creationId xmlns:a16="http://schemas.microsoft.com/office/drawing/2014/main" id="{7105360C-FBC2-4D9D-A1BB-DF2480A78C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09336552"/>
      </p:ext>
    </p:extLst>
  </p:cSld>
  <p:clrMapOvr>
    <a:masterClrMapping/>
  </p:clrMapOvr>
  <mc:AlternateContent xmlns:mc="http://schemas.openxmlformats.org/markup-compatibility/2006" xmlns:p14="http://schemas.microsoft.com/office/powerpoint/2010/main">
    <mc:Choice Requires="p14">
      <p:transition spd="slow" p14:dur="2000" advTm="7532"/>
    </mc:Choice>
    <mc:Fallback xmlns="">
      <p:transition spd="slow" advTm="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2B87-74D5-4D33-9A5D-64D8ED4C1AD6}"/>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2191152F-9E03-4FDB-A871-5561BBB6C5EC}"/>
              </a:ext>
            </a:extLst>
          </p:cNvPr>
          <p:cNvSpPr>
            <a:spLocks noGrp="1"/>
          </p:cNvSpPr>
          <p:nvPr>
            <p:ph idx="1"/>
          </p:nvPr>
        </p:nvSpPr>
        <p:spPr>
          <a:xfrm>
            <a:off x="838200" y="1281621"/>
            <a:ext cx="8639432" cy="4351338"/>
          </a:xfrm>
        </p:spPr>
        <p:txBody>
          <a:bodyPr/>
          <a:lstStyle/>
          <a:p>
            <a:r>
              <a:rPr lang="en-US" dirty="0"/>
              <a:t>Guidelines: </a:t>
            </a:r>
          </a:p>
          <a:p>
            <a:pPr lvl="1"/>
            <a:r>
              <a:rPr lang="en-US" dirty="0">
                <a:hlinkClick r:id="rId5"/>
              </a:rPr>
              <a:t>https://myfwc.com/wildlifehabitats/wildlife/species-guidelines/</a:t>
            </a:r>
            <a:r>
              <a:rPr lang="en-US" dirty="0"/>
              <a:t> </a:t>
            </a:r>
          </a:p>
          <a:p>
            <a:r>
              <a:rPr lang="en-US" dirty="0"/>
              <a:t>Florida Burrowing Owl Permit information and FAQs: </a:t>
            </a:r>
          </a:p>
          <a:p>
            <a:pPr lvl="1"/>
            <a:r>
              <a:rPr lang="en-US" dirty="0">
                <a:hlinkClick r:id="rId6"/>
              </a:rPr>
              <a:t>https://myfwc.com/license/wildlife/protected-wildlife-permits/burrowing-owl/</a:t>
            </a:r>
            <a:r>
              <a:rPr lang="en-US" dirty="0"/>
              <a:t> </a:t>
            </a:r>
          </a:p>
        </p:txBody>
      </p:sp>
      <p:pic>
        <p:nvPicPr>
          <p:cNvPr id="4" name="Picture 3">
            <a:extLst>
              <a:ext uri="{FF2B5EF4-FFF2-40B4-BE49-F238E27FC236}">
                <a16:creationId xmlns:a16="http://schemas.microsoft.com/office/drawing/2014/main" id="{88982467-FEC1-4276-85CF-54C7584BD702}"/>
              </a:ext>
            </a:extLst>
          </p:cNvPr>
          <p:cNvPicPr>
            <a:picLocks noChangeAspect="1"/>
          </p:cNvPicPr>
          <p:nvPr/>
        </p:nvPicPr>
        <p:blipFill rotWithShape="1">
          <a:blip r:embed="rId7"/>
          <a:srcRect b="19613"/>
          <a:stretch/>
        </p:blipFill>
        <p:spPr>
          <a:xfrm>
            <a:off x="5894334" y="3667355"/>
            <a:ext cx="6033023" cy="3190645"/>
          </a:xfrm>
          <a:prstGeom prst="rect">
            <a:avLst/>
          </a:prstGeom>
        </p:spPr>
      </p:pic>
      <p:pic>
        <p:nvPicPr>
          <p:cNvPr id="7" name="Audio 6">
            <a:hlinkClick r:id="" action="ppaction://media"/>
            <a:extLst>
              <a:ext uri="{FF2B5EF4-FFF2-40B4-BE49-F238E27FC236}">
                <a16:creationId xmlns:a16="http://schemas.microsoft.com/office/drawing/2014/main" id="{BD5CFAD5-28CB-49F4-9576-9600CBA858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17603804"/>
      </p:ext>
    </p:extLst>
  </p:cSld>
  <p:clrMapOvr>
    <a:masterClrMapping/>
  </p:clrMapOvr>
  <mc:AlternateContent xmlns:mc="http://schemas.openxmlformats.org/markup-compatibility/2006" xmlns:p14="http://schemas.microsoft.com/office/powerpoint/2010/main">
    <mc:Choice Requires="p14">
      <p:transition spd="slow" p14:dur="2000" advTm="37311"/>
    </mc:Choice>
    <mc:Fallback xmlns="">
      <p:transition spd="slow" advTm="3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D17371-E129-4F9C-951A-FF5601B83B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600" y="40613"/>
            <a:ext cx="5568138" cy="6783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8A2303F2-6C20-4453-9BBA-497A9612F93C}"/>
              </a:ext>
            </a:extLst>
          </p:cNvPr>
          <p:cNvSpPr txBox="1"/>
          <p:nvPr/>
        </p:nvSpPr>
        <p:spPr>
          <a:xfrm>
            <a:off x="8763000" y="6547134"/>
            <a:ext cx="2913042" cy="276999"/>
          </a:xfrm>
          <a:prstGeom prst="rect">
            <a:avLst/>
          </a:prstGeom>
          <a:noFill/>
        </p:spPr>
        <p:txBody>
          <a:bodyPr wrap="none" rtlCol="0">
            <a:spAutoFit/>
          </a:bodyPr>
          <a:lstStyle/>
          <a:p>
            <a:r>
              <a:rPr lang="en-US" sz="1200"/>
              <a:t>Ron Bielefeld, Whistling Wings Photography</a:t>
            </a:r>
          </a:p>
        </p:txBody>
      </p:sp>
      <p:sp>
        <p:nvSpPr>
          <p:cNvPr id="8" name="Thought Bubble: Cloud 7">
            <a:extLst>
              <a:ext uri="{FF2B5EF4-FFF2-40B4-BE49-F238E27FC236}">
                <a16:creationId xmlns:a16="http://schemas.microsoft.com/office/drawing/2014/main" id="{8D845C1E-711A-4040-A49C-9CDC73C5F37E}"/>
              </a:ext>
            </a:extLst>
          </p:cNvPr>
          <p:cNvSpPr/>
          <p:nvPr/>
        </p:nvSpPr>
        <p:spPr bwMode="auto">
          <a:xfrm>
            <a:off x="4191000" y="838200"/>
            <a:ext cx="7848600" cy="1905000"/>
          </a:xfrm>
          <a:prstGeom prst="cloudCallout">
            <a:avLst>
              <a:gd name="adj1" fmla="val -20997"/>
              <a:gd name="adj2" fmla="val 73975"/>
            </a:avLst>
          </a:prstGeom>
          <a:solidFill>
            <a:srgbClr val="F8F8F8"/>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Franklin Gothic Book" pitchFamily="34" charset="0"/>
              </a:rPr>
              <a:t>      How do I apply for a permit</a:t>
            </a:r>
          </a:p>
          <a:p>
            <a:pPr marL="0" marR="0" indent="0" algn="ctr" defTabSz="914400" rtl="0" eaLnBrk="1" fontAlgn="base" latinLnBrk="0" hangingPunct="1">
              <a:lnSpc>
                <a:spcPct val="100000"/>
              </a:lnSpc>
              <a:spcBef>
                <a:spcPct val="20000"/>
              </a:spcBef>
              <a:spcAft>
                <a:spcPct val="0"/>
              </a:spcAft>
              <a:buClrTx/>
              <a:buSzTx/>
              <a:buFontTx/>
              <a:buNone/>
              <a:tabLst/>
            </a:pPr>
            <a:r>
              <a:rPr lang="en-US" sz="3600"/>
              <a:t>or look up </a:t>
            </a:r>
            <a:r>
              <a:rPr kumimoji="0" lang="en-US" sz="3600" b="0" i="0" u="none" strike="noStrike" cap="none" normalizeH="0" baseline="0">
                <a:ln>
                  <a:noFill/>
                </a:ln>
                <a:solidFill>
                  <a:schemeClr val="tx1"/>
                </a:solidFill>
                <a:effectLst/>
                <a:latin typeface="Franklin Gothic Book" pitchFamily="34" charset="0"/>
              </a:rPr>
              <a:t>a permit?</a:t>
            </a:r>
          </a:p>
        </p:txBody>
      </p:sp>
      <p:pic>
        <p:nvPicPr>
          <p:cNvPr id="2" name="Audio 1">
            <a:hlinkClick r:id="" action="ppaction://media"/>
            <a:extLst>
              <a:ext uri="{FF2B5EF4-FFF2-40B4-BE49-F238E27FC236}">
                <a16:creationId xmlns:a16="http://schemas.microsoft.com/office/drawing/2014/main" id="{C8B2A96A-D667-4862-A0E6-E0BA7A1E25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65457415"/>
      </p:ext>
    </p:extLst>
  </p:cSld>
  <p:clrMapOvr>
    <a:masterClrMapping/>
  </p:clrMapOvr>
  <mc:AlternateContent xmlns:mc="http://schemas.openxmlformats.org/markup-compatibility/2006" xmlns:p14="http://schemas.microsoft.com/office/powerpoint/2010/main">
    <mc:Choice Requires="p14">
      <p:transition spd="slow" p14:dur="2000" advTm="8430"/>
    </mc:Choice>
    <mc:Fallback xmlns="">
      <p:transition spd="slow" advTm="8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FF3791-83AB-448A-919B-CD27602AFED1}"/>
              </a:ext>
            </a:extLst>
          </p:cNvPr>
          <p:cNvPicPr>
            <a:picLocks noChangeAspect="1"/>
          </p:cNvPicPr>
          <p:nvPr/>
        </p:nvPicPr>
        <p:blipFill rotWithShape="1">
          <a:blip r:embed="rId4"/>
          <a:srcRect l="17096"/>
          <a:stretch/>
        </p:blipFill>
        <p:spPr>
          <a:xfrm>
            <a:off x="25400" y="2209800"/>
            <a:ext cx="12210613" cy="2743199"/>
          </a:xfrm>
          <a:prstGeom prst="rect">
            <a:avLst/>
          </a:prstGeom>
        </p:spPr>
      </p:pic>
      <p:sp>
        <p:nvSpPr>
          <p:cNvPr id="5" name="TextBox 4">
            <a:extLst>
              <a:ext uri="{FF2B5EF4-FFF2-40B4-BE49-F238E27FC236}">
                <a16:creationId xmlns:a16="http://schemas.microsoft.com/office/drawing/2014/main" id="{77D0E4FA-7276-4DDC-AE16-4A1832B6ECA3}"/>
              </a:ext>
            </a:extLst>
          </p:cNvPr>
          <p:cNvSpPr txBox="1"/>
          <p:nvPr/>
        </p:nvSpPr>
        <p:spPr>
          <a:xfrm>
            <a:off x="584200" y="1495931"/>
            <a:ext cx="10274223" cy="584775"/>
          </a:xfrm>
          <a:prstGeom prst="rect">
            <a:avLst/>
          </a:prstGeom>
          <a:noFill/>
        </p:spPr>
        <p:txBody>
          <a:bodyPr wrap="none" rtlCol="0">
            <a:spAutoFit/>
          </a:bodyPr>
          <a:lstStyle/>
          <a:p>
            <a:r>
              <a:rPr lang="en-US" sz="3200" u="sng">
                <a:solidFill>
                  <a:srgbClr val="0070C0"/>
                </a:solidFill>
              </a:rPr>
              <a:t>http://www.myfwc.com/license/wildlife/protected-wildlife/</a:t>
            </a:r>
          </a:p>
        </p:txBody>
      </p:sp>
      <p:sp>
        <p:nvSpPr>
          <p:cNvPr id="6" name="Title 5">
            <a:extLst>
              <a:ext uri="{FF2B5EF4-FFF2-40B4-BE49-F238E27FC236}">
                <a16:creationId xmlns:a16="http://schemas.microsoft.com/office/drawing/2014/main" id="{A611D9C4-3CFF-43D3-9A79-E9D49CB69891}"/>
              </a:ext>
            </a:extLst>
          </p:cNvPr>
          <p:cNvSpPr>
            <a:spLocks noGrp="1"/>
          </p:cNvSpPr>
          <p:nvPr>
            <p:ph type="title"/>
          </p:nvPr>
        </p:nvSpPr>
        <p:spPr/>
        <p:txBody>
          <a:bodyPr/>
          <a:lstStyle/>
          <a:p>
            <a:r>
              <a:rPr lang="en-US"/>
              <a:t>Online Permitting System</a:t>
            </a:r>
          </a:p>
        </p:txBody>
      </p:sp>
      <p:pic>
        <p:nvPicPr>
          <p:cNvPr id="3" name="Audio 2">
            <a:hlinkClick r:id="" action="ppaction://media"/>
            <a:extLst>
              <a:ext uri="{FF2B5EF4-FFF2-40B4-BE49-F238E27FC236}">
                <a16:creationId xmlns:a16="http://schemas.microsoft.com/office/drawing/2014/main" id="{AC92FFFA-569E-4C7F-8698-2C25B78D32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38717430"/>
      </p:ext>
    </p:extLst>
  </p:cSld>
  <p:clrMapOvr>
    <a:masterClrMapping/>
  </p:clrMapOvr>
  <mc:AlternateContent xmlns:mc="http://schemas.openxmlformats.org/markup-compatibility/2006" xmlns:p14="http://schemas.microsoft.com/office/powerpoint/2010/main">
    <mc:Choice Requires="p14">
      <p:transition spd="slow" p14:dur="2000" advTm="24908"/>
    </mc:Choice>
    <mc:Fallback xmlns="">
      <p:transition spd="slow" advTm="2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96240-D4D5-4D4C-BD37-54B9A5739066}"/>
              </a:ext>
            </a:extLst>
          </p:cNvPr>
          <p:cNvSpPr>
            <a:spLocks noGrp="1"/>
          </p:cNvSpPr>
          <p:nvPr>
            <p:ph type="title"/>
          </p:nvPr>
        </p:nvSpPr>
        <p:spPr/>
        <p:txBody>
          <a:bodyPr/>
          <a:lstStyle/>
          <a:p>
            <a:r>
              <a:rPr lang="en-US" dirty="0"/>
              <a:t>Questions </a:t>
            </a:r>
          </a:p>
        </p:txBody>
      </p:sp>
      <p:sp>
        <p:nvSpPr>
          <p:cNvPr id="5" name="Subtitle 2">
            <a:extLst>
              <a:ext uri="{FF2B5EF4-FFF2-40B4-BE49-F238E27FC236}">
                <a16:creationId xmlns:a16="http://schemas.microsoft.com/office/drawing/2014/main" id="{F3049A88-D6CC-4D61-88A6-716C30802DEA}"/>
              </a:ext>
            </a:extLst>
          </p:cNvPr>
          <p:cNvSpPr txBox="1">
            <a:spLocks/>
          </p:cNvSpPr>
          <p:nvPr/>
        </p:nvSpPr>
        <p:spPr>
          <a:xfrm>
            <a:off x="838200" y="2156276"/>
            <a:ext cx="4947429" cy="1655763"/>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0"/>
              </a:spcBef>
            </a:pPr>
            <a:r>
              <a:rPr lang="en-US" sz="2400" dirty="0"/>
              <a:t>Adrienne Fitzwilliam</a:t>
            </a:r>
          </a:p>
          <a:p>
            <a:pPr algn="ctr">
              <a:lnSpc>
                <a:spcPct val="100000"/>
              </a:lnSpc>
              <a:spcBef>
                <a:spcPts val="0"/>
              </a:spcBef>
            </a:pPr>
            <a:r>
              <a:rPr lang="en-US" sz="2400" dirty="0"/>
              <a:t>Avian Conservation Biologist</a:t>
            </a:r>
          </a:p>
          <a:p>
            <a:pPr algn="ctr">
              <a:lnSpc>
                <a:spcPct val="100000"/>
              </a:lnSpc>
              <a:spcBef>
                <a:spcPts val="0"/>
              </a:spcBef>
            </a:pPr>
            <a:r>
              <a:rPr lang="en-US" sz="2400" dirty="0">
                <a:solidFill>
                  <a:srgbClr val="0070C0"/>
                </a:solidFill>
                <a:hlinkClick r:id="rId5">
                  <a:extLst>
                    <a:ext uri="{A12FA001-AC4F-418D-AE19-62706E023703}">
                      <ahyp:hlinkClr xmlns:ahyp="http://schemas.microsoft.com/office/drawing/2018/hyperlinkcolor" val="tx"/>
                    </a:ext>
                  </a:extLst>
                </a:hlinkClick>
              </a:rPr>
              <a:t>Adrienne.Fitzwilliam@MyFWC.com</a:t>
            </a:r>
            <a:endParaRPr lang="en-US" sz="2400" dirty="0">
              <a:solidFill>
                <a:srgbClr val="0070C0"/>
              </a:solidFill>
            </a:endParaRPr>
          </a:p>
          <a:p>
            <a:pPr algn="ctr">
              <a:lnSpc>
                <a:spcPct val="100000"/>
              </a:lnSpc>
              <a:spcBef>
                <a:spcPts val="0"/>
              </a:spcBef>
            </a:pPr>
            <a:r>
              <a:rPr lang="en-US" sz="2400" dirty="0"/>
              <a:t>(352) 620-7732</a:t>
            </a:r>
          </a:p>
        </p:txBody>
      </p:sp>
      <p:sp>
        <p:nvSpPr>
          <p:cNvPr id="6" name="Subtitle 2">
            <a:extLst>
              <a:ext uri="{FF2B5EF4-FFF2-40B4-BE49-F238E27FC236}">
                <a16:creationId xmlns:a16="http://schemas.microsoft.com/office/drawing/2014/main" id="{79C2EDD8-739F-4CB2-AC1E-72711D1C46AF}"/>
              </a:ext>
            </a:extLst>
          </p:cNvPr>
          <p:cNvSpPr txBox="1">
            <a:spLocks/>
          </p:cNvSpPr>
          <p:nvPr/>
        </p:nvSpPr>
        <p:spPr>
          <a:xfrm>
            <a:off x="6303702" y="2156275"/>
            <a:ext cx="4947429" cy="1655763"/>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0"/>
              </a:spcBef>
            </a:pPr>
            <a:r>
              <a:rPr lang="en-US" sz="2400" dirty="0"/>
              <a:t>Craig Faulhaber</a:t>
            </a:r>
          </a:p>
          <a:p>
            <a:pPr algn="ctr">
              <a:lnSpc>
                <a:spcPct val="100000"/>
              </a:lnSpc>
              <a:spcBef>
                <a:spcPts val="0"/>
              </a:spcBef>
            </a:pPr>
            <a:r>
              <a:rPr lang="en-US" sz="2400" dirty="0"/>
              <a:t>Avian Conservation Coordinator</a:t>
            </a:r>
          </a:p>
          <a:p>
            <a:pPr algn="ctr">
              <a:lnSpc>
                <a:spcPct val="100000"/>
              </a:lnSpc>
              <a:spcBef>
                <a:spcPts val="0"/>
              </a:spcBef>
            </a:pPr>
            <a:r>
              <a:rPr lang="en-US" sz="2400" dirty="0">
                <a:hlinkClick r:id="rId6"/>
              </a:rPr>
              <a:t>Craig.Faulhaber@MyFWC.com</a:t>
            </a:r>
            <a:endParaRPr lang="en-US" sz="2400" dirty="0"/>
          </a:p>
          <a:p>
            <a:pPr algn="ctr">
              <a:lnSpc>
                <a:spcPct val="100000"/>
              </a:lnSpc>
              <a:spcBef>
                <a:spcPts val="0"/>
              </a:spcBef>
            </a:pPr>
            <a:r>
              <a:rPr lang="en-US" sz="2400" dirty="0"/>
              <a:t>(352) 620-7346</a:t>
            </a:r>
          </a:p>
        </p:txBody>
      </p:sp>
      <p:pic>
        <p:nvPicPr>
          <p:cNvPr id="4" name="Audio 3">
            <a:hlinkClick r:id="" action="ppaction://media"/>
            <a:extLst>
              <a:ext uri="{FF2B5EF4-FFF2-40B4-BE49-F238E27FC236}">
                <a16:creationId xmlns:a16="http://schemas.microsoft.com/office/drawing/2014/main" id="{8D47D974-98DA-4EFD-99E6-66F2BB20E9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49506232"/>
      </p:ext>
    </p:extLst>
  </p:cSld>
  <p:clrMapOvr>
    <a:masterClrMapping/>
  </p:clrMapOvr>
  <mc:AlternateContent xmlns:mc="http://schemas.openxmlformats.org/markup-compatibility/2006" xmlns:p14="http://schemas.microsoft.com/office/powerpoint/2010/main">
    <mc:Choice Requires="p14">
      <p:transition spd="slow" p14:dur="2000" advTm="26313"/>
    </mc:Choice>
    <mc:Fallback xmlns="">
      <p:transition spd="slow" advTm="26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8E0BC-9DD8-4AFE-AD5C-FD9C308E4CF1}"/>
              </a:ext>
            </a:extLst>
          </p:cNvPr>
          <p:cNvSpPr>
            <a:spLocks noGrp="1"/>
          </p:cNvSpPr>
          <p:nvPr>
            <p:ph type="title"/>
          </p:nvPr>
        </p:nvSpPr>
        <p:spPr/>
        <p:txBody>
          <a:bodyPr/>
          <a:lstStyle/>
          <a:p>
            <a:r>
              <a:rPr lang="en-US" dirty="0"/>
              <a:t>Florida Burrowing Owl </a:t>
            </a:r>
          </a:p>
        </p:txBody>
      </p:sp>
      <p:sp>
        <p:nvSpPr>
          <p:cNvPr id="4" name="Content Placeholder 3">
            <a:extLst>
              <a:ext uri="{FF2B5EF4-FFF2-40B4-BE49-F238E27FC236}">
                <a16:creationId xmlns:a16="http://schemas.microsoft.com/office/drawing/2014/main" id="{F837F485-694A-43FE-AE97-F3DC1D60D3E1}"/>
              </a:ext>
            </a:extLst>
          </p:cNvPr>
          <p:cNvSpPr>
            <a:spLocks noGrp="1"/>
          </p:cNvSpPr>
          <p:nvPr>
            <p:ph idx="1"/>
          </p:nvPr>
        </p:nvSpPr>
        <p:spPr>
          <a:xfrm>
            <a:off x="838200" y="1431926"/>
            <a:ext cx="5723238" cy="4351338"/>
          </a:xfrm>
        </p:spPr>
        <p:txBody>
          <a:bodyPr/>
          <a:lstStyle/>
          <a:p>
            <a:r>
              <a:rPr lang="en-US" dirty="0"/>
              <a:t>Small, ground-dwelling owl lacking ear tufts</a:t>
            </a:r>
          </a:p>
          <a:p>
            <a:r>
              <a:rPr lang="en-US" dirty="0"/>
              <a:t>Active during the day, especially during the breeding season (February 15 – July 10)</a:t>
            </a:r>
          </a:p>
          <a:p>
            <a:r>
              <a:rPr lang="en-US" dirty="0"/>
              <a:t>Young emerge from burrow at ~ 2 weeks after hatching, and fly well at 6 weeks </a:t>
            </a:r>
          </a:p>
          <a:p>
            <a:pPr marL="0" indent="0">
              <a:buNone/>
            </a:pPr>
            <a:endParaRPr lang="en-US" dirty="0"/>
          </a:p>
        </p:txBody>
      </p:sp>
      <p:pic>
        <p:nvPicPr>
          <p:cNvPr id="8" name="Picture 7" descr="A bird that is standing in the grass&#10;&#10;Description automatically generated">
            <a:extLst>
              <a:ext uri="{FF2B5EF4-FFF2-40B4-BE49-F238E27FC236}">
                <a16:creationId xmlns:a16="http://schemas.microsoft.com/office/drawing/2014/main" id="{1E8E1097-B719-49D9-AED3-16EE9C63A14B}"/>
              </a:ext>
            </a:extLst>
          </p:cNvPr>
          <p:cNvPicPr>
            <a:picLocks noChangeAspect="1"/>
          </p:cNvPicPr>
          <p:nvPr/>
        </p:nvPicPr>
        <p:blipFill rotWithShape="1">
          <a:blip r:embed="rId5">
            <a:extLst>
              <a:ext uri="{28A0092B-C50C-407E-A947-70E740481C1C}">
                <a14:useLocalDpi xmlns:a14="http://schemas.microsoft.com/office/drawing/2010/main" val="0"/>
              </a:ext>
            </a:extLst>
          </a:blip>
          <a:srcRect l="33243" r="7891"/>
          <a:stretch/>
        </p:blipFill>
        <p:spPr>
          <a:xfrm>
            <a:off x="7021725" y="1512095"/>
            <a:ext cx="4485504" cy="4191000"/>
          </a:xfrm>
          <a:prstGeom prst="rect">
            <a:avLst/>
          </a:prstGeom>
        </p:spPr>
      </p:pic>
      <p:sp>
        <p:nvSpPr>
          <p:cNvPr id="9" name="TextBox 8">
            <a:extLst>
              <a:ext uri="{FF2B5EF4-FFF2-40B4-BE49-F238E27FC236}">
                <a16:creationId xmlns:a16="http://schemas.microsoft.com/office/drawing/2014/main" id="{B6760868-F89A-4B9C-B709-248D7B59C07E}"/>
              </a:ext>
            </a:extLst>
          </p:cNvPr>
          <p:cNvSpPr txBox="1"/>
          <p:nvPr/>
        </p:nvSpPr>
        <p:spPr>
          <a:xfrm>
            <a:off x="9428206" y="6492873"/>
            <a:ext cx="3027407" cy="369332"/>
          </a:xfrm>
          <a:prstGeom prst="rect">
            <a:avLst/>
          </a:prstGeom>
          <a:noFill/>
        </p:spPr>
        <p:txBody>
          <a:bodyPr wrap="square" rtlCol="0">
            <a:spAutoFit/>
          </a:bodyPr>
          <a:lstStyle/>
          <a:p>
            <a:r>
              <a:rPr lang="en-US" dirty="0"/>
              <a:t>Photo by Ron </a:t>
            </a:r>
            <a:r>
              <a:rPr lang="en-US" dirty="0" err="1"/>
              <a:t>Bielefed</a:t>
            </a:r>
            <a:endParaRPr lang="en-US" dirty="0"/>
          </a:p>
        </p:txBody>
      </p:sp>
      <p:pic>
        <p:nvPicPr>
          <p:cNvPr id="2" name="Audio 1">
            <a:hlinkClick r:id="" action="ppaction://media"/>
            <a:extLst>
              <a:ext uri="{FF2B5EF4-FFF2-40B4-BE49-F238E27FC236}">
                <a16:creationId xmlns:a16="http://schemas.microsoft.com/office/drawing/2014/main" id="{BC621921-3BAB-498B-B122-B92D8F2D40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56602136"/>
      </p:ext>
    </p:extLst>
  </p:cSld>
  <p:clrMapOvr>
    <a:masterClrMapping/>
  </p:clrMapOvr>
  <mc:AlternateContent xmlns:mc="http://schemas.openxmlformats.org/markup-compatibility/2006" xmlns:p14="http://schemas.microsoft.com/office/powerpoint/2010/main">
    <mc:Choice Requires="p14">
      <p:transition spd="slow" p14:dur="2000" advTm="35876"/>
    </mc:Choice>
    <mc:Fallback xmlns="">
      <p:transition spd="slow" advTm="35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9889-E54C-4002-AAAA-7D7771624A31}"/>
              </a:ext>
            </a:extLst>
          </p:cNvPr>
          <p:cNvSpPr>
            <a:spLocks noGrp="1"/>
          </p:cNvSpPr>
          <p:nvPr>
            <p:ph type="title"/>
          </p:nvPr>
        </p:nvSpPr>
        <p:spPr/>
        <p:txBody>
          <a:bodyPr/>
          <a:lstStyle/>
          <a:p>
            <a:r>
              <a:rPr lang="en-US" dirty="0"/>
              <a:t>Habitat </a:t>
            </a:r>
          </a:p>
        </p:txBody>
      </p:sp>
      <p:pic>
        <p:nvPicPr>
          <p:cNvPr id="5" name="Picture 4">
            <a:extLst>
              <a:ext uri="{FF2B5EF4-FFF2-40B4-BE49-F238E27FC236}">
                <a16:creationId xmlns:a16="http://schemas.microsoft.com/office/drawing/2014/main" id="{DB98809E-5E09-4B45-9A91-B3480BF8EFEC}"/>
              </a:ext>
            </a:extLst>
          </p:cNvPr>
          <p:cNvPicPr>
            <a:picLocks noChangeAspect="1"/>
          </p:cNvPicPr>
          <p:nvPr/>
        </p:nvPicPr>
        <p:blipFill>
          <a:blip r:embed="rId5"/>
          <a:stretch>
            <a:fillRect/>
          </a:stretch>
        </p:blipFill>
        <p:spPr>
          <a:xfrm>
            <a:off x="5765769" y="228806"/>
            <a:ext cx="5377191" cy="2923768"/>
          </a:xfrm>
          <a:prstGeom prst="rect">
            <a:avLst/>
          </a:prstGeom>
        </p:spPr>
      </p:pic>
      <p:pic>
        <p:nvPicPr>
          <p:cNvPr id="6" name="Picture 5">
            <a:extLst>
              <a:ext uri="{FF2B5EF4-FFF2-40B4-BE49-F238E27FC236}">
                <a16:creationId xmlns:a16="http://schemas.microsoft.com/office/drawing/2014/main" id="{12791B6E-98E7-4426-A162-31A31B033F2D}"/>
              </a:ext>
            </a:extLst>
          </p:cNvPr>
          <p:cNvPicPr>
            <a:picLocks noChangeAspect="1"/>
          </p:cNvPicPr>
          <p:nvPr/>
        </p:nvPicPr>
        <p:blipFill>
          <a:blip r:embed="rId6"/>
          <a:stretch>
            <a:fillRect/>
          </a:stretch>
        </p:blipFill>
        <p:spPr>
          <a:xfrm>
            <a:off x="513761" y="1597111"/>
            <a:ext cx="4738248" cy="3546389"/>
          </a:xfrm>
          <a:prstGeom prst="rect">
            <a:avLst/>
          </a:prstGeom>
        </p:spPr>
      </p:pic>
      <p:pic>
        <p:nvPicPr>
          <p:cNvPr id="7" name="Picture 6">
            <a:extLst>
              <a:ext uri="{FF2B5EF4-FFF2-40B4-BE49-F238E27FC236}">
                <a16:creationId xmlns:a16="http://schemas.microsoft.com/office/drawing/2014/main" id="{F8F7C932-AD43-4307-8B45-11E5D9C32ECA}"/>
              </a:ext>
            </a:extLst>
          </p:cNvPr>
          <p:cNvPicPr>
            <a:picLocks noChangeAspect="1"/>
          </p:cNvPicPr>
          <p:nvPr/>
        </p:nvPicPr>
        <p:blipFill>
          <a:blip r:embed="rId7"/>
          <a:stretch>
            <a:fillRect/>
          </a:stretch>
        </p:blipFill>
        <p:spPr>
          <a:xfrm>
            <a:off x="5765769" y="3429000"/>
            <a:ext cx="5377191" cy="3429000"/>
          </a:xfrm>
          <a:prstGeom prst="rect">
            <a:avLst/>
          </a:prstGeom>
        </p:spPr>
      </p:pic>
      <p:sp>
        <p:nvSpPr>
          <p:cNvPr id="8" name="TextBox 7">
            <a:extLst>
              <a:ext uri="{FF2B5EF4-FFF2-40B4-BE49-F238E27FC236}">
                <a16:creationId xmlns:a16="http://schemas.microsoft.com/office/drawing/2014/main" id="{D94A807D-4393-4A52-97DB-63B8793AC5E3}"/>
              </a:ext>
            </a:extLst>
          </p:cNvPr>
          <p:cNvSpPr txBox="1"/>
          <p:nvPr/>
        </p:nvSpPr>
        <p:spPr>
          <a:xfrm>
            <a:off x="1631092" y="5881816"/>
            <a:ext cx="3107156" cy="646331"/>
          </a:xfrm>
          <a:prstGeom prst="rect">
            <a:avLst/>
          </a:prstGeom>
          <a:noFill/>
        </p:spPr>
        <p:txBody>
          <a:bodyPr wrap="square" rtlCol="0">
            <a:spAutoFit/>
          </a:bodyPr>
          <a:lstStyle/>
          <a:p>
            <a:r>
              <a:rPr lang="en-US" dirty="0"/>
              <a:t>Photos from FWC Permit Applications</a:t>
            </a:r>
          </a:p>
        </p:txBody>
      </p:sp>
      <p:pic>
        <p:nvPicPr>
          <p:cNvPr id="3" name="Audio 2">
            <a:hlinkClick r:id="" action="ppaction://media"/>
            <a:extLst>
              <a:ext uri="{FF2B5EF4-FFF2-40B4-BE49-F238E27FC236}">
                <a16:creationId xmlns:a16="http://schemas.microsoft.com/office/drawing/2014/main" id="{CBC0492E-8157-4138-8CB1-7AD7114FD2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77094806"/>
      </p:ext>
    </p:extLst>
  </p:cSld>
  <p:clrMapOvr>
    <a:masterClrMapping/>
  </p:clrMapOvr>
  <mc:AlternateContent xmlns:mc="http://schemas.openxmlformats.org/markup-compatibility/2006" xmlns:p14="http://schemas.microsoft.com/office/powerpoint/2010/main">
    <mc:Choice Requires="p14">
      <p:transition spd="slow" p14:dur="2000" advTm="43861"/>
    </mc:Choice>
    <mc:Fallback xmlns="">
      <p:transition spd="slow" advTm="43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C30C-799E-4FAB-9726-21F10A5399E1}"/>
              </a:ext>
            </a:extLst>
          </p:cNvPr>
          <p:cNvSpPr>
            <a:spLocks noGrp="1"/>
          </p:cNvSpPr>
          <p:nvPr>
            <p:ph type="title"/>
          </p:nvPr>
        </p:nvSpPr>
        <p:spPr/>
        <p:txBody>
          <a:bodyPr/>
          <a:lstStyle/>
          <a:p>
            <a:r>
              <a:rPr lang="en-US" dirty="0"/>
              <a:t>Threats</a:t>
            </a:r>
          </a:p>
        </p:txBody>
      </p:sp>
      <p:sp>
        <p:nvSpPr>
          <p:cNvPr id="3" name="Content Placeholder 2">
            <a:extLst>
              <a:ext uri="{FF2B5EF4-FFF2-40B4-BE49-F238E27FC236}">
                <a16:creationId xmlns:a16="http://schemas.microsoft.com/office/drawing/2014/main" id="{293D2499-5A40-409A-BFD0-3890290A2373}"/>
              </a:ext>
            </a:extLst>
          </p:cNvPr>
          <p:cNvSpPr>
            <a:spLocks noGrp="1"/>
          </p:cNvSpPr>
          <p:nvPr>
            <p:ph idx="1"/>
          </p:nvPr>
        </p:nvSpPr>
        <p:spPr>
          <a:xfrm>
            <a:off x="838200" y="1405496"/>
            <a:ext cx="10515600" cy="4351338"/>
          </a:xfrm>
        </p:spPr>
        <p:txBody>
          <a:bodyPr/>
          <a:lstStyle/>
          <a:p>
            <a:r>
              <a:rPr lang="en-US" dirty="0"/>
              <a:t>Loss of native habitat and land conversion </a:t>
            </a:r>
          </a:p>
          <a:p>
            <a:r>
              <a:rPr lang="en-US" dirty="0"/>
              <a:t>Destruction of burrows by human activities</a:t>
            </a:r>
          </a:p>
          <a:p>
            <a:r>
              <a:rPr lang="en-US" dirty="0"/>
              <a:t>Domestic animals </a:t>
            </a:r>
          </a:p>
          <a:p>
            <a:r>
              <a:rPr lang="en-US" dirty="0"/>
              <a:t>Collisions with automobiles </a:t>
            </a:r>
          </a:p>
          <a:p>
            <a:r>
              <a:rPr lang="en-US" dirty="0"/>
              <a:t>Pesticides, especially rodenticides </a:t>
            </a:r>
          </a:p>
          <a:p>
            <a:r>
              <a:rPr lang="en-US" dirty="0"/>
              <a:t>Invasive species such as green iguanas </a:t>
            </a:r>
          </a:p>
        </p:txBody>
      </p:sp>
      <p:pic>
        <p:nvPicPr>
          <p:cNvPr id="5" name="Picture 4" descr="A reptile on a field&#10;&#10;Description automatically generated">
            <a:extLst>
              <a:ext uri="{FF2B5EF4-FFF2-40B4-BE49-F238E27FC236}">
                <a16:creationId xmlns:a16="http://schemas.microsoft.com/office/drawing/2014/main" id="{DF470D58-1101-4C37-8E6D-4BC9D4C5B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0027" y="523960"/>
            <a:ext cx="4383903" cy="2772819"/>
          </a:xfrm>
          <a:prstGeom prst="rect">
            <a:avLst/>
          </a:prstGeom>
        </p:spPr>
      </p:pic>
      <p:sp>
        <p:nvSpPr>
          <p:cNvPr id="6" name="TextBox 5">
            <a:extLst>
              <a:ext uri="{FF2B5EF4-FFF2-40B4-BE49-F238E27FC236}">
                <a16:creationId xmlns:a16="http://schemas.microsoft.com/office/drawing/2014/main" id="{3C317E88-45ED-47DB-BE22-9DDEFC012507}"/>
              </a:ext>
            </a:extLst>
          </p:cNvPr>
          <p:cNvSpPr txBox="1"/>
          <p:nvPr/>
        </p:nvSpPr>
        <p:spPr>
          <a:xfrm>
            <a:off x="8701173" y="3429000"/>
            <a:ext cx="3212757" cy="369332"/>
          </a:xfrm>
          <a:prstGeom prst="rect">
            <a:avLst/>
          </a:prstGeom>
          <a:noFill/>
        </p:spPr>
        <p:txBody>
          <a:bodyPr wrap="square" rtlCol="0">
            <a:spAutoFit/>
          </a:bodyPr>
          <a:lstStyle/>
          <a:p>
            <a:r>
              <a:rPr lang="en-US" dirty="0"/>
              <a:t>FWC Photo by Andy Wraithmell</a:t>
            </a:r>
          </a:p>
        </p:txBody>
      </p:sp>
      <p:pic>
        <p:nvPicPr>
          <p:cNvPr id="8" name="Picture 7" descr="A picture containing grass, outdoor, field, sign&#10;&#10;Description automatically generated">
            <a:extLst>
              <a:ext uri="{FF2B5EF4-FFF2-40B4-BE49-F238E27FC236}">
                <a16:creationId xmlns:a16="http://schemas.microsoft.com/office/drawing/2014/main" id="{7E19ABC3-1715-4D90-A152-CF9EBB199B45}"/>
              </a:ext>
            </a:extLst>
          </p:cNvPr>
          <p:cNvPicPr>
            <a:picLocks noChangeAspect="1"/>
          </p:cNvPicPr>
          <p:nvPr/>
        </p:nvPicPr>
        <p:blipFill rotWithShape="1">
          <a:blip r:embed="rId5">
            <a:extLst>
              <a:ext uri="{28A0092B-C50C-407E-A947-70E740481C1C}">
                <a14:useLocalDpi xmlns:a14="http://schemas.microsoft.com/office/drawing/2010/main" val="0"/>
              </a:ext>
            </a:extLst>
          </a:blip>
          <a:srcRect l="8911" t="38527"/>
          <a:stretch/>
        </p:blipFill>
        <p:spPr>
          <a:xfrm>
            <a:off x="6889590" y="4178315"/>
            <a:ext cx="5024340" cy="2261924"/>
          </a:xfrm>
          <a:prstGeom prst="rect">
            <a:avLst/>
          </a:prstGeom>
        </p:spPr>
      </p:pic>
      <p:sp>
        <p:nvSpPr>
          <p:cNvPr id="9" name="TextBox 8">
            <a:extLst>
              <a:ext uri="{FF2B5EF4-FFF2-40B4-BE49-F238E27FC236}">
                <a16:creationId xmlns:a16="http://schemas.microsoft.com/office/drawing/2014/main" id="{0A8F4334-E1E5-44CC-8AA3-060CB41AE759}"/>
              </a:ext>
            </a:extLst>
          </p:cNvPr>
          <p:cNvSpPr txBox="1"/>
          <p:nvPr/>
        </p:nvSpPr>
        <p:spPr>
          <a:xfrm>
            <a:off x="8940441" y="6425577"/>
            <a:ext cx="3212757" cy="369332"/>
          </a:xfrm>
          <a:prstGeom prst="rect">
            <a:avLst/>
          </a:prstGeom>
          <a:noFill/>
        </p:spPr>
        <p:txBody>
          <a:bodyPr wrap="square" rtlCol="0">
            <a:spAutoFit/>
          </a:bodyPr>
          <a:lstStyle/>
          <a:p>
            <a:r>
              <a:rPr lang="en-US" dirty="0"/>
              <a:t>FWC Photo by Carol Rizkalla</a:t>
            </a:r>
          </a:p>
        </p:txBody>
      </p:sp>
      <p:pic>
        <p:nvPicPr>
          <p:cNvPr id="4" name="Audio 3">
            <a:hlinkClick r:id="" action="ppaction://media"/>
            <a:extLst>
              <a:ext uri="{FF2B5EF4-FFF2-40B4-BE49-F238E27FC236}">
                <a16:creationId xmlns:a16="http://schemas.microsoft.com/office/drawing/2014/main" id="{FFAE16E9-1336-4584-9FC0-6F945D8682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42662352"/>
      </p:ext>
    </p:extLst>
  </p:cSld>
  <p:clrMapOvr>
    <a:masterClrMapping/>
  </p:clrMapOvr>
  <mc:AlternateContent xmlns:mc="http://schemas.openxmlformats.org/markup-compatibility/2006" xmlns:p14="http://schemas.microsoft.com/office/powerpoint/2010/main">
    <mc:Choice Requires="p14">
      <p:transition spd="slow" p14:dur="2000" advTm="69141"/>
    </mc:Choice>
    <mc:Fallback xmlns="">
      <p:transition spd="slow" advTm="69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88688" y="1447800"/>
            <a:ext cx="6873973" cy="2985433"/>
          </a:xfrm>
          <a:prstGeom prst="rect">
            <a:avLst/>
          </a:prstGeom>
        </p:spPr>
        <p:txBody>
          <a:bodyPr wrap="square">
            <a:spAutoFit/>
          </a:bodyPr>
          <a:lstStyle/>
          <a:p>
            <a:pPr marL="501650" lvl="2" indent="-457200">
              <a:spcBef>
                <a:spcPts val="1200"/>
              </a:spcBef>
              <a:buFont typeface="Arial" panose="020B0604020202020204" pitchFamily="34" charset="0"/>
              <a:buChar char="•"/>
            </a:pPr>
            <a:r>
              <a:rPr lang="en-US" sz="2800" kern="0" dirty="0"/>
              <a:t>Included in Imperiled Species Management Plan</a:t>
            </a:r>
          </a:p>
          <a:p>
            <a:pPr marL="501650" lvl="2" indent="-457200">
              <a:spcBef>
                <a:spcPts val="1200"/>
              </a:spcBef>
              <a:buFont typeface="Arial" panose="020B0604020202020204" pitchFamily="34" charset="0"/>
              <a:buChar char="•"/>
            </a:pPr>
            <a:r>
              <a:rPr lang="en-US" sz="2800" kern="0" dirty="0"/>
              <a:t>Species Action Plan</a:t>
            </a:r>
            <a:endParaRPr lang="en-US" sz="2400" kern="0" dirty="0"/>
          </a:p>
          <a:p>
            <a:pPr marL="501650" lvl="2" indent="-457200">
              <a:spcBef>
                <a:spcPts val="1200"/>
              </a:spcBef>
              <a:buFont typeface="Arial" panose="020B0604020202020204" pitchFamily="34" charset="0"/>
              <a:buChar char="•"/>
            </a:pPr>
            <a:r>
              <a:rPr lang="en-US" sz="2800" kern="0" dirty="0"/>
              <a:t>In January 2017 listing status changed from Species of Special Concern to state Threatened</a:t>
            </a:r>
            <a:endParaRPr lang="en-US" sz="3200" kern="0" dirty="0"/>
          </a:p>
        </p:txBody>
      </p:sp>
      <p:pic>
        <p:nvPicPr>
          <p:cNvPr id="7" name="Picture 6">
            <a:extLst>
              <a:ext uri="{FF2B5EF4-FFF2-40B4-BE49-F238E27FC236}">
                <a16:creationId xmlns:a16="http://schemas.microsoft.com/office/drawing/2014/main" id="{2CEEA771-88E4-4BC2-9851-823230BE52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8874" y="730940"/>
            <a:ext cx="4021282" cy="5204012"/>
          </a:xfrm>
          <a:prstGeom prst="rect">
            <a:avLst/>
          </a:prstGeom>
          <a:ln w="19050">
            <a:solidFill>
              <a:schemeClr val="tx1"/>
            </a:solidFill>
          </a:ln>
        </p:spPr>
      </p:pic>
      <p:sp>
        <p:nvSpPr>
          <p:cNvPr id="2" name="Title 1">
            <a:extLst>
              <a:ext uri="{FF2B5EF4-FFF2-40B4-BE49-F238E27FC236}">
                <a16:creationId xmlns:a16="http://schemas.microsoft.com/office/drawing/2014/main" id="{5CF86A47-AE17-4FBD-9010-177710DDDC1F}"/>
              </a:ext>
            </a:extLst>
          </p:cNvPr>
          <p:cNvSpPr>
            <a:spLocks noGrp="1"/>
          </p:cNvSpPr>
          <p:nvPr>
            <p:ph type="title"/>
          </p:nvPr>
        </p:nvSpPr>
        <p:spPr/>
        <p:txBody>
          <a:bodyPr/>
          <a:lstStyle/>
          <a:p>
            <a:r>
              <a:rPr lang="en-US"/>
              <a:t>Listing Status</a:t>
            </a:r>
          </a:p>
        </p:txBody>
      </p:sp>
      <p:pic>
        <p:nvPicPr>
          <p:cNvPr id="3" name="Audio 2">
            <a:hlinkClick r:id="" action="ppaction://media"/>
            <a:extLst>
              <a:ext uri="{FF2B5EF4-FFF2-40B4-BE49-F238E27FC236}">
                <a16:creationId xmlns:a16="http://schemas.microsoft.com/office/drawing/2014/main" id="{7F288443-4991-4F2E-933E-17B7EF84BF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40414955"/>
      </p:ext>
    </p:extLst>
  </p:cSld>
  <p:clrMapOvr>
    <a:masterClrMapping/>
  </p:clrMapOvr>
  <mc:AlternateContent xmlns:mc="http://schemas.openxmlformats.org/markup-compatibility/2006" xmlns:p14="http://schemas.microsoft.com/office/powerpoint/2010/main">
    <mc:Choice Requires="p14">
      <p:transition spd="slow" p14:dur="2000" advTm="22951"/>
    </mc:Choice>
    <mc:Fallback xmlns="">
      <p:transition spd="slow" advTm="22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Content Placeholder 2"/>
          <p:cNvSpPr txBox="1">
            <a:spLocks/>
          </p:cNvSpPr>
          <p:nvPr/>
        </p:nvSpPr>
        <p:spPr bwMode="auto">
          <a:xfrm>
            <a:off x="1066800" y="1417638"/>
            <a:ext cx="9029700" cy="3886200"/>
          </a:xfrm>
          <a:prstGeom prst="rect">
            <a:avLst/>
          </a:prstGeom>
          <a:noFill/>
          <a:ln w="9525">
            <a:noFill/>
            <a:miter lim="800000"/>
            <a:headEnd/>
            <a:tailEnd/>
          </a:ln>
        </p:spPr>
        <p:txBody>
          <a:bodyPr/>
          <a:lstStyle/>
          <a:p>
            <a:pPr marL="457200" indent="-457200">
              <a:buFont typeface="Arial" panose="020B0604020202020204" pitchFamily="34" charset="0"/>
              <a:buChar char="•"/>
            </a:pPr>
            <a:r>
              <a:rPr lang="en-US" sz="2800" u="sng" dirty="0"/>
              <a:t>68A-27.003(a), F.A.C.</a:t>
            </a:r>
            <a:r>
              <a:rPr lang="en-US" sz="2800" dirty="0"/>
              <a:t> No person shall </a:t>
            </a:r>
            <a:r>
              <a:rPr lang="en-US" sz="2800" b="1" dirty="0"/>
              <a:t>take</a:t>
            </a:r>
            <a:r>
              <a:rPr lang="en-US" sz="2800" dirty="0"/>
              <a:t>, possess, or sell any of the endangered or threatened species included in this subsection, or parts thereof or their nests or eggs except as allowed by specific federal or state permit or authorization. </a:t>
            </a:r>
          </a:p>
        </p:txBody>
      </p:sp>
      <p:pic>
        <p:nvPicPr>
          <p:cNvPr id="3" name="Picture 2">
            <a:extLst>
              <a:ext uri="{FF2B5EF4-FFF2-40B4-BE49-F238E27FC236}">
                <a16:creationId xmlns:a16="http://schemas.microsoft.com/office/drawing/2014/main" id="{BB0AB8DA-851E-4BB4-843F-5C892015D6D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722" b="97222" l="9202" r="89571">
                        <a14:foregroundMark x1="35890" y1="96528" x2="30675" y2="92708"/>
                        <a14:foregroundMark x1="54294" y1="95139" x2="54294" y2="95139"/>
                        <a14:foregroundMark x1="55828" y1="89236" x2="55828" y2="96528"/>
                        <a14:foregroundMark x1="56442" y1="97569" x2="54908" y2="88889"/>
                        <a14:foregroundMark x1="51227" y1="90278" x2="46933" y2="87153"/>
                      </a14:backgroundRemoval>
                    </a14:imgEffect>
                  </a14:imgLayer>
                </a14:imgProps>
              </a:ext>
              <a:ext uri="{28A0092B-C50C-407E-A947-70E740481C1C}">
                <a14:useLocalDpi xmlns:a14="http://schemas.microsoft.com/office/drawing/2010/main" val="0"/>
              </a:ext>
            </a:extLst>
          </a:blip>
          <a:srcRect/>
          <a:stretch/>
        </p:blipFill>
        <p:spPr>
          <a:xfrm>
            <a:off x="8305800" y="4038601"/>
            <a:ext cx="3276600" cy="2902131"/>
          </a:xfrm>
          <a:prstGeom prst="rect">
            <a:avLst/>
          </a:prstGeom>
        </p:spPr>
      </p:pic>
      <p:sp>
        <p:nvSpPr>
          <p:cNvPr id="4" name="Title 3">
            <a:extLst>
              <a:ext uri="{FF2B5EF4-FFF2-40B4-BE49-F238E27FC236}">
                <a16:creationId xmlns:a16="http://schemas.microsoft.com/office/drawing/2014/main" id="{31C7A55E-5146-4504-A8E5-DFE7B4977B2E}"/>
              </a:ext>
            </a:extLst>
          </p:cNvPr>
          <p:cNvSpPr>
            <a:spLocks noGrp="1"/>
          </p:cNvSpPr>
          <p:nvPr>
            <p:ph type="title"/>
          </p:nvPr>
        </p:nvSpPr>
        <p:spPr/>
        <p:txBody>
          <a:bodyPr/>
          <a:lstStyle/>
          <a:p>
            <a:r>
              <a:rPr lang="en-US"/>
              <a:t>Rules and Regulations </a:t>
            </a:r>
          </a:p>
        </p:txBody>
      </p:sp>
      <p:pic>
        <p:nvPicPr>
          <p:cNvPr id="2" name="Audio 1">
            <a:hlinkClick r:id="" action="ppaction://media"/>
            <a:extLst>
              <a:ext uri="{FF2B5EF4-FFF2-40B4-BE49-F238E27FC236}">
                <a16:creationId xmlns:a16="http://schemas.microsoft.com/office/drawing/2014/main" id="{B2B1D8AB-746B-4219-B61B-FB3494F7E5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73227316"/>
      </p:ext>
    </p:extLst>
  </p:cSld>
  <p:clrMapOvr>
    <a:masterClrMapping/>
  </p:clrMapOvr>
  <mc:AlternateContent xmlns:mc="http://schemas.openxmlformats.org/markup-compatibility/2006" xmlns:p14="http://schemas.microsoft.com/office/powerpoint/2010/main">
    <mc:Choice Requires="p14">
      <p:transition spd="slow" p14:dur="2000" advTm="14969"/>
    </mc:Choice>
    <mc:Fallback xmlns="">
      <p:transition spd="slow" advTm="14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D17371-E129-4F9C-951A-FF5601B83B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600" y="40613"/>
            <a:ext cx="5568138" cy="6783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8A2303F2-6C20-4453-9BBA-497A9612F93C}"/>
              </a:ext>
            </a:extLst>
          </p:cNvPr>
          <p:cNvSpPr txBox="1"/>
          <p:nvPr/>
        </p:nvSpPr>
        <p:spPr>
          <a:xfrm>
            <a:off x="8763000" y="6547134"/>
            <a:ext cx="2913042" cy="276999"/>
          </a:xfrm>
          <a:prstGeom prst="rect">
            <a:avLst/>
          </a:prstGeom>
          <a:noFill/>
        </p:spPr>
        <p:txBody>
          <a:bodyPr wrap="none" rtlCol="0">
            <a:spAutoFit/>
          </a:bodyPr>
          <a:lstStyle/>
          <a:p>
            <a:r>
              <a:rPr lang="en-US" sz="1200"/>
              <a:t>Ron Bielefeld, Whistling Wings Photography</a:t>
            </a:r>
          </a:p>
        </p:txBody>
      </p:sp>
      <p:sp>
        <p:nvSpPr>
          <p:cNvPr id="8" name="Thought Bubble: Cloud 7">
            <a:extLst>
              <a:ext uri="{FF2B5EF4-FFF2-40B4-BE49-F238E27FC236}">
                <a16:creationId xmlns:a16="http://schemas.microsoft.com/office/drawing/2014/main" id="{8D845C1E-711A-4040-A49C-9CDC73C5F37E}"/>
              </a:ext>
            </a:extLst>
          </p:cNvPr>
          <p:cNvSpPr/>
          <p:nvPr/>
        </p:nvSpPr>
        <p:spPr bwMode="auto">
          <a:xfrm>
            <a:off x="6096000" y="1219200"/>
            <a:ext cx="2367738" cy="1905000"/>
          </a:xfrm>
          <a:prstGeom prst="cloudCallout">
            <a:avLst>
              <a:gd name="adj1" fmla="val -38840"/>
              <a:gd name="adj2" fmla="val 70419"/>
            </a:avLst>
          </a:prstGeom>
          <a:solidFill>
            <a:srgbClr val="F8F8F8"/>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Franklin Gothic Book" pitchFamily="34" charset="0"/>
              </a:rPr>
              <a:t>What is </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Franklin Gothic Book" pitchFamily="34" charset="0"/>
              </a:rPr>
              <a:t>“take?”</a:t>
            </a:r>
          </a:p>
        </p:txBody>
      </p:sp>
      <p:pic>
        <p:nvPicPr>
          <p:cNvPr id="2" name="Audio 1">
            <a:hlinkClick r:id="" action="ppaction://media"/>
            <a:extLst>
              <a:ext uri="{FF2B5EF4-FFF2-40B4-BE49-F238E27FC236}">
                <a16:creationId xmlns:a16="http://schemas.microsoft.com/office/drawing/2014/main" id="{DFA02D2F-B8BD-4DC7-AFAE-C3AD7892D0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31660682"/>
      </p:ext>
    </p:extLst>
  </p:cSld>
  <p:clrMapOvr>
    <a:masterClrMapping/>
  </p:clrMapOvr>
  <mc:AlternateContent xmlns:mc="http://schemas.openxmlformats.org/markup-compatibility/2006" xmlns:p14="http://schemas.microsoft.com/office/powerpoint/2010/main">
    <mc:Choice Requires="p14">
      <p:transition spd="slow" p14:dur="2000" advTm="2214"/>
    </mc:Choice>
    <mc:Fallback xmlns="">
      <p:transition spd="slow" advTm="2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pc="http://schemas.microsoft.com/office/infopath/2007/PartnerControl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9E362B5B3A1544BCA36208D45A1D97" ma:contentTypeVersion="12" ma:contentTypeDescription="Create a new document." ma:contentTypeScope="" ma:versionID="33113f99b047f3d3d10a77b568c49f44">
  <xsd:schema xmlns:xsd="http://www.w3.org/2001/XMLSchema" xmlns:xs="http://www.w3.org/2001/XMLSchema" xmlns:p="http://schemas.microsoft.com/office/2006/metadata/properties" xmlns:ns3="cf67f58a-afe5-4a82-8af3-6a61a9800c2e" xmlns:ns4="b37fec3e-51eb-4225-ac70-4413fbad1667" targetNamespace="http://schemas.microsoft.com/office/2006/metadata/properties" ma:root="true" ma:fieldsID="f8f6bd39f0993ba4348fa44223fa0fc7" ns3:_="" ns4:_="">
    <xsd:import namespace="cf67f58a-afe5-4a82-8af3-6a61a9800c2e"/>
    <xsd:import namespace="b37fec3e-51eb-4225-ac70-4413fbad1667"/>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67f58a-afe5-4a82-8af3-6a61a9800c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7fec3e-51eb-4225-ac70-4413fbad166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6AB701-5551-49BC-BFD5-FAB03AC069A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1FD5261-DF00-4DF8-A728-1AF96C2EB31F}">
  <ds:schemaRefs>
    <ds:schemaRef ds:uri="http://schemas.microsoft.com/sharepoint/v3/contenttype/forms"/>
  </ds:schemaRefs>
</ds:datastoreItem>
</file>

<file path=customXml/itemProps3.xml><?xml version="1.0" encoding="utf-8"?>
<ds:datastoreItem xmlns:ds="http://schemas.openxmlformats.org/officeDocument/2006/customXml" ds:itemID="{7B3AAB3D-DAF4-4D34-9EC4-CA5D751D5D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67f58a-afe5-4a82-8af3-6a61a9800c2e"/>
    <ds:schemaRef ds:uri="b37fec3e-51eb-4225-ac70-4413fbad16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384</TotalTime>
  <Words>3185</Words>
  <Application>Microsoft Office PowerPoint</Application>
  <PresentationFormat>Widescreen</PresentationFormat>
  <Paragraphs>287</Paragraphs>
  <Slides>37</Slides>
  <Notes>25</Notes>
  <HiddenSlides>0</HiddenSlides>
  <MMClips>37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Century Schoolbook</vt:lpstr>
      <vt:lpstr>Franklin Gothic Book</vt:lpstr>
      <vt:lpstr>Wingdings</vt:lpstr>
      <vt:lpstr>Office Theme</vt:lpstr>
      <vt:lpstr>PowerPoint Presentation</vt:lpstr>
      <vt:lpstr>Outline</vt:lpstr>
      <vt:lpstr>Florida Burrowing Owl</vt:lpstr>
      <vt:lpstr>Florida Burrowing Owl </vt:lpstr>
      <vt:lpstr>Habitat </vt:lpstr>
      <vt:lpstr>Threats</vt:lpstr>
      <vt:lpstr>Listing Status</vt:lpstr>
      <vt:lpstr>Rules and Regulations </vt:lpstr>
      <vt:lpstr>PowerPoint Presentation</vt:lpstr>
      <vt:lpstr>What is “take?”</vt:lpstr>
      <vt:lpstr>What does it mean to “harm?”</vt:lpstr>
      <vt:lpstr>What does it mean to “harass?”</vt:lpstr>
      <vt:lpstr>Guidelines: What does take mean?</vt:lpstr>
      <vt:lpstr>Species Conservation Measures and Permitting Guidelines</vt:lpstr>
      <vt:lpstr>Burrow Definitions </vt:lpstr>
      <vt:lpstr>Burrows </vt:lpstr>
      <vt:lpstr>How to avoid the need for a permit</vt:lpstr>
      <vt:lpstr>Activities not expected to cause take</vt:lpstr>
      <vt:lpstr>More on take…</vt:lpstr>
      <vt:lpstr>Types of permits</vt:lpstr>
      <vt:lpstr>Incidental Take Permits</vt:lpstr>
      <vt:lpstr>Incidental Take Permit</vt:lpstr>
      <vt:lpstr>What can be done with a permit?</vt:lpstr>
      <vt:lpstr>Mitigation</vt:lpstr>
      <vt:lpstr>Mitigation</vt:lpstr>
      <vt:lpstr>Mitigation</vt:lpstr>
      <vt:lpstr>Minimization</vt:lpstr>
      <vt:lpstr>Excavating and filling burrows</vt:lpstr>
      <vt:lpstr>Excavating and filling burrows</vt:lpstr>
      <vt:lpstr>Intentional Take Permit</vt:lpstr>
      <vt:lpstr>Permit Process</vt:lpstr>
      <vt:lpstr>When do you need a permit?</vt:lpstr>
      <vt:lpstr>PowerPoint Presentation</vt:lpstr>
      <vt:lpstr>Resources</vt:lpstr>
      <vt:lpstr>PowerPoint Presentation</vt:lpstr>
      <vt:lpstr>Online Permitting System</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Chatraw, Shanna</dc:creator>
  <cp:lastModifiedBy>Clark, Thu-Huong</cp:lastModifiedBy>
  <cp:revision>3</cp:revision>
  <dcterms:created xsi:type="dcterms:W3CDTF">2017-08-16T18:48:23Z</dcterms:created>
  <dcterms:modified xsi:type="dcterms:W3CDTF">2020-11-17T15:35:59Z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0x0101006C9E362B5B3A1544BCA36208D45A1D97</vt:lpwstr>
  </property>
  <property fmtid="{D5CDD505-2E9C-101B-9397-08002B2CF9AE}" pid="3" name="_dlc_DocIdItemGuid">
    <vt:lpwstr>d4238c4f-9826-4682-b0d2-d96c33d03573</vt:lpwstr>
  </property>
  <property fmtid="{D5CDD505-2E9C-101B-9397-08002B2CF9AE}" pid="4" name="FileLeafRef">
    <vt:lpwstr>Presentation Template_Land.pptx</vt:lpwstr>
  </property>
  <property fmtid="{D5CDD505-2E9C-101B-9397-08002B2CF9AE}" pid="5" name="source_item_id">
    <vt:lpwstr>231</vt:lpwstr>
  </property>
</Properties>
</file>