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37"/>
  </p:notesMasterIdLst>
  <p:sldIdLst>
    <p:sldId id="256" r:id="rId6"/>
    <p:sldId id="257" r:id="rId7"/>
    <p:sldId id="522" r:id="rId8"/>
    <p:sldId id="649" r:id="rId9"/>
    <p:sldId id="650" r:id="rId10"/>
    <p:sldId id="592" r:id="rId11"/>
    <p:sldId id="651" r:id="rId12"/>
    <p:sldId id="516" r:id="rId13"/>
    <p:sldId id="521" r:id="rId14"/>
    <p:sldId id="593" r:id="rId15"/>
    <p:sldId id="457" r:id="rId16"/>
    <p:sldId id="458" r:id="rId17"/>
    <p:sldId id="644" r:id="rId18"/>
    <p:sldId id="425" r:id="rId19"/>
    <p:sldId id="588" r:id="rId20"/>
    <p:sldId id="645" r:id="rId21"/>
    <p:sldId id="525" r:id="rId22"/>
    <p:sldId id="594" r:id="rId23"/>
    <p:sldId id="569" r:id="rId24"/>
    <p:sldId id="587" r:id="rId25"/>
    <p:sldId id="595" r:id="rId26"/>
    <p:sldId id="574" r:id="rId27"/>
    <p:sldId id="579" r:id="rId28"/>
    <p:sldId id="561" r:id="rId29"/>
    <p:sldId id="648" r:id="rId30"/>
    <p:sldId id="577" r:id="rId31"/>
    <p:sldId id="647" r:id="rId32"/>
    <p:sldId id="589" r:id="rId33"/>
    <p:sldId id="590" r:id="rId34"/>
    <p:sldId id="646" r:id="rId35"/>
    <p:sldId id="57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8444" autoAdjust="0"/>
  </p:normalViewPr>
  <p:slideViewPr>
    <p:cSldViewPr snapToGrid="0">
      <p:cViewPr varScale="1">
        <p:scale>
          <a:sx n="51" d="100"/>
          <a:sy n="51" d="100"/>
        </p:scale>
        <p:origin x="12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D00FF3-08DA-4680-9CCA-C1AC4E675CFA}" type="datetimeFigureOut">
              <a:rPr lang="en-US" smtClean="0"/>
              <a:t>12/18/2020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8BFE11-6CED-465C-921A-78A6926E0D75}" type="slidenum">
              <a:rPr lang="en-US" smtClean="0"/>
              <a:t>‹#›</a:t>
            </a:fld>
            <a:endParaRPr lang="en-US"/>
          </a:p>
        </p:txBody>
      </p:sp>
    </p:spTree>
    <p:extLst>
      <p:ext uri="{BB962C8B-B14F-4D97-AF65-F5344CB8AC3E}">
        <p14:creationId xmlns:p14="http://schemas.microsoft.com/office/powerpoint/2010/main" val="3658231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this presentation is to introduce you to the Species Conservation Measures and Permitting Guidelines for the Florida sandhill crane.</a:t>
            </a:r>
          </a:p>
        </p:txBody>
      </p:sp>
      <p:sp>
        <p:nvSpPr>
          <p:cNvPr id="4" name="Slide Number Placeholder 3"/>
          <p:cNvSpPr>
            <a:spLocks noGrp="1"/>
          </p:cNvSpPr>
          <p:nvPr>
            <p:ph type="sldNum" sz="quarter" idx="5"/>
          </p:nvPr>
        </p:nvSpPr>
        <p:spPr/>
        <p:txBody>
          <a:bodyPr/>
          <a:lstStyle/>
          <a:p>
            <a:fld id="{428BFE11-6CED-465C-921A-78A6926E0D75}" type="slidenum">
              <a:rPr lang="en-US" smtClean="0"/>
              <a:t>1</a:t>
            </a:fld>
            <a:endParaRPr lang="en-US"/>
          </a:p>
        </p:txBody>
      </p:sp>
    </p:spTree>
    <p:extLst>
      <p:ext uri="{BB962C8B-B14F-4D97-AF65-F5344CB8AC3E}">
        <p14:creationId xmlns:p14="http://schemas.microsoft.com/office/powerpoint/2010/main" val="1377732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Some key terms in the definition of take are “harm” and “harass.”</a:t>
            </a:r>
          </a:p>
        </p:txBody>
      </p:sp>
      <p:sp>
        <p:nvSpPr>
          <p:cNvPr id="4" name="Slide Number Placeholder 3"/>
          <p:cNvSpPr>
            <a:spLocks noGrp="1"/>
          </p:cNvSpPr>
          <p:nvPr>
            <p:ph type="sldNum" sz="quarter" idx="10"/>
          </p:nvPr>
        </p:nvSpPr>
        <p:spPr/>
        <p:txBody>
          <a:bodyPr/>
          <a:lstStyle/>
          <a:p>
            <a:pPr>
              <a:defRPr/>
            </a:pPr>
            <a:fld id="{DC65F017-D736-4FCA-BBA9-052E5B605192}" type="slidenum">
              <a:rPr lang="en-US" smtClean="0"/>
              <a:pPr>
                <a:defRPr/>
              </a:pPr>
              <a:t>10</a:t>
            </a:fld>
            <a:endParaRPr lang="en-US"/>
          </a:p>
        </p:txBody>
      </p:sp>
    </p:spTree>
    <p:extLst>
      <p:ext uri="{BB962C8B-B14F-4D97-AF65-F5344CB8AC3E}">
        <p14:creationId xmlns:p14="http://schemas.microsoft.com/office/powerpoint/2010/main" val="2380838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term “harm” in the definition of take means an act which actually kills or injures fish or wildlife. Such act may include significant habitat modification or degradation where it actually kills or injures wildlife by significantly impairing essential behavioral patterns, including breeding, feeding or sheltering.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example of harm is a construction vehicle running over a chick.</a:t>
            </a:r>
            <a:endParaRPr lang="en-US" dirty="0"/>
          </a:p>
        </p:txBody>
      </p:sp>
      <p:sp>
        <p:nvSpPr>
          <p:cNvPr id="4" name="Slide Number Placeholder 3"/>
          <p:cNvSpPr>
            <a:spLocks noGrp="1"/>
          </p:cNvSpPr>
          <p:nvPr>
            <p:ph type="sldNum" sz="quarter" idx="10"/>
          </p:nvPr>
        </p:nvSpPr>
        <p:spPr/>
        <p:txBody>
          <a:bodyPr/>
          <a:lstStyle/>
          <a:p>
            <a:pPr>
              <a:defRPr/>
            </a:pPr>
            <a:fld id="{DC65F017-D736-4FCA-BBA9-052E5B605192}" type="slidenum">
              <a:rPr lang="en-US" smtClean="0"/>
              <a:pPr>
                <a:defRPr/>
              </a:pPr>
              <a:t>11</a:t>
            </a:fld>
            <a:endParaRPr lang="en-US"/>
          </a:p>
        </p:txBody>
      </p:sp>
    </p:spTree>
    <p:extLst>
      <p:ext uri="{BB962C8B-B14F-4D97-AF65-F5344CB8AC3E}">
        <p14:creationId xmlns:p14="http://schemas.microsoft.com/office/powerpoint/2010/main" val="4037428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term “harass” in the definition of take means an intentional or negligent act or omission which creates the likelihood of injury to wildlife by annoying it to such an extent as to significantly disrupt normal behavioral patterns which include, but are not limited to, breeding, feeding or sheltering.</a:t>
            </a:r>
            <a:endParaRPr lang="en-US" dirty="0"/>
          </a:p>
          <a:p>
            <a:endParaRPr lang="en-US" b="1" dirty="0"/>
          </a:p>
          <a:p>
            <a:r>
              <a:rPr lang="en-US" b="0" dirty="0"/>
              <a:t>An example of harassment is when construction activities flush an adult off of a nest, which creates the likelihood of injury by exposing the egg to the elements and to predators. Such disturbance can even lead to abandonment of the nest.</a:t>
            </a:r>
          </a:p>
        </p:txBody>
      </p:sp>
      <p:sp>
        <p:nvSpPr>
          <p:cNvPr id="4" name="Slide Number Placeholder 3"/>
          <p:cNvSpPr>
            <a:spLocks noGrp="1"/>
          </p:cNvSpPr>
          <p:nvPr>
            <p:ph type="sldNum" sz="quarter" idx="10"/>
          </p:nvPr>
        </p:nvSpPr>
        <p:spPr/>
        <p:txBody>
          <a:bodyPr/>
          <a:lstStyle/>
          <a:p>
            <a:pPr>
              <a:defRPr/>
            </a:pPr>
            <a:fld id="{DC65F017-D736-4FCA-BBA9-052E5B605192}" type="slidenum">
              <a:rPr lang="en-US" smtClean="0"/>
              <a:pPr>
                <a:defRPr/>
              </a:pPr>
              <a:t>12</a:t>
            </a:fld>
            <a:endParaRPr lang="en-US"/>
          </a:p>
        </p:txBody>
      </p:sp>
    </p:spTree>
    <p:extLst>
      <p:ext uri="{BB962C8B-B14F-4D97-AF65-F5344CB8AC3E}">
        <p14:creationId xmlns:p14="http://schemas.microsoft.com/office/powerpoint/2010/main" val="2938343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To streamline technical assistance and information on permitting, the FWC created Species Conservation Measures and Permitting Guidelines.  We hope the Guidelines will help a wide range of stakeholders understand the FWC’s permitting process when planning and implementing projects. </a:t>
            </a:r>
          </a:p>
          <a:p>
            <a:endParaRPr lang="en-US" sz="1300" dirty="0"/>
          </a:p>
          <a:p>
            <a:pPr defTabSz="966612">
              <a:defRPr/>
            </a:pPr>
            <a:r>
              <a:rPr lang="en-US" sz="1300" dirty="0"/>
              <a:t>Guidelines expound on the definition of take for a particular species and provide measures for how to avoid take. The Guidelines also provide information on FWC’s permitting process, including minimization and mitigation measures when take is unavoidable. Although we call them “guidelines,” the document is incorporated by reference in state rule.</a:t>
            </a:r>
            <a:endParaRPr lang="en-US" dirty="0"/>
          </a:p>
          <a:p>
            <a:endParaRPr lang="en-US" sz="1300" dirty="0"/>
          </a:p>
        </p:txBody>
      </p:sp>
      <p:sp>
        <p:nvSpPr>
          <p:cNvPr id="4" name="Slide Number Placeholder 3"/>
          <p:cNvSpPr>
            <a:spLocks noGrp="1"/>
          </p:cNvSpPr>
          <p:nvPr>
            <p:ph type="sldNum" sz="quarter" idx="10"/>
          </p:nvPr>
        </p:nvSpPr>
        <p:spPr/>
        <p:txBody>
          <a:bodyPr/>
          <a:lstStyle/>
          <a:p>
            <a:pPr>
              <a:defRPr/>
            </a:pPr>
            <a:fld id="{DC65F017-D736-4FCA-BBA9-052E5B605192}" type="slidenum">
              <a:rPr lang="en-US" smtClean="0"/>
              <a:pPr>
                <a:defRPr/>
              </a:pPr>
              <a:t>13</a:t>
            </a:fld>
            <a:endParaRPr lang="en-US"/>
          </a:p>
        </p:txBody>
      </p:sp>
    </p:spTree>
    <p:extLst>
      <p:ext uri="{BB962C8B-B14F-4D97-AF65-F5344CB8AC3E}">
        <p14:creationId xmlns:p14="http://schemas.microsoft.com/office/powerpoint/2010/main" val="3555794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6189BADA-FFAF-43ED-BE32-A1FC6CCC2069}" type="slidenum">
              <a:rPr lang="en-US" smtClean="0"/>
              <a:pPr/>
              <a:t>14</a:t>
            </a:fld>
            <a:endParaRPr lang="en-US"/>
          </a:p>
        </p:txBody>
      </p:sp>
      <p:sp>
        <p:nvSpPr>
          <p:cNvPr id="29700" name="Rectangle 2"/>
          <p:cNvSpPr>
            <a:spLocks noGrp="1" noRot="1" noChangeAspect="1" noChangeArrowheads="1" noTextEdit="1"/>
          </p:cNvSpPr>
          <p:nvPr>
            <p:ph type="sldImg"/>
          </p:nvPr>
        </p:nvSpPr>
        <p:spPr>
          <a:xfrm>
            <a:off x="381000" y="225425"/>
            <a:ext cx="6096000" cy="3430588"/>
          </a:xfrm>
          <a:ln/>
        </p:spPr>
      </p:sp>
      <p:sp>
        <p:nvSpPr>
          <p:cNvPr id="29701" name="Rectangle 3"/>
          <p:cNvSpPr>
            <a:spLocks noGrp="1" noChangeArrowheads="1"/>
          </p:cNvSpPr>
          <p:nvPr>
            <p:ph type="body" idx="1"/>
          </p:nvPr>
        </p:nvSpPr>
        <p:spPr>
          <a:xfrm>
            <a:off x="279538" y="3747541"/>
            <a:ext cx="6503918" cy="5317683"/>
          </a:xfrm>
          <a:noFill/>
          <a:ln/>
        </p:spPr>
        <p:txBody>
          <a:bodyPr/>
          <a:lstStyle/>
          <a:p>
            <a:r>
              <a:rPr lang="en-US" sz="1200" u="none" kern="1200" dirty="0">
                <a:solidFill>
                  <a:schemeClr val="tx1"/>
                </a:solidFill>
                <a:effectLst/>
                <a:latin typeface="Arial" charset="0"/>
                <a:ea typeface="+mn-ea"/>
                <a:cs typeface="+mn-cs"/>
              </a:rPr>
              <a:t>As I mentioned, the Guidelines help to expound on what constitutes take for a species. For Florida sandhill cranes, the most obvious form of take is injury or death of adults, young, or eggs. Flushing cranes from nests also is expected to cause take, and take also includes modification of habitat that significantly impairs breeding, feeding, or sheltering. For example, cutting off access of flightless young to adjacent upland foraging habitat can result in the death of the chick.</a:t>
            </a:r>
          </a:p>
          <a:p>
            <a:pPr>
              <a:defRPr/>
            </a:pPr>
            <a:endParaRPr lang="en-US" baseline="0" dirty="0">
              <a:latin typeface="Franklin Gothic Book" pitchFamily="34" charset="0"/>
            </a:endParaRPr>
          </a:p>
        </p:txBody>
      </p:sp>
    </p:spTree>
    <p:extLst>
      <p:ext uri="{BB962C8B-B14F-4D97-AF65-F5344CB8AC3E}">
        <p14:creationId xmlns:p14="http://schemas.microsoft.com/office/powerpoint/2010/main" val="1338078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 when planning a project, how does one know if sandhill cranes are using the project site? The Guidelines strongly recommend two types of surveys: Project Planning Surveys and Pre-activity Surveys.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Project Planning Surveys take place during the early stages of a project (e.g., as part of the Environmental Resource Permit [ERP] process) to identify areas used for nesting in order to aid in development of appropriate avoidance, minimization, and mitigation.  Guidelines recommend 3 surveys, </a:t>
            </a:r>
            <a:r>
              <a:rPr lang="en-US" sz="1200" b="0" i="0" u="none" strike="noStrike" kern="1200" baseline="0" dirty="0" err="1">
                <a:solidFill>
                  <a:schemeClr val="tx1"/>
                </a:solidFill>
                <a:latin typeface="+mn-lt"/>
                <a:ea typeface="+mn-ea"/>
                <a:cs typeface="+mn-cs"/>
              </a:rPr>
              <a:t>speced</a:t>
            </a:r>
            <a:r>
              <a:rPr lang="en-US" sz="1200" b="0" i="0" u="none" strike="noStrike" kern="1200" baseline="0" dirty="0">
                <a:solidFill>
                  <a:schemeClr val="tx1"/>
                </a:solidFill>
                <a:latin typeface="+mn-lt"/>
                <a:ea typeface="+mn-ea"/>
                <a:cs typeface="+mn-cs"/>
              </a:rPr>
              <a:t> at least 3 weeks apart during the breeding season. Ideally, surveys would take place in early March, early April, and early May. </a:t>
            </a:r>
          </a:p>
          <a:p>
            <a:endParaRPr lang="en-US" dirty="0"/>
          </a:p>
        </p:txBody>
      </p:sp>
      <p:sp>
        <p:nvSpPr>
          <p:cNvPr id="4" name="Slide Number Placeholder 3"/>
          <p:cNvSpPr>
            <a:spLocks noGrp="1"/>
          </p:cNvSpPr>
          <p:nvPr>
            <p:ph type="sldNum" sz="quarter" idx="10"/>
          </p:nvPr>
        </p:nvSpPr>
        <p:spPr/>
        <p:txBody>
          <a:bodyPr/>
          <a:lstStyle/>
          <a:p>
            <a:pPr>
              <a:defRPr/>
            </a:pPr>
            <a:fld id="{DC65F017-D736-4FCA-BBA9-052E5B605192}" type="slidenum">
              <a:rPr lang="en-US" smtClean="0"/>
              <a:pPr>
                <a:defRPr/>
              </a:pPr>
              <a:t>15</a:t>
            </a:fld>
            <a:endParaRPr lang="en-US"/>
          </a:p>
        </p:txBody>
      </p:sp>
    </p:spTree>
    <p:extLst>
      <p:ext uri="{BB962C8B-B14F-4D97-AF65-F5344CB8AC3E}">
        <p14:creationId xmlns:p14="http://schemas.microsoft.com/office/powerpoint/2010/main" val="2682327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Pre-activity surveys, also referred to as pre-clearing or pre-construction surveys, occur immediately prior to project activities that will take place during the breeding season. These surveys, which take place within 30 days of initiating project activities, identify active nests or flightless young within the project area.</a:t>
            </a:r>
          </a:p>
          <a:p>
            <a:endParaRPr lang="en-US" dirty="0"/>
          </a:p>
          <a:p>
            <a:r>
              <a:rPr lang="en-US" dirty="0"/>
              <a:t>Pre-activity surveys should  include either 1 aerial survey or 2 ground surveys. Nests are more easily observed from the air and are more difficult to locate from the ground. The Guidelines provide more details about how to conduct aerial and ground surveys.</a:t>
            </a:r>
          </a:p>
        </p:txBody>
      </p:sp>
      <p:sp>
        <p:nvSpPr>
          <p:cNvPr id="4" name="Slide Number Placeholder 3"/>
          <p:cNvSpPr>
            <a:spLocks noGrp="1"/>
          </p:cNvSpPr>
          <p:nvPr>
            <p:ph type="sldNum" sz="quarter" idx="10"/>
          </p:nvPr>
        </p:nvSpPr>
        <p:spPr/>
        <p:txBody>
          <a:bodyPr/>
          <a:lstStyle/>
          <a:p>
            <a:pPr>
              <a:defRPr/>
            </a:pPr>
            <a:fld id="{DC65F017-D736-4FCA-BBA9-052E5B605192}" type="slidenum">
              <a:rPr lang="en-US" smtClean="0"/>
              <a:pPr>
                <a:defRPr/>
              </a:pPr>
              <a:t>16</a:t>
            </a:fld>
            <a:endParaRPr lang="en-US"/>
          </a:p>
        </p:txBody>
      </p:sp>
    </p:spTree>
    <p:extLst>
      <p:ext uri="{BB962C8B-B14F-4D97-AF65-F5344CB8AC3E}">
        <p14:creationId xmlns:p14="http://schemas.microsoft.com/office/powerpoint/2010/main" val="2374032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sandhill cranes are identified during either Project Planning or Pre-activity Surveys, the next question to ask is: “can take, and therefore the need for a permit, be avoided?”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avoid take, projects must avoid acts that can kill or injure adults, eggs, or young. Projects also must avoid activities with 400 feet of active nests to keep from flushing birds from nests., and projects must avoid impacts to suitable natural wetlands used for foraging or nesting. </a:t>
            </a:r>
            <a:r>
              <a:rPr lang="en-US" sz="1200" dirty="0"/>
              <a:t>When flightless young are still using a wetland for roosting at night, projects must avoid land use conversion in suitable uplands within 1,500 feet of the nest site until after young are capable of sustained flight (~70 days). </a:t>
            </a:r>
            <a:r>
              <a:rPr lang="en-US" baseline="0" dirty="0">
                <a:latin typeface="Franklin Gothic Book" pitchFamily="34" charset="0"/>
              </a:rPr>
              <a:t>The objective of avoiding development of adjacent uplands is to ensure that flightless young are able to forage in adjacent uplands and return to the wetland to safely roost at night. Therefore, projects must avoid creating a “donut effect” that keeps young birds from being able to find food or return to roost.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DC65F017-D736-4FCA-BBA9-052E5B605192}" type="slidenum">
              <a:rPr lang="en-US" smtClean="0"/>
              <a:pPr>
                <a:defRPr/>
              </a:pPr>
              <a:t>17</a:t>
            </a:fld>
            <a:endParaRPr lang="en-US"/>
          </a:p>
        </p:txBody>
      </p:sp>
    </p:spTree>
    <p:extLst>
      <p:ext uri="{BB962C8B-B14F-4D97-AF65-F5344CB8AC3E}">
        <p14:creationId xmlns:p14="http://schemas.microsoft.com/office/powerpoint/2010/main" val="2215425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6189BADA-FFAF-43ED-BE32-A1FC6CCC2069}" type="slidenum">
              <a:rPr lang="en-US" smtClean="0"/>
              <a:pPr/>
              <a:t>18</a:t>
            </a:fld>
            <a:endParaRPr lang="en-US"/>
          </a:p>
        </p:txBody>
      </p:sp>
      <p:sp>
        <p:nvSpPr>
          <p:cNvPr id="29700" name="Rectangle 2"/>
          <p:cNvSpPr>
            <a:spLocks noGrp="1" noRot="1" noChangeAspect="1" noChangeArrowheads="1" noTextEdit="1"/>
          </p:cNvSpPr>
          <p:nvPr>
            <p:ph type="sldImg"/>
          </p:nvPr>
        </p:nvSpPr>
        <p:spPr>
          <a:xfrm>
            <a:off x="381000" y="225425"/>
            <a:ext cx="6096000" cy="3430588"/>
          </a:xfrm>
          <a:ln/>
        </p:spPr>
      </p:sp>
      <p:sp>
        <p:nvSpPr>
          <p:cNvPr id="29701" name="Rectangle 3"/>
          <p:cNvSpPr>
            <a:spLocks noGrp="1" noChangeArrowheads="1"/>
          </p:cNvSpPr>
          <p:nvPr>
            <p:ph type="body" idx="1"/>
          </p:nvPr>
        </p:nvSpPr>
        <p:spPr>
          <a:xfrm>
            <a:off x="279538" y="3747541"/>
            <a:ext cx="6503918" cy="5317683"/>
          </a:xfrm>
          <a:noFill/>
          <a:ln/>
        </p:spPr>
        <p:txBody>
          <a:bodyPr/>
          <a:lstStyle/>
          <a:p>
            <a:pPr>
              <a:defRPr/>
            </a:pPr>
            <a:r>
              <a:rPr lang="en-US" baseline="0" dirty="0">
                <a:latin typeface="Franklin Gothic Book" pitchFamily="34" charset="0"/>
              </a:rPr>
              <a:t>The objective of avoiding development of adjacent uplands is to ensure that flightless young are able to forage in adjacent uplands and return to the wetland to safely roost at night. Therefore, projects must avoid creating a “donut effect” that keeps young birds from being able to find food or return to roost.</a:t>
            </a:r>
          </a:p>
        </p:txBody>
      </p:sp>
    </p:spTree>
    <p:extLst>
      <p:ext uri="{BB962C8B-B14F-4D97-AF65-F5344CB8AC3E}">
        <p14:creationId xmlns:p14="http://schemas.microsoft.com/office/powerpoint/2010/main" val="2965952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Guidelines also point out activities that are not expected to cause take. For example, removing an inactive nest (one that has no eggs and that flightless young are no longer using at night) is authorized without a permit, because cranes do not re-use nests. Aerial surveys conducted at altitudes greater than 250 feet are not expected to cause take. The same is true for highway right-of-way vegetation maintenance that occurs outside of the breeding season.</a:t>
            </a:r>
          </a:p>
        </p:txBody>
      </p:sp>
      <p:sp>
        <p:nvSpPr>
          <p:cNvPr id="4" name="Slide Number Placeholder 3"/>
          <p:cNvSpPr>
            <a:spLocks noGrp="1"/>
          </p:cNvSpPr>
          <p:nvPr>
            <p:ph type="sldNum" sz="quarter" idx="10"/>
          </p:nvPr>
        </p:nvSpPr>
        <p:spPr/>
        <p:txBody>
          <a:bodyPr/>
          <a:lstStyle/>
          <a:p>
            <a:pPr>
              <a:defRPr/>
            </a:pPr>
            <a:fld id="{DC65F017-D736-4FCA-BBA9-052E5B605192}" type="slidenum">
              <a:rPr lang="en-US" smtClean="0"/>
              <a:pPr>
                <a:defRPr/>
              </a:pPr>
              <a:t>19</a:t>
            </a:fld>
            <a:endParaRPr lang="en-US"/>
          </a:p>
        </p:txBody>
      </p:sp>
    </p:spTree>
    <p:extLst>
      <p:ext uri="{BB962C8B-B14F-4D97-AF65-F5344CB8AC3E}">
        <p14:creationId xmlns:p14="http://schemas.microsoft.com/office/powerpoint/2010/main" val="1673808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start by telling you a bit about the Florida sandhill crane, then I’ll discuss the species’ status and protections. Next, I’ll provide an overview of FWC’s permitting process, including survey methods, how to know when a permit is needed, the types of permits available, and the permitting process. We’ll finish up with some design considerations when constructing roadways and some helpful contacts and resources for you.</a:t>
            </a:r>
          </a:p>
        </p:txBody>
      </p:sp>
      <p:sp>
        <p:nvSpPr>
          <p:cNvPr id="4" name="Slide Number Placeholder 3"/>
          <p:cNvSpPr>
            <a:spLocks noGrp="1"/>
          </p:cNvSpPr>
          <p:nvPr>
            <p:ph type="sldNum" sz="quarter" idx="5"/>
          </p:nvPr>
        </p:nvSpPr>
        <p:spPr/>
        <p:txBody>
          <a:bodyPr/>
          <a:lstStyle/>
          <a:p>
            <a:fld id="{428BFE11-6CED-465C-921A-78A6926E0D75}" type="slidenum">
              <a:rPr lang="en-US" smtClean="0"/>
              <a:t>2</a:t>
            </a:fld>
            <a:endParaRPr lang="en-US"/>
          </a:p>
        </p:txBody>
      </p:sp>
    </p:spTree>
    <p:extLst>
      <p:ext uri="{BB962C8B-B14F-4D97-AF65-F5344CB8AC3E}">
        <p14:creationId xmlns:p14="http://schemas.microsoft.com/office/powerpoint/2010/main" val="4095570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take is unavoidable, you’ll need to contact the FWC for a permit. There are two types of permits: Incidental Take Permits and Intentional Take Permits.  Incidental Take Permits authorize take that is incidental to an otherwise lawful activity, like construction projects. Intentional Take Permits authorize are for situations where take is the purpose of the activity. Examples include capturing birds for scientific research or harassing birds to protect human health and safety.</a:t>
            </a:r>
          </a:p>
        </p:txBody>
      </p:sp>
      <p:sp>
        <p:nvSpPr>
          <p:cNvPr id="4" name="Slide Number Placeholder 3"/>
          <p:cNvSpPr>
            <a:spLocks noGrp="1"/>
          </p:cNvSpPr>
          <p:nvPr>
            <p:ph type="sldNum" sz="quarter" idx="5"/>
          </p:nvPr>
        </p:nvSpPr>
        <p:spPr/>
        <p:txBody>
          <a:bodyPr/>
          <a:lstStyle/>
          <a:p>
            <a:fld id="{428BFE11-6CED-465C-921A-78A6926E0D75}" type="slidenum">
              <a:rPr lang="en-US" smtClean="0"/>
              <a:t>20</a:t>
            </a:fld>
            <a:endParaRPr lang="en-US"/>
          </a:p>
        </p:txBody>
      </p:sp>
    </p:spTree>
    <p:extLst>
      <p:ext uri="{BB962C8B-B14F-4D97-AF65-F5344CB8AC3E}">
        <p14:creationId xmlns:p14="http://schemas.microsoft.com/office/powerpoint/2010/main" val="49068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general application process applies for both incidental and intentional take permits, with the exception of incidental take for harassment. Permit applicants can apply through our online permitting system.  By statute, our Protected Species Permitting Office has 90 days to approve or deny a complete application. The key word is complete – if the Protected Species Permitting Office has to issue a Request for Additional Information, the statutory clock resets. This is why submitting a complete application is key to timely permit issuance.</a:t>
            </a:r>
          </a:p>
        </p:txBody>
      </p:sp>
      <p:sp>
        <p:nvSpPr>
          <p:cNvPr id="4" name="Slide Number Placeholder 3"/>
          <p:cNvSpPr>
            <a:spLocks noGrp="1"/>
          </p:cNvSpPr>
          <p:nvPr>
            <p:ph type="sldNum" sz="quarter" idx="5"/>
          </p:nvPr>
        </p:nvSpPr>
        <p:spPr/>
        <p:txBody>
          <a:bodyPr/>
          <a:lstStyle/>
          <a:p>
            <a:fld id="{428BFE11-6CED-465C-921A-78A6926E0D75}" type="slidenum">
              <a:rPr lang="en-US" smtClean="0"/>
              <a:t>21</a:t>
            </a:fld>
            <a:endParaRPr lang="en-US"/>
          </a:p>
        </p:txBody>
      </p:sp>
    </p:spTree>
    <p:extLst>
      <p:ext uri="{BB962C8B-B14F-4D97-AF65-F5344CB8AC3E}">
        <p14:creationId xmlns:p14="http://schemas.microsoft.com/office/powerpoint/2010/main" val="4115910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Permit applicants can use the online permit system to look up older permits and to apply for new ones.</a:t>
            </a:r>
          </a:p>
        </p:txBody>
      </p:sp>
      <p:sp>
        <p:nvSpPr>
          <p:cNvPr id="4" name="Slide Number Placeholder 3"/>
          <p:cNvSpPr>
            <a:spLocks noGrp="1"/>
          </p:cNvSpPr>
          <p:nvPr>
            <p:ph type="sldNum" sz="quarter" idx="5"/>
          </p:nvPr>
        </p:nvSpPr>
        <p:spPr/>
        <p:txBody>
          <a:bodyPr/>
          <a:lstStyle/>
          <a:p>
            <a:fld id="{428BFE11-6CED-465C-921A-78A6926E0D75}" type="slidenum">
              <a:rPr lang="en-US" smtClean="0"/>
              <a:t>22</a:t>
            </a:fld>
            <a:endParaRPr lang="en-US"/>
          </a:p>
        </p:txBody>
      </p:sp>
    </p:spTree>
    <p:extLst>
      <p:ext uri="{BB962C8B-B14F-4D97-AF65-F5344CB8AC3E}">
        <p14:creationId xmlns:p14="http://schemas.microsoft.com/office/powerpoint/2010/main" val="2989154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choosing a permit type in the online system, please choose “Migratory Bird Nest Removal” when applying for an Incidental Take Permit. This is a quirk in our online system that we are trying to resolve, so I wanted to make you aware of it.</a:t>
            </a:r>
          </a:p>
        </p:txBody>
      </p:sp>
      <p:sp>
        <p:nvSpPr>
          <p:cNvPr id="4" name="Slide Number Placeholder 3"/>
          <p:cNvSpPr>
            <a:spLocks noGrp="1"/>
          </p:cNvSpPr>
          <p:nvPr>
            <p:ph type="sldNum" sz="quarter" idx="5"/>
          </p:nvPr>
        </p:nvSpPr>
        <p:spPr/>
        <p:txBody>
          <a:bodyPr/>
          <a:lstStyle/>
          <a:p>
            <a:fld id="{428BFE11-6CED-465C-921A-78A6926E0D75}" type="slidenum">
              <a:rPr lang="en-US" smtClean="0"/>
              <a:t>23</a:t>
            </a:fld>
            <a:endParaRPr lang="en-US"/>
          </a:p>
        </p:txBody>
      </p:sp>
    </p:spTree>
    <p:extLst>
      <p:ext uri="{BB962C8B-B14F-4D97-AF65-F5344CB8AC3E}">
        <p14:creationId xmlns:p14="http://schemas.microsoft.com/office/powerpoint/2010/main" val="2460481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before, a complete application is key to timely permit issuance. When filling out the online application, please also upload a document that includes the following elements: a description of the project activities; a justification for why take is unavoidable; the extent of anticipated take (e.g., the number of sandhill cranes); the type of anticipated take being requested (e.g., harassment of nesting cranes); and the minimization and mitigation measures that you intend to use to reduce the extent of take, to counterbalance the take that will occur, and to provide an additional benefit. I’ll describe minimization and mitigation in more detail in the next slide. Including these elements will help avoid a Request for Additional Information.</a:t>
            </a:r>
          </a:p>
        </p:txBody>
      </p:sp>
      <p:sp>
        <p:nvSpPr>
          <p:cNvPr id="4" name="Slide Number Placeholder 3"/>
          <p:cNvSpPr>
            <a:spLocks noGrp="1"/>
          </p:cNvSpPr>
          <p:nvPr>
            <p:ph type="sldNum" sz="quarter" idx="5"/>
          </p:nvPr>
        </p:nvSpPr>
        <p:spPr/>
        <p:txBody>
          <a:bodyPr/>
          <a:lstStyle/>
          <a:p>
            <a:fld id="{428BFE11-6CED-465C-921A-78A6926E0D75}" type="slidenum">
              <a:rPr lang="en-US" smtClean="0"/>
              <a:t>24</a:t>
            </a:fld>
            <a:endParaRPr lang="en-US"/>
          </a:p>
        </p:txBody>
      </p:sp>
    </p:spTree>
    <p:extLst>
      <p:ext uri="{BB962C8B-B14F-4D97-AF65-F5344CB8AC3E}">
        <p14:creationId xmlns:p14="http://schemas.microsoft.com/office/powerpoint/2010/main" val="1561877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Applying for a permit is free, but there may be mitigation costs associated with the permit. The FWC can issue Incidental Take Permits when there is a scientific or conservation benefit to the species, per Rule 68A-27.007, F.A.C. Conservation benefit typically is achieved through a combination of minimization measures, which reduce the amount of take, and mitigation measures, which counterbalance the take that occurs and provides an additional benefit. When take is solely through significant habitat modification of wetland foraging or nesting habitat (i.e., there is no other harm or harassment to sandhill cranes, eggs, or young), ERP mitigation typically is sufficient to provide conservation benefit.</a:t>
            </a:r>
          </a:p>
        </p:txBody>
      </p:sp>
      <p:sp>
        <p:nvSpPr>
          <p:cNvPr id="4" name="Slide Number Placeholder 3"/>
          <p:cNvSpPr>
            <a:spLocks noGrp="1"/>
          </p:cNvSpPr>
          <p:nvPr>
            <p:ph type="sldNum" sz="quarter" idx="5"/>
          </p:nvPr>
        </p:nvSpPr>
        <p:spPr/>
        <p:txBody>
          <a:bodyPr/>
          <a:lstStyle/>
          <a:p>
            <a:fld id="{428BFE11-6CED-465C-921A-78A6926E0D75}" type="slidenum">
              <a:rPr lang="en-US" smtClean="0"/>
              <a:t>25</a:t>
            </a:fld>
            <a:endParaRPr lang="en-US"/>
          </a:p>
        </p:txBody>
      </p:sp>
    </p:spTree>
    <p:extLst>
      <p:ext uri="{BB962C8B-B14F-4D97-AF65-F5344CB8AC3E}">
        <p14:creationId xmlns:p14="http://schemas.microsoft.com/office/powerpoint/2010/main" val="4110366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applying for an Intentional Take Permit for research or educational purposes, select Scientific Collecting in the online permitting system.</a:t>
            </a:r>
          </a:p>
        </p:txBody>
      </p:sp>
      <p:sp>
        <p:nvSpPr>
          <p:cNvPr id="4" name="Slide Number Placeholder 3"/>
          <p:cNvSpPr>
            <a:spLocks noGrp="1"/>
          </p:cNvSpPr>
          <p:nvPr>
            <p:ph type="sldNum" sz="quarter" idx="5"/>
          </p:nvPr>
        </p:nvSpPr>
        <p:spPr/>
        <p:txBody>
          <a:bodyPr/>
          <a:lstStyle/>
          <a:p>
            <a:fld id="{428BFE11-6CED-465C-921A-78A6926E0D75}" type="slidenum">
              <a:rPr lang="en-US" smtClean="0"/>
              <a:t>26</a:t>
            </a:fld>
            <a:endParaRPr lang="en-US"/>
          </a:p>
        </p:txBody>
      </p:sp>
    </p:spTree>
    <p:extLst>
      <p:ext uri="{BB962C8B-B14F-4D97-AF65-F5344CB8AC3E}">
        <p14:creationId xmlns:p14="http://schemas.microsoft.com/office/powerpoint/2010/main" val="2060767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please note that a different process applies when harassment of sandhill cranes is necessary to address a human health and safety issue or to address destruction of property by sandhill cranes. In these instances, we recommend coordinating first with a Wildlife Assistance Biologist in one of our Regional Offices to resolve the conflict using passive techniques. If these techniques are unsuccessful, Guidelines include approved Aversive Conditioning Methods that can be employed without a permit. If Aversive Conditioning Methods are unsuccessful or not feasible, landowners can apply for an Intentional Take Permit by contacting WildlifePermits@myfwc.com.</a:t>
            </a:r>
          </a:p>
        </p:txBody>
      </p:sp>
      <p:sp>
        <p:nvSpPr>
          <p:cNvPr id="4" name="Slide Number Placeholder 3"/>
          <p:cNvSpPr>
            <a:spLocks noGrp="1"/>
          </p:cNvSpPr>
          <p:nvPr>
            <p:ph type="sldNum" sz="quarter" idx="5"/>
          </p:nvPr>
        </p:nvSpPr>
        <p:spPr/>
        <p:txBody>
          <a:bodyPr/>
          <a:lstStyle/>
          <a:p>
            <a:fld id="{428BFE11-6CED-465C-921A-78A6926E0D75}" type="slidenum">
              <a:rPr lang="en-US" smtClean="0"/>
              <a:t>27</a:t>
            </a:fld>
            <a:endParaRPr lang="en-US"/>
          </a:p>
        </p:txBody>
      </p:sp>
    </p:spTree>
    <p:extLst>
      <p:ext uri="{BB962C8B-B14F-4D97-AF65-F5344CB8AC3E}">
        <p14:creationId xmlns:p14="http://schemas.microsoft.com/office/powerpoint/2010/main" val="25195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pPr>
              <a:defRPr/>
            </a:pPr>
            <a:fld id="{DC65F017-D736-4FCA-BBA9-052E5B605192}" type="slidenum">
              <a:rPr lang="en-US" smtClean="0"/>
              <a:pPr>
                <a:defRPr/>
              </a:pPr>
              <a:t>28</a:t>
            </a:fld>
            <a:endParaRPr lang="en-US"/>
          </a:p>
        </p:txBody>
      </p:sp>
    </p:spTree>
    <p:extLst>
      <p:ext uri="{BB962C8B-B14F-4D97-AF65-F5344CB8AC3E}">
        <p14:creationId xmlns:p14="http://schemas.microsoft.com/office/powerpoint/2010/main" val="17814052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6189BADA-FFAF-43ED-BE32-A1FC6CCC2069}" type="slidenum">
              <a:rPr lang="en-US" smtClean="0"/>
              <a:pPr/>
              <a:t>29</a:t>
            </a:fld>
            <a:endParaRPr lang="en-US"/>
          </a:p>
        </p:txBody>
      </p:sp>
      <p:sp>
        <p:nvSpPr>
          <p:cNvPr id="29700" name="Rectangle 2"/>
          <p:cNvSpPr>
            <a:spLocks noGrp="1" noRot="1" noChangeAspect="1" noChangeArrowheads="1" noTextEdit="1"/>
          </p:cNvSpPr>
          <p:nvPr>
            <p:ph type="sldImg"/>
          </p:nvPr>
        </p:nvSpPr>
        <p:spPr>
          <a:xfrm>
            <a:off x="381000" y="523875"/>
            <a:ext cx="6096000" cy="3430588"/>
          </a:xfrm>
          <a:ln/>
        </p:spPr>
      </p:sp>
      <p:sp>
        <p:nvSpPr>
          <p:cNvPr id="29701" name="Rectangle 3"/>
          <p:cNvSpPr>
            <a:spLocks noGrp="1" noChangeArrowheads="1"/>
          </p:cNvSpPr>
          <p:nvPr>
            <p:ph type="body" idx="1"/>
          </p:nvPr>
        </p:nvSpPr>
        <p:spPr>
          <a:xfrm>
            <a:off x="372718" y="4122295"/>
            <a:ext cx="6112565" cy="4871803"/>
          </a:xfrm>
          <a:noFill/>
          <a:ln/>
        </p:spPr>
        <p:txBody>
          <a:bodyPr/>
          <a:lstStyle/>
          <a:p>
            <a:pPr>
              <a:defRPr/>
            </a:pPr>
            <a:r>
              <a:rPr lang="en-US" sz="1100" baseline="0" dirty="0">
                <a:latin typeface="Franklin Gothic Book" pitchFamily="34" charset="0"/>
              </a:rPr>
              <a:t>After reading the Guidelines, if you are unsure whether you need a permit, you can seek technical assistance from one of our Regional Species Conservation Biologists.</a:t>
            </a:r>
            <a:endParaRPr lang="en-US" sz="1100" dirty="0"/>
          </a:p>
        </p:txBody>
      </p:sp>
    </p:spTree>
    <p:extLst>
      <p:ext uri="{BB962C8B-B14F-4D97-AF65-F5344CB8AC3E}">
        <p14:creationId xmlns:p14="http://schemas.microsoft.com/office/powerpoint/2010/main" val="1581916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The Florida sandhill crane is a long-necked, long-legged gray bird that can stand as tall as 47 inches in height. Sandhill cranes can be distinguished from superficially similar herons and egrets by a bare patch of red skin on the crown of the head and by their flight – unlike herons, cranes fly with an outstretched neck. Sandhill cranes are long-lived birds that can live up to 21 years, though the average age of those that survive to independence is 7 years.</a:t>
            </a:r>
          </a:p>
          <a:p>
            <a:endParaRPr lang="en-US" dirty="0"/>
          </a:p>
        </p:txBody>
      </p:sp>
      <p:sp>
        <p:nvSpPr>
          <p:cNvPr id="4" name="Slide Number Placeholder 3"/>
          <p:cNvSpPr>
            <a:spLocks noGrp="1"/>
          </p:cNvSpPr>
          <p:nvPr>
            <p:ph type="sldNum" sz="quarter" idx="10"/>
          </p:nvPr>
        </p:nvSpPr>
        <p:spPr/>
        <p:txBody>
          <a:bodyPr/>
          <a:lstStyle/>
          <a:p>
            <a:fld id="{D0E1A00E-38E3-41B7-9BD5-45003B384191}" type="slidenum">
              <a:rPr lang="en-US" smtClean="0"/>
              <a:pPr/>
              <a:t>3</a:t>
            </a:fld>
            <a:endParaRPr lang="en-US"/>
          </a:p>
        </p:txBody>
      </p:sp>
    </p:spTree>
    <p:extLst>
      <p:ext uri="{BB962C8B-B14F-4D97-AF65-F5344CB8AC3E}">
        <p14:creationId xmlns:p14="http://schemas.microsoft.com/office/powerpoint/2010/main" val="1999153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when designing roadways, there are some design considerations that could help conserve Florida sandhill cranes. First, designing roadways away from shallow herbaceous wetlands helps sandhill cranes by (1) reducing vehicle mortality and (2) reducing flooding of nests from runoff from impervious surfaces during storms. Using water control structures to maintain or restore natural hydrology also helps maintain nesting and foraging habitat for sandhill cranes. Third, vehicle mortality is a serious threat for sandhill cranes. Strategic use of signage, speed limits, or other methods can help sandhill cranes stay safe near roadways.</a:t>
            </a:r>
          </a:p>
        </p:txBody>
      </p:sp>
      <p:sp>
        <p:nvSpPr>
          <p:cNvPr id="4" name="Slide Number Placeholder 3"/>
          <p:cNvSpPr>
            <a:spLocks noGrp="1"/>
          </p:cNvSpPr>
          <p:nvPr>
            <p:ph type="sldNum" sz="quarter" idx="5"/>
          </p:nvPr>
        </p:nvSpPr>
        <p:spPr/>
        <p:txBody>
          <a:bodyPr/>
          <a:lstStyle/>
          <a:p>
            <a:fld id="{428BFE11-6CED-465C-921A-78A6926E0D75}" type="slidenum">
              <a:rPr lang="en-US" smtClean="0"/>
              <a:t>30</a:t>
            </a:fld>
            <a:endParaRPr lang="en-US"/>
          </a:p>
        </p:txBody>
      </p:sp>
    </p:spTree>
    <p:extLst>
      <p:ext uri="{BB962C8B-B14F-4D97-AF65-F5344CB8AC3E}">
        <p14:creationId xmlns:p14="http://schemas.microsoft.com/office/powerpoint/2010/main" val="1879783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6189BADA-FFAF-43ED-BE32-A1FC6CCC2069}" type="slidenum">
              <a:rPr lang="en-US" smtClean="0"/>
              <a:pPr/>
              <a:t>31</a:t>
            </a:fld>
            <a:endParaRPr lang="en-US"/>
          </a:p>
        </p:txBody>
      </p:sp>
      <p:sp>
        <p:nvSpPr>
          <p:cNvPr id="29700" name="Rectangle 2"/>
          <p:cNvSpPr>
            <a:spLocks noGrp="1" noRot="1" noChangeAspect="1" noChangeArrowheads="1" noTextEdit="1"/>
          </p:cNvSpPr>
          <p:nvPr>
            <p:ph type="sldImg"/>
          </p:nvPr>
        </p:nvSpPr>
        <p:spPr>
          <a:xfrm>
            <a:off x="357188" y="674688"/>
            <a:ext cx="5994400" cy="3373437"/>
          </a:xfrm>
          <a:ln/>
        </p:spPr>
      </p:sp>
      <p:sp>
        <p:nvSpPr>
          <p:cNvPr id="29701" name="Rectangle 3"/>
          <p:cNvSpPr>
            <a:spLocks noGrp="1" noChangeArrowheads="1"/>
          </p:cNvSpPr>
          <p:nvPr>
            <p:ph type="body" idx="1"/>
          </p:nvPr>
        </p:nvSpPr>
        <p:spPr>
          <a:xfrm>
            <a:off x="437538" y="4270690"/>
            <a:ext cx="5833837" cy="4048194"/>
          </a:xfrm>
          <a:noFill/>
          <a:ln/>
        </p:spPr>
        <p:txBody>
          <a:bodyPr/>
          <a:lstStyle/>
          <a:p>
            <a:pPr eaLnBrk="1" hangingPunct="1"/>
            <a:endParaRPr lang="en-US">
              <a:latin typeface="Franklin Gothic Book" pitchFamily="34" charset="0"/>
            </a:endParaRPr>
          </a:p>
          <a:p>
            <a:pPr marL="0" lvl="1" defTabSz="886330" eaLnBrk="0" hangingPunct="0">
              <a:spcBef>
                <a:spcPct val="0"/>
              </a:spcBef>
              <a:spcAft>
                <a:spcPts val="0"/>
              </a:spcAft>
              <a:defRPr/>
            </a:pPr>
            <a:endParaRPr lang="en-US" baseline="0">
              <a:latin typeface="Franklin Gothic Book" pitchFamily="34" charset="0"/>
            </a:endParaRPr>
          </a:p>
          <a:p>
            <a:pPr marL="0" lvl="1" defTabSz="886330" eaLnBrk="0" hangingPunct="0">
              <a:spcBef>
                <a:spcPct val="0"/>
              </a:spcBef>
              <a:defRPr/>
            </a:pPr>
            <a:endParaRPr lang="en-US" u="none">
              <a:latin typeface="Franklin Gothic Book" pitchFamily="34" charset="0"/>
            </a:endParaRPr>
          </a:p>
          <a:p>
            <a:pPr>
              <a:spcBef>
                <a:spcPts val="0"/>
              </a:spcBef>
              <a:defRPr/>
            </a:pPr>
            <a:endParaRPr lang="en-US">
              <a:latin typeface="Franklin Gothic Book" pitchFamily="34" charset="0"/>
            </a:endParaRPr>
          </a:p>
        </p:txBody>
      </p:sp>
    </p:spTree>
    <p:extLst>
      <p:ext uri="{BB962C8B-B14F-4D97-AF65-F5344CB8AC3E}">
        <p14:creationId xmlns:p14="http://schemas.microsoft.com/office/powerpoint/2010/main" val="721949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The Florida sandhill crane is a non-migratory subspecies of sandhill crane that resides in southern Georgia and throughout Peninsular Florida. Florida sandhill cranes are joined in the winter by large numbers of the migratory subspecies of sandhill crane, which is present in Florida from October through March but breeds in the northern US and Canada. The two subspecies are very difficult to tell apart, but </a:t>
            </a:r>
            <a:r>
              <a:rPr lang="en-US" sz="1200" b="0" i="0" u="none" strike="noStrike" kern="1200" baseline="0" dirty="0">
                <a:solidFill>
                  <a:schemeClr val="tx1"/>
                </a:solidFill>
                <a:latin typeface="+mn-lt"/>
                <a:ea typeface="+mn-ea"/>
                <a:cs typeface="+mn-cs"/>
              </a:rPr>
              <a:t>those observed in the peninsula from April to September can be assumed to be the resident Florida subspecies.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0E1A00E-38E3-41B7-9BD5-45003B384191}" type="slidenum">
              <a:rPr lang="en-US" smtClean="0"/>
              <a:pPr/>
              <a:t>4</a:t>
            </a:fld>
            <a:endParaRPr lang="en-US"/>
          </a:p>
        </p:txBody>
      </p:sp>
    </p:spTree>
    <p:extLst>
      <p:ext uri="{BB962C8B-B14F-4D97-AF65-F5344CB8AC3E}">
        <p14:creationId xmlns:p14="http://schemas.microsoft.com/office/powerpoint/2010/main" val="800549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sz="1200" b="0" i="0" u="none" strike="noStrike" kern="1200" baseline="0" dirty="0">
                <a:solidFill>
                  <a:schemeClr val="tx1"/>
                </a:solidFill>
                <a:latin typeface="+mn-lt"/>
                <a:ea typeface="+mn-ea"/>
                <a:cs typeface="+mn-cs"/>
              </a:rPr>
              <a:t>Open, shallow, freshwater marshes are critical for both nesting and roosting. Florida sandhill cranes forage in a variety of open habitats, including shallow herbaceous wetlands, improved pastures, prairies, open pine forests, croplands, golf courses, airports, and sod farms.  Cranes generally avoid areas with tall vegetation or thick forest canopies. Sandhill cranes are omnivores that eat a wide variety of plant material, insects and other invertebrates, and small vertebrates like snakes and frogs.</a:t>
            </a:r>
            <a:endParaRPr lang="en-US" dirty="0"/>
          </a:p>
        </p:txBody>
      </p:sp>
      <p:sp>
        <p:nvSpPr>
          <p:cNvPr id="4" name="Slide Number Placeholder 3"/>
          <p:cNvSpPr>
            <a:spLocks noGrp="1"/>
          </p:cNvSpPr>
          <p:nvPr>
            <p:ph type="sldNum" sz="quarter" idx="10"/>
          </p:nvPr>
        </p:nvSpPr>
        <p:spPr/>
        <p:txBody>
          <a:bodyPr/>
          <a:lstStyle/>
          <a:p>
            <a:fld id="{D0E1A00E-38E3-41B7-9BD5-45003B384191}" type="slidenum">
              <a:rPr lang="en-US" smtClean="0"/>
              <a:pPr/>
              <a:t>5</a:t>
            </a:fld>
            <a:endParaRPr lang="en-US"/>
          </a:p>
        </p:txBody>
      </p:sp>
    </p:spTree>
    <p:extLst>
      <p:ext uri="{BB962C8B-B14F-4D97-AF65-F5344CB8AC3E}">
        <p14:creationId xmlns:p14="http://schemas.microsoft.com/office/powerpoint/2010/main" val="2422224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sz="1200" b="0" i="0" u="none" strike="noStrike" kern="1200" baseline="0" dirty="0">
                <a:solidFill>
                  <a:schemeClr val="tx1"/>
                </a:solidFill>
                <a:latin typeface="+mn-lt"/>
                <a:ea typeface="+mn-ea"/>
                <a:cs typeface="+mn-cs"/>
              </a:rPr>
              <a:t>Florida sandhill cranes typically breed from February through April, but the breeding season can extend as early as December and as late as August. Sandhill cranes build their nests from plant material in shallow freshwater marshes. The location of a nest within a crane’s territory varies from year to year depending on water conditions. Sandhill cranes can lay 1-3 eggs, but the most common number is two.</a:t>
            </a:r>
            <a:endParaRPr lang="en-US" dirty="0"/>
          </a:p>
        </p:txBody>
      </p:sp>
      <p:sp>
        <p:nvSpPr>
          <p:cNvPr id="4" name="Slide Number Placeholder 3"/>
          <p:cNvSpPr>
            <a:spLocks noGrp="1"/>
          </p:cNvSpPr>
          <p:nvPr>
            <p:ph type="sldNum" sz="quarter" idx="10"/>
          </p:nvPr>
        </p:nvSpPr>
        <p:spPr/>
        <p:txBody>
          <a:bodyPr/>
          <a:lstStyle/>
          <a:p>
            <a:fld id="{D0E1A00E-38E3-41B7-9BD5-45003B384191}" type="slidenum">
              <a:rPr lang="en-US" smtClean="0"/>
              <a:pPr/>
              <a:t>6</a:t>
            </a:fld>
            <a:endParaRPr lang="en-US"/>
          </a:p>
        </p:txBody>
      </p:sp>
    </p:spTree>
    <p:extLst>
      <p:ext uri="{BB962C8B-B14F-4D97-AF65-F5344CB8AC3E}">
        <p14:creationId xmlns:p14="http://schemas.microsoft.com/office/powerpoint/2010/main" val="920844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a:solidFill>
                  <a:schemeClr val="tx1"/>
                </a:solidFill>
                <a:latin typeface="+mn-lt"/>
                <a:ea typeface="+mn-ea"/>
                <a:cs typeface="+mn-cs"/>
              </a:rPr>
              <a:t>Uplands directly adjacent to nesting marshes are important for young sandhill cranes for the first several months until they are capable of flying. Flightless chicks forage in the uplands and then return to the safety of the wetland to roost at night. It typically takes 65-70 days before young sandhill cranes can fly. Young birds, which have a grayish crown for much of their first year, stay with their parents for the first 10 months of their life before departing to find their own territory.</a:t>
            </a:r>
            <a:endParaRPr lang="en-US" dirty="0"/>
          </a:p>
          <a:p>
            <a:endParaRPr lang="en-US" dirty="0"/>
          </a:p>
        </p:txBody>
      </p:sp>
      <p:sp>
        <p:nvSpPr>
          <p:cNvPr id="4" name="Slide Number Placeholder 3"/>
          <p:cNvSpPr>
            <a:spLocks noGrp="1"/>
          </p:cNvSpPr>
          <p:nvPr>
            <p:ph type="sldNum" sz="quarter" idx="10"/>
          </p:nvPr>
        </p:nvSpPr>
        <p:spPr/>
        <p:txBody>
          <a:bodyPr/>
          <a:lstStyle/>
          <a:p>
            <a:fld id="{D0E1A00E-38E3-41B7-9BD5-45003B384191}" type="slidenum">
              <a:rPr lang="en-US" smtClean="0"/>
              <a:pPr/>
              <a:t>7</a:t>
            </a:fld>
            <a:endParaRPr lang="en-US"/>
          </a:p>
        </p:txBody>
      </p:sp>
    </p:spTree>
    <p:extLst>
      <p:ext uri="{BB962C8B-B14F-4D97-AF65-F5344CB8AC3E}">
        <p14:creationId xmlns:p14="http://schemas.microsoft.com/office/powerpoint/2010/main" val="2060742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300" dirty="0"/>
              <a:t>The Florida sandhill crane was listed as a state designated Threatened species in 1974. As such, the Florida sandhill crane receives the protections in Chapter 68A-27 of the Florida Administrative Code. Florida sandhill cranes, active nests, eggs, and young also are protected under the Federal Migratory Bird Treaty Act and associated state rule.</a:t>
            </a:r>
          </a:p>
        </p:txBody>
      </p:sp>
      <p:sp>
        <p:nvSpPr>
          <p:cNvPr id="4" name="Slide Number Placeholder 3"/>
          <p:cNvSpPr>
            <a:spLocks noGrp="1"/>
          </p:cNvSpPr>
          <p:nvPr>
            <p:ph type="sldNum" sz="quarter" idx="10"/>
          </p:nvPr>
        </p:nvSpPr>
        <p:spPr/>
        <p:txBody>
          <a:bodyPr/>
          <a:lstStyle/>
          <a:p>
            <a:pPr>
              <a:defRPr/>
            </a:pPr>
            <a:fld id="{DC65F017-D736-4FCA-BBA9-052E5B605192}" type="slidenum">
              <a:rPr lang="en-US" smtClean="0"/>
              <a:pPr>
                <a:defRPr/>
              </a:pPr>
              <a:t>8</a:t>
            </a:fld>
            <a:endParaRPr lang="en-US"/>
          </a:p>
        </p:txBody>
      </p:sp>
    </p:spTree>
    <p:extLst>
      <p:ext uri="{BB962C8B-B14F-4D97-AF65-F5344CB8AC3E}">
        <p14:creationId xmlns:p14="http://schemas.microsoft.com/office/powerpoint/2010/main" val="2335434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lvl="1"/>
            <a:r>
              <a:rPr lang="en-US" sz="1200" kern="1200" dirty="0">
                <a:solidFill>
                  <a:schemeClr val="tx1"/>
                </a:solidFill>
                <a:effectLst/>
                <a:latin typeface="+mn-lt"/>
                <a:ea typeface="+mn-ea"/>
                <a:cs typeface="+mn-cs"/>
              </a:rPr>
              <a:t>The prohibitions in rule 68A-27 include “take,” which is further defined to include…</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Some key terms in the definition of tare are “harm” and “harass.”</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term “harm” in the definition of take means an act which actually kills or injures fish or wildlife. Such act may include significant habitat modification or degradation where it actually kills or injures wildlife by significantly impairing essential behavioral patterns, including breeding, feeding or sheltering.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term “harass” in the definition of take means an intentional or negligent act or omission which creates the likelihood of injury to wildlife by annoying it to such an extent as to significantly disrupt normal behavioral patterns which include, but are not limited to, breeding, feeding or sheltering.</a:t>
            </a:r>
            <a:endParaRPr lang="en-US" dirty="0"/>
          </a:p>
        </p:txBody>
      </p:sp>
      <p:sp>
        <p:nvSpPr>
          <p:cNvPr id="20484" name="Slide Number Placeholder 3"/>
          <p:cNvSpPr>
            <a:spLocks noGrp="1"/>
          </p:cNvSpPr>
          <p:nvPr>
            <p:ph type="sldNum" sz="quarter" idx="5"/>
          </p:nvPr>
        </p:nvSpPr>
        <p:spPr bwMode="auto">
          <a:noFill/>
          <a:ln>
            <a:miter lim="800000"/>
            <a:headEnd/>
            <a:tailEnd/>
          </a:ln>
        </p:spPr>
        <p:txBody>
          <a:bodyPr/>
          <a:lstStyle/>
          <a:p>
            <a:fld id="{ABD164F1-A8EF-448B-8E20-FB3C2A907C93}" type="slidenum">
              <a:rPr lang="en-US" smtClean="0">
                <a:latin typeface="Franklin Gothic Book" pitchFamily="34" charset="0"/>
                <a:ea typeface="MS PGothic" pitchFamily="34" charset="-128"/>
              </a:rPr>
              <a:pPr/>
              <a:t>9</a:t>
            </a:fld>
            <a:endParaRPr lang="en-US">
              <a:latin typeface="Franklin Gothic Book" pitchFamily="34" charset="0"/>
              <a:ea typeface="MS PGothic" pitchFamily="34" charset="-128"/>
            </a:endParaRPr>
          </a:p>
        </p:txBody>
      </p:sp>
    </p:spTree>
    <p:extLst>
      <p:ext uri="{BB962C8B-B14F-4D97-AF65-F5344CB8AC3E}">
        <p14:creationId xmlns:p14="http://schemas.microsoft.com/office/powerpoint/2010/main" val="1565057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A94A895-49A3-4064-AC31-2CAA93E85A47}" type="datetimeFigureOut">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3175179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4A895-49A3-4064-AC31-2CAA93E85A47}" type="datetimeFigureOut">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1974089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4A895-49A3-4064-AC31-2CAA93E85A47}" type="datetimeFigureOut">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3090490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4A895-49A3-4064-AC31-2CAA93E85A47}" type="datetimeFigureOut">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891246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A94A895-49A3-4064-AC31-2CAA93E85A47}" type="datetimeFigureOut">
              <a:rPr lang="en-US" smtClean="0"/>
              <a:t>12/18/2020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900312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94A895-49A3-4064-AC31-2CAA93E85A47}" type="datetimeFigureOut">
              <a:rPr lang="en-US" smtClean="0"/>
              <a:t>12/18/2020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2246861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94A895-49A3-4064-AC31-2CAA93E85A47}" type="datetimeFigureOut">
              <a:rPr lang="en-US" smtClean="0"/>
              <a:t>12/18/2020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491910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94A895-49A3-4064-AC31-2CAA93E85A47}" type="datetimeFigureOut">
              <a:rPr lang="en-US" smtClean="0"/>
              <a:t>12/18/2020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4203760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94A895-49A3-4064-AC31-2CAA93E85A47}" type="datetimeFigureOut">
              <a:rPr lang="en-US" smtClean="0"/>
              <a:t>12/18/2020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610401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94A895-49A3-4064-AC31-2CAA93E85A47}" type="datetimeFigureOut">
              <a:rPr lang="en-US" smtClean="0"/>
              <a:t>12/18/2020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955560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94A895-49A3-4064-AC31-2CAA93E85A47}" type="datetimeFigureOut">
              <a:rPr lang="en-US" smtClean="0"/>
              <a:t>12/18/2020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3343522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94A895-49A3-4064-AC31-2CAA93E85A47}" type="datetimeFigureOut">
              <a:rPr lang="en-US" smtClean="0"/>
              <a:t>12/18/2020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152CE-57AD-4965-A13E-A8EC6C293274}" type="slidenum">
              <a:rPr lang="en-US" smtClean="0"/>
              <a:t>‹#›</a:t>
            </a:fld>
            <a:endParaRPr lang="en-US"/>
          </a:p>
        </p:txBody>
      </p:sp>
    </p:spTree>
    <p:extLst>
      <p:ext uri="{BB962C8B-B14F-4D97-AF65-F5344CB8AC3E}">
        <p14:creationId xmlns:p14="http://schemas.microsoft.com/office/powerpoint/2010/main" val="225794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2.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6.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9.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1.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hyperlink" Target="mailto:WildlifePermits@myfwc.com" TargetMode="Externa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myfwc.com/license/wildlife/protected-wildlife-permits/contacts/" TargetMode="External"/><Relationship Id="rId5" Type="http://schemas.openxmlformats.org/officeDocument/2006/relationships/hyperlink" Target="http://myfwc.com/wildlifehabitats/imperiled/species-guidelines/"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27.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hyperlink" Target="mailto:Adrienne.Fitzwilliam@MyFWC.com" TargetMode="Externa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mailto:Craig.Faulhaber@MyFWC.com" TargetMode="External"/><Relationship Id="rId5" Type="http://schemas.openxmlformats.org/officeDocument/2006/relationships/hyperlink" Target="http://myfwc.com/wildlifehabitats/imperiled/" TargetMode="External"/><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1.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9682"/>
            <a:ext cx="9144000" cy="1819618"/>
          </a:xfrm>
        </p:spPr>
        <p:txBody>
          <a:bodyPr>
            <a:normAutofit fontScale="90000"/>
          </a:bodyPr>
          <a:lstStyle/>
          <a:p>
            <a:pPr fontAlgn="base"/>
            <a:r>
              <a:rPr lang="en-US" sz="4400" b="1" dirty="0">
                <a:latin typeface="Century" panose="02040604050505020304" pitchFamily="18" charset="0"/>
              </a:rPr>
              <a:t>Species Conservation Measures and Permitting Guidelines</a:t>
            </a:r>
            <a:r>
              <a:rPr lang="en-US" dirty="0">
                <a:latin typeface="Century" panose="02040604050505020304" pitchFamily="18" charset="0"/>
              </a:rPr>
              <a:t>​</a:t>
            </a:r>
            <a:br>
              <a:rPr lang="en-US" dirty="0">
                <a:latin typeface="Century" panose="02040604050505020304" pitchFamily="18" charset="0"/>
              </a:rPr>
            </a:br>
            <a:r>
              <a:rPr lang="en-US" sz="3600" dirty="0">
                <a:latin typeface="Century" panose="02040604050505020304" pitchFamily="18" charset="0"/>
              </a:rPr>
              <a:t>for the Florida Sandhill Crane</a:t>
            </a:r>
            <a:endParaRPr lang="en-US" dirty="0">
              <a:latin typeface="Century" panose="02040604050505020304" pitchFamily="18" charset="0"/>
            </a:endParaRPr>
          </a:p>
        </p:txBody>
      </p:sp>
      <p:sp>
        <p:nvSpPr>
          <p:cNvPr id="3" name="Subtitle 2"/>
          <p:cNvSpPr>
            <a:spLocks noGrp="1"/>
          </p:cNvSpPr>
          <p:nvPr>
            <p:ph type="subTitle" idx="1"/>
          </p:nvPr>
        </p:nvSpPr>
        <p:spPr>
          <a:xfrm>
            <a:off x="1524000" y="4868699"/>
            <a:ext cx="9144000" cy="1655762"/>
          </a:xfrm>
        </p:spPr>
        <p:txBody>
          <a:bodyPr/>
          <a:lstStyle/>
          <a:p>
            <a:r>
              <a:rPr lang="en-US" dirty="0">
                <a:latin typeface="Franklin Gothic Book" panose="020B0503020102020204" pitchFamily="34" charset="0"/>
              </a:rPr>
              <a:t>Craig Faulhaber</a:t>
            </a:r>
          </a:p>
          <a:p>
            <a:r>
              <a:rPr lang="en-US" dirty="0">
                <a:latin typeface="Franklin Gothic Book" panose="020B0503020102020204" pitchFamily="34" charset="0"/>
              </a:rPr>
              <a:t>Florida Fish and Wildlife Conservation Commission</a:t>
            </a:r>
          </a:p>
        </p:txBody>
      </p:sp>
      <p:pic>
        <p:nvPicPr>
          <p:cNvPr id="4" name="Picture 3">
            <a:extLst>
              <a:ext uri="{FF2B5EF4-FFF2-40B4-BE49-F238E27FC236}">
                <a16:creationId xmlns:a16="http://schemas.microsoft.com/office/drawing/2014/main" id="{C17EAAF7-9872-4EF1-A070-25C2D712D907}"/>
              </a:ext>
            </a:extLst>
          </p:cNvPr>
          <p:cNvPicPr/>
          <p:nvPr/>
        </p:nvPicPr>
        <p:blipFill>
          <a:blip r:embed="rId5" cstate="email">
            <a:extLst>
              <a:ext uri="{28A0092B-C50C-407E-A947-70E740481C1C}">
                <a14:useLocalDpi xmlns:a14="http://schemas.microsoft.com/office/drawing/2010/main"/>
              </a:ext>
            </a:extLst>
          </a:blip>
          <a:stretch>
            <a:fillRect/>
          </a:stretch>
        </p:blipFill>
        <p:spPr>
          <a:xfrm>
            <a:off x="4204355" y="2121032"/>
            <a:ext cx="3678217" cy="2503356"/>
          </a:xfrm>
          <a:prstGeom prst="rect">
            <a:avLst/>
          </a:prstGeom>
          <a:ln w="12700">
            <a:solidFill>
              <a:schemeClr val="tx1"/>
            </a:solidFill>
          </a:ln>
        </p:spPr>
      </p:pic>
      <p:pic>
        <p:nvPicPr>
          <p:cNvPr id="7" name="Audio 6">
            <a:hlinkClick r:id="" action="ppaction://media"/>
            <a:extLst>
              <a:ext uri="{FF2B5EF4-FFF2-40B4-BE49-F238E27FC236}">
                <a16:creationId xmlns:a16="http://schemas.microsoft.com/office/drawing/2014/main" id="{595823ED-4BEA-4346-8BDB-6ED5C337BB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65210956"/>
      </p:ext>
    </p:extLst>
  </p:cSld>
  <p:clrMapOvr>
    <a:masterClrMapping/>
  </p:clrMapOvr>
  <mc:AlternateContent xmlns:mc="http://schemas.openxmlformats.org/markup-compatibility/2006" xmlns:p14="http://schemas.microsoft.com/office/powerpoint/2010/main">
    <mc:Choice Requires="p14">
      <p:transition spd="slow" p14:dur="2000" advTm="13263"/>
    </mc:Choice>
    <mc:Fallback xmlns="">
      <p:transition spd="slow" advTm="13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188" y="101175"/>
            <a:ext cx="10515600" cy="1325563"/>
          </a:xfrm>
        </p:spPr>
        <p:txBody>
          <a:bodyPr vert="horz" lIns="91440" tIns="45720" rIns="91440" bIns="45720" rtlCol="0" anchor="ctr">
            <a:normAutofit/>
          </a:bodyPr>
          <a:lstStyle/>
          <a:p>
            <a:pPr algn="ctr"/>
            <a:r>
              <a:rPr lang="en-US" b="1" dirty="0">
                <a:latin typeface="+mn-lt"/>
              </a:rPr>
              <a:t>What is “take?”</a:t>
            </a:r>
          </a:p>
        </p:txBody>
      </p:sp>
      <p:sp>
        <p:nvSpPr>
          <p:cNvPr id="3" name="Content Placeholder 2"/>
          <p:cNvSpPr>
            <a:spLocks noGrp="1"/>
          </p:cNvSpPr>
          <p:nvPr>
            <p:ph idx="1"/>
          </p:nvPr>
        </p:nvSpPr>
        <p:spPr>
          <a:xfrm>
            <a:off x="5916851" y="1857428"/>
            <a:ext cx="5882640" cy="2520973"/>
          </a:xfrm>
        </p:spPr>
        <p:txBody>
          <a:bodyPr>
            <a:normAutofit/>
          </a:bodyPr>
          <a:lstStyle/>
          <a:p>
            <a:pPr>
              <a:buFont typeface="Wingdings" panose="05000000000000000000" pitchFamily="2" charset="2"/>
              <a:buChar char="§"/>
            </a:pPr>
            <a:r>
              <a:rPr lang="en-US" sz="3200" dirty="0"/>
              <a:t>68A-27.001:  “Take – to </a:t>
            </a:r>
            <a:r>
              <a:rPr lang="en-US" sz="3200" b="1" u="sng" dirty="0">
                <a:solidFill>
                  <a:srgbClr val="0070C0"/>
                </a:solidFill>
              </a:rPr>
              <a:t>harass</a:t>
            </a:r>
            <a:r>
              <a:rPr lang="en-US" sz="3200" b="1" dirty="0">
                <a:solidFill>
                  <a:srgbClr val="0070C0"/>
                </a:solidFill>
              </a:rPr>
              <a:t>, </a:t>
            </a:r>
            <a:r>
              <a:rPr lang="en-US" sz="3200" b="1" u="sng" dirty="0">
                <a:solidFill>
                  <a:srgbClr val="0070C0"/>
                </a:solidFill>
              </a:rPr>
              <a:t>harm</a:t>
            </a:r>
            <a:r>
              <a:rPr lang="en-US" sz="3200" dirty="0"/>
              <a:t>, pursue, hunt, shoot, wound, kill, trap, capture, or collect, or to attempt to engage in such conduct.” </a:t>
            </a:r>
          </a:p>
        </p:txBody>
      </p:sp>
      <p:pic>
        <p:nvPicPr>
          <p:cNvPr id="5" name="Picture 4" descr="A close up of a bird&#10;&#10;Description automatically generated">
            <a:extLst>
              <a:ext uri="{FF2B5EF4-FFF2-40B4-BE49-F238E27FC236}">
                <a16:creationId xmlns:a16="http://schemas.microsoft.com/office/drawing/2014/main" id="{9FFA3E5A-7B14-44E7-96BD-1EFAB25C67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826" y="1521006"/>
            <a:ext cx="5482967" cy="3657599"/>
          </a:xfrm>
          <a:prstGeom prst="rect">
            <a:avLst/>
          </a:prstGeom>
          <a:ln>
            <a:noFill/>
          </a:ln>
          <a:effectLst>
            <a:outerShdw blurRad="190500" algn="tl" rotWithShape="0">
              <a:srgbClr val="000000">
                <a:alpha val="70000"/>
              </a:srgbClr>
            </a:outerShdw>
          </a:effectLst>
        </p:spPr>
      </p:pic>
      <p:sp>
        <p:nvSpPr>
          <p:cNvPr id="6" name="Rectangle 1">
            <a:extLst>
              <a:ext uri="{FF2B5EF4-FFF2-40B4-BE49-F238E27FC236}">
                <a16:creationId xmlns:a16="http://schemas.microsoft.com/office/drawing/2014/main" id="{F7B98BA7-1031-4992-A99C-BB5343D74C9E}"/>
              </a:ext>
            </a:extLst>
          </p:cNvPr>
          <p:cNvSpPr>
            <a:spLocks noChangeArrowheads="1"/>
          </p:cNvSpPr>
          <p:nvPr/>
        </p:nvSpPr>
        <p:spPr bwMode="auto">
          <a:xfrm>
            <a:off x="4474883" y="5198494"/>
            <a:ext cx="17604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tx1"/>
                </a:solidFill>
                <a:latin typeface="Franklin Gothic Book" panose="020B0503020102020204" pitchFamily="34" charset="0"/>
              </a:defRPr>
            </a:lvl1pPr>
            <a:lvl2pPr marL="742950" indent="-285750">
              <a:spcBef>
                <a:spcPct val="20000"/>
              </a:spcBef>
              <a:buChar char="–"/>
              <a:defRPr sz="2800">
                <a:solidFill>
                  <a:schemeClr val="tx1"/>
                </a:solidFill>
                <a:latin typeface="Franklin Gothic Book" panose="020B0503020102020204" pitchFamily="34" charset="0"/>
              </a:defRPr>
            </a:lvl2pPr>
            <a:lvl3pPr marL="1143000" indent="-228600">
              <a:spcBef>
                <a:spcPct val="20000"/>
              </a:spcBef>
              <a:buFont typeface="Wingdings" panose="05000000000000000000" pitchFamily="2" charset="2"/>
              <a:buChar char="§"/>
              <a:defRPr sz="2400">
                <a:solidFill>
                  <a:schemeClr val="tx1"/>
                </a:solidFill>
                <a:latin typeface="Franklin Gothic Book" panose="020B0503020102020204" pitchFamily="34" charset="0"/>
              </a:defRPr>
            </a:lvl3pPr>
            <a:lvl4pPr marL="1600200" indent="-228600">
              <a:spcBef>
                <a:spcPct val="20000"/>
              </a:spcBef>
              <a:buChar char="–"/>
              <a:defRPr sz="2000">
                <a:solidFill>
                  <a:schemeClr val="tx1"/>
                </a:solidFill>
                <a:latin typeface="Franklin Gothic Book" panose="020B0503020102020204" pitchFamily="34" charset="0"/>
              </a:defRPr>
            </a:lvl4pPr>
            <a:lvl5pPr marL="2057400" indent="-228600">
              <a:spcBef>
                <a:spcPct val="20000"/>
              </a:spcBef>
              <a:buChar char="»"/>
              <a:defRPr sz="20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9pPr>
          </a:lstStyle>
          <a:p>
            <a:pPr>
              <a:spcBef>
                <a:spcPct val="0"/>
              </a:spcBef>
              <a:buFontTx/>
              <a:buNone/>
            </a:pPr>
            <a:r>
              <a:rPr lang="en-US" altLang="en-US" sz="1200" dirty="0"/>
              <a:t>Photo by FWC</a:t>
            </a:r>
          </a:p>
        </p:txBody>
      </p:sp>
      <p:pic>
        <p:nvPicPr>
          <p:cNvPr id="7" name="Audio 6">
            <a:hlinkClick r:id="" action="ppaction://media"/>
            <a:extLst>
              <a:ext uri="{FF2B5EF4-FFF2-40B4-BE49-F238E27FC236}">
                <a16:creationId xmlns:a16="http://schemas.microsoft.com/office/drawing/2014/main" id="{94E1C503-1BFC-41F6-B346-C35EC872DD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15670780"/>
      </p:ext>
    </p:extLst>
  </p:cSld>
  <p:clrMapOvr>
    <a:masterClrMapping/>
  </p:clrMapOvr>
  <mc:AlternateContent xmlns:mc="http://schemas.openxmlformats.org/markup-compatibility/2006" xmlns:p14="http://schemas.microsoft.com/office/powerpoint/2010/main">
    <mc:Choice Requires="p14">
      <p:transition spd="slow" p14:dur="2000" advTm="21655"/>
    </mc:Choice>
    <mc:Fallback xmlns="">
      <p:transition spd="slow" advTm="21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152" y="0"/>
            <a:ext cx="8305800" cy="1143000"/>
          </a:xfrm>
        </p:spPr>
        <p:txBody>
          <a:bodyPr vert="horz" lIns="91440" tIns="45720" rIns="91440" bIns="45720" rtlCol="0" anchor="ctr">
            <a:normAutofit/>
          </a:bodyPr>
          <a:lstStyle/>
          <a:p>
            <a:pPr algn="ctr"/>
            <a:r>
              <a:rPr lang="en-US" b="1" dirty="0">
                <a:latin typeface="+mn-lt"/>
              </a:rPr>
              <a:t>What does it mean to “harm?”</a:t>
            </a:r>
          </a:p>
        </p:txBody>
      </p:sp>
      <p:sp>
        <p:nvSpPr>
          <p:cNvPr id="3" name="Content Placeholder 2"/>
          <p:cNvSpPr>
            <a:spLocks noGrp="1"/>
          </p:cNvSpPr>
          <p:nvPr>
            <p:ph idx="1"/>
          </p:nvPr>
        </p:nvSpPr>
        <p:spPr>
          <a:xfrm>
            <a:off x="794424" y="1024647"/>
            <a:ext cx="8305800" cy="3992563"/>
          </a:xfrm>
        </p:spPr>
        <p:txBody>
          <a:bodyPr/>
          <a:lstStyle/>
          <a:p>
            <a:pPr>
              <a:buFont typeface="Wingdings" panose="05000000000000000000" pitchFamily="2" charset="2"/>
              <a:buChar char="§"/>
            </a:pPr>
            <a:r>
              <a:rPr lang="en-US" dirty="0"/>
              <a:t>68A-27.001:  “The term ‘harm’…means </a:t>
            </a:r>
            <a:r>
              <a:rPr lang="en-US" b="1" u="sng" dirty="0">
                <a:solidFill>
                  <a:srgbClr val="0070C0"/>
                </a:solidFill>
              </a:rPr>
              <a:t>an act which actually kills or injures fish or wildlife</a:t>
            </a:r>
            <a:r>
              <a:rPr lang="en-US" dirty="0"/>
              <a:t>. Such act </a:t>
            </a:r>
            <a:r>
              <a:rPr lang="en-US" b="1" u="sng" dirty="0">
                <a:solidFill>
                  <a:srgbClr val="0070C0"/>
                </a:solidFill>
              </a:rPr>
              <a:t>may include significant habitat modification</a:t>
            </a:r>
            <a:r>
              <a:rPr lang="en-US" dirty="0"/>
              <a:t> or degradation where it actually kills or injures wildlife by significantly impairing essential behavioral patterns, including breeding, feeding or sheltering.”</a:t>
            </a:r>
          </a:p>
          <a:p>
            <a:pPr marL="0" indent="0">
              <a:buNone/>
            </a:pPr>
            <a:endParaRPr lang="en-US" dirty="0"/>
          </a:p>
          <a:p>
            <a:pPr>
              <a:buFont typeface="Wingdings" panose="05000000000000000000" pitchFamily="2" charset="2"/>
              <a:buChar char="§"/>
            </a:pPr>
            <a:r>
              <a:rPr lang="en-US" dirty="0"/>
              <a:t>An example:  A vehicle runs over a chick.</a:t>
            </a:r>
          </a:p>
        </p:txBody>
      </p:sp>
      <p:pic>
        <p:nvPicPr>
          <p:cNvPr id="7" name="Picture 6" descr="A close up of a bird&#10;&#10;Description automatically generated">
            <a:extLst>
              <a:ext uri="{FF2B5EF4-FFF2-40B4-BE49-F238E27FC236}">
                <a16:creationId xmlns:a16="http://schemas.microsoft.com/office/drawing/2014/main" id="{41A06A86-DE8E-4874-9D43-2D7E9B07035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44" b="99437" l="9887" r="89987">
                        <a14:foregroundMark x1="52441" y1="80300" x2="60826" y2="94934"/>
                        <a14:foregroundMark x1="60826" y1="94934" x2="76971" y2="99437"/>
                        <a14:foregroundMark x1="76971" y1="99437" x2="64956" y2="89493"/>
                        <a14:foregroundMark x1="64956" y1="89493" x2="59825" y2="86492"/>
                        <a14:foregroundMark x1="73717" y1="93809" x2="66083" y2="89118"/>
                      </a14:backgroundRemoval>
                    </a14:imgEffect>
                  </a14:imgLayer>
                </a14:imgProps>
              </a:ext>
              <a:ext uri="{28A0092B-C50C-407E-A947-70E740481C1C}">
                <a14:useLocalDpi xmlns:a14="http://schemas.microsoft.com/office/drawing/2010/main" val="0"/>
              </a:ext>
            </a:extLst>
          </a:blip>
          <a:stretch>
            <a:fillRect/>
          </a:stretch>
        </p:blipFill>
        <p:spPr>
          <a:xfrm>
            <a:off x="5879052" y="1781175"/>
            <a:ext cx="7610475" cy="5076825"/>
          </a:xfrm>
          <a:prstGeom prst="rect">
            <a:avLst/>
          </a:prstGeom>
        </p:spPr>
      </p:pic>
      <p:pic>
        <p:nvPicPr>
          <p:cNvPr id="4" name="Audio 3">
            <a:hlinkClick r:id="" action="ppaction://media"/>
            <a:extLst>
              <a:ext uri="{FF2B5EF4-FFF2-40B4-BE49-F238E27FC236}">
                <a16:creationId xmlns:a16="http://schemas.microsoft.com/office/drawing/2014/main" id="{73154CC5-EA2D-4527-A0DD-B719695CF5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76730565"/>
      </p:ext>
    </p:extLst>
  </p:cSld>
  <p:clrMapOvr>
    <a:masterClrMapping/>
  </p:clrMapOvr>
  <mc:AlternateContent xmlns:mc="http://schemas.openxmlformats.org/markup-compatibility/2006" xmlns:p14="http://schemas.microsoft.com/office/powerpoint/2010/main">
    <mc:Choice Requires="p14">
      <p:transition spd="slow" p14:dur="2000" advTm="27073"/>
    </mc:Choice>
    <mc:Fallback xmlns="">
      <p:transition spd="slow" advTm="27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9488" y="88392"/>
            <a:ext cx="8305800" cy="1143000"/>
          </a:xfrm>
        </p:spPr>
        <p:txBody>
          <a:bodyPr vert="horz" lIns="91440" tIns="45720" rIns="91440" bIns="45720" rtlCol="0" anchor="ctr">
            <a:normAutofit/>
          </a:bodyPr>
          <a:lstStyle/>
          <a:p>
            <a:pPr algn="ctr"/>
            <a:r>
              <a:rPr lang="en-US" b="1" dirty="0">
                <a:latin typeface="+mn-lt"/>
              </a:rPr>
              <a:t>What does it mean to “harass?”</a:t>
            </a:r>
          </a:p>
        </p:txBody>
      </p:sp>
      <p:sp>
        <p:nvSpPr>
          <p:cNvPr id="3" name="Content Placeholder 2"/>
          <p:cNvSpPr>
            <a:spLocks noGrp="1"/>
          </p:cNvSpPr>
          <p:nvPr>
            <p:ph idx="1"/>
          </p:nvPr>
        </p:nvSpPr>
        <p:spPr>
          <a:xfrm>
            <a:off x="2525949" y="1237099"/>
            <a:ext cx="8305800" cy="3992563"/>
          </a:xfrm>
        </p:spPr>
        <p:txBody>
          <a:bodyPr>
            <a:normAutofit lnSpcReduction="10000"/>
          </a:bodyPr>
          <a:lstStyle/>
          <a:p>
            <a:pPr>
              <a:buFont typeface="Wingdings" panose="05000000000000000000" pitchFamily="2" charset="2"/>
              <a:buChar char="§"/>
            </a:pPr>
            <a:r>
              <a:rPr lang="en-US" dirty="0"/>
              <a:t>68A-27.001:  “The term ‘harass’…means an intentional or negligent act or omission which </a:t>
            </a:r>
            <a:r>
              <a:rPr lang="en-US" b="1" u="sng" dirty="0">
                <a:solidFill>
                  <a:srgbClr val="0070C0"/>
                </a:solidFill>
              </a:rPr>
              <a:t>creates the likelihood of injury </a:t>
            </a:r>
            <a:r>
              <a:rPr lang="en-US" dirty="0"/>
              <a:t>to wildlife by annoying it to such an extent as to </a:t>
            </a:r>
            <a:r>
              <a:rPr lang="en-US" b="1" u="sng" dirty="0">
                <a:solidFill>
                  <a:srgbClr val="0070C0"/>
                </a:solidFill>
              </a:rPr>
              <a:t>significantly disrupt normal behavioral patterns</a:t>
            </a:r>
            <a:r>
              <a:rPr lang="en-US" dirty="0"/>
              <a:t> which include, but are not limited to, breeding, feeding or sheltering.” </a:t>
            </a:r>
          </a:p>
          <a:p>
            <a:pPr marL="0" indent="0">
              <a:buNone/>
            </a:pPr>
            <a:endParaRPr lang="en-US" dirty="0"/>
          </a:p>
          <a:p>
            <a:pPr>
              <a:buFont typeface="Wingdings" panose="05000000000000000000" pitchFamily="2" charset="2"/>
              <a:buChar char="§"/>
            </a:pPr>
            <a:r>
              <a:rPr lang="en-US" dirty="0"/>
              <a:t>An example:  Construction activities flush an adult off a nest, which creates the likelihood of injury to the eggs.</a:t>
            </a:r>
          </a:p>
        </p:txBody>
      </p:sp>
      <p:pic>
        <p:nvPicPr>
          <p:cNvPr id="5" name="Picture 4" descr="A bird standing on top of a grass covered field&#10;&#10;Description automatically generated">
            <a:extLst>
              <a:ext uri="{FF2B5EF4-FFF2-40B4-BE49-F238E27FC236}">
                <a16:creationId xmlns:a16="http://schemas.microsoft.com/office/drawing/2014/main" id="{013C889E-78A1-46C7-BD23-2954960F24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44" b="98124" l="9887" r="89987">
                        <a14:foregroundMark x1="53317" y1="88368" x2="55945" y2="97186"/>
                        <a14:foregroundMark x1="55945" y1="97186" x2="51690" y2="90056"/>
                        <a14:foregroundMark x1="51690" y1="90056" x2="49562" y2="98124"/>
                        <a14:backgroundMark x1="32416" y1="30582" x2="38924" y2="36773"/>
                        <a14:backgroundMark x1="38924" y1="36773" x2="41802" y2="25891"/>
                        <a14:backgroundMark x1="41802" y1="25891" x2="48185" y2="27767"/>
                        <a14:backgroundMark x1="48185" y1="27767" x2="50188" y2="18199"/>
                        <a14:backgroundMark x1="50188" y1="18199" x2="54693" y2="24765"/>
                        <a14:backgroundMark x1="54693" y1="24765" x2="53191" y2="34709"/>
                        <a14:backgroundMark x1="53191" y1="34709" x2="55945" y2="53471"/>
                        <a14:backgroundMark x1="55945" y1="53471" x2="55695" y2="63977"/>
                        <a14:backgroundMark x1="55695" y1="63977" x2="57322" y2="73546"/>
                        <a14:backgroundMark x1="57322" y1="73546" x2="61827" y2="83114"/>
                        <a14:backgroundMark x1="61827" y1="83114" x2="56195" y2="78236"/>
                        <a14:backgroundMark x1="56195" y1="78236" x2="56320" y2="78049"/>
                      </a14:backgroundRemoval>
                    </a14:imgEffect>
                  </a14:imgLayer>
                </a14:imgProps>
              </a:ext>
              <a:ext uri="{28A0092B-C50C-407E-A947-70E740481C1C}">
                <a14:useLocalDpi xmlns:a14="http://schemas.microsoft.com/office/drawing/2010/main" val="0"/>
              </a:ext>
            </a:extLst>
          </a:blip>
          <a:stretch>
            <a:fillRect/>
          </a:stretch>
        </p:blipFill>
        <p:spPr>
          <a:xfrm>
            <a:off x="-1805750" y="1781175"/>
            <a:ext cx="7610475" cy="5076825"/>
          </a:xfrm>
          <a:prstGeom prst="rect">
            <a:avLst/>
          </a:prstGeom>
        </p:spPr>
      </p:pic>
      <p:pic>
        <p:nvPicPr>
          <p:cNvPr id="4" name="Audio 3">
            <a:hlinkClick r:id="" action="ppaction://media"/>
            <a:extLst>
              <a:ext uri="{FF2B5EF4-FFF2-40B4-BE49-F238E27FC236}">
                <a16:creationId xmlns:a16="http://schemas.microsoft.com/office/drawing/2014/main" id="{C03DDE28-DA13-4053-840C-519672EBB5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53125828"/>
      </p:ext>
    </p:extLst>
  </p:cSld>
  <p:clrMapOvr>
    <a:masterClrMapping/>
  </p:clrMapOvr>
  <mc:AlternateContent xmlns:mc="http://schemas.openxmlformats.org/markup-compatibility/2006" xmlns:p14="http://schemas.microsoft.com/office/powerpoint/2010/main">
    <mc:Choice Requires="p14">
      <p:transition spd="slow" p14:dur="2000" advTm="23529"/>
    </mc:Choice>
    <mc:Fallback xmlns="">
      <p:transition spd="slow" advTm="23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0" y="282649"/>
            <a:ext cx="8763000" cy="914400"/>
          </a:xfrm>
        </p:spPr>
        <p:txBody>
          <a:bodyPr vert="horz" lIns="91440" tIns="45720" rIns="91440" bIns="45720" rtlCol="0" anchor="ctr">
            <a:normAutofit fontScale="90000"/>
          </a:bodyPr>
          <a:lstStyle/>
          <a:p>
            <a:pPr algn="ctr"/>
            <a:r>
              <a:rPr lang="en-US" b="1" dirty="0">
                <a:latin typeface="+mn-lt"/>
              </a:rPr>
              <a:t>Species Conservation Measures &amp; Permitting Guidelines</a:t>
            </a:r>
          </a:p>
        </p:txBody>
      </p:sp>
      <p:sp>
        <p:nvSpPr>
          <p:cNvPr id="6" name="Content Placeholder 2"/>
          <p:cNvSpPr>
            <a:spLocks noGrp="1"/>
          </p:cNvSpPr>
          <p:nvPr>
            <p:ph idx="1"/>
          </p:nvPr>
        </p:nvSpPr>
        <p:spPr>
          <a:xfrm>
            <a:off x="815382" y="1668388"/>
            <a:ext cx="6354416" cy="3992563"/>
          </a:xfrm>
        </p:spPr>
        <p:txBody>
          <a:bodyPr>
            <a:normAutofit/>
          </a:bodyPr>
          <a:lstStyle/>
          <a:p>
            <a:pPr marL="640080" indent="-457200">
              <a:buFont typeface="Wingdings" panose="05000000000000000000" pitchFamily="2" charset="2"/>
              <a:buChar char="§"/>
            </a:pPr>
            <a:r>
              <a:rPr lang="en-US" dirty="0"/>
              <a:t>Meant to streamline technical assistance &amp; permitting</a:t>
            </a:r>
          </a:p>
          <a:p>
            <a:pPr marL="1040130" lvl="1" indent="-457200">
              <a:buFont typeface="Franklin Gothic Book" panose="020B0503020102020204" pitchFamily="34" charset="0"/>
              <a:buChar char="―"/>
            </a:pPr>
            <a:r>
              <a:rPr lang="en-US" dirty="0"/>
              <a:t>Expounds on definition of take</a:t>
            </a:r>
          </a:p>
          <a:p>
            <a:pPr marL="1040130" lvl="1" indent="-457200">
              <a:buFont typeface="Franklin Gothic Book" panose="020B0503020102020204" pitchFamily="34" charset="0"/>
              <a:buChar char="―"/>
            </a:pPr>
            <a:r>
              <a:rPr lang="en-US" dirty="0"/>
              <a:t>Includes avoidance measures</a:t>
            </a:r>
          </a:p>
          <a:p>
            <a:pPr marL="1040130" lvl="1" indent="-457200">
              <a:buFont typeface="Franklin Gothic Book" panose="020B0503020102020204" pitchFamily="34" charset="0"/>
              <a:buChar char="―"/>
            </a:pPr>
            <a:r>
              <a:rPr lang="en-US" dirty="0"/>
              <a:t>FWC permitting, including minimization &amp; mitigation when take unavoidable</a:t>
            </a:r>
          </a:p>
          <a:p>
            <a:pPr marL="640080" indent="-457200">
              <a:buFont typeface="Wingdings" panose="05000000000000000000" pitchFamily="2" charset="2"/>
              <a:buChar char="§"/>
            </a:pPr>
            <a:r>
              <a:rPr lang="en-US" dirty="0"/>
              <a:t>Incorporated in rule</a:t>
            </a:r>
          </a:p>
        </p:txBody>
      </p:sp>
      <p:pic>
        <p:nvPicPr>
          <p:cNvPr id="4" name="Picture 3">
            <a:extLst>
              <a:ext uri="{FF2B5EF4-FFF2-40B4-BE49-F238E27FC236}">
                <a16:creationId xmlns:a16="http://schemas.microsoft.com/office/drawing/2014/main" id="{884469BA-F8AE-4E17-999D-DE10C5583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7409" y="1357304"/>
            <a:ext cx="4549150" cy="5425282"/>
          </a:xfrm>
          <a:prstGeom prst="rect">
            <a:avLst/>
          </a:prstGeom>
        </p:spPr>
      </p:pic>
      <p:pic>
        <p:nvPicPr>
          <p:cNvPr id="3" name="Audio 2">
            <a:hlinkClick r:id="" action="ppaction://media"/>
            <a:extLst>
              <a:ext uri="{FF2B5EF4-FFF2-40B4-BE49-F238E27FC236}">
                <a16:creationId xmlns:a16="http://schemas.microsoft.com/office/drawing/2014/main" id="{85C6F895-3A6B-4FD0-9ECF-F9F51A76AC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10272627"/>
      </p:ext>
    </p:extLst>
  </p:cSld>
  <p:clrMapOvr>
    <a:masterClrMapping/>
  </p:clrMapOvr>
  <mc:AlternateContent xmlns:mc="http://schemas.openxmlformats.org/markup-compatibility/2006" xmlns:p14="http://schemas.microsoft.com/office/powerpoint/2010/main">
    <mc:Choice Requires="p14">
      <p:transition spd="slow" p14:dur="2000" advTm="41104"/>
    </mc:Choice>
    <mc:Fallback xmlns="">
      <p:transition spd="slow" advTm="41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7348" y="1600200"/>
            <a:ext cx="6840718" cy="3657600"/>
          </a:xfrm>
          <a:prstGeom prst="rect">
            <a:avLst/>
          </a:prstGeom>
        </p:spPr>
        <p:txBody>
          <a:bodyPr wrap="square">
            <a:noAutofit/>
          </a:bodyPr>
          <a:lstStyle/>
          <a:p>
            <a:pPr marL="457200" lvl="2" indent="-457200">
              <a:spcBef>
                <a:spcPts val="1200"/>
              </a:spcBef>
              <a:buFont typeface="Wingdings" panose="05000000000000000000" pitchFamily="2" charset="2"/>
              <a:buChar char="§"/>
            </a:pPr>
            <a:r>
              <a:rPr lang="en-US" sz="2800" kern="0" dirty="0"/>
              <a:t>Injury or death of adults, young or eggs</a:t>
            </a:r>
          </a:p>
          <a:p>
            <a:pPr marL="457200" lvl="2" indent="-457200">
              <a:spcBef>
                <a:spcPts val="1200"/>
              </a:spcBef>
              <a:buFont typeface="Wingdings" panose="05000000000000000000" pitchFamily="2" charset="2"/>
              <a:buChar char="§"/>
            </a:pPr>
            <a:r>
              <a:rPr lang="en-US" sz="2800" kern="0" dirty="0"/>
              <a:t>Flushing cranes from nests</a:t>
            </a:r>
          </a:p>
          <a:p>
            <a:pPr marL="457200" lvl="2" indent="-457200">
              <a:spcBef>
                <a:spcPts val="1200"/>
              </a:spcBef>
              <a:buFont typeface="Wingdings" panose="05000000000000000000" pitchFamily="2" charset="2"/>
              <a:buChar char="§"/>
            </a:pPr>
            <a:r>
              <a:rPr lang="en-US" sz="2800" kern="0" dirty="0"/>
              <a:t>Significant habitat modification</a:t>
            </a:r>
          </a:p>
          <a:p>
            <a:pPr marL="914400" lvl="3" indent="-457200">
              <a:spcBef>
                <a:spcPts val="1200"/>
              </a:spcBef>
              <a:buFont typeface="Calibri" panose="020F0502020204030204" pitchFamily="34" charset="0"/>
              <a:buChar char="—"/>
            </a:pPr>
            <a:r>
              <a:rPr lang="en-US" sz="2800" kern="0" dirty="0"/>
              <a:t>E.g., cutting off access of flightless young to adjacent upland foraging habitat</a:t>
            </a:r>
          </a:p>
          <a:p>
            <a:pPr marL="44450" lvl="2">
              <a:spcBef>
                <a:spcPts val="624"/>
              </a:spcBef>
            </a:pPr>
            <a:endParaRPr lang="en-US" sz="2400" kern="0" dirty="0"/>
          </a:p>
          <a:p>
            <a:pPr marL="40957" lvl="3">
              <a:spcBef>
                <a:spcPts val="624"/>
              </a:spcBef>
            </a:pPr>
            <a:endParaRPr lang="en-US" sz="2400" kern="0" dirty="0"/>
          </a:p>
        </p:txBody>
      </p:sp>
      <p:sp>
        <p:nvSpPr>
          <p:cNvPr id="3" name="Title 2">
            <a:extLst>
              <a:ext uri="{FF2B5EF4-FFF2-40B4-BE49-F238E27FC236}">
                <a16:creationId xmlns:a16="http://schemas.microsoft.com/office/drawing/2014/main" id="{10878AF3-80E9-4BAB-82A5-41BFA6D356CB}"/>
              </a:ext>
            </a:extLst>
          </p:cNvPr>
          <p:cNvSpPr>
            <a:spLocks noGrp="1"/>
          </p:cNvSpPr>
          <p:nvPr>
            <p:ph type="title"/>
          </p:nvPr>
        </p:nvSpPr>
        <p:spPr/>
        <p:txBody>
          <a:bodyPr/>
          <a:lstStyle/>
          <a:p>
            <a:r>
              <a:rPr lang="en-US" b="1" dirty="0"/>
              <a:t>Guidelines: What does take mean?</a:t>
            </a:r>
          </a:p>
        </p:txBody>
      </p:sp>
      <p:pic>
        <p:nvPicPr>
          <p:cNvPr id="4" name="Picture 3" descr="A close up of a bird&#10;&#10;Description automatically generated">
            <a:extLst>
              <a:ext uri="{FF2B5EF4-FFF2-40B4-BE49-F238E27FC236}">
                <a16:creationId xmlns:a16="http://schemas.microsoft.com/office/drawing/2014/main" id="{704BED98-D587-4ED4-97CC-4ABD0056DB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1716" y="1770914"/>
            <a:ext cx="4309410" cy="2876531"/>
          </a:xfrm>
          <a:prstGeom prst="rect">
            <a:avLst/>
          </a:prstGeom>
          <a:ln>
            <a:noFill/>
          </a:ln>
          <a:effectLst>
            <a:outerShdw blurRad="190500" algn="tl" rotWithShape="0">
              <a:srgbClr val="000000">
                <a:alpha val="70000"/>
              </a:srgbClr>
            </a:outerShdw>
          </a:effectLst>
        </p:spPr>
      </p:pic>
      <p:sp>
        <p:nvSpPr>
          <p:cNvPr id="7" name="Rectangle 1">
            <a:extLst>
              <a:ext uri="{FF2B5EF4-FFF2-40B4-BE49-F238E27FC236}">
                <a16:creationId xmlns:a16="http://schemas.microsoft.com/office/drawing/2014/main" id="{7CF067D8-0A38-49F5-B01C-3B6AAABDA170}"/>
              </a:ext>
            </a:extLst>
          </p:cNvPr>
          <p:cNvSpPr>
            <a:spLocks noChangeArrowheads="1"/>
          </p:cNvSpPr>
          <p:nvPr/>
        </p:nvSpPr>
        <p:spPr bwMode="auto">
          <a:xfrm>
            <a:off x="10292793" y="4647445"/>
            <a:ext cx="12283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tx1"/>
                </a:solidFill>
                <a:latin typeface="Franklin Gothic Book" panose="020B0503020102020204" pitchFamily="34" charset="0"/>
              </a:defRPr>
            </a:lvl1pPr>
            <a:lvl2pPr marL="742950" indent="-285750">
              <a:spcBef>
                <a:spcPct val="20000"/>
              </a:spcBef>
              <a:buChar char="–"/>
              <a:defRPr sz="2800">
                <a:solidFill>
                  <a:schemeClr val="tx1"/>
                </a:solidFill>
                <a:latin typeface="Franklin Gothic Book" panose="020B0503020102020204" pitchFamily="34" charset="0"/>
              </a:defRPr>
            </a:lvl2pPr>
            <a:lvl3pPr marL="1143000" indent="-228600">
              <a:spcBef>
                <a:spcPct val="20000"/>
              </a:spcBef>
              <a:buFont typeface="Wingdings" panose="05000000000000000000" pitchFamily="2" charset="2"/>
              <a:buChar char="§"/>
              <a:defRPr sz="2400">
                <a:solidFill>
                  <a:schemeClr val="tx1"/>
                </a:solidFill>
                <a:latin typeface="Franklin Gothic Book" panose="020B0503020102020204" pitchFamily="34" charset="0"/>
              </a:defRPr>
            </a:lvl3pPr>
            <a:lvl4pPr marL="1600200" indent="-228600">
              <a:spcBef>
                <a:spcPct val="20000"/>
              </a:spcBef>
              <a:buChar char="–"/>
              <a:defRPr sz="2000">
                <a:solidFill>
                  <a:schemeClr val="tx1"/>
                </a:solidFill>
                <a:latin typeface="Franklin Gothic Book" panose="020B0503020102020204" pitchFamily="34" charset="0"/>
              </a:defRPr>
            </a:lvl4pPr>
            <a:lvl5pPr marL="2057400" indent="-228600">
              <a:spcBef>
                <a:spcPct val="20000"/>
              </a:spcBef>
              <a:buChar char="»"/>
              <a:defRPr sz="20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9pPr>
          </a:lstStyle>
          <a:p>
            <a:pPr>
              <a:spcBef>
                <a:spcPct val="0"/>
              </a:spcBef>
              <a:buFontTx/>
              <a:buNone/>
            </a:pPr>
            <a:r>
              <a:rPr lang="en-US" altLang="en-US" sz="1200" dirty="0"/>
              <a:t>Photo by FWC</a:t>
            </a:r>
          </a:p>
        </p:txBody>
      </p:sp>
      <p:pic>
        <p:nvPicPr>
          <p:cNvPr id="5" name="Audio 4">
            <a:hlinkClick r:id="" action="ppaction://media"/>
            <a:extLst>
              <a:ext uri="{FF2B5EF4-FFF2-40B4-BE49-F238E27FC236}">
                <a16:creationId xmlns:a16="http://schemas.microsoft.com/office/drawing/2014/main" id="{C3C139E2-8E51-483F-BF7A-0732FE46FD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28047705"/>
      </p:ext>
    </p:extLst>
  </p:cSld>
  <p:clrMapOvr>
    <a:masterClrMapping/>
  </p:clrMapOvr>
  <mc:AlternateContent xmlns:mc="http://schemas.openxmlformats.org/markup-compatibility/2006" xmlns:p14="http://schemas.microsoft.com/office/powerpoint/2010/main">
    <mc:Choice Requires="p14">
      <p:transition spd="slow" p14:dur="2000" advTm="30060"/>
    </mc:Choice>
    <mc:Fallback xmlns="">
      <p:transition spd="slow" advTm="30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35CB8E-A73F-41B1-8BE3-93C233426B1C}"/>
              </a:ext>
            </a:extLst>
          </p:cNvPr>
          <p:cNvSpPr>
            <a:spLocks noGrp="1"/>
          </p:cNvSpPr>
          <p:nvPr>
            <p:ph idx="1"/>
          </p:nvPr>
        </p:nvSpPr>
        <p:spPr>
          <a:xfrm>
            <a:off x="245884" y="1789521"/>
            <a:ext cx="6202050" cy="3536623"/>
          </a:xfrm>
        </p:spPr>
        <p:txBody>
          <a:bodyPr/>
          <a:lstStyle/>
          <a:p>
            <a:pPr marL="558800" lvl="2" indent="-514350">
              <a:spcBef>
                <a:spcPts val="624"/>
              </a:spcBef>
              <a:buFont typeface="+mj-lt"/>
              <a:buAutoNum type="arabicPeriod"/>
            </a:pPr>
            <a:r>
              <a:rPr lang="en-US" sz="2800" dirty="0">
                <a:latin typeface="Franklin Gothic Book" pitchFamily="34" charset="0"/>
              </a:rPr>
              <a:t>Project Planning surveys</a:t>
            </a:r>
          </a:p>
          <a:p>
            <a:pPr marL="1016000" lvl="3" indent="-514350">
              <a:spcBef>
                <a:spcPts val="624"/>
              </a:spcBef>
              <a:buFont typeface="Wingdings" panose="05000000000000000000" pitchFamily="2" charset="2"/>
              <a:buChar char="§"/>
            </a:pPr>
            <a:r>
              <a:rPr lang="en-US" sz="2600" dirty="0">
                <a:latin typeface="Franklin Gothic Book" pitchFamily="34" charset="0"/>
              </a:rPr>
              <a:t>In early stages of project planning</a:t>
            </a:r>
          </a:p>
          <a:p>
            <a:pPr marL="1016000" lvl="3" indent="-514350">
              <a:spcBef>
                <a:spcPts val="624"/>
              </a:spcBef>
              <a:buFont typeface="Wingdings" panose="05000000000000000000" pitchFamily="2" charset="2"/>
              <a:buChar char="§"/>
            </a:pPr>
            <a:r>
              <a:rPr lang="en-US" sz="2600" dirty="0">
                <a:latin typeface="Franklin Gothic Book" pitchFamily="34" charset="0"/>
              </a:rPr>
              <a:t>To aid in development of avoidance or minimization/mitigation</a:t>
            </a:r>
          </a:p>
          <a:p>
            <a:pPr marL="1016000" lvl="3" indent="-514350">
              <a:spcBef>
                <a:spcPts val="624"/>
              </a:spcBef>
              <a:buFont typeface="Wingdings" panose="05000000000000000000" pitchFamily="2" charset="2"/>
              <a:buChar char="§"/>
            </a:pPr>
            <a:r>
              <a:rPr lang="en-US" sz="2600" dirty="0">
                <a:latin typeface="Franklin Gothic Book" pitchFamily="34" charset="0"/>
              </a:rPr>
              <a:t>3 surveys, at least 3 weeks apart</a:t>
            </a:r>
          </a:p>
          <a:p>
            <a:pPr marL="1473200" lvl="4" indent="-514350">
              <a:spcBef>
                <a:spcPts val="624"/>
              </a:spcBef>
              <a:buFont typeface="Franklin Gothic Book" panose="020B0503020102020204" pitchFamily="34" charset="0"/>
              <a:buChar char="—"/>
            </a:pPr>
            <a:r>
              <a:rPr lang="en-US" sz="2600" dirty="0">
                <a:latin typeface="Franklin Gothic Book" pitchFamily="34" charset="0"/>
              </a:rPr>
              <a:t>During breeding season (ideally early Mar, early Apr, early May)</a:t>
            </a:r>
            <a:endParaRPr lang="en-US" sz="2600" dirty="0"/>
          </a:p>
        </p:txBody>
      </p:sp>
      <p:sp>
        <p:nvSpPr>
          <p:cNvPr id="6" name="Title 5">
            <a:extLst>
              <a:ext uri="{FF2B5EF4-FFF2-40B4-BE49-F238E27FC236}">
                <a16:creationId xmlns:a16="http://schemas.microsoft.com/office/drawing/2014/main" id="{BFECB9F3-3A96-453E-9B49-738DD9407161}"/>
              </a:ext>
            </a:extLst>
          </p:cNvPr>
          <p:cNvSpPr>
            <a:spLocks noGrp="1"/>
          </p:cNvSpPr>
          <p:nvPr>
            <p:ph type="title"/>
          </p:nvPr>
        </p:nvSpPr>
        <p:spPr/>
        <p:txBody>
          <a:bodyPr/>
          <a:lstStyle/>
          <a:p>
            <a:r>
              <a:rPr lang="en-US" b="1" dirty="0"/>
              <a:t>Step 1: Are cranes using the site?</a:t>
            </a:r>
          </a:p>
        </p:txBody>
      </p:sp>
      <p:pic>
        <p:nvPicPr>
          <p:cNvPr id="2" name="Picture 1">
            <a:extLst>
              <a:ext uri="{FF2B5EF4-FFF2-40B4-BE49-F238E27FC236}">
                <a16:creationId xmlns:a16="http://schemas.microsoft.com/office/drawing/2014/main" id="{AA973F05-B60E-48BF-8EF9-65976D2B35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1655" y="1676400"/>
            <a:ext cx="5490345" cy="3962710"/>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506D5623-0554-4525-888A-944A0DCC6E5E}"/>
              </a:ext>
            </a:extLst>
          </p:cNvPr>
          <p:cNvSpPr txBox="1"/>
          <p:nvPr/>
        </p:nvSpPr>
        <p:spPr>
          <a:xfrm>
            <a:off x="9446827" y="6486475"/>
            <a:ext cx="2599366" cy="369332"/>
          </a:xfrm>
          <a:prstGeom prst="rect">
            <a:avLst/>
          </a:prstGeom>
          <a:noFill/>
        </p:spPr>
        <p:txBody>
          <a:bodyPr wrap="none" rtlCol="0">
            <a:spAutoFit/>
          </a:bodyPr>
          <a:lstStyle/>
          <a:p>
            <a:r>
              <a:rPr lang="en-US" dirty="0"/>
              <a:t>Photo by Marty Folk/FWC</a:t>
            </a:r>
          </a:p>
        </p:txBody>
      </p:sp>
      <p:pic>
        <p:nvPicPr>
          <p:cNvPr id="4" name="Audio 3">
            <a:hlinkClick r:id="" action="ppaction://media"/>
            <a:extLst>
              <a:ext uri="{FF2B5EF4-FFF2-40B4-BE49-F238E27FC236}">
                <a16:creationId xmlns:a16="http://schemas.microsoft.com/office/drawing/2014/main" id="{384319C2-EFF1-4443-88C1-79598A7CDA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2530268"/>
      </p:ext>
    </p:extLst>
  </p:cSld>
  <p:clrMapOvr>
    <a:masterClrMapping/>
  </p:clrMapOvr>
  <mc:AlternateContent xmlns:mc="http://schemas.openxmlformats.org/markup-compatibility/2006" xmlns:p14="http://schemas.microsoft.com/office/powerpoint/2010/main">
    <mc:Choice Requires="p14">
      <p:transition spd="slow" p14:dur="2000" advTm="46186"/>
    </mc:Choice>
    <mc:Fallback xmlns="">
      <p:transition spd="slow" advTm="46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35CB8E-A73F-41B1-8BE3-93C233426B1C}"/>
              </a:ext>
            </a:extLst>
          </p:cNvPr>
          <p:cNvSpPr>
            <a:spLocks noGrp="1"/>
          </p:cNvSpPr>
          <p:nvPr>
            <p:ph idx="1"/>
          </p:nvPr>
        </p:nvSpPr>
        <p:spPr>
          <a:xfrm>
            <a:off x="123334" y="1734991"/>
            <a:ext cx="6739379" cy="3789576"/>
          </a:xfrm>
        </p:spPr>
        <p:txBody>
          <a:bodyPr/>
          <a:lstStyle/>
          <a:p>
            <a:pPr marL="558800" lvl="2" indent="-514350">
              <a:spcBef>
                <a:spcPts val="624"/>
              </a:spcBef>
              <a:buFont typeface="+mj-lt"/>
              <a:buAutoNum type="arabicPeriod" startAt="2"/>
            </a:pPr>
            <a:r>
              <a:rPr lang="en-US" sz="2800" dirty="0">
                <a:latin typeface="Franklin Gothic Book" pitchFamily="34" charset="0"/>
              </a:rPr>
              <a:t>Pre-activity surveys</a:t>
            </a:r>
          </a:p>
          <a:p>
            <a:pPr marL="1016000" lvl="3" indent="-514350">
              <a:spcBef>
                <a:spcPts val="624"/>
              </a:spcBef>
              <a:buFont typeface="Wingdings" panose="05000000000000000000" pitchFamily="2" charset="2"/>
              <a:buChar char="§"/>
            </a:pPr>
            <a:r>
              <a:rPr lang="en-US" sz="2600" dirty="0">
                <a:latin typeface="Franklin Gothic Book" pitchFamily="34" charset="0"/>
              </a:rPr>
              <a:t>Immediately prior to project activities in breeding season</a:t>
            </a:r>
          </a:p>
          <a:p>
            <a:pPr marL="1016000" lvl="3" indent="-514350">
              <a:spcBef>
                <a:spcPts val="624"/>
              </a:spcBef>
              <a:buFont typeface="Wingdings" panose="05000000000000000000" pitchFamily="2" charset="2"/>
              <a:buChar char="§"/>
            </a:pPr>
            <a:r>
              <a:rPr lang="en-US" sz="2600" dirty="0">
                <a:latin typeface="Franklin Gothic Book" pitchFamily="34" charset="0"/>
              </a:rPr>
              <a:t>To identify active nests or flightless young</a:t>
            </a:r>
          </a:p>
          <a:p>
            <a:pPr marL="1016000" lvl="3" indent="-514350">
              <a:spcBef>
                <a:spcPts val="624"/>
              </a:spcBef>
              <a:buFont typeface="Wingdings" panose="05000000000000000000" pitchFamily="2" charset="2"/>
              <a:buChar char="§"/>
            </a:pPr>
            <a:r>
              <a:rPr lang="en-US" sz="2600" dirty="0">
                <a:latin typeface="Franklin Gothic Book" pitchFamily="34" charset="0"/>
              </a:rPr>
              <a:t>Within 30 days of initiation of activities</a:t>
            </a:r>
          </a:p>
          <a:p>
            <a:pPr marL="1016000" lvl="3" indent="-514350">
              <a:spcBef>
                <a:spcPts val="624"/>
              </a:spcBef>
              <a:buFont typeface="Wingdings" panose="05000000000000000000" pitchFamily="2" charset="2"/>
              <a:buChar char="§"/>
            </a:pPr>
            <a:r>
              <a:rPr lang="en-US" sz="2600" dirty="0">
                <a:latin typeface="Franklin Gothic Book" pitchFamily="34" charset="0"/>
              </a:rPr>
              <a:t>1 aerial survey or 2 ground surveys </a:t>
            </a:r>
          </a:p>
          <a:p>
            <a:pPr marL="1473200" lvl="4" indent="-514350">
              <a:spcBef>
                <a:spcPts val="624"/>
              </a:spcBef>
              <a:buFont typeface="Franklin Gothic Book" panose="020B0503020102020204" pitchFamily="34" charset="0"/>
              <a:buChar char="—"/>
            </a:pPr>
            <a:r>
              <a:rPr lang="en-US" sz="2600" dirty="0">
                <a:latin typeface="Franklin Gothic Book" pitchFamily="34" charset="0"/>
              </a:rPr>
              <a:t>See Guidelines for methods</a:t>
            </a:r>
          </a:p>
        </p:txBody>
      </p:sp>
      <p:sp>
        <p:nvSpPr>
          <p:cNvPr id="6" name="Title 5">
            <a:extLst>
              <a:ext uri="{FF2B5EF4-FFF2-40B4-BE49-F238E27FC236}">
                <a16:creationId xmlns:a16="http://schemas.microsoft.com/office/drawing/2014/main" id="{BFECB9F3-3A96-453E-9B49-738DD9407161}"/>
              </a:ext>
            </a:extLst>
          </p:cNvPr>
          <p:cNvSpPr>
            <a:spLocks noGrp="1"/>
          </p:cNvSpPr>
          <p:nvPr>
            <p:ph type="title"/>
          </p:nvPr>
        </p:nvSpPr>
        <p:spPr>
          <a:xfrm>
            <a:off x="451701" y="349861"/>
            <a:ext cx="10515600" cy="1325563"/>
          </a:xfrm>
        </p:spPr>
        <p:txBody>
          <a:bodyPr/>
          <a:lstStyle/>
          <a:p>
            <a:r>
              <a:rPr lang="en-US" b="1" dirty="0"/>
              <a:t>Step 1: Are cranes using the site?</a:t>
            </a:r>
          </a:p>
        </p:txBody>
      </p:sp>
      <p:pic>
        <p:nvPicPr>
          <p:cNvPr id="5" name="Picture 4" descr="A close up of a dry grass field&#10;&#10;Description automatically generated">
            <a:extLst>
              <a:ext uri="{FF2B5EF4-FFF2-40B4-BE49-F238E27FC236}">
                <a16:creationId xmlns:a16="http://schemas.microsoft.com/office/drawing/2014/main" id="{31D44ED9-CA18-41B4-9F3B-0BFD32E41D1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862713" y="1734991"/>
            <a:ext cx="5099901" cy="3789576"/>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478DAC40-21DC-4DE9-8ABB-1A3F9E15E3E2}"/>
              </a:ext>
            </a:extLst>
          </p:cNvPr>
          <p:cNvSpPr txBox="1"/>
          <p:nvPr/>
        </p:nvSpPr>
        <p:spPr>
          <a:xfrm>
            <a:off x="9986327" y="1788296"/>
            <a:ext cx="1616691" cy="923330"/>
          </a:xfrm>
          <a:prstGeom prst="rect">
            <a:avLst/>
          </a:prstGeom>
          <a:solidFill>
            <a:srgbClr val="FFFFFF">
              <a:alpha val="54000"/>
            </a:srgbClr>
          </a:solidFill>
        </p:spPr>
        <p:txBody>
          <a:bodyPr wrap="square" rtlCol="0">
            <a:spAutoFit/>
          </a:bodyPr>
          <a:lstStyle/>
          <a:p>
            <a:pPr algn="ctr"/>
            <a:r>
              <a:rPr lang="en-US" dirty="0"/>
              <a:t>Nest observed during aerial survey</a:t>
            </a:r>
          </a:p>
        </p:txBody>
      </p:sp>
      <p:cxnSp>
        <p:nvCxnSpPr>
          <p:cNvPr id="10" name="Straight Arrow Connector 9">
            <a:extLst>
              <a:ext uri="{FF2B5EF4-FFF2-40B4-BE49-F238E27FC236}">
                <a16:creationId xmlns:a16="http://schemas.microsoft.com/office/drawing/2014/main" id="{7851BC22-991C-4CC4-8075-433BF25ECC7E}"/>
              </a:ext>
            </a:extLst>
          </p:cNvPr>
          <p:cNvCxnSpPr/>
          <p:nvPr/>
        </p:nvCxnSpPr>
        <p:spPr>
          <a:xfrm flipH="1">
            <a:off x="9419688" y="2711626"/>
            <a:ext cx="566639" cy="775653"/>
          </a:xfrm>
          <a:prstGeom prst="straightConnector1">
            <a:avLst/>
          </a:prstGeom>
          <a:ln w="571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934EB05F-21D5-4ACD-A2F7-D61BAA1478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48056261"/>
      </p:ext>
    </p:extLst>
  </p:cSld>
  <p:clrMapOvr>
    <a:masterClrMapping/>
  </p:clrMapOvr>
  <mc:AlternateContent xmlns:mc="http://schemas.openxmlformats.org/markup-compatibility/2006" xmlns:p14="http://schemas.microsoft.com/office/powerpoint/2010/main">
    <mc:Choice Requires="p14">
      <p:transition spd="slow" p14:dur="2000" advTm="43305"/>
    </mc:Choice>
    <mc:Fallback xmlns="">
      <p:transition spd="slow" advTm="43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35CB8E-A73F-41B1-8BE3-93C233426B1C}"/>
              </a:ext>
            </a:extLst>
          </p:cNvPr>
          <p:cNvSpPr>
            <a:spLocks noGrp="1"/>
          </p:cNvSpPr>
          <p:nvPr>
            <p:ph idx="1"/>
          </p:nvPr>
        </p:nvSpPr>
        <p:spPr>
          <a:xfrm>
            <a:off x="6202835" y="1941790"/>
            <a:ext cx="5429450" cy="3700496"/>
          </a:xfrm>
        </p:spPr>
        <p:txBody>
          <a:bodyPr>
            <a:normAutofit/>
          </a:bodyPr>
          <a:lstStyle/>
          <a:p>
            <a:pPr marL="501650" lvl="2" indent="-457200">
              <a:spcBef>
                <a:spcPts val="624"/>
              </a:spcBef>
              <a:buFont typeface="Arial" panose="020B0604020202020204" pitchFamily="34" charset="0"/>
              <a:buChar char="•"/>
            </a:pPr>
            <a:r>
              <a:rPr lang="en-US" sz="2800" kern="1200" dirty="0">
                <a:latin typeface="Franklin Gothic Book" pitchFamily="34" charset="0"/>
                <a:ea typeface="+mn-ea"/>
                <a:cs typeface="+mn-cs"/>
              </a:rPr>
              <a:t>Avoid acts that can kill or injure </a:t>
            </a:r>
            <a:r>
              <a:rPr lang="en-US" sz="2800" dirty="0">
                <a:latin typeface="Franklin Gothic Book" pitchFamily="34" charset="0"/>
              </a:rPr>
              <a:t>adults, eggs, or young</a:t>
            </a:r>
            <a:endParaRPr lang="en-US" sz="2800" kern="1200" dirty="0">
              <a:latin typeface="Franklin Gothic Book" pitchFamily="34" charset="0"/>
              <a:ea typeface="+mn-ea"/>
              <a:cs typeface="+mn-cs"/>
            </a:endParaRPr>
          </a:p>
          <a:p>
            <a:pPr marL="501650" lvl="2" indent="-457200">
              <a:spcBef>
                <a:spcPts val="624"/>
              </a:spcBef>
            </a:pPr>
            <a:r>
              <a:rPr lang="en-US" sz="2800" dirty="0">
                <a:latin typeface="Franklin Gothic Book" pitchFamily="34" charset="0"/>
              </a:rPr>
              <a:t>Avoid activities within 400 feet of active nests</a:t>
            </a:r>
          </a:p>
          <a:p>
            <a:pPr marL="501650" lvl="2" indent="-457200">
              <a:spcBef>
                <a:spcPts val="624"/>
              </a:spcBef>
              <a:buFont typeface="Arial" panose="020B0604020202020204" pitchFamily="34" charset="0"/>
              <a:buChar char="•"/>
            </a:pPr>
            <a:r>
              <a:rPr lang="en-US" sz="2800" kern="1200" dirty="0">
                <a:latin typeface="Franklin Gothic Book" pitchFamily="34" charset="0"/>
                <a:ea typeface="+mn-ea"/>
                <a:cs typeface="+mn-cs"/>
              </a:rPr>
              <a:t>Avoid impacts to suitable natural wetlands</a:t>
            </a:r>
          </a:p>
        </p:txBody>
      </p:sp>
      <p:sp>
        <p:nvSpPr>
          <p:cNvPr id="6" name="Title 5">
            <a:extLst>
              <a:ext uri="{FF2B5EF4-FFF2-40B4-BE49-F238E27FC236}">
                <a16:creationId xmlns:a16="http://schemas.microsoft.com/office/drawing/2014/main" id="{BFECB9F3-3A96-453E-9B49-738DD9407161}"/>
              </a:ext>
            </a:extLst>
          </p:cNvPr>
          <p:cNvSpPr>
            <a:spLocks noGrp="1"/>
          </p:cNvSpPr>
          <p:nvPr>
            <p:ph type="title"/>
          </p:nvPr>
        </p:nvSpPr>
        <p:spPr>
          <a:xfrm>
            <a:off x="3119877" y="202569"/>
            <a:ext cx="6165916" cy="1325563"/>
          </a:xfrm>
        </p:spPr>
        <p:txBody>
          <a:bodyPr/>
          <a:lstStyle/>
          <a:p>
            <a:r>
              <a:rPr lang="en-US" b="1" dirty="0"/>
              <a:t>Step 2: Is take avoidable?</a:t>
            </a:r>
          </a:p>
        </p:txBody>
      </p:sp>
      <p:pic>
        <p:nvPicPr>
          <p:cNvPr id="4" name="Picture 3" descr="A bird standing on a dry grass field&#10;&#10;Description automatically generated">
            <a:extLst>
              <a:ext uri="{FF2B5EF4-FFF2-40B4-BE49-F238E27FC236}">
                <a16:creationId xmlns:a16="http://schemas.microsoft.com/office/drawing/2014/main" id="{E3A9466E-5227-40D8-9CA5-57B011F82F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835" y="1528132"/>
            <a:ext cx="5317111" cy="3801735"/>
          </a:xfrm>
          <a:prstGeom prst="rect">
            <a:avLst/>
          </a:prstGeom>
          <a:ln>
            <a:noFill/>
          </a:ln>
          <a:effectLst>
            <a:outerShdw blurRad="190500" algn="tl" rotWithShape="0">
              <a:srgbClr val="000000">
                <a:alpha val="70000"/>
              </a:srgbClr>
            </a:outerShdw>
          </a:effectLst>
        </p:spPr>
      </p:pic>
      <p:pic>
        <p:nvPicPr>
          <p:cNvPr id="7" name="Audio 6">
            <a:hlinkClick r:id="" action="ppaction://media"/>
            <a:extLst>
              <a:ext uri="{FF2B5EF4-FFF2-40B4-BE49-F238E27FC236}">
                <a16:creationId xmlns:a16="http://schemas.microsoft.com/office/drawing/2014/main" id="{D67684E4-A108-40D4-A919-18212D3CF5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65677239"/>
      </p:ext>
    </p:extLst>
  </p:cSld>
  <p:clrMapOvr>
    <a:masterClrMapping/>
  </p:clrMapOvr>
  <mc:AlternateContent xmlns:mc="http://schemas.openxmlformats.org/markup-compatibility/2006" xmlns:p14="http://schemas.microsoft.com/office/powerpoint/2010/main">
    <mc:Choice Requires="p14">
      <p:transition spd="slow" p14:dur="2000" advTm="30359"/>
    </mc:Choice>
    <mc:Fallback xmlns="">
      <p:transition spd="slow" advTm="30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13789" y="1600200"/>
            <a:ext cx="7269138" cy="3657600"/>
          </a:xfrm>
          <a:prstGeom prst="rect">
            <a:avLst/>
          </a:prstGeom>
        </p:spPr>
        <p:txBody>
          <a:bodyPr wrap="square">
            <a:noAutofit/>
          </a:bodyPr>
          <a:lstStyle/>
          <a:p>
            <a:pPr marL="457200" lvl="2" indent="-457200">
              <a:spcBef>
                <a:spcPts val="1200"/>
              </a:spcBef>
              <a:buFont typeface="Wingdings" panose="05000000000000000000" pitchFamily="2" charset="2"/>
              <a:buChar char="§"/>
            </a:pPr>
            <a:r>
              <a:rPr lang="en-US" sz="2800" kern="0" dirty="0"/>
              <a:t>When flightless young are still using a wetland for roosting at night, avoid land use conversion in suitable uplands within 1500 feet until after young can fly (~70 days).</a:t>
            </a:r>
          </a:p>
          <a:p>
            <a:pPr marL="914400" lvl="3" indent="-457200">
              <a:spcBef>
                <a:spcPts val="1200"/>
              </a:spcBef>
              <a:buFont typeface="Calibri" panose="020F0502020204030204" pitchFamily="34" charset="0"/>
              <a:buChar char="—"/>
            </a:pPr>
            <a:r>
              <a:rPr lang="en-US" sz="2800" kern="0" dirty="0"/>
              <a:t>Ensures that flightless young have access to adjacent uplands for foraging</a:t>
            </a:r>
          </a:p>
          <a:p>
            <a:pPr marL="44450" lvl="2">
              <a:spcBef>
                <a:spcPts val="624"/>
              </a:spcBef>
            </a:pPr>
            <a:endParaRPr lang="en-US" sz="2400" kern="0" dirty="0"/>
          </a:p>
          <a:p>
            <a:pPr marL="40957" lvl="3">
              <a:spcBef>
                <a:spcPts val="624"/>
              </a:spcBef>
            </a:pPr>
            <a:endParaRPr lang="en-US" sz="2400" kern="0" dirty="0"/>
          </a:p>
        </p:txBody>
      </p:sp>
      <p:sp>
        <p:nvSpPr>
          <p:cNvPr id="3" name="Title 2">
            <a:extLst>
              <a:ext uri="{FF2B5EF4-FFF2-40B4-BE49-F238E27FC236}">
                <a16:creationId xmlns:a16="http://schemas.microsoft.com/office/drawing/2014/main" id="{10878AF3-80E9-4BAB-82A5-41BFA6D356CB}"/>
              </a:ext>
            </a:extLst>
          </p:cNvPr>
          <p:cNvSpPr>
            <a:spLocks noGrp="1"/>
          </p:cNvSpPr>
          <p:nvPr>
            <p:ph type="title"/>
          </p:nvPr>
        </p:nvSpPr>
        <p:spPr>
          <a:xfrm>
            <a:off x="413993" y="70101"/>
            <a:ext cx="10515600" cy="1325563"/>
          </a:xfrm>
        </p:spPr>
        <p:txBody>
          <a:bodyPr/>
          <a:lstStyle/>
          <a:p>
            <a:r>
              <a:rPr lang="en-US" b="1" dirty="0"/>
              <a:t>Step 2: Is take avoidable?</a:t>
            </a:r>
          </a:p>
        </p:txBody>
      </p:sp>
      <p:sp>
        <p:nvSpPr>
          <p:cNvPr id="4" name="TextBox 3">
            <a:extLst>
              <a:ext uri="{FF2B5EF4-FFF2-40B4-BE49-F238E27FC236}">
                <a16:creationId xmlns:a16="http://schemas.microsoft.com/office/drawing/2014/main" id="{EC28E8AA-6148-4CE4-BB06-650FF6128983}"/>
              </a:ext>
            </a:extLst>
          </p:cNvPr>
          <p:cNvSpPr txBox="1"/>
          <p:nvPr/>
        </p:nvSpPr>
        <p:spPr>
          <a:xfrm>
            <a:off x="1610134" y="4900522"/>
            <a:ext cx="2599366" cy="369332"/>
          </a:xfrm>
          <a:prstGeom prst="rect">
            <a:avLst/>
          </a:prstGeom>
          <a:noFill/>
        </p:spPr>
        <p:txBody>
          <a:bodyPr wrap="none" rtlCol="0">
            <a:spAutoFit/>
          </a:bodyPr>
          <a:lstStyle/>
          <a:p>
            <a:r>
              <a:rPr lang="en-US" dirty="0"/>
              <a:t>Photo by Marty Folk/FWC</a:t>
            </a:r>
          </a:p>
        </p:txBody>
      </p:sp>
      <p:pic>
        <p:nvPicPr>
          <p:cNvPr id="2" name="Picture 1">
            <a:extLst>
              <a:ext uri="{FF2B5EF4-FFF2-40B4-BE49-F238E27FC236}">
                <a16:creationId xmlns:a16="http://schemas.microsoft.com/office/drawing/2014/main" id="{28A3509F-28DD-4ECD-975D-44B1B27942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3993" y="1493433"/>
            <a:ext cx="4171616" cy="3120543"/>
          </a:xfrm>
          <a:prstGeom prst="rect">
            <a:avLst/>
          </a:prstGeom>
          <a:ln>
            <a:noFill/>
          </a:ln>
          <a:effectLst>
            <a:outerShdw blurRad="190500" algn="tl" rotWithShape="0">
              <a:srgbClr val="000000">
                <a:alpha val="70000"/>
              </a:srgbClr>
            </a:outerShdw>
          </a:effectLst>
        </p:spPr>
      </p:pic>
      <p:pic>
        <p:nvPicPr>
          <p:cNvPr id="7" name="Audio 6">
            <a:hlinkClick r:id="" action="ppaction://media"/>
            <a:extLst>
              <a:ext uri="{FF2B5EF4-FFF2-40B4-BE49-F238E27FC236}">
                <a16:creationId xmlns:a16="http://schemas.microsoft.com/office/drawing/2014/main" id="{D4C7E700-0566-4D92-A779-230643367A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69902276"/>
      </p:ext>
    </p:extLst>
  </p:cSld>
  <p:clrMapOvr>
    <a:masterClrMapping/>
  </p:clrMapOvr>
  <mc:AlternateContent xmlns:mc="http://schemas.openxmlformats.org/markup-compatibility/2006" xmlns:p14="http://schemas.microsoft.com/office/powerpoint/2010/main">
    <mc:Choice Requires="p14">
      <p:transition spd="slow" p14:dur="2000" advTm="36736"/>
    </mc:Choice>
    <mc:Fallback xmlns="">
      <p:transition spd="slow" advTm="36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35CB8E-A73F-41B1-8BE3-93C233426B1C}"/>
              </a:ext>
            </a:extLst>
          </p:cNvPr>
          <p:cNvSpPr>
            <a:spLocks noGrp="1"/>
          </p:cNvSpPr>
          <p:nvPr>
            <p:ph idx="1"/>
          </p:nvPr>
        </p:nvSpPr>
        <p:spPr>
          <a:xfrm>
            <a:off x="942680" y="1568777"/>
            <a:ext cx="6268825" cy="5181600"/>
          </a:xfrm>
        </p:spPr>
        <p:txBody>
          <a:bodyPr/>
          <a:lstStyle/>
          <a:p>
            <a:pPr marL="501650" lvl="2" indent="-457200">
              <a:spcBef>
                <a:spcPts val="624"/>
              </a:spcBef>
              <a:buFont typeface="Wingdings" panose="05000000000000000000" pitchFamily="2" charset="2"/>
              <a:buChar char="§"/>
            </a:pPr>
            <a:r>
              <a:rPr lang="en-US" sz="2800" dirty="0"/>
              <a:t>Removal of inactive nests</a:t>
            </a:r>
          </a:p>
          <a:p>
            <a:pPr marL="958850" lvl="3" indent="-457200">
              <a:spcBef>
                <a:spcPts val="624"/>
              </a:spcBef>
              <a:buFont typeface="Calibri" panose="020F0502020204030204" pitchFamily="34" charset="0"/>
              <a:buChar char="—"/>
            </a:pPr>
            <a:r>
              <a:rPr lang="en-US" sz="2600" dirty="0"/>
              <a:t>No eggs, and flightless young no longer using at night</a:t>
            </a:r>
          </a:p>
          <a:p>
            <a:pPr marL="501650" lvl="2" indent="-457200">
              <a:spcBef>
                <a:spcPts val="624"/>
              </a:spcBef>
              <a:buFont typeface="Wingdings" panose="05000000000000000000" pitchFamily="2" charset="2"/>
              <a:buChar char="§"/>
            </a:pPr>
            <a:r>
              <a:rPr lang="en-US" sz="2800" dirty="0"/>
              <a:t>Aerial transect surveys &gt; 250 feet above nests</a:t>
            </a:r>
          </a:p>
          <a:p>
            <a:pPr marL="501650" lvl="2" indent="-457200">
              <a:spcBef>
                <a:spcPts val="624"/>
              </a:spcBef>
              <a:buFont typeface="Wingdings" panose="05000000000000000000" pitchFamily="2" charset="2"/>
              <a:buChar char="§"/>
            </a:pPr>
            <a:r>
              <a:rPr lang="en-US" sz="2800" dirty="0"/>
              <a:t>Highway right-of-way vegetation maintenance outside of the breeding season</a:t>
            </a:r>
          </a:p>
        </p:txBody>
      </p:sp>
      <p:sp>
        <p:nvSpPr>
          <p:cNvPr id="5" name="Title 4">
            <a:extLst>
              <a:ext uri="{FF2B5EF4-FFF2-40B4-BE49-F238E27FC236}">
                <a16:creationId xmlns:a16="http://schemas.microsoft.com/office/drawing/2014/main" id="{C3B47C2F-F512-4969-AE61-8E16313194A8}"/>
              </a:ext>
            </a:extLst>
          </p:cNvPr>
          <p:cNvSpPr>
            <a:spLocks noGrp="1"/>
          </p:cNvSpPr>
          <p:nvPr>
            <p:ph type="title"/>
          </p:nvPr>
        </p:nvSpPr>
        <p:spPr/>
        <p:txBody>
          <a:bodyPr/>
          <a:lstStyle/>
          <a:p>
            <a:r>
              <a:rPr lang="en-US" b="1" dirty="0"/>
              <a:t>Activities not expected to cause take</a:t>
            </a:r>
          </a:p>
        </p:txBody>
      </p:sp>
      <p:pic>
        <p:nvPicPr>
          <p:cNvPr id="4" name="Picture 3" descr="A bird standing on top of a grass covered field&#10;&#10;Description automatically generated">
            <a:extLst>
              <a:ext uri="{FF2B5EF4-FFF2-40B4-BE49-F238E27FC236}">
                <a16:creationId xmlns:a16="http://schemas.microsoft.com/office/drawing/2014/main" id="{38C72D81-1463-4846-BA7A-0E1680F40E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1505" y="1686882"/>
            <a:ext cx="4792144" cy="3186776"/>
          </a:xfrm>
          <a:prstGeom prst="rect">
            <a:avLst/>
          </a:prstGeom>
          <a:ln>
            <a:noFill/>
          </a:ln>
          <a:effectLst>
            <a:outerShdw blurRad="190500" algn="tl" rotWithShape="0">
              <a:srgbClr val="000000">
                <a:alpha val="70000"/>
              </a:srgbClr>
            </a:outerShdw>
          </a:effectLst>
        </p:spPr>
      </p:pic>
      <p:sp>
        <p:nvSpPr>
          <p:cNvPr id="6" name="Rectangle 1">
            <a:extLst>
              <a:ext uri="{FF2B5EF4-FFF2-40B4-BE49-F238E27FC236}">
                <a16:creationId xmlns:a16="http://schemas.microsoft.com/office/drawing/2014/main" id="{F8E23EE5-B84A-4361-B204-A165C948D480}"/>
              </a:ext>
            </a:extLst>
          </p:cNvPr>
          <p:cNvSpPr>
            <a:spLocks noChangeArrowheads="1"/>
          </p:cNvSpPr>
          <p:nvPr/>
        </p:nvSpPr>
        <p:spPr bwMode="auto">
          <a:xfrm>
            <a:off x="10916533" y="4894119"/>
            <a:ext cx="12754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tx1"/>
                </a:solidFill>
                <a:latin typeface="Franklin Gothic Book" panose="020B0503020102020204" pitchFamily="34" charset="0"/>
              </a:defRPr>
            </a:lvl1pPr>
            <a:lvl2pPr marL="742950" indent="-285750">
              <a:spcBef>
                <a:spcPct val="20000"/>
              </a:spcBef>
              <a:buChar char="–"/>
              <a:defRPr sz="2800">
                <a:solidFill>
                  <a:schemeClr val="tx1"/>
                </a:solidFill>
                <a:latin typeface="Franklin Gothic Book" panose="020B0503020102020204" pitchFamily="34" charset="0"/>
              </a:defRPr>
            </a:lvl2pPr>
            <a:lvl3pPr marL="1143000" indent="-228600">
              <a:spcBef>
                <a:spcPct val="20000"/>
              </a:spcBef>
              <a:buFont typeface="Wingdings" panose="05000000000000000000" pitchFamily="2" charset="2"/>
              <a:buChar char="§"/>
              <a:defRPr sz="2400">
                <a:solidFill>
                  <a:schemeClr val="tx1"/>
                </a:solidFill>
                <a:latin typeface="Franklin Gothic Book" panose="020B0503020102020204" pitchFamily="34" charset="0"/>
              </a:defRPr>
            </a:lvl3pPr>
            <a:lvl4pPr marL="1600200" indent="-228600">
              <a:spcBef>
                <a:spcPct val="20000"/>
              </a:spcBef>
              <a:buChar char="–"/>
              <a:defRPr sz="2000">
                <a:solidFill>
                  <a:schemeClr val="tx1"/>
                </a:solidFill>
                <a:latin typeface="Franklin Gothic Book" panose="020B0503020102020204" pitchFamily="34" charset="0"/>
              </a:defRPr>
            </a:lvl4pPr>
            <a:lvl5pPr marL="2057400" indent="-228600">
              <a:spcBef>
                <a:spcPct val="20000"/>
              </a:spcBef>
              <a:buChar char="»"/>
              <a:defRPr sz="20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9pPr>
          </a:lstStyle>
          <a:p>
            <a:pPr>
              <a:spcBef>
                <a:spcPct val="0"/>
              </a:spcBef>
              <a:buFontTx/>
              <a:buNone/>
            </a:pPr>
            <a:r>
              <a:rPr lang="en-US" altLang="en-US" sz="1200" dirty="0"/>
              <a:t>Photo by FWC</a:t>
            </a:r>
          </a:p>
        </p:txBody>
      </p:sp>
      <p:pic>
        <p:nvPicPr>
          <p:cNvPr id="7" name="Audio 6">
            <a:hlinkClick r:id="" action="ppaction://media"/>
            <a:extLst>
              <a:ext uri="{FF2B5EF4-FFF2-40B4-BE49-F238E27FC236}">
                <a16:creationId xmlns:a16="http://schemas.microsoft.com/office/drawing/2014/main" id="{C312CA9E-F1E4-4148-892A-12559F4EB0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61411401"/>
      </p:ext>
    </p:extLst>
  </p:cSld>
  <p:clrMapOvr>
    <a:masterClrMapping/>
  </p:clrMapOvr>
  <mc:AlternateContent xmlns:mc="http://schemas.openxmlformats.org/markup-compatibility/2006" xmlns:p14="http://schemas.microsoft.com/office/powerpoint/2010/main">
    <mc:Choice Requires="p14">
      <p:transition spd="slow" p14:dur="2000" advTm="32381"/>
    </mc:Choice>
    <mc:Fallback xmlns="">
      <p:transition spd="slow" advTm="32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39EEBD9-00AF-4560-A64E-42F2110D1B0C}"/>
              </a:ext>
            </a:extLst>
          </p:cNvPr>
          <p:cNvSpPr>
            <a:spLocks noGrp="1"/>
          </p:cNvSpPr>
          <p:nvPr>
            <p:ph idx="1"/>
          </p:nvPr>
        </p:nvSpPr>
        <p:spPr>
          <a:xfrm>
            <a:off x="5730650" y="1182249"/>
            <a:ext cx="5562600" cy="3992563"/>
          </a:xfrm>
        </p:spPr>
        <p:txBody>
          <a:bodyPr>
            <a:normAutofit fontScale="92500" lnSpcReduction="20000"/>
          </a:bodyPr>
          <a:lstStyle/>
          <a:p>
            <a:pPr marL="514350" indent="-514350">
              <a:buFont typeface="+mj-lt"/>
              <a:buAutoNum type="arabicPeriod"/>
            </a:pPr>
            <a:r>
              <a:rPr lang="en-US" sz="3600" dirty="0"/>
              <a:t>Biological background</a:t>
            </a:r>
          </a:p>
          <a:p>
            <a:pPr marL="514350" indent="-514350">
              <a:buFont typeface="+mj-lt"/>
              <a:buAutoNum type="arabicPeriod"/>
            </a:pPr>
            <a:r>
              <a:rPr lang="en-US" sz="3600" dirty="0"/>
              <a:t>Status &amp; protections</a:t>
            </a:r>
          </a:p>
          <a:p>
            <a:pPr marL="514350" indent="-514350">
              <a:buFont typeface="+mj-lt"/>
              <a:buAutoNum type="arabicPeriod"/>
            </a:pPr>
            <a:r>
              <a:rPr lang="en-US" sz="3600" dirty="0"/>
              <a:t>Permitting </a:t>
            </a:r>
          </a:p>
          <a:p>
            <a:pPr marL="971550" lvl="1" indent="-571500">
              <a:buFont typeface="+mj-lt"/>
              <a:buAutoNum type="romanLcPeriod"/>
            </a:pPr>
            <a:r>
              <a:rPr lang="en-US" dirty="0"/>
              <a:t>Are cranes using the site?</a:t>
            </a:r>
          </a:p>
          <a:p>
            <a:pPr marL="971550" lvl="1" indent="-571500">
              <a:buFont typeface="+mj-lt"/>
              <a:buAutoNum type="romanLcPeriod"/>
            </a:pPr>
            <a:r>
              <a:rPr lang="en-US" dirty="0"/>
              <a:t>Is take avoidable?</a:t>
            </a:r>
          </a:p>
          <a:p>
            <a:pPr marL="971550" lvl="1" indent="-571500">
              <a:buFont typeface="+mj-lt"/>
              <a:buAutoNum type="romanLcPeriod"/>
            </a:pPr>
            <a:r>
              <a:rPr lang="en-US" dirty="0"/>
              <a:t>Types of permits</a:t>
            </a:r>
          </a:p>
          <a:p>
            <a:pPr marL="971550" lvl="1" indent="-571500">
              <a:buFont typeface="+mj-lt"/>
              <a:buAutoNum type="romanLcPeriod"/>
            </a:pPr>
            <a:r>
              <a:rPr lang="en-US" dirty="0"/>
              <a:t>Permitting process</a:t>
            </a:r>
          </a:p>
          <a:p>
            <a:pPr marL="514350" indent="-514350">
              <a:buFont typeface="+mj-lt"/>
              <a:buAutoNum type="arabicPeriod"/>
            </a:pPr>
            <a:r>
              <a:rPr lang="en-US" sz="3600" dirty="0"/>
              <a:t>Conservation design considerations</a:t>
            </a:r>
          </a:p>
          <a:p>
            <a:pPr marL="514350" indent="-514350">
              <a:buFont typeface="+mj-lt"/>
              <a:buAutoNum type="arabicPeriod"/>
            </a:pPr>
            <a:r>
              <a:rPr lang="en-US" sz="3600" dirty="0"/>
              <a:t>Contacts &amp; resources</a:t>
            </a:r>
          </a:p>
        </p:txBody>
      </p:sp>
      <p:sp>
        <p:nvSpPr>
          <p:cNvPr id="6" name="Title 5">
            <a:extLst>
              <a:ext uri="{FF2B5EF4-FFF2-40B4-BE49-F238E27FC236}">
                <a16:creationId xmlns:a16="http://schemas.microsoft.com/office/drawing/2014/main" id="{2AEA60ED-602B-4C9C-81A2-B1028C9779BE}"/>
              </a:ext>
            </a:extLst>
          </p:cNvPr>
          <p:cNvSpPr txBox="1">
            <a:spLocks/>
          </p:cNvSpPr>
          <p:nvPr/>
        </p:nvSpPr>
        <p:spPr>
          <a:xfrm>
            <a:off x="5353524" y="72957"/>
            <a:ext cx="2375688" cy="1143000"/>
          </a:xfrm>
          <a:prstGeom prst="rect">
            <a:avLst/>
          </a:prstGeom>
        </p:spPr>
        <p:txBody>
          <a:bodyPr vert="horz" lIns="91440" tIns="45720" rIns="91440" bIns="45720" rtlCol="0" anchor="ctr">
            <a:normAutofit/>
          </a:bodyPr>
          <a:lstStyle>
            <a:lvl1pPr>
              <a:lnSpc>
                <a:spcPct val="90000"/>
              </a:lnSpc>
              <a:spcBef>
                <a:spcPct val="0"/>
              </a:spcBef>
              <a:buNone/>
              <a:defRPr sz="4400" b="1">
                <a:latin typeface="+mj-lt"/>
                <a:ea typeface="+mj-ea"/>
                <a:cs typeface="+mj-cs"/>
              </a:defRPr>
            </a:lvl1pPr>
          </a:lstStyle>
          <a:p>
            <a:r>
              <a:rPr lang="en-US" dirty="0"/>
              <a:t>Outline</a:t>
            </a:r>
          </a:p>
        </p:txBody>
      </p:sp>
      <p:pic>
        <p:nvPicPr>
          <p:cNvPr id="10" name="Picture 9" descr="A close up of a bird&#10;&#10;Description automatically generated">
            <a:extLst>
              <a:ext uri="{FF2B5EF4-FFF2-40B4-BE49-F238E27FC236}">
                <a16:creationId xmlns:a16="http://schemas.microsoft.com/office/drawing/2014/main" id="{763635D7-11A8-46A2-970B-AA47BF5CB743}"/>
              </a:ext>
            </a:extLst>
          </p:cNvPr>
          <p:cNvPicPr>
            <a:picLocks noChangeAspect="1"/>
          </p:cNvPicPr>
          <p:nvPr/>
        </p:nvPicPr>
        <p:blipFill rotWithShape="1">
          <a:blip r:embed="rId5">
            <a:extLst>
              <a:ext uri="{28A0092B-C50C-407E-A947-70E740481C1C}">
                <a14:useLocalDpi xmlns:a14="http://schemas.microsoft.com/office/drawing/2010/main" val="0"/>
              </a:ext>
            </a:extLst>
          </a:blip>
          <a:srcRect l="25162" t="28845" r="28880"/>
          <a:stretch/>
        </p:blipFill>
        <p:spPr>
          <a:xfrm flipH="1">
            <a:off x="544749" y="508270"/>
            <a:ext cx="4433608" cy="4576332"/>
          </a:xfrm>
          <a:prstGeom prst="flowChartConnector">
            <a:avLst/>
          </a:prstGeom>
          <a:ln>
            <a:noFill/>
          </a:ln>
          <a:effectLst>
            <a:outerShdw blurRad="190500" algn="tl" rotWithShape="0">
              <a:srgbClr val="000000">
                <a:alpha val="70000"/>
              </a:srgbClr>
            </a:outerShdw>
          </a:effectLst>
        </p:spPr>
      </p:pic>
      <p:sp>
        <p:nvSpPr>
          <p:cNvPr id="11" name="Rectangle 1">
            <a:extLst>
              <a:ext uri="{FF2B5EF4-FFF2-40B4-BE49-F238E27FC236}">
                <a16:creationId xmlns:a16="http://schemas.microsoft.com/office/drawing/2014/main" id="{F64635B2-5C15-4751-84BD-65CD45FCB6EC}"/>
              </a:ext>
            </a:extLst>
          </p:cNvPr>
          <p:cNvSpPr>
            <a:spLocks noChangeArrowheads="1"/>
          </p:cNvSpPr>
          <p:nvPr/>
        </p:nvSpPr>
        <p:spPr bwMode="auto">
          <a:xfrm>
            <a:off x="1935805" y="5185881"/>
            <a:ext cx="18557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tx1"/>
                </a:solidFill>
                <a:latin typeface="Franklin Gothic Book" panose="020B0503020102020204" pitchFamily="34" charset="0"/>
              </a:defRPr>
            </a:lvl1pPr>
            <a:lvl2pPr marL="742950" indent="-285750">
              <a:spcBef>
                <a:spcPct val="20000"/>
              </a:spcBef>
              <a:buChar char="–"/>
              <a:defRPr sz="2800">
                <a:solidFill>
                  <a:schemeClr val="tx1"/>
                </a:solidFill>
                <a:latin typeface="Franklin Gothic Book" panose="020B0503020102020204" pitchFamily="34" charset="0"/>
              </a:defRPr>
            </a:lvl2pPr>
            <a:lvl3pPr marL="1143000" indent="-228600">
              <a:spcBef>
                <a:spcPct val="20000"/>
              </a:spcBef>
              <a:buFont typeface="Wingdings" panose="05000000000000000000" pitchFamily="2" charset="2"/>
              <a:buChar char="§"/>
              <a:defRPr sz="2400">
                <a:solidFill>
                  <a:schemeClr val="tx1"/>
                </a:solidFill>
                <a:latin typeface="Franklin Gothic Book" panose="020B0503020102020204" pitchFamily="34" charset="0"/>
              </a:defRPr>
            </a:lvl3pPr>
            <a:lvl4pPr marL="1600200" indent="-228600">
              <a:spcBef>
                <a:spcPct val="20000"/>
              </a:spcBef>
              <a:buChar char="–"/>
              <a:defRPr sz="2000">
                <a:solidFill>
                  <a:schemeClr val="tx1"/>
                </a:solidFill>
                <a:latin typeface="Franklin Gothic Book" panose="020B0503020102020204" pitchFamily="34" charset="0"/>
              </a:defRPr>
            </a:lvl4pPr>
            <a:lvl5pPr marL="2057400" indent="-228600">
              <a:spcBef>
                <a:spcPct val="20000"/>
              </a:spcBef>
              <a:buChar char="»"/>
              <a:defRPr sz="20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9pPr>
          </a:lstStyle>
          <a:p>
            <a:pPr>
              <a:spcBef>
                <a:spcPct val="0"/>
              </a:spcBef>
              <a:buFontTx/>
              <a:buNone/>
            </a:pPr>
            <a:r>
              <a:rPr lang="en-US" altLang="en-US" sz="1050" dirty="0"/>
              <a:t>Photo by Craig Faulhaber</a:t>
            </a:r>
          </a:p>
        </p:txBody>
      </p:sp>
      <p:pic>
        <p:nvPicPr>
          <p:cNvPr id="7" name="Audio 6">
            <a:hlinkClick r:id="" action="ppaction://media"/>
            <a:extLst>
              <a:ext uri="{FF2B5EF4-FFF2-40B4-BE49-F238E27FC236}">
                <a16:creationId xmlns:a16="http://schemas.microsoft.com/office/drawing/2014/main" id="{09CE3792-9D37-45AE-A827-7AE447B62F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76294572"/>
      </p:ext>
    </p:extLst>
  </p:cSld>
  <p:clrMapOvr>
    <a:masterClrMapping/>
  </p:clrMapOvr>
  <mc:AlternateContent xmlns:mc="http://schemas.openxmlformats.org/markup-compatibility/2006" xmlns:p14="http://schemas.microsoft.com/office/powerpoint/2010/main">
    <mc:Choice Requires="p14">
      <p:transition spd="slow" p14:dur="2000" advTm="37411"/>
    </mc:Choice>
    <mc:Fallback xmlns="">
      <p:transition spd="slow" advTm="37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199" y="1600200"/>
            <a:ext cx="9044153" cy="3224048"/>
          </a:xfrm>
        </p:spPr>
        <p:txBody>
          <a:bodyPr>
            <a:normAutofit/>
          </a:bodyPr>
          <a:lstStyle/>
          <a:p>
            <a:pPr marL="514350" indent="-514350">
              <a:buFont typeface="+mj-lt"/>
              <a:buAutoNum type="arabicPeriod"/>
            </a:pPr>
            <a:r>
              <a:rPr lang="en-US" sz="3600" dirty="0"/>
              <a:t>Incidental Take</a:t>
            </a:r>
          </a:p>
          <a:p>
            <a:pPr lvl="1">
              <a:buFont typeface="Wingdings" panose="05000000000000000000" pitchFamily="2" charset="2"/>
              <a:buChar char="§"/>
            </a:pPr>
            <a:r>
              <a:rPr lang="en-US" sz="3200" dirty="0"/>
              <a:t>Incidental to an otherwise lawful activity</a:t>
            </a:r>
          </a:p>
          <a:p>
            <a:pPr lvl="1">
              <a:buFont typeface="Wingdings" panose="05000000000000000000" pitchFamily="2" charset="2"/>
              <a:buChar char="§"/>
            </a:pPr>
            <a:r>
              <a:rPr lang="en-US" sz="3200" dirty="0"/>
              <a:t>E.g., construction</a:t>
            </a:r>
          </a:p>
          <a:p>
            <a:pPr marL="514350" indent="-514350">
              <a:buFont typeface="+mj-lt"/>
              <a:buAutoNum type="arabicPeriod"/>
            </a:pPr>
            <a:r>
              <a:rPr lang="en-US" sz="3600" dirty="0"/>
              <a:t>Intentional Take</a:t>
            </a:r>
          </a:p>
          <a:p>
            <a:pPr lvl="1">
              <a:buFont typeface="Wingdings" panose="05000000000000000000" pitchFamily="2" charset="2"/>
              <a:buChar char="§"/>
            </a:pPr>
            <a:r>
              <a:rPr lang="en-US" sz="2800" dirty="0"/>
              <a:t>Take is the purpose of the activity</a:t>
            </a:r>
          </a:p>
          <a:p>
            <a:pPr lvl="1">
              <a:buFont typeface="Wingdings" panose="05000000000000000000" pitchFamily="2" charset="2"/>
              <a:buChar char="§"/>
            </a:pPr>
            <a:r>
              <a:rPr lang="en-US" sz="2800" dirty="0"/>
              <a:t>E.g., scientific research, harassment for human safety</a:t>
            </a:r>
          </a:p>
          <a:p>
            <a:pPr marL="514350" indent="-514350">
              <a:buFont typeface="+mj-lt"/>
              <a:buAutoNum type="arabicPeriod"/>
            </a:pPr>
            <a:endParaRPr lang="en-US" sz="3600" dirty="0"/>
          </a:p>
          <a:p>
            <a:endParaRPr lang="en-US" sz="3600" dirty="0"/>
          </a:p>
        </p:txBody>
      </p:sp>
      <p:sp>
        <p:nvSpPr>
          <p:cNvPr id="5" name="Title 4">
            <a:extLst>
              <a:ext uri="{FF2B5EF4-FFF2-40B4-BE49-F238E27FC236}">
                <a16:creationId xmlns:a16="http://schemas.microsoft.com/office/drawing/2014/main" id="{F52BA1F4-0577-447A-AB7E-3F87C1E41E09}"/>
              </a:ext>
            </a:extLst>
          </p:cNvPr>
          <p:cNvSpPr>
            <a:spLocks noGrp="1"/>
          </p:cNvSpPr>
          <p:nvPr>
            <p:ph type="title"/>
          </p:nvPr>
        </p:nvSpPr>
        <p:spPr/>
        <p:txBody>
          <a:bodyPr/>
          <a:lstStyle/>
          <a:p>
            <a:r>
              <a:rPr lang="en-US" b="1" dirty="0"/>
              <a:t>Step 3: What type of permit do I need?</a:t>
            </a:r>
          </a:p>
        </p:txBody>
      </p:sp>
      <p:pic>
        <p:nvPicPr>
          <p:cNvPr id="4" name="Audio 3">
            <a:hlinkClick r:id="" action="ppaction://media"/>
            <a:extLst>
              <a:ext uri="{FF2B5EF4-FFF2-40B4-BE49-F238E27FC236}">
                <a16:creationId xmlns:a16="http://schemas.microsoft.com/office/drawing/2014/main" id="{CE647535-9A7F-42E5-82CB-D1B080EA87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34870647"/>
      </p:ext>
    </p:extLst>
  </p:cSld>
  <p:clrMapOvr>
    <a:masterClrMapping/>
  </p:clrMapOvr>
  <mc:AlternateContent xmlns:mc="http://schemas.openxmlformats.org/markup-compatibility/2006" xmlns:p14="http://schemas.microsoft.com/office/powerpoint/2010/main">
    <mc:Choice Requires="p14">
      <p:transition spd="slow" p14:dur="2000" advTm="34106"/>
    </mc:Choice>
    <mc:Fallback xmlns="">
      <p:transition spd="slow" advTm="34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600200"/>
            <a:ext cx="8531772" cy="2536825"/>
          </a:xfrm>
        </p:spPr>
        <p:txBody>
          <a:bodyPr>
            <a:normAutofit fontScale="85000" lnSpcReduction="20000"/>
          </a:bodyPr>
          <a:lstStyle/>
          <a:p>
            <a:pPr marL="401638" indent="-401638">
              <a:buFont typeface="Wingdings" panose="05000000000000000000" pitchFamily="2" charset="2"/>
              <a:buChar char="§"/>
            </a:pPr>
            <a:r>
              <a:rPr lang="en-US" sz="3600" dirty="0"/>
              <a:t>Same general process for all permits, except intentional harassment</a:t>
            </a:r>
          </a:p>
          <a:p>
            <a:pPr marL="401638" indent="-401638">
              <a:buFont typeface="Wingdings" panose="05000000000000000000" pitchFamily="2" charset="2"/>
              <a:buChar char="§"/>
            </a:pPr>
            <a:r>
              <a:rPr lang="en-US" sz="3600" dirty="0"/>
              <a:t>Apply via online permitting system</a:t>
            </a:r>
          </a:p>
          <a:p>
            <a:pPr marL="401638" indent="-401638">
              <a:buFont typeface="Wingdings" panose="05000000000000000000" pitchFamily="2" charset="2"/>
              <a:buChar char="§"/>
            </a:pPr>
            <a:r>
              <a:rPr lang="en-US" sz="3600" dirty="0"/>
              <a:t>90 days to approve or deny complete application</a:t>
            </a:r>
          </a:p>
          <a:p>
            <a:pPr marL="401638" indent="-401638">
              <a:buFont typeface="Wingdings" panose="05000000000000000000" pitchFamily="2" charset="2"/>
              <a:buChar char="§"/>
            </a:pPr>
            <a:r>
              <a:rPr lang="en-US" sz="3600" dirty="0"/>
              <a:t>Request for Additional Information if not complete</a:t>
            </a:r>
          </a:p>
          <a:p>
            <a:pPr marL="0" indent="0">
              <a:buNone/>
            </a:pPr>
            <a:endParaRPr lang="en-US" sz="3600" dirty="0"/>
          </a:p>
          <a:p>
            <a:endParaRPr lang="en-US" sz="3600" dirty="0"/>
          </a:p>
        </p:txBody>
      </p:sp>
      <p:sp>
        <p:nvSpPr>
          <p:cNvPr id="5" name="Title 4">
            <a:extLst>
              <a:ext uri="{FF2B5EF4-FFF2-40B4-BE49-F238E27FC236}">
                <a16:creationId xmlns:a16="http://schemas.microsoft.com/office/drawing/2014/main" id="{F52BA1F4-0577-447A-AB7E-3F87C1E41E09}"/>
              </a:ext>
            </a:extLst>
          </p:cNvPr>
          <p:cNvSpPr>
            <a:spLocks noGrp="1"/>
          </p:cNvSpPr>
          <p:nvPr>
            <p:ph type="title"/>
          </p:nvPr>
        </p:nvSpPr>
        <p:spPr>
          <a:xfrm>
            <a:off x="236483" y="365125"/>
            <a:ext cx="11117317" cy="1325563"/>
          </a:xfrm>
        </p:spPr>
        <p:txBody>
          <a:bodyPr/>
          <a:lstStyle/>
          <a:p>
            <a:r>
              <a:rPr lang="en-US" b="1" dirty="0"/>
              <a:t>Step 4: What is the process for getting a permit?</a:t>
            </a:r>
          </a:p>
        </p:txBody>
      </p:sp>
      <p:pic>
        <p:nvPicPr>
          <p:cNvPr id="4" name="Picture 3" descr="A close up of a bird&#10;&#10;Description automatically generated">
            <a:extLst>
              <a:ext uri="{FF2B5EF4-FFF2-40B4-BE49-F238E27FC236}">
                <a16:creationId xmlns:a16="http://schemas.microsoft.com/office/drawing/2014/main" id="{CE1742B4-E8C6-4D57-B899-B2EC5099E2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44" b="89869" l="7885" r="89987">
                        <a14:foregroundMark x1="9136" y1="42964" x2="6884" y2="52345"/>
                        <a14:foregroundMark x1="6884" y1="52345" x2="7885" y2="71295"/>
                        <a14:foregroundMark x1="7885" y1="71295" x2="11014" y2="84428"/>
                      </a14:backgroundRemoval>
                    </a14:imgEffect>
                  </a14:imgLayer>
                </a14:imgProps>
              </a:ext>
              <a:ext uri="{28A0092B-C50C-407E-A947-70E740481C1C}">
                <a14:useLocalDpi xmlns:a14="http://schemas.microsoft.com/office/drawing/2010/main" val="0"/>
              </a:ext>
            </a:extLst>
          </a:blip>
          <a:stretch>
            <a:fillRect/>
          </a:stretch>
        </p:blipFill>
        <p:spPr>
          <a:xfrm flipH="1">
            <a:off x="5795141" y="3241970"/>
            <a:ext cx="6043707" cy="4031659"/>
          </a:xfrm>
          <a:prstGeom prst="rect">
            <a:avLst/>
          </a:prstGeom>
        </p:spPr>
      </p:pic>
      <p:pic>
        <p:nvPicPr>
          <p:cNvPr id="8" name="Audio 7">
            <a:hlinkClick r:id="" action="ppaction://media"/>
            <a:extLst>
              <a:ext uri="{FF2B5EF4-FFF2-40B4-BE49-F238E27FC236}">
                <a16:creationId xmlns:a16="http://schemas.microsoft.com/office/drawing/2014/main" id="{011C2A22-61EC-4AC2-B21A-CD240E105D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54444595"/>
      </p:ext>
    </p:extLst>
  </p:cSld>
  <p:clrMapOvr>
    <a:masterClrMapping/>
  </p:clrMapOvr>
  <mc:AlternateContent xmlns:mc="http://schemas.openxmlformats.org/markup-compatibility/2006" xmlns:p14="http://schemas.microsoft.com/office/powerpoint/2010/main">
    <mc:Choice Requires="p14">
      <p:transition spd="slow" p14:dur="2000" advTm="40133"/>
    </mc:Choice>
    <mc:Fallback xmlns="">
      <p:transition spd="slow" advTm="40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FF3791-83AB-448A-919B-CD27602AFED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00" y="2209800"/>
            <a:ext cx="12210613" cy="2743199"/>
          </a:xfrm>
          <a:prstGeom prst="rect">
            <a:avLst/>
          </a:prstGeom>
        </p:spPr>
      </p:pic>
      <p:sp>
        <p:nvSpPr>
          <p:cNvPr id="5" name="TextBox 4">
            <a:extLst>
              <a:ext uri="{FF2B5EF4-FFF2-40B4-BE49-F238E27FC236}">
                <a16:creationId xmlns:a16="http://schemas.microsoft.com/office/drawing/2014/main" id="{77D0E4FA-7276-4DDC-AE16-4A1832B6ECA3}"/>
              </a:ext>
            </a:extLst>
          </p:cNvPr>
          <p:cNvSpPr txBox="1"/>
          <p:nvPr/>
        </p:nvSpPr>
        <p:spPr>
          <a:xfrm>
            <a:off x="584200" y="1495931"/>
            <a:ext cx="10274223" cy="584775"/>
          </a:xfrm>
          <a:prstGeom prst="rect">
            <a:avLst/>
          </a:prstGeom>
          <a:noFill/>
        </p:spPr>
        <p:txBody>
          <a:bodyPr wrap="none" rtlCol="0">
            <a:spAutoFit/>
          </a:bodyPr>
          <a:lstStyle/>
          <a:p>
            <a:r>
              <a:rPr lang="en-US" sz="3200" u="sng">
                <a:solidFill>
                  <a:srgbClr val="0070C0"/>
                </a:solidFill>
              </a:rPr>
              <a:t>http://www.myfwc.com/license/wildlife/protected-wildlife/</a:t>
            </a:r>
          </a:p>
        </p:txBody>
      </p:sp>
      <p:sp>
        <p:nvSpPr>
          <p:cNvPr id="6" name="Title 5">
            <a:extLst>
              <a:ext uri="{FF2B5EF4-FFF2-40B4-BE49-F238E27FC236}">
                <a16:creationId xmlns:a16="http://schemas.microsoft.com/office/drawing/2014/main" id="{A611D9C4-3CFF-43D3-9A79-E9D49CB69891}"/>
              </a:ext>
            </a:extLst>
          </p:cNvPr>
          <p:cNvSpPr>
            <a:spLocks noGrp="1"/>
          </p:cNvSpPr>
          <p:nvPr>
            <p:ph type="title"/>
          </p:nvPr>
        </p:nvSpPr>
        <p:spPr/>
        <p:txBody>
          <a:bodyPr/>
          <a:lstStyle/>
          <a:p>
            <a:r>
              <a:rPr lang="en-US" b="1" dirty="0"/>
              <a:t>Online Permitting System</a:t>
            </a:r>
          </a:p>
        </p:txBody>
      </p:sp>
      <p:pic>
        <p:nvPicPr>
          <p:cNvPr id="2" name="Audio 1">
            <a:hlinkClick r:id="" action="ppaction://media"/>
            <a:extLst>
              <a:ext uri="{FF2B5EF4-FFF2-40B4-BE49-F238E27FC236}">
                <a16:creationId xmlns:a16="http://schemas.microsoft.com/office/drawing/2014/main" id="{7C5ED277-10CC-4EEE-A8A4-2648211367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38717430"/>
      </p:ext>
    </p:extLst>
  </p:cSld>
  <p:clrMapOvr>
    <a:masterClrMapping/>
  </p:clrMapOvr>
  <mc:AlternateContent xmlns:mc="http://schemas.openxmlformats.org/markup-compatibility/2006" xmlns:p14="http://schemas.microsoft.com/office/powerpoint/2010/main">
    <mc:Choice Requires="p14">
      <p:transition spd="slow" p14:dur="2000" advTm="8492"/>
    </mc:Choice>
    <mc:Fallback xmlns="">
      <p:transition spd="slow" advTm="8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A59CAAC7-FFD5-44E5-9835-630E4893E85F}"/>
              </a:ext>
            </a:extLst>
          </p:cNvPr>
          <p:cNvSpPr>
            <a:spLocks noGrp="1"/>
          </p:cNvSpPr>
          <p:nvPr>
            <p:ph type="title"/>
          </p:nvPr>
        </p:nvSpPr>
        <p:spPr>
          <a:xfrm>
            <a:off x="609600" y="274638"/>
            <a:ext cx="11074400" cy="1143000"/>
          </a:xfrm>
        </p:spPr>
        <p:txBody>
          <a:bodyPr/>
          <a:lstStyle/>
          <a:p>
            <a:r>
              <a:rPr lang="en-US" b="1" dirty="0"/>
              <a:t>Incidental Take Permit</a:t>
            </a:r>
          </a:p>
        </p:txBody>
      </p:sp>
      <p:pic>
        <p:nvPicPr>
          <p:cNvPr id="9" name="Picture 8">
            <a:extLst>
              <a:ext uri="{FF2B5EF4-FFF2-40B4-BE49-F238E27FC236}">
                <a16:creationId xmlns:a16="http://schemas.microsoft.com/office/drawing/2014/main" id="{E1A7CF01-4E0E-47A8-A8C0-612ED637DB2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00200" y="1386834"/>
            <a:ext cx="9982200" cy="5377915"/>
          </a:xfrm>
          <a:prstGeom prst="rect">
            <a:avLst/>
          </a:prstGeom>
        </p:spPr>
      </p:pic>
      <p:sp>
        <p:nvSpPr>
          <p:cNvPr id="8" name="Oval 7">
            <a:extLst>
              <a:ext uri="{FF2B5EF4-FFF2-40B4-BE49-F238E27FC236}">
                <a16:creationId xmlns:a16="http://schemas.microsoft.com/office/drawing/2014/main" id="{3711405E-CA3C-4ADF-BB7B-CDCD2F9EA23F}"/>
              </a:ext>
            </a:extLst>
          </p:cNvPr>
          <p:cNvSpPr/>
          <p:nvPr/>
        </p:nvSpPr>
        <p:spPr bwMode="auto">
          <a:xfrm>
            <a:off x="1439694" y="5410200"/>
            <a:ext cx="4648200" cy="533400"/>
          </a:xfrm>
          <a:prstGeom prst="ellipse">
            <a:avLst/>
          </a:prstGeom>
          <a:noFill/>
          <a:ln w="76200" cap="flat" cmpd="sng" algn="ctr">
            <a:solidFill>
              <a:srgbClr val="FF33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Franklin Gothic Book" pitchFamily="34" charset="0"/>
            </a:endParaRPr>
          </a:p>
        </p:txBody>
      </p:sp>
      <p:pic>
        <p:nvPicPr>
          <p:cNvPr id="2" name="Audio 1">
            <a:hlinkClick r:id="" action="ppaction://media"/>
            <a:extLst>
              <a:ext uri="{FF2B5EF4-FFF2-40B4-BE49-F238E27FC236}">
                <a16:creationId xmlns:a16="http://schemas.microsoft.com/office/drawing/2014/main" id="{DD64109E-560B-4E26-B673-A025EE6354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20340619"/>
      </p:ext>
    </p:extLst>
  </p:cSld>
  <p:clrMapOvr>
    <a:masterClrMapping/>
  </p:clrMapOvr>
  <mc:AlternateContent xmlns:mc="http://schemas.openxmlformats.org/markup-compatibility/2006" xmlns:p14="http://schemas.microsoft.com/office/powerpoint/2010/main">
    <mc:Choice Requires="p14">
      <p:transition spd="slow" p14:dur="2000" advTm="14761"/>
    </mc:Choice>
    <mc:Fallback xmlns="">
      <p:transition spd="slow" advTm="14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B87322-948E-472D-8663-AADDDD8B105C}"/>
              </a:ext>
            </a:extLst>
          </p:cNvPr>
          <p:cNvSpPr>
            <a:spLocks noGrp="1"/>
          </p:cNvSpPr>
          <p:nvPr>
            <p:ph idx="1"/>
          </p:nvPr>
        </p:nvSpPr>
        <p:spPr>
          <a:xfrm>
            <a:off x="738373" y="1559562"/>
            <a:ext cx="6945578" cy="3122830"/>
          </a:xfrm>
        </p:spPr>
        <p:txBody>
          <a:bodyPr>
            <a:normAutofit/>
          </a:bodyPr>
          <a:lstStyle/>
          <a:p>
            <a:pPr>
              <a:buFont typeface="Wingdings" panose="05000000000000000000" pitchFamily="2" charset="2"/>
              <a:buChar char="§"/>
            </a:pPr>
            <a:r>
              <a:rPr lang="en-US" sz="2800" dirty="0"/>
              <a:t>A complete application will contain:</a:t>
            </a:r>
          </a:p>
          <a:p>
            <a:pPr lvl="1">
              <a:buFont typeface="Calibri" panose="020F0502020204030204" pitchFamily="34" charset="0"/>
              <a:buChar char="—"/>
            </a:pPr>
            <a:r>
              <a:rPr lang="en-US" dirty="0"/>
              <a:t>Project description</a:t>
            </a:r>
          </a:p>
          <a:p>
            <a:pPr lvl="1">
              <a:buFont typeface="Calibri" panose="020F0502020204030204" pitchFamily="34" charset="0"/>
              <a:buChar char="—"/>
            </a:pPr>
            <a:r>
              <a:rPr lang="en-US" dirty="0"/>
              <a:t>Why take is unavoidable</a:t>
            </a:r>
          </a:p>
          <a:p>
            <a:pPr lvl="1">
              <a:buFont typeface="Calibri" panose="020F0502020204030204" pitchFamily="34" charset="0"/>
              <a:buChar char="—"/>
            </a:pPr>
            <a:r>
              <a:rPr lang="en-US" dirty="0"/>
              <a:t>Extent and type (e.g., harm, harass) of anticipated take</a:t>
            </a:r>
          </a:p>
          <a:p>
            <a:pPr lvl="1">
              <a:buFont typeface="Calibri" panose="020F0502020204030204" pitchFamily="34" charset="0"/>
              <a:buChar char="—"/>
            </a:pPr>
            <a:r>
              <a:rPr lang="en-US" dirty="0"/>
              <a:t>Minimization and mitigation measures</a:t>
            </a:r>
          </a:p>
        </p:txBody>
      </p:sp>
      <p:sp>
        <p:nvSpPr>
          <p:cNvPr id="6" name="Title 5">
            <a:extLst>
              <a:ext uri="{FF2B5EF4-FFF2-40B4-BE49-F238E27FC236}">
                <a16:creationId xmlns:a16="http://schemas.microsoft.com/office/drawing/2014/main" id="{36893C6D-54EE-43ED-8A5B-792B8D8F3358}"/>
              </a:ext>
            </a:extLst>
          </p:cNvPr>
          <p:cNvSpPr>
            <a:spLocks noGrp="1"/>
          </p:cNvSpPr>
          <p:nvPr>
            <p:ph type="title"/>
          </p:nvPr>
        </p:nvSpPr>
        <p:spPr>
          <a:xfrm>
            <a:off x="656897" y="92076"/>
            <a:ext cx="10515600" cy="1325563"/>
          </a:xfrm>
        </p:spPr>
        <p:txBody>
          <a:bodyPr/>
          <a:lstStyle/>
          <a:p>
            <a:r>
              <a:rPr lang="en-US" b="1" dirty="0"/>
              <a:t>Incidental Take Permit</a:t>
            </a:r>
          </a:p>
        </p:txBody>
      </p:sp>
      <p:pic>
        <p:nvPicPr>
          <p:cNvPr id="5" name="Picture 4">
            <a:extLst>
              <a:ext uri="{FF2B5EF4-FFF2-40B4-BE49-F238E27FC236}">
                <a16:creationId xmlns:a16="http://schemas.microsoft.com/office/drawing/2014/main" id="{F475927C-571E-4DAA-A5B8-5AF103983C79}"/>
              </a:ext>
            </a:extLst>
          </p:cNvPr>
          <p:cNvPicPr/>
          <p:nvPr/>
        </p:nvPicPr>
        <p:blipFill>
          <a:blip r:embed="rId5" cstate="email">
            <a:extLst>
              <a:ext uri="{28A0092B-C50C-407E-A947-70E740481C1C}">
                <a14:useLocalDpi xmlns:a14="http://schemas.microsoft.com/office/drawing/2010/main"/>
              </a:ext>
            </a:extLst>
          </a:blip>
          <a:stretch>
            <a:fillRect/>
          </a:stretch>
        </p:blipFill>
        <p:spPr>
          <a:xfrm>
            <a:off x="6974732" y="1417639"/>
            <a:ext cx="4813567" cy="3176563"/>
          </a:xfrm>
          <a:prstGeom prst="rect">
            <a:avLst/>
          </a:prstGeom>
          <a:ln>
            <a:noFill/>
          </a:ln>
          <a:effectLst>
            <a:outerShdw blurRad="190500" algn="tl" rotWithShape="0">
              <a:srgbClr val="000000">
                <a:alpha val="70000"/>
              </a:srgbClr>
            </a:outerShdw>
          </a:effectLst>
        </p:spPr>
      </p:pic>
      <p:sp>
        <p:nvSpPr>
          <p:cNvPr id="7" name="Rectangle 1">
            <a:extLst>
              <a:ext uri="{FF2B5EF4-FFF2-40B4-BE49-F238E27FC236}">
                <a16:creationId xmlns:a16="http://schemas.microsoft.com/office/drawing/2014/main" id="{04F8CAC0-F79E-4AEF-8142-41BA55717671}"/>
              </a:ext>
            </a:extLst>
          </p:cNvPr>
          <p:cNvSpPr>
            <a:spLocks noChangeArrowheads="1"/>
          </p:cNvSpPr>
          <p:nvPr/>
        </p:nvSpPr>
        <p:spPr bwMode="auto">
          <a:xfrm>
            <a:off x="10673342" y="4682392"/>
            <a:ext cx="12754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tx1"/>
                </a:solidFill>
                <a:latin typeface="Franklin Gothic Book" panose="020B0503020102020204" pitchFamily="34" charset="0"/>
              </a:defRPr>
            </a:lvl1pPr>
            <a:lvl2pPr marL="742950" indent="-285750">
              <a:spcBef>
                <a:spcPct val="20000"/>
              </a:spcBef>
              <a:buChar char="–"/>
              <a:defRPr sz="2800">
                <a:solidFill>
                  <a:schemeClr val="tx1"/>
                </a:solidFill>
                <a:latin typeface="Franklin Gothic Book" panose="020B0503020102020204" pitchFamily="34" charset="0"/>
              </a:defRPr>
            </a:lvl2pPr>
            <a:lvl3pPr marL="1143000" indent="-228600">
              <a:spcBef>
                <a:spcPct val="20000"/>
              </a:spcBef>
              <a:buFont typeface="Wingdings" panose="05000000000000000000" pitchFamily="2" charset="2"/>
              <a:buChar char="§"/>
              <a:defRPr sz="2400">
                <a:solidFill>
                  <a:schemeClr val="tx1"/>
                </a:solidFill>
                <a:latin typeface="Franklin Gothic Book" panose="020B0503020102020204" pitchFamily="34" charset="0"/>
              </a:defRPr>
            </a:lvl3pPr>
            <a:lvl4pPr marL="1600200" indent="-228600">
              <a:spcBef>
                <a:spcPct val="20000"/>
              </a:spcBef>
              <a:buChar char="–"/>
              <a:defRPr sz="2000">
                <a:solidFill>
                  <a:schemeClr val="tx1"/>
                </a:solidFill>
                <a:latin typeface="Franklin Gothic Book" panose="020B0503020102020204" pitchFamily="34" charset="0"/>
              </a:defRPr>
            </a:lvl4pPr>
            <a:lvl5pPr marL="2057400" indent="-228600">
              <a:spcBef>
                <a:spcPct val="20000"/>
              </a:spcBef>
              <a:buChar char="»"/>
              <a:defRPr sz="20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9pPr>
          </a:lstStyle>
          <a:p>
            <a:pPr>
              <a:spcBef>
                <a:spcPct val="0"/>
              </a:spcBef>
              <a:buFontTx/>
              <a:buNone/>
            </a:pPr>
            <a:r>
              <a:rPr lang="en-US" altLang="en-US" sz="1200" dirty="0"/>
              <a:t>Photo by FWC</a:t>
            </a:r>
          </a:p>
        </p:txBody>
      </p:sp>
      <p:pic>
        <p:nvPicPr>
          <p:cNvPr id="2" name="Audio 1">
            <a:hlinkClick r:id="" action="ppaction://media"/>
            <a:extLst>
              <a:ext uri="{FF2B5EF4-FFF2-40B4-BE49-F238E27FC236}">
                <a16:creationId xmlns:a16="http://schemas.microsoft.com/office/drawing/2014/main" id="{79005191-7490-4896-BA7B-A0B4423BE3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01807298"/>
      </p:ext>
    </p:extLst>
  </p:cSld>
  <p:clrMapOvr>
    <a:masterClrMapping/>
  </p:clrMapOvr>
  <mc:AlternateContent xmlns:mc="http://schemas.openxmlformats.org/markup-compatibility/2006" xmlns:p14="http://schemas.microsoft.com/office/powerpoint/2010/main">
    <mc:Choice Requires="p14">
      <p:transition spd="slow" p14:dur="2000" advTm="54373"/>
    </mc:Choice>
    <mc:Fallback xmlns="">
      <p:transition spd="slow" advTm="54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B87322-948E-472D-8663-AADDDD8B105C}"/>
              </a:ext>
            </a:extLst>
          </p:cNvPr>
          <p:cNvSpPr>
            <a:spLocks noGrp="1"/>
          </p:cNvSpPr>
          <p:nvPr>
            <p:ph idx="1"/>
          </p:nvPr>
        </p:nvSpPr>
        <p:spPr>
          <a:xfrm>
            <a:off x="727841" y="1417639"/>
            <a:ext cx="9582807" cy="3122830"/>
          </a:xfrm>
        </p:spPr>
        <p:txBody>
          <a:bodyPr>
            <a:normAutofit/>
          </a:bodyPr>
          <a:lstStyle/>
          <a:p>
            <a:pPr>
              <a:buFont typeface="Wingdings" panose="05000000000000000000" pitchFamily="2" charset="2"/>
              <a:buChar char="§"/>
            </a:pPr>
            <a:r>
              <a:rPr lang="en-US" sz="2800" dirty="0"/>
              <a:t>Applying for a permit is free</a:t>
            </a:r>
          </a:p>
          <a:p>
            <a:pPr>
              <a:buFont typeface="Wingdings" panose="05000000000000000000" pitchFamily="2" charset="2"/>
              <a:buChar char="§"/>
            </a:pPr>
            <a:r>
              <a:rPr lang="en-US" dirty="0"/>
              <a:t>But permits must achieve conservation or scientific benefit  (per Rule 68A-27.007, F.A.C.)</a:t>
            </a:r>
          </a:p>
          <a:p>
            <a:pPr>
              <a:buFont typeface="Wingdings" panose="05000000000000000000" pitchFamily="2" charset="2"/>
              <a:buChar char="§"/>
            </a:pPr>
            <a:r>
              <a:rPr lang="en-US" dirty="0"/>
              <a:t>Benefit  typically achieved through combination of:</a:t>
            </a:r>
          </a:p>
          <a:p>
            <a:pPr lvl="1">
              <a:buFont typeface="Calibri" panose="020F0502020204030204" pitchFamily="34" charset="0"/>
              <a:buChar char="—"/>
            </a:pPr>
            <a:r>
              <a:rPr lang="en-US" dirty="0"/>
              <a:t>Minimization measures to reduce take</a:t>
            </a:r>
          </a:p>
          <a:p>
            <a:pPr lvl="1">
              <a:buFont typeface="Calibri" panose="020F0502020204030204" pitchFamily="34" charset="0"/>
              <a:buChar char="—"/>
            </a:pPr>
            <a:r>
              <a:rPr lang="en-US" dirty="0"/>
              <a:t>Mitigation measures to counterbalance take and achieve benefit</a:t>
            </a:r>
          </a:p>
        </p:txBody>
      </p:sp>
      <p:sp>
        <p:nvSpPr>
          <p:cNvPr id="6" name="Title 5">
            <a:extLst>
              <a:ext uri="{FF2B5EF4-FFF2-40B4-BE49-F238E27FC236}">
                <a16:creationId xmlns:a16="http://schemas.microsoft.com/office/drawing/2014/main" id="{36893C6D-54EE-43ED-8A5B-792B8D8F3358}"/>
              </a:ext>
            </a:extLst>
          </p:cNvPr>
          <p:cNvSpPr>
            <a:spLocks noGrp="1"/>
          </p:cNvSpPr>
          <p:nvPr>
            <p:ph type="title"/>
          </p:nvPr>
        </p:nvSpPr>
        <p:spPr>
          <a:xfrm>
            <a:off x="656897" y="92076"/>
            <a:ext cx="10515600" cy="1325563"/>
          </a:xfrm>
        </p:spPr>
        <p:txBody>
          <a:bodyPr/>
          <a:lstStyle/>
          <a:p>
            <a:r>
              <a:rPr lang="en-US" b="1" dirty="0"/>
              <a:t>Minimization and Mitigation</a:t>
            </a:r>
          </a:p>
        </p:txBody>
      </p:sp>
      <p:sp>
        <p:nvSpPr>
          <p:cNvPr id="4" name="Content Placeholder 2">
            <a:extLst>
              <a:ext uri="{FF2B5EF4-FFF2-40B4-BE49-F238E27FC236}">
                <a16:creationId xmlns:a16="http://schemas.microsoft.com/office/drawing/2014/main" id="{5C066BB5-8AD5-4372-B149-2A44441857FC}"/>
              </a:ext>
            </a:extLst>
          </p:cNvPr>
          <p:cNvSpPr txBox="1">
            <a:spLocks/>
          </p:cNvSpPr>
          <p:nvPr/>
        </p:nvSpPr>
        <p:spPr>
          <a:xfrm>
            <a:off x="751490" y="4250178"/>
            <a:ext cx="9582807" cy="13005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dirty="0"/>
              <a:t>ERP mitigation typically sufficient for take via significant modification of wetland foraging or nesting habitat</a:t>
            </a:r>
          </a:p>
        </p:txBody>
      </p:sp>
      <p:pic>
        <p:nvPicPr>
          <p:cNvPr id="2" name="Audio 1">
            <a:hlinkClick r:id="" action="ppaction://media"/>
            <a:extLst>
              <a:ext uri="{FF2B5EF4-FFF2-40B4-BE49-F238E27FC236}">
                <a16:creationId xmlns:a16="http://schemas.microsoft.com/office/drawing/2014/main" id="{13BB7F76-C2D0-4295-AAFC-39ACEE3CBD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42948258"/>
      </p:ext>
    </p:extLst>
  </p:cSld>
  <p:clrMapOvr>
    <a:masterClrMapping/>
  </p:clrMapOvr>
  <mc:AlternateContent xmlns:mc="http://schemas.openxmlformats.org/markup-compatibility/2006" xmlns:p14="http://schemas.microsoft.com/office/powerpoint/2010/main">
    <mc:Choice Requires="p14">
      <p:transition spd="slow" p14:dur="2000" advTm="53593"/>
    </mc:Choice>
    <mc:Fallback xmlns="">
      <p:transition spd="slow" advTm="53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99C986-AEA0-4B2F-862F-06222A163CA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00200" y="1386834"/>
            <a:ext cx="9982200" cy="5377915"/>
          </a:xfrm>
          <a:prstGeom prst="rect">
            <a:avLst/>
          </a:prstGeom>
        </p:spPr>
      </p:pic>
      <p:sp>
        <p:nvSpPr>
          <p:cNvPr id="5" name="Title 4">
            <a:extLst>
              <a:ext uri="{FF2B5EF4-FFF2-40B4-BE49-F238E27FC236}">
                <a16:creationId xmlns:a16="http://schemas.microsoft.com/office/drawing/2014/main" id="{BF87A527-34B3-4D37-B4BB-58180728DF9E}"/>
              </a:ext>
            </a:extLst>
          </p:cNvPr>
          <p:cNvSpPr>
            <a:spLocks noGrp="1"/>
          </p:cNvSpPr>
          <p:nvPr>
            <p:ph type="title"/>
          </p:nvPr>
        </p:nvSpPr>
        <p:spPr/>
        <p:txBody>
          <a:bodyPr/>
          <a:lstStyle/>
          <a:p>
            <a:r>
              <a:rPr lang="en-US" b="1" dirty="0"/>
              <a:t>Intentional Take Permit for </a:t>
            </a:r>
            <a:r>
              <a:rPr lang="en-US" b="1" i="1" dirty="0"/>
              <a:t>research</a:t>
            </a:r>
          </a:p>
        </p:txBody>
      </p:sp>
      <p:sp>
        <p:nvSpPr>
          <p:cNvPr id="6" name="Oval 5">
            <a:extLst>
              <a:ext uri="{FF2B5EF4-FFF2-40B4-BE49-F238E27FC236}">
                <a16:creationId xmlns:a16="http://schemas.microsoft.com/office/drawing/2014/main" id="{A0A68DAD-669A-4F09-B630-B82AB1A54F7C}"/>
              </a:ext>
            </a:extLst>
          </p:cNvPr>
          <p:cNvSpPr/>
          <p:nvPr/>
        </p:nvSpPr>
        <p:spPr bwMode="auto">
          <a:xfrm>
            <a:off x="1258390" y="6324600"/>
            <a:ext cx="4648200" cy="533400"/>
          </a:xfrm>
          <a:prstGeom prst="ellipse">
            <a:avLst/>
          </a:prstGeom>
          <a:noFill/>
          <a:ln w="76200" cap="flat" cmpd="sng" algn="ctr">
            <a:solidFill>
              <a:srgbClr val="FF33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Franklin Gothic Book" pitchFamily="34" charset="0"/>
            </a:endParaRPr>
          </a:p>
        </p:txBody>
      </p:sp>
      <p:pic>
        <p:nvPicPr>
          <p:cNvPr id="2" name="Audio 1">
            <a:hlinkClick r:id="" action="ppaction://media"/>
            <a:extLst>
              <a:ext uri="{FF2B5EF4-FFF2-40B4-BE49-F238E27FC236}">
                <a16:creationId xmlns:a16="http://schemas.microsoft.com/office/drawing/2014/main" id="{4E280DEF-086A-4116-843F-96065D56E0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25786925"/>
      </p:ext>
    </p:extLst>
  </p:cSld>
  <p:clrMapOvr>
    <a:masterClrMapping/>
  </p:clrMapOvr>
  <mc:AlternateContent xmlns:mc="http://schemas.openxmlformats.org/markup-compatibility/2006" xmlns:p14="http://schemas.microsoft.com/office/powerpoint/2010/main">
    <mc:Choice Requires="p14">
      <p:transition spd="slow" p14:dur="2000" advTm="10074"/>
    </mc:Choice>
    <mc:Fallback xmlns="">
      <p:transition spd="slow" advTm="10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B87322-948E-472D-8663-AADDDD8B105C}"/>
              </a:ext>
            </a:extLst>
          </p:cNvPr>
          <p:cNvSpPr>
            <a:spLocks noGrp="1"/>
          </p:cNvSpPr>
          <p:nvPr>
            <p:ph idx="1"/>
          </p:nvPr>
        </p:nvSpPr>
        <p:spPr>
          <a:xfrm>
            <a:off x="951213" y="1690688"/>
            <a:ext cx="10596622" cy="2833850"/>
          </a:xfrm>
        </p:spPr>
        <p:txBody>
          <a:bodyPr>
            <a:normAutofit fontScale="85000" lnSpcReduction="20000"/>
          </a:bodyPr>
          <a:lstStyle/>
          <a:p>
            <a:pPr>
              <a:buFont typeface="Wingdings" panose="05000000000000000000" pitchFamily="2" charset="2"/>
              <a:buChar char="§"/>
            </a:pPr>
            <a:r>
              <a:rPr lang="en-US" dirty="0"/>
              <a:t>To address</a:t>
            </a:r>
            <a:r>
              <a:rPr lang="en-US" sz="2800" dirty="0"/>
              <a:t> issues of human health, safety, destruction of property by </a:t>
            </a:r>
            <a:r>
              <a:rPr lang="en-US" sz="2800"/>
              <a:t>sandhill cranes</a:t>
            </a:r>
            <a:endParaRPr lang="en-US" sz="2800" dirty="0"/>
          </a:p>
          <a:p>
            <a:pPr>
              <a:buFont typeface="Wingdings" panose="05000000000000000000" pitchFamily="2" charset="2"/>
              <a:buChar char="§"/>
            </a:pPr>
            <a:r>
              <a:rPr lang="en-US" sz="2800" dirty="0"/>
              <a:t>First, coordinate with a Wildlife Assistance Biologist in one of our Regional Offices for passive deterrent methods.</a:t>
            </a:r>
          </a:p>
          <a:p>
            <a:pPr>
              <a:buFont typeface="Wingdings" panose="05000000000000000000" pitchFamily="2" charset="2"/>
              <a:buChar char="§"/>
            </a:pPr>
            <a:r>
              <a:rPr lang="en-US" sz="2800" dirty="0"/>
              <a:t>Aversive conditioning methods listed in Guidelines are approved without a permit, if passive methods are unsuccessful.</a:t>
            </a:r>
          </a:p>
          <a:p>
            <a:pPr>
              <a:buFont typeface="Wingdings" panose="05000000000000000000" pitchFamily="2" charset="2"/>
              <a:buChar char="§"/>
            </a:pPr>
            <a:r>
              <a:rPr lang="en-US" dirty="0"/>
              <a:t>Methods not listed in Guidelines require an Intentional Take Permit</a:t>
            </a:r>
          </a:p>
          <a:p>
            <a:pPr lvl="1">
              <a:buFont typeface="Calibri" panose="020F0502020204030204" pitchFamily="34" charset="0"/>
              <a:buChar char="—"/>
            </a:pPr>
            <a:r>
              <a:rPr lang="en-US" dirty="0"/>
              <a:t>For an Intentional Take Permit application for harassment, contact </a:t>
            </a:r>
            <a:r>
              <a:rPr lang="en-US" dirty="0">
                <a:hlinkClick r:id="rId5"/>
              </a:rPr>
              <a:t>WildlifePermits@myfwc.com</a:t>
            </a:r>
            <a:endParaRPr lang="en-US" dirty="0"/>
          </a:p>
        </p:txBody>
      </p:sp>
      <p:sp>
        <p:nvSpPr>
          <p:cNvPr id="6" name="Title 5">
            <a:extLst>
              <a:ext uri="{FF2B5EF4-FFF2-40B4-BE49-F238E27FC236}">
                <a16:creationId xmlns:a16="http://schemas.microsoft.com/office/drawing/2014/main" id="{36893C6D-54EE-43ED-8A5B-792B8D8F3358}"/>
              </a:ext>
            </a:extLst>
          </p:cNvPr>
          <p:cNvSpPr>
            <a:spLocks noGrp="1"/>
          </p:cNvSpPr>
          <p:nvPr>
            <p:ph type="title"/>
          </p:nvPr>
        </p:nvSpPr>
        <p:spPr/>
        <p:txBody>
          <a:bodyPr/>
          <a:lstStyle/>
          <a:p>
            <a:r>
              <a:rPr lang="en-US" b="1" dirty="0"/>
              <a:t>Aversive conditioning</a:t>
            </a:r>
          </a:p>
        </p:txBody>
      </p:sp>
      <p:pic>
        <p:nvPicPr>
          <p:cNvPr id="2" name="Audio 1">
            <a:hlinkClick r:id="" action="ppaction://media"/>
            <a:extLst>
              <a:ext uri="{FF2B5EF4-FFF2-40B4-BE49-F238E27FC236}">
                <a16:creationId xmlns:a16="http://schemas.microsoft.com/office/drawing/2014/main" id="{840D8C65-0FEA-4DCD-833B-B3D72FC91F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08073795"/>
      </p:ext>
    </p:extLst>
  </p:cSld>
  <p:clrMapOvr>
    <a:masterClrMapping/>
  </p:clrMapOvr>
  <mc:AlternateContent xmlns:mc="http://schemas.openxmlformats.org/markup-compatibility/2006" xmlns:p14="http://schemas.microsoft.com/office/powerpoint/2010/main">
    <mc:Choice Requires="p14">
      <p:transition spd="slow" p14:dur="2000" advTm="51147"/>
    </mc:Choice>
    <mc:Fallback xmlns="">
      <p:transition spd="slow" advTm="51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E2E815-34E6-4FE2-A9D5-5AE02E8A7DD1}"/>
              </a:ext>
            </a:extLst>
          </p:cNvPr>
          <p:cNvPicPr>
            <a:picLocks noChangeAspect="1"/>
          </p:cNvPicPr>
          <p:nvPr/>
        </p:nvPicPr>
        <p:blipFill>
          <a:blip r:embed="rId5"/>
          <a:stretch>
            <a:fillRect/>
          </a:stretch>
        </p:blipFill>
        <p:spPr>
          <a:xfrm>
            <a:off x="1425697" y="7521"/>
            <a:ext cx="9146840" cy="6388783"/>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8A2303F2-6C20-4453-9BBA-497A9612F93C}"/>
              </a:ext>
            </a:extLst>
          </p:cNvPr>
          <p:cNvSpPr txBox="1"/>
          <p:nvPr/>
        </p:nvSpPr>
        <p:spPr>
          <a:xfrm>
            <a:off x="8706439" y="6396305"/>
            <a:ext cx="1200393" cy="276999"/>
          </a:xfrm>
          <a:prstGeom prst="rect">
            <a:avLst/>
          </a:prstGeom>
          <a:noFill/>
        </p:spPr>
        <p:txBody>
          <a:bodyPr wrap="none" rtlCol="0">
            <a:spAutoFit/>
          </a:bodyPr>
          <a:lstStyle/>
          <a:p>
            <a:r>
              <a:rPr lang="en-US" sz="1200" dirty="0"/>
              <a:t>Marty Folk/FWC</a:t>
            </a:r>
          </a:p>
        </p:txBody>
      </p:sp>
      <p:sp>
        <p:nvSpPr>
          <p:cNvPr id="8" name="Thought Bubble: Cloud 7">
            <a:extLst>
              <a:ext uri="{FF2B5EF4-FFF2-40B4-BE49-F238E27FC236}">
                <a16:creationId xmlns:a16="http://schemas.microsoft.com/office/drawing/2014/main" id="{8D845C1E-711A-4040-A49C-9CDC73C5F37E}"/>
              </a:ext>
            </a:extLst>
          </p:cNvPr>
          <p:cNvSpPr/>
          <p:nvPr/>
        </p:nvSpPr>
        <p:spPr bwMode="auto">
          <a:xfrm>
            <a:off x="4343400" y="71487"/>
            <a:ext cx="7848600" cy="1905000"/>
          </a:xfrm>
          <a:prstGeom prst="cloudCallout">
            <a:avLst>
              <a:gd name="adj1" fmla="val -22939"/>
              <a:gd name="adj2" fmla="val 79308"/>
            </a:avLst>
          </a:prstGeom>
          <a:solidFill>
            <a:srgbClr val="F8F8F8"/>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Franklin Gothic Book" pitchFamily="34" charset="0"/>
              </a:rPr>
              <a:t>      What if I’m not sure if </a:t>
            </a:r>
          </a:p>
          <a:p>
            <a:pPr marL="0" marR="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solidFill>
                <a:effectLst/>
                <a:latin typeface="Franklin Gothic Book" pitchFamily="34" charset="0"/>
              </a:rPr>
              <a:t>I need a permit?</a:t>
            </a:r>
          </a:p>
        </p:txBody>
      </p:sp>
      <p:pic>
        <p:nvPicPr>
          <p:cNvPr id="3" name="Audio 2">
            <a:hlinkClick r:id="" action="ppaction://media"/>
            <a:extLst>
              <a:ext uri="{FF2B5EF4-FFF2-40B4-BE49-F238E27FC236}">
                <a16:creationId xmlns:a16="http://schemas.microsoft.com/office/drawing/2014/main" id="{F8FF4367-A20F-4705-A203-F1072B4E96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09336552"/>
      </p:ext>
    </p:extLst>
  </p:cSld>
  <p:clrMapOvr>
    <a:masterClrMapping/>
  </p:clrMapOvr>
  <mc:AlternateContent xmlns:mc="http://schemas.openxmlformats.org/markup-compatibility/2006" xmlns:p14="http://schemas.microsoft.com/office/powerpoint/2010/main">
    <mc:Choice Requires="p14">
      <p:transition spd="slow" p14:dur="2000" advTm="4277"/>
    </mc:Choice>
    <mc:Fallback xmlns="">
      <p:transition spd="slow" advTm="4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11BDC8-3B1A-4A88-96DD-81D957B80C8F}"/>
              </a:ext>
            </a:extLst>
          </p:cNvPr>
          <p:cNvSpPr/>
          <p:nvPr/>
        </p:nvSpPr>
        <p:spPr>
          <a:xfrm>
            <a:off x="304800" y="1295400"/>
            <a:ext cx="11277599" cy="1752600"/>
          </a:xfrm>
          <a:prstGeom prst="rect">
            <a:avLst/>
          </a:prstGeom>
        </p:spPr>
        <p:txBody>
          <a:bodyPr wrap="square">
            <a:noAutofit/>
          </a:bodyPr>
          <a:lstStyle/>
          <a:p>
            <a:pPr marL="44450" lvl="2">
              <a:spcBef>
                <a:spcPts val="624"/>
              </a:spcBef>
            </a:pPr>
            <a:r>
              <a:rPr lang="en-US" sz="2800" kern="0" dirty="0"/>
              <a:t>     Guidelines: </a:t>
            </a:r>
          </a:p>
          <a:p>
            <a:pPr marL="501650" lvl="3">
              <a:spcBef>
                <a:spcPts val="624"/>
              </a:spcBef>
            </a:pPr>
            <a:r>
              <a:rPr lang="en-US" sz="2800" kern="0" dirty="0">
                <a:hlinkClick r:id="rId5"/>
              </a:rPr>
              <a:t>http://myfwc.com/wildlifehabitats/imperiled/species-guidelines/</a:t>
            </a:r>
            <a:endParaRPr lang="en-US" sz="2800" kern="0" dirty="0"/>
          </a:p>
          <a:p>
            <a:pPr marL="501650" lvl="3">
              <a:spcBef>
                <a:spcPts val="624"/>
              </a:spcBef>
            </a:pPr>
            <a:endParaRPr lang="en-US" sz="2800" kern="0" dirty="0"/>
          </a:p>
        </p:txBody>
      </p:sp>
      <p:sp>
        <p:nvSpPr>
          <p:cNvPr id="7" name="Rectangle 6">
            <a:extLst>
              <a:ext uri="{FF2B5EF4-FFF2-40B4-BE49-F238E27FC236}">
                <a16:creationId xmlns:a16="http://schemas.microsoft.com/office/drawing/2014/main" id="{5F5EDF28-6194-4736-9887-CE3CE1F3885E}"/>
              </a:ext>
            </a:extLst>
          </p:cNvPr>
          <p:cNvSpPr/>
          <p:nvPr/>
        </p:nvSpPr>
        <p:spPr>
          <a:xfrm>
            <a:off x="240146" y="2858345"/>
            <a:ext cx="7510156" cy="2019300"/>
          </a:xfrm>
          <a:prstGeom prst="rect">
            <a:avLst/>
          </a:prstGeom>
        </p:spPr>
        <p:txBody>
          <a:bodyPr wrap="square">
            <a:noAutofit/>
          </a:bodyPr>
          <a:lstStyle/>
          <a:p>
            <a:pPr marL="501650" lvl="3">
              <a:spcBef>
                <a:spcPts val="624"/>
              </a:spcBef>
            </a:pPr>
            <a:endParaRPr lang="en-US" sz="2800" kern="0"/>
          </a:p>
        </p:txBody>
      </p:sp>
      <p:sp>
        <p:nvSpPr>
          <p:cNvPr id="9" name="Rectangle 8">
            <a:extLst>
              <a:ext uri="{FF2B5EF4-FFF2-40B4-BE49-F238E27FC236}">
                <a16:creationId xmlns:a16="http://schemas.microsoft.com/office/drawing/2014/main" id="{FA4C57FE-BE4A-4A57-B53B-1EFF4F6BC3EC}"/>
              </a:ext>
            </a:extLst>
          </p:cNvPr>
          <p:cNvSpPr/>
          <p:nvPr/>
        </p:nvSpPr>
        <p:spPr>
          <a:xfrm>
            <a:off x="762000" y="2298778"/>
            <a:ext cx="9448800" cy="3568622"/>
          </a:xfrm>
          <a:prstGeom prst="rect">
            <a:avLst/>
          </a:prstGeom>
        </p:spPr>
        <p:txBody>
          <a:bodyPr wrap="square">
            <a:noAutofit/>
          </a:bodyPr>
          <a:lstStyle/>
          <a:p>
            <a:r>
              <a:rPr lang="en-US" sz="2800" dirty="0"/>
              <a:t>Regional Conservation Biologists: </a:t>
            </a:r>
          </a:p>
          <a:p>
            <a:r>
              <a:rPr lang="en-US" sz="3200" dirty="0">
                <a:hlinkClick r:id="rId6"/>
              </a:rPr>
              <a:t>https://myfwc.com/license/wildlife/protected-wildlife-permits/contacts/</a:t>
            </a:r>
            <a:endParaRPr lang="en-US" sz="3200" dirty="0"/>
          </a:p>
          <a:p>
            <a:endParaRPr lang="en-US" sz="3200" dirty="0"/>
          </a:p>
          <a:p>
            <a:pPr lvl="1"/>
            <a:endParaRPr lang="en-US" dirty="0"/>
          </a:p>
        </p:txBody>
      </p:sp>
      <p:sp>
        <p:nvSpPr>
          <p:cNvPr id="2" name="Title 1">
            <a:extLst>
              <a:ext uri="{FF2B5EF4-FFF2-40B4-BE49-F238E27FC236}">
                <a16:creationId xmlns:a16="http://schemas.microsoft.com/office/drawing/2014/main" id="{609F2B87-74D5-4D33-9A5D-64D8ED4C1AD6}"/>
              </a:ext>
            </a:extLst>
          </p:cNvPr>
          <p:cNvSpPr>
            <a:spLocks noGrp="1"/>
          </p:cNvSpPr>
          <p:nvPr>
            <p:ph type="title"/>
          </p:nvPr>
        </p:nvSpPr>
        <p:spPr/>
        <p:txBody>
          <a:bodyPr/>
          <a:lstStyle/>
          <a:p>
            <a:r>
              <a:rPr lang="en-US" b="1" dirty="0"/>
              <a:t>Resources</a:t>
            </a:r>
          </a:p>
        </p:txBody>
      </p:sp>
      <p:pic>
        <p:nvPicPr>
          <p:cNvPr id="3" name="Audio 2">
            <a:hlinkClick r:id="" action="ppaction://media"/>
            <a:extLst>
              <a:ext uri="{FF2B5EF4-FFF2-40B4-BE49-F238E27FC236}">
                <a16:creationId xmlns:a16="http://schemas.microsoft.com/office/drawing/2014/main" id="{25F21454-8281-4396-BD65-6F4C602740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17603804"/>
      </p:ext>
    </p:extLst>
  </p:cSld>
  <p:clrMapOvr>
    <a:masterClrMapping/>
  </p:clrMapOvr>
  <mc:AlternateContent xmlns:mc="http://schemas.openxmlformats.org/markup-compatibility/2006" xmlns:p14="http://schemas.microsoft.com/office/powerpoint/2010/main">
    <mc:Choice Requires="p14">
      <p:transition spd="slow" p14:dur="2000" advTm="24380"/>
    </mc:Choice>
    <mc:Fallback xmlns="">
      <p:transition spd="slow" advTm="24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4874" y="1658228"/>
            <a:ext cx="7010399" cy="4572000"/>
          </a:xfrm>
          <a:prstGeom prst="rect">
            <a:avLst/>
          </a:prstGeom>
        </p:spPr>
        <p:txBody>
          <a:bodyPr wrap="square">
            <a:noAutofit/>
          </a:bodyPr>
          <a:lstStyle/>
          <a:p>
            <a:pPr marL="490538" lvl="2" indent="-457200">
              <a:spcBef>
                <a:spcPts val="468"/>
              </a:spcBef>
              <a:buFont typeface="Wingdings" panose="05000000000000000000" pitchFamily="2" charset="2"/>
              <a:buChar char="§"/>
            </a:pPr>
            <a:r>
              <a:rPr lang="en-US" sz="2800" kern="0" dirty="0"/>
              <a:t>Long-legged, long-necked gray bird</a:t>
            </a:r>
          </a:p>
          <a:p>
            <a:pPr marL="490538" lvl="2" indent="-457200">
              <a:spcBef>
                <a:spcPts val="468"/>
              </a:spcBef>
              <a:buFont typeface="Wingdings" panose="05000000000000000000" pitchFamily="2" charset="2"/>
              <a:buChar char="§"/>
            </a:pPr>
            <a:r>
              <a:rPr lang="en-US" sz="2800" kern="0" dirty="0"/>
              <a:t>Can reach height of 47 inches</a:t>
            </a:r>
            <a:endParaRPr lang="en-US" sz="2400" kern="0" dirty="0"/>
          </a:p>
          <a:p>
            <a:pPr marL="490538" lvl="2" indent="-457200">
              <a:spcBef>
                <a:spcPts val="468"/>
              </a:spcBef>
              <a:buFont typeface="Wingdings" panose="05000000000000000000" pitchFamily="2" charset="2"/>
              <a:buChar char="§"/>
            </a:pPr>
            <a:r>
              <a:rPr lang="en-US" sz="2800" kern="0" dirty="0"/>
              <a:t>Bare patch of red skin on crown of head</a:t>
            </a:r>
          </a:p>
          <a:p>
            <a:pPr marL="490538" lvl="2" indent="-457200">
              <a:spcBef>
                <a:spcPts val="468"/>
              </a:spcBef>
              <a:buFont typeface="Wingdings" panose="05000000000000000000" pitchFamily="2" charset="2"/>
              <a:buChar char="§"/>
            </a:pPr>
            <a:r>
              <a:rPr lang="en-US" sz="2800" kern="0" dirty="0"/>
              <a:t>Flies with outstretched neck, unlike herons</a:t>
            </a:r>
          </a:p>
          <a:p>
            <a:pPr marL="490538" lvl="2" indent="-457200">
              <a:spcBef>
                <a:spcPts val="468"/>
              </a:spcBef>
              <a:buFont typeface="Wingdings" panose="05000000000000000000" pitchFamily="2" charset="2"/>
              <a:buChar char="§"/>
            </a:pPr>
            <a:r>
              <a:rPr lang="en-US" sz="2800" kern="0" dirty="0"/>
              <a:t>Can live as long as 21 </a:t>
            </a:r>
            <a:r>
              <a:rPr lang="en-US" sz="2800" kern="0" dirty="0" err="1"/>
              <a:t>yrs</a:t>
            </a:r>
            <a:r>
              <a:rPr lang="en-US" sz="2800" kern="0" dirty="0"/>
              <a:t> (average 7)</a:t>
            </a:r>
            <a:endParaRPr lang="en-US" sz="2400" kern="0" dirty="0"/>
          </a:p>
          <a:p>
            <a:pPr marL="208360" lvl="2" indent="-175022">
              <a:spcBef>
                <a:spcPts val="468"/>
              </a:spcBef>
              <a:buFont typeface="Wingdings" pitchFamily="2" charset="2"/>
              <a:buChar char="§"/>
            </a:pPr>
            <a:endParaRPr lang="en-US" sz="2400" kern="0" dirty="0"/>
          </a:p>
          <a:p>
            <a:pPr marL="208360" lvl="2" indent="-175022">
              <a:spcBef>
                <a:spcPts val="468"/>
              </a:spcBef>
              <a:buFont typeface="Wingdings" pitchFamily="2" charset="2"/>
              <a:buChar char="§"/>
            </a:pPr>
            <a:endParaRPr lang="en-US" sz="2400" kern="0" dirty="0"/>
          </a:p>
          <a:p>
            <a:pPr marL="208360" lvl="2" indent="-175022">
              <a:spcBef>
                <a:spcPts val="468"/>
              </a:spcBef>
              <a:buFont typeface="Wingdings" pitchFamily="2" charset="2"/>
              <a:buChar char="§"/>
            </a:pPr>
            <a:endParaRPr lang="en-US" sz="2400" kern="0" dirty="0"/>
          </a:p>
        </p:txBody>
      </p:sp>
      <p:sp>
        <p:nvSpPr>
          <p:cNvPr id="3" name="Title 2">
            <a:extLst>
              <a:ext uri="{FF2B5EF4-FFF2-40B4-BE49-F238E27FC236}">
                <a16:creationId xmlns:a16="http://schemas.microsoft.com/office/drawing/2014/main" id="{C35410CD-65F8-45B3-8350-5447EF8BF8C7}"/>
              </a:ext>
            </a:extLst>
          </p:cNvPr>
          <p:cNvSpPr>
            <a:spLocks noGrp="1"/>
          </p:cNvSpPr>
          <p:nvPr>
            <p:ph type="title"/>
          </p:nvPr>
        </p:nvSpPr>
        <p:spPr>
          <a:xfrm>
            <a:off x="838200" y="250179"/>
            <a:ext cx="10515600" cy="1325563"/>
          </a:xfrm>
        </p:spPr>
        <p:txBody>
          <a:bodyPr/>
          <a:lstStyle/>
          <a:p>
            <a:r>
              <a:rPr lang="en-US" b="1" dirty="0"/>
              <a:t>Biological background</a:t>
            </a:r>
            <a:br>
              <a:rPr lang="en-US" dirty="0"/>
            </a:br>
            <a:endParaRPr lang="en-US" dirty="0"/>
          </a:p>
        </p:txBody>
      </p:sp>
      <p:pic>
        <p:nvPicPr>
          <p:cNvPr id="8" name="Picture 7">
            <a:extLst>
              <a:ext uri="{FF2B5EF4-FFF2-40B4-BE49-F238E27FC236}">
                <a16:creationId xmlns:a16="http://schemas.microsoft.com/office/drawing/2014/main" id="{EDFE9489-54D1-4600-99AF-4022379C2559}"/>
              </a:ext>
            </a:extLst>
          </p:cNvPr>
          <p:cNvPicPr/>
          <p:nvPr/>
        </p:nvPicPr>
        <p:blipFill>
          <a:blip r:embed="rId5" cstate="email">
            <a:extLst>
              <a:ext uri="{28A0092B-C50C-407E-A947-70E740481C1C}">
                <a14:useLocalDpi xmlns:a14="http://schemas.microsoft.com/office/drawing/2010/main"/>
              </a:ext>
            </a:extLst>
          </a:blip>
          <a:stretch>
            <a:fillRect/>
          </a:stretch>
        </p:blipFill>
        <p:spPr>
          <a:xfrm>
            <a:off x="7235273" y="1274124"/>
            <a:ext cx="4506012" cy="3120272"/>
          </a:xfrm>
          <a:prstGeom prst="rect">
            <a:avLst/>
          </a:prstGeom>
          <a:ln>
            <a:noFill/>
          </a:ln>
          <a:effectLst>
            <a:outerShdw blurRad="190500" algn="tl" rotWithShape="0">
              <a:srgbClr val="000000">
                <a:alpha val="70000"/>
              </a:srgbClr>
            </a:outerShdw>
          </a:effectLst>
        </p:spPr>
      </p:pic>
      <p:sp>
        <p:nvSpPr>
          <p:cNvPr id="11" name="Rectangle 1">
            <a:extLst>
              <a:ext uri="{FF2B5EF4-FFF2-40B4-BE49-F238E27FC236}">
                <a16:creationId xmlns:a16="http://schemas.microsoft.com/office/drawing/2014/main" id="{65B4D7E5-9952-4FA9-AAB7-A2B07CE68F3D}"/>
              </a:ext>
            </a:extLst>
          </p:cNvPr>
          <p:cNvSpPr>
            <a:spLocks noChangeArrowheads="1"/>
          </p:cNvSpPr>
          <p:nvPr/>
        </p:nvSpPr>
        <p:spPr bwMode="auto">
          <a:xfrm>
            <a:off x="10644927" y="4476882"/>
            <a:ext cx="11623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tx1"/>
                </a:solidFill>
                <a:latin typeface="Franklin Gothic Book" panose="020B0503020102020204" pitchFamily="34" charset="0"/>
              </a:defRPr>
            </a:lvl1pPr>
            <a:lvl2pPr marL="742950" indent="-285750">
              <a:spcBef>
                <a:spcPct val="20000"/>
              </a:spcBef>
              <a:buChar char="–"/>
              <a:defRPr sz="2800">
                <a:solidFill>
                  <a:schemeClr val="tx1"/>
                </a:solidFill>
                <a:latin typeface="Franklin Gothic Book" panose="020B0503020102020204" pitchFamily="34" charset="0"/>
              </a:defRPr>
            </a:lvl2pPr>
            <a:lvl3pPr marL="1143000" indent="-228600">
              <a:spcBef>
                <a:spcPct val="20000"/>
              </a:spcBef>
              <a:buFont typeface="Wingdings" panose="05000000000000000000" pitchFamily="2" charset="2"/>
              <a:buChar char="§"/>
              <a:defRPr sz="2400">
                <a:solidFill>
                  <a:schemeClr val="tx1"/>
                </a:solidFill>
                <a:latin typeface="Franklin Gothic Book" panose="020B0503020102020204" pitchFamily="34" charset="0"/>
              </a:defRPr>
            </a:lvl3pPr>
            <a:lvl4pPr marL="1600200" indent="-228600">
              <a:spcBef>
                <a:spcPct val="20000"/>
              </a:spcBef>
              <a:buChar char="–"/>
              <a:defRPr sz="2000">
                <a:solidFill>
                  <a:schemeClr val="tx1"/>
                </a:solidFill>
                <a:latin typeface="Franklin Gothic Book" panose="020B0503020102020204" pitchFamily="34" charset="0"/>
              </a:defRPr>
            </a:lvl4pPr>
            <a:lvl5pPr marL="2057400" indent="-228600">
              <a:spcBef>
                <a:spcPct val="20000"/>
              </a:spcBef>
              <a:buChar char="»"/>
              <a:defRPr sz="20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9pPr>
          </a:lstStyle>
          <a:p>
            <a:pPr>
              <a:spcBef>
                <a:spcPct val="0"/>
              </a:spcBef>
              <a:buFontTx/>
              <a:buNone/>
            </a:pPr>
            <a:r>
              <a:rPr lang="en-US" altLang="en-US" sz="1200" dirty="0"/>
              <a:t>Photo by FWC</a:t>
            </a:r>
          </a:p>
        </p:txBody>
      </p:sp>
      <p:pic>
        <p:nvPicPr>
          <p:cNvPr id="5" name="Audio 4">
            <a:hlinkClick r:id="" action="ppaction://media"/>
            <a:extLst>
              <a:ext uri="{FF2B5EF4-FFF2-40B4-BE49-F238E27FC236}">
                <a16:creationId xmlns:a16="http://schemas.microsoft.com/office/drawing/2014/main" id="{6607867F-1BC2-4EDA-8D4E-708985A0C2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84465715"/>
      </p:ext>
    </p:extLst>
  </p:cSld>
  <p:clrMapOvr>
    <a:masterClrMapping/>
  </p:clrMapOvr>
  <mc:AlternateContent xmlns:mc="http://schemas.openxmlformats.org/markup-compatibility/2006" xmlns:p14="http://schemas.microsoft.com/office/powerpoint/2010/main">
    <mc:Choice Requires="p14">
      <p:transition spd="slow" p14:dur="2000" advTm="34349"/>
    </mc:Choice>
    <mc:Fallback xmlns="">
      <p:transition spd="slow" advTm="34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90557-816E-4634-A762-39AAB7E051B3}"/>
              </a:ext>
            </a:extLst>
          </p:cNvPr>
          <p:cNvSpPr>
            <a:spLocks noGrp="1"/>
          </p:cNvSpPr>
          <p:nvPr>
            <p:ph type="title"/>
          </p:nvPr>
        </p:nvSpPr>
        <p:spPr>
          <a:xfrm>
            <a:off x="688428" y="18255"/>
            <a:ext cx="10515600" cy="1325563"/>
          </a:xfrm>
        </p:spPr>
        <p:txBody>
          <a:bodyPr/>
          <a:lstStyle/>
          <a:p>
            <a:r>
              <a:rPr lang="en-US" b="1" dirty="0"/>
              <a:t>Conservation Design considerations</a:t>
            </a:r>
          </a:p>
        </p:txBody>
      </p:sp>
      <p:sp>
        <p:nvSpPr>
          <p:cNvPr id="3" name="Content Placeholder 2">
            <a:extLst>
              <a:ext uri="{FF2B5EF4-FFF2-40B4-BE49-F238E27FC236}">
                <a16:creationId xmlns:a16="http://schemas.microsoft.com/office/drawing/2014/main" id="{BDFA2E8F-E52C-43D0-A6BA-8CD92DBBDF19}"/>
              </a:ext>
            </a:extLst>
          </p:cNvPr>
          <p:cNvSpPr>
            <a:spLocks noGrp="1"/>
          </p:cNvSpPr>
          <p:nvPr>
            <p:ph idx="1"/>
          </p:nvPr>
        </p:nvSpPr>
        <p:spPr>
          <a:xfrm>
            <a:off x="380756" y="1271586"/>
            <a:ext cx="6721695" cy="4351338"/>
          </a:xfrm>
        </p:spPr>
        <p:txBody>
          <a:bodyPr/>
          <a:lstStyle/>
          <a:p>
            <a:pPr>
              <a:buFont typeface="Wingdings" panose="05000000000000000000" pitchFamily="2" charset="2"/>
              <a:buChar char="§"/>
            </a:pPr>
            <a:r>
              <a:rPr lang="en-US" dirty="0"/>
              <a:t>Designing roads away from suitable wetlands</a:t>
            </a:r>
          </a:p>
          <a:p>
            <a:pPr lvl="1">
              <a:buFont typeface="Calibri" panose="020F0502020204030204" pitchFamily="34" charset="0"/>
              <a:buChar char="—"/>
            </a:pPr>
            <a:r>
              <a:rPr lang="en-US" dirty="0"/>
              <a:t>Reduces vehicle mortality</a:t>
            </a:r>
          </a:p>
          <a:p>
            <a:pPr lvl="1">
              <a:buFont typeface="Calibri" panose="020F0502020204030204" pitchFamily="34" charset="0"/>
              <a:buChar char="—"/>
            </a:pPr>
            <a:r>
              <a:rPr lang="en-US" dirty="0"/>
              <a:t>Reduces flooding of nests due to runoff from impervious surfaces</a:t>
            </a:r>
          </a:p>
          <a:p>
            <a:pPr marL="228600" lvl="1">
              <a:buFont typeface="Wingdings" panose="05000000000000000000" pitchFamily="2" charset="2"/>
              <a:buChar char="§"/>
            </a:pPr>
            <a:r>
              <a:rPr lang="en-US" sz="2800" dirty="0"/>
              <a:t>Maintaining or restoring natural hydrology</a:t>
            </a:r>
          </a:p>
          <a:p>
            <a:pPr marL="228600" lvl="1">
              <a:buFont typeface="Wingdings" panose="05000000000000000000" pitchFamily="2" charset="2"/>
              <a:buChar char="§"/>
            </a:pPr>
            <a:r>
              <a:rPr lang="en-US" sz="2800" dirty="0"/>
              <a:t>Signage, speed limits, or other methods to reduce vehicle mortality</a:t>
            </a:r>
          </a:p>
        </p:txBody>
      </p:sp>
      <p:pic>
        <p:nvPicPr>
          <p:cNvPr id="4" name="Picture 3">
            <a:extLst>
              <a:ext uri="{FF2B5EF4-FFF2-40B4-BE49-F238E27FC236}">
                <a16:creationId xmlns:a16="http://schemas.microsoft.com/office/drawing/2014/main" id="{ACA595C2-AD64-4DB8-8F8F-045B01072B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77827" y="1100426"/>
            <a:ext cx="4025745" cy="5757574"/>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7A1AC38D-5561-42D3-854E-4ED45F6C76E4}"/>
              </a:ext>
            </a:extLst>
          </p:cNvPr>
          <p:cNvSpPr txBox="1"/>
          <p:nvPr/>
        </p:nvSpPr>
        <p:spPr>
          <a:xfrm>
            <a:off x="7488950" y="6488668"/>
            <a:ext cx="2599366" cy="369332"/>
          </a:xfrm>
          <a:prstGeom prst="rect">
            <a:avLst/>
          </a:prstGeom>
          <a:noFill/>
        </p:spPr>
        <p:txBody>
          <a:bodyPr wrap="none" rtlCol="0">
            <a:spAutoFit/>
          </a:bodyPr>
          <a:lstStyle/>
          <a:p>
            <a:r>
              <a:rPr lang="en-US" dirty="0"/>
              <a:t>Photo by Marty Folk/FWC</a:t>
            </a:r>
          </a:p>
        </p:txBody>
      </p:sp>
      <p:pic>
        <p:nvPicPr>
          <p:cNvPr id="6" name="Audio 5">
            <a:hlinkClick r:id="" action="ppaction://media"/>
            <a:extLst>
              <a:ext uri="{FF2B5EF4-FFF2-40B4-BE49-F238E27FC236}">
                <a16:creationId xmlns:a16="http://schemas.microsoft.com/office/drawing/2014/main" id="{68CBCDE5-27FE-457D-9F30-40EE3928A8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14881032"/>
      </p:ext>
    </p:extLst>
  </p:cSld>
  <p:clrMapOvr>
    <a:masterClrMapping/>
  </p:clrMapOvr>
  <mc:AlternateContent xmlns:mc="http://schemas.openxmlformats.org/markup-compatibility/2006" xmlns:p14="http://schemas.microsoft.com/office/powerpoint/2010/main">
    <mc:Choice Requires="p14">
      <p:transition spd="slow" p14:dur="2000" advTm="47943"/>
    </mc:Choice>
    <mc:Fallback xmlns="">
      <p:transition spd="slow" advTm="47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56DAB6-E576-4014-BC1F-115DE6472D1F}"/>
              </a:ext>
            </a:extLst>
          </p:cNvPr>
          <p:cNvSpPr/>
          <p:nvPr/>
        </p:nvSpPr>
        <p:spPr>
          <a:xfrm>
            <a:off x="1066800" y="1495180"/>
            <a:ext cx="9677400" cy="646331"/>
          </a:xfrm>
          <a:prstGeom prst="rect">
            <a:avLst/>
          </a:prstGeom>
        </p:spPr>
        <p:txBody>
          <a:bodyPr wrap="square">
            <a:spAutoFit/>
          </a:bodyPr>
          <a:lstStyle/>
          <a:p>
            <a:pPr algn="ctr"/>
            <a:r>
              <a:rPr lang="en-US" sz="3600">
                <a:hlinkClick r:id="rId5"/>
              </a:rPr>
              <a:t>http://myfwc.com/wildlifehabitats/imperiled/</a:t>
            </a:r>
            <a:endParaRPr lang="en-US" sz="3600"/>
          </a:p>
        </p:txBody>
      </p:sp>
      <p:sp>
        <p:nvSpPr>
          <p:cNvPr id="12" name="TextBox 11">
            <a:extLst>
              <a:ext uri="{FF2B5EF4-FFF2-40B4-BE49-F238E27FC236}">
                <a16:creationId xmlns:a16="http://schemas.microsoft.com/office/drawing/2014/main" id="{35F3077C-954B-4C36-A185-5E65E3E34EEA}"/>
              </a:ext>
            </a:extLst>
          </p:cNvPr>
          <p:cNvSpPr txBox="1"/>
          <p:nvPr/>
        </p:nvSpPr>
        <p:spPr>
          <a:xfrm>
            <a:off x="2552700" y="2514600"/>
            <a:ext cx="7086600" cy="2492990"/>
          </a:xfrm>
          <a:prstGeom prst="rect">
            <a:avLst/>
          </a:prstGeom>
          <a:noFill/>
        </p:spPr>
        <p:txBody>
          <a:bodyPr wrap="square" rtlCol="0">
            <a:spAutoFit/>
          </a:bodyPr>
          <a:lstStyle/>
          <a:p>
            <a:pPr algn="ctr"/>
            <a:r>
              <a:rPr lang="en-US" sz="3600">
                <a:latin typeface="+mn-lt"/>
                <a:hlinkClick r:id="rId6"/>
              </a:rPr>
              <a:t>Craig.Faulhaber@MyFWC.com</a:t>
            </a:r>
            <a:endParaRPr lang="en-US" sz="3600">
              <a:latin typeface="+mn-lt"/>
            </a:endParaRPr>
          </a:p>
          <a:p>
            <a:pPr algn="ctr"/>
            <a:r>
              <a:rPr lang="en-US" sz="3600">
                <a:latin typeface="+mn-lt"/>
                <a:hlinkClick r:id="rId7"/>
              </a:rPr>
              <a:t>Adrienne.Fitzwilliam@MyFWC.com</a:t>
            </a:r>
            <a:endParaRPr lang="en-US" sz="3600">
              <a:latin typeface="+mn-lt"/>
            </a:endParaRPr>
          </a:p>
          <a:p>
            <a:pPr algn="ctr"/>
            <a:endParaRPr lang="en-US" sz="3600">
              <a:latin typeface="+mn-lt"/>
            </a:endParaRPr>
          </a:p>
          <a:p>
            <a:endParaRPr lang="en-US" sz="2800">
              <a:latin typeface="+mn-lt"/>
            </a:endParaRPr>
          </a:p>
        </p:txBody>
      </p:sp>
      <p:sp>
        <p:nvSpPr>
          <p:cNvPr id="2" name="Title 1">
            <a:extLst>
              <a:ext uri="{FF2B5EF4-FFF2-40B4-BE49-F238E27FC236}">
                <a16:creationId xmlns:a16="http://schemas.microsoft.com/office/drawing/2014/main" id="{F8496240-D4D5-4D4C-BD37-54B9A5739066}"/>
              </a:ext>
            </a:extLst>
          </p:cNvPr>
          <p:cNvSpPr>
            <a:spLocks noGrp="1"/>
          </p:cNvSpPr>
          <p:nvPr>
            <p:ph type="title"/>
          </p:nvPr>
        </p:nvSpPr>
        <p:spPr/>
        <p:txBody>
          <a:bodyPr/>
          <a:lstStyle/>
          <a:p>
            <a:r>
              <a:rPr lang="en-US" b="1" dirty="0"/>
              <a:t>Questions</a:t>
            </a:r>
          </a:p>
        </p:txBody>
      </p:sp>
      <p:pic>
        <p:nvPicPr>
          <p:cNvPr id="3" name="Audio 2">
            <a:hlinkClick r:id="" action="ppaction://media"/>
            <a:extLst>
              <a:ext uri="{FF2B5EF4-FFF2-40B4-BE49-F238E27FC236}">
                <a16:creationId xmlns:a16="http://schemas.microsoft.com/office/drawing/2014/main" id="{EE5344E8-0C8C-46B6-A3CF-20D69AB5E7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49506232"/>
      </p:ext>
    </p:extLst>
  </p:cSld>
  <p:clrMapOvr>
    <a:masterClrMapping/>
  </p:clrMapOvr>
  <mc:AlternateContent xmlns:mc="http://schemas.openxmlformats.org/markup-compatibility/2006" xmlns:p14="http://schemas.microsoft.com/office/powerpoint/2010/main">
    <mc:Choice Requires="p14">
      <p:transition spd="slow" p14:dur="2000" advTm="20544"/>
    </mc:Choice>
    <mc:Fallback xmlns="">
      <p:transition spd="slow" advTm="20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09331" y="1586856"/>
            <a:ext cx="6553200" cy="4572000"/>
          </a:xfrm>
          <a:prstGeom prst="rect">
            <a:avLst/>
          </a:prstGeom>
        </p:spPr>
        <p:txBody>
          <a:bodyPr wrap="square">
            <a:noAutofit/>
          </a:bodyPr>
          <a:lstStyle/>
          <a:p>
            <a:pPr marL="490538" lvl="2" indent="-457200">
              <a:spcBef>
                <a:spcPts val="468"/>
              </a:spcBef>
              <a:buFont typeface="Wingdings" panose="05000000000000000000" pitchFamily="2" charset="2"/>
              <a:buChar char="§"/>
            </a:pPr>
            <a:r>
              <a:rPr lang="en-US" sz="2800" kern="0" dirty="0"/>
              <a:t>Non-migratory subspecies</a:t>
            </a:r>
          </a:p>
          <a:p>
            <a:pPr marL="490538" lvl="2" indent="-457200">
              <a:spcBef>
                <a:spcPts val="468"/>
              </a:spcBef>
              <a:buFont typeface="Wingdings" panose="05000000000000000000" pitchFamily="2" charset="2"/>
              <a:buChar char="§"/>
            </a:pPr>
            <a:r>
              <a:rPr lang="en-US" sz="2800" kern="0" dirty="0"/>
              <a:t>Note: non-listed, migratory winters in Florida (Oct-Mar) but breeds elsewhere</a:t>
            </a:r>
            <a:endParaRPr lang="en-US" sz="2400" kern="0" dirty="0"/>
          </a:p>
          <a:p>
            <a:pPr marL="490538" lvl="2" indent="-457200">
              <a:spcBef>
                <a:spcPts val="468"/>
              </a:spcBef>
              <a:buFont typeface="Wingdings" panose="05000000000000000000" pitchFamily="2" charset="2"/>
              <a:buChar char="§"/>
            </a:pPr>
            <a:r>
              <a:rPr lang="en-US" sz="2800" kern="0" dirty="0"/>
              <a:t>Subspecies difficult to tell apart</a:t>
            </a:r>
          </a:p>
          <a:p>
            <a:pPr marL="208360" lvl="2" indent="-175022">
              <a:spcBef>
                <a:spcPts val="468"/>
              </a:spcBef>
              <a:buFont typeface="Wingdings" pitchFamily="2" charset="2"/>
              <a:buChar char="§"/>
            </a:pPr>
            <a:endParaRPr lang="en-US" sz="2400" kern="0" dirty="0"/>
          </a:p>
          <a:p>
            <a:pPr marL="208360" lvl="2" indent="-175022">
              <a:spcBef>
                <a:spcPts val="468"/>
              </a:spcBef>
              <a:buFont typeface="Wingdings" pitchFamily="2" charset="2"/>
              <a:buChar char="§"/>
            </a:pPr>
            <a:endParaRPr lang="en-US" sz="2400" kern="0" dirty="0"/>
          </a:p>
          <a:p>
            <a:pPr marL="208360" lvl="2" indent="-175022">
              <a:spcBef>
                <a:spcPts val="468"/>
              </a:spcBef>
              <a:buFont typeface="Wingdings" pitchFamily="2" charset="2"/>
              <a:buChar char="§"/>
            </a:pPr>
            <a:endParaRPr lang="en-US" sz="2400" kern="0" dirty="0"/>
          </a:p>
          <a:p>
            <a:pPr marL="208360" lvl="2" indent="-175022">
              <a:spcBef>
                <a:spcPts val="468"/>
              </a:spcBef>
              <a:buFont typeface="Wingdings" pitchFamily="2" charset="2"/>
              <a:buChar char="§"/>
            </a:pPr>
            <a:endParaRPr lang="en-US" sz="2400" kern="0" dirty="0"/>
          </a:p>
        </p:txBody>
      </p:sp>
      <p:sp>
        <p:nvSpPr>
          <p:cNvPr id="3" name="Title 2">
            <a:extLst>
              <a:ext uri="{FF2B5EF4-FFF2-40B4-BE49-F238E27FC236}">
                <a16:creationId xmlns:a16="http://schemas.microsoft.com/office/drawing/2014/main" id="{C35410CD-65F8-45B3-8350-5447EF8BF8C7}"/>
              </a:ext>
            </a:extLst>
          </p:cNvPr>
          <p:cNvSpPr>
            <a:spLocks noGrp="1"/>
          </p:cNvSpPr>
          <p:nvPr>
            <p:ph type="title"/>
          </p:nvPr>
        </p:nvSpPr>
        <p:spPr>
          <a:xfrm>
            <a:off x="838200" y="261293"/>
            <a:ext cx="10515600" cy="1325563"/>
          </a:xfrm>
        </p:spPr>
        <p:txBody>
          <a:bodyPr/>
          <a:lstStyle/>
          <a:p>
            <a:r>
              <a:rPr lang="en-US" b="1" dirty="0"/>
              <a:t>Biological background</a:t>
            </a:r>
            <a:br>
              <a:rPr lang="en-US" dirty="0"/>
            </a:br>
            <a:endParaRPr lang="en-US" dirty="0"/>
          </a:p>
        </p:txBody>
      </p:sp>
      <p:pic>
        <p:nvPicPr>
          <p:cNvPr id="10" name="Picture 9">
            <a:extLst>
              <a:ext uri="{FF2B5EF4-FFF2-40B4-BE49-F238E27FC236}">
                <a16:creationId xmlns:a16="http://schemas.microsoft.com/office/drawing/2014/main" id="{7C1C5CCA-2BC3-4ACC-BEEC-8424773BCEF9}"/>
              </a:ext>
            </a:extLst>
          </p:cNvPr>
          <p:cNvPicPr/>
          <p:nvPr/>
        </p:nvPicPr>
        <p:blipFill>
          <a:blip r:embed="rId5" cstate="email">
            <a:extLst>
              <a:ext uri="{28A0092B-C50C-407E-A947-70E740481C1C}">
                <a14:useLocalDpi xmlns:a14="http://schemas.microsoft.com/office/drawing/2010/main"/>
              </a:ext>
            </a:extLst>
          </a:blip>
          <a:stretch>
            <a:fillRect/>
          </a:stretch>
        </p:blipFill>
        <p:spPr>
          <a:xfrm>
            <a:off x="7305178" y="1027906"/>
            <a:ext cx="4392890" cy="4053722"/>
          </a:xfrm>
          <a:prstGeom prst="rect">
            <a:avLst/>
          </a:prstGeom>
        </p:spPr>
      </p:pic>
      <p:pic>
        <p:nvPicPr>
          <p:cNvPr id="2" name="Audio 1">
            <a:hlinkClick r:id="" action="ppaction://media"/>
            <a:extLst>
              <a:ext uri="{FF2B5EF4-FFF2-40B4-BE49-F238E27FC236}">
                <a16:creationId xmlns:a16="http://schemas.microsoft.com/office/drawing/2014/main" id="{7E0CC31C-ED60-4449-886B-F816203A89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44293091"/>
      </p:ext>
    </p:extLst>
  </p:cSld>
  <p:clrMapOvr>
    <a:masterClrMapping/>
  </p:clrMapOvr>
  <mc:AlternateContent xmlns:mc="http://schemas.openxmlformats.org/markup-compatibility/2006" xmlns:p14="http://schemas.microsoft.com/office/powerpoint/2010/main">
    <mc:Choice Requires="p14">
      <p:transition spd="slow" p14:dur="2000" advTm="34822"/>
    </mc:Choice>
    <mc:Fallback xmlns="">
      <p:transition spd="slow" advTm="34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68344" y="1341125"/>
            <a:ext cx="6318840" cy="4572000"/>
          </a:xfrm>
          <a:prstGeom prst="rect">
            <a:avLst/>
          </a:prstGeom>
        </p:spPr>
        <p:txBody>
          <a:bodyPr wrap="square">
            <a:noAutofit/>
          </a:bodyPr>
          <a:lstStyle/>
          <a:p>
            <a:pPr marL="490538" lvl="2" indent="-457200">
              <a:spcBef>
                <a:spcPts val="468"/>
              </a:spcBef>
              <a:buFont typeface="Wingdings" panose="05000000000000000000" pitchFamily="2" charset="2"/>
              <a:buChar char="§"/>
            </a:pPr>
            <a:r>
              <a:rPr lang="en-US" sz="2800" kern="0" dirty="0"/>
              <a:t>Open, shallow freshwater marshes critical for nesting/roosting</a:t>
            </a:r>
            <a:endParaRPr lang="en-US" sz="2400" kern="0" dirty="0"/>
          </a:p>
          <a:p>
            <a:pPr marL="490538" lvl="2" indent="-457200">
              <a:spcBef>
                <a:spcPts val="468"/>
              </a:spcBef>
              <a:buFont typeface="Wingdings" panose="05000000000000000000" pitchFamily="2" charset="2"/>
              <a:buChar char="§"/>
            </a:pPr>
            <a:r>
              <a:rPr lang="en-US" sz="2800" kern="0" dirty="0"/>
              <a:t>Forage in a variety of open wetlands and uplands</a:t>
            </a:r>
          </a:p>
          <a:p>
            <a:pPr marL="512763" lvl="3" indent="-457200">
              <a:spcBef>
                <a:spcPts val="468"/>
              </a:spcBef>
              <a:buFont typeface="Wingdings" panose="05000000000000000000" pitchFamily="2" charset="2"/>
              <a:buChar char="§"/>
            </a:pPr>
            <a:r>
              <a:rPr lang="en-US" sz="2800" kern="0" dirty="0"/>
              <a:t>Omnivorous</a:t>
            </a:r>
          </a:p>
          <a:p>
            <a:pPr marL="969963" lvl="4" indent="-457200">
              <a:spcBef>
                <a:spcPts val="468"/>
              </a:spcBef>
              <a:buFont typeface="Calibri" panose="020F0502020204030204" pitchFamily="34" charset="0"/>
              <a:buChar char="—"/>
            </a:pPr>
            <a:r>
              <a:rPr lang="en-US" sz="2800" kern="0" dirty="0"/>
              <a:t>Seeds, roots, invertebrates, small vertebrates, etc.</a:t>
            </a:r>
          </a:p>
          <a:p>
            <a:pPr marL="208360" lvl="2" indent="-175022">
              <a:spcBef>
                <a:spcPts val="468"/>
              </a:spcBef>
              <a:buFont typeface="Wingdings" pitchFamily="2" charset="2"/>
              <a:buChar char="§"/>
            </a:pPr>
            <a:endParaRPr lang="en-US" sz="2400" kern="0" dirty="0"/>
          </a:p>
          <a:p>
            <a:pPr marL="208360" lvl="2" indent="-175022">
              <a:spcBef>
                <a:spcPts val="468"/>
              </a:spcBef>
              <a:buFont typeface="Wingdings" pitchFamily="2" charset="2"/>
              <a:buChar char="§"/>
            </a:pPr>
            <a:endParaRPr lang="en-US" sz="2400" kern="0" dirty="0"/>
          </a:p>
          <a:p>
            <a:pPr marL="208360" lvl="2" indent="-175022">
              <a:spcBef>
                <a:spcPts val="468"/>
              </a:spcBef>
              <a:buFont typeface="Wingdings" pitchFamily="2" charset="2"/>
              <a:buChar char="§"/>
            </a:pPr>
            <a:endParaRPr lang="en-US" sz="2400" kern="0" dirty="0"/>
          </a:p>
          <a:p>
            <a:pPr marL="208360" lvl="2" indent="-175022">
              <a:spcBef>
                <a:spcPts val="468"/>
              </a:spcBef>
              <a:buFont typeface="Wingdings" pitchFamily="2" charset="2"/>
              <a:buChar char="§"/>
            </a:pPr>
            <a:endParaRPr lang="en-US" sz="2400" kern="0" dirty="0"/>
          </a:p>
        </p:txBody>
      </p:sp>
      <p:sp>
        <p:nvSpPr>
          <p:cNvPr id="3" name="Title 2">
            <a:extLst>
              <a:ext uri="{FF2B5EF4-FFF2-40B4-BE49-F238E27FC236}">
                <a16:creationId xmlns:a16="http://schemas.microsoft.com/office/drawing/2014/main" id="{C35410CD-65F8-45B3-8350-5447EF8BF8C7}"/>
              </a:ext>
            </a:extLst>
          </p:cNvPr>
          <p:cNvSpPr>
            <a:spLocks noGrp="1"/>
          </p:cNvSpPr>
          <p:nvPr>
            <p:ph type="title"/>
          </p:nvPr>
        </p:nvSpPr>
        <p:spPr>
          <a:xfrm>
            <a:off x="838200" y="76255"/>
            <a:ext cx="10515600" cy="1082372"/>
          </a:xfrm>
        </p:spPr>
        <p:txBody>
          <a:bodyPr>
            <a:normAutofit/>
          </a:bodyPr>
          <a:lstStyle/>
          <a:p>
            <a:r>
              <a:rPr lang="en-US" b="1" dirty="0"/>
              <a:t>Biological background</a:t>
            </a:r>
            <a:endParaRPr lang="en-US" dirty="0"/>
          </a:p>
        </p:txBody>
      </p:sp>
      <p:sp>
        <p:nvSpPr>
          <p:cNvPr id="11" name="Rectangle 1">
            <a:extLst>
              <a:ext uri="{FF2B5EF4-FFF2-40B4-BE49-F238E27FC236}">
                <a16:creationId xmlns:a16="http://schemas.microsoft.com/office/drawing/2014/main" id="{9F4FE84D-A8DE-48B4-945C-239BE5BE2BE3}"/>
              </a:ext>
            </a:extLst>
          </p:cNvPr>
          <p:cNvSpPr>
            <a:spLocks noChangeArrowheads="1"/>
          </p:cNvSpPr>
          <p:nvPr/>
        </p:nvSpPr>
        <p:spPr bwMode="auto">
          <a:xfrm>
            <a:off x="10336223" y="4708186"/>
            <a:ext cx="185577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tx1"/>
                </a:solidFill>
                <a:latin typeface="Franklin Gothic Book" panose="020B0503020102020204" pitchFamily="34" charset="0"/>
              </a:defRPr>
            </a:lvl1pPr>
            <a:lvl2pPr marL="742950" indent="-285750">
              <a:spcBef>
                <a:spcPct val="20000"/>
              </a:spcBef>
              <a:buChar char="–"/>
              <a:defRPr sz="2800">
                <a:solidFill>
                  <a:schemeClr val="tx1"/>
                </a:solidFill>
                <a:latin typeface="Franklin Gothic Book" panose="020B0503020102020204" pitchFamily="34" charset="0"/>
              </a:defRPr>
            </a:lvl2pPr>
            <a:lvl3pPr marL="1143000" indent="-228600">
              <a:spcBef>
                <a:spcPct val="20000"/>
              </a:spcBef>
              <a:buFont typeface="Wingdings" panose="05000000000000000000" pitchFamily="2" charset="2"/>
              <a:buChar char="§"/>
              <a:defRPr sz="2400">
                <a:solidFill>
                  <a:schemeClr val="tx1"/>
                </a:solidFill>
                <a:latin typeface="Franklin Gothic Book" panose="020B0503020102020204" pitchFamily="34" charset="0"/>
              </a:defRPr>
            </a:lvl3pPr>
            <a:lvl4pPr marL="1600200" indent="-228600">
              <a:spcBef>
                <a:spcPct val="20000"/>
              </a:spcBef>
              <a:buChar char="–"/>
              <a:defRPr sz="2000">
                <a:solidFill>
                  <a:schemeClr val="tx1"/>
                </a:solidFill>
                <a:latin typeface="Franklin Gothic Book" panose="020B0503020102020204" pitchFamily="34" charset="0"/>
              </a:defRPr>
            </a:lvl4pPr>
            <a:lvl5pPr marL="2057400" indent="-228600">
              <a:spcBef>
                <a:spcPct val="20000"/>
              </a:spcBef>
              <a:buChar char="»"/>
              <a:defRPr sz="20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9pPr>
          </a:lstStyle>
          <a:p>
            <a:pPr>
              <a:spcBef>
                <a:spcPct val="0"/>
              </a:spcBef>
              <a:buFontTx/>
              <a:buNone/>
            </a:pPr>
            <a:r>
              <a:rPr lang="en-US" altLang="en-US" sz="1050" dirty="0"/>
              <a:t>Photo by Craig Faulhaber</a:t>
            </a:r>
          </a:p>
        </p:txBody>
      </p:sp>
      <p:pic>
        <p:nvPicPr>
          <p:cNvPr id="4" name="Picture 3" descr="A bird standing on top of a grass covered field&#10;&#10;Description automatically generated">
            <a:extLst>
              <a:ext uri="{FF2B5EF4-FFF2-40B4-BE49-F238E27FC236}">
                <a16:creationId xmlns:a16="http://schemas.microsoft.com/office/drawing/2014/main" id="{A4FCF811-0C2F-4548-9662-721AF8BF59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3343" y="1420237"/>
            <a:ext cx="4931924" cy="3287949"/>
          </a:xfrm>
          <a:prstGeom prst="rect">
            <a:avLst/>
          </a:prstGeom>
          <a:ln>
            <a:noFill/>
          </a:ln>
          <a:effectLst>
            <a:outerShdw blurRad="190500" algn="tl" rotWithShape="0">
              <a:srgbClr val="000000">
                <a:alpha val="70000"/>
              </a:srgbClr>
            </a:outerShdw>
          </a:effectLst>
        </p:spPr>
      </p:pic>
      <p:pic>
        <p:nvPicPr>
          <p:cNvPr id="2" name="Audio 1">
            <a:hlinkClick r:id="" action="ppaction://media"/>
            <a:extLst>
              <a:ext uri="{FF2B5EF4-FFF2-40B4-BE49-F238E27FC236}">
                <a16:creationId xmlns:a16="http://schemas.microsoft.com/office/drawing/2014/main" id="{7585F2A9-B049-44BC-A717-09C4BEC206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54360962"/>
      </p:ext>
    </p:extLst>
  </p:cSld>
  <p:clrMapOvr>
    <a:masterClrMapping/>
  </p:clrMapOvr>
  <mc:AlternateContent xmlns:mc="http://schemas.openxmlformats.org/markup-compatibility/2006" xmlns:p14="http://schemas.microsoft.com/office/powerpoint/2010/main">
    <mc:Choice Requires="p14">
      <p:transition spd="slow" p14:dur="2000" advTm="42470"/>
    </mc:Choice>
    <mc:Fallback xmlns="">
      <p:transition spd="slow" advTm="42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7581" y="1347280"/>
            <a:ext cx="7245168" cy="4572000"/>
          </a:xfrm>
          <a:prstGeom prst="rect">
            <a:avLst/>
          </a:prstGeom>
        </p:spPr>
        <p:txBody>
          <a:bodyPr wrap="square">
            <a:noAutofit/>
          </a:bodyPr>
          <a:lstStyle/>
          <a:p>
            <a:pPr marL="490538" lvl="2" indent="-457200">
              <a:spcBef>
                <a:spcPts val="468"/>
              </a:spcBef>
              <a:buFont typeface="Wingdings" panose="05000000000000000000" pitchFamily="2" charset="2"/>
              <a:buChar char="§"/>
            </a:pPr>
            <a:r>
              <a:rPr lang="en-US" sz="2800" kern="0" dirty="0"/>
              <a:t>Breeding season typically Feb-Apr</a:t>
            </a:r>
          </a:p>
          <a:p>
            <a:pPr marL="947738" lvl="3" indent="-457200">
              <a:spcBef>
                <a:spcPts val="468"/>
              </a:spcBef>
              <a:buFont typeface="Calibri" panose="020F0502020204030204" pitchFamily="34" charset="0"/>
              <a:buChar char="—"/>
            </a:pPr>
            <a:r>
              <a:rPr lang="en-US" sz="2800" kern="0" dirty="0"/>
              <a:t>As early as Dec, as late as Aug</a:t>
            </a:r>
          </a:p>
          <a:p>
            <a:pPr marL="512763" lvl="3" indent="-457200">
              <a:spcBef>
                <a:spcPts val="468"/>
              </a:spcBef>
              <a:buFont typeface="Wingdings" panose="05000000000000000000" pitchFamily="2" charset="2"/>
              <a:buChar char="§"/>
            </a:pPr>
            <a:r>
              <a:rPr lang="en-US" sz="2800" kern="0" dirty="0"/>
              <a:t>Nests built of plant stems in shallow marshes</a:t>
            </a:r>
          </a:p>
          <a:p>
            <a:pPr marL="512763" lvl="3" indent="-457200">
              <a:spcBef>
                <a:spcPts val="468"/>
              </a:spcBef>
              <a:buFont typeface="Wingdings" panose="05000000000000000000" pitchFamily="2" charset="2"/>
              <a:buChar char="§"/>
            </a:pPr>
            <a:r>
              <a:rPr lang="en-US" sz="2800" kern="0" dirty="0"/>
              <a:t>Nesting locations vary from year to year with water conditions</a:t>
            </a:r>
          </a:p>
          <a:p>
            <a:pPr marL="512763" lvl="3" indent="-457200">
              <a:spcBef>
                <a:spcPts val="468"/>
              </a:spcBef>
              <a:buFont typeface="Wingdings" panose="05000000000000000000" pitchFamily="2" charset="2"/>
              <a:buChar char="§"/>
            </a:pPr>
            <a:r>
              <a:rPr lang="en-US" sz="2800" kern="0" dirty="0"/>
              <a:t>Clutch size 1-3 eggs, typically 2</a:t>
            </a:r>
          </a:p>
          <a:p>
            <a:pPr marL="33338" lvl="2">
              <a:spcBef>
                <a:spcPts val="468"/>
              </a:spcBef>
            </a:pPr>
            <a:endParaRPr lang="en-US" sz="2400" kern="0" dirty="0"/>
          </a:p>
          <a:p>
            <a:pPr marL="208360" lvl="2" indent="-175022">
              <a:spcBef>
                <a:spcPts val="468"/>
              </a:spcBef>
              <a:buFont typeface="Wingdings" pitchFamily="2" charset="2"/>
              <a:buChar char="§"/>
            </a:pPr>
            <a:endParaRPr lang="en-US" sz="2400" kern="0" dirty="0"/>
          </a:p>
          <a:p>
            <a:pPr marL="208360" lvl="2" indent="-175022">
              <a:spcBef>
                <a:spcPts val="468"/>
              </a:spcBef>
              <a:buFont typeface="Wingdings" pitchFamily="2" charset="2"/>
              <a:buChar char="§"/>
            </a:pPr>
            <a:endParaRPr lang="en-US" sz="2400" kern="0" dirty="0"/>
          </a:p>
        </p:txBody>
      </p:sp>
      <p:sp>
        <p:nvSpPr>
          <p:cNvPr id="3" name="Title 2">
            <a:extLst>
              <a:ext uri="{FF2B5EF4-FFF2-40B4-BE49-F238E27FC236}">
                <a16:creationId xmlns:a16="http://schemas.microsoft.com/office/drawing/2014/main" id="{C35410CD-65F8-45B3-8350-5447EF8BF8C7}"/>
              </a:ext>
            </a:extLst>
          </p:cNvPr>
          <p:cNvSpPr>
            <a:spLocks noGrp="1"/>
          </p:cNvSpPr>
          <p:nvPr>
            <p:ph type="title"/>
          </p:nvPr>
        </p:nvSpPr>
        <p:spPr>
          <a:xfrm>
            <a:off x="838200" y="275938"/>
            <a:ext cx="10515600" cy="1325563"/>
          </a:xfrm>
        </p:spPr>
        <p:txBody>
          <a:bodyPr/>
          <a:lstStyle/>
          <a:p>
            <a:r>
              <a:rPr lang="en-US" b="1" dirty="0"/>
              <a:t>Biological background</a:t>
            </a:r>
            <a:br>
              <a:rPr lang="en-US" dirty="0"/>
            </a:br>
            <a:endParaRPr lang="en-US" dirty="0"/>
          </a:p>
        </p:txBody>
      </p:sp>
      <p:pic>
        <p:nvPicPr>
          <p:cNvPr id="5" name="Picture 4">
            <a:extLst>
              <a:ext uri="{FF2B5EF4-FFF2-40B4-BE49-F238E27FC236}">
                <a16:creationId xmlns:a16="http://schemas.microsoft.com/office/drawing/2014/main" id="{596CE6ED-19EF-4480-9D61-215FE1F156D9}"/>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7519481" y="1446478"/>
            <a:ext cx="4585861" cy="3313829"/>
          </a:xfrm>
          <a:prstGeom prst="rect">
            <a:avLst/>
          </a:prstGeom>
          <a:ln>
            <a:noFill/>
          </a:ln>
          <a:effectLst>
            <a:outerShdw blurRad="190500" algn="tl" rotWithShape="0">
              <a:srgbClr val="000000">
                <a:alpha val="70000"/>
              </a:srgbClr>
            </a:outerShdw>
          </a:effectLst>
        </p:spPr>
      </p:pic>
      <p:sp>
        <p:nvSpPr>
          <p:cNvPr id="10" name="Rectangle 1">
            <a:extLst>
              <a:ext uri="{FF2B5EF4-FFF2-40B4-BE49-F238E27FC236}">
                <a16:creationId xmlns:a16="http://schemas.microsoft.com/office/drawing/2014/main" id="{0DC58449-32E5-4CC2-A76C-5F747A31065B}"/>
              </a:ext>
            </a:extLst>
          </p:cNvPr>
          <p:cNvSpPr>
            <a:spLocks noChangeArrowheads="1"/>
          </p:cNvSpPr>
          <p:nvPr/>
        </p:nvSpPr>
        <p:spPr bwMode="auto">
          <a:xfrm>
            <a:off x="10743132" y="4711277"/>
            <a:ext cx="17604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tx1"/>
                </a:solidFill>
                <a:latin typeface="Franklin Gothic Book" panose="020B0503020102020204" pitchFamily="34" charset="0"/>
              </a:defRPr>
            </a:lvl1pPr>
            <a:lvl2pPr marL="742950" indent="-285750">
              <a:spcBef>
                <a:spcPct val="20000"/>
              </a:spcBef>
              <a:buChar char="–"/>
              <a:defRPr sz="2800">
                <a:solidFill>
                  <a:schemeClr val="tx1"/>
                </a:solidFill>
                <a:latin typeface="Franklin Gothic Book" panose="020B0503020102020204" pitchFamily="34" charset="0"/>
              </a:defRPr>
            </a:lvl2pPr>
            <a:lvl3pPr marL="1143000" indent="-228600">
              <a:spcBef>
                <a:spcPct val="20000"/>
              </a:spcBef>
              <a:buFont typeface="Wingdings" panose="05000000000000000000" pitchFamily="2" charset="2"/>
              <a:buChar char="§"/>
              <a:defRPr sz="2400">
                <a:solidFill>
                  <a:schemeClr val="tx1"/>
                </a:solidFill>
                <a:latin typeface="Franklin Gothic Book" panose="020B0503020102020204" pitchFamily="34" charset="0"/>
              </a:defRPr>
            </a:lvl3pPr>
            <a:lvl4pPr marL="1600200" indent="-228600">
              <a:spcBef>
                <a:spcPct val="20000"/>
              </a:spcBef>
              <a:buChar char="–"/>
              <a:defRPr sz="2000">
                <a:solidFill>
                  <a:schemeClr val="tx1"/>
                </a:solidFill>
                <a:latin typeface="Franklin Gothic Book" panose="020B0503020102020204" pitchFamily="34" charset="0"/>
              </a:defRPr>
            </a:lvl4pPr>
            <a:lvl5pPr marL="2057400" indent="-228600">
              <a:spcBef>
                <a:spcPct val="20000"/>
              </a:spcBef>
              <a:buChar char="»"/>
              <a:defRPr sz="20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9pPr>
          </a:lstStyle>
          <a:p>
            <a:pPr>
              <a:spcBef>
                <a:spcPct val="0"/>
              </a:spcBef>
              <a:buFontTx/>
              <a:buNone/>
            </a:pPr>
            <a:r>
              <a:rPr lang="en-US" altLang="en-US" sz="1200" dirty="0"/>
              <a:t>Photo by FWC</a:t>
            </a:r>
          </a:p>
        </p:txBody>
      </p:sp>
      <p:pic>
        <p:nvPicPr>
          <p:cNvPr id="4" name="Audio 3">
            <a:hlinkClick r:id="" action="ppaction://media"/>
            <a:extLst>
              <a:ext uri="{FF2B5EF4-FFF2-40B4-BE49-F238E27FC236}">
                <a16:creationId xmlns:a16="http://schemas.microsoft.com/office/drawing/2014/main" id="{22E93A0E-B92E-4A97-BC9B-0D4B298C29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79964288"/>
      </p:ext>
    </p:extLst>
  </p:cSld>
  <p:clrMapOvr>
    <a:masterClrMapping/>
  </p:clrMapOvr>
  <mc:AlternateContent xmlns:mc="http://schemas.openxmlformats.org/markup-compatibility/2006" xmlns:p14="http://schemas.microsoft.com/office/powerpoint/2010/main">
    <mc:Choice Requires="p14">
      <p:transition spd="slow" p14:dur="2000" advTm="24903"/>
    </mc:Choice>
    <mc:Fallback xmlns="">
      <p:transition spd="slow" advTm="24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37925" y="1016323"/>
            <a:ext cx="6873317" cy="4572000"/>
          </a:xfrm>
          <a:prstGeom prst="rect">
            <a:avLst/>
          </a:prstGeom>
        </p:spPr>
        <p:txBody>
          <a:bodyPr wrap="square">
            <a:noAutofit/>
          </a:bodyPr>
          <a:lstStyle/>
          <a:p>
            <a:pPr marL="512763" lvl="3" indent="-457200">
              <a:spcBef>
                <a:spcPts val="468"/>
              </a:spcBef>
              <a:buFont typeface="Wingdings" panose="05000000000000000000" pitchFamily="2" charset="2"/>
              <a:buChar char="§"/>
            </a:pPr>
            <a:r>
              <a:rPr lang="en-US" sz="2800" kern="0" dirty="0"/>
              <a:t>Uplands adjacent to nest marsh critical for foraging  until chicks can fly (~70 days)</a:t>
            </a:r>
          </a:p>
          <a:p>
            <a:pPr marL="512763" lvl="3" indent="-457200">
              <a:spcBef>
                <a:spcPts val="468"/>
              </a:spcBef>
              <a:buFont typeface="Wingdings" panose="05000000000000000000" pitchFamily="2" charset="2"/>
              <a:buChar char="§"/>
            </a:pPr>
            <a:r>
              <a:rPr lang="en-US" sz="2800" kern="0" dirty="0"/>
              <a:t>Young stay with adults for 10 months</a:t>
            </a:r>
          </a:p>
          <a:p>
            <a:pPr marL="208360" lvl="2" indent="-175022">
              <a:spcBef>
                <a:spcPts val="468"/>
              </a:spcBef>
              <a:buFont typeface="Wingdings" pitchFamily="2" charset="2"/>
              <a:buChar char="§"/>
            </a:pPr>
            <a:endParaRPr lang="en-US" sz="2400" kern="0" dirty="0"/>
          </a:p>
          <a:p>
            <a:pPr marL="208360" lvl="2" indent="-175022">
              <a:spcBef>
                <a:spcPts val="468"/>
              </a:spcBef>
              <a:buFont typeface="Wingdings" pitchFamily="2" charset="2"/>
              <a:buChar char="§"/>
            </a:pPr>
            <a:endParaRPr lang="en-US" sz="2400" kern="0" dirty="0"/>
          </a:p>
          <a:p>
            <a:pPr marL="208360" lvl="2" indent="-175022">
              <a:spcBef>
                <a:spcPts val="468"/>
              </a:spcBef>
              <a:buFont typeface="Wingdings" pitchFamily="2" charset="2"/>
              <a:buChar char="§"/>
            </a:pPr>
            <a:endParaRPr lang="en-US" sz="2400" kern="0" dirty="0"/>
          </a:p>
          <a:p>
            <a:pPr marL="208360" lvl="2" indent="-175022">
              <a:spcBef>
                <a:spcPts val="468"/>
              </a:spcBef>
              <a:buFont typeface="Wingdings" pitchFamily="2" charset="2"/>
              <a:buChar char="§"/>
            </a:pPr>
            <a:endParaRPr lang="en-US" sz="2400" kern="0" dirty="0"/>
          </a:p>
        </p:txBody>
      </p:sp>
      <p:sp>
        <p:nvSpPr>
          <p:cNvPr id="3" name="Title 2">
            <a:extLst>
              <a:ext uri="{FF2B5EF4-FFF2-40B4-BE49-F238E27FC236}">
                <a16:creationId xmlns:a16="http://schemas.microsoft.com/office/drawing/2014/main" id="{C35410CD-65F8-45B3-8350-5447EF8BF8C7}"/>
              </a:ext>
            </a:extLst>
          </p:cNvPr>
          <p:cNvSpPr>
            <a:spLocks noGrp="1"/>
          </p:cNvSpPr>
          <p:nvPr>
            <p:ph type="title"/>
          </p:nvPr>
        </p:nvSpPr>
        <p:spPr>
          <a:xfrm>
            <a:off x="838200" y="261825"/>
            <a:ext cx="10515600" cy="1325563"/>
          </a:xfrm>
        </p:spPr>
        <p:txBody>
          <a:bodyPr/>
          <a:lstStyle/>
          <a:p>
            <a:r>
              <a:rPr lang="en-US" b="1" dirty="0"/>
              <a:t>Biological background</a:t>
            </a:r>
            <a:br>
              <a:rPr lang="en-US" dirty="0"/>
            </a:br>
            <a:endParaRPr lang="en-US" dirty="0"/>
          </a:p>
        </p:txBody>
      </p:sp>
      <p:sp>
        <p:nvSpPr>
          <p:cNvPr id="11" name="Rectangle 1">
            <a:extLst>
              <a:ext uri="{FF2B5EF4-FFF2-40B4-BE49-F238E27FC236}">
                <a16:creationId xmlns:a16="http://schemas.microsoft.com/office/drawing/2014/main" id="{F09A2F32-D01C-4554-9DD7-5EC146023AAE}"/>
              </a:ext>
            </a:extLst>
          </p:cNvPr>
          <p:cNvSpPr>
            <a:spLocks noChangeArrowheads="1"/>
          </p:cNvSpPr>
          <p:nvPr/>
        </p:nvSpPr>
        <p:spPr bwMode="auto">
          <a:xfrm>
            <a:off x="3151463" y="5438001"/>
            <a:ext cx="17604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3200">
                <a:solidFill>
                  <a:schemeClr val="tx1"/>
                </a:solidFill>
                <a:latin typeface="Franklin Gothic Book" panose="020B0503020102020204" pitchFamily="34" charset="0"/>
              </a:defRPr>
            </a:lvl1pPr>
            <a:lvl2pPr marL="742950" indent="-285750">
              <a:spcBef>
                <a:spcPct val="20000"/>
              </a:spcBef>
              <a:buChar char="–"/>
              <a:defRPr sz="2800">
                <a:solidFill>
                  <a:schemeClr val="tx1"/>
                </a:solidFill>
                <a:latin typeface="Franklin Gothic Book" panose="020B0503020102020204" pitchFamily="34" charset="0"/>
              </a:defRPr>
            </a:lvl2pPr>
            <a:lvl3pPr marL="1143000" indent="-228600">
              <a:spcBef>
                <a:spcPct val="20000"/>
              </a:spcBef>
              <a:buFont typeface="Wingdings" panose="05000000000000000000" pitchFamily="2" charset="2"/>
              <a:buChar char="§"/>
              <a:defRPr sz="2400">
                <a:solidFill>
                  <a:schemeClr val="tx1"/>
                </a:solidFill>
                <a:latin typeface="Franklin Gothic Book" panose="020B0503020102020204" pitchFamily="34" charset="0"/>
              </a:defRPr>
            </a:lvl3pPr>
            <a:lvl4pPr marL="1600200" indent="-228600">
              <a:spcBef>
                <a:spcPct val="20000"/>
              </a:spcBef>
              <a:buChar char="–"/>
              <a:defRPr sz="2000">
                <a:solidFill>
                  <a:schemeClr val="tx1"/>
                </a:solidFill>
                <a:latin typeface="Franklin Gothic Book" panose="020B0503020102020204" pitchFamily="34" charset="0"/>
              </a:defRPr>
            </a:lvl4pPr>
            <a:lvl5pPr marL="2057400" indent="-228600">
              <a:spcBef>
                <a:spcPct val="20000"/>
              </a:spcBef>
              <a:buChar char="»"/>
              <a:defRPr sz="2000">
                <a:solidFill>
                  <a:schemeClr val="tx1"/>
                </a:solidFill>
                <a:latin typeface="Franklin Gothic Book" panose="020B0503020102020204" pitchFamily="34" charset="0"/>
              </a:defRPr>
            </a:lvl5pPr>
            <a:lvl6pPr marL="25146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6pPr>
            <a:lvl7pPr marL="29718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7pPr>
            <a:lvl8pPr marL="34290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8pPr>
            <a:lvl9pPr marL="3886200" indent="-228600" eaLnBrk="0" fontAlgn="base" hangingPunct="0">
              <a:spcBef>
                <a:spcPct val="20000"/>
              </a:spcBef>
              <a:spcAft>
                <a:spcPct val="0"/>
              </a:spcAft>
              <a:buChar char="»"/>
              <a:defRPr sz="2000">
                <a:solidFill>
                  <a:schemeClr val="tx1"/>
                </a:solidFill>
                <a:latin typeface="Franklin Gothic Book" panose="020B0503020102020204" pitchFamily="34" charset="0"/>
              </a:defRPr>
            </a:lvl9pPr>
          </a:lstStyle>
          <a:p>
            <a:pPr>
              <a:spcBef>
                <a:spcPct val="0"/>
              </a:spcBef>
              <a:buFontTx/>
              <a:buNone/>
            </a:pPr>
            <a:r>
              <a:rPr lang="en-US" altLang="en-US" sz="1200" dirty="0"/>
              <a:t>Photo by FWC</a:t>
            </a:r>
          </a:p>
        </p:txBody>
      </p:sp>
      <p:pic>
        <p:nvPicPr>
          <p:cNvPr id="12" name="Picture 11">
            <a:extLst>
              <a:ext uri="{FF2B5EF4-FFF2-40B4-BE49-F238E27FC236}">
                <a16:creationId xmlns:a16="http://schemas.microsoft.com/office/drawing/2014/main" id="{1B034A78-1E16-485C-8CA6-ED13D084411D}"/>
              </a:ext>
            </a:extLst>
          </p:cNvPr>
          <p:cNvPicPr/>
          <p:nvPr/>
        </p:nvPicPr>
        <p:blipFill>
          <a:blip r:embed="rId5" cstate="email">
            <a:extLst>
              <a:ext uri="{28A0092B-C50C-407E-A947-70E740481C1C}">
                <a14:useLocalDpi xmlns:a14="http://schemas.microsoft.com/office/drawing/2010/main"/>
              </a:ext>
            </a:extLst>
          </a:blip>
          <a:stretch>
            <a:fillRect/>
          </a:stretch>
        </p:blipFill>
        <p:spPr>
          <a:xfrm>
            <a:off x="3066969" y="2748142"/>
            <a:ext cx="4366869" cy="2689859"/>
          </a:xfrm>
          <a:prstGeom prst="rect">
            <a:avLst/>
          </a:prstGeom>
          <a:ln>
            <a:noFill/>
          </a:ln>
          <a:effectLst>
            <a:outerShdw blurRad="190500" algn="tl" rotWithShape="0">
              <a:srgbClr val="000000">
                <a:alpha val="70000"/>
              </a:srgbClr>
            </a:outerShdw>
          </a:effectLst>
        </p:spPr>
      </p:pic>
      <p:pic>
        <p:nvPicPr>
          <p:cNvPr id="4" name="Audio 3">
            <a:hlinkClick r:id="" action="ppaction://media"/>
            <a:extLst>
              <a:ext uri="{FF2B5EF4-FFF2-40B4-BE49-F238E27FC236}">
                <a16:creationId xmlns:a16="http://schemas.microsoft.com/office/drawing/2014/main" id="{383585A1-849F-41EF-9AB7-32274BDD2C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76724851"/>
      </p:ext>
    </p:extLst>
  </p:cSld>
  <p:clrMapOvr>
    <a:masterClrMapping/>
  </p:clrMapOvr>
  <mc:AlternateContent xmlns:mc="http://schemas.openxmlformats.org/markup-compatibility/2006" xmlns:p14="http://schemas.microsoft.com/office/powerpoint/2010/main">
    <mc:Choice Requires="p14">
      <p:transition spd="slow" p14:dur="2000" advTm="32162"/>
    </mc:Choice>
    <mc:Fallback xmlns="">
      <p:transition spd="slow" advTm="32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779819-C425-4BEE-8991-110A459E360D}"/>
              </a:ext>
            </a:extLst>
          </p:cNvPr>
          <p:cNvSpPr>
            <a:spLocks noGrp="1"/>
          </p:cNvSpPr>
          <p:nvPr>
            <p:ph type="title"/>
          </p:nvPr>
        </p:nvSpPr>
        <p:spPr/>
        <p:txBody>
          <a:bodyPr/>
          <a:lstStyle/>
          <a:p>
            <a:r>
              <a:rPr lang="en-US" b="1" dirty="0"/>
              <a:t>Protections</a:t>
            </a:r>
          </a:p>
        </p:txBody>
      </p:sp>
      <p:sp>
        <p:nvSpPr>
          <p:cNvPr id="5" name="Rectangle 4">
            <a:extLst>
              <a:ext uri="{FF2B5EF4-FFF2-40B4-BE49-F238E27FC236}">
                <a16:creationId xmlns:a16="http://schemas.microsoft.com/office/drawing/2014/main" id="{10F4D4D5-7F9E-468A-B508-4505D7E17BD8}"/>
              </a:ext>
            </a:extLst>
          </p:cNvPr>
          <p:cNvSpPr/>
          <p:nvPr/>
        </p:nvSpPr>
        <p:spPr>
          <a:xfrm>
            <a:off x="1580813" y="1690688"/>
            <a:ext cx="6181859" cy="1880002"/>
          </a:xfrm>
          <a:prstGeom prst="rect">
            <a:avLst/>
          </a:prstGeom>
        </p:spPr>
        <p:txBody>
          <a:bodyPr wrap="square">
            <a:spAutoFit/>
          </a:bodyPr>
          <a:lstStyle/>
          <a:p>
            <a:pPr marL="490538" lvl="2" indent="-457200">
              <a:spcBef>
                <a:spcPts val="468"/>
              </a:spcBef>
              <a:buFont typeface="Wingdings" panose="05000000000000000000" pitchFamily="2" charset="2"/>
              <a:buChar char="§"/>
            </a:pPr>
            <a:r>
              <a:rPr lang="en-US" sz="2800" dirty="0"/>
              <a:t>State designated Threatened (Chapter 68A-27, F.A.C.)</a:t>
            </a:r>
          </a:p>
          <a:p>
            <a:pPr marL="490538" lvl="2" indent="-457200">
              <a:spcBef>
                <a:spcPts val="468"/>
              </a:spcBef>
              <a:buFont typeface="Wingdings" panose="05000000000000000000" pitchFamily="2" charset="2"/>
              <a:buChar char="§"/>
            </a:pPr>
            <a:r>
              <a:rPr lang="en-US" sz="2800" dirty="0"/>
              <a:t>Federal Migratory Bird Protection Act and associated state rule</a:t>
            </a:r>
          </a:p>
        </p:txBody>
      </p:sp>
      <p:pic>
        <p:nvPicPr>
          <p:cNvPr id="8" name="Picture 7">
            <a:extLst>
              <a:ext uri="{FF2B5EF4-FFF2-40B4-BE49-F238E27FC236}">
                <a16:creationId xmlns:a16="http://schemas.microsoft.com/office/drawing/2014/main" id="{31319429-6E2E-4044-9DC1-8A527941952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49" b="99494" l="9894" r="89988">
                        <a14:foregroundMark x1="35807" y1="89882" x2="27444" y2="99494"/>
                        <a14:foregroundMark x1="27444" y1="99494" x2="29564" y2="89713"/>
                        <a14:backgroundMark x1="58893" y1="76391" x2="49823" y2="67960"/>
                        <a14:backgroundMark x1="49823" y1="67960" x2="41578" y2="77403"/>
                        <a14:backgroundMark x1="41578" y1="77403" x2="51590" y2="83811"/>
                        <a14:backgroundMark x1="51590" y1="83811" x2="60071" y2="75211"/>
                        <a14:backgroundMark x1="60071" y1="75211" x2="51355" y2="66105"/>
                        <a14:backgroundMark x1="51355" y1="66105" x2="44876" y2="62901"/>
                      </a14:backgroundRemoval>
                    </a14:imgEffect>
                  </a14:imgLayer>
                </a14:imgProps>
              </a:ext>
            </a:extLst>
          </a:blip>
          <a:stretch>
            <a:fillRect/>
          </a:stretch>
        </p:blipFill>
        <p:spPr>
          <a:xfrm flipH="1">
            <a:off x="5476671" y="2185360"/>
            <a:ext cx="6689833" cy="4672640"/>
          </a:xfrm>
          <a:prstGeom prst="rect">
            <a:avLst/>
          </a:prstGeom>
          <a:ln>
            <a:noFill/>
          </a:ln>
          <a:effectLst>
            <a:outerShdw blurRad="190500" algn="tl" rotWithShape="0">
              <a:srgbClr val="000000">
                <a:alpha val="70000"/>
              </a:srgbClr>
            </a:outerShdw>
          </a:effectLst>
        </p:spPr>
      </p:pic>
      <p:pic>
        <p:nvPicPr>
          <p:cNvPr id="2" name="Audio 1">
            <a:hlinkClick r:id="" action="ppaction://media"/>
            <a:extLst>
              <a:ext uri="{FF2B5EF4-FFF2-40B4-BE49-F238E27FC236}">
                <a16:creationId xmlns:a16="http://schemas.microsoft.com/office/drawing/2014/main" id="{A5C05602-9925-4D19-BD6B-4FC1D1941F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48873009"/>
      </p:ext>
    </p:extLst>
  </p:cSld>
  <p:clrMapOvr>
    <a:masterClrMapping/>
  </p:clrMapOvr>
  <mc:AlternateContent xmlns:mc="http://schemas.openxmlformats.org/markup-compatibility/2006" xmlns:p14="http://schemas.microsoft.com/office/powerpoint/2010/main">
    <mc:Choice Requires="p14">
      <p:transition spd="slow" p14:dur="2000" advTm="24356"/>
    </mc:Choice>
    <mc:Fallback xmlns="">
      <p:transition spd="slow" advTm="24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Content Placeholder 2"/>
          <p:cNvSpPr txBox="1">
            <a:spLocks/>
          </p:cNvSpPr>
          <p:nvPr/>
        </p:nvSpPr>
        <p:spPr bwMode="auto">
          <a:xfrm>
            <a:off x="1066800" y="1417638"/>
            <a:ext cx="9029700" cy="3886200"/>
          </a:xfrm>
          <a:prstGeom prst="rect">
            <a:avLst/>
          </a:prstGeom>
          <a:noFill/>
          <a:ln w="9525">
            <a:noFill/>
            <a:miter lim="800000"/>
            <a:headEnd/>
            <a:tailEnd/>
          </a:ln>
        </p:spPr>
        <p:txBody>
          <a:bodyPr/>
          <a:lstStyle/>
          <a:p>
            <a:pPr marL="457200" indent="-457200">
              <a:buFont typeface="Wingdings" panose="05000000000000000000" pitchFamily="2" charset="2"/>
              <a:buChar char="§"/>
            </a:pPr>
            <a:r>
              <a:rPr lang="en-US" sz="2800" u="sng" dirty="0"/>
              <a:t>68A-27.003(a), F.A.C.</a:t>
            </a:r>
            <a:r>
              <a:rPr lang="en-US" sz="2800" dirty="0"/>
              <a:t> No person shall </a:t>
            </a:r>
            <a:r>
              <a:rPr lang="en-US" sz="2800" b="1" dirty="0"/>
              <a:t>take</a:t>
            </a:r>
            <a:r>
              <a:rPr lang="en-US" sz="2800" dirty="0"/>
              <a:t>, possess, or sell any of the endangered or threatened species included in this subsection, or parts thereof or their nests or eggs except as allowed by specific federal or state permit or authorization. </a:t>
            </a:r>
          </a:p>
        </p:txBody>
      </p:sp>
      <p:sp>
        <p:nvSpPr>
          <p:cNvPr id="4" name="Title 3">
            <a:extLst>
              <a:ext uri="{FF2B5EF4-FFF2-40B4-BE49-F238E27FC236}">
                <a16:creationId xmlns:a16="http://schemas.microsoft.com/office/drawing/2014/main" id="{31C7A55E-5146-4504-A8E5-DFE7B4977B2E}"/>
              </a:ext>
            </a:extLst>
          </p:cNvPr>
          <p:cNvSpPr>
            <a:spLocks noGrp="1"/>
          </p:cNvSpPr>
          <p:nvPr>
            <p:ph type="title"/>
          </p:nvPr>
        </p:nvSpPr>
        <p:spPr/>
        <p:txBody>
          <a:bodyPr/>
          <a:lstStyle/>
          <a:p>
            <a:r>
              <a:rPr lang="en-US" b="1" dirty="0"/>
              <a:t>Rules and Regulations </a:t>
            </a:r>
          </a:p>
        </p:txBody>
      </p:sp>
      <p:pic>
        <p:nvPicPr>
          <p:cNvPr id="3" name="Picture 2" descr="A bird standing on top of a grass covered field&#10;&#10;Description automatically generated">
            <a:extLst>
              <a:ext uri="{FF2B5EF4-FFF2-40B4-BE49-F238E27FC236}">
                <a16:creationId xmlns:a16="http://schemas.microsoft.com/office/drawing/2014/main" id="{BC313C6D-69C5-4859-B5A0-46E23BC25E36}"/>
              </a:ext>
            </a:extLst>
          </p:cNvPr>
          <p:cNvPicPr>
            <a:picLocks noChangeAspect="1"/>
          </p:cNvPicPr>
          <p:nvPr/>
        </p:nvPicPr>
        <p:blipFill rotWithShape="1">
          <a:blip r:embed="rId5">
            <a:extLst>
              <a:ext uri="{28A0092B-C50C-407E-A947-70E740481C1C}">
                <a14:useLocalDpi xmlns:a14="http://schemas.microsoft.com/office/drawing/2010/main" val="0"/>
              </a:ext>
            </a:extLst>
          </a:blip>
          <a:srcRect l="4022" t="6855" r="-1448" b="4865"/>
          <a:stretch/>
        </p:blipFill>
        <p:spPr>
          <a:xfrm>
            <a:off x="4276626" y="3360738"/>
            <a:ext cx="3805237" cy="2300140"/>
          </a:xfrm>
          <a:prstGeom prst="rect">
            <a:avLst/>
          </a:prstGeom>
          <a:ln>
            <a:noFill/>
          </a:ln>
          <a:effectLst>
            <a:outerShdw blurRad="190500" algn="tl" rotWithShape="0">
              <a:srgbClr val="000000">
                <a:alpha val="70000"/>
              </a:srgbClr>
            </a:outerShdw>
          </a:effectLst>
        </p:spPr>
      </p:pic>
      <p:pic>
        <p:nvPicPr>
          <p:cNvPr id="2" name="Audio 1">
            <a:hlinkClick r:id="" action="ppaction://media"/>
            <a:extLst>
              <a:ext uri="{FF2B5EF4-FFF2-40B4-BE49-F238E27FC236}">
                <a16:creationId xmlns:a16="http://schemas.microsoft.com/office/drawing/2014/main" id="{00BB8AF7-4A85-4CA3-8B6A-A1799B6684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73227316"/>
      </p:ext>
    </p:extLst>
  </p:cSld>
  <p:clrMapOvr>
    <a:masterClrMapping/>
  </p:clrMapOvr>
  <mc:AlternateContent xmlns:mc="http://schemas.openxmlformats.org/markup-compatibility/2006" xmlns:p14="http://schemas.microsoft.com/office/powerpoint/2010/main">
    <mc:Choice Requires="p14">
      <p:transition spd="slow" p14:dur="2000" advTm="28453"/>
    </mc:Choice>
    <mc:Fallback xmlns="">
      <p:transition spd="slow" advTm="28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57FE61203C164297F581DD9A6F61FF" ma:contentTypeVersion="7" ma:contentTypeDescription="Create a new document." ma:contentTypeScope="" ma:versionID="8d43084a6e498a953c8731679fc8fff1">
  <xsd:schema xmlns:xsd="http://www.w3.org/2001/XMLSchema" xmlns:xs="http://www.w3.org/2001/XMLSchema" xmlns:p="http://schemas.microsoft.com/office/2006/metadata/properties" xmlns:ns3="7541568a-da93-49e3-b3e5-317983b7a29b" xmlns:ns4="http://schemas.microsoft.com/sharepoint/v4" xmlns:ns5="6f449569-351e-41c6-9e55-be62cdd20e45" targetNamespace="http://schemas.microsoft.com/office/2006/metadata/properties" ma:root="true" ma:fieldsID="f5f33ed7bf75eeccbf8acb657e8c291f" ns3:_="" ns4:_="" ns5:_="">
    <xsd:import namespace="7541568a-da93-49e3-b3e5-317983b7a29b"/>
    <xsd:import namespace="http://schemas.microsoft.com/sharepoint/v4"/>
    <xsd:import namespace="6f449569-351e-41c6-9e55-be62cdd20e45"/>
    <xsd:element name="properties">
      <xsd:complexType>
        <xsd:sequence>
          <xsd:element name="documentManagement">
            <xsd:complexType>
              <xsd:all>
                <xsd:element ref="ns3:_dlc_DocId" minOccurs="0"/>
                <xsd:element ref="ns3:_dlc_DocIdUrl" minOccurs="0"/>
                <xsd:element ref="ns3:_dlc_DocIdPersistId" minOccurs="0"/>
                <xsd:element ref="ns4:IconOverlay" minOccurs="0"/>
                <xsd:element ref="ns5:Archiv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41568a-da93-49e3-b3e5-317983b7a29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449569-351e-41c6-9e55-be62cdd20e45" elementFormDefault="qualified">
    <xsd:import namespace="http://schemas.microsoft.com/office/2006/documentManagement/types"/>
    <xsd:import namespace="http://schemas.microsoft.com/office/infopath/2007/PartnerControls"/>
    <xsd:element name="Archive" ma:index="12" nillable="true" ma:displayName="Archive" ma:default="0" ma:description="Should this item be archived/hidden?" ma:internalName="Archiv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Archive xmlns="6f449569-351e-41c6-9e55-be62cdd20e45">false</Archive>
    <_dlc_DocId xmlns="7541568a-da93-49e3-b3e5-317983b7a29b">FWCCR-61-231</_dlc_DocId>
    <_dlc_DocIdUrl xmlns="7541568a-da93-49e3-b3e5-317983b7a29b">
      <Url>http://portal2.fwc.state.fl.us/sites/CR/styleguide/_layouts/DocIdRedir.aspx?ID=FWCCR-61-231</Url>
      <Description>FWCCR-61-231</Description>
    </_dlc_DocIdUrl>
  </documentManagement>
</p:properties>
</file>

<file path=customXml/itemProps1.xml><?xml version="1.0" encoding="utf-8"?>
<ds:datastoreItem xmlns:ds="http://schemas.openxmlformats.org/officeDocument/2006/customXml" ds:itemID="{33084153-3F1E-4535-8EC6-35F5B91019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41568a-da93-49e3-b3e5-317983b7a29b"/>
    <ds:schemaRef ds:uri="http://schemas.microsoft.com/sharepoint/v4"/>
    <ds:schemaRef ds:uri="6f449569-351e-41c6-9e55-be62cdd20e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FD5261-DF00-4DF8-A728-1AF96C2EB31F}">
  <ds:schemaRefs>
    <ds:schemaRef ds:uri="http://schemas.microsoft.com/sharepoint/v3/contenttype/forms"/>
  </ds:schemaRefs>
</ds:datastoreItem>
</file>

<file path=customXml/itemProps3.xml><?xml version="1.0" encoding="utf-8"?>
<ds:datastoreItem xmlns:ds="http://schemas.openxmlformats.org/officeDocument/2006/customXml" ds:itemID="{AA2F5856-476D-4C80-AEBA-B628561C42F1}">
  <ds:schemaRefs>
    <ds:schemaRef ds:uri="http://schemas.microsoft.com/sharepoint/events"/>
  </ds:schemaRefs>
</ds:datastoreItem>
</file>

<file path=customXml/itemProps4.xml><?xml version="1.0" encoding="utf-8"?>
<ds:datastoreItem xmlns:ds="http://schemas.openxmlformats.org/officeDocument/2006/customXml" ds:itemID="{B56AB701-5551-49BC-BFD5-FAB03AC069A5}">
  <ds:schemaRefs>
    <ds:schemaRef ds:uri="http://purl.org/dc/elements/1.1/"/>
    <ds:schemaRef ds:uri="http://purl.org/dc/terms/"/>
    <ds:schemaRef ds:uri="http://schemas.microsoft.com/office/2006/documentManagement/types"/>
    <ds:schemaRef ds:uri="http://schemas.microsoft.com/office/infopath/2007/PartnerControls"/>
    <ds:schemaRef ds:uri="7541568a-da93-49e3-b3e5-317983b7a29b"/>
    <ds:schemaRef ds:uri="http://www.w3.org/XML/1998/namespace"/>
    <ds:schemaRef ds:uri="http://schemas.microsoft.com/office/2006/metadata/properties"/>
    <ds:schemaRef ds:uri="6f449569-351e-41c6-9e55-be62cdd20e45"/>
    <ds:schemaRef ds:uri="http://purl.org/dc/dcmitype/"/>
    <ds:schemaRef ds:uri="http://schemas.openxmlformats.org/package/2006/metadata/core-properties"/>
    <ds:schemaRef ds:uri="http://schemas.microsoft.com/sharepoint/v4"/>
  </ds:schemaRefs>
</ds:datastoreItem>
</file>

<file path=docProps/app.xml><?xml version="1.0" encoding="utf-8"?>
<Properties xmlns="http://schemas.openxmlformats.org/officeDocument/2006/extended-properties" xmlns:vt="http://schemas.openxmlformats.org/officeDocument/2006/docPropsVTypes">
  <TotalTime>48329</TotalTime>
  <Words>3671</Words>
  <Application>Microsoft Office PowerPoint</Application>
  <PresentationFormat>Widescreen</PresentationFormat>
  <Paragraphs>247</Paragraphs>
  <Slides>31</Slides>
  <Notes>31</Notes>
  <HiddenSlides>0</HiddenSlides>
  <MMClips>31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Calibri Light</vt:lpstr>
      <vt:lpstr>Century</vt:lpstr>
      <vt:lpstr>Franklin Gothic Book</vt:lpstr>
      <vt:lpstr>Wingdings</vt:lpstr>
      <vt:lpstr>Office Theme</vt:lpstr>
      <vt:lpstr>Species Conservation Measures and Permitting Guidelines​ for the Florida Sandhill Crane</vt:lpstr>
      <vt:lpstr>PowerPoint Presentation</vt:lpstr>
      <vt:lpstr>Biological background </vt:lpstr>
      <vt:lpstr>Biological background </vt:lpstr>
      <vt:lpstr>Biological background</vt:lpstr>
      <vt:lpstr>Biological background </vt:lpstr>
      <vt:lpstr>Biological background </vt:lpstr>
      <vt:lpstr>Protections</vt:lpstr>
      <vt:lpstr>Rules and Regulations </vt:lpstr>
      <vt:lpstr>What is “take?”</vt:lpstr>
      <vt:lpstr>What does it mean to “harm?”</vt:lpstr>
      <vt:lpstr>What does it mean to “harass?”</vt:lpstr>
      <vt:lpstr>Species Conservation Measures &amp; Permitting Guidelines</vt:lpstr>
      <vt:lpstr>Guidelines: What does take mean?</vt:lpstr>
      <vt:lpstr>Step 1: Are cranes using the site?</vt:lpstr>
      <vt:lpstr>Step 1: Are cranes using the site?</vt:lpstr>
      <vt:lpstr>Step 2: Is take avoidable?</vt:lpstr>
      <vt:lpstr>Step 2: Is take avoidable?</vt:lpstr>
      <vt:lpstr>Activities not expected to cause take</vt:lpstr>
      <vt:lpstr>Step 3: What type of permit do I need?</vt:lpstr>
      <vt:lpstr>Step 4: What is the process for getting a permit?</vt:lpstr>
      <vt:lpstr>Online Permitting System</vt:lpstr>
      <vt:lpstr>Incidental Take Permit</vt:lpstr>
      <vt:lpstr>Incidental Take Permit</vt:lpstr>
      <vt:lpstr>Minimization and Mitigation</vt:lpstr>
      <vt:lpstr>Intentional Take Permit for research</vt:lpstr>
      <vt:lpstr>Aversive conditioning</vt:lpstr>
      <vt:lpstr>PowerPoint Presentation</vt:lpstr>
      <vt:lpstr>Resources</vt:lpstr>
      <vt:lpstr>Conservation Design considerations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Chatraw, Shanna</dc:creator>
  <cp:lastModifiedBy>Clark, Thu-Huong</cp:lastModifiedBy>
  <cp:revision>58</cp:revision>
  <dcterms:created xsi:type="dcterms:W3CDTF">2017-08-16T18:48:23Z</dcterms:created>
  <dcterms:modified xsi:type="dcterms:W3CDTF">2020-12-18T13:22:37Z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0x0101004A57FE61203C164297F581DD9A6F61FF</vt:lpwstr>
  </property>
  <property fmtid="{D5CDD505-2E9C-101B-9397-08002B2CF9AE}" pid="3" name="_dlc_DocIdItemGuid">
    <vt:lpwstr>a962d8c4-2938-46d0-b458-f1709d96ce00</vt:lpwstr>
  </property>
</Properties>
</file>