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ppt/tags/tag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5"/>
  </p:sldMasterIdLst>
  <p:notesMasterIdLst>
    <p:notesMasterId r:id="rId41"/>
  </p:notesMasterIdLst>
  <p:sldIdLst>
    <p:sldId id="256" r:id="rId6"/>
    <p:sldId id="465" r:id="rId7"/>
    <p:sldId id="284" r:id="rId8"/>
    <p:sldId id="466" r:id="rId9"/>
    <p:sldId id="455" r:id="rId10"/>
    <p:sldId id="456" r:id="rId11"/>
    <p:sldId id="365" r:id="rId12"/>
    <p:sldId id="318" r:id="rId13"/>
    <p:sldId id="316" r:id="rId14"/>
    <p:sldId id="315" r:id="rId15"/>
    <p:sldId id="334" r:id="rId16"/>
    <p:sldId id="359" r:id="rId17"/>
    <p:sldId id="325" r:id="rId18"/>
    <p:sldId id="346" r:id="rId19"/>
    <p:sldId id="348" r:id="rId20"/>
    <p:sldId id="327" r:id="rId21"/>
    <p:sldId id="328" r:id="rId22"/>
    <p:sldId id="313" r:id="rId23"/>
    <p:sldId id="450" r:id="rId24"/>
    <p:sldId id="451" r:id="rId25"/>
    <p:sldId id="452" r:id="rId26"/>
    <p:sldId id="467" r:id="rId27"/>
    <p:sldId id="309" r:id="rId28"/>
    <p:sldId id="352" r:id="rId29"/>
    <p:sldId id="353" r:id="rId30"/>
    <p:sldId id="460" r:id="rId31"/>
    <p:sldId id="459" r:id="rId32"/>
    <p:sldId id="335" r:id="rId33"/>
    <p:sldId id="468" r:id="rId34"/>
    <p:sldId id="462" r:id="rId35"/>
    <p:sldId id="336" r:id="rId36"/>
    <p:sldId id="449" r:id="rId37"/>
    <p:sldId id="454" r:id="rId38"/>
    <p:sldId id="469" r:id="rId39"/>
    <p:sldId id="470" r:id="rId40"/>
  </p:sldIdLst>
  <p:sldSz cx="12192000" cy="6858000"/>
  <p:notesSz cx="6858000" cy="9144000"/>
  <p:defaultTextStyle>
    <a:defPPr>
      <a:defRPr lang="en-US"/>
    </a:defPPr>
    <a:lvl1pPr marL="0" algn="l" defTabSz="913976" rtl="0" eaLnBrk="1" latinLnBrk="0" hangingPunct="1">
      <a:defRPr sz="1800" kern="1200">
        <a:solidFill>
          <a:schemeClr val="tx1"/>
        </a:solidFill>
        <a:latin typeface="+mn-lt"/>
        <a:ea typeface="+mn-ea"/>
        <a:cs typeface="+mn-cs"/>
      </a:defRPr>
    </a:lvl1pPr>
    <a:lvl2pPr marL="456988" algn="l" defTabSz="913976" rtl="0" eaLnBrk="1" latinLnBrk="0" hangingPunct="1">
      <a:defRPr sz="1800" kern="1200">
        <a:solidFill>
          <a:schemeClr val="tx1"/>
        </a:solidFill>
        <a:latin typeface="+mn-lt"/>
        <a:ea typeface="+mn-ea"/>
        <a:cs typeface="+mn-cs"/>
      </a:defRPr>
    </a:lvl2pPr>
    <a:lvl3pPr marL="913976" algn="l" defTabSz="913976" rtl="0" eaLnBrk="1" latinLnBrk="0" hangingPunct="1">
      <a:defRPr sz="1800" kern="1200">
        <a:solidFill>
          <a:schemeClr val="tx1"/>
        </a:solidFill>
        <a:latin typeface="+mn-lt"/>
        <a:ea typeface="+mn-ea"/>
        <a:cs typeface="+mn-cs"/>
      </a:defRPr>
    </a:lvl3pPr>
    <a:lvl4pPr marL="1370964" algn="l" defTabSz="913976" rtl="0" eaLnBrk="1" latinLnBrk="0" hangingPunct="1">
      <a:defRPr sz="1800" kern="1200">
        <a:solidFill>
          <a:schemeClr val="tx1"/>
        </a:solidFill>
        <a:latin typeface="+mn-lt"/>
        <a:ea typeface="+mn-ea"/>
        <a:cs typeface="+mn-cs"/>
      </a:defRPr>
    </a:lvl4pPr>
    <a:lvl5pPr marL="1827952" algn="l" defTabSz="913976" rtl="0" eaLnBrk="1" latinLnBrk="0" hangingPunct="1">
      <a:defRPr sz="1800" kern="1200">
        <a:solidFill>
          <a:schemeClr val="tx1"/>
        </a:solidFill>
        <a:latin typeface="+mn-lt"/>
        <a:ea typeface="+mn-ea"/>
        <a:cs typeface="+mn-cs"/>
      </a:defRPr>
    </a:lvl5pPr>
    <a:lvl6pPr marL="2284940" algn="l" defTabSz="913976" rtl="0" eaLnBrk="1" latinLnBrk="0" hangingPunct="1">
      <a:defRPr sz="1800" kern="1200">
        <a:solidFill>
          <a:schemeClr val="tx1"/>
        </a:solidFill>
        <a:latin typeface="+mn-lt"/>
        <a:ea typeface="+mn-ea"/>
        <a:cs typeface="+mn-cs"/>
      </a:defRPr>
    </a:lvl6pPr>
    <a:lvl7pPr marL="2741928" algn="l" defTabSz="913976" rtl="0" eaLnBrk="1" latinLnBrk="0" hangingPunct="1">
      <a:defRPr sz="1800" kern="1200">
        <a:solidFill>
          <a:schemeClr val="tx1"/>
        </a:solidFill>
        <a:latin typeface="+mn-lt"/>
        <a:ea typeface="+mn-ea"/>
        <a:cs typeface="+mn-cs"/>
      </a:defRPr>
    </a:lvl7pPr>
    <a:lvl8pPr marL="3198916" algn="l" defTabSz="913976" rtl="0" eaLnBrk="1" latinLnBrk="0" hangingPunct="1">
      <a:defRPr sz="1800" kern="1200">
        <a:solidFill>
          <a:schemeClr val="tx1"/>
        </a:solidFill>
        <a:latin typeface="+mn-lt"/>
        <a:ea typeface="+mn-ea"/>
        <a:cs typeface="+mn-cs"/>
      </a:defRPr>
    </a:lvl8pPr>
    <a:lvl9pPr marL="3655903" algn="l" defTabSz="913976"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D4E2FC0-662C-4E07-AE3D-2538503638BB}">
          <p14:sldIdLst>
            <p14:sldId id="256"/>
            <p14:sldId id="465"/>
            <p14:sldId id="284"/>
            <p14:sldId id="466"/>
            <p14:sldId id="455"/>
            <p14:sldId id="456"/>
            <p14:sldId id="365"/>
            <p14:sldId id="318"/>
            <p14:sldId id="316"/>
            <p14:sldId id="315"/>
            <p14:sldId id="334"/>
            <p14:sldId id="359"/>
            <p14:sldId id="325"/>
            <p14:sldId id="346"/>
            <p14:sldId id="348"/>
            <p14:sldId id="327"/>
            <p14:sldId id="328"/>
            <p14:sldId id="313"/>
            <p14:sldId id="450"/>
            <p14:sldId id="451"/>
            <p14:sldId id="452"/>
            <p14:sldId id="467"/>
            <p14:sldId id="309"/>
            <p14:sldId id="352"/>
            <p14:sldId id="353"/>
            <p14:sldId id="460"/>
            <p14:sldId id="459"/>
            <p14:sldId id="335"/>
            <p14:sldId id="468"/>
            <p14:sldId id="462"/>
            <p14:sldId id="336"/>
            <p14:sldId id="449"/>
            <p14:sldId id="454"/>
            <p14:sldId id="469"/>
            <p14:sldId id="470"/>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Connor, Kelly" initials="OK" lastIdx="10" clrIdx="0">
    <p:extLst>
      <p:ext uri="{19B8F6BF-5375-455C-9EA6-DF929625EA0E}">
        <p15:presenceInfo xmlns:p15="http://schemas.microsoft.com/office/powerpoint/2012/main" userId="S::Kelly.OConnor@MyFWC.com::429c6993-42bf-45b2-bb69-aae5f0b3df4c" providerId="AD"/>
      </p:ext>
    </p:extLst>
  </p:cmAuthor>
  <p:cmAuthor id="2" name="Fitzwilliam, Adrienne" initials="FA" lastIdx="2" clrIdx="1">
    <p:extLst>
      <p:ext uri="{19B8F6BF-5375-455C-9EA6-DF929625EA0E}">
        <p15:presenceInfo xmlns:p15="http://schemas.microsoft.com/office/powerpoint/2012/main" userId="S::adrienne.fitzwilliam@myfwc.com::f9e201fc-a8cc-4db0-a0c4-272a4c6dd60a" providerId="AD"/>
      </p:ext>
    </p:extLst>
  </p:cmAuthor>
  <p:cmAuthor id="3" name="Faulhaber, Craig" initials="FC" lastIdx="13" clrIdx="2">
    <p:extLst>
      <p:ext uri="{19B8F6BF-5375-455C-9EA6-DF929625EA0E}">
        <p15:presenceInfo xmlns:p15="http://schemas.microsoft.com/office/powerpoint/2012/main" userId="S::craig.faulhaber@MyFWC.com::b276e8d8-ce80-4f17-a345-4d3ba4719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9286"/>
    <a:srgbClr val="BED89C"/>
    <a:srgbClr val="A3C872"/>
    <a:srgbClr val="A2CEB4"/>
    <a:srgbClr val="D2D4C1"/>
    <a:srgbClr val="D2D7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436" autoAdjust="0"/>
  </p:normalViewPr>
  <p:slideViewPr>
    <p:cSldViewPr snapToGrid="0">
      <p:cViewPr varScale="1">
        <p:scale>
          <a:sx n="82" d="100"/>
          <a:sy n="82" d="100"/>
        </p:scale>
        <p:origin x="76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65744C-17A4-4BD8-B096-D1E5CF878A5E}" type="datetimeFigureOut">
              <a:rPr lang="en-US" smtClean="0"/>
              <a:t>6/23/2021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1AF83-32A9-422E-8E1A-BF7F6678F192}" type="slidenum">
              <a:rPr lang="en-US" smtClean="0"/>
              <a:t>‹#›</a:t>
            </a:fld>
            <a:endParaRPr lang="en-US"/>
          </a:p>
        </p:txBody>
      </p:sp>
    </p:spTree>
    <p:extLst>
      <p:ext uri="{BB962C8B-B14F-4D97-AF65-F5344CB8AC3E}">
        <p14:creationId xmlns:p14="http://schemas.microsoft.com/office/powerpoint/2010/main" val="83813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0000"/>
              </a:lnSpc>
              <a:defRPr/>
            </a:pPr>
            <a:endParaRPr lang="en-US" dirty="0">
              <a:latin typeface="Franklin Gothic Book"/>
            </a:endParaRPr>
          </a:p>
        </p:txBody>
      </p:sp>
      <p:sp>
        <p:nvSpPr>
          <p:cNvPr id="4" name="Slide Number Placeholder 3"/>
          <p:cNvSpPr>
            <a:spLocks noGrp="1"/>
          </p:cNvSpPr>
          <p:nvPr>
            <p:ph type="sldNum" sz="quarter" idx="5"/>
          </p:nvPr>
        </p:nvSpPr>
        <p:spPr/>
        <p:txBody>
          <a:bodyPr/>
          <a:lstStyle/>
          <a:p>
            <a:fld id="{B851AF83-32A9-422E-8E1A-BF7F6678F192}" type="slidenum">
              <a:rPr lang="en-US" smtClean="0"/>
              <a:t>1</a:t>
            </a:fld>
            <a:endParaRPr lang="en-US"/>
          </a:p>
        </p:txBody>
      </p:sp>
    </p:spTree>
    <p:extLst>
      <p:ext uri="{BB962C8B-B14F-4D97-AF65-F5344CB8AC3E}">
        <p14:creationId xmlns:p14="http://schemas.microsoft.com/office/powerpoint/2010/main" val="40120305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[ADRIENNE]</a:t>
            </a:r>
          </a:p>
          <a:p>
            <a:endParaRPr lang="en-US"/>
          </a:p>
        </p:txBody>
      </p:sp>
      <p:sp>
        <p:nvSpPr>
          <p:cNvPr id="4" name="Slide Number Placeholder 3"/>
          <p:cNvSpPr>
            <a:spLocks noGrp="1"/>
          </p:cNvSpPr>
          <p:nvPr>
            <p:ph type="sldNum" sz="quarter" idx="5"/>
          </p:nvPr>
        </p:nvSpPr>
        <p:spPr/>
        <p:txBody>
          <a:bodyPr/>
          <a:lstStyle/>
          <a:p>
            <a:fld id="{B851AF83-32A9-422E-8E1A-BF7F6678F192}" type="slidenum">
              <a:rPr lang="en-US" smtClean="0"/>
              <a:t>11</a:t>
            </a:fld>
            <a:endParaRPr lang="en-US"/>
          </a:p>
        </p:txBody>
      </p:sp>
    </p:spTree>
    <p:extLst>
      <p:ext uri="{BB962C8B-B14F-4D97-AF65-F5344CB8AC3E}">
        <p14:creationId xmlns:p14="http://schemas.microsoft.com/office/powerpoint/2010/main" val="30985717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Guidelines are incorporated into rule </a:t>
            </a:r>
          </a:p>
          <a:p>
            <a:pPr lvl="1"/>
            <a:r>
              <a:rPr lang="en-US" dirty="0"/>
              <a:t>Regulatory assurance </a:t>
            </a:r>
          </a:p>
          <a:p>
            <a:pPr lvl="1"/>
            <a:r>
              <a:rPr lang="en-US" dirty="0"/>
              <a:t>Specifically defines take, significant habitat modification, and outlines minimization measures and permitting options</a:t>
            </a:r>
          </a:p>
          <a:p>
            <a:endParaRPr lang="en-US" dirty="0"/>
          </a:p>
          <a:p>
            <a:r>
              <a:rPr lang="en-US" dirty="0"/>
              <a:t>1993 Technical Report was not incorporated into rule, although consultants and developers have used it to evaluate take. </a:t>
            </a:r>
          </a:p>
          <a:p>
            <a:endParaRPr lang="en-US" dirty="0"/>
          </a:p>
          <a:p>
            <a:r>
              <a:rPr lang="en-US" dirty="0"/>
              <a:t>Point out slight rounding difference – 490 instead of 492</a:t>
            </a:r>
          </a:p>
        </p:txBody>
      </p:sp>
      <p:sp>
        <p:nvSpPr>
          <p:cNvPr id="4" name="Slide Number Placeholder 3"/>
          <p:cNvSpPr>
            <a:spLocks noGrp="1"/>
          </p:cNvSpPr>
          <p:nvPr>
            <p:ph type="sldNum" sz="quarter" idx="5"/>
          </p:nvPr>
        </p:nvSpPr>
        <p:spPr/>
        <p:txBody>
          <a:bodyPr/>
          <a:lstStyle/>
          <a:p>
            <a:fld id="{B851AF83-32A9-422E-8E1A-BF7F6678F192}" type="slidenum">
              <a:rPr lang="en-US" smtClean="0"/>
              <a:t>12</a:t>
            </a:fld>
            <a:endParaRPr lang="en-US"/>
          </a:p>
        </p:txBody>
      </p:sp>
    </p:spTree>
    <p:extLst>
      <p:ext uri="{BB962C8B-B14F-4D97-AF65-F5344CB8AC3E}">
        <p14:creationId xmlns:p14="http://schemas.microsoft.com/office/powerpoint/2010/main" val="15244340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Certain conditions for the man-made structure policy:</a:t>
            </a:r>
          </a:p>
          <a:p>
            <a:r>
              <a:rPr lang="en-US" dirty="0"/>
              <a:t>The nest is inactive (no flightless young or eggs, outside of the breeding season) AND</a:t>
            </a:r>
          </a:p>
          <a:p>
            <a:r>
              <a:rPr lang="en-US" dirty="0"/>
              <a:t>An approved wildlife/HMP is in place for the area in which the activity will occur OR at least 14 days prior notification to the FWC’s Wildlife Diversity Conservation Regional Biologist </a:t>
            </a:r>
          </a:p>
          <a:p>
            <a:r>
              <a:rPr lang="en-US" dirty="0"/>
              <a:t>Man-made structure policy has been in place since 2016 when the ISMP was approved. Man-made structures include utility poles, nest boxes, buildings, and any structure put up by humans, even if the cavity was excavated naturally by a woodpecker. </a:t>
            </a:r>
          </a:p>
          <a:p>
            <a:r>
              <a:rPr lang="en-US" dirty="0"/>
              <a:t>Exception – if nest box was put up as mitigation and permit is still active</a:t>
            </a:r>
          </a:p>
        </p:txBody>
      </p:sp>
      <p:sp>
        <p:nvSpPr>
          <p:cNvPr id="4" name="Slide Number Placeholder 3"/>
          <p:cNvSpPr>
            <a:spLocks noGrp="1"/>
          </p:cNvSpPr>
          <p:nvPr>
            <p:ph type="sldNum" sz="quarter" idx="5"/>
          </p:nvPr>
        </p:nvSpPr>
        <p:spPr/>
        <p:txBody>
          <a:bodyPr/>
          <a:lstStyle/>
          <a:p>
            <a:fld id="{B851AF83-32A9-422E-8E1A-BF7F6678F192}" type="slidenum">
              <a:rPr lang="en-US" smtClean="0"/>
              <a:t>13</a:t>
            </a:fld>
            <a:endParaRPr lang="en-US"/>
          </a:p>
        </p:txBody>
      </p:sp>
    </p:spTree>
    <p:extLst>
      <p:ext uri="{BB962C8B-B14F-4D97-AF65-F5344CB8AC3E}">
        <p14:creationId xmlns:p14="http://schemas.microsoft.com/office/powerpoint/2010/main" val="1188772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Guidelines define activities that cause take specific to kestrels</a:t>
            </a:r>
          </a:p>
          <a:p>
            <a:r>
              <a:rPr lang="en-US" dirty="0"/>
              <a:t>Avoid these activities to avoid needing a permit. </a:t>
            </a:r>
          </a:p>
          <a:p>
            <a:r>
              <a:rPr lang="en-US" dirty="0"/>
              <a:t>Capturing, handling, collecting refers to activities that are connected to scientific collecting, not incidental take. </a:t>
            </a:r>
          </a:p>
          <a:p>
            <a:r>
              <a:rPr lang="en-US" dirty="0">
                <a:cs typeface="Calibri"/>
              </a:rPr>
              <a:t>Significant habitat modification defined on slide 19</a:t>
            </a:r>
          </a:p>
        </p:txBody>
      </p:sp>
      <p:sp>
        <p:nvSpPr>
          <p:cNvPr id="4" name="Slide Number Placeholder 3"/>
          <p:cNvSpPr>
            <a:spLocks noGrp="1"/>
          </p:cNvSpPr>
          <p:nvPr>
            <p:ph type="sldNum" sz="quarter" idx="5"/>
          </p:nvPr>
        </p:nvSpPr>
        <p:spPr/>
        <p:txBody>
          <a:bodyPr/>
          <a:lstStyle/>
          <a:p>
            <a:fld id="{B851AF83-32A9-422E-8E1A-BF7F6678F192}" type="slidenum">
              <a:rPr lang="en-US" smtClean="0"/>
              <a:t>14</a:t>
            </a:fld>
            <a:endParaRPr lang="en-US"/>
          </a:p>
        </p:txBody>
      </p:sp>
    </p:spTree>
    <p:extLst>
      <p:ext uri="{BB962C8B-B14F-4D97-AF65-F5344CB8AC3E}">
        <p14:creationId xmlns:p14="http://schemas.microsoft.com/office/powerpoint/2010/main" val="131224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survey season is determined by the time when the migratory American Kestrel is out of Florida, but it does not line up with the </a:t>
            </a:r>
            <a:r>
              <a:rPr lang="en-US" dirty="0" err="1"/>
              <a:t>southeastern’s</a:t>
            </a:r>
            <a:r>
              <a:rPr lang="en-US" dirty="0"/>
              <a:t> breeding season. To allow projects that cannot survey within the narrow survey window, surveys can take place outside of the survey window and any kestrel on-site will be considered southeastern American kestrel. </a:t>
            </a:r>
          </a:p>
          <a:p>
            <a:r>
              <a:rPr lang="en-US" dirty="0"/>
              <a:t>Kestrels stay on their territory year-round. Surveys are good until the start of the </a:t>
            </a:r>
            <a:r>
              <a:rPr lang="en-US" b="1" dirty="0"/>
              <a:t>next breeding season</a:t>
            </a:r>
            <a:r>
              <a:rPr lang="en-US" b="0" dirty="0"/>
              <a:t> (March 1</a:t>
            </a:r>
            <a:r>
              <a:rPr lang="en-US" b="0" baseline="30000" dirty="0"/>
              <a:t>st</a:t>
            </a:r>
            <a:r>
              <a:rPr lang="en-US" b="0" dirty="0"/>
              <a:t>). So surveys done in April are good for almost a year, while surveys done in December are good for a few months.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851AF83-32A9-422E-8E1A-BF7F6678F192}" type="slidenum">
              <a:rPr lang="en-US" smtClean="0"/>
              <a:t>15</a:t>
            </a:fld>
            <a:endParaRPr lang="en-US"/>
          </a:p>
        </p:txBody>
      </p:sp>
    </p:spTree>
    <p:extLst>
      <p:ext uri="{BB962C8B-B14F-4D97-AF65-F5344CB8AC3E}">
        <p14:creationId xmlns:p14="http://schemas.microsoft.com/office/powerpoint/2010/main" val="1920938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S1 – S4 are sightings recorded during all surveys, LPK002 is the nest site. All are averaged together to determine the Habitat Use Centroid, which approximates the center of the kestrel territory. These sightings are recorded locations of kestrels hovering over a spot while hunting, perched, or cavities they are going in and out of. Flyovers do not count as a point but should be noted in surveys. </a:t>
            </a:r>
          </a:p>
        </p:txBody>
      </p:sp>
      <p:sp>
        <p:nvSpPr>
          <p:cNvPr id="4" name="Slide Number Placeholder 3"/>
          <p:cNvSpPr>
            <a:spLocks noGrp="1"/>
          </p:cNvSpPr>
          <p:nvPr>
            <p:ph type="sldNum" sz="quarter" idx="5"/>
          </p:nvPr>
        </p:nvSpPr>
        <p:spPr/>
        <p:txBody>
          <a:bodyPr/>
          <a:lstStyle/>
          <a:p>
            <a:fld id="{B851AF83-32A9-422E-8E1A-BF7F6678F192}" type="slidenum">
              <a:rPr lang="en-US" smtClean="0"/>
              <a:t>16</a:t>
            </a:fld>
            <a:endParaRPr lang="en-US"/>
          </a:p>
        </p:txBody>
      </p:sp>
    </p:spTree>
    <p:extLst>
      <p:ext uri="{BB962C8B-B14F-4D97-AF65-F5344CB8AC3E}">
        <p14:creationId xmlns:p14="http://schemas.microsoft.com/office/powerpoint/2010/main" val="575717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pPr>
              <a:defRPr/>
            </a:pPr>
            <a:r>
              <a:rPr lang="en-US" dirty="0"/>
              <a:t>Reduction of suitable foraging habitat can occur via </a:t>
            </a:r>
            <a:r>
              <a:rPr lang="en-US" b="1" dirty="0"/>
              <a:t>clearing, grading, paving, bulldozing, digging, building construction and site preparation</a:t>
            </a:r>
            <a:r>
              <a:rPr lang="en-US" dirty="0"/>
              <a:t> for development. If 124 acres of suitable foraging habitat is not available prior to development, then take via significant habitat modification will not occur. </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B851AF83-32A9-422E-8E1A-BF7F6678F192}" type="slidenum">
              <a:rPr lang="en-US" smtClean="0"/>
              <a:t>17</a:t>
            </a:fld>
            <a:endParaRPr lang="en-US"/>
          </a:p>
        </p:txBody>
      </p:sp>
    </p:spTree>
    <p:extLst>
      <p:ext uri="{BB962C8B-B14F-4D97-AF65-F5344CB8AC3E}">
        <p14:creationId xmlns:p14="http://schemas.microsoft.com/office/powerpoint/2010/main" val="3391694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Avoidance and other authorizations are also included in the guidelines. Avoidance measures are things like working outside of a 500-foot buffer during the breeding season when a cavity is active. The guidelines also include examples of activities expected to cause take and those not expected to cause take, as well as other authorizations for take. </a:t>
            </a:r>
          </a:p>
        </p:txBody>
      </p:sp>
      <p:sp>
        <p:nvSpPr>
          <p:cNvPr id="4" name="Slide Number Placeholder 3"/>
          <p:cNvSpPr>
            <a:spLocks noGrp="1"/>
          </p:cNvSpPr>
          <p:nvPr>
            <p:ph type="sldNum" sz="quarter" idx="5"/>
          </p:nvPr>
        </p:nvSpPr>
        <p:spPr/>
        <p:txBody>
          <a:bodyPr/>
          <a:lstStyle/>
          <a:p>
            <a:fld id="{B851AF83-32A9-422E-8E1A-BF7F6678F192}" type="slidenum">
              <a:rPr lang="en-US" smtClean="0"/>
              <a:t>18</a:t>
            </a:fld>
            <a:endParaRPr lang="en-US"/>
          </a:p>
        </p:txBody>
      </p:sp>
    </p:spTree>
    <p:extLst>
      <p:ext uri="{BB962C8B-B14F-4D97-AF65-F5344CB8AC3E}">
        <p14:creationId xmlns:p14="http://schemas.microsoft.com/office/powerpoint/2010/main" val="2373632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Let’s walk through ways to avoid needing a permit. First, you can avoid working within 500 feet of an active nest cavity. This applies to both natural and man-made structures. You can build prior to the breeding season (March 1) to avoid construction disturbance around the nest cavity or wait until the end of the breeding season, when the nest has fledged. </a:t>
            </a:r>
          </a:p>
        </p:txBody>
      </p:sp>
      <p:sp>
        <p:nvSpPr>
          <p:cNvPr id="4" name="Slide Number Placeholder 3"/>
          <p:cNvSpPr>
            <a:spLocks noGrp="1"/>
          </p:cNvSpPr>
          <p:nvPr>
            <p:ph type="sldNum" sz="quarter" idx="5"/>
          </p:nvPr>
        </p:nvSpPr>
        <p:spPr/>
        <p:txBody>
          <a:bodyPr/>
          <a:lstStyle/>
          <a:p>
            <a:fld id="{B851AF83-32A9-422E-8E1A-BF7F6678F192}" type="slidenum">
              <a:rPr lang="en-US" smtClean="0"/>
              <a:t>19</a:t>
            </a:fld>
            <a:endParaRPr lang="en-US"/>
          </a:p>
        </p:txBody>
      </p:sp>
    </p:spTree>
    <p:extLst>
      <p:ext uri="{BB962C8B-B14F-4D97-AF65-F5344CB8AC3E}">
        <p14:creationId xmlns:p14="http://schemas.microsoft.com/office/powerpoint/2010/main" val="170517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Retain the natural nest cavity previously used by kestrels when foraging habitat is still available on-site post construction. Note that if the nest cavity is in a man-made structure, then it can be removed without a permit outside of the nesting season. </a:t>
            </a:r>
          </a:p>
        </p:txBody>
      </p:sp>
      <p:sp>
        <p:nvSpPr>
          <p:cNvPr id="4" name="Slide Number Placeholder 3"/>
          <p:cNvSpPr>
            <a:spLocks noGrp="1"/>
          </p:cNvSpPr>
          <p:nvPr>
            <p:ph type="sldNum" sz="quarter" idx="5"/>
          </p:nvPr>
        </p:nvSpPr>
        <p:spPr/>
        <p:txBody>
          <a:bodyPr/>
          <a:lstStyle/>
          <a:p>
            <a:fld id="{B851AF83-32A9-422E-8E1A-BF7F6678F192}" type="slidenum">
              <a:rPr lang="en-US" smtClean="0"/>
              <a:t>20</a:t>
            </a:fld>
            <a:endParaRPr lang="en-US"/>
          </a:p>
        </p:txBody>
      </p:sp>
    </p:spTree>
    <p:extLst>
      <p:ext uri="{BB962C8B-B14F-4D97-AF65-F5344CB8AC3E}">
        <p14:creationId xmlns:p14="http://schemas.microsoft.com/office/powerpoint/2010/main" val="2224905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51AF83-32A9-422E-8E1A-BF7F6678F192}" type="slidenum">
              <a:rPr lang="en-US" smtClean="0"/>
              <a:t>2</a:t>
            </a:fld>
            <a:endParaRPr lang="en-US"/>
          </a:p>
        </p:txBody>
      </p:sp>
    </p:spTree>
    <p:extLst>
      <p:ext uri="{BB962C8B-B14F-4D97-AF65-F5344CB8AC3E}">
        <p14:creationId xmlns:p14="http://schemas.microsoft.com/office/powerpoint/2010/main" val="2073666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For large projects, leave some habitat available so that the total amount in the kestrel territory remains 124-acres. Remember, habitat off-site is included if it’s within the 0.31-mile radius. </a:t>
            </a:r>
          </a:p>
        </p:txBody>
      </p:sp>
      <p:sp>
        <p:nvSpPr>
          <p:cNvPr id="4" name="Slide Number Placeholder 3"/>
          <p:cNvSpPr>
            <a:spLocks noGrp="1"/>
          </p:cNvSpPr>
          <p:nvPr>
            <p:ph type="sldNum" sz="quarter" idx="5"/>
          </p:nvPr>
        </p:nvSpPr>
        <p:spPr/>
        <p:txBody>
          <a:bodyPr/>
          <a:lstStyle/>
          <a:p>
            <a:fld id="{B851AF83-32A9-422E-8E1A-BF7F6678F192}" type="slidenum">
              <a:rPr lang="en-US" smtClean="0"/>
              <a:t>21</a:t>
            </a:fld>
            <a:endParaRPr lang="en-US"/>
          </a:p>
        </p:txBody>
      </p:sp>
    </p:spTree>
    <p:extLst>
      <p:ext uri="{BB962C8B-B14F-4D97-AF65-F5344CB8AC3E}">
        <p14:creationId xmlns:p14="http://schemas.microsoft.com/office/powerpoint/2010/main" val="28159230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This exception for significant habitat modification is to encourage utility companies to install nest boxes when replacing wooden poles with cavities and to ensure Audubon and other partners can continue installing nest boxes adjacent to private landowners without creating regulatory burden. Nest boxes are important conservation tools for kestrels, and we do not want to discourage their installment or keeping them on the landscape. </a:t>
            </a:r>
          </a:p>
          <a:p>
            <a:r>
              <a:rPr lang="en-US" dirty="0"/>
              <a:t>Nest boxes installed by FWC or partners will be available for viewing on an online mapping tool (in development) and boxes put up by utility companies within rights-of-ways for mitigation will also be available on the mapping tool. Mitigation boxes are NOT included in this exemption from significant habitat modification. </a:t>
            </a:r>
          </a:p>
        </p:txBody>
      </p:sp>
      <p:sp>
        <p:nvSpPr>
          <p:cNvPr id="4" name="Slide Number Placeholder 3"/>
          <p:cNvSpPr>
            <a:spLocks noGrp="1"/>
          </p:cNvSpPr>
          <p:nvPr>
            <p:ph type="sldNum" sz="quarter" idx="5"/>
          </p:nvPr>
        </p:nvSpPr>
        <p:spPr/>
        <p:txBody>
          <a:bodyPr/>
          <a:lstStyle/>
          <a:p>
            <a:fld id="{B851AF83-32A9-422E-8E1A-BF7F6678F192}" type="slidenum">
              <a:rPr lang="en-US" smtClean="0"/>
              <a:t>23</a:t>
            </a:fld>
            <a:endParaRPr lang="en-US"/>
          </a:p>
        </p:txBody>
      </p:sp>
    </p:spTree>
    <p:extLst>
      <p:ext uri="{BB962C8B-B14F-4D97-AF65-F5344CB8AC3E}">
        <p14:creationId xmlns:p14="http://schemas.microsoft.com/office/powerpoint/2010/main" val="3678628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Here’s a good example of the exemption. We have a productive kestrel nest box that FWC installed and monitors land owned by private landowners. If landowners want to develop and leave less than 124 acres of foraging habitat, then they would not need to get a permit for significant habitat modification. </a:t>
            </a:r>
          </a:p>
        </p:txBody>
      </p:sp>
      <p:sp>
        <p:nvSpPr>
          <p:cNvPr id="4" name="Slide Number Placeholder 3"/>
          <p:cNvSpPr>
            <a:spLocks noGrp="1"/>
          </p:cNvSpPr>
          <p:nvPr>
            <p:ph type="sldNum" sz="quarter" idx="5"/>
          </p:nvPr>
        </p:nvSpPr>
        <p:spPr/>
        <p:txBody>
          <a:bodyPr/>
          <a:lstStyle/>
          <a:p>
            <a:fld id="{B851AF83-32A9-422E-8E1A-BF7F6678F192}" type="slidenum">
              <a:rPr lang="en-US" smtClean="0"/>
              <a:t>24</a:t>
            </a:fld>
            <a:endParaRPr lang="en-US"/>
          </a:p>
        </p:txBody>
      </p:sp>
    </p:spTree>
    <p:extLst>
      <p:ext uri="{BB962C8B-B14F-4D97-AF65-F5344CB8AC3E}">
        <p14:creationId xmlns:p14="http://schemas.microsoft.com/office/powerpoint/2010/main" val="2766825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Note that they would still need a permit for activities within 500 feet of the active nest site or removal of the nest box while the nest is active. </a:t>
            </a:r>
          </a:p>
        </p:txBody>
      </p:sp>
      <p:sp>
        <p:nvSpPr>
          <p:cNvPr id="4" name="Slide Number Placeholder 3"/>
          <p:cNvSpPr>
            <a:spLocks noGrp="1"/>
          </p:cNvSpPr>
          <p:nvPr>
            <p:ph type="sldNum" sz="quarter" idx="5"/>
          </p:nvPr>
        </p:nvSpPr>
        <p:spPr/>
        <p:txBody>
          <a:bodyPr/>
          <a:lstStyle/>
          <a:p>
            <a:fld id="{B851AF83-32A9-422E-8E1A-BF7F6678F192}" type="slidenum">
              <a:rPr lang="en-US" smtClean="0"/>
              <a:t>25</a:t>
            </a:fld>
            <a:endParaRPr lang="en-US"/>
          </a:p>
        </p:txBody>
      </p:sp>
    </p:spTree>
    <p:extLst>
      <p:ext uri="{BB962C8B-B14F-4D97-AF65-F5344CB8AC3E}">
        <p14:creationId xmlns:p14="http://schemas.microsoft.com/office/powerpoint/2010/main" val="7616962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51AF83-32A9-422E-8E1A-BF7F6678F192}" type="slidenum">
              <a:rPr lang="en-US" smtClean="0"/>
              <a:t>27</a:t>
            </a:fld>
            <a:endParaRPr lang="en-US"/>
          </a:p>
        </p:txBody>
      </p:sp>
    </p:spTree>
    <p:extLst>
      <p:ext uri="{BB962C8B-B14F-4D97-AF65-F5344CB8AC3E}">
        <p14:creationId xmlns:p14="http://schemas.microsoft.com/office/powerpoint/2010/main" val="31104956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[ADRIENNE]</a:t>
            </a:r>
          </a:p>
          <a:p>
            <a:endParaRPr lang="en-US"/>
          </a:p>
        </p:txBody>
      </p:sp>
      <p:sp>
        <p:nvSpPr>
          <p:cNvPr id="4" name="Slide Number Placeholder 3"/>
          <p:cNvSpPr>
            <a:spLocks noGrp="1"/>
          </p:cNvSpPr>
          <p:nvPr>
            <p:ph type="sldNum" sz="quarter" idx="5"/>
          </p:nvPr>
        </p:nvSpPr>
        <p:spPr/>
        <p:txBody>
          <a:bodyPr/>
          <a:lstStyle/>
          <a:p>
            <a:fld id="{B851AF83-32A9-422E-8E1A-BF7F6678F192}" type="slidenum">
              <a:rPr lang="en-US" smtClean="0"/>
              <a:t>28</a:t>
            </a:fld>
            <a:endParaRPr lang="en-US"/>
          </a:p>
        </p:txBody>
      </p:sp>
    </p:spTree>
    <p:extLst>
      <p:ext uri="{BB962C8B-B14F-4D97-AF65-F5344CB8AC3E}">
        <p14:creationId xmlns:p14="http://schemas.microsoft.com/office/powerpoint/2010/main" val="29424445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Should be live by February, highly encourage applicants to use the supplemental application form instead of filling in boxes with “see nest report” </a:t>
            </a:r>
          </a:p>
        </p:txBody>
      </p:sp>
      <p:sp>
        <p:nvSpPr>
          <p:cNvPr id="4" name="Slide Number Placeholder 3"/>
          <p:cNvSpPr>
            <a:spLocks noGrp="1"/>
          </p:cNvSpPr>
          <p:nvPr>
            <p:ph type="sldNum" sz="quarter" idx="5"/>
          </p:nvPr>
        </p:nvSpPr>
        <p:spPr/>
        <p:txBody>
          <a:bodyPr/>
          <a:lstStyle/>
          <a:p>
            <a:fld id="{B851AF83-32A9-422E-8E1A-BF7F6678F192}" type="slidenum">
              <a:rPr lang="en-US" smtClean="0"/>
              <a:t>30</a:t>
            </a:fld>
            <a:endParaRPr lang="en-US"/>
          </a:p>
        </p:txBody>
      </p:sp>
    </p:spTree>
    <p:extLst>
      <p:ext uri="{BB962C8B-B14F-4D97-AF65-F5344CB8AC3E}">
        <p14:creationId xmlns:p14="http://schemas.microsoft.com/office/powerpoint/2010/main" val="15675198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[ADRIENNE]</a:t>
            </a:r>
          </a:p>
          <a:p>
            <a:endParaRPr lang="en-US"/>
          </a:p>
        </p:txBody>
      </p:sp>
      <p:sp>
        <p:nvSpPr>
          <p:cNvPr id="4" name="Slide Number Placeholder 3"/>
          <p:cNvSpPr>
            <a:spLocks noGrp="1"/>
          </p:cNvSpPr>
          <p:nvPr>
            <p:ph type="sldNum" sz="quarter" idx="5"/>
          </p:nvPr>
        </p:nvSpPr>
        <p:spPr/>
        <p:txBody>
          <a:bodyPr/>
          <a:lstStyle/>
          <a:p>
            <a:fld id="{B851AF83-32A9-422E-8E1A-BF7F6678F192}" type="slidenum">
              <a:rPr lang="en-US" smtClean="0"/>
              <a:t>31</a:t>
            </a:fld>
            <a:endParaRPr lang="en-US"/>
          </a:p>
        </p:txBody>
      </p:sp>
    </p:spTree>
    <p:extLst>
      <p:ext uri="{BB962C8B-B14F-4D97-AF65-F5344CB8AC3E}">
        <p14:creationId xmlns:p14="http://schemas.microsoft.com/office/powerpoint/2010/main" val="1798267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r>
              <a:rPr lang="en-US" dirty="0"/>
              <a:t>*does not include man-made structures </a:t>
            </a:r>
            <a:endParaRPr lang="en-US" dirty="0">
              <a:cs typeface="Calibri"/>
            </a:endParaRPr>
          </a:p>
          <a:p>
            <a:r>
              <a:rPr lang="en-US" dirty="0"/>
              <a:t>For harassment and inactive nest box removal – Finical cost calculated by taking the average amount it costs to hire an environmental consultant to purchase nest boxes, install them, annual maintenance, and monitoring where required. Monitoring occurs three times a year, and maintenance occurs annually. All financial contributions will go to the Fish and Wildlife Foundation of Florida and will only be spent on kestrel conservation measures. </a:t>
            </a:r>
            <a:endParaRPr lang="en-US" dirty="0">
              <a:cs typeface="Calibri"/>
            </a:endParaRPr>
          </a:p>
        </p:txBody>
      </p:sp>
      <p:sp>
        <p:nvSpPr>
          <p:cNvPr id="4" name="Slide Number Placeholder 3"/>
          <p:cNvSpPr>
            <a:spLocks noGrp="1"/>
          </p:cNvSpPr>
          <p:nvPr>
            <p:ph type="sldNum" sz="quarter" idx="5"/>
          </p:nvPr>
        </p:nvSpPr>
        <p:spPr/>
        <p:txBody>
          <a:bodyPr/>
          <a:lstStyle/>
          <a:p>
            <a:fld id="{B851AF83-32A9-422E-8E1A-BF7F6678F192}" type="slidenum">
              <a:rPr lang="en-US" smtClean="0"/>
              <a:t>32</a:t>
            </a:fld>
            <a:endParaRPr lang="en-US"/>
          </a:p>
        </p:txBody>
      </p:sp>
    </p:spTree>
    <p:extLst>
      <p:ext uri="{BB962C8B-B14F-4D97-AF65-F5344CB8AC3E}">
        <p14:creationId xmlns:p14="http://schemas.microsoft.com/office/powerpoint/2010/main" val="2996597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[ADRIENNE]</a:t>
            </a:r>
            <a:endParaRPr lang="en-US" dirty="0"/>
          </a:p>
          <a:p>
            <a:r>
              <a:rPr lang="en-US" dirty="0"/>
              <a:t>For significant habitat modification, financial contribution will meet a suite of conservation measures and benefit (such as, land acquisition and easements, sandhill restoration, research, and nest box program monitoring). Other mitigation options include scientific benefit, habitat restoration, acquisition, or conservation easements, or some combination of these options, or some combination of these options plus financial mitigation. </a:t>
            </a:r>
          </a:p>
        </p:txBody>
      </p:sp>
      <p:sp>
        <p:nvSpPr>
          <p:cNvPr id="4" name="Slide Number Placeholder 3"/>
          <p:cNvSpPr>
            <a:spLocks noGrp="1"/>
          </p:cNvSpPr>
          <p:nvPr>
            <p:ph type="sldNum" sz="quarter" idx="5"/>
          </p:nvPr>
        </p:nvSpPr>
        <p:spPr/>
        <p:txBody>
          <a:bodyPr/>
          <a:lstStyle/>
          <a:p>
            <a:fld id="{B851AF83-32A9-422E-8E1A-BF7F6678F192}" type="slidenum">
              <a:rPr lang="en-US" smtClean="0"/>
              <a:t>33</a:t>
            </a:fld>
            <a:endParaRPr lang="en-US"/>
          </a:p>
        </p:txBody>
      </p:sp>
    </p:spTree>
    <p:extLst>
      <p:ext uri="{BB962C8B-B14F-4D97-AF65-F5344CB8AC3E}">
        <p14:creationId xmlns:p14="http://schemas.microsoft.com/office/powerpoint/2010/main" val="713226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[ADRIENNE]</a:t>
            </a:r>
          </a:p>
          <a:p>
            <a:r>
              <a:rPr lang="en-US" b="1" dirty="0"/>
              <a:t>Biological Background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Kestrels require open and low vegetation to visually hunt from perches, so they need to be able to see their foraging habitat. Their main food source in Florida is invertebrates and anoles (occasionally small mammals). They historically occupied well burned sandhill and old growth pine but have shifted to open grassland as that habitat disappeared. The isolated area of kestrels in the panhandle consists of well managed sandhill on well-managed land – Eglin Airforce Base, Blackwater River WMA. </a:t>
            </a:r>
          </a:p>
          <a:p>
            <a:endParaRPr lang="en-US" dirty="0"/>
          </a:p>
          <a:p>
            <a:r>
              <a:rPr lang="en-US" dirty="0"/>
              <a:t>Kestrels cannot excavate a cavity, so they depend on other species, such as woodpeckers, to create cavities for them. They do not bring nesting material into cavities, and they reuse them for nesting and sheltering outside of the breeding season. </a:t>
            </a:r>
          </a:p>
          <a:p>
            <a:pPr marL="0" indent="0">
              <a:buFontTx/>
              <a:buNone/>
            </a:pPr>
            <a:endParaRPr lang="en-US" b="0" dirty="0"/>
          </a:p>
        </p:txBody>
      </p:sp>
      <p:sp>
        <p:nvSpPr>
          <p:cNvPr id="4" name="Slide Number Placeholder 3"/>
          <p:cNvSpPr>
            <a:spLocks noGrp="1"/>
          </p:cNvSpPr>
          <p:nvPr>
            <p:ph type="sldNum" sz="quarter" idx="5"/>
          </p:nvPr>
        </p:nvSpPr>
        <p:spPr/>
        <p:txBody>
          <a:bodyPr/>
          <a:lstStyle/>
          <a:p>
            <a:fld id="{B851AF83-32A9-422E-8E1A-BF7F6678F192}" type="slidenum">
              <a:rPr lang="en-US" smtClean="0"/>
              <a:t>3</a:t>
            </a:fld>
            <a:endParaRPr lang="en-US"/>
          </a:p>
        </p:txBody>
      </p:sp>
    </p:spTree>
    <p:extLst>
      <p:ext uri="{BB962C8B-B14F-4D97-AF65-F5344CB8AC3E}">
        <p14:creationId xmlns:p14="http://schemas.microsoft.com/office/powerpoint/2010/main" val="2234548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migratory subspecies American kestrel is difficult to distinguish from the southeastern American kestrel visually, but the migratory population leaves Florida from April – August. During this time you can reliably identify kestrels seen as southeastern AMKE. Southeastern American kestrels are non-migratory and remain on their territories year-round. We’ll refer to the state-threatened species as just kestrel for this presentation.  </a:t>
            </a:r>
          </a:p>
          <a:p>
            <a:endParaRPr lang="en-US" dirty="0"/>
          </a:p>
        </p:txBody>
      </p:sp>
      <p:sp>
        <p:nvSpPr>
          <p:cNvPr id="4" name="Slide Number Placeholder 3"/>
          <p:cNvSpPr>
            <a:spLocks noGrp="1"/>
          </p:cNvSpPr>
          <p:nvPr>
            <p:ph type="sldNum" sz="quarter" idx="5"/>
          </p:nvPr>
        </p:nvSpPr>
        <p:spPr/>
        <p:txBody>
          <a:bodyPr/>
          <a:lstStyle/>
          <a:p>
            <a:fld id="{B851AF83-32A9-422E-8E1A-BF7F6678F192}" type="slidenum">
              <a:rPr lang="en-US" smtClean="0"/>
              <a:t>4</a:t>
            </a:fld>
            <a:endParaRPr lang="en-US"/>
          </a:p>
        </p:txBody>
      </p:sp>
    </p:spTree>
    <p:extLst>
      <p:ext uri="{BB962C8B-B14F-4D97-AF65-F5344CB8AC3E}">
        <p14:creationId xmlns:p14="http://schemas.microsoft.com/office/powerpoint/2010/main" val="33632872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 Ross Prairie Left – Citrus Tract </a:t>
            </a:r>
          </a:p>
        </p:txBody>
      </p:sp>
      <p:sp>
        <p:nvSpPr>
          <p:cNvPr id="4" name="Slide Number Placeholder 3"/>
          <p:cNvSpPr>
            <a:spLocks noGrp="1"/>
          </p:cNvSpPr>
          <p:nvPr>
            <p:ph type="sldNum" sz="quarter" idx="5"/>
          </p:nvPr>
        </p:nvSpPr>
        <p:spPr/>
        <p:txBody>
          <a:bodyPr/>
          <a:lstStyle/>
          <a:p>
            <a:fld id="{B851AF83-32A9-422E-8E1A-BF7F6678F192}" type="slidenum">
              <a:rPr lang="en-US" smtClean="0"/>
              <a:t>5</a:t>
            </a:fld>
            <a:endParaRPr lang="en-US"/>
          </a:p>
        </p:txBody>
      </p:sp>
    </p:spTree>
    <p:extLst>
      <p:ext uri="{BB962C8B-B14F-4D97-AF65-F5344CB8AC3E}">
        <p14:creationId xmlns:p14="http://schemas.microsoft.com/office/powerpoint/2010/main" val="14504094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[ADRIENNE]</a:t>
            </a:r>
          </a:p>
          <a:p>
            <a:r>
              <a:rPr lang="en-US" b="1" dirty="0"/>
              <a:t>Threats Facing SE AMKE:</a:t>
            </a:r>
          </a:p>
          <a:p>
            <a:pPr marL="171450" indent="-171450">
              <a:buFontTx/>
              <a:buChar char="-"/>
            </a:pPr>
            <a:r>
              <a:rPr lang="en-US" b="0" dirty="0"/>
              <a:t>The main threat to this subspecies is loss of habitat</a:t>
            </a:r>
          </a:p>
          <a:p>
            <a:pPr marL="171450" indent="-171450">
              <a:buFontTx/>
              <a:buChar char="-"/>
            </a:pPr>
            <a:r>
              <a:rPr lang="en-US" b="0" dirty="0"/>
              <a:t>Although these birds are small, they require a large area of suitable foraging habitat to successfully feed and raise their young, thus they are vulnerable to habitat loss, fragmentation, and degradation</a:t>
            </a:r>
          </a:p>
          <a:p>
            <a:pPr marL="628650" lvl="1" indent="-171450">
              <a:buFontTx/>
              <a:buChar char="-"/>
            </a:pPr>
            <a:r>
              <a:rPr lang="en-US" b="0" dirty="0"/>
              <a:t>Young do not disperse far (mean 6 miles), which makes landscape connectivity important. You can see how the subpopulation in the panhandle is isolated. </a:t>
            </a:r>
          </a:p>
          <a:p>
            <a:pPr marL="628650" lvl="1" indent="-171450">
              <a:buFontTx/>
              <a:buChar char="-"/>
            </a:pPr>
            <a:r>
              <a:rPr lang="en-US" b="0" dirty="0"/>
              <a:t>Cavity limited and reuse cavities for breeding and sheltering</a:t>
            </a:r>
          </a:p>
          <a:p>
            <a:pPr marL="171450" indent="-171450">
              <a:buFontTx/>
              <a:buChar char="-"/>
            </a:pPr>
            <a:r>
              <a:rPr lang="en-US" b="0" dirty="0"/>
              <a:t>SE AMKE are also vulnerable to vehicle collisions and mortality from rodenticides and pesticides. Rodenticides affect them when they consumed poisoned small mammals and feel the effects of the poisoning, where as pesticides wipe out a large prey base. </a:t>
            </a:r>
          </a:p>
          <a:p>
            <a:pPr marL="0" indent="0">
              <a:buFontTx/>
              <a:buNone/>
            </a:pPr>
            <a:endParaRPr lang="en-US" b="0" dirty="0"/>
          </a:p>
        </p:txBody>
      </p:sp>
      <p:sp>
        <p:nvSpPr>
          <p:cNvPr id="4" name="Slide Number Placeholder 3"/>
          <p:cNvSpPr>
            <a:spLocks noGrp="1"/>
          </p:cNvSpPr>
          <p:nvPr>
            <p:ph type="sldNum" sz="quarter" idx="5"/>
          </p:nvPr>
        </p:nvSpPr>
        <p:spPr/>
        <p:txBody>
          <a:bodyPr/>
          <a:lstStyle/>
          <a:p>
            <a:fld id="{B851AF83-32A9-422E-8E1A-BF7F6678F192}" type="slidenum">
              <a:rPr lang="en-US" smtClean="0"/>
              <a:t>7</a:t>
            </a:fld>
            <a:endParaRPr lang="en-US"/>
          </a:p>
        </p:txBody>
      </p:sp>
    </p:spTree>
    <p:extLst>
      <p:ext uri="{BB962C8B-B14F-4D97-AF65-F5344CB8AC3E}">
        <p14:creationId xmlns:p14="http://schemas.microsoft.com/office/powerpoint/2010/main" val="186693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[ADRIENNE]</a:t>
            </a:r>
          </a:p>
          <a:p>
            <a:r>
              <a:rPr lang="en-US" dirty="0"/>
              <a:t>Protections for the kestrel are defined in rule as a state Threatened species</a:t>
            </a:r>
          </a:p>
        </p:txBody>
      </p:sp>
      <p:sp>
        <p:nvSpPr>
          <p:cNvPr id="4" name="Slide Number Placeholder 3"/>
          <p:cNvSpPr>
            <a:spLocks noGrp="1"/>
          </p:cNvSpPr>
          <p:nvPr>
            <p:ph type="sldNum" sz="quarter" idx="5"/>
          </p:nvPr>
        </p:nvSpPr>
        <p:spPr/>
        <p:txBody>
          <a:bodyPr/>
          <a:lstStyle/>
          <a:p>
            <a:fld id="{B851AF83-32A9-422E-8E1A-BF7F6678F192}" type="slidenum">
              <a:rPr lang="en-US" smtClean="0"/>
              <a:t>8</a:t>
            </a:fld>
            <a:endParaRPr lang="en-US"/>
          </a:p>
        </p:txBody>
      </p:sp>
    </p:spTree>
    <p:extLst>
      <p:ext uri="{BB962C8B-B14F-4D97-AF65-F5344CB8AC3E}">
        <p14:creationId xmlns:p14="http://schemas.microsoft.com/office/powerpoint/2010/main" val="2742674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endParaRPr lang="en-US" dirty="0"/>
          </a:p>
        </p:txBody>
      </p:sp>
      <p:sp>
        <p:nvSpPr>
          <p:cNvPr id="4" name="Slide Number Placeholder 3"/>
          <p:cNvSpPr>
            <a:spLocks noGrp="1"/>
          </p:cNvSpPr>
          <p:nvPr>
            <p:ph type="sldNum" sz="quarter" idx="5"/>
          </p:nvPr>
        </p:nvSpPr>
        <p:spPr/>
        <p:txBody>
          <a:bodyPr/>
          <a:lstStyle/>
          <a:p>
            <a:fld id="{B851AF83-32A9-422E-8E1A-BF7F6678F192}" type="slidenum">
              <a:rPr lang="en-US" smtClean="0"/>
              <a:t>9</a:t>
            </a:fld>
            <a:endParaRPr lang="en-US"/>
          </a:p>
        </p:txBody>
      </p:sp>
    </p:spTree>
    <p:extLst>
      <p:ext uri="{BB962C8B-B14F-4D97-AF65-F5344CB8AC3E}">
        <p14:creationId xmlns:p14="http://schemas.microsoft.com/office/powerpoint/2010/main" val="2420424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[ADRIENNE]</a:t>
            </a:r>
          </a:p>
          <a:p>
            <a:endParaRPr lang="en-US" dirty="0"/>
          </a:p>
        </p:txBody>
      </p:sp>
      <p:sp>
        <p:nvSpPr>
          <p:cNvPr id="4" name="Slide Number Placeholder 3"/>
          <p:cNvSpPr>
            <a:spLocks noGrp="1"/>
          </p:cNvSpPr>
          <p:nvPr>
            <p:ph type="sldNum" sz="quarter" idx="5"/>
          </p:nvPr>
        </p:nvSpPr>
        <p:spPr/>
        <p:txBody>
          <a:bodyPr/>
          <a:lstStyle/>
          <a:p>
            <a:fld id="{B851AF83-32A9-422E-8E1A-BF7F6678F192}" type="slidenum">
              <a:rPr lang="en-US" smtClean="0"/>
              <a:t>10</a:t>
            </a:fld>
            <a:endParaRPr lang="en-US"/>
          </a:p>
        </p:txBody>
      </p:sp>
    </p:spTree>
    <p:extLst>
      <p:ext uri="{BB962C8B-B14F-4D97-AF65-F5344CB8AC3E}">
        <p14:creationId xmlns:p14="http://schemas.microsoft.com/office/powerpoint/2010/main" val="1878150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30" indent="0" algn="ctr">
              <a:buNone/>
              <a:defRPr sz="2000"/>
            </a:lvl2pPr>
            <a:lvl3pPr marL="914459" indent="0" algn="ctr">
              <a:buNone/>
              <a:defRPr sz="1800"/>
            </a:lvl3pPr>
            <a:lvl4pPr marL="1371689" indent="0" algn="ctr">
              <a:buNone/>
              <a:defRPr sz="1600"/>
            </a:lvl4pPr>
            <a:lvl5pPr marL="1828919" indent="0" algn="ctr">
              <a:buNone/>
              <a:defRPr sz="1600"/>
            </a:lvl5pPr>
            <a:lvl6pPr marL="2286149" indent="0" algn="ctr">
              <a:buNone/>
              <a:defRPr sz="1600"/>
            </a:lvl6pPr>
            <a:lvl7pPr marL="2743378" indent="0" algn="ctr">
              <a:buNone/>
              <a:defRPr sz="1600"/>
            </a:lvl7pPr>
            <a:lvl8pPr marL="3200608" indent="0" algn="ctr">
              <a:buNone/>
              <a:defRPr sz="1600"/>
            </a:lvl8pPr>
            <a:lvl9pPr marL="3657838"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A94A895-49A3-4064-AC31-2CAA93E85A47}"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1751796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1974089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09049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94A895-49A3-4064-AC31-2CAA93E85A47}"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8912468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30" indent="0">
              <a:buNone/>
              <a:defRPr sz="2000">
                <a:solidFill>
                  <a:schemeClr val="tx1">
                    <a:tint val="75000"/>
                  </a:schemeClr>
                </a:solidFill>
              </a:defRPr>
            </a:lvl2pPr>
            <a:lvl3pPr marL="914459" indent="0">
              <a:buNone/>
              <a:defRPr sz="1800">
                <a:solidFill>
                  <a:schemeClr val="tx1">
                    <a:tint val="75000"/>
                  </a:schemeClr>
                </a:solidFill>
              </a:defRPr>
            </a:lvl3pPr>
            <a:lvl4pPr marL="1371689" indent="0">
              <a:buNone/>
              <a:defRPr sz="1600">
                <a:solidFill>
                  <a:schemeClr val="tx1">
                    <a:tint val="75000"/>
                  </a:schemeClr>
                </a:solidFill>
              </a:defRPr>
            </a:lvl4pPr>
            <a:lvl5pPr marL="1828919" indent="0">
              <a:buNone/>
              <a:defRPr sz="1600">
                <a:solidFill>
                  <a:schemeClr val="tx1">
                    <a:tint val="75000"/>
                  </a:schemeClr>
                </a:solidFill>
              </a:defRPr>
            </a:lvl5pPr>
            <a:lvl6pPr marL="2286149" indent="0">
              <a:buNone/>
              <a:defRPr sz="1600">
                <a:solidFill>
                  <a:schemeClr val="tx1">
                    <a:tint val="75000"/>
                  </a:schemeClr>
                </a:solidFill>
              </a:defRPr>
            </a:lvl6pPr>
            <a:lvl7pPr marL="2743378" indent="0">
              <a:buNone/>
              <a:defRPr sz="1600">
                <a:solidFill>
                  <a:schemeClr val="tx1">
                    <a:tint val="75000"/>
                  </a:schemeClr>
                </a:solidFill>
              </a:defRPr>
            </a:lvl7pPr>
            <a:lvl8pPr marL="3200608" indent="0">
              <a:buNone/>
              <a:defRPr sz="1600">
                <a:solidFill>
                  <a:schemeClr val="tx1">
                    <a:tint val="75000"/>
                  </a:schemeClr>
                </a:solidFill>
              </a:defRPr>
            </a:lvl8pPr>
            <a:lvl9pPr marL="3657838"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A94A895-49A3-4064-AC31-2CAA93E85A47}" type="datetimeFigureOut">
              <a:rPr lang="en-US" smtClean="0"/>
              <a:t>6/23/2021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900312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A94A895-49A3-4064-AC31-2CAA93E85A47}"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2246861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90" y="1681163"/>
            <a:ext cx="5157787" cy="823912"/>
          </a:xfrm>
        </p:spPr>
        <p:txBody>
          <a:bodyPr anchor="b"/>
          <a:lstStyle>
            <a:lvl1pPr marL="0" indent="0">
              <a:buNone/>
              <a:defRPr sz="2400" b="1"/>
            </a:lvl1pPr>
            <a:lvl2pPr marL="457230" indent="0">
              <a:buNone/>
              <a:defRPr sz="2000" b="1"/>
            </a:lvl2pPr>
            <a:lvl3pPr marL="914459" indent="0">
              <a:buNone/>
              <a:defRPr sz="1800" b="1"/>
            </a:lvl3pPr>
            <a:lvl4pPr marL="1371689" indent="0">
              <a:buNone/>
              <a:defRPr sz="1600" b="1"/>
            </a:lvl4pPr>
            <a:lvl5pPr marL="1828919" indent="0">
              <a:buNone/>
              <a:defRPr sz="1600" b="1"/>
            </a:lvl5pPr>
            <a:lvl6pPr marL="2286149" indent="0">
              <a:buNone/>
              <a:defRPr sz="1600" b="1"/>
            </a:lvl6pPr>
            <a:lvl7pPr marL="2743378" indent="0">
              <a:buNone/>
              <a:defRPr sz="1600" b="1"/>
            </a:lvl7pPr>
            <a:lvl8pPr marL="3200608" indent="0">
              <a:buNone/>
              <a:defRPr sz="1600" b="1"/>
            </a:lvl8pPr>
            <a:lvl9pPr marL="3657838" indent="0">
              <a:buNone/>
              <a:defRPr sz="1600" b="1"/>
            </a:lvl9pPr>
          </a:lstStyle>
          <a:p>
            <a:pPr lvl="0"/>
            <a:r>
              <a:rPr lang="en-US"/>
              <a:t>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30" indent="0">
              <a:buNone/>
              <a:defRPr sz="2000" b="1"/>
            </a:lvl2pPr>
            <a:lvl3pPr marL="914459" indent="0">
              <a:buNone/>
              <a:defRPr sz="1800" b="1"/>
            </a:lvl3pPr>
            <a:lvl4pPr marL="1371689" indent="0">
              <a:buNone/>
              <a:defRPr sz="1600" b="1"/>
            </a:lvl4pPr>
            <a:lvl5pPr marL="1828919" indent="0">
              <a:buNone/>
              <a:defRPr sz="1600" b="1"/>
            </a:lvl5pPr>
            <a:lvl6pPr marL="2286149" indent="0">
              <a:buNone/>
              <a:defRPr sz="1600" b="1"/>
            </a:lvl6pPr>
            <a:lvl7pPr marL="2743378" indent="0">
              <a:buNone/>
              <a:defRPr sz="1600" b="1"/>
            </a:lvl7pPr>
            <a:lvl8pPr marL="3200608" indent="0">
              <a:buNone/>
              <a:defRPr sz="1600" b="1"/>
            </a:lvl8pPr>
            <a:lvl9pPr marL="3657838"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A94A895-49A3-4064-AC31-2CAA93E85A47}" type="datetimeFigureOut">
              <a:rPr lang="en-US" smtClean="0"/>
              <a:t>6/23/2021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91910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A94A895-49A3-4064-AC31-2CAA93E85A47}" type="datetimeFigureOut">
              <a:rPr lang="en-US" smtClean="0"/>
              <a:t>6/23/2021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42037603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A94A895-49A3-4064-AC31-2CAA93E85A47}" type="datetimeFigureOut">
              <a:rPr lang="en-US" smtClean="0"/>
              <a:t>6/23/2021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6104014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0" indent="0">
              <a:buNone/>
              <a:defRPr sz="1400"/>
            </a:lvl2pPr>
            <a:lvl3pPr marL="914459" indent="0">
              <a:buNone/>
              <a:defRPr sz="1200"/>
            </a:lvl3pPr>
            <a:lvl4pPr marL="1371689" indent="0">
              <a:buNone/>
              <a:defRPr sz="1000"/>
            </a:lvl4pPr>
            <a:lvl5pPr marL="1828919" indent="0">
              <a:buNone/>
              <a:defRPr sz="1000"/>
            </a:lvl5pPr>
            <a:lvl6pPr marL="2286149" indent="0">
              <a:buNone/>
              <a:defRPr sz="1000"/>
            </a:lvl6pPr>
            <a:lvl7pPr marL="2743378" indent="0">
              <a:buNone/>
              <a:defRPr sz="1000"/>
            </a:lvl7pPr>
            <a:lvl8pPr marL="3200608" indent="0">
              <a:buNone/>
              <a:defRPr sz="1000"/>
            </a:lvl8pPr>
            <a:lvl9pPr marL="365783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955560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30" indent="0">
              <a:buNone/>
              <a:defRPr sz="2800"/>
            </a:lvl2pPr>
            <a:lvl3pPr marL="914459" indent="0">
              <a:buNone/>
              <a:defRPr sz="2400"/>
            </a:lvl3pPr>
            <a:lvl4pPr marL="1371689" indent="0">
              <a:buNone/>
              <a:defRPr sz="2000"/>
            </a:lvl4pPr>
            <a:lvl5pPr marL="1828919" indent="0">
              <a:buNone/>
              <a:defRPr sz="2000"/>
            </a:lvl5pPr>
            <a:lvl6pPr marL="2286149" indent="0">
              <a:buNone/>
              <a:defRPr sz="2000"/>
            </a:lvl6pPr>
            <a:lvl7pPr marL="2743378" indent="0">
              <a:buNone/>
              <a:defRPr sz="2000"/>
            </a:lvl7pPr>
            <a:lvl8pPr marL="3200608" indent="0">
              <a:buNone/>
              <a:defRPr sz="2000"/>
            </a:lvl8pPr>
            <a:lvl9pPr marL="3657838" indent="0">
              <a:buNone/>
              <a:defRPr sz="2000"/>
            </a:lvl9pPr>
          </a:lstStyle>
          <a:p>
            <a:endParaRPr lang="en-US"/>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600"/>
            </a:lvl1pPr>
            <a:lvl2pPr marL="457230" indent="0">
              <a:buNone/>
              <a:defRPr sz="1400"/>
            </a:lvl2pPr>
            <a:lvl3pPr marL="914459" indent="0">
              <a:buNone/>
              <a:defRPr sz="1200"/>
            </a:lvl3pPr>
            <a:lvl4pPr marL="1371689" indent="0">
              <a:buNone/>
              <a:defRPr sz="1000"/>
            </a:lvl4pPr>
            <a:lvl5pPr marL="1828919" indent="0">
              <a:buNone/>
              <a:defRPr sz="1000"/>
            </a:lvl5pPr>
            <a:lvl6pPr marL="2286149" indent="0">
              <a:buNone/>
              <a:defRPr sz="1000"/>
            </a:lvl6pPr>
            <a:lvl7pPr marL="2743378" indent="0">
              <a:buNone/>
              <a:defRPr sz="1000"/>
            </a:lvl7pPr>
            <a:lvl8pPr marL="3200608" indent="0">
              <a:buNone/>
              <a:defRPr sz="1000"/>
            </a:lvl8pPr>
            <a:lvl9pPr marL="3657838"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A94A895-49A3-4064-AC31-2CAA93E85A47}" type="datetimeFigureOut">
              <a:rPr lang="en-US" smtClean="0"/>
              <a:t>6/23/2021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A152CE-57AD-4965-A13E-A8EC6C293274}" type="slidenum">
              <a:rPr lang="en-US" smtClean="0"/>
              <a:t>‹#›</a:t>
            </a:fld>
            <a:endParaRPr lang="en-US"/>
          </a:p>
        </p:txBody>
      </p:sp>
    </p:spTree>
    <p:extLst>
      <p:ext uri="{BB962C8B-B14F-4D97-AF65-F5344CB8AC3E}">
        <p14:creationId xmlns:p14="http://schemas.microsoft.com/office/powerpoint/2010/main" val="3343522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A94A895-49A3-4064-AC31-2CAA93E85A47}" type="datetimeFigureOut">
              <a:rPr lang="en-US" smtClean="0"/>
              <a:t>6/23/2021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A152CE-57AD-4965-A13E-A8EC6C293274}" type="slidenum">
              <a:rPr lang="en-US" smtClean="0"/>
              <a:t>‹#›</a:t>
            </a:fld>
            <a:endParaRPr lang="en-US"/>
          </a:p>
        </p:txBody>
      </p:sp>
    </p:spTree>
    <p:extLst>
      <p:ext uri="{BB962C8B-B14F-4D97-AF65-F5344CB8AC3E}">
        <p14:creationId xmlns:p14="http://schemas.microsoft.com/office/powerpoint/2010/main" val="2257945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5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5" indent="-228615" algn="l" defTabSz="9144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5" indent="-228615" algn="l" defTabSz="9144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4" indent="-228615" algn="l" defTabSz="9144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0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3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6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9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2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5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59" rtl="0" eaLnBrk="1" latinLnBrk="0" hangingPunct="1">
        <a:defRPr sz="1800" kern="1200">
          <a:solidFill>
            <a:schemeClr val="tx1"/>
          </a:solidFill>
          <a:latin typeface="+mn-lt"/>
          <a:ea typeface="+mn-ea"/>
          <a:cs typeface="+mn-cs"/>
        </a:defRPr>
      </a:lvl1pPr>
      <a:lvl2pPr marL="457230" algn="l" defTabSz="914459" rtl="0" eaLnBrk="1" latinLnBrk="0" hangingPunct="1">
        <a:defRPr sz="1800" kern="1200">
          <a:solidFill>
            <a:schemeClr val="tx1"/>
          </a:solidFill>
          <a:latin typeface="+mn-lt"/>
          <a:ea typeface="+mn-ea"/>
          <a:cs typeface="+mn-cs"/>
        </a:defRPr>
      </a:lvl2pPr>
      <a:lvl3pPr marL="914459" algn="l" defTabSz="914459" rtl="0" eaLnBrk="1" latinLnBrk="0" hangingPunct="1">
        <a:defRPr sz="1800" kern="1200">
          <a:solidFill>
            <a:schemeClr val="tx1"/>
          </a:solidFill>
          <a:latin typeface="+mn-lt"/>
          <a:ea typeface="+mn-ea"/>
          <a:cs typeface="+mn-cs"/>
        </a:defRPr>
      </a:lvl3pPr>
      <a:lvl4pPr marL="1371689" algn="l" defTabSz="914459" rtl="0" eaLnBrk="1" latinLnBrk="0" hangingPunct="1">
        <a:defRPr sz="1800" kern="1200">
          <a:solidFill>
            <a:schemeClr val="tx1"/>
          </a:solidFill>
          <a:latin typeface="+mn-lt"/>
          <a:ea typeface="+mn-ea"/>
          <a:cs typeface="+mn-cs"/>
        </a:defRPr>
      </a:lvl4pPr>
      <a:lvl5pPr marL="1828919" algn="l" defTabSz="914459" rtl="0" eaLnBrk="1" latinLnBrk="0" hangingPunct="1">
        <a:defRPr sz="1800" kern="1200">
          <a:solidFill>
            <a:schemeClr val="tx1"/>
          </a:solidFill>
          <a:latin typeface="+mn-lt"/>
          <a:ea typeface="+mn-ea"/>
          <a:cs typeface="+mn-cs"/>
        </a:defRPr>
      </a:lvl5pPr>
      <a:lvl6pPr marL="2286149" algn="l" defTabSz="914459" rtl="0" eaLnBrk="1" latinLnBrk="0" hangingPunct="1">
        <a:defRPr sz="1800" kern="1200">
          <a:solidFill>
            <a:schemeClr val="tx1"/>
          </a:solidFill>
          <a:latin typeface="+mn-lt"/>
          <a:ea typeface="+mn-ea"/>
          <a:cs typeface="+mn-cs"/>
        </a:defRPr>
      </a:lvl6pPr>
      <a:lvl7pPr marL="2743378" algn="l" defTabSz="914459" rtl="0" eaLnBrk="1" latinLnBrk="0" hangingPunct="1">
        <a:defRPr sz="1800" kern="1200">
          <a:solidFill>
            <a:schemeClr val="tx1"/>
          </a:solidFill>
          <a:latin typeface="+mn-lt"/>
          <a:ea typeface="+mn-ea"/>
          <a:cs typeface="+mn-cs"/>
        </a:defRPr>
      </a:lvl7pPr>
      <a:lvl8pPr marL="3200608" algn="l" defTabSz="914459" rtl="0" eaLnBrk="1" latinLnBrk="0" hangingPunct="1">
        <a:defRPr sz="1800" kern="1200">
          <a:solidFill>
            <a:schemeClr val="tx1"/>
          </a:solidFill>
          <a:latin typeface="+mn-lt"/>
          <a:ea typeface="+mn-ea"/>
          <a:cs typeface="+mn-cs"/>
        </a:defRPr>
      </a:lvl8pPr>
      <a:lvl9pPr marL="3657838" algn="l" defTabSz="91445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4.m4a"/><Relationship Id="rId7" Type="http://schemas.openxmlformats.org/officeDocument/2006/relationships/image" Target="../media/image19.jpeg"/><Relationship Id="rId2" Type="http://schemas.microsoft.com/office/2007/relationships/media" Target="../media/media14.m4a"/><Relationship Id="rId1" Type="http://schemas.openxmlformats.org/officeDocument/2006/relationships/tags" Target="../tags/tag2.xml"/><Relationship Id="rId6" Type="http://schemas.openxmlformats.org/officeDocument/2006/relationships/image" Target="../media/image18.jpe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5.m4a"/><Relationship Id="rId7" Type="http://schemas.microsoft.com/office/2007/relationships/hdphoto" Target="../media/hdphoto2.wdp"/><Relationship Id="rId2" Type="http://schemas.microsoft.com/office/2007/relationships/media" Target="../media/media15.m4a"/><Relationship Id="rId1" Type="http://schemas.openxmlformats.org/officeDocument/2006/relationships/tags" Target="../tags/tag3.xml"/><Relationship Id="rId6" Type="http://schemas.openxmlformats.org/officeDocument/2006/relationships/image" Target="../media/image20.pn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image" Target="../media/image2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image" Target="../media/image26.jpe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3.png"/><Relationship Id="rId5" Type="http://schemas.openxmlformats.org/officeDocument/2006/relationships/image" Target="../media/image27.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hyperlink" Target="https://geodata.myfwc.com/pages/upland"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7.m4a"/><Relationship Id="rId1" Type="http://schemas.microsoft.com/office/2007/relationships/media" Target="../media/media27.m4a"/><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8.m4a"/><Relationship Id="rId1" Type="http://schemas.microsoft.com/office/2007/relationships/media" Target="../media/media28.m4a"/><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1.m4a"/><Relationship Id="rId1" Type="http://schemas.microsoft.com/office/2007/relationships/media" Target="../media/media31.m4a"/><Relationship Id="rId6" Type="http://schemas.microsoft.com/office/2007/relationships/hdphoto" Target="../media/hdphoto4.wdp"/><Relationship Id="rId5" Type="http://schemas.openxmlformats.org/officeDocument/2006/relationships/image" Target="../media/image34.png"/><Relationship Id="rId4"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3.png"/><Relationship Id="rId5" Type="http://schemas.openxmlformats.org/officeDocument/2006/relationships/hyperlink" Target="https://myfwc.com/license/wildlife/protected-wildlife-permits/kestrel/" TargetMode="External"/><Relationship Id="rId4" Type="http://schemas.openxmlformats.org/officeDocument/2006/relationships/hyperlink" Target="https://myfwc.com/wildlifehabitats/wildlife/species-guidelines/"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3.png"/><Relationship Id="rId5" Type="http://schemas.openxmlformats.org/officeDocument/2006/relationships/hyperlink" Target="mailto:Craig.Faulhaber@MyFWC.com" TargetMode="External"/><Relationship Id="rId4" Type="http://schemas.openxmlformats.org/officeDocument/2006/relationships/hyperlink" Target="mailto:Adrienne.Fitzwilliam@MyFWC.c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6.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7.m4a"/><Relationship Id="rId7" Type="http://schemas.openxmlformats.org/officeDocument/2006/relationships/image" Target="../media/image12.jpeg"/><Relationship Id="rId2" Type="http://schemas.microsoft.com/office/2007/relationships/media" Target="../media/media7.m4a"/><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3.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png"/><Relationship Id="rId5" Type="http://schemas.openxmlformats.org/officeDocument/2006/relationships/image" Target="../media/image1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4776" y="246464"/>
            <a:ext cx="9804934" cy="2005848"/>
          </a:xfrm>
        </p:spPr>
        <p:txBody>
          <a:bodyPr>
            <a:normAutofit fontScale="90000"/>
          </a:bodyPr>
          <a:lstStyle/>
          <a:p>
            <a:r>
              <a:rPr lang="en-US" sz="4800" dirty="0"/>
              <a:t>Southeastern American </a:t>
            </a:r>
            <a:r>
              <a:rPr lang="en-US" sz="4800"/>
              <a:t>Kestrel Species </a:t>
            </a:r>
            <a:r>
              <a:rPr lang="en-US" sz="4800" dirty="0"/>
              <a:t>Conservation Measures and Permitting Guidelines: </a:t>
            </a:r>
            <a:r>
              <a:rPr lang="en-US" sz="4000" dirty="0"/>
              <a:t>FDOT Presentation</a:t>
            </a:r>
            <a:endParaRPr lang="en-US" sz="4800" dirty="0"/>
          </a:p>
        </p:txBody>
      </p:sp>
      <p:pic>
        <p:nvPicPr>
          <p:cNvPr id="5" name="Picture 4" descr="A hawk flying in the air&#10;&#10;Description automatically generated">
            <a:extLst>
              <a:ext uri="{FF2B5EF4-FFF2-40B4-BE49-F238E27FC236}">
                <a16:creationId xmlns:a16="http://schemas.microsoft.com/office/drawing/2014/main" id="{C587B36B-ABB4-4838-AFC2-474D8FF36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2211" y="2351087"/>
            <a:ext cx="4850063" cy="3705751"/>
          </a:xfrm>
          <a:prstGeom prst="rect">
            <a:avLst/>
          </a:prstGeom>
        </p:spPr>
      </p:pic>
      <p:sp>
        <p:nvSpPr>
          <p:cNvPr id="6" name="TextBox 5">
            <a:extLst>
              <a:ext uri="{FF2B5EF4-FFF2-40B4-BE49-F238E27FC236}">
                <a16:creationId xmlns:a16="http://schemas.microsoft.com/office/drawing/2014/main" id="{DF33B017-A444-4CFB-B52F-D8743807A4E2}"/>
              </a:ext>
            </a:extLst>
          </p:cNvPr>
          <p:cNvSpPr txBox="1"/>
          <p:nvPr/>
        </p:nvSpPr>
        <p:spPr>
          <a:xfrm>
            <a:off x="7165749" y="5740115"/>
            <a:ext cx="1434164" cy="276999"/>
          </a:xfrm>
          <a:prstGeom prst="rect">
            <a:avLst/>
          </a:prstGeom>
          <a:noFill/>
        </p:spPr>
        <p:txBody>
          <a:bodyPr wrap="square" rtlCol="0">
            <a:spAutoFit/>
          </a:bodyPr>
          <a:lstStyle/>
          <a:p>
            <a:r>
              <a:rPr lang="en-US" sz="1200"/>
              <a:t>FWC Photo</a:t>
            </a:r>
          </a:p>
        </p:txBody>
      </p:sp>
      <p:sp>
        <p:nvSpPr>
          <p:cNvPr id="4" name="TextBox 3">
            <a:extLst>
              <a:ext uri="{FF2B5EF4-FFF2-40B4-BE49-F238E27FC236}">
                <a16:creationId xmlns:a16="http://schemas.microsoft.com/office/drawing/2014/main" id="{17F0412E-0355-44B6-AE81-C61FC00B48C3}"/>
              </a:ext>
            </a:extLst>
          </p:cNvPr>
          <p:cNvSpPr txBox="1"/>
          <p:nvPr/>
        </p:nvSpPr>
        <p:spPr>
          <a:xfrm>
            <a:off x="8056216" y="2634302"/>
            <a:ext cx="2877015" cy="1569660"/>
          </a:xfrm>
          <a:prstGeom prst="rect">
            <a:avLst/>
          </a:prstGeom>
          <a:noFill/>
        </p:spPr>
        <p:txBody>
          <a:bodyPr wrap="square" rtlCol="0">
            <a:spAutoFit/>
          </a:bodyPr>
          <a:lstStyle/>
          <a:p>
            <a:endParaRPr lang="en-US"/>
          </a:p>
          <a:p>
            <a:endParaRPr lang="en-US" sz="2400" b="1"/>
          </a:p>
          <a:p>
            <a:endParaRPr lang="en-US"/>
          </a:p>
          <a:p>
            <a:endParaRPr lang="en-US"/>
          </a:p>
          <a:p>
            <a:endParaRPr lang="en-US"/>
          </a:p>
        </p:txBody>
      </p:sp>
      <p:sp>
        <p:nvSpPr>
          <p:cNvPr id="3" name="TextBox 2">
            <a:extLst>
              <a:ext uri="{FF2B5EF4-FFF2-40B4-BE49-F238E27FC236}">
                <a16:creationId xmlns:a16="http://schemas.microsoft.com/office/drawing/2014/main" id="{983BD864-832B-4589-AE0C-1BD3D714C9EE}"/>
              </a:ext>
            </a:extLst>
          </p:cNvPr>
          <p:cNvSpPr txBox="1"/>
          <p:nvPr/>
        </p:nvSpPr>
        <p:spPr>
          <a:xfrm>
            <a:off x="8686411" y="5093784"/>
            <a:ext cx="2846613" cy="923330"/>
          </a:xfrm>
          <a:prstGeom prst="rect">
            <a:avLst/>
          </a:prstGeom>
          <a:noFill/>
        </p:spPr>
        <p:txBody>
          <a:bodyPr wrap="none" rtlCol="0">
            <a:spAutoFit/>
          </a:bodyPr>
          <a:lstStyle/>
          <a:p>
            <a:pPr algn="ctr"/>
            <a:r>
              <a:rPr lang="en-US" dirty="0"/>
              <a:t>Adrienne Fitzwilliam</a:t>
            </a:r>
          </a:p>
          <a:p>
            <a:pPr algn="ctr"/>
            <a:r>
              <a:rPr lang="en-US" dirty="0"/>
              <a:t>Avian Conservation Biologist</a:t>
            </a:r>
          </a:p>
          <a:p>
            <a:pPr algn="ctr"/>
            <a:r>
              <a:rPr lang="en-US" dirty="0"/>
              <a:t>2021</a:t>
            </a:r>
          </a:p>
        </p:txBody>
      </p:sp>
      <p:pic>
        <p:nvPicPr>
          <p:cNvPr id="8" name="Audio 7">
            <a:hlinkClick r:id="" action="ppaction://media"/>
            <a:extLst>
              <a:ext uri="{FF2B5EF4-FFF2-40B4-BE49-F238E27FC236}">
                <a16:creationId xmlns:a16="http://schemas.microsoft.com/office/drawing/2014/main" id="{FBB44187-EAFD-40B8-A3A7-C2E6B0B1B1E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65210956"/>
      </p:ext>
    </p:extLst>
  </p:cSld>
  <p:clrMapOvr>
    <a:masterClrMapping/>
  </p:clrMapOvr>
  <mc:AlternateContent xmlns:mc="http://schemas.openxmlformats.org/markup-compatibility/2006" xmlns:p14="http://schemas.microsoft.com/office/powerpoint/2010/main">
    <mc:Choice Requires="p14">
      <p:transition spd="slow" p14:dur="2000" advTm="15892"/>
    </mc:Choice>
    <mc:Fallback xmlns="">
      <p:transition spd="slow" advTm="158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F6F8-F941-4DAF-B655-C85F4590B64B}"/>
              </a:ext>
            </a:extLst>
          </p:cNvPr>
          <p:cNvSpPr>
            <a:spLocks noGrp="1"/>
          </p:cNvSpPr>
          <p:nvPr>
            <p:ph type="title"/>
          </p:nvPr>
        </p:nvSpPr>
        <p:spPr/>
        <p:txBody>
          <a:bodyPr/>
          <a:lstStyle/>
          <a:p>
            <a:r>
              <a:rPr lang="en-US"/>
              <a:t>What does it mean to “harm?”</a:t>
            </a:r>
          </a:p>
        </p:txBody>
      </p:sp>
      <p:sp>
        <p:nvSpPr>
          <p:cNvPr id="3" name="Content Placeholder 2">
            <a:extLst>
              <a:ext uri="{FF2B5EF4-FFF2-40B4-BE49-F238E27FC236}">
                <a16:creationId xmlns:a16="http://schemas.microsoft.com/office/drawing/2014/main" id="{91787CD7-2878-47E4-BA47-15D3C420D658}"/>
              </a:ext>
            </a:extLst>
          </p:cNvPr>
          <p:cNvSpPr>
            <a:spLocks noGrp="1"/>
          </p:cNvSpPr>
          <p:nvPr>
            <p:ph idx="1"/>
          </p:nvPr>
        </p:nvSpPr>
        <p:spPr>
          <a:xfrm>
            <a:off x="814214" y="1550106"/>
            <a:ext cx="7243119" cy="4351338"/>
          </a:xfrm>
        </p:spPr>
        <p:txBody>
          <a:bodyPr>
            <a:normAutofit/>
          </a:bodyPr>
          <a:lstStyle/>
          <a:p>
            <a:r>
              <a:rPr lang="en-US" dirty="0"/>
              <a:t>68A-27.001:  “The term ‘harm’…means </a:t>
            </a:r>
            <a:r>
              <a:rPr lang="en-US" b="1" u="sng" dirty="0">
                <a:solidFill>
                  <a:srgbClr val="0070C0"/>
                </a:solidFill>
              </a:rPr>
              <a:t>an act which actually kills or injures fish or wildlife</a:t>
            </a:r>
            <a:r>
              <a:rPr lang="en-US" dirty="0"/>
              <a:t>. Such act </a:t>
            </a:r>
            <a:r>
              <a:rPr lang="en-US" b="1" u="sng" dirty="0">
                <a:solidFill>
                  <a:srgbClr val="0070C0"/>
                </a:solidFill>
              </a:rPr>
              <a:t>may include significant habitat modification</a:t>
            </a:r>
            <a:r>
              <a:rPr lang="en-US" dirty="0"/>
              <a:t> or degradation where it actually kills or injures wildlife by significantly impairing essential behavioral patterns, including breeding, feeding or sheltering.”</a:t>
            </a:r>
          </a:p>
          <a:p>
            <a:endParaRPr lang="en-US" dirty="0"/>
          </a:p>
          <a:p>
            <a:r>
              <a:rPr lang="en-US" dirty="0"/>
              <a:t>Example: Removing a snag that has an Active Nest Cavity</a:t>
            </a:r>
          </a:p>
        </p:txBody>
      </p:sp>
      <p:pic>
        <p:nvPicPr>
          <p:cNvPr id="7" name="Picture 6" descr="A bird standing on a rock&#10;&#10;Description automatically generated">
            <a:extLst>
              <a:ext uri="{FF2B5EF4-FFF2-40B4-BE49-F238E27FC236}">
                <a16:creationId xmlns:a16="http://schemas.microsoft.com/office/drawing/2014/main" id="{EFE0DA42-81A9-431D-88E8-AA03B08D8556}"/>
              </a:ext>
            </a:extLst>
          </p:cNvPr>
          <p:cNvPicPr>
            <a:picLocks noChangeAspect="1"/>
          </p:cNvPicPr>
          <p:nvPr/>
        </p:nvPicPr>
        <p:blipFill rotWithShape="1">
          <a:blip r:embed="rId5">
            <a:extLst>
              <a:ext uri="{28A0092B-C50C-407E-A947-70E740481C1C}">
                <a14:useLocalDpi xmlns:a14="http://schemas.microsoft.com/office/drawing/2010/main" val="0"/>
              </a:ext>
            </a:extLst>
          </a:blip>
          <a:srcRect r="35155"/>
          <a:stretch/>
        </p:blipFill>
        <p:spPr>
          <a:xfrm>
            <a:off x="8033347" y="248310"/>
            <a:ext cx="3915637" cy="4249549"/>
          </a:xfrm>
          <a:prstGeom prst="rect">
            <a:avLst/>
          </a:prstGeom>
        </p:spPr>
      </p:pic>
      <p:sp>
        <p:nvSpPr>
          <p:cNvPr id="5" name="TextBox 4">
            <a:extLst>
              <a:ext uri="{FF2B5EF4-FFF2-40B4-BE49-F238E27FC236}">
                <a16:creationId xmlns:a16="http://schemas.microsoft.com/office/drawing/2014/main" id="{2174E0D7-240C-4B85-81CE-0703A51A7F47}"/>
              </a:ext>
            </a:extLst>
          </p:cNvPr>
          <p:cNvSpPr txBox="1"/>
          <p:nvPr/>
        </p:nvSpPr>
        <p:spPr>
          <a:xfrm>
            <a:off x="8081319" y="4220860"/>
            <a:ext cx="3126259" cy="553998"/>
          </a:xfrm>
          <a:prstGeom prst="rect">
            <a:avLst/>
          </a:prstGeom>
          <a:noFill/>
        </p:spPr>
        <p:txBody>
          <a:bodyPr wrap="square" rtlCol="0">
            <a:spAutoFit/>
          </a:bodyPr>
          <a:lstStyle/>
          <a:p>
            <a:r>
              <a:rPr lang="en-US" sz="1100"/>
              <a:t>FWC Photo</a:t>
            </a:r>
          </a:p>
          <a:p>
            <a:endParaRPr lang="en-US"/>
          </a:p>
        </p:txBody>
      </p:sp>
      <p:pic>
        <p:nvPicPr>
          <p:cNvPr id="4" name="Audio 3">
            <a:hlinkClick r:id="" action="ppaction://media"/>
            <a:extLst>
              <a:ext uri="{FF2B5EF4-FFF2-40B4-BE49-F238E27FC236}">
                <a16:creationId xmlns:a16="http://schemas.microsoft.com/office/drawing/2014/main" id="{7C1BAF7A-0D31-466B-B11F-8DACC4ABB3D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502055460"/>
      </p:ext>
    </p:extLst>
  </p:cSld>
  <p:clrMapOvr>
    <a:masterClrMapping/>
  </p:clrMapOvr>
  <mc:AlternateContent xmlns:mc="http://schemas.openxmlformats.org/markup-compatibility/2006" xmlns:p14="http://schemas.microsoft.com/office/powerpoint/2010/main">
    <mc:Choice Requires="p14">
      <p:transition spd="slow" p14:dur="2000" advTm="30149"/>
    </mc:Choice>
    <mc:Fallback xmlns="">
      <p:transition spd="slow" advTm="30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F6F8-F941-4DAF-B655-C85F4590B64B}"/>
              </a:ext>
            </a:extLst>
          </p:cNvPr>
          <p:cNvSpPr>
            <a:spLocks noGrp="1"/>
          </p:cNvSpPr>
          <p:nvPr>
            <p:ph type="title"/>
          </p:nvPr>
        </p:nvSpPr>
        <p:spPr/>
        <p:txBody>
          <a:bodyPr/>
          <a:lstStyle/>
          <a:p>
            <a:r>
              <a:rPr lang="en-US"/>
              <a:t>What does it mean to “harass?”</a:t>
            </a:r>
          </a:p>
        </p:txBody>
      </p:sp>
      <p:sp>
        <p:nvSpPr>
          <p:cNvPr id="3" name="Content Placeholder 2">
            <a:extLst>
              <a:ext uri="{FF2B5EF4-FFF2-40B4-BE49-F238E27FC236}">
                <a16:creationId xmlns:a16="http://schemas.microsoft.com/office/drawing/2014/main" id="{91787CD7-2878-47E4-BA47-15D3C420D658}"/>
              </a:ext>
            </a:extLst>
          </p:cNvPr>
          <p:cNvSpPr>
            <a:spLocks noGrp="1"/>
          </p:cNvSpPr>
          <p:nvPr>
            <p:ph idx="1"/>
          </p:nvPr>
        </p:nvSpPr>
        <p:spPr>
          <a:xfrm>
            <a:off x="814214" y="1550106"/>
            <a:ext cx="7243119" cy="4351338"/>
          </a:xfrm>
        </p:spPr>
        <p:txBody>
          <a:bodyPr>
            <a:normAutofit lnSpcReduction="10000"/>
          </a:bodyPr>
          <a:lstStyle/>
          <a:p>
            <a:r>
              <a:rPr lang="en-US" dirty="0"/>
              <a:t>68A-27.001:  “The term ‘harass’…means an intentional or negligent act or omission which </a:t>
            </a:r>
            <a:r>
              <a:rPr lang="en-US" b="1" u="sng" dirty="0">
                <a:solidFill>
                  <a:srgbClr val="0070C0"/>
                </a:solidFill>
              </a:rPr>
              <a:t>creates the likelihood of injury </a:t>
            </a:r>
            <a:r>
              <a:rPr lang="en-US" dirty="0"/>
              <a:t>to wildlife by annoying it to such an extent as to </a:t>
            </a:r>
            <a:r>
              <a:rPr lang="en-US" b="1" u="sng" dirty="0">
                <a:solidFill>
                  <a:srgbClr val="0070C0"/>
                </a:solidFill>
              </a:rPr>
              <a:t>significantly disrupt normal behavioral patterns</a:t>
            </a:r>
            <a:r>
              <a:rPr lang="en-US" dirty="0"/>
              <a:t> which include, but are not limited to, breeding, feeding or sheltering.” </a:t>
            </a:r>
          </a:p>
          <a:p>
            <a:r>
              <a:rPr lang="en-US" dirty="0"/>
              <a:t>Example: Construction activity takes place near an Active Nest Cavity, which disrupts the adult’s regular feeding of young inside the cavity. </a:t>
            </a:r>
          </a:p>
          <a:p>
            <a:endParaRPr lang="en-US" dirty="0"/>
          </a:p>
        </p:txBody>
      </p:sp>
      <p:pic>
        <p:nvPicPr>
          <p:cNvPr id="7" name="Picture 6" descr="A bird standing on a rock&#10;&#10;Description automatically generated">
            <a:extLst>
              <a:ext uri="{FF2B5EF4-FFF2-40B4-BE49-F238E27FC236}">
                <a16:creationId xmlns:a16="http://schemas.microsoft.com/office/drawing/2014/main" id="{EFE0DA42-81A9-431D-88E8-AA03B08D8556}"/>
              </a:ext>
            </a:extLst>
          </p:cNvPr>
          <p:cNvPicPr>
            <a:picLocks noChangeAspect="1"/>
          </p:cNvPicPr>
          <p:nvPr/>
        </p:nvPicPr>
        <p:blipFill rotWithShape="1">
          <a:blip r:embed="rId5">
            <a:extLst>
              <a:ext uri="{28A0092B-C50C-407E-A947-70E740481C1C}">
                <a14:useLocalDpi xmlns:a14="http://schemas.microsoft.com/office/drawing/2010/main" val="0"/>
              </a:ext>
            </a:extLst>
          </a:blip>
          <a:srcRect r="35155"/>
          <a:stretch/>
        </p:blipFill>
        <p:spPr>
          <a:xfrm>
            <a:off x="8033347" y="248310"/>
            <a:ext cx="3915637" cy="4249549"/>
          </a:xfrm>
          <a:prstGeom prst="rect">
            <a:avLst/>
          </a:prstGeom>
        </p:spPr>
      </p:pic>
      <p:sp>
        <p:nvSpPr>
          <p:cNvPr id="5" name="TextBox 4">
            <a:extLst>
              <a:ext uri="{FF2B5EF4-FFF2-40B4-BE49-F238E27FC236}">
                <a16:creationId xmlns:a16="http://schemas.microsoft.com/office/drawing/2014/main" id="{2174E0D7-240C-4B85-81CE-0703A51A7F47}"/>
              </a:ext>
            </a:extLst>
          </p:cNvPr>
          <p:cNvSpPr txBox="1"/>
          <p:nvPr/>
        </p:nvSpPr>
        <p:spPr>
          <a:xfrm>
            <a:off x="8081319" y="4220860"/>
            <a:ext cx="3126259" cy="553998"/>
          </a:xfrm>
          <a:prstGeom prst="rect">
            <a:avLst/>
          </a:prstGeom>
          <a:noFill/>
        </p:spPr>
        <p:txBody>
          <a:bodyPr wrap="square" rtlCol="0">
            <a:spAutoFit/>
          </a:bodyPr>
          <a:lstStyle/>
          <a:p>
            <a:r>
              <a:rPr lang="en-US" sz="1100"/>
              <a:t>FWC Photo</a:t>
            </a:r>
          </a:p>
          <a:p>
            <a:endParaRPr lang="en-US"/>
          </a:p>
        </p:txBody>
      </p:sp>
      <p:pic>
        <p:nvPicPr>
          <p:cNvPr id="4" name="Audio 3">
            <a:hlinkClick r:id="" action="ppaction://media"/>
            <a:extLst>
              <a:ext uri="{FF2B5EF4-FFF2-40B4-BE49-F238E27FC236}">
                <a16:creationId xmlns:a16="http://schemas.microsoft.com/office/drawing/2014/main" id="{A99C020D-FEC8-40FA-9B08-B4C1F8F6B3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1400029"/>
      </p:ext>
    </p:extLst>
  </p:cSld>
  <p:clrMapOvr>
    <a:masterClrMapping/>
  </p:clrMapOvr>
  <mc:AlternateContent xmlns:mc="http://schemas.openxmlformats.org/markup-compatibility/2006" xmlns:p14="http://schemas.microsoft.com/office/powerpoint/2010/main">
    <mc:Choice Requires="p14">
      <p:transition spd="slow" p14:dur="2000" advTm="31682"/>
    </mc:Choice>
    <mc:Fallback xmlns="">
      <p:transition spd="slow" advTm="31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D8FBD-B673-49E1-AA47-96546E57BE54}"/>
              </a:ext>
            </a:extLst>
          </p:cNvPr>
          <p:cNvSpPr>
            <a:spLocks noGrp="1"/>
          </p:cNvSpPr>
          <p:nvPr>
            <p:ph type="title"/>
          </p:nvPr>
        </p:nvSpPr>
        <p:spPr/>
        <p:txBody>
          <a:bodyPr/>
          <a:lstStyle/>
          <a:p>
            <a:r>
              <a:rPr lang="en-US" dirty="0"/>
              <a:t>Guidelines and 1993 Technical Report</a:t>
            </a:r>
          </a:p>
        </p:txBody>
      </p:sp>
      <p:sp>
        <p:nvSpPr>
          <p:cNvPr id="3" name="Content Placeholder 2">
            <a:extLst>
              <a:ext uri="{FF2B5EF4-FFF2-40B4-BE49-F238E27FC236}">
                <a16:creationId xmlns:a16="http://schemas.microsoft.com/office/drawing/2014/main" id="{CAA5364B-6394-4433-9E54-F4916043CB14}"/>
              </a:ext>
            </a:extLst>
          </p:cNvPr>
          <p:cNvSpPr>
            <a:spLocks noGrp="1"/>
          </p:cNvSpPr>
          <p:nvPr>
            <p:ph idx="1"/>
          </p:nvPr>
        </p:nvSpPr>
        <p:spPr>
          <a:xfrm>
            <a:off x="838199" y="1825625"/>
            <a:ext cx="6387167" cy="4351338"/>
          </a:xfrm>
        </p:spPr>
        <p:txBody>
          <a:bodyPr vert="horz" lIns="91440" tIns="45720" rIns="91440" bIns="45720" rtlCol="0" anchor="t">
            <a:normAutofit/>
          </a:bodyPr>
          <a:lstStyle/>
          <a:p>
            <a:pPr marL="228600" indent="-228600" fontAlgn="base"/>
            <a:r>
              <a:rPr lang="en-US" dirty="0"/>
              <a:t>1993 Technical Report No. 13​ provided recommendations</a:t>
            </a:r>
          </a:p>
          <a:p>
            <a:pPr marL="228600" indent="-228600" fontAlgn="base"/>
            <a:r>
              <a:rPr lang="en-US" dirty="0"/>
              <a:t>Guidelines are incorporated into rule</a:t>
            </a:r>
            <a:endParaRPr lang="en-US" dirty="0">
              <a:cs typeface="Calibri"/>
            </a:endParaRPr>
          </a:p>
          <a:p>
            <a:pPr marL="685800" lvl="1" indent="-228600"/>
            <a:r>
              <a:rPr lang="en-US" dirty="0">
                <a:cs typeface="Calibri"/>
              </a:rPr>
              <a:t>Regulatory assurance </a:t>
            </a:r>
          </a:p>
          <a:p>
            <a:pPr marL="228600" indent="-228600" fontAlgn="base"/>
            <a:r>
              <a:rPr lang="en-US" dirty="0"/>
              <a:t>2020 Guidelines and 1993 Technical Report align:​</a:t>
            </a:r>
            <a:endParaRPr lang="en-US" dirty="0">
              <a:cs typeface="Calibri"/>
            </a:endParaRPr>
          </a:p>
          <a:p>
            <a:pPr marL="685800" lvl="1" indent="-228600" fontAlgn="base"/>
            <a:r>
              <a:rPr lang="en-US" dirty="0"/>
              <a:t>Buffer distance around active nest (490 feet) ​</a:t>
            </a:r>
            <a:endParaRPr lang="en-US" dirty="0">
              <a:cs typeface="Calibri"/>
            </a:endParaRPr>
          </a:p>
          <a:p>
            <a:pPr marL="685800" lvl="1" indent="-228600" fontAlgn="base"/>
            <a:r>
              <a:rPr lang="en-US" dirty="0"/>
              <a:t>Minimum foraging acreage (124 acres)</a:t>
            </a:r>
            <a:endParaRPr lang="en-US" dirty="0">
              <a:cs typeface="Calibri"/>
            </a:endParaRPr>
          </a:p>
          <a:p>
            <a:pPr marL="0" indent="0" fontAlgn="base">
              <a:buNone/>
            </a:pPr>
            <a:endParaRPr lang="en-US" dirty="0"/>
          </a:p>
          <a:p>
            <a:pPr marL="457200" lvl="1" indent="0">
              <a:buNone/>
            </a:pPr>
            <a:endParaRPr lang="en-US" dirty="0">
              <a:cs typeface="Calibri" panose="020F0502020204030204"/>
            </a:endParaRPr>
          </a:p>
        </p:txBody>
      </p:sp>
      <p:pic>
        <p:nvPicPr>
          <p:cNvPr id="8" name="Picture 7">
            <a:extLst>
              <a:ext uri="{FF2B5EF4-FFF2-40B4-BE49-F238E27FC236}">
                <a16:creationId xmlns:a16="http://schemas.microsoft.com/office/drawing/2014/main" id="{801B2F41-40EF-41BA-93D6-825DA74FA79B}"/>
              </a:ext>
            </a:extLst>
          </p:cNvPr>
          <p:cNvPicPr>
            <a:picLocks noChangeAspect="1"/>
          </p:cNvPicPr>
          <p:nvPr/>
        </p:nvPicPr>
        <p:blipFill>
          <a:blip r:embed="rId5"/>
          <a:stretch>
            <a:fillRect/>
          </a:stretch>
        </p:blipFill>
        <p:spPr>
          <a:xfrm>
            <a:off x="7635243" y="1352498"/>
            <a:ext cx="3718557" cy="5044122"/>
          </a:xfrm>
          <a:prstGeom prst="rect">
            <a:avLst/>
          </a:prstGeom>
        </p:spPr>
      </p:pic>
      <p:pic>
        <p:nvPicPr>
          <p:cNvPr id="5" name="Audio 4">
            <a:hlinkClick r:id="" action="ppaction://media"/>
            <a:extLst>
              <a:ext uri="{FF2B5EF4-FFF2-40B4-BE49-F238E27FC236}">
                <a16:creationId xmlns:a16="http://schemas.microsoft.com/office/drawing/2014/main" id="{64F27F1C-4595-4B30-BDE0-2691D402F1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44166369"/>
      </p:ext>
    </p:extLst>
  </p:cSld>
  <p:clrMapOvr>
    <a:masterClrMapping/>
  </p:clrMapOvr>
  <mc:AlternateContent xmlns:mc="http://schemas.openxmlformats.org/markup-compatibility/2006" xmlns:p14="http://schemas.microsoft.com/office/powerpoint/2010/main">
    <mc:Choice Requires="p14">
      <p:transition spd="slow" p14:dur="2000" advTm="51290"/>
    </mc:Choice>
    <mc:Fallback xmlns="">
      <p:transition spd="slow" advTm="51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79150-BD47-427F-94C1-C2650647CA65}"/>
              </a:ext>
            </a:extLst>
          </p:cNvPr>
          <p:cNvSpPr>
            <a:spLocks noGrp="1"/>
          </p:cNvSpPr>
          <p:nvPr>
            <p:ph type="title"/>
          </p:nvPr>
        </p:nvSpPr>
        <p:spPr/>
        <p:txBody>
          <a:bodyPr/>
          <a:lstStyle/>
          <a:p>
            <a:r>
              <a:rPr lang="en-US"/>
              <a:t>Man-made structure policy </a:t>
            </a:r>
          </a:p>
        </p:txBody>
      </p:sp>
      <p:sp>
        <p:nvSpPr>
          <p:cNvPr id="3" name="Content Placeholder 2">
            <a:extLst>
              <a:ext uri="{FF2B5EF4-FFF2-40B4-BE49-F238E27FC236}">
                <a16:creationId xmlns:a16="http://schemas.microsoft.com/office/drawing/2014/main" id="{61B2A32F-9CEE-4FD0-A367-DDC9DFD5A52B}"/>
              </a:ext>
            </a:extLst>
          </p:cNvPr>
          <p:cNvSpPr>
            <a:spLocks noGrp="1"/>
          </p:cNvSpPr>
          <p:nvPr>
            <p:ph idx="1"/>
          </p:nvPr>
        </p:nvSpPr>
        <p:spPr>
          <a:xfrm>
            <a:off x="838199" y="1825625"/>
            <a:ext cx="5381743" cy="4171138"/>
          </a:xfrm>
        </p:spPr>
        <p:txBody>
          <a:bodyPr>
            <a:normAutofit lnSpcReduction="10000"/>
          </a:bodyPr>
          <a:lstStyle/>
          <a:p>
            <a:r>
              <a:rPr lang="en-US" dirty="0"/>
              <a:t>For actions proposed where state-listed species have recently been using a man-made structure for essential behaviors, </a:t>
            </a:r>
            <a:r>
              <a:rPr lang="en-US" b="1" dirty="0"/>
              <a:t>removal or modification of the structure is authorized without a permit (nest must be inactive)</a:t>
            </a:r>
            <a:endParaRPr lang="en-US" dirty="0"/>
          </a:p>
          <a:p>
            <a:pPr lvl="1"/>
            <a:r>
              <a:rPr lang="en-US" b="1" dirty="0"/>
              <a:t>Need to contact regional conservation biologist 14 days prior</a:t>
            </a:r>
          </a:p>
          <a:p>
            <a:pPr lvl="1"/>
            <a:r>
              <a:rPr lang="en-US" b="1" dirty="0"/>
              <a:t>Or have an approved wildlife habitat management plan</a:t>
            </a:r>
          </a:p>
          <a:p>
            <a:pPr marL="457230" lvl="1" indent="0">
              <a:buNone/>
            </a:pPr>
            <a:endParaRPr lang="en-US" dirty="0"/>
          </a:p>
        </p:txBody>
      </p:sp>
      <p:pic>
        <p:nvPicPr>
          <p:cNvPr id="7" name="Picture 6" descr="A hawk perched on a tree branch&#10;&#10;Description automatically generated">
            <a:extLst>
              <a:ext uri="{FF2B5EF4-FFF2-40B4-BE49-F238E27FC236}">
                <a16:creationId xmlns:a16="http://schemas.microsoft.com/office/drawing/2014/main" id="{D827A304-1BB2-42EC-B951-C8E943B267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1908" y="1411907"/>
            <a:ext cx="3124051" cy="4848141"/>
          </a:xfrm>
          <a:prstGeom prst="rect">
            <a:avLst/>
          </a:prstGeom>
        </p:spPr>
      </p:pic>
      <p:sp>
        <p:nvSpPr>
          <p:cNvPr id="6" name="TextBox 5">
            <a:extLst>
              <a:ext uri="{FF2B5EF4-FFF2-40B4-BE49-F238E27FC236}">
                <a16:creationId xmlns:a16="http://schemas.microsoft.com/office/drawing/2014/main" id="{068E2782-49A0-4864-9FF8-69D66A20A00F}"/>
              </a:ext>
            </a:extLst>
          </p:cNvPr>
          <p:cNvSpPr txBox="1"/>
          <p:nvPr/>
        </p:nvSpPr>
        <p:spPr>
          <a:xfrm>
            <a:off x="6369626" y="5899964"/>
            <a:ext cx="2059806" cy="276999"/>
          </a:xfrm>
          <a:prstGeom prst="rect">
            <a:avLst/>
          </a:prstGeom>
          <a:noFill/>
        </p:spPr>
        <p:txBody>
          <a:bodyPr wrap="square" rtlCol="0">
            <a:spAutoFit/>
          </a:bodyPr>
          <a:lstStyle/>
          <a:p>
            <a:r>
              <a:rPr lang="en-US" sz="1200"/>
              <a:t>FWC Photo by Jonny Baker</a:t>
            </a:r>
          </a:p>
        </p:txBody>
      </p:sp>
      <p:pic>
        <p:nvPicPr>
          <p:cNvPr id="8" name="Picture 7" descr="A group of clouds in the sky&#10;&#10;Description automatically generated">
            <a:extLst>
              <a:ext uri="{FF2B5EF4-FFF2-40B4-BE49-F238E27FC236}">
                <a16:creationId xmlns:a16="http://schemas.microsoft.com/office/drawing/2014/main" id="{E1CF5D3C-9392-471B-BCEB-BAA2DA81B9FA}"/>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l="46626" t="18851" r="33984" b="24420"/>
          <a:stretch/>
        </p:blipFill>
        <p:spPr>
          <a:xfrm>
            <a:off x="9693844" y="1411907"/>
            <a:ext cx="2209490" cy="4848141"/>
          </a:xfrm>
          <a:prstGeom prst="rect">
            <a:avLst/>
          </a:prstGeom>
        </p:spPr>
      </p:pic>
      <p:sp>
        <p:nvSpPr>
          <p:cNvPr id="9" name="TextBox 8">
            <a:extLst>
              <a:ext uri="{FF2B5EF4-FFF2-40B4-BE49-F238E27FC236}">
                <a16:creationId xmlns:a16="http://schemas.microsoft.com/office/drawing/2014/main" id="{0E967FF9-5CA5-4C30-8F71-477F77968A51}"/>
              </a:ext>
            </a:extLst>
          </p:cNvPr>
          <p:cNvSpPr txBox="1"/>
          <p:nvPr/>
        </p:nvSpPr>
        <p:spPr>
          <a:xfrm>
            <a:off x="9693844" y="5905858"/>
            <a:ext cx="2059806" cy="276999"/>
          </a:xfrm>
          <a:prstGeom prst="rect">
            <a:avLst/>
          </a:prstGeom>
          <a:noFill/>
        </p:spPr>
        <p:txBody>
          <a:bodyPr wrap="square" rtlCol="0">
            <a:spAutoFit/>
          </a:bodyPr>
          <a:lstStyle/>
          <a:p>
            <a:r>
              <a:rPr lang="en-US" sz="1200">
                <a:solidFill>
                  <a:schemeClr val="bg1">
                    <a:lumMod val="85000"/>
                  </a:schemeClr>
                </a:solidFill>
              </a:rPr>
              <a:t>FWC Photo</a:t>
            </a:r>
          </a:p>
        </p:txBody>
      </p:sp>
      <p:pic>
        <p:nvPicPr>
          <p:cNvPr id="4" name="Audio 3">
            <a:hlinkClick r:id="" action="ppaction://media"/>
            <a:extLst>
              <a:ext uri="{FF2B5EF4-FFF2-40B4-BE49-F238E27FC236}">
                <a16:creationId xmlns:a16="http://schemas.microsoft.com/office/drawing/2014/main" id="{E2079E85-0574-4486-83C0-9094DE33F6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79069547"/>
      </p:ext>
    </p:extLst>
  </p:cSld>
  <p:clrMapOvr>
    <a:masterClrMapping/>
  </p:clrMapOvr>
  <mc:AlternateContent xmlns:mc="http://schemas.openxmlformats.org/markup-compatibility/2006" xmlns:p14="http://schemas.microsoft.com/office/powerpoint/2010/main">
    <mc:Choice Requires="p14">
      <p:transition spd="slow" p14:dur="2000" advTm="54530"/>
    </mc:Choice>
    <mc:Fallback xmlns="">
      <p:transition spd="slow" advTm="5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4250-C10C-4E49-85C4-50DA30DEDA62}"/>
              </a:ext>
            </a:extLst>
          </p:cNvPr>
          <p:cNvSpPr>
            <a:spLocks noGrp="1"/>
          </p:cNvSpPr>
          <p:nvPr>
            <p:ph type="title"/>
          </p:nvPr>
        </p:nvSpPr>
        <p:spPr/>
        <p:txBody>
          <a:bodyPr/>
          <a:lstStyle/>
          <a:p>
            <a:r>
              <a:rPr lang="en-US"/>
              <a:t>Activities cause take if they result in…</a:t>
            </a:r>
          </a:p>
        </p:txBody>
      </p:sp>
      <p:sp>
        <p:nvSpPr>
          <p:cNvPr id="3" name="Content Placeholder 2">
            <a:extLst>
              <a:ext uri="{FF2B5EF4-FFF2-40B4-BE49-F238E27FC236}">
                <a16:creationId xmlns:a16="http://schemas.microsoft.com/office/drawing/2014/main" id="{78E98375-7A58-458B-B638-D18B293F9227}"/>
              </a:ext>
            </a:extLst>
          </p:cNvPr>
          <p:cNvSpPr>
            <a:spLocks noGrp="1"/>
          </p:cNvSpPr>
          <p:nvPr>
            <p:ph idx="1"/>
          </p:nvPr>
        </p:nvSpPr>
        <p:spPr>
          <a:xfrm>
            <a:off x="838200" y="1825625"/>
            <a:ext cx="6717632" cy="4351338"/>
          </a:xfrm>
        </p:spPr>
        <p:txBody>
          <a:bodyPr vert="horz" lIns="91440" tIns="45720" rIns="91440" bIns="45720" rtlCol="0" anchor="t">
            <a:normAutofit/>
          </a:bodyPr>
          <a:lstStyle/>
          <a:p>
            <a:pPr marL="228600" indent="-228600"/>
            <a:r>
              <a:rPr lang="en-US" dirty="0"/>
              <a:t>Injury or death of adults, eggs, young</a:t>
            </a:r>
          </a:p>
          <a:p>
            <a:pPr marL="228600" indent="-228600"/>
            <a:r>
              <a:rPr lang="en-US" dirty="0"/>
              <a:t>Activity within 490-foot (150-meter) buffer around an Active Nest Cavity </a:t>
            </a:r>
            <a:endParaRPr lang="en-US" dirty="0">
              <a:cs typeface="Calibri"/>
            </a:endParaRPr>
          </a:p>
          <a:p>
            <a:pPr marL="228600" indent="-228600"/>
            <a:r>
              <a:rPr lang="en-US" dirty="0"/>
              <a:t>Removal of cavities that have supported past breeding (Inactive Nest Cavities)</a:t>
            </a:r>
            <a:endParaRPr lang="en-US" dirty="0">
              <a:cs typeface="Calibri"/>
            </a:endParaRPr>
          </a:p>
          <a:p>
            <a:pPr marL="228600" indent="-228600"/>
            <a:r>
              <a:rPr lang="en-US" dirty="0"/>
              <a:t>Significant habitat modification</a:t>
            </a:r>
            <a:endParaRPr lang="en-US" dirty="0">
              <a:cs typeface="Calibri"/>
            </a:endParaRPr>
          </a:p>
          <a:p>
            <a:pPr marL="228600" indent="-228600"/>
            <a:r>
              <a:rPr lang="en-US" dirty="0"/>
              <a:t>Capturing, handling, collecting, etc.</a:t>
            </a:r>
          </a:p>
          <a:p>
            <a:pPr marL="0" indent="0">
              <a:buNone/>
            </a:pPr>
            <a:r>
              <a:rPr lang="en-US" dirty="0"/>
              <a:t> </a:t>
            </a:r>
          </a:p>
          <a:p>
            <a:pPr marL="0" indent="0">
              <a:buNone/>
            </a:pPr>
            <a:endParaRPr lang="en-US" dirty="0">
              <a:cs typeface="Calibri"/>
            </a:endParaRPr>
          </a:p>
        </p:txBody>
      </p:sp>
      <p:pic>
        <p:nvPicPr>
          <p:cNvPr id="5" name="Picture 4" descr="A person holding a bird&#10;&#10;Description automatically generated">
            <a:extLst>
              <a:ext uri="{FF2B5EF4-FFF2-40B4-BE49-F238E27FC236}">
                <a16:creationId xmlns:a16="http://schemas.microsoft.com/office/drawing/2014/main" id="{84E733CD-7483-461D-BD0D-A3C00D8560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79381" y="4056288"/>
            <a:ext cx="3298007" cy="2352805"/>
          </a:xfrm>
          <a:prstGeom prst="rect">
            <a:avLst/>
          </a:prstGeom>
        </p:spPr>
      </p:pic>
      <p:pic>
        <p:nvPicPr>
          <p:cNvPr id="6" name="Picture 5" descr="A close up of a bird&#10;&#10;Description automatically generated">
            <a:extLst>
              <a:ext uri="{FF2B5EF4-FFF2-40B4-BE49-F238E27FC236}">
                <a16:creationId xmlns:a16="http://schemas.microsoft.com/office/drawing/2014/main" id="{E5F259E3-0E8A-4CE6-B7E3-EFB84BE11B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79381" y="1405542"/>
            <a:ext cx="3270373" cy="2452780"/>
          </a:xfrm>
          <a:prstGeom prst="rect">
            <a:avLst/>
          </a:prstGeom>
        </p:spPr>
      </p:pic>
      <p:sp>
        <p:nvSpPr>
          <p:cNvPr id="7" name="TextBox 6">
            <a:extLst>
              <a:ext uri="{FF2B5EF4-FFF2-40B4-BE49-F238E27FC236}">
                <a16:creationId xmlns:a16="http://schemas.microsoft.com/office/drawing/2014/main" id="{C5157A02-93E2-4584-B9D7-BE52BC3DFDA7}"/>
              </a:ext>
            </a:extLst>
          </p:cNvPr>
          <p:cNvSpPr txBox="1"/>
          <p:nvPr/>
        </p:nvSpPr>
        <p:spPr>
          <a:xfrm>
            <a:off x="10110828" y="6176963"/>
            <a:ext cx="2059806" cy="276999"/>
          </a:xfrm>
          <a:prstGeom prst="rect">
            <a:avLst/>
          </a:prstGeom>
          <a:noFill/>
        </p:spPr>
        <p:txBody>
          <a:bodyPr wrap="square" rtlCol="0">
            <a:spAutoFit/>
          </a:bodyPr>
          <a:lstStyle/>
          <a:p>
            <a:r>
              <a:rPr lang="en-US" sz="1200">
                <a:solidFill>
                  <a:schemeClr val="bg1">
                    <a:lumMod val="85000"/>
                  </a:schemeClr>
                </a:solidFill>
              </a:rPr>
              <a:t>FWC Photo</a:t>
            </a:r>
          </a:p>
        </p:txBody>
      </p:sp>
      <p:pic>
        <p:nvPicPr>
          <p:cNvPr id="8" name="Audio 7">
            <a:hlinkClick r:id="" action="ppaction://media"/>
            <a:extLst>
              <a:ext uri="{FF2B5EF4-FFF2-40B4-BE49-F238E27FC236}">
                <a16:creationId xmlns:a16="http://schemas.microsoft.com/office/drawing/2014/main" id="{C0849EA4-7B0F-47ED-88DB-859DE71BA6CA}"/>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2273618375"/>
      </p:ext>
    </p:extLst>
  </p:cSld>
  <p:clrMapOvr>
    <a:masterClrMapping/>
  </p:clrMapOvr>
  <mc:AlternateContent xmlns:mc="http://schemas.openxmlformats.org/markup-compatibility/2006" xmlns:p14="http://schemas.microsoft.com/office/powerpoint/2010/main">
    <mc:Choice Requires="p14">
      <p:transition spd="slow" p14:dur="2000" advTm="48273"/>
    </mc:Choice>
    <mc:Fallback xmlns="">
      <p:transition spd="slow" advTm="48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0B61D-8EB5-43D9-857A-FA1D6B300D9A}"/>
              </a:ext>
            </a:extLst>
          </p:cNvPr>
          <p:cNvSpPr>
            <a:spLocks noGrp="1"/>
          </p:cNvSpPr>
          <p:nvPr>
            <p:ph type="title"/>
          </p:nvPr>
        </p:nvSpPr>
        <p:spPr/>
        <p:txBody>
          <a:bodyPr/>
          <a:lstStyle/>
          <a:p>
            <a:r>
              <a:rPr lang="en-US" dirty="0"/>
              <a:t>Kestrel Guidelines: Survey Recommendations  </a:t>
            </a:r>
          </a:p>
        </p:txBody>
      </p:sp>
      <p:sp>
        <p:nvSpPr>
          <p:cNvPr id="3" name="Content Placeholder 2">
            <a:extLst>
              <a:ext uri="{FF2B5EF4-FFF2-40B4-BE49-F238E27FC236}">
                <a16:creationId xmlns:a16="http://schemas.microsoft.com/office/drawing/2014/main" id="{6624E3FB-DCB4-4845-BA0F-92F7FD189DC7}"/>
              </a:ext>
            </a:extLst>
          </p:cNvPr>
          <p:cNvSpPr>
            <a:spLocks noGrp="1"/>
          </p:cNvSpPr>
          <p:nvPr>
            <p:ph idx="1"/>
          </p:nvPr>
        </p:nvSpPr>
        <p:spPr>
          <a:xfrm>
            <a:off x="838199" y="1825625"/>
            <a:ext cx="10833847" cy="4351338"/>
          </a:xfrm>
        </p:spPr>
        <p:txBody>
          <a:bodyPr/>
          <a:lstStyle/>
          <a:p>
            <a:r>
              <a:rPr lang="en-US" dirty="0"/>
              <a:t>Survey Season: April – August </a:t>
            </a:r>
          </a:p>
          <a:p>
            <a:r>
              <a:rPr lang="en-US" dirty="0"/>
              <a:t>Breeding Season: </a:t>
            </a:r>
            <a:r>
              <a:rPr lang="en-US" b="1" dirty="0"/>
              <a:t>March 1 – July 31 </a:t>
            </a:r>
          </a:p>
          <a:p>
            <a:r>
              <a:rPr lang="en-US" dirty="0"/>
              <a:t>For areas with suitable habitat in the range of southeastern American kestrels, surveys are always recommended within the survey season, April – August. If this is not possible, </a:t>
            </a:r>
            <a:r>
              <a:rPr lang="en-US" b="1" dirty="0"/>
              <a:t>surveys should be completed outside of the survey season</a:t>
            </a:r>
            <a:r>
              <a:rPr lang="en-US" dirty="0"/>
              <a:t> and consider any kestrel recorded to be a southeastern American kestrel. </a:t>
            </a:r>
          </a:p>
          <a:p>
            <a:r>
              <a:rPr lang="en-US" dirty="0"/>
              <a:t>Surveys are good until the start of the next breeding season</a:t>
            </a:r>
          </a:p>
        </p:txBody>
      </p:sp>
      <p:pic>
        <p:nvPicPr>
          <p:cNvPr id="7" name="Picture 6" descr="A hawk perched on a branch&#10;&#10;Description automatically generated">
            <a:extLst>
              <a:ext uri="{FF2B5EF4-FFF2-40B4-BE49-F238E27FC236}">
                <a16:creationId xmlns:a16="http://schemas.microsoft.com/office/drawing/2014/main" id="{072E0EBE-DCB2-4482-A6BF-B2BF689B475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9500" l="10000" r="90000">
                        <a14:foregroundMark x1="35965" y1="28250" x2="35965" y2="28250"/>
                        <a14:foregroundMark x1="51228" y1="68625" x2="51228" y2="68625"/>
                        <a14:foregroundMark x1="44035" y1="67000" x2="44035" y2="67000"/>
                        <a14:foregroundMark x1="42807" y1="65750" x2="42807" y2="65750"/>
                        <a14:foregroundMark x1="52632" y1="69500" x2="52632" y2="69500"/>
                        <a14:foregroundMark x1="52982" y1="66875" x2="53684" y2="74000"/>
                        <a14:foregroundMark x1="53684" y1="74000" x2="50000" y2="77125"/>
                        <a14:foregroundMark x1="41053" y1="66000" x2="44035" y2="72750"/>
                        <a14:foregroundMark x1="44035" y1="72750" x2="44386" y2="73125"/>
                        <a14:foregroundMark x1="54211" y1="78250" x2="58772" y2="92125"/>
                        <a14:foregroundMark x1="58772" y1="92125" x2="49298" y2="97375"/>
                        <a14:foregroundMark x1="49298" y1="97375" x2="47193" y2="99500"/>
                        <a14:backgroundMark x1="39825" y1="80125" x2="44912" y2="86750"/>
                        <a14:backgroundMark x1="44912" y1="86750" x2="44386" y2="90750"/>
                      </a14:backgroundRemoval>
                    </a14:imgEffect>
                  </a14:imgLayer>
                </a14:imgProps>
              </a:ext>
              <a:ext uri="{28A0092B-C50C-407E-A947-70E740481C1C}">
                <a14:useLocalDpi xmlns:a14="http://schemas.microsoft.com/office/drawing/2010/main" val="0"/>
              </a:ext>
            </a:extLst>
          </a:blip>
          <a:stretch>
            <a:fillRect/>
          </a:stretch>
        </p:blipFill>
        <p:spPr>
          <a:xfrm>
            <a:off x="10096901" y="3917510"/>
            <a:ext cx="2095099" cy="2940489"/>
          </a:xfrm>
          <a:prstGeom prst="rect">
            <a:avLst/>
          </a:prstGeom>
        </p:spPr>
      </p:pic>
      <p:sp>
        <p:nvSpPr>
          <p:cNvPr id="8" name="TextBox 7">
            <a:extLst>
              <a:ext uri="{FF2B5EF4-FFF2-40B4-BE49-F238E27FC236}">
                <a16:creationId xmlns:a16="http://schemas.microsoft.com/office/drawing/2014/main" id="{8E5715C6-06AF-4397-ABE2-5F1DF52A04AF}"/>
              </a:ext>
            </a:extLst>
          </p:cNvPr>
          <p:cNvSpPr txBox="1"/>
          <p:nvPr/>
        </p:nvSpPr>
        <p:spPr>
          <a:xfrm>
            <a:off x="10194323" y="6581001"/>
            <a:ext cx="3126259" cy="553998"/>
          </a:xfrm>
          <a:prstGeom prst="rect">
            <a:avLst/>
          </a:prstGeom>
          <a:noFill/>
        </p:spPr>
        <p:txBody>
          <a:bodyPr wrap="square" rtlCol="0">
            <a:spAutoFit/>
          </a:bodyPr>
          <a:lstStyle/>
          <a:p>
            <a:r>
              <a:rPr lang="en-US" sz="1100"/>
              <a:t>FWC photo by Jack Rodgers</a:t>
            </a:r>
          </a:p>
          <a:p>
            <a:endParaRPr lang="en-US"/>
          </a:p>
        </p:txBody>
      </p:sp>
      <p:pic>
        <p:nvPicPr>
          <p:cNvPr id="5" name="Audio 4">
            <a:hlinkClick r:id="" action="ppaction://media"/>
            <a:extLst>
              <a:ext uri="{FF2B5EF4-FFF2-40B4-BE49-F238E27FC236}">
                <a16:creationId xmlns:a16="http://schemas.microsoft.com/office/drawing/2014/main" id="{F3CBF4EB-F78B-43CB-8FBA-7DD115F921B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4044974322"/>
      </p:ext>
    </p:extLst>
  </p:cSld>
  <p:clrMapOvr>
    <a:masterClrMapping/>
  </p:clrMapOvr>
  <mc:AlternateContent xmlns:mc="http://schemas.openxmlformats.org/markup-compatibility/2006" xmlns:p14="http://schemas.microsoft.com/office/powerpoint/2010/main">
    <mc:Choice Requires="p14">
      <p:transition spd="slow" p14:dur="2000" advTm="66372"/>
    </mc:Choice>
    <mc:Fallback xmlns="">
      <p:transition spd="slow" advTm="66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B2A63-1633-47C3-AFF2-2F6652ADD0C8}"/>
              </a:ext>
            </a:extLst>
          </p:cNvPr>
          <p:cNvPicPr>
            <a:picLocks noChangeAspect="1"/>
          </p:cNvPicPr>
          <p:nvPr/>
        </p:nvPicPr>
        <p:blipFill rotWithShape="1">
          <a:blip r:embed="rId5"/>
          <a:srcRect r="7198"/>
          <a:stretch/>
        </p:blipFill>
        <p:spPr>
          <a:xfrm>
            <a:off x="5963441" y="1401808"/>
            <a:ext cx="6118896" cy="5198972"/>
          </a:xfrm>
          <a:prstGeom prst="rect">
            <a:avLst/>
          </a:prstGeom>
        </p:spPr>
      </p:pic>
      <p:sp>
        <p:nvSpPr>
          <p:cNvPr id="2" name="Title 1">
            <a:extLst>
              <a:ext uri="{FF2B5EF4-FFF2-40B4-BE49-F238E27FC236}">
                <a16:creationId xmlns:a16="http://schemas.microsoft.com/office/drawing/2014/main" id="{224FD16E-6D6A-4079-B029-7563188F555D}"/>
              </a:ext>
            </a:extLst>
          </p:cNvPr>
          <p:cNvSpPr>
            <a:spLocks noGrp="1"/>
          </p:cNvSpPr>
          <p:nvPr>
            <p:ph type="title"/>
          </p:nvPr>
        </p:nvSpPr>
        <p:spPr>
          <a:xfrm>
            <a:off x="838200" y="365127"/>
            <a:ext cx="5023585" cy="1325563"/>
          </a:xfrm>
        </p:spPr>
        <p:txBody>
          <a:bodyPr/>
          <a:lstStyle/>
          <a:p>
            <a:r>
              <a:rPr lang="en-US"/>
              <a:t>Habitat Use Centroid</a:t>
            </a:r>
          </a:p>
        </p:txBody>
      </p:sp>
      <p:sp>
        <p:nvSpPr>
          <p:cNvPr id="3" name="Content Placeholder 2">
            <a:extLst>
              <a:ext uri="{FF2B5EF4-FFF2-40B4-BE49-F238E27FC236}">
                <a16:creationId xmlns:a16="http://schemas.microsoft.com/office/drawing/2014/main" id="{148362B9-243B-47E3-87AE-7D5C7D42B6FA}"/>
              </a:ext>
            </a:extLst>
          </p:cNvPr>
          <p:cNvSpPr>
            <a:spLocks noGrp="1"/>
          </p:cNvSpPr>
          <p:nvPr>
            <p:ph idx="1"/>
          </p:nvPr>
        </p:nvSpPr>
        <p:spPr>
          <a:xfrm>
            <a:off x="838200" y="1825625"/>
            <a:ext cx="5023585" cy="4351338"/>
          </a:xfrm>
        </p:spPr>
        <p:txBody>
          <a:bodyPr/>
          <a:lstStyle/>
          <a:p>
            <a:r>
              <a:rPr lang="en-US" dirty="0"/>
              <a:t>Based on GPS points of kestrel sightings over a minimum of three surveys</a:t>
            </a:r>
          </a:p>
          <a:p>
            <a:r>
              <a:rPr lang="en-US" dirty="0"/>
              <a:t>Take average of latitudes and average of longitudes</a:t>
            </a:r>
          </a:p>
        </p:txBody>
      </p:sp>
      <p:pic>
        <p:nvPicPr>
          <p:cNvPr id="6" name="Audio 5">
            <a:hlinkClick r:id="" action="ppaction://media"/>
            <a:extLst>
              <a:ext uri="{FF2B5EF4-FFF2-40B4-BE49-F238E27FC236}">
                <a16:creationId xmlns:a16="http://schemas.microsoft.com/office/drawing/2014/main" id="{0E950BD2-5B96-400A-82B1-085FA4DB35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34131335"/>
      </p:ext>
    </p:extLst>
  </p:cSld>
  <p:clrMapOvr>
    <a:masterClrMapping/>
  </p:clrMapOvr>
  <mc:AlternateContent xmlns:mc="http://schemas.openxmlformats.org/markup-compatibility/2006" xmlns:p14="http://schemas.microsoft.com/office/powerpoint/2010/main">
    <mc:Choice Requires="p14">
      <p:transition spd="slow" p14:dur="2000" advTm="35884"/>
    </mc:Choice>
    <mc:Fallback xmlns="">
      <p:transition spd="slow" advTm="3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B12608-B0E7-4504-9488-1EA1A5055B43}"/>
              </a:ext>
            </a:extLst>
          </p:cNvPr>
          <p:cNvPicPr>
            <a:picLocks noChangeAspect="1"/>
          </p:cNvPicPr>
          <p:nvPr/>
        </p:nvPicPr>
        <p:blipFill rotWithShape="1">
          <a:blip r:embed="rId5"/>
          <a:srcRect l="4797" t="496" r="8513" b="1313"/>
          <a:stretch/>
        </p:blipFill>
        <p:spPr>
          <a:xfrm>
            <a:off x="6679933" y="1419021"/>
            <a:ext cx="5327445" cy="5073852"/>
          </a:xfrm>
          <a:prstGeom prst="rect">
            <a:avLst/>
          </a:prstGeom>
        </p:spPr>
      </p:pic>
      <p:sp>
        <p:nvSpPr>
          <p:cNvPr id="2" name="Title 1">
            <a:extLst>
              <a:ext uri="{FF2B5EF4-FFF2-40B4-BE49-F238E27FC236}">
                <a16:creationId xmlns:a16="http://schemas.microsoft.com/office/drawing/2014/main" id="{79F4C68C-9034-4EF6-B145-751D55F14337}"/>
              </a:ext>
            </a:extLst>
          </p:cNvPr>
          <p:cNvSpPr>
            <a:spLocks noGrp="1"/>
          </p:cNvSpPr>
          <p:nvPr>
            <p:ph type="title"/>
          </p:nvPr>
        </p:nvSpPr>
        <p:spPr/>
        <p:txBody>
          <a:bodyPr/>
          <a:lstStyle/>
          <a:p>
            <a:r>
              <a:rPr lang="en-US" dirty="0"/>
              <a:t>Significant Habitat Modification </a:t>
            </a:r>
          </a:p>
        </p:txBody>
      </p:sp>
      <p:sp>
        <p:nvSpPr>
          <p:cNvPr id="5" name="Content Placeholder 2">
            <a:extLst>
              <a:ext uri="{FF2B5EF4-FFF2-40B4-BE49-F238E27FC236}">
                <a16:creationId xmlns:a16="http://schemas.microsoft.com/office/drawing/2014/main" id="{CB9CD876-BB5D-4D3A-9F50-38DCB34F68EF}"/>
              </a:ext>
            </a:extLst>
          </p:cNvPr>
          <p:cNvSpPr txBox="1">
            <a:spLocks/>
          </p:cNvSpPr>
          <p:nvPr/>
        </p:nvSpPr>
        <p:spPr>
          <a:xfrm>
            <a:off x="838200" y="1913931"/>
            <a:ext cx="5841733" cy="4263031"/>
          </a:xfrm>
          <a:prstGeom prst="rect">
            <a:avLst/>
          </a:prstGeom>
        </p:spPr>
        <p:txBody>
          <a:bodyPr vert="horz" lIns="91440" tIns="45720" rIns="91440" bIns="45720" rtlCol="0" anchor="t">
            <a:normAutofit/>
          </a:bodyPr>
          <a:lstStyle>
            <a:lvl1pPr marL="228615" indent="-228615" algn="l" defTabSz="9144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5" indent="-228615" algn="l" defTabSz="9144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4" indent="-228615" algn="l" defTabSz="9144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0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3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6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9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2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5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r>
              <a:rPr lang="en-US"/>
              <a:t>An activity that results in </a:t>
            </a:r>
            <a:r>
              <a:rPr lang="en-US" b="1"/>
              <a:t>reduction of suitable foraging habitat to less than 124 acres within a 0.31-mile radius </a:t>
            </a:r>
            <a:r>
              <a:rPr lang="en-US"/>
              <a:t>(0.5-km) around the Habitat Use Centroid may result in significant habitat modification by impairing the essential behaviors of breeding and foraging.</a:t>
            </a:r>
          </a:p>
          <a:p>
            <a:pPr marL="685800" lvl="1" indent="-228600"/>
            <a:endParaRPr lang="en-US">
              <a:cs typeface="Calibri" panose="020F0502020204030204"/>
            </a:endParaRPr>
          </a:p>
          <a:p>
            <a:pPr marL="228600" indent="-228600"/>
            <a:endParaRPr lang="en-US">
              <a:cs typeface="Calibri" panose="020F0502020204030204"/>
            </a:endParaRPr>
          </a:p>
        </p:txBody>
      </p:sp>
      <p:pic>
        <p:nvPicPr>
          <p:cNvPr id="7" name="Audio 6">
            <a:hlinkClick r:id="" action="ppaction://media"/>
            <a:extLst>
              <a:ext uri="{FF2B5EF4-FFF2-40B4-BE49-F238E27FC236}">
                <a16:creationId xmlns:a16="http://schemas.microsoft.com/office/drawing/2014/main" id="{47CA7972-E17B-454D-9AF0-5633D7D78E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11253938"/>
      </p:ext>
    </p:extLst>
  </p:cSld>
  <p:clrMapOvr>
    <a:masterClrMapping/>
  </p:clrMapOvr>
  <mc:AlternateContent xmlns:mc="http://schemas.openxmlformats.org/markup-compatibility/2006" xmlns:p14="http://schemas.microsoft.com/office/powerpoint/2010/main">
    <mc:Choice Requires="p14">
      <p:transition spd="slow" p14:dur="2000" advTm="54182"/>
    </mc:Choice>
    <mc:Fallback xmlns="">
      <p:transition spd="slow" advTm="54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F5CA7D-B8BD-4442-A160-E6913E786768}"/>
              </a:ext>
            </a:extLst>
          </p:cNvPr>
          <p:cNvSpPr>
            <a:spLocks noGrp="1"/>
          </p:cNvSpPr>
          <p:nvPr>
            <p:ph type="title"/>
          </p:nvPr>
        </p:nvSpPr>
        <p:spPr>
          <a:xfrm>
            <a:off x="838200" y="131074"/>
            <a:ext cx="10515600" cy="1325563"/>
          </a:xfrm>
        </p:spPr>
        <p:txBody>
          <a:bodyPr/>
          <a:lstStyle/>
          <a:p>
            <a:r>
              <a:rPr lang="en-US"/>
              <a:t>Avoidance and authorizations </a:t>
            </a:r>
          </a:p>
        </p:txBody>
      </p:sp>
      <p:sp>
        <p:nvSpPr>
          <p:cNvPr id="3" name="Content Placeholder 2">
            <a:extLst>
              <a:ext uri="{FF2B5EF4-FFF2-40B4-BE49-F238E27FC236}">
                <a16:creationId xmlns:a16="http://schemas.microsoft.com/office/drawing/2014/main" id="{D0D3CE3B-7832-44EF-89B9-3033E9DBFAFE}"/>
              </a:ext>
            </a:extLst>
          </p:cNvPr>
          <p:cNvSpPr>
            <a:spLocks noGrp="1"/>
          </p:cNvSpPr>
          <p:nvPr>
            <p:ph idx="1"/>
          </p:nvPr>
        </p:nvSpPr>
        <p:spPr>
          <a:xfrm>
            <a:off x="891976" y="1253331"/>
            <a:ext cx="7699408" cy="4351338"/>
          </a:xfrm>
        </p:spPr>
        <p:txBody>
          <a:bodyPr vert="horz" lIns="91440" tIns="45720" rIns="91440" bIns="45720" rtlCol="0" anchor="t">
            <a:normAutofit/>
          </a:bodyPr>
          <a:lstStyle/>
          <a:p>
            <a:pPr marL="228600" indent="-228600"/>
            <a:r>
              <a:rPr lang="en-US" dirty="0"/>
              <a:t>Guidelines include: </a:t>
            </a:r>
          </a:p>
          <a:p>
            <a:pPr marL="685800" lvl="1" indent="-228600"/>
            <a:r>
              <a:rPr lang="en-US" dirty="0"/>
              <a:t>Avoidance measures (e.g., 490-ft buffer) </a:t>
            </a:r>
            <a:endParaRPr lang="en-US" dirty="0">
              <a:cs typeface="Calibri"/>
            </a:endParaRPr>
          </a:p>
          <a:p>
            <a:pPr marL="685800" lvl="1" indent="-228600"/>
            <a:r>
              <a:rPr lang="en-US" dirty="0"/>
              <a:t>Examples of activities not expected to cause take (e.g., standard vehicular traffic on roads near kestrel nests)</a:t>
            </a:r>
            <a:endParaRPr lang="en-US" dirty="0">
              <a:cs typeface="Calibri"/>
            </a:endParaRPr>
          </a:p>
          <a:p>
            <a:pPr marL="685800" lvl="1" indent="-228600"/>
            <a:r>
              <a:rPr lang="en-US" dirty="0"/>
              <a:t>Other authorizations for take (e.g., actions for human health and safety)</a:t>
            </a:r>
            <a:endParaRPr lang="en-US" dirty="0">
              <a:cs typeface="Calibri"/>
            </a:endParaRPr>
          </a:p>
          <a:p>
            <a:pPr marL="1143000" lvl="2" indent="-228600"/>
            <a:r>
              <a:rPr lang="en-US" dirty="0"/>
              <a:t>Participation in Florida Forestry Wildlife BMPs and Florida Agricultural Wildlife BMPs does not require a permit authorizing incidental take </a:t>
            </a:r>
          </a:p>
          <a:p>
            <a:pPr marL="1143000" lvl="2" indent="-228600"/>
            <a:r>
              <a:rPr lang="en-US" dirty="0">
                <a:cs typeface="Calibri"/>
              </a:rPr>
              <a:t>BMPs do not authorize take when there are land use changes</a:t>
            </a:r>
          </a:p>
          <a:p>
            <a:pPr marL="1143000" lvl="2" indent="-228600"/>
            <a:endParaRPr lang="en-US" dirty="0">
              <a:cs typeface="Calibri"/>
            </a:endParaRPr>
          </a:p>
        </p:txBody>
      </p:sp>
      <p:pic>
        <p:nvPicPr>
          <p:cNvPr id="6" name="Picture 5" descr="A bird sitting on top of a pile of rocks&#10;&#10;Description automatically generated">
            <a:extLst>
              <a:ext uri="{FF2B5EF4-FFF2-40B4-BE49-F238E27FC236}">
                <a16:creationId xmlns:a16="http://schemas.microsoft.com/office/drawing/2014/main" id="{8C58A07B-9E93-41B4-9230-ABE61B607C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445" y="1825625"/>
            <a:ext cx="3168586" cy="2378073"/>
          </a:xfrm>
          <a:prstGeom prst="rect">
            <a:avLst/>
          </a:prstGeom>
        </p:spPr>
      </p:pic>
      <p:sp>
        <p:nvSpPr>
          <p:cNvPr id="7" name="TextBox 6">
            <a:extLst>
              <a:ext uri="{FF2B5EF4-FFF2-40B4-BE49-F238E27FC236}">
                <a16:creationId xmlns:a16="http://schemas.microsoft.com/office/drawing/2014/main" id="{EDBDB397-A0E9-4750-B33B-C04B1C7A1B62}"/>
              </a:ext>
            </a:extLst>
          </p:cNvPr>
          <p:cNvSpPr txBox="1"/>
          <p:nvPr/>
        </p:nvSpPr>
        <p:spPr>
          <a:xfrm>
            <a:off x="10947965" y="3966759"/>
            <a:ext cx="2059806" cy="276999"/>
          </a:xfrm>
          <a:prstGeom prst="rect">
            <a:avLst/>
          </a:prstGeom>
          <a:noFill/>
        </p:spPr>
        <p:txBody>
          <a:bodyPr wrap="square" rtlCol="0">
            <a:spAutoFit/>
          </a:bodyPr>
          <a:lstStyle/>
          <a:p>
            <a:r>
              <a:rPr lang="en-US" sz="1200"/>
              <a:t>FWC Photo</a:t>
            </a:r>
          </a:p>
        </p:txBody>
      </p:sp>
      <p:pic>
        <p:nvPicPr>
          <p:cNvPr id="4" name="Audio 3">
            <a:hlinkClick r:id="" action="ppaction://media"/>
            <a:extLst>
              <a:ext uri="{FF2B5EF4-FFF2-40B4-BE49-F238E27FC236}">
                <a16:creationId xmlns:a16="http://schemas.microsoft.com/office/drawing/2014/main" id="{FD4D6B94-B61E-467A-BBED-EAA4419390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28719754"/>
      </p:ext>
    </p:extLst>
  </p:cSld>
  <p:clrMapOvr>
    <a:masterClrMapping/>
  </p:clrMapOvr>
  <mc:AlternateContent xmlns:mc="http://schemas.openxmlformats.org/markup-compatibility/2006" xmlns:p14="http://schemas.microsoft.com/office/powerpoint/2010/main">
    <mc:Choice Requires="p14">
      <p:transition spd="slow" p14:dur="2000" advTm="33795"/>
    </mc:Choice>
    <mc:Fallback xmlns="">
      <p:transition spd="slow" advTm="33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9B661-A318-44C1-8E14-196FD254CEF7}"/>
              </a:ext>
            </a:extLst>
          </p:cNvPr>
          <p:cNvSpPr>
            <a:spLocks noGrp="1"/>
          </p:cNvSpPr>
          <p:nvPr>
            <p:ph type="title"/>
          </p:nvPr>
        </p:nvSpPr>
        <p:spPr/>
        <p:txBody>
          <a:bodyPr/>
          <a:lstStyle/>
          <a:p>
            <a:r>
              <a:rPr lang="en-US"/>
              <a:t>How to avoid a permit</a:t>
            </a:r>
          </a:p>
        </p:txBody>
      </p:sp>
      <p:sp>
        <p:nvSpPr>
          <p:cNvPr id="4" name="Content Placeholder 3">
            <a:extLst>
              <a:ext uri="{FF2B5EF4-FFF2-40B4-BE49-F238E27FC236}">
                <a16:creationId xmlns:a16="http://schemas.microsoft.com/office/drawing/2014/main" id="{895B9C57-9D81-43C4-B9F3-D58C2377F56B}"/>
              </a:ext>
            </a:extLst>
          </p:cNvPr>
          <p:cNvSpPr>
            <a:spLocks noGrp="1"/>
          </p:cNvSpPr>
          <p:nvPr>
            <p:ph sz="half" idx="1"/>
          </p:nvPr>
        </p:nvSpPr>
        <p:spPr/>
        <p:txBody>
          <a:bodyPr/>
          <a:lstStyle/>
          <a:p>
            <a:r>
              <a:rPr lang="en-US" dirty="0"/>
              <a:t>Avoid working within 490 feet (150 meters) of the nest cavity during the breeding season (March 1 – July 31)</a:t>
            </a:r>
          </a:p>
        </p:txBody>
      </p:sp>
      <p:pic>
        <p:nvPicPr>
          <p:cNvPr id="6" name="Content Placeholder 5">
            <a:extLst>
              <a:ext uri="{FF2B5EF4-FFF2-40B4-BE49-F238E27FC236}">
                <a16:creationId xmlns:a16="http://schemas.microsoft.com/office/drawing/2014/main" id="{19C4C835-18F7-4A62-8D96-8D659A53AB26}"/>
              </a:ext>
            </a:extLst>
          </p:cNvPr>
          <p:cNvPicPr>
            <a:picLocks noGrp="1" noChangeAspect="1"/>
          </p:cNvPicPr>
          <p:nvPr>
            <p:ph sz="half" idx="2"/>
          </p:nvPr>
        </p:nvPicPr>
        <p:blipFill rotWithShape="1">
          <a:blip r:embed="rId5"/>
          <a:srcRect l="17325" t="16609" r="6911"/>
          <a:stretch/>
        </p:blipFill>
        <p:spPr>
          <a:xfrm>
            <a:off x="6172202" y="1825625"/>
            <a:ext cx="5849594" cy="4351338"/>
          </a:xfrm>
          <a:prstGeom prst="rect">
            <a:avLst/>
          </a:prstGeom>
        </p:spPr>
      </p:pic>
      <p:pic>
        <p:nvPicPr>
          <p:cNvPr id="3" name="Audio 2">
            <a:hlinkClick r:id="" action="ppaction://media"/>
            <a:extLst>
              <a:ext uri="{FF2B5EF4-FFF2-40B4-BE49-F238E27FC236}">
                <a16:creationId xmlns:a16="http://schemas.microsoft.com/office/drawing/2014/main" id="{AE083249-82B3-4175-AA66-F5249514FF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12491734"/>
      </p:ext>
    </p:extLst>
  </p:cSld>
  <p:clrMapOvr>
    <a:masterClrMapping/>
  </p:clrMapOvr>
  <mc:AlternateContent xmlns:mc="http://schemas.openxmlformats.org/markup-compatibility/2006" xmlns:p14="http://schemas.microsoft.com/office/powerpoint/2010/main">
    <mc:Choice Requires="p14">
      <p:transition spd="slow" p14:dur="2000" advTm="17076"/>
    </mc:Choice>
    <mc:Fallback xmlns="">
      <p:transition spd="slow" advTm="1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F4497-0866-4FE7-83DE-01BC955FB614}"/>
              </a:ext>
            </a:extLst>
          </p:cNvPr>
          <p:cNvSpPr>
            <a:spLocks noGrp="1"/>
          </p:cNvSpPr>
          <p:nvPr>
            <p:ph type="title"/>
          </p:nvPr>
        </p:nvSpPr>
        <p:spPr/>
        <p:txBody>
          <a:bodyPr/>
          <a:lstStyle/>
          <a:p>
            <a:r>
              <a:rPr lang="en-US" dirty="0"/>
              <a:t>Outline	</a:t>
            </a:r>
          </a:p>
        </p:txBody>
      </p:sp>
      <p:sp>
        <p:nvSpPr>
          <p:cNvPr id="3" name="Content Placeholder 2">
            <a:extLst>
              <a:ext uri="{FF2B5EF4-FFF2-40B4-BE49-F238E27FC236}">
                <a16:creationId xmlns:a16="http://schemas.microsoft.com/office/drawing/2014/main" id="{C5E3A7D7-8243-49A0-9CF3-F3B196285E94}"/>
              </a:ext>
            </a:extLst>
          </p:cNvPr>
          <p:cNvSpPr>
            <a:spLocks noGrp="1"/>
          </p:cNvSpPr>
          <p:nvPr>
            <p:ph idx="1"/>
          </p:nvPr>
        </p:nvSpPr>
        <p:spPr>
          <a:xfrm>
            <a:off x="838200" y="1825625"/>
            <a:ext cx="6323091" cy="4351338"/>
          </a:xfrm>
        </p:spPr>
        <p:txBody>
          <a:bodyPr/>
          <a:lstStyle/>
          <a:p>
            <a:pPr marL="514350" indent="-514350">
              <a:buAutoNum type="arabicPeriod"/>
            </a:pPr>
            <a:r>
              <a:rPr lang="en-US" dirty="0"/>
              <a:t>Background, status and protections </a:t>
            </a:r>
          </a:p>
          <a:p>
            <a:pPr marL="514350" indent="-514350">
              <a:buAutoNum type="arabicPeriod"/>
            </a:pPr>
            <a:r>
              <a:rPr lang="en-US" dirty="0"/>
              <a:t>Permitting </a:t>
            </a:r>
          </a:p>
          <a:p>
            <a:pPr marL="971580" lvl="1" indent="-514350">
              <a:buAutoNum type="romanLcPeriod"/>
            </a:pPr>
            <a:r>
              <a:rPr lang="en-US" dirty="0"/>
              <a:t>How to avoid take </a:t>
            </a:r>
          </a:p>
          <a:p>
            <a:pPr marL="971580" lvl="1" indent="-514350">
              <a:buAutoNum type="romanLcPeriod"/>
            </a:pPr>
            <a:r>
              <a:rPr lang="en-US" dirty="0"/>
              <a:t>How to determine if a permit is needed </a:t>
            </a:r>
          </a:p>
          <a:p>
            <a:pPr marL="514350" indent="-514350">
              <a:buAutoNum type="arabicPeriod"/>
            </a:pPr>
            <a:r>
              <a:rPr lang="en-US" dirty="0"/>
              <a:t>Contacts and Resources </a:t>
            </a:r>
          </a:p>
        </p:txBody>
      </p:sp>
      <p:pic>
        <p:nvPicPr>
          <p:cNvPr id="5" name="Picture 4">
            <a:extLst>
              <a:ext uri="{FF2B5EF4-FFF2-40B4-BE49-F238E27FC236}">
                <a16:creationId xmlns:a16="http://schemas.microsoft.com/office/drawing/2014/main" id="{1E9FDFC3-30F5-48BF-8D52-C0B7CF092E76}"/>
              </a:ext>
            </a:extLst>
          </p:cNvPr>
          <p:cNvPicPr>
            <a:picLocks noChangeAspect="1"/>
          </p:cNvPicPr>
          <p:nvPr/>
        </p:nvPicPr>
        <p:blipFill rotWithShape="1">
          <a:blip r:embed="rId5">
            <a:extLst>
              <a:ext uri="{28A0092B-C50C-407E-A947-70E740481C1C}">
                <a14:useLocalDpi xmlns:a14="http://schemas.microsoft.com/office/drawing/2010/main" val="0"/>
              </a:ext>
            </a:extLst>
          </a:blip>
          <a:srcRect l="26297" t="24653" r="33394" b="22112"/>
          <a:stretch/>
        </p:blipFill>
        <p:spPr>
          <a:xfrm>
            <a:off x="6916101" y="893985"/>
            <a:ext cx="5061633" cy="4456613"/>
          </a:xfrm>
          <a:prstGeom prst="rect">
            <a:avLst/>
          </a:prstGeom>
        </p:spPr>
      </p:pic>
      <p:sp>
        <p:nvSpPr>
          <p:cNvPr id="6" name="TextBox 5">
            <a:extLst>
              <a:ext uri="{FF2B5EF4-FFF2-40B4-BE49-F238E27FC236}">
                <a16:creationId xmlns:a16="http://schemas.microsoft.com/office/drawing/2014/main" id="{1455DFB1-DF3C-40AF-B2CC-CEFFD1671471}"/>
              </a:ext>
            </a:extLst>
          </p:cNvPr>
          <p:cNvSpPr txBox="1"/>
          <p:nvPr/>
        </p:nvSpPr>
        <p:spPr>
          <a:xfrm>
            <a:off x="9792077" y="5088988"/>
            <a:ext cx="3123445" cy="261610"/>
          </a:xfrm>
          <a:prstGeom prst="rect">
            <a:avLst/>
          </a:prstGeom>
          <a:noFill/>
        </p:spPr>
        <p:txBody>
          <a:bodyPr wrap="square" rtlCol="0">
            <a:spAutoFit/>
          </a:bodyPr>
          <a:lstStyle/>
          <a:p>
            <a:r>
              <a:rPr lang="en-US" sz="1100" dirty="0"/>
              <a:t>FWC Photo by Adrienne Fitzwilliam</a:t>
            </a:r>
          </a:p>
        </p:txBody>
      </p:sp>
      <p:pic>
        <p:nvPicPr>
          <p:cNvPr id="7" name="Audio 6">
            <a:hlinkClick r:id="" action="ppaction://media"/>
            <a:extLst>
              <a:ext uri="{FF2B5EF4-FFF2-40B4-BE49-F238E27FC236}">
                <a16:creationId xmlns:a16="http://schemas.microsoft.com/office/drawing/2014/main" id="{C63CD572-1A14-4B42-A085-8E461E5C28A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3823060"/>
      </p:ext>
    </p:extLst>
  </p:cSld>
  <p:clrMapOvr>
    <a:masterClrMapping/>
  </p:clrMapOvr>
  <mc:AlternateContent xmlns:mc="http://schemas.openxmlformats.org/markup-compatibility/2006" xmlns:p14="http://schemas.microsoft.com/office/powerpoint/2010/main">
    <mc:Choice Requires="p14">
      <p:transition spd="slow" p14:dur="2000" advTm="19375"/>
    </mc:Choice>
    <mc:Fallback xmlns="">
      <p:transition spd="slow" advTm="193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74ED4-9467-40B8-B0F7-84F8295F58CE}"/>
              </a:ext>
            </a:extLst>
          </p:cNvPr>
          <p:cNvSpPr>
            <a:spLocks noGrp="1"/>
          </p:cNvSpPr>
          <p:nvPr>
            <p:ph type="title"/>
          </p:nvPr>
        </p:nvSpPr>
        <p:spPr/>
        <p:txBody>
          <a:bodyPr/>
          <a:lstStyle/>
          <a:p>
            <a:r>
              <a:rPr lang="en-US"/>
              <a:t>How to avoid a permit</a:t>
            </a:r>
          </a:p>
        </p:txBody>
      </p:sp>
      <p:sp>
        <p:nvSpPr>
          <p:cNvPr id="3" name="Content Placeholder 2">
            <a:extLst>
              <a:ext uri="{FF2B5EF4-FFF2-40B4-BE49-F238E27FC236}">
                <a16:creationId xmlns:a16="http://schemas.microsoft.com/office/drawing/2014/main" id="{A818A68F-0F21-4A03-A2B8-09A23BE31959}"/>
              </a:ext>
            </a:extLst>
          </p:cNvPr>
          <p:cNvSpPr>
            <a:spLocks noGrp="1"/>
          </p:cNvSpPr>
          <p:nvPr>
            <p:ph sz="half" idx="1"/>
          </p:nvPr>
        </p:nvSpPr>
        <p:spPr/>
        <p:txBody>
          <a:bodyPr/>
          <a:lstStyle/>
          <a:p>
            <a:r>
              <a:rPr lang="en-US"/>
              <a:t>Retain nest cavities for continued kestrel use in future breeding seasons</a:t>
            </a:r>
          </a:p>
        </p:txBody>
      </p:sp>
      <p:pic>
        <p:nvPicPr>
          <p:cNvPr id="6" name="Content Placeholder 5" descr="A picture containing outdoor, wooden, tree, bird&#10;&#10;Description automatically generated">
            <a:extLst>
              <a:ext uri="{FF2B5EF4-FFF2-40B4-BE49-F238E27FC236}">
                <a16:creationId xmlns:a16="http://schemas.microsoft.com/office/drawing/2014/main" id="{6BEE066E-F7B4-47D7-A5DB-47EB21967DE0}"/>
              </a:ext>
            </a:extLst>
          </p:cNvPr>
          <p:cNvPicPr>
            <a:picLocks noGrp="1" noChangeAspect="1"/>
          </p:cNvPicPr>
          <p:nvPr>
            <p:ph sz="half" idx="2"/>
          </p:nvPr>
        </p:nvPicPr>
        <p:blipFill rotWithShape="1">
          <a:blip r:embed="rId5">
            <a:extLst>
              <a:ext uri="{28A0092B-C50C-407E-A947-70E740481C1C}">
                <a14:useLocalDpi xmlns:a14="http://schemas.microsoft.com/office/drawing/2010/main" val="0"/>
              </a:ext>
            </a:extLst>
          </a:blip>
          <a:srcRect l="16003"/>
          <a:stretch/>
        </p:blipFill>
        <p:spPr>
          <a:xfrm>
            <a:off x="6172202" y="1825625"/>
            <a:ext cx="5500870" cy="4365901"/>
          </a:xfrm>
        </p:spPr>
      </p:pic>
      <p:pic>
        <p:nvPicPr>
          <p:cNvPr id="4" name="Audio 3">
            <a:hlinkClick r:id="" action="ppaction://media"/>
            <a:extLst>
              <a:ext uri="{FF2B5EF4-FFF2-40B4-BE49-F238E27FC236}">
                <a16:creationId xmlns:a16="http://schemas.microsoft.com/office/drawing/2014/main" id="{69D2A79A-8EF2-4B5F-B5C7-22546C5AA88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30654580"/>
      </p:ext>
    </p:extLst>
  </p:cSld>
  <p:clrMapOvr>
    <a:masterClrMapping/>
  </p:clrMapOvr>
  <mc:AlternateContent xmlns:mc="http://schemas.openxmlformats.org/markup-compatibility/2006" xmlns:p14="http://schemas.microsoft.com/office/powerpoint/2010/main">
    <mc:Choice Requires="p14">
      <p:transition spd="slow" p14:dur="2000" advTm="16906"/>
    </mc:Choice>
    <mc:Fallback xmlns="">
      <p:transition spd="slow" advTm="16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26F44-3DDB-4913-A1D0-7776F54AA574}"/>
              </a:ext>
            </a:extLst>
          </p:cNvPr>
          <p:cNvSpPr>
            <a:spLocks noGrp="1"/>
          </p:cNvSpPr>
          <p:nvPr>
            <p:ph type="title"/>
          </p:nvPr>
        </p:nvSpPr>
        <p:spPr/>
        <p:txBody>
          <a:bodyPr/>
          <a:lstStyle/>
          <a:p>
            <a:r>
              <a:rPr lang="en-US"/>
              <a:t>How to avoid a permit</a:t>
            </a:r>
          </a:p>
        </p:txBody>
      </p:sp>
      <p:sp>
        <p:nvSpPr>
          <p:cNvPr id="3" name="Content Placeholder 2">
            <a:extLst>
              <a:ext uri="{FF2B5EF4-FFF2-40B4-BE49-F238E27FC236}">
                <a16:creationId xmlns:a16="http://schemas.microsoft.com/office/drawing/2014/main" id="{33BA1A65-4A05-4108-B465-F6D4FE067420}"/>
              </a:ext>
            </a:extLst>
          </p:cNvPr>
          <p:cNvSpPr>
            <a:spLocks noGrp="1"/>
          </p:cNvSpPr>
          <p:nvPr>
            <p:ph sz="half" idx="1"/>
          </p:nvPr>
        </p:nvSpPr>
        <p:spPr/>
        <p:txBody>
          <a:bodyPr/>
          <a:lstStyle/>
          <a:p>
            <a:r>
              <a:rPr lang="en-US"/>
              <a:t>Leave at least 124 acres surrounding the Habitat Use Centroid as suitable foraging habitat </a:t>
            </a:r>
          </a:p>
          <a:p>
            <a:pPr lvl="1"/>
            <a:r>
              <a:rPr lang="en-US"/>
              <a:t>Habitat off-site but within the 0.31-mile radius is included </a:t>
            </a:r>
          </a:p>
          <a:p>
            <a:pPr lvl="1"/>
            <a:r>
              <a:rPr lang="en-US"/>
              <a:t>If prior to development 124 acres of suitable foraging habitat was not available, a permit is not needed</a:t>
            </a:r>
          </a:p>
        </p:txBody>
      </p:sp>
      <p:pic>
        <p:nvPicPr>
          <p:cNvPr id="5" name="Content Placeholder 4">
            <a:extLst>
              <a:ext uri="{FF2B5EF4-FFF2-40B4-BE49-F238E27FC236}">
                <a16:creationId xmlns:a16="http://schemas.microsoft.com/office/drawing/2014/main" id="{D7C903BC-0D3C-4F7F-8EB0-002707DB3754}"/>
              </a:ext>
            </a:extLst>
          </p:cNvPr>
          <p:cNvPicPr>
            <a:picLocks noGrp="1" noChangeAspect="1"/>
          </p:cNvPicPr>
          <p:nvPr>
            <p:ph sz="half" idx="2"/>
          </p:nvPr>
        </p:nvPicPr>
        <p:blipFill rotWithShape="1">
          <a:blip r:embed="rId5"/>
          <a:srcRect l="4797" t="496" r="8513" b="1313"/>
          <a:stretch/>
        </p:blipFill>
        <p:spPr>
          <a:xfrm>
            <a:off x="6478569" y="1825625"/>
            <a:ext cx="4568861" cy="4351338"/>
          </a:xfrm>
          <a:prstGeom prst="rect">
            <a:avLst/>
          </a:prstGeom>
        </p:spPr>
      </p:pic>
      <p:pic>
        <p:nvPicPr>
          <p:cNvPr id="4" name="Audio 3">
            <a:hlinkClick r:id="" action="ppaction://media"/>
            <a:extLst>
              <a:ext uri="{FF2B5EF4-FFF2-40B4-BE49-F238E27FC236}">
                <a16:creationId xmlns:a16="http://schemas.microsoft.com/office/drawing/2014/main" id="{DE317F13-1001-47B3-A455-B767C41A546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40368261"/>
      </p:ext>
    </p:extLst>
  </p:cSld>
  <p:clrMapOvr>
    <a:masterClrMapping/>
  </p:clrMapOvr>
  <mc:AlternateContent xmlns:mc="http://schemas.openxmlformats.org/markup-compatibility/2006" xmlns:p14="http://schemas.microsoft.com/office/powerpoint/2010/main">
    <mc:Choice Requires="p14">
      <p:transition spd="slow" p14:dur="2000" advTm="31937"/>
    </mc:Choice>
    <mc:Fallback xmlns="">
      <p:transition spd="slow" advTm="319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5BD8DC1-B208-47FB-9D41-7892EA37916E}"/>
              </a:ext>
            </a:extLst>
          </p:cNvPr>
          <p:cNvSpPr>
            <a:spLocks noGrp="1"/>
          </p:cNvSpPr>
          <p:nvPr>
            <p:ph type="title"/>
          </p:nvPr>
        </p:nvSpPr>
        <p:spPr/>
        <p:txBody>
          <a:bodyPr/>
          <a:lstStyle/>
          <a:p>
            <a:r>
              <a:rPr lang="en-US" dirty="0"/>
              <a:t>Activities not expected to cause take</a:t>
            </a:r>
          </a:p>
        </p:txBody>
      </p:sp>
      <p:sp>
        <p:nvSpPr>
          <p:cNvPr id="6" name="Content Placeholder 5">
            <a:extLst>
              <a:ext uri="{FF2B5EF4-FFF2-40B4-BE49-F238E27FC236}">
                <a16:creationId xmlns:a16="http://schemas.microsoft.com/office/drawing/2014/main" id="{EF52A2DD-13B4-4CF5-8C17-F3D1568DD261}"/>
              </a:ext>
            </a:extLst>
          </p:cNvPr>
          <p:cNvSpPr>
            <a:spLocks noGrp="1"/>
          </p:cNvSpPr>
          <p:nvPr>
            <p:ph idx="1"/>
          </p:nvPr>
        </p:nvSpPr>
        <p:spPr/>
        <p:txBody>
          <a:bodyPr/>
          <a:lstStyle/>
          <a:p>
            <a:r>
              <a:rPr lang="en-US" dirty="0"/>
              <a:t>Routine vegetation maintenance activities within existing utility rights-of-way within 490 feet of an Active Nest Cavity, provided the activity is short in duration (1 hour or less) </a:t>
            </a:r>
          </a:p>
          <a:p>
            <a:r>
              <a:rPr lang="en-US" dirty="0"/>
              <a:t>Routine maintenance of roads, such as mowing, culvert and sign maintenance, line painting, and other short duration (1 hour or less) activities within 490 feet of an Active Nest Cavity. </a:t>
            </a:r>
          </a:p>
          <a:p>
            <a:pPr lvl="1"/>
            <a:r>
              <a:rPr lang="en-US" dirty="0"/>
              <a:t>This does not include road expansion (i.e., creating new lanes, road widening), grading/resurfacing existing roads, or paving an unpaved road.</a:t>
            </a:r>
          </a:p>
          <a:p>
            <a:r>
              <a:rPr lang="en-US" dirty="0"/>
              <a:t>See page 9 and 10 in the Guidelines for a complete list </a:t>
            </a:r>
          </a:p>
        </p:txBody>
      </p:sp>
      <p:pic>
        <p:nvPicPr>
          <p:cNvPr id="2" name="Audio 1">
            <a:hlinkClick r:id="" action="ppaction://media"/>
            <a:extLst>
              <a:ext uri="{FF2B5EF4-FFF2-40B4-BE49-F238E27FC236}">
                <a16:creationId xmlns:a16="http://schemas.microsoft.com/office/drawing/2014/main" id="{D4627470-F22B-4120-8B72-0D46451557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92898973"/>
      </p:ext>
    </p:extLst>
  </p:cSld>
  <p:clrMapOvr>
    <a:masterClrMapping/>
  </p:clrMapOvr>
  <mc:AlternateContent xmlns:mc="http://schemas.openxmlformats.org/markup-compatibility/2006" xmlns:p14="http://schemas.microsoft.com/office/powerpoint/2010/main">
    <mc:Choice Requires="p14">
      <p:transition spd="slow" p14:dur="2000" advTm="60498"/>
    </mc:Choice>
    <mc:Fallback xmlns="">
      <p:transition spd="slow" advTm="60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63641C0-E87B-4125-8D98-42CABFB14647}"/>
              </a:ext>
            </a:extLst>
          </p:cNvPr>
          <p:cNvSpPr>
            <a:spLocks noGrp="1"/>
          </p:cNvSpPr>
          <p:nvPr>
            <p:ph idx="1"/>
          </p:nvPr>
        </p:nvSpPr>
        <p:spPr>
          <a:xfrm>
            <a:off x="838199" y="1825625"/>
            <a:ext cx="8084420" cy="4351338"/>
          </a:xfrm>
        </p:spPr>
        <p:txBody>
          <a:bodyPr/>
          <a:lstStyle/>
          <a:p>
            <a:pPr fontAlgn="base"/>
            <a:r>
              <a:rPr lang="en-US"/>
              <a:t>Significant habitat modification within 0.31 miles of a kestrel nest box is authorized if one of the following conditions are met:  </a:t>
            </a:r>
          </a:p>
          <a:p>
            <a:pPr lvl="1" fontAlgn="base"/>
            <a:r>
              <a:rPr lang="en-US"/>
              <a:t>The kestrel nest box was installed by FWC or partners that coordinate and report the box to FWC (e.g., State Parks, City Parks, Audubon), or  </a:t>
            </a:r>
          </a:p>
          <a:p>
            <a:pPr lvl="1" fontAlgn="base"/>
            <a:r>
              <a:rPr lang="en-US"/>
              <a:t>The kestrel nest box is installed on a Utility Company structure within a utility easement.  </a:t>
            </a:r>
          </a:p>
          <a:p>
            <a:endParaRPr lang="en-US"/>
          </a:p>
        </p:txBody>
      </p:sp>
      <p:sp>
        <p:nvSpPr>
          <p:cNvPr id="2" name="Title 1">
            <a:extLst>
              <a:ext uri="{FF2B5EF4-FFF2-40B4-BE49-F238E27FC236}">
                <a16:creationId xmlns:a16="http://schemas.microsoft.com/office/drawing/2014/main" id="{F201AF84-ED2C-4154-AA6B-E98F2824C9BD}"/>
              </a:ext>
            </a:extLst>
          </p:cNvPr>
          <p:cNvSpPr>
            <a:spLocks noGrp="1"/>
          </p:cNvSpPr>
          <p:nvPr>
            <p:ph type="title"/>
          </p:nvPr>
        </p:nvSpPr>
        <p:spPr/>
        <p:txBody>
          <a:bodyPr/>
          <a:lstStyle/>
          <a:p>
            <a:r>
              <a:rPr lang="en-US"/>
              <a:t>Nest boxes and significant habitat modification </a:t>
            </a:r>
          </a:p>
        </p:txBody>
      </p:sp>
      <p:pic>
        <p:nvPicPr>
          <p:cNvPr id="12" name="Picture 11" descr="A person standing next to a tree&#10;&#10;Description automatically generated">
            <a:extLst>
              <a:ext uri="{FF2B5EF4-FFF2-40B4-BE49-F238E27FC236}">
                <a16:creationId xmlns:a16="http://schemas.microsoft.com/office/drawing/2014/main" id="{1B9DE5BB-9E95-4713-A198-6205438CAA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79203" y="1957892"/>
            <a:ext cx="2357633" cy="3538880"/>
          </a:xfrm>
          <a:prstGeom prst="rect">
            <a:avLst/>
          </a:prstGeom>
        </p:spPr>
      </p:pic>
      <p:sp>
        <p:nvSpPr>
          <p:cNvPr id="13" name="TextBox 12">
            <a:extLst>
              <a:ext uri="{FF2B5EF4-FFF2-40B4-BE49-F238E27FC236}">
                <a16:creationId xmlns:a16="http://schemas.microsoft.com/office/drawing/2014/main" id="{5075D913-E6C8-438F-8693-B3D298A9D7A0}"/>
              </a:ext>
            </a:extLst>
          </p:cNvPr>
          <p:cNvSpPr txBox="1"/>
          <p:nvPr/>
        </p:nvSpPr>
        <p:spPr>
          <a:xfrm>
            <a:off x="10406933" y="5219773"/>
            <a:ext cx="2059806" cy="276999"/>
          </a:xfrm>
          <a:prstGeom prst="rect">
            <a:avLst/>
          </a:prstGeom>
          <a:noFill/>
        </p:spPr>
        <p:txBody>
          <a:bodyPr wrap="square" rtlCol="0">
            <a:spAutoFit/>
          </a:bodyPr>
          <a:lstStyle/>
          <a:p>
            <a:r>
              <a:rPr lang="en-US" sz="1200">
                <a:solidFill>
                  <a:schemeClr val="bg1">
                    <a:lumMod val="75000"/>
                  </a:schemeClr>
                </a:solidFill>
              </a:rPr>
              <a:t>FWC Photo</a:t>
            </a:r>
          </a:p>
        </p:txBody>
      </p:sp>
      <p:pic>
        <p:nvPicPr>
          <p:cNvPr id="4" name="Audio 3">
            <a:hlinkClick r:id="" action="ppaction://media"/>
            <a:extLst>
              <a:ext uri="{FF2B5EF4-FFF2-40B4-BE49-F238E27FC236}">
                <a16:creationId xmlns:a16="http://schemas.microsoft.com/office/drawing/2014/main" id="{A1C836C5-BE21-4779-AB6A-C238DC6B9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27462198"/>
      </p:ext>
    </p:extLst>
  </p:cSld>
  <p:clrMapOvr>
    <a:masterClrMapping/>
  </p:clrMapOvr>
  <mc:AlternateContent xmlns:mc="http://schemas.openxmlformats.org/markup-compatibility/2006" xmlns:p14="http://schemas.microsoft.com/office/powerpoint/2010/main">
    <mc:Choice Requires="p14">
      <p:transition spd="slow" p14:dur="2000" advTm="60219"/>
    </mc:Choice>
    <mc:Fallback xmlns="">
      <p:transition spd="slow" advTm="60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A404-E7F6-4B9D-BFB9-71FE7BC56D71}"/>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373217AC-1ED2-45F8-86D7-2E9C5D510796}"/>
              </a:ext>
            </a:extLst>
          </p:cNvPr>
          <p:cNvSpPr>
            <a:spLocks noGrp="1"/>
          </p:cNvSpPr>
          <p:nvPr>
            <p:ph idx="1"/>
          </p:nvPr>
        </p:nvSpPr>
        <p:spPr>
          <a:xfrm>
            <a:off x="838200" y="1825625"/>
            <a:ext cx="4960434" cy="4351338"/>
          </a:xfrm>
        </p:spPr>
        <p:txBody>
          <a:bodyPr>
            <a:normAutofit/>
          </a:bodyPr>
          <a:lstStyle/>
          <a:p>
            <a:r>
              <a:rPr lang="en-US"/>
              <a:t>Productive box in Hernando County </a:t>
            </a:r>
          </a:p>
          <a:p>
            <a:r>
              <a:rPr lang="en-US"/>
              <a:t>Near Perry Oldenburg WMA</a:t>
            </a:r>
          </a:p>
          <a:p>
            <a:r>
              <a:rPr lang="en-US"/>
              <a:t>Monitored and maintained by FWC volunteers </a:t>
            </a:r>
          </a:p>
        </p:txBody>
      </p:sp>
      <p:pic>
        <p:nvPicPr>
          <p:cNvPr id="4" name="Content Placeholder 3">
            <a:extLst>
              <a:ext uri="{FF2B5EF4-FFF2-40B4-BE49-F238E27FC236}">
                <a16:creationId xmlns:a16="http://schemas.microsoft.com/office/drawing/2014/main" id="{866025C3-EC83-4F58-8C32-4C4DAC89DB5A}"/>
              </a:ext>
            </a:extLst>
          </p:cNvPr>
          <p:cNvPicPr>
            <a:picLocks noChangeAspect="1"/>
          </p:cNvPicPr>
          <p:nvPr/>
        </p:nvPicPr>
        <p:blipFill rotWithShape="1">
          <a:blip r:embed="rId5"/>
          <a:srcRect l="23150" t="14230" r="14607"/>
          <a:stretch/>
        </p:blipFill>
        <p:spPr>
          <a:xfrm>
            <a:off x="6178669" y="1825625"/>
            <a:ext cx="5296876" cy="4832556"/>
          </a:xfrm>
          <a:prstGeom prst="rect">
            <a:avLst/>
          </a:prstGeom>
        </p:spPr>
      </p:pic>
      <p:sp>
        <p:nvSpPr>
          <p:cNvPr id="8" name="TextBox 7">
            <a:extLst>
              <a:ext uri="{FF2B5EF4-FFF2-40B4-BE49-F238E27FC236}">
                <a16:creationId xmlns:a16="http://schemas.microsoft.com/office/drawing/2014/main" id="{7793F8A4-14B7-4DE8-BD8A-94BC026C657A}"/>
              </a:ext>
            </a:extLst>
          </p:cNvPr>
          <p:cNvSpPr txBox="1"/>
          <p:nvPr/>
        </p:nvSpPr>
        <p:spPr>
          <a:xfrm>
            <a:off x="8102724" y="4688415"/>
            <a:ext cx="4293883" cy="1569660"/>
          </a:xfrm>
          <a:prstGeom prst="rect">
            <a:avLst/>
          </a:prstGeom>
          <a:noFill/>
        </p:spPr>
        <p:txBody>
          <a:bodyPr wrap="square" rtlCol="0">
            <a:spAutoFit/>
          </a:bodyPr>
          <a:lstStyle/>
          <a:p>
            <a:r>
              <a:rPr lang="en-US" sz="9600">
                <a:solidFill>
                  <a:schemeClr val="bg2">
                    <a:lumMod val="75000"/>
                    <a:alpha val="50000"/>
                  </a:schemeClr>
                </a:solidFill>
              </a:rPr>
              <a:t>DRAFT</a:t>
            </a:r>
          </a:p>
        </p:txBody>
      </p:sp>
      <p:pic>
        <p:nvPicPr>
          <p:cNvPr id="5" name="Audio 4">
            <a:hlinkClick r:id="" action="ppaction://media"/>
            <a:extLst>
              <a:ext uri="{FF2B5EF4-FFF2-40B4-BE49-F238E27FC236}">
                <a16:creationId xmlns:a16="http://schemas.microsoft.com/office/drawing/2014/main" id="{90363530-AF0F-456B-9503-B70059894D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33664664"/>
      </p:ext>
    </p:extLst>
  </p:cSld>
  <p:clrMapOvr>
    <a:masterClrMapping/>
  </p:clrMapOvr>
  <mc:AlternateContent xmlns:mc="http://schemas.openxmlformats.org/markup-compatibility/2006" xmlns:p14="http://schemas.microsoft.com/office/powerpoint/2010/main">
    <mc:Choice Requires="p14">
      <p:transition spd="slow" p14:dur="2000" advTm="15822"/>
    </mc:Choice>
    <mc:Fallback xmlns="">
      <p:transition spd="slow" advTm="158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7A404-E7F6-4B9D-BFB9-71FE7BC56D71}"/>
              </a:ext>
            </a:extLst>
          </p:cNvPr>
          <p:cNvSpPr>
            <a:spLocks noGrp="1"/>
          </p:cNvSpPr>
          <p:nvPr>
            <p:ph type="title"/>
          </p:nvPr>
        </p:nvSpPr>
        <p:spPr/>
        <p:txBody>
          <a:bodyPr/>
          <a:lstStyle/>
          <a:p>
            <a:r>
              <a:rPr lang="en-US"/>
              <a:t>Example</a:t>
            </a:r>
          </a:p>
        </p:txBody>
      </p:sp>
      <p:sp>
        <p:nvSpPr>
          <p:cNvPr id="3" name="Content Placeholder 2">
            <a:extLst>
              <a:ext uri="{FF2B5EF4-FFF2-40B4-BE49-F238E27FC236}">
                <a16:creationId xmlns:a16="http://schemas.microsoft.com/office/drawing/2014/main" id="{373217AC-1ED2-45F8-86D7-2E9C5D510796}"/>
              </a:ext>
            </a:extLst>
          </p:cNvPr>
          <p:cNvSpPr>
            <a:spLocks noGrp="1"/>
          </p:cNvSpPr>
          <p:nvPr>
            <p:ph idx="1"/>
          </p:nvPr>
        </p:nvSpPr>
        <p:spPr>
          <a:xfrm>
            <a:off x="838200" y="1825625"/>
            <a:ext cx="4960434" cy="4351338"/>
          </a:xfrm>
        </p:spPr>
        <p:txBody>
          <a:bodyPr vert="horz" lIns="91440" tIns="45720" rIns="91440" bIns="45720" rtlCol="0" anchor="t">
            <a:normAutofit/>
          </a:bodyPr>
          <a:lstStyle/>
          <a:p>
            <a:pPr marL="228600" indent="-228600"/>
            <a:r>
              <a:rPr lang="en-US" dirty="0"/>
              <a:t>If landowners adjacent to the nest box developed, would not need a permit for significant habitat modification </a:t>
            </a:r>
          </a:p>
          <a:p>
            <a:pPr marL="228600" indent="-228600"/>
            <a:r>
              <a:rPr lang="en-US" dirty="0"/>
              <a:t>Does not authorize take via harassment (activity within 490-foot buffer)</a:t>
            </a:r>
            <a:endParaRPr lang="en-US" dirty="0">
              <a:cs typeface="Calibri"/>
            </a:endParaRPr>
          </a:p>
          <a:p>
            <a:pPr marL="228600" indent="-228600"/>
            <a:r>
              <a:rPr lang="en-US" dirty="0"/>
              <a:t>Does not authorize take of active nest </a:t>
            </a:r>
            <a:endParaRPr lang="en-US" dirty="0">
              <a:cs typeface="Calibri"/>
            </a:endParaRPr>
          </a:p>
        </p:txBody>
      </p:sp>
      <p:pic>
        <p:nvPicPr>
          <p:cNvPr id="4" name="Content Placeholder 3">
            <a:extLst>
              <a:ext uri="{FF2B5EF4-FFF2-40B4-BE49-F238E27FC236}">
                <a16:creationId xmlns:a16="http://schemas.microsoft.com/office/drawing/2014/main" id="{866025C3-EC83-4F58-8C32-4C4DAC89DB5A}"/>
              </a:ext>
            </a:extLst>
          </p:cNvPr>
          <p:cNvPicPr>
            <a:picLocks noChangeAspect="1"/>
          </p:cNvPicPr>
          <p:nvPr/>
        </p:nvPicPr>
        <p:blipFill rotWithShape="1">
          <a:blip r:embed="rId5"/>
          <a:srcRect l="23150" t="14230" r="14607"/>
          <a:stretch/>
        </p:blipFill>
        <p:spPr>
          <a:xfrm>
            <a:off x="6178669" y="1825625"/>
            <a:ext cx="5296876" cy="4832556"/>
          </a:xfrm>
          <a:prstGeom prst="rect">
            <a:avLst/>
          </a:prstGeom>
        </p:spPr>
      </p:pic>
      <p:sp>
        <p:nvSpPr>
          <p:cNvPr id="9" name="TextBox 8">
            <a:extLst>
              <a:ext uri="{FF2B5EF4-FFF2-40B4-BE49-F238E27FC236}">
                <a16:creationId xmlns:a16="http://schemas.microsoft.com/office/drawing/2014/main" id="{08702CB4-AE9E-4772-825E-1CF4355082A5}"/>
              </a:ext>
            </a:extLst>
          </p:cNvPr>
          <p:cNvSpPr txBox="1"/>
          <p:nvPr/>
        </p:nvSpPr>
        <p:spPr>
          <a:xfrm>
            <a:off x="8102724" y="4688415"/>
            <a:ext cx="4293883" cy="1569660"/>
          </a:xfrm>
          <a:prstGeom prst="rect">
            <a:avLst/>
          </a:prstGeom>
          <a:noFill/>
        </p:spPr>
        <p:txBody>
          <a:bodyPr wrap="square" rtlCol="0">
            <a:spAutoFit/>
          </a:bodyPr>
          <a:lstStyle/>
          <a:p>
            <a:r>
              <a:rPr lang="en-US" sz="9600">
                <a:solidFill>
                  <a:schemeClr val="bg2">
                    <a:lumMod val="75000"/>
                    <a:alpha val="50000"/>
                  </a:schemeClr>
                </a:solidFill>
              </a:rPr>
              <a:t>DRAFT</a:t>
            </a:r>
          </a:p>
        </p:txBody>
      </p:sp>
      <p:pic>
        <p:nvPicPr>
          <p:cNvPr id="5" name="Audio 4">
            <a:hlinkClick r:id="" action="ppaction://media"/>
            <a:extLst>
              <a:ext uri="{FF2B5EF4-FFF2-40B4-BE49-F238E27FC236}">
                <a16:creationId xmlns:a16="http://schemas.microsoft.com/office/drawing/2014/main" id="{7E969A5F-D49E-426B-8336-EA8D0DFFE3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25322645"/>
      </p:ext>
    </p:extLst>
  </p:cSld>
  <p:clrMapOvr>
    <a:masterClrMapping/>
  </p:clrMapOvr>
  <mc:AlternateContent xmlns:mc="http://schemas.openxmlformats.org/markup-compatibility/2006" xmlns:p14="http://schemas.microsoft.com/office/powerpoint/2010/main">
    <mc:Choice Requires="p14">
      <p:transition spd="slow" p14:dur="2000" advTm="21372"/>
    </mc:Choice>
    <mc:Fallback xmlns="">
      <p:transition spd="slow" advTm="21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A028B7-8A1C-428B-BE3A-8850092FE127}"/>
              </a:ext>
            </a:extLst>
          </p:cNvPr>
          <p:cNvSpPr>
            <a:spLocks noGrp="1"/>
          </p:cNvSpPr>
          <p:nvPr>
            <p:ph idx="1"/>
          </p:nvPr>
        </p:nvSpPr>
        <p:spPr>
          <a:xfrm>
            <a:off x="1468034" y="6322120"/>
            <a:ext cx="8367943" cy="662782"/>
          </a:xfrm>
        </p:spPr>
        <p:txBody>
          <a:bodyPr/>
          <a:lstStyle/>
          <a:p>
            <a:r>
              <a:rPr lang="en-US" dirty="0"/>
              <a:t>Found at </a:t>
            </a:r>
            <a:r>
              <a:rPr lang="en-US" dirty="0">
                <a:solidFill>
                  <a:schemeClr val="bg1"/>
                </a:solidFill>
                <a:hlinkClick r:id="rId4">
                  <a:extLst>
                    <a:ext uri="{A12FA001-AC4F-418D-AE19-62706E023703}">
                      <ahyp:hlinkClr xmlns:ahyp="http://schemas.microsoft.com/office/drawing/2018/hyperlinkcolor" val="tx"/>
                    </a:ext>
                  </a:extLst>
                </a:hlinkClick>
              </a:rPr>
              <a:t>https://geodata.myfwc.com/pages/upland</a:t>
            </a:r>
            <a:r>
              <a:rPr lang="en-US" dirty="0">
                <a:solidFill>
                  <a:schemeClr val="bg1"/>
                </a:solidFill>
              </a:rPr>
              <a:t> </a:t>
            </a:r>
          </a:p>
          <a:p>
            <a:endParaRPr lang="en-US" dirty="0"/>
          </a:p>
        </p:txBody>
      </p:sp>
      <p:pic>
        <p:nvPicPr>
          <p:cNvPr id="4" name="Picture 3">
            <a:extLst>
              <a:ext uri="{FF2B5EF4-FFF2-40B4-BE49-F238E27FC236}">
                <a16:creationId xmlns:a16="http://schemas.microsoft.com/office/drawing/2014/main" id="{35124A29-1625-4FE1-B564-7133454457DC}"/>
              </a:ext>
            </a:extLst>
          </p:cNvPr>
          <p:cNvPicPr>
            <a:picLocks noChangeAspect="1"/>
          </p:cNvPicPr>
          <p:nvPr/>
        </p:nvPicPr>
        <p:blipFill>
          <a:blip r:embed="rId5"/>
          <a:stretch>
            <a:fillRect/>
          </a:stretch>
        </p:blipFill>
        <p:spPr>
          <a:xfrm>
            <a:off x="2397211" y="365127"/>
            <a:ext cx="9238734" cy="5801239"/>
          </a:xfrm>
          <a:prstGeom prst="rect">
            <a:avLst/>
          </a:prstGeom>
        </p:spPr>
      </p:pic>
      <p:sp>
        <p:nvSpPr>
          <p:cNvPr id="6" name="Title 5">
            <a:extLst>
              <a:ext uri="{FF2B5EF4-FFF2-40B4-BE49-F238E27FC236}">
                <a16:creationId xmlns:a16="http://schemas.microsoft.com/office/drawing/2014/main" id="{14F39E2C-CDE0-4B59-B140-259B62D64C61}"/>
              </a:ext>
            </a:extLst>
          </p:cNvPr>
          <p:cNvSpPr>
            <a:spLocks noGrp="1"/>
          </p:cNvSpPr>
          <p:nvPr>
            <p:ph type="title"/>
          </p:nvPr>
        </p:nvSpPr>
        <p:spPr/>
        <p:txBody>
          <a:bodyPr/>
          <a:lstStyle/>
          <a:p>
            <a:r>
              <a:rPr lang="en-US" dirty="0"/>
              <a:t>Kestrel Mapping Tool</a:t>
            </a:r>
          </a:p>
        </p:txBody>
      </p:sp>
      <p:pic>
        <p:nvPicPr>
          <p:cNvPr id="2" name="Audio 1">
            <a:hlinkClick r:id="" action="ppaction://media"/>
            <a:extLst>
              <a:ext uri="{FF2B5EF4-FFF2-40B4-BE49-F238E27FC236}">
                <a16:creationId xmlns:a16="http://schemas.microsoft.com/office/drawing/2014/main" id="{5232479D-2D94-40CC-A6C4-3063C34980C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89879334"/>
      </p:ext>
    </p:extLst>
  </p:cSld>
  <p:clrMapOvr>
    <a:masterClrMapping/>
  </p:clrMapOvr>
  <mc:AlternateContent xmlns:mc="http://schemas.openxmlformats.org/markup-compatibility/2006" xmlns:p14="http://schemas.microsoft.com/office/powerpoint/2010/main">
    <mc:Choice Requires="p14">
      <p:transition spd="slow" p14:dur="2000" advTm="15126"/>
    </mc:Choice>
    <mc:Fallback xmlns="">
      <p:transition spd="slow" advTm="1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D2C3D-7C00-4CD6-A349-D8A034D78102}"/>
              </a:ext>
            </a:extLst>
          </p:cNvPr>
          <p:cNvSpPr>
            <a:spLocks noGrp="1"/>
          </p:cNvSpPr>
          <p:nvPr>
            <p:ph type="title"/>
          </p:nvPr>
        </p:nvSpPr>
        <p:spPr/>
        <p:txBody>
          <a:bodyPr/>
          <a:lstStyle/>
          <a:p>
            <a:r>
              <a:rPr lang="en-US" dirty="0"/>
              <a:t>Kestrel Box Mapping Tool</a:t>
            </a:r>
          </a:p>
        </p:txBody>
      </p:sp>
      <p:sp>
        <p:nvSpPr>
          <p:cNvPr id="3" name="Content Placeholder 2">
            <a:extLst>
              <a:ext uri="{FF2B5EF4-FFF2-40B4-BE49-F238E27FC236}">
                <a16:creationId xmlns:a16="http://schemas.microsoft.com/office/drawing/2014/main" id="{5E8AC16C-BE7D-4158-8857-604A7BFC9DA4}"/>
              </a:ext>
            </a:extLst>
          </p:cNvPr>
          <p:cNvSpPr>
            <a:spLocks noGrp="1"/>
          </p:cNvSpPr>
          <p:nvPr>
            <p:ph idx="1"/>
          </p:nvPr>
        </p:nvSpPr>
        <p:spPr/>
        <p:txBody>
          <a:bodyPr/>
          <a:lstStyle/>
          <a:p>
            <a:r>
              <a:rPr lang="en-US" dirty="0"/>
              <a:t>Intended to provide technical assistance to stakeholders when they are determining if significant habitat modification will occur </a:t>
            </a:r>
          </a:p>
          <a:p>
            <a:r>
              <a:rPr lang="en-US" dirty="0"/>
              <a:t>Not a tool to determine if kestrels are on or nearby a project</a:t>
            </a:r>
          </a:p>
          <a:p>
            <a:r>
              <a:rPr lang="en-US" dirty="0"/>
              <a:t>Limited number of boxes included</a:t>
            </a:r>
          </a:p>
          <a:p>
            <a:pPr lvl="1"/>
            <a:r>
              <a:rPr lang="en-US" dirty="0"/>
              <a:t>They were put up by FWC or partners that communicated locations and monitoring </a:t>
            </a:r>
          </a:p>
          <a:p>
            <a:pPr lvl="1"/>
            <a:r>
              <a:rPr lang="en-US" b="1" dirty="0"/>
              <a:t>Does not include boxes on utility poles</a:t>
            </a:r>
          </a:p>
          <a:p>
            <a:pPr lvl="1"/>
            <a:r>
              <a:rPr lang="en-US" dirty="0"/>
              <a:t>Will include permitted boxes down the line (as Significant Habitat Modification could occur within 0.5-km)</a:t>
            </a:r>
          </a:p>
        </p:txBody>
      </p:sp>
      <p:pic>
        <p:nvPicPr>
          <p:cNvPr id="4" name="Picture 3" descr="A group of clouds in the sky&#10;&#10;Description automatically generated">
            <a:extLst>
              <a:ext uri="{FF2B5EF4-FFF2-40B4-BE49-F238E27FC236}">
                <a16:creationId xmlns:a16="http://schemas.microsoft.com/office/drawing/2014/main" id="{5417EEBF-68EC-405A-AC1F-FCA58FEC950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2543" b="52079" l="48565" r="64077">
                        <a14:backgroundMark x1="49816" y1="44485" x2="49816" y2="44485"/>
                        <a14:backgroundMark x1="57200" y1="39011" x2="57077" y2="49101"/>
                        <a14:backgroundMark x1="48958" y1="42892" x2="53676" y2="44158"/>
                        <a14:backgroundMark x1="53676" y1="44158" x2="54473" y2="42320"/>
                        <a14:backgroundMark x1="51654" y1="27737" x2="51654" y2="39011"/>
                      </a14:backgroundRemoval>
                    </a14:imgEffect>
                    <a14:imgEffect>
                      <a14:saturation sat="200000"/>
                    </a14:imgEffect>
                  </a14:imgLayer>
                </a14:imgProps>
              </a:ext>
              <a:ext uri="{28A0092B-C50C-407E-A947-70E740481C1C}">
                <a14:useLocalDpi xmlns:a14="http://schemas.microsoft.com/office/drawing/2010/main" val="0"/>
              </a:ext>
            </a:extLst>
          </a:blip>
          <a:srcRect l="46626" t="25986" r="33984" b="44229"/>
          <a:stretch/>
        </p:blipFill>
        <p:spPr>
          <a:xfrm>
            <a:off x="8476735" y="1319992"/>
            <a:ext cx="5514891" cy="6353553"/>
          </a:xfrm>
          <a:prstGeom prst="rect">
            <a:avLst/>
          </a:prstGeom>
        </p:spPr>
      </p:pic>
      <p:pic>
        <p:nvPicPr>
          <p:cNvPr id="5" name="Audio 4">
            <a:hlinkClick r:id="" action="ppaction://media"/>
            <a:extLst>
              <a:ext uri="{FF2B5EF4-FFF2-40B4-BE49-F238E27FC236}">
                <a16:creationId xmlns:a16="http://schemas.microsoft.com/office/drawing/2014/main" id="{AF1533D1-F49C-483E-BA8E-C61F3364E87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37714745"/>
      </p:ext>
    </p:extLst>
  </p:cSld>
  <p:clrMapOvr>
    <a:masterClrMapping/>
  </p:clrMapOvr>
  <mc:AlternateContent xmlns:mc="http://schemas.openxmlformats.org/markup-compatibility/2006" xmlns:p14="http://schemas.microsoft.com/office/powerpoint/2010/main">
    <mc:Choice Requires="p14">
      <p:transition spd="slow" p14:dur="2000" advTm="58315"/>
    </mc:Choice>
    <mc:Fallback xmlns="">
      <p:transition spd="slow" advTm="58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99BB-32EF-4BB4-846B-3ECED1266C94}"/>
              </a:ext>
            </a:extLst>
          </p:cNvPr>
          <p:cNvSpPr>
            <a:spLocks noGrp="1"/>
          </p:cNvSpPr>
          <p:nvPr>
            <p:ph type="title"/>
          </p:nvPr>
        </p:nvSpPr>
        <p:spPr/>
        <p:txBody>
          <a:bodyPr/>
          <a:lstStyle/>
          <a:p>
            <a:r>
              <a:rPr lang="en-US"/>
              <a:t>FWC Permitting </a:t>
            </a:r>
          </a:p>
        </p:txBody>
      </p:sp>
      <p:sp>
        <p:nvSpPr>
          <p:cNvPr id="3" name="Content Placeholder 2">
            <a:extLst>
              <a:ext uri="{FF2B5EF4-FFF2-40B4-BE49-F238E27FC236}">
                <a16:creationId xmlns:a16="http://schemas.microsoft.com/office/drawing/2014/main" id="{B4A0D61F-5127-425E-BA27-0C3342F2D87C}"/>
              </a:ext>
            </a:extLst>
          </p:cNvPr>
          <p:cNvSpPr>
            <a:spLocks noGrp="1"/>
          </p:cNvSpPr>
          <p:nvPr>
            <p:ph idx="1"/>
          </p:nvPr>
        </p:nvSpPr>
        <p:spPr>
          <a:xfrm>
            <a:off x="838200" y="1825625"/>
            <a:ext cx="6862011" cy="4351338"/>
          </a:xfrm>
        </p:spPr>
        <p:txBody>
          <a:bodyPr/>
          <a:lstStyle/>
          <a:p>
            <a:r>
              <a:rPr lang="en-US"/>
              <a:t>If take is unavoidable, FWC can issue an Incidental Take Permit </a:t>
            </a:r>
          </a:p>
          <a:p>
            <a:pPr lvl="1"/>
            <a:r>
              <a:rPr lang="en-US"/>
              <a:t>Issued when there is conservation or scientific benefit to the species </a:t>
            </a:r>
          </a:p>
          <a:p>
            <a:pPr lvl="1"/>
            <a:r>
              <a:rPr lang="en-US"/>
              <a:t>Benefit typically through minimization and mitigation </a:t>
            </a:r>
          </a:p>
          <a:p>
            <a:pPr lvl="1"/>
            <a:r>
              <a:rPr lang="en-US"/>
              <a:t>Minimization </a:t>
            </a:r>
            <a:r>
              <a:rPr lang="en-US" b="1"/>
              <a:t>reduces </a:t>
            </a:r>
            <a:r>
              <a:rPr lang="en-US"/>
              <a:t>take </a:t>
            </a:r>
          </a:p>
          <a:p>
            <a:pPr lvl="1"/>
            <a:r>
              <a:rPr lang="en-US"/>
              <a:t>Mitigation </a:t>
            </a:r>
            <a:r>
              <a:rPr lang="en-US" b="1"/>
              <a:t>counterbalances </a:t>
            </a:r>
            <a:r>
              <a:rPr lang="en-US"/>
              <a:t>take and </a:t>
            </a:r>
            <a:r>
              <a:rPr lang="en-US" b="1"/>
              <a:t>provides a benefit </a:t>
            </a:r>
            <a:endParaRPr lang="en-US"/>
          </a:p>
        </p:txBody>
      </p:sp>
      <p:pic>
        <p:nvPicPr>
          <p:cNvPr id="8" name="Picture 7" descr="A bird sitting on a branch&#10;&#10;Description automatically generated">
            <a:extLst>
              <a:ext uri="{FF2B5EF4-FFF2-40B4-BE49-F238E27FC236}">
                <a16:creationId xmlns:a16="http://schemas.microsoft.com/office/drawing/2014/main" id="{3371BFA9-EE14-435C-9224-29E5ACB828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739" b="94689" l="9961" r="89941">
                        <a14:foregroundMark x1="87988" y1="5739" x2="87988" y2="5739"/>
                        <a14:foregroundMark x1="33545" y1="94689" x2="33545" y2="94689"/>
                        <a14:backgroundMark x1="50049" y1="62149" x2="50049" y2="62149"/>
                        <a14:backgroundMark x1="53418" y1="67277" x2="53418" y2="67277"/>
                        <a14:backgroundMark x1="52246" y1="68193" x2="52246" y2="68193"/>
                        <a14:backgroundMark x1="54883" y1="65934" x2="54883" y2="65934"/>
                        <a14:backgroundMark x1="50879" y1="70024" x2="50879" y2="70024"/>
                        <a14:backgroundMark x1="55029" y1="65751" x2="55029" y2="65751"/>
                      </a14:backgroundRemoval>
                    </a14:imgEffect>
                  </a14:imgLayer>
                </a14:imgProps>
              </a:ext>
              <a:ext uri="{28A0092B-C50C-407E-A947-70E740481C1C}">
                <a14:useLocalDpi xmlns:a14="http://schemas.microsoft.com/office/drawing/2010/main" val="0"/>
              </a:ext>
            </a:extLst>
          </a:blip>
          <a:stretch>
            <a:fillRect/>
          </a:stretch>
        </p:blipFill>
        <p:spPr>
          <a:xfrm>
            <a:off x="5159016" y="789269"/>
            <a:ext cx="7714203" cy="6169857"/>
          </a:xfrm>
          <a:prstGeom prst="rect">
            <a:avLst/>
          </a:prstGeom>
        </p:spPr>
      </p:pic>
      <p:sp>
        <p:nvSpPr>
          <p:cNvPr id="6" name="TextBox 5">
            <a:extLst>
              <a:ext uri="{FF2B5EF4-FFF2-40B4-BE49-F238E27FC236}">
                <a16:creationId xmlns:a16="http://schemas.microsoft.com/office/drawing/2014/main" id="{FDBA340C-046C-4FD6-9441-5FD21E21742D}"/>
              </a:ext>
            </a:extLst>
          </p:cNvPr>
          <p:cNvSpPr txBox="1"/>
          <p:nvPr/>
        </p:nvSpPr>
        <p:spPr>
          <a:xfrm>
            <a:off x="10132194" y="6544200"/>
            <a:ext cx="2059806" cy="276999"/>
          </a:xfrm>
          <a:prstGeom prst="rect">
            <a:avLst/>
          </a:prstGeom>
          <a:noFill/>
        </p:spPr>
        <p:txBody>
          <a:bodyPr wrap="square" rtlCol="0">
            <a:spAutoFit/>
          </a:bodyPr>
          <a:lstStyle/>
          <a:p>
            <a:r>
              <a:rPr lang="en-US" sz="1200"/>
              <a:t>Photo by Kelly O’Connor</a:t>
            </a:r>
          </a:p>
        </p:txBody>
      </p:sp>
      <p:pic>
        <p:nvPicPr>
          <p:cNvPr id="4" name="Audio 3">
            <a:hlinkClick r:id="" action="ppaction://media"/>
            <a:extLst>
              <a:ext uri="{FF2B5EF4-FFF2-40B4-BE49-F238E27FC236}">
                <a16:creationId xmlns:a16="http://schemas.microsoft.com/office/drawing/2014/main" id="{8067E483-E923-42F6-983A-0999BDD2AF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56339596"/>
      </p:ext>
    </p:extLst>
  </p:cSld>
  <p:clrMapOvr>
    <a:masterClrMapping/>
  </p:clrMapOvr>
  <mc:AlternateContent xmlns:mc="http://schemas.openxmlformats.org/markup-compatibility/2006" xmlns:p14="http://schemas.microsoft.com/office/powerpoint/2010/main">
    <mc:Choice Requires="p14">
      <p:transition spd="slow" p14:dur="2000" advTm="26248"/>
    </mc:Choice>
    <mc:Fallback xmlns="">
      <p:transition spd="slow" advTm="26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E9B76-D614-4381-88F2-E4D73352510C}"/>
              </a:ext>
            </a:extLst>
          </p:cNvPr>
          <p:cNvSpPr>
            <a:spLocks noGrp="1"/>
          </p:cNvSpPr>
          <p:nvPr>
            <p:ph type="title"/>
          </p:nvPr>
        </p:nvSpPr>
        <p:spPr/>
        <p:txBody>
          <a:bodyPr/>
          <a:lstStyle/>
          <a:p>
            <a:r>
              <a:rPr lang="en-US" dirty="0"/>
              <a:t>Incidental Take Permits </a:t>
            </a:r>
          </a:p>
        </p:txBody>
      </p:sp>
      <p:sp>
        <p:nvSpPr>
          <p:cNvPr id="3" name="Content Placeholder 2">
            <a:extLst>
              <a:ext uri="{FF2B5EF4-FFF2-40B4-BE49-F238E27FC236}">
                <a16:creationId xmlns:a16="http://schemas.microsoft.com/office/drawing/2014/main" id="{29E36156-7704-42F6-88B8-9667932C74D0}"/>
              </a:ext>
            </a:extLst>
          </p:cNvPr>
          <p:cNvSpPr>
            <a:spLocks noGrp="1"/>
          </p:cNvSpPr>
          <p:nvPr>
            <p:ph idx="1"/>
          </p:nvPr>
        </p:nvSpPr>
        <p:spPr>
          <a:xfrm>
            <a:off x="838200" y="1825625"/>
            <a:ext cx="10515600" cy="1603375"/>
          </a:xfrm>
        </p:spPr>
        <p:txBody>
          <a:bodyPr/>
          <a:lstStyle/>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Incidental Take refers to take that is incidental to, and not the purpose of, carrying out an otherwise lawful activity </a:t>
            </a:r>
            <a:r>
              <a:rPr lang="en-US" b="0" i="0" dirty="0">
                <a:solidFill>
                  <a:srgbClr val="000000"/>
                </a:solidFill>
                <a:effectLst/>
                <a:latin typeface="Calibri" panose="020F0502020204030204" pitchFamily="34" charset="0"/>
              </a:rPr>
              <a:t>​</a:t>
            </a:r>
            <a:endParaRPr lang="en-US"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“Migratory Bird Nest Removal” in online permit system</a:t>
            </a:r>
            <a:endParaRPr lang="en-US" b="0" i="0" dirty="0">
              <a:solidFill>
                <a:srgbClr val="000000"/>
              </a:solidFill>
              <a:effectLst/>
              <a:latin typeface="Arial" panose="020B0604020202020204" pitchFamily="34" charset="0"/>
            </a:endParaRPr>
          </a:p>
          <a:p>
            <a:endParaRPr lang="en-US" dirty="0"/>
          </a:p>
        </p:txBody>
      </p:sp>
      <p:pic>
        <p:nvPicPr>
          <p:cNvPr id="1026" name="Picture 2">
            <a:extLst>
              <a:ext uri="{FF2B5EF4-FFF2-40B4-BE49-F238E27FC236}">
                <a16:creationId xmlns:a16="http://schemas.microsoft.com/office/drawing/2014/main" id="{3BEE6D80-C26A-4C00-B6F4-DC9CC33E79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84241" y="3244334"/>
            <a:ext cx="6313191" cy="34010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54E5AC0-69C2-471D-828D-30A7FB33FAB6}"/>
              </a:ext>
            </a:extLst>
          </p:cNvPr>
          <p:cNvSpPr txBox="1"/>
          <p:nvPr/>
        </p:nvSpPr>
        <p:spPr>
          <a:xfrm>
            <a:off x="3048886" y="3244334"/>
            <a:ext cx="6097772"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
        <p:nvSpPr>
          <p:cNvPr id="7" name="Oval 6">
            <a:extLst>
              <a:ext uri="{FF2B5EF4-FFF2-40B4-BE49-F238E27FC236}">
                <a16:creationId xmlns:a16="http://schemas.microsoft.com/office/drawing/2014/main" id="{371DE90C-320E-4C41-A55C-5DA694F59414}"/>
              </a:ext>
            </a:extLst>
          </p:cNvPr>
          <p:cNvSpPr/>
          <p:nvPr/>
        </p:nvSpPr>
        <p:spPr>
          <a:xfrm>
            <a:off x="2094614" y="5688419"/>
            <a:ext cx="3402419" cy="52099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udio 3">
            <a:hlinkClick r:id="" action="ppaction://media"/>
            <a:extLst>
              <a:ext uri="{FF2B5EF4-FFF2-40B4-BE49-F238E27FC236}">
                <a16:creationId xmlns:a16="http://schemas.microsoft.com/office/drawing/2014/main" id="{4257DF9D-7FD7-448B-908A-9AABA0CA7C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85330223"/>
      </p:ext>
    </p:extLst>
  </p:cSld>
  <p:clrMapOvr>
    <a:masterClrMapping/>
  </p:clrMapOvr>
  <mc:AlternateContent xmlns:mc="http://schemas.openxmlformats.org/markup-compatibility/2006" xmlns:p14="http://schemas.microsoft.com/office/powerpoint/2010/main">
    <mc:Choice Requires="p14">
      <p:transition spd="slow" p14:dur="2000" advTm="17587"/>
    </mc:Choice>
    <mc:Fallback xmlns="">
      <p:transition spd="slow" advTm="17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FF17-3411-415C-9EE6-EDB7AE2F91B9}"/>
              </a:ext>
            </a:extLst>
          </p:cNvPr>
          <p:cNvSpPr>
            <a:spLocks noGrp="1"/>
          </p:cNvSpPr>
          <p:nvPr>
            <p:ph type="title"/>
          </p:nvPr>
        </p:nvSpPr>
        <p:spPr/>
        <p:txBody>
          <a:bodyPr/>
          <a:lstStyle/>
          <a:p>
            <a:r>
              <a:rPr lang="en-US"/>
              <a:t>Background</a:t>
            </a:r>
          </a:p>
        </p:txBody>
      </p:sp>
      <p:sp>
        <p:nvSpPr>
          <p:cNvPr id="3" name="Content Placeholder 2">
            <a:extLst>
              <a:ext uri="{FF2B5EF4-FFF2-40B4-BE49-F238E27FC236}">
                <a16:creationId xmlns:a16="http://schemas.microsoft.com/office/drawing/2014/main" id="{B8E21436-1ACF-480F-ABD6-2858E34D87CA}"/>
              </a:ext>
            </a:extLst>
          </p:cNvPr>
          <p:cNvSpPr>
            <a:spLocks noGrp="1"/>
          </p:cNvSpPr>
          <p:nvPr>
            <p:ph idx="1"/>
          </p:nvPr>
        </p:nvSpPr>
        <p:spPr>
          <a:xfrm>
            <a:off x="838200" y="1825625"/>
            <a:ext cx="4944762" cy="4073370"/>
          </a:xfrm>
        </p:spPr>
        <p:txBody>
          <a:bodyPr>
            <a:normAutofit/>
          </a:bodyPr>
          <a:lstStyle/>
          <a:p>
            <a:r>
              <a:rPr lang="en-US" dirty="0"/>
              <a:t>State Threatened</a:t>
            </a:r>
          </a:p>
          <a:p>
            <a:r>
              <a:rPr lang="en-US" dirty="0"/>
              <a:t>Open habitat (ideally canopy cover 25% or less) with low vegetation </a:t>
            </a:r>
          </a:p>
          <a:p>
            <a:r>
              <a:rPr lang="en-US" dirty="0"/>
              <a:t>Obligate secondary cavity nester (i.e., dependent on cavities created by other species)</a:t>
            </a:r>
          </a:p>
          <a:p>
            <a:endParaRPr lang="en-US" dirty="0"/>
          </a:p>
          <a:p>
            <a:endParaRPr lang="en-US" dirty="0"/>
          </a:p>
        </p:txBody>
      </p:sp>
      <p:pic>
        <p:nvPicPr>
          <p:cNvPr id="4" name="Picture 4">
            <a:extLst>
              <a:ext uri="{FF2B5EF4-FFF2-40B4-BE49-F238E27FC236}">
                <a16:creationId xmlns:a16="http://schemas.microsoft.com/office/drawing/2014/main" id="{F5339ECD-CB76-4001-A248-FBE4298247C2}"/>
              </a:ext>
            </a:extLst>
          </p:cNvPr>
          <p:cNvPicPr>
            <a:picLocks noChangeAspect="1"/>
          </p:cNvPicPr>
          <p:nvPr/>
        </p:nvPicPr>
        <p:blipFill>
          <a:blip r:embed="rId5"/>
          <a:stretch>
            <a:fillRect/>
          </a:stretch>
        </p:blipFill>
        <p:spPr>
          <a:xfrm>
            <a:off x="5782962" y="351566"/>
            <a:ext cx="6174984" cy="6141307"/>
          </a:xfrm>
          <a:prstGeom prst="rect">
            <a:avLst/>
          </a:prstGeom>
        </p:spPr>
      </p:pic>
      <p:pic>
        <p:nvPicPr>
          <p:cNvPr id="7" name="Audio 6">
            <a:hlinkClick r:id="" action="ppaction://media"/>
            <a:extLst>
              <a:ext uri="{FF2B5EF4-FFF2-40B4-BE49-F238E27FC236}">
                <a16:creationId xmlns:a16="http://schemas.microsoft.com/office/drawing/2014/main" id="{0F4E74C7-37F2-47F9-A487-9513D9225FB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1562211"/>
      </p:ext>
    </p:extLst>
  </p:cSld>
  <p:clrMapOvr>
    <a:masterClrMapping/>
  </p:clrMapOvr>
  <mc:AlternateContent xmlns:mc="http://schemas.openxmlformats.org/markup-compatibility/2006" xmlns:p14="http://schemas.microsoft.com/office/powerpoint/2010/main">
    <mc:Choice Requires="p14">
      <p:transition spd="slow" p14:dur="2000" advTm="87934"/>
    </mc:Choice>
    <mc:Fallback xmlns="">
      <p:transition spd="slow" advTm="87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B99BB-32EF-4BB4-846B-3ECED1266C94}"/>
              </a:ext>
            </a:extLst>
          </p:cNvPr>
          <p:cNvSpPr>
            <a:spLocks noGrp="1"/>
          </p:cNvSpPr>
          <p:nvPr>
            <p:ph type="title"/>
          </p:nvPr>
        </p:nvSpPr>
        <p:spPr/>
        <p:txBody>
          <a:bodyPr/>
          <a:lstStyle/>
          <a:p>
            <a:r>
              <a:rPr lang="en-US"/>
              <a:t>FWC Permitting </a:t>
            </a:r>
          </a:p>
        </p:txBody>
      </p:sp>
      <p:sp>
        <p:nvSpPr>
          <p:cNvPr id="3" name="Content Placeholder 2">
            <a:extLst>
              <a:ext uri="{FF2B5EF4-FFF2-40B4-BE49-F238E27FC236}">
                <a16:creationId xmlns:a16="http://schemas.microsoft.com/office/drawing/2014/main" id="{B4A0D61F-5127-425E-BA27-0C3342F2D87C}"/>
              </a:ext>
            </a:extLst>
          </p:cNvPr>
          <p:cNvSpPr>
            <a:spLocks noGrp="1"/>
          </p:cNvSpPr>
          <p:nvPr>
            <p:ph idx="1"/>
          </p:nvPr>
        </p:nvSpPr>
        <p:spPr>
          <a:xfrm>
            <a:off x="838201" y="1825625"/>
            <a:ext cx="4658832" cy="4351338"/>
          </a:xfrm>
        </p:spPr>
        <p:txBody>
          <a:bodyPr/>
          <a:lstStyle/>
          <a:p>
            <a:r>
              <a:rPr lang="en-US" dirty="0"/>
              <a:t>See the webpage to help stakeholders submit a complete application </a:t>
            </a:r>
          </a:p>
          <a:p>
            <a:pPr lvl="1"/>
            <a:r>
              <a:rPr lang="en-US" dirty="0"/>
              <a:t>Includes a </a:t>
            </a:r>
            <a:r>
              <a:rPr lang="en-US" b="1" dirty="0"/>
              <a:t>Kestrel Supplemental Application Form</a:t>
            </a:r>
          </a:p>
          <a:p>
            <a:pPr lvl="1"/>
            <a:r>
              <a:rPr lang="en-US" dirty="0"/>
              <a:t>Reporting form for boxes </a:t>
            </a:r>
          </a:p>
          <a:p>
            <a:r>
              <a:rPr lang="en-US" dirty="0"/>
              <a:t>https://myfwc.com/license/wildlife/protected-wildlife-permits/kestrel/</a:t>
            </a:r>
          </a:p>
        </p:txBody>
      </p:sp>
      <p:pic>
        <p:nvPicPr>
          <p:cNvPr id="9" name="Picture 8">
            <a:extLst>
              <a:ext uri="{FF2B5EF4-FFF2-40B4-BE49-F238E27FC236}">
                <a16:creationId xmlns:a16="http://schemas.microsoft.com/office/drawing/2014/main" id="{8A4DCD01-2C45-4F1D-A5AA-E9CA4CC7F907}"/>
              </a:ext>
            </a:extLst>
          </p:cNvPr>
          <p:cNvPicPr>
            <a:picLocks noChangeAspect="1"/>
          </p:cNvPicPr>
          <p:nvPr/>
        </p:nvPicPr>
        <p:blipFill>
          <a:blip r:embed="rId5"/>
          <a:stretch>
            <a:fillRect/>
          </a:stretch>
        </p:blipFill>
        <p:spPr>
          <a:xfrm>
            <a:off x="5497033" y="489098"/>
            <a:ext cx="5993910" cy="3056085"/>
          </a:xfrm>
          <a:prstGeom prst="rect">
            <a:avLst/>
          </a:prstGeom>
        </p:spPr>
      </p:pic>
      <p:pic>
        <p:nvPicPr>
          <p:cNvPr id="11" name="Picture 10">
            <a:extLst>
              <a:ext uri="{FF2B5EF4-FFF2-40B4-BE49-F238E27FC236}">
                <a16:creationId xmlns:a16="http://schemas.microsoft.com/office/drawing/2014/main" id="{166E3873-8C7D-4AB5-97E8-39DEB3FEDD77}"/>
              </a:ext>
            </a:extLst>
          </p:cNvPr>
          <p:cNvPicPr>
            <a:picLocks noChangeAspect="1"/>
          </p:cNvPicPr>
          <p:nvPr/>
        </p:nvPicPr>
        <p:blipFill>
          <a:blip r:embed="rId6"/>
          <a:stretch>
            <a:fillRect/>
          </a:stretch>
        </p:blipFill>
        <p:spPr>
          <a:xfrm>
            <a:off x="5497033" y="3669154"/>
            <a:ext cx="5856766" cy="2974170"/>
          </a:xfrm>
          <a:prstGeom prst="rect">
            <a:avLst/>
          </a:prstGeom>
        </p:spPr>
      </p:pic>
      <p:pic>
        <p:nvPicPr>
          <p:cNvPr id="4" name="Audio 3">
            <a:hlinkClick r:id="" action="ppaction://media"/>
            <a:extLst>
              <a:ext uri="{FF2B5EF4-FFF2-40B4-BE49-F238E27FC236}">
                <a16:creationId xmlns:a16="http://schemas.microsoft.com/office/drawing/2014/main" id="{B0DB6000-A686-4CB6-A0C9-AD2C685AB5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59029370"/>
      </p:ext>
    </p:extLst>
  </p:cSld>
  <p:clrMapOvr>
    <a:masterClrMapping/>
  </p:clrMapOvr>
  <mc:AlternateContent xmlns:mc="http://schemas.openxmlformats.org/markup-compatibility/2006" xmlns:p14="http://schemas.microsoft.com/office/powerpoint/2010/main">
    <mc:Choice Requires="p14">
      <p:transition spd="slow" p14:dur="2000" advTm="27966"/>
    </mc:Choice>
    <mc:Fallback xmlns="">
      <p:transition spd="slow" advTm="27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0DDAE-ED04-4DE4-98FD-86B06F2978C4}"/>
              </a:ext>
            </a:extLst>
          </p:cNvPr>
          <p:cNvSpPr>
            <a:spLocks noGrp="1"/>
          </p:cNvSpPr>
          <p:nvPr>
            <p:ph type="title"/>
          </p:nvPr>
        </p:nvSpPr>
        <p:spPr/>
        <p:txBody>
          <a:bodyPr/>
          <a:lstStyle/>
          <a:p>
            <a:r>
              <a:rPr lang="en-US"/>
              <a:t>Examples of minimization options </a:t>
            </a:r>
          </a:p>
        </p:txBody>
      </p:sp>
      <p:sp>
        <p:nvSpPr>
          <p:cNvPr id="3" name="Content Placeholder 2">
            <a:extLst>
              <a:ext uri="{FF2B5EF4-FFF2-40B4-BE49-F238E27FC236}">
                <a16:creationId xmlns:a16="http://schemas.microsoft.com/office/drawing/2014/main" id="{C5964346-76DB-4B97-B095-3FB2936EAA84}"/>
              </a:ext>
            </a:extLst>
          </p:cNvPr>
          <p:cNvSpPr>
            <a:spLocks noGrp="1"/>
          </p:cNvSpPr>
          <p:nvPr>
            <p:ph idx="1"/>
          </p:nvPr>
        </p:nvSpPr>
        <p:spPr>
          <a:xfrm>
            <a:off x="3808207" y="1912241"/>
            <a:ext cx="7934498" cy="3400903"/>
          </a:xfrm>
        </p:spPr>
        <p:txBody>
          <a:bodyPr>
            <a:normAutofit/>
          </a:bodyPr>
          <a:lstStyle/>
          <a:p>
            <a:r>
              <a:rPr lang="en-US" dirty="0"/>
              <a:t>Conduct activities outside of the breeding season </a:t>
            </a:r>
          </a:p>
          <a:p>
            <a:r>
              <a:rPr lang="en-US" dirty="0"/>
              <a:t>Minimize noise and duration of activities within 490 feet of active nests</a:t>
            </a:r>
          </a:p>
          <a:p>
            <a:r>
              <a:rPr lang="en-US" dirty="0"/>
              <a:t>Educate project personnel about the active nest onsite </a:t>
            </a:r>
          </a:p>
          <a:p>
            <a:r>
              <a:rPr lang="en-US" dirty="0"/>
              <a:t>Retain and manage suitable foraging habitat on the project site</a:t>
            </a:r>
          </a:p>
          <a:p>
            <a:endParaRPr lang="en-US" dirty="0"/>
          </a:p>
          <a:p>
            <a:endParaRPr lang="en-US" dirty="0"/>
          </a:p>
        </p:txBody>
      </p:sp>
      <p:pic>
        <p:nvPicPr>
          <p:cNvPr id="5" name="Picture 4" descr="A insect on the ground&#10;&#10;Description automatically generated">
            <a:extLst>
              <a:ext uri="{FF2B5EF4-FFF2-40B4-BE49-F238E27FC236}">
                <a16:creationId xmlns:a16="http://schemas.microsoft.com/office/drawing/2014/main" id="{22457400-2C34-4E29-98AA-0DAF415D8C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backgroundMark x1="42822" y1="55739" x2="42822" y2="55739"/>
                        <a14:backgroundMark x1="44189" y1="52320" x2="44189" y2="52320"/>
                        <a14:backgroundMark x1="40088" y1="57387" x2="40088" y2="57387"/>
                      </a14:backgroundRemoval>
                    </a14:imgEffect>
                  </a14:imgLayer>
                </a14:imgProps>
              </a:ext>
              <a:ext uri="{28A0092B-C50C-407E-A947-70E740481C1C}">
                <a14:useLocalDpi xmlns:a14="http://schemas.microsoft.com/office/drawing/2010/main" val="0"/>
              </a:ext>
            </a:extLst>
          </a:blip>
          <a:stretch>
            <a:fillRect/>
          </a:stretch>
        </p:blipFill>
        <p:spPr>
          <a:xfrm>
            <a:off x="-882128" y="920195"/>
            <a:ext cx="8272632" cy="6616491"/>
          </a:xfrm>
          <a:prstGeom prst="rect">
            <a:avLst/>
          </a:prstGeom>
        </p:spPr>
      </p:pic>
      <p:sp>
        <p:nvSpPr>
          <p:cNvPr id="6" name="TextBox 5">
            <a:extLst>
              <a:ext uri="{FF2B5EF4-FFF2-40B4-BE49-F238E27FC236}">
                <a16:creationId xmlns:a16="http://schemas.microsoft.com/office/drawing/2014/main" id="{04F742B9-F8A4-40C6-9A11-9E7FEB282DB1}"/>
              </a:ext>
            </a:extLst>
          </p:cNvPr>
          <p:cNvSpPr txBox="1"/>
          <p:nvPr/>
        </p:nvSpPr>
        <p:spPr>
          <a:xfrm>
            <a:off x="1342017" y="6485673"/>
            <a:ext cx="2130136" cy="276999"/>
          </a:xfrm>
          <a:prstGeom prst="rect">
            <a:avLst/>
          </a:prstGeom>
          <a:noFill/>
        </p:spPr>
        <p:txBody>
          <a:bodyPr wrap="square" rtlCol="0">
            <a:spAutoFit/>
          </a:bodyPr>
          <a:lstStyle/>
          <a:p>
            <a:r>
              <a:rPr lang="en-US" sz="1200"/>
              <a:t>Photo by Kelly O’Connor</a:t>
            </a:r>
          </a:p>
        </p:txBody>
      </p:sp>
      <p:pic>
        <p:nvPicPr>
          <p:cNvPr id="4" name="Audio 3">
            <a:hlinkClick r:id="" action="ppaction://media"/>
            <a:extLst>
              <a:ext uri="{FF2B5EF4-FFF2-40B4-BE49-F238E27FC236}">
                <a16:creationId xmlns:a16="http://schemas.microsoft.com/office/drawing/2014/main" id="{D62E2B10-C769-4007-9273-BE018E67BC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33715826"/>
      </p:ext>
    </p:extLst>
  </p:cSld>
  <p:clrMapOvr>
    <a:masterClrMapping/>
  </p:clrMapOvr>
  <mc:AlternateContent xmlns:mc="http://schemas.openxmlformats.org/markup-compatibility/2006" xmlns:p14="http://schemas.microsoft.com/office/powerpoint/2010/main">
    <mc:Choice Requires="p14">
      <p:transition spd="slow" p14:dur="2000" advTm="30729"/>
    </mc:Choice>
    <mc:Fallback xmlns="">
      <p:transition spd="slow" advTm="307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31A2F1C-2696-416C-90BB-FADE06E7D38B}"/>
              </a:ext>
            </a:extLst>
          </p:cNvPr>
          <p:cNvGraphicFramePr>
            <a:graphicFrameLocks noGrp="1"/>
          </p:cNvGraphicFramePr>
          <p:nvPr>
            <p:ph idx="1"/>
            <p:extLst>
              <p:ext uri="{D42A27DB-BD31-4B8C-83A1-F6EECF244321}">
                <p14:modId xmlns:p14="http://schemas.microsoft.com/office/powerpoint/2010/main" val="1914997217"/>
              </p:ext>
            </p:extLst>
          </p:nvPr>
        </p:nvGraphicFramePr>
        <p:xfrm>
          <a:off x="607688" y="520097"/>
          <a:ext cx="10948385" cy="4995329"/>
        </p:xfrm>
        <a:graphic>
          <a:graphicData uri="http://schemas.openxmlformats.org/drawingml/2006/table">
            <a:tbl>
              <a:tblPr/>
              <a:tblGrid>
                <a:gridCol w="3844237">
                  <a:extLst>
                    <a:ext uri="{9D8B030D-6E8A-4147-A177-3AD203B41FA5}">
                      <a16:colId xmlns:a16="http://schemas.microsoft.com/office/drawing/2014/main" val="728578053"/>
                    </a:ext>
                  </a:extLst>
                </a:gridCol>
                <a:gridCol w="3352175">
                  <a:extLst>
                    <a:ext uri="{9D8B030D-6E8A-4147-A177-3AD203B41FA5}">
                      <a16:colId xmlns:a16="http://schemas.microsoft.com/office/drawing/2014/main" val="41071973"/>
                    </a:ext>
                  </a:extLst>
                </a:gridCol>
                <a:gridCol w="1711018">
                  <a:extLst>
                    <a:ext uri="{9D8B030D-6E8A-4147-A177-3AD203B41FA5}">
                      <a16:colId xmlns:a16="http://schemas.microsoft.com/office/drawing/2014/main" val="2619831777"/>
                    </a:ext>
                  </a:extLst>
                </a:gridCol>
                <a:gridCol w="2040955">
                  <a:extLst>
                    <a:ext uri="{9D8B030D-6E8A-4147-A177-3AD203B41FA5}">
                      <a16:colId xmlns:a16="http://schemas.microsoft.com/office/drawing/2014/main" val="3418672131"/>
                    </a:ext>
                  </a:extLst>
                </a:gridCol>
              </a:tblGrid>
              <a:tr h="664462">
                <a:tc rowSpan="2">
                  <a:txBody>
                    <a:bodyPr/>
                    <a:lstStyle/>
                    <a:p>
                      <a:pPr algn="ctr" fontAlgn="base"/>
                      <a:r>
                        <a:rPr lang="en-US" sz="2800" b="1" i="0">
                          <a:solidFill>
                            <a:srgbClr val="000000"/>
                          </a:solidFill>
                          <a:effectLst/>
                          <a:latin typeface="Calibri"/>
                        </a:rPr>
                        <a:t>Form of Take</a:t>
                      </a:r>
                      <a:r>
                        <a:rPr lang="en-US" sz="2800" b="0" i="0">
                          <a:solidFill>
                            <a:srgbClr val="000000"/>
                          </a:solidFill>
                          <a:effectLst/>
                          <a:latin typeface="Calibri"/>
                        </a:rPr>
                        <a:t>​</a:t>
                      </a:r>
                      <a:endParaRPr lang="en-US" sz="2000" b="0" i="0">
                        <a:solidFill>
                          <a:srgbClr val="000000"/>
                        </a:solidFill>
                        <a:effectLst/>
                        <a:latin typeface="Calibri"/>
                      </a:endParaRP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gridSpan="2">
                  <a:txBody>
                    <a:bodyPr/>
                    <a:lstStyle/>
                    <a:p>
                      <a:pPr algn="ctr" fontAlgn="base"/>
                      <a:r>
                        <a:rPr lang="en-US" sz="2800" b="1" i="0">
                          <a:solidFill>
                            <a:srgbClr val="000000"/>
                          </a:solidFill>
                          <a:effectLst/>
                          <a:latin typeface="Calibri"/>
                        </a:rPr>
                        <a:t>Mitigation Options</a:t>
                      </a:r>
                      <a:r>
                        <a:rPr lang="en-US" sz="2800" b="0" i="0">
                          <a:solidFill>
                            <a:srgbClr val="000000"/>
                          </a:solidFill>
                          <a:effectLst/>
                          <a:latin typeface="Calibri"/>
                        </a:rPr>
                        <a:t>​</a:t>
                      </a:r>
                      <a:endParaRPr lang="en-US" sz="2000" b="0" i="0">
                        <a:solidFill>
                          <a:srgbClr val="000000"/>
                        </a:solidFill>
                        <a:effectLst/>
                        <a:latin typeface="Calibri"/>
                      </a:endParaRPr>
                    </a:p>
                  </a:txBody>
                  <a:tcPr marL="66180" marR="66180" marT="33090" marB="33090" anchor="b">
                    <a:lnL w="10287" cap="flat" cmpd="sng" algn="ctr">
                      <a:solidFill>
                        <a:srgbClr val="000000"/>
                      </a:solidFill>
                      <a:prstDash val="solid"/>
                      <a:round/>
                      <a:headEnd type="none" w="med" len="med"/>
                      <a:tailEnd type="none" w="med" len="med"/>
                    </a:lnL>
                    <a:lnR>
                      <a:noFill/>
                    </a:lnR>
                    <a:lnT w="10287"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rowSpan="2">
                  <a:txBody>
                    <a:bodyPr/>
                    <a:lstStyle/>
                    <a:p>
                      <a:pPr algn="ctr" fontAlgn="auto"/>
                      <a:r>
                        <a:rPr lang="en-US" sz="2000" b="1" i="0">
                          <a:solidFill>
                            <a:srgbClr val="000000"/>
                          </a:solidFill>
                          <a:effectLst/>
                          <a:latin typeface="Calibri"/>
                        </a:rPr>
                        <a:t>​</a:t>
                      </a:r>
                    </a:p>
                    <a:p>
                      <a:pPr algn="ctr" fontAlgn="base"/>
                      <a:r>
                        <a:rPr lang="en-US" sz="2000" b="1" i="0">
                          <a:solidFill>
                            <a:srgbClr val="000000"/>
                          </a:solidFill>
                          <a:effectLst/>
                          <a:latin typeface="Calibri"/>
                        </a:rPr>
                        <a:t>Financial only </a:t>
                      </a:r>
                      <a:r>
                        <a:rPr lang="en-US" sz="2000" b="0" i="0">
                          <a:solidFill>
                            <a:srgbClr val="000000"/>
                          </a:solidFill>
                          <a:effectLst/>
                          <a:latin typeface="Calibri"/>
                        </a:rPr>
                        <a:t>​</a:t>
                      </a:r>
                    </a:p>
                    <a:p>
                      <a:pPr algn="ctr" fontAlgn="base"/>
                      <a:r>
                        <a:rPr lang="en-US" sz="1400" b="1" i="0">
                          <a:solidFill>
                            <a:srgbClr val="000000"/>
                          </a:solidFill>
                          <a:effectLst/>
                          <a:latin typeface="Calibri"/>
                        </a:rPr>
                        <a:t>(per nest cavity / kestrel pair) </a:t>
                      </a:r>
                      <a:r>
                        <a:rPr lang="en-US" sz="1400" b="0" i="0">
                          <a:solidFill>
                            <a:srgbClr val="000000"/>
                          </a:solidFill>
                          <a:effectLst/>
                          <a:latin typeface="Calibri"/>
                        </a:rPr>
                        <a:t>​</a:t>
                      </a:r>
                      <a:endParaRPr lang="en-US" sz="2000" b="0" i="0">
                        <a:solidFill>
                          <a:srgbClr val="000000"/>
                        </a:solidFill>
                        <a:effectLst/>
                        <a:latin typeface="Calibri"/>
                      </a:endParaRPr>
                    </a:p>
                  </a:txBody>
                  <a:tcPr marL="66180" marR="66180" marT="33090" marB="33090" anchor="ctr">
                    <a:lnL>
                      <a:noFill/>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3741453"/>
                  </a:ext>
                </a:extLst>
              </a:tr>
              <a:tr h="1115351">
                <a:tc vMerge="1">
                  <a:txBody>
                    <a:bodyPr/>
                    <a:lstStyle/>
                    <a:p>
                      <a:endParaRPr lang="en-US"/>
                    </a:p>
                  </a:txBody>
                  <a:tcPr/>
                </a:tc>
                <a:tc>
                  <a:txBody>
                    <a:bodyPr/>
                    <a:lstStyle/>
                    <a:p>
                      <a:pPr algn="ctr" fontAlgn="base"/>
                      <a:r>
                        <a:rPr lang="en-US" sz="2000" b="1" i="0">
                          <a:solidFill>
                            <a:srgbClr val="000000"/>
                          </a:solidFill>
                          <a:effectLst/>
                          <a:latin typeface="Times New Roman"/>
                        </a:rPr>
                        <a:t>Combination</a:t>
                      </a:r>
                      <a:r>
                        <a:rPr lang="en-US" sz="2000" b="0" i="0">
                          <a:solidFill>
                            <a:srgbClr val="000000"/>
                          </a:solidFill>
                          <a:effectLst/>
                          <a:latin typeface="Times New Roman"/>
                        </a:rPr>
                        <a:t>​</a:t>
                      </a:r>
                    </a:p>
                  </a:txBody>
                  <a:tcPr marL="66180" marR="66180" marT="33090" marB="33090" anchor="b">
                    <a:lnL w="10287" cap="flat" cmpd="sng" algn="ctr">
                      <a:solidFill>
                        <a:srgbClr val="000000"/>
                      </a:solidFill>
                      <a:prstDash val="solid"/>
                      <a:round/>
                      <a:headEnd type="none" w="med" len="med"/>
                      <a:tailEnd type="none" w="med" len="med"/>
                    </a:lnL>
                    <a:lnR>
                      <a:noFill/>
                    </a:lnR>
                    <a:lnT>
                      <a:noFill/>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1" i="0">
                          <a:solidFill>
                            <a:srgbClr val="000000"/>
                          </a:solidFill>
                          <a:effectLst/>
                          <a:latin typeface="Calibri"/>
                        </a:rPr>
                        <a:t>Permit duration </a:t>
                      </a:r>
                      <a:r>
                        <a:rPr lang="en-US" sz="2000" b="0" i="0">
                          <a:solidFill>
                            <a:srgbClr val="000000"/>
                          </a:solidFill>
                          <a:effectLst/>
                          <a:latin typeface="Calibri"/>
                        </a:rPr>
                        <a:t>​</a:t>
                      </a:r>
                    </a:p>
                  </a:txBody>
                  <a:tcPr marL="66180" marR="66180" marT="33090" marB="33090" anchor="b">
                    <a:lnL>
                      <a:noFill/>
                    </a:lnL>
                    <a:lnR>
                      <a:noFill/>
                    </a:lnR>
                    <a:lnT>
                      <a:noFill/>
                    </a:lnT>
                    <a:lnB w="10287"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832798542"/>
                  </a:ext>
                </a:extLst>
              </a:tr>
              <a:tr h="1483171">
                <a:tc>
                  <a:txBody>
                    <a:bodyPr/>
                    <a:lstStyle/>
                    <a:p>
                      <a:pPr algn="l" fontAlgn="base"/>
                      <a:r>
                        <a:rPr lang="en-US" sz="2400" b="1" i="0" dirty="0">
                          <a:solidFill>
                            <a:srgbClr val="000000"/>
                          </a:solidFill>
                          <a:effectLst/>
                          <a:latin typeface="Calibri"/>
                        </a:rPr>
                        <a:t>Harassment of nesting pair </a:t>
                      </a:r>
                      <a:r>
                        <a:rPr lang="en-US" sz="2000" b="0" i="0" dirty="0">
                          <a:solidFill>
                            <a:srgbClr val="000000"/>
                          </a:solidFill>
                          <a:effectLst/>
                          <a:latin typeface="Calibri"/>
                        </a:rPr>
                        <a:t>(activities within 490-foot buffer of an active nest)​</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l" fontAlgn="base"/>
                      <a:r>
                        <a:rPr lang="en-US" sz="2000" b="0" i="0">
                          <a:solidFill>
                            <a:srgbClr val="000000"/>
                          </a:solidFill>
                          <a:effectLst/>
                          <a:latin typeface="Calibri"/>
                        </a:rPr>
                        <a:t>Install and maintain 1 nest box for 3 years ​</a:t>
                      </a:r>
                    </a:p>
                    <a:p>
                      <a:pPr algn="l" fontAlgn="base"/>
                      <a:r>
                        <a:rPr lang="en-US" sz="2000" b="0" i="0">
                          <a:solidFill>
                            <a:srgbClr val="000000"/>
                          </a:solidFill>
                          <a:effectLst/>
                          <a:latin typeface="Calibri"/>
                        </a:rPr>
                        <a:t>(no monitoring requirement)​</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0" i="0">
                          <a:solidFill>
                            <a:srgbClr val="000000"/>
                          </a:solidFill>
                          <a:effectLst/>
                          <a:latin typeface="Calibri"/>
                        </a:rPr>
                        <a:t>3 years ​</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0" i="0">
                          <a:solidFill>
                            <a:srgbClr val="000000"/>
                          </a:solidFill>
                          <a:effectLst/>
                          <a:latin typeface="Calibri"/>
                        </a:rPr>
                        <a:t>$1,500 ​</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56424805"/>
                  </a:ext>
                </a:extLst>
              </a:tr>
              <a:tr h="1732345">
                <a:tc>
                  <a:txBody>
                    <a:bodyPr/>
                    <a:lstStyle/>
                    <a:p>
                      <a:pPr algn="l" fontAlgn="base"/>
                      <a:r>
                        <a:rPr lang="en-US" sz="2400" b="1" i="0">
                          <a:solidFill>
                            <a:srgbClr val="000000"/>
                          </a:solidFill>
                          <a:effectLst/>
                          <a:latin typeface="Calibri"/>
                        </a:rPr>
                        <a:t>Removal of inactive nest cavity* </a:t>
                      </a:r>
                      <a:r>
                        <a:rPr lang="en-US" sz="2400" b="0" i="0">
                          <a:solidFill>
                            <a:srgbClr val="000000"/>
                          </a:solidFill>
                          <a:effectLst/>
                          <a:latin typeface="Calibri"/>
                        </a:rPr>
                        <a:t>​</a:t>
                      </a:r>
                      <a:endParaRPr lang="en-US" sz="2000" b="0" i="0">
                        <a:solidFill>
                          <a:srgbClr val="000000"/>
                        </a:solidFill>
                        <a:effectLst/>
                        <a:latin typeface="Calibri"/>
                      </a:endParaRPr>
                    </a:p>
                    <a:p>
                      <a:pPr algn="l" fontAlgn="base"/>
                      <a:r>
                        <a:rPr lang="en-US" sz="2000" b="0" i="0">
                          <a:solidFill>
                            <a:srgbClr val="000000"/>
                          </a:solidFill>
                          <a:effectLst/>
                          <a:latin typeface="Calibri"/>
                        </a:rPr>
                        <a:t>(foraging habitat remains)​</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l" fontAlgn="base"/>
                      <a:r>
                        <a:rPr lang="en-US" sz="2000" b="0" i="0">
                          <a:solidFill>
                            <a:srgbClr val="000000"/>
                          </a:solidFill>
                          <a:effectLst/>
                          <a:latin typeface="Calibri"/>
                        </a:rPr>
                        <a:t>Install and maintain 2 nest boxes for 5 years + $500 (monitor only for first 3 years, but maintain all 5 years)​</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0" i="0">
                          <a:solidFill>
                            <a:srgbClr val="000000"/>
                          </a:solidFill>
                          <a:effectLst/>
                          <a:latin typeface="Calibri"/>
                        </a:rPr>
                        <a:t>5 years ​</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0" i="0" dirty="0">
                          <a:solidFill>
                            <a:srgbClr val="000000"/>
                          </a:solidFill>
                          <a:effectLst/>
                          <a:latin typeface="Calibri"/>
                        </a:rPr>
                        <a:t>$6,000 ​</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4208118376"/>
                  </a:ext>
                </a:extLst>
              </a:tr>
            </a:tbl>
          </a:graphicData>
        </a:graphic>
      </p:graphicFrame>
      <p:sp>
        <p:nvSpPr>
          <p:cNvPr id="5" name="Rectangle 1">
            <a:extLst>
              <a:ext uri="{FF2B5EF4-FFF2-40B4-BE49-F238E27FC236}">
                <a16:creationId xmlns:a16="http://schemas.microsoft.com/office/drawing/2014/main" id="{DD4F44B3-8A82-4B7E-9087-8F9F60ACF56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0ADF87A4-F6D8-4296-8E1D-79E0D85DAB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03285056"/>
      </p:ext>
    </p:extLst>
  </p:cSld>
  <p:clrMapOvr>
    <a:masterClrMapping/>
  </p:clrMapOvr>
  <mc:AlternateContent xmlns:mc="http://schemas.openxmlformats.org/markup-compatibility/2006" xmlns:p14="http://schemas.microsoft.com/office/powerpoint/2010/main">
    <mc:Choice Requires="p14">
      <p:transition spd="slow" p14:dur="2000" advTm="93005"/>
    </mc:Choice>
    <mc:Fallback xmlns="">
      <p:transition spd="slow" advTm="9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a:extLst>
              <a:ext uri="{FF2B5EF4-FFF2-40B4-BE49-F238E27FC236}">
                <a16:creationId xmlns:a16="http://schemas.microsoft.com/office/drawing/2014/main" id="{CE52EA16-4D4B-4A4C-8616-98B53B2A2B0D}"/>
              </a:ext>
            </a:extLst>
          </p:cNvPr>
          <p:cNvGraphicFramePr>
            <a:graphicFrameLocks/>
          </p:cNvGraphicFramePr>
          <p:nvPr>
            <p:extLst>
              <p:ext uri="{D42A27DB-BD31-4B8C-83A1-F6EECF244321}">
                <p14:modId xmlns:p14="http://schemas.microsoft.com/office/powerpoint/2010/main" val="2149523641"/>
              </p:ext>
            </p:extLst>
          </p:nvPr>
        </p:nvGraphicFramePr>
        <p:xfrm>
          <a:off x="620888" y="987777"/>
          <a:ext cx="10938964" cy="4280369"/>
        </p:xfrm>
        <a:graphic>
          <a:graphicData uri="http://schemas.openxmlformats.org/drawingml/2006/table">
            <a:tbl>
              <a:tblPr/>
              <a:tblGrid>
                <a:gridCol w="3840929">
                  <a:extLst>
                    <a:ext uri="{9D8B030D-6E8A-4147-A177-3AD203B41FA5}">
                      <a16:colId xmlns:a16="http://schemas.microsoft.com/office/drawing/2014/main" val="728578053"/>
                    </a:ext>
                  </a:extLst>
                </a:gridCol>
                <a:gridCol w="3349290">
                  <a:extLst>
                    <a:ext uri="{9D8B030D-6E8A-4147-A177-3AD203B41FA5}">
                      <a16:colId xmlns:a16="http://schemas.microsoft.com/office/drawing/2014/main" val="41071973"/>
                    </a:ext>
                  </a:extLst>
                </a:gridCol>
                <a:gridCol w="1709546">
                  <a:extLst>
                    <a:ext uri="{9D8B030D-6E8A-4147-A177-3AD203B41FA5}">
                      <a16:colId xmlns:a16="http://schemas.microsoft.com/office/drawing/2014/main" val="2619831777"/>
                    </a:ext>
                  </a:extLst>
                </a:gridCol>
                <a:gridCol w="2039199">
                  <a:extLst>
                    <a:ext uri="{9D8B030D-6E8A-4147-A177-3AD203B41FA5}">
                      <a16:colId xmlns:a16="http://schemas.microsoft.com/office/drawing/2014/main" val="3418672131"/>
                    </a:ext>
                  </a:extLst>
                </a:gridCol>
              </a:tblGrid>
              <a:tr h="599251">
                <a:tc rowSpan="2">
                  <a:txBody>
                    <a:bodyPr/>
                    <a:lstStyle/>
                    <a:p>
                      <a:pPr algn="ctr" fontAlgn="base"/>
                      <a:r>
                        <a:rPr lang="en-US" sz="2800" b="1" i="0">
                          <a:solidFill>
                            <a:srgbClr val="000000"/>
                          </a:solidFill>
                          <a:effectLst/>
                          <a:latin typeface="Calibri"/>
                        </a:rPr>
                        <a:t>Form of Take</a:t>
                      </a:r>
                      <a:r>
                        <a:rPr lang="en-US" sz="2800" b="0" i="0">
                          <a:solidFill>
                            <a:srgbClr val="000000"/>
                          </a:solidFill>
                          <a:effectLst/>
                          <a:latin typeface="Calibri"/>
                        </a:rPr>
                        <a:t>​</a:t>
                      </a:r>
                      <a:endParaRPr lang="en-US" sz="2000" b="0" i="0">
                        <a:solidFill>
                          <a:srgbClr val="000000"/>
                        </a:solidFill>
                        <a:effectLst/>
                        <a:latin typeface="Calibri"/>
                      </a:endParaRP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gridSpan="2">
                  <a:txBody>
                    <a:bodyPr/>
                    <a:lstStyle/>
                    <a:p>
                      <a:pPr algn="ctr" fontAlgn="base"/>
                      <a:r>
                        <a:rPr lang="en-US" sz="2800" b="1" i="0">
                          <a:solidFill>
                            <a:srgbClr val="000000"/>
                          </a:solidFill>
                          <a:effectLst/>
                          <a:latin typeface="Calibri"/>
                        </a:rPr>
                        <a:t>Mitigation Options</a:t>
                      </a:r>
                      <a:r>
                        <a:rPr lang="en-US" sz="2800" b="0" i="0">
                          <a:solidFill>
                            <a:srgbClr val="000000"/>
                          </a:solidFill>
                          <a:effectLst/>
                          <a:latin typeface="Calibri"/>
                        </a:rPr>
                        <a:t>​</a:t>
                      </a:r>
                      <a:endParaRPr lang="en-US" sz="2000" b="0" i="0">
                        <a:solidFill>
                          <a:srgbClr val="000000"/>
                        </a:solidFill>
                        <a:effectLst/>
                        <a:latin typeface="Calibri"/>
                      </a:endParaRPr>
                    </a:p>
                  </a:txBody>
                  <a:tcPr marL="66180" marR="66180" marT="33090" marB="33090" anchor="b">
                    <a:lnL w="10287" cap="flat" cmpd="sng" algn="ctr">
                      <a:solidFill>
                        <a:srgbClr val="000000"/>
                      </a:solidFill>
                      <a:prstDash val="solid"/>
                      <a:round/>
                      <a:headEnd type="none" w="med" len="med"/>
                      <a:tailEnd type="none" w="med" len="med"/>
                    </a:lnL>
                    <a:lnR>
                      <a:noFill/>
                    </a:lnR>
                    <a:lnT w="10287"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rowSpan="2">
                  <a:txBody>
                    <a:bodyPr/>
                    <a:lstStyle/>
                    <a:p>
                      <a:pPr algn="ctr" fontAlgn="auto"/>
                      <a:r>
                        <a:rPr lang="en-US" sz="2000" b="1" i="0">
                          <a:solidFill>
                            <a:srgbClr val="000000"/>
                          </a:solidFill>
                          <a:effectLst/>
                          <a:latin typeface="Calibri"/>
                        </a:rPr>
                        <a:t>​</a:t>
                      </a:r>
                    </a:p>
                    <a:p>
                      <a:pPr algn="ctr" fontAlgn="base"/>
                      <a:r>
                        <a:rPr lang="en-US" sz="2000" b="1" i="0">
                          <a:solidFill>
                            <a:srgbClr val="000000"/>
                          </a:solidFill>
                          <a:effectLst/>
                          <a:latin typeface="Calibri"/>
                        </a:rPr>
                        <a:t>Financial only </a:t>
                      </a:r>
                      <a:r>
                        <a:rPr lang="en-US" sz="2000" b="0" i="0">
                          <a:solidFill>
                            <a:srgbClr val="000000"/>
                          </a:solidFill>
                          <a:effectLst/>
                          <a:latin typeface="Calibri"/>
                        </a:rPr>
                        <a:t>​</a:t>
                      </a:r>
                    </a:p>
                    <a:p>
                      <a:pPr algn="ctr" fontAlgn="base"/>
                      <a:r>
                        <a:rPr lang="en-US" sz="1400" b="1" i="0">
                          <a:solidFill>
                            <a:srgbClr val="000000"/>
                          </a:solidFill>
                          <a:effectLst/>
                          <a:latin typeface="Calibri"/>
                        </a:rPr>
                        <a:t>(per nest cavity / kestrel pair) </a:t>
                      </a:r>
                      <a:r>
                        <a:rPr lang="en-US" sz="1400" b="0" i="0">
                          <a:solidFill>
                            <a:srgbClr val="000000"/>
                          </a:solidFill>
                          <a:effectLst/>
                          <a:latin typeface="Calibri"/>
                        </a:rPr>
                        <a:t>​</a:t>
                      </a:r>
                      <a:endParaRPr lang="en-US" sz="2000" b="0" i="0">
                        <a:solidFill>
                          <a:srgbClr val="000000"/>
                        </a:solidFill>
                        <a:effectLst/>
                        <a:latin typeface="Calibri"/>
                      </a:endParaRPr>
                    </a:p>
                  </a:txBody>
                  <a:tcPr marL="66180" marR="66180" marT="33090" marB="33090" anchor="ctr">
                    <a:lnL>
                      <a:noFill/>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893741453"/>
                  </a:ext>
                </a:extLst>
              </a:tr>
              <a:tr h="1005887">
                <a:tc vMerge="1">
                  <a:txBody>
                    <a:bodyPr/>
                    <a:lstStyle/>
                    <a:p>
                      <a:endParaRPr lang="en-US"/>
                    </a:p>
                  </a:txBody>
                  <a:tcPr/>
                </a:tc>
                <a:tc>
                  <a:txBody>
                    <a:bodyPr/>
                    <a:lstStyle/>
                    <a:p>
                      <a:pPr algn="ctr" fontAlgn="base"/>
                      <a:r>
                        <a:rPr lang="en-US" sz="2000" b="1" i="0">
                          <a:solidFill>
                            <a:srgbClr val="000000"/>
                          </a:solidFill>
                          <a:effectLst/>
                          <a:latin typeface="Times New Roman"/>
                        </a:rPr>
                        <a:t>Combination</a:t>
                      </a:r>
                      <a:r>
                        <a:rPr lang="en-US" sz="2000" b="0" i="0">
                          <a:solidFill>
                            <a:srgbClr val="000000"/>
                          </a:solidFill>
                          <a:effectLst/>
                          <a:latin typeface="Times New Roman"/>
                        </a:rPr>
                        <a:t>​</a:t>
                      </a:r>
                    </a:p>
                  </a:txBody>
                  <a:tcPr marL="66180" marR="66180" marT="33090" marB="33090" anchor="b">
                    <a:lnL w="10287" cap="flat" cmpd="sng" algn="ctr">
                      <a:solidFill>
                        <a:srgbClr val="000000"/>
                      </a:solidFill>
                      <a:prstDash val="solid"/>
                      <a:round/>
                      <a:headEnd type="none" w="med" len="med"/>
                      <a:tailEnd type="none" w="med" len="med"/>
                    </a:lnL>
                    <a:lnR>
                      <a:noFill/>
                    </a:lnR>
                    <a:lnT>
                      <a:noFill/>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1" i="0">
                          <a:solidFill>
                            <a:srgbClr val="000000"/>
                          </a:solidFill>
                          <a:effectLst/>
                          <a:latin typeface="Calibri"/>
                        </a:rPr>
                        <a:t>Permit duration </a:t>
                      </a:r>
                      <a:r>
                        <a:rPr lang="en-US" sz="2000" b="0" i="0">
                          <a:solidFill>
                            <a:srgbClr val="000000"/>
                          </a:solidFill>
                          <a:effectLst/>
                          <a:latin typeface="Calibri"/>
                        </a:rPr>
                        <a:t>​</a:t>
                      </a:r>
                    </a:p>
                  </a:txBody>
                  <a:tcPr marL="66180" marR="66180" marT="33090" marB="33090" anchor="b">
                    <a:lnL>
                      <a:noFill/>
                    </a:lnL>
                    <a:lnR>
                      <a:noFill/>
                    </a:lnR>
                    <a:lnT>
                      <a:noFill/>
                    </a:lnT>
                    <a:lnB w="10287" cap="flat" cmpd="sng" algn="ctr">
                      <a:solidFill>
                        <a:srgbClr val="000000"/>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832798542"/>
                  </a:ext>
                </a:extLst>
              </a:tr>
              <a:tr h="2675231">
                <a:tc>
                  <a:txBody>
                    <a:bodyPr/>
                    <a:lstStyle/>
                    <a:p>
                      <a:pPr algn="l" fontAlgn="base"/>
                      <a:r>
                        <a:rPr lang="en-US" sz="2400" b="1" i="0">
                          <a:solidFill>
                            <a:srgbClr val="000000"/>
                          </a:solidFill>
                          <a:effectLst/>
                          <a:latin typeface="Calibri"/>
                        </a:rPr>
                        <a:t>Significant habitat modification</a:t>
                      </a:r>
                      <a:r>
                        <a:rPr lang="en-US" sz="2000" b="1" i="0">
                          <a:solidFill>
                            <a:srgbClr val="000000"/>
                          </a:solidFill>
                          <a:effectLst/>
                          <a:latin typeface="Calibri"/>
                        </a:rPr>
                        <a:t> </a:t>
                      </a:r>
                      <a:r>
                        <a:rPr lang="en-US" sz="2000" b="0" i="0">
                          <a:solidFill>
                            <a:srgbClr val="000000"/>
                          </a:solidFill>
                          <a:effectLst/>
                          <a:latin typeface="Calibri"/>
                        </a:rPr>
                        <a:t>​</a:t>
                      </a:r>
                    </a:p>
                    <a:p>
                      <a:pPr algn="l" fontAlgn="base"/>
                      <a:r>
                        <a:rPr lang="en-US" sz="2000" b="0" i="0">
                          <a:solidFill>
                            <a:srgbClr val="000000"/>
                          </a:solidFill>
                          <a:effectLst/>
                          <a:latin typeface="Calibri"/>
                        </a:rPr>
                        <a:t>(may also include removal of nest cavity)​</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l" fontAlgn="base"/>
                      <a:r>
                        <a:rPr lang="en-US" sz="2000" b="0" i="0">
                          <a:solidFill>
                            <a:srgbClr val="000000"/>
                          </a:solidFill>
                          <a:effectLst/>
                          <a:latin typeface="Calibri"/>
                        </a:rPr>
                        <a:t>1. Scientific benefit​</a:t>
                      </a:r>
                      <a:br>
                        <a:rPr lang="en-US" sz="2000" b="0" i="0">
                          <a:solidFill>
                            <a:srgbClr val="000000"/>
                          </a:solidFill>
                          <a:effectLst/>
                          <a:latin typeface="Calibri"/>
                        </a:rPr>
                      </a:br>
                      <a:r>
                        <a:rPr lang="en-US" sz="2000" b="0" i="0">
                          <a:solidFill>
                            <a:srgbClr val="000000"/>
                          </a:solidFill>
                          <a:effectLst/>
                          <a:latin typeface="Calibri"/>
                        </a:rPr>
                        <a:t>2. Habitat restoration, acquisition, or conservation easements​</a:t>
                      </a:r>
                      <a:br>
                        <a:rPr lang="en-US" sz="2000" b="0" i="0">
                          <a:solidFill>
                            <a:srgbClr val="000000"/>
                          </a:solidFill>
                          <a:effectLst/>
                          <a:latin typeface="Calibri"/>
                        </a:rPr>
                      </a:br>
                      <a:r>
                        <a:rPr lang="en-US" sz="2000" b="0" i="0">
                          <a:solidFill>
                            <a:srgbClr val="000000"/>
                          </a:solidFill>
                          <a:effectLst/>
                          <a:latin typeface="Calibri"/>
                        </a:rPr>
                        <a:t>3. Combination of above with some financial mitigation ​</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0" i="0">
                          <a:solidFill>
                            <a:srgbClr val="000000"/>
                          </a:solidFill>
                          <a:effectLst/>
                          <a:latin typeface="Calibri"/>
                        </a:rPr>
                        <a:t>Varies ​</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tc>
                  <a:txBody>
                    <a:bodyPr/>
                    <a:lstStyle/>
                    <a:p>
                      <a:pPr algn="ctr" fontAlgn="base"/>
                      <a:r>
                        <a:rPr lang="en-US" sz="2000" b="0" i="0">
                          <a:solidFill>
                            <a:srgbClr val="000000"/>
                          </a:solidFill>
                          <a:effectLst/>
                          <a:latin typeface="Calibri"/>
                        </a:rPr>
                        <a:t>$20,000 ​</a:t>
                      </a:r>
                    </a:p>
                  </a:txBody>
                  <a:tcPr marL="66180" marR="66180" marT="33090" marB="33090" anchor="ctr">
                    <a:lnL w="10287" cap="flat" cmpd="sng" algn="ctr">
                      <a:solidFill>
                        <a:srgbClr val="000000"/>
                      </a:solidFill>
                      <a:prstDash val="solid"/>
                      <a:round/>
                      <a:headEnd type="none" w="med" len="med"/>
                      <a:tailEnd type="none" w="med" len="med"/>
                    </a:lnL>
                    <a:lnR w="10287" cap="flat" cmpd="sng" algn="ctr">
                      <a:solidFill>
                        <a:srgbClr val="000000"/>
                      </a:solidFill>
                      <a:prstDash val="solid"/>
                      <a:round/>
                      <a:headEnd type="none" w="med" len="med"/>
                      <a:tailEnd type="none" w="med" len="med"/>
                    </a:lnR>
                    <a:lnT w="10287" cap="flat" cmpd="sng" algn="ctr">
                      <a:solidFill>
                        <a:srgbClr val="000000"/>
                      </a:solidFill>
                      <a:prstDash val="solid"/>
                      <a:round/>
                      <a:headEnd type="none" w="med" len="med"/>
                      <a:tailEnd type="none" w="med" len="med"/>
                    </a:lnT>
                    <a:lnB w="10287"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785694216"/>
                  </a:ext>
                </a:extLst>
              </a:tr>
            </a:tbl>
          </a:graphicData>
        </a:graphic>
      </p:graphicFrame>
      <p:pic>
        <p:nvPicPr>
          <p:cNvPr id="2" name="Audio 1">
            <a:hlinkClick r:id="" action="ppaction://media"/>
            <a:extLst>
              <a:ext uri="{FF2B5EF4-FFF2-40B4-BE49-F238E27FC236}">
                <a16:creationId xmlns:a16="http://schemas.microsoft.com/office/drawing/2014/main" id="{DF45929F-BF34-4F52-B5D8-E15FDF26A84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25181741"/>
      </p:ext>
    </p:extLst>
  </p:cSld>
  <p:clrMapOvr>
    <a:masterClrMapping/>
  </p:clrMapOvr>
  <mc:AlternateContent xmlns:mc="http://schemas.openxmlformats.org/markup-compatibility/2006" xmlns:p14="http://schemas.microsoft.com/office/powerpoint/2010/main">
    <mc:Choice Requires="p14">
      <p:transition spd="slow" p14:dur="2000" advTm="55343"/>
    </mc:Choice>
    <mc:Fallback xmlns="">
      <p:transition spd="slow" advTm="55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8498F-3854-42E6-9DD7-8D132F4A96DC}"/>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D4225D81-719A-4E78-AAE3-E8A477D0CD01}"/>
              </a:ext>
            </a:extLst>
          </p:cNvPr>
          <p:cNvSpPr>
            <a:spLocks noGrp="1"/>
          </p:cNvSpPr>
          <p:nvPr>
            <p:ph idx="1"/>
          </p:nvPr>
        </p:nvSpPr>
        <p:spPr/>
        <p:txBody>
          <a:bodyPr/>
          <a:lstStyle/>
          <a:p>
            <a:r>
              <a:rPr lang="en-US" dirty="0"/>
              <a:t>Guidelines: </a:t>
            </a:r>
          </a:p>
          <a:p>
            <a:pPr lvl="1"/>
            <a:r>
              <a:rPr lang="en-US" b="0" i="0" u="sng" strike="noStrike" dirty="0">
                <a:solidFill>
                  <a:srgbClr val="0563C1"/>
                </a:solidFill>
                <a:effectLst/>
                <a:latin typeface="Calibri" panose="020F0502020204030204" pitchFamily="34" charset="0"/>
                <a:hlinkClick r:id="rId4"/>
              </a:rPr>
              <a:t>https://myfwc.com/wildlifehabitats/wildlife/species-guidelines/</a:t>
            </a:r>
            <a:endParaRPr lang="en-US" b="0" i="0" u="sng" strike="noStrike" dirty="0">
              <a:solidFill>
                <a:srgbClr val="0563C1"/>
              </a:solidFill>
              <a:effectLst/>
              <a:latin typeface="Calibri" panose="020F0502020204030204" pitchFamily="34" charset="0"/>
            </a:endParaRPr>
          </a:p>
          <a:p>
            <a:r>
              <a:rPr lang="en-US" dirty="0">
                <a:latin typeface="Calibri" panose="020F0502020204030204" pitchFamily="34" charset="0"/>
              </a:rPr>
              <a:t>Kestrel Permit Information and Supplemental Application: </a:t>
            </a:r>
          </a:p>
          <a:p>
            <a:pPr lvl="1"/>
            <a:r>
              <a:rPr lang="en-US" dirty="0">
                <a:hlinkClick r:id="rId5"/>
              </a:rPr>
              <a:t>https://myfwc.com/license/wildlife/protected-wildlife-permits/kestrel/</a:t>
            </a:r>
            <a:r>
              <a:rPr lang="en-US" dirty="0">
                <a:latin typeface="Calibri" panose="020F0502020204030204" pitchFamily="34" charset="0"/>
              </a:rPr>
              <a:t> </a:t>
            </a:r>
            <a:endParaRPr lang="en-US" dirty="0"/>
          </a:p>
        </p:txBody>
      </p:sp>
      <p:pic>
        <p:nvPicPr>
          <p:cNvPr id="4" name="Audio 3">
            <a:hlinkClick r:id="" action="ppaction://media"/>
            <a:extLst>
              <a:ext uri="{FF2B5EF4-FFF2-40B4-BE49-F238E27FC236}">
                <a16:creationId xmlns:a16="http://schemas.microsoft.com/office/drawing/2014/main" id="{61DA1E0A-CD55-404B-87A4-A47D6BEC9A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89745233"/>
      </p:ext>
    </p:extLst>
  </p:cSld>
  <p:clrMapOvr>
    <a:masterClrMapping/>
  </p:clrMapOvr>
  <mc:AlternateContent xmlns:mc="http://schemas.openxmlformats.org/markup-compatibility/2006" xmlns:p14="http://schemas.microsoft.com/office/powerpoint/2010/main">
    <mc:Choice Requires="p14">
      <p:transition spd="slow" p14:dur="2000" advTm="41573"/>
    </mc:Choice>
    <mc:Fallback xmlns="">
      <p:transition spd="slow" advTm="41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7801A-EF30-44A0-8305-7FF57F43CB74}"/>
              </a:ext>
            </a:extLst>
          </p:cNvPr>
          <p:cNvSpPr>
            <a:spLocks noGrp="1"/>
          </p:cNvSpPr>
          <p:nvPr>
            <p:ph type="title"/>
          </p:nvPr>
        </p:nvSpPr>
        <p:spPr/>
        <p:txBody>
          <a:bodyPr/>
          <a:lstStyle/>
          <a:p>
            <a:r>
              <a:rPr lang="en-US" dirty="0"/>
              <a:t>Contact for more information </a:t>
            </a:r>
          </a:p>
        </p:txBody>
      </p:sp>
      <p:sp>
        <p:nvSpPr>
          <p:cNvPr id="8" name="TextBox 7">
            <a:extLst>
              <a:ext uri="{FF2B5EF4-FFF2-40B4-BE49-F238E27FC236}">
                <a16:creationId xmlns:a16="http://schemas.microsoft.com/office/drawing/2014/main" id="{35AB1B38-DF54-4A85-B406-4BF1D7657C43}"/>
              </a:ext>
            </a:extLst>
          </p:cNvPr>
          <p:cNvSpPr txBox="1"/>
          <p:nvPr/>
        </p:nvSpPr>
        <p:spPr>
          <a:xfrm>
            <a:off x="1137684" y="2371061"/>
            <a:ext cx="4958316" cy="1846659"/>
          </a:xfrm>
          <a:prstGeom prst="rect">
            <a:avLst/>
          </a:prstGeom>
          <a:noFill/>
        </p:spPr>
        <p:txBody>
          <a:bodyPr wrap="square" rtlCol="0">
            <a:spAutoFit/>
          </a:bodyPr>
          <a:lstStyle/>
          <a:p>
            <a:pPr algn="ctr" rtl="0" fontAlgn="base"/>
            <a:r>
              <a:rPr lang="en-US" sz="2400" b="0" i="0" u="none" strike="noStrike" dirty="0">
                <a:solidFill>
                  <a:srgbClr val="000000"/>
                </a:solidFill>
                <a:effectLst/>
                <a:latin typeface="Calibri" panose="020F0502020204030204" pitchFamily="34" charset="0"/>
              </a:rPr>
              <a:t>Adrienne Fitzwilliam</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ctr" rtl="0" fontAlgn="base"/>
            <a:r>
              <a:rPr lang="en-US" sz="2400" b="0" i="0" u="none" strike="noStrike" dirty="0">
                <a:solidFill>
                  <a:srgbClr val="000000"/>
                </a:solidFill>
                <a:effectLst/>
                <a:latin typeface="Calibri" panose="020F0502020204030204" pitchFamily="34" charset="0"/>
              </a:rPr>
              <a:t>Avian Conservation Biologist</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ctr" rtl="0" fontAlgn="base"/>
            <a:r>
              <a:rPr lang="en-US" sz="2400" b="0" i="0" u="sng" strike="noStrike" dirty="0">
                <a:solidFill>
                  <a:srgbClr val="0563C1"/>
                </a:solidFill>
                <a:effectLst/>
                <a:latin typeface="Calibri" panose="020F0502020204030204" pitchFamily="34" charset="0"/>
                <a:hlinkClick r:id="rId4"/>
              </a:rPr>
              <a:t>Adrienne.Fitzwilliam@MyFWC.com</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ctr" rtl="0" fontAlgn="base"/>
            <a:r>
              <a:rPr lang="en-US" sz="2400" b="0" i="0" u="none" strike="noStrike" dirty="0">
                <a:solidFill>
                  <a:srgbClr val="000000"/>
                </a:solidFill>
                <a:effectLst/>
                <a:latin typeface="Calibri" panose="020F0502020204030204" pitchFamily="34" charset="0"/>
              </a:rPr>
              <a:t>(352) 620-7732</a:t>
            </a:r>
            <a:endParaRPr lang="en-US" sz="2400" b="0" i="0" dirty="0">
              <a:solidFill>
                <a:srgbClr val="000000"/>
              </a:solidFill>
              <a:effectLst/>
              <a:latin typeface="Segoe UI" panose="020B0502040204020203" pitchFamily="34" charset="0"/>
            </a:endParaRPr>
          </a:p>
          <a:p>
            <a:endParaRPr lang="en-US" dirty="0"/>
          </a:p>
        </p:txBody>
      </p:sp>
      <p:sp>
        <p:nvSpPr>
          <p:cNvPr id="9" name="TextBox 8">
            <a:extLst>
              <a:ext uri="{FF2B5EF4-FFF2-40B4-BE49-F238E27FC236}">
                <a16:creationId xmlns:a16="http://schemas.microsoft.com/office/drawing/2014/main" id="{C98B0D5E-F752-4BE5-9C7B-5855043613FF}"/>
              </a:ext>
            </a:extLst>
          </p:cNvPr>
          <p:cNvSpPr txBox="1"/>
          <p:nvPr/>
        </p:nvSpPr>
        <p:spPr>
          <a:xfrm>
            <a:off x="6096000" y="2374605"/>
            <a:ext cx="4635795" cy="1846659"/>
          </a:xfrm>
          <a:prstGeom prst="rect">
            <a:avLst/>
          </a:prstGeom>
          <a:noFill/>
        </p:spPr>
        <p:txBody>
          <a:bodyPr wrap="square" rtlCol="0">
            <a:spAutoFit/>
          </a:bodyPr>
          <a:lstStyle/>
          <a:p>
            <a:pPr algn="ctr" rtl="0" fontAlgn="base"/>
            <a:r>
              <a:rPr lang="en-US" sz="2400" b="0" i="0" u="none" strike="noStrike" dirty="0">
                <a:solidFill>
                  <a:srgbClr val="000000"/>
                </a:solidFill>
                <a:effectLst/>
                <a:latin typeface="Calibri" panose="020F0502020204030204" pitchFamily="34" charset="0"/>
              </a:rPr>
              <a:t>Craig Faulhaber</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ctr" rtl="0" fontAlgn="base"/>
            <a:r>
              <a:rPr lang="en-US" sz="2400" b="0" i="0" u="none" strike="noStrike" dirty="0">
                <a:solidFill>
                  <a:srgbClr val="000000"/>
                </a:solidFill>
                <a:effectLst/>
                <a:latin typeface="Calibri" panose="020F0502020204030204" pitchFamily="34" charset="0"/>
              </a:rPr>
              <a:t>Avian Conservation Coordinator</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ctr" rtl="0" fontAlgn="base"/>
            <a:r>
              <a:rPr lang="en-US" sz="2400" b="0" i="0" u="sng" strike="noStrike" dirty="0">
                <a:solidFill>
                  <a:srgbClr val="0563C1"/>
                </a:solidFill>
                <a:effectLst/>
                <a:latin typeface="Calibri" panose="020F0502020204030204" pitchFamily="34" charset="0"/>
                <a:hlinkClick r:id="rId5"/>
              </a:rPr>
              <a:t>Craig.Faulhaber@MyFWC.com</a:t>
            </a:r>
            <a:r>
              <a:rPr lang="en-US" sz="2400" b="0" i="0" dirty="0">
                <a:solidFill>
                  <a:srgbClr val="000000"/>
                </a:solidFill>
                <a:effectLst/>
                <a:latin typeface="Calibri" panose="020F0502020204030204" pitchFamily="34" charset="0"/>
              </a:rPr>
              <a:t>​</a:t>
            </a:r>
            <a:endParaRPr lang="en-US" sz="2400" b="0" i="0" dirty="0">
              <a:solidFill>
                <a:srgbClr val="000000"/>
              </a:solidFill>
              <a:effectLst/>
              <a:latin typeface="Segoe UI" panose="020B0502040204020203" pitchFamily="34" charset="0"/>
            </a:endParaRPr>
          </a:p>
          <a:p>
            <a:pPr algn="ctr" rtl="0" fontAlgn="base"/>
            <a:r>
              <a:rPr lang="en-US" sz="2400" b="0" i="0" u="none" strike="noStrike" dirty="0">
                <a:solidFill>
                  <a:srgbClr val="000000"/>
                </a:solidFill>
                <a:effectLst/>
                <a:latin typeface="Calibri" panose="020F0502020204030204" pitchFamily="34" charset="0"/>
              </a:rPr>
              <a:t>(352) 620-7346</a:t>
            </a:r>
            <a:endParaRPr lang="en-US" sz="2400" b="0" i="0" dirty="0">
              <a:solidFill>
                <a:srgbClr val="000000"/>
              </a:solidFill>
              <a:effectLst/>
              <a:latin typeface="Segoe UI" panose="020B0502040204020203" pitchFamily="34" charset="0"/>
            </a:endParaRPr>
          </a:p>
          <a:p>
            <a:endParaRPr lang="en-US" dirty="0"/>
          </a:p>
        </p:txBody>
      </p:sp>
      <p:pic>
        <p:nvPicPr>
          <p:cNvPr id="3" name="Audio 2">
            <a:hlinkClick r:id="" action="ppaction://media"/>
            <a:extLst>
              <a:ext uri="{FF2B5EF4-FFF2-40B4-BE49-F238E27FC236}">
                <a16:creationId xmlns:a16="http://schemas.microsoft.com/office/drawing/2014/main" id="{0D9F4317-B2B3-4C08-AA34-18703028F1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80225267"/>
      </p:ext>
    </p:extLst>
  </p:cSld>
  <p:clrMapOvr>
    <a:masterClrMapping/>
  </p:clrMapOvr>
  <mc:AlternateContent xmlns:mc="http://schemas.openxmlformats.org/markup-compatibility/2006" xmlns:p14="http://schemas.microsoft.com/office/powerpoint/2010/main">
    <mc:Choice Requires="p14">
      <p:transition spd="slow" p14:dur="2000" advTm="24646"/>
    </mc:Choice>
    <mc:Fallback xmlns="">
      <p:transition spd="slow" advTm="24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E7E31-CECC-43A7-9AC6-99E00609AABE}"/>
              </a:ext>
            </a:extLst>
          </p:cNvPr>
          <p:cNvSpPr>
            <a:spLocks noGrp="1"/>
          </p:cNvSpPr>
          <p:nvPr>
            <p:ph type="title"/>
          </p:nvPr>
        </p:nvSpPr>
        <p:spPr/>
        <p:txBody>
          <a:bodyPr/>
          <a:lstStyle/>
          <a:p>
            <a:r>
              <a:rPr lang="en-US" dirty="0"/>
              <a:t>Background </a:t>
            </a:r>
          </a:p>
        </p:txBody>
      </p:sp>
      <p:pic>
        <p:nvPicPr>
          <p:cNvPr id="5" name="Content Placeholder 4">
            <a:extLst>
              <a:ext uri="{FF2B5EF4-FFF2-40B4-BE49-F238E27FC236}">
                <a16:creationId xmlns:a16="http://schemas.microsoft.com/office/drawing/2014/main" id="{DF7ECA98-DB1D-4238-9C78-AC1F3B3906A5}"/>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102240" y="530979"/>
            <a:ext cx="3103543" cy="4351338"/>
          </a:xfrm>
        </p:spPr>
      </p:pic>
      <p:sp>
        <p:nvSpPr>
          <p:cNvPr id="6" name="TextBox 5">
            <a:extLst>
              <a:ext uri="{FF2B5EF4-FFF2-40B4-BE49-F238E27FC236}">
                <a16:creationId xmlns:a16="http://schemas.microsoft.com/office/drawing/2014/main" id="{DF7DE654-20D9-4D4D-B25A-9D52D23635A0}"/>
              </a:ext>
            </a:extLst>
          </p:cNvPr>
          <p:cNvSpPr txBox="1"/>
          <p:nvPr/>
        </p:nvSpPr>
        <p:spPr>
          <a:xfrm>
            <a:off x="8102241" y="4894280"/>
            <a:ext cx="3103542" cy="307777"/>
          </a:xfrm>
          <a:prstGeom prst="rect">
            <a:avLst/>
          </a:prstGeom>
          <a:noFill/>
        </p:spPr>
        <p:txBody>
          <a:bodyPr wrap="square" rtlCol="0">
            <a:spAutoFit/>
          </a:bodyPr>
          <a:lstStyle/>
          <a:p>
            <a:r>
              <a:rPr lang="en-US" sz="1400" dirty="0"/>
              <a:t>FWC Photo by Jack Rogers</a:t>
            </a:r>
          </a:p>
        </p:txBody>
      </p:sp>
      <p:sp>
        <p:nvSpPr>
          <p:cNvPr id="10" name="Content Placeholder 2">
            <a:extLst>
              <a:ext uri="{FF2B5EF4-FFF2-40B4-BE49-F238E27FC236}">
                <a16:creationId xmlns:a16="http://schemas.microsoft.com/office/drawing/2014/main" id="{16A8C478-874C-4A2E-8DFF-DF3FF35A1C5C}"/>
              </a:ext>
            </a:extLst>
          </p:cNvPr>
          <p:cNvSpPr txBox="1">
            <a:spLocks/>
          </p:cNvSpPr>
          <p:nvPr/>
        </p:nvSpPr>
        <p:spPr>
          <a:xfrm>
            <a:off x="838200" y="1825625"/>
            <a:ext cx="6142022" cy="4073370"/>
          </a:xfrm>
          <a:prstGeom prst="rect">
            <a:avLst/>
          </a:prstGeom>
        </p:spPr>
        <p:txBody>
          <a:bodyPr vert="horz" lIns="91440" tIns="45720" rIns="91440" bIns="45720" rtlCol="0">
            <a:normAutofit/>
          </a:bodyPr>
          <a:lstStyle>
            <a:lvl1pPr marL="228615" indent="-228615" algn="l" defTabSz="91445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45" indent="-228615" algn="l" defTabSz="91445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74" indent="-228615" algn="l" defTabSz="91445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0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34"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6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9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2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453" indent="-228615" algn="l" defTabSz="91445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Subspecies of American kestrel</a:t>
            </a:r>
          </a:p>
          <a:p>
            <a:pPr lvl="1"/>
            <a:r>
              <a:rPr lang="en-US" dirty="0"/>
              <a:t>Southeastern American kestrel is non-migratory, remain on territories year-round</a:t>
            </a:r>
          </a:p>
          <a:p>
            <a:pPr lvl="1"/>
            <a:r>
              <a:rPr lang="en-US" dirty="0"/>
              <a:t>Cannot visually tell the difference </a:t>
            </a:r>
          </a:p>
          <a:p>
            <a:pPr lvl="1"/>
            <a:r>
              <a:rPr lang="en-US" dirty="0"/>
              <a:t>Migratory population leaves Florida from April - August</a:t>
            </a:r>
          </a:p>
          <a:p>
            <a:pPr lvl="1"/>
            <a:r>
              <a:rPr lang="en-US" dirty="0"/>
              <a:t>Southeastern American kestrels breed from March – July </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D0DAB6B0-92C5-4013-B90E-1279340339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228653937"/>
      </p:ext>
    </p:extLst>
  </p:cSld>
  <p:clrMapOvr>
    <a:masterClrMapping/>
  </p:clrMapOvr>
  <mc:AlternateContent xmlns:mc="http://schemas.openxmlformats.org/markup-compatibility/2006" xmlns:p14="http://schemas.microsoft.com/office/powerpoint/2010/main">
    <mc:Choice Requires="p14">
      <p:transition spd="slow" p14:dur="2000" advTm="45660"/>
    </mc:Choice>
    <mc:Fallback xmlns="">
      <p:transition spd="slow" advTm="4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85AD-2203-4CFB-8A48-EACACA6349E4}"/>
              </a:ext>
            </a:extLst>
          </p:cNvPr>
          <p:cNvSpPr>
            <a:spLocks noGrp="1"/>
          </p:cNvSpPr>
          <p:nvPr>
            <p:ph type="title"/>
          </p:nvPr>
        </p:nvSpPr>
        <p:spPr/>
        <p:txBody>
          <a:bodyPr/>
          <a:lstStyle/>
          <a:p>
            <a:r>
              <a:rPr lang="en-US" dirty="0"/>
              <a:t>Example Habitat</a:t>
            </a:r>
          </a:p>
        </p:txBody>
      </p:sp>
      <p:pic>
        <p:nvPicPr>
          <p:cNvPr id="4" name="Content Placeholder 3">
            <a:extLst>
              <a:ext uri="{FF2B5EF4-FFF2-40B4-BE49-F238E27FC236}">
                <a16:creationId xmlns:a16="http://schemas.microsoft.com/office/drawing/2014/main" id="{7A2757E8-7C32-45F4-89D5-FD19C59D3200}"/>
              </a:ext>
            </a:extLst>
          </p:cNvPr>
          <p:cNvPicPr>
            <a:picLocks noGrp="1" noChangeAspect="1"/>
          </p:cNvPicPr>
          <p:nvPr>
            <p:ph idx="1"/>
          </p:nvPr>
        </p:nvPicPr>
        <p:blipFill rotWithShape="1">
          <a:blip r:embed="rId5"/>
          <a:srcRect l="32478"/>
          <a:stretch/>
        </p:blipFill>
        <p:spPr>
          <a:xfrm>
            <a:off x="6586150" y="1372648"/>
            <a:ext cx="5323703" cy="4833100"/>
          </a:xfrm>
          <a:prstGeom prst="rect">
            <a:avLst/>
          </a:prstGeom>
        </p:spPr>
      </p:pic>
      <p:pic>
        <p:nvPicPr>
          <p:cNvPr id="5" name="Picture 4">
            <a:extLst>
              <a:ext uri="{FF2B5EF4-FFF2-40B4-BE49-F238E27FC236}">
                <a16:creationId xmlns:a16="http://schemas.microsoft.com/office/drawing/2014/main" id="{DEF4F2C3-D71A-45DD-ABE2-6472798C8E38}"/>
              </a:ext>
            </a:extLst>
          </p:cNvPr>
          <p:cNvPicPr>
            <a:picLocks noChangeAspect="1"/>
          </p:cNvPicPr>
          <p:nvPr/>
        </p:nvPicPr>
        <p:blipFill rotWithShape="1">
          <a:blip r:embed="rId6"/>
          <a:srcRect l="16099"/>
          <a:stretch/>
        </p:blipFill>
        <p:spPr>
          <a:xfrm>
            <a:off x="494269" y="1372648"/>
            <a:ext cx="5836509" cy="4833100"/>
          </a:xfrm>
          <a:prstGeom prst="rect">
            <a:avLst/>
          </a:prstGeom>
        </p:spPr>
      </p:pic>
      <p:sp>
        <p:nvSpPr>
          <p:cNvPr id="7" name="TextBox 6">
            <a:extLst>
              <a:ext uri="{FF2B5EF4-FFF2-40B4-BE49-F238E27FC236}">
                <a16:creationId xmlns:a16="http://schemas.microsoft.com/office/drawing/2014/main" id="{3929BB90-37BE-454C-8F83-B67BBEAA6944}"/>
              </a:ext>
            </a:extLst>
          </p:cNvPr>
          <p:cNvSpPr txBox="1"/>
          <p:nvPr/>
        </p:nvSpPr>
        <p:spPr>
          <a:xfrm>
            <a:off x="640492" y="1502551"/>
            <a:ext cx="1894702" cy="369332"/>
          </a:xfrm>
          <a:prstGeom prst="rect">
            <a:avLst/>
          </a:prstGeom>
          <a:noFill/>
        </p:spPr>
        <p:txBody>
          <a:bodyPr wrap="square" rtlCol="0">
            <a:spAutoFit/>
          </a:bodyPr>
          <a:lstStyle/>
          <a:p>
            <a:r>
              <a:rPr lang="en-US" b="1" dirty="0">
                <a:solidFill>
                  <a:srgbClr val="C00000"/>
                </a:solidFill>
              </a:rPr>
              <a:t>UNSUITABLE</a:t>
            </a:r>
          </a:p>
        </p:txBody>
      </p:sp>
      <p:sp>
        <p:nvSpPr>
          <p:cNvPr id="8" name="TextBox 7">
            <a:extLst>
              <a:ext uri="{FF2B5EF4-FFF2-40B4-BE49-F238E27FC236}">
                <a16:creationId xmlns:a16="http://schemas.microsoft.com/office/drawing/2014/main" id="{9986C331-BAF1-459E-A934-4B90A61E7A64}"/>
              </a:ext>
            </a:extLst>
          </p:cNvPr>
          <p:cNvSpPr txBox="1"/>
          <p:nvPr/>
        </p:nvSpPr>
        <p:spPr>
          <a:xfrm>
            <a:off x="6674709" y="1502551"/>
            <a:ext cx="1184188" cy="369332"/>
          </a:xfrm>
          <a:prstGeom prst="rect">
            <a:avLst/>
          </a:prstGeom>
          <a:noFill/>
        </p:spPr>
        <p:txBody>
          <a:bodyPr wrap="square" rtlCol="0">
            <a:spAutoFit/>
          </a:bodyPr>
          <a:lstStyle/>
          <a:p>
            <a:r>
              <a:rPr lang="en-US" b="1" dirty="0">
                <a:solidFill>
                  <a:srgbClr val="00B050"/>
                </a:solidFill>
              </a:rPr>
              <a:t>SUITABLE</a:t>
            </a:r>
          </a:p>
        </p:txBody>
      </p:sp>
      <p:sp>
        <p:nvSpPr>
          <p:cNvPr id="9" name="TextBox 8">
            <a:extLst>
              <a:ext uri="{FF2B5EF4-FFF2-40B4-BE49-F238E27FC236}">
                <a16:creationId xmlns:a16="http://schemas.microsoft.com/office/drawing/2014/main" id="{2F9571E5-56DC-4EBB-8241-B90467A332A6}"/>
              </a:ext>
            </a:extLst>
          </p:cNvPr>
          <p:cNvSpPr txBox="1"/>
          <p:nvPr/>
        </p:nvSpPr>
        <p:spPr>
          <a:xfrm>
            <a:off x="1841155" y="6350664"/>
            <a:ext cx="3142735" cy="369332"/>
          </a:xfrm>
          <a:prstGeom prst="rect">
            <a:avLst/>
          </a:prstGeom>
          <a:noFill/>
        </p:spPr>
        <p:txBody>
          <a:bodyPr wrap="square" rtlCol="0">
            <a:spAutoFit/>
          </a:bodyPr>
          <a:lstStyle/>
          <a:p>
            <a:r>
              <a:rPr lang="en-US" dirty="0"/>
              <a:t>Ross Prairie State Park </a:t>
            </a:r>
          </a:p>
        </p:txBody>
      </p:sp>
      <p:sp>
        <p:nvSpPr>
          <p:cNvPr id="10" name="TextBox 9">
            <a:extLst>
              <a:ext uri="{FF2B5EF4-FFF2-40B4-BE49-F238E27FC236}">
                <a16:creationId xmlns:a16="http://schemas.microsoft.com/office/drawing/2014/main" id="{0EA9337E-0D5B-4B3F-94EF-E83227A5C8CD}"/>
              </a:ext>
            </a:extLst>
          </p:cNvPr>
          <p:cNvSpPr txBox="1"/>
          <p:nvPr/>
        </p:nvSpPr>
        <p:spPr>
          <a:xfrm>
            <a:off x="7858897" y="6390414"/>
            <a:ext cx="3142735" cy="369332"/>
          </a:xfrm>
          <a:prstGeom prst="rect">
            <a:avLst/>
          </a:prstGeom>
          <a:noFill/>
        </p:spPr>
        <p:txBody>
          <a:bodyPr wrap="square" rtlCol="0">
            <a:spAutoFit/>
          </a:bodyPr>
          <a:lstStyle/>
          <a:p>
            <a:r>
              <a:rPr lang="en-US" dirty="0"/>
              <a:t>Withlacoochee State Forest</a:t>
            </a:r>
          </a:p>
        </p:txBody>
      </p:sp>
      <p:pic>
        <p:nvPicPr>
          <p:cNvPr id="6" name="Audio 5">
            <a:hlinkClick r:id="" action="ppaction://media"/>
            <a:extLst>
              <a:ext uri="{FF2B5EF4-FFF2-40B4-BE49-F238E27FC236}">
                <a16:creationId xmlns:a16="http://schemas.microsoft.com/office/drawing/2014/main" id="{73D20A8D-7C26-4834-8C9E-4B5D83BF506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4184376"/>
      </p:ext>
    </p:extLst>
  </p:cSld>
  <p:clrMapOvr>
    <a:masterClrMapping/>
  </p:clrMapOvr>
  <mc:AlternateContent xmlns:mc="http://schemas.openxmlformats.org/markup-compatibility/2006" xmlns:p14="http://schemas.microsoft.com/office/powerpoint/2010/main">
    <mc:Choice Requires="p14">
      <p:transition spd="slow" p14:dur="2000" advTm="42734"/>
    </mc:Choice>
    <mc:Fallback xmlns="">
      <p:transition spd="slow" advTm="427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5272A4F-A4A4-4AAD-8997-870A186A6CEA}"/>
              </a:ext>
            </a:extLst>
          </p:cNvPr>
          <p:cNvPicPr>
            <a:picLocks noGrp="1" noChangeAspect="1"/>
          </p:cNvPicPr>
          <p:nvPr>
            <p:ph idx="1"/>
          </p:nvPr>
        </p:nvPicPr>
        <p:blipFill rotWithShape="1">
          <a:blip r:embed="rId4"/>
          <a:srcRect l="17191"/>
          <a:stretch/>
        </p:blipFill>
        <p:spPr>
          <a:xfrm>
            <a:off x="6720299" y="947606"/>
            <a:ext cx="5085522" cy="4351338"/>
          </a:xfrm>
          <a:prstGeom prst="rect">
            <a:avLst/>
          </a:prstGeom>
        </p:spPr>
      </p:pic>
      <p:pic>
        <p:nvPicPr>
          <p:cNvPr id="5" name="Picture 4">
            <a:extLst>
              <a:ext uri="{FF2B5EF4-FFF2-40B4-BE49-F238E27FC236}">
                <a16:creationId xmlns:a16="http://schemas.microsoft.com/office/drawing/2014/main" id="{A840033F-588F-4651-BFEE-71ECE742F0E6}"/>
              </a:ext>
            </a:extLst>
          </p:cNvPr>
          <p:cNvPicPr>
            <a:picLocks noChangeAspect="1"/>
          </p:cNvPicPr>
          <p:nvPr/>
        </p:nvPicPr>
        <p:blipFill rotWithShape="1">
          <a:blip r:embed="rId5"/>
          <a:srcRect l="5613"/>
          <a:stretch/>
        </p:blipFill>
        <p:spPr>
          <a:xfrm>
            <a:off x="145774" y="1057744"/>
            <a:ext cx="6430835" cy="4241200"/>
          </a:xfrm>
          <a:prstGeom prst="rect">
            <a:avLst/>
          </a:prstGeom>
        </p:spPr>
      </p:pic>
      <p:sp>
        <p:nvSpPr>
          <p:cNvPr id="8" name="TextBox 7">
            <a:extLst>
              <a:ext uri="{FF2B5EF4-FFF2-40B4-BE49-F238E27FC236}">
                <a16:creationId xmlns:a16="http://schemas.microsoft.com/office/drawing/2014/main" id="{BD144DBC-E29B-40B0-9CAB-B4C684F72D5B}"/>
              </a:ext>
            </a:extLst>
          </p:cNvPr>
          <p:cNvSpPr txBox="1"/>
          <p:nvPr/>
        </p:nvSpPr>
        <p:spPr>
          <a:xfrm>
            <a:off x="6822990" y="999138"/>
            <a:ext cx="1184188" cy="369332"/>
          </a:xfrm>
          <a:prstGeom prst="rect">
            <a:avLst/>
          </a:prstGeom>
          <a:noFill/>
        </p:spPr>
        <p:txBody>
          <a:bodyPr wrap="square" rtlCol="0">
            <a:spAutoFit/>
          </a:bodyPr>
          <a:lstStyle/>
          <a:p>
            <a:r>
              <a:rPr lang="en-US" b="1" dirty="0">
                <a:solidFill>
                  <a:srgbClr val="00B050"/>
                </a:solidFill>
              </a:rPr>
              <a:t>SUITABLE</a:t>
            </a:r>
          </a:p>
        </p:txBody>
      </p:sp>
      <p:sp>
        <p:nvSpPr>
          <p:cNvPr id="9" name="TextBox 8">
            <a:extLst>
              <a:ext uri="{FF2B5EF4-FFF2-40B4-BE49-F238E27FC236}">
                <a16:creationId xmlns:a16="http://schemas.microsoft.com/office/drawing/2014/main" id="{33FC11E8-EF9A-4478-A612-CDAF6295A43A}"/>
              </a:ext>
            </a:extLst>
          </p:cNvPr>
          <p:cNvSpPr txBox="1"/>
          <p:nvPr/>
        </p:nvSpPr>
        <p:spPr>
          <a:xfrm>
            <a:off x="145774" y="1183804"/>
            <a:ext cx="1184188" cy="369332"/>
          </a:xfrm>
          <a:prstGeom prst="rect">
            <a:avLst/>
          </a:prstGeom>
          <a:noFill/>
        </p:spPr>
        <p:txBody>
          <a:bodyPr wrap="square" rtlCol="0">
            <a:spAutoFit/>
          </a:bodyPr>
          <a:lstStyle/>
          <a:p>
            <a:r>
              <a:rPr lang="en-US" b="1" dirty="0">
                <a:solidFill>
                  <a:srgbClr val="00B050"/>
                </a:solidFill>
              </a:rPr>
              <a:t>SUITABLE</a:t>
            </a:r>
          </a:p>
        </p:txBody>
      </p:sp>
      <p:pic>
        <p:nvPicPr>
          <p:cNvPr id="3" name="Audio 2">
            <a:hlinkClick r:id="" action="ppaction://media"/>
            <a:extLst>
              <a:ext uri="{FF2B5EF4-FFF2-40B4-BE49-F238E27FC236}">
                <a16:creationId xmlns:a16="http://schemas.microsoft.com/office/drawing/2014/main" id="{98F680B1-F0F6-42B0-80C8-C553F8BD877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37298998"/>
      </p:ext>
    </p:extLst>
  </p:cSld>
  <p:clrMapOvr>
    <a:masterClrMapping/>
  </p:clrMapOvr>
  <mc:AlternateContent xmlns:mc="http://schemas.openxmlformats.org/markup-compatibility/2006" xmlns:p14="http://schemas.microsoft.com/office/powerpoint/2010/main">
    <mc:Choice Requires="p14">
      <p:transition spd="slow" p14:dur="2000" advTm="23764"/>
    </mc:Choice>
    <mc:Fallback xmlns="">
      <p:transition spd="slow" advTm="23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FBD7E-E926-4307-80E6-DF6F5EAD7194}"/>
              </a:ext>
            </a:extLst>
          </p:cNvPr>
          <p:cNvSpPr>
            <a:spLocks noGrp="1"/>
          </p:cNvSpPr>
          <p:nvPr>
            <p:ph type="title"/>
          </p:nvPr>
        </p:nvSpPr>
        <p:spPr/>
        <p:txBody>
          <a:bodyPr/>
          <a:lstStyle/>
          <a:p>
            <a:r>
              <a:rPr lang="en-US"/>
              <a:t>Threats </a:t>
            </a:r>
          </a:p>
        </p:txBody>
      </p:sp>
      <p:sp>
        <p:nvSpPr>
          <p:cNvPr id="3" name="Content Placeholder 2">
            <a:extLst>
              <a:ext uri="{FF2B5EF4-FFF2-40B4-BE49-F238E27FC236}">
                <a16:creationId xmlns:a16="http://schemas.microsoft.com/office/drawing/2014/main" id="{E515AC02-EA6F-41AE-AA12-4DABDF2F1507}"/>
              </a:ext>
            </a:extLst>
          </p:cNvPr>
          <p:cNvSpPr>
            <a:spLocks noGrp="1"/>
          </p:cNvSpPr>
          <p:nvPr>
            <p:ph idx="1"/>
          </p:nvPr>
        </p:nvSpPr>
        <p:spPr>
          <a:xfrm>
            <a:off x="850561" y="1493116"/>
            <a:ext cx="6177328" cy="4351338"/>
          </a:xfrm>
        </p:spPr>
        <p:txBody>
          <a:bodyPr vert="horz" lIns="91440" tIns="45720" rIns="91440" bIns="45720" rtlCol="0" anchor="t">
            <a:normAutofit/>
          </a:bodyPr>
          <a:lstStyle/>
          <a:p>
            <a:pPr marL="228600" indent="-228600"/>
            <a:r>
              <a:rPr lang="en-US"/>
              <a:t>Habitat loss </a:t>
            </a:r>
          </a:p>
          <a:p>
            <a:pPr marL="228600" indent="-228600"/>
            <a:r>
              <a:rPr lang="en-US"/>
              <a:t>A pair of kestrels requires large areas of suitable foraging habitat (124 acres) to feed and raise young </a:t>
            </a:r>
            <a:endParaRPr lang="en-US">
              <a:cs typeface="Calibri"/>
            </a:endParaRPr>
          </a:p>
          <a:p>
            <a:pPr marL="228600" indent="-228600"/>
            <a:r>
              <a:rPr lang="en-US"/>
              <a:t>Landscape connectivity is important, young do not disperse far</a:t>
            </a:r>
            <a:endParaRPr lang="en-US">
              <a:cs typeface="Calibri"/>
            </a:endParaRPr>
          </a:p>
          <a:p>
            <a:pPr marL="228600" indent="-228600"/>
            <a:r>
              <a:rPr lang="en-US"/>
              <a:t>Lack of cavities for nesting </a:t>
            </a:r>
            <a:endParaRPr lang="en-US">
              <a:cs typeface="Calibri" panose="020F0502020204030204"/>
            </a:endParaRPr>
          </a:p>
          <a:p>
            <a:pPr marL="228600" indent="-228600"/>
            <a:r>
              <a:rPr lang="en-US"/>
              <a:t>Vehicle collisions, rodenticides and pesticides</a:t>
            </a:r>
            <a:endParaRPr lang="en-US">
              <a:cs typeface="Calibri"/>
            </a:endParaRPr>
          </a:p>
          <a:p>
            <a:pPr marL="228600" indent="-228600"/>
            <a:endParaRPr lang="en-US">
              <a:cs typeface="Calibri"/>
            </a:endParaRPr>
          </a:p>
        </p:txBody>
      </p:sp>
      <p:pic>
        <p:nvPicPr>
          <p:cNvPr id="5" name="Picture 4" descr="A large tree in a forest&#10;&#10;Description automatically generated">
            <a:extLst>
              <a:ext uri="{FF2B5EF4-FFF2-40B4-BE49-F238E27FC236}">
                <a16:creationId xmlns:a16="http://schemas.microsoft.com/office/drawing/2014/main" id="{80BE4BEA-1765-4994-A57B-47170BAA59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5528" y="2775545"/>
            <a:ext cx="4619625" cy="3467100"/>
          </a:xfrm>
          <a:prstGeom prst="rect">
            <a:avLst/>
          </a:prstGeom>
        </p:spPr>
      </p:pic>
      <p:sp>
        <p:nvSpPr>
          <p:cNvPr id="6" name="TextBox 5">
            <a:extLst>
              <a:ext uri="{FF2B5EF4-FFF2-40B4-BE49-F238E27FC236}">
                <a16:creationId xmlns:a16="http://schemas.microsoft.com/office/drawing/2014/main" id="{43CDCD1B-E997-4C3C-8E21-2A427297796E}"/>
              </a:ext>
            </a:extLst>
          </p:cNvPr>
          <p:cNvSpPr txBox="1"/>
          <p:nvPr/>
        </p:nvSpPr>
        <p:spPr>
          <a:xfrm>
            <a:off x="10717100" y="5844454"/>
            <a:ext cx="2059806" cy="276999"/>
          </a:xfrm>
          <a:prstGeom prst="rect">
            <a:avLst/>
          </a:prstGeom>
          <a:noFill/>
        </p:spPr>
        <p:txBody>
          <a:bodyPr wrap="square" rtlCol="0">
            <a:spAutoFit/>
          </a:bodyPr>
          <a:lstStyle/>
          <a:p>
            <a:r>
              <a:rPr lang="en-US" sz="1200">
                <a:solidFill>
                  <a:schemeClr val="bg1">
                    <a:lumMod val="75000"/>
                  </a:schemeClr>
                </a:solidFill>
              </a:rPr>
              <a:t>FWC Photo</a:t>
            </a:r>
          </a:p>
        </p:txBody>
      </p:sp>
      <p:pic>
        <p:nvPicPr>
          <p:cNvPr id="7" name="Picture 6" descr="A bird standing on a wooden post&#10;&#10;Description automatically generated">
            <a:extLst>
              <a:ext uri="{FF2B5EF4-FFF2-40B4-BE49-F238E27FC236}">
                <a16:creationId xmlns:a16="http://schemas.microsoft.com/office/drawing/2014/main" id="{537A77AE-E2B6-4705-885E-60266C450892}"/>
              </a:ext>
            </a:extLst>
          </p:cNvPr>
          <p:cNvPicPr>
            <a:picLocks noChangeAspect="1"/>
          </p:cNvPicPr>
          <p:nvPr/>
        </p:nvPicPr>
        <p:blipFill rotWithShape="1">
          <a:blip r:embed="rId7">
            <a:extLst>
              <a:ext uri="{28A0092B-C50C-407E-A947-70E740481C1C}">
                <a14:useLocalDpi xmlns:a14="http://schemas.microsoft.com/office/drawing/2010/main" val="0"/>
              </a:ext>
            </a:extLst>
          </a:blip>
          <a:srcRect b="19162"/>
          <a:stretch/>
        </p:blipFill>
        <p:spPr>
          <a:xfrm>
            <a:off x="7428024" y="246376"/>
            <a:ext cx="4207129" cy="2448685"/>
          </a:xfrm>
          <a:prstGeom prst="rect">
            <a:avLst/>
          </a:prstGeom>
        </p:spPr>
      </p:pic>
      <p:sp>
        <p:nvSpPr>
          <p:cNvPr id="8" name="TextBox 7">
            <a:extLst>
              <a:ext uri="{FF2B5EF4-FFF2-40B4-BE49-F238E27FC236}">
                <a16:creationId xmlns:a16="http://schemas.microsoft.com/office/drawing/2014/main" id="{32FBBDAA-D9A1-40BC-9075-8DB2F614D11C}"/>
              </a:ext>
            </a:extLst>
          </p:cNvPr>
          <p:cNvSpPr txBox="1"/>
          <p:nvPr/>
        </p:nvSpPr>
        <p:spPr>
          <a:xfrm>
            <a:off x="10829687" y="2370546"/>
            <a:ext cx="1328286" cy="261610"/>
          </a:xfrm>
          <a:prstGeom prst="rect">
            <a:avLst/>
          </a:prstGeom>
          <a:noFill/>
        </p:spPr>
        <p:txBody>
          <a:bodyPr wrap="square" rtlCol="0">
            <a:spAutoFit/>
          </a:bodyPr>
          <a:lstStyle/>
          <a:p>
            <a:r>
              <a:rPr lang="en-US" sz="1100">
                <a:solidFill>
                  <a:schemeClr val="bg1"/>
                </a:solidFill>
              </a:rPr>
              <a:t>FWC Photo</a:t>
            </a:r>
          </a:p>
        </p:txBody>
      </p:sp>
      <p:pic>
        <p:nvPicPr>
          <p:cNvPr id="10" name="Audio 9">
            <a:hlinkClick r:id="" action="ppaction://media"/>
            <a:extLst>
              <a:ext uri="{FF2B5EF4-FFF2-40B4-BE49-F238E27FC236}">
                <a16:creationId xmlns:a16="http://schemas.microsoft.com/office/drawing/2014/main" id="{7A71ED10-1614-4AC7-9E25-E70942C1C7C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52238" y="6218238"/>
            <a:ext cx="487362" cy="487362"/>
          </a:xfrm>
          <a:prstGeom prst="rect">
            <a:avLst/>
          </a:prstGeom>
        </p:spPr>
      </p:pic>
    </p:spTree>
    <p:custDataLst>
      <p:tags r:id="rId1"/>
    </p:custDataLst>
    <p:extLst>
      <p:ext uri="{BB962C8B-B14F-4D97-AF65-F5344CB8AC3E}">
        <p14:creationId xmlns:p14="http://schemas.microsoft.com/office/powerpoint/2010/main" val="1216527500"/>
      </p:ext>
    </p:extLst>
  </p:cSld>
  <p:clrMapOvr>
    <a:masterClrMapping/>
  </p:clrMapOvr>
  <mc:AlternateContent xmlns:mc="http://schemas.openxmlformats.org/markup-compatibility/2006" xmlns:p14="http://schemas.microsoft.com/office/powerpoint/2010/main">
    <mc:Choice Requires="p14">
      <p:transition spd="slow" p14:dur="2000" advTm="107357"/>
    </mc:Choice>
    <mc:Fallback xmlns="">
      <p:transition spd="slow" advTm="10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D870-0C89-4D7B-9204-F962889A65D8}"/>
              </a:ext>
            </a:extLst>
          </p:cNvPr>
          <p:cNvSpPr>
            <a:spLocks noGrp="1"/>
          </p:cNvSpPr>
          <p:nvPr>
            <p:ph type="title"/>
          </p:nvPr>
        </p:nvSpPr>
        <p:spPr/>
        <p:txBody>
          <a:bodyPr/>
          <a:lstStyle/>
          <a:p>
            <a:r>
              <a:rPr lang="en-US"/>
              <a:t>Protections for state Threatened species </a:t>
            </a:r>
          </a:p>
        </p:txBody>
      </p:sp>
      <p:sp>
        <p:nvSpPr>
          <p:cNvPr id="3" name="Content Placeholder 2">
            <a:extLst>
              <a:ext uri="{FF2B5EF4-FFF2-40B4-BE49-F238E27FC236}">
                <a16:creationId xmlns:a16="http://schemas.microsoft.com/office/drawing/2014/main" id="{FDBB3B36-A8B0-4519-B3F5-A4A63CACE9A3}"/>
              </a:ext>
            </a:extLst>
          </p:cNvPr>
          <p:cNvSpPr>
            <a:spLocks noGrp="1"/>
          </p:cNvSpPr>
          <p:nvPr>
            <p:ph idx="1"/>
          </p:nvPr>
        </p:nvSpPr>
        <p:spPr/>
        <p:txBody>
          <a:bodyPr/>
          <a:lstStyle/>
          <a:p>
            <a:r>
              <a:rPr lang="en-US" u="sng"/>
              <a:t>68A-27.003(a), F.A.C.</a:t>
            </a:r>
            <a:r>
              <a:rPr lang="en-US"/>
              <a:t> No person shall </a:t>
            </a:r>
            <a:r>
              <a:rPr lang="en-US" b="1"/>
              <a:t>take</a:t>
            </a:r>
            <a:r>
              <a:rPr lang="en-US"/>
              <a:t>, possess, or sell any of the endangered or threatened species included in this subsection, or parts thereof or their nests or eggs except as allowed by specific federal or state permit or authorization. </a:t>
            </a:r>
          </a:p>
          <a:p>
            <a:endParaRPr lang="en-US"/>
          </a:p>
        </p:txBody>
      </p:sp>
      <p:pic>
        <p:nvPicPr>
          <p:cNvPr id="5" name="Picture 4" descr="A close up of an animal&#10;&#10;Description automatically generated">
            <a:extLst>
              <a:ext uri="{FF2B5EF4-FFF2-40B4-BE49-F238E27FC236}">
                <a16:creationId xmlns:a16="http://schemas.microsoft.com/office/drawing/2014/main" id="{9F096D22-1C6B-40C5-BDAB-5488D8779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8109" y="3580236"/>
            <a:ext cx="3463605" cy="2596727"/>
          </a:xfrm>
          <a:prstGeom prst="rect">
            <a:avLst/>
          </a:prstGeom>
        </p:spPr>
      </p:pic>
      <p:sp>
        <p:nvSpPr>
          <p:cNvPr id="6" name="TextBox 5">
            <a:extLst>
              <a:ext uri="{FF2B5EF4-FFF2-40B4-BE49-F238E27FC236}">
                <a16:creationId xmlns:a16="http://schemas.microsoft.com/office/drawing/2014/main" id="{CF83E93C-31E0-43EB-85D0-B65E2F4D2F70}"/>
              </a:ext>
            </a:extLst>
          </p:cNvPr>
          <p:cNvSpPr txBox="1"/>
          <p:nvPr/>
        </p:nvSpPr>
        <p:spPr>
          <a:xfrm>
            <a:off x="6783434" y="5899964"/>
            <a:ext cx="2059806" cy="276999"/>
          </a:xfrm>
          <a:prstGeom prst="rect">
            <a:avLst/>
          </a:prstGeom>
          <a:noFill/>
        </p:spPr>
        <p:txBody>
          <a:bodyPr wrap="square" rtlCol="0">
            <a:spAutoFit/>
          </a:bodyPr>
          <a:lstStyle/>
          <a:p>
            <a:r>
              <a:rPr lang="en-US" sz="1200">
                <a:solidFill>
                  <a:schemeClr val="bg1"/>
                </a:solidFill>
              </a:rPr>
              <a:t>FWC Photo</a:t>
            </a:r>
          </a:p>
        </p:txBody>
      </p:sp>
      <p:pic>
        <p:nvPicPr>
          <p:cNvPr id="4" name="Audio 3">
            <a:hlinkClick r:id="" action="ppaction://media"/>
            <a:extLst>
              <a:ext uri="{FF2B5EF4-FFF2-40B4-BE49-F238E27FC236}">
                <a16:creationId xmlns:a16="http://schemas.microsoft.com/office/drawing/2014/main" id="{C0E82AF4-BDC6-4A47-998C-3A8FA21C1E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42265558"/>
      </p:ext>
    </p:extLst>
  </p:cSld>
  <p:clrMapOvr>
    <a:masterClrMapping/>
  </p:clrMapOvr>
  <mc:AlternateContent xmlns:mc="http://schemas.openxmlformats.org/markup-compatibility/2006" xmlns:p14="http://schemas.microsoft.com/office/powerpoint/2010/main">
    <mc:Choice Requires="p14">
      <p:transition spd="slow" p14:dur="2000" advTm="33957"/>
    </mc:Choice>
    <mc:Fallback xmlns="">
      <p:transition spd="slow" advTm="339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C3F6F8-F941-4DAF-B655-C85F4590B64B}"/>
              </a:ext>
            </a:extLst>
          </p:cNvPr>
          <p:cNvSpPr>
            <a:spLocks noGrp="1"/>
          </p:cNvSpPr>
          <p:nvPr>
            <p:ph type="title"/>
          </p:nvPr>
        </p:nvSpPr>
        <p:spPr/>
        <p:txBody>
          <a:bodyPr/>
          <a:lstStyle/>
          <a:p>
            <a:r>
              <a:rPr lang="en-US"/>
              <a:t>What is “take?”</a:t>
            </a:r>
          </a:p>
        </p:txBody>
      </p:sp>
      <p:sp>
        <p:nvSpPr>
          <p:cNvPr id="3" name="Content Placeholder 2">
            <a:extLst>
              <a:ext uri="{FF2B5EF4-FFF2-40B4-BE49-F238E27FC236}">
                <a16:creationId xmlns:a16="http://schemas.microsoft.com/office/drawing/2014/main" id="{91787CD7-2878-47E4-BA47-15D3C420D658}"/>
              </a:ext>
            </a:extLst>
          </p:cNvPr>
          <p:cNvSpPr>
            <a:spLocks noGrp="1"/>
          </p:cNvSpPr>
          <p:nvPr>
            <p:ph idx="1"/>
          </p:nvPr>
        </p:nvSpPr>
        <p:spPr>
          <a:xfrm>
            <a:off x="814214" y="1550106"/>
            <a:ext cx="7243119" cy="4351338"/>
          </a:xfrm>
        </p:spPr>
        <p:txBody>
          <a:bodyPr>
            <a:normAutofit/>
          </a:bodyPr>
          <a:lstStyle/>
          <a:p>
            <a:r>
              <a:rPr lang="en-US"/>
              <a:t>68A-27.001:  “Take – to </a:t>
            </a:r>
            <a:r>
              <a:rPr lang="en-US" b="1" u="sng">
                <a:solidFill>
                  <a:srgbClr val="0070C0"/>
                </a:solidFill>
              </a:rPr>
              <a:t>harass</a:t>
            </a:r>
            <a:r>
              <a:rPr lang="en-US" b="1">
                <a:solidFill>
                  <a:srgbClr val="0070C0"/>
                </a:solidFill>
              </a:rPr>
              <a:t>, </a:t>
            </a:r>
            <a:r>
              <a:rPr lang="en-US" b="1" u="sng">
                <a:solidFill>
                  <a:srgbClr val="0070C0"/>
                </a:solidFill>
              </a:rPr>
              <a:t>harm</a:t>
            </a:r>
            <a:r>
              <a:rPr lang="en-US"/>
              <a:t>, pursue, hunt, shoot, wound, kill, trap, capture, or collect...” </a:t>
            </a:r>
          </a:p>
          <a:p>
            <a:endParaRPr lang="en-US"/>
          </a:p>
          <a:p>
            <a:endParaRPr lang="en-US"/>
          </a:p>
        </p:txBody>
      </p:sp>
      <p:pic>
        <p:nvPicPr>
          <p:cNvPr id="7" name="Picture 6" descr="A bird standing on a rock&#10;&#10;Description automatically generated">
            <a:extLst>
              <a:ext uri="{FF2B5EF4-FFF2-40B4-BE49-F238E27FC236}">
                <a16:creationId xmlns:a16="http://schemas.microsoft.com/office/drawing/2014/main" id="{EFE0DA42-81A9-431D-88E8-AA03B08D8556}"/>
              </a:ext>
            </a:extLst>
          </p:cNvPr>
          <p:cNvPicPr>
            <a:picLocks noChangeAspect="1"/>
          </p:cNvPicPr>
          <p:nvPr/>
        </p:nvPicPr>
        <p:blipFill rotWithShape="1">
          <a:blip r:embed="rId5">
            <a:extLst>
              <a:ext uri="{28A0092B-C50C-407E-A947-70E740481C1C}">
                <a14:useLocalDpi xmlns:a14="http://schemas.microsoft.com/office/drawing/2010/main" val="0"/>
              </a:ext>
            </a:extLst>
          </a:blip>
          <a:srcRect r="35155"/>
          <a:stretch/>
        </p:blipFill>
        <p:spPr>
          <a:xfrm>
            <a:off x="8033347" y="248310"/>
            <a:ext cx="3915637" cy="4249549"/>
          </a:xfrm>
          <a:prstGeom prst="rect">
            <a:avLst/>
          </a:prstGeom>
        </p:spPr>
      </p:pic>
      <p:sp>
        <p:nvSpPr>
          <p:cNvPr id="5" name="TextBox 4">
            <a:extLst>
              <a:ext uri="{FF2B5EF4-FFF2-40B4-BE49-F238E27FC236}">
                <a16:creationId xmlns:a16="http://schemas.microsoft.com/office/drawing/2014/main" id="{2174E0D7-240C-4B85-81CE-0703A51A7F47}"/>
              </a:ext>
            </a:extLst>
          </p:cNvPr>
          <p:cNvSpPr txBox="1"/>
          <p:nvPr/>
        </p:nvSpPr>
        <p:spPr>
          <a:xfrm>
            <a:off x="8081319" y="4220860"/>
            <a:ext cx="3126259" cy="553998"/>
          </a:xfrm>
          <a:prstGeom prst="rect">
            <a:avLst/>
          </a:prstGeom>
          <a:noFill/>
        </p:spPr>
        <p:txBody>
          <a:bodyPr wrap="square" rtlCol="0">
            <a:spAutoFit/>
          </a:bodyPr>
          <a:lstStyle/>
          <a:p>
            <a:r>
              <a:rPr lang="en-US" sz="1100"/>
              <a:t>FWC Photo</a:t>
            </a:r>
          </a:p>
          <a:p>
            <a:endParaRPr lang="en-US"/>
          </a:p>
        </p:txBody>
      </p:sp>
      <p:pic>
        <p:nvPicPr>
          <p:cNvPr id="4" name="Audio 3">
            <a:hlinkClick r:id="" action="ppaction://media"/>
            <a:extLst>
              <a:ext uri="{FF2B5EF4-FFF2-40B4-BE49-F238E27FC236}">
                <a16:creationId xmlns:a16="http://schemas.microsoft.com/office/drawing/2014/main" id="{EBDAD1F2-6FFB-49BC-A3D0-C40DBF00A9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491418742"/>
      </p:ext>
    </p:extLst>
  </p:cSld>
  <p:clrMapOvr>
    <a:masterClrMapping/>
  </p:clrMapOvr>
  <mc:AlternateContent xmlns:mc="http://schemas.openxmlformats.org/markup-compatibility/2006" xmlns:p14="http://schemas.microsoft.com/office/powerpoint/2010/main">
    <mc:Choice Requires="p14">
      <p:transition spd="slow" p14:dur="2000" advTm="22161"/>
    </mc:Choice>
    <mc:Fallback xmlns="">
      <p:transition spd="slow" advTm="22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8.8|30|27.8"/>
</p:tagLst>
</file>

<file path=ppt/tags/tag2.xml><?xml version="1.0" encoding="utf-8"?>
<p:tagLst xmlns:a="http://schemas.openxmlformats.org/drawingml/2006/main" xmlns:r="http://schemas.openxmlformats.org/officeDocument/2006/relationships" xmlns:p="http://schemas.openxmlformats.org/presentationml/2006/main">
  <p:tag name="TIMING" val="|15.1|7.2|5.5"/>
</p:tagLst>
</file>

<file path=ppt/tags/tag3.xml><?xml version="1.0" encoding="utf-8"?>
<p:tagLst xmlns:a="http://schemas.openxmlformats.org/drawingml/2006/main" xmlns:r="http://schemas.openxmlformats.org/officeDocument/2006/relationships" xmlns:p="http://schemas.openxmlformats.org/presentationml/2006/main">
  <p:tag name="TIMING" val="|19|28.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8854F40AA8BFC948B7EF186326F0EF75" ma:contentTypeVersion="198" ma:contentTypeDescription="Create a new document." ma:contentTypeScope="" ma:versionID="8154ba5a4a5a9ba53517c8d8b2f83030">
  <xsd:schema xmlns:xsd="http://www.w3.org/2001/XMLSchema" xmlns:xs="http://www.w3.org/2001/XMLSchema" xmlns:p="http://schemas.microsoft.com/office/2006/metadata/properties" xmlns:ns1="http://schemas.microsoft.com/sharepoint/v3" xmlns:ns2="ca9e2af4-9fd6-4c00-9452-64ebf6905906" xmlns:ns3="b0981e14-9546-4921-979c-d1d88665802f" targetNamespace="http://schemas.microsoft.com/office/2006/metadata/properties" ma:root="true" ma:fieldsID="50a0a8eb649117bf8db976f446de2cfe" ns1:_="" ns2:_="" ns3:_="">
    <xsd:import namespace="http://schemas.microsoft.com/sharepoint/v3"/>
    <xsd:import namespace="ca9e2af4-9fd6-4c00-9452-64ebf6905906"/>
    <xsd:import namespace="b0981e14-9546-4921-979c-d1d88665802f"/>
    <xsd:element name="properties">
      <xsd:complexType>
        <xsd:sequence>
          <xsd:element name="documentManagement">
            <xsd:complexType>
              <xsd:all>
                <xsd:element ref="ns2:_dlc_DocId" minOccurs="0"/>
                <xsd:element ref="ns2:_dlc_DocIdUrl" minOccurs="0"/>
                <xsd:element ref="ns2:_dlc_DocIdPersistId" minOccurs="0"/>
                <xsd:element ref="ns2:TaxKeywordTaxHTField" minOccurs="0"/>
                <xsd:element ref="ns2:TaxCatchAll" minOccurs="0"/>
                <xsd:element ref="ns1:_ip_UnifiedCompliancePolicyProperties" minOccurs="0"/>
                <xsd:element ref="ns1:_ip_UnifiedCompliancePolicyUIAction" minOccurs="0"/>
                <xsd:element ref="ns3:MediaServiceMetadata" minOccurs="0"/>
                <xsd:element ref="ns3:MediaServiceFastMetadata" minOccurs="0"/>
                <xsd:element ref="ns3:MediaServiceAutoTags" minOccurs="0"/>
                <xsd:element ref="ns3:MediaServiceDateTaken" minOccurs="0"/>
                <xsd:element ref="ns3:MediaServiceOCR" minOccurs="0"/>
                <xsd:element ref="ns2:SharedWithUsers" minOccurs="0"/>
                <xsd:element ref="ns2:SharedWithDetails" minOccurs="0"/>
                <xsd:element ref="ns3:MediaServiceAutoKeyPoints" minOccurs="0"/>
                <xsd:element ref="ns3:MediaServiceKeyPoint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a9e2af4-9fd6-4c00-9452-64ebf6905906" elementFormDefault="qualified">
    <xsd:import namespace="http://schemas.microsoft.com/office/2006/documentManagement/types"/>
    <xsd:import namespace="http://schemas.microsoft.com/office/infopath/2007/PartnerControls"/>
    <xsd:element name="_dlc_DocId" ma:index="2" nillable="true" ma:displayName="Document ID Value" ma:description="The value of the document ID assigned to this item." ma:internalName="_dlc_DocId" ma:readOnly="true">
      <xsd:simpleType>
        <xsd:restriction base="dms:Text"/>
      </xsd:simpleType>
    </xsd:element>
    <xsd:element name="_dlc_DocIdUrl" ma:index="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4" nillable="true" ma:displayName="Persist ID" ma:description="Keep ID on add." ma:hidden="true" ma:internalName="_dlc_DocIdPersistId" ma:readOnly="true">
      <xsd:simpleType>
        <xsd:restriction base="dms:Boolean"/>
      </xsd:simpleType>
    </xsd:element>
    <xsd:element name="TaxKeywordTaxHTField" ma:index="6" nillable="true" ma:taxonomy="true" ma:internalName="TaxKeywordTaxHTField" ma:taxonomyFieldName="TaxKeyword" ma:displayName="Enterprise Keywords" ma:readOnly="false" ma:fieldId="{23f27201-bee3-471e-b2e7-b64fd8b7ca38}" ma:taxonomyMulti="true" ma:sspId="aa39ecb8-9c7e-4fbc-98c6-c63b8f98d5d6" ma:termSetId="00000000-0000-0000-0000-000000000000" ma:anchorId="00000000-0000-0000-0000-000000000000" ma:open="true" ma:isKeyword="true">
      <xsd:complexType>
        <xsd:sequence>
          <xsd:element ref="pc:Terms" minOccurs="0" maxOccurs="1"/>
        </xsd:sequence>
      </xsd:complexType>
    </xsd:element>
    <xsd:element name="TaxCatchAll" ma:index="7" nillable="true" ma:displayName="Taxonomy Catch All Column" ma:hidden="true" ma:list="{68ff1437-9e0c-4ffc-aad2-6ce12d4285b0}" ma:internalName="TaxCatchAll" ma:showField="CatchAllData" ma:web="ca9e2af4-9fd6-4c00-9452-64ebf690590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0981e14-9546-4921-979c-d1d88665802f"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Tags" ma:index="18" nillable="true" ma:displayName="MediaServiceAutoTags" ma:internalName="MediaServiceAutoTags"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OCR" ma:index="20" nillable="true" ma:displayName="MediaServiceOCR" ma:internalName="MediaServiceOCR" ma:readOnly="true">
      <xsd:simpleType>
        <xsd:restriction base="dms:Note">
          <xsd:maxLength value="255"/>
        </xsd:restriction>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MediaServiceGenerationTime" ma:index="25" nillable="true" ma:displayName="MediaServiceGenerationTime" ma:hidden="true" ma:internalName="MediaServiceGenerationTime" ma:readOnly="true">
      <xsd:simpleType>
        <xsd:restriction base="dms:Text"/>
      </xsd:simpleType>
    </xsd:element>
    <xsd:element name="MediaServiceEventHashCode" ma:index="2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pc="http://schemas.microsoft.com/office/infopath/2007/PartnerControls" xmlns:xsi="http://www.w3.org/2001/XMLSchema-instance">
  <documentManagement>
    <_ip_UnifiedCompliancePolicyUIAction xmlns="http://schemas.microsoft.com/sharepoint/v3" xsi:nil="true"/>
    <TaxKeywordTaxHTField xmlns="ca9e2af4-9fd6-4c00-9452-64ebf6905906">
      <Terms xmlns="http://schemas.microsoft.com/office/infopath/2007/PartnerControls"/>
    </TaxKeywordTaxHTField>
    <_ip_UnifiedCompliancePolicyProperties xmlns="http://schemas.microsoft.com/sharepoint/v3" xsi:nil="true"/>
    <TaxCatchAll xmlns="ca9e2af4-9fd6-4c00-9452-64ebf6905906"/>
    <_dlc_DocId xmlns="ca9e2af4-9fd6-4c00-9452-64ebf6905906">HSCCLOUD-1785062651-4150</_dlc_DocId>
    <_dlc_DocIdUrl xmlns="ca9e2af4-9fd6-4c00-9452-64ebf6905906">
      <Url>https://fwcc.sharepoint.com/sites/hsc/scp/_layouts/15/DocIdRedir.aspx?ID=HSCCLOUD-1785062651-4150</Url>
      <Description>HSCCLOUD-1785062651-4150</Description>
    </_dlc_DocIdUrl>
  </documentManagement>
</p:properties>
</file>

<file path=customXml/itemProps1.xml><?xml version="1.0" encoding="utf-8"?>
<ds:datastoreItem xmlns:ds="http://schemas.openxmlformats.org/officeDocument/2006/customXml" ds:itemID="{9C179E08-8C07-4C37-8534-312A7E5B5F22}">
  <ds:schemaRefs>
    <ds:schemaRef ds:uri="http://schemas.microsoft.com/sharepoint/events"/>
  </ds:schemaRefs>
</ds:datastoreItem>
</file>

<file path=customXml/itemProps2.xml><?xml version="1.0" encoding="utf-8"?>
<ds:datastoreItem xmlns:ds="http://schemas.openxmlformats.org/officeDocument/2006/customXml" ds:itemID="{99F7D115-6619-4999-9968-8DC2B887A7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9e2af4-9fd6-4c00-9452-64ebf6905906"/>
    <ds:schemaRef ds:uri="b0981e14-9546-4921-979c-d1d8866580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FD5261-DF00-4DF8-A728-1AF96C2EB31F}">
  <ds:schemaRefs>
    <ds:schemaRef ds:uri="http://schemas.microsoft.com/sharepoint/v3/contenttype/forms"/>
  </ds:schemaRefs>
</ds:datastoreItem>
</file>

<file path=customXml/itemProps4.xml><?xml version="1.0" encoding="utf-8"?>
<ds:datastoreItem xmlns:ds="http://schemas.openxmlformats.org/officeDocument/2006/customXml" ds:itemID="{B56AB701-5551-49BC-BFD5-FAB03AC069A5}">
  <ds:schemaRefs>
    <ds:schemaRef ds:uri="http://schemas.microsoft.com/office/2006/metadata/properties"/>
    <ds:schemaRef ds:uri="http://purl.org/dc/elements/1.1/"/>
    <ds:schemaRef ds:uri="http://purl.org/dc/terms/"/>
    <ds:schemaRef ds:uri="http://schemas.microsoft.com/office/2006/documentManagement/types"/>
    <ds:schemaRef ds:uri="b0981e14-9546-4921-979c-d1d88665802f"/>
    <ds:schemaRef ds:uri="http://purl.org/dc/dcmitype/"/>
    <ds:schemaRef ds:uri="http://schemas.microsoft.com/office/infopath/2007/PartnerControls"/>
    <ds:schemaRef ds:uri="http://schemas.openxmlformats.org/package/2006/metadata/core-properties"/>
    <ds:schemaRef ds:uri="ca9e2af4-9fd6-4c00-9452-64ebf6905906"/>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2209</TotalTime>
  <Words>3178</Words>
  <Application>Microsoft Office PowerPoint</Application>
  <PresentationFormat>Widescreen</PresentationFormat>
  <Paragraphs>295</Paragraphs>
  <Slides>35</Slides>
  <Notes>29</Notes>
  <HiddenSlides>0</HiddenSlides>
  <MMClips>35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Calibri Light</vt:lpstr>
      <vt:lpstr>Franklin Gothic Book</vt:lpstr>
      <vt:lpstr>Segoe UI</vt:lpstr>
      <vt:lpstr>Times New Roman</vt:lpstr>
      <vt:lpstr>Office Theme</vt:lpstr>
      <vt:lpstr>Southeastern American Kestrel Species Conservation Measures and Permitting Guidelines: FDOT Presentation</vt:lpstr>
      <vt:lpstr>Outline </vt:lpstr>
      <vt:lpstr>Background</vt:lpstr>
      <vt:lpstr>Background </vt:lpstr>
      <vt:lpstr>Example Habitat</vt:lpstr>
      <vt:lpstr>PowerPoint Presentation</vt:lpstr>
      <vt:lpstr>Threats </vt:lpstr>
      <vt:lpstr>Protections for state Threatened species </vt:lpstr>
      <vt:lpstr>What is “take?”</vt:lpstr>
      <vt:lpstr>What does it mean to “harm?”</vt:lpstr>
      <vt:lpstr>What does it mean to “harass?”</vt:lpstr>
      <vt:lpstr>Guidelines and 1993 Technical Report</vt:lpstr>
      <vt:lpstr>Man-made structure policy </vt:lpstr>
      <vt:lpstr>Activities cause take if they result in…</vt:lpstr>
      <vt:lpstr>Kestrel Guidelines: Survey Recommendations  </vt:lpstr>
      <vt:lpstr>Habitat Use Centroid</vt:lpstr>
      <vt:lpstr>Significant Habitat Modification </vt:lpstr>
      <vt:lpstr>Avoidance and authorizations </vt:lpstr>
      <vt:lpstr>How to avoid a permit</vt:lpstr>
      <vt:lpstr>How to avoid a permit</vt:lpstr>
      <vt:lpstr>How to avoid a permit</vt:lpstr>
      <vt:lpstr>Activities not expected to cause take</vt:lpstr>
      <vt:lpstr>Nest boxes and significant habitat modification </vt:lpstr>
      <vt:lpstr>Example</vt:lpstr>
      <vt:lpstr>Example</vt:lpstr>
      <vt:lpstr>Kestrel Mapping Tool</vt:lpstr>
      <vt:lpstr>Kestrel Box Mapping Tool</vt:lpstr>
      <vt:lpstr>FWC Permitting </vt:lpstr>
      <vt:lpstr>Incidental Take Permits </vt:lpstr>
      <vt:lpstr>FWC Permitting </vt:lpstr>
      <vt:lpstr>Examples of minimization options </vt:lpstr>
      <vt:lpstr>PowerPoint Presentation</vt:lpstr>
      <vt:lpstr>PowerPoint Presentation</vt:lpstr>
      <vt:lpstr>Resources</vt:lpstr>
      <vt:lpstr>Contact for more information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Chatraw, Shanna</dc:creator>
  <cp:lastModifiedBy>Rach, Denise</cp:lastModifiedBy>
  <cp:revision>42</cp:revision>
  <dcterms:created xsi:type="dcterms:W3CDTF">2017-08-16T18:48:23Z</dcterms:created>
  <dcterms:modified xsi:type="dcterms:W3CDTF">2021-06-23T15:46:04Z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0x0101008854F40AA8BFC948B7EF186326F0EF75</vt:lpwstr>
  </property>
  <property fmtid="{D5CDD505-2E9C-101B-9397-08002B2CF9AE}" pid="3" name="_dlc_DocIdItemGuid">
    <vt:lpwstr>d4238c4f-9826-4682-b0d2-d96c33d03573</vt:lpwstr>
  </property>
  <property fmtid="{D5CDD505-2E9C-101B-9397-08002B2CF9AE}" pid="4" name="FileLeafRef">
    <vt:lpwstr>Presentation Template_Land.pptx</vt:lpwstr>
  </property>
  <property fmtid="{D5CDD505-2E9C-101B-9397-08002B2CF9AE}" pid="5" name="source_item_id">
    <vt:lpwstr>231</vt:lpwstr>
  </property>
  <property fmtid="{D5CDD505-2E9C-101B-9397-08002B2CF9AE}" pid="6" name="TaxKeyword">
    <vt:lpwstr/>
  </property>
</Properties>
</file>