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4"/>
  </p:sldMasterIdLst>
  <p:notesMasterIdLst>
    <p:notesMasterId r:id="rId66"/>
  </p:notesMasterIdLst>
  <p:handoutMasterIdLst>
    <p:handoutMasterId r:id="rId67"/>
  </p:handoutMasterIdLst>
  <p:sldIdLst>
    <p:sldId id="256" r:id="rId5"/>
    <p:sldId id="557" r:id="rId6"/>
    <p:sldId id="488" r:id="rId7"/>
    <p:sldId id="558" r:id="rId8"/>
    <p:sldId id="489" r:id="rId9"/>
    <p:sldId id="559" r:id="rId10"/>
    <p:sldId id="561" r:id="rId11"/>
    <p:sldId id="560" r:id="rId12"/>
    <p:sldId id="493" r:id="rId13"/>
    <p:sldId id="494" r:id="rId14"/>
    <p:sldId id="495" r:id="rId15"/>
    <p:sldId id="571" r:id="rId16"/>
    <p:sldId id="572" r:id="rId17"/>
    <p:sldId id="573" r:id="rId18"/>
    <p:sldId id="497" r:id="rId19"/>
    <p:sldId id="580" r:id="rId20"/>
    <p:sldId id="498" r:id="rId21"/>
    <p:sldId id="562" r:id="rId22"/>
    <p:sldId id="479" r:id="rId23"/>
    <p:sldId id="547" r:id="rId24"/>
    <p:sldId id="480" r:id="rId25"/>
    <p:sldId id="537" r:id="rId26"/>
    <p:sldId id="482" r:id="rId27"/>
    <p:sldId id="538" r:id="rId28"/>
    <p:sldId id="484" r:id="rId29"/>
    <p:sldId id="540" r:id="rId30"/>
    <p:sldId id="481" r:id="rId31"/>
    <p:sldId id="542" r:id="rId32"/>
    <p:sldId id="544" r:id="rId33"/>
    <p:sldId id="536" r:id="rId34"/>
    <p:sldId id="563" r:id="rId35"/>
    <p:sldId id="541" r:id="rId36"/>
    <p:sldId id="486" r:id="rId37"/>
    <p:sldId id="543" r:id="rId38"/>
    <p:sldId id="487" r:id="rId39"/>
    <p:sldId id="555" r:id="rId40"/>
    <p:sldId id="499" r:id="rId41"/>
    <p:sldId id="548" r:id="rId42"/>
    <p:sldId id="551" r:id="rId43"/>
    <p:sldId id="500" r:id="rId44"/>
    <p:sldId id="566" r:id="rId45"/>
    <p:sldId id="568" r:id="rId46"/>
    <p:sldId id="505" r:id="rId47"/>
    <p:sldId id="569" r:id="rId48"/>
    <p:sldId id="506" r:id="rId49"/>
    <p:sldId id="570" r:id="rId50"/>
    <p:sldId id="575" r:id="rId51"/>
    <p:sldId id="577" r:id="rId52"/>
    <p:sldId id="507" r:id="rId53"/>
    <p:sldId id="508" r:id="rId54"/>
    <p:sldId id="564" r:id="rId55"/>
    <p:sldId id="520" r:id="rId56"/>
    <p:sldId id="578" r:id="rId57"/>
    <p:sldId id="522" r:id="rId58"/>
    <p:sldId id="523" r:id="rId59"/>
    <p:sldId id="527" r:id="rId60"/>
    <p:sldId id="565" r:id="rId61"/>
    <p:sldId id="574" r:id="rId62"/>
    <p:sldId id="528" r:id="rId63"/>
    <p:sldId id="529" r:id="rId64"/>
    <p:sldId id="549" r:id="rId6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 id="{7831241D-C97F-496D-B0AE-898A9E577593}">
          <p14:sldIdLst>
            <p14:sldId id="256"/>
            <p14:sldId id="557"/>
            <p14:sldId id="488"/>
            <p14:sldId id="558"/>
            <p14:sldId id="489"/>
            <p14:sldId id="559"/>
            <p14:sldId id="561"/>
            <p14:sldId id="560"/>
            <p14:sldId id="493"/>
            <p14:sldId id="494"/>
            <p14:sldId id="495"/>
            <p14:sldId id="571"/>
            <p14:sldId id="572"/>
            <p14:sldId id="573"/>
            <p14:sldId id="497"/>
            <p14:sldId id="580"/>
            <p14:sldId id="498"/>
            <p14:sldId id="562"/>
            <p14:sldId id="479"/>
            <p14:sldId id="547"/>
            <p14:sldId id="480"/>
            <p14:sldId id="537"/>
            <p14:sldId id="482"/>
            <p14:sldId id="538"/>
            <p14:sldId id="484"/>
            <p14:sldId id="540"/>
            <p14:sldId id="481"/>
            <p14:sldId id="542"/>
            <p14:sldId id="544"/>
            <p14:sldId id="536"/>
            <p14:sldId id="563"/>
            <p14:sldId id="541"/>
            <p14:sldId id="486"/>
            <p14:sldId id="543"/>
            <p14:sldId id="487"/>
            <p14:sldId id="555"/>
            <p14:sldId id="499"/>
            <p14:sldId id="548"/>
            <p14:sldId id="551"/>
            <p14:sldId id="500"/>
            <p14:sldId id="566"/>
            <p14:sldId id="568"/>
            <p14:sldId id="505"/>
            <p14:sldId id="569"/>
            <p14:sldId id="506"/>
            <p14:sldId id="570"/>
            <p14:sldId id="575"/>
            <p14:sldId id="577"/>
            <p14:sldId id="507"/>
            <p14:sldId id="508"/>
            <p14:sldId id="564"/>
            <p14:sldId id="520"/>
            <p14:sldId id="578"/>
            <p14:sldId id="522"/>
            <p14:sldId id="523"/>
            <p14:sldId id="527"/>
            <p14:sldId id="565"/>
            <p14:sldId id="574"/>
            <p14:sldId id="528"/>
            <p14:sldId id="529"/>
            <p14:sldId id="54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F13965-3B8C-F302-0115-0169F12F9D9F}" name="Bradley, Catherine" initials="BC" userId="S::Catherine.Bradley@dot.state.fl.us::af70ec41-722e-443a-8194-98ada91f17ab" providerId="AD"/>
  <p188:author id="{55373F89-D3FF-2BB9-F99A-5B00093DC9ED}" name="Samaan, Engy" initials="SE" userId="S::Engy.Samaan@dot.state.fl.us::ae9cbcff-4cc3-4526-b805-84ec38ced771" providerId="AD"/>
  <p188:author id="{363CCFF8-5169-B895-8F47-48CEE2CA005C}" name="Lasher, Wendy G" initials="LWG" userId="S::Wendy.Lasher@atkinsglobal.com::595e264d-9a0b-4959-a3de-02c0321736f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sher, Wendy G" initials="LWG" lastIdx="1" clrIdx="0">
    <p:extLst>
      <p:ext uri="{19B8F6BF-5375-455C-9EA6-DF929625EA0E}">
        <p15:presenceInfo xmlns:p15="http://schemas.microsoft.com/office/powerpoint/2012/main" userId="S::Wendy.Lasher@atkinsglobal.com::595e264d-9a0b-4959-a3de-02c0321736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6D98"/>
    <a:srgbClr val="415C81"/>
    <a:srgbClr val="A59F9F"/>
    <a:srgbClr val="005984"/>
    <a:srgbClr val="0F8CCC"/>
    <a:srgbClr val="C3C3C3"/>
    <a:srgbClr val="E0CD8E"/>
    <a:srgbClr val="C0C0C0"/>
    <a:srgbClr val="C2C2C2"/>
    <a:srgbClr val="C4C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21" autoAdjust="0"/>
    <p:restoredTop sz="73561" autoAdjust="0"/>
  </p:normalViewPr>
  <p:slideViewPr>
    <p:cSldViewPr snapToGrid="0">
      <p:cViewPr varScale="1">
        <p:scale>
          <a:sx n="60" d="100"/>
          <a:sy n="60" d="100"/>
        </p:scale>
        <p:origin x="1771" y="3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4512" y="10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7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sher, Wendy G" userId="595e264d-9a0b-4959-a3de-02c0321736f4" providerId="ADAL" clId="{1487880D-FC60-4BD8-ADFB-3D536EC2C0BD}"/>
    <pc:docChg chg="modSld">
      <pc:chgData name="Lasher, Wendy G" userId="595e264d-9a0b-4959-a3de-02c0321736f4" providerId="ADAL" clId="{1487880D-FC60-4BD8-ADFB-3D536EC2C0BD}" dt="2023-10-04T12:57:57.658" v="6" actId="20577"/>
      <pc:docMkLst>
        <pc:docMk/>
      </pc:docMkLst>
      <pc:sldChg chg="modSp mod">
        <pc:chgData name="Lasher, Wendy G" userId="595e264d-9a0b-4959-a3de-02c0321736f4" providerId="ADAL" clId="{1487880D-FC60-4BD8-ADFB-3D536EC2C0BD}" dt="2023-10-04T12:57:57.658" v="6" actId="20577"/>
        <pc:sldMkLst>
          <pc:docMk/>
          <pc:sldMk cId="1027191081" sldId="256"/>
        </pc:sldMkLst>
        <pc:spChg chg="mod">
          <ac:chgData name="Lasher, Wendy G" userId="595e264d-9a0b-4959-a3de-02c0321736f4" providerId="ADAL" clId="{1487880D-FC60-4BD8-ADFB-3D536EC2C0BD}" dt="2023-10-04T12:57:57.658" v="6" actId="20577"/>
          <ac:spMkLst>
            <pc:docMk/>
            <pc:sldMk cId="1027191081" sldId="256"/>
            <ac:spMk id="7" creationId="{663184BC-EA2D-4264-85DF-D1EAC270CF76}"/>
          </ac:spMkLst>
        </pc:spChg>
      </pc:sldChg>
    </pc:docChg>
  </pc:docChgLst>
  <pc:docChgLst>
    <pc:chgData name="Lasher, Wendy G" userId="595e264d-9a0b-4959-a3de-02c0321736f4" providerId="ADAL" clId="{998C5369-7AC1-46B2-9EEC-F4592ED9C188}"/>
    <pc:docChg chg="modSld sldOrd">
      <pc:chgData name="Lasher, Wendy G" userId="595e264d-9a0b-4959-a3de-02c0321736f4" providerId="ADAL" clId="{998C5369-7AC1-46B2-9EEC-F4592ED9C188}" dt="2023-08-31T14:22:44.654" v="1"/>
      <pc:docMkLst>
        <pc:docMk/>
      </pc:docMkLst>
      <pc:sldChg chg="ord">
        <pc:chgData name="Lasher, Wendy G" userId="595e264d-9a0b-4959-a3de-02c0321736f4" providerId="ADAL" clId="{998C5369-7AC1-46B2-9EEC-F4592ED9C188}" dt="2023-08-31T14:22:44.654" v="1"/>
        <pc:sldMkLst>
          <pc:docMk/>
          <pc:sldMk cId="3246978306" sldId="47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C38B28-974B-4F0D-94F2-7F234C4A1E94}"/>
              </a:ext>
            </a:extLst>
          </p:cNvPr>
          <p:cNvSpPr>
            <a:spLocks noGrp="1"/>
          </p:cNvSpPr>
          <p:nvPr>
            <p:ph type="hdr" sz="quarter"/>
          </p:nvPr>
        </p:nvSpPr>
        <p:spPr>
          <a:xfrm>
            <a:off x="0" y="0"/>
            <a:ext cx="3077739" cy="471054"/>
          </a:xfrm>
          <a:prstGeom prst="rect">
            <a:avLst/>
          </a:prstGeom>
        </p:spPr>
        <p:txBody>
          <a:bodyPr vert="horz" lIns="94218" tIns="47108" rIns="94218" bIns="47108" rtlCol="0"/>
          <a:lstStyle>
            <a:lvl1pPr algn="l">
              <a:defRPr sz="1200"/>
            </a:lvl1pPr>
          </a:lstStyle>
          <a:p>
            <a:endParaRPr lang="en-US" dirty="0"/>
          </a:p>
        </p:txBody>
      </p:sp>
      <p:sp>
        <p:nvSpPr>
          <p:cNvPr id="3" name="Date Placeholder 2">
            <a:extLst>
              <a:ext uri="{FF2B5EF4-FFF2-40B4-BE49-F238E27FC236}">
                <a16:creationId xmlns:a16="http://schemas.microsoft.com/office/drawing/2014/main" id="{254E4121-E02A-4C7E-8E52-4B9127223D92}"/>
              </a:ext>
            </a:extLst>
          </p:cNvPr>
          <p:cNvSpPr>
            <a:spLocks noGrp="1"/>
          </p:cNvSpPr>
          <p:nvPr>
            <p:ph type="dt" sz="quarter" idx="1"/>
          </p:nvPr>
        </p:nvSpPr>
        <p:spPr>
          <a:xfrm>
            <a:off x="4023093" y="0"/>
            <a:ext cx="3077739" cy="471054"/>
          </a:xfrm>
          <a:prstGeom prst="rect">
            <a:avLst/>
          </a:prstGeom>
        </p:spPr>
        <p:txBody>
          <a:bodyPr vert="horz" lIns="94218" tIns="47108" rIns="94218" bIns="47108" rtlCol="0"/>
          <a:lstStyle>
            <a:lvl1pPr algn="r">
              <a:defRPr sz="1200"/>
            </a:lvl1pPr>
          </a:lstStyle>
          <a:p>
            <a:fld id="{228EA346-7E27-459F-BB7F-AD35A63647B9}" type="datetimeFigureOut">
              <a:rPr lang="en-US" smtClean="0"/>
              <a:t>10/4/2023</a:t>
            </a:fld>
            <a:endParaRPr lang="en-US" dirty="0"/>
          </a:p>
        </p:txBody>
      </p:sp>
      <p:sp>
        <p:nvSpPr>
          <p:cNvPr id="4" name="Footer Placeholder 3">
            <a:extLst>
              <a:ext uri="{FF2B5EF4-FFF2-40B4-BE49-F238E27FC236}">
                <a16:creationId xmlns:a16="http://schemas.microsoft.com/office/drawing/2014/main" id="{B0C94BF1-FF9C-4800-9FC3-ED5563D44430}"/>
              </a:ext>
            </a:extLst>
          </p:cNvPr>
          <p:cNvSpPr>
            <a:spLocks noGrp="1"/>
          </p:cNvSpPr>
          <p:nvPr>
            <p:ph type="ftr" sz="quarter" idx="2"/>
          </p:nvPr>
        </p:nvSpPr>
        <p:spPr>
          <a:xfrm>
            <a:off x="0" y="8917423"/>
            <a:ext cx="3077739" cy="471053"/>
          </a:xfrm>
          <a:prstGeom prst="rect">
            <a:avLst/>
          </a:prstGeom>
        </p:spPr>
        <p:txBody>
          <a:bodyPr vert="horz" lIns="94218" tIns="47108" rIns="94218" bIns="47108"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147FA79-B15A-43BB-B6A3-009E158F4916}"/>
              </a:ext>
            </a:extLst>
          </p:cNvPr>
          <p:cNvSpPr>
            <a:spLocks noGrp="1"/>
          </p:cNvSpPr>
          <p:nvPr>
            <p:ph type="sldNum" sz="quarter" idx="3"/>
          </p:nvPr>
        </p:nvSpPr>
        <p:spPr>
          <a:xfrm>
            <a:off x="4023093" y="8917423"/>
            <a:ext cx="3077739" cy="471053"/>
          </a:xfrm>
          <a:prstGeom prst="rect">
            <a:avLst/>
          </a:prstGeom>
        </p:spPr>
        <p:txBody>
          <a:bodyPr vert="horz" lIns="94218" tIns="47108" rIns="94218" bIns="47108" rtlCol="0" anchor="b"/>
          <a:lstStyle>
            <a:lvl1pPr algn="r">
              <a:defRPr sz="1200"/>
            </a:lvl1pPr>
          </a:lstStyle>
          <a:p>
            <a:fld id="{057900E2-1531-44EC-A750-1691201E94AD}" type="slidenum">
              <a:rPr lang="en-US" smtClean="0"/>
              <a:t>‹#›</a:t>
            </a:fld>
            <a:endParaRPr lang="en-US" dirty="0"/>
          </a:p>
        </p:txBody>
      </p:sp>
    </p:spTree>
    <p:extLst>
      <p:ext uri="{BB962C8B-B14F-4D97-AF65-F5344CB8AC3E}">
        <p14:creationId xmlns:p14="http://schemas.microsoft.com/office/powerpoint/2010/main" val="1262869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18" tIns="47108" rIns="94218" bIns="47108"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18" tIns="47108" rIns="94218" bIns="47108" rtlCol="0"/>
          <a:lstStyle>
            <a:lvl1pPr algn="r">
              <a:defRPr sz="1200"/>
            </a:lvl1pPr>
          </a:lstStyle>
          <a:p>
            <a:fld id="{AC40182C-FC6F-4F5D-96CF-F58BA6C81241}" type="datetimeFigureOut">
              <a:rPr lang="en-US" smtClean="0"/>
              <a:t>10/4/2023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8" tIns="47108" rIns="94218" bIns="47108"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18" tIns="47108" rIns="94218" bIns="471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18" tIns="47108" rIns="94218" bIns="4710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18" tIns="47108" rIns="94218" bIns="47108" rtlCol="0" anchor="b"/>
          <a:lstStyle>
            <a:lvl1pPr algn="r">
              <a:defRPr sz="1200"/>
            </a:lvl1pPr>
          </a:lstStyle>
          <a:p>
            <a:fld id="{9B478FDB-2149-4DCD-B591-2CA885795073}" type="slidenum">
              <a:rPr lang="en-US" smtClean="0"/>
              <a:t>‹#›</a:t>
            </a:fld>
            <a:endParaRPr lang="en-US" dirty="0"/>
          </a:p>
        </p:txBody>
      </p:sp>
    </p:spTree>
    <p:extLst>
      <p:ext uri="{BB962C8B-B14F-4D97-AF65-F5344CB8AC3E}">
        <p14:creationId xmlns:p14="http://schemas.microsoft.com/office/powerpoint/2010/main" val="194793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Welcome to the FDOT Office of Environmental Management’s Purpose and Need Statements training. </a:t>
            </a:r>
          </a:p>
          <a:p>
            <a:endParaRPr lang="en-US" b="1" dirty="0">
              <a:solidFill>
                <a:srgbClr val="FF0000"/>
              </a:solidFill>
              <a:highlight>
                <a:srgbClr val="FFFF00"/>
              </a:highlight>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Before we get started, we wanted to make note that any non-FDOT attendees who wants credit for the class will need to provide name, e-mail and PE Number (as applicable) to the Chat box.  We will use this information to send out Certifications.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B478FDB-2149-4DCD-B591-2CA885795073}" type="slidenum">
              <a:rPr lang="en-US" smtClean="0"/>
              <a:t>1</a:t>
            </a:fld>
            <a:endParaRPr lang="en-US" dirty="0"/>
          </a:p>
        </p:txBody>
      </p:sp>
    </p:spTree>
    <p:extLst>
      <p:ext uri="{BB962C8B-B14F-4D97-AF65-F5344CB8AC3E}">
        <p14:creationId xmlns:p14="http://schemas.microsoft.com/office/powerpoint/2010/main" val="573260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Lastly, do not sell the project with the Purpose and Need Statement.  </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10</a:t>
            </a:fld>
            <a:endParaRPr lang="en-US" dirty="0"/>
          </a:p>
        </p:txBody>
      </p:sp>
    </p:spTree>
    <p:extLst>
      <p:ext uri="{BB962C8B-B14F-4D97-AF65-F5344CB8AC3E}">
        <p14:creationId xmlns:p14="http://schemas.microsoft.com/office/powerpoint/2010/main" val="2969739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Before we move into our next training section, we have a few quiz questions to make sure we understand what is a Purpose and Need statement.  Please select what you feel  to be the correct answer.</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11</a:t>
            </a:fld>
            <a:endParaRPr lang="en-US" dirty="0"/>
          </a:p>
        </p:txBody>
      </p:sp>
    </p:spTree>
    <p:extLst>
      <p:ext uri="{BB962C8B-B14F-4D97-AF65-F5344CB8AC3E}">
        <p14:creationId xmlns:p14="http://schemas.microsoft.com/office/powerpoint/2010/main" val="1188881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b. A failure to meet the schedule that the federal agency committed to during scoping. The schedule is created at the beginning of the project, and it is usually modified throughout the PD&amp;E study. It is typically not used as a basis for a legal challenge.</a:t>
            </a:r>
          </a:p>
        </p:txBody>
      </p:sp>
      <p:sp>
        <p:nvSpPr>
          <p:cNvPr id="4" name="Slide Number Placeholder 3"/>
          <p:cNvSpPr>
            <a:spLocks noGrp="1"/>
          </p:cNvSpPr>
          <p:nvPr>
            <p:ph type="sldNum" sz="quarter" idx="5"/>
          </p:nvPr>
        </p:nvSpPr>
        <p:spPr/>
        <p:txBody>
          <a:bodyPr/>
          <a:lstStyle/>
          <a:p>
            <a:fld id="{9B478FDB-2149-4DCD-B591-2CA885795073}" type="slidenum">
              <a:rPr lang="en-US" smtClean="0"/>
              <a:t>12</a:t>
            </a:fld>
            <a:endParaRPr lang="en-US" dirty="0"/>
          </a:p>
        </p:txBody>
      </p:sp>
    </p:spTree>
    <p:extLst>
      <p:ext uri="{BB962C8B-B14F-4D97-AF65-F5344CB8AC3E}">
        <p14:creationId xmlns:p14="http://schemas.microsoft.com/office/powerpoint/2010/main" val="5947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final quiz question for this section of the training is a True or False question.…</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13</a:t>
            </a:fld>
            <a:endParaRPr lang="en-US" dirty="0"/>
          </a:p>
        </p:txBody>
      </p:sp>
    </p:spTree>
    <p:extLst>
      <p:ext uri="{BB962C8B-B14F-4D97-AF65-F5344CB8AC3E}">
        <p14:creationId xmlns:p14="http://schemas.microsoft.com/office/powerpoint/2010/main" val="4117888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You are right if you answered True.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Purpose and Need Statement  explains to the reader why an agency action is necessary and serves as the basis for identifying reasonable alternatives which meet the Purpose and Need.</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14</a:t>
            </a:fld>
            <a:endParaRPr lang="en-US" dirty="0"/>
          </a:p>
        </p:txBody>
      </p:sp>
    </p:spTree>
    <p:extLst>
      <p:ext uri="{BB962C8B-B14F-4D97-AF65-F5344CB8AC3E}">
        <p14:creationId xmlns:p14="http://schemas.microsoft.com/office/powerpoint/2010/main" val="2976297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now moving to the “How Do We Develop the Purpose and Need Statement” segment of the training.  This is the meat of the training where we will dig deeper into what a purpose and need should look like, the elements of need, and you will see both good and bad examples of a Purpose and Need Statement. The examples used for the training are based on real projects but have been changed with fictitious details and have been simplified for training purposes.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will start with how to Define the Purpose and then move into the Need.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Earlier we discussed that the Purpose is the “what” of the proposed action. What FDOT is trying to accomplish. So, we will want to write a problem statement. When doing this, state the reason why the FDOT is proposing a certain project.  The Purpose should articulate in one or two sentences the project's primary objective. We do not want to be overly broad such that it invites the consideration of an infinite number of alternatives.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Shown here is an example of a good Purpose.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purpose of the project is to reduce congestion and improve mobility on S.R.76 between Elm Street and Oak Avenue</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bad Purpose might say “The purpose of the project is to widen S.R.76 between Elm Street and Oak Avenue from a two-lane road to four lanes to relieve congestion.” Here the purpose sentence states a solution, discusses a particular action, and does not fully state the problem.  These are things that should NOT be in a purpose statement.</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15</a:t>
            </a:fld>
            <a:endParaRPr lang="en-US" dirty="0"/>
          </a:p>
        </p:txBody>
      </p:sp>
    </p:spTree>
    <p:extLst>
      <p:ext uri="{BB962C8B-B14F-4D97-AF65-F5344CB8AC3E}">
        <p14:creationId xmlns:p14="http://schemas.microsoft.com/office/powerpoint/2010/main" val="1296169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OEM often is asked “should primary and secondary purposes be included”?  The answer is there can be primary and secondary Purposes, but it is not required to have both.  If you decide to have both, data must be provided to support both. Note you can have multiple primary and secondary purposes.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Sometimes it can be confusing to distinguish between the two.  A Primary purpose is a “driver” of the project. It reflects the fundamental reason why the project is being proposed and it is used to develop and screen alternatives. Whereas a secondary purpose is an additional purpose.  It is desirable (non-critical), but not the core purpose of the project. A secondary purpose is not used to screen alternatives; however, they may be able to support selection of the preferred alternative.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example of a purpose that has both primary and secondary is: “The Purpose of this project is to improve roadway deficiencies along Florida Road between Riverview Drive and College Avenue (primary purpose).  In addition, a goal of this project is to improve safety conditions for vehicle and pedestrian traffic.” (secondary purpose)</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16</a:t>
            </a:fld>
            <a:endParaRPr lang="en-US" dirty="0"/>
          </a:p>
        </p:txBody>
      </p:sp>
    </p:spTree>
    <p:extLst>
      <p:ext uri="{BB962C8B-B14F-4D97-AF65-F5344CB8AC3E}">
        <p14:creationId xmlns:p14="http://schemas.microsoft.com/office/powerpoint/2010/main" val="3873017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9144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I want to Define the Need. As a recap, the Need is the “ why” the proposed action is needed.  It identifies the problem(s) the proposed project will address, but remember we are not solving the problem.</a:t>
            </a:r>
          </a:p>
          <a:p>
            <a:pPr marL="0" marR="0">
              <a:lnSpc>
                <a:spcPct val="107000"/>
              </a:lnSpc>
              <a:spcBef>
                <a:spcPts val="0"/>
              </a:spcBef>
              <a:spcAft>
                <a:spcPts val="800"/>
              </a:spcAft>
              <a:tabLst>
                <a:tab pos="9144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writing the need, we must provide data to support the purpose which is the problem statement.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doing this we describe the key problem(s) and the cause of those problems that are being addressed by the proposed project/action.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Keep in mind these next three bullets as well.  First, provide verifiable data in tables and graphs to document a demonstrated need.  I will show you examples of this later in the training.</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Next, do not include non-transportation-related issues or outcomes and goals that are desirable, but not essential. For example, do not include “minimization of environmental impacts.”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Lastly, we should be consistent with the Purpose sentence.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example of a good Need sentence is “The project is needed because S.R.76 between the intersections with Elm Street and Maple Street is: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inadequate to meet current and future traffic volumes, resulting in congestion, reduced mobility, and a Level of Service of ‘F’ on this stretch of highway; and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 does not meet current design standards as the travel lanes are too narrow and there are no shoulders for this classification of roadway.”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sentence would then be followed-up with verifiable data using table to quantify the LOS data.</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tip I would like to leave you with here is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to limit the Need Statement to problems or unsatisfactory conditions for which a solution is truly needed – the more concise and focused the Need Statement, the easier it will be to later compare and evaluate alternatives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17</a:t>
            </a:fld>
            <a:endParaRPr lang="en-US" dirty="0"/>
          </a:p>
        </p:txBody>
      </p:sp>
    </p:spTree>
    <p:extLst>
      <p:ext uri="{BB962C8B-B14F-4D97-AF65-F5344CB8AC3E}">
        <p14:creationId xmlns:p14="http://schemas.microsoft.com/office/powerpoint/2010/main" val="3939322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FHWA guidance and the PD&amp;E Manual outline nine elements of Need shown here, but there can be other needs not on this list.  Also, the project need statement must include Project Status and any other Need elements that are applicable.  If numerous elements apply you may want to consider having primary and secondary purpose and needs.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going to discuss each of these Needs elements in detail.  Each of these slides is packed with information and examples.  This was intentional so that you can come back to this presentation at a later date and utilize this information to guide you through developing a Purpose and Need Statement.</a:t>
            </a:r>
          </a:p>
        </p:txBody>
      </p:sp>
      <p:sp>
        <p:nvSpPr>
          <p:cNvPr id="4" name="Slide Number Placeholder 3"/>
          <p:cNvSpPr>
            <a:spLocks noGrp="1"/>
          </p:cNvSpPr>
          <p:nvPr>
            <p:ph type="sldNum" sz="quarter" idx="5"/>
          </p:nvPr>
        </p:nvSpPr>
        <p:spPr/>
        <p:txBody>
          <a:bodyPr/>
          <a:lstStyle/>
          <a:p>
            <a:fld id="{9B478FDB-2149-4DCD-B591-2CA885795073}" type="slidenum">
              <a:rPr lang="en-US" smtClean="0"/>
              <a:t>18</a:t>
            </a:fld>
            <a:endParaRPr lang="en-US" dirty="0"/>
          </a:p>
        </p:txBody>
      </p:sp>
    </p:spTree>
    <p:extLst>
      <p:ext uri="{BB962C8B-B14F-4D97-AF65-F5344CB8AC3E}">
        <p14:creationId xmlns:p14="http://schemas.microsoft.com/office/powerpoint/2010/main" val="3822015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I mentioned, the first Need element is the only one required for all projects, Project Status.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Planning Consistency is a component of Project Status therefore, we should provide a narrative referencing what is currently in the FDOT State Transportation Improvement Program or STIP and, if applicable, the MPO’s Cost Feasible Long Range Transportation Plan (LRTP) and Transportation Improvement Program, or TIP, that describes all project phases. Depending on the phase the project is in these planning consistency documents must be attached in the  Efficient Transportation Decision Making, or ETDM, Environmental Screening Tool or as an attachment to the  environmental document during the PD&amp;E study. Also, confirm that the project description text and  limits match what is shown in the LRTP. It is important to do this early in the life of the project because the limits need to match in order to receive planning consistency. Updating limits in the LRTP can take several months since the changes have to be approved by the City or County entity.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Planning consistency is required for all projects.  A project cannot receive Location and Design Concept Acceptance, or LDCA, if planning consistency is not obtained.  OEM has planning consistency training available on their website.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Lastly, within the Project Status section describe the project’s history including measures taken to date, other agencies and governmental units involved, action spending, and schedules.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would like to direct your attention to the Data Sources box.  Most of these Needs elements slides have this box to provide examples of where you can find data to write about for that particular element and provide the data or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evidence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the deficiency or problem exists.</a:t>
            </a:r>
          </a:p>
        </p:txBody>
      </p:sp>
      <p:sp>
        <p:nvSpPr>
          <p:cNvPr id="4" name="Slide Number Placeholder 3"/>
          <p:cNvSpPr>
            <a:spLocks noGrp="1"/>
          </p:cNvSpPr>
          <p:nvPr>
            <p:ph type="sldNum" sz="quarter" idx="5"/>
          </p:nvPr>
        </p:nvSpPr>
        <p:spPr/>
        <p:txBody>
          <a:bodyPr/>
          <a:lstStyle/>
          <a:p>
            <a:fld id="{9B478FDB-2149-4DCD-B591-2CA885795073}" type="slidenum">
              <a:rPr lang="en-US" smtClean="0"/>
              <a:t>19</a:t>
            </a:fld>
            <a:endParaRPr lang="en-US" dirty="0"/>
          </a:p>
        </p:txBody>
      </p:sp>
    </p:spTree>
    <p:extLst>
      <p:ext uri="{BB962C8B-B14F-4D97-AF65-F5344CB8AC3E}">
        <p14:creationId xmlns:p14="http://schemas.microsoft.com/office/powerpoint/2010/main" val="295321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some people the Purpose and Need Statement can be the most difficult section to write in a NEPA document and at the same time it is one of the most important sections of the document.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do not have an approved Purpose and Need Statement your project will not advance.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training is to support the FDOT and practitioners in explaining:</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is a Purpose and Need Statement,</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do we develop a Purpose and Need Statement, and</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do we use a Purpose and Need Statement.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Each of these items will be covered in today’s training …</a:t>
            </a:r>
          </a:p>
          <a:p>
            <a:endParaRPr lang="en-US" i="1" dirty="0">
              <a:highlight>
                <a:srgbClr val="FFFF00"/>
              </a:highlight>
            </a:endParaRPr>
          </a:p>
        </p:txBody>
      </p:sp>
      <p:sp>
        <p:nvSpPr>
          <p:cNvPr id="4" name="Slide Number Placeholder 3"/>
          <p:cNvSpPr>
            <a:spLocks noGrp="1"/>
          </p:cNvSpPr>
          <p:nvPr>
            <p:ph type="sldNum" sz="quarter" idx="5"/>
          </p:nvPr>
        </p:nvSpPr>
        <p:spPr/>
        <p:txBody>
          <a:bodyPr/>
          <a:lstStyle/>
          <a:p>
            <a:fld id="{9B478FDB-2149-4DCD-B591-2CA885795073}" type="slidenum">
              <a:rPr lang="en-US" smtClean="0"/>
              <a:t>2</a:t>
            </a:fld>
            <a:endParaRPr lang="en-US" dirty="0"/>
          </a:p>
        </p:txBody>
      </p:sp>
    </p:spTree>
    <p:extLst>
      <p:ext uri="{BB962C8B-B14F-4D97-AF65-F5344CB8AC3E}">
        <p14:creationId xmlns:p14="http://schemas.microsoft.com/office/powerpoint/2010/main" val="1537045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example for Project Status starts out with the project’s history beginning with the Feasibility Study and its results.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 Feasibility Study was completed for this project in 2023. A Build Alternative was recommended for further review during the PD&amp;E study that will provide a 4-lane divided roadway with multi-modal improvements on Sunset Boulevard from 4</a:t>
            </a:r>
            <a:r>
              <a:rPr lang="en-US" sz="1800" i="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Street to the Bay Bridge. The preliminary results also indicate that the left, center, and right alignment options are similar when compared to natural and human environment impacts. With this knowledge, the PD&amp;E study will have the opportunity to further reduce adjacent impacts by considering potential combinations of all the mentioned alternative alignments in order to determine an optimal solution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“Sunset Boulevard from 4</a:t>
            </a:r>
            <a:r>
              <a:rPr lang="en-US" sz="1800" i="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Street to the Bay Bridge is listed in the Cost Feasible Plan (project 33) of the Pinellas County MPO 2050 LRTP for preliminary engineering to provide multi-modal improvements</a:t>
            </a:r>
            <a:r>
              <a:rPr lang="en-US" sz="1800" dirty="0">
                <a:effectLst/>
                <a:latin typeface="Calibri" panose="020F0502020204030204" pitchFamily="34" charset="0"/>
                <a:ea typeface="Calibri" panose="020F0502020204030204" pitchFamily="34" charset="0"/>
                <a:cs typeface="Times New Roman" panose="02020603050405020304" pitchFamily="18" charset="0"/>
              </a:rPr>
              <a:t>.” This paragraph notes priority of the project and what the funding is designated for.</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“Funding for PD&amp;E and Design for Sunset Boulevard is listed in the Forward Pinellas 2023/24-2028/29 TIP. The project is included in the current FDOT 2023-2027 STIP and the FDOT 2023-2027 Five-Year Work Program with $1,700,000 programmed for the PD&amp;E phase in Fiscal Year (FY) 2025.”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This paragraph fulfils the planning consistency requirement of the project status.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important to note that we should not rely exclusively on planning or programming documents, like the STIP, to justify the project. It’s not sufficient to just say,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this project is called-for by the STIP,</a:t>
            </a:r>
            <a:r>
              <a:rPr lang="en-US" sz="1800" dirty="0">
                <a:effectLst/>
                <a:latin typeface="Calibri" panose="020F0502020204030204" pitchFamily="34" charset="0"/>
                <a:ea typeface="Calibri" panose="020F0502020204030204" pitchFamily="34" charset="0"/>
                <a:cs typeface="Times New Roman" panose="02020603050405020304" pitchFamily="18" charset="0"/>
              </a:rPr>
              <a:t>” as this does not convey the true, underlying purpose and need of the project.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i="1" dirty="0"/>
          </a:p>
        </p:txBody>
      </p:sp>
      <p:sp>
        <p:nvSpPr>
          <p:cNvPr id="4" name="Slide Number Placeholder 3"/>
          <p:cNvSpPr>
            <a:spLocks noGrp="1"/>
          </p:cNvSpPr>
          <p:nvPr>
            <p:ph type="sldNum" sz="quarter" idx="5"/>
          </p:nvPr>
        </p:nvSpPr>
        <p:spPr/>
        <p:txBody>
          <a:bodyPr/>
          <a:lstStyle/>
          <a:p>
            <a:fld id="{9B478FDB-2149-4DCD-B591-2CA885795073}" type="slidenum">
              <a:rPr lang="en-US" smtClean="0"/>
              <a:t>20</a:t>
            </a:fld>
            <a:endParaRPr lang="en-US" dirty="0"/>
          </a:p>
        </p:txBody>
      </p:sp>
    </p:spTree>
    <p:extLst>
      <p:ext uri="{BB962C8B-B14F-4D97-AF65-F5344CB8AC3E}">
        <p14:creationId xmlns:p14="http://schemas.microsoft.com/office/powerpoint/2010/main" val="1054723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When developing information concerning Capacity, our next needs element, we need to consider the following questions.</a:t>
            </a:r>
          </a:p>
          <a:p>
            <a:pPr marL="742950" marR="0" lvl="1" indent="-285750">
              <a:lnSpc>
                <a:spcPct val="107000"/>
              </a:lnSpc>
              <a:spcBef>
                <a:spcPts val="0"/>
              </a:spcBef>
              <a:spcAft>
                <a:spcPts val="800"/>
              </a:spcAft>
              <a:buFont typeface="+mj-lt"/>
              <a:buAutoNum type="arabicPeriod"/>
              <a:tabLst>
                <a:tab pos="914400" algn="l"/>
              </a:tabLs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Is the capacity of the existing facility inadequate to serve traffic</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7000"/>
              </a:lnSpc>
              <a:spcBef>
                <a:spcPts val="0"/>
              </a:spcBef>
              <a:spcAft>
                <a:spcPts val="800"/>
              </a:spcAft>
              <a:buFont typeface="+mj-lt"/>
              <a:buAutoNum type="arabicPeriod"/>
              <a:tabLst>
                <a:tab pos="914400" algn="l"/>
              </a:tabLs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What is the projected transportation demand</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800"/>
              </a:spcAft>
              <a:buFont typeface="+mj-lt"/>
              <a:buAutoNum type="arabicPeriod"/>
              <a:tabLst>
                <a:tab pos="914400" algn="l"/>
              </a:tabLs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What capacity is needed</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800"/>
              </a:spcAft>
              <a:buFont typeface="+mj-lt"/>
              <a:buAutoNum type="arabicPeriod"/>
              <a:tabLst>
                <a:tab pos="914400" algn="l"/>
              </a:tabLs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What is the Level of Service (LOS) for existing and proposed facilities</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457200" marR="0" lvl="1" indent="0">
              <a:lnSpc>
                <a:spcPct val="107000"/>
              </a:lnSpc>
              <a:spcBef>
                <a:spcPts val="0"/>
              </a:spcBef>
              <a:spcAft>
                <a:spcPts val="800"/>
              </a:spcAft>
              <a:buFont typeface="+mj-lt"/>
              <a:buNone/>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Ways to answer to these can be to discuss the capacity of the present facility and its ability to meet present and projected traffic demands.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Also, discuss the capacity of the existing facility, its existing and anticipated LOS, and any operational deficiencies, but make sure to state </a:t>
            </a:r>
            <a:r>
              <a:rPr lang="en-US" sz="1100" dirty="0">
                <a:effectLst/>
                <a:latin typeface="Calibri" panose="020F0502020204030204" pitchFamily="34" charset="0"/>
                <a:ea typeface="Calibri" panose="020F0502020204030204" pitchFamily="34" charset="0"/>
                <a:cs typeface="Calibri" panose="020F0502020204030204" pitchFamily="34" charset="0"/>
              </a:rPr>
              <a:t>the target LOS. The Target is policy identified LOS which is considered the acceptable capacity of that facility based on its context classification. A portion of the policy states “</a:t>
            </a:r>
            <a:r>
              <a:rPr lang="en-US" sz="1200" b="0" i="1" dirty="0">
                <a:solidFill>
                  <a:srgbClr val="000000"/>
                </a:solidFill>
                <a:effectLst/>
                <a:latin typeface="Arial" panose="020B0604020202020204" pitchFamily="34" charset="0"/>
                <a:ea typeface="Calibri" panose="020F0502020204030204" pitchFamily="34" charset="0"/>
                <a:cs typeface="Calibri" panose="020F0502020204030204" pitchFamily="34" charset="0"/>
              </a:rPr>
              <a:t>It is the Department’s intent to plan, design and operate the State Highway System at an acceptable level of service for the traveling public. The automobile mode level of service targets for the State Highway System during peak travel hours are “D” in urbanized areas and “C” outside urbanized areas</a:t>
            </a:r>
            <a:r>
              <a:rPr lang="en-US" sz="1200" b="0" i="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B478FDB-2149-4DCD-B591-2CA885795073}" type="slidenum">
              <a:rPr lang="en-US" smtClean="0"/>
              <a:t>21</a:t>
            </a:fld>
            <a:endParaRPr lang="en-US" dirty="0"/>
          </a:p>
        </p:txBody>
      </p:sp>
    </p:spTree>
    <p:extLst>
      <p:ext uri="{BB962C8B-B14F-4D97-AF65-F5344CB8AC3E}">
        <p14:creationId xmlns:p14="http://schemas.microsoft.com/office/powerpoint/2010/main" val="3864105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each of the remaining Need elements I am going to provide an example of a Purpose and Need Statement.  This does not include the supporting data that is required after the Need statement.  Here is an example of a Purpose and Need where capacity issues are the problem and the land use and distribution centers, including a Walmart Distribution Center are adding to the increase in traffic and future demand.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Purpose</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this project is to provide additional capacity on US 15 from Dragger Street to S.R.401 in order to accommodate existing capacity and future traffic demand for vehicular and truck traffic along the corridor.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r>
              <a:rPr lang="en-US" sz="1800" b="0" i="0" dirty="0">
                <a:solidFill>
                  <a:srgbClr val="000000"/>
                </a:solidFill>
                <a:effectLst/>
              </a:rPr>
              <a:t>The </a:t>
            </a:r>
            <a:r>
              <a:rPr lang="en-US" sz="1800" b="1" i="0" dirty="0">
                <a:solidFill>
                  <a:srgbClr val="000000"/>
                </a:solidFill>
                <a:effectLst/>
              </a:rPr>
              <a:t>Need </a:t>
            </a:r>
            <a:r>
              <a:rPr lang="en-US" sz="1800" i="0" dirty="0">
                <a:solidFill>
                  <a:srgbClr val="000000"/>
                </a:solidFill>
                <a:effectLst/>
              </a:rPr>
              <a:t>is</a:t>
            </a:r>
            <a:r>
              <a:rPr lang="en-US" sz="1800" b="1" i="0" dirty="0">
                <a:solidFill>
                  <a:srgbClr val="000000"/>
                </a:solidFill>
                <a:effectLst/>
              </a:rPr>
              <a:t> </a:t>
            </a:r>
            <a:r>
              <a:rPr lang="en-US" sz="1800" b="0" i="0" dirty="0">
                <a:solidFill>
                  <a:srgbClr val="000000"/>
                </a:solidFill>
                <a:effectLst/>
              </a:rPr>
              <a:t>to reduce </a:t>
            </a:r>
            <a:r>
              <a:rPr lang="en-US" sz="1800" dirty="0">
                <a:effectLst/>
                <a:ea typeface="Calibri" panose="020F0502020204030204" pitchFamily="34" charset="0"/>
                <a:cs typeface="Calibri" panose="020F0502020204030204" pitchFamily="34" charset="0"/>
              </a:rPr>
              <a:t>traffic congestion on US 15 from Dragger Street to SR 401 since the corridor is currently operating at a failing LOS F, but the Target Level of Service is LOS C. This project is needed to accommodate future traffic demand </a:t>
            </a:r>
            <a:r>
              <a:rPr lang="en-US" sz="1800" dirty="0">
                <a:effectLst/>
                <a:ea typeface="Calibri" panose="020F0502020204030204" pitchFamily="34" charset="0"/>
                <a:cs typeface="Times New Roman" panose="02020603050405020304" pitchFamily="18" charset="0"/>
              </a:rPr>
              <a:t>since traffic, including truck volumes, is projected to increase</a:t>
            </a:r>
            <a:r>
              <a:rPr lang="en-US" sz="1800" dirty="0">
                <a:effectLst/>
                <a:ea typeface="Calibri" panose="020F0502020204030204" pitchFamily="34" charset="0"/>
                <a:cs typeface="Calibri" panose="020F0502020204030204" pitchFamily="34" charset="0"/>
              </a:rPr>
              <a:t>. US 15 is an important east-west connection between the Towns of McKinney and Goodwin and serves as an important  regional trucking route.</a:t>
            </a:r>
            <a:endParaRPr lang="en-US" sz="18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Types of supporting data that should be included after this Need statement would include, but is not limited to, existing and anticipated LOS and the</a:t>
            </a:r>
            <a:r>
              <a:rPr lang="en-US" sz="1800" dirty="0">
                <a:effectLst/>
                <a:latin typeface="Calibri" panose="020F0502020204030204" pitchFamily="34" charset="0"/>
                <a:ea typeface="Calibri" panose="020F0502020204030204" pitchFamily="34" charset="0"/>
                <a:cs typeface="Calibri" panose="020F0502020204030204" pitchFamily="34" charset="0"/>
              </a:rPr>
              <a:t> target LOS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22</a:t>
            </a:fld>
            <a:endParaRPr lang="en-US" dirty="0"/>
          </a:p>
        </p:txBody>
      </p:sp>
    </p:spTree>
    <p:extLst>
      <p:ext uri="{BB962C8B-B14F-4D97-AF65-F5344CB8AC3E}">
        <p14:creationId xmlns:p14="http://schemas.microsoft.com/office/powerpoint/2010/main" val="3820903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Transportation Demand can be a difficult need element to wrap our heads around and it is not often used. It is often confused with Capacity, but is different and should not be written in conjunction with Capacity. Questions we would need to consider are:</a:t>
            </a:r>
          </a:p>
          <a:p>
            <a:pPr marL="742950" marR="0" lvl="1" indent="-285750">
              <a:lnSpc>
                <a:spcPct val="107000"/>
              </a:lnSpc>
              <a:spcBef>
                <a:spcPts val="0"/>
              </a:spcBef>
              <a:spcAft>
                <a:spcPts val="800"/>
              </a:spcAft>
              <a:buFont typeface="+mj-lt"/>
              <a:buAutoNum type="arabicPeriod"/>
              <a:tabLst>
                <a:tab pos="914400" algn="l"/>
              </a:tabLs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Will the project accommodate the forecasted transportation demand as shown in the adopted state and local transportation plans</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800"/>
              </a:spcAft>
              <a:buFont typeface="+mj-lt"/>
              <a:buAutoNum type="arabicPeriod"/>
              <a:tabLst>
                <a:tab pos="914400" algn="l"/>
              </a:tabLs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Will the project meet future transportation demands based on the projected population, employment growth, and increase in freight movement, or other demands on the transportation system? </a:t>
            </a:r>
          </a:p>
          <a:p>
            <a:pPr marL="457200" marR="0" lvl="1" indent="0">
              <a:lnSpc>
                <a:spcPct val="107000"/>
              </a:lnSpc>
              <a:spcBef>
                <a:spcPts val="0"/>
              </a:spcBef>
              <a:spcAft>
                <a:spcPts val="800"/>
              </a:spcAft>
              <a:buFont typeface="+mj-lt"/>
              <a:buNone/>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If data supports this need, then we would discuss the project’s relationship to any statewide transportation plan or adopted urban transportation plan. We would also explain any related traffic forecasts that are different from previous estimates. Data Sources can include Transportation Plans and Forecasting Studies.</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23</a:t>
            </a:fld>
            <a:endParaRPr lang="en-US" dirty="0"/>
          </a:p>
        </p:txBody>
      </p:sp>
    </p:spTree>
    <p:extLst>
      <p:ext uri="{BB962C8B-B14F-4D97-AF65-F5344CB8AC3E}">
        <p14:creationId xmlns:p14="http://schemas.microsoft.com/office/powerpoint/2010/main" val="3506102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example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US 15 has 23 signalized intersections along the study corridor. The projected 2050 future traffic results in unacceptable signalized intersection Level of Service (LOS) at all intersections. Therefore, the corridor does not meet the future transportation demand based on projected population and employment growth. As such, additional capacity is needed on US 15 in order to meet the future transportation demands as outlined in the Florida-Alabama TPO LRTP.</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Purpose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of this project is to provide intersection improvements along US 15 in order to meet the future traffic demand along the corridor. In 2050, the Florida-Alabama TPO LRTP states that all 23 signalized intersections along the corridor need to operate at a LOS C or above.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Need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of this project is to improve intersection configurations in order to meet the future transportation demand based on projected population and employment growth and desired LOS as outlined in the Florida-Alabama TPO LRTP.</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Types of supporting data that should be included after this statement would include, but is not limited to, traffic demand forecast information, population and employment growth in charts or tables, and information from Forecasting Studies, if applicable.</a:t>
            </a:r>
          </a:p>
          <a:p>
            <a:endParaRPr lang="en-US" b="0" dirty="0"/>
          </a:p>
        </p:txBody>
      </p:sp>
      <p:sp>
        <p:nvSpPr>
          <p:cNvPr id="4" name="Slide Number Placeholder 3"/>
          <p:cNvSpPr>
            <a:spLocks noGrp="1"/>
          </p:cNvSpPr>
          <p:nvPr>
            <p:ph type="sldNum" sz="quarter" idx="5"/>
          </p:nvPr>
        </p:nvSpPr>
        <p:spPr/>
        <p:txBody>
          <a:bodyPr/>
          <a:lstStyle/>
          <a:p>
            <a:fld id="{9B478FDB-2149-4DCD-B591-2CA885795073}" type="slidenum">
              <a:rPr lang="en-US" smtClean="0"/>
              <a:t>24</a:t>
            </a:fld>
            <a:endParaRPr lang="en-US" dirty="0"/>
          </a:p>
        </p:txBody>
      </p:sp>
    </p:spTree>
    <p:extLst>
      <p:ext uri="{BB962C8B-B14F-4D97-AF65-F5344CB8AC3E}">
        <p14:creationId xmlns:p14="http://schemas.microsoft.com/office/powerpoint/2010/main" val="3077986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Rarely used, but a viable element is Social Demands and Economic Development. One question to consider is,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what projected economic development/land use changes indicate the need to modify the transportation facility, network or system?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answer this, we can do the following: </a:t>
            </a:r>
          </a:p>
          <a:p>
            <a:pPr marL="342900" marR="0" lvl="0" indent="-342900">
              <a:lnSpc>
                <a:spcPct val="107000"/>
              </a:lnSpc>
              <a:spcBef>
                <a:spcPts val="0"/>
              </a:spcBef>
              <a:spcAft>
                <a:spcPts val="0"/>
              </a:spcAft>
              <a:buFont typeface="Symbol" panose="05050102010706020507" pitchFamily="18" charset="2"/>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Describe how the action will foster new employment, benefit schools, land use plans, recreation facilities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and/or</a:t>
            </a:r>
          </a:p>
          <a:p>
            <a:pPr marL="342900" marR="0" lvl="0" indent="-342900">
              <a:lnSpc>
                <a:spcPct val="107000"/>
              </a:lnSpc>
              <a:spcBef>
                <a:spcPts val="0"/>
              </a:spcBef>
              <a:spcAft>
                <a:spcPts val="800"/>
              </a:spcAft>
              <a:buFont typeface="Symbol" panose="05050102010706020507" pitchFamily="18" charset="2"/>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Discuss types of social and economic traffic generators, both existing and planned, which exert travel demands on the facility</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It is important that the Purpose and Need be grounded in transportation</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and as such a description of the projected economic development/land use changes that indicate the need to improve the highway</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order for Economic Development to be considered a primary need, there must be demonstrated progress in implementing the master or comprehensive plan, such as zoning changes, investment/funding for proposed developments, or active development. Furthermore, the Purpose and Need must provide quantified data that illustrates existing and future conditions related to transportation needs will impact planned development when built. This focus will help avoid defining a broad purpose that may require a vast range of transportation and/or non-transportation alternatives for promoting economic development.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numerous data sources shown here, but if we use this Need element, it must be well documented and may require an economic analysis be completed.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25</a:t>
            </a:fld>
            <a:endParaRPr lang="en-US" dirty="0"/>
          </a:p>
        </p:txBody>
      </p:sp>
    </p:spTree>
    <p:extLst>
      <p:ext uri="{BB962C8B-B14F-4D97-AF65-F5344CB8AC3E}">
        <p14:creationId xmlns:p14="http://schemas.microsoft.com/office/powerpoint/2010/main" val="1132430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9144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Our example here is for the Town of Kerry who has experienced a tremendous increase in traffic in the vicinity of the I-99 and US 83 interchange. New, significant businesses, including big box stores and an existing adjacent casino are causing increased transportation demands along the existing network. There is also a planned expansion of the casino through adjacent available lands at the interchange. It should be noted that it has been shown that the proposed development can generate increases in annual sales tax revenue for the Town of Kerry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Purpose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of this project is to facilitate economic development by improving access and traffic operations to both developed and undeveloped lands located near the interchange.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Need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for this project is to reduce the existing and future congestion at the interchange. Based on a report by the FDOT, the existing road network could not support the casino expansion which would then limit an increase in jobs and continue to constrain traffic to other local businesses.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Attachments and data that can support the Need for this project may include a map of the interchange area and where the box stores and casino are located in relation to the interchange, a map of the casino expansion, data showing the anticipated increase in jobs and if there is anything documenting the proposed increase in annual sales tax revenue. Since an economic analysis was completed for this project, it should be referenced.</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26</a:t>
            </a:fld>
            <a:endParaRPr lang="en-US" dirty="0"/>
          </a:p>
        </p:txBody>
      </p:sp>
    </p:spTree>
    <p:extLst>
      <p:ext uri="{BB962C8B-B14F-4D97-AF65-F5344CB8AC3E}">
        <p14:creationId xmlns:p14="http://schemas.microsoft.com/office/powerpoint/2010/main" val="1290049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Safety is another Need Element that is often used  that must have supporting data.  Questions to consider include:</a:t>
            </a:r>
          </a:p>
          <a:p>
            <a:pPr marL="742950" marR="0" lvl="1" indent="-285750">
              <a:lnSpc>
                <a:spcPct val="107000"/>
              </a:lnSpc>
              <a:spcBef>
                <a:spcPts val="0"/>
              </a:spcBef>
              <a:spcAft>
                <a:spcPts val="800"/>
              </a:spcAft>
              <a:buFont typeface="+mj-lt"/>
              <a:buAutoNum type="arabicPeriod"/>
              <a:tabLst>
                <a:tab pos="914400" algn="l"/>
              </a:tabLs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Is the proposed project necessary to correct an existing or potential safety hazard?  This is not limited to only vehicle safety, but also to bicycle and pedestrian safety.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rabicPeriod"/>
              <a:tabLst>
                <a:tab pos="914400" algn="l"/>
              </a:tabLs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Is the existing crash rate higher that the statewide average for similar facilities?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rabicPeriod"/>
              <a:tabLst>
                <a:tab pos="914400" algn="l"/>
              </a:tabLs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How will the proposed project improve it</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457200" marR="0" lvl="1" indent="0">
              <a:lnSpc>
                <a:spcPct val="107000"/>
              </a:lnSpc>
              <a:spcBef>
                <a:spcPts val="0"/>
              </a:spcBef>
              <a:spcAft>
                <a:spcPts val="800"/>
              </a:spcAft>
              <a:buFont typeface="+mj-lt"/>
              <a:buNone/>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Safety section is a good place to address emergency or hurricane evacuation as well if it is a primary need with supporting data.</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When writing about safety discuss crashes which have occurred in the study area that may indicate a need for improvements</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The discussion may include crash types, frequency, crash pattern, crash contributing causes, and the rate of crashes when compared with the statewide average for similar facilities</a:t>
            </a:r>
            <a:r>
              <a:rPr lang="en-US" sz="1100" dirty="0">
                <a:effectLst/>
                <a:latin typeface="Calibri" panose="020F0502020204030204" pitchFamily="34" charset="0"/>
                <a:ea typeface="Calibri" panose="020F0502020204030204" pitchFamily="34" charset="0"/>
                <a:cs typeface="Times New Roman" panose="02020603050405020304" pitchFamily="18" charset="0"/>
              </a:rPr>
              <a:t>. This information is often best presented in a table and summarized in the text.</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Also,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identify existing high-hazard sections of the facility and how the project will address the safety problem</a:t>
            </a:r>
            <a:r>
              <a:rPr lang="en-US" sz="1100" dirty="0">
                <a:effectLst/>
                <a:latin typeface="Calibri" panose="020F0502020204030204" pitchFamily="34" charset="0"/>
                <a:ea typeface="Calibri" panose="020F0502020204030204" pitchFamily="34" charset="0"/>
                <a:cs typeface="Times New Roman" panose="02020603050405020304" pitchFamily="18" charset="0"/>
              </a:rPr>
              <a:t>.  Considering attaching heat maps if available.</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If applicable, discuss how the project will support emergency evacuation of designated evacuation routes.</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Many transportation projects produce safety benefits, in the sense that completing the project will tend to reduce crash rates and/or the overall number of crashes. Yet, the potential for a safety benefit does not necessarily mean that safety is one of the need elements of the project. In general, safety should be included as a project purpose and need only where there is an identified safety need, supported by facts. For example, a crash rate that exceeds the statewide average for similar roadways. </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27</a:t>
            </a:fld>
            <a:endParaRPr lang="en-US" dirty="0"/>
          </a:p>
        </p:txBody>
      </p:sp>
    </p:spTree>
    <p:extLst>
      <p:ext uri="{BB962C8B-B14F-4D97-AF65-F5344CB8AC3E}">
        <p14:creationId xmlns:p14="http://schemas.microsoft.com/office/powerpoint/2010/main" val="1747454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safety example shows a project that is a two-lane undivided rural roadway with a 55-mph speed limit. The roadway does not have lighting and has several areas with sharp turns and no passing lanes which has led to a recent increase in head-on collisions and fatalities.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Purpose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of this project is to address safety issues on S.R. 234 from Campmor Road  to Haskle Drive.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Need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is to address safety concerns on S.R. 234 from Campmor Road  to Haskle Drive resulting from the high crash rates, which are significantly higher with an average crash rate of 4.35 than the statewide average  of 1.72 for similar facilities. The two-lane undivided highway is experiencing a recent increase in the  number of head on collisions resulting in eight fatalities between 2020 and 2022. These collisions are due to the roadway having sharp turns and vehicles passing each other.  There are currently no passing lanes along this segment of the corridor.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Types of supporting data that should be included after this statement would include, but is not limited to, comparison of crash rates to the statewide average by year, types of crashes, number of injuries and fatalities.</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28</a:t>
            </a:fld>
            <a:endParaRPr lang="en-US" dirty="0"/>
          </a:p>
        </p:txBody>
      </p:sp>
    </p:spTree>
    <p:extLst>
      <p:ext uri="{BB962C8B-B14F-4D97-AF65-F5344CB8AC3E}">
        <p14:creationId xmlns:p14="http://schemas.microsoft.com/office/powerpoint/2010/main" val="248471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Our next Need element is System Linkage.  Questions we would consider here are:</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Is the proposed project a local, regional, or interregional “connecting link”? (Links include connection of existing transportation facilities, modal facilities, geographic areas)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How does it fit in the transportation system</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457200" marR="0" lvl="1" indent="0">
              <a:lnSpc>
                <a:spcPct val="107000"/>
              </a:lnSpc>
              <a:spcBef>
                <a:spcPts val="0"/>
              </a:spcBef>
              <a:spcAft>
                <a:spcPts val="800"/>
              </a:spcAft>
              <a:buFont typeface="Arial" panose="020B0604020202020204" pitchFamily="34" charset="0"/>
              <a:buNone/>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To answer these, we can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discuss how the proposed project fits into the existing and future local, regional and state transportation system (network) and contributes to the movement of people, goods, and services.</a:t>
            </a:r>
            <a:r>
              <a:rPr lang="en-US" sz="1100" dirty="0">
                <a:effectLst/>
                <a:latin typeface="Calibri" panose="020F0502020204030204" pitchFamily="34" charset="0"/>
                <a:ea typeface="Calibri" panose="020F0502020204030204" pitchFamily="34" charset="0"/>
                <a:cs typeface="Times New Roman" panose="02020603050405020304" pitchFamily="18" charset="0"/>
              </a:rPr>
              <a:t>  Also,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discuss how the proposed project contributes to the multi-modal transportation network</a:t>
            </a:r>
            <a:r>
              <a:rPr lang="en-US" sz="1100" dirty="0">
                <a:effectLst/>
                <a:latin typeface="Calibri" panose="020F0502020204030204" pitchFamily="34" charset="0"/>
                <a:ea typeface="Calibri" panose="020F0502020204030204" pitchFamily="34" charset="0"/>
                <a:cs typeface="Times New Roman" panose="02020603050405020304" pitchFamily="18" charset="0"/>
              </a:rPr>
              <a:t>. This is a great opportunity to include maps to show the existing and needed linkages.</a:t>
            </a:r>
          </a:p>
          <a:p>
            <a:r>
              <a:rPr lang="en-US" dirty="0"/>
              <a:t>							</a:t>
            </a:r>
          </a:p>
        </p:txBody>
      </p:sp>
      <p:sp>
        <p:nvSpPr>
          <p:cNvPr id="4" name="Slide Number Placeholder 3"/>
          <p:cNvSpPr>
            <a:spLocks noGrp="1"/>
          </p:cNvSpPr>
          <p:nvPr>
            <p:ph type="sldNum" sz="quarter" idx="5"/>
          </p:nvPr>
        </p:nvSpPr>
        <p:spPr/>
        <p:txBody>
          <a:bodyPr/>
          <a:lstStyle/>
          <a:p>
            <a:fld id="{9B478FDB-2149-4DCD-B591-2CA885795073}" type="slidenum">
              <a:rPr lang="en-US" smtClean="0"/>
              <a:t>29</a:t>
            </a:fld>
            <a:endParaRPr lang="en-US" dirty="0"/>
          </a:p>
        </p:txBody>
      </p:sp>
    </p:spTree>
    <p:extLst>
      <p:ext uri="{BB962C8B-B14F-4D97-AF65-F5344CB8AC3E}">
        <p14:creationId xmlns:p14="http://schemas.microsoft.com/office/powerpoint/2010/main" val="351278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will be identified at the bottom of the slide with a tab like the one shown here that’s says, “What is a Purpose and Need Statement?”. Also, throughout this training we will have interactive quiz questions through Mentimeter so have your phone or computers ready for when we get to those questions after each section at menti.com.</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always important to know why we do things in our profession and understand the legal requirements of those actions. This slide identifies just a few of the regulations pertaining to Purpose and Need. The first one is shown on the left.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Legal guidance originates from the NEPA CEQ Regulation 40 CFR Section 1500-1508 and in 1502.13 says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statement shall briefly specify the underlying purpose and need to which the agency is responding in proposing the alternatives including the proposed action.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FHWA followed the CEQ with regulations they established under 23 CFR 771.</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third regulation is 23 CFR Appendix A to Part 450 (Linking the Transportation Planning and NEPA Processes) which states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transportation planning process also provides a potential forum to define a project’s purpose and need by framing the scope of the problem to be addressed by a proposed project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i="1" dirty="0"/>
          </a:p>
        </p:txBody>
      </p:sp>
      <p:sp>
        <p:nvSpPr>
          <p:cNvPr id="4" name="Slide Number Placeholder 3"/>
          <p:cNvSpPr>
            <a:spLocks noGrp="1"/>
          </p:cNvSpPr>
          <p:nvPr>
            <p:ph type="sldNum" sz="quarter" idx="5"/>
          </p:nvPr>
        </p:nvSpPr>
        <p:spPr/>
        <p:txBody>
          <a:bodyPr/>
          <a:lstStyle/>
          <a:p>
            <a:fld id="{9B478FDB-2149-4DCD-B591-2CA885795073}" type="slidenum">
              <a:rPr lang="en-US" smtClean="0"/>
              <a:t>3</a:t>
            </a:fld>
            <a:endParaRPr lang="en-US" dirty="0"/>
          </a:p>
        </p:txBody>
      </p:sp>
    </p:spTree>
    <p:extLst>
      <p:ext uri="{BB962C8B-B14F-4D97-AF65-F5344CB8AC3E}">
        <p14:creationId xmlns:p14="http://schemas.microsoft.com/office/powerpoint/2010/main" val="3008275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Currently the City of Bayfield along with surrounding regional destinations, including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Stateside Air Force Base</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(AFB)</a:t>
            </a:r>
            <a:r>
              <a:rPr lang="en-US" sz="18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access</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to</a:t>
            </a:r>
            <a:r>
              <a:rPr lang="en-US" sz="18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I-70 via SR 65 through downtown Bayfield.  SR 65 is  currently overcapacity because every road uses SR 65 to access the Interstate. The City is planning a bypass around Bayfield to connect Stateside AFB directly to I-70</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t>
            </a:r>
            <a:r>
              <a:rPr lang="en-US" sz="18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which would reduce traffic on SR 65  and improve regional mobility and connectivity.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The </a:t>
            </a:r>
            <a:r>
              <a:rPr lang="en-US" sz="1800" b="1"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Purpose </a:t>
            </a:r>
            <a:r>
              <a:rPr lang="en-US" sz="18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of this project is to increase access to </a:t>
            </a:r>
            <a:r>
              <a:rPr lang="en-US"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I-70,</a:t>
            </a:r>
            <a:r>
              <a:rPr lang="en-US" sz="18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to reduce travel demand on SR 65, and improve regional mobility and connectivity for Stateside AFB.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The </a:t>
            </a:r>
            <a:r>
              <a:rPr lang="en-US" sz="1800" b="1"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Need</a:t>
            </a:r>
            <a:r>
              <a:rPr lang="en-US" sz="18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for the project is to better facilitate regional travel by providing an alternative route to the highway and provide relief to the congested SR 65 corridor. Running between Sunny Beach to the south and Kannerville to the north, SR 65 carries the majority of the regional traffic and provides primary access to and from Stateside AFB and the surrounding beach communities.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This is the perfect example where supporting data included after the Need Statement can </a:t>
            </a:r>
            <a:r>
              <a:rPr lang="en-US" sz="1800" dirty="0">
                <a:effectLst/>
                <a:latin typeface="Calibri" panose="020F0502020204030204" pitchFamily="34" charset="0"/>
                <a:ea typeface="Calibri" panose="020F0502020204030204" pitchFamily="34" charset="0"/>
                <a:cs typeface="Times New Roman" panose="02020603050405020304" pitchFamily="18" charset="0"/>
              </a:rPr>
              <a:t>add clarity.  In this case, </a:t>
            </a:r>
            <a:r>
              <a:rPr lang="en-US"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includ</a:t>
            </a:r>
            <a:r>
              <a:rPr lang="en-US" sz="1800" dirty="0">
                <a:effectLst/>
                <a:latin typeface="Calibri" panose="020F0502020204030204" pitchFamily="34" charset="0"/>
                <a:ea typeface="Calibri" panose="020F0502020204030204" pitchFamily="34" charset="0"/>
                <a:cs typeface="Times New Roman" panose="02020603050405020304" pitchFamily="18" charset="0"/>
              </a:rPr>
              <a:t>ing</a:t>
            </a:r>
            <a:r>
              <a:rPr lang="en-US"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 map showing the linkage of I-70, Bayfield, Stateside AFB</a:t>
            </a:r>
            <a:r>
              <a:rPr lang="en-US" sz="18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and the regional facilities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helps the reader understand the road network for context</a:t>
            </a:r>
            <a:r>
              <a:rPr lang="en-US"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30</a:t>
            </a:fld>
            <a:endParaRPr lang="en-US" dirty="0"/>
          </a:p>
        </p:txBody>
      </p:sp>
    </p:spTree>
    <p:extLst>
      <p:ext uri="{BB962C8B-B14F-4D97-AF65-F5344CB8AC3E}">
        <p14:creationId xmlns:p14="http://schemas.microsoft.com/office/powerpoint/2010/main" val="2349800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other modes of transportation are involved, Modal Interrelationships is sometimes an applicable Need element.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question to consider here is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how will the proposed project interface with and serve to complement other modes of transportation such as airports, freight facilities, rail and port facilities, bicycle and pedestrian facilities, and passenger transit services?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9144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We can answer this if we identify the needs to address other modes of transportation associated with the project. We can also discuss how the proposed action will compliment other modes of transportation.</a:t>
            </a:r>
          </a:p>
          <a:p>
            <a:pPr marL="0" marR="0">
              <a:lnSpc>
                <a:spcPct val="107000"/>
              </a:lnSpc>
              <a:spcBef>
                <a:spcPts val="0"/>
              </a:spcBef>
              <a:spcAft>
                <a:spcPts val="800"/>
              </a:spcAft>
              <a:tabLst>
                <a:tab pos="9144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Data sources that can be used for this Need element include freight plans, master plans, LRTPs, and  other plans.</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31</a:t>
            </a:fld>
            <a:endParaRPr lang="en-US" dirty="0"/>
          </a:p>
        </p:txBody>
      </p:sp>
    </p:spTree>
    <p:extLst>
      <p:ext uri="{BB962C8B-B14F-4D97-AF65-F5344CB8AC3E}">
        <p14:creationId xmlns:p14="http://schemas.microsoft.com/office/powerpoint/2010/main" val="3703365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project example for Modal Interrelationships involves the Port of Riverdale which is expanding its facility to receive and distribute more goods. Hwy 10 is the major distribution route that connects the port to I-99. Hwy 10, a two-lane road, is currently at capacity for vehicles and port freight and will not be able to accommodate the additional future freight traffic from an expanded port facility.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Purpose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of this project is to improve intermodal connectivity by creating a corridor with increased capacity along Hwy 10 between the port and I-99 to accommodate future freight.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Need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for this project is to eliminate significant delays of freight between the port and I-99.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i="1" dirty="0"/>
          </a:p>
        </p:txBody>
      </p:sp>
      <p:sp>
        <p:nvSpPr>
          <p:cNvPr id="4" name="Slide Number Placeholder 3"/>
          <p:cNvSpPr>
            <a:spLocks noGrp="1"/>
          </p:cNvSpPr>
          <p:nvPr>
            <p:ph type="sldNum" sz="quarter" idx="5"/>
          </p:nvPr>
        </p:nvSpPr>
        <p:spPr/>
        <p:txBody>
          <a:bodyPr/>
          <a:lstStyle/>
          <a:p>
            <a:fld id="{9B478FDB-2149-4DCD-B591-2CA885795073}" type="slidenum">
              <a:rPr lang="en-US" smtClean="0"/>
              <a:t>32</a:t>
            </a:fld>
            <a:endParaRPr lang="en-US" dirty="0"/>
          </a:p>
        </p:txBody>
      </p:sp>
    </p:spTree>
    <p:extLst>
      <p:ext uri="{BB962C8B-B14F-4D97-AF65-F5344CB8AC3E}">
        <p14:creationId xmlns:p14="http://schemas.microsoft.com/office/powerpoint/2010/main" val="264291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Another common Need element is Roadway Deficiencies.  Questions to Consider here are:</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Is the proposed project necessary to correct existing roadway deficiencies?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How will the proposed project address the deficiencies?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Is there a deficient or substandard bridge? </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914400" algn="l"/>
              </a:tabLst>
              <a:defRPr/>
            </a:pPr>
            <a:r>
              <a:rPr lang="en-US" sz="1600" i="1" dirty="0">
                <a:latin typeface="Frutiger LT Std 45 Light" panose="020B0402020204020204" pitchFamily="34" charset="0"/>
              </a:rPr>
              <a:t>Does the current facility meet Design Standards?</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7000"/>
              </a:lnSpc>
              <a:spcBef>
                <a:spcPts val="0"/>
              </a:spcBef>
              <a:spcAft>
                <a:spcPts val="80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To answer these questions, we must provide two things:</a:t>
            </a:r>
          </a:p>
          <a:p>
            <a:pPr marL="342900" marR="0" lvl="0" indent="-342900">
              <a:lnSpc>
                <a:spcPct val="107000"/>
              </a:lnSpc>
              <a:spcBef>
                <a:spcPts val="0"/>
              </a:spcBef>
              <a:spcAft>
                <a:spcPts val="0"/>
              </a:spcAft>
              <a:buFont typeface="+mj-lt"/>
              <a:buAutoNum type="arabicPeriod"/>
            </a:pPr>
            <a:r>
              <a:rPr lang="en-US" sz="1100" i="1" dirty="0">
                <a:effectLst/>
                <a:latin typeface="Calibri" panose="020F0502020204030204" pitchFamily="34" charset="0"/>
                <a:ea typeface="Calibri" panose="020F0502020204030204" pitchFamily="34" charset="0"/>
                <a:cs typeface="Times New Roman" panose="02020603050405020304" pitchFamily="18" charset="0"/>
              </a:rPr>
              <a:t>The need and rationale behind reconstructing or replacing a roadway or existing bridge 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100" i="1" dirty="0">
                <a:effectLst/>
                <a:latin typeface="Calibri" panose="020F0502020204030204" pitchFamily="34" charset="0"/>
                <a:ea typeface="Calibri" panose="020F0502020204030204" pitchFamily="34" charset="0"/>
                <a:cs typeface="Times New Roman" panose="02020603050405020304" pitchFamily="18" charset="0"/>
              </a:rPr>
              <a:t>A detailed description of the existing structure(s) and their deficiencies. Deficiencies may include substandard geometrics, lack of turn lanes, load limits on structures, inadequate SIS roadway design standards and/or high maintenance costs.</a:t>
            </a:r>
          </a:p>
          <a:p>
            <a:pPr marL="0" marR="0" lvl="0" indent="0">
              <a:lnSpc>
                <a:spcPct val="107000"/>
              </a:lnSpc>
              <a:spcBef>
                <a:spcPts val="0"/>
              </a:spcBef>
              <a:spcAft>
                <a:spcPts val="800"/>
              </a:spcAft>
              <a:buFont typeface="+mj-l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For bridges, the deficiencies identified may be the result of structural and functional ratings, horizontal and vertical clearances, state of repair, weight restrictions or limitations</a:t>
            </a:r>
            <a:r>
              <a:rPr lang="en-US" sz="1100" dirty="0">
                <a:effectLst/>
                <a:latin typeface="Calibri" panose="020F0502020204030204" pitchFamily="34" charset="0"/>
                <a:ea typeface="Calibri" panose="020F0502020204030204" pitchFamily="34" charset="0"/>
                <a:cs typeface="Times New Roman" panose="02020603050405020304" pitchFamily="18" charset="0"/>
              </a:rPr>
              <a:t>. This information can be obtained from Bridge Inspection Reports.  We would need to use the most recent reports which can be obtained through the District Structures Office and may require an application and personal identification for the information.  Information from these reports can be summarized in the Need but should not be attached.</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33</a:t>
            </a:fld>
            <a:endParaRPr lang="en-US" dirty="0"/>
          </a:p>
        </p:txBody>
      </p:sp>
    </p:spTree>
    <p:extLst>
      <p:ext uri="{BB962C8B-B14F-4D97-AF65-F5344CB8AC3E}">
        <p14:creationId xmlns:p14="http://schemas.microsoft.com/office/powerpoint/2010/main" val="3642560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good example of this is for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Seaside Beach Causeway which consists of two bridges. The north bridge does not meet </a:t>
            </a:r>
            <a:r>
              <a:rPr lang="en-US" sz="1800" i="1" dirty="0">
                <a:ea typeface="Calibri" panose="020F0502020204030204" pitchFamily="34" charset="0"/>
                <a:cs typeface="Times New Roman" panose="02020603050405020304" pitchFamily="18" charset="0"/>
              </a:rPr>
              <a:t>minimum USCG clearances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and is starting to deteriorate from the saltwater conditions. Both bridges were constructed in 1960 and are nearing the end of their useful service lives and are considered structurally deficient and functionally obsolete by the FDOT.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next closest bridge crossing to the mainland from the beach communities is 20 miles south in Loveland Beach.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Purpose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of this project is to address structural issues related to the existing Seaside Beach Causeway</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bridges.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Need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for this project is to address the deficiencies of the existing Seaside Beach Causeway</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Bridges which are considered structurally deficient and functionally obsolete by FDOT, and the current navigational and vertical clearance of the north bridge do not meet the minimum requirements by the USCG for bridge height over the Gulf Intracoastal Waterway.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Data to support this need from the bridge inspection report should be summarized within the Roadway Deficiencies section.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34</a:t>
            </a:fld>
            <a:endParaRPr lang="en-US" dirty="0"/>
          </a:p>
        </p:txBody>
      </p:sp>
    </p:spTree>
    <p:extLst>
      <p:ext uri="{BB962C8B-B14F-4D97-AF65-F5344CB8AC3E}">
        <p14:creationId xmlns:p14="http://schemas.microsoft.com/office/powerpoint/2010/main" val="407701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final Need element is Legislation.  This is another element that is not often used because there has to be legislation passed in order to use it.  The Question to consider here would be:</a:t>
            </a: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Is there a federal, state, or local government mandate for the action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answer this, we would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document the need to respond to federal, state, or local government requirements. When using a federal, state or local government mandate to support the purpose and need for a proposed project/action it is important to check the wording of the legislation for specific references to the project with respect to design, location, mode, etc.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i="1" dirty="0"/>
          </a:p>
        </p:txBody>
      </p:sp>
      <p:sp>
        <p:nvSpPr>
          <p:cNvPr id="4" name="Slide Number Placeholder 3"/>
          <p:cNvSpPr>
            <a:spLocks noGrp="1"/>
          </p:cNvSpPr>
          <p:nvPr>
            <p:ph type="sldNum" sz="quarter" idx="5"/>
          </p:nvPr>
        </p:nvSpPr>
        <p:spPr/>
        <p:txBody>
          <a:bodyPr/>
          <a:lstStyle/>
          <a:p>
            <a:fld id="{9B478FDB-2149-4DCD-B591-2CA885795073}" type="slidenum">
              <a:rPr lang="en-US" smtClean="0"/>
              <a:t>35</a:t>
            </a:fld>
            <a:endParaRPr lang="en-US" dirty="0"/>
          </a:p>
        </p:txBody>
      </p:sp>
    </p:spTree>
    <p:extLst>
      <p:ext uri="{BB962C8B-B14F-4D97-AF65-F5344CB8AC3E}">
        <p14:creationId xmlns:p14="http://schemas.microsoft.com/office/powerpoint/2010/main" val="2355838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example of a Legislation need is for this US 99 corridor project on the Strategic Intermodal System (SIS).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Due to continued population growth throughout the state and increasing pressure on Florida’s interstate system, Florida Statute 339.66 has mandated the FDOT to consider improvements along US 99 in order to maintain and preserve free-flow conditions into the future. The US 99 PD&amp;E study will evaluate non-toll based solutions for improving the operations and capacity along this corridor in order to achieve this purpose.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notice that there is a Florida Statute mandate in play here.  This must be directly referenced in the Purpose and Need.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we would write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Consistent with 339.66 of the Florida Statutes, the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Purpose</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of the proposed action is to upgrade existing facilities to controlled and/or limited access arterial roadways to achieve free-flow conditions between the Metro Parkway and I-90</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Need</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for this project is to improve the operational deficiencies along US 99 to meet the requirements of 339.66 of the Florida Statutes.”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36</a:t>
            </a:fld>
            <a:endParaRPr lang="en-US" dirty="0"/>
          </a:p>
        </p:txBody>
      </p:sp>
    </p:spTree>
    <p:extLst>
      <p:ext uri="{BB962C8B-B14F-4D97-AF65-F5344CB8AC3E}">
        <p14:creationId xmlns:p14="http://schemas.microsoft.com/office/powerpoint/2010/main" val="12152292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Before we move into our final training segment, I want to point out some considerations for the Purpose and Need.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careful consideration should be given when describing purposes for proposed actions. Items should not be included in the Purpose and Need Statement for the sake of increasing substance.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example, “the Purpose of this project is to increase capacity, improve safety and modal interrelationships.” If data is only available to support the need to increase capacity and safety, then modal interrelationships should not be included in the Purpose and Need statement. Only needs that have supporting data and factual information should be included.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Lastly, although environmental protection and community enhancement are important goals, these issues should not be a part of the Purpose and Need Statement.</a:t>
            </a:r>
          </a:p>
        </p:txBody>
      </p:sp>
      <p:sp>
        <p:nvSpPr>
          <p:cNvPr id="4" name="Slide Number Placeholder 3"/>
          <p:cNvSpPr>
            <a:spLocks noGrp="1"/>
          </p:cNvSpPr>
          <p:nvPr>
            <p:ph type="sldNum" sz="quarter" idx="5"/>
          </p:nvPr>
        </p:nvSpPr>
        <p:spPr/>
        <p:txBody>
          <a:bodyPr/>
          <a:lstStyle/>
          <a:p>
            <a:fld id="{9B478FDB-2149-4DCD-B591-2CA885795073}" type="slidenum">
              <a:rPr lang="en-US" smtClean="0"/>
              <a:t>37</a:t>
            </a:fld>
            <a:endParaRPr lang="en-US" dirty="0"/>
          </a:p>
        </p:txBody>
      </p:sp>
    </p:spTree>
    <p:extLst>
      <p:ext uri="{BB962C8B-B14F-4D97-AF65-F5344CB8AC3E}">
        <p14:creationId xmlns:p14="http://schemas.microsoft.com/office/powerpoint/2010/main" val="210309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writing a Purpose and Need Statement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use plain language and action verbs such as to provide, to obtain, to repair. Use bullets or numbering to itemize purpose and needs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Earlier I talked about how the Need should establish 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evidence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the deficiency or problem exists or will exist if projected population and planned land use growth are realized.  This evidence is in the data.  Provide specific supporting data for each need.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supporting data should be current, accurate, and above all relevant to the issues being considered</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any agency and public involvement in developing the purpose and need exists, describe it.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Use graphics, charts, tables, and maps to illustrate needs</a:t>
            </a:r>
            <a:r>
              <a:rPr lang="en-US" sz="1800" dirty="0">
                <a:effectLst/>
                <a:latin typeface="Calibri" panose="020F0502020204030204" pitchFamily="34" charset="0"/>
                <a:ea typeface="Calibri" panose="020F0502020204030204" pitchFamily="34" charset="0"/>
                <a:cs typeface="Times New Roman" panose="02020603050405020304" pitchFamily="18" charset="0"/>
              </a:rPr>
              <a:t>. Shown here is a heat map that can identify high-hazard sections of the facility.  These tables show the existing and projected traffic without improvement along with the target LOS.  Other tables shown here identify average crash rates by year in comparison to the Statewide average and also the type of crashes in the project area.</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38</a:t>
            </a:fld>
            <a:endParaRPr lang="en-US" dirty="0"/>
          </a:p>
        </p:txBody>
      </p:sp>
    </p:spTree>
    <p:extLst>
      <p:ext uri="{BB962C8B-B14F-4D97-AF65-F5344CB8AC3E}">
        <p14:creationId xmlns:p14="http://schemas.microsoft.com/office/powerpoint/2010/main" val="98442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are a few more examples of supporting visual data including a travel time reliability map that can be used to support Transportation Demand, peak season daily truck volume graph that can support Capacity or Modal Interrelationships, and details of an origin-destination study that can be used to support System Linkage or Social Demands and Economic Development.</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39</a:t>
            </a:fld>
            <a:endParaRPr lang="en-US" dirty="0"/>
          </a:p>
        </p:txBody>
      </p:sp>
    </p:spTree>
    <p:extLst>
      <p:ext uri="{BB962C8B-B14F-4D97-AF65-F5344CB8AC3E}">
        <p14:creationId xmlns:p14="http://schemas.microsoft.com/office/powerpoint/2010/main" val="968191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Furthermore, a well-written and well-justified Purpose and Need Statement will accomplish the following:</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why impacts are acceptable based on the project’s importance,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Establish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why</a:t>
            </a:r>
            <a:r>
              <a:rPr lang="en-US" sz="1800" dirty="0">
                <a:effectLst/>
                <a:latin typeface="Calibri" panose="020F0502020204030204" pitchFamily="34" charset="0"/>
                <a:ea typeface="Calibri" panose="020F0502020204030204" pitchFamily="34" charset="0"/>
                <a:cs typeface="Times New Roman" panose="02020603050405020304" pitchFamily="18" charset="0"/>
              </a:rPr>
              <a:t> FDOT is proposing to spend large amounts of taxpayers’ money, and</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Justify to the public and decisionmakers that the expenditure of funds is necessary.</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4</a:t>
            </a:fld>
            <a:endParaRPr lang="en-US" dirty="0"/>
          </a:p>
        </p:txBody>
      </p:sp>
    </p:spTree>
    <p:extLst>
      <p:ext uri="{BB962C8B-B14F-4D97-AF65-F5344CB8AC3E}">
        <p14:creationId xmlns:p14="http://schemas.microsoft.com/office/powerpoint/2010/main" val="3460757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Lastly, here is an example of a complete Purpose and Need Statement.  You can see shown here that there are three parts of a Purpose and Need Statement; the Purpose, Need, and Supporting facts and/or data.  For this example, it has the required project status, and three more needs elements, Capacity, Safety, and Modal Interrelationships with supporting visual data.</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40</a:t>
            </a:fld>
            <a:endParaRPr lang="en-US" dirty="0"/>
          </a:p>
        </p:txBody>
      </p:sp>
    </p:spTree>
    <p:extLst>
      <p:ext uri="{BB962C8B-B14F-4D97-AF65-F5344CB8AC3E}">
        <p14:creationId xmlns:p14="http://schemas.microsoft.com/office/powerpoint/2010/main" val="4062168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finished this section of the training so we have our next group of quiz questions.</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41</a:t>
            </a:fld>
            <a:endParaRPr lang="en-US" dirty="0"/>
          </a:p>
        </p:txBody>
      </p:sp>
    </p:spTree>
    <p:extLst>
      <p:ext uri="{BB962C8B-B14F-4D97-AF65-F5344CB8AC3E}">
        <p14:creationId xmlns:p14="http://schemas.microsoft.com/office/powerpoint/2010/main" val="352482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C. is the correct answer.  Provide a list of preliminary alternatives under consideration.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Purpose and Need Statement is not a discussion of potential solutions to the problem(s).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42</a:t>
            </a:fld>
            <a:endParaRPr lang="en-US" dirty="0"/>
          </a:p>
        </p:txBody>
      </p:sp>
    </p:spTree>
    <p:extLst>
      <p:ext uri="{BB962C8B-B14F-4D97-AF65-F5344CB8AC3E}">
        <p14:creationId xmlns:p14="http://schemas.microsoft.com/office/powerpoint/2010/main" val="22524981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is another true or false question.</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43</a:t>
            </a:fld>
            <a:endParaRPr lang="en-US" dirty="0"/>
          </a:p>
        </p:txBody>
      </p:sp>
    </p:spTree>
    <p:extLst>
      <p:ext uri="{BB962C8B-B14F-4D97-AF65-F5344CB8AC3E}">
        <p14:creationId xmlns:p14="http://schemas.microsoft.com/office/powerpoint/2010/main" val="1360299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For those that choose False that is correct.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Project Status is an element of the Need and is required for every project.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44</a:t>
            </a:fld>
            <a:endParaRPr lang="en-US" dirty="0"/>
          </a:p>
        </p:txBody>
      </p:sp>
    </p:spTree>
    <p:extLst>
      <p:ext uri="{BB962C8B-B14F-4D97-AF65-F5344CB8AC3E}">
        <p14:creationId xmlns:p14="http://schemas.microsoft.com/office/powerpoint/2010/main" val="11417729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 Mentimeter you will now have to select “Join another presentation” and enter this code. Our next questions is…. </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45</a:t>
            </a:fld>
            <a:endParaRPr lang="en-US" dirty="0"/>
          </a:p>
        </p:txBody>
      </p:sp>
    </p:spTree>
    <p:extLst>
      <p:ext uri="{BB962C8B-B14F-4D97-AF65-F5344CB8AC3E}">
        <p14:creationId xmlns:p14="http://schemas.microsoft.com/office/powerpoint/2010/main" val="15742386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D. is the correct answer here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sustainability studies do not typically provide evidence of capacity needs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46</a:t>
            </a:fld>
            <a:endParaRPr lang="en-US" dirty="0"/>
          </a:p>
        </p:txBody>
      </p:sp>
    </p:spTree>
    <p:extLst>
      <p:ext uri="{BB962C8B-B14F-4D97-AF65-F5344CB8AC3E}">
        <p14:creationId xmlns:p14="http://schemas.microsoft.com/office/powerpoint/2010/main" val="31558402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is our last question for this section. </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47</a:t>
            </a:fld>
            <a:endParaRPr lang="en-US" dirty="0"/>
          </a:p>
        </p:txBody>
      </p:sp>
    </p:spTree>
    <p:extLst>
      <p:ext uri="{BB962C8B-B14F-4D97-AF65-F5344CB8AC3E}">
        <p14:creationId xmlns:p14="http://schemas.microsoft.com/office/powerpoint/2010/main" val="35128020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correct answer is C. </a:t>
            </a:r>
            <a:r>
              <a:rPr lang="en-US" sz="1800" b="0" i="1" dirty="0">
                <a:solidFill>
                  <a:srgbClr val="0F8CCC"/>
                </a:solidFill>
                <a:effectLst/>
                <a:latin typeface="Frutiger LT Std 45 Light" panose="020B0402020204020204" pitchFamily="34" charset="0"/>
              </a:rPr>
              <a:t>The justification of why the project is being completed </a:t>
            </a:r>
            <a:r>
              <a:rPr lang="en-US" sz="2800" i="1" dirty="0">
                <a:solidFill>
                  <a:srgbClr val="0F8CCC"/>
                </a:solidFill>
                <a:latin typeface="Frutiger LT Std 45 Light" panose="020B0402020204020204" pitchFamily="34" charset="0"/>
              </a:rPr>
              <a:t>i</a:t>
            </a:r>
            <a:r>
              <a:rPr lang="en-US" sz="1800" b="0" i="1" dirty="0">
                <a:solidFill>
                  <a:srgbClr val="0F8CCC"/>
                </a:solidFill>
                <a:effectLst/>
                <a:latin typeface="Frutiger LT Std 45 Light" panose="020B0402020204020204" pitchFamily="34" charset="0"/>
              </a:rPr>
              <a:t>s included to </a:t>
            </a:r>
            <a:r>
              <a:rPr lang="en-US" sz="2800" i="1" dirty="0">
                <a:solidFill>
                  <a:srgbClr val="0F8CCC"/>
                </a:solidFill>
                <a:latin typeface="Frutiger LT Std 45 Light" panose="020B0402020204020204" pitchFamily="34" charset="0"/>
              </a:rPr>
              <a:t>satisfy the Need of the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48</a:t>
            </a:fld>
            <a:endParaRPr lang="en-US" dirty="0"/>
          </a:p>
        </p:txBody>
      </p:sp>
    </p:spTree>
    <p:extLst>
      <p:ext uri="{BB962C8B-B14F-4D97-AF65-F5344CB8AC3E}">
        <p14:creationId xmlns:p14="http://schemas.microsoft.com/office/powerpoint/2010/main" val="32395986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learned what a purpose and need statement is and why we are required to complete one along with how to develop a Purpose and Need statement.  Our last training section is “How Do We Use a Purpose and Need Statement”.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Purpose and Need Statement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is used as a key factor in determining the range of alternatives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well-defined Purpose and Need is especially important for projects that may be subject to other laws shown here.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a vital factor when explaining why the FDOT is choosing a single alternative in decision documents such as the Record of Decision or the Finding of No Significant Impact.  </a:t>
            </a:r>
          </a:p>
          <a:p>
            <a:pPr marL="0" marR="0">
              <a:lnSpc>
                <a:spcPct val="107000"/>
              </a:lnSpc>
              <a:spcBef>
                <a:spcPts val="0"/>
              </a:spcBef>
              <a:spcAft>
                <a:spcPts val="800"/>
              </a:spcAft>
            </a:pPr>
            <a:r>
              <a:rPr lang="en-US" sz="18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i="1" dirty="0"/>
          </a:p>
        </p:txBody>
      </p:sp>
      <p:sp>
        <p:nvSpPr>
          <p:cNvPr id="4" name="Slide Number Placeholder 3"/>
          <p:cNvSpPr>
            <a:spLocks noGrp="1"/>
          </p:cNvSpPr>
          <p:nvPr>
            <p:ph type="sldNum" sz="quarter" idx="5"/>
          </p:nvPr>
        </p:nvSpPr>
        <p:spPr/>
        <p:txBody>
          <a:bodyPr/>
          <a:lstStyle/>
          <a:p>
            <a:fld id="{9B478FDB-2149-4DCD-B591-2CA885795073}" type="slidenum">
              <a:rPr lang="en-US" smtClean="0"/>
              <a:t>49</a:t>
            </a:fld>
            <a:endParaRPr lang="en-US" dirty="0"/>
          </a:p>
        </p:txBody>
      </p:sp>
    </p:spTree>
    <p:extLst>
      <p:ext uri="{BB962C8B-B14F-4D97-AF65-F5344CB8AC3E}">
        <p14:creationId xmlns:p14="http://schemas.microsoft.com/office/powerpoint/2010/main" val="3049703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US Department of Agricultural wrote that when challenged in court, agencies have won every case where the need statement was narrowly stated and lost every case where the need statement was broadly stated or absent.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Legal challenges to NEPA compliance are made under the Administrative Procedure Act which is a federal act that governs the procedures of an administrative law such as NEPA.</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NEPA, Plaintiffs’ common claims challenge a federal agency’s actions as being: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Arbitrary (</a:t>
            </a:r>
            <a:r>
              <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not supported by fair or substantial cause or reason)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capricious (</a:t>
            </a:r>
            <a:r>
              <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inconsistent or erratic)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 abuse of discretion because of an agency’s failure to meet NEPA’s requirements, and/or</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Insufficient documentation of environmental review.</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Purpose and Need Statement supports the decision making process when it is written with simple and clear text where lay readers (including a judge) should be able to review the listed needs and conclude that the agency has a credible ration</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ale</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proposing actions in the project area.</a:t>
            </a:r>
          </a:p>
          <a:p>
            <a:endParaRPr lang="en-US" b="0" i="1"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B478FDB-2149-4DCD-B591-2CA885795073}" type="slidenum">
              <a:rPr lang="en-US" smtClean="0"/>
              <a:t>5</a:t>
            </a:fld>
            <a:endParaRPr lang="en-US" dirty="0"/>
          </a:p>
        </p:txBody>
      </p:sp>
    </p:spTree>
    <p:extLst>
      <p:ext uri="{BB962C8B-B14F-4D97-AF65-F5344CB8AC3E}">
        <p14:creationId xmlns:p14="http://schemas.microsoft.com/office/powerpoint/2010/main" val="36437484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 well-defined Purpose and Need Statement is the baseline in the development, evaluation and elimination or advancement of alternatives, including selection of the preferred alternative. It will determine which alternatives are reasonable, prudent and practicable.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Alternatives that fail to meet the Purpose and Need can be eliminated without detailed study</a:t>
            </a:r>
            <a:r>
              <a:rPr lang="en-US" sz="1800" dirty="0">
                <a:effectLst/>
                <a:latin typeface="Calibri" panose="020F0502020204030204" pitchFamily="34" charset="0"/>
                <a:ea typeface="Calibri" panose="020F0502020204030204" pitchFamily="34" charset="0"/>
                <a:cs typeface="Times New Roman" panose="02020603050405020304" pitchFamily="18" charset="0"/>
              </a:rPr>
              <a:t>. Also, the Purpose and Need is instrumental in illustrating that a No Build alternative will not solve an existing transportation problem. It should be noted that the </a:t>
            </a:r>
            <a:r>
              <a:rPr lang="en-US" sz="1800" b="0" dirty="0">
                <a:ea typeface="Calibri" panose="020F0502020204030204" pitchFamily="34" charset="0"/>
                <a:cs typeface="Times New Roman" panose="02020603050405020304" pitchFamily="18" charset="0"/>
              </a:rPr>
              <a:t>Secondary Purpose and Needs are not used to evaluate and eliminate or advance project alternatives.</a:t>
            </a:r>
            <a:endParaRPr lang="en-US" sz="1800" b="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50</a:t>
            </a:fld>
            <a:endParaRPr lang="en-US" dirty="0"/>
          </a:p>
        </p:txBody>
      </p:sp>
    </p:spTree>
    <p:extLst>
      <p:ext uri="{BB962C8B-B14F-4D97-AF65-F5344CB8AC3E}">
        <p14:creationId xmlns:p14="http://schemas.microsoft.com/office/powerpoint/2010/main" val="3893735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is an example of how a Purpose and Need can be used to develop, evaluate and eliminate alternatives.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project is to repair or replace the aging Lincoln Causeway Bascule Bridge with a new structure</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Many of you are familiar with an alternatives evaluation matrix and the Purpose and Need is a component of that matrix.  Based on the Purpose and Need Statement three criteria were identified that need to be met to advance the alternative forward.</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Meets USCG requirement for navigation.</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Reduces bridge openings.</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Provides safe access for multi-modal transportation.</a:t>
            </a:r>
          </a:p>
          <a:p>
            <a:pPr marL="0" marR="0" lvl="0" indent="0">
              <a:lnSpc>
                <a:spcPct val="107000"/>
              </a:lnSpc>
              <a:spcBef>
                <a:spcPts val="0"/>
              </a:spcBef>
              <a:spcAft>
                <a:spcPts val="800"/>
              </a:spcAft>
              <a:buFont typeface="+mj-l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four alternatives and a No-Build/Repair Alternative which is a viable alternative throughout the PD&amp;E study.  The low-level moveable bridge does not reduce bridge openings; therefore, it does not meet the Purpose and Need and has been eliminated.  The 55 foot high-level fixed bridge was also eliminated because the USCG requires the new fixed bridge in that location to be 65 feet or higher.</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51</a:t>
            </a:fld>
            <a:endParaRPr lang="en-US" dirty="0"/>
          </a:p>
        </p:txBody>
      </p:sp>
    </p:spTree>
    <p:extLst>
      <p:ext uri="{BB962C8B-B14F-4D97-AF65-F5344CB8AC3E}">
        <p14:creationId xmlns:p14="http://schemas.microsoft.com/office/powerpoint/2010/main" val="29383101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second example is a new corridor project with a No-Build and eight Build alternatives as shown here.  </a:t>
            </a:r>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52</a:t>
            </a:fld>
            <a:endParaRPr lang="en-US" dirty="0"/>
          </a:p>
        </p:txBody>
      </p:sp>
    </p:spTree>
    <p:extLst>
      <p:ext uri="{BB962C8B-B14F-4D97-AF65-F5344CB8AC3E}">
        <p14:creationId xmlns:p14="http://schemas.microsoft.com/office/powerpoint/2010/main" val="33060629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Purpose and Need identified four criteria. The alternatives needs to:</a:t>
            </a:r>
          </a:p>
          <a:p>
            <a:pPr marL="342900" marR="0" lvl="0" indent="-342900">
              <a:lnSpc>
                <a:spcPct val="107000"/>
              </a:lnSpc>
              <a:spcBef>
                <a:spcPts val="0"/>
              </a:spcBef>
              <a:spcAft>
                <a:spcPts val="0"/>
              </a:spcAft>
              <a:buFont typeface="+mj-lt"/>
              <a:buAutoNum type="arabicPeriod"/>
            </a:pPr>
            <a:r>
              <a:rPr lang="en-US" sz="1800" i="1" dirty="0">
                <a:effectLst/>
                <a:latin typeface="Calibri" panose="020F0502020204030204" pitchFamily="34" charset="0"/>
                <a:ea typeface="Calibri" panose="020F0502020204030204" pitchFamily="34" charset="0"/>
                <a:cs typeface="Times New Roman" panose="02020603050405020304" pitchFamily="18" charset="0"/>
              </a:rPr>
              <a:t>Correct geometric and operational deficiencies of the existing highway.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i="1" dirty="0">
                <a:effectLst/>
                <a:latin typeface="Calibri" panose="020F0502020204030204" pitchFamily="34" charset="0"/>
                <a:ea typeface="Calibri" panose="020F0502020204030204" pitchFamily="34" charset="0"/>
                <a:cs typeface="Times New Roman" panose="02020603050405020304" pitchFamily="18" charset="0"/>
              </a:rPr>
              <a:t>Improve access to the intermodal and freight activity centers in the Homer City area and new international airport.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i="1" dirty="0">
                <a:effectLst/>
                <a:latin typeface="Calibri" panose="020F0502020204030204" pitchFamily="34" charset="0"/>
                <a:ea typeface="Calibri" panose="020F0502020204030204" pitchFamily="34" charset="0"/>
                <a:cs typeface="Times New Roman" panose="02020603050405020304" pitchFamily="18" charset="0"/>
              </a:rPr>
              <a:t>Provide capacity to meet future traffic demands.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i="1" dirty="0">
                <a:effectLst/>
                <a:latin typeface="Calibri" panose="020F0502020204030204" pitchFamily="34" charset="0"/>
                <a:ea typeface="Calibri" panose="020F0502020204030204" pitchFamily="34" charset="0"/>
                <a:cs typeface="Times New Roman" panose="02020603050405020304" pitchFamily="18" charset="0"/>
              </a:rPr>
              <a:t>Improve emergency evacuation network and reduce evacuation times.</a:t>
            </a:r>
          </a:p>
          <a:p>
            <a:pPr marL="0" marR="0" lvl="0" indent="0">
              <a:lnSpc>
                <a:spcPct val="107000"/>
              </a:lnSpc>
              <a:spcBef>
                <a:spcPts val="0"/>
              </a:spcBef>
              <a:spcAft>
                <a:spcPts val="800"/>
              </a:spcAft>
              <a:buFont typeface="+mj-l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result,  two alternatives were eliminated because they did not correct geometric and operational deficiencies of the existing highway.</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53</a:t>
            </a:fld>
            <a:endParaRPr lang="en-US" dirty="0"/>
          </a:p>
        </p:txBody>
      </p:sp>
    </p:spTree>
    <p:extLst>
      <p:ext uri="{BB962C8B-B14F-4D97-AF65-F5344CB8AC3E}">
        <p14:creationId xmlns:p14="http://schemas.microsoft.com/office/powerpoint/2010/main" val="12157184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shown here all major federal and state-funded projects require a Purpose and Need Statement.  Minor projects such as Type 1 Categorical Exclusions or CE and Non-Major State Actions do not require one.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the major projects the level of detail for the Purpose and Need Statement can vary and is dependent on project type and complexity.  A Type 2 CE will have less complicated and detailed needs than those projects classified as Environmental Assessments and Environmental Impact Statements.</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54</a:t>
            </a:fld>
            <a:endParaRPr lang="en-US" dirty="0"/>
          </a:p>
        </p:txBody>
      </p:sp>
    </p:spTree>
    <p:extLst>
      <p:ext uri="{BB962C8B-B14F-4D97-AF65-F5344CB8AC3E}">
        <p14:creationId xmlns:p14="http://schemas.microsoft.com/office/powerpoint/2010/main" val="4879790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now time to learn about the “When” do we complete a Purpose and Need Statement.  This timeline helps us visualize it.  The Purpose and Need is first developed during the Planning phase and the Efficient Transportation Decision Making, referred to as ETDM, Planning Screen. It is identified in transportation plans and this may be the first opportunity agencies have to provide input.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next time we see the Purpose and Need Statement is the ETDM Programming Screen.  If a Planning screen was completed, then the information in the Purpose and Need Statement should be updated.  If not previously screened, we would develop a new Purpose and Need Statement.  During the Programming Screen the Lead Agency (typically the FDOT Office of Environmental Management [OEM]) Approves/Not Approves the Purpose and Need Statement.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 move forward in the life of the project into the PD&amp;E study the Purpose and Need Statement should be consistent from the ETDM screenings through the PD&amp;E study (same need components, but updated information).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Purpose and Need Statement for the Environmental Document and Preliminary Engineering Report need to be exactly the same.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important to review current transportation plans and confirm the project has planning consistency.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the PD&amp;E study we should verify whether supporting information is still valid and refine, if necessary, along with gather new data to fill any information gaps, ... </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55</a:t>
            </a:fld>
            <a:endParaRPr lang="en-US" dirty="0"/>
          </a:p>
        </p:txBody>
      </p:sp>
    </p:spTree>
    <p:extLst>
      <p:ext uri="{BB962C8B-B14F-4D97-AF65-F5344CB8AC3E}">
        <p14:creationId xmlns:p14="http://schemas.microsoft.com/office/powerpoint/2010/main" val="30328738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I want to caution you on knowing what the difference between refinements and changes.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an important slide because it is often forgotten or not fully understood and can delay a project from being approved.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the PD&amp;E scope becomes more refined the Purpose and Need evolves and is not final until the Environmental Document is approved. No changes or refinement can occur in the Design phase.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the data used to establish the Need becomes outdated as the PD&amp;E study moves forward, we can refine the Need with current data or more detail. If only this is done then the Purpose and Need Statement does not have to be re-approved by OEM.</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9144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if you change the Purpose and Need Statement where it is altered to add, change, or eliminate previously approved Purpose and Need statements and elements then we are required to coordinate and have the Purpose and Need Statement approved again by OEM.</a:t>
            </a:r>
          </a:p>
          <a:p>
            <a:pPr marL="0" marR="0">
              <a:lnSpc>
                <a:spcPct val="107000"/>
              </a:lnSpc>
              <a:spcBef>
                <a:spcPts val="0"/>
              </a:spcBef>
              <a:spcAft>
                <a:spcPts val="800"/>
              </a:spcAft>
              <a:tabLst>
                <a:tab pos="9144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Also keep in mind that if changes are made, it may be necessary to revisit prior alternatives screening decisions and potentially re-initiate the public and participating agency involvement pursuant to 23 USC 139.</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56</a:t>
            </a:fld>
            <a:endParaRPr lang="en-US" dirty="0"/>
          </a:p>
        </p:txBody>
      </p:sp>
    </p:spTree>
    <p:extLst>
      <p:ext uri="{BB962C8B-B14F-4D97-AF65-F5344CB8AC3E}">
        <p14:creationId xmlns:p14="http://schemas.microsoft.com/office/powerpoint/2010/main" val="13673319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come to our last quiz question.</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57</a:t>
            </a:fld>
            <a:endParaRPr lang="en-US" dirty="0"/>
          </a:p>
        </p:txBody>
      </p:sp>
    </p:spTree>
    <p:extLst>
      <p:ext uri="{BB962C8B-B14F-4D97-AF65-F5344CB8AC3E}">
        <p14:creationId xmlns:p14="http://schemas.microsoft.com/office/powerpoint/2010/main" val="24351050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True is the correct answer.</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PD&amp;E Purpose and Need Statement must be consistent with what is in the ETDM Programming Screen. Refinements can be made to  reflect current data and more detail, but any changes will require coordination with and approval from OEM.</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58</a:t>
            </a:fld>
            <a:endParaRPr lang="en-US" dirty="0"/>
          </a:p>
        </p:txBody>
      </p:sp>
    </p:spTree>
    <p:extLst>
      <p:ext uri="{BB962C8B-B14F-4D97-AF65-F5344CB8AC3E}">
        <p14:creationId xmlns:p14="http://schemas.microsoft.com/office/powerpoint/2010/main" val="31807510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concludes the training.  We hope this training has been informative and will support you in building a solid foundation when writing your Purpose and Need Statements.  These are a few key takeaways that we hope will remain forefront in your mind.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Purpose is the “what” of the proposed action. It is not a solution statement,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Need identifies the problem(s) the proposed project will address,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Purpose and Need is the foundation the project is built 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 well-defined Purpose and Need can help determine which alternatives are reasonable, prudent and practicable,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Alternatives that fail to meet the Purpose and Need can be eliminated without detailed study, 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Purpose and Need Statement can be refined in the PD&amp;E study, but if it is changed it must go back to OEM for coordination and re-approval.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59</a:t>
            </a:fld>
            <a:endParaRPr lang="en-US" dirty="0"/>
          </a:p>
        </p:txBody>
      </p:sp>
    </p:spTree>
    <p:extLst>
      <p:ext uri="{BB962C8B-B14F-4D97-AF65-F5344CB8AC3E}">
        <p14:creationId xmlns:p14="http://schemas.microsoft.com/office/powerpoint/2010/main" val="1725559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Moving from the “Why” we are now going to dive into the “What”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Purpose and Need Statement provides justification of why the proposed improvement should be implemented.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drives the process for development and evaluation of reasonable, prudent, and practicable alternatives consideration, and ultimately the selection of a Preferred Alternative.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comprehensive, as specific as possible, and is reexamined and updated as appropriate throughout the project development process. Which I will discuss more towards the end of the training.</a:t>
            </a:r>
          </a:p>
          <a:p>
            <a:endParaRPr lang="en-US" i="1" dirty="0"/>
          </a:p>
        </p:txBody>
      </p:sp>
      <p:sp>
        <p:nvSpPr>
          <p:cNvPr id="4" name="Slide Number Placeholder 3"/>
          <p:cNvSpPr>
            <a:spLocks noGrp="1"/>
          </p:cNvSpPr>
          <p:nvPr>
            <p:ph type="sldNum" sz="quarter" idx="5"/>
          </p:nvPr>
        </p:nvSpPr>
        <p:spPr/>
        <p:txBody>
          <a:bodyPr/>
          <a:lstStyle/>
          <a:p>
            <a:fld id="{9B478FDB-2149-4DCD-B591-2CA885795073}" type="slidenum">
              <a:rPr lang="en-US" smtClean="0"/>
              <a:t>6</a:t>
            </a:fld>
            <a:endParaRPr lang="en-US" dirty="0"/>
          </a:p>
        </p:txBody>
      </p:sp>
    </p:spTree>
    <p:extLst>
      <p:ext uri="{BB962C8B-B14F-4D97-AF65-F5344CB8AC3E}">
        <p14:creationId xmlns:p14="http://schemas.microsoft.com/office/powerpoint/2010/main" val="8904071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Frutiger LT Std 45 Light" panose="020B0402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are the resources that were used to develop this training.  This training has been recorded and </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can be found on the OEM website.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Frutiger LT Std 45 Light" panose="020B0402020204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60</a:t>
            </a:fld>
            <a:endParaRPr lang="en-US" dirty="0"/>
          </a:p>
        </p:txBody>
      </p:sp>
    </p:spTree>
    <p:extLst>
      <p:ext uri="{BB962C8B-B14F-4D97-AF65-F5344CB8AC3E}">
        <p14:creationId xmlns:p14="http://schemas.microsoft.com/office/powerpoint/2010/main" val="11894772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for attending.  If you have any questions, please enter them in your chat box and we will try to address as many as we can with the remaining time.  Any questions we are not able to address we will respond to you via e-mail.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also direct questions to Engy Samaan at the contact information listed here.</a:t>
            </a:r>
          </a:p>
          <a:p>
            <a:endParaRPr lang="en-US" b="0" dirty="0">
              <a:solidFill>
                <a:srgbClr val="FF0000"/>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Again, any non-FDOT attendees who wants credit for the class will need to provide their name, e-mail, and PE Number (as applicable) to the Chat box.  We will use this information to send out Certifications.</a:t>
            </a:r>
          </a:p>
          <a:p>
            <a:endParaRPr lang="en-US" b="0"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9B478FDB-2149-4DCD-B591-2CA885795073}" type="slidenum">
              <a:rPr lang="en-US" smtClean="0"/>
              <a:t>61</a:t>
            </a:fld>
            <a:endParaRPr lang="en-US" dirty="0"/>
          </a:p>
        </p:txBody>
      </p:sp>
    </p:spTree>
    <p:extLst>
      <p:ext uri="{BB962C8B-B14F-4D97-AF65-F5344CB8AC3E}">
        <p14:creationId xmlns:p14="http://schemas.microsoft.com/office/powerpoint/2010/main" val="15683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in plain language….</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Purpose</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the “what” of the proposed action. What FDOT is trying to accomplish. It should be stated as the positive outcome that is expected. For example, “the purpose is to reduce traffic congestion in the corridor”.</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Need</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the “why” the proposed action is needed.  It identifies the problem(s) the proposed project will address. It should establish 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evidence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the deficiency or problem exists or will exist if projected population and planned land use growth are realized.  I would like to bring your attention to the word evidence.  I will be explaining that in more detail later in this training.</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common perception of the Purpose and Need Statement is that it is difficult to write, but if you keep to these simple definitions above writing it can be a straight forward task.</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7</a:t>
            </a:fld>
            <a:endParaRPr lang="en-US" dirty="0"/>
          </a:p>
        </p:txBody>
      </p:sp>
    </p:spTree>
    <p:extLst>
      <p:ext uri="{BB962C8B-B14F-4D97-AF65-F5344CB8AC3E}">
        <p14:creationId xmlns:p14="http://schemas.microsoft.com/office/powerpoint/2010/main" val="1191258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development of a Purpose and Need Statement is the critical first step that begins in Planning and evolves through the PD&amp;E phase as more information is known about the project. It is the foundation the project is built upon.  Think of it as a foundation a house is built on or the first tier of a multi-layered cake.  It is important that this foundation is firm and can fully support the project.  </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8</a:t>
            </a:fld>
            <a:endParaRPr lang="en-US" dirty="0"/>
          </a:p>
        </p:txBody>
      </p:sp>
    </p:spTree>
    <p:extLst>
      <p:ext uri="{BB962C8B-B14F-4D97-AF65-F5344CB8AC3E}">
        <p14:creationId xmlns:p14="http://schemas.microsoft.com/office/powerpoint/2010/main" val="4034230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just went through what a Purpose and Need Statement “is”, but we also need to identify what it “is not”.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Most importantly it is not a solution statement.  We are not solving the problem with a Purpose and Need Statement, just stating what the project is and why it is needed.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Purpose and Need Statement should be narrowly stated but it should not be too vague to not be useful or written in complicated or unclear text. It should not show obvious bias in the project justifications nor be inadequate to support each subsequent step in the NEPA analysis and in the final decision document.  Also, it should not be a discussion of alternatives or of a particular action. The project description and other parts of the NEPA document will cover this information.</a:t>
            </a:r>
          </a:p>
          <a:p>
            <a:endParaRPr lang="en-US" dirty="0"/>
          </a:p>
        </p:txBody>
      </p:sp>
      <p:sp>
        <p:nvSpPr>
          <p:cNvPr id="4" name="Slide Number Placeholder 3"/>
          <p:cNvSpPr>
            <a:spLocks noGrp="1"/>
          </p:cNvSpPr>
          <p:nvPr>
            <p:ph type="sldNum" sz="quarter" idx="5"/>
          </p:nvPr>
        </p:nvSpPr>
        <p:spPr/>
        <p:txBody>
          <a:bodyPr/>
          <a:lstStyle/>
          <a:p>
            <a:fld id="{9B478FDB-2149-4DCD-B591-2CA885795073}" type="slidenum">
              <a:rPr lang="en-US" smtClean="0"/>
              <a:t>9</a:t>
            </a:fld>
            <a:endParaRPr lang="en-US" dirty="0"/>
          </a:p>
        </p:txBody>
      </p:sp>
    </p:spTree>
    <p:extLst>
      <p:ext uri="{BB962C8B-B14F-4D97-AF65-F5344CB8AC3E}">
        <p14:creationId xmlns:p14="http://schemas.microsoft.com/office/powerpoint/2010/main" val="31629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25CAF7-F4B1-44D9-BC48-6A0DBCDB0578}"/>
              </a:ext>
            </a:extLst>
          </p:cNvPr>
          <p:cNvSpPr>
            <a:spLocks noGrp="1"/>
          </p:cNvSpPr>
          <p:nvPr>
            <p:ph idx="1"/>
          </p:nvPr>
        </p:nvSpPr>
        <p:spPr>
          <a:xfrm>
            <a:off x="431321" y="1368425"/>
            <a:ext cx="10922479" cy="4351338"/>
          </a:xfrm>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marL="2057400" indent="-228600">
              <a:buClr>
                <a:srgbClr val="106D98"/>
              </a:buClr>
              <a:buFont typeface="Frutiger LT Std 45 Light" panose="020B0402020204020204" pitchFamily="34" charset="0"/>
              <a:buChar cha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B851B749-185A-404C-8F99-F184DF38FE80}"/>
              </a:ext>
            </a:extLst>
          </p:cNvPr>
          <p:cNvSpPr/>
          <p:nvPr userDrawn="1"/>
        </p:nvSpPr>
        <p:spPr>
          <a:xfrm>
            <a:off x="1232190" y="6469811"/>
            <a:ext cx="10959809" cy="388189"/>
          </a:xfrm>
          <a:prstGeom prst="rect">
            <a:avLst/>
          </a:prstGeom>
          <a:solidFill>
            <a:srgbClr val="106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A890E7B-C956-41E3-B440-A2B5C09DE400}"/>
              </a:ext>
            </a:extLst>
          </p:cNvPr>
          <p:cNvSpPr/>
          <p:nvPr userDrawn="1"/>
        </p:nvSpPr>
        <p:spPr>
          <a:xfrm>
            <a:off x="1232190" y="6331787"/>
            <a:ext cx="10959809" cy="181154"/>
          </a:xfrm>
          <a:prstGeom prst="rect">
            <a:avLst/>
          </a:prstGeom>
          <a:solidFill>
            <a:srgbClr val="F1F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07F123FE-312B-4E55-8AB0-A9B52B06111C}"/>
              </a:ext>
            </a:extLst>
          </p:cNvPr>
          <p:cNvSpPr>
            <a:spLocks noGrp="1"/>
          </p:cNvSpPr>
          <p:nvPr>
            <p:ph type="sldNum" sz="quarter" idx="12"/>
          </p:nvPr>
        </p:nvSpPr>
        <p:spPr>
          <a:xfrm>
            <a:off x="9300713" y="6485654"/>
            <a:ext cx="2743200" cy="365125"/>
          </a:xfrm>
        </p:spPr>
        <p:txBody>
          <a:bodyPr/>
          <a:lstStyle>
            <a:lvl1pPr>
              <a:defRPr>
                <a:solidFill>
                  <a:schemeClr val="bg1"/>
                </a:solidFill>
              </a:defRPr>
            </a:lvl1pPr>
          </a:lstStyle>
          <a:p>
            <a:fld id="{0FA33CC9-E622-48CA-96FA-0377B6AEE47F}" type="slidenum">
              <a:rPr lang="en-US" smtClean="0"/>
              <a:pPr/>
              <a:t>‹#›</a:t>
            </a:fld>
            <a:endParaRPr lang="en-US" dirty="0"/>
          </a:p>
        </p:txBody>
      </p:sp>
      <p:sp>
        <p:nvSpPr>
          <p:cNvPr id="11" name="Rectangle 10">
            <a:extLst>
              <a:ext uri="{FF2B5EF4-FFF2-40B4-BE49-F238E27FC236}">
                <a16:creationId xmlns:a16="http://schemas.microsoft.com/office/drawing/2014/main" id="{6E811193-A7A7-4C74-AD25-587359E3B1BD}"/>
              </a:ext>
            </a:extLst>
          </p:cNvPr>
          <p:cNvSpPr/>
          <p:nvPr userDrawn="1"/>
        </p:nvSpPr>
        <p:spPr>
          <a:xfrm>
            <a:off x="0" y="0"/>
            <a:ext cx="712926" cy="712926"/>
          </a:xfrm>
          <a:prstGeom prst="rect">
            <a:avLst/>
          </a:prstGeom>
          <a:solidFill>
            <a:srgbClr val="6ABEC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06D98"/>
              </a:solidFill>
            </a:endParaRPr>
          </a:p>
        </p:txBody>
      </p:sp>
      <p:cxnSp>
        <p:nvCxnSpPr>
          <p:cNvPr id="14" name="Straight Connector 13">
            <a:extLst>
              <a:ext uri="{FF2B5EF4-FFF2-40B4-BE49-F238E27FC236}">
                <a16:creationId xmlns:a16="http://schemas.microsoft.com/office/drawing/2014/main" id="{69377C68-0ABD-4A88-83AB-8713EA74945D}"/>
              </a:ext>
            </a:extLst>
          </p:cNvPr>
          <p:cNvCxnSpPr/>
          <p:nvPr userDrawn="1"/>
        </p:nvCxnSpPr>
        <p:spPr>
          <a:xfrm>
            <a:off x="352425" y="798547"/>
            <a:ext cx="11534775" cy="0"/>
          </a:xfrm>
          <a:prstGeom prst="line">
            <a:avLst/>
          </a:prstGeom>
          <a:ln w="28575">
            <a:solidFill>
              <a:srgbClr val="F8CD4A"/>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B789B190-01EF-4CAE-81FE-AD7EF9EEB48C}"/>
              </a:ext>
            </a:extLst>
          </p:cNvPr>
          <p:cNvSpPr>
            <a:spLocks noGrp="1"/>
          </p:cNvSpPr>
          <p:nvPr>
            <p:ph type="title"/>
          </p:nvPr>
        </p:nvSpPr>
        <p:spPr>
          <a:xfrm>
            <a:off x="712926" y="49604"/>
            <a:ext cx="10561978" cy="766749"/>
          </a:xfrm>
        </p:spPr>
        <p:txBody>
          <a:bodyPr>
            <a:normAutofit/>
          </a:bodyPr>
          <a:lstStyle>
            <a:lvl1pPr algn="l">
              <a:defRPr sz="3200">
                <a:solidFill>
                  <a:schemeClr val="bg1"/>
                </a:solidFill>
              </a:defRPr>
            </a:lvl1pPr>
          </a:lstStyle>
          <a:p>
            <a:r>
              <a:rPr lang="en-US" dirty="0"/>
              <a:t>Click to edit Master title style</a:t>
            </a:r>
          </a:p>
        </p:txBody>
      </p:sp>
      <p:pic>
        <p:nvPicPr>
          <p:cNvPr id="12" name="Picture 11" descr="Text&#10;&#10;Description automatically generated">
            <a:extLst>
              <a:ext uri="{FF2B5EF4-FFF2-40B4-BE49-F238E27FC236}">
                <a16:creationId xmlns:a16="http://schemas.microsoft.com/office/drawing/2014/main" id="{186C183B-DF3B-461E-817E-0AC422C2CD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337"/>
            <a:ext cx="1232191" cy="413373"/>
          </a:xfrm>
          <a:prstGeom prst="rect">
            <a:avLst/>
          </a:prstGeom>
        </p:spPr>
      </p:pic>
    </p:spTree>
    <p:extLst>
      <p:ext uri="{BB962C8B-B14F-4D97-AF65-F5344CB8AC3E}">
        <p14:creationId xmlns:p14="http://schemas.microsoft.com/office/powerpoint/2010/main" val="3553664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4" name="Rectangle: Top Corners Rounded 13">
            <a:extLst>
              <a:ext uri="{FF2B5EF4-FFF2-40B4-BE49-F238E27FC236}">
                <a16:creationId xmlns:a16="http://schemas.microsoft.com/office/drawing/2014/main" id="{3973E6CB-677B-4D4E-BEF0-A679056AD9B4}"/>
              </a:ext>
            </a:extLst>
          </p:cNvPr>
          <p:cNvSpPr/>
          <p:nvPr userDrawn="1"/>
        </p:nvSpPr>
        <p:spPr>
          <a:xfrm>
            <a:off x="7048023" y="6565521"/>
            <a:ext cx="2070339" cy="198638"/>
          </a:xfrm>
          <a:prstGeom prst="round2Same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Top Corners Rounded 12">
            <a:extLst>
              <a:ext uri="{FF2B5EF4-FFF2-40B4-BE49-F238E27FC236}">
                <a16:creationId xmlns:a16="http://schemas.microsoft.com/office/drawing/2014/main" id="{C02BA3B8-09CD-4290-9A7E-33A879B1F55E}"/>
              </a:ext>
            </a:extLst>
          </p:cNvPr>
          <p:cNvSpPr/>
          <p:nvPr userDrawn="1"/>
        </p:nvSpPr>
        <p:spPr>
          <a:xfrm>
            <a:off x="4977520" y="6565521"/>
            <a:ext cx="2070339" cy="198638"/>
          </a:xfrm>
          <a:prstGeom prst="round2SameRect">
            <a:avLst/>
          </a:prstGeom>
          <a:solidFill>
            <a:srgbClr val="106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Top Corners Rounded 11">
            <a:extLst>
              <a:ext uri="{FF2B5EF4-FFF2-40B4-BE49-F238E27FC236}">
                <a16:creationId xmlns:a16="http://schemas.microsoft.com/office/drawing/2014/main" id="{4682F78D-5358-40EE-A840-F53DF04E7F97}"/>
              </a:ext>
            </a:extLst>
          </p:cNvPr>
          <p:cNvSpPr/>
          <p:nvPr userDrawn="1"/>
        </p:nvSpPr>
        <p:spPr>
          <a:xfrm>
            <a:off x="2915726" y="6565521"/>
            <a:ext cx="2070339" cy="198638"/>
          </a:xfrm>
          <a:prstGeom prst="round2SameRect">
            <a:avLst/>
          </a:prstGeom>
          <a:solidFill>
            <a:srgbClr val="0F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89B190-01EF-4CAE-81FE-AD7EF9EEB48C}"/>
              </a:ext>
            </a:extLst>
          </p:cNvPr>
          <p:cNvSpPr>
            <a:spLocks noGrp="1"/>
          </p:cNvSpPr>
          <p:nvPr>
            <p:ph type="title"/>
          </p:nvPr>
        </p:nvSpPr>
        <p:spPr>
          <a:xfrm>
            <a:off x="284672" y="156277"/>
            <a:ext cx="10922479" cy="766749"/>
          </a:xfrm>
        </p:spPr>
        <p:txBody>
          <a:bodyPr>
            <a:normAutofit/>
          </a:bodyPr>
          <a:lstStyle>
            <a:lvl1pPr algn="l">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E25CAF7-F4B1-44D9-BC48-6A0DBCDB0578}"/>
              </a:ext>
            </a:extLst>
          </p:cNvPr>
          <p:cNvSpPr>
            <a:spLocks noGrp="1"/>
          </p:cNvSpPr>
          <p:nvPr>
            <p:ph idx="1"/>
          </p:nvPr>
        </p:nvSpPr>
        <p:spPr>
          <a:xfrm>
            <a:off x="431321" y="1368425"/>
            <a:ext cx="10922479" cy="4351338"/>
          </a:xfrm>
        </p:spPr>
        <p:txBody>
          <a:bodyPr/>
          <a:lstStyle>
            <a:lvl1pPr marL="0" indent="0">
              <a:buNone/>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CE901D4-4C17-424C-8B2F-D946A65F7A71}"/>
              </a:ext>
            </a:extLst>
          </p:cNvPr>
          <p:cNvSpPr/>
          <p:nvPr userDrawn="1"/>
        </p:nvSpPr>
        <p:spPr>
          <a:xfrm>
            <a:off x="284672" y="756401"/>
            <a:ext cx="2182483" cy="103517"/>
          </a:xfrm>
          <a:prstGeom prst="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07F123FE-312B-4E55-8AB0-A9B52B06111C}"/>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a:t>
            </a:fld>
            <a:endParaRPr lang="en-US" dirty="0"/>
          </a:p>
        </p:txBody>
      </p:sp>
      <p:sp>
        <p:nvSpPr>
          <p:cNvPr id="9" name="Rectangle 8">
            <a:extLst>
              <a:ext uri="{FF2B5EF4-FFF2-40B4-BE49-F238E27FC236}">
                <a16:creationId xmlns:a16="http://schemas.microsoft.com/office/drawing/2014/main" id="{103B2044-C67D-434B-99B4-441696A992C7}"/>
              </a:ext>
            </a:extLst>
          </p:cNvPr>
          <p:cNvSpPr/>
          <p:nvPr userDrawn="1"/>
        </p:nvSpPr>
        <p:spPr>
          <a:xfrm>
            <a:off x="0" y="6764158"/>
            <a:ext cx="12192000" cy="93842"/>
          </a:xfrm>
          <a:prstGeom prst="rect">
            <a:avLst/>
          </a:prstGeom>
          <a:solidFill>
            <a:srgbClr val="6AB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Top Corners Rounded 10">
            <a:extLst>
              <a:ext uri="{FF2B5EF4-FFF2-40B4-BE49-F238E27FC236}">
                <a16:creationId xmlns:a16="http://schemas.microsoft.com/office/drawing/2014/main" id="{DC686131-A133-46A8-A8E8-B92428027386}"/>
              </a:ext>
            </a:extLst>
          </p:cNvPr>
          <p:cNvSpPr/>
          <p:nvPr userDrawn="1"/>
        </p:nvSpPr>
        <p:spPr>
          <a:xfrm>
            <a:off x="862641" y="6298443"/>
            <a:ext cx="2070339" cy="559558"/>
          </a:xfrm>
          <a:prstGeom prst="round2SameRect">
            <a:avLst/>
          </a:prstGeom>
          <a:solidFill>
            <a:srgbClr val="6AB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FC6C7F54-60D1-495B-9D7B-A8AB21471716}"/>
              </a:ext>
            </a:extLst>
          </p:cNvPr>
          <p:cNvSpPr txBox="1"/>
          <p:nvPr userDrawn="1"/>
        </p:nvSpPr>
        <p:spPr>
          <a:xfrm>
            <a:off x="938261" y="6285834"/>
            <a:ext cx="1935338" cy="584775"/>
          </a:xfrm>
          <a:prstGeom prst="rect">
            <a:avLst/>
          </a:prstGeom>
          <a:noFill/>
        </p:spPr>
        <p:txBody>
          <a:bodyPr wrap="none" rtlCol="0">
            <a:spAutoFit/>
          </a:bodyPr>
          <a:lstStyle/>
          <a:p>
            <a:pPr algn="ctr"/>
            <a:r>
              <a:rPr lang="en-US" sz="1600" b="1" dirty="0">
                <a:solidFill>
                  <a:schemeClr val="bg1"/>
                </a:solidFill>
              </a:rPr>
              <a:t>Atkins Qualifications</a:t>
            </a:r>
          </a:p>
          <a:p>
            <a:pPr algn="ctr"/>
            <a:r>
              <a:rPr lang="en-US" sz="1600" b="1" dirty="0">
                <a:solidFill>
                  <a:schemeClr val="bg1"/>
                </a:solidFill>
              </a:rPr>
              <a:t>and Experience</a:t>
            </a:r>
          </a:p>
        </p:txBody>
      </p:sp>
      <p:pic>
        <p:nvPicPr>
          <p:cNvPr id="23" name="Picture 22" descr="A black and white sign&#10;&#10;Description automatically generated with low confidence">
            <a:extLst>
              <a:ext uri="{FF2B5EF4-FFF2-40B4-BE49-F238E27FC236}">
                <a16:creationId xmlns:a16="http://schemas.microsoft.com/office/drawing/2014/main" id="{584DC371-0855-46F4-84DE-FECA137BE4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498" y="6447476"/>
            <a:ext cx="683646" cy="316682"/>
          </a:xfrm>
          <a:prstGeom prst="rect">
            <a:avLst/>
          </a:prstGeom>
        </p:spPr>
      </p:pic>
    </p:spTree>
    <p:extLst>
      <p:ext uri="{BB962C8B-B14F-4D97-AF65-F5344CB8AC3E}">
        <p14:creationId xmlns:p14="http://schemas.microsoft.com/office/powerpoint/2010/main" val="2507037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4" name="Rectangle: Top Corners Rounded 23">
            <a:extLst>
              <a:ext uri="{FF2B5EF4-FFF2-40B4-BE49-F238E27FC236}">
                <a16:creationId xmlns:a16="http://schemas.microsoft.com/office/drawing/2014/main" id="{040F28B8-293E-42FA-9F46-D0BD38098634}"/>
              </a:ext>
            </a:extLst>
          </p:cNvPr>
          <p:cNvSpPr/>
          <p:nvPr userDrawn="1"/>
        </p:nvSpPr>
        <p:spPr>
          <a:xfrm>
            <a:off x="7417573" y="6565521"/>
            <a:ext cx="2070339" cy="198638"/>
          </a:xfrm>
          <a:prstGeom prst="round2Same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Top Corners Rounded 24">
            <a:extLst>
              <a:ext uri="{FF2B5EF4-FFF2-40B4-BE49-F238E27FC236}">
                <a16:creationId xmlns:a16="http://schemas.microsoft.com/office/drawing/2014/main" id="{F036E460-0F81-4F24-98DE-4193DF960B64}"/>
              </a:ext>
            </a:extLst>
          </p:cNvPr>
          <p:cNvSpPr/>
          <p:nvPr userDrawn="1"/>
        </p:nvSpPr>
        <p:spPr>
          <a:xfrm>
            <a:off x="5347070" y="6565521"/>
            <a:ext cx="2070339" cy="198638"/>
          </a:xfrm>
          <a:prstGeom prst="round2SameRect">
            <a:avLst/>
          </a:prstGeom>
          <a:solidFill>
            <a:srgbClr val="106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Top Corners Rounded 10">
            <a:extLst>
              <a:ext uri="{FF2B5EF4-FFF2-40B4-BE49-F238E27FC236}">
                <a16:creationId xmlns:a16="http://schemas.microsoft.com/office/drawing/2014/main" id="{DC686131-A133-46A8-A8E8-B92428027386}"/>
              </a:ext>
            </a:extLst>
          </p:cNvPr>
          <p:cNvSpPr/>
          <p:nvPr userDrawn="1"/>
        </p:nvSpPr>
        <p:spPr>
          <a:xfrm>
            <a:off x="1232191" y="6552043"/>
            <a:ext cx="2070339" cy="212115"/>
          </a:xfrm>
          <a:prstGeom prst="round2SameRect">
            <a:avLst/>
          </a:prstGeom>
          <a:solidFill>
            <a:srgbClr val="6AB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89B190-01EF-4CAE-81FE-AD7EF9EEB48C}"/>
              </a:ext>
            </a:extLst>
          </p:cNvPr>
          <p:cNvSpPr>
            <a:spLocks noGrp="1"/>
          </p:cNvSpPr>
          <p:nvPr>
            <p:ph type="title"/>
          </p:nvPr>
        </p:nvSpPr>
        <p:spPr>
          <a:xfrm>
            <a:off x="284672" y="156277"/>
            <a:ext cx="10922479" cy="766749"/>
          </a:xfrm>
        </p:spPr>
        <p:txBody>
          <a:bodyPr>
            <a:normAutofit/>
          </a:bodyPr>
          <a:lstStyle>
            <a:lvl1pPr algn="l">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E25CAF7-F4B1-44D9-BC48-6A0DBCDB0578}"/>
              </a:ext>
            </a:extLst>
          </p:cNvPr>
          <p:cNvSpPr>
            <a:spLocks noGrp="1"/>
          </p:cNvSpPr>
          <p:nvPr>
            <p:ph idx="1"/>
          </p:nvPr>
        </p:nvSpPr>
        <p:spPr>
          <a:xfrm>
            <a:off x="431321" y="1368425"/>
            <a:ext cx="10922479" cy="4351338"/>
          </a:xfrm>
        </p:spPr>
        <p:txBody>
          <a:bodyPr/>
          <a:lstStyle>
            <a:lvl1pPr marL="0" indent="0">
              <a:buNone/>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CE901D4-4C17-424C-8B2F-D946A65F7A71}"/>
              </a:ext>
            </a:extLst>
          </p:cNvPr>
          <p:cNvSpPr/>
          <p:nvPr userDrawn="1"/>
        </p:nvSpPr>
        <p:spPr>
          <a:xfrm>
            <a:off x="284672" y="756401"/>
            <a:ext cx="2182483" cy="103517"/>
          </a:xfrm>
          <a:prstGeom prst="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07F123FE-312B-4E55-8AB0-A9B52B06111C}"/>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a:t>
            </a:fld>
            <a:endParaRPr lang="en-US" dirty="0"/>
          </a:p>
        </p:txBody>
      </p:sp>
      <p:sp>
        <p:nvSpPr>
          <p:cNvPr id="9" name="Rectangle 8">
            <a:extLst>
              <a:ext uri="{FF2B5EF4-FFF2-40B4-BE49-F238E27FC236}">
                <a16:creationId xmlns:a16="http://schemas.microsoft.com/office/drawing/2014/main" id="{103B2044-C67D-434B-99B4-441696A992C7}"/>
              </a:ext>
            </a:extLst>
          </p:cNvPr>
          <p:cNvSpPr/>
          <p:nvPr userDrawn="1"/>
        </p:nvSpPr>
        <p:spPr>
          <a:xfrm>
            <a:off x="0" y="6764158"/>
            <a:ext cx="12192000" cy="93842"/>
          </a:xfrm>
          <a:prstGeom prst="rect">
            <a:avLst/>
          </a:prstGeom>
          <a:solidFill>
            <a:srgbClr val="0F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Top Corners Rounded 11">
            <a:extLst>
              <a:ext uri="{FF2B5EF4-FFF2-40B4-BE49-F238E27FC236}">
                <a16:creationId xmlns:a16="http://schemas.microsoft.com/office/drawing/2014/main" id="{4682F78D-5358-40EE-A840-F53DF04E7F97}"/>
              </a:ext>
            </a:extLst>
          </p:cNvPr>
          <p:cNvSpPr/>
          <p:nvPr userDrawn="1"/>
        </p:nvSpPr>
        <p:spPr>
          <a:xfrm>
            <a:off x="3285276" y="6298443"/>
            <a:ext cx="2070339" cy="559558"/>
          </a:xfrm>
          <a:prstGeom prst="round2SameRect">
            <a:avLst/>
          </a:prstGeom>
          <a:solidFill>
            <a:srgbClr val="0F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807A21CE-40AD-4EBC-BA3A-30613C983CCE}"/>
              </a:ext>
            </a:extLst>
          </p:cNvPr>
          <p:cNvSpPr txBox="1"/>
          <p:nvPr userDrawn="1"/>
        </p:nvSpPr>
        <p:spPr>
          <a:xfrm>
            <a:off x="3467343" y="6387872"/>
            <a:ext cx="1694759" cy="338554"/>
          </a:xfrm>
          <a:prstGeom prst="rect">
            <a:avLst/>
          </a:prstGeom>
          <a:noFill/>
        </p:spPr>
        <p:txBody>
          <a:bodyPr wrap="none" rtlCol="0">
            <a:spAutoFit/>
          </a:bodyPr>
          <a:lstStyle/>
          <a:p>
            <a:pPr algn="ctr"/>
            <a:r>
              <a:rPr lang="en-US" sz="1600" b="1" dirty="0">
                <a:solidFill>
                  <a:schemeClr val="bg1"/>
                </a:solidFill>
              </a:rPr>
              <a:t>PM Qualifications</a:t>
            </a:r>
          </a:p>
        </p:txBody>
      </p:sp>
      <p:pic>
        <p:nvPicPr>
          <p:cNvPr id="13" name="Picture 12" descr="Text&#10;&#10;Description automatically generated">
            <a:extLst>
              <a:ext uri="{FF2B5EF4-FFF2-40B4-BE49-F238E27FC236}">
                <a16:creationId xmlns:a16="http://schemas.microsoft.com/office/drawing/2014/main" id="{5283E183-B13F-4F5D-98A9-90D8AF352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337"/>
            <a:ext cx="1232191" cy="413373"/>
          </a:xfrm>
          <a:prstGeom prst="rect">
            <a:avLst/>
          </a:prstGeom>
        </p:spPr>
      </p:pic>
    </p:spTree>
    <p:extLst>
      <p:ext uri="{BB962C8B-B14F-4D97-AF65-F5344CB8AC3E}">
        <p14:creationId xmlns:p14="http://schemas.microsoft.com/office/powerpoint/2010/main" val="3405433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0" name="Rectangle: Top Corners Rounded 19">
            <a:extLst>
              <a:ext uri="{FF2B5EF4-FFF2-40B4-BE49-F238E27FC236}">
                <a16:creationId xmlns:a16="http://schemas.microsoft.com/office/drawing/2014/main" id="{F4D6654F-9CF0-4824-83B7-C35FFC74295B}"/>
              </a:ext>
            </a:extLst>
          </p:cNvPr>
          <p:cNvSpPr/>
          <p:nvPr userDrawn="1"/>
        </p:nvSpPr>
        <p:spPr>
          <a:xfrm>
            <a:off x="7417573" y="6565521"/>
            <a:ext cx="2070339" cy="198638"/>
          </a:xfrm>
          <a:prstGeom prst="round2Same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Top Corners Rounded 11">
            <a:extLst>
              <a:ext uri="{FF2B5EF4-FFF2-40B4-BE49-F238E27FC236}">
                <a16:creationId xmlns:a16="http://schemas.microsoft.com/office/drawing/2014/main" id="{4682F78D-5358-40EE-A840-F53DF04E7F97}"/>
              </a:ext>
            </a:extLst>
          </p:cNvPr>
          <p:cNvSpPr/>
          <p:nvPr userDrawn="1"/>
        </p:nvSpPr>
        <p:spPr>
          <a:xfrm>
            <a:off x="3293985" y="6565521"/>
            <a:ext cx="2070339" cy="198637"/>
          </a:xfrm>
          <a:prstGeom prst="round2SameRect">
            <a:avLst/>
          </a:prstGeom>
          <a:solidFill>
            <a:srgbClr val="0F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Top Corners Rounded 10">
            <a:extLst>
              <a:ext uri="{FF2B5EF4-FFF2-40B4-BE49-F238E27FC236}">
                <a16:creationId xmlns:a16="http://schemas.microsoft.com/office/drawing/2014/main" id="{DC686131-A133-46A8-A8E8-B92428027386}"/>
              </a:ext>
            </a:extLst>
          </p:cNvPr>
          <p:cNvSpPr/>
          <p:nvPr userDrawn="1"/>
        </p:nvSpPr>
        <p:spPr>
          <a:xfrm>
            <a:off x="1232191" y="6565521"/>
            <a:ext cx="2070339" cy="198637"/>
          </a:xfrm>
          <a:prstGeom prst="round2SameRect">
            <a:avLst/>
          </a:prstGeom>
          <a:solidFill>
            <a:srgbClr val="6AB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89B190-01EF-4CAE-81FE-AD7EF9EEB48C}"/>
              </a:ext>
            </a:extLst>
          </p:cNvPr>
          <p:cNvSpPr>
            <a:spLocks noGrp="1"/>
          </p:cNvSpPr>
          <p:nvPr>
            <p:ph type="title"/>
          </p:nvPr>
        </p:nvSpPr>
        <p:spPr>
          <a:xfrm>
            <a:off x="284672" y="156277"/>
            <a:ext cx="10922479" cy="766749"/>
          </a:xfrm>
        </p:spPr>
        <p:txBody>
          <a:bodyPr>
            <a:normAutofit/>
          </a:bodyPr>
          <a:lstStyle>
            <a:lvl1pPr algn="l">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E25CAF7-F4B1-44D9-BC48-6A0DBCDB0578}"/>
              </a:ext>
            </a:extLst>
          </p:cNvPr>
          <p:cNvSpPr>
            <a:spLocks noGrp="1"/>
          </p:cNvSpPr>
          <p:nvPr>
            <p:ph idx="1"/>
          </p:nvPr>
        </p:nvSpPr>
        <p:spPr>
          <a:xfrm>
            <a:off x="442902" y="1368425"/>
            <a:ext cx="10922479" cy="4351338"/>
          </a:xfrm>
        </p:spPr>
        <p:txBody>
          <a:bodyPr/>
          <a:lstStyle>
            <a:lvl1pPr marL="0" indent="0">
              <a:buNone/>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CE901D4-4C17-424C-8B2F-D946A65F7A71}"/>
              </a:ext>
            </a:extLst>
          </p:cNvPr>
          <p:cNvSpPr/>
          <p:nvPr userDrawn="1"/>
        </p:nvSpPr>
        <p:spPr>
          <a:xfrm>
            <a:off x="284672" y="756401"/>
            <a:ext cx="2182483" cy="103517"/>
          </a:xfrm>
          <a:prstGeom prst="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07F123FE-312B-4E55-8AB0-A9B52B06111C}"/>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a:t>
            </a:fld>
            <a:endParaRPr lang="en-US" dirty="0"/>
          </a:p>
        </p:txBody>
      </p:sp>
      <p:sp>
        <p:nvSpPr>
          <p:cNvPr id="9" name="Rectangle 8">
            <a:extLst>
              <a:ext uri="{FF2B5EF4-FFF2-40B4-BE49-F238E27FC236}">
                <a16:creationId xmlns:a16="http://schemas.microsoft.com/office/drawing/2014/main" id="{103B2044-C67D-434B-99B4-441696A992C7}"/>
              </a:ext>
            </a:extLst>
          </p:cNvPr>
          <p:cNvSpPr/>
          <p:nvPr userDrawn="1"/>
        </p:nvSpPr>
        <p:spPr>
          <a:xfrm>
            <a:off x="0" y="6764158"/>
            <a:ext cx="12192000" cy="93842"/>
          </a:xfrm>
          <a:prstGeom prst="rect">
            <a:avLst/>
          </a:prstGeom>
          <a:solidFill>
            <a:srgbClr val="106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Top Corners Rounded 12">
            <a:extLst>
              <a:ext uri="{FF2B5EF4-FFF2-40B4-BE49-F238E27FC236}">
                <a16:creationId xmlns:a16="http://schemas.microsoft.com/office/drawing/2014/main" id="{C02BA3B8-09CD-4290-9A7E-33A879B1F55E}"/>
              </a:ext>
            </a:extLst>
          </p:cNvPr>
          <p:cNvSpPr/>
          <p:nvPr userDrawn="1"/>
        </p:nvSpPr>
        <p:spPr>
          <a:xfrm>
            <a:off x="5347070" y="6330704"/>
            <a:ext cx="2070339" cy="527296"/>
          </a:xfrm>
          <a:prstGeom prst="round2SameRect">
            <a:avLst/>
          </a:prstGeom>
          <a:solidFill>
            <a:srgbClr val="106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F639EAAA-9F32-427C-B385-65196123BAF1}"/>
              </a:ext>
            </a:extLst>
          </p:cNvPr>
          <p:cNvSpPr txBox="1"/>
          <p:nvPr userDrawn="1"/>
        </p:nvSpPr>
        <p:spPr>
          <a:xfrm>
            <a:off x="5333983" y="6304197"/>
            <a:ext cx="2092561" cy="584775"/>
          </a:xfrm>
          <a:prstGeom prst="rect">
            <a:avLst/>
          </a:prstGeom>
          <a:noFill/>
        </p:spPr>
        <p:txBody>
          <a:bodyPr wrap="none" rtlCol="0">
            <a:spAutoFit/>
          </a:bodyPr>
          <a:lstStyle/>
          <a:p>
            <a:pPr algn="ctr"/>
            <a:r>
              <a:rPr lang="en-US" sz="1600" b="1" dirty="0">
                <a:solidFill>
                  <a:schemeClr val="bg1"/>
                </a:solidFill>
              </a:rPr>
              <a:t>Project Understanding</a:t>
            </a:r>
          </a:p>
          <a:p>
            <a:pPr algn="ctr"/>
            <a:r>
              <a:rPr lang="en-US" sz="1600" b="1" dirty="0">
                <a:solidFill>
                  <a:schemeClr val="bg1"/>
                </a:solidFill>
              </a:rPr>
              <a:t>and Approach</a:t>
            </a:r>
          </a:p>
        </p:txBody>
      </p:sp>
      <p:pic>
        <p:nvPicPr>
          <p:cNvPr id="14" name="Picture 13" descr="Text&#10;&#10;Description automatically generated">
            <a:extLst>
              <a:ext uri="{FF2B5EF4-FFF2-40B4-BE49-F238E27FC236}">
                <a16:creationId xmlns:a16="http://schemas.microsoft.com/office/drawing/2014/main" id="{4D3DDC36-38A0-414F-953D-B24BFDF2F6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337"/>
            <a:ext cx="1232191" cy="413373"/>
          </a:xfrm>
          <a:prstGeom prst="rect">
            <a:avLst/>
          </a:prstGeom>
        </p:spPr>
      </p:pic>
    </p:spTree>
    <p:extLst>
      <p:ext uri="{BB962C8B-B14F-4D97-AF65-F5344CB8AC3E}">
        <p14:creationId xmlns:p14="http://schemas.microsoft.com/office/powerpoint/2010/main" val="4179341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13" name="Rectangle: Top Corners Rounded 12">
            <a:extLst>
              <a:ext uri="{FF2B5EF4-FFF2-40B4-BE49-F238E27FC236}">
                <a16:creationId xmlns:a16="http://schemas.microsoft.com/office/drawing/2014/main" id="{C02BA3B8-09CD-4290-9A7E-33A879B1F55E}"/>
              </a:ext>
            </a:extLst>
          </p:cNvPr>
          <p:cNvSpPr/>
          <p:nvPr userDrawn="1"/>
        </p:nvSpPr>
        <p:spPr>
          <a:xfrm>
            <a:off x="5347070" y="6565521"/>
            <a:ext cx="2070339" cy="198637"/>
          </a:xfrm>
          <a:prstGeom prst="round2SameRect">
            <a:avLst/>
          </a:prstGeom>
          <a:solidFill>
            <a:srgbClr val="106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89B190-01EF-4CAE-81FE-AD7EF9EEB48C}"/>
              </a:ext>
            </a:extLst>
          </p:cNvPr>
          <p:cNvSpPr>
            <a:spLocks noGrp="1"/>
          </p:cNvSpPr>
          <p:nvPr>
            <p:ph type="title"/>
          </p:nvPr>
        </p:nvSpPr>
        <p:spPr>
          <a:xfrm>
            <a:off x="284672" y="156277"/>
            <a:ext cx="10922479" cy="766749"/>
          </a:xfrm>
        </p:spPr>
        <p:txBody>
          <a:bodyPr>
            <a:normAutofit/>
          </a:bodyPr>
          <a:lstStyle>
            <a:lvl1pPr algn="l">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E25CAF7-F4B1-44D9-BC48-6A0DBCDB0578}"/>
              </a:ext>
            </a:extLst>
          </p:cNvPr>
          <p:cNvSpPr>
            <a:spLocks noGrp="1"/>
          </p:cNvSpPr>
          <p:nvPr>
            <p:ph idx="1"/>
          </p:nvPr>
        </p:nvSpPr>
        <p:spPr>
          <a:xfrm>
            <a:off x="431321" y="1368425"/>
            <a:ext cx="10922479" cy="4351338"/>
          </a:xfrm>
        </p:spPr>
        <p:txBody>
          <a:bodyPr/>
          <a:lstStyle>
            <a:lvl1pPr marL="0" indent="0">
              <a:buNone/>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CE901D4-4C17-424C-8B2F-D946A65F7A71}"/>
              </a:ext>
            </a:extLst>
          </p:cNvPr>
          <p:cNvSpPr/>
          <p:nvPr userDrawn="1"/>
        </p:nvSpPr>
        <p:spPr>
          <a:xfrm>
            <a:off x="284672" y="756401"/>
            <a:ext cx="2182483" cy="103517"/>
          </a:xfrm>
          <a:prstGeom prst="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07F123FE-312B-4E55-8AB0-A9B52B06111C}"/>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a:t>
            </a:fld>
            <a:endParaRPr lang="en-US" dirty="0"/>
          </a:p>
        </p:txBody>
      </p:sp>
      <p:sp>
        <p:nvSpPr>
          <p:cNvPr id="9" name="Rectangle 8">
            <a:extLst>
              <a:ext uri="{FF2B5EF4-FFF2-40B4-BE49-F238E27FC236}">
                <a16:creationId xmlns:a16="http://schemas.microsoft.com/office/drawing/2014/main" id="{103B2044-C67D-434B-99B4-441696A992C7}"/>
              </a:ext>
            </a:extLst>
          </p:cNvPr>
          <p:cNvSpPr/>
          <p:nvPr userDrawn="1"/>
        </p:nvSpPr>
        <p:spPr>
          <a:xfrm>
            <a:off x="0" y="6764158"/>
            <a:ext cx="12192000" cy="93842"/>
          </a:xfrm>
          <a:prstGeom prst="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Top Corners Rounded 13">
            <a:extLst>
              <a:ext uri="{FF2B5EF4-FFF2-40B4-BE49-F238E27FC236}">
                <a16:creationId xmlns:a16="http://schemas.microsoft.com/office/drawing/2014/main" id="{3973E6CB-677B-4D4E-BEF0-A679056AD9B4}"/>
              </a:ext>
            </a:extLst>
          </p:cNvPr>
          <p:cNvSpPr/>
          <p:nvPr userDrawn="1"/>
        </p:nvSpPr>
        <p:spPr>
          <a:xfrm>
            <a:off x="7400155" y="6330704"/>
            <a:ext cx="2070339" cy="527296"/>
          </a:xfrm>
          <a:prstGeom prst="round2Same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Top Corners Rounded 18">
            <a:extLst>
              <a:ext uri="{FF2B5EF4-FFF2-40B4-BE49-F238E27FC236}">
                <a16:creationId xmlns:a16="http://schemas.microsoft.com/office/drawing/2014/main" id="{71758B22-B99B-46B0-AB48-525A72B2C9EF}"/>
              </a:ext>
            </a:extLst>
          </p:cNvPr>
          <p:cNvSpPr/>
          <p:nvPr userDrawn="1"/>
        </p:nvSpPr>
        <p:spPr>
          <a:xfrm>
            <a:off x="3293985" y="6565521"/>
            <a:ext cx="2070339" cy="198637"/>
          </a:xfrm>
          <a:prstGeom prst="round2SameRect">
            <a:avLst/>
          </a:prstGeom>
          <a:solidFill>
            <a:srgbClr val="0F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Top Corners Rounded 20">
            <a:extLst>
              <a:ext uri="{FF2B5EF4-FFF2-40B4-BE49-F238E27FC236}">
                <a16:creationId xmlns:a16="http://schemas.microsoft.com/office/drawing/2014/main" id="{E67E4B20-5325-4A1C-9C05-6B1CE2CBD337}"/>
              </a:ext>
            </a:extLst>
          </p:cNvPr>
          <p:cNvSpPr/>
          <p:nvPr userDrawn="1"/>
        </p:nvSpPr>
        <p:spPr>
          <a:xfrm>
            <a:off x="1232191" y="6565521"/>
            <a:ext cx="2070339" cy="198637"/>
          </a:xfrm>
          <a:prstGeom prst="round2SameRect">
            <a:avLst/>
          </a:prstGeom>
          <a:solidFill>
            <a:srgbClr val="6AB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ED3B8D13-D120-4F86-AD54-BA7D70B486FA}"/>
              </a:ext>
            </a:extLst>
          </p:cNvPr>
          <p:cNvSpPr txBox="1"/>
          <p:nvPr userDrawn="1"/>
        </p:nvSpPr>
        <p:spPr>
          <a:xfrm>
            <a:off x="7477649" y="6396857"/>
            <a:ext cx="2047163" cy="338554"/>
          </a:xfrm>
          <a:prstGeom prst="rect">
            <a:avLst/>
          </a:prstGeom>
          <a:noFill/>
        </p:spPr>
        <p:txBody>
          <a:bodyPr wrap="none" rtlCol="0">
            <a:spAutoFit/>
          </a:bodyPr>
          <a:lstStyle/>
          <a:p>
            <a:r>
              <a:rPr lang="en-US" sz="1600" b="1" dirty="0">
                <a:solidFill>
                  <a:schemeClr val="bg1"/>
                </a:solidFill>
              </a:rPr>
              <a:t>Project Management</a:t>
            </a:r>
          </a:p>
        </p:txBody>
      </p:sp>
      <p:pic>
        <p:nvPicPr>
          <p:cNvPr id="15" name="Picture 14" descr="Text&#10;&#10;Description automatically generated">
            <a:extLst>
              <a:ext uri="{FF2B5EF4-FFF2-40B4-BE49-F238E27FC236}">
                <a16:creationId xmlns:a16="http://schemas.microsoft.com/office/drawing/2014/main" id="{AA11BB8B-AB2C-4F3A-9A0A-7DD1FD1381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337"/>
            <a:ext cx="1232191" cy="413373"/>
          </a:xfrm>
          <a:prstGeom prst="rect">
            <a:avLst/>
          </a:prstGeom>
        </p:spPr>
      </p:pic>
    </p:spTree>
    <p:extLst>
      <p:ext uri="{BB962C8B-B14F-4D97-AF65-F5344CB8AC3E}">
        <p14:creationId xmlns:p14="http://schemas.microsoft.com/office/powerpoint/2010/main" val="2246508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13" name="Rectangle: Top Corners Rounded 12">
            <a:extLst>
              <a:ext uri="{FF2B5EF4-FFF2-40B4-BE49-F238E27FC236}">
                <a16:creationId xmlns:a16="http://schemas.microsoft.com/office/drawing/2014/main" id="{C02BA3B8-09CD-4290-9A7E-33A879B1F55E}"/>
              </a:ext>
            </a:extLst>
          </p:cNvPr>
          <p:cNvSpPr/>
          <p:nvPr userDrawn="1"/>
        </p:nvSpPr>
        <p:spPr>
          <a:xfrm>
            <a:off x="5347070" y="6565521"/>
            <a:ext cx="2070339" cy="198637"/>
          </a:xfrm>
          <a:prstGeom prst="round2SameRect">
            <a:avLst/>
          </a:prstGeom>
          <a:solidFill>
            <a:srgbClr val="106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89B190-01EF-4CAE-81FE-AD7EF9EEB48C}"/>
              </a:ext>
            </a:extLst>
          </p:cNvPr>
          <p:cNvSpPr>
            <a:spLocks noGrp="1"/>
          </p:cNvSpPr>
          <p:nvPr>
            <p:ph type="title"/>
          </p:nvPr>
        </p:nvSpPr>
        <p:spPr>
          <a:xfrm>
            <a:off x="2467155" y="156277"/>
            <a:ext cx="8739996" cy="766749"/>
          </a:xfrm>
        </p:spPr>
        <p:txBody>
          <a:bodyPr>
            <a:normAutofit/>
          </a:bodyPr>
          <a:lstStyle>
            <a:lvl1pPr algn="l">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E25CAF7-F4B1-44D9-BC48-6A0DBCDB0578}"/>
              </a:ext>
            </a:extLst>
          </p:cNvPr>
          <p:cNvSpPr>
            <a:spLocks noGrp="1"/>
          </p:cNvSpPr>
          <p:nvPr>
            <p:ph idx="1"/>
          </p:nvPr>
        </p:nvSpPr>
        <p:spPr>
          <a:xfrm>
            <a:off x="431321" y="1368425"/>
            <a:ext cx="10922479" cy="4351338"/>
          </a:xfrm>
        </p:spPr>
        <p:txBody>
          <a:bodyPr/>
          <a:lstStyle>
            <a:lvl1pPr marL="0" indent="0">
              <a:buNone/>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CE901D4-4C17-424C-8B2F-D946A65F7A71}"/>
              </a:ext>
            </a:extLst>
          </p:cNvPr>
          <p:cNvSpPr/>
          <p:nvPr userDrawn="1"/>
        </p:nvSpPr>
        <p:spPr>
          <a:xfrm>
            <a:off x="284672" y="756401"/>
            <a:ext cx="2182483" cy="103517"/>
          </a:xfrm>
          <a:prstGeom prst="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07F123FE-312B-4E55-8AB0-A9B52B06111C}"/>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a:t>
            </a:fld>
            <a:endParaRPr lang="en-US" dirty="0"/>
          </a:p>
        </p:txBody>
      </p:sp>
      <p:sp>
        <p:nvSpPr>
          <p:cNvPr id="9" name="Rectangle 8">
            <a:extLst>
              <a:ext uri="{FF2B5EF4-FFF2-40B4-BE49-F238E27FC236}">
                <a16:creationId xmlns:a16="http://schemas.microsoft.com/office/drawing/2014/main" id="{103B2044-C67D-434B-99B4-441696A992C7}"/>
              </a:ext>
            </a:extLst>
          </p:cNvPr>
          <p:cNvSpPr/>
          <p:nvPr userDrawn="1"/>
        </p:nvSpPr>
        <p:spPr>
          <a:xfrm>
            <a:off x="0" y="6764158"/>
            <a:ext cx="12192000" cy="93842"/>
          </a:xfrm>
          <a:prstGeom prst="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Top Corners Rounded 13">
            <a:extLst>
              <a:ext uri="{FF2B5EF4-FFF2-40B4-BE49-F238E27FC236}">
                <a16:creationId xmlns:a16="http://schemas.microsoft.com/office/drawing/2014/main" id="{3973E6CB-677B-4D4E-BEF0-A679056AD9B4}"/>
              </a:ext>
            </a:extLst>
          </p:cNvPr>
          <p:cNvSpPr/>
          <p:nvPr userDrawn="1"/>
        </p:nvSpPr>
        <p:spPr>
          <a:xfrm>
            <a:off x="7408864" y="6565521"/>
            <a:ext cx="2070339" cy="226738"/>
          </a:xfrm>
          <a:prstGeom prst="round2Same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Top Corners Rounded 18">
            <a:extLst>
              <a:ext uri="{FF2B5EF4-FFF2-40B4-BE49-F238E27FC236}">
                <a16:creationId xmlns:a16="http://schemas.microsoft.com/office/drawing/2014/main" id="{71758B22-B99B-46B0-AB48-525A72B2C9EF}"/>
              </a:ext>
            </a:extLst>
          </p:cNvPr>
          <p:cNvSpPr/>
          <p:nvPr userDrawn="1"/>
        </p:nvSpPr>
        <p:spPr>
          <a:xfrm>
            <a:off x="3293985" y="6565521"/>
            <a:ext cx="2070339" cy="198637"/>
          </a:xfrm>
          <a:prstGeom prst="round2SameRect">
            <a:avLst/>
          </a:prstGeom>
          <a:solidFill>
            <a:srgbClr val="0F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Top Corners Rounded 20">
            <a:extLst>
              <a:ext uri="{FF2B5EF4-FFF2-40B4-BE49-F238E27FC236}">
                <a16:creationId xmlns:a16="http://schemas.microsoft.com/office/drawing/2014/main" id="{E67E4B20-5325-4A1C-9C05-6B1CE2CBD337}"/>
              </a:ext>
            </a:extLst>
          </p:cNvPr>
          <p:cNvSpPr/>
          <p:nvPr userDrawn="1"/>
        </p:nvSpPr>
        <p:spPr>
          <a:xfrm>
            <a:off x="1232191" y="6565521"/>
            <a:ext cx="2070339" cy="198637"/>
          </a:xfrm>
          <a:prstGeom prst="round2SameRect">
            <a:avLst/>
          </a:prstGeom>
          <a:solidFill>
            <a:srgbClr val="6AB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Text&#10;&#10;Description automatically generated">
            <a:extLst>
              <a:ext uri="{FF2B5EF4-FFF2-40B4-BE49-F238E27FC236}">
                <a16:creationId xmlns:a16="http://schemas.microsoft.com/office/drawing/2014/main" id="{318C9098-56C0-4C44-ABBD-544C06E220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337"/>
            <a:ext cx="1232191" cy="413373"/>
          </a:xfrm>
          <a:prstGeom prst="rect">
            <a:avLst/>
          </a:prstGeom>
        </p:spPr>
      </p:pic>
    </p:spTree>
    <p:extLst>
      <p:ext uri="{BB962C8B-B14F-4D97-AF65-F5344CB8AC3E}">
        <p14:creationId xmlns:p14="http://schemas.microsoft.com/office/powerpoint/2010/main" val="1917711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9B190-01EF-4CAE-81FE-AD7EF9EEB48C}"/>
              </a:ext>
            </a:extLst>
          </p:cNvPr>
          <p:cNvSpPr>
            <a:spLocks noGrp="1"/>
          </p:cNvSpPr>
          <p:nvPr>
            <p:ph type="title"/>
          </p:nvPr>
        </p:nvSpPr>
        <p:spPr>
          <a:xfrm>
            <a:off x="284672" y="156277"/>
            <a:ext cx="10922479" cy="766749"/>
          </a:xfrm>
        </p:spPr>
        <p:txBody>
          <a:bodyPr>
            <a:normAutofit/>
          </a:bodyPr>
          <a:lstStyle>
            <a:lvl1pPr algn="ctr">
              <a:defRPr sz="3200">
                <a:solidFill>
                  <a:srgbClr val="106D98"/>
                </a:solidFill>
              </a:defRPr>
            </a:lvl1pPr>
          </a:lstStyle>
          <a:p>
            <a:r>
              <a:rPr lang="en-US"/>
              <a:t>Click to edit Master title style</a:t>
            </a:r>
          </a:p>
        </p:txBody>
      </p:sp>
      <p:sp>
        <p:nvSpPr>
          <p:cNvPr id="7" name="Rectangle 6">
            <a:extLst>
              <a:ext uri="{FF2B5EF4-FFF2-40B4-BE49-F238E27FC236}">
                <a16:creationId xmlns:a16="http://schemas.microsoft.com/office/drawing/2014/main" id="{9CE901D4-4C17-424C-8B2F-D946A65F7A71}"/>
              </a:ext>
            </a:extLst>
          </p:cNvPr>
          <p:cNvSpPr/>
          <p:nvPr userDrawn="1"/>
        </p:nvSpPr>
        <p:spPr>
          <a:xfrm>
            <a:off x="4654670" y="819509"/>
            <a:ext cx="2182483" cy="103517"/>
          </a:xfrm>
          <a:prstGeom prst="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851B749-185A-404C-8F99-F184DF38FE80}"/>
              </a:ext>
            </a:extLst>
          </p:cNvPr>
          <p:cNvSpPr/>
          <p:nvPr userDrawn="1"/>
        </p:nvSpPr>
        <p:spPr>
          <a:xfrm>
            <a:off x="0" y="6469811"/>
            <a:ext cx="12192000" cy="388189"/>
          </a:xfrm>
          <a:prstGeom prst="rect">
            <a:avLst/>
          </a:prstGeom>
          <a:solidFill>
            <a:srgbClr val="106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A890E7B-C956-41E3-B440-A2B5C09DE400}"/>
              </a:ext>
            </a:extLst>
          </p:cNvPr>
          <p:cNvSpPr/>
          <p:nvPr userDrawn="1"/>
        </p:nvSpPr>
        <p:spPr>
          <a:xfrm>
            <a:off x="0" y="6331787"/>
            <a:ext cx="12192000" cy="181154"/>
          </a:xfrm>
          <a:prstGeom prst="rect">
            <a:avLst/>
          </a:prstGeom>
          <a:solidFill>
            <a:srgbClr val="F1F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07F123FE-312B-4E55-8AB0-A9B52B06111C}"/>
              </a:ext>
            </a:extLst>
          </p:cNvPr>
          <p:cNvSpPr>
            <a:spLocks noGrp="1"/>
          </p:cNvSpPr>
          <p:nvPr>
            <p:ph type="sldNum" sz="quarter" idx="12"/>
          </p:nvPr>
        </p:nvSpPr>
        <p:spPr>
          <a:xfrm>
            <a:off x="9300713" y="6485654"/>
            <a:ext cx="2743200" cy="365125"/>
          </a:xfrm>
        </p:spPr>
        <p:txBody>
          <a:bodyPr/>
          <a:lstStyle>
            <a:lvl1pPr>
              <a:defRPr>
                <a:solidFill>
                  <a:schemeClr val="bg1"/>
                </a:solidFill>
              </a:defRPr>
            </a:lvl1pPr>
          </a:lstStyle>
          <a:p>
            <a:fld id="{0FA33CC9-E622-48CA-96FA-0377B6AEE47F}" type="slidenum">
              <a:rPr lang="en-US" smtClean="0"/>
              <a:pPr/>
              <a:t>‹#›</a:t>
            </a:fld>
            <a:endParaRPr lang="en-US" dirty="0"/>
          </a:p>
        </p:txBody>
      </p:sp>
      <p:sp>
        <p:nvSpPr>
          <p:cNvPr id="11" name="Content Placeholder 2">
            <a:extLst>
              <a:ext uri="{FF2B5EF4-FFF2-40B4-BE49-F238E27FC236}">
                <a16:creationId xmlns:a16="http://schemas.microsoft.com/office/drawing/2014/main" id="{FA107F4C-FC92-42AA-BD5B-A4A9D0920603}"/>
              </a:ext>
            </a:extLst>
          </p:cNvPr>
          <p:cNvSpPr>
            <a:spLocks noGrp="1"/>
          </p:cNvSpPr>
          <p:nvPr>
            <p:ph sz="half" idx="1"/>
          </p:nvPr>
        </p:nvSpPr>
        <p:spPr>
          <a:xfrm>
            <a:off x="838200" y="1825625"/>
            <a:ext cx="5181600" cy="4351338"/>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FE319D67-7E10-491E-83A4-B1907EB2960B}"/>
              </a:ext>
            </a:extLst>
          </p:cNvPr>
          <p:cNvSpPr>
            <a:spLocks noGrp="1"/>
          </p:cNvSpPr>
          <p:nvPr>
            <p:ph sz="half" idx="2"/>
          </p:nvPr>
        </p:nvSpPr>
        <p:spPr>
          <a:xfrm>
            <a:off x="6172200" y="1825625"/>
            <a:ext cx="5181600" cy="4351338"/>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5230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AFC0A0-E51F-4DFE-B1C0-5C63DA14B1BC}"/>
              </a:ext>
            </a:extLst>
          </p:cNvPr>
          <p:cNvSpPr/>
          <p:nvPr userDrawn="1"/>
        </p:nvSpPr>
        <p:spPr>
          <a:xfrm>
            <a:off x="5924550" y="798547"/>
            <a:ext cx="6267449" cy="6059454"/>
          </a:xfrm>
          <a:prstGeom prst="rect">
            <a:avLst/>
          </a:prstGeom>
          <a:solidFill>
            <a:srgbClr val="F1F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E25CAF7-F4B1-44D9-BC48-6A0DBCDB0578}"/>
              </a:ext>
            </a:extLst>
          </p:cNvPr>
          <p:cNvSpPr>
            <a:spLocks noGrp="1"/>
          </p:cNvSpPr>
          <p:nvPr>
            <p:ph idx="1"/>
          </p:nvPr>
        </p:nvSpPr>
        <p:spPr>
          <a:xfrm>
            <a:off x="431322" y="1368425"/>
            <a:ext cx="5178904" cy="4351338"/>
          </a:xfrm>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07F123FE-312B-4E55-8AB0-A9B52B06111C}"/>
              </a:ext>
            </a:extLst>
          </p:cNvPr>
          <p:cNvSpPr>
            <a:spLocks noGrp="1"/>
          </p:cNvSpPr>
          <p:nvPr>
            <p:ph type="sldNum" sz="quarter" idx="12"/>
          </p:nvPr>
        </p:nvSpPr>
        <p:spPr>
          <a:xfrm>
            <a:off x="9300713" y="6485654"/>
            <a:ext cx="2743200" cy="365125"/>
          </a:xfrm>
        </p:spPr>
        <p:txBody>
          <a:bodyPr/>
          <a:lstStyle>
            <a:lvl1pPr>
              <a:defRPr>
                <a:solidFill>
                  <a:schemeClr val="bg1"/>
                </a:solidFill>
              </a:defRPr>
            </a:lvl1pPr>
          </a:lstStyle>
          <a:p>
            <a:fld id="{0FA33CC9-E622-48CA-96FA-0377B6AEE47F}" type="slidenum">
              <a:rPr lang="en-US" smtClean="0"/>
              <a:pPr/>
              <a:t>‹#›</a:t>
            </a:fld>
            <a:endParaRPr lang="en-US" dirty="0"/>
          </a:p>
        </p:txBody>
      </p:sp>
      <p:sp>
        <p:nvSpPr>
          <p:cNvPr id="11" name="Rectangle 10">
            <a:extLst>
              <a:ext uri="{FF2B5EF4-FFF2-40B4-BE49-F238E27FC236}">
                <a16:creationId xmlns:a16="http://schemas.microsoft.com/office/drawing/2014/main" id="{6E811193-A7A7-4C74-AD25-587359E3B1BD}"/>
              </a:ext>
            </a:extLst>
          </p:cNvPr>
          <p:cNvSpPr/>
          <p:nvPr userDrawn="1"/>
        </p:nvSpPr>
        <p:spPr>
          <a:xfrm>
            <a:off x="0" y="0"/>
            <a:ext cx="712926" cy="712926"/>
          </a:xfrm>
          <a:prstGeom prst="rect">
            <a:avLst/>
          </a:prstGeom>
          <a:solidFill>
            <a:srgbClr val="6ABEC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06D98"/>
              </a:solidFill>
            </a:endParaRPr>
          </a:p>
        </p:txBody>
      </p:sp>
      <p:sp>
        <p:nvSpPr>
          <p:cNvPr id="12" name="Rectangle 11">
            <a:extLst>
              <a:ext uri="{FF2B5EF4-FFF2-40B4-BE49-F238E27FC236}">
                <a16:creationId xmlns:a16="http://schemas.microsoft.com/office/drawing/2014/main" id="{E32283C1-F449-44F5-A831-993E9710B352}"/>
              </a:ext>
            </a:extLst>
          </p:cNvPr>
          <p:cNvSpPr/>
          <p:nvPr userDrawn="1"/>
        </p:nvSpPr>
        <p:spPr>
          <a:xfrm>
            <a:off x="178167" y="171069"/>
            <a:ext cx="967168" cy="967168"/>
          </a:xfrm>
          <a:prstGeom prst="rect">
            <a:avLst/>
          </a:prstGeom>
          <a:solidFill>
            <a:schemeClr val="bg1"/>
          </a:solidFill>
          <a:ln w="19050">
            <a:solidFill>
              <a:srgbClr val="106D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820BC66-6247-4FF7-BAA1-BE5364CB0161}"/>
              </a:ext>
            </a:extLst>
          </p:cNvPr>
          <p:cNvSpPr/>
          <p:nvPr userDrawn="1"/>
        </p:nvSpPr>
        <p:spPr>
          <a:xfrm>
            <a:off x="923925" y="345059"/>
            <a:ext cx="563764" cy="453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9377C68-0ABD-4A88-83AB-8713EA74945D}"/>
              </a:ext>
            </a:extLst>
          </p:cNvPr>
          <p:cNvCxnSpPr/>
          <p:nvPr userDrawn="1"/>
        </p:nvCxnSpPr>
        <p:spPr>
          <a:xfrm>
            <a:off x="352425" y="798547"/>
            <a:ext cx="11534775" cy="0"/>
          </a:xfrm>
          <a:prstGeom prst="line">
            <a:avLst/>
          </a:prstGeom>
          <a:ln w="28575">
            <a:solidFill>
              <a:srgbClr val="F8CD4A"/>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B789B190-01EF-4CAE-81FE-AD7EF9EEB48C}"/>
              </a:ext>
            </a:extLst>
          </p:cNvPr>
          <p:cNvSpPr>
            <a:spLocks noGrp="1"/>
          </p:cNvSpPr>
          <p:nvPr>
            <p:ph type="title"/>
          </p:nvPr>
        </p:nvSpPr>
        <p:spPr>
          <a:xfrm>
            <a:off x="284672" y="156277"/>
            <a:ext cx="10922479" cy="766749"/>
          </a:xfrm>
        </p:spPr>
        <p:txBody>
          <a:bodyPr>
            <a:normAutofit/>
          </a:bodyPr>
          <a:lstStyle>
            <a:lvl1pPr algn="l">
              <a:defRPr sz="3200">
                <a:solidFill>
                  <a:srgbClr val="106D98"/>
                </a:solidFill>
              </a:defRPr>
            </a:lvl1pPr>
          </a:lstStyle>
          <a:p>
            <a:r>
              <a:rPr lang="en-US"/>
              <a:t>Click to edit Master title style</a:t>
            </a:r>
          </a:p>
        </p:txBody>
      </p:sp>
    </p:spTree>
    <p:extLst>
      <p:ext uri="{BB962C8B-B14F-4D97-AF65-F5344CB8AC3E}">
        <p14:creationId xmlns:p14="http://schemas.microsoft.com/office/powerpoint/2010/main" val="3112099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9B190-01EF-4CAE-81FE-AD7EF9EEB48C}"/>
              </a:ext>
            </a:extLst>
          </p:cNvPr>
          <p:cNvSpPr>
            <a:spLocks noGrp="1"/>
          </p:cNvSpPr>
          <p:nvPr>
            <p:ph type="title"/>
          </p:nvPr>
        </p:nvSpPr>
        <p:spPr>
          <a:xfrm>
            <a:off x="284672" y="156277"/>
            <a:ext cx="10922479" cy="766749"/>
          </a:xfrm>
        </p:spPr>
        <p:txBody>
          <a:bodyPr>
            <a:normAutofit/>
          </a:bodyPr>
          <a:lstStyle>
            <a:lvl1pPr algn="l">
              <a:defRPr sz="3200">
                <a:solidFill>
                  <a:srgbClr val="106D98"/>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E25CAF7-F4B1-44D9-BC48-6A0DBCDB0578}"/>
              </a:ext>
            </a:extLst>
          </p:cNvPr>
          <p:cNvSpPr>
            <a:spLocks noGrp="1"/>
          </p:cNvSpPr>
          <p:nvPr>
            <p:ph idx="1"/>
          </p:nvPr>
        </p:nvSpPr>
        <p:spPr>
          <a:xfrm>
            <a:off x="431322" y="1368425"/>
            <a:ext cx="4623758" cy="4351338"/>
          </a:xfrm>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B851B749-185A-404C-8F99-F184DF38FE80}"/>
              </a:ext>
            </a:extLst>
          </p:cNvPr>
          <p:cNvSpPr/>
          <p:nvPr userDrawn="1"/>
        </p:nvSpPr>
        <p:spPr>
          <a:xfrm>
            <a:off x="5924550" y="923025"/>
            <a:ext cx="6267449" cy="5934975"/>
          </a:xfrm>
          <a:prstGeom prst="rect">
            <a:avLst/>
          </a:prstGeom>
          <a:solidFill>
            <a:srgbClr val="F1F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07F123FE-312B-4E55-8AB0-A9B52B06111C}"/>
              </a:ext>
            </a:extLst>
          </p:cNvPr>
          <p:cNvSpPr>
            <a:spLocks noGrp="1"/>
          </p:cNvSpPr>
          <p:nvPr>
            <p:ph type="sldNum" sz="quarter" idx="12"/>
          </p:nvPr>
        </p:nvSpPr>
        <p:spPr>
          <a:xfrm>
            <a:off x="9300713" y="6485654"/>
            <a:ext cx="2743200" cy="365125"/>
          </a:xfrm>
        </p:spPr>
        <p:txBody>
          <a:bodyPr/>
          <a:lstStyle>
            <a:lvl1pPr>
              <a:defRPr>
                <a:solidFill>
                  <a:schemeClr val="bg1"/>
                </a:solidFill>
              </a:defRPr>
            </a:lvl1pPr>
          </a:lstStyle>
          <a:p>
            <a:fld id="{0FA33CC9-E622-48CA-96FA-0377B6AEE47F}" type="slidenum">
              <a:rPr lang="en-US" smtClean="0"/>
              <a:pPr/>
              <a:t>‹#›</a:t>
            </a:fld>
            <a:endParaRPr lang="en-US" dirty="0"/>
          </a:p>
        </p:txBody>
      </p:sp>
    </p:spTree>
    <p:extLst>
      <p:ext uri="{BB962C8B-B14F-4D97-AF65-F5344CB8AC3E}">
        <p14:creationId xmlns:p14="http://schemas.microsoft.com/office/powerpoint/2010/main" val="1487976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4BF4-A18C-4904-9B74-F8265A3B2A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FB596-9E18-46F5-807D-14403DE5F5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815C54-10E9-46EE-BBC9-0647302A5E23}"/>
              </a:ext>
            </a:extLst>
          </p:cNvPr>
          <p:cNvSpPr>
            <a:spLocks noGrp="1"/>
          </p:cNvSpPr>
          <p:nvPr>
            <p:ph type="dt" sz="half" idx="10"/>
          </p:nvPr>
        </p:nvSpPr>
        <p:spPr/>
        <p:txBody>
          <a:bodyPr/>
          <a:lstStyle/>
          <a:p>
            <a:fld id="{F739F842-A920-40C1-B180-981DB61D21F4}" type="datetimeFigureOut">
              <a:rPr lang="en-US" smtClean="0"/>
              <a:t>10/4/2023</a:t>
            </a:fld>
            <a:endParaRPr lang="en-US" dirty="0"/>
          </a:p>
        </p:txBody>
      </p:sp>
      <p:sp>
        <p:nvSpPr>
          <p:cNvPr id="5" name="Footer Placeholder 4">
            <a:extLst>
              <a:ext uri="{FF2B5EF4-FFF2-40B4-BE49-F238E27FC236}">
                <a16:creationId xmlns:a16="http://schemas.microsoft.com/office/drawing/2014/main" id="{F7F5F6D7-6872-41E6-BCCB-110BA1D713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BAFCD4-F32A-4B4A-B180-CF30EE7CB809}"/>
              </a:ext>
            </a:extLst>
          </p:cNvPr>
          <p:cNvSpPr>
            <a:spLocks noGrp="1"/>
          </p:cNvSpPr>
          <p:nvPr>
            <p:ph type="sldNum" sz="quarter" idx="12"/>
          </p:nvPr>
        </p:nvSpPr>
        <p:spPr/>
        <p:txBody>
          <a:bodyPr/>
          <a:lstStyle/>
          <a:p>
            <a:fld id="{0FA33CC9-E622-48CA-96FA-0377B6AEE47F}" type="slidenum">
              <a:rPr lang="en-US" smtClean="0"/>
              <a:t>‹#›</a:t>
            </a:fld>
            <a:endParaRPr lang="en-US" dirty="0"/>
          </a:p>
        </p:txBody>
      </p:sp>
    </p:spTree>
    <p:extLst>
      <p:ext uri="{BB962C8B-B14F-4D97-AF65-F5344CB8AC3E}">
        <p14:creationId xmlns:p14="http://schemas.microsoft.com/office/powerpoint/2010/main" val="1936006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883B-9879-408B-BFCA-3BD245013E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E30169-C989-4BEC-AAA7-8A773FCF54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246E2-C8B0-49E8-9CE5-B866436181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7CF044-D707-461F-9AAF-972DB5ECC30C}"/>
              </a:ext>
            </a:extLst>
          </p:cNvPr>
          <p:cNvSpPr>
            <a:spLocks noGrp="1"/>
          </p:cNvSpPr>
          <p:nvPr>
            <p:ph type="dt" sz="half" idx="10"/>
          </p:nvPr>
        </p:nvSpPr>
        <p:spPr/>
        <p:txBody>
          <a:bodyPr/>
          <a:lstStyle/>
          <a:p>
            <a:fld id="{F739F842-A920-40C1-B180-981DB61D21F4}" type="datetimeFigureOut">
              <a:rPr lang="en-US" smtClean="0"/>
              <a:t>10/4/2023</a:t>
            </a:fld>
            <a:endParaRPr lang="en-US" dirty="0"/>
          </a:p>
        </p:txBody>
      </p:sp>
      <p:sp>
        <p:nvSpPr>
          <p:cNvPr id="6" name="Footer Placeholder 5">
            <a:extLst>
              <a:ext uri="{FF2B5EF4-FFF2-40B4-BE49-F238E27FC236}">
                <a16:creationId xmlns:a16="http://schemas.microsoft.com/office/drawing/2014/main" id="{8049EDEA-3286-440F-9EAB-80EC049863C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6B8389-9115-42F6-A17D-2585B400A448}"/>
              </a:ext>
            </a:extLst>
          </p:cNvPr>
          <p:cNvSpPr>
            <a:spLocks noGrp="1"/>
          </p:cNvSpPr>
          <p:nvPr>
            <p:ph type="sldNum" sz="quarter" idx="12"/>
          </p:nvPr>
        </p:nvSpPr>
        <p:spPr/>
        <p:txBody>
          <a:bodyPr/>
          <a:lstStyle/>
          <a:p>
            <a:fld id="{0FA33CC9-E622-48CA-96FA-0377B6AEE47F}" type="slidenum">
              <a:rPr lang="en-US" smtClean="0"/>
              <a:t>‹#›</a:t>
            </a:fld>
            <a:endParaRPr lang="en-US" dirty="0"/>
          </a:p>
        </p:txBody>
      </p:sp>
    </p:spTree>
    <p:extLst>
      <p:ext uri="{BB962C8B-B14F-4D97-AF65-F5344CB8AC3E}">
        <p14:creationId xmlns:p14="http://schemas.microsoft.com/office/powerpoint/2010/main" val="46918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3355-EB4C-48D6-8E45-0D3BDD9647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9841F5-A17F-4736-9AD5-E46A455959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D7D899-B89D-4319-AECB-8A0CB27B4635}"/>
              </a:ext>
            </a:extLst>
          </p:cNvPr>
          <p:cNvSpPr>
            <a:spLocks noGrp="1"/>
          </p:cNvSpPr>
          <p:nvPr>
            <p:ph type="dt" sz="half" idx="10"/>
          </p:nvPr>
        </p:nvSpPr>
        <p:spPr/>
        <p:txBody>
          <a:bodyPr/>
          <a:lstStyle/>
          <a:p>
            <a:fld id="{F739F842-A920-40C1-B180-981DB61D21F4}" type="datetimeFigureOut">
              <a:rPr lang="en-US" smtClean="0"/>
              <a:t>10/4/2023</a:t>
            </a:fld>
            <a:endParaRPr lang="en-US" dirty="0"/>
          </a:p>
        </p:txBody>
      </p:sp>
      <p:sp>
        <p:nvSpPr>
          <p:cNvPr id="5" name="Footer Placeholder 4">
            <a:extLst>
              <a:ext uri="{FF2B5EF4-FFF2-40B4-BE49-F238E27FC236}">
                <a16:creationId xmlns:a16="http://schemas.microsoft.com/office/drawing/2014/main" id="{6F722E9E-6117-4FD9-98E8-1275A77640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EFFCAA-0CFA-404D-AF3B-58D9D86D38D0}"/>
              </a:ext>
            </a:extLst>
          </p:cNvPr>
          <p:cNvSpPr>
            <a:spLocks noGrp="1"/>
          </p:cNvSpPr>
          <p:nvPr>
            <p:ph type="sldNum" sz="quarter" idx="12"/>
          </p:nvPr>
        </p:nvSpPr>
        <p:spPr/>
        <p:txBody>
          <a:bodyPr/>
          <a:lstStyle/>
          <a:p>
            <a:fld id="{0FA33CC9-E622-48CA-96FA-0377B6AEE47F}" type="slidenum">
              <a:rPr lang="en-US" smtClean="0"/>
              <a:t>‹#›</a:t>
            </a:fld>
            <a:endParaRPr lang="en-US" dirty="0"/>
          </a:p>
        </p:txBody>
      </p:sp>
    </p:spTree>
    <p:extLst>
      <p:ext uri="{BB962C8B-B14F-4D97-AF65-F5344CB8AC3E}">
        <p14:creationId xmlns:p14="http://schemas.microsoft.com/office/powerpoint/2010/main" val="3312622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72BFB-7419-4570-8FF3-3E96D0CDA3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65A3EB-AE76-4F45-842A-EFE5BA4A4A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FA88C2-963E-4A00-9130-C013F1D169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D9425-37CD-47D9-B456-A51DF374AA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56DAF9-2C0C-448C-8C80-8D9E3D195A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0B834-4ED3-4EE9-9798-BCA291CF1A53}"/>
              </a:ext>
            </a:extLst>
          </p:cNvPr>
          <p:cNvSpPr>
            <a:spLocks noGrp="1"/>
          </p:cNvSpPr>
          <p:nvPr>
            <p:ph type="dt" sz="half" idx="10"/>
          </p:nvPr>
        </p:nvSpPr>
        <p:spPr/>
        <p:txBody>
          <a:bodyPr/>
          <a:lstStyle/>
          <a:p>
            <a:fld id="{F739F842-A920-40C1-B180-981DB61D21F4}" type="datetimeFigureOut">
              <a:rPr lang="en-US" smtClean="0"/>
              <a:t>10/4/2023</a:t>
            </a:fld>
            <a:endParaRPr lang="en-US" dirty="0"/>
          </a:p>
        </p:txBody>
      </p:sp>
      <p:sp>
        <p:nvSpPr>
          <p:cNvPr id="8" name="Footer Placeholder 7">
            <a:extLst>
              <a:ext uri="{FF2B5EF4-FFF2-40B4-BE49-F238E27FC236}">
                <a16:creationId xmlns:a16="http://schemas.microsoft.com/office/drawing/2014/main" id="{0580B510-28F3-44E8-A6E7-91E521CE9BF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C609142-66B7-4220-BE72-87C7EAC90FBB}"/>
              </a:ext>
            </a:extLst>
          </p:cNvPr>
          <p:cNvSpPr>
            <a:spLocks noGrp="1"/>
          </p:cNvSpPr>
          <p:nvPr>
            <p:ph type="sldNum" sz="quarter" idx="12"/>
          </p:nvPr>
        </p:nvSpPr>
        <p:spPr/>
        <p:txBody>
          <a:bodyPr/>
          <a:lstStyle/>
          <a:p>
            <a:fld id="{0FA33CC9-E622-48CA-96FA-0377B6AEE47F}" type="slidenum">
              <a:rPr lang="en-US" smtClean="0"/>
              <a:t>‹#›</a:t>
            </a:fld>
            <a:endParaRPr lang="en-US" dirty="0"/>
          </a:p>
        </p:txBody>
      </p:sp>
    </p:spTree>
    <p:extLst>
      <p:ext uri="{BB962C8B-B14F-4D97-AF65-F5344CB8AC3E}">
        <p14:creationId xmlns:p14="http://schemas.microsoft.com/office/powerpoint/2010/main" val="4198133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B7E3E-1014-4325-A799-6630511B2C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CE1AE7-AEF1-45A1-B078-2A87139605B3}"/>
              </a:ext>
            </a:extLst>
          </p:cNvPr>
          <p:cNvSpPr>
            <a:spLocks noGrp="1"/>
          </p:cNvSpPr>
          <p:nvPr>
            <p:ph type="dt" sz="half" idx="10"/>
          </p:nvPr>
        </p:nvSpPr>
        <p:spPr/>
        <p:txBody>
          <a:bodyPr/>
          <a:lstStyle/>
          <a:p>
            <a:fld id="{F739F842-A920-40C1-B180-981DB61D21F4}" type="datetimeFigureOut">
              <a:rPr lang="en-US" smtClean="0"/>
              <a:t>10/4/2023</a:t>
            </a:fld>
            <a:endParaRPr lang="en-US" dirty="0"/>
          </a:p>
        </p:txBody>
      </p:sp>
      <p:sp>
        <p:nvSpPr>
          <p:cNvPr id="4" name="Footer Placeholder 3">
            <a:extLst>
              <a:ext uri="{FF2B5EF4-FFF2-40B4-BE49-F238E27FC236}">
                <a16:creationId xmlns:a16="http://schemas.microsoft.com/office/drawing/2014/main" id="{94F480B0-4DD7-4C5F-B519-C0A1366A4D5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53B266B-8003-4FE1-8B86-EF2681AD62BB}"/>
              </a:ext>
            </a:extLst>
          </p:cNvPr>
          <p:cNvSpPr>
            <a:spLocks noGrp="1"/>
          </p:cNvSpPr>
          <p:nvPr>
            <p:ph type="sldNum" sz="quarter" idx="12"/>
          </p:nvPr>
        </p:nvSpPr>
        <p:spPr/>
        <p:txBody>
          <a:bodyPr/>
          <a:lstStyle/>
          <a:p>
            <a:fld id="{0FA33CC9-E622-48CA-96FA-0377B6AEE47F}" type="slidenum">
              <a:rPr lang="en-US" smtClean="0"/>
              <a:t>‹#›</a:t>
            </a:fld>
            <a:endParaRPr lang="en-US" dirty="0"/>
          </a:p>
        </p:txBody>
      </p:sp>
    </p:spTree>
    <p:extLst>
      <p:ext uri="{BB962C8B-B14F-4D97-AF65-F5344CB8AC3E}">
        <p14:creationId xmlns:p14="http://schemas.microsoft.com/office/powerpoint/2010/main" val="420548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1AD2FC-C425-48AE-8AD1-5FBE46B9CE65}"/>
              </a:ext>
            </a:extLst>
          </p:cNvPr>
          <p:cNvSpPr>
            <a:spLocks noGrp="1"/>
          </p:cNvSpPr>
          <p:nvPr>
            <p:ph type="dt" sz="half" idx="10"/>
          </p:nvPr>
        </p:nvSpPr>
        <p:spPr/>
        <p:txBody>
          <a:bodyPr/>
          <a:lstStyle/>
          <a:p>
            <a:fld id="{F739F842-A920-40C1-B180-981DB61D21F4}" type="datetimeFigureOut">
              <a:rPr lang="en-US" smtClean="0"/>
              <a:t>10/4/2023</a:t>
            </a:fld>
            <a:endParaRPr lang="en-US" dirty="0"/>
          </a:p>
        </p:txBody>
      </p:sp>
      <p:sp>
        <p:nvSpPr>
          <p:cNvPr id="3" name="Footer Placeholder 2">
            <a:extLst>
              <a:ext uri="{FF2B5EF4-FFF2-40B4-BE49-F238E27FC236}">
                <a16:creationId xmlns:a16="http://schemas.microsoft.com/office/drawing/2014/main" id="{A02A3D61-DDF1-4AE9-BF8E-B8F21093C27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895AC3D-7CAB-44CF-9984-66DD177DFF0E}"/>
              </a:ext>
            </a:extLst>
          </p:cNvPr>
          <p:cNvSpPr>
            <a:spLocks noGrp="1"/>
          </p:cNvSpPr>
          <p:nvPr>
            <p:ph type="sldNum" sz="quarter" idx="12"/>
          </p:nvPr>
        </p:nvSpPr>
        <p:spPr/>
        <p:txBody>
          <a:bodyPr/>
          <a:lstStyle/>
          <a:p>
            <a:fld id="{0FA33CC9-E622-48CA-96FA-0377B6AEE47F}" type="slidenum">
              <a:rPr lang="en-US" smtClean="0"/>
              <a:t>‹#›</a:t>
            </a:fld>
            <a:endParaRPr lang="en-US" dirty="0"/>
          </a:p>
        </p:txBody>
      </p:sp>
    </p:spTree>
    <p:extLst>
      <p:ext uri="{BB962C8B-B14F-4D97-AF65-F5344CB8AC3E}">
        <p14:creationId xmlns:p14="http://schemas.microsoft.com/office/powerpoint/2010/main" val="1363080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83781-691A-4B93-A298-422E050084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91D4DD-ACC7-4C6F-A0DC-A904395D3A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5CF992-BBD6-4A31-BE61-4529F63331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A74A2-AC54-42CE-88EC-F415DF8548EA}"/>
              </a:ext>
            </a:extLst>
          </p:cNvPr>
          <p:cNvSpPr>
            <a:spLocks noGrp="1"/>
          </p:cNvSpPr>
          <p:nvPr>
            <p:ph type="dt" sz="half" idx="10"/>
          </p:nvPr>
        </p:nvSpPr>
        <p:spPr/>
        <p:txBody>
          <a:bodyPr/>
          <a:lstStyle/>
          <a:p>
            <a:fld id="{F739F842-A920-40C1-B180-981DB61D21F4}" type="datetimeFigureOut">
              <a:rPr lang="en-US" smtClean="0"/>
              <a:t>10/4/2023</a:t>
            </a:fld>
            <a:endParaRPr lang="en-US" dirty="0"/>
          </a:p>
        </p:txBody>
      </p:sp>
      <p:sp>
        <p:nvSpPr>
          <p:cNvPr id="6" name="Footer Placeholder 5">
            <a:extLst>
              <a:ext uri="{FF2B5EF4-FFF2-40B4-BE49-F238E27FC236}">
                <a16:creationId xmlns:a16="http://schemas.microsoft.com/office/drawing/2014/main" id="{15E2D337-2A8F-45DD-A0C6-6C72E51FB0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D7F7417-0C00-41FF-A32A-CFCE54D8A725}"/>
              </a:ext>
            </a:extLst>
          </p:cNvPr>
          <p:cNvSpPr>
            <a:spLocks noGrp="1"/>
          </p:cNvSpPr>
          <p:nvPr>
            <p:ph type="sldNum" sz="quarter" idx="12"/>
          </p:nvPr>
        </p:nvSpPr>
        <p:spPr/>
        <p:txBody>
          <a:bodyPr/>
          <a:lstStyle/>
          <a:p>
            <a:fld id="{0FA33CC9-E622-48CA-96FA-0377B6AEE47F}" type="slidenum">
              <a:rPr lang="en-US" smtClean="0"/>
              <a:t>‹#›</a:t>
            </a:fld>
            <a:endParaRPr lang="en-US" dirty="0"/>
          </a:p>
        </p:txBody>
      </p:sp>
    </p:spTree>
    <p:extLst>
      <p:ext uri="{BB962C8B-B14F-4D97-AF65-F5344CB8AC3E}">
        <p14:creationId xmlns:p14="http://schemas.microsoft.com/office/powerpoint/2010/main" val="1827743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EEE0A-8F1C-41FA-A066-2DD7244BD6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830AF-F1EB-4BF1-9225-A6C940B8FD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DAE1117-2948-4F9F-8746-82BC166FC0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B3AD11-CD25-4B2B-BA90-17ABCEF3A8CF}"/>
              </a:ext>
            </a:extLst>
          </p:cNvPr>
          <p:cNvSpPr>
            <a:spLocks noGrp="1"/>
          </p:cNvSpPr>
          <p:nvPr>
            <p:ph type="dt" sz="half" idx="10"/>
          </p:nvPr>
        </p:nvSpPr>
        <p:spPr/>
        <p:txBody>
          <a:bodyPr/>
          <a:lstStyle/>
          <a:p>
            <a:fld id="{F739F842-A920-40C1-B180-981DB61D21F4}" type="datetimeFigureOut">
              <a:rPr lang="en-US" smtClean="0"/>
              <a:t>10/4/2023</a:t>
            </a:fld>
            <a:endParaRPr lang="en-US" dirty="0"/>
          </a:p>
        </p:txBody>
      </p:sp>
      <p:sp>
        <p:nvSpPr>
          <p:cNvPr id="6" name="Footer Placeholder 5">
            <a:extLst>
              <a:ext uri="{FF2B5EF4-FFF2-40B4-BE49-F238E27FC236}">
                <a16:creationId xmlns:a16="http://schemas.microsoft.com/office/drawing/2014/main" id="{719737B1-A89D-46E0-ACB6-86758DE82F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3DCEE51-4DBD-4C64-BE29-E80417298FFB}"/>
              </a:ext>
            </a:extLst>
          </p:cNvPr>
          <p:cNvSpPr>
            <a:spLocks noGrp="1"/>
          </p:cNvSpPr>
          <p:nvPr>
            <p:ph type="sldNum" sz="quarter" idx="12"/>
          </p:nvPr>
        </p:nvSpPr>
        <p:spPr/>
        <p:txBody>
          <a:bodyPr/>
          <a:lstStyle/>
          <a:p>
            <a:fld id="{0FA33CC9-E622-48CA-96FA-0377B6AEE47F}" type="slidenum">
              <a:rPr lang="en-US" smtClean="0"/>
              <a:t>‹#›</a:t>
            </a:fld>
            <a:endParaRPr lang="en-US" dirty="0"/>
          </a:p>
        </p:txBody>
      </p:sp>
    </p:spTree>
    <p:extLst>
      <p:ext uri="{BB962C8B-B14F-4D97-AF65-F5344CB8AC3E}">
        <p14:creationId xmlns:p14="http://schemas.microsoft.com/office/powerpoint/2010/main" val="2220681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95F20-AC5B-41E2-8089-0CCB502B14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EB1209-855D-4F1D-A4F1-DAC1DE80E5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6B307-0C52-4386-BC5E-F95F99A618AC}"/>
              </a:ext>
            </a:extLst>
          </p:cNvPr>
          <p:cNvSpPr>
            <a:spLocks noGrp="1"/>
          </p:cNvSpPr>
          <p:nvPr>
            <p:ph type="dt" sz="half" idx="10"/>
          </p:nvPr>
        </p:nvSpPr>
        <p:spPr/>
        <p:txBody>
          <a:bodyPr/>
          <a:lstStyle/>
          <a:p>
            <a:fld id="{F739F842-A920-40C1-B180-981DB61D21F4}" type="datetimeFigureOut">
              <a:rPr lang="en-US" smtClean="0"/>
              <a:t>10/4/2023</a:t>
            </a:fld>
            <a:endParaRPr lang="en-US" dirty="0"/>
          </a:p>
        </p:txBody>
      </p:sp>
      <p:sp>
        <p:nvSpPr>
          <p:cNvPr id="5" name="Footer Placeholder 4">
            <a:extLst>
              <a:ext uri="{FF2B5EF4-FFF2-40B4-BE49-F238E27FC236}">
                <a16:creationId xmlns:a16="http://schemas.microsoft.com/office/drawing/2014/main" id="{17F2850B-8076-4FA7-ABF3-987C70DB5F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DF323C-028A-42CE-A73E-C14D0B5AFEB3}"/>
              </a:ext>
            </a:extLst>
          </p:cNvPr>
          <p:cNvSpPr>
            <a:spLocks noGrp="1"/>
          </p:cNvSpPr>
          <p:nvPr>
            <p:ph type="sldNum" sz="quarter" idx="12"/>
          </p:nvPr>
        </p:nvSpPr>
        <p:spPr/>
        <p:txBody>
          <a:bodyPr/>
          <a:lstStyle/>
          <a:p>
            <a:fld id="{0FA33CC9-E622-48CA-96FA-0377B6AEE47F}" type="slidenum">
              <a:rPr lang="en-US" smtClean="0"/>
              <a:t>‹#›</a:t>
            </a:fld>
            <a:endParaRPr lang="en-US" dirty="0"/>
          </a:p>
        </p:txBody>
      </p:sp>
    </p:spTree>
    <p:extLst>
      <p:ext uri="{BB962C8B-B14F-4D97-AF65-F5344CB8AC3E}">
        <p14:creationId xmlns:p14="http://schemas.microsoft.com/office/powerpoint/2010/main" val="2916151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FC5EFC-487A-42D1-824D-26F0D544AD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B4E2A9-9899-42E6-8078-5C0F9829CD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34957-33A2-441A-8F37-712DEE7B36C2}"/>
              </a:ext>
            </a:extLst>
          </p:cNvPr>
          <p:cNvSpPr>
            <a:spLocks noGrp="1"/>
          </p:cNvSpPr>
          <p:nvPr>
            <p:ph type="dt" sz="half" idx="10"/>
          </p:nvPr>
        </p:nvSpPr>
        <p:spPr/>
        <p:txBody>
          <a:bodyPr/>
          <a:lstStyle/>
          <a:p>
            <a:fld id="{F739F842-A920-40C1-B180-981DB61D21F4}" type="datetimeFigureOut">
              <a:rPr lang="en-US" smtClean="0"/>
              <a:t>10/4/2023</a:t>
            </a:fld>
            <a:endParaRPr lang="en-US" dirty="0"/>
          </a:p>
        </p:txBody>
      </p:sp>
      <p:sp>
        <p:nvSpPr>
          <p:cNvPr id="5" name="Footer Placeholder 4">
            <a:extLst>
              <a:ext uri="{FF2B5EF4-FFF2-40B4-BE49-F238E27FC236}">
                <a16:creationId xmlns:a16="http://schemas.microsoft.com/office/drawing/2014/main" id="{7B8752D7-DC31-4B3B-8DE5-C8C0D5364A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57C4C2-1888-40CD-BD1A-956C05D0ABA7}"/>
              </a:ext>
            </a:extLst>
          </p:cNvPr>
          <p:cNvSpPr>
            <a:spLocks noGrp="1"/>
          </p:cNvSpPr>
          <p:nvPr>
            <p:ph type="sldNum" sz="quarter" idx="12"/>
          </p:nvPr>
        </p:nvSpPr>
        <p:spPr/>
        <p:txBody>
          <a:bodyPr/>
          <a:lstStyle/>
          <a:p>
            <a:fld id="{0FA33CC9-E622-48CA-96FA-0377B6AEE47F}" type="slidenum">
              <a:rPr lang="en-US" smtClean="0"/>
              <a:t>‹#›</a:t>
            </a:fld>
            <a:endParaRPr lang="en-US" dirty="0"/>
          </a:p>
        </p:txBody>
      </p:sp>
    </p:spTree>
    <p:extLst>
      <p:ext uri="{BB962C8B-B14F-4D97-AF65-F5344CB8AC3E}">
        <p14:creationId xmlns:p14="http://schemas.microsoft.com/office/powerpoint/2010/main" val="3052129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25CAF7-F4B1-44D9-BC48-6A0DBCDB0578}"/>
              </a:ext>
            </a:extLst>
          </p:cNvPr>
          <p:cNvSpPr>
            <a:spLocks noGrp="1"/>
          </p:cNvSpPr>
          <p:nvPr>
            <p:ph idx="1"/>
          </p:nvPr>
        </p:nvSpPr>
        <p:spPr>
          <a:xfrm>
            <a:off x="431321" y="1368425"/>
            <a:ext cx="10922479" cy="4351338"/>
          </a:xfrm>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marL="2057400" indent="-228600">
              <a:buClr>
                <a:srgbClr val="106D98"/>
              </a:buClr>
              <a:buFont typeface="Frutiger LT Std 45 Light" panose="020B0402020204020204" pitchFamily="34" charset="0"/>
              <a:buChar cha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B851B749-185A-404C-8F99-F184DF38FE80}"/>
              </a:ext>
            </a:extLst>
          </p:cNvPr>
          <p:cNvSpPr/>
          <p:nvPr userDrawn="1"/>
        </p:nvSpPr>
        <p:spPr>
          <a:xfrm>
            <a:off x="1232190" y="6469811"/>
            <a:ext cx="10959809" cy="388189"/>
          </a:xfrm>
          <a:prstGeom prst="rect">
            <a:avLst/>
          </a:prstGeom>
          <a:solidFill>
            <a:srgbClr val="106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A890E7B-C956-41E3-B440-A2B5C09DE400}"/>
              </a:ext>
            </a:extLst>
          </p:cNvPr>
          <p:cNvSpPr/>
          <p:nvPr userDrawn="1"/>
        </p:nvSpPr>
        <p:spPr>
          <a:xfrm>
            <a:off x="1232190" y="6331787"/>
            <a:ext cx="10959809" cy="181154"/>
          </a:xfrm>
          <a:prstGeom prst="rect">
            <a:avLst/>
          </a:prstGeom>
          <a:solidFill>
            <a:srgbClr val="F1F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07F123FE-312B-4E55-8AB0-A9B52B06111C}"/>
              </a:ext>
            </a:extLst>
          </p:cNvPr>
          <p:cNvSpPr>
            <a:spLocks noGrp="1"/>
          </p:cNvSpPr>
          <p:nvPr>
            <p:ph type="sldNum" sz="quarter" idx="12"/>
          </p:nvPr>
        </p:nvSpPr>
        <p:spPr>
          <a:xfrm>
            <a:off x="9300713" y="6485654"/>
            <a:ext cx="2743200" cy="365125"/>
          </a:xfrm>
        </p:spPr>
        <p:txBody>
          <a:bodyPr/>
          <a:lstStyle>
            <a:lvl1pPr>
              <a:defRPr>
                <a:solidFill>
                  <a:schemeClr val="bg1"/>
                </a:solidFill>
              </a:defRPr>
            </a:lvl1pPr>
          </a:lstStyle>
          <a:p>
            <a:fld id="{0FA33CC9-E622-48CA-96FA-0377B6AEE47F}" type="slidenum">
              <a:rPr lang="en-US" smtClean="0"/>
              <a:pPr/>
              <a:t>‹#›</a:t>
            </a:fld>
            <a:endParaRPr lang="en-US" dirty="0"/>
          </a:p>
        </p:txBody>
      </p:sp>
      <p:sp>
        <p:nvSpPr>
          <p:cNvPr id="11" name="Rectangle 10">
            <a:extLst>
              <a:ext uri="{FF2B5EF4-FFF2-40B4-BE49-F238E27FC236}">
                <a16:creationId xmlns:a16="http://schemas.microsoft.com/office/drawing/2014/main" id="{6E811193-A7A7-4C74-AD25-587359E3B1BD}"/>
              </a:ext>
            </a:extLst>
          </p:cNvPr>
          <p:cNvSpPr/>
          <p:nvPr userDrawn="1"/>
        </p:nvSpPr>
        <p:spPr>
          <a:xfrm>
            <a:off x="0" y="0"/>
            <a:ext cx="712926" cy="712926"/>
          </a:xfrm>
          <a:prstGeom prst="rect">
            <a:avLst/>
          </a:prstGeom>
          <a:solidFill>
            <a:srgbClr val="6ABEC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06D98"/>
              </a:solidFill>
            </a:endParaRPr>
          </a:p>
        </p:txBody>
      </p:sp>
      <p:sp>
        <p:nvSpPr>
          <p:cNvPr id="12" name="Rectangle 11">
            <a:extLst>
              <a:ext uri="{FF2B5EF4-FFF2-40B4-BE49-F238E27FC236}">
                <a16:creationId xmlns:a16="http://schemas.microsoft.com/office/drawing/2014/main" id="{E32283C1-F449-44F5-A831-993E9710B352}"/>
              </a:ext>
            </a:extLst>
          </p:cNvPr>
          <p:cNvSpPr/>
          <p:nvPr userDrawn="1"/>
        </p:nvSpPr>
        <p:spPr>
          <a:xfrm>
            <a:off x="178167" y="171069"/>
            <a:ext cx="967168" cy="967168"/>
          </a:xfrm>
          <a:prstGeom prst="rect">
            <a:avLst/>
          </a:prstGeom>
          <a:solidFill>
            <a:schemeClr val="bg1"/>
          </a:solidFill>
          <a:ln w="19050">
            <a:solidFill>
              <a:srgbClr val="106D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820BC66-6247-4FF7-BAA1-BE5364CB0161}"/>
              </a:ext>
            </a:extLst>
          </p:cNvPr>
          <p:cNvSpPr/>
          <p:nvPr userDrawn="1"/>
        </p:nvSpPr>
        <p:spPr>
          <a:xfrm>
            <a:off x="923925" y="345059"/>
            <a:ext cx="563764" cy="453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9377C68-0ABD-4A88-83AB-8713EA74945D}"/>
              </a:ext>
            </a:extLst>
          </p:cNvPr>
          <p:cNvCxnSpPr/>
          <p:nvPr userDrawn="1"/>
        </p:nvCxnSpPr>
        <p:spPr>
          <a:xfrm>
            <a:off x="352425" y="798547"/>
            <a:ext cx="11534775" cy="0"/>
          </a:xfrm>
          <a:prstGeom prst="line">
            <a:avLst/>
          </a:prstGeom>
          <a:ln w="28575">
            <a:solidFill>
              <a:srgbClr val="F8CD4A"/>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B789B190-01EF-4CAE-81FE-AD7EF9EEB48C}"/>
              </a:ext>
            </a:extLst>
          </p:cNvPr>
          <p:cNvSpPr>
            <a:spLocks noGrp="1"/>
          </p:cNvSpPr>
          <p:nvPr>
            <p:ph type="title"/>
          </p:nvPr>
        </p:nvSpPr>
        <p:spPr>
          <a:xfrm>
            <a:off x="284672" y="156277"/>
            <a:ext cx="10922479" cy="766749"/>
          </a:xfrm>
        </p:spPr>
        <p:txBody>
          <a:bodyPr>
            <a:normAutofit/>
          </a:bodyPr>
          <a:lstStyle>
            <a:lvl1pPr algn="l">
              <a:defRPr sz="3200">
                <a:solidFill>
                  <a:srgbClr val="106D98"/>
                </a:solidFill>
              </a:defRPr>
            </a:lvl1pPr>
          </a:lstStyle>
          <a:p>
            <a:r>
              <a:rPr lang="en-US"/>
              <a:t>Click to edit Master title style</a:t>
            </a:r>
          </a:p>
        </p:txBody>
      </p:sp>
      <p:pic>
        <p:nvPicPr>
          <p:cNvPr id="15" name="Picture 14" descr="Text&#10;&#10;Description automatically generated">
            <a:extLst>
              <a:ext uri="{FF2B5EF4-FFF2-40B4-BE49-F238E27FC236}">
                <a16:creationId xmlns:a16="http://schemas.microsoft.com/office/drawing/2014/main" id="{B2882707-C9A8-482D-BE07-7B19BA68E1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337"/>
            <a:ext cx="1232191" cy="413373"/>
          </a:xfrm>
          <a:prstGeom prst="rect">
            <a:avLst/>
          </a:prstGeom>
        </p:spPr>
      </p:pic>
    </p:spTree>
    <p:extLst>
      <p:ext uri="{BB962C8B-B14F-4D97-AF65-F5344CB8AC3E}">
        <p14:creationId xmlns:p14="http://schemas.microsoft.com/office/powerpoint/2010/main" val="3553664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EA93D36-DE9D-412A-9098-DF640A07FEC4}"/>
              </a:ext>
            </a:extLst>
          </p:cNvPr>
          <p:cNvSpPr/>
          <p:nvPr userDrawn="1"/>
        </p:nvSpPr>
        <p:spPr>
          <a:xfrm>
            <a:off x="1" y="559558"/>
            <a:ext cx="3992670" cy="6298442"/>
          </a:xfrm>
          <a:prstGeom prst="rect">
            <a:avLst/>
          </a:prstGeom>
          <a:solidFill>
            <a:srgbClr val="6ABE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3A4A849-9D0F-4EF1-9B53-98FD83ACBA6F}"/>
              </a:ext>
            </a:extLst>
          </p:cNvPr>
          <p:cNvSpPr/>
          <p:nvPr userDrawn="1"/>
        </p:nvSpPr>
        <p:spPr>
          <a:xfrm>
            <a:off x="276614" y="1049873"/>
            <a:ext cx="11630714" cy="5183618"/>
          </a:xfrm>
          <a:prstGeom prst="rect">
            <a:avLst/>
          </a:prstGeom>
          <a:no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Top Corners Rounded 13">
            <a:extLst>
              <a:ext uri="{FF2B5EF4-FFF2-40B4-BE49-F238E27FC236}">
                <a16:creationId xmlns:a16="http://schemas.microsoft.com/office/drawing/2014/main" id="{3973E6CB-677B-4D4E-BEF0-A679056AD9B4}"/>
              </a:ext>
            </a:extLst>
          </p:cNvPr>
          <p:cNvSpPr/>
          <p:nvPr userDrawn="1"/>
        </p:nvSpPr>
        <p:spPr>
          <a:xfrm>
            <a:off x="7391446" y="6399033"/>
            <a:ext cx="2070339" cy="458967"/>
          </a:xfrm>
          <a:prstGeom prst="round2Same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Top Corners Rounded 12">
            <a:extLst>
              <a:ext uri="{FF2B5EF4-FFF2-40B4-BE49-F238E27FC236}">
                <a16:creationId xmlns:a16="http://schemas.microsoft.com/office/drawing/2014/main" id="{C02BA3B8-09CD-4290-9A7E-33A879B1F55E}"/>
              </a:ext>
            </a:extLst>
          </p:cNvPr>
          <p:cNvSpPr/>
          <p:nvPr userDrawn="1"/>
        </p:nvSpPr>
        <p:spPr>
          <a:xfrm>
            <a:off x="5338361" y="6399033"/>
            <a:ext cx="2070339" cy="458967"/>
          </a:xfrm>
          <a:prstGeom prst="round2SameRect">
            <a:avLst/>
          </a:prstGeom>
          <a:solidFill>
            <a:srgbClr val="106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Top Corners Rounded 11">
            <a:extLst>
              <a:ext uri="{FF2B5EF4-FFF2-40B4-BE49-F238E27FC236}">
                <a16:creationId xmlns:a16="http://schemas.microsoft.com/office/drawing/2014/main" id="{4682F78D-5358-40EE-A840-F53DF04E7F97}"/>
              </a:ext>
            </a:extLst>
          </p:cNvPr>
          <p:cNvSpPr/>
          <p:nvPr userDrawn="1"/>
        </p:nvSpPr>
        <p:spPr>
          <a:xfrm>
            <a:off x="3285276" y="6399033"/>
            <a:ext cx="2070339" cy="458967"/>
          </a:xfrm>
          <a:prstGeom prst="round2SameRect">
            <a:avLst/>
          </a:prstGeom>
          <a:solidFill>
            <a:srgbClr val="0F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Top Corners Rounded 10">
            <a:extLst>
              <a:ext uri="{FF2B5EF4-FFF2-40B4-BE49-F238E27FC236}">
                <a16:creationId xmlns:a16="http://schemas.microsoft.com/office/drawing/2014/main" id="{DC686131-A133-46A8-A8E8-B92428027386}"/>
              </a:ext>
            </a:extLst>
          </p:cNvPr>
          <p:cNvSpPr/>
          <p:nvPr userDrawn="1"/>
        </p:nvSpPr>
        <p:spPr>
          <a:xfrm>
            <a:off x="1232191" y="6399033"/>
            <a:ext cx="2070339" cy="458967"/>
          </a:xfrm>
          <a:prstGeom prst="round2SameRect">
            <a:avLst/>
          </a:prstGeom>
          <a:solidFill>
            <a:srgbClr val="6AB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89B190-01EF-4CAE-81FE-AD7EF9EEB48C}"/>
              </a:ext>
            </a:extLst>
          </p:cNvPr>
          <p:cNvSpPr>
            <a:spLocks noGrp="1"/>
          </p:cNvSpPr>
          <p:nvPr>
            <p:ph type="title"/>
          </p:nvPr>
        </p:nvSpPr>
        <p:spPr>
          <a:xfrm>
            <a:off x="284672" y="156277"/>
            <a:ext cx="10922479" cy="766749"/>
          </a:xfrm>
        </p:spPr>
        <p:txBody>
          <a:bodyPr>
            <a:normAutofit/>
          </a:bodyPr>
          <a:lstStyle>
            <a:lvl1pPr algn="l">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E25CAF7-F4B1-44D9-BC48-6A0DBCDB0578}"/>
              </a:ext>
            </a:extLst>
          </p:cNvPr>
          <p:cNvSpPr>
            <a:spLocks noGrp="1"/>
          </p:cNvSpPr>
          <p:nvPr>
            <p:ph idx="1"/>
          </p:nvPr>
        </p:nvSpPr>
        <p:spPr>
          <a:xfrm>
            <a:off x="431321" y="1368425"/>
            <a:ext cx="10922479" cy="4351338"/>
          </a:xfrm>
        </p:spPr>
        <p:txBody>
          <a:bodyPr/>
          <a:lstStyle>
            <a:lvl1pPr marL="0" indent="0">
              <a:buNone/>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CE901D4-4C17-424C-8B2F-D946A65F7A71}"/>
              </a:ext>
            </a:extLst>
          </p:cNvPr>
          <p:cNvSpPr/>
          <p:nvPr userDrawn="1"/>
        </p:nvSpPr>
        <p:spPr>
          <a:xfrm>
            <a:off x="284672" y="756401"/>
            <a:ext cx="2182483" cy="103517"/>
          </a:xfrm>
          <a:prstGeom prst="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07F123FE-312B-4E55-8AB0-A9B52B06111C}"/>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a:t>
            </a:fld>
            <a:endParaRPr lang="en-US" dirty="0"/>
          </a:p>
        </p:txBody>
      </p:sp>
      <p:sp>
        <p:nvSpPr>
          <p:cNvPr id="32" name="TextBox 31">
            <a:extLst>
              <a:ext uri="{FF2B5EF4-FFF2-40B4-BE49-F238E27FC236}">
                <a16:creationId xmlns:a16="http://schemas.microsoft.com/office/drawing/2014/main" id="{07764EDD-4E6D-46B4-A774-88B89F71524C}"/>
              </a:ext>
            </a:extLst>
          </p:cNvPr>
          <p:cNvSpPr txBox="1"/>
          <p:nvPr userDrawn="1"/>
        </p:nvSpPr>
        <p:spPr>
          <a:xfrm>
            <a:off x="1309752" y="6331099"/>
            <a:ext cx="1935338" cy="584775"/>
          </a:xfrm>
          <a:prstGeom prst="rect">
            <a:avLst/>
          </a:prstGeom>
          <a:noFill/>
        </p:spPr>
        <p:txBody>
          <a:bodyPr wrap="none" rtlCol="0">
            <a:spAutoFit/>
          </a:bodyPr>
          <a:lstStyle/>
          <a:p>
            <a:pPr algn="ctr"/>
            <a:r>
              <a:rPr lang="en-US" sz="1600" b="1" dirty="0">
                <a:solidFill>
                  <a:schemeClr val="bg1"/>
                </a:solidFill>
              </a:rPr>
              <a:t>Atkins Qualifications</a:t>
            </a:r>
          </a:p>
          <a:p>
            <a:pPr algn="ctr"/>
            <a:r>
              <a:rPr lang="en-US" sz="1600" b="1" dirty="0">
                <a:solidFill>
                  <a:schemeClr val="bg1"/>
                </a:solidFill>
              </a:rPr>
              <a:t>and Experience</a:t>
            </a:r>
          </a:p>
        </p:txBody>
      </p:sp>
      <p:sp>
        <p:nvSpPr>
          <p:cNvPr id="33" name="TextBox 32">
            <a:extLst>
              <a:ext uri="{FF2B5EF4-FFF2-40B4-BE49-F238E27FC236}">
                <a16:creationId xmlns:a16="http://schemas.microsoft.com/office/drawing/2014/main" id="{E3E152E9-1525-4ADE-AF66-E50B7E642AB9}"/>
              </a:ext>
            </a:extLst>
          </p:cNvPr>
          <p:cNvSpPr txBox="1"/>
          <p:nvPr userDrawn="1"/>
        </p:nvSpPr>
        <p:spPr>
          <a:xfrm>
            <a:off x="3478522" y="6442190"/>
            <a:ext cx="1694759" cy="338554"/>
          </a:xfrm>
          <a:prstGeom prst="rect">
            <a:avLst/>
          </a:prstGeom>
          <a:noFill/>
        </p:spPr>
        <p:txBody>
          <a:bodyPr wrap="none" rtlCol="0">
            <a:spAutoFit/>
          </a:bodyPr>
          <a:lstStyle/>
          <a:p>
            <a:pPr algn="ctr"/>
            <a:r>
              <a:rPr lang="en-US" sz="1600" b="1" dirty="0">
                <a:solidFill>
                  <a:schemeClr val="bg1"/>
                </a:solidFill>
              </a:rPr>
              <a:t>PM Qualifications</a:t>
            </a:r>
          </a:p>
        </p:txBody>
      </p:sp>
      <p:sp>
        <p:nvSpPr>
          <p:cNvPr id="34" name="TextBox 33">
            <a:extLst>
              <a:ext uri="{FF2B5EF4-FFF2-40B4-BE49-F238E27FC236}">
                <a16:creationId xmlns:a16="http://schemas.microsoft.com/office/drawing/2014/main" id="{0DF144D5-C1C6-46F7-B106-941566A9DC41}"/>
              </a:ext>
            </a:extLst>
          </p:cNvPr>
          <p:cNvSpPr txBox="1"/>
          <p:nvPr userDrawn="1"/>
        </p:nvSpPr>
        <p:spPr>
          <a:xfrm>
            <a:off x="5326614" y="6331356"/>
            <a:ext cx="2092561" cy="584775"/>
          </a:xfrm>
          <a:prstGeom prst="rect">
            <a:avLst/>
          </a:prstGeom>
          <a:noFill/>
        </p:spPr>
        <p:txBody>
          <a:bodyPr wrap="none" rtlCol="0">
            <a:spAutoFit/>
          </a:bodyPr>
          <a:lstStyle/>
          <a:p>
            <a:pPr algn="ctr"/>
            <a:r>
              <a:rPr lang="en-US" sz="1600" b="1" dirty="0">
                <a:solidFill>
                  <a:schemeClr val="bg1"/>
                </a:solidFill>
              </a:rPr>
              <a:t>Project Understanding</a:t>
            </a:r>
          </a:p>
          <a:p>
            <a:pPr algn="ctr"/>
            <a:r>
              <a:rPr lang="en-US" sz="1600" b="1" dirty="0">
                <a:solidFill>
                  <a:schemeClr val="bg1"/>
                </a:solidFill>
              </a:rPr>
              <a:t>and Approach</a:t>
            </a:r>
          </a:p>
        </p:txBody>
      </p:sp>
      <p:sp>
        <p:nvSpPr>
          <p:cNvPr id="35" name="TextBox 34">
            <a:extLst>
              <a:ext uri="{FF2B5EF4-FFF2-40B4-BE49-F238E27FC236}">
                <a16:creationId xmlns:a16="http://schemas.microsoft.com/office/drawing/2014/main" id="{72255EDA-4853-4E33-83B4-FAFF7258AE1E}"/>
              </a:ext>
            </a:extLst>
          </p:cNvPr>
          <p:cNvSpPr txBox="1"/>
          <p:nvPr userDrawn="1"/>
        </p:nvSpPr>
        <p:spPr>
          <a:xfrm>
            <a:off x="7460539" y="6442122"/>
            <a:ext cx="2047163" cy="338554"/>
          </a:xfrm>
          <a:prstGeom prst="rect">
            <a:avLst/>
          </a:prstGeom>
          <a:noFill/>
        </p:spPr>
        <p:txBody>
          <a:bodyPr wrap="none" rtlCol="0">
            <a:spAutoFit/>
          </a:bodyPr>
          <a:lstStyle/>
          <a:p>
            <a:r>
              <a:rPr lang="en-US" sz="1600" b="1" dirty="0">
                <a:solidFill>
                  <a:schemeClr val="bg1"/>
                </a:solidFill>
              </a:rPr>
              <a:t>Project Management</a:t>
            </a:r>
          </a:p>
        </p:txBody>
      </p:sp>
      <p:pic>
        <p:nvPicPr>
          <p:cNvPr id="17" name="Picture 16" descr="Text&#10;&#10;Description automatically generated">
            <a:extLst>
              <a:ext uri="{FF2B5EF4-FFF2-40B4-BE49-F238E27FC236}">
                <a16:creationId xmlns:a16="http://schemas.microsoft.com/office/drawing/2014/main" id="{995C9F53-0DDB-4346-88BD-B09A2B154D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337"/>
            <a:ext cx="1232191" cy="413373"/>
          </a:xfrm>
          <a:prstGeom prst="rect">
            <a:avLst/>
          </a:prstGeom>
        </p:spPr>
      </p:pic>
    </p:spTree>
    <p:extLst>
      <p:ext uri="{BB962C8B-B14F-4D97-AF65-F5344CB8AC3E}">
        <p14:creationId xmlns:p14="http://schemas.microsoft.com/office/powerpoint/2010/main" val="2751337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PECIAL">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EA93D36-DE9D-412A-9098-DF640A07FEC4}"/>
              </a:ext>
            </a:extLst>
          </p:cNvPr>
          <p:cNvSpPr/>
          <p:nvPr userDrawn="1"/>
        </p:nvSpPr>
        <p:spPr>
          <a:xfrm>
            <a:off x="1" y="559558"/>
            <a:ext cx="3992670" cy="6298442"/>
          </a:xfrm>
          <a:prstGeom prst="rect">
            <a:avLst/>
          </a:prstGeom>
          <a:solidFill>
            <a:srgbClr val="6ABE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3A4A849-9D0F-4EF1-9B53-98FD83ACBA6F}"/>
              </a:ext>
            </a:extLst>
          </p:cNvPr>
          <p:cNvSpPr/>
          <p:nvPr userDrawn="1"/>
        </p:nvSpPr>
        <p:spPr>
          <a:xfrm>
            <a:off x="276614" y="1049873"/>
            <a:ext cx="11630714" cy="5183618"/>
          </a:xfrm>
          <a:prstGeom prst="rect">
            <a:avLst/>
          </a:prstGeom>
          <a:no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89B190-01EF-4CAE-81FE-AD7EF9EEB48C}"/>
              </a:ext>
            </a:extLst>
          </p:cNvPr>
          <p:cNvSpPr>
            <a:spLocks noGrp="1"/>
          </p:cNvSpPr>
          <p:nvPr>
            <p:ph type="title"/>
          </p:nvPr>
        </p:nvSpPr>
        <p:spPr>
          <a:xfrm>
            <a:off x="284672" y="156277"/>
            <a:ext cx="10922479" cy="766749"/>
          </a:xfrm>
        </p:spPr>
        <p:txBody>
          <a:bodyPr>
            <a:normAutofit/>
          </a:bodyPr>
          <a:lstStyle>
            <a:lvl1pPr algn="l">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E25CAF7-F4B1-44D9-BC48-6A0DBCDB0578}"/>
              </a:ext>
            </a:extLst>
          </p:cNvPr>
          <p:cNvSpPr>
            <a:spLocks noGrp="1"/>
          </p:cNvSpPr>
          <p:nvPr>
            <p:ph idx="1"/>
          </p:nvPr>
        </p:nvSpPr>
        <p:spPr>
          <a:xfrm>
            <a:off x="431321" y="1368425"/>
            <a:ext cx="10922479" cy="4351338"/>
          </a:xfrm>
        </p:spPr>
        <p:txBody>
          <a:bodyPr/>
          <a:lstStyle>
            <a:lvl1pPr marL="0" indent="0">
              <a:buNone/>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CE901D4-4C17-424C-8B2F-D946A65F7A71}"/>
              </a:ext>
            </a:extLst>
          </p:cNvPr>
          <p:cNvSpPr/>
          <p:nvPr userDrawn="1"/>
        </p:nvSpPr>
        <p:spPr>
          <a:xfrm>
            <a:off x="284672" y="756401"/>
            <a:ext cx="2182483" cy="103517"/>
          </a:xfrm>
          <a:prstGeom prst="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07F123FE-312B-4E55-8AB0-A9B52B06111C}"/>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a:t>
            </a:fld>
            <a:endParaRPr lang="en-US" dirty="0"/>
          </a:p>
        </p:txBody>
      </p:sp>
      <p:pic>
        <p:nvPicPr>
          <p:cNvPr id="17" name="Picture 16" descr="Text&#10;&#10;Description automatically generated">
            <a:extLst>
              <a:ext uri="{FF2B5EF4-FFF2-40B4-BE49-F238E27FC236}">
                <a16:creationId xmlns:a16="http://schemas.microsoft.com/office/drawing/2014/main" id="{995C9F53-0DDB-4346-88BD-B09A2B154D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337"/>
            <a:ext cx="1232191" cy="413373"/>
          </a:xfrm>
          <a:prstGeom prst="rect">
            <a:avLst/>
          </a:prstGeom>
        </p:spPr>
      </p:pic>
      <p:sp>
        <p:nvSpPr>
          <p:cNvPr id="18" name="Rectangle 17">
            <a:extLst>
              <a:ext uri="{FF2B5EF4-FFF2-40B4-BE49-F238E27FC236}">
                <a16:creationId xmlns:a16="http://schemas.microsoft.com/office/drawing/2014/main" id="{39D36926-78BE-43CF-86E4-1AA7170858AA}"/>
              </a:ext>
            </a:extLst>
          </p:cNvPr>
          <p:cNvSpPr/>
          <p:nvPr userDrawn="1"/>
        </p:nvSpPr>
        <p:spPr>
          <a:xfrm>
            <a:off x="1232190" y="6469811"/>
            <a:ext cx="10959809" cy="388189"/>
          </a:xfrm>
          <a:prstGeom prst="rect">
            <a:avLst/>
          </a:prstGeom>
          <a:solidFill>
            <a:srgbClr val="106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A475187-67F4-497F-8125-2F803639A649}"/>
              </a:ext>
            </a:extLst>
          </p:cNvPr>
          <p:cNvSpPr/>
          <p:nvPr userDrawn="1"/>
        </p:nvSpPr>
        <p:spPr>
          <a:xfrm>
            <a:off x="1232190" y="6331787"/>
            <a:ext cx="10959809" cy="181154"/>
          </a:xfrm>
          <a:prstGeom prst="rect">
            <a:avLst/>
          </a:prstGeom>
          <a:solidFill>
            <a:srgbClr val="F1F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966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A030AC2-433F-42DF-8C2E-FB65FCDD5609}"/>
              </a:ext>
            </a:extLst>
          </p:cNvPr>
          <p:cNvSpPr/>
          <p:nvPr userDrawn="1"/>
        </p:nvSpPr>
        <p:spPr>
          <a:xfrm>
            <a:off x="1" y="559558"/>
            <a:ext cx="3992670" cy="6298442"/>
          </a:xfrm>
          <a:prstGeom prst="rect">
            <a:avLst/>
          </a:prstGeom>
          <a:solidFill>
            <a:srgbClr val="6ABE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026A659-11CB-429B-A536-3CC47C315A48}"/>
              </a:ext>
            </a:extLst>
          </p:cNvPr>
          <p:cNvSpPr/>
          <p:nvPr userDrawn="1"/>
        </p:nvSpPr>
        <p:spPr>
          <a:xfrm>
            <a:off x="276614" y="1049873"/>
            <a:ext cx="11630714" cy="5183618"/>
          </a:xfrm>
          <a:prstGeom prst="rect">
            <a:avLst/>
          </a:prstGeom>
          <a:no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Top Corners Rounded 13">
            <a:extLst>
              <a:ext uri="{FF2B5EF4-FFF2-40B4-BE49-F238E27FC236}">
                <a16:creationId xmlns:a16="http://schemas.microsoft.com/office/drawing/2014/main" id="{3973E6CB-677B-4D4E-BEF0-A679056AD9B4}"/>
              </a:ext>
            </a:extLst>
          </p:cNvPr>
          <p:cNvSpPr/>
          <p:nvPr userDrawn="1"/>
        </p:nvSpPr>
        <p:spPr>
          <a:xfrm>
            <a:off x="7417573" y="6565521"/>
            <a:ext cx="2070339" cy="198638"/>
          </a:xfrm>
          <a:prstGeom prst="round2Same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Top Corners Rounded 12">
            <a:extLst>
              <a:ext uri="{FF2B5EF4-FFF2-40B4-BE49-F238E27FC236}">
                <a16:creationId xmlns:a16="http://schemas.microsoft.com/office/drawing/2014/main" id="{C02BA3B8-09CD-4290-9A7E-33A879B1F55E}"/>
              </a:ext>
            </a:extLst>
          </p:cNvPr>
          <p:cNvSpPr/>
          <p:nvPr userDrawn="1"/>
        </p:nvSpPr>
        <p:spPr>
          <a:xfrm>
            <a:off x="5347070" y="6565521"/>
            <a:ext cx="2070339" cy="198638"/>
          </a:xfrm>
          <a:prstGeom prst="round2SameRect">
            <a:avLst/>
          </a:prstGeom>
          <a:solidFill>
            <a:srgbClr val="106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Top Corners Rounded 11">
            <a:extLst>
              <a:ext uri="{FF2B5EF4-FFF2-40B4-BE49-F238E27FC236}">
                <a16:creationId xmlns:a16="http://schemas.microsoft.com/office/drawing/2014/main" id="{4682F78D-5358-40EE-A840-F53DF04E7F97}"/>
              </a:ext>
            </a:extLst>
          </p:cNvPr>
          <p:cNvSpPr/>
          <p:nvPr userDrawn="1"/>
        </p:nvSpPr>
        <p:spPr>
          <a:xfrm>
            <a:off x="3285276" y="6565521"/>
            <a:ext cx="2070339" cy="198638"/>
          </a:xfrm>
          <a:prstGeom prst="round2SameRect">
            <a:avLst/>
          </a:prstGeom>
          <a:solidFill>
            <a:srgbClr val="0F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89B190-01EF-4CAE-81FE-AD7EF9EEB48C}"/>
              </a:ext>
            </a:extLst>
          </p:cNvPr>
          <p:cNvSpPr>
            <a:spLocks noGrp="1"/>
          </p:cNvSpPr>
          <p:nvPr>
            <p:ph type="title"/>
          </p:nvPr>
        </p:nvSpPr>
        <p:spPr>
          <a:xfrm>
            <a:off x="284672" y="156277"/>
            <a:ext cx="10922479" cy="766749"/>
          </a:xfrm>
        </p:spPr>
        <p:txBody>
          <a:bodyPr>
            <a:normAutofit/>
          </a:bodyPr>
          <a:lstStyle>
            <a:lvl1pPr algn="l">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E25CAF7-F4B1-44D9-BC48-6A0DBCDB0578}"/>
              </a:ext>
            </a:extLst>
          </p:cNvPr>
          <p:cNvSpPr>
            <a:spLocks noGrp="1"/>
          </p:cNvSpPr>
          <p:nvPr>
            <p:ph idx="1"/>
          </p:nvPr>
        </p:nvSpPr>
        <p:spPr>
          <a:xfrm>
            <a:off x="431321" y="1368425"/>
            <a:ext cx="10922479" cy="4351338"/>
          </a:xfrm>
        </p:spPr>
        <p:txBody>
          <a:bodyPr/>
          <a:lstStyle>
            <a:lvl1pPr marL="0" indent="0">
              <a:buNone/>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CE901D4-4C17-424C-8B2F-D946A65F7A71}"/>
              </a:ext>
            </a:extLst>
          </p:cNvPr>
          <p:cNvSpPr/>
          <p:nvPr userDrawn="1"/>
        </p:nvSpPr>
        <p:spPr>
          <a:xfrm>
            <a:off x="284672" y="756401"/>
            <a:ext cx="2182483" cy="103517"/>
          </a:xfrm>
          <a:prstGeom prst="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07F123FE-312B-4E55-8AB0-A9B52B06111C}"/>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a:t>
            </a:fld>
            <a:endParaRPr lang="en-US" dirty="0"/>
          </a:p>
        </p:txBody>
      </p:sp>
      <p:sp>
        <p:nvSpPr>
          <p:cNvPr id="9" name="Rectangle 8">
            <a:extLst>
              <a:ext uri="{FF2B5EF4-FFF2-40B4-BE49-F238E27FC236}">
                <a16:creationId xmlns:a16="http://schemas.microsoft.com/office/drawing/2014/main" id="{103B2044-C67D-434B-99B4-441696A992C7}"/>
              </a:ext>
            </a:extLst>
          </p:cNvPr>
          <p:cNvSpPr/>
          <p:nvPr userDrawn="1"/>
        </p:nvSpPr>
        <p:spPr>
          <a:xfrm>
            <a:off x="0" y="6764158"/>
            <a:ext cx="12192000" cy="93842"/>
          </a:xfrm>
          <a:prstGeom prst="rect">
            <a:avLst/>
          </a:prstGeom>
          <a:solidFill>
            <a:srgbClr val="6AB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Top Corners Rounded 10">
            <a:extLst>
              <a:ext uri="{FF2B5EF4-FFF2-40B4-BE49-F238E27FC236}">
                <a16:creationId xmlns:a16="http://schemas.microsoft.com/office/drawing/2014/main" id="{DC686131-A133-46A8-A8E8-B92428027386}"/>
              </a:ext>
            </a:extLst>
          </p:cNvPr>
          <p:cNvSpPr/>
          <p:nvPr userDrawn="1"/>
        </p:nvSpPr>
        <p:spPr>
          <a:xfrm>
            <a:off x="1232191" y="6298443"/>
            <a:ext cx="2070339" cy="559558"/>
          </a:xfrm>
          <a:prstGeom prst="round2SameRect">
            <a:avLst/>
          </a:prstGeom>
          <a:solidFill>
            <a:srgbClr val="6AB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E8D9CCCE-54C3-415A-800B-2CC912F0BD50}"/>
              </a:ext>
            </a:extLst>
          </p:cNvPr>
          <p:cNvSpPr txBox="1"/>
          <p:nvPr userDrawn="1"/>
        </p:nvSpPr>
        <p:spPr>
          <a:xfrm>
            <a:off x="1376451" y="6285834"/>
            <a:ext cx="1798056" cy="523220"/>
          </a:xfrm>
          <a:prstGeom prst="rect">
            <a:avLst/>
          </a:prstGeom>
          <a:noFill/>
        </p:spPr>
        <p:txBody>
          <a:bodyPr wrap="none" rtlCol="0">
            <a:spAutoFit/>
          </a:bodyPr>
          <a:lstStyle/>
          <a:p>
            <a:pPr algn="ctr"/>
            <a:r>
              <a:rPr lang="en-US" sz="1400" b="1" dirty="0">
                <a:solidFill>
                  <a:schemeClr val="bg1"/>
                </a:solidFill>
                <a:effectLst/>
                <a:latin typeface="Calibri" panose="020F0502020204030204" pitchFamily="34" charset="0"/>
                <a:ea typeface="Times New Roman" panose="02020603050405020304" pitchFamily="18" charset="0"/>
              </a:rPr>
              <a:t>What is a Purpose </a:t>
            </a:r>
          </a:p>
          <a:p>
            <a:pPr algn="ctr"/>
            <a:r>
              <a:rPr lang="en-US" sz="1400" b="1" dirty="0">
                <a:solidFill>
                  <a:schemeClr val="bg1"/>
                </a:solidFill>
                <a:effectLst/>
                <a:latin typeface="Calibri" panose="020F0502020204030204" pitchFamily="34" charset="0"/>
                <a:ea typeface="Times New Roman" panose="02020603050405020304" pitchFamily="18" charset="0"/>
              </a:rPr>
              <a:t>and Need Statement?</a:t>
            </a:r>
            <a:endParaRPr lang="en-US" sz="1200" b="1" dirty="0">
              <a:solidFill>
                <a:schemeClr val="bg1"/>
              </a:solidFill>
            </a:endParaRPr>
          </a:p>
        </p:txBody>
      </p:sp>
      <p:pic>
        <p:nvPicPr>
          <p:cNvPr id="17" name="Picture 16" descr="Text&#10;&#10;Description automatically generated">
            <a:extLst>
              <a:ext uri="{FF2B5EF4-FFF2-40B4-BE49-F238E27FC236}">
                <a16:creationId xmlns:a16="http://schemas.microsoft.com/office/drawing/2014/main" id="{C1E08EBF-08F9-4012-AEA7-2C7E0200BF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337"/>
            <a:ext cx="1232191" cy="413373"/>
          </a:xfrm>
          <a:prstGeom prst="rect">
            <a:avLst/>
          </a:prstGeom>
        </p:spPr>
      </p:pic>
    </p:spTree>
    <p:extLst>
      <p:ext uri="{BB962C8B-B14F-4D97-AF65-F5344CB8AC3E}">
        <p14:creationId xmlns:p14="http://schemas.microsoft.com/office/powerpoint/2010/main" val="72266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E2E0FB9-666C-44A6-905F-B24DEC6061E4}"/>
              </a:ext>
            </a:extLst>
          </p:cNvPr>
          <p:cNvSpPr/>
          <p:nvPr userDrawn="1"/>
        </p:nvSpPr>
        <p:spPr>
          <a:xfrm>
            <a:off x="1" y="559558"/>
            <a:ext cx="3992670" cy="6298442"/>
          </a:xfrm>
          <a:prstGeom prst="rect">
            <a:avLst/>
          </a:prstGeom>
          <a:solidFill>
            <a:srgbClr val="6ABE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Top Corners Rounded 23">
            <a:extLst>
              <a:ext uri="{FF2B5EF4-FFF2-40B4-BE49-F238E27FC236}">
                <a16:creationId xmlns:a16="http://schemas.microsoft.com/office/drawing/2014/main" id="{040F28B8-293E-42FA-9F46-D0BD38098634}"/>
              </a:ext>
            </a:extLst>
          </p:cNvPr>
          <p:cNvSpPr/>
          <p:nvPr userDrawn="1"/>
        </p:nvSpPr>
        <p:spPr>
          <a:xfrm>
            <a:off x="7417573" y="6565521"/>
            <a:ext cx="2070339" cy="198638"/>
          </a:xfrm>
          <a:prstGeom prst="round2Same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Top Corners Rounded 24">
            <a:extLst>
              <a:ext uri="{FF2B5EF4-FFF2-40B4-BE49-F238E27FC236}">
                <a16:creationId xmlns:a16="http://schemas.microsoft.com/office/drawing/2014/main" id="{F036E460-0F81-4F24-98DE-4193DF960B64}"/>
              </a:ext>
            </a:extLst>
          </p:cNvPr>
          <p:cNvSpPr/>
          <p:nvPr userDrawn="1"/>
        </p:nvSpPr>
        <p:spPr>
          <a:xfrm>
            <a:off x="5347070" y="6565521"/>
            <a:ext cx="2070339" cy="198638"/>
          </a:xfrm>
          <a:prstGeom prst="round2SameRect">
            <a:avLst/>
          </a:prstGeom>
          <a:solidFill>
            <a:srgbClr val="106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B6658B6-73BD-4D1B-BE82-7CAF1B789B0C}"/>
              </a:ext>
            </a:extLst>
          </p:cNvPr>
          <p:cNvSpPr/>
          <p:nvPr userDrawn="1"/>
        </p:nvSpPr>
        <p:spPr>
          <a:xfrm>
            <a:off x="276614" y="1049873"/>
            <a:ext cx="11630714" cy="5183618"/>
          </a:xfrm>
          <a:prstGeom prst="rect">
            <a:avLst/>
          </a:prstGeom>
          <a:no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Top Corners Rounded 10">
            <a:extLst>
              <a:ext uri="{FF2B5EF4-FFF2-40B4-BE49-F238E27FC236}">
                <a16:creationId xmlns:a16="http://schemas.microsoft.com/office/drawing/2014/main" id="{DC686131-A133-46A8-A8E8-B92428027386}"/>
              </a:ext>
            </a:extLst>
          </p:cNvPr>
          <p:cNvSpPr/>
          <p:nvPr userDrawn="1"/>
        </p:nvSpPr>
        <p:spPr>
          <a:xfrm>
            <a:off x="1232191" y="6552043"/>
            <a:ext cx="2070339" cy="212115"/>
          </a:xfrm>
          <a:prstGeom prst="round2SameRect">
            <a:avLst/>
          </a:prstGeom>
          <a:solidFill>
            <a:srgbClr val="6AB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89B190-01EF-4CAE-81FE-AD7EF9EEB48C}"/>
              </a:ext>
            </a:extLst>
          </p:cNvPr>
          <p:cNvSpPr>
            <a:spLocks noGrp="1"/>
          </p:cNvSpPr>
          <p:nvPr>
            <p:ph type="title"/>
          </p:nvPr>
        </p:nvSpPr>
        <p:spPr>
          <a:xfrm>
            <a:off x="284672" y="156277"/>
            <a:ext cx="10922479" cy="766749"/>
          </a:xfrm>
        </p:spPr>
        <p:txBody>
          <a:bodyPr>
            <a:normAutofit/>
          </a:bodyPr>
          <a:lstStyle>
            <a:lvl1pPr algn="l">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E25CAF7-F4B1-44D9-BC48-6A0DBCDB0578}"/>
              </a:ext>
            </a:extLst>
          </p:cNvPr>
          <p:cNvSpPr>
            <a:spLocks noGrp="1"/>
          </p:cNvSpPr>
          <p:nvPr>
            <p:ph idx="1"/>
          </p:nvPr>
        </p:nvSpPr>
        <p:spPr>
          <a:xfrm>
            <a:off x="431321" y="1368425"/>
            <a:ext cx="10922479" cy="4351338"/>
          </a:xfrm>
        </p:spPr>
        <p:txBody>
          <a:bodyPr/>
          <a:lstStyle>
            <a:lvl1pPr marL="0" indent="0">
              <a:buNone/>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CE901D4-4C17-424C-8B2F-D946A65F7A71}"/>
              </a:ext>
            </a:extLst>
          </p:cNvPr>
          <p:cNvSpPr/>
          <p:nvPr userDrawn="1"/>
        </p:nvSpPr>
        <p:spPr>
          <a:xfrm>
            <a:off x="284672" y="756401"/>
            <a:ext cx="2182483" cy="103517"/>
          </a:xfrm>
          <a:prstGeom prst="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07F123FE-312B-4E55-8AB0-A9B52B06111C}"/>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a:t>
            </a:fld>
            <a:endParaRPr lang="en-US" dirty="0"/>
          </a:p>
        </p:txBody>
      </p:sp>
      <p:sp>
        <p:nvSpPr>
          <p:cNvPr id="9" name="Rectangle 8">
            <a:extLst>
              <a:ext uri="{FF2B5EF4-FFF2-40B4-BE49-F238E27FC236}">
                <a16:creationId xmlns:a16="http://schemas.microsoft.com/office/drawing/2014/main" id="{103B2044-C67D-434B-99B4-441696A992C7}"/>
              </a:ext>
            </a:extLst>
          </p:cNvPr>
          <p:cNvSpPr/>
          <p:nvPr userDrawn="1"/>
        </p:nvSpPr>
        <p:spPr>
          <a:xfrm>
            <a:off x="0" y="6764158"/>
            <a:ext cx="12192000" cy="93842"/>
          </a:xfrm>
          <a:prstGeom prst="rect">
            <a:avLst/>
          </a:prstGeom>
          <a:solidFill>
            <a:srgbClr val="0F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Top Corners Rounded 11">
            <a:extLst>
              <a:ext uri="{FF2B5EF4-FFF2-40B4-BE49-F238E27FC236}">
                <a16:creationId xmlns:a16="http://schemas.microsoft.com/office/drawing/2014/main" id="{4682F78D-5358-40EE-A840-F53DF04E7F97}"/>
              </a:ext>
            </a:extLst>
          </p:cNvPr>
          <p:cNvSpPr/>
          <p:nvPr userDrawn="1"/>
        </p:nvSpPr>
        <p:spPr>
          <a:xfrm>
            <a:off x="3285276" y="6298443"/>
            <a:ext cx="2070339" cy="559558"/>
          </a:xfrm>
          <a:prstGeom prst="round2SameRect">
            <a:avLst/>
          </a:prstGeom>
          <a:solidFill>
            <a:srgbClr val="0F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3AEED9A-2412-4148-A10D-CC34E72A278A}"/>
              </a:ext>
            </a:extLst>
          </p:cNvPr>
          <p:cNvSpPr txBox="1"/>
          <p:nvPr userDrawn="1"/>
        </p:nvSpPr>
        <p:spPr>
          <a:xfrm>
            <a:off x="3238930" y="6319340"/>
            <a:ext cx="2163029" cy="461665"/>
          </a:xfrm>
          <a:prstGeom prst="rect">
            <a:avLst/>
          </a:prstGeom>
          <a:noFill/>
        </p:spPr>
        <p:txBody>
          <a:bodyPr wrap="none" rtlCol="0">
            <a:spAutoFit/>
          </a:bodyPr>
          <a:lstStyle/>
          <a:p>
            <a:pPr algn="ctr"/>
            <a:r>
              <a:rPr lang="en-US" sz="1200" b="1" dirty="0">
                <a:solidFill>
                  <a:schemeClr val="bg1"/>
                </a:solidFill>
                <a:effectLst/>
                <a:latin typeface="Calibri" panose="020F0502020204030204" pitchFamily="34" charset="0"/>
                <a:ea typeface="Times New Roman" panose="02020603050405020304" pitchFamily="18" charset="0"/>
              </a:rPr>
              <a:t>How Do We Develop a </a:t>
            </a:r>
          </a:p>
          <a:p>
            <a:pPr algn="ctr"/>
            <a:r>
              <a:rPr lang="en-US" sz="1200" b="1" dirty="0">
                <a:solidFill>
                  <a:schemeClr val="bg1"/>
                </a:solidFill>
                <a:effectLst/>
                <a:latin typeface="Calibri" panose="020F0502020204030204" pitchFamily="34" charset="0"/>
                <a:ea typeface="Times New Roman" panose="02020603050405020304" pitchFamily="18" charset="0"/>
              </a:rPr>
              <a:t>Purpose and Need Statement? </a:t>
            </a:r>
            <a:endParaRPr lang="en-US" sz="1100" b="1" dirty="0">
              <a:solidFill>
                <a:schemeClr val="bg1"/>
              </a:solidFill>
            </a:endParaRPr>
          </a:p>
        </p:txBody>
      </p:sp>
      <p:pic>
        <p:nvPicPr>
          <p:cNvPr id="15" name="Picture 14" descr="Text&#10;&#10;Description automatically generated">
            <a:extLst>
              <a:ext uri="{FF2B5EF4-FFF2-40B4-BE49-F238E27FC236}">
                <a16:creationId xmlns:a16="http://schemas.microsoft.com/office/drawing/2014/main" id="{CFCC7913-1DCB-416F-9E18-68FA889D70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337"/>
            <a:ext cx="1232191" cy="413373"/>
          </a:xfrm>
          <a:prstGeom prst="rect">
            <a:avLst/>
          </a:prstGeom>
        </p:spPr>
      </p:pic>
    </p:spTree>
    <p:extLst>
      <p:ext uri="{BB962C8B-B14F-4D97-AF65-F5344CB8AC3E}">
        <p14:creationId xmlns:p14="http://schemas.microsoft.com/office/powerpoint/2010/main" val="32539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A251C08-2B26-4F5A-ADE1-68BA69C6E5BD}"/>
              </a:ext>
            </a:extLst>
          </p:cNvPr>
          <p:cNvSpPr/>
          <p:nvPr userDrawn="1"/>
        </p:nvSpPr>
        <p:spPr>
          <a:xfrm>
            <a:off x="1" y="559558"/>
            <a:ext cx="3992670" cy="6298442"/>
          </a:xfrm>
          <a:prstGeom prst="rect">
            <a:avLst/>
          </a:prstGeom>
          <a:solidFill>
            <a:srgbClr val="6ABE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Top Corners Rounded 19">
            <a:extLst>
              <a:ext uri="{FF2B5EF4-FFF2-40B4-BE49-F238E27FC236}">
                <a16:creationId xmlns:a16="http://schemas.microsoft.com/office/drawing/2014/main" id="{F4D6654F-9CF0-4824-83B7-C35FFC74295B}"/>
              </a:ext>
            </a:extLst>
          </p:cNvPr>
          <p:cNvSpPr/>
          <p:nvPr userDrawn="1"/>
        </p:nvSpPr>
        <p:spPr>
          <a:xfrm>
            <a:off x="7417573" y="6565521"/>
            <a:ext cx="2070339" cy="198638"/>
          </a:xfrm>
          <a:prstGeom prst="round2Same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0970542-10FE-43D4-AAB5-51CB204D828E}"/>
              </a:ext>
            </a:extLst>
          </p:cNvPr>
          <p:cNvSpPr/>
          <p:nvPr userDrawn="1"/>
        </p:nvSpPr>
        <p:spPr>
          <a:xfrm>
            <a:off x="276614" y="1049873"/>
            <a:ext cx="11630714" cy="5183618"/>
          </a:xfrm>
          <a:prstGeom prst="rect">
            <a:avLst/>
          </a:prstGeom>
          <a:no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Top Corners Rounded 11">
            <a:extLst>
              <a:ext uri="{FF2B5EF4-FFF2-40B4-BE49-F238E27FC236}">
                <a16:creationId xmlns:a16="http://schemas.microsoft.com/office/drawing/2014/main" id="{4682F78D-5358-40EE-A840-F53DF04E7F97}"/>
              </a:ext>
            </a:extLst>
          </p:cNvPr>
          <p:cNvSpPr/>
          <p:nvPr userDrawn="1"/>
        </p:nvSpPr>
        <p:spPr>
          <a:xfrm>
            <a:off x="3293985" y="6565521"/>
            <a:ext cx="2070339" cy="198637"/>
          </a:xfrm>
          <a:prstGeom prst="round2SameRect">
            <a:avLst/>
          </a:prstGeom>
          <a:solidFill>
            <a:srgbClr val="0F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Top Corners Rounded 10">
            <a:extLst>
              <a:ext uri="{FF2B5EF4-FFF2-40B4-BE49-F238E27FC236}">
                <a16:creationId xmlns:a16="http://schemas.microsoft.com/office/drawing/2014/main" id="{DC686131-A133-46A8-A8E8-B92428027386}"/>
              </a:ext>
            </a:extLst>
          </p:cNvPr>
          <p:cNvSpPr/>
          <p:nvPr userDrawn="1"/>
        </p:nvSpPr>
        <p:spPr>
          <a:xfrm>
            <a:off x="1232191" y="6565521"/>
            <a:ext cx="2070339" cy="198637"/>
          </a:xfrm>
          <a:prstGeom prst="round2SameRect">
            <a:avLst/>
          </a:prstGeom>
          <a:solidFill>
            <a:srgbClr val="6AB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89B190-01EF-4CAE-81FE-AD7EF9EEB48C}"/>
              </a:ext>
            </a:extLst>
          </p:cNvPr>
          <p:cNvSpPr>
            <a:spLocks noGrp="1"/>
          </p:cNvSpPr>
          <p:nvPr>
            <p:ph type="title"/>
          </p:nvPr>
        </p:nvSpPr>
        <p:spPr>
          <a:xfrm>
            <a:off x="284672" y="156277"/>
            <a:ext cx="10922479" cy="766749"/>
          </a:xfrm>
        </p:spPr>
        <p:txBody>
          <a:bodyPr>
            <a:normAutofit/>
          </a:bodyPr>
          <a:lstStyle>
            <a:lvl1pPr algn="l">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E25CAF7-F4B1-44D9-BC48-6A0DBCDB0578}"/>
              </a:ext>
            </a:extLst>
          </p:cNvPr>
          <p:cNvSpPr>
            <a:spLocks noGrp="1"/>
          </p:cNvSpPr>
          <p:nvPr>
            <p:ph idx="1"/>
          </p:nvPr>
        </p:nvSpPr>
        <p:spPr>
          <a:xfrm>
            <a:off x="442902" y="1368425"/>
            <a:ext cx="10922479" cy="4351338"/>
          </a:xfrm>
        </p:spPr>
        <p:txBody>
          <a:bodyPr/>
          <a:lstStyle>
            <a:lvl1pPr marL="0" indent="0">
              <a:buNone/>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CE901D4-4C17-424C-8B2F-D946A65F7A71}"/>
              </a:ext>
            </a:extLst>
          </p:cNvPr>
          <p:cNvSpPr/>
          <p:nvPr userDrawn="1"/>
        </p:nvSpPr>
        <p:spPr>
          <a:xfrm>
            <a:off x="284672" y="756401"/>
            <a:ext cx="2182483" cy="103517"/>
          </a:xfrm>
          <a:prstGeom prst="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07F123FE-312B-4E55-8AB0-A9B52B06111C}"/>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a:t>
            </a:fld>
            <a:endParaRPr lang="en-US" dirty="0"/>
          </a:p>
        </p:txBody>
      </p:sp>
      <p:sp>
        <p:nvSpPr>
          <p:cNvPr id="9" name="Rectangle 8">
            <a:extLst>
              <a:ext uri="{FF2B5EF4-FFF2-40B4-BE49-F238E27FC236}">
                <a16:creationId xmlns:a16="http://schemas.microsoft.com/office/drawing/2014/main" id="{103B2044-C67D-434B-99B4-441696A992C7}"/>
              </a:ext>
            </a:extLst>
          </p:cNvPr>
          <p:cNvSpPr/>
          <p:nvPr userDrawn="1"/>
        </p:nvSpPr>
        <p:spPr>
          <a:xfrm>
            <a:off x="0" y="6764158"/>
            <a:ext cx="12192000" cy="93842"/>
          </a:xfrm>
          <a:prstGeom prst="rect">
            <a:avLst/>
          </a:prstGeom>
          <a:solidFill>
            <a:srgbClr val="106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Top Corners Rounded 12">
            <a:extLst>
              <a:ext uri="{FF2B5EF4-FFF2-40B4-BE49-F238E27FC236}">
                <a16:creationId xmlns:a16="http://schemas.microsoft.com/office/drawing/2014/main" id="{C02BA3B8-09CD-4290-9A7E-33A879B1F55E}"/>
              </a:ext>
            </a:extLst>
          </p:cNvPr>
          <p:cNvSpPr/>
          <p:nvPr userDrawn="1"/>
        </p:nvSpPr>
        <p:spPr>
          <a:xfrm>
            <a:off x="5347070" y="6330704"/>
            <a:ext cx="2070339" cy="527296"/>
          </a:xfrm>
          <a:prstGeom prst="round2SameRect">
            <a:avLst/>
          </a:prstGeom>
          <a:solidFill>
            <a:srgbClr val="106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5797183-9563-4E0E-A1D1-6BAE115186BB}"/>
              </a:ext>
            </a:extLst>
          </p:cNvPr>
          <p:cNvSpPr txBox="1"/>
          <p:nvPr userDrawn="1"/>
        </p:nvSpPr>
        <p:spPr>
          <a:xfrm>
            <a:off x="5429417" y="6349414"/>
            <a:ext cx="1922899" cy="461665"/>
          </a:xfrm>
          <a:prstGeom prst="rect">
            <a:avLst/>
          </a:prstGeom>
          <a:noFill/>
        </p:spPr>
        <p:txBody>
          <a:bodyPr wrap="none" rtlCol="0">
            <a:spAutoFit/>
          </a:bodyPr>
          <a:lstStyle/>
          <a:p>
            <a:pPr algn="ctr"/>
            <a:r>
              <a:rPr lang="en-US" sz="1200" b="1" dirty="0">
                <a:solidFill>
                  <a:schemeClr val="bg1"/>
                </a:solidFill>
                <a:effectLst/>
                <a:latin typeface="Calibri" panose="020F0502020204030204" pitchFamily="34" charset="0"/>
                <a:ea typeface="Times New Roman" panose="02020603050405020304" pitchFamily="18" charset="0"/>
              </a:rPr>
              <a:t>How Do We Use a Purpose </a:t>
            </a:r>
          </a:p>
          <a:p>
            <a:pPr algn="ctr"/>
            <a:r>
              <a:rPr lang="en-US" sz="1200" b="1" dirty="0">
                <a:solidFill>
                  <a:schemeClr val="bg1"/>
                </a:solidFill>
                <a:effectLst/>
                <a:latin typeface="Calibri" panose="020F0502020204030204" pitchFamily="34" charset="0"/>
                <a:ea typeface="Times New Roman" panose="02020603050405020304" pitchFamily="18" charset="0"/>
              </a:rPr>
              <a:t>and Need Statement? </a:t>
            </a:r>
            <a:endParaRPr lang="en-US" sz="1100" b="1" dirty="0">
              <a:solidFill>
                <a:schemeClr val="bg1"/>
              </a:solidFill>
            </a:endParaRPr>
          </a:p>
        </p:txBody>
      </p:sp>
      <p:pic>
        <p:nvPicPr>
          <p:cNvPr id="15" name="Picture 14" descr="Text&#10;&#10;Description automatically generated">
            <a:extLst>
              <a:ext uri="{FF2B5EF4-FFF2-40B4-BE49-F238E27FC236}">
                <a16:creationId xmlns:a16="http://schemas.microsoft.com/office/drawing/2014/main" id="{6CACA4CB-8B17-45B4-B355-6661923518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337"/>
            <a:ext cx="1232191" cy="413373"/>
          </a:xfrm>
          <a:prstGeom prst="rect">
            <a:avLst/>
          </a:prstGeom>
        </p:spPr>
      </p:pic>
    </p:spTree>
    <p:extLst>
      <p:ext uri="{BB962C8B-B14F-4D97-AF65-F5344CB8AC3E}">
        <p14:creationId xmlns:p14="http://schemas.microsoft.com/office/powerpoint/2010/main" val="274999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01374A9-0DC1-4776-91A5-8C6F51D1558B}"/>
              </a:ext>
            </a:extLst>
          </p:cNvPr>
          <p:cNvSpPr/>
          <p:nvPr userDrawn="1"/>
        </p:nvSpPr>
        <p:spPr>
          <a:xfrm>
            <a:off x="1" y="559558"/>
            <a:ext cx="3992670" cy="6298442"/>
          </a:xfrm>
          <a:prstGeom prst="rect">
            <a:avLst/>
          </a:prstGeom>
          <a:solidFill>
            <a:srgbClr val="6ABE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6D9641C-9C60-4E5B-BCB7-23CC46D8314B}"/>
              </a:ext>
            </a:extLst>
          </p:cNvPr>
          <p:cNvSpPr/>
          <p:nvPr userDrawn="1"/>
        </p:nvSpPr>
        <p:spPr>
          <a:xfrm>
            <a:off x="276614" y="1049873"/>
            <a:ext cx="11630714" cy="5183618"/>
          </a:xfrm>
          <a:prstGeom prst="rect">
            <a:avLst/>
          </a:prstGeom>
          <a:no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Top Corners Rounded 12">
            <a:extLst>
              <a:ext uri="{FF2B5EF4-FFF2-40B4-BE49-F238E27FC236}">
                <a16:creationId xmlns:a16="http://schemas.microsoft.com/office/drawing/2014/main" id="{C02BA3B8-09CD-4290-9A7E-33A879B1F55E}"/>
              </a:ext>
            </a:extLst>
          </p:cNvPr>
          <p:cNvSpPr/>
          <p:nvPr userDrawn="1"/>
        </p:nvSpPr>
        <p:spPr>
          <a:xfrm>
            <a:off x="5347070" y="6565521"/>
            <a:ext cx="2070339" cy="198637"/>
          </a:xfrm>
          <a:prstGeom prst="round2SameRect">
            <a:avLst/>
          </a:prstGeom>
          <a:solidFill>
            <a:srgbClr val="106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89B190-01EF-4CAE-81FE-AD7EF9EEB48C}"/>
              </a:ext>
            </a:extLst>
          </p:cNvPr>
          <p:cNvSpPr>
            <a:spLocks noGrp="1"/>
          </p:cNvSpPr>
          <p:nvPr>
            <p:ph type="title"/>
          </p:nvPr>
        </p:nvSpPr>
        <p:spPr>
          <a:xfrm>
            <a:off x="284672" y="156277"/>
            <a:ext cx="10922479" cy="766749"/>
          </a:xfrm>
        </p:spPr>
        <p:txBody>
          <a:bodyPr>
            <a:normAutofit/>
          </a:bodyPr>
          <a:lstStyle>
            <a:lvl1pPr algn="l">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E25CAF7-F4B1-44D9-BC48-6A0DBCDB0578}"/>
              </a:ext>
            </a:extLst>
          </p:cNvPr>
          <p:cNvSpPr>
            <a:spLocks noGrp="1"/>
          </p:cNvSpPr>
          <p:nvPr>
            <p:ph idx="1"/>
          </p:nvPr>
        </p:nvSpPr>
        <p:spPr>
          <a:xfrm>
            <a:off x="431321" y="1368425"/>
            <a:ext cx="10922479" cy="4351338"/>
          </a:xfrm>
        </p:spPr>
        <p:txBody>
          <a:bodyPr/>
          <a:lstStyle>
            <a:lvl1pPr marL="0" indent="0">
              <a:buNone/>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CE901D4-4C17-424C-8B2F-D946A65F7A71}"/>
              </a:ext>
            </a:extLst>
          </p:cNvPr>
          <p:cNvSpPr/>
          <p:nvPr userDrawn="1"/>
        </p:nvSpPr>
        <p:spPr>
          <a:xfrm>
            <a:off x="284672" y="756401"/>
            <a:ext cx="2182483" cy="103517"/>
          </a:xfrm>
          <a:prstGeom prst="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07F123FE-312B-4E55-8AB0-A9B52B06111C}"/>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a:t>
            </a:fld>
            <a:endParaRPr lang="en-US" dirty="0"/>
          </a:p>
        </p:txBody>
      </p:sp>
      <p:sp>
        <p:nvSpPr>
          <p:cNvPr id="9" name="Rectangle 8">
            <a:extLst>
              <a:ext uri="{FF2B5EF4-FFF2-40B4-BE49-F238E27FC236}">
                <a16:creationId xmlns:a16="http://schemas.microsoft.com/office/drawing/2014/main" id="{103B2044-C67D-434B-99B4-441696A992C7}"/>
              </a:ext>
            </a:extLst>
          </p:cNvPr>
          <p:cNvSpPr/>
          <p:nvPr userDrawn="1"/>
        </p:nvSpPr>
        <p:spPr>
          <a:xfrm>
            <a:off x="0" y="6764158"/>
            <a:ext cx="12192000" cy="93842"/>
          </a:xfrm>
          <a:prstGeom prst="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Top Corners Rounded 13">
            <a:extLst>
              <a:ext uri="{FF2B5EF4-FFF2-40B4-BE49-F238E27FC236}">
                <a16:creationId xmlns:a16="http://schemas.microsoft.com/office/drawing/2014/main" id="{3973E6CB-677B-4D4E-BEF0-A679056AD9B4}"/>
              </a:ext>
            </a:extLst>
          </p:cNvPr>
          <p:cNvSpPr/>
          <p:nvPr userDrawn="1"/>
        </p:nvSpPr>
        <p:spPr>
          <a:xfrm>
            <a:off x="7400155" y="6330704"/>
            <a:ext cx="2070339" cy="527296"/>
          </a:xfrm>
          <a:prstGeom prst="round2Same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1B22EDE-FB03-46B3-A4E0-2C6C927F6F70}"/>
              </a:ext>
            </a:extLst>
          </p:cNvPr>
          <p:cNvSpPr txBox="1"/>
          <p:nvPr userDrawn="1"/>
        </p:nvSpPr>
        <p:spPr>
          <a:xfrm>
            <a:off x="7477649" y="6396857"/>
            <a:ext cx="2047163" cy="338554"/>
          </a:xfrm>
          <a:prstGeom prst="rect">
            <a:avLst/>
          </a:prstGeom>
          <a:noFill/>
        </p:spPr>
        <p:txBody>
          <a:bodyPr wrap="none" rtlCol="0">
            <a:spAutoFit/>
          </a:bodyPr>
          <a:lstStyle/>
          <a:p>
            <a:r>
              <a:rPr lang="en-US" sz="1600" b="1" dirty="0">
                <a:solidFill>
                  <a:schemeClr val="bg1"/>
                </a:solidFill>
              </a:rPr>
              <a:t>Project Management</a:t>
            </a:r>
          </a:p>
        </p:txBody>
      </p:sp>
      <p:sp>
        <p:nvSpPr>
          <p:cNvPr id="19" name="Rectangle: Top Corners Rounded 18">
            <a:extLst>
              <a:ext uri="{FF2B5EF4-FFF2-40B4-BE49-F238E27FC236}">
                <a16:creationId xmlns:a16="http://schemas.microsoft.com/office/drawing/2014/main" id="{71758B22-B99B-46B0-AB48-525A72B2C9EF}"/>
              </a:ext>
            </a:extLst>
          </p:cNvPr>
          <p:cNvSpPr/>
          <p:nvPr userDrawn="1"/>
        </p:nvSpPr>
        <p:spPr>
          <a:xfrm>
            <a:off x="3293985" y="6565521"/>
            <a:ext cx="2070339" cy="198637"/>
          </a:xfrm>
          <a:prstGeom prst="round2SameRect">
            <a:avLst/>
          </a:prstGeom>
          <a:solidFill>
            <a:srgbClr val="0F8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Top Corners Rounded 20">
            <a:extLst>
              <a:ext uri="{FF2B5EF4-FFF2-40B4-BE49-F238E27FC236}">
                <a16:creationId xmlns:a16="http://schemas.microsoft.com/office/drawing/2014/main" id="{E67E4B20-5325-4A1C-9C05-6B1CE2CBD337}"/>
              </a:ext>
            </a:extLst>
          </p:cNvPr>
          <p:cNvSpPr/>
          <p:nvPr userDrawn="1"/>
        </p:nvSpPr>
        <p:spPr>
          <a:xfrm>
            <a:off x="1232191" y="6565521"/>
            <a:ext cx="2070339" cy="198637"/>
          </a:xfrm>
          <a:prstGeom prst="round2SameRect">
            <a:avLst/>
          </a:prstGeom>
          <a:solidFill>
            <a:srgbClr val="6AB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Text&#10;&#10;Description automatically generated">
            <a:extLst>
              <a:ext uri="{FF2B5EF4-FFF2-40B4-BE49-F238E27FC236}">
                <a16:creationId xmlns:a16="http://schemas.microsoft.com/office/drawing/2014/main" id="{01D7C601-7CED-4995-88E5-5AE228E26A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337"/>
            <a:ext cx="1232191" cy="413373"/>
          </a:xfrm>
          <a:prstGeom prst="rect">
            <a:avLst/>
          </a:prstGeom>
        </p:spPr>
      </p:pic>
    </p:spTree>
    <p:extLst>
      <p:ext uri="{BB962C8B-B14F-4D97-AF65-F5344CB8AC3E}">
        <p14:creationId xmlns:p14="http://schemas.microsoft.com/office/powerpoint/2010/main" val="3714046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4A578C-79BB-48E0-80DE-E9A35AC19073}"/>
              </a:ext>
            </a:extLst>
          </p:cNvPr>
          <p:cNvSpPr/>
          <p:nvPr userDrawn="1"/>
        </p:nvSpPr>
        <p:spPr>
          <a:xfrm>
            <a:off x="0" y="-9265"/>
            <a:ext cx="10895162" cy="766749"/>
          </a:xfrm>
          <a:prstGeom prst="rect">
            <a:avLst/>
          </a:prstGeom>
          <a:solidFill>
            <a:srgbClr val="106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A9DCF40-E9A0-4814-9948-518619061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17CC04-0DFD-43A0-B27B-ED66E2A3B7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35CBB0-134D-433C-9D42-7D996F5C4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9F842-A920-40C1-B180-981DB61D21F4}" type="datetimeFigureOut">
              <a:rPr lang="en-US" smtClean="0"/>
              <a:t>10/4/2023</a:t>
            </a:fld>
            <a:endParaRPr lang="en-US" dirty="0"/>
          </a:p>
        </p:txBody>
      </p:sp>
      <p:sp>
        <p:nvSpPr>
          <p:cNvPr id="5" name="Footer Placeholder 4">
            <a:extLst>
              <a:ext uri="{FF2B5EF4-FFF2-40B4-BE49-F238E27FC236}">
                <a16:creationId xmlns:a16="http://schemas.microsoft.com/office/drawing/2014/main" id="{214FC32E-C8C5-4BED-A56D-FEE7E7CC8A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4453C0C-471C-4ED7-A4FE-76E7E6A8F5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33CC9-E622-48CA-96FA-0377B6AEE47F}" type="slidenum">
              <a:rPr lang="en-US" smtClean="0"/>
              <a:t>‹#›</a:t>
            </a:fld>
            <a:endParaRPr lang="en-US" dirty="0"/>
          </a:p>
        </p:txBody>
      </p:sp>
      <p:pic>
        <p:nvPicPr>
          <p:cNvPr id="8" name="Picture 7" descr="Logo, company name&#10;&#10;Description automatically generated">
            <a:extLst>
              <a:ext uri="{FF2B5EF4-FFF2-40B4-BE49-F238E27FC236}">
                <a16:creationId xmlns:a16="http://schemas.microsoft.com/office/drawing/2014/main" id="{1115AFC5-4C0B-49A6-A86A-E949F005256A}"/>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1027313" y="128167"/>
            <a:ext cx="1105740" cy="552870"/>
          </a:xfrm>
          <a:prstGeom prst="rect">
            <a:avLst/>
          </a:prstGeom>
        </p:spPr>
      </p:pic>
    </p:spTree>
    <p:extLst>
      <p:ext uri="{BB962C8B-B14F-4D97-AF65-F5344CB8AC3E}">
        <p14:creationId xmlns:p14="http://schemas.microsoft.com/office/powerpoint/2010/main" val="1611916523"/>
      </p:ext>
    </p:extLst>
  </p:cSld>
  <p:clrMap bg1="lt1" tx1="dk1" bg2="lt2" tx2="dk2" accent1="accent1" accent2="accent2" accent3="accent3" accent4="accent4" accent5="accent5" accent6="accent6" hlink="hlink" folHlink="folHlink"/>
  <p:sldLayoutIdLst>
    <p:sldLayoutId id="2147483675" r:id="rId1"/>
    <p:sldLayoutId id="2147483649" r:id="rId2"/>
    <p:sldLayoutId id="2147483663" r:id="rId3"/>
    <p:sldLayoutId id="2147483661" r:id="rId4"/>
    <p:sldLayoutId id="2147483676"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60" r:id="rId15"/>
    <p:sldLayoutId id="2147483664" r:id="rId16"/>
    <p:sldLayoutId id="2147483650" r:id="rId17"/>
    <p:sldLayoutId id="2147483651" r:id="rId18"/>
    <p:sldLayoutId id="2147483652" r:id="rId19"/>
    <p:sldLayoutId id="2147483653" r:id="rId20"/>
    <p:sldLayoutId id="2147483654" r:id="rId21"/>
    <p:sldLayoutId id="2147483655" r:id="rId22"/>
    <p:sldLayoutId id="2147483656" r:id="rId23"/>
    <p:sldLayoutId id="2147483657" r:id="rId24"/>
    <p:sldLayoutId id="2147483658" r:id="rId25"/>
    <p:sldLayoutId id="2147483659"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tx1">
              <a:lumMod val="85000"/>
              <a:lumOff val="15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tx1">
              <a:lumMod val="85000"/>
              <a:lumOff val="15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tx1">
              <a:lumMod val="85000"/>
              <a:lumOff val="15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tx1">
              <a:lumMod val="85000"/>
              <a:lumOff val="15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notesSlide" Target="../notesSlides/notesSlide18.xml"/><Relationship Id="rId16" Type="http://schemas.openxmlformats.org/officeDocument/2006/relationships/image" Target="../media/image34.svg"/><Relationship Id="rId20"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19" Type="http://schemas.openxmlformats.org/officeDocument/2006/relationships/image" Target="../media/image37.pn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0.sv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20.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4.sv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20.sv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71.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73.emf"/></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75.svg"/></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8.xml"/><Relationship Id="rId5" Type="http://schemas.openxmlformats.org/officeDocument/2006/relationships/image" Target="../media/image77.sv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hyperlink" Target="mailto:engy.samaan@dot.state.fl.us" TargetMode="External"/><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creativecommons.org/licenses/by-nd/3.0/" TargetMode="External"/><Relationship Id="rId5" Type="http://schemas.openxmlformats.org/officeDocument/2006/relationships/image" Target="../media/image12.jpg"/><Relationship Id="rId4" Type="http://schemas.openxmlformats.org/officeDocument/2006/relationships/hyperlink" Target="http://fwtc.wordpress.com/2010/02"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E187DA-EDD2-45DB-9FF6-A4E7B3A7492C}"/>
              </a:ext>
            </a:extLst>
          </p:cNvPr>
          <p:cNvPicPr>
            <a:picLocks noChangeAspect="1"/>
          </p:cNvPicPr>
          <p:nvPr/>
        </p:nvPicPr>
        <p:blipFill rotWithShape="1">
          <a:blip r:embed="rId3"/>
          <a:srcRect l="10297" r="13716"/>
          <a:stretch/>
        </p:blipFill>
        <p:spPr>
          <a:xfrm>
            <a:off x="1367286" y="0"/>
            <a:ext cx="10824714" cy="6850779"/>
          </a:xfrm>
          <a:prstGeom prst="rect">
            <a:avLst/>
          </a:prstGeom>
        </p:spPr>
      </p:pic>
      <p:sp>
        <p:nvSpPr>
          <p:cNvPr id="19" name="Title 18">
            <a:extLst>
              <a:ext uri="{FF2B5EF4-FFF2-40B4-BE49-F238E27FC236}">
                <a16:creationId xmlns:a16="http://schemas.microsoft.com/office/drawing/2014/main" id="{3000D3E2-2F73-421C-9CE9-2C19A807ED17}"/>
              </a:ext>
            </a:extLst>
          </p:cNvPr>
          <p:cNvSpPr>
            <a:spLocks noGrp="1"/>
          </p:cNvSpPr>
          <p:nvPr>
            <p:ph type="title"/>
          </p:nvPr>
        </p:nvSpPr>
        <p:spPr>
          <a:xfrm>
            <a:off x="363090" y="29702"/>
            <a:ext cx="10922479" cy="766749"/>
          </a:xfrm>
        </p:spPr>
        <p:txBody>
          <a:bodyPr/>
          <a:lstStyle/>
          <a:p>
            <a:r>
              <a:rPr lang="en-US" dirty="0"/>
              <a:t>Opening Slide</a:t>
            </a:r>
          </a:p>
        </p:txBody>
      </p:sp>
      <p:sp>
        <p:nvSpPr>
          <p:cNvPr id="23" name="Slide Number Placeholder 5">
            <a:extLst>
              <a:ext uri="{FF2B5EF4-FFF2-40B4-BE49-F238E27FC236}">
                <a16:creationId xmlns:a16="http://schemas.microsoft.com/office/drawing/2014/main" id="{F43C6073-C1E7-42AB-895C-0D67CBF44920}"/>
              </a:ext>
            </a:extLst>
          </p:cNvPr>
          <p:cNvSpPr>
            <a:spLocks noGrp="1"/>
          </p:cNvSpPr>
          <p:nvPr>
            <p:ph type="sldNum" sz="quarter" idx="12"/>
          </p:nvPr>
        </p:nvSpPr>
        <p:spPr>
          <a:xfrm>
            <a:off x="9300713" y="6485654"/>
            <a:ext cx="2743200" cy="365125"/>
          </a:xfrm>
        </p:spPr>
        <p:txBody>
          <a:bodyPr/>
          <a:lstStyle>
            <a:lvl1pPr>
              <a:defRPr>
                <a:solidFill>
                  <a:srgbClr val="106D98"/>
                </a:solidFill>
              </a:defRPr>
            </a:lvl1pPr>
          </a:lstStyle>
          <a:p>
            <a:fld id="{0FA33CC9-E622-48CA-96FA-0377B6AEE47F}" type="slidenum">
              <a:rPr lang="en-US" smtClean="0"/>
              <a:pPr/>
              <a:t>1</a:t>
            </a:fld>
            <a:endParaRPr lang="en-US" dirty="0"/>
          </a:p>
        </p:txBody>
      </p:sp>
      <p:sp>
        <p:nvSpPr>
          <p:cNvPr id="5" name="Google Shape;94;p11">
            <a:extLst>
              <a:ext uri="{FF2B5EF4-FFF2-40B4-BE49-F238E27FC236}">
                <a16:creationId xmlns:a16="http://schemas.microsoft.com/office/drawing/2014/main" id="{6404247A-2BDC-4B77-8F8D-300BAB67368E}"/>
              </a:ext>
            </a:extLst>
          </p:cNvPr>
          <p:cNvSpPr/>
          <p:nvPr/>
        </p:nvSpPr>
        <p:spPr>
          <a:xfrm>
            <a:off x="-139898" y="-105714"/>
            <a:ext cx="5964227" cy="7037456"/>
          </a:xfrm>
          <a:custGeom>
            <a:avLst/>
            <a:gdLst>
              <a:gd name="connsiteX0" fmla="*/ 132505 w 132505"/>
              <a:gd name="connsiteY0" fmla="*/ 207264 h 208586"/>
              <a:gd name="connsiteX1" fmla="*/ 25063 w 132505"/>
              <a:gd name="connsiteY1" fmla="*/ 0 h 208586"/>
              <a:gd name="connsiteX2" fmla="*/ 0 w 132505"/>
              <a:gd name="connsiteY2" fmla="*/ 66606 h 208586"/>
              <a:gd name="connsiteX3" fmla="*/ 1322 w 132505"/>
              <a:gd name="connsiteY3" fmla="*/ 208586 h 208586"/>
              <a:gd name="connsiteX4" fmla="*/ 132505 w 132505"/>
              <a:gd name="connsiteY4" fmla="*/ 207264 h 208586"/>
              <a:gd name="connsiteX0" fmla="*/ 132505 w 132505"/>
              <a:gd name="connsiteY0" fmla="*/ 143366 h 144688"/>
              <a:gd name="connsiteX1" fmla="*/ 58835 w 132505"/>
              <a:gd name="connsiteY1" fmla="*/ 0 h 144688"/>
              <a:gd name="connsiteX2" fmla="*/ 0 w 132505"/>
              <a:gd name="connsiteY2" fmla="*/ 2708 h 144688"/>
              <a:gd name="connsiteX3" fmla="*/ 1322 w 132505"/>
              <a:gd name="connsiteY3" fmla="*/ 144688 h 144688"/>
              <a:gd name="connsiteX4" fmla="*/ 132505 w 132505"/>
              <a:gd name="connsiteY4" fmla="*/ 143366 h 144688"/>
              <a:gd name="connsiteX0" fmla="*/ 132505 w 132505"/>
              <a:gd name="connsiteY0" fmla="*/ 144166 h 145488"/>
              <a:gd name="connsiteX1" fmla="*/ 58835 w 132505"/>
              <a:gd name="connsiteY1" fmla="*/ 800 h 145488"/>
              <a:gd name="connsiteX2" fmla="*/ 0 w 132505"/>
              <a:gd name="connsiteY2" fmla="*/ 0 h 145488"/>
              <a:gd name="connsiteX3" fmla="*/ 1322 w 132505"/>
              <a:gd name="connsiteY3" fmla="*/ 145488 h 145488"/>
              <a:gd name="connsiteX4" fmla="*/ 132505 w 132505"/>
              <a:gd name="connsiteY4" fmla="*/ 144166 h 145488"/>
              <a:gd name="connsiteX0" fmla="*/ 132505 w 132505"/>
              <a:gd name="connsiteY0" fmla="*/ 144166 h 145488"/>
              <a:gd name="connsiteX1" fmla="*/ 58394 w 132505"/>
              <a:gd name="connsiteY1" fmla="*/ 48 h 145488"/>
              <a:gd name="connsiteX2" fmla="*/ 0 w 132505"/>
              <a:gd name="connsiteY2" fmla="*/ 0 h 145488"/>
              <a:gd name="connsiteX3" fmla="*/ 1322 w 132505"/>
              <a:gd name="connsiteY3" fmla="*/ 145488 h 145488"/>
              <a:gd name="connsiteX4" fmla="*/ 132505 w 132505"/>
              <a:gd name="connsiteY4" fmla="*/ 144166 h 14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05" h="145488" extrusionOk="0">
                <a:moveTo>
                  <a:pt x="132505" y="144166"/>
                </a:moveTo>
                <a:lnTo>
                  <a:pt x="58394" y="48"/>
                </a:lnTo>
                <a:lnTo>
                  <a:pt x="0" y="0"/>
                </a:lnTo>
                <a:cubicBezTo>
                  <a:pt x="441" y="47327"/>
                  <a:pt x="881" y="98161"/>
                  <a:pt x="1322" y="145488"/>
                </a:cubicBezTo>
                <a:lnTo>
                  <a:pt x="132505" y="144166"/>
                </a:lnTo>
                <a:close/>
              </a:path>
            </a:pathLst>
          </a:custGeom>
          <a:solidFill>
            <a:srgbClr val="106D98"/>
          </a:solidFill>
          <a:ln>
            <a:noFill/>
          </a:ln>
          <a:effectLst>
            <a:outerShdw blurRad="50800" dist="38100" dir="2700000" algn="tl" rotWithShape="0">
              <a:prstClr val="black">
                <a:alpha val="40000"/>
              </a:prstClr>
            </a:outerShdw>
          </a:effectLst>
        </p:spPr>
      </p:sp>
      <p:sp>
        <p:nvSpPr>
          <p:cNvPr id="6" name="Rectangle 5">
            <a:extLst>
              <a:ext uri="{FF2B5EF4-FFF2-40B4-BE49-F238E27FC236}">
                <a16:creationId xmlns:a16="http://schemas.microsoft.com/office/drawing/2014/main" id="{2F3C064F-14C8-4C20-90AB-9856D075EF70}"/>
              </a:ext>
            </a:extLst>
          </p:cNvPr>
          <p:cNvSpPr/>
          <p:nvPr/>
        </p:nvSpPr>
        <p:spPr>
          <a:xfrm>
            <a:off x="-139897" y="-105714"/>
            <a:ext cx="1528841" cy="1528841"/>
          </a:xfrm>
          <a:prstGeom prst="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663184BC-EA2D-4264-85DF-D1EAC270CF76}"/>
              </a:ext>
            </a:extLst>
          </p:cNvPr>
          <p:cNvSpPr txBox="1">
            <a:spLocks/>
          </p:cNvSpPr>
          <p:nvPr/>
        </p:nvSpPr>
        <p:spPr>
          <a:xfrm>
            <a:off x="148086" y="2300927"/>
            <a:ext cx="3609234" cy="4177153"/>
          </a:xfrm>
          <a:prstGeom prst="rect">
            <a:avLst/>
          </a:prstGeom>
        </p:spPr>
        <p:txBody>
          <a:bodyPr vert="horz" lIns="0" tIns="0" rIns="0" bIns="0" rtlCol="0" anchor="ctr" anchorCtr="0">
            <a:normAutofit fontScale="97500"/>
          </a:bodyPr>
          <a:lstStyle>
            <a:lvl1pPr algn="l" defTabSz="914400" rtl="0" eaLnBrk="1" latinLnBrk="0" hangingPunct="1">
              <a:lnSpc>
                <a:spcPct val="90000"/>
              </a:lnSpc>
              <a:spcBef>
                <a:spcPct val="0"/>
              </a:spcBef>
              <a:buNone/>
              <a:defRPr sz="2800" b="0" kern="1200" cap="none" spc="0" baseline="0">
                <a:solidFill>
                  <a:schemeClr val="tx1">
                    <a:lumMod val="85000"/>
                    <a:lumOff val="15000"/>
                  </a:schemeClr>
                </a:solidFill>
                <a:latin typeface="Arial" pitchFamily="34" charset="0"/>
                <a:ea typeface="+mj-ea"/>
                <a:cs typeface="+mj-cs"/>
              </a:defRPr>
            </a:lvl1pPr>
          </a:lstStyle>
          <a:p>
            <a:r>
              <a:rPr lang="en-US" sz="3300" b="1" dirty="0">
                <a:solidFill>
                  <a:schemeClr val="bg1"/>
                </a:solidFill>
                <a:latin typeface="Frutiger LT Std 45 Light" panose="020B0402020204020204" pitchFamily="34" charset="0"/>
              </a:rPr>
              <a:t>Training on Purpose and Need Statements </a:t>
            </a:r>
          </a:p>
          <a:p>
            <a:br>
              <a:rPr lang="en-US" sz="1600" dirty="0">
                <a:solidFill>
                  <a:srgbClr val="6ABEC8"/>
                </a:solidFill>
                <a:latin typeface="Frutiger LT Std 45 Light" panose="020B0402020204020204" pitchFamily="34" charset="0"/>
              </a:rPr>
            </a:br>
            <a:br>
              <a:rPr lang="en-US" sz="1200" dirty="0">
                <a:solidFill>
                  <a:srgbClr val="6ABEC8"/>
                </a:solidFill>
                <a:latin typeface="Frutiger LT Std 45 Light" panose="020B0402020204020204" pitchFamily="34" charset="0"/>
              </a:rPr>
            </a:br>
            <a:br>
              <a:rPr lang="en-US" sz="1600" dirty="0">
                <a:solidFill>
                  <a:schemeClr val="bg1"/>
                </a:solidFill>
                <a:latin typeface="Frutiger LT Std 45 Light" panose="020B0402020204020204" pitchFamily="34" charset="0"/>
              </a:rPr>
            </a:br>
            <a:endParaRPr lang="en-US" sz="1600" dirty="0">
              <a:solidFill>
                <a:schemeClr val="bg1"/>
              </a:solidFill>
              <a:latin typeface="Frutiger LT Std 45 Light" panose="020B0402020204020204" pitchFamily="34" charset="0"/>
            </a:endParaRPr>
          </a:p>
          <a:p>
            <a:r>
              <a:rPr lang="en-US" sz="2500" b="1">
                <a:solidFill>
                  <a:srgbClr val="6ABEC8"/>
                </a:solidFill>
                <a:latin typeface="Frutiger LT Std 45 Light" panose="020B0402020204020204" pitchFamily="34" charset="0"/>
              </a:rPr>
              <a:t>October </a:t>
            </a:r>
            <a:r>
              <a:rPr lang="en-US" sz="2500" b="1" dirty="0">
                <a:solidFill>
                  <a:srgbClr val="6ABEC8"/>
                </a:solidFill>
                <a:latin typeface="Frutiger LT Std 45 Light" panose="020B0402020204020204" pitchFamily="34" charset="0"/>
              </a:rPr>
              <a:t>2023</a:t>
            </a:r>
          </a:p>
          <a:p>
            <a:br>
              <a:rPr lang="en-US" sz="1600" dirty="0"/>
            </a:br>
            <a:endParaRPr lang="en-US" sz="1600" dirty="0"/>
          </a:p>
        </p:txBody>
      </p:sp>
      <p:pic>
        <p:nvPicPr>
          <p:cNvPr id="9" name="Picture 8">
            <a:extLst>
              <a:ext uri="{FF2B5EF4-FFF2-40B4-BE49-F238E27FC236}">
                <a16:creationId xmlns:a16="http://schemas.microsoft.com/office/drawing/2014/main" id="{37B5EAC6-7786-4DA2-9DF9-4E93E95534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8087" y="6135205"/>
            <a:ext cx="2044095" cy="685750"/>
          </a:xfrm>
          <a:prstGeom prst="rect">
            <a:avLst/>
          </a:prstGeom>
        </p:spPr>
      </p:pic>
      <p:pic>
        <p:nvPicPr>
          <p:cNvPr id="12" name="Picture 11" descr="Logo, company name&#10;&#10;Description automatically generated">
            <a:extLst>
              <a:ext uri="{FF2B5EF4-FFF2-40B4-BE49-F238E27FC236}">
                <a16:creationId xmlns:a16="http://schemas.microsoft.com/office/drawing/2014/main" id="{FA1CF578-E766-4E60-8A32-B550F412C7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6714" y="359531"/>
            <a:ext cx="1958975" cy="901095"/>
          </a:xfrm>
          <a:prstGeom prst="rect">
            <a:avLst/>
          </a:prstGeom>
        </p:spPr>
      </p:pic>
    </p:spTree>
    <p:extLst>
      <p:ext uri="{BB962C8B-B14F-4D97-AF65-F5344CB8AC3E}">
        <p14:creationId xmlns:p14="http://schemas.microsoft.com/office/powerpoint/2010/main" val="1027191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Not for Sale</a:t>
            </a:r>
          </a:p>
        </p:txBody>
      </p:sp>
      <p:pic>
        <p:nvPicPr>
          <p:cNvPr id="4" name="Content Placeholder 3" descr="A picture containing text, sign&#10;&#10;Description automatically generated">
            <a:extLst>
              <a:ext uri="{FF2B5EF4-FFF2-40B4-BE49-F238E27FC236}">
                <a16:creationId xmlns:a16="http://schemas.microsoft.com/office/drawing/2014/main" id="{C7656933-9849-4466-92F0-74BABC2E99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53711" y="1100788"/>
            <a:ext cx="6770033" cy="4513355"/>
          </a:xfrm>
        </p:spPr>
      </p:pic>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10</a:t>
            </a:fld>
            <a:endParaRPr lang="en-US" dirty="0"/>
          </a:p>
        </p:txBody>
      </p:sp>
      <p:sp>
        <p:nvSpPr>
          <p:cNvPr id="5" name="Content Placeholder 1">
            <a:extLst>
              <a:ext uri="{FF2B5EF4-FFF2-40B4-BE49-F238E27FC236}">
                <a16:creationId xmlns:a16="http://schemas.microsoft.com/office/drawing/2014/main" id="{17BFBB8E-AAB3-4F87-9588-1D8D729C672D}"/>
              </a:ext>
            </a:extLst>
          </p:cNvPr>
          <p:cNvSpPr txBox="1">
            <a:spLocks/>
          </p:cNvSpPr>
          <p:nvPr/>
        </p:nvSpPr>
        <p:spPr>
          <a:xfrm>
            <a:off x="431321" y="1368425"/>
            <a:ext cx="3362913"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pPr>
            <a:r>
              <a:rPr lang="en-US" b="1" dirty="0">
                <a:ea typeface="Calibri" panose="020F0502020204030204" pitchFamily="34" charset="0"/>
                <a:cs typeface="Times New Roman" panose="02020603050405020304" pitchFamily="18" charset="0"/>
              </a:rPr>
              <a:t>Do NOT sell the project with the Purpose and Need Statement.</a:t>
            </a:r>
          </a:p>
          <a:p>
            <a:pPr>
              <a:lnSpc>
                <a:spcPct val="107000"/>
              </a:lnSpc>
              <a:spcBef>
                <a:spcPts val="0"/>
              </a:spcBef>
              <a:spcAft>
                <a:spcPts val="800"/>
              </a:spcAft>
            </a:pPr>
            <a:r>
              <a:rPr lang="en-US" sz="2100" b="1" dirty="0">
                <a:ea typeface="Calibri" panose="020F0502020204030204" pitchFamily="34" charset="0"/>
                <a:cs typeface="Times New Roman" panose="02020603050405020304" pitchFamily="18" charset="0"/>
              </a:rPr>
              <a:t> </a:t>
            </a:r>
          </a:p>
          <a:p>
            <a:pPr>
              <a:lnSpc>
                <a:spcPct val="107000"/>
              </a:lnSpc>
              <a:spcBef>
                <a:spcPts val="0"/>
              </a:spcBef>
            </a:pPr>
            <a:endParaRPr lang="en-US" dirty="0"/>
          </a:p>
        </p:txBody>
      </p:sp>
    </p:spTree>
    <p:extLst>
      <p:ext uri="{BB962C8B-B14F-4D97-AF65-F5344CB8AC3E}">
        <p14:creationId xmlns:p14="http://schemas.microsoft.com/office/powerpoint/2010/main" val="1588271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a:extLst>
              <a:ext uri="{FF2B5EF4-FFF2-40B4-BE49-F238E27FC236}">
                <a16:creationId xmlns:a16="http://schemas.microsoft.com/office/drawing/2014/main" id="{4576C623-3368-4168-BBD9-F41A789B6C8B}"/>
              </a:ext>
            </a:extLst>
          </p:cNvPr>
          <p:cNvPicPr>
            <a:picLocks noGrp="1" noChangeAspect="1"/>
          </p:cNvPicPr>
          <p:nvPr>
            <p:ph idx="1"/>
          </p:nvPr>
        </p:nvPicPr>
        <p:blipFill rotWithShape="1">
          <a:blip r:embed="rId3"/>
          <a:srcRect t="19460" b="3239"/>
          <a:stretch/>
        </p:blipFill>
        <p:spPr>
          <a:xfrm>
            <a:off x="2522356" y="10"/>
            <a:ext cx="9669642" cy="6857990"/>
          </a:xfrm>
          <a:prstGeom prst="rect">
            <a:avLst/>
          </a:prstGeom>
        </p:spPr>
      </p:pic>
      <p:sp>
        <p:nvSpPr>
          <p:cNvPr id="57" name="Rectangle 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a:xfrm>
            <a:off x="838197" y="0"/>
            <a:ext cx="4259094" cy="1899912"/>
          </a:xfrm>
        </p:spPr>
        <p:txBody>
          <a:bodyPr vert="horz" lIns="91440" tIns="45720" rIns="91440" bIns="45720" rtlCol="0" anchor="ctr">
            <a:normAutofit/>
          </a:bodyPr>
          <a:lstStyle/>
          <a:p>
            <a:r>
              <a:rPr lang="en-US" sz="4000" dirty="0">
                <a:solidFill>
                  <a:schemeClr val="tx1"/>
                </a:solidFill>
                <a:latin typeface="Frutiger LT Std 45 Light" panose="020B0402020204020204" pitchFamily="34" charset="0"/>
              </a:rPr>
              <a:t>Quiz – Question 1</a:t>
            </a:r>
          </a:p>
        </p:txBody>
      </p:sp>
      <p:sp>
        <p:nvSpPr>
          <p:cNvPr id="7" name="TextBox 6">
            <a:extLst>
              <a:ext uri="{FF2B5EF4-FFF2-40B4-BE49-F238E27FC236}">
                <a16:creationId xmlns:a16="http://schemas.microsoft.com/office/drawing/2014/main" id="{4E765810-B680-4BF0-ABDA-B1854CC28429}"/>
              </a:ext>
            </a:extLst>
          </p:cNvPr>
          <p:cNvSpPr txBox="1"/>
          <p:nvPr/>
        </p:nvSpPr>
        <p:spPr>
          <a:xfrm>
            <a:off x="838197" y="1527349"/>
            <a:ext cx="4006177" cy="4829001"/>
          </a:xfrm>
          <a:prstGeom prst="rect">
            <a:avLst/>
          </a:prstGeom>
        </p:spPr>
        <p:txBody>
          <a:bodyPr vert="horz" lIns="91440" tIns="45720" rIns="91440" bIns="45720" rtlCol="0">
            <a:normAutofit fontScale="92500" lnSpcReduction="20000"/>
          </a:bodyPr>
          <a:lstStyle/>
          <a:p>
            <a:pPr marL="114300" marR="0" lvl="0">
              <a:lnSpc>
                <a:spcPct val="110000"/>
              </a:lnSpc>
              <a:spcBef>
                <a:spcPts val="0"/>
              </a:spcBef>
              <a:spcAft>
                <a:spcPts val="0"/>
              </a:spcAft>
            </a:pPr>
            <a:r>
              <a:rPr lang="en-US" dirty="0">
                <a:effectLst/>
                <a:latin typeface="Frutiger LT Std 45 Light" panose="020B0402020204020204" pitchFamily="34" charset="0"/>
              </a:rPr>
              <a:t>Which of the following are </a:t>
            </a:r>
            <a:r>
              <a:rPr lang="en-US" b="1" u="sng" dirty="0">
                <a:effectLst/>
                <a:latin typeface="Frutiger LT Std 45 Light" panose="020B0402020204020204" pitchFamily="34" charset="0"/>
              </a:rPr>
              <a:t>not</a:t>
            </a:r>
            <a:r>
              <a:rPr lang="en-US" dirty="0">
                <a:effectLst/>
                <a:latin typeface="Frutiger LT Std 45 Light" panose="020B0402020204020204" pitchFamily="34" charset="0"/>
              </a:rPr>
              <a:t> common legal challenges to NEPA documents?</a:t>
            </a:r>
          </a:p>
          <a:p>
            <a:pPr marL="114300" marR="0" lvl="0">
              <a:lnSpc>
                <a:spcPct val="110000"/>
              </a:lnSpc>
              <a:spcBef>
                <a:spcPts val="0"/>
              </a:spcBef>
              <a:spcAft>
                <a:spcPts val="0"/>
              </a:spcAft>
            </a:pPr>
            <a:endParaRPr lang="en-US" dirty="0">
              <a:effectLst/>
              <a:latin typeface="Frutiger LT Std 45 Light" panose="020B0402020204020204" pitchFamily="34" charset="0"/>
            </a:endParaRPr>
          </a:p>
          <a:p>
            <a:pPr marL="457200" marR="0" lvl="0" indent="-342900">
              <a:lnSpc>
                <a:spcPct val="110000"/>
              </a:lnSpc>
              <a:spcBef>
                <a:spcPts val="2400"/>
              </a:spcBef>
              <a:spcAft>
                <a:spcPts val="0"/>
              </a:spcAft>
              <a:buFont typeface="+mj-lt"/>
              <a:buAutoNum type="alphaLcPeriod"/>
            </a:pPr>
            <a:r>
              <a:rPr lang="en-US" dirty="0">
                <a:effectLst/>
                <a:latin typeface="Frutiger LT Std 45 Light" panose="020B0402020204020204" pitchFamily="34" charset="0"/>
              </a:rPr>
              <a:t>Insufficient documentation of environmental review.</a:t>
            </a:r>
          </a:p>
          <a:p>
            <a:pPr marL="457200" marR="0" lvl="0" indent="-342900">
              <a:lnSpc>
                <a:spcPct val="110000"/>
              </a:lnSpc>
              <a:spcBef>
                <a:spcPts val="2400"/>
              </a:spcBef>
              <a:spcAft>
                <a:spcPts val="0"/>
              </a:spcAft>
              <a:buFont typeface="+mj-lt"/>
              <a:buAutoNum type="alphaLcPeriod"/>
            </a:pPr>
            <a:r>
              <a:rPr lang="en-US" dirty="0">
                <a:effectLst/>
                <a:latin typeface="Frutiger LT Std 45 Light" panose="020B0402020204020204" pitchFamily="34" charset="0"/>
              </a:rPr>
              <a:t>A failure to meet the schedule that the federal agency committed to during scoping. </a:t>
            </a:r>
          </a:p>
          <a:p>
            <a:pPr marL="457200" marR="0" lvl="0" indent="-342900">
              <a:lnSpc>
                <a:spcPct val="110000"/>
              </a:lnSpc>
              <a:spcBef>
                <a:spcPts val="2400"/>
              </a:spcBef>
              <a:spcAft>
                <a:spcPts val="0"/>
              </a:spcAft>
              <a:buFont typeface="+mj-lt"/>
              <a:buAutoNum type="alphaLcPeriod"/>
            </a:pPr>
            <a:r>
              <a:rPr lang="en-US" dirty="0">
                <a:effectLst/>
                <a:latin typeface="Frutiger LT Std 45 Light" panose="020B0402020204020204" pitchFamily="34" charset="0"/>
              </a:rPr>
              <a:t>Arbitrary and capricious decisions made by federal agency(ies).</a:t>
            </a:r>
          </a:p>
          <a:p>
            <a:pPr marL="457200" marR="0" lvl="0" indent="-342900">
              <a:lnSpc>
                <a:spcPct val="110000"/>
              </a:lnSpc>
              <a:spcBef>
                <a:spcPts val="2400"/>
              </a:spcBef>
              <a:spcAft>
                <a:spcPts val="800"/>
              </a:spcAft>
              <a:buFont typeface="+mj-lt"/>
              <a:buAutoNum type="alphaLcPeriod"/>
            </a:pPr>
            <a:r>
              <a:rPr lang="en-US" dirty="0">
                <a:effectLst/>
                <a:latin typeface="Frutiger LT Std 45 Light" panose="020B0402020204020204" pitchFamily="34" charset="0"/>
              </a:rPr>
              <a:t>A federal agency’s abuse of discretion because their failure to meet NEPA’s requirements.</a:t>
            </a:r>
          </a:p>
        </p:txBody>
      </p:sp>
      <p:sp>
        <p:nvSpPr>
          <p:cNvPr id="8" name="Slide Number Placeholder 5">
            <a:extLst>
              <a:ext uri="{FF2B5EF4-FFF2-40B4-BE49-F238E27FC236}">
                <a16:creationId xmlns:a16="http://schemas.microsoft.com/office/drawing/2014/main" id="{B70DDB3F-86A9-4ECD-8A1D-1C79F6E244B7}"/>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solidFill>
                  <a:schemeClr val="bg1"/>
                </a:solidFill>
              </a:rPr>
              <a:pPr/>
              <a:t>11</a:t>
            </a:fld>
            <a:endParaRPr lang="en-US" dirty="0">
              <a:solidFill>
                <a:schemeClr val="bg1"/>
              </a:solidFill>
            </a:endParaRPr>
          </a:p>
        </p:txBody>
      </p:sp>
    </p:spTree>
    <p:extLst>
      <p:ext uri="{BB962C8B-B14F-4D97-AF65-F5344CB8AC3E}">
        <p14:creationId xmlns:p14="http://schemas.microsoft.com/office/powerpoint/2010/main" val="4187555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a:extLst>
              <a:ext uri="{FF2B5EF4-FFF2-40B4-BE49-F238E27FC236}">
                <a16:creationId xmlns:a16="http://schemas.microsoft.com/office/drawing/2014/main" id="{4576C623-3368-4168-BBD9-F41A789B6C8B}"/>
              </a:ext>
            </a:extLst>
          </p:cNvPr>
          <p:cNvPicPr>
            <a:picLocks noGrp="1" noChangeAspect="1"/>
          </p:cNvPicPr>
          <p:nvPr>
            <p:ph idx="1"/>
          </p:nvPr>
        </p:nvPicPr>
        <p:blipFill rotWithShape="1">
          <a:blip r:embed="rId3"/>
          <a:srcRect t="19460" b="3239"/>
          <a:stretch/>
        </p:blipFill>
        <p:spPr>
          <a:xfrm>
            <a:off x="2522356" y="10"/>
            <a:ext cx="9669642" cy="6857990"/>
          </a:xfrm>
          <a:prstGeom prst="rect">
            <a:avLst/>
          </a:prstGeom>
        </p:spPr>
      </p:pic>
      <p:sp>
        <p:nvSpPr>
          <p:cNvPr id="57" name="Rectangle 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a:xfrm>
            <a:off x="838200" y="365125"/>
            <a:ext cx="4259094" cy="1899912"/>
          </a:xfrm>
        </p:spPr>
        <p:txBody>
          <a:bodyPr vert="horz" lIns="91440" tIns="45720" rIns="91440" bIns="45720" rtlCol="0" anchor="ctr">
            <a:normAutofit/>
          </a:bodyPr>
          <a:lstStyle/>
          <a:p>
            <a:r>
              <a:rPr lang="en-US" sz="4000" dirty="0">
                <a:solidFill>
                  <a:schemeClr val="tx1"/>
                </a:solidFill>
                <a:latin typeface="Frutiger LT Std 45 Light" panose="020B0402020204020204" pitchFamily="34" charset="0"/>
              </a:rPr>
              <a:t>Quiz – Question 1</a:t>
            </a:r>
            <a:br>
              <a:rPr lang="en-US" sz="4000" dirty="0">
                <a:solidFill>
                  <a:schemeClr val="tx1"/>
                </a:solidFill>
                <a:latin typeface="Frutiger LT Std 45 Light" panose="020B0402020204020204" pitchFamily="34" charset="0"/>
              </a:rPr>
            </a:br>
            <a:r>
              <a:rPr lang="en-US" sz="4000" dirty="0">
                <a:solidFill>
                  <a:srgbClr val="0F8CCC"/>
                </a:solidFill>
                <a:latin typeface="Frutiger LT Std 45 Light" panose="020B0402020204020204" pitchFamily="34" charset="0"/>
              </a:rPr>
              <a:t>Answer</a:t>
            </a:r>
          </a:p>
        </p:txBody>
      </p:sp>
      <p:sp>
        <p:nvSpPr>
          <p:cNvPr id="7" name="TextBox 6">
            <a:extLst>
              <a:ext uri="{FF2B5EF4-FFF2-40B4-BE49-F238E27FC236}">
                <a16:creationId xmlns:a16="http://schemas.microsoft.com/office/drawing/2014/main" id="{4E765810-B680-4BF0-ABDA-B1854CC28429}"/>
              </a:ext>
            </a:extLst>
          </p:cNvPr>
          <p:cNvSpPr txBox="1"/>
          <p:nvPr/>
        </p:nvSpPr>
        <p:spPr>
          <a:xfrm>
            <a:off x="838200" y="2434201"/>
            <a:ext cx="3822189" cy="2371263"/>
          </a:xfrm>
          <a:prstGeom prst="rect">
            <a:avLst/>
          </a:prstGeom>
        </p:spPr>
        <p:txBody>
          <a:bodyPr vert="horz" lIns="91440" tIns="45720" rIns="91440" bIns="45720" rtlCol="0">
            <a:normAutofit/>
          </a:bodyPr>
          <a:lstStyle/>
          <a:p>
            <a:pPr marL="114300" marR="0" lvl="0">
              <a:spcBef>
                <a:spcPts val="0"/>
              </a:spcBef>
              <a:spcAft>
                <a:spcPts val="0"/>
              </a:spcAft>
            </a:pPr>
            <a:r>
              <a:rPr lang="en-US" dirty="0">
                <a:effectLst/>
                <a:latin typeface="Frutiger LT Std 45 Light" panose="020B0402020204020204" pitchFamily="34" charset="0"/>
              </a:rPr>
              <a:t>Which of the following are </a:t>
            </a:r>
            <a:r>
              <a:rPr lang="en-US" b="1" u="sng" dirty="0">
                <a:effectLst/>
                <a:latin typeface="Frutiger LT Std 45 Light" panose="020B0402020204020204" pitchFamily="34" charset="0"/>
              </a:rPr>
              <a:t>not</a:t>
            </a:r>
            <a:r>
              <a:rPr lang="en-US" dirty="0">
                <a:effectLst/>
                <a:latin typeface="Frutiger LT Std 45 Light" panose="020B0402020204020204" pitchFamily="34" charset="0"/>
              </a:rPr>
              <a:t> common legal challenges to NEPA documents?</a:t>
            </a:r>
          </a:p>
          <a:p>
            <a:pPr marL="114300" marR="0" lvl="0">
              <a:spcBef>
                <a:spcPts val="0"/>
              </a:spcBef>
              <a:spcAft>
                <a:spcPts val="0"/>
              </a:spcAft>
            </a:pPr>
            <a:endParaRPr lang="en-US" dirty="0">
              <a:effectLst/>
              <a:latin typeface="Frutiger LT Std 45 Light" panose="020B0402020204020204" pitchFamily="34" charset="0"/>
            </a:endParaRPr>
          </a:p>
          <a:p>
            <a:pPr marL="114300" marR="0" lvl="0">
              <a:spcBef>
                <a:spcPts val="0"/>
              </a:spcBef>
              <a:spcAft>
                <a:spcPts val="0"/>
              </a:spcAft>
            </a:pPr>
            <a:r>
              <a:rPr lang="en-US" dirty="0">
                <a:effectLst/>
                <a:latin typeface="Frutiger LT Std 45 Light" panose="020B0402020204020204" pitchFamily="34" charset="0"/>
              </a:rPr>
              <a:t>b.   A failure to meet the schedule that the federal agency committed to during scoping. </a:t>
            </a:r>
          </a:p>
        </p:txBody>
      </p:sp>
      <p:sp>
        <p:nvSpPr>
          <p:cNvPr id="8" name="TextBox 7">
            <a:extLst>
              <a:ext uri="{FF2B5EF4-FFF2-40B4-BE49-F238E27FC236}">
                <a16:creationId xmlns:a16="http://schemas.microsoft.com/office/drawing/2014/main" id="{CFCF1E72-7334-4CF0-B198-80A0BC9F6753}"/>
              </a:ext>
            </a:extLst>
          </p:cNvPr>
          <p:cNvSpPr txBox="1"/>
          <p:nvPr/>
        </p:nvSpPr>
        <p:spPr>
          <a:xfrm>
            <a:off x="746205" y="5172036"/>
            <a:ext cx="4759650" cy="1322410"/>
          </a:xfrm>
          <a:prstGeom prst="rect">
            <a:avLst/>
          </a:prstGeom>
        </p:spPr>
        <p:txBody>
          <a:bodyPr vert="horz" lIns="91440" tIns="45720" rIns="91440" bIns="45720" rtlCol="0">
            <a:normAutofit/>
          </a:bodyPr>
          <a:lstStyle/>
          <a:p>
            <a:pPr marL="114300" marR="0" lvl="0">
              <a:spcBef>
                <a:spcPts val="0"/>
              </a:spcBef>
              <a:spcAft>
                <a:spcPts val="0"/>
              </a:spcAft>
            </a:pPr>
            <a:r>
              <a:rPr lang="en-US" i="1" dirty="0">
                <a:solidFill>
                  <a:srgbClr val="0F8CCC"/>
                </a:solidFill>
                <a:effectLst/>
                <a:latin typeface="Frutiger LT Std 45 Light" panose="020B0402020204020204" pitchFamily="34" charset="0"/>
              </a:rPr>
              <a:t>The schedule is created at the beginning of the project, and it is usually modified throughout the PD&amp;E study. It is typically not used as a basis for a legal challenge.</a:t>
            </a:r>
          </a:p>
        </p:txBody>
      </p:sp>
      <p:sp>
        <p:nvSpPr>
          <p:cNvPr id="9" name="Slide Number Placeholder 5">
            <a:extLst>
              <a:ext uri="{FF2B5EF4-FFF2-40B4-BE49-F238E27FC236}">
                <a16:creationId xmlns:a16="http://schemas.microsoft.com/office/drawing/2014/main" id="{0B7EE5B4-B857-4F76-90DF-9DAC9F0180FC}"/>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solidFill>
                  <a:schemeClr val="bg1"/>
                </a:solidFill>
              </a:rPr>
              <a:pPr/>
              <a:t>12</a:t>
            </a:fld>
            <a:endParaRPr lang="en-US" dirty="0">
              <a:solidFill>
                <a:schemeClr val="bg1"/>
              </a:solidFill>
            </a:endParaRPr>
          </a:p>
        </p:txBody>
      </p:sp>
    </p:spTree>
    <p:extLst>
      <p:ext uri="{BB962C8B-B14F-4D97-AF65-F5344CB8AC3E}">
        <p14:creationId xmlns:p14="http://schemas.microsoft.com/office/powerpoint/2010/main" val="1758969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CF61CFC4-4485-4F93-822C-8F5E56411A1F}"/>
              </a:ext>
            </a:extLst>
          </p:cNvPr>
          <p:cNvPicPr>
            <a:picLocks noGrp="1" noChangeAspect="1"/>
          </p:cNvPicPr>
          <p:nvPr>
            <p:ph idx="1"/>
          </p:nvPr>
        </p:nvPicPr>
        <p:blipFill rotWithShape="1">
          <a:blip r:embed="rId3"/>
          <a:srcRect l="13255" r="10255" b="1"/>
          <a:stretch/>
        </p:blipFill>
        <p:spPr>
          <a:xfrm>
            <a:off x="1" y="10"/>
            <a:ext cx="9669642" cy="6857990"/>
          </a:xfrm>
          <a:prstGeom prst="rect">
            <a:avLst/>
          </a:prstGeom>
        </p:spPr>
      </p:pic>
      <p:sp>
        <p:nvSpPr>
          <p:cNvPr id="57" name="Rectangle 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a:xfrm>
            <a:off x="7531610" y="365125"/>
            <a:ext cx="4287496" cy="1899912"/>
          </a:xfrm>
        </p:spPr>
        <p:txBody>
          <a:bodyPr vert="horz" lIns="91440" tIns="45720" rIns="91440" bIns="45720" rtlCol="0" anchor="ctr">
            <a:normAutofit/>
          </a:bodyPr>
          <a:lstStyle/>
          <a:p>
            <a:r>
              <a:rPr lang="en-US" sz="4000" dirty="0">
                <a:solidFill>
                  <a:schemeClr val="tx1"/>
                </a:solidFill>
                <a:latin typeface="Frutiger LT Std 45 Light" panose="020B0402020204020204" pitchFamily="34" charset="0"/>
              </a:rPr>
              <a:t>Quiz – Question 2</a:t>
            </a:r>
          </a:p>
        </p:txBody>
      </p:sp>
      <p:sp>
        <p:nvSpPr>
          <p:cNvPr id="6" name="TextBox 5">
            <a:extLst>
              <a:ext uri="{FF2B5EF4-FFF2-40B4-BE49-F238E27FC236}">
                <a16:creationId xmlns:a16="http://schemas.microsoft.com/office/drawing/2014/main" id="{4FE5DE40-59AD-4CB5-997E-AADA4DB615F7}"/>
              </a:ext>
            </a:extLst>
          </p:cNvPr>
          <p:cNvSpPr txBox="1"/>
          <p:nvPr/>
        </p:nvSpPr>
        <p:spPr>
          <a:xfrm>
            <a:off x="7531610" y="2434201"/>
            <a:ext cx="3822189" cy="3742762"/>
          </a:xfrm>
          <a:prstGeom prst="rect">
            <a:avLst/>
          </a:prstGeom>
        </p:spPr>
        <p:txBody>
          <a:bodyPr vert="horz" lIns="91440" tIns="45720" rIns="91440" bIns="45720" rtlCol="0">
            <a:normAutofit/>
          </a:bodyPr>
          <a:lstStyle/>
          <a:p>
            <a:pPr marL="114300" marR="0" lvl="0">
              <a:lnSpc>
                <a:spcPct val="90000"/>
              </a:lnSpc>
              <a:spcBef>
                <a:spcPts val="0"/>
              </a:spcBef>
              <a:spcAft>
                <a:spcPts val="800"/>
              </a:spcAft>
            </a:pPr>
            <a:r>
              <a:rPr lang="en-US" sz="2800" dirty="0">
                <a:effectLst/>
                <a:latin typeface="Frutiger LT Std 45 Light" panose="020B0402020204020204" pitchFamily="34" charset="0"/>
              </a:rPr>
              <a:t>True or False?</a:t>
            </a:r>
          </a:p>
          <a:p>
            <a:pPr marR="0">
              <a:lnSpc>
                <a:spcPct val="90000"/>
              </a:lnSpc>
              <a:spcBef>
                <a:spcPts val="0"/>
              </a:spcBef>
              <a:spcAft>
                <a:spcPts val="800"/>
              </a:spcAft>
            </a:pPr>
            <a:endParaRPr lang="en-US" sz="2000" dirty="0">
              <a:effectLst/>
              <a:latin typeface="Frutiger LT Std 45 Light" panose="020B0402020204020204" pitchFamily="34" charset="0"/>
            </a:endParaRPr>
          </a:p>
          <a:p>
            <a:pPr marR="0">
              <a:lnSpc>
                <a:spcPct val="90000"/>
              </a:lnSpc>
              <a:spcBef>
                <a:spcPts val="0"/>
              </a:spcBef>
              <a:spcAft>
                <a:spcPts val="800"/>
              </a:spcAft>
            </a:pPr>
            <a:r>
              <a:rPr lang="en-US" sz="2000" dirty="0">
                <a:effectLst/>
                <a:latin typeface="Frutiger LT Std 45 Light" panose="020B0402020204020204" pitchFamily="34" charset="0"/>
              </a:rPr>
              <a:t>The Purpose and Need Statement drives the process for development and evaluation of reasonable, prudent, and practicable alternatives.</a:t>
            </a:r>
          </a:p>
        </p:txBody>
      </p:sp>
      <p:sp>
        <p:nvSpPr>
          <p:cNvPr id="8" name="Slide Number Placeholder 5">
            <a:extLst>
              <a:ext uri="{FF2B5EF4-FFF2-40B4-BE49-F238E27FC236}">
                <a16:creationId xmlns:a16="http://schemas.microsoft.com/office/drawing/2014/main" id="{F1B3C1A2-E830-422E-91B7-8AED5A76FA49}"/>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13</a:t>
            </a:fld>
            <a:endParaRPr lang="en-US" dirty="0"/>
          </a:p>
        </p:txBody>
      </p:sp>
    </p:spTree>
    <p:extLst>
      <p:ext uri="{BB962C8B-B14F-4D97-AF65-F5344CB8AC3E}">
        <p14:creationId xmlns:p14="http://schemas.microsoft.com/office/powerpoint/2010/main" val="1726947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CF61CFC4-4485-4F93-822C-8F5E56411A1F}"/>
              </a:ext>
            </a:extLst>
          </p:cNvPr>
          <p:cNvPicPr>
            <a:picLocks noGrp="1" noChangeAspect="1"/>
          </p:cNvPicPr>
          <p:nvPr>
            <p:ph idx="1"/>
          </p:nvPr>
        </p:nvPicPr>
        <p:blipFill rotWithShape="1">
          <a:blip r:embed="rId3"/>
          <a:srcRect l="13255" r="10255" b="1"/>
          <a:stretch/>
        </p:blipFill>
        <p:spPr>
          <a:xfrm>
            <a:off x="-1" y="10"/>
            <a:ext cx="9669642" cy="6857990"/>
          </a:xfrm>
          <a:prstGeom prst="rect">
            <a:avLst/>
          </a:prstGeom>
        </p:spPr>
      </p:pic>
      <p:sp>
        <p:nvSpPr>
          <p:cNvPr id="57" name="Rectangle 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a:xfrm>
            <a:off x="7525518" y="202916"/>
            <a:ext cx="4287496" cy="1556901"/>
          </a:xfrm>
        </p:spPr>
        <p:txBody>
          <a:bodyPr vert="horz" lIns="91440" tIns="45720" rIns="91440" bIns="45720" rtlCol="0" anchor="ctr">
            <a:normAutofit/>
          </a:bodyPr>
          <a:lstStyle/>
          <a:p>
            <a:r>
              <a:rPr lang="en-US" sz="4000" dirty="0">
                <a:solidFill>
                  <a:schemeClr val="tx1"/>
                </a:solidFill>
                <a:latin typeface="Frutiger LT Std 45 Light" panose="020B0402020204020204" pitchFamily="34" charset="0"/>
              </a:rPr>
              <a:t>Quiz – Question 2</a:t>
            </a:r>
            <a:br>
              <a:rPr lang="en-US" sz="4000" dirty="0">
                <a:solidFill>
                  <a:schemeClr val="tx1"/>
                </a:solidFill>
                <a:latin typeface="Frutiger LT Std 45 Light" panose="020B0402020204020204" pitchFamily="34" charset="0"/>
              </a:rPr>
            </a:br>
            <a:r>
              <a:rPr lang="en-US" sz="4000" dirty="0">
                <a:solidFill>
                  <a:srgbClr val="0F8CCC"/>
                </a:solidFill>
                <a:latin typeface="Frutiger LT Std 45 Light" panose="020B0402020204020204" pitchFamily="34" charset="0"/>
              </a:rPr>
              <a:t>Answer</a:t>
            </a:r>
          </a:p>
        </p:txBody>
      </p:sp>
      <p:sp>
        <p:nvSpPr>
          <p:cNvPr id="6" name="TextBox 5">
            <a:extLst>
              <a:ext uri="{FF2B5EF4-FFF2-40B4-BE49-F238E27FC236}">
                <a16:creationId xmlns:a16="http://schemas.microsoft.com/office/drawing/2014/main" id="{4FE5DE40-59AD-4CB5-997E-AADA4DB615F7}"/>
              </a:ext>
            </a:extLst>
          </p:cNvPr>
          <p:cNvSpPr txBox="1"/>
          <p:nvPr/>
        </p:nvSpPr>
        <p:spPr>
          <a:xfrm>
            <a:off x="7386728" y="4269101"/>
            <a:ext cx="3822189" cy="680788"/>
          </a:xfrm>
          <a:prstGeom prst="rect">
            <a:avLst/>
          </a:prstGeom>
        </p:spPr>
        <p:txBody>
          <a:bodyPr vert="horz" lIns="91440" tIns="45720" rIns="91440" bIns="45720" rtlCol="0">
            <a:normAutofit/>
          </a:bodyPr>
          <a:lstStyle/>
          <a:p>
            <a:pPr marL="114300" marR="0" lvl="0">
              <a:lnSpc>
                <a:spcPct val="90000"/>
              </a:lnSpc>
              <a:spcBef>
                <a:spcPts val="0"/>
              </a:spcBef>
              <a:spcAft>
                <a:spcPts val="800"/>
              </a:spcAft>
            </a:pPr>
            <a:r>
              <a:rPr lang="en-US" sz="2800" b="1" dirty="0">
                <a:effectLst/>
                <a:latin typeface="Frutiger LT Std 45 Light" panose="020B0402020204020204" pitchFamily="34" charset="0"/>
              </a:rPr>
              <a:t>True </a:t>
            </a:r>
          </a:p>
          <a:p>
            <a:pPr marL="114300" marR="0" lvl="0">
              <a:lnSpc>
                <a:spcPct val="90000"/>
              </a:lnSpc>
              <a:spcBef>
                <a:spcPts val="0"/>
              </a:spcBef>
              <a:spcAft>
                <a:spcPts val="800"/>
              </a:spcAft>
            </a:pPr>
            <a:endParaRPr lang="en-US" sz="2000" b="1" dirty="0">
              <a:effectLst/>
              <a:latin typeface="Frutiger LT Std 45 Light" panose="020B0402020204020204" pitchFamily="34" charset="0"/>
            </a:endParaRPr>
          </a:p>
        </p:txBody>
      </p:sp>
      <p:sp>
        <p:nvSpPr>
          <p:cNvPr id="8" name="TextBox 7">
            <a:extLst>
              <a:ext uri="{FF2B5EF4-FFF2-40B4-BE49-F238E27FC236}">
                <a16:creationId xmlns:a16="http://schemas.microsoft.com/office/drawing/2014/main" id="{9895C851-63AC-4F3B-AB99-B5A058969332}"/>
              </a:ext>
            </a:extLst>
          </p:cNvPr>
          <p:cNvSpPr txBox="1"/>
          <p:nvPr/>
        </p:nvSpPr>
        <p:spPr>
          <a:xfrm>
            <a:off x="7429188" y="4788992"/>
            <a:ext cx="4759764" cy="2229905"/>
          </a:xfrm>
          <a:prstGeom prst="rect">
            <a:avLst/>
          </a:prstGeom>
        </p:spPr>
        <p:txBody>
          <a:bodyPr vert="horz" lIns="91440" tIns="45720" rIns="91440" bIns="45720" rtlCol="0">
            <a:normAutofit/>
          </a:bodyPr>
          <a:lstStyle/>
          <a:p>
            <a:pPr>
              <a:lnSpc>
                <a:spcPct val="90000"/>
              </a:lnSpc>
              <a:spcAft>
                <a:spcPts val="800"/>
              </a:spcAft>
            </a:pPr>
            <a:r>
              <a:rPr lang="en-US" sz="2000" i="1" dirty="0">
                <a:solidFill>
                  <a:srgbClr val="0F8CCC"/>
                </a:solidFill>
                <a:effectLst/>
                <a:latin typeface="Frutiger LT Std 45 Light" panose="020B0402020204020204" pitchFamily="34" charset="0"/>
              </a:rPr>
              <a:t>The Purpose and Need Statement  e</a:t>
            </a:r>
            <a:r>
              <a:rPr lang="en-US" sz="2000" i="1" dirty="0">
                <a:solidFill>
                  <a:srgbClr val="0F8CCC"/>
                </a:solidFill>
                <a:latin typeface="Frutiger LT Std 45 Light" panose="020B0402020204020204" pitchFamily="34" charset="0"/>
              </a:rPr>
              <a:t>xplains to the reader why an agency action is necessary and serves as the basis for identifying reasonable alternatives which meet the Purpose and Need.</a:t>
            </a:r>
            <a:endParaRPr lang="en-US" sz="2000" i="1" dirty="0">
              <a:solidFill>
                <a:srgbClr val="0F8CCC"/>
              </a:solidFill>
              <a:effectLst/>
              <a:latin typeface="Frutiger LT Std 45 Light" panose="020B0402020204020204" pitchFamily="34" charset="0"/>
            </a:endParaRPr>
          </a:p>
          <a:p>
            <a:pPr marR="0">
              <a:lnSpc>
                <a:spcPct val="90000"/>
              </a:lnSpc>
              <a:spcBef>
                <a:spcPts val="0"/>
              </a:spcBef>
              <a:spcAft>
                <a:spcPts val="800"/>
              </a:spcAft>
            </a:pPr>
            <a:endParaRPr lang="en-US" sz="2000" i="1" dirty="0">
              <a:solidFill>
                <a:srgbClr val="0F8CCC"/>
              </a:solidFill>
              <a:effectLst/>
              <a:latin typeface="Frutiger LT Std 45 Light" panose="020B0402020204020204" pitchFamily="34" charset="0"/>
            </a:endParaRPr>
          </a:p>
        </p:txBody>
      </p:sp>
      <p:sp>
        <p:nvSpPr>
          <p:cNvPr id="9" name="TextBox 8">
            <a:extLst>
              <a:ext uri="{FF2B5EF4-FFF2-40B4-BE49-F238E27FC236}">
                <a16:creationId xmlns:a16="http://schemas.microsoft.com/office/drawing/2014/main" id="{17DB8572-C782-4962-A886-B43E68F06FBB}"/>
              </a:ext>
            </a:extLst>
          </p:cNvPr>
          <p:cNvSpPr txBox="1"/>
          <p:nvPr/>
        </p:nvSpPr>
        <p:spPr>
          <a:xfrm>
            <a:off x="7429187" y="1563621"/>
            <a:ext cx="3822189" cy="2664464"/>
          </a:xfrm>
          <a:prstGeom prst="rect">
            <a:avLst/>
          </a:prstGeom>
        </p:spPr>
        <p:txBody>
          <a:bodyPr vert="horz" lIns="91440" tIns="45720" rIns="91440" bIns="45720" rtlCol="0">
            <a:normAutofit/>
          </a:bodyPr>
          <a:lstStyle/>
          <a:p>
            <a:pPr marL="114300" marR="0" lvl="0">
              <a:lnSpc>
                <a:spcPct val="90000"/>
              </a:lnSpc>
              <a:spcBef>
                <a:spcPts val="0"/>
              </a:spcBef>
              <a:spcAft>
                <a:spcPts val="800"/>
              </a:spcAft>
            </a:pPr>
            <a:r>
              <a:rPr lang="en-US" sz="2800" dirty="0">
                <a:effectLst/>
                <a:latin typeface="Frutiger LT Std 45 Light" panose="020B0402020204020204" pitchFamily="34" charset="0"/>
              </a:rPr>
              <a:t>True or False?</a:t>
            </a:r>
          </a:p>
          <a:p>
            <a:pPr marR="0">
              <a:lnSpc>
                <a:spcPct val="90000"/>
              </a:lnSpc>
              <a:spcBef>
                <a:spcPts val="0"/>
              </a:spcBef>
              <a:spcAft>
                <a:spcPts val="800"/>
              </a:spcAft>
            </a:pPr>
            <a:endParaRPr lang="en-US" sz="2000" dirty="0">
              <a:effectLst/>
              <a:latin typeface="Frutiger LT Std 45 Light" panose="020B0402020204020204" pitchFamily="34" charset="0"/>
            </a:endParaRPr>
          </a:p>
          <a:p>
            <a:pPr marR="0">
              <a:lnSpc>
                <a:spcPct val="90000"/>
              </a:lnSpc>
              <a:spcBef>
                <a:spcPts val="0"/>
              </a:spcBef>
              <a:spcAft>
                <a:spcPts val="800"/>
              </a:spcAft>
            </a:pPr>
            <a:r>
              <a:rPr lang="en-US" sz="2000" dirty="0">
                <a:effectLst/>
                <a:latin typeface="Frutiger LT Std 45 Light" panose="020B0402020204020204" pitchFamily="34" charset="0"/>
              </a:rPr>
              <a:t>The Purpose and Need Statement drives the process for development and evaluation of reasonable, prudent, and practicable alternatives.</a:t>
            </a:r>
          </a:p>
        </p:txBody>
      </p:sp>
      <p:sp>
        <p:nvSpPr>
          <p:cNvPr id="10" name="Slide Number Placeholder 5">
            <a:extLst>
              <a:ext uri="{FF2B5EF4-FFF2-40B4-BE49-F238E27FC236}">
                <a16:creationId xmlns:a16="http://schemas.microsoft.com/office/drawing/2014/main" id="{2A038A94-38FD-49D5-8391-5B5F16C8AD61}"/>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14</a:t>
            </a:fld>
            <a:endParaRPr lang="en-US" dirty="0"/>
          </a:p>
        </p:txBody>
      </p:sp>
    </p:spTree>
    <p:extLst>
      <p:ext uri="{BB962C8B-B14F-4D97-AF65-F5344CB8AC3E}">
        <p14:creationId xmlns:p14="http://schemas.microsoft.com/office/powerpoint/2010/main" val="976663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Define the Purpose…the “What” of the Proposed Action</a:t>
            </a: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15</a:t>
            </a:fld>
            <a:endParaRPr lang="en-US" dirty="0"/>
          </a:p>
        </p:txBody>
      </p:sp>
      <p:sp>
        <p:nvSpPr>
          <p:cNvPr id="11" name="TextBox 10">
            <a:extLst>
              <a:ext uri="{FF2B5EF4-FFF2-40B4-BE49-F238E27FC236}">
                <a16:creationId xmlns:a16="http://schemas.microsoft.com/office/drawing/2014/main" id="{C402B9CC-F070-49B9-BEE1-DB03BB0FD246}"/>
              </a:ext>
            </a:extLst>
          </p:cNvPr>
          <p:cNvSpPr txBox="1"/>
          <p:nvPr/>
        </p:nvSpPr>
        <p:spPr>
          <a:xfrm>
            <a:off x="340157" y="1167046"/>
            <a:ext cx="3619438" cy="4401205"/>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sz="2000" b="0" i="0" dirty="0">
                <a:solidFill>
                  <a:srgbClr val="000000"/>
                </a:solidFill>
                <a:effectLst/>
                <a:latin typeface="Frutiger LT Std 45 Light" panose="020B0402020204020204" pitchFamily="34" charset="0"/>
              </a:rPr>
              <a:t>Write a problem </a:t>
            </a:r>
            <a:r>
              <a:rPr lang="en-US" sz="2000" dirty="0">
                <a:solidFill>
                  <a:srgbClr val="000000"/>
                </a:solidFill>
                <a:latin typeface="Frutiger LT Std 45 Light" panose="020B0402020204020204" pitchFamily="34" charset="0"/>
              </a:rPr>
              <a:t>s</a:t>
            </a:r>
            <a:r>
              <a:rPr lang="en-US" sz="2000" b="0" i="0" dirty="0">
                <a:solidFill>
                  <a:srgbClr val="000000"/>
                </a:solidFill>
                <a:effectLst/>
                <a:latin typeface="Frutiger LT Std 45 Light" panose="020B0402020204020204" pitchFamily="34" charset="0"/>
              </a:rPr>
              <a:t>tatement.</a:t>
            </a:r>
          </a:p>
          <a:p>
            <a:pPr marL="60325" lvl="1">
              <a:buClr>
                <a:srgbClr val="005A84"/>
              </a:buClr>
            </a:pPr>
            <a:endParaRPr lang="en-US" sz="2000" b="0" i="0" dirty="0">
              <a:solidFill>
                <a:srgbClr val="000000"/>
              </a:solidFill>
              <a:effectLst/>
              <a:latin typeface="Frutiger LT Std 45 Light" panose="020B0402020204020204" pitchFamily="34" charset="0"/>
            </a:endParaRPr>
          </a:p>
          <a:p>
            <a:pPr marL="287338" lvl="1" indent="-227013">
              <a:buClr>
                <a:srgbClr val="005A84"/>
              </a:buClr>
              <a:buFont typeface="Arial" panose="020B0604020202020204" pitchFamily="34" charset="0"/>
              <a:buChar char="•"/>
            </a:pPr>
            <a:r>
              <a:rPr lang="en-US" sz="2000" dirty="0">
                <a:solidFill>
                  <a:srgbClr val="000000"/>
                </a:solidFill>
                <a:latin typeface="Frutiger LT Std 45 Light" panose="020B0402020204020204" pitchFamily="34" charset="0"/>
              </a:rPr>
              <a:t>State the </a:t>
            </a:r>
            <a:r>
              <a:rPr lang="en-US" sz="2000" b="0" i="0" dirty="0">
                <a:solidFill>
                  <a:srgbClr val="000000"/>
                </a:solidFill>
                <a:effectLst/>
                <a:latin typeface="Frutiger LT Std 45 Light" panose="020B0402020204020204" pitchFamily="34" charset="0"/>
              </a:rPr>
              <a:t>reason why FDOT is proposing a certain project.</a:t>
            </a:r>
          </a:p>
          <a:p>
            <a:pPr marL="60325" lvl="1">
              <a:buClr>
                <a:srgbClr val="005A84"/>
              </a:buClr>
            </a:pPr>
            <a:endParaRPr lang="en-US" sz="2000" b="0" i="0" dirty="0">
              <a:solidFill>
                <a:srgbClr val="000000"/>
              </a:solidFill>
              <a:effectLst/>
              <a:latin typeface="Frutiger LT Std 45 Light" panose="020B0402020204020204" pitchFamily="34" charset="0"/>
            </a:endParaRPr>
          </a:p>
          <a:p>
            <a:pPr marL="287338" lvl="1" indent="-227013">
              <a:buClr>
                <a:srgbClr val="005A84"/>
              </a:buClr>
              <a:buFont typeface="Arial" panose="020B0604020202020204" pitchFamily="34" charset="0"/>
              <a:buChar char="•"/>
            </a:pPr>
            <a:r>
              <a:rPr lang="en-US" sz="2000" dirty="0">
                <a:solidFill>
                  <a:srgbClr val="000000"/>
                </a:solidFill>
                <a:latin typeface="Frutiger LT Std 45 Light" panose="020B0402020204020204" pitchFamily="34" charset="0"/>
              </a:rPr>
              <a:t>Articulate in o</a:t>
            </a:r>
            <a:r>
              <a:rPr lang="en-US" sz="2000" b="0" i="0" dirty="0">
                <a:solidFill>
                  <a:srgbClr val="000000"/>
                </a:solidFill>
                <a:effectLst/>
                <a:latin typeface="Frutiger LT Std 45 Light" panose="020B0402020204020204" pitchFamily="34" charset="0"/>
              </a:rPr>
              <a:t>ne or two sentences the project's </a:t>
            </a:r>
            <a:r>
              <a:rPr lang="en-US" sz="2000" b="0" i="0" u="sng" dirty="0">
                <a:solidFill>
                  <a:srgbClr val="000000"/>
                </a:solidFill>
                <a:effectLst/>
                <a:latin typeface="Frutiger LT Std 45 Light" panose="020B0402020204020204" pitchFamily="34" charset="0"/>
              </a:rPr>
              <a:t>primary</a:t>
            </a:r>
            <a:r>
              <a:rPr lang="en-US" sz="2000" b="0" i="0" dirty="0">
                <a:solidFill>
                  <a:srgbClr val="000000"/>
                </a:solidFill>
                <a:effectLst/>
                <a:latin typeface="Frutiger LT Std 45 Light" panose="020B0402020204020204" pitchFamily="34" charset="0"/>
              </a:rPr>
              <a:t> objective.</a:t>
            </a:r>
            <a:r>
              <a:rPr lang="en-US" sz="2000" dirty="0">
                <a:latin typeface="Frutiger LT Std 45 Light" panose="020B0402020204020204" pitchFamily="34" charset="0"/>
              </a:rPr>
              <a:t> </a:t>
            </a:r>
          </a:p>
          <a:p>
            <a:pPr marL="60325" lvl="1">
              <a:buClr>
                <a:srgbClr val="005A84"/>
              </a:buClr>
            </a:pPr>
            <a:endParaRPr lang="en-US" sz="2000" dirty="0">
              <a:latin typeface="Frutiger LT Std 45 Light" panose="020B0402020204020204" pitchFamily="34" charset="0"/>
            </a:endParaRPr>
          </a:p>
          <a:p>
            <a:pPr marL="287338" lvl="1" indent="-227013">
              <a:buClr>
                <a:srgbClr val="005A84"/>
              </a:buClr>
              <a:buFont typeface="Arial" panose="020B0604020202020204" pitchFamily="34" charset="0"/>
              <a:buChar char="•"/>
            </a:pPr>
            <a:r>
              <a:rPr lang="en-US" sz="2000" dirty="0">
                <a:latin typeface="Frutiger LT Std 45 Light" panose="020B0402020204020204" pitchFamily="34" charset="0"/>
              </a:rPr>
              <a:t>Do not be overly broad such that it invites the consideration of an infinite number of alternatives.</a:t>
            </a:r>
          </a:p>
        </p:txBody>
      </p:sp>
      <p:sp>
        <p:nvSpPr>
          <p:cNvPr id="14" name="Rectangle: Top Corners Rounded 13">
            <a:extLst>
              <a:ext uri="{FF2B5EF4-FFF2-40B4-BE49-F238E27FC236}">
                <a16:creationId xmlns:a16="http://schemas.microsoft.com/office/drawing/2014/main" id="{D3A169EE-2966-4165-883C-FDE0F8A1F326}"/>
              </a:ext>
            </a:extLst>
          </p:cNvPr>
          <p:cNvSpPr/>
          <p:nvPr/>
        </p:nvSpPr>
        <p:spPr>
          <a:xfrm rot="16200000">
            <a:off x="4977917" y="849847"/>
            <a:ext cx="1274730" cy="2563292"/>
          </a:xfrm>
          <a:prstGeom prst="round2SameRect">
            <a:avLst>
              <a:gd name="adj1" fmla="val 10870"/>
              <a:gd name="adj2" fmla="val 0"/>
            </a:avLst>
          </a:prstGeom>
          <a:solidFill>
            <a:srgbClr val="0F8CCC"/>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Top Corners Rounded 15">
            <a:extLst>
              <a:ext uri="{FF2B5EF4-FFF2-40B4-BE49-F238E27FC236}">
                <a16:creationId xmlns:a16="http://schemas.microsoft.com/office/drawing/2014/main" id="{A24AC3E9-8734-450F-93C4-BF15F3322DDF}"/>
              </a:ext>
            </a:extLst>
          </p:cNvPr>
          <p:cNvSpPr/>
          <p:nvPr/>
        </p:nvSpPr>
        <p:spPr>
          <a:xfrm rot="16200000">
            <a:off x="5061027" y="2897556"/>
            <a:ext cx="1256645" cy="2532344"/>
          </a:xfrm>
          <a:prstGeom prst="round2SameRect">
            <a:avLst>
              <a:gd name="adj1" fmla="val 10870"/>
              <a:gd name="adj2" fmla="val 0"/>
            </a:avLst>
          </a:prstGeom>
          <a:solidFill>
            <a:srgbClr val="F8CD4A"/>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C4719964-A78D-4CEB-9634-704A8B68D703}"/>
              </a:ext>
            </a:extLst>
          </p:cNvPr>
          <p:cNvSpPr txBox="1"/>
          <p:nvPr/>
        </p:nvSpPr>
        <p:spPr>
          <a:xfrm>
            <a:off x="4057545" y="3718824"/>
            <a:ext cx="3403176" cy="830997"/>
          </a:xfrm>
          <a:prstGeom prst="rect">
            <a:avLst/>
          </a:prstGeom>
          <a:noFill/>
          <a:effectLst>
            <a:outerShdw blurRad="50800" dist="50800" dir="5400000" algn="ctr" rotWithShape="0">
              <a:srgbClr val="106D98"/>
            </a:outerShdw>
          </a:effectLst>
        </p:spPr>
        <p:txBody>
          <a:bodyPr wrap="square">
            <a:spAutoFit/>
          </a:bodyPr>
          <a:lstStyle/>
          <a:p>
            <a:pPr algn="ctr"/>
            <a:r>
              <a:rPr lang="en-US" sz="2400" i="1" dirty="0">
                <a:solidFill>
                  <a:schemeClr val="bg1"/>
                </a:solidFill>
                <a:latin typeface="Franklin Gothic Medium" panose="020B0603020102020204" pitchFamily="34" charset="0"/>
              </a:rPr>
              <a:t>Bad “Purpose” </a:t>
            </a:r>
          </a:p>
          <a:p>
            <a:pPr algn="ctr"/>
            <a:r>
              <a:rPr lang="en-US" sz="2400" i="1" dirty="0">
                <a:solidFill>
                  <a:schemeClr val="bg1"/>
                </a:solidFill>
                <a:latin typeface="Franklin Gothic Medium" panose="020B0603020102020204" pitchFamily="34" charset="0"/>
              </a:rPr>
              <a:t>Sentence</a:t>
            </a:r>
          </a:p>
        </p:txBody>
      </p:sp>
      <p:sp>
        <p:nvSpPr>
          <p:cNvPr id="19" name="Content Placeholder 1">
            <a:extLst>
              <a:ext uri="{FF2B5EF4-FFF2-40B4-BE49-F238E27FC236}">
                <a16:creationId xmlns:a16="http://schemas.microsoft.com/office/drawing/2014/main" id="{0DD0007A-DD1B-40DC-889D-88A794537F5A}"/>
              </a:ext>
            </a:extLst>
          </p:cNvPr>
          <p:cNvSpPr txBox="1">
            <a:spLocks/>
          </p:cNvSpPr>
          <p:nvPr/>
        </p:nvSpPr>
        <p:spPr>
          <a:xfrm>
            <a:off x="8021822" y="1486601"/>
            <a:ext cx="3730600" cy="16018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just">
              <a:lnSpc>
                <a:spcPct val="107000"/>
              </a:lnSpc>
              <a:spcBef>
                <a:spcPts val="0"/>
              </a:spcBef>
              <a:spcAft>
                <a:spcPts val="800"/>
              </a:spcAft>
            </a:pPr>
            <a:r>
              <a:rPr lang="en-US" sz="2000" b="1" dirty="0">
                <a:solidFill>
                  <a:srgbClr val="00B050"/>
                </a:solidFill>
                <a:ea typeface="Calibri" panose="020F0502020204030204" pitchFamily="34" charset="0"/>
                <a:cs typeface="Times New Roman" panose="02020603050405020304" pitchFamily="18" charset="0"/>
              </a:rPr>
              <a:t>The purpose of the project is to reduce congestion and improve mobility on SR 76 between Elm Street and Oak Avenue. </a:t>
            </a:r>
            <a:endParaRPr lang="en-US" sz="2000" b="1" dirty="0">
              <a:solidFill>
                <a:srgbClr val="00B050"/>
              </a:solidFill>
              <a:effectLst/>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1B6D1946-3C78-47B4-8264-0FB1FD0301DD}"/>
              </a:ext>
            </a:extLst>
          </p:cNvPr>
          <p:cNvSpPr txBox="1"/>
          <p:nvPr/>
        </p:nvSpPr>
        <p:spPr>
          <a:xfrm>
            <a:off x="3913694" y="1613151"/>
            <a:ext cx="3403176" cy="830997"/>
          </a:xfrm>
          <a:prstGeom prst="rect">
            <a:avLst/>
          </a:prstGeom>
          <a:noFill/>
          <a:effectLst>
            <a:outerShdw blurRad="50800" dist="50800" dir="5400000" algn="ctr" rotWithShape="0">
              <a:srgbClr val="106D98"/>
            </a:outerShdw>
          </a:effectLst>
        </p:spPr>
        <p:txBody>
          <a:bodyPr wrap="square">
            <a:spAutoFit/>
          </a:bodyPr>
          <a:lstStyle/>
          <a:p>
            <a:pPr algn="ctr"/>
            <a:r>
              <a:rPr lang="en-US" sz="2400" i="1" dirty="0">
                <a:solidFill>
                  <a:schemeClr val="bg1"/>
                </a:solidFill>
                <a:latin typeface="Franklin Gothic Medium" panose="020B0603020102020204" pitchFamily="34" charset="0"/>
              </a:rPr>
              <a:t>Good “Purpose” </a:t>
            </a:r>
          </a:p>
          <a:p>
            <a:pPr algn="ctr"/>
            <a:r>
              <a:rPr lang="en-US" sz="2400" i="1" dirty="0">
                <a:solidFill>
                  <a:schemeClr val="bg1"/>
                </a:solidFill>
                <a:latin typeface="Franklin Gothic Medium" panose="020B0603020102020204" pitchFamily="34" charset="0"/>
              </a:rPr>
              <a:t>Sentence</a:t>
            </a:r>
          </a:p>
        </p:txBody>
      </p:sp>
      <p:sp>
        <p:nvSpPr>
          <p:cNvPr id="27" name="Content Placeholder 1">
            <a:extLst>
              <a:ext uri="{FF2B5EF4-FFF2-40B4-BE49-F238E27FC236}">
                <a16:creationId xmlns:a16="http://schemas.microsoft.com/office/drawing/2014/main" id="{EA4E2B06-9EC8-4E37-A5DB-61708FDA7DA0}"/>
              </a:ext>
            </a:extLst>
          </p:cNvPr>
          <p:cNvSpPr txBox="1">
            <a:spLocks/>
          </p:cNvSpPr>
          <p:nvPr/>
        </p:nvSpPr>
        <p:spPr>
          <a:xfrm>
            <a:off x="7965920" y="3429000"/>
            <a:ext cx="3842403" cy="146945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just">
              <a:lnSpc>
                <a:spcPct val="107000"/>
              </a:lnSpc>
              <a:spcBef>
                <a:spcPts val="0"/>
              </a:spcBef>
              <a:spcAft>
                <a:spcPts val="800"/>
              </a:spcAft>
            </a:pPr>
            <a:r>
              <a:rPr lang="en-US" sz="2000" b="1" dirty="0">
                <a:solidFill>
                  <a:srgbClr val="FF0000"/>
                </a:solidFill>
                <a:ea typeface="Calibri" panose="020F0502020204030204" pitchFamily="34" charset="0"/>
                <a:cs typeface="Times New Roman" panose="02020603050405020304" pitchFamily="18" charset="0"/>
              </a:rPr>
              <a:t>The purpose of the project is to widen SR 76 between Elm Street and Oak Avenue from a two-lane road to four lanes to relieve congestion.</a:t>
            </a:r>
            <a:endParaRPr lang="en-US" sz="2000" b="1" dirty="0">
              <a:solidFill>
                <a:srgbClr val="FF0000"/>
              </a:solidFill>
              <a:effectLst/>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E16CA6B6-7EE8-40CB-A77E-4E9427966A6D}"/>
              </a:ext>
            </a:extLst>
          </p:cNvPr>
          <p:cNvPicPr>
            <a:picLocks noChangeAspect="1"/>
          </p:cNvPicPr>
          <p:nvPr/>
        </p:nvPicPr>
        <p:blipFill>
          <a:blip r:embed="rId3"/>
          <a:stretch>
            <a:fillRect/>
          </a:stretch>
        </p:blipFill>
        <p:spPr>
          <a:xfrm>
            <a:off x="7013420" y="3682530"/>
            <a:ext cx="952500" cy="933450"/>
          </a:xfrm>
          <a:prstGeom prst="rect">
            <a:avLst/>
          </a:prstGeom>
        </p:spPr>
      </p:pic>
      <p:pic>
        <p:nvPicPr>
          <p:cNvPr id="20" name="Picture 19">
            <a:extLst>
              <a:ext uri="{FF2B5EF4-FFF2-40B4-BE49-F238E27FC236}">
                <a16:creationId xmlns:a16="http://schemas.microsoft.com/office/drawing/2014/main" id="{CF8F2C2B-3488-41F2-A4EA-809819348C9F}"/>
              </a:ext>
            </a:extLst>
          </p:cNvPr>
          <p:cNvPicPr>
            <a:picLocks noChangeAspect="1"/>
          </p:cNvPicPr>
          <p:nvPr/>
        </p:nvPicPr>
        <p:blipFill>
          <a:blip r:embed="rId4"/>
          <a:stretch>
            <a:fillRect/>
          </a:stretch>
        </p:blipFill>
        <p:spPr>
          <a:xfrm>
            <a:off x="6926448" y="1640954"/>
            <a:ext cx="1095375" cy="981075"/>
          </a:xfrm>
          <a:prstGeom prst="rect">
            <a:avLst/>
          </a:prstGeom>
        </p:spPr>
      </p:pic>
      <p:sp>
        <p:nvSpPr>
          <p:cNvPr id="21" name="TextBox 20">
            <a:extLst>
              <a:ext uri="{FF2B5EF4-FFF2-40B4-BE49-F238E27FC236}">
                <a16:creationId xmlns:a16="http://schemas.microsoft.com/office/drawing/2014/main" id="{68FF04AA-07F1-4DEA-90C9-68B3F1E83C92}"/>
              </a:ext>
            </a:extLst>
          </p:cNvPr>
          <p:cNvSpPr txBox="1"/>
          <p:nvPr/>
        </p:nvSpPr>
        <p:spPr>
          <a:xfrm>
            <a:off x="7706034" y="5236817"/>
            <a:ext cx="4362173" cy="1142657"/>
          </a:xfrm>
          <a:prstGeom prst="rect">
            <a:avLst/>
          </a:prstGeom>
        </p:spPr>
        <p:txBody>
          <a:bodyPr vert="horz" lIns="91440" tIns="45720" rIns="91440" bIns="45720" rtlCol="0">
            <a:normAutofit/>
          </a:bodyPr>
          <a:lstStyle/>
          <a:p>
            <a:pPr>
              <a:lnSpc>
                <a:spcPct val="90000"/>
              </a:lnSpc>
              <a:spcAft>
                <a:spcPts val="800"/>
              </a:spcAft>
            </a:pPr>
            <a:r>
              <a:rPr lang="en-US" sz="2000" i="1" dirty="0">
                <a:effectLst/>
                <a:latin typeface="Frutiger LT Std 45 Light" panose="020B0402020204020204" pitchFamily="34" charset="0"/>
              </a:rPr>
              <a:t>This Purpose Sentence gives a solution, discusses a particular action, and does not fully state the problem.</a:t>
            </a:r>
          </a:p>
          <a:p>
            <a:pPr marR="0">
              <a:lnSpc>
                <a:spcPct val="90000"/>
              </a:lnSpc>
              <a:spcBef>
                <a:spcPts val="0"/>
              </a:spcBef>
              <a:spcAft>
                <a:spcPts val="800"/>
              </a:spcAft>
            </a:pPr>
            <a:endParaRPr lang="en-US" sz="2000" i="1" dirty="0">
              <a:solidFill>
                <a:srgbClr val="0F8CCC"/>
              </a:solidFill>
              <a:effectLst/>
              <a:latin typeface="Frutiger LT Std 45 Light" panose="020B0402020204020204" pitchFamily="34" charset="0"/>
            </a:endParaRPr>
          </a:p>
        </p:txBody>
      </p:sp>
    </p:spTree>
    <p:extLst>
      <p:ext uri="{BB962C8B-B14F-4D97-AF65-F5344CB8AC3E}">
        <p14:creationId xmlns:p14="http://schemas.microsoft.com/office/powerpoint/2010/main" val="1403096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a:xfrm>
            <a:off x="270817" y="135914"/>
            <a:ext cx="10922479" cy="766749"/>
          </a:xfrm>
        </p:spPr>
        <p:txBody>
          <a:bodyPr>
            <a:noAutofit/>
          </a:bodyPr>
          <a:lstStyle/>
          <a:p>
            <a:r>
              <a:rPr lang="en-US" dirty="0">
                <a:latin typeface="Frutiger LT Std 45 Light" panose="020B0402020204020204" pitchFamily="34" charset="0"/>
              </a:rPr>
              <a:t>Should Primary and Secondary Purposes Be Included? </a:t>
            </a: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16</a:t>
            </a:fld>
            <a:endParaRPr lang="en-US" dirty="0"/>
          </a:p>
        </p:txBody>
      </p:sp>
      <p:pic>
        <p:nvPicPr>
          <p:cNvPr id="8" name="Picture 7" descr="A screenshot of a computer&#10;&#10;Description automatically generated with low confidence">
            <a:extLst>
              <a:ext uri="{FF2B5EF4-FFF2-40B4-BE49-F238E27FC236}">
                <a16:creationId xmlns:a16="http://schemas.microsoft.com/office/drawing/2014/main" id="{20B99058-7FB5-4A07-AE64-FA935F6FBC76}"/>
              </a:ext>
            </a:extLst>
          </p:cNvPr>
          <p:cNvPicPr>
            <a:picLocks noChangeAspect="1"/>
          </p:cNvPicPr>
          <p:nvPr/>
        </p:nvPicPr>
        <p:blipFill rotWithShape="1">
          <a:blip r:embed="rId3">
            <a:extLst>
              <a:ext uri="{28A0092B-C50C-407E-A947-70E740481C1C}">
                <a14:useLocalDpi xmlns:a14="http://schemas.microsoft.com/office/drawing/2010/main" val="0"/>
              </a:ext>
            </a:extLst>
          </a:blip>
          <a:srcRect b="36039"/>
          <a:stretch/>
        </p:blipFill>
        <p:spPr>
          <a:xfrm>
            <a:off x="2854036" y="314142"/>
            <a:ext cx="11263745" cy="3376602"/>
          </a:xfrm>
          <a:prstGeom prst="rect">
            <a:avLst/>
          </a:prstGeom>
        </p:spPr>
      </p:pic>
      <p:sp>
        <p:nvSpPr>
          <p:cNvPr id="9" name="TextBox 8">
            <a:extLst>
              <a:ext uri="{FF2B5EF4-FFF2-40B4-BE49-F238E27FC236}">
                <a16:creationId xmlns:a16="http://schemas.microsoft.com/office/drawing/2014/main" id="{5A9A5DF0-1B53-4181-BE01-005B63C206EE}"/>
              </a:ext>
            </a:extLst>
          </p:cNvPr>
          <p:cNvSpPr txBox="1"/>
          <p:nvPr/>
        </p:nvSpPr>
        <p:spPr>
          <a:xfrm>
            <a:off x="4289662" y="1290538"/>
            <a:ext cx="3388159" cy="769441"/>
          </a:xfrm>
          <a:prstGeom prst="rect">
            <a:avLst/>
          </a:prstGeom>
          <a:noFill/>
        </p:spPr>
        <p:txBody>
          <a:bodyPr wrap="square" lIns="91440" tIns="45720" rIns="91440" bIns="45720" anchor="t">
            <a:spAutoFit/>
          </a:bodyPr>
          <a:lstStyle/>
          <a:p>
            <a:pPr algn="ctr"/>
            <a:r>
              <a:rPr lang="en-US" sz="4400" b="1" dirty="0">
                <a:solidFill>
                  <a:schemeClr val="bg1"/>
                </a:solidFill>
                <a:latin typeface="Frutiger LT Std 45 Light" panose="020B0402020204020204" pitchFamily="34" charset="0"/>
                <a:cs typeface="Times New Roman" panose="02020603050405020304" pitchFamily="18" charset="0"/>
              </a:rPr>
              <a:t>Primary</a:t>
            </a:r>
            <a:endParaRPr lang="en-US" sz="4400" dirty="0">
              <a:solidFill>
                <a:schemeClr val="bg1"/>
              </a:solidFill>
              <a:latin typeface="Frutiger LT Std 45 Light" panose="020B0402020204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5D02AE4-4F45-413C-B603-894022EA306A}"/>
              </a:ext>
            </a:extLst>
          </p:cNvPr>
          <p:cNvSpPr txBox="1"/>
          <p:nvPr/>
        </p:nvSpPr>
        <p:spPr>
          <a:xfrm>
            <a:off x="8411457" y="1290537"/>
            <a:ext cx="3388159" cy="769441"/>
          </a:xfrm>
          <a:prstGeom prst="rect">
            <a:avLst/>
          </a:prstGeom>
          <a:noFill/>
        </p:spPr>
        <p:txBody>
          <a:bodyPr wrap="square" lIns="91440" tIns="45720" rIns="91440" bIns="45720" anchor="t">
            <a:spAutoFit/>
          </a:bodyPr>
          <a:lstStyle/>
          <a:p>
            <a:pPr algn="ctr"/>
            <a:r>
              <a:rPr lang="en-US" sz="4400" b="1" dirty="0">
                <a:solidFill>
                  <a:schemeClr val="bg1"/>
                </a:solidFill>
                <a:latin typeface="Frutiger LT Std 45 Light" panose="020B0402020204020204" pitchFamily="34" charset="0"/>
                <a:cs typeface="Times New Roman" panose="02020603050405020304" pitchFamily="18" charset="0"/>
              </a:rPr>
              <a:t>Secondary</a:t>
            </a:r>
            <a:endParaRPr lang="en-US" sz="4400" dirty="0">
              <a:solidFill>
                <a:schemeClr val="bg1"/>
              </a:solidFill>
              <a:latin typeface="Frutiger LT Std 45 Light" panose="020B0402020204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FF1AA9AB-D2AB-4A89-B8D1-06B8891A3D08}"/>
              </a:ext>
            </a:extLst>
          </p:cNvPr>
          <p:cNvSpPr txBox="1"/>
          <p:nvPr/>
        </p:nvSpPr>
        <p:spPr>
          <a:xfrm>
            <a:off x="4217136" y="2413337"/>
            <a:ext cx="3700965" cy="2185214"/>
          </a:xfrm>
          <a:prstGeom prst="rect">
            <a:avLst/>
          </a:prstGeom>
          <a:noFill/>
        </p:spPr>
        <p:txBody>
          <a:bodyPr wrap="square" rtlCol="0">
            <a:spAutoFit/>
          </a:bodyPr>
          <a:lstStyle/>
          <a:p>
            <a:pPr marL="287338" lvl="1" indent="-227013">
              <a:spcBef>
                <a:spcPts val="600"/>
              </a:spcBef>
              <a:buClr>
                <a:srgbClr val="005A84"/>
              </a:buClr>
              <a:buFont typeface="Arial" panose="020B0604020202020204" pitchFamily="34" charset="0"/>
              <a:buChar char="•"/>
            </a:pPr>
            <a:r>
              <a:rPr lang="en-US" dirty="0">
                <a:latin typeface="Frutiger LT Std 45 Light" panose="020B0402020204020204" pitchFamily="34" charset="0"/>
              </a:rPr>
              <a:t>Is the “driver” of the project.</a:t>
            </a:r>
          </a:p>
          <a:p>
            <a:pPr marL="287338" lvl="1" indent="-227013">
              <a:spcBef>
                <a:spcPts val="600"/>
              </a:spcBef>
              <a:buClr>
                <a:srgbClr val="005A84"/>
              </a:buClr>
              <a:buFont typeface="Arial" panose="020B0604020202020204" pitchFamily="34" charset="0"/>
              <a:buChar char="•"/>
            </a:pPr>
            <a:r>
              <a:rPr lang="en-US" dirty="0">
                <a:latin typeface="Frutiger LT Std 45 Light" panose="020B0402020204020204" pitchFamily="34" charset="0"/>
              </a:rPr>
              <a:t>Reflects the fundamental reason why the project is being proposed.</a:t>
            </a:r>
          </a:p>
          <a:p>
            <a:pPr marL="287338" lvl="1" indent="-227013">
              <a:spcBef>
                <a:spcPts val="600"/>
              </a:spcBef>
              <a:buClr>
                <a:srgbClr val="005A84"/>
              </a:buClr>
              <a:buFont typeface="Arial" panose="020B0604020202020204" pitchFamily="34" charset="0"/>
              <a:buChar char="•"/>
            </a:pPr>
            <a:r>
              <a:rPr lang="en-US" dirty="0">
                <a:latin typeface="Frutiger LT Std 45 Light" panose="020B0402020204020204" pitchFamily="34" charset="0"/>
              </a:rPr>
              <a:t>Used to develop and screen alternatives.</a:t>
            </a:r>
          </a:p>
          <a:p>
            <a:pPr lvl="1">
              <a:buClr>
                <a:srgbClr val="005A84"/>
              </a:buClr>
            </a:pPr>
            <a:endParaRPr lang="en-US" dirty="0">
              <a:latin typeface="Frutiger LT Std 45 Light" panose="020B0402020204020204" pitchFamily="34" charset="0"/>
            </a:endParaRPr>
          </a:p>
        </p:txBody>
      </p:sp>
      <p:sp>
        <p:nvSpPr>
          <p:cNvPr id="15" name="TextBox 14">
            <a:extLst>
              <a:ext uri="{FF2B5EF4-FFF2-40B4-BE49-F238E27FC236}">
                <a16:creationId xmlns:a16="http://schemas.microsoft.com/office/drawing/2014/main" id="{90D80388-A0C9-40BB-99A6-3BE169B2E865}"/>
              </a:ext>
            </a:extLst>
          </p:cNvPr>
          <p:cNvSpPr txBox="1"/>
          <p:nvPr/>
        </p:nvSpPr>
        <p:spPr>
          <a:xfrm>
            <a:off x="8304219" y="2404981"/>
            <a:ext cx="3565840" cy="2385268"/>
          </a:xfrm>
          <a:prstGeom prst="rect">
            <a:avLst/>
          </a:prstGeom>
          <a:noFill/>
        </p:spPr>
        <p:txBody>
          <a:bodyPr wrap="square" rtlCol="0">
            <a:spAutoFit/>
          </a:bodyPr>
          <a:lstStyle/>
          <a:p>
            <a:pPr marL="287338" lvl="1" indent="-227013">
              <a:spcBef>
                <a:spcPts val="600"/>
              </a:spcBef>
              <a:buClr>
                <a:srgbClr val="005A84"/>
              </a:buClr>
              <a:buFont typeface="Arial" panose="020B0604020202020204" pitchFamily="34" charset="0"/>
              <a:buChar char="•"/>
            </a:pPr>
            <a:r>
              <a:rPr lang="en-US" dirty="0">
                <a:latin typeface="Frutiger LT Std 45 Light" panose="020B0402020204020204" pitchFamily="34" charset="0"/>
              </a:rPr>
              <a:t>Is an additional purpose that is desirable (non-critical), but not the core purpose of the project.</a:t>
            </a:r>
          </a:p>
          <a:p>
            <a:pPr marL="287338" lvl="1" indent="-227013">
              <a:spcBef>
                <a:spcPts val="600"/>
              </a:spcBef>
              <a:buClr>
                <a:srgbClr val="005A84"/>
              </a:buClr>
              <a:buFont typeface="Arial" panose="020B0604020202020204" pitchFamily="34" charset="0"/>
              <a:buChar char="•"/>
            </a:pPr>
            <a:r>
              <a:rPr lang="en-US" dirty="0">
                <a:latin typeface="Frutiger LT Std 45 Light" panose="020B0402020204020204" pitchFamily="34" charset="0"/>
              </a:rPr>
              <a:t>Not used to screen alternatives, however they may be able to support selection of the preferred alternative.</a:t>
            </a:r>
          </a:p>
          <a:p>
            <a:pPr marL="914400" lvl="1" indent="-457200">
              <a:buClr>
                <a:srgbClr val="005A84"/>
              </a:buClr>
              <a:buFont typeface="Arial" panose="020B0604020202020204" pitchFamily="34" charset="0"/>
              <a:buChar char="•"/>
            </a:pPr>
            <a:endParaRPr lang="en-US" dirty="0">
              <a:latin typeface="Frutiger LT Std 45 Light" panose="020B0402020204020204" pitchFamily="34" charset="0"/>
            </a:endParaRPr>
          </a:p>
        </p:txBody>
      </p:sp>
      <p:sp>
        <p:nvSpPr>
          <p:cNvPr id="16" name="TextBox 15">
            <a:extLst>
              <a:ext uri="{FF2B5EF4-FFF2-40B4-BE49-F238E27FC236}">
                <a16:creationId xmlns:a16="http://schemas.microsoft.com/office/drawing/2014/main" id="{D3D47394-81FE-4A33-9FB5-E2AF870EB1A8}"/>
              </a:ext>
            </a:extLst>
          </p:cNvPr>
          <p:cNvSpPr txBox="1"/>
          <p:nvPr/>
        </p:nvSpPr>
        <p:spPr>
          <a:xfrm>
            <a:off x="392385" y="1196819"/>
            <a:ext cx="3565840" cy="2092881"/>
          </a:xfrm>
          <a:prstGeom prst="rect">
            <a:avLst/>
          </a:prstGeom>
          <a:noFill/>
        </p:spPr>
        <p:txBody>
          <a:bodyPr wrap="square" rtlCol="0">
            <a:spAutoFit/>
          </a:bodyPr>
          <a:lstStyle/>
          <a:p>
            <a:pPr marL="287338" lvl="1" indent="-227013">
              <a:spcBef>
                <a:spcPts val="1200"/>
              </a:spcBef>
              <a:buClr>
                <a:srgbClr val="005A84"/>
              </a:buClr>
              <a:buFont typeface="Arial" panose="020B0604020202020204" pitchFamily="34" charset="0"/>
              <a:buChar char="•"/>
            </a:pPr>
            <a:r>
              <a:rPr lang="en-US" sz="2000" dirty="0">
                <a:latin typeface="Frutiger LT Std 45 Light" panose="020B0402020204020204" pitchFamily="34" charset="0"/>
              </a:rPr>
              <a:t>There can be primary and secondary Purposes, but it is not required to have both.</a:t>
            </a:r>
          </a:p>
          <a:p>
            <a:pPr marL="287338" lvl="1" indent="-227013">
              <a:spcBef>
                <a:spcPts val="1200"/>
              </a:spcBef>
              <a:buClr>
                <a:srgbClr val="005A84"/>
              </a:buClr>
              <a:buFont typeface="Arial" panose="020B0604020202020204" pitchFamily="34" charset="0"/>
              <a:buChar char="•"/>
            </a:pPr>
            <a:r>
              <a:rPr lang="en-US" sz="2000" dirty="0">
                <a:latin typeface="Frutiger LT Std 45 Light" panose="020B0402020204020204" pitchFamily="34" charset="0"/>
              </a:rPr>
              <a:t>Data must be provided to support both primary and secondary Purposes.</a:t>
            </a:r>
          </a:p>
        </p:txBody>
      </p:sp>
      <p:sp>
        <p:nvSpPr>
          <p:cNvPr id="4" name="Oval 3">
            <a:extLst>
              <a:ext uri="{FF2B5EF4-FFF2-40B4-BE49-F238E27FC236}">
                <a16:creationId xmlns:a16="http://schemas.microsoft.com/office/drawing/2014/main" id="{930D33C1-4B9D-4425-878A-065DFEF366E5}"/>
              </a:ext>
            </a:extLst>
          </p:cNvPr>
          <p:cNvSpPr/>
          <p:nvPr/>
        </p:nvSpPr>
        <p:spPr>
          <a:xfrm>
            <a:off x="7677821" y="1343944"/>
            <a:ext cx="733636" cy="716033"/>
          </a:xfrm>
          <a:prstGeom prst="ellipse">
            <a:avLst/>
          </a:prstGeom>
          <a:solidFill>
            <a:srgbClr val="106D9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C80A890-CC61-455E-A7E9-B37D379FDDDC}"/>
              </a:ext>
            </a:extLst>
          </p:cNvPr>
          <p:cNvSpPr txBox="1"/>
          <p:nvPr/>
        </p:nvSpPr>
        <p:spPr>
          <a:xfrm>
            <a:off x="7841673" y="1475202"/>
            <a:ext cx="569784" cy="400110"/>
          </a:xfrm>
          <a:prstGeom prst="rect">
            <a:avLst/>
          </a:prstGeom>
          <a:noFill/>
        </p:spPr>
        <p:txBody>
          <a:bodyPr wrap="square" rtlCol="0">
            <a:spAutoFit/>
          </a:bodyPr>
          <a:lstStyle/>
          <a:p>
            <a:r>
              <a:rPr lang="en-US" sz="2000" b="1" dirty="0">
                <a:solidFill>
                  <a:schemeClr val="bg1"/>
                </a:solidFill>
                <a:latin typeface="Frutiger LT Std 45 Light" panose="020B0402020204020204" pitchFamily="34" charset="0"/>
              </a:rPr>
              <a:t>vs.</a:t>
            </a:r>
          </a:p>
        </p:txBody>
      </p:sp>
      <p:sp>
        <p:nvSpPr>
          <p:cNvPr id="13" name="Rectangle: Top Corners Rounded 12">
            <a:extLst>
              <a:ext uri="{FF2B5EF4-FFF2-40B4-BE49-F238E27FC236}">
                <a16:creationId xmlns:a16="http://schemas.microsoft.com/office/drawing/2014/main" id="{C966A95B-1CCD-44D6-84F0-5E43801EF432}"/>
              </a:ext>
            </a:extLst>
          </p:cNvPr>
          <p:cNvSpPr/>
          <p:nvPr/>
        </p:nvSpPr>
        <p:spPr>
          <a:xfrm rot="16200000">
            <a:off x="7505337" y="1552130"/>
            <a:ext cx="1274730" cy="7661335"/>
          </a:xfrm>
          <a:prstGeom prst="round2SameRect">
            <a:avLst>
              <a:gd name="adj1" fmla="val 10870"/>
              <a:gd name="adj2" fmla="val 2502"/>
            </a:avLst>
          </a:prstGeom>
          <a:solidFill>
            <a:srgbClr val="0F8CCC"/>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16B43193-D928-4D66-AF34-3D37FFEA147D}"/>
              </a:ext>
            </a:extLst>
          </p:cNvPr>
          <p:cNvSpPr txBox="1"/>
          <p:nvPr/>
        </p:nvSpPr>
        <p:spPr>
          <a:xfrm>
            <a:off x="3476138" y="5151964"/>
            <a:ext cx="3403176" cy="461665"/>
          </a:xfrm>
          <a:prstGeom prst="rect">
            <a:avLst/>
          </a:prstGeom>
          <a:noFill/>
          <a:effectLst>
            <a:outerShdw blurRad="50800" dist="50800" dir="5400000" algn="ctr" rotWithShape="0">
              <a:srgbClr val="106D98"/>
            </a:outerShdw>
          </a:effectLst>
        </p:spPr>
        <p:txBody>
          <a:bodyPr wrap="square">
            <a:spAutoFit/>
          </a:bodyPr>
          <a:lstStyle/>
          <a:p>
            <a:pPr algn="ctr"/>
            <a:r>
              <a:rPr lang="en-US" sz="2400" i="1" dirty="0">
                <a:solidFill>
                  <a:schemeClr val="bg1"/>
                </a:solidFill>
                <a:latin typeface="Franklin Gothic Medium" panose="020B0603020102020204" pitchFamily="34" charset="0"/>
              </a:rPr>
              <a:t>Example</a:t>
            </a:r>
          </a:p>
        </p:txBody>
      </p:sp>
      <p:sp>
        <p:nvSpPr>
          <p:cNvPr id="19" name="Content Placeholder 1">
            <a:extLst>
              <a:ext uri="{FF2B5EF4-FFF2-40B4-BE49-F238E27FC236}">
                <a16:creationId xmlns:a16="http://schemas.microsoft.com/office/drawing/2014/main" id="{CB947B00-EEAC-4C40-89CA-62623F82D7DC}"/>
              </a:ext>
            </a:extLst>
          </p:cNvPr>
          <p:cNvSpPr txBox="1">
            <a:spLocks/>
          </p:cNvSpPr>
          <p:nvPr/>
        </p:nvSpPr>
        <p:spPr>
          <a:xfrm>
            <a:off x="6043417" y="4801362"/>
            <a:ext cx="5826642" cy="18664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bg1"/>
                </a:solidFill>
                <a:effectLst/>
              </a:rPr>
              <a:t>The Purpose of this project is to improve roadway deficiencies (primary purpose) along Florida Road between Riverview Drive and College Avenue.  In addition, a goal of this project is to improve safety conditions (secondary purpose) for vehicle and pedestrian traffic.</a:t>
            </a:r>
          </a:p>
        </p:txBody>
      </p:sp>
    </p:spTree>
    <p:extLst>
      <p:ext uri="{BB962C8B-B14F-4D97-AF65-F5344CB8AC3E}">
        <p14:creationId xmlns:p14="http://schemas.microsoft.com/office/powerpoint/2010/main" val="356934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a:xfrm>
            <a:off x="216358" y="105343"/>
            <a:ext cx="10922479" cy="766749"/>
          </a:xfrm>
        </p:spPr>
        <p:txBody>
          <a:bodyPr>
            <a:normAutofit/>
          </a:bodyPr>
          <a:lstStyle/>
          <a:p>
            <a:r>
              <a:rPr lang="en-US" sz="3100" dirty="0">
                <a:latin typeface="Frutiger LT Std 45 Light" panose="020B0402020204020204" pitchFamily="34" charset="0"/>
              </a:rPr>
              <a:t>Define the Need …the “Why” the Proposed Action is Needed</a:t>
            </a: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17</a:t>
            </a:fld>
            <a:endParaRPr lang="en-US" dirty="0"/>
          </a:p>
        </p:txBody>
      </p:sp>
      <p:sp>
        <p:nvSpPr>
          <p:cNvPr id="9" name="TextBox 8">
            <a:extLst>
              <a:ext uri="{FF2B5EF4-FFF2-40B4-BE49-F238E27FC236}">
                <a16:creationId xmlns:a16="http://schemas.microsoft.com/office/drawing/2014/main" id="{38B4E877-5069-46A2-9AD2-27F39791CFDA}"/>
              </a:ext>
            </a:extLst>
          </p:cNvPr>
          <p:cNvSpPr txBox="1"/>
          <p:nvPr/>
        </p:nvSpPr>
        <p:spPr>
          <a:xfrm>
            <a:off x="240189" y="1140256"/>
            <a:ext cx="3860942" cy="5386090"/>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i="0" dirty="0">
                <a:effectLst/>
                <a:latin typeface="Frutiger LT Std 45 Light" panose="020B0402020204020204" pitchFamily="34" charset="0"/>
              </a:rPr>
              <a:t>Provide data to support the problem statement (purpose).</a:t>
            </a:r>
          </a:p>
          <a:p>
            <a:pPr marL="287338" lvl="1" indent="-227013">
              <a:buClr>
                <a:srgbClr val="005A84"/>
              </a:buClr>
              <a:buFont typeface="Arial" panose="020B0604020202020204" pitchFamily="34" charset="0"/>
              <a:buChar char="•"/>
            </a:pPr>
            <a:r>
              <a:rPr lang="en-US" i="0" dirty="0">
                <a:effectLst/>
                <a:latin typeface="Frutiger LT Std 45 Light" panose="020B0402020204020204" pitchFamily="34" charset="0"/>
              </a:rPr>
              <a:t>Describe the key problem(s) and the cause of those problems that are being addressed by the proposed project/action. </a:t>
            </a:r>
          </a:p>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Provide verifiable</a:t>
            </a:r>
            <a:r>
              <a:rPr lang="en-US" i="0" dirty="0">
                <a:effectLst/>
                <a:latin typeface="Frutiger LT Std 45 Light" panose="020B0402020204020204" pitchFamily="34" charset="0"/>
              </a:rPr>
              <a:t> data in tables and graphs to document a demonstrated need.</a:t>
            </a:r>
            <a:r>
              <a:rPr lang="en-US" dirty="0">
                <a:latin typeface="Frutiger LT Std 45 Light" panose="020B0402020204020204" pitchFamily="34" charset="0"/>
              </a:rPr>
              <a:t> </a:t>
            </a:r>
          </a:p>
          <a:p>
            <a:pPr marL="287338" lvl="1" indent="-227013">
              <a:buClr>
                <a:srgbClr val="005A84"/>
              </a:buClr>
              <a:buFont typeface="Arial" panose="020B0604020202020204" pitchFamily="34" charset="0"/>
              <a:buChar char="•"/>
            </a:pPr>
            <a:r>
              <a:rPr lang="en-US" i="0" dirty="0">
                <a:effectLst/>
                <a:latin typeface="Frutiger LT Std 45 Light" panose="020B0402020204020204" pitchFamily="34" charset="0"/>
              </a:rPr>
              <a:t>Do not include non-transportation-related issues or outcomes and goals that are desirable, but not essential. </a:t>
            </a:r>
            <a:r>
              <a:rPr lang="en-US" dirty="0">
                <a:latin typeface="Frutiger LT Std 45 Light" panose="020B0402020204020204" pitchFamily="34" charset="0"/>
              </a:rPr>
              <a:t>For example, </a:t>
            </a:r>
            <a:r>
              <a:rPr lang="en-US" i="0" dirty="0">
                <a:effectLst/>
                <a:latin typeface="Frutiger LT Std 45 Light" panose="020B0402020204020204" pitchFamily="34" charset="0"/>
              </a:rPr>
              <a:t>do not include “minimization of environmental impacts.” </a:t>
            </a:r>
          </a:p>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Be consistent with the Purpose sentence. </a:t>
            </a:r>
            <a:br>
              <a:rPr lang="en-US" sz="2000" dirty="0"/>
            </a:br>
            <a:endParaRPr lang="en-US" sz="2000" dirty="0">
              <a:latin typeface="Frutiger LT Std 45 Light" panose="020B0402020204020204" pitchFamily="34" charset="0"/>
            </a:endParaRPr>
          </a:p>
        </p:txBody>
      </p:sp>
      <p:pic>
        <p:nvPicPr>
          <p:cNvPr id="10" name="Graphic 9">
            <a:extLst>
              <a:ext uri="{FF2B5EF4-FFF2-40B4-BE49-F238E27FC236}">
                <a16:creationId xmlns:a16="http://schemas.microsoft.com/office/drawing/2014/main" id="{0C2E1A56-6AB9-4434-A527-F7360F7C85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145615" y="4267295"/>
            <a:ext cx="7343822" cy="2014138"/>
          </a:xfrm>
          <a:prstGeom prst="rect">
            <a:avLst/>
          </a:prstGeom>
        </p:spPr>
      </p:pic>
      <p:sp>
        <p:nvSpPr>
          <p:cNvPr id="11" name="TextBox 10">
            <a:extLst>
              <a:ext uri="{FF2B5EF4-FFF2-40B4-BE49-F238E27FC236}">
                <a16:creationId xmlns:a16="http://schemas.microsoft.com/office/drawing/2014/main" id="{395AB22D-3CA7-4103-ADA3-61D069CB9ED2}"/>
              </a:ext>
            </a:extLst>
          </p:cNvPr>
          <p:cNvSpPr txBox="1"/>
          <p:nvPr/>
        </p:nvSpPr>
        <p:spPr>
          <a:xfrm>
            <a:off x="6168604" y="4463178"/>
            <a:ext cx="4970233" cy="2185214"/>
          </a:xfrm>
          <a:prstGeom prst="rect">
            <a:avLst/>
          </a:prstGeom>
          <a:noFill/>
        </p:spPr>
        <p:txBody>
          <a:bodyPr wrap="square" rtlCol="0">
            <a:spAutoFit/>
          </a:bodyPr>
          <a:lstStyle/>
          <a:p>
            <a:pPr algn="ctr"/>
            <a:r>
              <a:rPr lang="en-US" b="1" dirty="0">
                <a:solidFill>
                  <a:schemeClr val="bg1"/>
                </a:solidFill>
                <a:latin typeface="Frutiger LT Std 45 Light" panose="020B0402020204020204" pitchFamily="34" charset="0"/>
              </a:rPr>
              <a:t>TIP</a:t>
            </a:r>
            <a:r>
              <a:rPr lang="en-US" dirty="0">
                <a:solidFill>
                  <a:schemeClr val="bg1"/>
                </a:solidFill>
                <a:latin typeface="Frutiger LT Std 45 Light" panose="020B0402020204020204" pitchFamily="34" charset="0"/>
              </a:rPr>
              <a:t>: L</a:t>
            </a:r>
            <a:r>
              <a:rPr lang="en-US" sz="1800" b="0" i="0" dirty="0">
                <a:solidFill>
                  <a:schemeClr val="bg1"/>
                </a:solidFill>
                <a:effectLst/>
                <a:latin typeface="Frutiger LT Std 45 Light" panose="020B0402020204020204" pitchFamily="34" charset="0"/>
              </a:rPr>
              <a:t>imit the Need Statement to problems or unsatisfactory conditions for which a solution is truly needed – the more concise and focused the Need </a:t>
            </a:r>
            <a:r>
              <a:rPr lang="en-US" dirty="0">
                <a:solidFill>
                  <a:schemeClr val="bg1"/>
                </a:solidFill>
                <a:latin typeface="Frutiger LT Std 45 Light" panose="020B0402020204020204" pitchFamily="34" charset="0"/>
              </a:rPr>
              <a:t>S</a:t>
            </a:r>
            <a:r>
              <a:rPr lang="en-US" sz="1800" b="0" i="0" dirty="0">
                <a:solidFill>
                  <a:schemeClr val="bg1"/>
                </a:solidFill>
                <a:effectLst/>
                <a:latin typeface="Frutiger LT Std 45 Light" panose="020B0402020204020204" pitchFamily="34" charset="0"/>
              </a:rPr>
              <a:t>tatement, the easier it will be to later compare and evaluate alternatives.</a:t>
            </a:r>
            <a:br>
              <a:rPr lang="en-US" sz="1800" dirty="0">
                <a:latin typeface="Frutiger LT Std 45 Light" panose="020B0402020204020204" pitchFamily="34" charset="0"/>
              </a:rPr>
            </a:br>
            <a:endParaRPr lang="en-US" sz="2800" dirty="0">
              <a:latin typeface="Frutiger LT Std 45 Light" panose="020B0402020204020204" pitchFamily="34" charset="0"/>
            </a:endParaRPr>
          </a:p>
          <a:p>
            <a:pPr algn="ctr"/>
            <a:r>
              <a:rPr lang="en-US" dirty="0">
                <a:solidFill>
                  <a:schemeClr val="bg1"/>
                </a:solidFill>
                <a:latin typeface="Frutiger LT Std 45 Light" panose="020B0402020204020204" pitchFamily="34" charset="0"/>
              </a:rPr>
              <a:t> </a:t>
            </a:r>
            <a:endParaRPr lang="en-US" sz="1400" dirty="0">
              <a:solidFill>
                <a:schemeClr val="bg1"/>
              </a:solidFill>
              <a:latin typeface="Frutiger LT Std 45 Light" panose="020B0402020204020204" pitchFamily="34" charset="0"/>
            </a:endParaRPr>
          </a:p>
        </p:txBody>
      </p:sp>
      <p:sp>
        <p:nvSpPr>
          <p:cNvPr id="12" name="Rectangle: Top Corners Rounded 11">
            <a:extLst>
              <a:ext uri="{FF2B5EF4-FFF2-40B4-BE49-F238E27FC236}">
                <a16:creationId xmlns:a16="http://schemas.microsoft.com/office/drawing/2014/main" id="{8E01E3E7-E1B7-4046-8E53-CD4934AD9EE1}"/>
              </a:ext>
            </a:extLst>
          </p:cNvPr>
          <p:cNvSpPr/>
          <p:nvPr/>
        </p:nvSpPr>
        <p:spPr>
          <a:xfrm rot="16200000">
            <a:off x="3963354" y="1432227"/>
            <a:ext cx="2866634" cy="2502109"/>
          </a:xfrm>
          <a:prstGeom prst="round2SameRect">
            <a:avLst>
              <a:gd name="adj1" fmla="val 10870"/>
              <a:gd name="adj2" fmla="val 0"/>
            </a:avLst>
          </a:prstGeom>
          <a:solidFill>
            <a:srgbClr val="6ABEC8"/>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FAAAA7B-2C81-4C54-BF4B-0C8D53BED60A}"/>
              </a:ext>
            </a:extLst>
          </p:cNvPr>
          <p:cNvSpPr txBox="1"/>
          <p:nvPr/>
        </p:nvSpPr>
        <p:spPr>
          <a:xfrm>
            <a:off x="4346352" y="2452448"/>
            <a:ext cx="2390344" cy="461665"/>
          </a:xfrm>
          <a:prstGeom prst="rect">
            <a:avLst/>
          </a:prstGeom>
          <a:noFill/>
          <a:effectLst>
            <a:outerShdw blurRad="50800" dist="50800" dir="5400000" algn="ctr" rotWithShape="0">
              <a:srgbClr val="106D98"/>
            </a:outerShdw>
          </a:effectLst>
        </p:spPr>
        <p:txBody>
          <a:bodyPr wrap="square">
            <a:spAutoFit/>
          </a:bodyPr>
          <a:lstStyle/>
          <a:p>
            <a:pPr algn="ctr"/>
            <a:r>
              <a:rPr lang="en-US" sz="2400" i="1" dirty="0">
                <a:solidFill>
                  <a:schemeClr val="bg1"/>
                </a:solidFill>
                <a:latin typeface="Franklin Gothic Medium" panose="020B0603020102020204" pitchFamily="34" charset="0"/>
              </a:rPr>
              <a:t>Need</a:t>
            </a:r>
          </a:p>
        </p:txBody>
      </p:sp>
      <p:sp>
        <p:nvSpPr>
          <p:cNvPr id="14" name="Content Placeholder 1">
            <a:extLst>
              <a:ext uri="{FF2B5EF4-FFF2-40B4-BE49-F238E27FC236}">
                <a16:creationId xmlns:a16="http://schemas.microsoft.com/office/drawing/2014/main" id="{5687972A-1ED0-41CC-8191-45FDFD2DE588}"/>
              </a:ext>
            </a:extLst>
          </p:cNvPr>
          <p:cNvSpPr txBox="1">
            <a:spLocks/>
          </p:cNvSpPr>
          <p:nvPr/>
        </p:nvSpPr>
        <p:spPr>
          <a:xfrm>
            <a:off x="6736695" y="1323176"/>
            <a:ext cx="4560671" cy="27934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solidFill>
                  <a:srgbClr val="000000"/>
                </a:solidFill>
                <a:effectLst/>
              </a:rPr>
              <a:t>The project is needed because SR 76 between the intersections with Elm Street and Maple Street is:</a:t>
            </a:r>
          </a:p>
          <a:p>
            <a:r>
              <a:rPr lang="en-US" sz="1600" b="0" dirty="0">
                <a:solidFill>
                  <a:srgbClr val="000000"/>
                </a:solidFill>
                <a:effectLst/>
              </a:rPr>
              <a:t>(a) inadequate to meet current and future traffic volumes, resulting in congestion, reduced mobility, and a Level of Service of ‘F’ on this stretch of highway; and</a:t>
            </a:r>
          </a:p>
          <a:p>
            <a:r>
              <a:rPr lang="en-US" sz="1600" b="0" dirty="0">
                <a:solidFill>
                  <a:srgbClr val="000000"/>
                </a:solidFill>
                <a:effectLst/>
              </a:rPr>
              <a:t>(b) does not meet current design standards as the travel lanes are too narrow and there are no shoulders.</a:t>
            </a:r>
            <a:r>
              <a:rPr lang="en-US" sz="1600" dirty="0"/>
              <a:t> </a:t>
            </a:r>
          </a:p>
        </p:txBody>
      </p:sp>
    </p:spTree>
    <p:extLst>
      <p:ext uri="{BB962C8B-B14F-4D97-AF65-F5344CB8AC3E}">
        <p14:creationId xmlns:p14="http://schemas.microsoft.com/office/powerpoint/2010/main" val="3646978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13369DAD-4DEA-41E1-B68E-7F25F67ABD0F}"/>
              </a:ext>
            </a:extLst>
          </p:cNvPr>
          <p:cNvSpPr txBox="1">
            <a:spLocks/>
          </p:cNvSpPr>
          <p:nvPr/>
        </p:nvSpPr>
        <p:spPr>
          <a:xfrm>
            <a:off x="311354" y="955040"/>
            <a:ext cx="11880645" cy="665594"/>
          </a:xfrm>
          <a:prstGeom prst="rect">
            <a:avLst/>
          </a:prstGeom>
          <a:solidFill>
            <a:srgbClr val="106D98"/>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9 Elements of Need</a:t>
            </a:r>
          </a:p>
        </p:txBody>
      </p:sp>
      <p:sp>
        <p:nvSpPr>
          <p:cNvPr id="52" name="Rectangle 51">
            <a:extLst>
              <a:ext uri="{FF2B5EF4-FFF2-40B4-BE49-F238E27FC236}">
                <a16:creationId xmlns:a16="http://schemas.microsoft.com/office/drawing/2014/main" id="{9E2A3310-F44C-4FD2-9862-D16E36723C6B}"/>
              </a:ext>
            </a:extLst>
          </p:cNvPr>
          <p:cNvSpPr/>
          <p:nvPr/>
        </p:nvSpPr>
        <p:spPr>
          <a:xfrm>
            <a:off x="0" y="950489"/>
            <a:ext cx="311354" cy="67014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B71E74A-0BF2-4925-9295-8B21B12ED5B8}"/>
              </a:ext>
            </a:extLst>
          </p:cNvPr>
          <p:cNvGrpSpPr/>
          <p:nvPr/>
        </p:nvGrpSpPr>
        <p:grpSpPr>
          <a:xfrm>
            <a:off x="4248150" y="1188447"/>
            <a:ext cx="7717603" cy="5315158"/>
            <a:chOff x="3141149" y="382465"/>
            <a:chExt cx="8929379" cy="6149715"/>
          </a:xfrm>
        </p:grpSpPr>
        <p:grpSp>
          <p:nvGrpSpPr>
            <p:cNvPr id="48" name="Group 47">
              <a:extLst>
                <a:ext uri="{FF2B5EF4-FFF2-40B4-BE49-F238E27FC236}">
                  <a16:creationId xmlns:a16="http://schemas.microsoft.com/office/drawing/2014/main" id="{B99D9BC9-15CA-4C11-B458-0003EDB244C0}"/>
                </a:ext>
              </a:extLst>
            </p:cNvPr>
            <p:cNvGrpSpPr/>
            <p:nvPr/>
          </p:nvGrpSpPr>
          <p:grpSpPr>
            <a:xfrm>
              <a:off x="3141149" y="382465"/>
              <a:ext cx="8929379" cy="6149715"/>
              <a:chOff x="939103" y="66933"/>
              <a:chExt cx="9743842" cy="6710639"/>
            </a:xfrm>
          </p:grpSpPr>
          <p:pic>
            <p:nvPicPr>
              <p:cNvPr id="13" name="Graphic 12">
                <a:extLst>
                  <a:ext uri="{FF2B5EF4-FFF2-40B4-BE49-F238E27FC236}">
                    <a16:creationId xmlns:a16="http://schemas.microsoft.com/office/drawing/2014/main" id="{F83D47C0-B391-499D-AF5B-55D88E8778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10475" y="480538"/>
                <a:ext cx="5971569" cy="5896924"/>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F6D7CF98-C70E-44E8-83AA-672CB1FFF573}"/>
                  </a:ext>
                </a:extLst>
              </p:cNvPr>
              <p:cNvSpPr txBox="1"/>
              <p:nvPr/>
            </p:nvSpPr>
            <p:spPr>
              <a:xfrm>
                <a:off x="7449120" y="104496"/>
                <a:ext cx="2091062" cy="505158"/>
              </a:xfrm>
              <a:prstGeom prst="rect">
                <a:avLst/>
              </a:prstGeom>
              <a:noFill/>
            </p:spPr>
            <p:txBody>
              <a:bodyPr wrap="none" rtlCol="0">
                <a:spAutoFit/>
              </a:bodyPr>
              <a:lstStyle/>
              <a:p>
                <a:pPr algn="ctr"/>
                <a:r>
                  <a:rPr lang="en-US" sz="2000" b="1" dirty="0">
                    <a:solidFill>
                      <a:schemeClr val="bg1"/>
                    </a:solidFill>
                  </a:rPr>
                  <a:t>Project Status</a:t>
                </a:r>
              </a:p>
            </p:txBody>
          </p:sp>
          <p:sp>
            <p:nvSpPr>
              <p:cNvPr id="5" name="TextBox 4">
                <a:extLst>
                  <a:ext uri="{FF2B5EF4-FFF2-40B4-BE49-F238E27FC236}">
                    <a16:creationId xmlns:a16="http://schemas.microsoft.com/office/drawing/2014/main" id="{EB2C4E38-8722-41A1-ACFB-E91F7FA0237E}"/>
                  </a:ext>
                </a:extLst>
              </p:cNvPr>
              <p:cNvSpPr txBox="1"/>
              <p:nvPr/>
            </p:nvSpPr>
            <p:spPr>
              <a:xfrm>
                <a:off x="9148272" y="1935843"/>
                <a:ext cx="1091966" cy="400110"/>
              </a:xfrm>
              <a:prstGeom prst="rect">
                <a:avLst/>
              </a:prstGeom>
              <a:noFill/>
            </p:spPr>
            <p:txBody>
              <a:bodyPr wrap="none" rtlCol="0">
                <a:spAutoFit/>
              </a:bodyPr>
              <a:lstStyle/>
              <a:p>
                <a:r>
                  <a:rPr lang="en-US" sz="2000" b="1" dirty="0"/>
                  <a:t>Capacity</a:t>
                </a:r>
              </a:p>
            </p:txBody>
          </p:sp>
          <p:sp>
            <p:nvSpPr>
              <p:cNvPr id="6" name="TextBox 5">
                <a:extLst>
                  <a:ext uri="{FF2B5EF4-FFF2-40B4-BE49-F238E27FC236}">
                    <a16:creationId xmlns:a16="http://schemas.microsoft.com/office/drawing/2014/main" id="{3F49AEA8-C0FF-4600-B059-45720D32190B}"/>
                  </a:ext>
                </a:extLst>
              </p:cNvPr>
              <p:cNvSpPr txBox="1"/>
              <p:nvPr/>
            </p:nvSpPr>
            <p:spPr>
              <a:xfrm>
                <a:off x="9499271" y="3636941"/>
                <a:ext cx="847155" cy="400110"/>
              </a:xfrm>
              <a:prstGeom prst="rect">
                <a:avLst/>
              </a:prstGeom>
              <a:noFill/>
            </p:spPr>
            <p:txBody>
              <a:bodyPr wrap="none" rtlCol="0">
                <a:spAutoFit/>
              </a:bodyPr>
              <a:lstStyle/>
              <a:p>
                <a:r>
                  <a:rPr lang="en-US" sz="2000" b="1" dirty="0"/>
                  <a:t>Safety</a:t>
                </a:r>
              </a:p>
            </p:txBody>
          </p:sp>
          <p:sp>
            <p:nvSpPr>
              <p:cNvPr id="7" name="TextBox 6">
                <a:extLst>
                  <a:ext uri="{FF2B5EF4-FFF2-40B4-BE49-F238E27FC236}">
                    <a16:creationId xmlns:a16="http://schemas.microsoft.com/office/drawing/2014/main" id="{80D8D891-F335-4E9E-AC9D-9E2BE2A26C1D}"/>
                  </a:ext>
                </a:extLst>
              </p:cNvPr>
              <p:cNvSpPr txBox="1"/>
              <p:nvPr/>
            </p:nvSpPr>
            <p:spPr>
              <a:xfrm>
                <a:off x="8705562" y="5046850"/>
                <a:ext cx="1977383" cy="772453"/>
              </a:xfrm>
              <a:prstGeom prst="rect">
                <a:avLst/>
              </a:prstGeom>
              <a:noFill/>
            </p:spPr>
            <p:txBody>
              <a:bodyPr wrap="none" rtlCol="0">
                <a:spAutoFit/>
              </a:bodyPr>
              <a:lstStyle/>
              <a:p>
                <a:r>
                  <a:rPr lang="en-US" sz="2000" b="1" dirty="0"/>
                  <a:t>Transportation </a:t>
                </a:r>
              </a:p>
              <a:p>
                <a:r>
                  <a:rPr lang="en-US" sz="2000" b="1" dirty="0"/>
                  <a:t>Demand</a:t>
                </a:r>
              </a:p>
            </p:txBody>
          </p:sp>
          <p:sp>
            <p:nvSpPr>
              <p:cNvPr id="8" name="TextBox 7">
                <a:extLst>
                  <a:ext uri="{FF2B5EF4-FFF2-40B4-BE49-F238E27FC236}">
                    <a16:creationId xmlns:a16="http://schemas.microsoft.com/office/drawing/2014/main" id="{623ADC6B-E2D2-4EE0-82BC-E08D7121B78C}"/>
                  </a:ext>
                </a:extLst>
              </p:cNvPr>
              <p:cNvSpPr txBox="1"/>
              <p:nvPr/>
            </p:nvSpPr>
            <p:spPr>
              <a:xfrm>
                <a:off x="5391781" y="6377462"/>
                <a:ext cx="1808957" cy="400110"/>
              </a:xfrm>
              <a:prstGeom prst="rect">
                <a:avLst/>
              </a:prstGeom>
              <a:noFill/>
            </p:spPr>
            <p:txBody>
              <a:bodyPr wrap="none" rtlCol="0">
                <a:spAutoFit/>
              </a:bodyPr>
              <a:lstStyle/>
              <a:p>
                <a:pPr algn="ctr"/>
                <a:r>
                  <a:rPr lang="en-US" sz="2000" b="1" dirty="0"/>
                  <a:t>System Linkage</a:t>
                </a:r>
              </a:p>
            </p:txBody>
          </p:sp>
          <p:sp>
            <p:nvSpPr>
              <p:cNvPr id="9" name="TextBox 8">
                <a:extLst>
                  <a:ext uri="{FF2B5EF4-FFF2-40B4-BE49-F238E27FC236}">
                    <a16:creationId xmlns:a16="http://schemas.microsoft.com/office/drawing/2014/main" id="{BB3D1E4A-10CF-4F12-A86F-5B1C46B1C72D}"/>
                  </a:ext>
                </a:extLst>
              </p:cNvPr>
              <p:cNvSpPr txBox="1"/>
              <p:nvPr/>
            </p:nvSpPr>
            <p:spPr>
              <a:xfrm>
                <a:off x="1251401" y="5046849"/>
                <a:ext cx="2702150" cy="707886"/>
              </a:xfrm>
              <a:prstGeom prst="rect">
                <a:avLst/>
              </a:prstGeom>
              <a:noFill/>
            </p:spPr>
            <p:txBody>
              <a:bodyPr wrap="none" rtlCol="0">
                <a:spAutoFit/>
              </a:bodyPr>
              <a:lstStyle/>
              <a:p>
                <a:pPr algn="r"/>
                <a:r>
                  <a:rPr lang="en-US" sz="2000" b="1" dirty="0"/>
                  <a:t>Social Demands or</a:t>
                </a:r>
              </a:p>
              <a:p>
                <a:pPr algn="r"/>
                <a:r>
                  <a:rPr lang="en-US" sz="2000" b="1" dirty="0"/>
                  <a:t>Economic Development</a:t>
                </a:r>
              </a:p>
            </p:txBody>
          </p:sp>
          <p:sp>
            <p:nvSpPr>
              <p:cNvPr id="10" name="TextBox 9">
                <a:extLst>
                  <a:ext uri="{FF2B5EF4-FFF2-40B4-BE49-F238E27FC236}">
                    <a16:creationId xmlns:a16="http://schemas.microsoft.com/office/drawing/2014/main" id="{3B9DAA42-7F5B-40E2-B4A2-75B4EF99A1D5}"/>
                  </a:ext>
                </a:extLst>
              </p:cNvPr>
              <p:cNvSpPr txBox="1"/>
              <p:nvPr/>
            </p:nvSpPr>
            <p:spPr>
              <a:xfrm>
                <a:off x="939103" y="3495225"/>
                <a:ext cx="2257677" cy="772453"/>
              </a:xfrm>
              <a:prstGeom prst="rect">
                <a:avLst/>
              </a:prstGeom>
              <a:noFill/>
            </p:spPr>
            <p:txBody>
              <a:bodyPr wrap="none" rtlCol="0">
                <a:spAutoFit/>
              </a:bodyPr>
              <a:lstStyle/>
              <a:p>
                <a:pPr algn="r"/>
                <a:r>
                  <a:rPr lang="en-US" sz="2000" b="1" dirty="0"/>
                  <a:t>Modal </a:t>
                </a:r>
              </a:p>
              <a:p>
                <a:pPr algn="r"/>
                <a:r>
                  <a:rPr lang="en-US" sz="2000" b="1" dirty="0"/>
                  <a:t>Interrelationships</a:t>
                </a:r>
              </a:p>
            </p:txBody>
          </p:sp>
          <p:sp>
            <p:nvSpPr>
              <p:cNvPr id="11" name="TextBox 10">
                <a:extLst>
                  <a:ext uri="{FF2B5EF4-FFF2-40B4-BE49-F238E27FC236}">
                    <a16:creationId xmlns:a16="http://schemas.microsoft.com/office/drawing/2014/main" id="{6C5B1FEF-C402-4129-B696-CB2D4C6503E9}"/>
                  </a:ext>
                </a:extLst>
              </p:cNvPr>
              <p:cNvSpPr txBox="1"/>
              <p:nvPr/>
            </p:nvSpPr>
            <p:spPr>
              <a:xfrm>
                <a:off x="1822882" y="1774517"/>
                <a:ext cx="1591855" cy="772453"/>
              </a:xfrm>
              <a:prstGeom prst="rect">
                <a:avLst/>
              </a:prstGeom>
              <a:noFill/>
            </p:spPr>
            <p:txBody>
              <a:bodyPr wrap="none" rtlCol="0">
                <a:spAutoFit/>
              </a:bodyPr>
              <a:lstStyle/>
              <a:p>
                <a:pPr algn="r"/>
                <a:r>
                  <a:rPr lang="en-US" sz="2000" b="1" dirty="0"/>
                  <a:t>Roadway </a:t>
                </a:r>
              </a:p>
              <a:p>
                <a:pPr algn="r"/>
                <a:r>
                  <a:rPr lang="en-US" sz="2000" b="1" dirty="0"/>
                  <a:t>Deficiencies</a:t>
                </a:r>
              </a:p>
            </p:txBody>
          </p:sp>
          <p:sp>
            <p:nvSpPr>
              <p:cNvPr id="14" name="TextBox 13">
                <a:extLst>
                  <a:ext uri="{FF2B5EF4-FFF2-40B4-BE49-F238E27FC236}">
                    <a16:creationId xmlns:a16="http://schemas.microsoft.com/office/drawing/2014/main" id="{A333D4BD-1A3D-449A-A82A-286EAD2E4F7D}"/>
                  </a:ext>
                </a:extLst>
              </p:cNvPr>
              <p:cNvSpPr txBox="1"/>
              <p:nvPr/>
            </p:nvSpPr>
            <p:spPr>
              <a:xfrm>
                <a:off x="3246350" y="66933"/>
                <a:ext cx="1671149" cy="505158"/>
              </a:xfrm>
              <a:prstGeom prst="rect">
                <a:avLst/>
              </a:prstGeom>
              <a:noFill/>
            </p:spPr>
            <p:txBody>
              <a:bodyPr wrap="none" rtlCol="0">
                <a:spAutoFit/>
              </a:bodyPr>
              <a:lstStyle/>
              <a:p>
                <a:pPr algn="r"/>
                <a:r>
                  <a:rPr lang="en-US" sz="2000" b="1" dirty="0">
                    <a:solidFill>
                      <a:schemeClr val="bg1"/>
                    </a:solidFill>
                  </a:rPr>
                  <a:t>Legislation</a:t>
                </a:r>
              </a:p>
            </p:txBody>
          </p:sp>
          <p:sp>
            <p:nvSpPr>
              <p:cNvPr id="15" name="Oval 14">
                <a:extLst>
                  <a:ext uri="{FF2B5EF4-FFF2-40B4-BE49-F238E27FC236}">
                    <a16:creationId xmlns:a16="http://schemas.microsoft.com/office/drawing/2014/main" id="{9450E0E8-7181-4820-835F-0004C8848737}"/>
                  </a:ext>
                </a:extLst>
              </p:cNvPr>
              <p:cNvSpPr/>
              <p:nvPr/>
            </p:nvSpPr>
            <p:spPr>
              <a:xfrm>
                <a:off x="5438775" y="2505075"/>
                <a:ext cx="1714500" cy="17145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wrap="none" lIns="0" tIns="0" rIns="0" bIns="0" rtlCol="0" anchor="ctr"/>
              <a:lstStyle/>
              <a:p>
                <a:pPr algn="ctr"/>
                <a:r>
                  <a:rPr lang="en-US" sz="5400" b="1" dirty="0">
                    <a:solidFill>
                      <a:schemeClr val="accent3">
                        <a:lumMod val="75000"/>
                      </a:schemeClr>
                    </a:solidFill>
                    <a:effectLst>
                      <a:outerShdw blurRad="38100" dist="38100" dir="2700000" algn="tl">
                        <a:srgbClr val="000000">
                          <a:alpha val="43137"/>
                        </a:srgbClr>
                      </a:outerShdw>
                    </a:effectLst>
                  </a:rPr>
                  <a:t>NEED</a:t>
                </a:r>
              </a:p>
            </p:txBody>
          </p:sp>
          <p:pic>
            <p:nvPicPr>
              <p:cNvPr id="29" name="Graphic 28">
                <a:extLst>
                  <a:ext uri="{FF2B5EF4-FFF2-40B4-BE49-F238E27FC236}">
                    <a16:creationId xmlns:a16="http://schemas.microsoft.com/office/drawing/2014/main" id="{B5A0D230-8E26-4405-BFDC-B2FCD5BE41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90947" y="1421427"/>
                <a:ext cx="1457325" cy="1457325"/>
              </a:xfrm>
              <a:prstGeom prst="rect">
                <a:avLst/>
              </a:prstGeom>
              <a:effectLst>
                <a:outerShdw blurRad="50800" dist="38100" dir="2700000" algn="tl" rotWithShape="0">
                  <a:prstClr val="black">
                    <a:alpha val="40000"/>
                  </a:prstClr>
                </a:outerShdw>
              </a:effectLst>
            </p:spPr>
          </p:pic>
          <p:pic>
            <p:nvPicPr>
              <p:cNvPr id="31" name="Graphic 30">
                <a:extLst>
                  <a:ext uri="{FF2B5EF4-FFF2-40B4-BE49-F238E27FC236}">
                    <a16:creationId xmlns:a16="http://schemas.microsoft.com/office/drawing/2014/main" id="{CF5E6ED3-A288-4A4B-BD5F-0FA7487D99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5471" y="3088790"/>
                <a:ext cx="1457325" cy="1457325"/>
              </a:xfrm>
              <a:prstGeom prst="rect">
                <a:avLst/>
              </a:prstGeom>
              <a:effectLst>
                <a:outerShdw blurRad="50800" dist="38100" dir="2700000" algn="tl" rotWithShape="0">
                  <a:prstClr val="black">
                    <a:alpha val="40000"/>
                  </a:prstClr>
                </a:outerShdw>
              </a:effectLst>
            </p:spPr>
          </p:pic>
          <p:pic>
            <p:nvPicPr>
              <p:cNvPr id="33" name="Graphic 32">
                <a:extLst>
                  <a:ext uri="{FF2B5EF4-FFF2-40B4-BE49-F238E27FC236}">
                    <a16:creationId xmlns:a16="http://schemas.microsoft.com/office/drawing/2014/main" id="{2D119CAE-2656-4DE5-93CD-A34E732AB7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34023" y="5012231"/>
                <a:ext cx="2657475" cy="1457325"/>
              </a:xfrm>
              <a:prstGeom prst="rect">
                <a:avLst/>
              </a:prstGeom>
              <a:effectLst>
                <a:outerShdw blurRad="50800" dist="38100" dir="2700000" algn="tl" rotWithShape="0">
                  <a:prstClr val="black">
                    <a:alpha val="40000"/>
                  </a:prstClr>
                </a:outerShdw>
              </a:effectLst>
            </p:spPr>
          </p:pic>
          <p:pic>
            <p:nvPicPr>
              <p:cNvPr id="35" name="Graphic 34">
                <a:extLst>
                  <a:ext uri="{FF2B5EF4-FFF2-40B4-BE49-F238E27FC236}">
                    <a16:creationId xmlns:a16="http://schemas.microsoft.com/office/drawing/2014/main" id="{30672D02-9FAC-4384-96F7-648774AD5E1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05120" y="4526040"/>
                <a:ext cx="1466850" cy="1457325"/>
              </a:xfrm>
              <a:prstGeom prst="rect">
                <a:avLst/>
              </a:prstGeom>
              <a:effectLst>
                <a:outerShdw blurRad="50800" dist="38100" dir="2700000" algn="tl" rotWithShape="0">
                  <a:prstClr val="black">
                    <a:alpha val="40000"/>
                  </a:prstClr>
                </a:outerShdw>
              </a:effectLst>
            </p:spPr>
          </p:pic>
          <p:pic>
            <p:nvPicPr>
              <p:cNvPr id="39" name="Graphic 38">
                <a:extLst>
                  <a:ext uri="{FF2B5EF4-FFF2-40B4-BE49-F238E27FC236}">
                    <a16:creationId xmlns:a16="http://schemas.microsoft.com/office/drawing/2014/main" id="{01A5A602-D669-4665-853F-EA60C143B45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01921" y="381349"/>
                <a:ext cx="1704975" cy="1943100"/>
              </a:xfrm>
              <a:prstGeom prst="rect">
                <a:avLst/>
              </a:prstGeom>
              <a:effectLst>
                <a:outerShdw blurRad="50800" dist="38100" dir="2700000" algn="tl" rotWithShape="0">
                  <a:prstClr val="black">
                    <a:alpha val="40000"/>
                  </a:prstClr>
                </a:outerShdw>
              </a:effectLst>
            </p:spPr>
          </p:pic>
          <p:pic>
            <p:nvPicPr>
              <p:cNvPr id="41" name="Graphic 40">
                <a:extLst>
                  <a:ext uri="{FF2B5EF4-FFF2-40B4-BE49-F238E27FC236}">
                    <a16:creationId xmlns:a16="http://schemas.microsoft.com/office/drawing/2014/main" id="{D4C302DB-BA57-4430-A81B-C94FBF53860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005867" y="4495392"/>
                <a:ext cx="1457325" cy="1457325"/>
              </a:xfrm>
              <a:prstGeom prst="rect">
                <a:avLst/>
              </a:prstGeom>
              <a:effectLst>
                <a:outerShdw blurRad="50800" dist="38100" dir="2700000" algn="tl" rotWithShape="0">
                  <a:prstClr val="black">
                    <a:alpha val="40000"/>
                  </a:prstClr>
                </a:outerShdw>
              </a:effectLst>
            </p:spPr>
          </p:pic>
          <p:pic>
            <p:nvPicPr>
              <p:cNvPr id="43" name="Graphic 42">
                <a:extLst>
                  <a:ext uri="{FF2B5EF4-FFF2-40B4-BE49-F238E27FC236}">
                    <a16:creationId xmlns:a16="http://schemas.microsoft.com/office/drawing/2014/main" id="{26101744-FB85-44E7-AF10-0AF895838AD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56482" y="1465241"/>
                <a:ext cx="1800225" cy="2181225"/>
              </a:xfrm>
              <a:prstGeom prst="rect">
                <a:avLst/>
              </a:prstGeom>
              <a:effectLst>
                <a:outerShdw blurRad="50800" dist="38100" dir="2700000" algn="tl" rotWithShape="0">
                  <a:prstClr val="black">
                    <a:alpha val="40000"/>
                  </a:prstClr>
                </a:outerShdw>
              </a:effectLst>
            </p:spPr>
          </p:pic>
          <p:pic>
            <p:nvPicPr>
              <p:cNvPr id="47" name="Graphic 46">
                <a:extLst>
                  <a:ext uri="{FF2B5EF4-FFF2-40B4-BE49-F238E27FC236}">
                    <a16:creationId xmlns:a16="http://schemas.microsoft.com/office/drawing/2014/main" id="{78E8EAF0-E2EB-42EC-AF0A-E3CC51591A7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694353" y="269493"/>
                <a:ext cx="1466850" cy="1457325"/>
              </a:xfrm>
              <a:prstGeom prst="rect">
                <a:avLst/>
              </a:prstGeom>
              <a:effectLst>
                <a:outerShdw blurRad="50800" dist="38100" dir="2700000" algn="tl" rotWithShape="0">
                  <a:prstClr val="black">
                    <a:alpha val="40000"/>
                  </a:prstClr>
                </a:outerShdw>
              </a:effectLst>
            </p:spPr>
          </p:pic>
        </p:grpSp>
        <p:pic>
          <p:nvPicPr>
            <p:cNvPr id="26" name="Graphic 25">
              <a:extLst>
                <a:ext uri="{FF2B5EF4-FFF2-40B4-BE49-F238E27FC236}">
                  <a16:creationId xmlns:a16="http://schemas.microsoft.com/office/drawing/2014/main" id="{4261470D-950D-49CF-AF5D-8A138F15C02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203869" y="3121785"/>
              <a:ext cx="1478960" cy="1478960"/>
            </a:xfrm>
            <a:prstGeom prst="rect">
              <a:avLst/>
            </a:prstGeom>
          </p:spPr>
        </p:pic>
      </p:grpSp>
      <p:sp>
        <p:nvSpPr>
          <p:cNvPr id="27" name="Slide Number Placeholder 5">
            <a:extLst>
              <a:ext uri="{FF2B5EF4-FFF2-40B4-BE49-F238E27FC236}">
                <a16:creationId xmlns:a16="http://schemas.microsoft.com/office/drawing/2014/main" id="{BC4DC91E-8611-4803-857F-95649327E726}"/>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18</a:t>
            </a:fld>
            <a:endParaRPr lang="en-US" dirty="0"/>
          </a:p>
        </p:txBody>
      </p:sp>
      <p:sp>
        <p:nvSpPr>
          <p:cNvPr id="28" name="Content Placeholder 1">
            <a:extLst>
              <a:ext uri="{FF2B5EF4-FFF2-40B4-BE49-F238E27FC236}">
                <a16:creationId xmlns:a16="http://schemas.microsoft.com/office/drawing/2014/main" id="{3342216C-0B76-45A1-99D1-F8F6C59B148B}"/>
              </a:ext>
            </a:extLst>
          </p:cNvPr>
          <p:cNvSpPr txBox="1">
            <a:spLocks/>
          </p:cNvSpPr>
          <p:nvPr/>
        </p:nvSpPr>
        <p:spPr>
          <a:xfrm>
            <a:off x="424649" y="2080791"/>
            <a:ext cx="3362913"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pPr>
            <a:r>
              <a:rPr lang="en-US" b="1" dirty="0">
                <a:ea typeface="Calibri" panose="020F0502020204030204" pitchFamily="34" charset="0"/>
                <a:cs typeface="Times New Roman" panose="02020603050405020304" pitchFamily="18" charset="0"/>
              </a:rPr>
              <a:t>Purpose and Need Statements must include Project Status and any other Need elements that are applicable.</a:t>
            </a:r>
          </a:p>
          <a:p>
            <a:pPr>
              <a:lnSpc>
                <a:spcPct val="107000"/>
              </a:lnSpc>
              <a:spcBef>
                <a:spcPts val="0"/>
              </a:spcBef>
              <a:spcAft>
                <a:spcPts val="800"/>
              </a:spcAft>
            </a:pPr>
            <a:r>
              <a:rPr lang="en-US" sz="2100" b="1" dirty="0">
                <a:ea typeface="Calibri" panose="020F0502020204030204" pitchFamily="34" charset="0"/>
                <a:cs typeface="Times New Roman" panose="02020603050405020304" pitchFamily="18" charset="0"/>
              </a:rPr>
              <a:t> </a:t>
            </a:r>
          </a:p>
          <a:p>
            <a:pPr>
              <a:lnSpc>
                <a:spcPct val="107000"/>
              </a:lnSpc>
              <a:spcBef>
                <a:spcPts val="0"/>
              </a:spcBef>
            </a:pPr>
            <a:endParaRPr lang="en-US" dirty="0"/>
          </a:p>
        </p:txBody>
      </p:sp>
    </p:spTree>
    <p:extLst>
      <p:ext uri="{BB962C8B-B14F-4D97-AF65-F5344CB8AC3E}">
        <p14:creationId xmlns:p14="http://schemas.microsoft.com/office/powerpoint/2010/main" val="1264620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tree, outdoor, nature&#10;&#10;Description automatically generated">
            <a:extLst>
              <a:ext uri="{FF2B5EF4-FFF2-40B4-BE49-F238E27FC236}">
                <a16:creationId xmlns:a16="http://schemas.microsoft.com/office/drawing/2014/main" id="{1F064941-028A-4262-8F4B-83A19F715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59" y="1234473"/>
            <a:ext cx="4633452" cy="2606316"/>
          </a:xfrm>
          <a:prstGeom prst="rect">
            <a:avLst/>
          </a:prstGeom>
        </p:spPr>
      </p:pic>
      <p:sp>
        <p:nvSpPr>
          <p:cNvPr id="18" name="Oval 17">
            <a:extLst>
              <a:ext uri="{FF2B5EF4-FFF2-40B4-BE49-F238E27FC236}">
                <a16:creationId xmlns:a16="http://schemas.microsoft.com/office/drawing/2014/main" id="{4A9412CE-A2ED-4223-B64F-D45F8FB3A157}"/>
              </a:ext>
            </a:extLst>
          </p:cNvPr>
          <p:cNvSpPr/>
          <p:nvPr/>
        </p:nvSpPr>
        <p:spPr>
          <a:xfrm>
            <a:off x="576942" y="-1"/>
            <a:ext cx="1480457" cy="1480457"/>
          </a:xfrm>
          <a:prstGeom prst="ellipse">
            <a:avLst/>
          </a:prstGeom>
          <a:solidFill>
            <a:srgbClr val="C26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5">
            <a:extLst>
              <a:ext uri="{FF2B5EF4-FFF2-40B4-BE49-F238E27FC236}">
                <a16:creationId xmlns:a16="http://schemas.microsoft.com/office/drawing/2014/main" id="{672013CF-3F2C-439B-88F0-1DE709F04CF4}"/>
              </a:ext>
            </a:extLst>
          </p:cNvPr>
          <p:cNvSpPr>
            <a:spLocks noGrp="1"/>
          </p:cNvSpPr>
          <p:nvPr>
            <p:ph type="title"/>
          </p:nvPr>
        </p:nvSpPr>
        <p:spPr>
          <a:xfrm>
            <a:off x="2466109" y="156277"/>
            <a:ext cx="8741042" cy="766749"/>
          </a:xfrm>
        </p:spPr>
        <p:txBody>
          <a:bodyPr/>
          <a:lstStyle/>
          <a:p>
            <a:r>
              <a:rPr lang="en-US" dirty="0"/>
              <a:t>Need Element - Project Status</a:t>
            </a:r>
          </a:p>
        </p:txBody>
      </p:sp>
      <p:pic>
        <p:nvPicPr>
          <p:cNvPr id="4" name="Graphic 3">
            <a:extLst>
              <a:ext uri="{FF2B5EF4-FFF2-40B4-BE49-F238E27FC236}">
                <a16:creationId xmlns:a16="http://schemas.microsoft.com/office/drawing/2014/main" id="{8421E070-8366-4150-B4E0-E9532E802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6942" y="117676"/>
            <a:ext cx="1413308" cy="1610699"/>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9762F9DD-7636-4B3D-B0AC-7DAEE29701A4}"/>
              </a:ext>
            </a:extLst>
          </p:cNvPr>
          <p:cNvSpPr txBox="1"/>
          <p:nvPr/>
        </p:nvSpPr>
        <p:spPr>
          <a:xfrm>
            <a:off x="5242560" y="1234473"/>
            <a:ext cx="5652419" cy="5786199"/>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sz="2200" dirty="0">
                <a:latin typeface="Frutiger LT Std 45 Light" panose="020B0402020204020204" pitchFamily="34" charset="0"/>
              </a:rPr>
              <a:t>Project Status is required for all projects.</a:t>
            </a:r>
          </a:p>
          <a:p>
            <a:pPr marL="287338" lvl="1" indent="-227013">
              <a:buClr>
                <a:srgbClr val="005A84"/>
              </a:buClr>
              <a:buFont typeface="Arial" panose="020B0604020202020204" pitchFamily="34" charset="0"/>
              <a:buChar char="•"/>
            </a:pPr>
            <a:r>
              <a:rPr lang="en-US" sz="2200" dirty="0">
                <a:latin typeface="Frutiger LT Std 45 Light" panose="020B0402020204020204" pitchFamily="34" charset="0"/>
              </a:rPr>
              <a:t>Planning Consistency is a component of Project Status.</a:t>
            </a:r>
          </a:p>
          <a:p>
            <a:pPr marL="287338" lvl="1" indent="-227013">
              <a:buClr>
                <a:srgbClr val="005A84"/>
              </a:buClr>
              <a:buFont typeface="Arial" panose="020B0604020202020204" pitchFamily="34" charset="0"/>
              <a:buChar char="•"/>
            </a:pPr>
            <a:r>
              <a:rPr lang="en-US" sz="2200" dirty="0">
                <a:latin typeface="Frutiger LT Std 45 Light" panose="020B0402020204020204" pitchFamily="34" charset="0"/>
              </a:rPr>
              <a:t>Provide a narrative referencing the FDOT STIP and, if applicable, the MPO’s Cost Feasible LRTP and TIP that describes all project phases. Attach pages from these documents as appropriate.</a:t>
            </a:r>
          </a:p>
          <a:p>
            <a:pPr marL="287338" lvl="1" indent="-227013">
              <a:buClr>
                <a:srgbClr val="005A84"/>
              </a:buClr>
              <a:buFont typeface="Arial" panose="020B0604020202020204" pitchFamily="34" charset="0"/>
              <a:buChar char="•"/>
            </a:pPr>
            <a:r>
              <a:rPr lang="en-US" sz="2200" dirty="0">
                <a:latin typeface="Frutiger LT Std 45 Light" panose="020B0402020204020204" pitchFamily="34" charset="0"/>
              </a:rPr>
              <a:t>Confirm the project description text, including limits, match what is shown in LRTP. </a:t>
            </a:r>
          </a:p>
          <a:p>
            <a:pPr marL="287338" lvl="1" indent="-227013">
              <a:buClr>
                <a:srgbClr val="005A84"/>
              </a:buClr>
              <a:buFont typeface="Arial" panose="020B0604020202020204" pitchFamily="34" charset="0"/>
              <a:buChar char="•"/>
            </a:pPr>
            <a:r>
              <a:rPr lang="en-US" sz="2200" dirty="0">
                <a:latin typeface="Frutiger LT Std 45 Light" panose="020B0402020204020204" pitchFamily="34" charset="0"/>
              </a:rPr>
              <a:t>Describe the project’s history including measures taken to date, other agencies and governmental units involved, action spending, schedules, etc.</a:t>
            </a:r>
          </a:p>
          <a:p>
            <a:pPr marL="287338" lvl="1" indent="-227013">
              <a:buClr>
                <a:srgbClr val="005A84"/>
              </a:buClr>
              <a:buFont typeface="Arial" panose="020B0604020202020204" pitchFamily="34" charset="0"/>
              <a:buChar char="•"/>
            </a:pPr>
            <a:endParaRPr lang="en-US" sz="2200" dirty="0">
              <a:latin typeface="Frutiger LT Std 45 Light" panose="020B0402020204020204" pitchFamily="34" charset="0"/>
            </a:endParaRPr>
          </a:p>
          <a:p>
            <a:pPr marL="914400" lvl="1" indent="-457200">
              <a:buClr>
                <a:srgbClr val="005A84"/>
              </a:buClr>
              <a:buFont typeface="Arial" panose="020B0604020202020204" pitchFamily="34" charset="0"/>
              <a:buChar char="•"/>
            </a:pPr>
            <a:endParaRPr lang="en-US" dirty="0">
              <a:latin typeface="Frutiger LT Std 45 Light" panose="020B0402020204020204" pitchFamily="34" charset="0"/>
            </a:endParaRPr>
          </a:p>
        </p:txBody>
      </p:sp>
      <p:grpSp>
        <p:nvGrpSpPr>
          <p:cNvPr id="26" name="Group 25">
            <a:extLst>
              <a:ext uri="{FF2B5EF4-FFF2-40B4-BE49-F238E27FC236}">
                <a16:creationId xmlns:a16="http://schemas.microsoft.com/office/drawing/2014/main" id="{1A749EDB-C305-4279-889D-6D271B6E646A}"/>
              </a:ext>
            </a:extLst>
          </p:cNvPr>
          <p:cNvGrpSpPr/>
          <p:nvPr/>
        </p:nvGrpSpPr>
        <p:grpSpPr>
          <a:xfrm>
            <a:off x="416267" y="3840788"/>
            <a:ext cx="4826293" cy="2368913"/>
            <a:chOff x="-251844" y="4785325"/>
            <a:chExt cx="4856592" cy="1644652"/>
          </a:xfrm>
          <a:effectLst/>
        </p:grpSpPr>
        <p:sp>
          <p:nvSpPr>
            <p:cNvPr id="27" name="Rectangle: Rounded Corners 26">
              <a:extLst>
                <a:ext uri="{FF2B5EF4-FFF2-40B4-BE49-F238E27FC236}">
                  <a16:creationId xmlns:a16="http://schemas.microsoft.com/office/drawing/2014/main" id="{A0460F3B-E9B0-44BC-B83F-E8BD7D6555F8}"/>
                </a:ext>
              </a:extLst>
            </p:cNvPr>
            <p:cNvSpPr/>
            <p:nvPr/>
          </p:nvSpPr>
          <p:spPr>
            <a:xfrm>
              <a:off x="-251844" y="4785325"/>
              <a:ext cx="4856592" cy="1644652"/>
            </a:xfrm>
            <a:prstGeom prst="roundRect">
              <a:avLst>
                <a:gd name="adj" fmla="val 3004"/>
              </a:avLst>
            </a:prstGeom>
            <a:solidFill>
              <a:srgbClr val="6ABEC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FDDED0A8-60DE-4298-A8D1-CD5503C60F60}"/>
                </a:ext>
              </a:extLst>
            </p:cNvPr>
            <p:cNvSpPr txBox="1"/>
            <p:nvPr/>
          </p:nvSpPr>
          <p:spPr>
            <a:xfrm>
              <a:off x="-154820" y="5088232"/>
              <a:ext cx="4662543" cy="1260702"/>
            </a:xfrm>
            <a:prstGeom prst="rect">
              <a:avLst/>
            </a:prstGeom>
            <a:noFill/>
          </p:spPr>
          <p:txBody>
            <a:bodyPr wrap="square" rtlCol="0">
              <a:spAutoFit/>
            </a:bodyPr>
            <a:lstStyle/>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Local Plans</a:t>
              </a:r>
            </a:p>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Regional Long Range Transportation Plans</a:t>
              </a:r>
            </a:p>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TIP</a:t>
              </a:r>
            </a:p>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STIP</a:t>
              </a:r>
            </a:p>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Feasibility Studies</a:t>
              </a:r>
            </a:p>
            <a:p>
              <a:pPr marL="227013" indent="-227013">
                <a:buClr>
                  <a:schemeClr val="bg1"/>
                </a:buClr>
                <a:buFont typeface="Arial" panose="020B0604020202020204" pitchFamily="34" charset="0"/>
                <a:buChar char="•"/>
              </a:pPr>
              <a:r>
                <a:rPr lang="en-US" sz="1600" b="1" i="0" dirty="0">
                  <a:solidFill>
                    <a:srgbClr val="005984"/>
                  </a:solidFill>
                  <a:effectLst/>
                  <a:latin typeface="Frutiger LT Std 45 Light" panose="020B0402020204020204" pitchFamily="34" charset="0"/>
                  <a:ea typeface="Calibri" panose="020F0502020204030204" pitchFamily="34" charset="0"/>
                  <a:cs typeface="Calibri" panose="020F0502020204030204" pitchFamily="34" charset="0"/>
                </a:rPr>
                <a:t>Bicycle &amp; Pedestrian Master Plans</a:t>
              </a:r>
            </a:p>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ea typeface="Calibri" panose="020F0502020204030204" pitchFamily="34" charset="0"/>
                  <a:cs typeface="Calibri" panose="020F0502020204030204" pitchFamily="34" charset="0"/>
                </a:rPr>
                <a:t>Comprehensive Plans</a:t>
              </a:r>
              <a:endParaRPr lang="en-US" sz="1600" b="1" i="0" dirty="0">
                <a:solidFill>
                  <a:srgbClr val="005984"/>
                </a:solidFill>
                <a:effectLst/>
                <a:latin typeface="Frutiger LT Std 45 Light" panose="020B0402020204020204" pitchFamily="34" charset="0"/>
                <a:ea typeface="Calibri" panose="020F0502020204030204" pitchFamily="34" charset="0"/>
                <a:cs typeface="Calibri" panose="020F0502020204030204" pitchFamily="34" charset="0"/>
              </a:endParaRPr>
            </a:p>
          </p:txBody>
        </p:sp>
      </p:grpSp>
      <p:sp>
        <p:nvSpPr>
          <p:cNvPr id="29" name="TextBox 28">
            <a:extLst>
              <a:ext uri="{FF2B5EF4-FFF2-40B4-BE49-F238E27FC236}">
                <a16:creationId xmlns:a16="http://schemas.microsoft.com/office/drawing/2014/main" id="{2789D600-F627-4F6F-A02C-8398A68EA4E1}"/>
              </a:ext>
            </a:extLst>
          </p:cNvPr>
          <p:cNvSpPr txBox="1"/>
          <p:nvPr/>
        </p:nvSpPr>
        <p:spPr>
          <a:xfrm>
            <a:off x="507959" y="3965358"/>
            <a:ext cx="4633455" cy="369332"/>
          </a:xfrm>
          <a:prstGeom prst="rect">
            <a:avLst/>
          </a:prstGeom>
          <a:noFill/>
        </p:spPr>
        <p:txBody>
          <a:bodyPr wrap="square">
            <a:spAutoFit/>
          </a:bodyPr>
          <a:lstStyle/>
          <a:p>
            <a:pPr marL="227013" indent="-227013" algn="ctr">
              <a:buClr>
                <a:schemeClr val="bg1"/>
              </a:buClr>
            </a:pPr>
            <a:r>
              <a:rPr lang="en-US" b="1" dirty="0">
                <a:solidFill>
                  <a:srgbClr val="FFFFFF"/>
                </a:solidFill>
                <a:latin typeface="Frutiger LT Std 45 Light" panose="020B0402020204020204" pitchFamily="34" charset="0"/>
                <a:cs typeface="Arial" panose="020B0604020202020204" pitchFamily="34" charset="0"/>
              </a:rPr>
              <a:t>Data Sources</a:t>
            </a:r>
          </a:p>
        </p:txBody>
      </p:sp>
      <p:sp>
        <p:nvSpPr>
          <p:cNvPr id="11" name="Slide Number Placeholder 5">
            <a:extLst>
              <a:ext uri="{FF2B5EF4-FFF2-40B4-BE49-F238E27FC236}">
                <a16:creationId xmlns:a16="http://schemas.microsoft.com/office/drawing/2014/main" id="{F6E3EE88-C1C0-42F1-9EBE-B64A7CBFC4FD}"/>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19</a:t>
            </a:fld>
            <a:endParaRPr lang="en-US" dirty="0"/>
          </a:p>
        </p:txBody>
      </p:sp>
    </p:spTree>
    <p:extLst>
      <p:ext uri="{BB962C8B-B14F-4D97-AF65-F5344CB8AC3E}">
        <p14:creationId xmlns:p14="http://schemas.microsoft.com/office/powerpoint/2010/main" val="324697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1A0543EA-3F85-4CA0-9D12-0A40339CDC28}"/>
              </a:ext>
            </a:extLst>
          </p:cNvPr>
          <p:cNvSpPr/>
          <p:nvPr/>
        </p:nvSpPr>
        <p:spPr>
          <a:xfrm>
            <a:off x="725215" y="4335040"/>
            <a:ext cx="6198393" cy="1288946"/>
          </a:xfrm>
          <a:prstGeom prst="roundRect">
            <a:avLst>
              <a:gd name="adj" fmla="val 16839"/>
            </a:avLst>
          </a:prstGeom>
          <a:solidFill>
            <a:srgbClr val="F4D15C"/>
          </a:solidFill>
          <a:ln>
            <a:noFill/>
          </a:ln>
          <a:effectLst>
            <a:reflection blurRad="139700" stA="820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E689E"/>
              </a:solidFill>
            </a:endParaRP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2</a:t>
            </a:fld>
            <a:endParaRPr lang="en-US" dirty="0"/>
          </a:p>
        </p:txBody>
      </p:sp>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a:xfrm>
            <a:off x="725215" y="156277"/>
            <a:ext cx="10481936" cy="766749"/>
          </a:xfrm>
        </p:spPr>
        <p:txBody>
          <a:bodyPr/>
          <a:lstStyle/>
          <a:p>
            <a:r>
              <a:rPr lang="en-US" dirty="0">
                <a:solidFill>
                  <a:schemeClr val="bg1"/>
                </a:solidFill>
                <a:latin typeface="Frutiger LT Std 45 Light" panose="020B0402020204020204" pitchFamily="34" charset="0"/>
              </a:rPr>
              <a:t>Training Topics</a:t>
            </a:r>
          </a:p>
        </p:txBody>
      </p:sp>
      <p:pic>
        <p:nvPicPr>
          <p:cNvPr id="6" name="Content Placeholder 4" descr="A picture containing water, outdoor, shore, day&#10;&#10;Description automatically generated">
            <a:extLst>
              <a:ext uri="{FF2B5EF4-FFF2-40B4-BE49-F238E27FC236}">
                <a16:creationId xmlns:a16="http://schemas.microsoft.com/office/drawing/2014/main" id="{31B2BEE8-8C0C-45CC-A4FC-01E327AF4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1582" y="1138236"/>
            <a:ext cx="4272151" cy="5165581"/>
          </a:xfrm>
          <a:prstGeom prst="rect">
            <a:avLst/>
          </a:prstGeom>
          <a:effectLst>
            <a:outerShdw blurRad="165100" dist="50800" dir="5400000" algn="ctr" rotWithShape="0">
              <a:srgbClr val="106D98"/>
            </a:outerShdw>
          </a:effectLst>
        </p:spPr>
      </p:pic>
      <p:grpSp>
        <p:nvGrpSpPr>
          <p:cNvPr id="10" name="Group 9">
            <a:extLst>
              <a:ext uri="{FF2B5EF4-FFF2-40B4-BE49-F238E27FC236}">
                <a16:creationId xmlns:a16="http://schemas.microsoft.com/office/drawing/2014/main" id="{C5B4AECB-4058-4DCF-B4D9-BE0FE64EEDFE}"/>
              </a:ext>
            </a:extLst>
          </p:cNvPr>
          <p:cNvGrpSpPr/>
          <p:nvPr/>
        </p:nvGrpSpPr>
        <p:grpSpPr>
          <a:xfrm>
            <a:off x="725215" y="1714148"/>
            <a:ext cx="6198393" cy="3814035"/>
            <a:chOff x="460363" y="3026977"/>
            <a:chExt cx="6198393" cy="3814035"/>
          </a:xfrm>
          <a:effectLst>
            <a:outerShdw blurRad="50800" dist="38100" dir="2700000" algn="tl" rotWithShape="0">
              <a:prstClr val="black">
                <a:alpha val="40000"/>
              </a:prstClr>
            </a:outerShdw>
          </a:effectLst>
        </p:grpSpPr>
        <p:grpSp>
          <p:nvGrpSpPr>
            <p:cNvPr id="7" name="Group 6">
              <a:extLst>
                <a:ext uri="{FF2B5EF4-FFF2-40B4-BE49-F238E27FC236}">
                  <a16:creationId xmlns:a16="http://schemas.microsoft.com/office/drawing/2014/main" id="{BDAA0897-20B9-4B4F-BB2C-C568CF3DF00E}"/>
                </a:ext>
              </a:extLst>
            </p:cNvPr>
            <p:cNvGrpSpPr/>
            <p:nvPr/>
          </p:nvGrpSpPr>
          <p:grpSpPr>
            <a:xfrm>
              <a:off x="460364" y="3429000"/>
              <a:ext cx="6198392" cy="3412012"/>
              <a:chOff x="386791" y="2647178"/>
              <a:chExt cx="6198392" cy="3412012"/>
            </a:xfrm>
          </p:grpSpPr>
          <p:sp>
            <p:nvSpPr>
              <p:cNvPr id="24" name="Rectangle 23">
                <a:extLst>
                  <a:ext uri="{FF2B5EF4-FFF2-40B4-BE49-F238E27FC236}">
                    <a16:creationId xmlns:a16="http://schemas.microsoft.com/office/drawing/2014/main" id="{7B9D3D80-1D27-4D27-97F1-D5DA139445B4}"/>
                  </a:ext>
                </a:extLst>
              </p:cNvPr>
              <p:cNvSpPr/>
              <p:nvPr/>
            </p:nvSpPr>
            <p:spPr>
              <a:xfrm>
                <a:off x="4689434" y="2647178"/>
                <a:ext cx="1895749" cy="1719870"/>
              </a:xfrm>
              <a:prstGeom prst="rect">
                <a:avLst/>
              </a:prstGeom>
              <a:gradFill flip="none" rotWithShape="1">
                <a:gsLst>
                  <a:gs pos="0">
                    <a:srgbClr val="106D98">
                      <a:shade val="30000"/>
                      <a:satMod val="115000"/>
                    </a:srgbClr>
                  </a:gs>
                  <a:gs pos="50000">
                    <a:srgbClr val="106D98">
                      <a:shade val="67500"/>
                      <a:satMod val="115000"/>
                    </a:srgbClr>
                  </a:gs>
                  <a:gs pos="100000">
                    <a:srgbClr val="106D9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BBBC38D-C9F6-4325-9EF5-EB92ABA47C1A}"/>
                  </a:ext>
                </a:extLst>
              </p:cNvPr>
              <p:cNvSpPr/>
              <p:nvPr/>
            </p:nvSpPr>
            <p:spPr>
              <a:xfrm>
                <a:off x="2505609" y="2647178"/>
                <a:ext cx="1895749" cy="1719870"/>
              </a:xfrm>
              <a:prstGeom prst="rect">
                <a:avLst/>
              </a:prstGeom>
              <a:gradFill>
                <a:gsLst>
                  <a:gs pos="0">
                    <a:srgbClr val="0F8CCC"/>
                  </a:gs>
                  <a:gs pos="100000">
                    <a:srgbClr val="0F8CCC"/>
                  </a:gs>
                  <a:gs pos="100000">
                    <a:schemeClr val="accent2">
                      <a:lumMod val="99000"/>
                      <a:satMod val="120000"/>
                      <a:shade val="78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E4C8D66-6B8B-41F2-B303-CFB6F8E96AA0}"/>
                  </a:ext>
                </a:extLst>
              </p:cNvPr>
              <p:cNvSpPr/>
              <p:nvPr/>
            </p:nvSpPr>
            <p:spPr>
              <a:xfrm>
                <a:off x="386791" y="2647178"/>
                <a:ext cx="1895749" cy="171987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39" name="Rectangle: Rounded Corners 38">
                <a:extLst>
                  <a:ext uri="{FF2B5EF4-FFF2-40B4-BE49-F238E27FC236}">
                    <a16:creationId xmlns:a16="http://schemas.microsoft.com/office/drawing/2014/main" id="{836A34FF-B348-4D26-A052-3BCFBE9D5905}"/>
                  </a:ext>
                </a:extLst>
              </p:cNvPr>
              <p:cNvSpPr/>
              <p:nvPr/>
            </p:nvSpPr>
            <p:spPr>
              <a:xfrm>
                <a:off x="621108" y="5097583"/>
                <a:ext cx="5471412" cy="961607"/>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000" dirty="0">
                    <a:solidFill>
                      <a:schemeClr val="tx1"/>
                    </a:solidFill>
                    <a:latin typeface="Frutiger LT Std 45 Light" panose="020B0402020204020204" pitchFamily="34" charset="0"/>
                    <a:cs typeface="Arial"/>
                  </a:rPr>
                  <a:t>A Purpose and Need Statement can be the most difficult section to write in a NEPA document.</a:t>
                </a:r>
              </a:p>
            </p:txBody>
          </p:sp>
          <p:sp>
            <p:nvSpPr>
              <p:cNvPr id="17" name="Rectangle: Rounded Corners 16">
                <a:extLst>
                  <a:ext uri="{FF2B5EF4-FFF2-40B4-BE49-F238E27FC236}">
                    <a16:creationId xmlns:a16="http://schemas.microsoft.com/office/drawing/2014/main" id="{C3B690E8-F86E-43E8-B14D-806004F25F65}"/>
                  </a:ext>
                </a:extLst>
              </p:cNvPr>
              <p:cNvSpPr/>
              <p:nvPr/>
            </p:nvSpPr>
            <p:spPr>
              <a:xfrm>
                <a:off x="2544056" y="2747027"/>
                <a:ext cx="1857302" cy="1520173"/>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000" b="1" dirty="0">
                    <a:solidFill>
                      <a:schemeClr val="bg1"/>
                    </a:solidFill>
                    <a:effectLst>
                      <a:outerShdw blurRad="38100" dist="38100" dir="2700000" algn="tl">
                        <a:srgbClr val="000000">
                          <a:alpha val="43137"/>
                        </a:srgbClr>
                      </a:outerShdw>
                    </a:effectLst>
                    <a:latin typeface="Frutiger LT Std 45 Light" panose="020B0402020204020204" pitchFamily="34" charset="0"/>
                    <a:cs typeface="Arial"/>
                  </a:rPr>
                  <a:t>How Do We Develop a Purpose and Need Statement?</a:t>
                </a:r>
              </a:p>
            </p:txBody>
          </p:sp>
          <p:sp>
            <p:nvSpPr>
              <p:cNvPr id="18" name="Rectangle: Rounded Corners 17">
                <a:extLst>
                  <a:ext uri="{FF2B5EF4-FFF2-40B4-BE49-F238E27FC236}">
                    <a16:creationId xmlns:a16="http://schemas.microsoft.com/office/drawing/2014/main" id="{2BABEEC6-2BE3-4134-9312-DE67D6B96E6B}"/>
                  </a:ext>
                </a:extLst>
              </p:cNvPr>
              <p:cNvSpPr/>
              <p:nvPr/>
            </p:nvSpPr>
            <p:spPr>
              <a:xfrm>
                <a:off x="4662875" y="2723151"/>
                <a:ext cx="1922308" cy="1520172"/>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000" b="1" dirty="0">
                    <a:solidFill>
                      <a:schemeClr val="bg1"/>
                    </a:solidFill>
                    <a:effectLst>
                      <a:outerShdw blurRad="38100" dist="38100" dir="2700000" algn="tl">
                        <a:srgbClr val="000000">
                          <a:alpha val="43137"/>
                        </a:srgbClr>
                      </a:outerShdw>
                    </a:effectLst>
                    <a:latin typeface="Frutiger LT Std 45 Light" panose="020B0402020204020204" pitchFamily="34" charset="0"/>
                    <a:cs typeface="Arial"/>
                  </a:rPr>
                  <a:t>How Do We Use a Purpose and Need Statement?</a:t>
                </a:r>
              </a:p>
            </p:txBody>
          </p:sp>
        </p:grpSp>
        <p:sp>
          <p:nvSpPr>
            <p:cNvPr id="9" name="Rectangle: Top Corners Rounded 8">
              <a:extLst>
                <a:ext uri="{FF2B5EF4-FFF2-40B4-BE49-F238E27FC236}">
                  <a16:creationId xmlns:a16="http://schemas.microsoft.com/office/drawing/2014/main" id="{47532F7C-EFB9-4F2E-9F02-BA4FD9863A53}"/>
                </a:ext>
              </a:extLst>
            </p:cNvPr>
            <p:cNvSpPr/>
            <p:nvPr/>
          </p:nvSpPr>
          <p:spPr>
            <a:xfrm>
              <a:off x="460363" y="3026978"/>
              <a:ext cx="1895749" cy="402021"/>
            </a:xfrm>
            <a:prstGeom prst="round2SameRect">
              <a:avLst/>
            </a:prstGeom>
            <a:gradFill>
              <a:gsLst>
                <a:gs pos="0">
                  <a:srgbClr val="BDBDBD"/>
                </a:gs>
                <a:gs pos="100000">
                  <a:srgbClr val="C5C5C5"/>
                </a:gs>
                <a:gs pos="100000">
                  <a:schemeClr val="accent3">
                    <a:lumMod val="99000"/>
                    <a:satMod val="120000"/>
                    <a:shade val="78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25" name="Rectangle: Top Corners Rounded 24">
              <a:extLst>
                <a:ext uri="{FF2B5EF4-FFF2-40B4-BE49-F238E27FC236}">
                  <a16:creationId xmlns:a16="http://schemas.microsoft.com/office/drawing/2014/main" id="{BCB963DC-674C-4133-B124-5B67F3BEE4CA}"/>
                </a:ext>
              </a:extLst>
            </p:cNvPr>
            <p:cNvSpPr/>
            <p:nvPr/>
          </p:nvSpPr>
          <p:spPr>
            <a:xfrm>
              <a:off x="2579182" y="3026978"/>
              <a:ext cx="1895749" cy="402021"/>
            </a:xfrm>
            <a:prstGeom prst="round2SameRect">
              <a:avLst/>
            </a:prstGeom>
            <a:gradFill>
              <a:gsLst>
                <a:gs pos="0">
                  <a:srgbClr val="C2C2C2"/>
                </a:gs>
                <a:gs pos="100000">
                  <a:srgbClr val="C4C4C4"/>
                </a:gs>
                <a:gs pos="100000">
                  <a:schemeClr val="accent3">
                    <a:lumMod val="99000"/>
                    <a:satMod val="120000"/>
                    <a:shade val="78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26" name="Rectangle: Top Corners Rounded 25">
              <a:extLst>
                <a:ext uri="{FF2B5EF4-FFF2-40B4-BE49-F238E27FC236}">
                  <a16:creationId xmlns:a16="http://schemas.microsoft.com/office/drawing/2014/main" id="{8851FBD8-41C7-4DE2-AFA2-FA81F7CF8954}"/>
                </a:ext>
              </a:extLst>
            </p:cNvPr>
            <p:cNvSpPr/>
            <p:nvPr/>
          </p:nvSpPr>
          <p:spPr>
            <a:xfrm>
              <a:off x="4763007" y="3026977"/>
              <a:ext cx="1895749" cy="402021"/>
            </a:xfrm>
            <a:prstGeom prst="round2SameRect">
              <a:avLst/>
            </a:prstGeom>
            <a:gradFill>
              <a:gsLst>
                <a:gs pos="0">
                  <a:srgbClr val="C3C3C3"/>
                </a:gs>
                <a:gs pos="100000">
                  <a:srgbClr val="C3C3C3"/>
                </a:gs>
                <a:gs pos="100000">
                  <a:srgbClr val="C0C0C0"/>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27" name="Rectangle: Rounded Corners 26">
            <a:extLst>
              <a:ext uri="{FF2B5EF4-FFF2-40B4-BE49-F238E27FC236}">
                <a16:creationId xmlns:a16="http://schemas.microsoft.com/office/drawing/2014/main" id="{27728F1B-7367-44F1-869A-52F1C2057B1D}"/>
              </a:ext>
            </a:extLst>
          </p:cNvPr>
          <p:cNvSpPr/>
          <p:nvPr/>
        </p:nvSpPr>
        <p:spPr>
          <a:xfrm>
            <a:off x="733336" y="2216020"/>
            <a:ext cx="1895749" cy="1373028"/>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000" b="1" dirty="0">
                <a:solidFill>
                  <a:schemeClr val="bg1"/>
                </a:solidFill>
                <a:effectLst>
                  <a:outerShdw blurRad="38100" dist="38100" dir="2700000" algn="tl">
                    <a:srgbClr val="000000">
                      <a:alpha val="43137"/>
                    </a:srgbClr>
                  </a:outerShdw>
                </a:effectLst>
                <a:latin typeface="Frutiger LT Std 45 Light" panose="020B0402020204020204" pitchFamily="34" charset="0"/>
                <a:cs typeface="Arial"/>
              </a:rPr>
              <a:t>What is a Purpose and Need Statement?</a:t>
            </a:r>
          </a:p>
        </p:txBody>
      </p:sp>
      <p:sp>
        <p:nvSpPr>
          <p:cNvPr id="19" name="Slide Number Placeholder 5">
            <a:extLst>
              <a:ext uri="{FF2B5EF4-FFF2-40B4-BE49-F238E27FC236}">
                <a16:creationId xmlns:a16="http://schemas.microsoft.com/office/drawing/2014/main" id="{18B7F1E3-87B5-41BF-BD69-77163F8B1E4C}"/>
              </a:ext>
            </a:extLst>
          </p:cNvPr>
          <p:cNvSpPr txBox="1">
            <a:spLocks/>
          </p:cNvSpPr>
          <p:nvPr/>
        </p:nvSpPr>
        <p:spPr>
          <a:xfrm>
            <a:off x="9300713" y="643212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106D9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FA33CC9-E622-48CA-96FA-0377B6AEE47F}" type="slidenum">
              <a:rPr lang="en-US" smtClean="0">
                <a:solidFill>
                  <a:schemeClr val="bg1"/>
                </a:solidFill>
              </a:rPr>
              <a:pPr/>
              <a:t>2</a:t>
            </a:fld>
            <a:endParaRPr lang="en-US" dirty="0">
              <a:solidFill>
                <a:schemeClr val="bg1"/>
              </a:solidFill>
            </a:endParaRPr>
          </a:p>
        </p:txBody>
      </p:sp>
    </p:spTree>
    <p:extLst>
      <p:ext uri="{BB962C8B-B14F-4D97-AF65-F5344CB8AC3E}">
        <p14:creationId xmlns:p14="http://schemas.microsoft.com/office/powerpoint/2010/main" val="3684582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4A9412CE-A2ED-4223-B64F-D45F8FB3A157}"/>
              </a:ext>
            </a:extLst>
          </p:cNvPr>
          <p:cNvSpPr/>
          <p:nvPr/>
        </p:nvSpPr>
        <p:spPr>
          <a:xfrm>
            <a:off x="576942" y="-1"/>
            <a:ext cx="1480457" cy="1480457"/>
          </a:xfrm>
          <a:prstGeom prst="ellipse">
            <a:avLst/>
          </a:prstGeom>
          <a:solidFill>
            <a:srgbClr val="C26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5">
            <a:extLst>
              <a:ext uri="{FF2B5EF4-FFF2-40B4-BE49-F238E27FC236}">
                <a16:creationId xmlns:a16="http://schemas.microsoft.com/office/drawing/2014/main" id="{672013CF-3F2C-439B-88F0-1DE709F04CF4}"/>
              </a:ext>
            </a:extLst>
          </p:cNvPr>
          <p:cNvSpPr>
            <a:spLocks noGrp="1"/>
          </p:cNvSpPr>
          <p:nvPr>
            <p:ph type="title"/>
          </p:nvPr>
        </p:nvSpPr>
        <p:spPr>
          <a:xfrm>
            <a:off x="2466109" y="156277"/>
            <a:ext cx="8741042" cy="766749"/>
          </a:xfrm>
        </p:spPr>
        <p:txBody>
          <a:bodyPr/>
          <a:lstStyle/>
          <a:p>
            <a:r>
              <a:rPr lang="en-US" dirty="0"/>
              <a:t>Need Element - Project Status</a:t>
            </a:r>
          </a:p>
        </p:txBody>
      </p:sp>
      <p:pic>
        <p:nvPicPr>
          <p:cNvPr id="4" name="Graphic 3">
            <a:extLst>
              <a:ext uri="{FF2B5EF4-FFF2-40B4-BE49-F238E27FC236}">
                <a16:creationId xmlns:a16="http://schemas.microsoft.com/office/drawing/2014/main" id="{8421E070-8366-4150-B4E0-E9532E802D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942" y="117676"/>
            <a:ext cx="1413308" cy="1610699"/>
          </a:xfrm>
          <a:prstGeom prst="rect">
            <a:avLst/>
          </a:prstGeom>
          <a:effectLst>
            <a:outerShdw blurRad="50800" dist="38100" dir="2700000" algn="tl" rotWithShape="0">
              <a:prstClr val="black">
                <a:alpha val="40000"/>
              </a:prstClr>
            </a:outerShdw>
          </a:effectLst>
        </p:spPr>
      </p:pic>
      <p:sp>
        <p:nvSpPr>
          <p:cNvPr id="7" name="Rectangle: Top Corners Rounded 6">
            <a:extLst>
              <a:ext uri="{FF2B5EF4-FFF2-40B4-BE49-F238E27FC236}">
                <a16:creationId xmlns:a16="http://schemas.microsoft.com/office/drawing/2014/main" id="{29E18D25-B7DD-45CD-BC73-9CAD0DD17D63}"/>
              </a:ext>
            </a:extLst>
          </p:cNvPr>
          <p:cNvSpPr/>
          <p:nvPr/>
        </p:nvSpPr>
        <p:spPr>
          <a:xfrm rot="16200000">
            <a:off x="1525092" y="801708"/>
            <a:ext cx="1274730" cy="3048659"/>
          </a:xfrm>
          <a:prstGeom prst="round2SameRect">
            <a:avLst>
              <a:gd name="adj1" fmla="val 10870"/>
              <a:gd name="adj2" fmla="val 0"/>
            </a:avLst>
          </a:prstGeom>
          <a:solidFill>
            <a:srgbClr val="6ABEC8"/>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1AFBC6B-4F2B-4B37-B0A5-EE4AF6856F1D}"/>
              </a:ext>
            </a:extLst>
          </p:cNvPr>
          <p:cNvSpPr txBox="1"/>
          <p:nvPr/>
        </p:nvSpPr>
        <p:spPr>
          <a:xfrm>
            <a:off x="789835" y="2095204"/>
            <a:ext cx="2745243" cy="461665"/>
          </a:xfrm>
          <a:prstGeom prst="rect">
            <a:avLst/>
          </a:prstGeom>
          <a:noFill/>
          <a:effectLst/>
        </p:spPr>
        <p:txBody>
          <a:bodyPr wrap="square">
            <a:spAutoFit/>
          </a:bodyPr>
          <a:lstStyle/>
          <a:p>
            <a:pPr algn="ctr"/>
            <a:r>
              <a:rPr lang="en-US" sz="2400" i="1" dirty="0">
                <a:latin typeface="Franklin Gothic Medium" panose="020B0603020102020204" pitchFamily="34" charset="0"/>
              </a:rPr>
              <a:t>Project Example</a:t>
            </a:r>
          </a:p>
        </p:txBody>
      </p:sp>
      <p:sp>
        <p:nvSpPr>
          <p:cNvPr id="13" name="Content Placeholder 1">
            <a:extLst>
              <a:ext uri="{FF2B5EF4-FFF2-40B4-BE49-F238E27FC236}">
                <a16:creationId xmlns:a16="http://schemas.microsoft.com/office/drawing/2014/main" id="{BDEA03BD-39F8-448E-BAEB-14F69260C3FB}"/>
              </a:ext>
            </a:extLst>
          </p:cNvPr>
          <p:cNvSpPr txBox="1">
            <a:spLocks/>
          </p:cNvSpPr>
          <p:nvPr/>
        </p:nvSpPr>
        <p:spPr>
          <a:xfrm>
            <a:off x="4202349" y="1688672"/>
            <a:ext cx="6643991" cy="421905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A Feasibility Study was completed for this project in 2023. A Build Alternative was recommended for further review during the PD&amp;E study that will provide 4-lane divided roadway with multi-modal improvements on Sunset Boulevard from 4</a:t>
            </a:r>
            <a:r>
              <a:rPr lang="en-US" sz="1600" baseline="30000" dirty="0">
                <a:effectLst/>
                <a:ea typeface="Calibri" panose="020F0502020204030204" pitchFamily="34" charset="0"/>
                <a:cs typeface="Times New Roman" panose="02020603050405020304" pitchFamily="18" charset="0"/>
              </a:rPr>
              <a:t>th</a:t>
            </a:r>
            <a:r>
              <a:rPr lang="en-US" sz="1600" dirty="0">
                <a:effectLst/>
                <a:ea typeface="Calibri" panose="020F0502020204030204" pitchFamily="34" charset="0"/>
                <a:cs typeface="Times New Roman" panose="02020603050405020304" pitchFamily="18" charset="0"/>
              </a:rPr>
              <a:t> Street to the Bay Bridge. The preliminary results also indicate that the left, center, and right alignment options are similar when compared to natural and human environment impacts. With this knowledge, the PD&amp;E study will have the opportunity to further reduce adjacent impacts by considering potential combinations of all the mentioned alternative alignments in order to determine an optimal solution. </a:t>
            </a:r>
          </a:p>
          <a:p>
            <a:pPr algn="just">
              <a:lnSpc>
                <a:spcPct val="107000"/>
              </a:lnSpc>
              <a:spcBef>
                <a:spcPts val="0"/>
              </a:spcBef>
              <a:spcAft>
                <a:spcPts val="800"/>
              </a:spcAft>
            </a:pPr>
            <a:r>
              <a:rPr lang="en-US" sz="1600" dirty="0">
                <a:solidFill>
                  <a:schemeClr val="tx1"/>
                </a:solidFill>
                <a:ea typeface="Calibri" panose="020F0502020204030204" pitchFamily="34" charset="0"/>
                <a:cs typeface="Times New Roman" panose="02020603050405020304" pitchFamily="18" charset="0"/>
              </a:rPr>
              <a:t>Sunset Boulevard </a:t>
            </a:r>
            <a:r>
              <a:rPr lang="en-US" sz="1600" dirty="0">
                <a:solidFill>
                  <a:schemeClr val="tx1"/>
                </a:solidFill>
                <a:effectLst/>
                <a:ea typeface="Calibri" panose="020F0502020204030204" pitchFamily="34" charset="0"/>
                <a:cs typeface="Times New Roman" panose="02020603050405020304" pitchFamily="18" charset="0"/>
              </a:rPr>
              <a:t>from 4</a:t>
            </a:r>
            <a:r>
              <a:rPr lang="en-US" sz="1600" baseline="30000" dirty="0">
                <a:solidFill>
                  <a:schemeClr val="tx1"/>
                </a:solidFill>
                <a:effectLst/>
                <a:ea typeface="Calibri" panose="020F0502020204030204" pitchFamily="34" charset="0"/>
                <a:cs typeface="Times New Roman" panose="02020603050405020304" pitchFamily="18" charset="0"/>
              </a:rPr>
              <a:t>th</a:t>
            </a:r>
            <a:r>
              <a:rPr lang="en-US" sz="1600" dirty="0">
                <a:solidFill>
                  <a:schemeClr val="tx1"/>
                </a:solidFill>
                <a:effectLst/>
                <a:ea typeface="Calibri" panose="020F0502020204030204" pitchFamily="34" charset="0"/>
                <a:cs typeface="Times New Roman" panose="02020603050405020304" pitchFamily="18" charset="0"/>
              </a:rPr>
              <a:t> Street to the Bay Bridge is listed in the Cost Feasible Plan (project 33) of the Pinellas County MPO 2050 Long Range Transportation Plan (LRTP) for preliminary engineering</a:t>
            </a:r>
            <a:r>
              <a:rPr lang="en-US" sz="1600" dirty="0">
                <a:solidFill>
                  <a:schemeClr val="tx1"/>
                </a:solidFill>
                <a:ea typeface="Calibri" panose="020F0502020204030204" pitchFamily="34" charset="0"/>
                <a:cs typeface="Times New Roman" panose="02020603050405020304" pitchFamily="18" charset="0"/>
              </a:rPr>
              <a:t> to provide </a:t>
            </a:r>
            <a:r>
              <a:rPr lang="en-US" sz="1600" dirty="0">
                <a:effectLst/>
                <a:ea typeface="Calibri" panose="020F0502020204030204" pitchFamily="34" charset="0"/>
                <a:cs typeface="Times New Roman" panose="02020603050405020304" pitchFamily="18" charset="0"/>
              </a:rPr>
              <a:t>multi-modal improvements. </a:t>
            </a:r>
            <a:endParaRPr lang="en-US" sz="1600" dirty="0">
              <a:solidFill>
                <a:schemeClr val="tx1"/>
              </a:solidFill>
              <a:effectLst/>
              <a:ea typeface="Calibri" panose="020F0502020204030204" pitchFamily="34" charset="0"/>
              <a:cs typeface="Times New Roman" panose="02020603050405020304" pitchFamily="18" charset="0"/>
            </a:endParaRPr>
          </a:p>
          <a:p>
            <a:pPr algn="just">
              <a:lnSpc>
                <a:spcPct val="107000"/>
              </a:lnSpc>
              <a:spcBef>
                <a:spcPts val="0"/>
              </a:spcBef>
              <a:spcAft>
                <a:spcPts val="800"/>
              </a:spcAft>
            </a:pPr>
            <a:r>
              <a:rPr lang="en-US" sz="1600" dirty="0">
                <a:solidFill>
                  <a:schemeClr val="tx1"/>
                </a:solidFill>
                <a:effectLst/>
                <a:ea typeface="Calibri" panose="020F0502020204030204" pitchFamily="34" charset="0"/>
                <a:cs typeface="Times New Roman" panose="02020603050405020304" pitchFamily="18" charset="0"/>
              </a:rPr>
              <a:t>Funding for PD&amp;E and Design for </a:t>
            </a:r>
            <a:r>
              <a:rPr lang="en-US" sz="1600" dirty="0">
                <a:solidFill>
                  <a:schemeClr val="tx1"/>
                </a:solidFill>
                <a:ea typeface="Calibri" panose="020F0502020204030204" pitchFamily="34" charset="0"/>
                <a:cs typeface="Times New Roman" panose="02020603050405020304" pitchFamily="18" charset="0"/>
              </a:rPr>
              <a:t>Sunset Boulevard </a:t>
            </a:r>
            <a:r>
              <a:rPr lang="en-US" sz="1600" dirty="0">
                <a:solidFill>
                  <a:schemeClr val="tx1"/>
                </a:solidFill>
                <a:effectLst/>
                <a:ea typeface="Calibri" panose="020F0502020204030204" pitchFamily="34" charset="0"/>
                <a:cs typeface="Times New Roman" panose="02020603050405020304" pitchFamily="18" charset="0"/>
              </a:rPr>
              <a:t>is listed in the Forward Pinellas 2023/24-2028/29 Transportation Improvement Program (TIP). </a:t>
            </a:r>
            <a:r>
              <a:rPr lang="en-US" sz="1600" dirty="0">
                <a:solidFill>
                  <a:schemeClr val="tx1"/>
                </a:solidFill>
                <a:effectLst/>
                <a:ea typeface="Calibri" panose="020F0502020204030204" pitchFamily="34" charset="0"/>
              </a:rPr>
              <a:t>The project is included in the current FDOT 2023-2027 State Transportation Improvement Program (STIP) and the FDOT 2023-2027 Five-Year Work Program with $1,700,000 programmed for the PD&amp;E phase in Fiscal Year (FY) 2025.</a:t>
            </a:r>
            <a:endParaRPr lang="en-US" sz="1600" dirty="0">
              <a:solidFill>
                <a:schemeClr val="tx1"/>
              </a:solidFill>
              <a:ea typeface="Calibri" panose="020F0502020204030204" pitchFamily="34" charset="0"/>
              <a:cs typeface="Times New Roman" panose="02020603050405020304" pitchFamily="18" charset="0"/>
            </a:endParaRPr>
          </a:p>
        </p:txBody>
      </p:sp>
      <p:sp>
        <p:nvSpPr>
          <p:cNvPr id="9" name="Slide Number Placeholder 5">
            <a:extLst>
              <a:ext uri="{FF2B5EF4-FFF2-40B4-BE49-F238E27FC236}">
                <a16:creationId xmlns:a16="http://schemas.microsoft.com/office/drawing/2014/main" id="{CA593FBE-1041-4482-A3FC-84F8C83161F3}"/>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20</a:t>
            </a:fld>
            <a:endParaRPr lang="en-US" dirty="0"/>
          </a:p>
        </p:txBody>
      </p:sp>
    </p:spTree>
    <p:extLst>
      <p:ext uri="{BB962C8B-B14F-4D97-AF65-F5344CB8AC3E}">
        <p14:creationId xmlns:p14="http://schemas.microsoft.com/office/powerpoint/2010/main" val="1780880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3A716D50-9A57-4463-95D0-D04C9AB2ECDB}"/>
              </a:ext>
            </a:extLst>
          </p:cNvPr>
          <p:cNvPicPr>
            <a:picLocks noChangeAspect="1"/>
          </p:cNvPicPr>
          <p:nvPr/>
        </p:nvPicPr>
        <p:blipFill rotWithShape="1">
          <a:blip r:embed="rId3"/>
          <a:srcRect r="13158"/>
          <a:stretch/>
        </p:blipFill>
        <p:spPr>
          <a:xfrm>
            <a:off x="507959" y="1328720"/>
            <a:ext cx="4633455" cy="2439594"/>
          </a:xfrm>
          <a:prstGeom prst="rect">
            <a:avLst/>
          </a:prstGeom>
        </p:spPr>
      </p:pic>
      <p:sp>
        <p:nvSpPr>
          <p:cNvPr id="7" name="Oval 6">
            <a:extLst>
              <a:ext uri="{FF2B5EF4-FFF2-40B4-BE49-F238E27FC236}">
                <a16:creationId xmlns:a16="http://schemas.microsoft.com/office/drawing/2014/main" id="{D2EEF6D1-7C46-4F77-B257-A4E0770BA0C1}"/>
              </a:ext>
            </a:extLst>
          </p:cNvPr>
          <p:cNvSpPr/>
          <p:nvPr/>
        </p:nvSpPr>
        <p:spPr>
          <a:xfrm>
            <a:off x="576942" y="-1"/>
            <a:ext cx="1480457" cy="1480457"/>
          </a:xfrm>
          <a:prstGeom prst="ellipse">
            <a:avLst/>
          </a:prstGeom>
          <a:solidFill>
            <a:srgbClr val="C88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5">
            <a:extLst>
              <a:ext uri="{FF2B5EF4-FFF2-40B4-BE49-F238E27FC236}">
                <a16:creationId xmlns:a16="http://schemas.microsoft.com/office/drawing/2014/main" id="{672013CF-3F2C-439B-88F0-1DE709F04CF4}"/>
              </a:ext>
            </a:extLst>
          </p:cNvPr>
          <p:cNvSpPr>
            <a:spLocks noGrp="1"/>
          </p:cNvSpPr>
          <p:nvPr>
            <p:ph type="title"/>
          </p:nvPr>
        </p:nvSpPr>
        <p:spPr>
          <a:xfrm>
            <a:off x="2475345" y="156277"/>
            <a:ext cx="8731806" cy="766749"/>
          </a:xfrm>
        </p:spPr>
        <p:txBody>
          <a:bodyPr/>
          <a:lstStyle/>
          <a:p>
            <a:r>
              <a:rPr lang="en-US" dirty="0"/>
              <a:t>Need Element - Capacity</a:t>
            </a:r>
          </a:p>
        </p:txBody>
      </p:sp>
      <p:pic>
        <p:nvPicPr>
          <p:cNvPr id="6" name="Graphic 5">
            <a:extLst>
              <a:ext uri="{FF2B5EF4-FFF2-40B4-BE49-F238E27FC236}">
                <a16:creationId xmlns:a16="http://schemas.microsoft.com/office/drawing/2014/main" id="{AF89D86C-0821-45AA-B244-3513CF12F7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414" y="72471"/>
            <a:ext cx="1335511" cy="1335511"/>
          </a:xfrm>
          <a:prstGeom prst="rect">
            <a:avLst/>
          </a:prstGeom>
          <a:effectLst>
            <a:outerShdw blurRad="50800" dist="38100" dir="2700000" algn="tl" rotWithShape="0">
              <a:prstClr val="black">
                <a:alpha val="40000"/>
              </a:prstClr>
            </a:outerShdw>
          </a:effectLst>
        </p:spPr>
      </p:pic>
      <p:sp>
        <p:nvSpPr>
          <p:cNvPr id="31" name="Rectangle: Top Corners Rounded 30">
            <a:extLst>
              <a:ext uri="{FF2B5EF4-FFF2-40B4-BE49-F238E27FC236}">
                <a16:creationId xmlns:a16="http://schemas.microsoft.com/office/drawing/2014/main" id="{1F0DBC25-7F73-4026-BDF4-B224BB1E63D1}"/>
              </a:ext>
            </a:extLst>
          </p:cNvPr>
          <p:cNvSpPr/>
          <p:nvPr/>
        </p:nvSpPr>
        <p:spPr>
          <a:xfrm rot="10800000">
            <a:off x="8572402" y="815156"/>
            <a:ext cx="2881745" cy="784830"/>
          </a:xfrm>
          <a:prstGeom prst="round2SameRect">
            <a:avLst/>
          </a:prstGeom>
          <a:solidFill>
            <a:srgbClr val="D7B428"/>
          </a:solidFill>
          <a:ln>
            <a:noFill/>
          </a:ln>
          <a:scene3d>
            <a:camera prst="orthographicFront"/>
            <a:lightRig rig="threePt" dir="t"/>
          </a:scene3d>
          <a:sp3d>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Top Corners Rounded 31">
            <a:extLst>
              <a:ext uri="{FF2B5EF4-FFF2-40B4-BE49-F238E27FC236}">
                <a16:creationId xmlns:a16="http://schemas.microsoft.com/office/drawing/2014/main" id="{199578F2-7E97-4417-A3C1-B8B0DBFAD197}"/>
              </a:ext>
            </a:extLst>
          </p:cNvPr>
          <p:cNvSpPr/>
          <p:nvPr/>
        </p:nvSpPr>
        <p:spPr>
          <a:xfrm rot="10800000">
            <a:off x="5273122" y="815156"/>
            <a:ext cx="3029838" cy="784830"/>
          </a:xfrm>
          <a:prstGeom prst="round2SameRect">
            <a:avLst/>
          </a:prstGeom>
          <a:solidFill>
            <a:srgbClr val="286398"/>
          </a:solidFill>
          <a:ln>
            <a:noFill/>
          </a:ln>
          <a:scene3d>
            <a:camera prst="orthographicFront"/>
            <a:lightRig rig="threePt" dir="t"/>
          </a:scene3d>
          <a:sp3d>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ontent Placeholder 2">
            <a:extLst>
              <a:ext uri="{FF2B5EF4-FFF2-40B4-BE49-F238E27FC236}">
                <a16:creationId xmlns:a16="http://schemas.microsoft.com/office/drawing/2014/main" id="{EF37B3BE-2DC3-48C6-B909-0038725254A1}"/>
              </a:ext>
            </a:extLst>
          </p:cNvPr>
          <p:cNvSpPr txBox="1">
            <a:spLocks/>
          </p:cNvSpPr>
          <p:nvPr/>
        </p:nvSpPr>
        <p:spPr>
          <a:xfrm>
            <a:off x="5473549" y="915300"/>
            <a:ext cx="2628984" cy="471177"/>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200" b="1" i="1" dirty="0">
                <a:solidFill>
                  <a:schemeClr val="bg1"/>
                </a:solidFill>
                <a:latin typeface="+mj-lt"/>
              </a:rPr>
              <a:t>Questions to Consider</a:t>
            </a:r>
          </a:p>
        </p:txBody>
      </p:sp>
      <p:sp>
        <p:nvSpPr>
          <p:cNvPr id="34" name="Content Placeholder 2">
            <a:extLst>
              <a:ext uri="{FF2B5EF4-FFF2-40B4-BE49-F238E27FC236}">
                <a16:creationId xmlns:a16="http://schemas.microsoft.com/office/drawing/2014/main" id="{4CCFAAA6-89D7-472D-9B54-B77D670B5763}"/>
              </a:ext>
            </a:extLst>
          </p:cNvPr>
          <p:cNvSpPr txBox="1">
            <a:spLocks/>
          </p:cNvSpPr>
          <p:nvPr/>
        </p:nvSpPr>
        <p:spPr>
          <a:xfrm>
            <a:off x="8859261" y="925705"/>
            <a:ext cx="2342864" cy="471177"/>
          </a:xfrm>
          <a:prstGeom prst="rect">
            <a:avLst/>
          </a:prstGeom>
          <a:noFill/>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200" b="1" i="1" dirty="0">
                <a:solidFill>
                  <a:schemeClr val="tx1"/>
                </a:solidFill>
                <a:latin typeface="+mj-lt"/>
              </a:rPr>
              <a:t>How to Answer</a:t>
            </a:r>
          </a:p>
        </p:txBody>
      </p:sp>
      <p:sp>
        <p:nvSpPr>
          <p:cNvPr id="35" name="TextBox 34">
            <a:extLst>
              <a:ext uri="{FF2B5EF4-FFF2-40B4-BE49-F238E27FC236}">
                <a16:creationId xmlns:a16="http://schemas.microsoft.com/office/drawing/2014/main" id="{4B71164B-E7B8-4BE1-A34C-3A0AFDE48BB7}"/>
              </a:ext>
            </a:extLst>
          </p:cNvPr>
          <p:cNvSpPr txBox="1"/>
          <p:nvPr/>
        </p:nvSpPr>
        <p:spPr>
          <a:xfrm>
            <a:off x="8302960" y="1627096"/>
            <a:ext cx="3160597" cy="3970318"/>
          </a:xfrm>
          <a:prstGeom prst="rect">
            <a:avLst/>
          </a:prstGeom>
          <a:noFill/>
        </p:spPr>
        <p:txBody>
          <a:bodyPr wrap="square" rtlCol="0">
            <a:spAutoFit/>
          </a:bodyPr>
          <a:lstStyle/>
          <a:p>
            <a:pPr marL="914400" lvl="1" indent="-457200">
              <a:buClr>
                <a:srgbClr val="005A84"/>
              </a:buClr>
              <a:buFont typeface="Arial" panose="020B0604020202020204" pitchFamily="34" charset="0"/>
              <a:buChar char="•"/>
            </a:pPr>
            <a:r>
              <a:rPr lang="en-US" dirty="0">
                <a:latin typeface="Frutiger LT Std 45 Light" panose="020B0402020204020204" pitchFamily="34" charset="0"/>
              </a:rPr>
              <a:t>Discuss the capacity of the present facility and its ability to meet present and projected traffic demands. </a:t>
            </a:r>
          </a:p>
          <a:p>
            <a:pPr marL="914400" lvl="1" indent="-457200">
              <a:buClr>
                <a:srgbClr val="005A84"/>
              </a:buClr>
              <a:buFont typeface="Arial" panose="020B0604020202020204" pitchFamily="34" charset="0"/>
              <a:buChar char="•"/>
            </a:pPr>
            <a:r>
              <a:rPr lang="en-US" dirty="0">
                <a:latin typeface="Frutiger LT Std 45 Light" panose="020B0402020204020204" pitchFamily="34" charset="0"/>
              </a:rPr>
              <a:t>Discuss the capacity of the existing facility, its existing and anticipated LOS, and any operational deficiencies.</a:t>
            </a:r>
          </a:p>
          <a:p>
            <a:pPr marL="914400" lvl="1" indent="-457200">
              <a:buClr>
                <a:srgbClr val="005A84"/>
              </a:buClr>
              <a:buFont typeface="Arial" panose="020B0604020202020204" pitchFamily="34" charset="0"/>
              <a:buChar char="•"/>
            </a:pPr>
            <a:r>
              <a:rPr lang="en-US" dirty="0">
                <a:latin typeface="Frutiger LT Std 45 Light" panose="020B0402020204020204" pitchFamily="34" charset="0"/>
              </a:rPr>
              <a:t>State the target LOS.</a:t>
            </a:r>
          </a:p>
          <a:p>
            <a:pPr marL="914400" lvl="1" indent="-457200">
              <a:buClr>
                <a:srgbClr val="005A84"/>
              </a:buClr>
              <a:buFont typeface="Arial" panose="020B0604020202020204" pitchFamily="34" charset="0"/>
              <a:buChar char="•"/>
            </a:pPr>
            <a:endParaRPr lang="en-US" dirty="0">
              <a:latin typeface="Frutiger LT Std 45 Light" panose="020B0402020204020204" pitchFamily="34" charset="0"/>
            </a:endParaRPr>
          </a:p>
        </p:txBody>
      </p:sp>
      <p:sp>
        <p:nvSpPr>
          <p:cNvPr id="37" name="TextBox 36">
            <a:extLst>
              <a:ext uri="{FF2B5EF4-FFF2-40B4-BE49-F238E27FC236}">
                <a16:creationId xmlns:a16="http://schemas.microsoft.com/office/drawing/2014/main" id="{39F8E91F-48F9-41E8-B15B-8E7F1F6CC9FE}"/>
              </a:ext>
            </a:extLst>
          </p:cNvPr>
          <p:cNvSpPr txBox="1"/>
          <p:nvPr/>
        </p:nvSpPr>
        <p:spPr>
          <a:xfrm>
            <a:off x="4930253" y="1627096"/>
            <a:ext cx="3382119" cy="3970318"/>
          </a:xfrm>
          <a:prstGeom prst="rect">
            <a:avLst/>
          </a:prstGeom>
          <a:noFill/>
        </p:spPr>
        <p:txBody>
          <a:bodyPr wrap="square" rtlCol="0">
            <a:spAutoFit/>
          </a:bodyPr>
          <a:lstStyle/>
          <a:p>
            <a:pPr marL="914400" lvl="1" indent="-457200">
              <a:buClr>
                <a:srgbClr val="005A84"/>
              </a:buClr>
              <a:buFont typeface="Arial" panose="020B0604020202020204" pitchFamily="34" charset="0"/>
              <a:buChar char="•"/>
            </a:pPr>
            <a:r>
              <a:rPr lang="en-US" dirty="0">
                <a:latin typeface="Frutiger LT Std 45 Light" panose="020B0402020204020204" pitchFamily="34" charset="0"/>
              </a:rPr>
              <a:t>Is the capacity of the existing facility inadequate to serve traffic?  </a:t>
            </a:r>
          </a:p>
          <a:p>
            <a:pPr marL="914400" lvl="1" indent="-457200">
              <a:buClr>
                <a:srgbClr val="005A84"/>
              </a:buClr>
              <a:buFont typeface="Arial" panose="020B0604020202020204" pitchFamily="34" charset="0"/>
              <a:buChar char="•"/>
            </a:pPr>
            <a:r>
              <a:rPr lang="en-US" dirty="0">
                <a:latin typeface="Frutiger LT Std 45 Light" panose="020B0402020204020204" pitchFamily="34" charset="0"/>
              </a:rPr>
              <a:t>What is the projected transportation demand?</a:t>
            </a:r>
          </a:p>
          <a:p>
            <a:pPr marL="914400" lvl="1" indent="-457200">
              <a:buClr>
                <a:srgbClr val="005A84"/>
              </a:buClr>
              <a:buFont typeface="Arial" panose="020B0604020202020204" pitchFamily="34" charset="0"/>
              <a:buChar char="•"/>
            </a:pPr>
            <a:r>
              <a:rPr lang="en-US" dirty="0">
                <a:latin typeface="Frutiger LT Std 45 Light" panose="020B0402020204020204" pitchFamily="34" charset="0"/>
              </a:rPr>
              <a:t>What capacity is needed?</a:t>
            </a:r>
          </a:p>
          <a:p>
            <a:pPr marL="914400" lvl="1" indent="-457200">
              <a:buClr>
                <a:srgbClr val="005A84"/>
              </a:buClr>
              <a:buFont typeface="Arial" panose="020B0604020202020204" pitchFamily="34" charset="0"/>
              <a:buChar char="•"/>
            </a:pPr>
            <a:r>
              <a:rPr lang="en-US" dirty="0">
                <a:latin typeface="Frutiger LT Std 45 Light" panose="020B0402020204020204" pitchFamily="34" charset="0"/>
              </a:rPr>
              <a:t>What is the Level of Service (LOS) for existing and proposed facilities?</a:t>
            </a:r>
          </a:p>
          <a:p>
            <a:pPr marL="914400" lvl="1" indent="-457200">
              <a:buClr>
                <a:srgbClr val="005A84"/>
              </a:buClr>
              <a:buFont typeface="Arial" panose="020B0604020202020204" pitchFamily="34" charset="0"/>
              <a:buChar char="•"/>
            </a:pPr>
            <a:endParaRPr lang="en-US" dirty="0">
              <a:latin typeface="Frutiger LT Std 45 Light" panose="020B0402020204020204" pitchFamily="34" charset="0"/>
            </a:endParaRPr>
          </a:p>
        </p:txBody>
      </p:sp>
      <p:grpSp>
        <p:nvGrpSpPr>
          <p:cNvPr id="38" name="Group 37">
            <a:extLst>
              <a:ext uri="{FF2B5EF4-FFF2-40B4-BE49-F238E27FC236}">
                <a16:creationId xmlns:a16="http://schemas.microsoft.com/office/drawing/2014/main" id="{425D446B-A644-457E-88EB-F7DBA6AD32D7}"/>
              </a:ext>
            </a:extLst>
          </p:cNvPr>
          <p:cNvGrpSpPr/>
          <p:nvPr/>
        </p:nvGrpSpPr>
        <p:grpSpPr>
          <a:xfrm>
            <a:off x="416267" y="3840788"/>
            <a:ext cx="4826293" cy="2368913"/>
            <a:chOff x="-251844" y="4785325"/>
            <a:chExt cx="4856592" cy="1644652"/>
          </a:xfrm>
          <a:effectLst/>
        </p:grpSpPr>
        <p:sp>
          <p:nvSpPr>
            <p:cNvPr id="39" name="Rectangle: Rounded Corners 38">
              <a:extLst>
                <a:ext uri="{FF2B5EF4-FFF2-40B4-BE49-F238E27FC236}">
                  <a16:creationId xmlns:a16="http://schemas.microsoft.com/office/drawing/2014/main" id="{BC62CDB3-0988-48D5-80A7-2157B1CA9CFD}"/>
                </a:ext>
              </a:extLst>
            </p:cNvPr>
            <p:cNvSpPr/>
            <p:nvPr/>
          </p:nvSpPr>
          <p:spPr>
            <a:xfrm>
              <a:off x="-251844" y="4785325"/>
              <a:ext cx="4856592" cy="1644652"/>
            </a:xfrm>
            <a:prstGeom prst="roundRect">
              <a:avLst>
                <a:gd name="adj" fmla="val 3004"/>
              </a:avLst>
            </a:prstGeom>
            <a:solidFill>
              <a:srgbClr val="6ABEC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DB55A210-7373-4189-B975-CF5F288C9E00}"/>
                </a:ext>
              </a:extLst>
            </p:cNvPr>
            <p:cNvSpPr txBox="1"/>
            <p:nvPr/>
          </p:nvSpPr>
          <p:spPr>
            <a:xfrm>
              <a:off x="-154820" y="5088232"/>
              <a:ext cx="4662543" cy="405988"/>
            </a:xfrm>
            <a:prstGeom prst="rect">
              <a:avLst/>
            </a:prstGeom>
            <a:noFill/>
          </p:spPr>
          <p:txBody>
            <a:bodyPr wrap="square" rtlCol="0">
              <a:spAutoFit/>
            </a:bodyPr>
            <a:lstStyle/>
            <a:p>
              <a:pPr marL="342900" indent="-342900">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Traffic Counts</a:t>
              </a:r>
            </a:p>
            <a:p>
              <a:pPr marL="342900" indent="-342900">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Level of Service</a:t>
              </a:r>
            </a:p>
          </p:txBody>
        </p:sp>
      </p:grpSp>
      <p:sp>
        <p:nvSpPr>
          <p:cNvPr id="41" name="Rectangle: Top Corners Rounded 40">
            <a:extLst>
              <a:ext uri="{FF2B5EF4-FFF2-40B4-BE49-F238E27FC236}">
                <a16:creationId xmlns:a16="http://schemas.microsoft.com/office/drawing/2014/main" id="{C2366AA3-C454-4146-AA91-1330BF1AFBFE}"/>
              </a:ext>
            </a:extLst>
          </p:cNvPr>
          <p:cNvSpPr/>
          <p:nvPr/>
        </p:nvSpPr>
        <p:spPr>
          <a:xfrm>
            <a:off x="477396" y="3885727"/>
            <a:ext cx="4704034" cy="369332"/>
          </a:xfrm>
          <a:prstGeom prst="round2SameRect">
            <a:avLst/>
          </a:prstGeom>
          <a:solidFill>
            <a:srgbClr val="286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F1E78019-63CD-4CD7-B150-5FC77927CAEF}"/>
              </a:ext>
            </a:extLst>
          </p:cNvPr>
          <p:cNvSpPr txBox="1"/>
          <p:nvPr/>
        </p:nvSpPr>
        <p:spPr>
          <a:xfrm>
            <a:off x="507959" y="3875927"/>
            <a:ext cx="4633455" cy="369332"/>
          </a:xfrm>
          <a:prstGeom prst="rect">
            <a:avLst/>
          </a:prstGeom>
          <a:noFill/>
        </p:spPr>
        <p:txBody>
          <a:bodyPr wrap="square">
            <a:spAutoFit/>
          </a:bodyPr>
          <a:lstStyle/>
          <a:p>
            <a:pPr marL="227013" indent="-227013" algn="ctr">
              <a:buClr>
                <a:schemeClr val="bg1"/>
              </a:buClr>
            </a:pPr>
            <a:r>
              <a:rPr lang="en-US" b="1" dirty="0">
                <a:solidFill>
                  <a:srgbClr val="FFFFFF"/>
                </a:solidFill>
                <a:latin typeface="Frutiger LT Std 45 Light" panose="020B0402020204020204" pitchFamily="34" charset="0"/>
                <a:cs typeface="Arial" panose="020B0604020202020204" pitchFamily="34" charset="0"/>
              </a:rPr>
              <a:t>Data Sources</a:t>
            </a:r>
          </a:p>
        </p:txBody>
      </p:sp>
      <p:cxnSp>
        <p:nvCxnSpPr>
          <p:cNvPr id="44" name="Straight Connector 43">
            <a:extLst>
              <a:ext uri="{FF2B5EF4-FFF2-40B4-BE49-F238E27FC236}">
                <a16:creationId xmlns:a16="http://schemas.microsoft.com/office/drawing/2014/main" id="{4C4F663E-C02F-4A66-B96D-32FB97339E39}"/>
              </a:ext>
            </a:extLst>
          </p:cNvPr>
          <p:cNvCxnSpPr/>
          <p:nvPr/>
        </p:nvCxnSpPr>
        <p:spPr>
          <a:xfrm>
            <a:off x="8440547" y="815155"/>
            <a:ext cx="0" cy="5428886"/>
          </a:xfrm>
          <a:prstGeom prst="line">
            <a:avLst/>
          </a:prstGeom>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0B8E5D10-8CA8-414F-A1E7-B0C3045956B2}"/>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21</a:t>
            </a:fld>
            <a:endParaRPr lang="en-US" dirty="0"/>
          </a:p>
        </p:txBody>
      </p:sp>
    </p:spTree>
    <p:extLst>
      <p:ext uri="{BB962C8B-B14F-4D97-AF65-F5344CB8AC3E}">
        <p14:creationId xmlns:p14="http://schemas.microsoft.com/office/powerpoint/2010/main" val="140838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D2EEF6D1-7C46-4F77-B257-A4E0770BA0C1}"/>
              </a:ext>
            </a:extLst>
          </p:cNvPr>
          <p:cNvSpPr/>
          <p:nvPr/>
        </p:nvSpPr>
        <p:spPr>
          <a:xfrm>
            <a:off x="576942" y="-1"/>
            <a:ext cx="1480457" cy="1480457"/>
          </a:xfrm>
          <a:prstGeom prst="ellipse">
            <a:avLst/>
          </a:prstGeom>
          <a:solidFill>
            <a:srgbClr val="C88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5">
            <a:extLst>
              <a:ext uri="{FF2B5EF4-FFF2-40B4-BE49-F238E27FC236}">
                <a16:creationId xmlns:a16="http://schemas.microsoft.com/office/drawing/2014/main" id="{672013CF-3F2C-439B-88F0-1DE709F04CF4}"/>
              </a:ext>
            </a:extLst>
          </p:cNvPr>
          <p:cNvSpPr>
            <a:spLocks noGrp="1"/>
          </p:cNvSpPr>
          <p:nvPr>
            <p:ph type="title"/>
          </p:nvPr>
        </p:nvSpPr>
        <p:spPr>
          <a:xfrm>
            <a:off x="2475345" y="156277"/>
            <a:ext cx="8731806" cy="766749"/>
          </a:xfrm>
        </p:spPr>
        <p:txBody>
          <a:bodyPr/>
          <a:lstStyle/>
          <a:p>
            <a:r>
              <a:rPr lang="en-US" dirty="0"/>
              <a:t>Need Element - Capacity - Example</a:t>
            </a:r>
          </a:p>
        </p:txBody>
      </p:sp>
      <p:pic>
        <p:nvPicPr>
          <p:cNvPr id="6" name="Graphic 5">
            <a:extLst>
              <a:ext uri="{FF2B5EF4-FFF2-40B4-BE49-F238E27FC236}">
                <a16:creationId xmlns:a16="http://schemas.microsoft.com/office/drawing/2014/main" id="{AF89D86C-0821-45AA-B244-3513CF12F7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414" y="72471"/>
            <a:ext cx="1335511" cy="1335511"/>
          </a:xfrm>
          <a:prstGeom prst="rect">
            <a:avLst/>
          </a:prstGeom>
          <a:effectLst>
            <a:outerShdw blurRad="50800" dist="38100" dir="2700000" algn="tl" rotWithShape="0">
              <a:prstClr val="black">
                <a:alpha val="40000"/>
              </a:prstClr>
            </a:outerShdw>
          </a:effectLst>
        </p:spPr>
      </p:pic>
      <p:sp>
        <p:nvSpPr>
          <p:cNvPr id="14" name="Rectangle: Top Corners Rounded 13">
            <a:extLst>
              <a:ext uri="{FF2B5EF4-FFF2-40B4-BE49-F238E27FC236}">
                <a16:creationId xmlns:a16="http://schemas.microsoft.com/office/drawing/2014/main" id="{E2288262-2D48-4503-B0C7-C0227201F98C}"/>
              </a:ext>
            </a:extLst>
          </p:cNvPr>
          <p:cNvSpPr/>
          <p:nvPr/>
        </p:nvSpPr>
        <p:spPr>
          <a:xfrm rot="16200000">
            <a:off x="1620842" y="4004188"/>
            <a:ext cx="1274730" cy="2532343"/>
          </a:xfrm>
          <a:prstGeom prst="round2SameRect">
            <a:avLst>
              <a:gd name="adj1" fmla="val 10870"/>
              <a:gd name="adj2" fmla="val 0"/>
            </a:avLst>
          </a:prstGeom>
          <a:solidFill>
            <a:srgbClr val="0F8CCC"/>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Top Corners Rounded 14">
            <a:extLst>
              <a:ext uri="{FF2B5EF4-FFF2-40B4-BE49-F238E27FC236}">
                <a16:creationId xmlns:a16="http://schemas.microsoft.com/office/drawing/2014/main" id="{EF7AFA97-9D42-4B60-99EB-9114468AA407}"/>
              </a:ext>
            </a:extLst>
          </p:cNvPr>
          <p:cNvSpPr/>
          <p:nvPr/>
        </p:nvSpPr>
        <p:spPr>
          <a:xfrm rot="16200000">
            <a:off x="1635958" y="1074983"/>
            <a:ext cx="1274730" cy="2502109"/>
          </a:xfrm>
          <a:prstGeom prst="round2SameRect">
            <a:avLst>
              <a:gd name="adj1" fmla="val 10870"/>
              <a:gd name="adj2" fmla="val 0"/>
            </a:avLst>
          </a:prstGeom>
          <a:solidFill>
            <a:srgbClr val="6ABEC8"/>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D36E486-5EA2-45A1-B595-D6F01D603A65}"/>
              </a:ext>
            </a:extLst>
          </p:cNvPr>
          <p:cNvSpPr txBox="1"/>
          <p:nvPr/>
        </p:nvSpPr>
        <p:spPr>
          <a:xfrm>
            <a:off x="1063035" y="2114819"/>
            <a:ext cx="2390344" cy="461665"/>
          </a:xfrm>
          <a:prstGeom prst="rect">
            <a:avLst/>
          </a:prstGeom>
          <a:noFill/>
          <a:effectLst/>
        </p:spPr>
        <p:txBody>
          <a:bodyPr wrap="square">
            <a:spAutoFit/>
          </a:bodyPr>
          <a:lstStyle/>
          <a:p>
            <a:pPr algn="ctr"/>
            <a:r>
              <a:rPr lang="en-US" sz="2400" i="1" dirty="0">
                <a:latin typeface="Franklin Gothic Medium" panose="020B0603020102020204" pitchFamily="34" charset="0"/>
              </a:rPr>
              <a:t>Project Example</a:t>
            </a:r>
          </a:p>
        </p:txBody>
      </p:sp>
      <p:sp>
        <p:nvSpPr>
          <p:cNvPr id="18" name="TextBox 17">
            <a:extLst>
              <a:ext uri="{FF2B5EF4-FFF2-40B4-BE49-F238E27FC236}">
                <a16:creationId xmlns:a16="http://schemas.microsoft.com/office/drawing/2014/main" id="{82B4C456-72A5-4FE0-B9F4-E477A76C8262}"/>
              </a:ext>
            </a:extLst>
          </p:cNvPr>
          <p:cNvSpPr txBox="1"/>
          <p:nvPr/>
        </p:nvSpPr>
        <p:spPr>
          <a:xfrm>
            <a:off x="1194396" y="4784607"/>
            <a:ext cx="2127622" cy="769441"/>
          </a:xfrm>
          <a:prstGeom prst="rect">
            <a:avLst/>
          </a:prstGeom>
          <a:noFill/>
          <a:effectLst/>
        </p:spPr>
        <p:txBody>
          <a:bodyPr wrap="square">
            <a:spAutoFit/>
          </a:bodyPr>
          <a:lstStyle/>
          <a:p>
            <a:pPr algn="ctr"/>
            <a:r>
              <a:rPr lang="en-US" sz="2400" i="1" dirty="0">
                <a:latin typeface="Franklin Gothic Medium" panose="020B0603020102020204" pitchFamily="34" charset="0"/>
              </a:rPr>
              <a:t>Need</a:t>
            </a:r>
          </a:p>
          <a:p>
            <a:pPr algn="ctr"/>
            <a:r>
              <a:rPr lang="en-US" sz="1000" i="1" dirty="0">
                <a:latin typeface="Franklin Gothic Medium" panose="020B0603020102020204" pitchFamily="34" charset="0"/>
              </a:rPr>
              <a:t>(Insert data to support Need after this statement)</a:t>
            </a:r>
          </a:p>
        </p:txBody>
      </p:sp>
      <p:sp>
        <p:nvSpPr>
          <p:cNvPr id="19" name="Rectangle: Top Corners Rounded 18">
            <a:extLst>
              <a:ext uri="{FF2B5EF4-FFF2-40B4-BE49-F238E27FC236}">
                <a16:creationId xmlns:a16="http://schemas.microsoft.com/office/drawing/2014/main" id="{22ED0334-D5FD-4657-93D3-BC9F03887734}"/>
              </a:ext>
            </a:extLst>
          </p:cNvPr>
          <p:cNvSpPr/>
          <p:nvPr/>
        </p:nvSpPr>
        <p:spPr>
          <a:xfrm rot="16200000">
            <a:off x="1629885" y="2511443"/>
            <a:ext cx="1256645" cy="2532344"/>
          </a:xfrm>
          <a:prstGeom prst="round2SameRect">
            <a:avLst>
              <a:gd name="adj1" fmla="val 10870"/>
              <a:gd name="adj2" fmla="val 0"/>
            </a:avLst>
          </a:prstGeom>
          <a:solidFill>
            <a:srgbClr val="F8CD4A"/>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1F2E0F82-47DB-49FD-8A33-03A1547C00C3}"/>
              </a:ext>
            </a:extLst>
          </p:cNvPr>
          <p:cNvSpPr txBox="1"/>
          <p:nvPr/>
        </p:nvSpPr>
        <p:spPr>
          <a:xfrm>
            <a:off x="1022268" y="3586997"/>
            <a:ext cx="2502110" cy="461665"/>
          </a:xfrm>
          <a:prstGeom prst="rect">
            <a:avLst/>
          </a:prstGeom>
          <a:noFill/>
          <a:effectLst/>
        </p:spPr>
        <p:txBody>
          <a:bodyPr wrap="square">
            <a:spAutoFit/>
          </a:bodyPr>
          <a:lstStyle/>
          <a:p>
            <a:pPr algn="ctr"/>
            <a:r>
              <a:rPr lang="en-US" sz="2400" i="1" dirty="0">
                <a:latin typeface="Franklin Gothic Medium" panose="020B0603020102020204" pitchFamily="34" charset="0"/>
              </a:rPr>
              <a:t>Purpose</a:t>
            </a:r>
          </a:p>
        </p:txBody>
      </p:sp>
      <p:sp>
        <p:nvSpPr>
          <p:cNvPr id="21" name="Content Placeholder 1">
            <a:extLst>
              <a:ext uri="{FF2B5EF4-FFF2-40B4-BE49-F238E27FC236}">
                <a16:creationId xmlns:a16="http://schemas.microsoft.com/office/drawing/2014/main" id="{390F0D05-A3E6-4437-A82E-88458471DB3A}"/>
              </a:ext>
            </a:extLst>
          </p:cNvPr>
          <p:cNvSpPr>
            <a:spLocks noGrp="1"/>
          </p:cNvSpPr>
          <p:nvPr>
            <p:ph idx="1"/>
          </p:nvPr>
        </p:nvSpPr>
        <p:spPr>
          <a:xfrm>
            <a:off x="4095345" y="4510286"/>
            <a:ext cx="7329454" cy="1776172"/>
          </a:xfrm>
        </p:spPr>
        <p:txBody>
          <a:bodyPr>
            <a:normAutofit lnSpcReduction="10000"/>
          </a:bodyPr>
          <a:lstStyle/>
          <a:p>
            <a:pPr algn="just">
              <a:lnSpc>
                <a:spcPct val="107000"/>
              </a:lnSpc>
              <a:spcBef>
                <a:spcPts val="0"/>
              </a:spcBef>
              <a:spcAft>
                <a:spcPts val="800"/>
              </a:spcAft>
            </a:pPr>
            <a:r>
              <a:rPr lang="en-US" sz="1700" b="0" i="0" dirty="0">
                <a:solidFill>
                  <a:srgbClr val="000000"/>
                </a:solidFill>
                <a:effectLst/>
              </a:rPr>
              <a:t>The </a:t>
            </a:r>
            <a:r>
              <a:rPr lang="en-US" sz="1700" b="1" i="0" dirty="0">
                <a:solidFill>
                  <a:srgbClr val="000000"/>
                </a:solidFill>
                <a:effectLst/>
              </a:rPr>
              <a:t>Need </a:t>
            </a:r>
            <a:r>
              <a:rPr lang="en-US" sz="1700" i="0" dirty="0">
                <a:solidFill>
                  <a:srgbClr val="000000"/>
                </a:solidFill>
                <a:effectLst/>
              </a:rPr>
              <a:t>is</a:t>
            </a:r>
            <a:r>
              <a:rPr lang="en-US" sz="1700" b="1" i="0" dirty="0">
                <a:solidFill>
                  <a:srgbClr val="000000"/>
                </a:solidFill>
                <a:effectLst/>
              </a:rPr>
              <a:t> </a:t>
            </a:r>
            <a:r>
              <a:rPr lang="en-US" sz="1700" b="0" i="0" dirty="0">
                <a:solidFill>
                  <a:srgbClr val="000000"/>
                </a:solidFill>
                <a:effectLst/>
              </a:rPr>
              <a:t>to reduce </a:t>
            </a:r>
            <a:r>
              <a:rPr lang="en-US" sz="1700" dirty="0">
                <a:effectLst/>
                <a:ea typeface="Calibri" panose="020F0502020204030204" pitchFamily="34" charset="0"/>
                <a:cs typeface="Calibri" panose="020F0502020204030204" pitchFamily="34" charset="0"/>
              </a:rPr>
              <a:t>traffic congestion on US 15 from Dragger Street to SR 401 since the corridor is currently operating at a failing LOS F, but the Target Level of Service is LOS C. This project is needed to accommodate future traffic demand </a:t>
            </a:r>
            <a:r>
              <a:rPr lang="en-US" sz="1700" dirty="0">
                <a:effectLst/>
                <a:ea typeface="Calibri" panose="020F0502020204030204" pitchFamily="34" charset="0"/>
                <a:cs typeface="Times New Roman" panose="02020603050405020304" pitchFamily="18" charset="0"/>
              </a:rPr>
              <a:t>since traffic, including truck volumes, is projected to increase</a:t>
            </a:r>
            <a:r>
              <a:rPr lang="en-US" sz="1700" dirty="0">
                <a:effectLst/>
                <a:ea typeface="Calibri" panose="020F0502020204030204" pitchFamily="34" charset="0"/>
                <a:cs typeface="Calibri" panose="020F0502020204030204" pitchFamily="34" charset="0"/>
              </a:rPr>
              <a:t>. US 15 is an important east-west connection between the Towns of McKinney and Goodwin and serves as an important  regional trucking route.</a:t>
            </a:r>
            <a:endParaRPr lang="en-US" sz="1700" dirty="0">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1600" dirty="0"/>
          </a:p>
        </p:txBody>
      </p:sp>
      <p:sp>
        <p:nvSpPr>
          <p:cNvPr id="22" name="Content Placeholder 1">
            <a:extLst>
              <a:ext uri="{FF2B5EF4-FFF2-40B4-BE49-F238E27FC236}">
                <a16:creationId xmlns:a16="http://schemas.microsoft.com/office/drawing/2014/main" id="{93A66AD4-2392-4EF9-9DAF-55E7E15810E2}"/>
              </a:ext>
            </a:extLst>
          </p:cNvPr>
          <p:cNvSpPr txBox="1">
            <a:spLocks/>
          </p:cNvSpPr>
          <p:nvPr/>
        </p:nvSpPr>
        <p:spPr>
          <a:xfrm>
            <a:off x="4095345" y="1459628"/>
            <a:ext cx="7329454" cy="17328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just">
              <a:lnSpc>
                <a:spcPct val="127000"/>
              </a:lnSpc>
              <a:spcBef>
                <a:spcPts val="0"/>
              </a:spcBef>
              <a:spcAft>
                <a:spcPts val="800"/>
              </a:spcAft>
            </a:pPr>
            <a:r>
              <a:rPr lang="en-US" sz="1600" dirty="0">
                <a:effectLst/>
                <a:ea typeface="Calibri" panose="020F0502020204030204" pitchFamily="34" charset="0"/>
                <a:cs typeface="Calibri" panose="020F0502020204030204" pitchFamily="34" charset="0"/>
              </a:rPr>
              <a:t>Currently there are capacity issues on US 15 from Dragger Street to SR 401, in the Town of Goodwin. Given the existing land uses that includes a Walmart Distribution Center with heavy truck traffic, this problem is expected to increase. The Town wants to </a:t>
            </a:r>
            <a:r>
              <a:rPr lang="en-US" sz="1600" dirty="0">
                <a:effectLst/>
                <a:ea typeface="Calibri" panose="020F0502020204030204" pitchFamily="34" charset="0"/>
                <a:cs typeface="Times New Roman" panose="02020603050405020304" pitchFamily="18" charset="0"/>
              </a:rPr>
              <a:t>make capacity improvements to US 15 to address existing and future congestion.</a:t>
            </a:r>
          </a:p>
          <a:p>
            <a:pPr>
              <a:lnSpc>
                <a:spcPct val="100000"/>
              </a:lnSpc>
            </a:pPr>
            <a:endParaRPr lang="en-US" sz="1600" dirty="0"/>
          </a:p>
        </p:txBody>
      </p:sp>
      <p:sp>
        <p:nvSpPr>
          <p:cNvPr id="23" name="Content Placeholder 1">
            <a:extLst>
              <a:ext uri="{FF2B5EF4-FFF2-40B4-BE49-F238E27FC236}">
                <a16:creationId xmlns:a16="http://schemas.microsoft.com/office/drawing/2014/main" id="{A5016C39-0375-459B-A5C9-3F2595D023EE}"/>
              </a:ext>
            </a:extLst>
          </p:cNvPr>
          <p:cNvSpPr txBox="1">
            <a:spLocks/>
          </p:cNvSpPr>
          <p:nvPr/>
        </p:nvSpPr>
        <p:spPr>
          <a:xfrm>
            <a:off x="4095345" y="3201749"/>
            <a:ext cx="7329454" cy="11517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7000"/>
              </a:lnSpc>
              <a:spcBef>
                <a:spcPts val="0"/>
              </a:spcBef>
              <a:spcAft>
                <a:spcPts val="800"/>
              </a:spcAft>
            </a:pPr>
            <a:r>
              <a:rPr lang="en-US" sz="1600" dirty="0">
                <a:effectLst/>
                <a:ea typeface="Calibri" panose="020F0502020204030204" pitchFamily="34" charset="0"/>
                <a:cs typeface="Times New Roman" panose="02020603050405020304" pitchFamily="18" charset="0"/>
              </a:rPr>
              <a:t>The </a:t>
            </a:r>
            <a:r>
              <a:rPr lang="en-US" sz="1600" b="1" dirty="0">
                <a:effectLst/>
                <a:ea typeface="Calibri" panose="020F0502020204030204" pitchFamily="34" charset="0"/>
                <a:cs typeface="Times New Roman" panose="02020603050405020304" pitchFamily="18" charset="0"/>
              </a:rPr>
              <a:t>Purpose</a:t>
            </a:r>
            <a:r>
              <a:rPr lang="en-US" sz="1600" dirty="0">
                <a:effectLst/>
                <a:ea typeface="Calibri" panose="020F0502020204030204" pitchFamily="34" charset="0"/>
                <a:cs typeface="Times New Roman" panose="02020603050405020304" pitchFamily="18" charset="0"/>
              </a:rPr>
              <a:t> of </a:t>
            </a:r>
            <a:r>
              <a:rPr lang="en-US" sz="1600" dirty="0">
                <a:effectLst/>
                <a:ea typeface="Calibri" panose="020F0502020204030204" pitchFamily="34" charset="0"/>
                <a:cs typeface="Calibri" panose="020F0502020204030204" pitchFamily="34" charset="0"/>
              </a:rPr>
              <a:t>this project is to provide additional capacity on US 15 from Dragger Street to SR 401 in order to accommodate existing capacity and future traffic demand for vehicular and truck traffic along the corridor. </a:t>
            </a:r>
            <a:endParaRPr lang="en-US" sz="1600" dirty="0">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1600" dirty="0">
              <a:effectLst/>
              <a:ea typeface="Calibri" panose="020F0502020204030204" pitchFamily="34" charset="0"/>
              <a:cs typeface="Times New Roman" panose="02020603050405020304" pitchFamily="18" charset="0"/>
            </a:endParaRPr>
          </a:p>
        </p:txBody>
      </p:sp>
      <p:sp>
        <p:nvSpPr>
          <p:cNvPr id="24" name="Slide Number Placeholder 5">
            <a:extLst>
              <a:ext uri="{FF2B5EF4-FFF2-40B4-BE49-F238E27FC236}">
                <a16:creationId xmlns:a16="http://schemas.microsoft.com/office/drawing/2014/main" id="{B70B8AE9-E80A-460E-B304-2130CC9CABDC}"/>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22</a:t>
            </a:fld>
            <a:endParaRPr lang="en-US" dirty="0"/>
          </a:p>
        </p:txBody>
      </p:sp>
    </p:spTree>
    <p:extLst>
      <p:ext uri="{BB962C8B-B14F-4D97-AF65-F5344CB8AC3E}">
        <p14:creationId xmlns:p14="http://schemas.microsoft.com/office/powerpoint/2010/main" val="3537066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864CD7-EBC1-4601-A491-2EE2AAE87889}"/>
              </a:ext>
            </a:extLst>
          </p:cNvPr>
          <p:cNvPicPr>
            <a:picLocks noChangeAspect="1"/>
          </p:cNvPicPr>
          <p:nvPr/>
        </p:nvPicPr>
        <p:blipFill>
          <a:blip r:embed="rId3"/>
          <a:stretch>
            <a:fillRect/>
          </a:stretch>
        </p:blipFill>
        <p:spPr>
          <a:xfrm>
            <a:off x="507959" y="1250419"/>
            <a:ext cx="4664017" cy="3147799"/>
          </a:xfrm>
          <a:prstGeom prst="rect">
            <a:avLst/>
          </a:prstGeom>
        </p:spPr>
      </p:pic>
      <p:sp>
        <p:nvSpPr>
          <p:cNvPr id="16" name="Title 15">
            <a:extLst>
              <a:ext uri="{FF2B5EF4-FFF2-40B4-BE49-F238E27FC236}">
                <a16:creationId xmlns:a16="http://schemas.microsoft.com/office/drawing/2014/main" id="{672013CF-3F2C-439B-88F0-1DE709F04CF4}"/>
              </a:ext>
            </a:extLst>
          </p:cNvPr>
          <p:cNvSpPr>
            <a:spLocks noGrp="1"/>
          </p:cNvSpPr>
          <p:nvPr>
            <p:ph type="title"/>
          </p:nvPr>
        </p:nvSpPr>
        <p:spPr>
          <a:xfrm>
            <a:off x="2447636" y="156277"/>
            <a:ext cx="8759515" cy="766749"/>
          </a:xfrm>
        </p:spPr>
        <p:txBody>
          <a:bodyPr/>
          <a:lstStyle/>
          <a:p>
            <a:r>
              <a:rPr lang="en-US" dirty="0"/>
              <a:t>Need Element - Transportation Demand</a:t>
            </a:r>
          </a:p>
        </p:txBody>
      </p:sp>
      <p:sp>
        <p:nvSpPr>
          <p:cNvPr id="8" name="Oval 7">
            <a:extLst>
              <a:ext uri="{FF2B5EF4-FFF2-40B4-BE49-F238E27FC236}">
                <a16:creationId xmlns:a16="http://schemas.microsoft.com/office/drawing/2014/main" id="{9BFBBD4C-EE7A-49FC-965F-258024FDFAB6}"/>
              </a:ext>
            </a:extLst>
          </p:cNvPr>
          <p:cNvSpPr/>
          <p:nvPr/>
        </p:nvSpPr>
        <p:spPr>
          <a:xfrm>
            <a:off x="576942" y="-1"/>
            <a:ext cx="1480457" cy="1480457"/>
          </a:xfrm>
          <a:prstGeom prst="ellipse">
            <a:avLst/>
          </a:prstGeom>
          <a:solidFill>
            <a:srgbClr val="DCC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2A67FFF9-C61B-4ED7-B47A-3F3511BF58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5050" y="72471"/>
            <a:ext cx="1344240" cy="1335511"/>
          </a:xfrm>
          <a:prstGeom prst="rect">
            <a:avLst/>
          </a:prstGeom>
          <a:effectLst>
            <a:outerShdw blurRad="50800" dist="38100" dir="2700000" algn="tl" rotWithShape="0">
              <a:prstClr val="black">
                <a:alpha val="40000"/>
              </a:prstClr>
            </a:outerShdw>
          </a:effectLst>
        </p:spPr>
      </p:pic>
      <p:sp>
        <p:nvSpPr>
          <p:cNvPr id="6" name="Rectangle: Top Corners Rounded 5">
            <a:extLst>
              <a:ext uri="{FF2B5EF4-FFF2-40B4-BE49-F238E27FC236}">
                <a16:creationId xmlns:a16="http://schemas.microsoft.com/office/drawing/2014/main" id="{54BAAA27-069C-4803-B29C-B2E0D9C79269}"/>
              </a:ext>
            </a:extLst>
          </p:cNvPr>
          <p:cNvSpPr/>
          <p:nvPr/>
        </p:nvSpPr>
        <p:spPr>
          <a:xfrm rot="10800000">
            <a:off x="8602969" y="815156"/>
            <a:ext cx="2881745" cy="784830"/>
          </a:xfrm>
          <a:prstGeom prst="round2SameRect">
            <a:avLst/>
          </a:prstGeom>
          <a:solidFill>
            <a:srgbClr val="D7B428"/>
          </a:solidFill>
          <a:ln>
            <a:noFill/>
          </a:ln>
          <a:scene3d>
            <a:camera prst="orthographicFront"/>
            <a:lightRig rig="threePt" dir="t"/>
          </a:scene3d>
          <a:sp3d>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Top Corners Rounded 6">
            <a:extLst>
              <a:ext uri="{FF2B5EF4-FFF2-40B4-BE49-F238E27FC236}">
                <a16:creationId xmlns:a16="http://schemas.microsoft.com/office/drawing/2014/main" id="{C557AC33-68B6-4AD3-A3AF-3689BA7A2DDB}"/>
              </a:ext>
            </a:extLst>
          </p:cNvPr>
          <p:cNvSpPr/>
          <p:nvPr/>
        </p:nvSpPr>
        <p:spPr>
          <a:xfrm rot="10800000">
            <a:off x="5303689" y="815156"/>
            <a:ext cx="3029838" cy="784830"/>
          </a:xfrm>
          <a:prstGeom prst="round2SameRect">
            <a:avLst/>
          </a:prstGeom>
          <a:solidFill>
            <a:srgbClr val="286398"/>
          </a:solidFill>
          <a:ln>
            <a:noFill/>
          </a:ln>
          <a:scene3d>
            <a:camera prst="orthographicFront"/>
            <a:lightRig rig="threePt" dir="t"/>
          </a:scene3d>
          <a:sp3d>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C92B2A6F-2771-4993-8AE8-35AE9C801DE6}"/>
              </a:ext>
            </a:extLst>
          </p:cNvPr>
          <p:cNvSpPr txBox="1">
            <a:spLocks/>
          </p:cNvSpPr>
          <p:nvPr/>
        </p:nvSpPr>
        <p:spPr>
          <a:xfrm>
            <a:off x="5504116" y="915300"/>
            <a:ext cx="2628984" cy="471177"/>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200" b="1" i="1" dirty="0">
                <a:solidFill>
                  <a:schemeClr val="bg1"/>
                </a:solidFill>
                <a:latin typeface="+mj-lt"/>
              </a:rPr>
              <a:t>Questions to Consider</a:t>
            </a:r>
          </a:p>
        </p:txBody>
      </p:sp>
      <p:sp>
        <p:nvSpPr>
          <p:cNvPr id="11" name="Content Placeholder 2">
            <a:extLst>
              <a:ext uri="{FF2B5EF4-FFF2-40B4-BE49-F238E27FC236}">
                <a16:creationId xmlns:a16="http://schemas.microsoft.com/office/drawing/2014/main" id="{551B4FAE-4EE1-47A7-A714-BE8CFFE66937}"/>
              </a:ext>
            </a:extLst>
          </p:cNvPr>
          <p:cNvSpPr txBox="1">
            <a:spLocks/>
          </p:cNvSpPr>
          <p:nvPr/>
        </p:nvSpPr>
        <p:spPr>
          <a:xfrm>
            <a:off x="8889828" y="925705"/>
            <a:ext cx="2342864" cy="471177"/>
          </a:xfrm>
          <a:prstGeom prst="rect">
            <a:avLst/>
          </a:prstGeom>
          <a:noFill/>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200" b="1" i="1" dirty="0">
                <a:solidFill>
                  <a:schemeClr val="tx1"/>
                </a:solidFill>
                <a:latin typeface="+mj-lt"/>
              </a:rPr>
              <a:t>How to Answer</a:t>
            </a:r>
          </a:p>
        </p:txBody>
      </p:sp>
      <p:sp>
        <p:nvSpPr>
          <p:cNvPr id="12" name="TextBox 11">
            <a:extLst>
              <a:ext uri="{FF2B5EF4-FFF2-40B4-BE49-F238E27FC236}">
                <a16:creationId xmlns:a16="http://schemas.microsoft.com/office/drawing/2014/main" id="{FB230A8F-28B6-4EDF-8D5C-BBE0A14E86B8}"/>
              </a:ext>
            </a:extLst>
          </p:cNvPr>
          <p:cNvSpPr txBox="1"/>
          <p:nvPr/>
        </p:nvSpPr>
        <p:spPr>
          <a:xfrm>
            <a:off x="8612380" y="1627096"/>
            <a:ext cx="2881744" cy="2862322"/>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Discuss the project’s relationship to any statewide transportation plan or adopted urban transportation plan.</a:t>
            </a:r>
          </a:p>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Explain any related traffic forecasts that are different from previous estimates.</a:t>
            </a:r>
          </a:p>
          <a:p>
            <a:pPr marL="914400" lvl="1" indent="-457200">
              <a:buClr>
                <a:srgbClr val="005A84"/>
              </a:buClr>
              <a:buFont typeface="Arial" panose="020B0604020202020204" pitchFamily="34" charset="0"/>
              <a:buChar char="•"/>
            </a:pPr>
            <a:endParaRPr lang="en-US" dirty="0">
              <a:latin typeface="Frutiger LT Std 45 Light" panose="020B0402020204020204" pitchFamily="34" charset="0"/>
            </a:endParaRPr>
          </a:p>
        </p:txBody>
      </p:sp>
      <p:sp>
        <p:nvSpPr>
          <p:cNvPr id="14" name="TextBox 13">
            <a:extLst>
              <a:ext uri="{FF2B5EF4-FFF2-40B4-BE49-F238E27FC236}">
                <a16:creationId xmlns:a16="http://schemas.microsoft.com/office/drawing/2014/main" id="{A455330B-6FCE-4718-AB79-D15436ADF504}"/>
              </a:ext>
            </a:extLst>
          </p:cNvPr>
          <p:cNvSpPr txBox="1"/>
          <p:nvPr/>
        </p:nvSpPr>
        <p:spPr>
          <a:xfrm>
            <a:off x="5313100" y="1627096"/>
            <a:ext cx="3029839" cy="4524315"/>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Will the project accommodate the forecasted transportation demand as shown in the adopted state and local transportation plans?</a:t>
            </a:r>
          </a:p>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Will the project meet future transportation demands based on the projected population, employment growth, and increase in freight movement, or other demands on the transportation system? </a:t>
            </a:r>
          </a:p>
          <a:p>
            <a:pPr marL="914400" lvl="1" indent="-457200">
              <a:buClr>
                <a:srgbClr val="005A84"/>
              </a:buClr>
              <a:buFont typeface="Arial" panose="020B0604020202020204" pitchFamily="34" charset="0"/>
              <a:buChar char="•"/>
            </a:pPr>
            <a:endParaRPr lang="en-US" dirty="0">
              <a:latin typeface="Frutiger LT Std 45 Light" panose="020B0402020204020204" pitchFamily="34" charset="0"/>
            </a:endParaRPr>
          </a:p>
        </p:txBody>
      </p:sp>
      <p:grpSp>
        <p:nvGrpSpPr>
          <p:cNvPr id="15" name="Group 14">
            <a:extLst>
              <a:ext uri="{FF2B5EF4-FFF2-40B4-BE49-F238E27FC236}">
                <a16:creationId xmlns:a16="http://schemas.microsoft.com/office/drawing/2014/main" id="{ED218F99-E178-45D3-85E4-30FB4B7D2E5C}"/>
              </a:ext>
            </a:extLst>
          </p:cNvPr>
          <p:cNvGrpSpPr/>
          <p:nvPr/>
        </p:nvGrpSpPr>
        <p:grpSpPr>
          <a:xfrm>
            <a:off x="416267" y="3840788"/>
            <a:ext cx="4826293" cy="2368913"/>
            <a:chOff x="-251844" y="4785325"/>
            <a:chExt cx="4856592" cy="1644652"/>
          </a:xfrm>
          <a:effectLst/>
        </p:grpSpPr>
        <p:sp>
          <p:nvSpPr>
            <p:cNvPr id="17" name="Rectangle: Rounded Corners 16">
              <a:extLst>
                <a:ext uri="{FF2B5EF4-FFF2-40B4-BE49-F238E27FC236}">
                  <a16:creationId xmlns:a16="http://schemas.microsoft.com/office/drawing/2014/main" id="{A31E5DE2-4C58-46DC-B0CC-D251ED2A2329}"/>
                </a:ext>
              </a:extLst>
            </p:cNvPr>
            <p:cNvSpPr/>
            <p:nvPr/>
          </p:nvSpPr>
          <p:spPr>
            <a:xfrm>
              <a:off x="-251844" y="4785325"/>
              <a:ext cx="4856592" cy="1644652"/>
            </a:xfrm>
            <a:prstGeom prst="roundRect">
              <a:avLst>
                <a:gd name="adj" fmla="val 3004"/>
              </a:avLst>
            </a:prstGeom>
            <a:solidFill>
              <a:srgbClr val="6ABEC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352607FD-294E-43AB-883D-C5CEBF068465}"/>
                </a:ext>
              </a:extLst>
            </p:cNvPr>
            <p:cNvSpPr txBox="1"/>
            <p:nvPr/>
          </p:nvSpPr>
          <p:spPr>
            <a:xfrm>
              <a:off x="-154820" y="5088232"/>
              <a:ext cx="4662543" cy="1132495"/>
            </a:xfrm>
            <a:prstGeom prst="rect">
              <a:avLst/>
            </a:prstGeom>
            <a:noFill/>
          </p:spPr>
          <p:txBody>
            <a:bodyPr wrap="square" rtlCol="0">
              <a:spAutoFit/>
            </a:bodyPr>
            <a:lstStyle/>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Transportation Model</a:t>
              </a:r>
            </a:p>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Florida Transportation Plan</a:t>
              </a:r>
            </a:p>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Adopted Urban Transportation Plans</a:t>
              </a:r>
            </a:p>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Freight Plans</a:t>
              </a:r>
            </a:p>
            <a:p>
              <a:pPr marL="227013" indent="-227013">
                <a:buClr>
                  <a:schemeClr val="bg1"/>
                </a:buClr>
                <a:buFont typeface="Arial" panose="020B0604020202020204" pitchFamily="34" charset="0"/>
                <a:buChar char="•"/>
              </a:pPr>
              <a:r>
                <a:rPr lang="en-US" sz="1600" b="1" i="0" dirty="0">
                  <a:solidFill>
                    <a:srgbClr val="005984"/>
                  </a:solidFill>
                  <a:effectLst/>
                  <a:latin typeface="Frutiger LT Std 45 Light" panose="020B0402020204020204" pitchFamily="34" charset="0"/>
                </a:rPr>
                <a:t>Corridor Traffic Forecasting </a:t>
              </a:r>
              <a:r>
                <a:rPr lang="en-US" sz="1600" b="1" dirty="0">
                  <a:solidFill>
                    <a:srgbClr val="005984"/>
                  </a:solidFill>
                  <a:latin typeface="Frutiger LT Std 45 Light" panose="020B0402020204020204" pitchFamily="34" charset="0"/>
                </a:rPr>
                <a:t>S</a:t>
              </a:r>
              <a:r>
                <a:rPr lang="en-US" sz="1600" b="1" i="0" dirty="0">
                  <a:solidFill>
                    <a:srgbClr val="005984"/>
                  </a:solidFill>
                  <a:effectLst/>
                  <a:latin typeface="Frutiger LT Std 45 Light" panose="020B0402020204020204" pitchFamily="34" charset="0"/>
                </a:rPr>
                <a:t>tudies </a:t>
              </a:r>
            </a:p>
            <a:p>
              <a:pPr marL="227013" indent="-227013">
                <a:buClr>
                  <a:schemeClr val="bg1"/>
                </a:buClr>
                <a:buFont typeface="Arial" panose="020B0604020202020204" pitchFamily="34" charset="0"/>
                <a:buChar char="•"/>
              </a:pPr>
              <a:r>
                <a:rPr lang="en-US" sz="1600" b="1" i="0" dirty="0">
                  <a:solidFill>
                    <a:srgbClr val="005984"/>
                  </a:solidFill>
                  <a:effectLst/>
                  <a:latin typeface="Frutiger LT Std 45 Light" panose="020B0402020204020204" pitchFamily="34" charset="0"/>
                </a:rPr>
                <a:t>Project-Level Traffic Forecasting Studies</a:t>
              </a:r>
              <a:endParaRPr lang="en-US" sz="1600" b="1" dirty="0">
                <a:solidFill>
                  <a:srgbClr val="005984"/>
                </a:solidFill>
                <a:latin typeface="Frutiger LT Std 45 Light" panose="020B0402020204020204" pitchFamily="34" charset="0"/>
                <a:cs typeface="Arial" panose="020B0604020202020204" pitchFamily="34" charset="0"/>
              </a:endParaRPr>
            </a:p>
          </p:txBody>
        </p:sp>
      </p:grpSp>
      <p:sp>
        <p:nvSpPr>
          <p:cNvPr id="19" name="Rectangle: Top Corners Rounded 18">
            <a:extLst>
              <a:ext uri="{FF2B5EF4-FFF2-40B4-BE49-F238E27FC236}">
                <a16:creationId xmlns:a16="http://schemas.microsoft.com/office/drawing/2014/main" id="{1C96B6C1-0B5F-42EF-BF8D-D433456F6005}"/>
              </a:ext>
            </a:extLst>
          </p:cNvPr>
          <p:cNvSpPr/>
          <p:nvPr/>
        </p:nvSpPr>
        <p:spPr>
          <a:xfrm>
            <a:off x="477396" y="3885727"/>
            <a:ext cx="4704034" cy="369332"/>
          </a:xfrm>
          <a:prstGeom prst="round2SameRect">
            <a:avLst/>
          </a:prstGeom>
          <a:solidFill>
            <a:srgbClr val="286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ECEF6F64-343E-4E77-AB1B-C6D6D8AC92B0}"/>
              </a:ext>
            </a:extLst>
          </p:cNvPr>
          <p:cNvSpPr txBox="1"/>
          <p:nvPr/>
        </p:nvSpPr>
        <p:spPr>
          <a:xfrm>
            <a:off x="507959" y="3875927"/>
            <a:ext cx="4633455" cy="369332"/>
          </a:xfrm>
          <a:prstGeom prst="rect">
            <a:avLst/>
          </a:prstGeom>
          <a:noFill/>
        </p:spPr>
        <p:txBody>
          <a:bodyPr wrap="square">
            <a:spAutoFit/>
          </a:bodyPr>
          <a:lstStyle/>
          <a:p>
            <a:pPr marL="227013" indent="-227013" algn="ctr">
              <a:buClr>
                <a:schemeClr val="bg1"/>
              </a:buClr>
            </a:pPr>
            <a:r>
              <a:rPr lang="en-US" b="1" dirty="0">
                <a:solidFill>
                  <a:srgbClr val="FFFFFF"/>
                </a:solidFill>
                <a:latin typeface="Frutiger LT Std 45 Light" panose="020B0402020204020204" pitchFamily="34" charset="0"/>
                <a:cs typeface="Arial" panose="020B0604020202020204" pitchFamily="34" charset="0"/>
              </a:rPr>
              <a:t>Data Sources</a:t>
            </a:r>
          </a:p>
        </p:txBody>
      </p:sp>
      <p:pic>
        <p:nvPicPr>
          <p:cNvPr id="21" name="Picture 20">
            <a:extLst>
              <a:ext uri="{FF2B5EF4-FFF2-40B4-BE49-F238E27FC236}">
                <a16:creationId xmlns:a16="http://schemas.microsoft.com/office/drawing/2014/main" id="{A06F8985-187E-406D-ADC0-C879BC44299B}"/>
              </a:ext>
            </a:extLst>
          </p:cNvPr>
          <p:cNvPicPr>
            <a:picLocks noChangeAspect="1"/>
          </p:cNvPicPr>
          <p:nvPr/>
        </p:nvPicPr>
        <p:blipFill>
          <a:blip r:embed="rId6"/>
          <a:stretch>
            <a:fillRect/>
          </a:stretch>
        </p:blipFill>
        <p:spPr>
          <a:xfrm>
            <a:off x="8685745" y="4245258"/>
            <a:ext cx="2738396" cy="2100123"/>
          </a:xfrm>
          <a:prstGeom prst="rect">
            <a:avLst/>
          </a:prstGeom>
        </p:spPr>
      </p:pic>
      <p:cxnSp>
        <p:nvCxnSpPr>
          <p:cNvPr id="22" name="Straight Connector 21">
            <a:extLst>
              <a:ext uri="{FF2B5EF4-FFF2-40B4-BE49-F238E27FC236}">
                <a16:creationId xmlns:a16="http://schemas.microsoft.com/office/drawing/2014/main" id="{D745450A-7CA1-4187-90AB-0FFE6A55D76E}"/>
              </a:ext>
            </a:extLst>
          </p:cNvPr>
          <p:cNvCxnSpPr/>
          <p:nvPr/>
        </p:nvCxnSpPr>
        <p:spPr>
          <a:xfrm>
            <a:off x="8471114" y="815155"/>
            <a:ext cx="0" cy="5428886"/>
          </a:xfrm>
          <a:prstGeom prst="line">
            <a:avLst/>
          </a:prstGeom>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39E3F193-B828-47E8-B7C6-BFBDF157D840}"/>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23</a:t>
            </a:fld>
            <a:endParaRPr lang="en-US" dirty="0"/>
          </a:p>
        </p:txBody>
      </p:sp>
    </p:spTree>
    <p:extLst>
      <p:ext uri="{BB962C8B-B14F-4D97-AF65-F5344CB8AC3E}">
        <p14:creationId xmlns:p14="http://schemas.microsoft.com/office/powerpoint/2010/main" val="2824349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2013CF-3F2C-439B-88F0-1DE709F04CF4}"/>
              </a:ext>
            </a:extLst>
          </p:cNvPr>
          <p:cNvSpPr>
            <a:spLocks noGrp="1"/>
          </p:cNvSpPr>
          <p:nvPr>
            <p:ph type="title"/>
          </p:nvPr>
        </p:nvSpPr>
        <p:spPr>
          <a:xfrm>
            <a:off x="2447636" y="156277"/>
            <a:ext cx="8759515" cy="766749"/>
          </a:xfrm>
        </p:spPr>
        <p:txBody>
          <a:bodyPr/>
          <a:lstStyle/>
          <a:p>
            <a:r>
              <a:rPr lang="en-US" dirty="0"/>
              <a:t>Need Element - Transportation Demand - Example</a:t>
            </a:r>
          </a:p>
        </p:txBody>
      </p:sp>
      <p:sp>
        <p:nvSpPr>
          <p:cNvPr id="8" name="Oval 7">
            <a:extLst>
              <a:ext uri="{FF2B5EF4-FFF2-40B4-BE49-F238E27FC236}">
                <a16:creationId xmlns:a16="http://schemas.microsoft.com/office/drawing/2014/main" id="{9BFBBD4C-EE7A-49FC-965F-258024FDFAB6}"/>
              </a:ext>
            </a:extLst>
          </p:cNvPr>
          <p:cNvSpPr/>
          <p:nvPr/>
        </p:nvSpPr>
        <p:spPr>
          <a:xfrm>
            <a:off x="576942" y="-1"/>
            <a:ext cx="1480457" cy="1480457"/>
          </a:xfrm>
          <a:prstGeom prst="ellipse">
            <a:avLst/>
          </a:prstGeom>
          <a:solidFill>
            <a:srgbClr val="DCC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2A67FFF9-C61B-4ED7-B47A-3F3511BF58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5050" y="72471"/>
            <a:ext cx="1344240" cy="1335511"/>
          </a:xfrm>
          <a:prstGeom prst="rect">
            <a:avLst/>
          </a:prstGeom>
          <a:effectLst>
            <a:outerShdw blurRad="50800" dist="38100" dir="2700000" algn="tl" rotWithShape="0">
              <a:prstClr val="black">
                <a:alpha val="40000"/>
              </a:prstClr>
            </a:outerShdw>
          </a:effectLst>
        </p:spPr>
      </p:pic>
      <p:sp>
        <p:nvSpPr>
          <p:cNvPr id="6" name="Rectangle: Top Corners Rounded 5">
            <a:extLst>
              <a:ext uri="{FF2B5EF4-FFF2-40B4-BE49-F238E27FC236}">
                <a16:creationId xmlns:a16="http://schemas.microsoft.com/office/drawing/2014/main" id="{6B0F456F-D4D9-429D-AC2C-8FF63C879A7F}"/>
              </a:ext>
            </a:extLst>
          </p:cNvPr>
          <p:cNvSpPr/>
          <p:nvPr/>
        </p:nvSpPr>
        <p:spPr>
          <a:xfrm rot="16200000">
            <a:off x="1351925" y="3971700"/>
            <a:ext cx="1274730" cy="2597319"/>
          </a:xfrm>
          <a:prstGeom prst="round2SameRect">
            <a:avLst>
              <a:gd name="adj1" fmla="val 10870"/>
              <a:gd name="adj2" fmla="val 0"/>
            </a:avLst>
          </a:prstGeom>
          <a:solidFill>
            <a:srgbClr val="0F8CCC"/>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Top Corners Rounded 6">
            <a:extLst>
              <a:ext uri="{FF2B5EF4-FFF2-40B4-BE49-F238E27FC236}">
                <a16:creationId xmlns:a16="http://schemas.microsoft.com/office/drawing/2014/main" id="{3973B2E5-60B4-4EF2-91CA-9D171EC9B81C}"/>
              </a:ext>
            </a:extLst>
          </p:cNvPr>
          <p:cNvSpPr/>
          <p:nvPr/>
        </p:nvSpPr>
        <p:spPr>
          <a:xfrm rot="16200000">
            <a:off x="1399530" y="1074983"/>
            <a:ext cx="1274730" cy="2502109"/>
          </a:xfrm>
          <a:prstGeom prst="round2SameRect">
            <a:avLst>
              <a:gd name="adj1" fmla="val 10870"/>
              <a:gd name="adj2" fmla="val 0"/>
            </a:avLst>
          </a:prstGeom>
          <a:solidFill>
            <a:srgbClr val="6ABEC8"/>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99DC3F2-A458-426D-B8F1-274259E14D32}"/>
              </a:ext>
            </a:extLst>
          </p:cNvPr>
          <p:cNvSpPr txBox="1"/>
          <p:nvPr/>
        </p:nvSpPr>
        <p:spPr>
          <a:xfrm>
            <a:off x="826607" y="2114819"/>
            <a:ext cx="2390344" cy="461665"/>
          </a:xfrm>
          <a:prstGeom prst="rect">
            <a:avLst/>
          </a:prstGeom>
          <a:noFill/>
          <a:effectLst/>
        </p:spPr>
        <p:txBody>
          <a:bodyPr wrap="square">
            <a:spAutoFit/>
          </a:bodyPr>
          <a:lstStyle/>
          <a:p>
            <a:pPr algn="ctr"/>
            <a:r>
              <a:rPr lang="en-US" sz="2400" i="1" dirty="0">
                <a:latin typeface="Franklin Gothic Medium" panose="020B0603020102020204" pitchFamily="34" charset="0"/>
              </a:rPr>
              <a:t>Project Example</a:t>
            </a:r>
          </a:p>
        </p:txBody>
      </p:sp>
      <p:sp>
        <p:nvSpPr>
          <p:cNvPr id="12" name="Rectangle: Top Corners Rounded 11">
            <a:extLst>
              <a:ext uri="{FF2B5EF4-FFF2-40B4-BE49-F238E27FC236}">
                <a16:creationId xmlns:a16="http://schemas.microsoft.com/office/drawing/2014/main" id="{88274E2A-0A76-4F04-9909-83655687D496}"/>
              </a:ext>
            </a:extLst>
          </p:cNvPr>
          <p:cNvSpPr/>
          <p:nvPr/>
        </p:nvSpPr>
        <p:spPr>
          <a:xfrm rot="16200000">
            <a:off x="1393457" y="2511443"/>
            <a:ext cx="1256645" cy="2532344"/>
          </a:xfrm>
          <a:prstGeom prst="round2SameRect">
            <a:avLst>
              <a:gd name="adj1" fmla="val 10870"/>
              <a:gd name="adj2" fmla="val 0"/>
            </a:avLst>
          </a:prstGeom>
          <a:solidFill>
            <a:srgbClr val="F8CD4A"/>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963926B-4AFE-4D71-A78C-EEE1590CDDAE}"/>
              </a:ext>
            </a:extLst>
          </p:cNvPr>
          <p:cNvSpPr txBox="1"/>
          <p:nvPr/>
        </p:nvSpPr>
        <p:spPr>
          <a:xfrm>
            <a:off x="335307" y="3586997"/>
            <a:ext cx="3403176" cy="461665"/>
          </a:xfrm>
          <a:prstGeom prst="rect">
            <a:avLst/>
          </a:prstGeom>
          <a:noFill/>
          <a:effectLst/>
        </p:spPr>
        <p:txBody>
          <a:bodyPr wrap="square">
            <a:spAutoFit/>
          </a:bodyPr>
          <a:lstStyle/>
          <a:p>
            <a:pPr algn="ctr"/>
            <a:r>
              <a:rPr lang="en-US" sz="2400" i="1" dirty="0">
                <a:latin typeface="Franklin Gothic Medium" panose="020B0603020102020204" pitchFamily="34" charset="0"/>
              </a:rPr>
              <a:t>Purpose</a:t>
            </a:r>
          </a:p>
        </p:txBody>
      </p:sp>
      <p:sp>
        <p:nvSpPr>
          <p:cNvPr id="18" name="Content Placeholder 1">
            <a:extLst>
              <a:ext uri="{FF2B5EF4-FFF2-40B4-BE49-F238E27FC236}">
                <a16:creationId xmlns:a16="http://schemas.microsoft.com/office/drawing/2014/main" id="{005FA9CD-C8C5-4F57-8837-7C7D0AD98F24}"/>
              </a:ext>
            </a:extLst>
          </p:cNvPr>
          <p:cNvSpPr>
            <a:spLocks noGrp="1"/>
          </p:cNvSpPr>
          <p:nvPr>
            <p:ph idx="1"/>
          </p:nvPr>
        </p:nvSpPr>
        <p:spPr>
          <a:xfrm>
            <a:off x="3976254" y="4761805"/>
            <a:ext cx="5312855" cy="1460575"/>
          </a:xfrm>
        </p:spPr>
        <p:txBody>
          <a:bodyPr>
            <a:noAutofit/>
          </a:bodyPr>
          <a:lstStyle/>
          <a:p>
            <a:r>
              <a:rPr lang="en-US" sz="1600" b="0" i="0" dirty="0">
                <a:solidFill>
                  <a:srgbClr val="000000"/>
                </a:solidFill>
                <a:effectLst/>
              </a:rPr>
              <a:t>The </a:t>
            </a:r>
            <a:r>
              <a:rPr lang="en-US" sz="1600" b="1" i="0" dirty="0">
                <a:solidFill>
                  <a:srgbClr val="000000"/>
                </a:solidFill>
                <a:effectLst/>
              </a:rPr>
              <a:t>Need </a:t>
            </a:r>
            <a:r>
              <a:rPr lang="en-US" sz="1600" b="0" i="0" dirty="0">
                <a:solidFill>
                  <a:srgbClr val="000000"/>
                </a:solidFill>
                <a:effectLst/>
              </a:rPr>
              <a:t>of this project is </a:t>
            </a:r>
            <a:r>
              <a:rPr lang="en-US" sz="1600" dirty="0">
                <a:effectLst/>
                <a:ea typeface="Calibri" panose="020F0502020204030204" pitchFamily="34" charset="0"/>
                <a:cs typeface="Calibri" panose="020F0502020204030204" pitchFamily="34" charset="0"/>
              </a:rPr>
              <a:t>to improve intersection configurations in order to meet the future </a:t>
            </a:r>
            <a:r>
              <a:rPr lang="en-US" sz="1600" dirty="0">
                <a:ea typeface="Calibri" panose="020F0502020204030204" pitchFamily="34" charset="0"/>
                <a:cs typeface="Calibri" panose="020F0502020204030204" pitchFamily="34" charset="0"/>
              </a:rPr>
              <a:t>transportation demand </a:t>
            </a:r>
            <a:r>
              <a:rPr lang="en-US" sz="1800" dirty="0">
                <a:effectLst/>
                <a:latin typeface="Calibri" panose="020F0502020204030204" pitchFamily="34" charset="0"/>
                <a:ea typeface="Calibri" panose="020F0502020204030204" pitchFamily="34" charset="0"/>
                <a:cs typeface="Times New Roman" panose="02020603050405020304" pitchFamily="18" charset="0"/>
              </a:rPr>
              <a:t>based on projected population and employment growth </a:t>
            </a:r>
            <a:r>
              <a:rPr lang="en-US" sz="1600" dirty="0">
                <a:ea typeface="Calibri" panose="020F0502020204030204" pitchFamily="34" charset="0"/>
                <a:cs typeface="Calibri" panose="020F0502020204030204" pitchFamily="34" charset="0"/>
              </a:rPr>
              <a:t>and desired LOS </a:t>
            </a:r>
            <a:r>
              <a:rPr lang="en-US" sz="1600" dirty="0">
                <a:effectLst/>
                <a:ea typeface="Calibri" panose="020F0502020204030204" pitchFamily="34" charset="0"/>
                <a:cs typeface="Calibri" panose="020F0502020204030204" pitchFamily="34" charset="0"/>
              </a:rPr>
              <a:t>as outlined in the Florida-Alabama TPO LRTP.</a:t>
            </a:r>
            <a:endParaRPr lang="en-US" sz="1600" dirty="0">
              <a:effectLst/>
              <a:ea typeface="Calibri" panose="020F0502020204030204" pitchFamily="34" charset="0"/>
              <a:cs typeface="Times New Roman" panose="02020603050405020304" pitchFamily="18" charset="0"/>
            </a:endParaRPr>
          </a:p>
          <a:p>
            <a:br>
              <a:rPr lang="en-US" sz="1600" dirty="0"/>
            </a:br>
            <a:endParaRPr lang="en-US" sz="1600" dirty="0"/>
          </a:p>
        </p:txBody>
      </p:sp>
      <p:sp>
        <p:nvSpPr>
          <p:cNvPr id="19" name="Content Placeholder 1">
            <a:extLst>
              <a:ext uri="{FF2B5EF4-FFF2-40B4-BE49-F238E27FC236}">
                <a16:creationId xmlns:a16="http://schemas.microsoft.com/office/drawing/2014/main" id="{9E291C04-3DAC-4001-A0F9-2AF322205610}"/>
              </a:ext>
            </a:extLst>
          </p:cNvPr>
          <p:cNvSpPr txBox="1">
            <a:spLocks/>
          </p:cNvSpPr>
          <p:nvPr/>
        </p:nvSpPr>
        <p:spPr>
          <a:xfrm>
            <a:off x="3951663" y="1516839"/>
            <a:ext cx="7413730" cy="17445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dirty="0">
                <a:effectLst/>
                <a:ea typeface="Calibri" panose="020F0502020204030204" pitchFamily="34" charset="0"/>
                <a:cs typeface="Calibri" panose="020F0502020204030204" pitchFamily="34" charset="0"/>
              </a:rPr>
              <a:t>US 15 in Andorra has 23 signalized intersections along the corridor. The projected 2050 future traffic results in unacceptable signalized intersection </a:t>
            </a:r>
            <a:r>
              <a:rPr lang="en-US" sz="1600" dirty="0">
                <a:effectLst/>
                <a:ea typeface="Calibri" panose="020F0502020204030204" pitchFamily="34" charset="0"/>
              </a:rPr>
              <a:t>Level of Service (LOS)</a:t>
            </a:r>
            <a:r>
              <a:rPr lang="en-US" sz="1600" dirty="0">
                <a:effectLst/>
                <a:ea typeface="Calibri" panose="020F0502020204030204" pitchFamily="34" charset="0"/>
                <a:cs typeface="Calibri" panose="020F0502020204030204" pitchFamily="34" charset="0"/>
              </a:rPr>
              <a:t> at all intersections. Therefore, the corridor does not meet the future transportation demand based on projected population and employment growth. As such, additional capacity is needed on US 15 in order to meet the future transportation demands as outlined in the Florida-Alabama TPO LRTP.</a:t>
            </a:r>
            <a:endParaRPr lang="en-US" sz="16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Content Placeholder 1">
            <a:extLst>
              <a:ext uri="{FF2B5EF4-FFF2-40B4-BE49-F238E27FC236}">
                <a16:creationId xmlns:a16="http://schemas.microsoft.com/office/drawing/2014/main" id="{963058AE-DA82-4AD1-9B21-FE11CFF56CC8}"/>
              </a:ext>
            </a:extLst>
          </p:cNvPr>
          <p:cNvSpPr txBox="1">
            <a:spLocks/>
          </p:cNvSpPr>
          <p:nvPr/>
        </p:nvSpPr>
        <p:spPr>
          <a:xfrm>
            <a:off x="3976254" y="3128664"/>
            <a:ext cx="5492866" cy="7398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i="0" dirty="0">
                <a:solidFill>
                  <a:srgbClr val="000000"/>
                </a:solidFill>
                <a:effectLst/>
              </a:rPr>
              <a:t>The </a:t>
            </a:r>
            <a:r>
              <a:rPr lang="en-US" sz="1600" b="1" i="0" dirty="0">
                <a:solidFill>
                  <a:srgbClr val="000000"/>
                </a:solidFill>
                <a:effectLst/>
              </a:rPr>
              <a:t>Purpose </a:t>
            </a:r>
            <a:r>
              <a:rPr lang="en-US" sz="1600" b="0" i="0" dirty="0">
                <a:solidFill>
                  <a:srgbClr val="000000"/>
                </a:solidFill>
                <a:effectLst/>
              </a:rPr>
              <a:t>of this project is </a:t>
            </a:r>
            <a:r>
              <a:rPr lang="en-US" sz="1600" dirty="0">
                <a:effectLst/>
                <a:ea typeface="Calibri" panose="020F0502020204030204" pitchFamily="34" charset="0"/>
              </a:rPr>
              <a:t>to provide intersection improvements along US 15 in order to meet the future traffic demand along the corridor. In 2050, the </a:t>
            </a:r>
            <a:r>
              <a:rPr lang="en-US" sz="1600" dirty="0">
                <a:effectLst/>
                <a:ea typeface="Calibri" panose="020F0502020204030204" pitchFamily="34" charset="0"/>
                <a:cs typeface="Calibri" panose="020F0502020204030204" pitchFamily="34" charset="0"/>
              </a:rPr>
              <a:t>Florida-Alabama TPO LRTP states that </a:t>
            </a:r>
            <a:r>
              <a:rPr lang="en-US" sz="1600" dirty="0">
                <a:effectLst/>
                <a:ea typeface="Calibri" panose="020F0502020204030204" pitchFamily="34" charset="0"/>
              </a:rPr>
              <a:t>all 23 signalized intersections along the corridor </a:t>
            </a:r>
            <a:r>
              <a:rPr lang="en-US" sz="1600" dirty="0">
                <a:ea typeface="Calibri" panose="020F0502020204030204" pitchFamily="34" charset="0"/>
              </a:rPr>
              <a:t>need to </a:t>
            </a:r>
            <a:r>
              <a:rPr lang="en-US" sz="1600" dirty="0">
                <a:effectLst/>
                <a:ea typeface="Calibri" panose="020F0502020204030204" pitchFamily="34" charset="0"/>
              </a:rPr>
              <a:t>operate at a Level of Service (LOS) C or above.</a:t>
            </a:r>
            <a:endParaRPr lang="en-US" sz="1600" dirty="0"/>
          </a:p>
        </p:txBody>
      </p:sp>
      <p:pic>
        <p:nvPicPr>
          <p:cNvPr id="4" name="Picture 3">
            <a:extLst>
              <a:ext uri="{FF2B5EF4-FFF2-40B4-BE49-F238E27FC236}">
                <a16:creationId xmlns:a16="http://schemas.microsoft.com/office/drawing/2014/main" id="{201E26AF-6A2F-40B7-B019-0E70C160F8C6}"/>
              </a:ext>
            </a:extLst>
          </p:cNvPr>
          <p:cNvPicPr>
            <a:picLocks noChangeAspect="1"/>
          </p:cNvPicPr>
          <p:nvPr/>
        </p:nvPicPr>
        <p:blipFill>
          <a:blip r:embed="rId5"/>
          <a:stretch>
            <a:fillRect/>
          </a:stretch>
        </p:blipFill>
        <p:spPr>
          <a:xfrm>
            <a:off x="9469120" y="3055609"/>
            <a:ext cx="2614601" cy="3412391"/>
          </a:xfrm>
          <a:prstGeom prst="rect">
            <a:avLst/>
          </a:prstGeom>
        </p:spPr>
      </p:pic>
      <p:sp>
        <p:nvSpPr>
          <p:cNvPr id="15" name="Slide Number Placeholder 5">
            <a:extLst>
              <a:ext uri="{FF2B5EF4-FFF2-40B4-BE49-F238E27FC236}">
                <a16:creationId xmlns:a16="http://schemas.microsoft.com/office/drawing/2014/main" id="{F8864528-2029-497B-8ABE-03189320B020}"/>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24</a:t>
            </a:fld>
            <a:endParaRPr lang="en-US" dirty="0"/>
          </a:p>
        </p:txBody>
      </p:sp>
      <p:sp>
        <p:nvSpPr>
          <p:cNvPr id="17" name="TextBox 16">
            <a:extLst>
              <a:ext uri="{FF2B5EF4-FFF2-40B4-BE49-F238E27FC236}">
                <a16:creationId xmlns:a16="http://schemas.microsoft.com/office/drawing/2014/main" id="{A2BAE19F-8745-40DB-8182-0597C703FBCA}"/>
              </a:ext>
            </a:extLst>
          </p:cNvPr>
          <p:cNvSpPr txBox="1"/>
          <p:nvPr/>
        </p:nvSpPr>
        <p:spPr>
          <a:xfrm>
            <a:off x="957968" y="4843643"/>
            <a:ext cx="2127622" cy="1138773"/>
          </a:xfrm>
          <a:prstGeom prst="rect">
            <a:avLst/>
          </a:prstGeom>
          <a:noFill/>
          <a:effectLst/>
        </p:spPr>
        <p:txBody>
          <a:bodyPr wrap="square">
            <a:spAutoFit/>
          </a:bodyPr>
          <a:lstStyle/>
          <a:p>
            <a:pPr algn="ctr"/>
            <a:r>
              <a:rPr lang="en-US" sz="2400" i="1" dirty="0">
                <a:latin typeface="Franklin Gothic Medium" panose="020B0603020102020204" pitchFamily="34" charset="0"/>
              </a:rPr>
              <a:t>Need</a:t>
            </a:r>
          </a:p>
          <a:p>
            <a:pPr algn="ctr"/>
            <a:r>
              <a:rPr lang="en-US" sz="1000" i="1" dirty="0">
                <a:latin typeface="Franklin Gothic Medium" panose="020B0603020102020204" pitchFamily="34" charset="0"/>
              </a:rPr>
              <a:t>(Insert data to support Need after this statement)</a:t>
            </a:r>
          </a:p>
          <a:p>
            <a:pPr algn="ctr"/>
            <a:endParaRPr lang="en-US" sz="2400" i="1" dirty="0">
              <a:latin typeface="Franklin Gothic Medium" panose="020B0603020102020204" pitchFamily="34" charset="0"/>
            </a:endParaRPr>
          </a:p>
        </p:txBody>
      </p:sp>
    </p:spTree>
    <p:extLst>
      <p:ext uri="{BB962C8B-B14F-4D97-AF65-F5344CB8AC3E}">
        <p14:creationId xmlns:p14="http://schemas.microsoft.com/office/powerpoint/2010/main" val="1191859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6">
            <a:extLst>
              <a:ext uri="{FF2B5EF4-FFF2-40B4-BE49-F238E27FC236}">
                <a16:creationId xmlns:a16="http://schemas.microsoft.com/office/drawing/2014/main" id="{708097FA-B710-4792-98DC-005596B6D7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1872" b="98"/>
          <a:stretch/>
        </p:blipFill>
        <p:spPr bwMode="auto">
          <a:xfrm>
            <a:off x="545657" y="1265465"/>
            <a:ext cx="4568863" cy="2648948"/>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5">
            <a:extLst>
              <a:ext uri="{FF2B5EF4-FFF2-40B4-BE49-F238E27FC236}">
                <a16:creationId xmlns:a16="http://schemas.microsoft.com/office/drawing/2014/main" id="{672013CF-3F2C-439B-88F0-1DE709F04CF4}"/>
              </a:ext>
            </a:extLst>
          </p:cNvPr>
          <p:cNvSpPr>
            <a:spLocks noGrp="1"/>
          </p:cNvSpPr>
          <p:nvPr>
            <p:ph type="title"/>
          </p:nvPr>
        </p:nvSpPr>
        <p:spPr>
          <a:xfrm>
            <a:off x="2129871" y="86101"/>
            <a:ext cx="9094949" cy="766749"/>
          </a:xfrm>
        </p:spPr>
        <p:txBody>
          <a:bodyPr>
            <a:normAutofit/>
          </a:bodyPr>
          <a:lstStyle/>
          <a:p>
            <a:r>
              <a:rPr lang="en-US" sz="2800" dirty="0"/>
              <a:t>Need Element - Social Demands or Economic Development</a:t>
            </a:r>
          </a:p>
        </p:txBody>
      </p:sp>
      <p:sp>
        <p:nvSpPr>
          <p:cNvPr id="8" name="Oval 7">
            <a:extLst>
              <a:ext uri="{FF2B5EF4-FFF2-40B4-BE49-F238E27FC236}">
                <a16:creationId xmlns:a16="http://schemas.microsoft.com/office/drawing/2014/main" id="{39BFEBD1-46D9-415E-A580-0B3818715044}"/>
              </a:ext>
            </a:extLst>
          </p:cNvPr>
          <p:cNvSpPr/>
          <p:nvPr/>
        </p:nvSpPr>
        <p:spPr>
          <a:xfrm>
            <a:off x="576942" y="-1"/>
            <a:ext cx="1480457" cy="1480457"/>
          </a:xfrm>
          <a:prstGeom prst="ellipse">
            <a:avLst/>
          </a:prstGeom>
          <a:solidFill>
            <a:srgbClr val="B3C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77CBEFE9-AE61-441C-AB1E-5DF523B3C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414" y="72471"/>
            <a:ext cx="1335511" cy="1335511"/>
          </a:xfrm>
          <a:prstGeom prst="rect">
            <a:avLst/>
          </a:prstGeom>
          <a:effectLst>
            <a:outerShdw blurRad="50800" dist="38100" dir="2700000" algn="tl" rotWithShape="0">
              <a:prstClr val="black">
                <a:alpha val="40000"/>
              </a:prstClr>
            </a:outerShdw>
          </a:effectLst>
        </p:spPr>
      </p:pic>
      <p:sp>
        <p:nvSpPr>
          <p:cNvPr id="6" name="Rectangle: Top Corners Rounded 5">
            <a:extLst>
              <a:ext uri="{FF2B5EF4-FFF2-40B4-BE49-F238E27FC236}">
                <a16:creationId xmlns:a16="http://schemas.microsoft.com/office/drawing/2014/main" id="{CE0C24C2-7635-4766-A54B-9C223EB19368}"/>
              </a:ext>
            </a:extLst>
          </p:cNvPr>
          <p:cNvSpPr/>
          <p:nvPr/>
        </p:nvSpPr>
        <p:spPr>
          <a:xfrm rot="10800000">
            <a:off x="8875255" y="815156"/>
            <a:ext cx="2881745" cy="784830"/>
          </a:xfrm>
          <a:prstGeom prst="round2SameRect">
            <a:avLst/>
          </a:prstGeom>
          <a:solidFill>
            <a:srgbClr val="D7B428"/>
          </a:solidFill>
          <a:ln>
            <a:noFill/>
          </a:ln>
          <a:scene3d>
            <a:camera prst="orthographicFront"/>
            <a:lightRig rig="threePt" dir="t"/>
          </a:scene3d>
          <a:sp3d>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Top Corners Rounded 6">
            <a:extLst>
              <a:ext uri="{FF2B5EF4-FFF2-40B4-BE49-F238E27FC236}">
                <a16:creationId xmlns:a16="http://schemas.microsoft.com/office/drawing/2014/main" id="{6D687B71-A47C-41E2-8B8B-2BC24EC6A61E}"/>
              </a:ext>
            </a:extLst>
          </p:cNvPr>
          <p:cNvSpPr/>
          <p:nvPr/>
        </p:nvSpPr>
        <p:spPr>
          <a:xfrm rot="10800000">
            <a:off x="5281527" y="825561"/>
            <a:ext cx="3029838" cy="784830"/>
          </a:xfrm>
          <a:prstGeom prst="round2SameRect">
            <a:avLst/>
          </a:prstGeom>
          <a:solidFill>
            <a:srgbClr val="286398"/>
          </a:solidFill>
          <a:ln>
            <a:noFill/>
          </a:ln>
          <a:scene3d>
            <a:camera prst="orthographicFront"/>
            <a:lightRig rig="threePt" dir="t"/>
          </a:scene3d>
          <a:sp3d>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F7D3FC84-1443-4325-B0D6-98CEE4CA6B78}"/>
              </a:ext>
            </a:extLst>
          </p:cNvPr>
          <p:cNvSpPr txBox="1">
            <a:spLocks/>
          </p:cNvSpPr>
          <p:nvPr/>
        </p:nvSpPr>
        <p:spPr>
          <a:xfrm>
            <a:off x="5481954" y="925705"/>
            <a:ext cx="2628984" cy="471177"/>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200" b="1" i="1" dirty="0">
                <a:solidFill>
                  <a:schemeClr val="bg1"/>
                </a:solidFill>
                <a:latin typeface="+mj-lt"/>
              </a:rPr>
              <a:t>Question to Consider</a:t>
            </a:r>
          </a:p>
        </p:txBody>
      </p:sp>
      <p:sp>
        <p:nvSpPr>
          <p:cNvPr id="11" name="Content Placeholder 2">
            <a:extLst>
              <a:ext uri="{FF2B5EF4-FFF2-40B4-BE49-F238E27FC236}">
                <a16:creationId xmlns:a16="http://schemas.microsoft.com/office/drawing/2014/main" id="{A8E4D6B5-ED6D-4EF9-8C31-2A8676029F6A}"/>
              </a:ext>
            </a:extLst>
          </p:cNvPr>
          <p:cNvSpPr txBox="1">
            <a:spLocks/>
          </p:cNvSpPr>
          <p:nvPr/>
        </p:nvSpPr>
        <p:spPr>
          <a:xfrm>
            <a:off x="9162114" y="925705"/>
            <a:ext cx="2342864" cy="471177"/>
          </a:xfrm>
          <a:prstGeom prst="rect">
            <a:avLst/>
          </a:prstGeom>
          <a:noFill/>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200" b="1" i="1" dirty="0">
                <a:solidFill>
                  <a:schemeClr val="tx1"/>
                </a:solidFill>
                <a:latin typeface="+mj-lt"/>
              </a:rPr>
              <a:t>How to Answer</a:t>
            </a:r>
          </a:p>
        </p:txBody>
      </p:sp>
      <p:sp>
        <p:nvSpPr>
          <p:cNvPr id="12" name="TextBox 11">
            <a:extLst>
              <a:ext uri="{FF2B5EF4-FFF2-40B4-BE49-F238E27FC236}">
                <a16:creationId xmlns:a16="http://schemas.microsoft.com/office/drawing/2014/main" id="{60AA8714-DF7C-4EBB-98F5-A6D0593B19D6}"/>
              </a:ext>
            </a:extLst>
          </p:cNvPr>
          <p:cNvSpPr txBox="1"/>
          <p:nvPr/>
        </p:nvSpPr>
        <p:spPr>
          <a:xfrm>
            <a:off x="8449338" y="1627096"/>
            <a:ext cx="3622681" cy="4801314"/>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Describe how the action will foster new employment, benefit schools, land use plans, recreation facilities, etc. </a:t>
            </a:r>
          </a:p>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Discuss types of social and economic traffic generators, both existing and planned, which exert travel demands on the facility.</a:t>
            </a:r>
          </a:p>
          <a:p>
            <a:pPr marL="287338" lvl="1" indent="-227013">
              <a:buClr>
                <a:srgbClr val="005A84"/>
              </a:buClr>
              <a:buFont typeface="Arial" panose="020B0604020202020204" pitchFamily="34" charset="0"/>
              <a:buChar char="•"/>
            </a:pPr>
            <a:r>
              <a:rPr lang="en-US" sz="1800" b="0" i="0" dirty="0">
                <a:solidFill>
                  <a:srgbClr val="000000"/>
                </a:solidFill>
                <a:effectLst/>
                <a:latin typeface="Frutiger LT Std 45 Light" panose="020B0402020204020204" pitchFamily="34" charset="0"/>
              </a:rPr>
              <a:t>It is important that the Purpose and Need be grounded in </a:t>
            </a:r>
            <a:r>
              <a:rPr lang="en-US" sz="1800" i="0" dirty="0">
                <a:solidFill>
                  <a:srgbClr val="000000"/>
                </a:solidFill>
                <a:effectLst/>
                <a:latin typeface="Frutiger LT Std 45 Light" panose="020B0402020204020204" pitchFamily="34" charset="0"/>
              </a:rPr>
              <a:t>transportation</a:t>
            </a:r>
            <a:r>
              <a:rPr lang="en-US" sz="1800" b="1" i="0" dirty="0">
                <a:solidFill>
                  <a:srgbClr val="000000"/>
                </a:solidFill>
                <a:effectLst/>
                <a:latin typeface="Frutiger LT Std 45 Light" panose="020B0402020204020204" pitchFamily="34" charset="0"/>
              </a:rPr>
              <a:t> </a:t>
            </a:r>
            <a:r>
              <a:rPr lang="en-US" sz="1800" b="0" i="0" dirty="0">
                <a:solidFill>
                  <a:srgbClr val="000000"/>
                </a:solidFill>
                <a:effectLst/>
                <a:latin typeface="Frutiger LT Std 45 Light" panose="020B0402020204020204" pitchFamily="34" charset="0"/>
              </a:rPr>
              <a:t>and as such a description of the projected economic development/land use changes that indicate the need to improve the highway.</a:t>
            </a:r>
            <a:endParaRPr lang="en-US" dirty="0">
              <a:latin typeface="Frutiger LT Std 45 Light" panose="020B0402020204020204" pitchFamily="34" charset="0"/>
            </a:endParaRPr>
          </a:p>
          <a:p>
            <a:pPr marL="914400" lvl="1" indent="-457200">
              <a:buClr>
                <a:srgbClr val="005A84"/>
              </a:buClr>
              <a:buFont typeface="Arial" panose="020B0604020202020204" pitchFamily="34" charset="0"/>
              <a:buChar char="•"/>
            </a:pPr>
            <a:endParaRPr lang="en-US" dirty="0">
              <a:latin typeface="Frutiger LT Std 45 Light" panose="020B0402020204020204" pitchFamily="34" charset="0"/>
            </a:endParaRPr>
          </a:p>
        </p:txBody>
      </p:sp>
      <p:sp>
        <p:nvSpPr>
          <p:cNvPr id="14" name="TextBox 13">
            <a:extLst>
              <a:ext uri="{FF2B5EF4-FFF2-40B4-BE49-F238E27FC236}">
                <a16:creationId xmlns:a16="http://schemas.microsoft.com/office/drawing/2014/main" id="{895CF4CA-C891-42F4-9AAA-4BFC6EE33236}"/>
              </a:ext>
            </a:extLst>
          </p:cNvPr>
          <p:cNvSpPr txBox="1"/>
          <p:nvPr/>
        </p:nvSpPr>
        <p:spPr>
          <a:xfrm>
            <a:off x="5290938" y="1637501"/>
            <a:ext cx="3029839" cy="2031325"/>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What projected economic development/land use changes indicate the need to modify the transportation facility, network or system?</a:t>
            </a:r>
          </a:p>
          <a:p>
            <a:pPr marL="914400" lvl="1" indent="-457200">
              <a:buClr>
                <a:srgbClr val="005A84"/>
              </a:buClr>
              <a:buFont typeface="Arial" panose="020B0604020202020204" pitchFamily="34" charset="0"/>
              <a:buChar char="•"/>
            </a:pPr>
            <a:endParaRPr lang="en-US" dirty="0">
              <a:latin typeface="Frutiger LT Std 45 Light" panose="020B0402020204020204" pitchFamily="34" charset="0"/>
            </a:endParaRPr>
          </a:p>
        </p:txBody>
      </p:sp>
      <p:grpSp>
        <p:nvGrpSpPr>
          <p:cNvPr id="15" name="Group 14">
            <a:extLst>
              <a:ext uri="{FF2B5EF4-FFF2-40B4-BE49-F238E27FC236}">
                <a16:creationId xmlns:a16="http://schemas.microsoft.com/office/drawing/2014/main" id="{69903A53-02E0-4D4A-9318-960A28E9D46D}"/>
              </a:ext>
            </a:extLst>
          </p:cNvPr>
          <p:cNvGrpSpPr/>
          <p:nvPr/>
        </p:nvGrpSpPr>
        <p:grpSpPr>
          <a:xfrm>
            <a:off x="416267" y="3840786"/>
            <a:ext cx="4826293" cy="2403252"/>
            <a:chOff x="-251844" y="4785325"/>
            <a:chExt cx="4856592" cy="1668493"/>
          </a:xfrm>
          <a:effectLst/>
        </p:grpSpPr>
        <p:sp>
          <p:nvSpPr>
            <p:cNvPr id="17" name="Rectangle: Rounded Corners 16">
              <a:extLst>
                <a:ext uri="{FF2B5EF4-FFF2-40B4-BE49-F238E27FC236}">
                  <a16:creationId xmlns:a16="http://schemas.microsoft.com/office/drawing/2014/main" id="{6F07DCD5-A16C-431A-B810-A1232D4C0749}"/>
                </a:ext>
              </a:extLst>
            </p:cNvPr>
            <p:cNvSpPr/>
            <p:nvPr/>
          </p:nvSpPr>
          <p:spPr>
            <a:xfrm>
              <a:off x="-251844" y="4785325"/>
              <a:ext cx="4856592" cy="1668493"/>
            </a:xfrm>
            <a:prstGeom prst="roundRect">
              <a:avLst>
                <a:gd name="adj" fmla="val 3004"/>
              </a:avLst>
            </a:prstGeom>
            <a:solidFill>
              <a:srgbClr val="6ABEC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261222E-9C5F-4F9E-B1B8-BE4EC1BD7964}"/>
                </a:ext>
              </a:extLst>
            </p:cNvPr>
            <p:cNvSpPr txBox="1"/>
            <p:nvPr/>
          </p:nvSpPr>
          <p:spPr>
            <a:xfrm>
              <a:off x="-154820" y="5088232"/>
              <a:ext cx="4662543" cy="1260702"/>
            </a:xfrm>
            <a:prstGeom prst="rect">
              <a:avLst/>
            </a:prstGeom>
            <a:noFill/>
          </p:spPr>
          <p:txBody>
            <a:bodyPr wrap="square" rtlCol="0">
              <a:spAutoFit/>
            </a:bodyPr>
            <a:lstStyle/>
            <a:p>
              <a:pPr marL="227013" indent="-227013">
                <a:buClr>
                  <a:schemeClr val="bg1"/>
                </a:buClr>
                <a:buFont typeface="Arial" panose="020B0604020202020204" pitchFamily="34" charset="0"/>
                <a:buChar char="•"/>
              </a:pPr>
              <a:r>
                <a:rPr lang="en-US" sz="1400" b="1" i="0" dirty="0">
                  <a:solidFill>
                    <a:srgbClr val="005984"/>
                  </a:solidFill>
                  <a:effectLst/>
                  <a:latin typeface="Frutiger LT Std 45 Light" panose="020B0402020204020204" pitchFamily="34" charset="0"/>
                </a:rPr>
                <a:t>Zoning and Development Master Plans</a:t>
              </a:r>
            </a:p>
            <a:p>
              <a:pPr marL="227013" indent="-227013">
                <a:buClr>
                  <a:schemeClr val="bg1"/>
                </a:buClr>
                <a:buFont typeface="Arial" panose="020B0604020202020204" pitchFamily="34" charset="0"/>
                <a:buChar char="•"/>
              </a:pPr>
              <a:r>
                <a:rPr lang="en-US" sz="1400" b="1" i="0" dirty="0">
                  <a:solidFill>
                    <a:srgbClr val="005984"/>
                  </a:solidFill>
                  <a:effectLst/>
                  <a:latin typeface="Frutiger LT Std 45 Light" panose="020B0402020204020204" pitchFamily="34" charset="0"/>
                </a:rPr>
                <a:t>Regional Planning Studies </a:t>
              </a:r>
            </a:p>
            <a:p>
              <a:pPr marL="227013" indent="-227013">
                <a:buClr>
                  <a:schemeClr val="bg1"/>
                </a:buClr>
                <a:buFont typeface="Arial" panose="020B0604020202020204" pitchFamily="34" charset="0"/>
                <a:buChar char="•"/>
              </a:pPr>
              <a:r>
                <a:rPr lang="en-US" sz="1400" b="1" i="0" dirty="0">
                  <a:solidFill>
                    <a:srgbClr val="005984"/>
                  </a:solidFill>
                  <a:effectLst/>
                  <a:latin typeface="Frutiger LT Std 45 Light" panose="020B0402020204020204" pitchFamily="34" charset="0"/>
                </a:rPr>
                <a:t>Origin/Destination Studies </a:t>
              </a:r>
            </a:p>
            <a:p>
              <a:pPr marL="227013" indent="-227013">
                <a:buClr>
                  <a:schemeClr val="bg1"/>
                </a:buClr>
                <a:buFont typeface="Arial" panose="020B0604020202020204" pitchFamily="34" charset="0"/>
                <a:buChar char="•"/>
              </a:pPr>
              <a:r>
                <a:rPr lang="en-US" sz="1400" b="1" i="0" dirty="0">
                  <a:solidFill>
                    <a:srgbClr val="005984"/>
                  </a:solidFill>
                  <a:effectLst/>
                  <a:latin typeface="Frutiger LT Std 45 Light" panose="020B0402020204020204" pitchFamily="34" charset="0"/>
                </a:rPr>
                <a:t>Local Economic Plans/Visioning Documents</a:t>
              </a:r>
            </a:p>
            <a:p>
              <a:pPr marL="227013" indent="-227013">
                <a:buClr>
                  <a:schemeClr val="bg1"/>
                </a:buClr>
                <a:buFont typeface="Arial" panose="020B0604020202020204" pitchFamily="34" charset="0"/>
                <a:buChar char="•"/>
              </a:pPr>
              <a:r>
                <a:rPr lang="en-US" sz="1400" b="1" i="0" dirty="0">
                  <a:solidFill>
                    <a:srgbClr val="005984"/>
                  </a:solidFill>
                  <a:effectLst/>
                  <a:latin typeface="Frutiger LT Std 45 Light" panose="020B0402020204020204" pitchFamily="34" charset="0"/>
                </a:rPr>
                <a:t>Access Management Studies</a:t>
              </a:r>
            </a:p>
            <a:p>
              <a:pPr marL="227013" indent="-227013">
                <a:buClr>
                  <a:schemeClr val="bg1"/>
                </a:buClr>
                <a:buFont typeface="Arial" panose="020B0604020202020204" pitchFamily="34" charset="0"/>
                <a:buChar char="•"/>
              </a:pPr>
              <a:r>
                <a:rPr lang="en-US" sz="1400" b="1" i="0" dirty="0">
                  <a:solidFill>
                    <a:srgbClr val="005984"/>
                  </a:solidFill>
                  <a:effectLst/>
                  <a:latin typeface="Frutiger LT Std 45 Light" panose="020B0402020204020204" pitchFamily="34" charset="0"/>
                </a:rPr>
                <a:t>Corridor Freight Studies</a:t>
              </a:r>
            </a:p>
            <a:p>
              <a:pPr marL="227013" indent="-227013">
                <a:buClr>
                  <a:schemeClr val="bg1"/>
                </a:buClr>
                <a:buFont typeface="Arial" panose="020B0604020202020204" pitchFamily="34" charset="0"/>
                <a:buChar char="•"/>
              </a:pPr>
              <a:r>
                <a:rPr lang="en-US" sz="1400" b="1" i="0" dirty="0">
                  <a:solidFill>
                    <a:srgbClr val="005984"/>
                  </a:solidFill>
                  <a:effectLst/>
                  <a:latin typeface="Frutiger LT Std 45 Light" panose="020B0402020204020204" pitchFamily="34" charset="0"/>
                </a:rPr>
                <a:t>Sustainability Studies</a:t>
              </a:r>
              <a:r>
                <a:rPr lang="en-US" sz="1400" b="1" dirty="0">
                  <a:solidFill>
                    <a:srgbClr val="005984"/>
                  </a:solidFill>
                  <a:latin typeface="Frutiger LT Std 45 Light" panose="020B0402020204020204" pitchFamily="34" charset="0"/>
                </a:rPr>
                <a:t> </a:t>
              </a:r>
            </a:p>
            <a:p>
              <a:pPr marL="227013" indent="-227013">
                <a:buClr>
                  <a:schemeClr val="bg1"/>
                </a:buClr>
                <a:buFont typeface="Arial" panose="020B0604020202020204" pitchFamily="34" charset="0"/>
                <a:buChar char="•"/>
              </a:pPr>
              <a:r>
                <a:rPr lang="en-US" sz="1400" b="1" dirty="0">
                  <a:solidFill>
                    <a:srgbClr val="005984"/>
                  </a:solidFill>
                  <a:latin typeface="Frutiger LT Std 45 Light" panose="020B0402020204020204" pitchFamily="34" charset="0"/>
                </a:rPr>
                <a:t>Economic Impact and Forecasting Analysis</a:t>
              </a:r>
              <a:endParaRPr lang="en-US" sz="1600" b="1" dirty="0">
                <a:solidFill>
                  <a:srgbClr val="005984"/>
                </a:solidFill>
                <a:latin typeface="Frutiger LT Std 45 Light" panose="020B0402020204020204" pitchFamily="34" charset="0"/>
                <a:cs typeface="Arial" panose="020B0604020202020204" pitchFamily="34" charset="0"/>
              </a:endParaRPr>
            </a:p>
          </p:txBody>
        </p:sp>
      </p:grpSp>
      <p:sp>
        <p:nvSpPr>
          <p:cNvPr id="19" name="Rectangle: Top Corners Rounded 18">
            <a:extLst>
              <a:ext uri="{FF2B5EF4-FFF2-40B4-BE49-F238E27FC236}">
                <a16:creationId xmlns:a16="http://schemas.microsoft.com/office/drawing/2014/main" id="{F9AF4FD5-9B81-46C4-91D2-FA3ED02671DF}"/>
              </a:ext>
            </a:extLst>
          </p:cNvPr>
          <p:cNvSpPr/>
          <p:nvPr/>
        </p:nvSpPr>
        <p:spPr>
          <a:xfrm>
            <a:off x="477396" y="3885727"/>
            <a:ext cx="4704034" cy="369332"/>
          </a:xfrm>
          <a:prstGeom prst="round2SameRect">
            <a:avLst/>
          </a:prstGeom>
          <a:solidFill>
            <a:srgbClr val="286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ACB5C51-6AEB-47AD-9F94-E72A3243B845}"/>
              </a:ext>
            </a:extLst>
          </p:cNvPr>
          <p:cNvSpPr txBox="1"/>
          <p:nvPr/>
        </p:nvSpPr>
        <p:spPr>
          <a:xfrm>
            <a:off x="507959" y="3875927"/>
            <a:ext cx="4633455" cy="369332"/>
          </a:xfrm>
          <a:prstGeom prst="rect">
            <a:avLst/>
          </a:prstGeom>
          <a:noFill/>
        </p:spPr>
        <p:txBody>
          <a:bodyPr wrap="square">
            <a:spAutoFit/>
          </a:bodyPr>
          <a:lstStyle/>
          <a:p>
            <a:pPr marL="227013" indent="-227013" algn="ctr">
              <a:buClr>
                <a:schemeClr val="bg1"/>
              </a:buClr>
            </a:pPr>
            <a:r>
              <a:rPr lang="en-US" b="1" dirty="0">
                <a:solidFill>
                  <a:srgbClr val="FFFFFF"/>
                </a:solidFill>
                <a:latin typeface="Frutiger LT Std 45 Light" panose="020B0402020204020204" pitchFamily="34" charset="0"/>
                <a:cs typeface="Arial" panose="020B0604020202020204" pitchFamily="34" charset="0"/>
              </a:rPr>
              <a:t>Data Sources</a:t>
            </a:r>
          </a:p>
        </p:txBody>
      </p:sp>
      <p:cxnSp>
        <p:nvCxnSpPr>
          <p:cNvPr id="23" name="Straight Connector 22">
            <a:extLst>
              <a:ext uri="{FF2B5EF4-FFF2-40B4-BE49-F238E27FC236}">
                <a16:creationId xmlns:a16="http://schemas.microsoft.com/office/drawing/2014/main" id="{72836825-244F-49A2-836E-C17E5DDB47ED}"/>
              </a:ext>
            </a:extLst>
          </p:cNvPr>
          <p:cNvCxnSpPr/>
          <p:nvPr/>
        </p:nvCxnSpPr>
        <p:spPr>
          <a:xfrm>
            <a:off x="8422444" y="825560"/>
            <a:ext cx="0" cy="5428886"/>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32C65485-5E93-48CB-B782-041150E5E8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406974" y="4063406"/>
            <a:ext cx="2913803" cy="2060006"/>
          </a:xfrm>
          <a:prstGeom prst="rect">
            <a:avLst/>
          </a:prstGeom>
        </p:spPr>
      </p:pic>
      <p:sp>
        <p:nvSpPr>
          <p:cNvPr id="24" name="TextBox 23">
            <a:extLst>
              <a:ext uri="{FF2B5EF4-FFF2-40B4-BE49-F238E27FC236}">
                <a16:creationId xmlns:a16="http://schemas.microsoft.com/office/drawing/2014/main" id="{A884B373-6F5C-4034-9425-A80A0D0499F5}"/>
              </a:ext>
            </a:extLst>
          </p:cNvPr>
          <p:cNvSpPr txBox="1"/>
          <p:nvPr/>
        </p:nvSpPr>
        <p:spPr>
          <a:xfrm>
            <a:off x="6299200" y="4446714"/>
            <a:ext cx="1811890" cy="2185214"/>
          </a:xfrm>
          <a:prstGeom prst="rect">
            <a:avLst/>
          </a:prstGeom>
          <a:noFill/>
        </p:spPr>
        <p:txBody>
          <a:bodyPr wrap="square" rtlCol="0">
            <a:spAutoFit/>
          </a:bodyPr>
          <a:lstStyle/>
          <a:p>
            <a:pPr algn="ctr"/>
            <a:r>
              <a:rPr lang="en-US" b="1" dirty="0">
                <a:solidFill>
                  <a:schemeClr val="bg1"/>
                </a:solidFill>
                <a:latin typeface="Frutiger LT Std 45 Light" panose="020B0402020204020204" pitchFamily="34" charset="0"/>
              </a:rPr>
              <a:t>TIP</a:t>
            </a:r>
            <a:r>
              <a:rPr lang="en-US" dirty="0">
                <a:solidFill>
                  <a:schemeClr val="bg1"/>
                </a:solidFill>
                <a:latin typeface="Frutiger LT Std 45 Light" panose="020B0402020204020204" pitchFamily="34" charset="0"/>
              </a:rPr>
              <a:t>: This Needs Element is uncommon and must be well documented.</a:t>
            </a:r>
            <a:br>
              <a:rPr lang="en-US" sz="1800" dirty="0">
                <a:latin typeface="Frutiger LT Std 45 Light" panose="020B0402020204020204" pitchFamily="34" charset="0"/>
              </a:rPr>
            </a:br>
            <a:endParaRPr lang="en-US" sz="2800" dirty="0">
              <a:latin typeface="Frutiger LT Std 45 Light" panose="020B0402020204020204" pitchFamily="34" charset="0"/>
            </a:endParaRPr>
          </a:p>
          <a:p>
            <a:pPr algn="ctr"/>
            <a:r>
              <a:rPr lang="en-US" dirty="0">
                <a:solidFill>
                  <a:schemeClr val="bg1"/>
                </a:solidFill>
                <a:latin typeface="Frutiger LT Std 45 Light" panose="020B0402020204020204" pitchFamily="34" charset="0"/>
              </a:rPr>
              <a:t> </a:t>
            </a:r>
            <a:endParaRPr lang="en-US" sz="1400" dirty="0">
              <a:solidFill>
                <a:schemeClr val="bg1"/>
              </a:solidFill>
              <a:latin typeface="Frutiger LT Std 45 Light" panose="020B0402020204020204" pitchFamily="34" charset="0"/>
            </a:endParaRPr>
          </a:p>
        </p:txBody>
      </p:sp>
      <p:sp>
        <p:nvSpPr>
          <p:cNvPr id="25" name="Slide Number Placeholder 5">
            <a:extLst>
              <a:ext uri="{FF2B5EF4-FFF2-40B4-BE49-F238E27FC236}">
                <a16:creationId xmlns:a16="http://schemas.microsoft.com/office/drawing/2014/main" id="{6F645E8B-E362-4DB0-A0CD-4F9CB6120864}"/>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25</a:t>
            </a:fld>
            <a:endParaRPr lang="en-US" dirty="0"/>
          </a:p>
        </p:txBody>
      </p:sp>
    </p:spTree>
    <p:extLst>
      <p:ext uri="{BB962C8B-B14F-4D97-AF65-F5344CB8AC3E}">
        <p14:creationId xmlns:p14="http://schemas.microsoft.com/office/powerpoint/2010/main" val="4276959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2013CF-3F2C-439B-88F0-1DE709F04CF4}"/>
              </a:ext>
            </a:extLst>
          </p:cNvPr>
          <p:cNvSpPr>
            <a:spLocks noGrp="1"/>
          </p:cNvSpPr>
          <p:nvPr>
            <p:ph type="title"/>
          </p:nvPr>
        </p:nvSpPr>
        <p:spPr>
          <a:xfrm>
            <a:off x="2447636" y="102462"/>
            <a:ext cx="8759515" cy="601308"/>
          </a:xfrm>
        </p:spPr>
        <p:txBody>
          <a:bodyPr>
            <a:noAutofit/>
          </a:bodyPr>
          <a:lstStyle/>
          <a:p>
            <a:r>
              <a:rPr lang="en-US" sz="2800" dirty="0"/>
              <a:t>Need Element - Social Demands or Economic </a:t>
            </a:r>
            <a:br>
              <a:rPr lang="en-US" sz="2800" dirty="0"/>
            </a:br>
            <a:r>
              <a:rPr lang="en-US" sz="2800" dirty="0"/>
              <a:t>Development - Example</a:t>
            </a:r>
          </a:p>
        </p:txBody>
      </p:sp>
      <p:sp>
        <p:nvSpPr>
          <p:cNvPr id="8" name="Oval 7">
            <a:extLst>
              <a:ext uri="{FF2B5EF4-FFF2-40B4-BE49-F238E27FC236}">
                <a16:creationId xmlns:a16="http://schemas.microsoft.com/office/drawing/2014/main" id="{39BFEBD1-46D9-415E-A580-0B3818715044}"/>
              </a:ext>
            </a:extLst>
          </p:cNvPr>
          <p:cNvSpPr/>
          <p:nvPr/>
        </p:nvSpPr>
        <p:spPr>
          <a:xfrm>
            <a:off x="576942" y="-1"/>
            <a:ext cx="1480457" cy="1480457"/>
          </a:xfrm>
          <a:prstGeom prst="ellipse">
            <a:avLst/>
          </a:prstGeom>
          <a:solidFill>
            <a:srgbClr val="B3C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77CBEFE9-AE61-441C-AB1E-5DF523B3C1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414" y="72471"/>
            <a:ext cx="1335511" cy="1335511"/>
          </a:xfrm>
          <a:prstGeom prst="rect">
            <a:avLst/>
          </a:prstGeom>
          <a:effectLst>
            <a:outerShdw blurRad="50800" dist="38100" dir="2700000" algn="tl" rotWithShape="0">
              <a:prstClr val="black">
                <a:alpha val="40000"/>
              </a:prstClr>
            </a:outerShdw>
          </a:effectLst>
        </p:spPr>
      </p:pic>
      <p:sp>
        <p:nvSpPr>
          <p:cNvPr id="6" name="Rectangle: Top Corners Rounded 5">
            <a:extLst>
              <a:ext uri="{FF2B5EF4-FFF2-40B4-BE49-F238E27FC236}">
                <a16:creationId xmlns:a16="http://schemas.microsoft.com/office/drawing/2014/main" id="{CFAB1C33-8C25-4AB7-A0FC-5158C1B0518E}"/>
              </a:ext>
            </a:extLst>
          </p:cNvPr>
          <p:cNvSpPr/>
          <p:nvPr/>
        </p:nvSpPr>
        <p:spPr>
          <a:xfrm rot="16200000">
            <a:off x="1387545" y="3971700"/>
            <a:ext cx="1274730" cy="2597319"/>
          </a:xfrm>
          <a:prstGeom prst="round2SameRect">
            <a:avLst>
              <a:gd name="adj1" fmla="val 10870"/>
              <a:gd name="adj2" fmla="val 0"/>
            </a:avLst>
          </a:prstGeom>
          <a:solidFill>
            <a:srgbClr val="0F8CCC"/>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Top Corners Rounded 6">
            <a:extLst>
              <a:ext uri="{FF2B5EF4-FFF2-40B4-BE49-F238E27FC236}">
                <a16:creationId xmlns:a16="http://schemas.microsoft.com/office/drawing/2014/main" id="{00F337C5-DD49-4FE7-A8DA-241606CC7816}"/>
              </a:ext>
            </a:extLst>
          </p:cNvPr>
          <p:cNvSpPr/>
          <p:nvPr/>
        </p:nvSpPr>
        <p:spPr>
          <a:xfrm rot="16200000">
            <a:off x="1435150" y="1074983"/>
            <a:ext cx="1274730" cy="2502109"/>
          </a:xfrm>
          <a:prstGeom prst="round2SameRect">
            <a:avLst>
              <a:gd name="adj1" fmla="val 10870"/>
              <a:gd name="adj2" fmla="val 0"/>
            </a:avLst>
          </a:prstGeom>
          <a:solidFill>
            <a:srgbClr val="6ABEC8"/>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282779F-B076-43F1-8F15-BC7C051C3770}"/>
              </a:ext>
            </a:extLst>
          </p:cNvPr>
          <p:cNvSpPr txBox="1"/>
          <p:nvPr/>
        </p:nvSpPr>
        <p:spPr>
          <a:xfrm>
            <a:off x="862227" y="2114819"/>
            <a:ext cx="2390344" cy="461665"/>
          </a:xfrm>
          <a:prstGeom prst="rect">
            <a:avLst/>
          </a:prstGeom>
          <a:noFill/>
          <a:effectLst/>
        </p:spPr>
        <p:txBody>
          <a:bodyPr wrap="square">
            <a:spAutoFit/>
          </a:bodyPr>
          <a:lstStyle/>
          <a:p>
            <a:pPr algn="ctr"/>
            <a:r>
              <a:rPr lang="en-US" sz="2400" i="1" dirty="0">
                <a:latin typeface="Franklin Gothic Medium" panose="020B0603020102020204" pitchFamily="34" charset="0"/>
              </a:rPr>
              <a:t>Project Example</a:t>
            </a:r>
          </a:p>
        </p:txBody>
      </p:sp>
      <p:sp>
        <p:nvSpPr>
          <p:cNvPr id="12" name="Rectangle: Top Corners Rounded 11">
            <a:extLst>
              <a:ext uri="{FF2B5EF4-FFF2-40B4-BE49-F238E27FC236}">
                <a16:creationId xmlns:a16="http://schemas.microsoft.com/office/drawing/2014/main" id="{A55EAADF-8EC8-4BC4-98D0-7D4C4153865D}"/>
              </a:ext>
            </a:extLst>
          </p:cNvPr>
          <p:cNvSpPr/>
          <p:nvPr/>
        </p:nvSpPr>
        <p:spPr>
          <a:xfrm rot="16200000">
            <a:off x="1429077" y="2511443"/>
            <a:ext cx="1256645" cy="2532344"/>
          </a:xfrm>
          <a:prstGeom prst="round2SameRect">
            <a:avLst>
              <a:gd name="adj1" fmla="val 10870"/>
              <a:gd name="adj2" fmla="val 0"/>
            </a:avLst>
          </a:prstGeom>
          <a:solidFill>
            <a:srgbClr val="F8CD4A"/>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611F57B-953F-4851-BB07-0CE28C0FAFA5}"/>
              </a:ext>
            </a:extLst>
          </p:cNvPr>
          <p:cNvSpPr txBox="1"/>
          <p:nvPr/>
        </p:nvSpPr>
        <p:spPr>
          <a:xfrm>
            <a:off x="370927" y="3586997"/>
            <a:ext cx="3403176" cy="461665"/>
          </a:xfrm>
          <a:prstGeom prst="rect">
            <a:avLst/>
          </a:prstGeom>
          <a:noFill/>
          <a:effectLst/>
        </p:spPr>
        <p:txBody>
          <a:bodyPr wrap="square">
            <a:spAutoFit/>
          </a:bodyPr>
          <a:lstStyle/>
          <a:p>
            <a:pPr algn="ctr"/>
            <a:r>
              <a:rPr lang="en-US" sz="2400" i="1" dirty="0">
                <a:latin typeface="Franklin Gothic Medium" panose="020B0603020102020204" pitchFamily="34" charset="0"/>
              </a:rPr>
              <a:t>Purpose</a:t>
            </a:r>
          </a:p>
        </p:txBody>
      </p:sp>
      <p:sp>
        <p:nvSpPr>
          <p:cNvPr id="14" name="Content Placeholder 1">
            <a:extLst>
              <a:ext uri="{FF2B5EF4-FFF2-40B4-BE49-F238E27FC236}">
                <a16:creationId xmlns:a16="http://schemas.microsoft.com/office/drawing/2014/main" id="{BF95ABE9-5F09-4BCA-9428-1F66DC64C514}"/>
              </a:ext>
            </a:extLst>
          </p:cNvPr>
          <p:cNvSpPr>
            <a:spLocks noGrp="1"/>
          </p:cNvSpPr>
          <p:nvPr>
            <p:ph idx="1"/>
          </p:nvPr>
        </p:nvSpPr>
        <p:spPr>
          <a:xfrm>
            <a:off x="4095345" y="4632994"/>
            <a:ext cx="7329454" cy="1496808"/>
          </a:xfrm>
        </p:spPr>
        <p:txBody>
          <a:bodyPr>
            <a:normAutofit/>
          </a:bodyPr>
          <a:lstStyle/>
          <a:p>
            <a:pPr>
              <a:lnSpc>
                <a:spcPct val="100000"/>
              </a:lnSpc>
            </a:pPr>
            <a:r>
              <a:rPr lang="en-US" sz="1600" b="0" i="0" dirty="0">
                <a:solidFill>
                  <a:srgbClr val="000000"/>
                </a:solidFill>
                <a:effectLst/>
              </a:rPr>
              <a:t>The </a:t>
            </a:r>
            <a:r>
              <a:rPr lang="en-US" sz="1600" b="1" i="0" dirty="0">
                <a:solidFill>
                  <a:srgbClr val="000000"/>
                </a:solidFill>
                <a:effectLst/>
              </a:rPr>
              <a:t>Need </a:t>
            </a:r>
            <a:r>
              <a:rPr lang="en-US" sz="1600" b="0" i="0" dirty="0">
                <a:solidFill>
                  <a:srgbClr val="000000"/>
                </a:solidFill>
                <a:effectLst/>
              </a:rPr>
              <a:t>for this project is to reduce the existing and future congestion at the interchange. Based on a report by the FDOT, the existing road network would not support the casino expansion which would then limit an increase in jobs and continue to constrain traffic to other local businesses. </a:t>
            </a:r>
            <a:endParaRPr lang="en-US" sz="1600" dirty="0"/>
          </a:p>
        </p:txBody>
      </p:sp>
      <p:sp>
        <p:nvSpPr>
          <p:cNvPr id="15" name="Content Placeholder 1">
            <a:extLst>
              <a:ext uri="{FF2B5EF4-FFF2-40B4-BE49-F238E27FC236}">
                <a16:creationId xmlns:a16="http://schemas.microsoft.com/office/drawing/2014/main" id="{C5B3F98E-D2BE-4A28-8E8F-F997026A0F6E}"/>
              </a:ext>
            </a:extLst>
          </p:cNvPr>
          <p:cNvSpPr txBox="1">
            <a:spLocks/>
          </p:cNvSpPr>
          <p:nvPr/>
        </p:nvSpPr>
        <p:spPr>
          <a:xfrm>
            <a:off x="4095345" y="1021404"/>
            <a:ext cx="7329454" cy="15770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0" i="0" dirty="0">
                <a:solidFill>
                  <a:srgbClr val="000000"/>
                </a:solidFill>
                <a:effectLst/>
              </a:rPr>
              <a:t>Over the past few years, the Town of Kerry has experienced a tremendous increase in traffic in the vicinity of the I-99 and US 83 interchange as a result of a lack of long-range transportation planning. New, significant businesses, including big box stores and an existing adjacent casino are causing increased transportation demands along the existing network. In addition, a planned expansion of the casino through adjacent available lands located in the southeast quadrant of the interchange has been proposed. It has been shown that the proposed development can generate increases in annual sales tax revenue for the Town of Kerry.</a:t>
            </a:r>
            <a:r>
              <a:rPr lang="en-US" sz="1600" dirty="0"/>
              <a:t> An economic analysis was completed for this project.</a:t>
            </a:r>
          </a:p>
        </p:txBody>
      </p:sp>
      <p:sp>
        <p:nvSpPr>
          <p:cNvPr id="17" name="Content Placeholder 1">
            <a:extLst>
              <a:ext uri="{FF2B5EF4-FFF2-40B4-BE49-F238E27FC236}">
                <a16:creationId xmlns:a16="http://schemas.microsoft.com/office/drawing/2014/main" id="{D1314139-2209-4DB2-93B5-E6E0A1E325D7}"/>
              </a:ext>
            </a:extLst>
          </p:cNvPr>
          <p:cNvSpPr txBox="1">
            <a:spLocks/>
          </p:cNvSpPr>
          <p:nvPr/>
        </p:nvSpPr>
        <p:spPr>
          <a:xfrm>
            <a:off x="4095345" y="3436218"/>
            <a:ext cx="7329454" cy="899370"/>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900" b="0" i="0" dirty="0">
                <a:solidFill>
                  <a:srgbClr val="000000"/>
                </a:solidFill>
                <a:effectLst/>
              </a:rPr>
              <a:t>The </a:t>
            </a:r>
            <a:r>
              <a:rPr lang="en-US" sz="1900" b="1" i="0" dirty="0">
                <a:solidFill>
                  <a:srgbClr val="000000"/>
                </a:solidFill>
                <a:effectLst/>
              </a:rPr>
              <a:t>Purpose </a:t>
            </a:r>
            <a:r>
              <a:rPr lang="en-US" sz="1900" b="0" i="0" dirty="0">
                <a:solidFill>
                  <a:srgbClr val="000000"/>
                </a:solidFill>
                <a:effectLst/>
              </a:rPr>
              <a:t>of this project is to facilitate economic development by improving access and traffic operations to both developed and undeveloped lands located near the interchange.</a:t>
            </a:r>
            <a:r>
              <a:rPr lang="en-US" sz="1900" dirty="0"/>
              <a:t> </a:t>
            </a:r>
            <a:endParaRPr lang="en-US" sz="1600" dirty="0"/>
          </a:p>
        </p:txBody>
      </p:sp>
      <p:sp>
        <p:nvSpPr>
          <p:cNvPr id="18" name="Slide Number Placeholder 5">
            <a:extLst>
              <a:ext uri="{FF2B5EF4-FFF2-40B4-BE49-F238E27FC236}">
                <a16:creationId xmlns:a16="http://schemas.microsoft.com/office/drawing/2014/main" id="{9ECAB7B2-8825-4E34-A556-35094E999A1A}"/>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26</a:t>
            </a:fld>
            <a:endParaRPr lang="en-US" dirty="0"/>
          </a:p>
        </p:txBody>
      </p:sp>
      <p:sp>
        <p:nvSpPr>
          <p:cNvPr id="19" name="TextBox 18">
            <a:extLst>
              <a:ext uri="{FF2B5EF4-FFF2-40B4-BE49-F238E27FC236}">
                <a16:creationId xmlns:a16="http://schemas.microsoft.com/office/drawing/2014/main" id="{CA03B3D5-47B9-4A31-82D7-1CFA1283CCEA}"/>
              </a:ext>
            </a:extLst>
          </p:cNvPr>
          <p:cNvSpPr txBox="1"/>
          <p:nvPr/>
        </p:nvSpPr>
        <p:spPr>
          <a:xfrm>
            <a:off x="961099" y="4843643"/>
            <a:ext cx="2127622" cy="1138773"/>
          </a:xfrm>
          <a:prstGeom prst="rect">
            <a:avLst/>
          </a:prstGeom>
          <a:noFill/>
          <a:effectLst/>
        </p:spPr>
        <p:txBody>
          <a:bodyPr wrap="square">
            <a:spAutoFit/>
          </a:bodyPr>
          <a:lstStyle/>
          <a:p>
            <a:pPr algn="ctr"/>
            <a:r>
              <a:rPr lang="en-US" sz="2400" i="1" dirty="0">
                <a:latin typeface="Franklin Gothic Medium" panose="020B0603020102020204" pitchFamily="34" charset="0"/>
              </a:rPr>
              <a:t>Need</a:t>
            </a:r>
          </a:p>
          <a:p>
            <a:pPr algn="ctr"/>
            <a:r>
              <a:rPr lang="en-US" sz="1000" i="1" dirty="0">
                <a:latin typeface="Franklin Gothic Medium" panose="020B0603020102020204" pitchFamily="34" charset="0"/>
              </a:rPr>
              <a:t>(Insert data to support Need after this statement)</a:t>
            </a:r>
          </a:p>
          <a:p>
            <a:pPr algn="ctr"/>
            <a:endParaRPr lang="en-US" sz="2400" i="1" dirty="0">
              <a:latin typeface="Franklin Gothic Medium" panose="020B0603020102020204" pitchFamily="34" charset="0"/>
            </a:endParaRPr>
          </a:p>
        </p:txBody>
      </p:sp>
    </p:spTree>
    <p:extLst>
      <p:ext uri="{BB962C8B-B14F-4D97-AF65-F5344CB8AC3E}">
        <p14:creationId xmlns:p14="http://schemas.microsoft.com/office/powerpoint/2010/main" val="2142178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CBE2A40-18F5-49FE-973B-35B47CFFCBF3}"/>
              </a:ext>
            </a:extLst>
          </p:cNvPr>
          <p:cNvPicPr>
            <a:picLocks noChangeAspect="1"/>
          </p:cNvPicPr>
          <p:nvPr/>
        </p:nvPicPr>
        <p:blipFill rotWithShape="1">
          <a:blip r:embed="rId3"/>
          <a:srcRect t="10649"/>
          <a:stretch/>
        </p:blipFill>
        <p:spPr>
          <a:xfrm>
            <a:off x="483013" y="981674"/>
            <a:ext cx="4673471" cy="2974151"/>
          </a:xfrm>
          <a:prstGeom prst="rect">
            <a:avLst/>
          </a:prstGeom>
        </p:spPr>
      </p:pic>
      <p:sp>
        <p:nvSpPr>
          <p:cNvPr id="16" name="Title 15">
            <a:extLst>
              <a:ext uri="{FF2B5EF4-FFF2-40B4-BE49-F238E27FC236}">
                <a16:creationId xmlns:a16="http://schemas.microsoft.com/office/drawing/2014/main" id="{672013CF-3F2C-439B-88F0-1DE709F04CF4}"/>
              </a:ext>
            </a:extLst>
          </p:cNvPr>
          <p:cNvSpPr>
            <a:spLocks noGrp="1"/>
          </p:cNvSpPr>
          <p:nvPr>
            <p:ph type="title"/>
          </p:nvPr>
        </p:nvSpPr>
        <p:spPr>
          <a:xfrm>
            <a:off x="2475345" y="156277"/>
            <a:ext cx="8731806" cy="766749"/>
          </a:xfrm>
        </p:spPr>
        <p:txBody>
          <a:bodyPr/>
          <a:lstStyle/>
          <a:p>
            <a:r>
              <a:rPr lang="en-US" dirty="0"/>
              <a:t>Need Element - Safety</a:t>
            </a:r>
          </a:p>
        </p:txBody>
      </p:sp>
      <p:sp>
        <p:nvSpPr>
          <p:cNvPr id="6" name="Oval 5">
            <a:extLst>
              <a:ext uri="{FF2B5EF4-FFF2-40B4-BE49-F238E27FC236}">
                <a16:creationId xmlns:a16="http://schemas.microsoft.com/office/drawing/2014/main" id="{674698EF-CC77-4B83-8726-7C99A742BAEA}"/>
              </a:ext>
            </a:extLst>
          </p:cNvPr>
          <p:cNvSpPr/>
          <p:nvPr/>
        </p:nvSpPr>
        <p:spPr>
          <a:xfrm>
            <a:off x="576942" y="-1"/>
            <a:ext cx="1480457" cy="1480457"/>
          </a:xfrm>
          <a:prstGeom prst="ellipse">
            <a:avLst/>
          </a:prstGeom>
          <a:solidFill>
            <a:srgbClr val="D69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A9856F69-80B1-4391-B9CD-6A1CEE3462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414" y="72471"/>
            <a:ext cx="1335511" cy="1335511"/>
          </a:xfrm>
          <a:prstGeom prst="rect">
            <a:avLst/>
          </a:prstGeom>
          <a:effectLst>
            <a:outerShdw blurRad="50800" dist="38100" dir="2700000" algn="tl" rotWithShape="0">
              <a:prstClr val="black">
                <a:alpha val="40000"/>
              </a:prstClr>
            </a:outerShdw>
          </a:effectLst>
        </p:spPr>
      </p:pic>
      <p:sp>
        <p:nvSpPr>
          <p:cNvPr id="8" name="Rectangle: Top Corners Rounded 7">
            <a:extLst>
              <a:ext uri="{FF2B5EF4-FFF2-40B4-BE49-F238E27FC236}">
                <a16:creationId xmlns:a16="http://schemas.microsoft.com/office/drawing/2014/main" id="{8628497C-F0BA-4200-9F98-1CCA0091D8BA}"/>
              </a:ext>
            </a:extLst>
          </p:cNvPr>
          <p:cNvSpPr/>
          <p:nvPr/>
        </p:nvSpPr>
        <p:spPr>
          <a:xfrm rot="10800000">
            <a:off x="8525833" y="831988"/>
            <a:ext cx="2881745" cy="784830"/>
          </a:xfrm>
          <a:prstGeom prst="round2SameRect">
            <a:avLst/>
          </a:prstGeom>
          <a:solidFill>
            <a:srgbClr val="D7B428"/>
          </a:solidFill>
          <a:ln>
            <a:noFill/>
          </a:ln>
          <a:scene3d>
            <a:camera prst="orthographicFront"/>
            <a:lightRig rig="threePt" dir="t"/>
          </a:scene3d>
          <a:sp3d>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Top Corners Rounded 8">
            <a:extLst>
              <a:ext uri="{FF2B5EF4-FFF2-40B4-BE49-F238E27FC236}">
                <a16:creationId xmlns:a16="http://schemas.microsoft.com/office/drawing/2014/main" id="{A53F7752-8CF9-4F67-A8D5-C1D28ECC3E98}"/>
              </a:ext>
            </a:extLst>
          </p:cNvPr>
          <p:cNvSpPr/>
          <p:nvPr/>
        </p:nvSpPr>
        <p:spPr>
          <a:xfrm rot="10800000">
            <a:off x="5247287" y="842266"/>
            <a:ext cx="3029838" cy="784830"/>
          </a:xfrm>
          <a:prstGeom prst="round2SameRect">
            <a:avLst/>
          </a:prstGeom>
          <a:solidFill>
            <a:srgbClr val="286398"/>
          </a:solidFill>
          <a:ln>
            <a:noFill/>
          </a:ln>
          <a:scene3d>
            <a:camera prst="orthographicFront"/>
            <a:lightRig rig="threePt" dir="t"/>
          </a:scene3d>
          <a:sp3d>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EC31E125-6C97-4AE8-9149-1F83B5D463C7}"/>
              </a:ext>
            </a:extLst>
          </p:cNvPr>
          <p:cNvSpPr txBox="1">
            <a:spLocks/>
          </p:cNvSpPr>
          <p:nvPr/>
        </p:nvSpPr>
        <p:spPr>
          <a:xfrm>
            <a:off x="5447714" y="942410"/>
            <a:ext cx="2628984" cy="471177"/>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200" b="1" i="1" dirty="0">
                <a:solidFill>
                  <a:schemeClr val="bg1"/>
                </a:solidFill>
                <a:latin typeface="+mj-lt"/>
              </a:rPr>
              <a:t>Questions to Consider</a:t>
            </a:r>
          </a:p>
        </p:txBody>
      </p:sp>
      <p:sp>
        <p:nvSpPr>
          <p:cNvPr id="11" name="Content Placeholder 2">
            <a:extLst>
              <a:ext uri="{FF2B5EF4-FFF2-40B4-BE49-F238E27FC236}">
                <a16:creationId xmlns:a16="http://schemas.microsoft.com/office/drawing/2014/main" id="{F88A9252-6DDA-4CDC-B19A-4CB2835973A3}"/>
              </a:ext>
            </a:extLst>
          </p:cNvPr>
          <p:cNvSpPr txBox="1">
            <a:spLocks/>
          </p:cNvSpPr>
          <p:nvPr/>
        </p:nvSpPr>
        <p:spPr>
          <a:xfrm>
            <a:off x="8812692" y="942537"/>
            <a:ext cx="2342864" cy="471177"/>
          </a:xfrm>
          <a:prstGeom prst="rect">
            <a:avLst/>
          </a:prstGeom>
          <a:noFill/>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200" b="1" i="1" dirty="0">
                <a:solidFill>
                  <a:schemeClr val="tx1"/>
                </a:solidFill>
                <a:latin typeface="+mj-lt"/>
              </a:rPr>
              <a:t>How to Answer</a:t>
            </a:r>
          </a:p>
        </p:txBody>
      </p:sp>
      <p:sp>
        <p:nvSpPr>
          <p:cNvPr id="12" name="TextBox 11">
            <a:extLst>
              <a:ext uri="{FF2B5EF4-FFF2-40B4-BE49-F238E27FC236}">
                <a16:creationId xmlns:a16="http://schemas.microsoft.com/office/drawing/2014/main" id="{8010D886-B306-4C8B-A52F-D061810BE0FA}"/>
              </a:ext>
            </a:extLst>
          </p:cNvPr>
          <p:cNvSpPr txBox="1"/>
          <p:nvPr/>
        </p:nvSpPr>
        <p:spPr>
          <a:xfrm>
            <a:off x="8432448" y="1627096"/>
            <a:ext cx="3716646" cy="4801314"/>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sz="1700" dirty="0">
                <a:latin typeface="Frutiger LT Std 45 Light" panose="020B0402020204020204" pitchFamily="34" charset="0"/>
              </a:rPr>
              <a:t>Discuss crashes which have occurred in the study area that may indicate a need for improvements.  The discussion may include crash types, frequency, crash pattern, crash contributing causes, and the rate of crashes when compared with the statewide average for similar facilities. </a:t>
            </a:r>
          </a:p>
          <a:p>
            <a:pPr marL="287338" lvl="1" indent="-227013">
              <a:buClr>
                <a:srgbClr val="005A84"/>
              </a:buClr>
              <a:buFont typeface="Arial" panose="020B0604020202020204" pitchFamily="34" charset="0"/>
              <a:buChar char="•"/>
            </a:pPr>
            <a:r>
              <a:rPr lang="en-US" sz="1700" dirty="0">
                <a:latin typeface="Frutiger LT Std 45 Light" panose="020B0402020204020204" pitchFamily="34" charset="0"/>
              </a:rPr>
              <a:t>Identify existing high-hazard sections of the facility and how the project will address the safety problem.</a:t>
            </a:r>
          </a:p>
          <a:p>
            <a:pPr marL="287338" lvl="1" indent="-227013">
              <a:buClr>
                <a:srgbClr val="005A84"/>
              </a:buClr>
              <a:buFont typeface="Arial" panose="020B0604020202020204" pitchFamily="34" charset="0"/>
              <a:buChar char="•"/>
            </a:pPr>
            <a:r>
              <a:rPr lang="en-US" sz="1700" dirty="0">
                <a:latin typeface="Frutiger LT Std 45 Light" panose="020B0402020204020204" pitchFamily="34" charset="0"/>
              </a:rPr>
              <a:t>If applicable, discuss how the project will support emergency evacuation of designated evacuation routes.</a:t>
            </a:r>
          </a:p>
        </p:txBody>
      </p:sp>
      <p:sp>
        <p:nvSpPr>
          <p:cNvPr id="14" name="TextBox 13">
            <a:extLst>
              <a:ext uri="{FF2B5EF4-FFF2-40B4-BE49-F238E27FC236}">
                <a16:creationId xmlns:a16="http://schemas.microsoft.com/office/drawing/2014/main" id="{4093A7F1-C12B-45ED-8D54-0D1806D24727}"/>
              </a:ext>
            </a:extLst>
          </p:cNvPr>
          <p:cNvSpPr txBox="1"/>
          <p:nvPr/>
        </p:nvSpPr>
        <p:spPr>
          <a:xfrm>
            <a:off x="5256698" y="1654206"/>
            <a:ext cx="3029839" cy="3139321"/>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Is the proposed project necessary to correct an existing or potential safety hazard?  </a:t>
            </a:r>
          </a:p>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Is the existing crash rate higher that the statewide average for similar facilities? </a:t>
            </a:r>
          </a:p>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How will the proposed project improve it?</a:t>
            </a:r>
          </a:p>
          <a:p>
            <a:pPr marL="914400" lvl="1" indent="-457200">
              <a:buClr>
                <a:srgbClr val="005A84"/>
              </a:buClr>
              <a:buFont typeface="Arial" panose="020B0604020202020204" pitchFamily="34" charset="0"/>
              <a:buChar char="•"/>
            </a:pPr>
            <a:endParaRPr lang="en-US" dirty="0">
              <a:latin typeface="Frutiger LT Std 45 Light" panose="020B0402020204020204" pitchFamily="34" charset="0"/>
            </a:endParaRPr>
          </a:p>
        </p:txBody>
      </p:sp>
      <p:grpSp>
        <p:nvGrpSpPr>
          <p:cNvPr id="15" name="Group 14">
            <a:extLst>
              <a:ext uri="{FF2B5EF4-FFF2-40B4-BE49-F238E27FC236}">
                <a16:creationId xmlns:a16="http://schemas.microsoft.com/office/drawing/2014/main" id="{38F30004-ABE6-47DE-B177-D763640CCF15}"/>
              </a:ext>
            </a:extLst>
          </p:cNvPr>
          <p:cNvGrpSpPr/>
          <p:nvPr/>
        </p:nvGrpSpPr>
        <p:grpSpPr>
          <a:xfrm>
            <a:off x="416267" y="3840789"/>
            <a:ext cx="4826293" cy="1480458"/>
            <a:chOff x="-251844" y="4785325"/>
            <a:chExt cx="4856592" cy="1644652"/>
          </a:xfrm>
          <a:effectLst/>
        </p:grpSpPr>
        <p:sp>
          <p:nvSpPr>
            <p:cNvPr id="17" name="Rectangle: Rounded Corners 16">
              <a:extLst>
                <a:ext uri="{FF2B5EF4-FFF2-40B4-BE49-F238E27FC236}">
                  <a16:creationId xmlns:a16="http://schemas.microsoft.com/office/drawing/2014/main" id="{FBB6445C-140A-44EA-8DAC-47B56A7D2C76}"/>
                </a:ext>
              </a:extLst>
            </p:cNvPr>
            <p:cNvSpPr/>
            <p:nvPr/>
          </p:nvSpPr>
          <p:spPr>
            <a:xfrm>
              <a:off x="-251844" y="4785325"/>
              <a:ext cx="4856592" cy="1644652"/>
            </a:xfrm>
            <a:prstGeom prst="roundRect">
              <a:avLst>
                <a:gd name="adj" fmla="val 3004"/>
              </a:avLst>
            </a:prstGeom>
            <a:solidFill>
              <a:srgbClr val="6ABEC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79912CF-5BD4-4A25-A07E-17EDF4072B66}"/>
                </a:ext>
              </a:extLst>
            </p:cNvPr>
            <p:cNvSpPr txBox="1"/>
            <p:nvPr/>
          </p:nvSpPr>
          <p:spPr>
            <a:xfrm>
              <a:off x="-154821" y="5324066"/>
              <a:ext cx="4662543" cy="576932"/>
            </a:xfrm>
            <a:prstGeom prst="rect">
              <a:avLst/>
            </a:prstGeom>
            <a:noFill/>
          </p:spPr>
          <p:txBody>
            <a:bodyPr wrap="square" rtlCol="0">
              <a:spAutoFit/>
            </a:bodyPr>
            <a:lstStyle/>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Crash data</a:t>
              </a:r>
            </a:p>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Hurricane Evacuation Designated Route Map</a:t>
              </a:r>
              <a:endParaRPr lang="en-US" b="1" dirty="0">
                <a:solidFill>
                  <a:srgbClr val="005984"/>
                </a:solidFill>
                <a:latin typeface="Frutiger LT Std 45 Light" panose="020B0402020204020204" pitchFamily="34" charset="0"/>
                <a:cs typeface="Arial" panose="020B0604020202020204" pitchFamily="34" charset="0"/>
              </a:endParaRPr>
            </a:p>
          </p:txBody>
        </p:sp>
      </p:grpSp>
      <p:sp>
        <p:nvSpPr>
          <p:cNvPr id="19" name="Rectangle: Top Corners Rounded 18">
            <a:extLst>
              <a:ext uri="{FF2B5EF4-FFF2-40B4-BE49-F238E27FC236}">
                <a16:creationId xmlns:a16="http://schemas.microsoft.com/office/drawing/2014/main" id="{4BBC83C7-4F89-4CE6-A378-1574C842FD3C}"/>
              </a:ext>
            </a:extLst>
          </p:cNvPr>
          <p:cNvSpPr/>
          <p:nvPr/>
        </p:nvSpPr>
        <p:spPr>
          <a:xfrm>
            <a:off x="477396" y="3885727"/>
            <a:ext cx="4704034" cy="369332"/>
          </a:xfrm>
          <a:prstGeom prst="round2SameRect">
            <a:avLst/>
          </a:prstGeom>
          <a:solidFill>
            <a:srgbClr val="286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8B8D2E6-240E-46EA-B49C-894A4895488E}"/>
              </a:ext>
            </a:extLst>
          </p:cNvPr>
          <p:cNvSpPr txBox="1"/>
          <p:nvPr/>
        </p:nvSpPr>
        <p:spPr>
          <a:xfrm>
            <a:off x="507959" y="3875927"/>
            <a:ext cx="4633455" cy="369332"/>
          </a:xfrm>
          <a:prstGeom prst="rect">
            <a:avLst/>
          </a:prstGeom>
          <a:noFill/>
        </p:spPr>
        <p:txBody>
          <a:bodyPr wrap="square">
            <a:spAutoFit/>
          </a:bodyPr>
          <a:lstStyle/>
          <a:p>
            <a:pPr marL="227013" indent="-227013" algn="ctr">
              <a:buClr>
                <a:schemeClr val="bg1"/>
              </a:buClr>
            </a:pPr>
            <a:r>
              <a:rPr lang="en-US" b="1" dirty="0">
                <a:solidFill>
                  <a:srgbClr val="FFFFFF"/>
                </a:solidFill>
                <a:latin typeface="Frutiger LT Std 45 Light" panose="020B0402020204020204" pitchFamily="34" charset="0"/>
                <a:cs typeface="Arial" panose="020B0604020202020204" pitchFamily="34" charset="0"/>
              </a:rPr>
              <a:t>Data Sources</a:t>
            </a:r>
          </a:p>
        </p:txBody>
      </p:sp>
      <p:cxnSp>
        <p:nvCxnSpPr>
          <p:cNvPr id="22" name="Straight Connector 21">
            <a:extLst>
              <a:ext uri="{FF2B5EF4-FFF2-40B4-BE49-F238E27FC236}">
                <a16:creationId xmlns:a16="http://schemas.microsoft.com/office/drawing/2014/main" id="{13E6C3C4-A133-4719-950B-9D0FA26BF002}"/>
              </a:ext>
            </a:extLst>
          </p:cNvPr>
          <p:cNvCxnSpPr/>
          <p:nvPr/>
        </p:nvCxnSpPr>
        <p:spPr>
          <a:xfrm>
            <a:off x="8432448" y="842265"/>
            <a:ext cx="0" cy="5428886"/>
          </a:xfrm>
          <a:prstGeom prst="line">
            <a:avLst/>
          </a:prstGeom>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60CF2A49-BE56-40CE-A6B8-855BA1C7CA85}"/>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27</a:t>
            </a:fld>
            <a:endParaRPr lang="en-US" dirty="0"/>
          </a:p>
        </p:txBody>
      </p:sp>
    </p:spTree>
    <p:extLst>
      <p:ext uri="{BB962C8B-B14F-4D97-AF65-F5344CB8AC3E}">
        <p14:creationId xmlns:p14="http://schemas.microsoft.com/office/powerpoint/2010/main" val="3239582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2013CF-3F2C-439B-88F0-1DE709F04CF4}"/>
              </a:ext>
            </a:extLst>
          </p:cNvPr>
          <p:cNvSpPr>
            <a:spLocks noGrp="1"/>
          </p:cNvSpPr>
          <p:nvPr>
            <p:ph type="title"/>
          </p:nvPr>
        </p:nvSpPr>
        <p:spPr>
          <a:xfrm>
            <a:off x="2475345" y="156277"/>
            <a:ext cx="8731806" cy="766749"/>
          </a:xfrm>
        </p:spPr>
        <p:txBody>
          <a:bodyPr/>
          <a:lstStyle/>
          <a:p>
            <a:r>
              <a:rPr lang="en-US" dirty="0"/>
              <a:t>Need Element - Safety</a:t>
            </a:r>
          </a:p>
        </p:txBody>
      </p:sp>
      <p:sp>
        <p:nvSpPr>
          <p:cNvPr id="6" name="Oval 5">
            <a:extLst>
              <a:ext uri="{FF2B5EF4-FFF2-40B4-BE49-F238E27FC236}">
                <a16:creationId xmlns:a16="http://schemas.microsoft.com/office/drawing/2014/main" id="{674698EF-CC77-4B83-8726-7C99A742BAEA}"/>
              </a:ext>
            </a:extLst>
          </p:cNvPr>
          <p:cNvSpPr/>
          <p:nvPr/>
        </p:nvSpPr>
        <p:spPr>
          <a:xfrm>
            <a:off x="576942" y="-1"/>
            <a:ext cx="1480457" cy="1480457"/>
          </a:xfrm>
          <a:prstGeom prst="ellipse">
            <a:avLst/>
          </a:prstGeom>
          <a:solidFill>
            <a:srgbClr val="D69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A9856F69-80B1-4391-B9CD-6A1CEE3462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414" y="72471"/>
            <a:ext cx="1335511" cy="1335511"/>
          </a:xfrm>
          <a:prstGeom prst="rect">
            <a:avLst/>
          </a:prstGeom>
          <a:effectLst>
            <a:outerShdw blurRad="50800" dist="38100" dir="2700000" algn="tl" rotWithShape="0">
              <a:prstClr val="black">
                <a:alpha val="40000"/>
              </a:prstClr>
            </a:outerShdw>
          </a:effectLst>
        </p:spPr>
      </p:pic>
      <p:sp>
        <p:nvSpPr>
          <p:cNvPr id="8" name="Rectangle: Top Corners Rounded 7">
            <a:extLst>
              <a:ext uri="{FF2B5EF4-FFF2-40B4-BE49-F238E27FC236}">
                <a16:creationId xmlns:a16="http://schemas.microsoft.com/office/drawing/2014/main" id="{85B2A9BA-1114-400B-A74E-C00FCD6AA43F}"/>
              </a:ext>
            </a:extLst>
          </p:cNvPr>
          <p:cNvSpPr/>
          <p:nvPr/>
        </p:nvSpPr>
        <p:spPr>
          <a:xfrm rot="16200000">
            <a:off x="1558352" y="4004188"/>
            <a:ext cx="1274730" cy="2532344"/>
          </a:xfrm>
          <a:prstGeom prst="round2SameRect">
            <a:avLst>
              <a:gd name="adj1" fmla="val 10870"/>
              <a:gd name="adj2" fmla="val 0"/>
            </a:avLst>
          </a:prstGeom>
          <a:solidFill>
            <a:srgbClr val="0F8CCC"/>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Top Corners Rounded 8">
            <a:extLst>
              <a:ext uri="{FF2B5EF4-FFF2-40B4-BE49-F238E27FC236}">
                <a16:creationId xmlns:a16="http://schemas.microsoft.com/office/drawing/2014/main" id="{5BE4A098-22D9-4B8A-B776-FC54819593A1}"/>
              </a:ext>
            </a:extLst>
          </p:cNvPr>
          <p:cNvSpPr/>
          <p:nvPr/>
        </p:nvSpPr>
        <p:spPr>
          <a:xfrm rot="16200000">
            <a:off x="1573469" y="1074983"/>
            <a:ext cx="1274730" cy="2502109"/>
          </a:xfrm>
          <a:prstGeom prst="round2SameRect">
            <a:avLst>
              <a:gd name="adj1" fmla="val 10870"/>
              <a:gd name="adj2" fmla="val 0"/>
            </a:avLst>
          </a:prstGeom>
          <a:solidFill>
            <a:srgbClr val="6ABEC8"/>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68739F1-AADB-4DC0-966F-4BCB3B3E63E4}"/>
              </a:ext>
            </a:extLst>
          </p:cNvPr>
          <p:cNvSpPr txBox="1"/>
          <p:nvPr/>
        </p:nvSpPr>
        <p:spPr>
          <a:xfrm>
            <a:off x="1000546" y="2114819"/>
            <a:ext cx="2390344" cy="461665"/>
          </a:xfrm>
          <a:prstGeom prst="rect">
            <a:avLst/>
          </a:prstGeom>
          <a:noFill/>
          <a:effectLst/>
        </p:spPr>
        <p:txBody>
          <a:bodyPr wrap="square">
            <a:spAutoFit/>
          </a:bodyPr>
          <a:lstStyle/>
          <a:p>
            <a:pPr algn="ctr"/>
            <a:r>
              <a:rPr lang="en-US" sz="2400" i="1" dirty="0">
                <a:latin typeface="Franklin Gothic Medium" panose="020B0603020102020204" pitchFamily="34" charset="0"/>
              </a:rPr>
              <a:t>Project Example</a:t>
            </a:r>
          </a:p>
        </p:txBody>
      </p:sp>
      <p:sp>
        <p:nvSpPr>
          <p:cNvPr id="11" name="TextBox 10">
            <a:extLst>
              <a:ext uri="{FF2B5EF4-FFF2-40B4-BE49-F238E27FC236}">
                <a16:creationId xmlns:a16="http://schemas.microsoft.com/office/drawing/2014/main" id="{8A6227AB-4EC3-4FA2-A791-D28582CBA057}"/>
              </a:ext>
            </a:extLst>
          </p:cNvPr>
          <p:cNvSpPr txBox="1"/>
          <p:nvPr/>
        </p:nvSpPr>
        <p:spPr>
          <a:xfrm>
            <a:off x="1131905" y="4793575"/>
            <a:ext cx="2127622" cy="1138773"/>
          </a:xfrm>
          <a:prstGeom prst="rect">
            <a:avLst/>
          </a:prstGeom>
          <a:noFill/>
          <a:effectLst/>
        </p:spPr>
        <p:txBody>
          <a:bodyPr wrap="square">
            <a:spAutoFit/>
          </a:bodyPr>
          <a:lstStyle/>
          <a:p>
            <a:pPr algn="ctr"/>
            <a:r>
              <a:rPr lang="en-US" sz="2400" i="1" dirty="0">
                <a:latin typeface="Franklin Gothic Medium" panose="020B0603020102020204" pitchFamily="34" charset="0"/>
              </a:rPr>
              <a:t>Need</a:t>
            </a:r>
          </a:p>
          <a:p>
            <a:pPr algn="ctr"/>
            <a:r>
              <a:rPr lang="en-US" sz="1000" i="1" dirty="0">
                <a:latin typeface="Franklin Gothic Medium" panose="020B0603020102020204" pitchFamily="34" charset="0"/>
              </a:rPr>
              <a:t>(Insert data to support Need after this statement)</a:t>
            </a:r>
          </a:p>
          <a:p>
            <a:pPr algn="ctr"/>
            <a:endParaRPr lang="en-US" sz="2400" i="1" dirty="0">
              <a:latin typeface="Franklin Gothic Medium" panose="020B0603020102020204" pitchFamily="34" charset="0"/>
            </a:endParaRPr>
          </a:p>
        </p:txBody>
      </p:sp>
      <p:sp>
        <p:nvSpPr>
          <p:cNvPr id="12" name="Rectangle: Top Corners Rounded 11">
            <a:extLst>
              <a:ext uri="{FF2B5EF4-FFF2-40B4-BE49-F238E27FC236}">
                <a16:creationId xmlns:a16="http://schemas.microsoft.com/office/drawing/2014/main" id="{3573D184-BA63-44A3-92A2-87434A4AA77D}"/>
              </a:ext>
            </a:extLst>
          </p:cNvPr>
          <p:cNvSpPr/>
          <p:nvPr/>
        </p:nvSpPr>
        <p:spPr>
          <a:xfrm rot="16200000">
            <a:off x="1567396" y="2511443"/>
            <a:ext cx="1256645" cy="2532344"/>
          </a:xfrm>
          <a:prstGeom prst="round2SameRect">
            <a:avLst>
              <a:gd name="adj1" fmla="val 10870"/>
              <a:gd name="adj2" fmla="val 0"/>
            </a:avLst>
          </a:prstGeom>
          <a:solidFill>
            <a:srgbClr val="F8CD4A"/>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A96FA21-C8C4-478A-8779-AC079B0964A3}"/>
              </a:ext>
            </a:extLst>
          </p:cNvPr>
          <p:cNvSpPr txBox="1"/>
          <p:nvPr/>
        </p:nvSpPr>
        <p:spPr>
          <a:xfrm>
            <a:off x="509246" y="3586997"/>
            <a:ext cx="3403176" cy="461665"/>
          </a:xfrm>
          <a:prstGeom prst="rect">
            <a:avLst/>
          </a:prstGeom>
          <a:noFill/>
          <a:effectLst/>
        </p:spPr>
        <p:txBody>
          <a:bodyPr wrap="square">
            <a:spAutoFit/>
          </a:bodyPr>
          <a:lstStyle/>
          <a:p>
            <a:pPr algn="ctr"/>
            <a:r>
              <a:rPr lang="en-US" sz="2400" i="1" dirty="0">
                <a:latin typeface="Franklin Gothic Medium" panose="020B0603020102020204" pitchFamily="34" charset="0"/>
              </a:rPr>
              <a:t>Purpose</a:t>
            </a:r>
          </a:p>
        </p:txBody>
      </p:sp>
      <p:sp>
        <p:nvSpPr>
          <p:cNvPr id="14" name="Content Placeholder 1">
            <a:extLst>
              <a:ext uri="{FF2B5EF4-FFF2-40B4-BE49-F238E27FC236}">
                <a16:creationId xmlns:a16="http://schemas.microsoft.com/office/drawing/2014/main" id="{051BAE28-EDDD-45F3-B09E-68628A6362B7}"/>
              </a:ext>
            </a:extLst>
          </p:cNvPr>
          <p:cNvSpPr>
            <a:spLocks noGrp="1"/>
          </p:cNvSpPr>
          <p:nvPr>
            <p:ph idx="1"/>
          </p:nvPr>
        </p:nvSpPr>
        <p:spPr>
          <a:xfrm>
            <a:off x="4085617" y="4262076"/>
            <a:ext cx="7339182" cy="2218323"/>
          </a:xfrm>
        </p:spPr>
        <p:txBody>
          <a:bodyPr>
            <a:normAutofit fontScale="85000" lnSpcReduction="10000"/>
          </a:bodyPr>
          <a:lstStyle/>
          <a:p>
            <a:pPr marL="0" marR="0" algn="just">
              <a:lnSpc>
                <a:spcPct val="127000"/>
              </a:lnSpc>
              <a:spcBef>
                <a:spcPts val="0"/>
              </a:spcBef>
              <a:spcAft>
                <a:spcPts val="0"/>
              </a:spcAft>
            </a:pPr>
            <a:r>
              <a:rPr lang="en-US" sz="1800" b="0" i="0" dirty="0">
                <a:solidFill>
                  <a:srgbClr val="000000"/>
                </a:solidFill>
                <a:effectLst/>
              </a:rPr>
              <a:t>The </a:t>
            </a:r>
            <a:r>
              <a:rPr lang="en-US" sz="1800" b="1" i="0" dirty="0">
                <a:solidFill>
                  <a:srgbClr val="000000"/>
                </a:solidFill>
                <a:effectLst/>
              </a:rPr>
              <a:t>Need</a:t>
            </a:r>
            <a:r>
              <a:rPr lang="en-US" sz="1800" b="1" dirty="0">
                <a:solidFill>
                  <a:srgbClr val="000000"/>
                </a:solidFill>
              </a:rPr>
              <a:t> </a:t>
            </a:r>
            <a:r>
              <a:rPr lang="en-US" sz="1800" dirty="0">
                <a:effectLst/>
                <a:ea typeface="Calibri" panose="020F0502020204030204" pitchFamily="34" charset="0"/>
                <a:cs typeface="Calibri" panose="020F0502020204030204" pitchFamily="34" charset="0"/>
              </a:rPr>
              <a:t>is to address safety concerns on S.R. 234 from Campmor Road  to Haskle Drive resulting from the high crash rates, </a:t>
            </a:r>
            <a:r>
              <a:rPr lang="en-US" sz="1800" dirty="0">
                <a:effectLst/>
                <a:ea typeface="Calibri" panose="020F0502020204030204" pitchFamily="34" charset="0"/>
                <a:cs typeface="Times New Roman" panose="02020603050405020304" pitchFamily="18" charset="0"/>
              </a:rPr>
              <a:t>which are significantly higher with and average crash rate of 4.35 than the statewide average  of 1.72 for similar facilities</a:t>
            </a:r>
            <a:r>
              <a:rPr lang="en-US" sz="1800" dirty="0">
                <a:effectLst/>
                <a:ea typeface="Calibri" panose="020F0502020204030204" pitchFamily="34" charset="0"/>
                <a:cs typeface="Calibri" panose="020F0502020204030204" pitchFamily="34" charset="0"/>
              </a:rPr>
              <a:t>. The two-lane undivided highway is experiencing a recent increase in the  number of head on collisions resulting in eight fatalities between 2020 and 2022. These collisions are due to the roadway having sharp turns and vehicles passing each other.  There are currently no passing lanes along this segment of the corridor. </a:t>
            </a:r>
            <a:endParaRPr lang="en-US" sz="1800" dirty="0">
              <a:effectLst/>
              <a:ea typeface="Calibri" panose="020F0502020204030204" pitchFamily="34" charset="0"/>
              <a:cs typeface="Times New Roman" panose="02020603050405020304" pitchFamily="18" charset="0"/>
            </a:endParaRPr>
          </a:p>
          <a:p>
            <a:pPr>
              <a:lnSpc>
                <a:spcPct val="100000"/>
              </a:lnSpc>
            </a:pPr>
            <a:endParaRPr lang="en-US" sz="1600" dirty="0"/>
          </a:p>
        </p:txBody>
      </p:sp>
      <p:sp>
        <p:nvSpPr>
          <p:cNvPr id="15" name="Content Placeholder 1">
            <a:extLst>
              <a:ext uri="{FF2B5EF4-FFF2-40B4-BE49-F238E27FC236}">
                <a16:creationId xmlns:a16="http://schemas.microsoft.com/office/drawing/2014/main" id="{410B6765-9DB7-4168-BC35-CB6DD09A2519}"/>
              </a:ext>
            </a:extLst>
          </p:cNvPr>
          <p:cNvSpPr txBox="1">
            <a:spLocks/>
          </p:cNvSpPr>
          <p:nvPr/>
        </p:nvSpPr>
        <p:spPr>
          <a:xfrm>
            <a:off x="4085617" y="1688672"/>
            <a:ext cx="7339182" cy="13324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just">
              <a:lnSpc>
                <a:spcPct val="107000"/>
              </a:lnSpc>
              <a:spcBef>
                <a:spcPts val="0"/>
              </a:spcBef>
              <a:spcAft>
                <a:spcPts val="0"/>
              </a:spcAft>
            </a:pPr>
            <a:r>
              <a:rPr lang="en-US" sz="1500" dirty="0">
                <a:effectLst/>
                <a:ea typeface="Calibri" panose="020F0502020204030204" pitchFamily="34" charset="0"/>
                <a:cs typeface="Calibri" panose="020F0502020204030204" pitchFamily="34" charset="0"/>
              </a:rPr>
              <a:t>S.R. 234 from Campmor Road to Haskle Drive is a two-lane undivided rural roadway with a 55-mph speed limit. </a:t>
            </a:r>
            <a:r>
              <a:rPr lang="en-US" sz="1500" b="0" i="0" dirty="0">
                <a:solidFill>
                  <a:srgbClr val="000000"/>
                </a:solidFill>
                <a:effectLst/>
                <a:ea typeface="Calibri" panose="020F0502020204030204" pitchFamily="34" charset="0"/>
                <a:cs typeface="Calibri" panose="020F0502020204030204" pitchFamily="34" charset="0"/>
              </a:rPr>
              <a:t>Although the roadway has adequate signage and road stripping, it does not have lighting, has several areas with sharp turns, </a:t>
            </a:r>
            <a:r>
              <a:rPr lang="en-US" sz="1500" dirty="0">
                <a:solidFill>
                  <a:srgbClr val="000000"/>
                </a:solidFill>
                <a:effectLst/>
                <a:ea typeface="Calibri" panose="020F0502020204030204" pitchFamily="34" charset="0"/>
                <a:cs typeface="Calibri" panose="020F0502020204030204" pitchFamily="34" charset="0"/>
              </a:rPr>
              <a:t>and the roadway does not have passing lanes.  These road conditions </a:t>
            </a:r>
            <a:r>
              <a:rPr lang="en-US" sz="1500" b="0" i="0" dirty="0">
                <a:solidFill>
                  <a:srgbClr val="000000"/>
                </a:solidFill>
                <a:effectLst/>
                <a:ea typeface="Calibri" panose="020F0502020204030204" pitchFamily="34" charset="0"/>
                <a:cs typeface="Calibri" panose="020F0502020204030204" pitchFamily="34" charset="0"/>
              </a:rPr>
              <a:t>have led to a recent increase in head-on collisions and fatalities. </a:t>
            </a:r>
            <a:endParaRPr lang="en-US" sz="1500" dirty="0">
              <a:effectLst/>
              <a:ea typeface="Calibri" panose="020F0502020204030204" pitchFamily="34" charset="0"/>
              <a:cs typeface="Times New Roman" panose="02020603050405020304" pitchFamily="18" charset="0"/>
            </a:endParaRPr>
          </a:p>
          <a:p>
            <a:pPr>
              <a:lnSpc>
                <a:spcPct val="100000"/>
              </a:lnSpc>
            </a:pPr>
            <a:br>
              <a:rPr lang="en-US" sz="1600" dirty="0"/>
            </a:br>
            <a:endParaRPr lang="en-US" sz="1600" dirty="0"/>
          </a:p>
        </p:txBody>
      </p:sp>
      <p:sp>
        <p:nvSpPr>
          <p:cNvPr id="17" name="Content Placeholder 1">
            <a:extLst>
              <a:ext uri="{FF2B5EF4-FFF2-40B4-BE49-F238E27FC236}">
                <a16:creationId xmlns:a16="http://schemas.microsoft.com/office/drawing/2014/main" id="{97C57CAE-D09C-4C53-A830-9ED558833D7E}"/>
              </a:ext>
            </a:extLst>
          </p:cNvPr>
          <p:cNvSpPr txBox="1">
            <a:spLocks/>
          </p:cNvSpPr>
          <p:nvPr/>
        </p:nvSpPr>
        <p:spPr>
          <a:xfrm>
            <a:off x="4085617" y="3362706"/>
            <a:ext cx="7339182" cy="8993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500" b="0" i="0" dirty="0">
                <a:solidFill>
                  <a:srgbClr val="000000"/>
                </a:solidFill>
                <a:effectLst/>
              </a:rPr>
              <a:t>The </a:t>
            </a:r>
            <a:r>
              <a:rPr lang="en-US" sz="1500" b="1" i="0" dirty="0">
                <a:solidFill>
                  <a:srgbClr val="000000"/>
                </a:solidFill>
                <a:effectLst/>
              </a:rPr>
              <a:t>Purpose </a:t>
            </a:r>
            <a:r>
              <a:rPr lang="en-US" sz="1500" dirty="0">
                <a:effectLst/>
                <a:ea typeface="Calibri" panose="020F0502020204030204" pitchFamily="34" charset="0"/>
                <a:cs typeface="Calibri" panose="020F0502020204030204" pitchFamily="34" charset="0"/>
              </a:rPr>
              <a:t>of this project is to address safety issues on S.R. 234 from Campmor Road  to Haskle Drive. </a:t>
            </a:r>
            <a:endParaRPr lang="en-US" sz="1500" dirty="0">
              <a:effectLst/>
              <a:ea typeface="Calibri" panose="020F0502020204030204" pitchFamily="34" charset="0"/>
              <a:cs typeface="Times New Roman" panose="02020603050405020304" pitchFamily="18" charset="0"/>
            </a:endParaRPr>
          </a:p>
          <a:p>
            <a:pPr>
              <a:lnSpc>
                <a:spcPct val="100000"/>
              </a:lnSpc>
            </a:pPr>
            <a:endParaRPr lang="en-US" sz="1600" dirty="0"/>
          </a:p>
        </p:txBody>
      </p:sp>
      <p:sp>
        <p:nvSpPr>
          <p:cNvPr id="18" name="Slide Number Placeholder 5">
            <a:extLst>
              <a:ext uri="{FF2B5EF4-FFF2-40B4-BE49-F238E27FC236}">
                <a16:creationId xmlns:a16="http://schemas.microsoft.com/office/drawing/2014/main" id="{E0FEF8E0-79A7-4836-A28A-28974D0FE81E}"/>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28</a:t>
            </a:fld>
            <a:endParaRPr lang="en-US" dirty="0"/>
          </a:p>
        </p:txBody>
      </p:sp>
    </p:spTree>
    <p:extLst>
      <p:ext uri="{BB962C8B-B14F-4D97-AF65-F5344CB8AC3E}">
        <p14:creationId xmlns:p14="http://schemas.microsoft.com/office/powerpoint/2010/main" val="142180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7D02EE-8890-4EB0-AE0E-549FCAC12A90}"/>
              </a:ext>
            </a:extLst>
          </p:cNvPr>
          <p:cNvPicPr>
            <a:picLocks noChangeAspect="1"/>
          </p:cNvPicPr>
          <p:nvPr/>
        </p:nvPicPr>
        <p:blipFill>
          <a:blip r:embed="rId3"/>
          <a:stretch>
            <a:fillRect/>
          </a:stretch>
        </p:blipFill>
        <p:spPr>
          <a:xfrm>
            <a:off x="435000" y="1278955"/>
            <a:ext cx="4807560" cy="2621836"/>
          </a:xfrm>
          <a:prstGeom prst="rect">
            <a:avLst/>
          </a:prstGeom>
        </p:spPr>
      </p:pic>
      <p:sp>
        <p:nvSpPr>
          <p:cNvPr id="16" name="Title 15">
            <a:extLst>
              <a:ext uri="{FF2B5EF4-FFF2-40B4-BE49-F238E27FC236}">
                <a16:creationId xmlns:a16="http://schemas.microsoft.com/office/drawing/2014/main" id="{672013CF-3F2C-439B-88F0-1DE709F04CF4}"/>
              </a:ext>
            </a:extLst>
          </p:cNvPr>
          <p:cNvSpPr>
            <a:spLocks noGrp="1"/>
          </p:cNvSpPr>
          <p:nvPr>
            <p:ph type="title"/>
          </p:nvPr>
        </p:nvSpPr>
        <p:spPr>
          <a:xfrm>
            <a:off x="2466109" y="156277"/>
            <a:ext cx="8741042" cy="766749"/>
          </a:xfrm>
        </p:spPr>
        <p:txBody>
          <a:bodyPr/>
          <a:lstStyle/>
          <a:p>
            <a:r>
              <a:rPr lang="en-US" dirty="0"/>
              <a:t>Need Element - System Linkage</a:t>
            </a:r>
          </a:p>
        </p:txBody>
      </p:sp>
      <p:sp>
        <p:nvSpPr>
          <p:cNvPr id="6" name="Oval 5">
            <a:extLst>
              <a:ext uri="{FF2B5EF4-FFF2-40B4-BE49-F238E27FC236}">
                <a16:creationId xmlns:a16="http://schemas.microsoft.com/office/drawing/2014/main" id="{D0215395-5C70-4D98-B6F4-7D71438BB386}"/>
              </a:ext>
            </a:extLst>
          </p:cNvPr>
          <p:cNvSpPr/>
          <p:nvPr/>
        </p:nvSpPr>
        <p:spPr>
          <a:xfrm>
            <a:off x="576942" y="-1"/>
            <a:ext cx="1480457" cy="1480457"/>
          </a:xfrm>
          <a:prstGeom prst="ellipse">
            <a:avLst/>
          </a:prstGeom>
          <a:solidFill>
            <a:srgbClr val="88B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DA20113E-674B-42C3-B45F-4BAC8D075A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498" y="72471"/>
            <a:ext cx="2435343" cy="1335511"/>
          </a:xfrm>
          <a:prstGeom prst="rect">
            <a:avLst/>
          </a:prstGeom>
          <a:effectLst>
            <a:outerShdw blurRad="50800" dist="38100" dir="2700000" algn="tl" rotWithShape="0">
              <a:prstClr val="black">
                <a:alpha val="40000"/>
              </a:prstClr>
            </a:outerShdw>
          </a:effectLst>
        </p:spPr>
      </p:pic>
      <p:sp>
        <p:nvSpPr>
          <p:cNvPr id="18" name="Rectangle: Top Corners Rounded 17">
            <a:extLst>
              <a:ext uri="{FF2B5EF4-FFF2-40B4-BE49-F238E27FC236}">
                <a16:creationId xmlns:a16="http://schemas.microsoft.com/office/drawing/2014/main" id="{4A221B20-3C88-430C-BE8A-4CC29AB9E812}"/>
              </a:ext>
            </a:extLst>
          </p:cNvPr>
          <p:cNvSpPr/>
          <p:nvPr/>
        </p:nvSpPr>
        <p:spPr>
          <a:xfrm rot="10800000">
            <a:off x="8685865" y="815156"/>
            <a:ext cx="2881745" cy="784830"/>
          </a:xfrm>
          <a:prstGeom prst="round2SameRect">
            <a:avLst/>
          </a:prstGeom>
          <a:solidFill>
            <a:srgbClr val="D7B428"/>
          </a:solidFill>
          <a:ln>
            <a:noFill/>
          </a:ln>
          <a:scene3d>
            <a:camera prst="orthographicFront"/>
            <a:lightRig rig="threePt" dir="t"/>
          </a:scene3d>
          <a:sp3d>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Top Corners Rounded 18">
            <a:extLst>
              <a:ext uri="{FF2B5EF4-FFF2-40B4-BE49-F238E27FC236}">
                <a16:creationId xmlns:a16="http://schemas.microsoft.com/office/drawing/2014/main" id="{82E7B6CF-60AD-400A-9B99-D67C1C6A7D50}"/>
              </a:ext>
            </a:extLst>
          </p:cNvPr>
          <p:cNvSpPr/>
          <p:nvPr/>
        </p:nvSpPr>
        <p:spPr>
          <a:xfrm rot="10800000">
            <a:off x="5386585" y="815156"/>
            <a:ext cx="3029838" cy="784830"/>
          </a:xfrm>
          <a:prstGeom prst="round2SameRect">
            <a:avLst/>
          </a:prstGeom>
          <a:solidFill>
            <a:srgbClr val="286398"/>
          </a:solidFill>
          <a:ln>
            <a:noFill/>
          </a:ln>
          <a:scene3d>
            <a:camera prst="orthographicFront"/>
            <a:lightRig rig="threePt" dir="t"/>
          </a:scene3d>
          <a:sp3d>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2">
            <a:extLst>
              <a:ext uri="{FF2B5EF4-FFF2-40B4-BE49-F238E27FC236}">
                <a16:creationId xmlns:a16="http://schemas.microsoft.com/office/drawing/2014/main" id="{EE9B4038-7FC8-456B-98EA-C0243EA5C8EB}"/>
              </a:ext>
            </a:extLst>
          </p:cNvPr>
          <p:cNvSpPr txBox="1">
            <a:spLocks/>
          </p:cNvSpPr>
          <p:nvPr/>
        </p:nvSpPr>
        <p:spPr>
          <a:xfrm>
            <a:off x="5587012" y="915300"/>
            <a:ext cx="2628984" cy="471177"/>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200" b="1" i="1" dirty="0">
                <a:solidFill>
                  <a:schemeClr val="bg1"/>
                </a:solidFill>
                <a:latin typeface="+mj-lt"/>
              </a:rPr>
              <a:t>Questions to Consider</a:t>
            </a:r>
          </a:p>
        </p:txBody>
      </p:sp>
      <p:sp>
        <p:nvSpPr>
          <p:cNvPr id="21" name="Content Placeholder 2">
            <a:extLst>
              <a:ext uri="{FF2B5EF4-FFF2-40B4-BE49-F238E27FC236}">
                <a16:creationId xmlns:a16="http://schemas.microsoft.com/office/drawing/2014/main" id="{A952378B-5D00-4400-BAB9-60AFB37B1933}"/>
              </a:ext>
            </a:extLst>
          </p:cNvPr>
          <p:cNvSpPr txBox="1">
            <a:spLocks/>
          </p:cNvSpPr>
          <p:nvPr/>
        </p:nvSpPr>
        <p:spPr>
          <a:xfrm>
            <a:off x="8972724" y="925705"/>
            <a:ext cx="2342864" cy="471177"/>
          </a:xfrm>
          <a:prstGeom prst="rect">
            <a:avLst/>
          </a:prstGeom>
          <a:noFill/>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200" b="1" i="1" dirty="0">
                <a:solidFill>
                  <a:schemeClr val="tx1"/>
                </a:solidFill>
                <a:latin typeface="+mj-lt"/>
              </a:rPr>
              <a:t>How to Answer</a:t>
            </a:r>
          </a:p>
        </p:txBody>
      </p:sp>
      <p:sp>
        <p:nvSpPr>
          <p:cNvPr id="22" name="TextBox 21">
            <a:extLst>
              <a:ext uri="{FF2B5EF4-FFF2-40B4-BE49-F238E27FC236}">
                <a16:creationId xmlns:a16="http://schemas.microsoft.com/office/drawing/2014/main" id="{F73082F1-BC71-460B-A193-36666411BC23}"/>
              </a:ext>
            </a:extLst>
          </p:cNvPr>
          <p:cNvSpPr txBox="1"/>
          <p:nvPr/>
        </p:nvSpPr>
        <p:spPr>
          <a:xfrm>
            <a:off x="8695276" y="1627096"/>
            <a:ext cx="2881744" cy="4247317"/>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Discuss how the proposed project fits into the existing and future local, regional and state transportation system (network) and contributes to the movement of people, goods, and services.</a:t>
            </a:r>
          </a:p>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Discuss how the proposed project contributes to the </a:t>
            </a:r>
            <a:br>
              <a:rPr lang="en-US" dirty="0">
                <a:latin typeface="Frutiger LT Std 45 Light" panose="020B0402020204020204" pitchFamily="34" charset="0"/>
              </a:rPr>
            </a:br>
            <a:r>
              <a:rPr lang="en-US" dirty="0">
                <a:latin typeface="Frutiger LT Std 45 Light" panose="020B0402020204020204" pitchFamily="34" charset="0"/>
              </a:rPr>
              <a:t>multi-modal transportation network.</a:t>
            </a:r>
          </a:p>
          <a:p>
            <a:pPr marL="914400" lvl="1" indent="-457200">
              <a:buClr>
                <a:srgbClr val="005A84"/>
              </a:buClr>
              <a:buFont typeface="Arial" panose="020B0604020202020204" pitchFamily="34" charset="0"/>
              <a:buChar char="•"/>
            </a:pPr>
            <a:endParaRPr lang="en-US" dirty="0">
              <a:latin typeface="Frutiger LT Std 45 Light" panose="020B0402020204020204" pitchFamily="34" charset="0"/>
            </a:endParaRPr>
          </a:p>
        </p:txBody>
      </p:sp>
      <p:cxnSp>
        <p:nvCxnSpPr>
          <p:cNvPr id="3" name="Straight Connector 2">
            <a:extLst>
              <a:ext uri="{FF2B5EF4-FFF2-40B4-BE49-F238E27FC236}">
                <a16:creationId xmlns:a16="http://schemas.microsoft.com/office/drawing/2014/main" id="{DA07CCF0-AF6F-4284-AFED-7D468AE66085}"/>
              </a:ext>
            </a:extLst>
          </p:cNvPr>
          <p:cNvCxnSpPr/>
          <p:nvPr/>
        </p:nvCxnSpPr>
        <p:spPr>
          <a:xfrm>
            <a:off x="8554010" y="815155"/>
            <a:ext cx="0" cy="5428886"/>
          </a:xfrm>
          <a:prstGeom prst="line">
            <a:avLst/>
          </a:prstGeom>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BE2FD0B-1CB9-4A8D-9A3A-8CDCA41CB9EF}"/>
              </a:ext>
            </a:extLst>
          </p:cNvPr>
          <p:cNvGrpSpPr/>
          <p:nvPr/>
        </p:nvGrpSpPr>
        <p:grpSpPr>
          <a:xfrm>
            <a:off x="416267" y="3840788"/>
            <a:ext cx="4826293" cy="2368913"/>
            <a:chOff x="-251844" y="4785325"/>
            <a:chExt cx="4856592" cy="1644652"/>
          </a:xfrm>
          <a:effectLst/>
        </p:grpSpPr>
        <p:sp>
          <p:nvSpPr>
            <p:cNvPr id="9" name="Rectangle: Rounded Corners 8">
              <a:extLst>
                <a:ext uri="{FF2B5EF4-FFF2-40B4-BE49-F238E27FC236}">
                  <a16:creationId xmlns:a16="http://schemas.microsoft.com/office/drawing/2014/main" id="{71ED23E6-97C4-4A07-A972-9E1F817609DA}"/>
                </a:ext>
              </a:extLst>
            </p:cNvPr>
            <p:cNvSpPr/>
            <p:nvPr/>
          </p:nvSpPr>
          <p:spPr>
            <a:xfrm>
              <a:off x="-251844" y="4785325"/>
              <a:ext cx="4856592" cy="1644652"/>
            </a:xfrm>
            <a:prstGeom prst="roundRect">
              <a:avLst>
                <a:gd name="adj" fmla="val 3004"/>
              </a:avLst>
            </a:prstGeom>
            <a:solidFill>
              <a:srgbClr val="6ABEC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DC67DFF-C139-4892-BE70-6D2FB7879C6F}"/>
                </a:ext>
              </a:extLst>
            </p:cNvPr>
            <p:cNvSpPr txBox="1"/>
            <p:nvPr/>
          </p:nvSpPr>
          <p:spPr>
            <a:xfrm>
              <a:off x="-154820" y="5088231"/>
              <a:ext cx="4662543" cy="1282070"/>
            </a:xfrm>
            <a:prstGeom prst="rect">
              <a:avLst/>
            </a:prstGeom>
            <a:noFill/>
          </p:spPr>
          <p:txBody>
            <a:bodyPr wrap="square" rtlCol="0">
              <a:spAutoFit/>
            </a:bodyPr>
            <a:lstStyle/>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Local or Regional Long Range Transportation Plans</a:t>
              </a:r>
            </a:p>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Development Plans</a:t>
              </a:r>
            </a:p>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Origin/Destination Studies</a:t>
              </a:r>
            </a:p>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Access Management Studies</a:t>
              </a:r>
            </a:p>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Existing Land Use</a:t>
              </a:r>
            </a:p>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Feasibility Studies</a:t>
              </a:r>
              <a:endParaRPr lang="en-US" b="1" dirty="0">
                <a:solidFill>
                  <a:srgbClr val="005984"/>
                </a:solidFill>
                <a:latin typeface="Frutiger LT Std 45 Light" panose="020B0402020204020204" pitchFamily="34" charset="0"/>
                <a:cs typeface="Arial" panose="020B0604020202020204" pitchFamily="34" charset="0"/>
              </a:endParaRPr>
            </a:p>
          </p:txBody>
        </p:sp>
      </p:grpSp>
      <p:sp>
        <p:nvSpPr>
          <p:cNvPr id="5" name="Rectangle: Top Corners Rounded 4">
            <a:extLst>
              <a:ext uri="{FF2B5EF4-FFF2-40B4-BE49-F238E27FC236}">
                <a16:creationId xmlns:a16="http://schemas.microsoft.com/office/drawing/2014/main" id="{D37FCA00-356F-43AD-9ECA-93A3F8C4D253}"/>
              </a:ext>
            </a:extLst>
          </p:cNvPr>
          <p:cNvSpPr/>
          <p:nvPr/>
        </p:nvSpPr>
        <p:spPr>
          <a:xfrm>
            <a:off x="477396" y="3885727"/>
            <a:ext cx="4704034" cy="369332"/>
          </a:xfrm>
          <a:prstGeom prst="round2SameRect">
            <a:avLst/>
          </a:prstGeom>
          <a:solidFill>
            <a:srgbClr val="286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766B44F6-D21E-4BA8-8797-24149475B129}"/>
              </a:ext>
            </a:extLst>
          </p:cNvPr>
          <p:cNvSpPr txBox="1"/>
          <p:nvPr/>
        </p:nvSpPr>
        <p:spPr>
          <a:xfrm>
            <a:off x="507959" y="3875927"/>
            <a:ext cx="4633455" cy="369332"/>
          </a:xfrm>
          <a:prstGeom prst="rect">
            <a:avLst/>
          </a:prstGeom>
          <a:noFill/>
        </p:spPr>
        <p:txBody>
          <a:bodyPr wrap="square">
            <a:spAutoFit/>
          </a:bodyPr>
          <a:lstStyle/>
          <a:p>
            <a:pPr marL="227013" indent="-227013" algn="ctr">
              <a:buClr>
                <a:schemeClr val="bg1"/>
              </a:buClr>
            </a:pPr>
            <a:r>
              <a:rPr lang="en-US" b="1" dirty="0">
                <a:solidFill>
                  <a:srgbClr val="FFFFFF"/>
                </a:solidFill>
                <a:latin typeface="Frutiger LT Std 45 Light" panose="020B0402020204020204" pitchFamily="34" charset="0"/>
                <a:cs typeface="Arial" panose="020B0604020202020204" pitchFamily="34" charset="0"/>
              </a:rPr>
              <a:t>Data Sources</a:t>
            </a:r>
          </a:p>
        </p:txBody>
      </p:sp>
      <p:sp>
        <p:nvSpPr>
          <p:cNvPr id="24" name="TextBox 23">
            <a:extLst>
              <a:ext uri="{FF2B5EF4-FFF2-40B4-BE49-F238E27FC236}">
                <a16:creationId xmlns:a16="http://schemas.microsoft.com/office/drawing/2014/main" id="{EE749811-6C11-4FD0-8D55-651CAFFE212B}"/>
              </a:ext>
            </a:extLst>
          </p:cNvPr>
          <p:cNvSpPr txBox="1"/>
          <p:nvPr/>
        </p:nvSpPr>
        <p:spPr>
          <a:xfrm>
            <a:off x="5334252" y="1627096"/>
            <a:ext cx="2881744" cy="3416320"/>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Is the proposed project a local, regional, or interregional “connecting link”? </a:t>
            </a:r>
            <a:r>
              <a:rPr lang="en-US" sz="1800" b="0" i="0" dirty="0">
                <a:effectLst/>
                <a:latin typeface="Frutiger LT Std 45 Light" panose="020B0402020204020204" pitchFamily="34" charset="0"/>
              </a:rPr>
              <a:t>(Links include connection of existing transportation facilities, modal facilities, geographic areas, etc.) </a:t>
            </a:r>
          </a:p>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How does it fit in the transportation system?</a:t>
            </a:r>
          </a:p>
          <a:p>
            <a:pPr marL="914400" lvl="1" indent="-457200">
              <a:buClr>
                <a:srgbClr val="005A84"/>
              </a:buClr>
              <a:buFont typeface="Arial" panose="020B0604020202020204" pitchFamily="34" charset="0"/>
              <a:buChar char="•"/>
            </a:pPr>
            <a:endParaRPr lang="en-US" dirty="0">
              <a:latin typeface="Frutiger LT Std 45 Light" panose="020B0402020204020204" pitchFamily="34" charset="0"/>
            </a:endParaRPr>
          </a:p>
        </p:txBody>
      </p:sp>
      <p:sp>
        <p:nvSpPr>
          <p:cNvPr id="25" name="Slide Number Placeholder 5">
            <a:extLst>
              <a:ext uri="{FF2B5EF4-FFF2-40B4-BE49-F238E27FC236}">
                <a16:creationId xmlns:a16="http://schemas.microsoft.com/office/drawing/2014/main" id="{DCF5501E-1447-4B4D-AC2D-04506A93F581}"/>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29</a:t>
            </a:fld>
            <a:endParaRPr lang="en-US" dirty="0"/>
          </a:p>
        </p:txBody>
      </p:sp>
    </p:spTree>
    <p:extLst>
      <p:ext uri="{BB962C8B-B14F-4D97-AF65-F5344CB8AC3E}">
        <p14:creationId xmlns:p14="http://schemas.microsoft.com/office/powerpoint/2010/main" val="624699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Why Is a Purpose and Need Statement Required?</a:t>
            </a: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3</a:t>
            </a:fld>
            <a:endParaRPr lang="en-US" dirty="0"/>
          </a:p>
        </p:txBody>
      </p:sp>
      <p:pic>
        <p:nvPicPr>
          <p:cNvPr id="23" name="Picture 22" descr="A picture containing mirror, spectacles&#10;&#10;Description automatically generated">
            <a:extLst>
              <a:ext uri="{FF2B5EF4-FFF2-40B4-BE49-F238E27FC236}">
                <a16:creationId xmlns:a16="http://schemas.microsoft.com/office/drawing/2014/main" id="{6D87B766-5ACF-479E-B343-0325C79FA2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088" y="1271149"/>
            <a:ext cx="12083058" cy="4752579"/>
          </a:xfrm>
          <a:prstGeom prst="rect">
            <a:avLst/>
          </a:prstGeom>
        </p:spPr>
      </p:pic>
      <p:grpSp>
        <p:nvGrpSpPr>
          <p:cNvPr id="24" name="Group 23">
            <a:extLst>
              <a:ext uri="{FF2B5EF4-FFF2-40B4-BE49-F238E27FC236}">
                <a16:creationId xmlns:a16="http://schemas.microsoft.com/office/drawing/2014/main" id="{2F4F81ED-7E8D-412D-9E95-F1160A9CDDFD}"/>
              </a:ext>
            </a:extLst>
          </p:cNvPr>
          <p:cNvGrpSpPr/>
          <p:nvPr/>
        </p:nvGrpSpPr>
        <p:grpSpPr>
          <a:xfrm>
            <a:off x="677523" y="1238045"/>
            <a:ext cx="3520619" cy="1797419"/>
            <a:chOff x="677523" y="1238045"/>
            <a:chExt cx="3520619" cy="1797419"/>
          </a:xfrm>
        </p:grpSpPr>
        <p:sp>
          <p:nvSpPr>
            <p:cNvPr id="25" name="TextBox 24">
              <a:extLst>
                <a:ext uri="{FF2B5EF4-FFF2-40B4-BE49-F238E27FC236}">
                  <a16:creationId xmlns:a16="http://schemas.microsoft.com/office/drawing/2014/main" id="{4179C931-AD56-4EAC-919A-FA621BCEFAB9}"/>
                </a:ext>
              </a:extLst>
            </p:cNvPr>
            <p:cNvSpPr txBox="1"/>
            <p:nvPr/>
          </p:nvSpPr>
          <p:spPr>
            <a:xfrm>
              <a:off x="677523" y="1238045"/>
              <a:ext cx="3520619" cy="369332"/>
            </a:xfrm>
            <a:prstGeom prst="rect">
              <a:avLst/>
            </a:prstGeom>
            <a:noFill/>
          </p:spPr>
          <p:txBody>
            <a:bodyPr wrap="square">
              <a:spAutoFit/>
            </a:bodyPr>
            <a:lstStyle/>
            <a:p>
              <a:pPr algn="ctr"/>
              <a:endParaRPr lang="en-US" sz="1800" b="1" dirty="0">
                <a:solidFill>
                  <a:schemeClr val="accent1"/>
                </a:solidFill>
                <a:latin typeface="+mj-lt"/>
              </a:endParaRPr>
            </a:p>
          </p:txBody>
        </p:sp>
        <p:sp>
          <p:nvSpPr>
            <p:cNvPr id="26" name="TextBox 25">
              <a:extLst>
                <a:ext uri="{FF2B5EF4-FFF2-40B4-BE49-F238E27FC236}">
                  <a16:creationId xmlns:a16="http://schemas.microsoft.com/office/drawing/2014/main" id="{52D4B73D-7104-472D-A181-08FA541CF087}"/>
                </a:ext>
              </a:extLst>
            </p:cNvPr>
            <p:cNvSpPr txBox="1"/>
            <p:nvPr/>
          </p:nvSpPr>
          <p:spPr>
            <a:xfrm>
              <a:off x="677523" y="1638607"/>
              <a:ext cx="3520619" cy="1396857"/>
            </a:xfrm>
            <a:prstGeom prst="rect">
              <a:avLst/>
            </a:prstGeom>
            <a:noFill/>
          </p:spPr>
          <p:txBody>
            <a:bodyPr wrap="square" lIns="91440" tIns="45720" rIns="91440" bIns="45720" rtlCol="0" anchor="t">
              <a:spAutoFit/>
            </a:bodyPr>
            <a:lstStyle/>
            <a:p>
              <a:pPr marL="342900" marR="0" lvl="0" indent="-342900">
                <a:lnSpc>
                  <a:spcPct val="107000"/>
                </a:lnSpc>
                <a:spcBef>
                  <a:spcPts val="0"/>
                </a:spcBef>
                <a:spcAft>
                  <a:spcPts val="800"/>
                </a:spcAft>
                <a:buFont typeface="Symbol" panose="05050102010706020507" pitchFamily="18" charset="2"/>
                <a:buChar char=""/>
              </a:pPr>
              <a:r>
                <a:rPr lang="en-US" sz="1600" dirty="0">
                  <a:solidFill>
                    <a:schemeClr val="bg1"/>
                  </a:solidFill>
                  <a:effectLst/>
                  <a:latin typeface="Frutiger LT Std 45 Light" panose="020B0402020204020204" pitchFamily="34" charset="0"/>
                  <a:ea typeface="Calibri" panose="020F0502020204030204" pitchFamily="34" charset="0"/>
                  <a:cs typeface="Times New Roman" panose="02020603050405020304" pitchFamily="18" charset="0"/>
                </a:rPr>
                <a:t>The CEQ issued </a:t>
              </a:r>
              <a:r>
                <a:rPr lang="en-US" sz="1600" i="1" dirty="0">
                  <a:solidFill>
                    <a:schemeClr val="bg1"/>
                  </a:solidFill>
                  <a:effectLst/>
                  <a:latin typeface="Frutiger LT Std 45 Light" panose="020B0402020204020204" pitchFamily="34" charset="0"/>
                  <a:ea typeface="Calibri" panose="020F0502020204030204" pitchFamily="34" charset="0"/>
                  <a:cs typeface="Times New Roman" panose="02020603050405020304" pitchFamily="18" charset="0"/>
                </a:rPr>
                <a:t>Regulations for Implementing the Procedural Provisions of the National Environmental Policy Act</a:t>
              </a:r>
              <a:r>
                <a:rPr lang="en-US" sz="1600" dirty="0">
                  <a:solidFill>
                    <a:schemeClr val="bg1"/>
                  </a:solidFill>
                  <a:effectLst/>
                  <a:latin typeface="Frutiger LT Std 45 Light" panose="020B0402020204020204" pitchFamily="34" charset="0"/>
                  <a:ea typeface="Calibri" panose="020F0502020204030204" pitchFamily="34" charset="0"/>
                  <a:cs typeface="Times New Roman" panose="02020603050405020304" pitchFamily="18" charset="0"/>
                </a:rPr>
                <a:t> </a:t>
              </a:r>
              <a:r>
                <a:rPr lang="en-US" sz="1600" i="1" dirty="0">
                  <a:solidFill>
                    <a:schemeClr val="bg1"/>
                  </a:solidFill>
                  <a:effectLst/>
                  <a:latin typeface="Frutiger LT Std 45 Light" panose="020B0402020204020204" pitchFamily="34" charset="0"/>
                  <a:ea typeface="Calibri" panose="020F0502020204030204" pitchFamily="34" charset="0"/>
                  <a:cs typeface="Times New Roman" panose="02020603050405020304" pitchFamily="18" charset="0"/>
                </a:rPr>
                <a:t>(NEPA) </a:t>
              </a:r>
              <a:r>
                <a:rPr lang="en-US" sz="1600" dirty="0">
                  <a:solidFill>
                    <a:schemeClr val="bg1"/>
                  </a:solidFill>
                  <a:effectLst/>
                  <a:latin typeface="Frutiger LT Std 45 Light" panose="020B0402020204020204" pitchFamily="34" charset="0"/>
                  <a:ea typeface="Calibri" panose="020F0502020204030204" pitchFamily="34" charset="0"/>
                  <a:cs typeface="Times New Roman" panose="02020603050405020304" pitchFamily="18" charset="0"/>
                </a:rPr>
                <a:t>(</a:t>
              </a:r>
              <a:r>
                <a:rPr lang="en-US" sz="1400" dirty="0">
                  <a:solidFill>
                    <a:schemeClr val="bg1"/>
                  </a:solidFill>
                  <a:effectLst/>
                  <a:latin typeface="Frutiger LT Std 45 Light" panose="020B0402020204020204" pitchFamily="34" charset="0"/>
                  <a:ea typeface="Calibri" panose="020F0502020204030204" pitchFamily="34" charset="0"/>
                  <a:cs typeface="Times New Roman" panose="02020603050405020304" pitchFamily="18" charset="0"/>
                </a:rPr>
                <a:t>40 CFR Section 1500-1508)</a:t>
              </a:r>
            </a:p>
          </p:txBody>
        </p:sp>
      </p:grpSp>
      <p:sp>
        <p:nvSpPr>
          <p:cNvPr id="29" name="TextBox 28">
            <a:extLst>
              <a:ext uri="{FF2B5EF4-FFF2-40B4-BE49-F238E27FC236}">
                <a16:creationId xmlns:a16="http://schemas.microsoft.com/office/drawing/2014/main" id="{40D1E6C9-0946-4E63-901F-EA7FF32F5D4B}"/>
              </a:ext>
            </a:extLst>
          </p:cNvPr>
          <p:cNvSpPr txBox="1"/>
          <p:nvPr/>
        </p:nvSpPr>
        <p:spPr>
          <a:xfrm>
            <a:off x="600476" y="4154097"/>
            <a:ext cx="3674711" cy="1800493"/>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effectLst/>
                <a:latin typeface="Frutiger LT Std 45 Light" panose="020B0402020204020204" pitchFamily="34" charset="0"/>
                <a:ea typeface="Calibri" panose="020F0502020204030204" pitchFamily="34" charset="0"/>
                <a:cs typeface="Times New Roman" panose="02020603050405020304" pitchFamily="18" charset="0"/>
              </a:rPr>
              <a:t>NEPA Regulations: “</a:t>
            </a:r>
            <a:r>
              <a:rPr lang="en-US" sz="1600" i="1" dirty="0">
                <a:solidFill>
                  <a:schemeClr val="bg1"/>
                </a:solidFill>
                <a:effectLst/>
                <a:latin typeface="Frutiger LT Std 45 Light" panose="020B0402020204020204" pitchFamily="34" charset="0"/>
                <a:ea typeface="Calibri" panose="020F0502020204030204" pitchFamily="34" charset="0"/>
                <a:cs typeface="Times New Roman" panose="02020603050405020304" pitchFamily="18" charset="0"/>
              </a:rPr>
              <a:t>The statement shall briefly specify the underlying purpose and need to which the agency is responding in proposing the alternatives including the proposed action</a:t>
            </a:r>
            <a:r>
              <a:rPr lang="en-US" sz="1600" dirty="0">
                <a:solidFill>
                  <a:schemeClr val="bg1"/>
                </a:solidFill>
                <a:effectLst/>
                <a:latin typeface="Frutiger LT Std 45 Light" panose="020B0402020204020204" pitchFamily="34" charset="0"/>
                <a:ea typeface="Calibri" panose="020F0502020204030204" pitchFamily="34" charset="0"/>
                <a:cs typeface="Times New Roman" panose="02020603050405020304" pitchFamily="18" charset="0"/>
              </a:rPr>
              <a:t>”. </a:t>
            </a:r>
            <a:r>
              <a:rPr lang="en-US" sz="1400" dirty="0">
                <a:solidFill>
                  <a:schemeClr val="bg1"/>
                </a:solidFill>
                <a:effectLst/>
                <a:latin typeface="Frutiger LT Std 45 Light" panose="020B0402020204020204" pitchFamily="34" charset="0"/>
                <a:ea typeface="Calibri" panose="020F0502020204030204" pitchFamily="34" charset="0"/>
                <a:cs typeface="Times New Roman" panose="02020603050405020304" pitchFamily="18" charset="0"/>
              </a:rPr>
              <a:t>(40 CFR 1502.13)</a:t>
            </a:r>
          </a:p>
          <a:p>
            <a:pPr marL="285750" indent="-285750">
              <a:buFont typeface="Arial" panose="020B0604020202020204" pitchFamily="34" charset="0"/>
              <a:buChar char="•"/>
            </a:pPr>
            <a:endParaRPr lang="en-US" sz="1500" dirty="0">
              <a:solidFill>
                <a:schemeClr val="bg1"/>
              </a:solidFill>
            </a:endParaRPr>
          </a:p>
        </p:txBody>
      </p:sp>
      <p:sp>
        <p:nvSpPr>
          <p:cNvPr id="32" name="TextBox 31">
            <a:extLst>
              <a:ext uri="{FF2B5EF4-FFF2-40B4-BE49-F238E27FC236}">
                <a16:creationId xmlns:a16="http://schemas.microsoft.com/office/drawing/2014/main" id="{EAA9795B-574C-4C6A-9599-7A5889A513F0}"/>
              </a:ext>
            </a:extLst>
          </p:cNvPr>
          <p:cNvSpPr txBox="1"/>
          <p:nvPr/>
        </p:nvSpPr>
        <p:spPr>
          <a:xfrm>
            <a:off x="8236537" y="1638607"/>
            <a:ext cx="3587977" cy="1133387"/>
          </a:xfrm>
          <a:prstGeom prst="rect">
            <a:avLst/>
          </a:prstGeom>
          <a:noFill/>
        </p:spPr>
        <p:txBody>
          <a:bodyPr wrap="square" lIns="91440" tIns="45720" rIns="91440" bIns="45720" rtlCol="0" anchor="t">
            <a:spAutoFit/>
          </a:bodyPr>
          <a:lstStyle/>
          <a:p>
            <a:pPr marL="342900" marR="0" lvl="0" indent="-342900">
              <a:lnSpc>
                <a:spcPct val="107000"/>
              </a:lnSpc>
              <a:spcBef>
                <a:spcPts val="0"/>
              </a:spcBef>
              <a:spcAft>
                <a:spcPts val="800"/>
              </a:spcAft>
              <a:buFont typeface="Symbol" panose="05050102010706020507" pitchFamily="18" charset="2"/>
              <a:buChar char=""/>
            </a:pPr>
            <a:r>
              <a:rPr lang="en-US" sz="1600" dirty="0">
                <a:solidFill>
                  <a:schemeClr val="bg1"/>
                </a:solidFill>
                <a:effectLst/>
                <a:latin typeface="Frutiger LT Std 45 Light" panose="020B0402020204020204" pitchFamily="34" charset="0"/>
                <a:ea typeface="Calibri" panose="020F0502020204030204" pitchFamily="34" charset="0"/>
                <a:cs typeface="Times New Roman" panose="02020603050405020304" pitchFamily="18" charset="0"/>
              </a:rPr>
              <a:t>To address CEQ requirements, FHWA issued regulations: </a:t>
            </a:r>
            <a:r>
              <a:rPr lang="en-US" sz="1600" i="1" dirty="0">
                <a:solidFill>
                  <a:schemeClr val="bg1"/>
                </a:solidFill>
                <a:effectLst/>
                <a:latin typeface="Frutiger LT Std 45 Light" panose="020B0402020204020204" pitchFamily="34" charset="0"/>
                <a:ea typeface="Calibri" panose="020F0502020204030204" pitchFamily="34" charset="0"/>
                <a:cs typeface="Times New Roman" panose="02020603050405020304" pitchFamily="18" charset="0"/>
              </a:rPr>
              <a:t>Environmental Impact and Related Procedures</a:t>
            </a:r>
            <a:r>
              <a:rPr lang="en-US" sz="1600" dirty="0">
                <a:solidFill>
                  <a:schemeClr val="bg1"/>
                </a:solidFill>
                <a:effectLst/>
                <a:latin typeface="Frutiger LT Std 45 Light" panose="020B0402020204020204" pitchFamily="34" charset="0"/>
                <a:ea typeface="Calibri" panose="020F0502020204030204" pitchFamily="34" charset="0"/>
                <a:cs typeface="Times New Roman" panose="02020603050405020304" pitchFamily="18" charset="0"/>
              </a:rPr>
              <a:t> </a:t>
            </a:r>
            <a:r>
              <a:rPr lang="en-US" sz="1400" dirty="0">
                <a:solidFill>
                  <a:schemeClr val="bg1"/>
                </a:solidFill>
                <a:effectLst/>
                <a:latin typeface="Frutiger LT Std 45 Light" panose="020B0402020204020204" pitchFamily="34" charset="0"/>
                <a:ea typeface="Calibri" panose="020F0502020204030204" pitchFamily="34" charset="0"/>
                <a:cs typeface="Times New Roman" panose="02020603050405020304" pitchFamily="18" charset="0"/>
              </a:rPr>
              <a:t>(23 CFR Section 771)</a:t>
            </a:r>
          </a:p>
        </p:txBody>
      </p:sp>
      <p:sp>
        <p:nvSpPr>
          <p:cNvPr id="35" name="TextBox 34">
            <a:extLst>
              <a:ext uri="{FF2B5EF4-FFF2-40B4-BE49-F238E27FC236}">
                <a16:creationId xmlns:a16="http://schemas.microsoft.com/office/drawing/2014/main" id="{1884F45C-5916-449E-8A0F-DF0EFF178FB0}"/>
              </a:ext>
            </a:extLst>
          </p:cNvPr>
          <p:cNvSpPr txBox="1"/>
          <p:nvPr/>
        </p:nvSpPr>
        <p:spPr>
          <a:xfrm>
            <a:off x="7776529" y="4160372"/>
            <a:ext cx="4267384" cy="1464183"/>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1400" b="0" i="0" dirty="0">
                <a:solidFill>
                  <a:schemeClr val="bg1"/>
                </a:solidFill>
                <a:effectLst/>
                <a:latin typeface="Frutiger LT Std 45 Light" panose="020B0402020204020204" pitchFamily="34" charset="0"/>
              </a:rPr>
              <a:t>23 CFR Appendix A to Part 450 (Linking the Transportation Planning and NEPA Processes) states “</a:t>
            </a:r>
            <a:r>
              <a:rPr lang="en-US" sz="1400" b="0" i="1" dirty="0">
                <a:solidFill>
                  <a:schemeClr val="bg1"/>
                </a:solidFill>
                <a:effectLst/>
                <a:latin typeface="Frutiger LT Std 45 Light" panose="020B0402020204020204" pitchFamily="34" charset="0"/>
              </a:rPr>
              <a:t>The transportation planning process also provides a potential forum to define a project’s purpose and need by framing the scope of the problem to be addressed by a proposed project”.</a:t>
            </a:r>
            <a:endParaRPr lang="en-US" sz="1400" i="1" dirty="0">
              <a:solidFill>
                <a:schemeClr val="bg1"/>
              </a:solidFill>
              <a:latin typeface="Frutiger LT Std 45 Light" panose="020B040202020402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0226B8C4-79BA-4269-943B-21892B295A8C}"/>
              </a:ext>
            </a:extLst>
          </p:cNvPr>
          <p:cNvSpPr txBox="1"/>
          <p:nvPr/>
        </p:nvSpPr>
        <p:spPr>
          <a:xfrm>
            <a:off x="5131692" y="2953768"/>
            <a:ext cx="2079416" cy="1200329"/>
          </a:xfrm>
          <a:prstGeom prst="rect">
            <a:avLst/>
          </a:prstGeom>
          <a:noFill/>
        </p:spPr>
        <p:txBody>
          <a:bodyPr wrap="square" lIns="91440" tIns="45720" rIns="91440" bIns="45720" rtlCol="0" anchor="t">
            <a:spAutoFit/>
          </a:bodyPr>
          <a:lstStyle/>
          <a:p>
            <a:pPr algn="ctr"/>
            <a:r>
              <a:rPr lang="en-US" sz="24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Purpose and Need Legal Requirements</a:t>
            </a:r>
            <a:endParaRPr lang="en-US" sz="2400" b="1" dirty="0">
              <a:solidFill>
                <a:schemeClr val="accent1">
                  <a:lumMod val="75000"/>
                </a:schemeClr>
              </a:solidFill>
            </a:endParaRPr>
          </a:p>
        </p:txBody>
      </p:sp>
      <p:sp>
        <p:nvSpPr>
          <p:cNvPr id="2" name="TextBox 1">
            <a:extLst>
              <a:ext uri="{FF2B5EF4-FFF2-40B4-BE49-F238E27FC236}">
                <a16:creationId xmlns:a16="http://schemas.microsoft.com/office/drawing/2014/main" id="{B3BEC18F-1386-4804-987A-82676E8BDAC9}"/>
              </a:ext>
            </a:extLst>
          </p:cNvPr>
          <p:cNvSpPr txBox="1"/>
          <p:nvPr/>
        </p:nvSpPr>
        <p:spPr>
          <a:xfrm>
            <a:off x="10030525" y="6245359"/>
            <a:ext cx="2743200" cy="369332"/>
          </a:xfrm>
          <a:prstGeom prst="rect">
            <a:avLst/>
          </a:prstGeom>
          <a:noFill/>
        </p:spPr>
        <p:txBody>
          <a:bodyPr wrap="square" rtlCol="0">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menti.com</a:t>
            </a:r>
            <a:endParaRPr lang="en-US" b="1" dirty="0"/>
          </a:p>
        </p:txBody>
      </p:sp>
    </p:spTree>
    <p:extLst>
      <p:ext uri="{BB962C8B-B14F-4D97-AF65-F5344CB8AC3E}">
        <p14:creationId xmlns:p14="http://schemas.microsoft.com/office/powerpoint/2010/main" val="955866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2013CF-3F2C-439B-88F0-1DE709F04CF4}"/>
              </a:ext>
            </a:extLst>
          </p:cNvPr>
          <p:cNvSpPr>
            <a:spLocks noGrp="1"/>
          </p:cNvSpPr>
          <p:nvPr>
            <p:ph type="title"/>
          </p:nvPr>
        </p:nvSpPr>
        <p:spPr>
          <a:xfrm>
            <a:off x="2466109" y="156277"/>
            <a:ext cx="8741042" cy="766749"/>
          </a:xfrm>
        </p:spPr>
        <p:txBody>
          <a:bodyPr/>
          <a:lstStyle/>
          <a:p>
            <a:r>
              <a:rPr lang="en-US" dirty="0"/>
              <a:t>Need Element - System Linkage - Example</a:t>
            </a:r>
          </a:p>
        </p:txBody>
      </p:sp>
      <p:sp>
        <p:nvSpPr>
          <p:cNvPr id="6" name="Oval 5">
            <a:extLst>
              <a:ext uri="{FF2B5EF4-FFF2-40B4-BE49-F238E27FC236}">
                <a16:creationId xmlns:a16="http://schemas.microsoft.com/office/drawing/2014/main" id="{D0215395-5C70-4D98-B6F4-7D71438BB386}"/>
              </a:ext>
            </a:extLst>
          </p:cNvPr>
          <p:cNvSpPr/>
          <p:nvPr/>
        </p:nvSpPr>
        <p:spPr>
          <a:xfrm>
            <a:off x="576942" y="-1"/>
            <a:ext cx="1480457" cy="1480457"/>
          </a:xfrm>
          <a:prstGeom prst="ellipse">
            <a:avLst/>
          </a:prstGeom>
          <a:solidFill>
            <a:srgbClr val="88B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DA20113E-674B-42C3-B45F-4BAC8D075A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498" y="62946"/>
            <a:ext cx="2435343" cy="1335511"/>
          </a:xfrm>
          <a:prstGeom prst="rect">
            <a:avLst/>
          </a:prstGeom>
          <a:effectLst>
            <a:outerShdw blurRad="50800" dist="38100" dir="2700000" algn="tl" rotWithShape="0">
              <a:prstClr val="black">
                <a:alpha val="40000"/>
              </a:prstClr>
            </a:outerShdw>
          </a:effectLst>
        </p:spPr>
      </p:pic>
      <p:sp>
        <p:nvSpPr>
          <p:cNvPr id="15" name="Content Placeholder 1">
            <a:extLst>
              <a:ext uri="{FF2B5EF4-FFF2-40B4-BE49-F238E27FC236}">
                <a16:creationId xmlns:a16="http://schemas.microsoft.com/office/drawing/2014/main" id="{CA607E59-A4AE-42B1-AC13-85FE46720809}"/>
              </a:ext>
            </a:extLst>
          </p:cNvPr>
          <p:cNvSpPr>
            <a:spLocks noGrp="1"/>
          </p:cNvSpPr>
          <p:nvPr>
            <p:ph idx="1"/>
          </p:nvPr>
        </p:nvSpPr>
        <p:spPr>
          <a:xfrm>
            <a:off x="4124524" y="4629280"/>
            <a:ext cx="7706920" cy="1495814"/>
          </a:xfrm>
        </p:spPr>
        <p:txBody>
          <a:bodyPr>
            <a:normAutofit lnSpcReduction="10000"/>
          </a:bodyPr>
          <a:lstStyle/>
          <a:p>
            <a:pPr marL="0" marR="0">
              <a:lnSpc>
                <a:spcPct val="107000"/>
              </a:lnSpc>
              <a:spcBef>
                <a:spcPts val="0"/>
              </a:spcBef>
              <a:spcAft>
                <a:spcPts val="800"/>
              </a:spcAft>
            </a:pPr>
            <a:r>
              <a:rPr lang="en-US" sz="1600" dirty="0">
                <a:solidFill>
                  <a:schemeClr val="tx1"/>
                </a:solidFill>
                <a:effectLst/>
                <a:ea typeface="Calibri" panose="020F0502020204030204" pitchFamily="34" charset="0"/>
                <a:cs typeface="Times New Roman" panose="02020603050405020304" pitchFamily="18" charset="0"/>
              </a:rPr>
              <a:t>The </a:t>
            </a:r>
            <a:r>
              <a:rPr lang="en-US" sz="1600" b="1" dirty="0">
                <a:solidFill>
                  <a:schemeClr val="tx1"/>
                </a:solidFill>
                <a:effectLst/>
                <a:ea typeface="Calibri" panose="020F0502020204030204" pitchFamily="34" charset="0"/>
                <a:cs typeface="Times New Roman" panose="02020603050405020304" pitchFamily="18" charset="0"/>
              </a:rPr>
              <a:t>Need</a:t>
            </a:r>
            <a:r>
              <a:rPr lang="en-US" sz="1600" dirty="0">
                <a:solidFill>
                  <a:schemeClr val="tx1"/>
                </a:solidFill>
                <a:effectLst/>
                <a:ea typeface="Calibri" panose="020F0502020204030204" pitchFamily="34" charset="0"/>
                <a:cs typeface="Times New Roman" panose="02020603050405020304" pitchFamily="18" charset="0"/>
              </a:rPr>
              <a:t> for the project is to better facilitate regional travel by providing an alternative route to the highway and provide relief to the congested SR 65 corridor. Running between Sunny Beach to the south and Kannerville to the north, SR 65 carries the majority of the regional traffic and provides primary access to and from Stateside AFB and the surrounding beach communities.   </a:t>
            </a:r>
          </a:p>
          <a:p>
            <a:endParaRPr lang="en-US" sz="1600" dirty="0"/>
          </a:p>
        </p:txBody>
      </p:sp>
      <p:sp>
        <p:nvSpPr>
          <p:cNvPr id="23" name="Rectangle: Top Corners Rounded 22">
            <a:extLst>
              <a:ext uri="{FF2B5EF4-FFF2-40B4-BE49-F238E27FC236}">
                <a16:creationId xmlns:a16="http://schemas.microsoft.com/office/drawing/2014/main" id="{BEE2FC61-C0E9-4C5C-A4C7-3FD1CDA4AA6F}"/>
              </a:ext>
            </a:extLst>
          </p:cNvPr>
          <p:cNvSpPr/>
          <p:nvPr/>
        </p:nvSpPr>
        <p:spPr>
          <a:xfrm rot="16200000">
            <a:off x="1483873" y="3988714"/>
            <a:ext cx="1274730" cy="2563292"/>
          </a:xfrm>
          <a:prstGeom prst="round2SameRect">
            <a:avLst>
              <a:gd name="adj1" fmla="val 10870"/>
              <a:gd name="adj2" fmla="val 0"/>
            </a:avLst>
          </a:prstGeom>
          <a:solidFill>
            <a:srgbClr val="0F8CCC"/>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Top Corners Rounded 23">
            <a:extLst>
              <a:ext uri="{FF2B5EF4-FFF2-40B4-BE49-F238E27FC236}">
                <a16:creationId xmlns:a16="http://schemas.microsoft.com/office/drawing/2014/main" id="{38CD15D4-E0C5-40DC-B416-3548936D3F89}"/>
              </a:ext>
            </a:extLst>
          </p:cNvPr>
          <p:cNvSpPr/>
          <p:nvPr/>
        </p:nvSpPr>
        <p:spPr>
          <a:xfrm rot="16200000">
            <a:off x="1514464" y="1074983"/>
            <a:ext cx="1274730" cy="2502109"/>
          </a:xfrm>
          <a:prstGeom prst="round2SameRect">
            <a:avLst>
              <a:gd name="adj1" fmla="val 10870"/>
              <a:gd name="adj2" fmla="val 0"/>
            </a:avLst>
          </a:prstGeom>
          <a:solidFill>
            <a:srgbClr val="6ABEC8"/>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5FA02B71-7C92-44BA-9E68-1DBAD8A79429}"/>
              </a:ext>
            </a:extLst>
          </p:cNvPr>
          <p:cNvSpPr txBox="1"/>
          <p:nvPr/>
        </p:nvSpPr>
        <p:spPr>
          <a:xfrm>
            <a:off x="941541" y="2114819"/>
            <a:ext cx="2390344" cy="461665"/>
          </a:xfrm>
          <a:prstGeom prst="rect">
            <a:avLst/>
          </a:prstGeom>
          <a:noFill/>
          <a:effectLst/>
        </p:spPr>
        <p:txBody>
          <a:bodyPr wrap="square">
            <a:spAutoFit/>
          </a:bodyPr>
          <a:lstStyle/>
          <a:p>
            <a:pPr algn="ctr"/>
            <a:r>
              <a:rPr lang="en-US" sz="2400" i="1" dirty="0">
                <a:latin typeface="Franklin Gothic Medium" panose="020B0603020102020204" pitchFamily="34" charset="0"/>
              </a:rPr>
              <a:t>Project Example</a:t>
            </a:r>
          </a:p>
        </p:txBody>
      </p:sp>
      <p:sp>
        <p:nvSpPr>
          <p:cNvPr id="27" name="Rectangle: Top Corners Rounded 26">
            <a:extLst>
              <a:ext uri="{FF2B5EF4-FFF2-40B4-BE49-F238E27FC236}">
                <a16:creationId xmlns:a16="http://schemas.microsoft.com/office/drawing/2014/main" id="{9DE7D7E1-49BF-4175-979A-DC2EF7254319}"/>
              </a:ext>
            </a:extLst>
          </p:cNvPr>
          <p:cNvSpPr/>
          <p:nvPr/>
        </p:nvSpPr>
        <p:spPr>
          <a:xfrm rot="16200000">
            <a:off x="1508391" y="2511443"/>
            <a:ext cx="1256645" cy="2532344"/>
          </a:xfrm>
          <a:prstGeom prst="round2SameRect">
            <a:avLst>
              <a:gd name="adj1" fmla="val 10870"/>
              <a:gd name="adj2" fmla="val 0"/>
            </a:avLst>
          </a:prstGeom>
          <a:solidFill>
            <a:srgbClr val="F8CD4A"/>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2D6705E2-FDDB-4810-A1EB-B3A417FE4084}"/>
              </a:ext>
            </a:extLst>
          </p:cNvPr>
          <p:cNvSpPr txBox="1"/>
          <p:nvPr/>
        </p:nvSpPr>
        <p:spPr>
          <a:xfrm>
            <a:off x="941541" y="3586997"/>
            <a:ext cx="2461343" cy="461665"/>
          </a:xfrm>
          <a:prstGeom prst="rect">
            <a:avLst/>
          </a:prstGeom>
          <a:noFill/>
          <a:effectLst/>
        </p:spPr>
        <p:txBody>
          <a:bodyPr wrap="square">
            <a:spAutoFit/>
          </a:bodyPr>
          <a:lstStyle/>
          <a:p>
            <a:pPr algn="ctr"/>
            <a:r>
              <a:rPr lang="en-US" sz="2400" i="1" dirty="0">
                <a:latin typeface="Franklin Gothic Medium" panose="020B0603020102020204" pitchFamily="34" charset="0"/>
              </a:rPr>
              <a:t>Purpose</a:t>
            </a:r>
          </a:p>
        </p:txBody>
      </p:sp>
      <p:sp>
        <p:nvSpPr>
          <p:cNvPr id="29" name="Content Placeholder 1">
            <a:extLst>
              <a:ext uri="{FF2B5EF4-FFF2-40B4-BE49-F238E27FC236}">
                <a16:creationId xmlns:a16="http://schemas.microsoft.com/office/drawing/2014/main" id="{AF07DD43-2C3F-4FF6-B732-E688CF85D1BA}"/>
              </a:ext>
            </a:extLst>
          </p:cNvPr>
          <p:cNvSpPr txBox="1">
            <a:spLocks/>
          </p:cNvSpPr>
          <p:nvPr/>
        </p:nvSpPr>
        <p:spPr>
          <a:xfrm>
            <a:off x="4124525" y="1480456"/>
            <a:ext cx="7300271" cy="148045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600" dirty="0">
                <a:solidFill>
                  <a:schemeClr val="tx1"/>
                </a:solidFill>
                <a:effectLst/>
                <a:ea typeface="Calibri" panose="020F0502020204030204" pitchFamily="34" charset="0"/>
                <a:cs typeface="Times New Roman" panose="02020603050405020304" pitchFamily="18" charset="0"/>
              </a:rPr>
              <a:t>Currently the City of Bayfield along with surrounding regional destinations, including the Stateside Air Force Base (AFB), access to I-70 via SR 65 through downtown Bayfield.  SR 65 is  currently overcapacity because every road uses SR 65 to access the Interstate. The City is planning a bypass around Bayfield to connect Stateside AFB directly to I-70, which would reduce traffic on SR 65  and improve regional mobility and connectivity.  </a:t>
            </a:r>
          </a:p>
        </p:txBody>
      </p:sp>
      <p:sp>
        <p:nvSpPr>
          <p:cNvPr id="30" name="Content Placeholder 1">
            <a:extLst>
              <a:ext uri="{FF2B5EF4-FFF2-40B4-BE49-F238E27FC236}">
                <a16:creationId xmlns:a16="http://schemas.microsoft.com/office/drawing/2014/main" id="{41BEA13E-08C1-4AF0-A93F-9D3D4A7750E6}"/>
              </a:ext>
            </a:extLst>
          </p:cNvPr>
          <p:cNvSpPr txBox="1">
            <a:spLocks/>
          </p:cNvSpPr>
          <p:nvPr/>
        </p:nvSpPr>
        <p:spPr>
          <a:xfrm>
            <a:off x="4124525" y="3429000"/>
            <a:ext cx="7300271" cy="8993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600" dirty="0">
                <a:solidFill>
                  <a:schemeClr val="tx1"/>
                </a:solidFill>
                <a:effectLst/>
                <a:ea typeface="Calibri" panose="020F0502020204030204" pitchFamily="34" charset="0"/>
                <a:cs typeface="Times New Roman" panose="02020603050405020304" pitchFamily="18" charset="0"/>
              </a:rPr>
              <a:t>The </a:t>
            </a:r>
            <a:r>
              <a:rPr lang="en-US" sz="1600" b="1" dirty="0">
                <a:solidFill>
                  <a:schemeClr val="tx1"/>
                </a:solidFill>
                <a:effectLst/>
                <a:ea typeface="Calibri" panose="020F0502020204030204" pitchFamily="34" charset="0"/>
                <a:cs typeface="Times New Roman" panose="02020603050405020304" pitchFamily="18" charset="0"/>
              </a:rPr>
              <a:t>Purpose </a:t>
            </a:r>
            <a:r>
              <a:rPr lang="en-US" sz="1600" dirty="0">
                <a:solidFill>
                  <a:schemeClr val="tx1"/>
                </a:solidFill>
                <a:effectLst/>
                <a:ea typeface="Calibri" panose="020F0502020204030204" pitchFamily="34" charset="0"/>
                <a:cs typeface="Times New Roman" panose="02020603050405020304" pitchFamily="18" charset="0"/>
              </a:rPr>
              <a:t>of this project is to increase access to I-70, to reduce travel demand on SR 65, and improve regional mobility and connectivity for Stateside AFB. </a:t>
            </a:r>
          </a:p>
          <a:p>
            <a:endParaRPr lang="en-US" sz="1600" dirty="0"/>
          </a:p>
        </p:txBody>
      </p:sp>
      <p:sp>
        <p:nvSpPr>
          <p:cNvPr id="14" name="Slide Number Placeholder 5">
            <a:extLst>
              <a:ext uri="{FF2B5EF4-FFF2-40B4-BE49-F238E27FC236}">
                <a16:creationId xmlns:a16="http://schemas.microsoft.com/office/drawing/2014/main" id="{B0E4A76E-0806-42FC-AF9C-E962B555C315}"/>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30</a:t>
            </a:fld>
            <a:endParaRPr lang="en-US" dirty="0"/>
          </a:p>
        </p:txBody>
      </p:sp>
      <p:sp>
        <p:nvSpPr>
          <p:cNvPr id="17" name="TextBox 16">
            <a:extLst>
              <a:ext uri="{FF2B5EF4-FFF2-40B4-BE49-F238E27FC236}">
                <a16:creationId xmlns:a16="http://schemas.microsoft.com/office/drawing/2014/main" id="{F24B5074-C146-4A7C-985B-88EDC62408A9}"/>
              </a:ext>
            </a:extLst>
          </p:cNvPr>
          <p:cNvSpPr txBox="1"/>
          <p:nvPr/>
        </p:nvSpPr>
        <p:spPr>
          <a:xfrm>
            <a:off x="1057426" y="4854298"/>
            <a:ext cx="2127622" cy="1138773"/>
          </a:xfrm>
          <a:prstGeom prst="rect">
            <a:avLst/>
          </a:prstGeom>
          <a:noFill/>
          <a:effectLst/>
        </p:spPr>
        <p:txBody>
          <a:bodyPr wrap="square">
            <a:spAutoFit/>
          </a:bodyPr>
          <a:lstStyle/>
          <a:p>
            <a:pPr algn="ctr"/>
            <a:r>
              <a:rPr lang="en-US" sz="2400" i="1" dirty="0">
                <a:latin typeface="Franklin Gothic Medium" panose="020B0603020102020204" pitchFamily="34" charset="0"/>
              </a:rPr>
              <a:t>Need</a:t>
            </a:r>
          </a:p>
          <a:p>
            <a:pPr algn="ctr"/>
            <a:r>
              <a:rPr lang="en-US" sz="1000" i="1" dirty="0">
                <a:latin typeface="Franklin Gothic Medium" panose="020B0603020102020204" pitchFamily="34" charset="0"/>
              </a:rPr>
              <a:t>(Insert data to support Need after this statement)</a:t>
            </a:r>
          </a:p>
          <a:p>
            <a:pPr algn="ctr"/>
            <a:endParaRPr lang="en-US" sz="2400" i="1" dirty="0">
              <a:latin typeface="Franklin Gothic Medium" panose="020B0603020102020204" pitchFamily="34" charset="0"/>
            </a:endParaRPr>
          </a:p>
        </p:txBody>
      </p:sp>
    </p:spTree>
    <p:extLst>
      <p:ext uri="{BB962C8B-B14F-4D97-AF65-F5344CB8AC3E}">
        <p14:creationId xmlns:p14="http://schemas.microsoft.com/office/powerpoint/2010/main" val="225780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A1A47C-AF16-453D-8E26-AEFA30F3BCB2}"/>
              </a:ext>
            </a:extLst>
          </p:cNvPr>
          <p:cNvPicPr>
            <a:picLocks noChangeAspect="1"/>
          </p:cNvPicPr>
          <p:nvPr/>
        </p:nvPicPr>
        <p:blipFill rotWithShape="1">
          <a:blip r:embed="rId3"/>
          <a:srcRect r="4001"/>
          <a:stretch/>
        </p:blipFill>
        <p:spPr>
          <a:xfrm>
            <a:off x="518304" y="1300404"/>
            <a:ext cx="4663126" cy="2585323"/>
          </a:xfrm>
          <a:prstGeom prst="rect">
            <a:avLst/>
          </a:prstGeom>
        </p:spPr>
      </p:pic>
      <p:sp>
        <p:nvSpPr>
          <p:cNvPr id="16" name="Title 15">
            <a:extLst>
              <a:ext uri="{FF2B5EF4-FFF2-40B4-BE49-F238E27FC236}">
                <a16:creationId xmlns:a16="http://schemas.microsoft.com/office/drawing/2014/main" id="{672013CF-3F2C-439B-88F0-1DE709F04CF4}"/>
              </a:ext>
            </a:extLst>
          </p:cNvPr>
          <p:cNvSpPr>
            <a:spLocks noGrp="1"/>
          </p:cNvSpPr>
          <p:nvPr>
            <p:ph type="title"/>
          </p:nvPr>
        </p:nvSpPr>
        <p:spPr>
          <a:xfrm>
            <a:off x="2493818" y="156277"/>
            <a:ext cx="8713333" cy="766749"/>
          </a:xfrm>
        </p:spPr>
        <p:txBody>
          <a:bodyPr/>
          <a:lstStyle/>
          <a:p>
            <a:r>
              <a:rPr lang="en-US" dirty="0"/>
              <a:t>Need Element - Modal Interrelationships</a:t>
            </a:r>
          </a:p>
        </p:txBody>
      </p:sp>
      <p:sp>
        <p:nvSpPr>
          <p:cNvPr id="6" name="Oval 5">
            <a:extLst>
              <a:ext uri="{FF2B5EF4-FFF2-40B4-BE49-F238E27FC236}">
                <a16:creationId xmlns:a16="http://schemas.microsoft.com/office/drawing/2014/main" id="{8B7C70D1-A9F0-4348-90C7-C5E781320116}"/>
              </a:ext>
            </a:extLst>
          </p:cNvPr>
          <p:cNvSpPr/>
          <p:nvPr/>
        </p:nvSpPr>
        <p:spPr>
          <a:xfrm>
            <a:off x="576942" y="-1"/>
            <a:ext cx="1480457" cy="1480457"/>
          </a:xfrm>
          <a:prstGeom prst="ellipse">
            <a:avLst/>
          </a:prstGeom>
          <a:solidFill>
            <a:srgbClr val="4D4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Top Corners Rounded 7">
            <a:extLst>
              <a:ext uri="{FF2B5EF4-FFF2-40B4-BE49-F238E27FC236}">
                <a16:creationId xmlns:a16="http://schemas.microsoft.com/office/drawing/2014/main" id="{E7A054DE-2D70-443B-83BD-13F1AF9AE2AA}"/>
              </a:ext>
            </a:extLst>
          </p:cNvPr>
          <p:cNvSpPr/>
          <p:nvPr/>
        </p:nvSpPr>
        <p:spPr>
          <a:xfrm rot="10800000">
            <a:off x="8643877" y="815156"/>
            <a:ext cx="2881745" cy="784830"/>
          </a:xfrm>
          <a:prstGeom prst="round2SameRect">
            <a:avLst/>
          </a:prstGeom>
          <a:solidFill>
            <a:srgbClr val="D7B428"/>
          </a:solidFill>
          <a:ln>
            <a:noFill/>
          </a:ln>
          <a:scene3d>
            <a:camera prst="orthographicFront"/>
            <a:lightRig rig="threePt" dir="t"/>
          </a:scene3d>
          <a:sp3d>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Top Corners Rounded 8">
            <a:extLst>
              <a:ext uri="{FF2B5EF4-FFF2-40B4-BE49-F238E27FC236}">
                <a16:creationId xmlns:a16="http://schemas.microsoft.com/office/drawing/2014/main" id="{CFB50F2A-2AB2-4F75-9F53-BA64264A84B3}"/>
              </a:ext>
            </a:extLst>
          </p:cNvPr>
          <p:cNvSpPr/>
          <p:nvPr/>
        </p:nvSpPr>
        <p:spPr>
          <a:xfrm rot="10800000">
            <a:off x="5344597" y="815156"/>
            <a:ext cx="3029838" cy="784830"/>
          </a:xfrm>
          <a:prstGeom prst="round2SameRect">
            <a:avLst/>
          </a:prstGeom>
          <a:solidFill>
            <a:srgbClr val="286398"/>
          </a:solidFill>
          <a:ln>
            <a:noFill/>
          </a:ln>
          <a:scene3d>
            <a:camera prst="orthographicFront"/>
            <a:lightRig rig="threePt" dir="t"/>
          </a:scene3d>
          <a:sp3d>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04C4EEB4-D2E5-4E7C-BAA4-C9CA9DAB7EE0}"/>
              </a:ext>
            </a:extLst>
          </p:cNvPr>
          <p:cNvSpPr txBox="1">
            <a:spLocks/>
          </p:cNvSpPr>
          <p:nvPr/>
        </p:nvSpPr>
        <p:spPr>
          <a:xfrm>
            <a:off x="5545024" y="915300"/>
            <a:ext cx="2628984" cy="471177"/>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200" b="1" i="1" dirty="0">
                <a:solidFill>
                  <a:schemeClr val="bg1"/>
                </a:solidFill>
                <a:latin typeface="+mj-lt"/>
              </a:rPr>
              <a:t>Question to Consider</a:t>
            </a:r>
          </a:p>
        </p:txBody>
      </p:sp>
      <p:sp>
        <p:nvSpPr>
          <p:cNvPr id="11" name="Content Placeholder 2">
            <a:extLst>
              <a:ext uri="{FF2B5EF4-FFF2-40B4-BE49-F238E27FC236}">
                <a16:creationId xmlns:a16="http://schemas.microsoft.com/office/drawing/2014/main" id="{F8F941DF-B410-4D78-A66C-A3B7DB2445A4}"/>
              </a:ext>
            </a:extLst>
          </p:cNvPr>
          <p:cNvSpPr txBox="1">
            <a:spLocks/>
          </p:cNvSpPr>
          <p:nvPr/>
        </p:nvSpPr>
        <p:spPr>
          <a:xfrm>
            <a:off x="8930736" y="925705"/>
            <a:ext cx="2342864" cy="471177"/>
          </a:xfrm>
          <a:prstGeom prst="rect">
            <a:avLst/>
          </a:prstGeom>
          <a:noFill/>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200" b="1" i="1" dirty="0">
                <a:solidFill>
                  <a:schemeClr val="tx1"/>
                </a:solidFill>
                <a:latin typeface="+mj-lt"/>
              </a:rPr>
              <a:t>How to Answer</a:t>
            </a:r>
          </a:p>
        </p:txBody>
      </p:sp>
      <p:sp>
        <p:nvSpPr>
          <p:cNvPr id="12" name="TextBox 11">
            <a:extLst>
              <a:ext uri="{FF2B5EF4-FFF2-40B4-BE49-F238E27FC236}">
                <a16:creationId xmlns:a16="http://schemas.microsoft.com/office/drawing/2014/main" id="{329FD1E7-6920-46EA-BCBB-CF36371A2A93}"/>
              </a:ext>
            </a:extLst>
          </p:cNvPr>
          <p:cNvSpPr txBox="1"/>
          <p:nvPr/>
        </p:nvSpPr>
        <p:spPr>
          <a:xfrm>
            <a:off x="8653288" y="1627096"/>
            <a:ext cx="2881744" cy="4801314"/>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Identify the needs to address other modes of transportation (e.g., airports, rail and port facilities, passenger transit services, bicycle/pedestrian accommodations, ridesharing, special use lanes) associated with the project.</a:t>
            </a:r>
          </a:p>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Discuss how the proposed action will compliment other modes of transportation.</a:t>
            </a:r>
          </a:p>
          <a:p>
            <a:pPr marL="914400" lvl="1" indent="-457200">
              <a:buClr>
                <a:srgbClr val="005A84"/>
              </a:buClr>
              <a:buFont typeface="Arial" panose="020B0604020202020204" pitchFamily="34" charset="0"/>
              <a:buChar char="•"/>
            </a:pPr>
            <a:endParaRPr lang="en-US" dirty="0">
              <a:latin typeface="Frutiger LT Std 45 Light" panose="020B0402020204020204" pitchFamily="34" charset="0"/>
            </a:endParaRPr>
          </a:p>
        </p:txBody>
      </p:sp>
      <p:sp>
        <p:nvSpPr>
          <p:cNvPr id="14" name="TextBox 13">
            <a:extLst>
              <a:ext uri="{FF2B5EF4-FFF2-40B4-BE49-F238E27FC236}">
                <a16:creationId xmlns:a16="http://schemas.microsoft.com/office/drawing/2014/main" id="{3776B670-8AF0-4EFA-A95A-1735F4324BAA}"/>
              </a:ext>
            </a:extLst>
          </p:cNvPr>
          <p:cNvSpPr txBox="1"/>
          <p:nvPr/>
        </p:nvSpPr>
        <p:spPr>
          <a:xfrm>
            <a:off x="5354008" y="1627096"/>
            <a:ext cx="3029839" cy="3139321"/>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How will the proposed project interface with and serve to complement other modes of transportation such as airports, freight facilities, rail and port facilities, bicycle and pedestrian facilities, and passenger transit services?</a:t>
            </a:r>
          </a:p>
          <a:p>
            <a:pPr marL="914400" lvl="1" indent="-457200">
              <a:buClr>
                <a:srgbClr val="005A84"/>
              </a:buClr>
              <a:buFont typeface="Arial" panose="020B0604020202020204" pitchFamily="34" charset="0"/>
              <a:buChar char="•"/>
            </a:pPr>
            <a:endParaRPr lang="en-US" dirty="0">
              <a:latin typeface="Frutiger LT Std 45 Light" panose="020B0402020204020204" pitchFamily="34" charset="0"/>
            </a:endParaRPr>
          </a:p>
        </p:txBody>
      </p:sp>
      <p:grpSp>
        <p:nvGrpSpPr>
          <p:cNvPr id="15" name="Group 14">
            <a:extLst>
              <a:ext uri="{FF2B5EF4-FFF2-40B4-BE49-F238E27FC236}">
                <a16:creationId xmlns:a16="http://schemas.microsoft.com/office/drawing/2014/main" id="{FB5BDC8D-1C87-406B-9523-784E6C0CEA44}"/>
              </a:ext>
            </a:extLst>
          </p:cNvPr>
          <p:cNvGrpSpPr/>
          <p:nvPr/>
        </p:nvGrpSpPr>
        <p:grpSpPr>
          <a:xfrm>
            <a:off x="416267" y="3840788"/>
            <a:ext cx="4826293" cy="2368913"/>
            <a:chOff x="-251844" y="4785325"/>
            <a:chExt cx="4856592" cy="1644652"/>
          </a:xfrm>
          <a:effectLst/>
        </p:grpSpPr>
        <p:sp>
          <p:nvSpPr>
            <p:cNvPr id="17" name="Rectangle: Rounded Corners 16">
              <a:extLst>
                <a:ext uri="{FF2B5EF4-FFF2-40B4-BE49-F238E27FC236}">
                  <a16:creationId xmlns:a16="http://schemas.microsoft.com/office/drawing/2014/main" id="{59A4C43C-4C1A-474B-B11D-50BEED9370CB}"/>
                </a:ext>
              </a:extLst>
            </p:cNvPr>
            <p:cNvSpPr/>
            <p:nvPr/>
          </p:nvSpPr>
          <p:spPr>
            <a:xfrm>
              <a:off x="-251844" y="4785325"/>
              <a:ext cx="4856592" cy="1644652"/>
            </a:xfrm>
            <a:prstGeom prst="roundRect">
              <a:avLst>
                <a:gd name="adj" fmla="val 3004"/>
              </a:avLst>
            </a:prstGeom>
            <a:solidFill>
              <a:srgbClr val="6ABEC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B14D392-4A13-439A-B5B0-D5E067B441DC}"/>
                </a:ext>
              </a:extLst>
            </p:cNvPr>
            <p:cNvSpPr txBox="1"/>
            <p:nvPr/>
          </p:nvSpPr>
          <p:spPr>
            <a:xfrm>
              <a:off x="-154820" y="5088232"/>
              <a:ext cx="4662543" cy="1282070"/>
            </a:xfrm>
            <a:prstGeom prst="rect">
              <a:avLst/>
            </a:prstGeom>
            <a:noFill/>
          </p:spPr>
          <p:txBody>
            <a:bodyPr wrap="square" rtlCol="0">
              <a:spAutoFit/>
            </a:bodyPr>
            <a:lstStyle/>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Freight Plans</a:t>
              </a:r>
            </a:p>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Bicycle and Pedestrian Master Plans</a:t>
              </a:r>
            </a:p>
            <a:p>
              <a:pPr marL="227013" indent="-227013">
                <a:buClr>
                  <a:schemeClr val="bg1"/>
                </a:buClr>
                <a:buFont typeface="Arial" panose="020B0604020202020204" pitchFamily="34" charset="0"/>
                <a:buChar char="•"/>
              </a:pPr>
              <a:r>
                <a:rPr lang="en-US" sz="1600" b="1" dirty="0">
                  <a:solidFill>
                    <a:srgbClr val="005984"/>
                  </a:solidFill>
                  <a:effectLst/>
                  <a:latin typeface="Frutiger LT Std 45 Light" panose="020B0402020204020204" pitchFamily="34" charset="0"/>
                  <a:ea typeface="Calibri" panose="020F0502020204030204" pitchFamily="34" charset="0"/>
                  <a:cs typeface="Times New Roman" panose="02020603050405020304" pitchFamily="18" charset="0"/>
                </a:rPr>
                <a:t>Local or Regional Long Range Transportation Plans</a:t>
              </a:r>
            </a:p>
            <a:p>
              <a:pPr marL="227013" indent="-227013">
                <a:buClr>
                  <a:schemeClr val="bg1"/>
                </a:buClr>
                <a:buFont typeface="Arial" panose="020B0604020202020204" pitchFamily="34" charset="0"/>
                <a:buChar char="•"/>
              </a:pPr>
              <a:r>
                <a:rPr lang="en-US" sz="1600" b="1" dirty="0">
                  <a:solidFill>
                    <a:srgbClr val="005984"/>
                  </a:solidFill>
                  <a:effectLst/>
                  <a:latin typeface="Frutiger LT Std 45 Light" panose="020B0402020204020204" pitchFamily="34" charset="0"/>
                  <a:ea typeface="Calibri" panose="020F0502020204030204" pitchFamily="34" charset="0"/>
                  <a:cs typeface="Times New Roman" panose="02020603050405020304" pitchFamily="18" charset="0"/>
                </a:rPr>
                <a:t>Development Plans</a:t>
              </a:r>
            </a:p>
            <a:p>
              <a:pPr marL="227013" indent="-227013">
                <a:buClr>
                  <a:schemeClr val="bg1"/>
                </a:buClr>
                <a:buFont typeface="Arial" panose="020B0604020202020204" pitchFamily="34" charset="0"/>
                <a:buChar char="•"/>
              </a:pPr>
              <a:r>
                <a:rPr lang="en-US" sz="1600" b="1" dirty="0">
                  <a:solidFill>
                    <a:srgbClr val="005984"/>
                  </a:solidFill>
                  <a:effectLst/>
                  <a:latin typeface="Frutiger LT Std 45 Light" panose="020B0402020204020204" pitchFamily="34" charset="0"/>
                  <a:ea typeface="Calibri" panose="020F0502020204030204" pitchFamily="34" charset="0"/>
                  <a:cs typeface="Times New Roman" panose="02020603050405020304" pitchFamily="18" charset="0"/>
                </a:rPr>
                <a:t>Comprehensive Plans</a:t>
              </a:r>
            </a:p>
            <a:p>
              <a:pPr marL="227013" indent="-227013">
                <a:buClr>
                  <a:schemeClr val="bg1"/>
                </a:buClr>
                <a:buFont typeface="Arial" panose="020B0604020202020204" pitchFamily="34" charset="0"/>
                <a:buChar char="•"/>
              </a:pPr>
              <a:endParaRPr lang="en-US" b="1" dirty="0">
                <a:solidFill>
                  <a:srgbClr val="005984"/>
                </a:solidFill>
                <a:latin typeface="Frutiger LT Std 45 Light" panose="020B0402020204020204" pitchFamily="34" charset="0"/>
                <a:cs typeface="Arial" panose="020B0604020202020204" pitchFamily="34" charset="0"/>
              </a:endParaRPr>
            </a:p>
          </p:txBody>
        </p:sp>
      </p:grpSp>
      <p:sp>
        <p:nvSpPr>
          <p:cNvPr id="19" name="Rectangle: Top Corners Rounded 18">
            <a:extLst>
              <a:ext uri="{FF2B5EF4-FFF2-40B4-BE49-F238E27FC236}">
                <a16:creationId xmlns:a16="http://schemas.microsoft.com/office/drawing/2014/main" id="{0D7C0D28-57DF-435D-9ACD-165020544F4B}"/>
              </a:ext>
            </a:extLst>
          </p:cNvPr>
          <p:cNvSpPr/>
          <p:nvPr/>
        </p:nvSpPr>
        <p:spPr>
          <a:xfrm>
            <a:off x="477396" y="3885727"/>
            <a:ext cx="4704034" cy="369332"/>
          </a:xfrm>
          <a:prstGeom prst="round2SameRect">
            <a:avLst/>
          </a:prstGeom>
          <a:solidFill>
            <a:srgbClr val="286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41651138-D804-45BB-B610-F1F96FB8D0D8}"/>
              </a:ext>
            </a:extLst>
          </p:cNvPr>
          <p:cNvSpPr txBox="1"/>
          <p:nvPr/>
        </p:nvSpPr>
        <p:spPr>
          <a:xfrm>
            <a:off x="507959" y="3875927"/>
            <a:ext cx="4633455" cy="369332"/>
          </a:xfrm>
          <a:prstGeom prst="rect">
            <a:avLst/>
          </a:prstGeom>
          <a:noFill/>
        </p:spPr>
        <p:txBody>
          <a:bodyPr wrap="square">
            <a:spAutoFit/>
          </a:bodyPr>
          <a:lstStyle/>
          <a:p>
            <a:pPr marL="227013" indent="-227013" algn="ctr">
              <a:buClr>
                <a:schemeClr val="bg1"/>
              </a:buClr>
            </a:pPr>
            <a:r>
              <a:rPr lang="en-US" b="1" dirty="0">
                <a:solidFill>
                  <a:srgbClr val="FFFFFF"/>
                </a:solidFill>
                <a:latin typeface="Frutiger LT Std 45 Light" panose="020B0402020204020204" pitchFamily="34" charset="0"/>
                <a:cs typeface="Arial" panose="020B0604020202020204" pitchFamily="34" charset="0"/>
              </a:rPr>
              <a:t>Data Sources</a:t>
            </a:r>
          </a:p>
        </p:txBody>
      </p:sp>
      <p:cxnSp>
        <p:nvCxnSpPr>
          <p:cNvPr id="24" name="Straight Connector 23">
            <a:extLst>
              <a:ext uri="{FF2B5EF4-FFF2-40B4-BE49-F238E27FC236}">
                <a16:creationId xmlns:a16="http://schemas.microsoft.com/office/drawing/2014/main" id="{B242FBBF-C641-4BE6-867D-B8D124EF9021}"/>
              </a:ext>
            </a:extLst>
          </p:cNvPr>
          <p:cNvCxnSpPr/>
          <p:nvPr/>
        </p:nvCxnSpPr>
        <p:spPr>
          <a:xfrm>
            <a:off x="8512022" y="815155"/>
            <a:ext cx="0" cy="5428886"/>
          </a:xfrm>
          <a:prstGeom prst="line">
            <a:avLst/>
          </a:prstGeom>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7508E712-7178-46C0-AAD5-CE1CD9D29A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6942" y="75675"/>
            <a:ext cx="1478960" cy="1478960"/>
          </a:xfrm>
          <a:prstGeom prst="rect">
            <a:avLst/>
          </a:prstGeom>
        </p:spPr>
      </p:pic>
      <p:sp>
        <p:nvSpPr>
          <p:cNvPr id="21" name="Slide Number Placeholder 5">
            <a:extLst>
              <a:ext uri="{FF2B5EF4-FFF2-40B4-BE49-F238E27FC236}">
                <a16:creationId xmlns:a16="http://schemas.microsoft.com/office/drawing/2014/main" id="{25808C4D-6407-431C-8EE8-D35FECBA9429}"/>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31</a:t>
            </a:fld>
            <a:endParaRPr lang="en-US" dirty="0"/>
          </a:p>
        </p:txBody>
      </p:sp>
    </p:spTree>
    <p:extLst>
      <p:ext uri="{BB962C8B-B14F-4D97-AF65-F5344CB8AC3E}">
        <p14:creationId xmlns:p14="http://schemas.microsoft.com/office/powerpoint/2010/main" val="3391298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2013CF-3F2C-439B-88F0-1DE709F04CF4}"/>
              </a:ext>
            </a:extLst>
          </p:cNvPr>
          <p:cNvSpPr>
            <a:spLocks noGrp="1"/>
          </p:cNvSpPr>
          <p:nvPr>
            <p:ph type="title"/>
          </p:nvPr>
        </p:nvSpPr>
        <p:spPr>
          <a:xfrm>
            <a:off x="2493818" y="156277"/>
            <a:ext cx="8713333" cy="766749"/>
          </a:xfrm>
        </p:spPr>
        <p:txBody>
          <a:bodyPr/>
          <a:lstStyle/>
          <a:p>
            <a:r>
              <a:rPr lang="en-US" dirty="0"/>
              <a:t>Need Element - Modal Interrelationships - Example</a:t>
            </a:r>
          </a:p>
        </p:txBody>
      </p:sp>
      <p:sp>
        <p:nvSpPr>
          <p:cNvPr id="6" name="Oval 5">
            <a:extLst>
              <a:ext uri="{FF2B5EF4-FFF2-40B4-BE49-F238E27FC236}">
                <a16:creationId xmlns:a16="http://schemas.microsoft.com/office/drawing/2014/main" id="{8B7C70D1-A9F0-4348-90C7-C5E781320116}"/>
              </a:ext>
            </a:extLst>
          </p:cNvPr>
          <p:cNvSpPr/>
          <p:nvPr/>
        </p:nvSpPr>
        <p:spPr>
          <a:xfrm>
            <a:off x="576942" y="-1"/>
            <a:ext cx="1480457" cy="1480457"/>
          </a:xfrm>
          <a:prstGeom prst="ellipse">
            <a:avLst/>
          </a:prstGeom>
          <a:solidFill>
            <a:srgbClr val="4D4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Top Corners Rounded 7">
            <a:extLst>
              <a:ext uri="{FF2B5EF4-FFF2-40B4-BE49-F238E27FC236}">
                <a16:creationId xmlns:a16="http://schemas.microsoft.com/office/drawing/2014/main" id="{85ADF972-FC2A-482F-B6C9-697E8EFC3B60}"/>
              </a:ext>
            </a:extLst>
          </p:cNvPr>
          <p:cNvSpPr/>
          <p:nvPr/>
        </p:nvSpPr>
        <p:spPr>
          <a:xfrm rot="16200000">
            <a:off x="1528529" y="4004188"/>
            <a:ext cx="1274730" cy="2532344"/>
          </a:xfrm>
          <a:prstGeom prst="round2SameRect">
            <a:avLst>
              <a:gd name="adj1" fmla="val 10870"/>
              <a:gd name="adj2" fmla="val 0"/>
            </a:avLst>
          </a:prstGeom>
          <a:solidFill>
            <a:srgbClr val="0F8CCC"/>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Top Corners Rounded 8">
            <a:extLst>
              <a:ext uri="{FF2B5EF4-FFF2-40B4-BE49-F238E27FC236}">
                <a16:creationId xmlns:a16="http://schemas.microsoft.com/office/drawing/2014/main" id="{42E2F3A2-AC54-495A-90DE-D1C18D1F1911}"/>
              </a:ext>
            </a:extLst>
          </p:cNvPr>
          <p:cNvSpPr/>
          <p:nvPr/>
        </p:nvSpPr>
        <p:spPr>
          <a:xfrm rot="16200000">
            <a:off x="1543646" y="1074983"/>
            <a:ext cx="1274730" cy="2502109"/>
          </a:xfrm>
          <a:prstGeom prst="round2SameRect">
            <a:avLst>
              <a:gd name="adj1" fmla="val 10870"/>
              <a:gd name="adj2" fmla="val 0"/>
            </a:avLst>
          </a:prstGeom>
          <a:solidFill>
            <a:srgbClr val="6ABEC8"/>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695D39C-4648-4ADC-94D2-E12943556671}"/>
              </a:ext>
            </a:extLst>
          </p:cNvPr>
          <p:cNvSpPr txBox="1"/>
          <p:nvPr/>
        </p:nvSpPr>
        <p:spPr>
          <a:xfrm>
            <a:off x="970723" y="2114819"/>
            <a:ext cx="2390344" cy="461665"/>
          </a:xfrm>
          <a:prstGeom prst="rect">
            <a:avLst/>
          </a:prstGeom>
          <a:noFill/>
          <a:effectLst/>
        </p:spPr>
        <p:txBody>
          <a:bodyPr wrap="square">
            <a:spAutoFit/>
          </a:bodyPr>
          <a:lstStyle/>
          <a:p>
            <a:pPr algn="ctr"/>
            <a:r>
              <a:rPr lang="en-US" sz="2400" i="1" dirty="0">
                <a:latin typeface="Franklin Gothic Medium" panose="020B0603020102020204" pitchFamily="34" charset="0"/>
              </a:rPr>
              <a:t>Project Example</a:t>
            </a:r>
          </a:p>
        </p:txBody>
      </p:sp>
      <p:sp>
        <p:nvSpPr>
          <p:cNvPr id="12" name="Rectangle: Top Corners Rounded 11">
            <a:extLst>
              <a:ext uri="{FF2B5EF4-FFF2-40B4-BE49-F238E27FC236}">
                <a16:creationId xmlns:a16="http://schemas.microsoft.com/office/drawing/2014/main" id="{042CCF53-AF19-49BA-8771-7F986AAE8C10}"/>
              </a:ext>
            </a:extLst>
          </p:cNvPr>
          <p:cNvSpPr/>
          <p:nvPr/>
        </p:nvSpPr>
        <p:spPr>
          <a:xfrm rot="16200000">
            <a:off x="1537573" y="2511443"/>
            <a:ext cx="1256645" cy="2532344"/>
          </a:xfrm>
          <a:prstGeom prst="round2SameRect">
            <a:avLst>
              <a:gd name="adj1" fmla="val 10870"/>
              <a:gd name="adj2" fmla="val 0"/>
            </a:avLst>
          </a:prstGeom>
          <a:solidFill>
            <a:srgbClr val="F8CD4A"/>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3F0EB20-6AD8-4C4C-8367-C9A58C2087D2}"/>
              </a:ext>
            </a:extLst>
          </p:cNvPr>
          <p:cNvSpPr txBox="1"/>
          <p:nvPr/>
        </p:nvSpPr>
        <p:spPr>
          <a:xfrm>
            <a:off x="479423" y="3586997"/>
            <a:ext cx="3403176" cy="461665"/>
          </a:xfrm>
          <a:prstGeom prst="rect">
            <a:avLst/>
          </a:prstGeom>
          <a:noFill/>
          <a:effectLst/>
        </p:spPr>
        <p:txBody>
          <a:bodyPr wrap="square">
            <a:spAutoFit/>
          </a:bodyPr>
          <a:lstStyle/>
          <a:p>
            <a:pPr algn="ctr"/>
            <a:r>
              <a:rPr lang="en-US" sz="2400" i="1" dirty="0">
                <a:latin typeface="Franklin Gothic Medium" panose="020B0603020102020204" pitchFamily="34" charset="0"/>
              </a:rPr>
              <a:t>Purpose</a:t>
            </a:r>
          </a:p>
        </p:txBody>
      </p:sp>
      <p:sp>
        <p:nvSpPr>
          <p:cNvPr id="14" name="Content Placeholder 1">
            <a:extLst>
              <a:ext uri="{FF2B5EF4-FFF2-40B4-BE49-F238E27FC236}">
                <a16:creationId xmlns:a16="http://schemas.microsoft.com/office/drawing/2014/main" id="{B46C9854-F570-433E-9D0B-28B2D04C4633}"/>
              </a:ext>
            </a:extLst>
          </p:cNvPr>
          <p:cNvSpPr>
            <a:spLocks noGrp="1"/>
          </p:cNvSpPr>
          <p:nvPr>
            <p:ph idx="1"/>
          </p:nvPr>
        </p:nvSpPr>
        <p:spPr>
          <a:xfrm>
            <a:off x="4163437" y="4826906"/>
            <a:ext cx="7261361" cy="979237"/>
          </a:xfrm>
        </p:spPr>
        <p:txBody>
          <a:bodyPr>
            <a:normAutofit/>
          </a:bodyPr>
          <a:lstStyle/>
          <a:p>
            <a:pPr>
              <a:lnSpc>
                <a:spcPct val="100000"/>
              </a:lnSpc>
            </a:pPr>
            <a:r>
              <a:rPr lang="en-US" sz="1600" b="0" i="0" dirty="0">
                <a:solidFill>
                  <a:srgbClr val="000000"/>
                </a:solidFill>
                <a:effectLst/>
              </a:rPr>
              <a:t>The </a:t>
            </a:r>
            <a:r>
              <a:rPr lang="en-US" sz="1600" b="1" i="0" dirty="0">
                <a:solidFill>
                  <a:srgbClr val="000000"/>
                </a:solidFill>
                <a:effectLst/>
              </a:rPr>
              <a:t>Need </a:t>
            </a:r>
            <a:r>
              <a:rPr lang="en-US" sz="1600" b="0" i="0" dirty="0">
                <a:solidFill>
                  <a:srgbClr val="000000"/>
                </a:solidFill>
                <a:effectLst/>
              </a:rPr>
              <a:t>for this project is to </a:t>
            </a:r>
            <a:r>
              <a:rPr lang="en-US" sz="1600" kern="1200" dirty="0">
                <a:solidFill>
                  <a:srgbClr val="000000"/>
                </a:solidFill>
                <a:effectLst/>
                <a:latin typeface="Frutiger LT Std 45 Light" panose="020B0402020204020204" pitchFamily="34" charset="0"/>
                <a:ea typeface="Times New Roman" panose="02020603050405020304" pitchFamily="18" charset="0"/>
                <a:cs typeface="Arial" panose="020B0604020202020204" pitchFamily="34" charset="0"/>
              </a:rPr>
              <a:t>improve projected Level of Service F on Hwy 10, expected to occur within the next two years, and to eliminate significant delays of freight between the port and I-99. </a:t>
            </a:r>
            <a:endParaRPr lang="en-US" sz="1600" dirty="0"/>
          </a:p>
        </p:txBody>
      </p:sp>
      <p:sp>
        <p:nvSpPr>
          <p:cNvPr id="15" name="Content Placeholder 1">
            <a:extLst>
              <a:ext uri="{FF2B5EF4-FFF2-40B4-BE49-F238E27FC236}">
                <a16:creationId xmlns:a16="http://schemas.microsoft.com/office/drawing/2014/main" id="{B51DB591-F24C-4DC5-AE97-038D58F15583}"/>
              </a:ext>
            </a:extLst>
          </p:cNvPr>
          <p:cNvSpPr txBox="1">
            <a:spLocks/>
          </p:cNvSpPr>
          <p:nvPr/>
        </p:nvSpPr>
        <p:spPr>
          <a:xfrm>
            <a:off x="4163437" y="1731733"/>
            <a:ext cx="7261361" cy="14804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spcBef>
                <a:spcPts val="0"/>
              </a:spcBef>
              <a:spcAft>
                <a:spcPts val="0"/>
              </a:spcAft>
            </a:pPr>
            <a:r>
              <a:rPr lang="en-US" sz="1600" kern="1200" dirty="0">
                <a:solidFill>
                  <a:srgbClr val="000000"/>
                </a:solidFill>
                <a:effectLst/>
                <a:ea typeface="Times New Roman" panose="02020603050405020304" pitchFamily="18" charset="0"/>
                <a:cs typeface="Times New Roman" panose="02020603050405020304" pitchFamily="18" charset="0"/>
              </a:rPr>
              <a:t>The Port of Riverdale is expanding its facility to receive and distribute more goods. Hwy 10 is the major distribution route that connects the port to I-99. Hwy 10, a two-lane road, is currently at capacity for vehicles and port freight and will not be able to accommodate the additional future freight traffic from an expanded port facility. </a:t>
            </a:r>
            <a:endParaRPr lang="en-US" sz="1600" dirty="0">
              <a:effectLst/>
              <a:ea typeface="Times New Roman" panose="02020603050405020304" pitchFamily="18" charset="0"/>
            </a:endParaRPr>
          </a:p>
        </p:txBody>
      </p:sp>
      <p:sp>
        <p:nvSpPr>
          <p:cNvPr id="17" name="Content Placeholder 1">
            <a:extLst>
              <a:ext uri="{FF2B5EF4-FFF2-40B4-BE49-F238E27FC236}">
                <a16:creationId xmlns:a16="http://schemas.microsoft.com/office/drawing/2014/main" id="{1050DB23-791E-4C17-B1EB-126948A5F688}"/>
              </a:ext>
            </a:extLst>
          </p:cNvPr>
          <p:cNvSpPr txBox="1">
            <a:spLocks/>
          </p:cNvSpPr>
          <p:nvPr/>
        </p:nvSpPr>
        <p:spPr>
          <a:xfrm>
            <a:off x="4163437" y="3421422"/>
            <a:ext cx="7261361" cy="8873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0" i="0" dirty="0">
                <a:solidFill>
                  <a:srgbClr val="000000"/>
                </a:solidFill>
                <a:effectLst/>
              </a:rPr>
              <a:t>The </a:t>
            </a:r>
            <a:r>
              <a:rPr lang="en-US" sz="1600" b="1" i="0" dirty="0">
                <a:solidFill>
                  <a:srgbClr val="000000"/>
                </a:solidFill>
                <a:effectLst/>
              </a:rPr>
              <a:t>Purpose </a:t>
            </a:r>
            <a:r>
              <a:rPr lang="en-US" sz="1600" b="0" i="0" dirty="0">
                <a:solidFill>
                  <a:srgbClr val="000000"/>
                </a:solidFill>
                <a:effectLst/>
              </a:rPr>
              <a:t>of this project is to improve intermodal connectivity by creating a corridor with increased capacity along </a:t>
            </a:r>
            <a:r>
              <a:rPr lang="en-US" sz="1600" kern="1200" dirty="0">
                <a:solidFill>
                  <a:srgbClr val="000000"/>
                </a:solidFill>
                <a:effectLst/>
                <a:ea typeface="Times New Roman" panose="02020603050405020304" pitchFamily="18" charset="0"/>
                <a:cs typeface="Times New Roman" panose="02020603050405020304" pitchFamily="18" charset="0"/>
              </a:rPr>
              <a:t>Hwy 10 between the port and I-99 to accommodate future freight.</a:t>
            </a:r>
            <a:endParaRPr lang="en-US" sz="1600" dirty="0">
              <a:effectLst/>
              <a:ea typeface="Times New Roman" panose="02020603050405020304" pitchFamily="18" charset="0"/>
            </a:endParaRPr>
          </a:p>
          <a:p>
            <a:pPr>
              <a:lnSpc>
                <a:spcPct val="100000"/>
              </a:lnSpc>
            </a:pPr>
            <a:endParaRPr lang="en-US" sz="1600" dirty="0"/>
          </a:p>
        </p:txBody>
      </p:sp>
      <p:pic>
        <p:nvPicPr>
          <p:cNvPr id="18" name="Graphic 17">
            <a:extLst>
              <a:ext uri="{FF2B5EF4-FFF2-40B4-BE49-F238E27FC236}">
                <a16:creationId xmlns:a16="http://schemas.microsoft.com/office/drawing/2014/main" id="{4AF00F07-6BAF-47A1-8182-648E9AD31F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942" y="75675"/>
            <a:ext cx="1478960" cy="1478960"/>
          </a:xfrm>
          <a:prstGeom prst="rect">
            <a:avLst/>
          </a:prstGeom>
        </p:spPr>
      </p:pic>
      <p:sp>
        <p:nvSpPr>
          <p:cNvPr id="19" name="Slide Number Placeholder 5">
            <a:extLst>
              <a:ext uri="{FF2B5EF4-FFF2-40B4-BE49-F238E27FC236}">
                <a16:creationId xmlns:a16="http://schemas.microsoft.com/office/drawing/2014/main" id="{9A1C94D2-531D-4A1C-9657-BFFA73121EC3}"/>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32</a:t>
            </a:fld>
            <a:endParaRPr lang="en-US" dirty="0"/>
          </a:p>
        </p:txBody>
      </p:sp>
      <p:sp>
        <p:nvSpPr>
          <p:cNvPr id="20" name="TextBox 19">
            <a:extLst>
              <a:ext uri="{FF2B5EF4-FFF2-40B4-BE49-F238E27FC236}">
                <a16:creationId xmlns:a16="http://schemas.microsoft.com/office/drawing/2014/main" id="{8EF759EF-C9F0-4682-9D46-3717C02F0D06}"/>
              </a:ext>
            </a:extLst>
          </p:cNvPr>
          <p:cNvSpPr txBox="1"/>
          <p:nvPr/>
        </p:nvSpPr>
        <p:spPr>
          <a:xfrm>
            <a:off x="1102082" y="4823480"/>
            <a:ext cx="2127622" cy="1138773"/>
          </a:xfrm>
          <a:prstGeom prst="rect">
            <a:avLst/>
          </a:prstGeom>
          <a:noFill/>
          <a:effectLst/>
        </p:spPr>
        <p:txBody>
          <a:bodyPr wrap="square">
            <a:spAutoFit/>
          </a:bodyPr>
          <a:lstStyle/>
          <a:p>
            <a:pPr algn="ctr"/>
            <a:r>
              <a:rPr lang="en-US" sz="2400" i="1" dirty="0">
                <a:latin typeface="Franklin Gothic Medium" panose="020B0603020102020204" pitchFamily="34" charset="0"/>
              </a:rPr>
              <a:t>Need</a:t>
            </a:r>
          </a:p>
          <a:p>
            <a:pPr algn="ctr"/>
            <a:r>
              <a:rPr lang="en-US" sz="1000" i="1" dirty="0">
                <a:latin typeface="Franklin Gothic Medium" panose="020B0603020102020204" pitchFamily="34" charset="0"/>
              </a:rPr>
              <a:t>(Insert data to support Need after this statement)</a:t>
            </a:r>
          </a:p>
          <a:p>
            <a:pPr algn="ctr"/>
            <a:endParaRPr lang="en-US" sz="2400" i="1" dirty="0">
              <a:latin typeface="Franklin Gothic Medium" panose="020B0603020102020204" pitchFamily="34" charset="0"/>
            </a:endParaRPr>
          </a:p>
        </p:txBody>
      </p:sp>
    </p:spTree>
    <p:extLst>
      <p:ext uri="{BB962C8B-B14F-4D97-AF65-F5344CB8AC3E}">
        <p14:creationId xmlns:p14="http://schemas.microsoft.com/office/powerpoint/2010/main" val="33286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ater, sky, outdoor, nature&#10;&#10;Description automatically generated">
            <a:extLst>
              <a:ext uri="{FF2B5EF4-FFF2-40B4-BE49-F238E27FC236}">
                <a16:creationId xmlns:a16="http://schemas.microsoft.com/office/drawing/2014/main" id="{09650E5F-A048-4FE6-8ECB-6C2AB8E8D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466" y="1285268"/>
            <a:ext cx="4565669" cy="2568189"/>
          </a:xfrm>
          <a:prstGeom prst="rect">
            <a:avLst/>
          </a:prstGeom>
        </p:spPr>
      </p:pic>
      <p:sp>
        <p:nvSpPr>
          <p:cNvPr id="16" name="Title 15">
            <a:extLst>
              <a:ext uri="{FF2B5EF4-FFF2-40B4-BE49-F238E27FC236}">
                <a16:creationId xmlns:a16="http://schemas.microsoft.com/office/drawing/2014/main" id="{672013CF-3F2C-439B-88F0-1DE709F04CF4}"/>
              </a:ext>
            </a:extLst>
          </p:cNvPr>
          <p:cNvSpPr>
            <a:spLocks noGrp="1"/>
          </p:cNvSpPr>
          <p:nvPr>
            <p:ph type="title"/>
          </p:nvPr>
        </p:nvSpPr>
        <p:spPr>
          <a:xfrm>
            <a:off x="2447636" y="156277"/>
            <a:ext cx="8759515" cy="766749"/>
          </a:xfrm>
        </p:spPr>
        <p:txBody>
          <a:bodyPr/>
          <a:lstStyle/>
          <a:p>
            <a:r>
              <a:rPr lang="en-US" dirty="0"/>
              <a:t>Need Element - Roadway Deficiencies</a:t>
            </a:r>
          </a:p>
        </p:txBody>
      </p:sp>
      <p:sp>
        <p:nvSpPr>
          <p:cNvPr id="9" name="Oval 8">
            <a:extLst>
              <a:ext uri="{FF2B5EF4-FFF2-40B4-BE49-F238E27FC236}">
                <a16:creationId xmlns:a16="http://schemas.microsoft.com/office/drawing/2014/main" id="{A6509DD8-BD32-4189-AC2F-B8F6DD7903BB}"/>
              </a:ext>
            </a:extLst>
          </p:cNvPr>
          <p:cNvSpPr/>
          <p:nvPr/>
        </p:nvSpPr>
        <p:spPr>
          <a:xfrm>
            <a:off x="576942" y="-1"/>
            <a:ext cx="1480457" cy="1480457"/>
          </a:xfrm>
          <a:prstGeom prst="ellipse">
            <a:avLst/>
          </a:prstGeom>
          <a:solidFill>
            <a:srgbClr val="8D9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B0E1D013-C58D-47C8-97BB-6BC6211E8C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483" y="62587"/>
            <a:ext cx="1649749" cy="1998902"/>
          </a:xfrm>
          <a:prstGeom prst="rect">
            <a:avLst/>
          </a:prstGeom>
          <a:effectLst>
            <a:outerShdw blurRad="50800" dist="38100" dir="2700000" algn="tl" rotWithShape="0">
              <a:prstClr val="black">
                <a:alpha val="40000"/>
              </a:prstClr>
            </a:outerShdw>
          </a:effectLst>
        </p:spPr>
      </p:pic>
      <p:sp>
        <p:nvSpPr>
          <p:cNvPr id="6" name="Rectangle: Top Corners Rounded 5">
            <a:extLst>
              <a:ext uri="{FF2B5EF4-FFF2-40B4-BE49-F238E27FC236}">
                <a16:creationId xmlns:a16="http://schemas.microsoft.com/office/drawing/2014/main" id="{BC7CC2D1-FFCC-4B30-BF78-6BD8F4C4A716}"/>
              </a:ext>
            </a:extLst>
          </p:cNvPr>
          <p:cNvSpPr/>
          <p:nvPr/>
        </p:nvSpPr>
        <p:spPr>
          <a:xfrm rot="10800000">
            <a:off x="8689972" y="815156"/>
            <a:ext cx="2881745" cy="784830"/>
          </a:xfrm>
          <a:prstGeom prst="round2SameRect">
            <a:avLst/>
          </a:prstGeom>
          <a:solidFill>
            <a:srgbClr val="D7B428"/>
          </a:solidFill>
          <a:ln>
            <a:noFill/>
          </a:ln>
          <a:scene3d>
            <a:camera prst="orthographicFront"/>
            <a:lightRig rig="threePt" dir="t"/>
          </a:scene3d>
          <a:sp3d>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Top Corners Rounded 6">
            <a:extLst>
              <a:ext uri="{FF2B5EF4-FFF2-40B4-BE49-F238E27FC236}">
                <a16:creationId xmlns:a16="http://schemas.microsoft.com/office/drawing/2014/main" id="{E2DAC091-AC97-451C-B6E0-BF9588621682}"/>
              </a:ext>
            </a:extLst>
          </p:cNvPr>
          <p:cNvSpPr/>
          <p:nvPr/>
        </p:nvSpPr>
        <p:spPr>
          <a:xfrm rot="10800000">
            <a:off x="5192922" y="812892"/>
            <a:ext cx="3029838" cy="784830"/>
          </a:xfrm>
          <a:prstGeom prst="round2SameRect">
            <a:avLst/>
          </a:prstGeom>
          <a:solidFill>
            <a:srgbClr val="286398"/>
          </a:solidFill>
          <a:ln>
            <a:noFill/>
          </a:ln>
          <a:scene3d>
            <a:camera prst="orthographicFront"/>
            <a:lightRig rig="threePt" dir="t"/>
          </a:scene3d>
          <a:sp3d>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ED8AC6DE-12EC-4339-B7BC-9E63D3DDEE35}"/>
              </a:ext>
            </a:extLst>
          </p:cNvPr>
          <p:cNvSpPr txBox="1">
            <a:spLocks/>
          </p:cNvSpPr>
          <p:nvPr/>
        </p:nvSpPr>
        <p:spPr>
          <a:xfrm>
            <a:off x="5393349" y="913036"/>
            <a:ext cx="2628984" cy="471177"/>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200" b="1" i="1" dirty="0">
                <a:solidFill>
                  <a:schemeClr val="bg1"/>
                </a:solidFill>
                <a:latin typeface="+mj-lt"/>
              </a:rPr>
              <a:t>Questions to Consider</a:t>
            </a:r>
          </a:p>
        </p:txBody>
      </p:sp>
      <p:sp>
        <p:nvSpPr>
          <p:cNvPr id="11" name="Content Placeholder 2">
            <a:extLst>
              <a:ext uri="{FF2B5EF4-FFF2-40B4-BE49-F238E27FC236}">
                <a16:creationId xmlns:a16="http://schemas.microsoft.com/office/drawing/2014/main" id="{8BADD6B9-10E5-42D1-B0C8-F15C7537BA3E}"/>
              </a:ext>
            </a:extLst>
          </p:cNvPr>
          <p:cNvSpPr txBox="1">
            <a:spLocks/>
          </p:cNvSpPr>
          <p:nvPr/>
        </p:nvSpPr>
        <p:spPr>
          <a:xfrm>
            <a:off x="8976831" y="925705"/>
            <a:ext cx="2342864" cy="471177"/>
          </a:xfrm>
          <a:prstGeom prst="rect">
            <a:avLst/>
          </a:prstGeom>
          <a:noFill/>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200" b="1" i="1" dirty="0">
                <a:solidFill>
                  <a:schemeClr val="tx1"/>
                </a:solidFill>
                <a:latin typeface="+mj-lt"/>
              </a:rPr>
              <a:t>How to Answer</a:t>
            </a:r>
          </a:p>
        </p:txBody>
      </p:sp>
      <p:sp>
        <p:nvSpPr>
          <p:cNvPr id="12" name="TextBox 11">
            <a:extLst>
              <a:ext uri="{FF2B5EF4-FFF2-40B4-BE49-F238E27FC236}">
                <a16:creationId xmlns:a16="http://schemas.microsoft.com/office/drawing/2014/main" id="{1B8375DC-A251-4348-8C91-43E76128C28D}"/>
              </a:ext>
            </a:extLst>
          </p:cNvPr>
          <p:cNvSpPr txBox="1"/>
          <p:nvPr/>
        </p:nvSpPr>
        <p:spPr>
          <a:xfrm>
            <a:off x="8340529" y="1627096"/>
            <a:ext cx="3615944" cy="5062924"/>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sz="1700" dirty="0">
                <a:latin typeface="Frutiger LT Std 45 Light" panose="020B0402020204020204" pitchFamily="34" charset="0"/>
              </a:rPr>
              <a:t>The need and rationale behind reconstructing or replacing a roadway or existing bridge must be provided.</a:t>
            </a:r>
          </a:p>
          <a:p>
            <a:pPr marL="287338" lvl="1" indent="-227013">
              <a:buClr>
                <a:srgbClr val="005A84"/>
              </a:buClr>
              <a:buFont typeface="Arial" panose="020B0604020202020204" pitchFamily="34" charset="0"/>
              <a:buChar char="•"/>
            </a:pPr>
            <a:r>
              <a:rPr lang="en-US" sz="1700" dirty="0">
                <a:latin typeface="Frutiger LT Std 45 Light" panose="020B0402020204020204" pitchFamily="34" charset="0"/>
              </a:rPr>
              <a:t>Provide a detailed description of the existing structure(s) and their deficiencies. Deficiencies may include substandard geometrics, load limits on structures, inadequate SIS roadway design standards </a:t>
            </a:r>
            <a:r>
              <a:rPr lang="en-US" sz="1700" b="0" i="0" dirty="0">
                <a:solidFill>
                  <a:srgbClr val="000000"/>
                </a:solidFill>
                <a:effectLst/>
                <a:latin typeface="Frutiger LT Std 45 Light" panose="020B0402020204020204" pitchFamily="34" charset="0"/>
              </a:rPr>
              <a:t>and/or high maintenance costs.</a:t>
            </a:r>
          </a:p>
          <a:p>
            <a:pPr marL="287338" lvl="1" indent="-227013">
              <a:buClr>
                <a:srgbClr val="005A84"/>
              </a:buClr>
              <a:buFont typeface="Arial" panose="020B0604020202020204" pitchFamily="34" charset="0"/>
              <a:buChar char="•"/>
            </a:pPr>
            <a:r>
              <a:rPr lang="en-US" sz="1700" dirty="0">
                <a:latin typeface="Frutiger LT Std 45 Light" panose="020B0402020204020204" pitchFamily="34" charset="0"/>
              </a:rPr>
              <a:t>For bridges, the deficiencies identified may be the result of structural and functional ratings, horizontal and vertical clearances, state of repair, weight restrictions or limitations.</a:t>
            </a:r>
          </a:p>
          <a:p>
            <a:pPr marL="914400" lvl="1" indent="-457200">
              <a:buClr>
                <a:srgbClr val="005A84"/>
              </a:buClr>
              <a:buFont typeface="Arial" panose="020B0604020202020204" pitchFamily="34" charset="0"/>
              <a:buChar char="•"/>
            </a:pPr>
            <a:endParaRPr lang="en-US" sz="1700" dirty="0">
              <a:latin typeface="Frutiger LT Std 45 Light" panose="020B0402020204020204" pitchFamily="34" charset="0"/>
            </a:endParaRPr>
          </a:p>
        </p:txBody>
      </p:sp>
      <p:sp>
        <p:nvSpPr>
          <p:cNvPr id="14" name="TextBox 13">
            <a:extLst>
              <a:ext uri="{FF2B5EF4-FFF2-40B4-BE49-F238E27FC236}">
                <a16:creationId xmlns:a16="http://schemas.microsoft.com/office/drawing/2014/main" id="{199B6483-2BDA-4315-8EB8-A1734EC0EA33}"/>
              </a:ext>
            </a:extLst>
          </p:cNvPr>
          <p:cNvSpPr txBox="1"/>
          <p:nvPr/>
        </p:nvSpPr>
        <p:spPr>
          <a:xfrm>
            <a:off x="5202333" y="1624832"/>
            <a:ext cx="3029839" cy="3139321"/>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Is the proposed project necessary to correct existing roadway deficiencies? </a:t>
            </a:r>
          </a:p>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How will the proposed project address the deficiencies?</a:t>
            </a:r>
          </a:p>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Is there a deficient or substandard bridge?</a:t>
            </a:r>
          </a:p>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Does the current facility meet Design Standards?</a:t>
            </a:r>
          </a:p>
        </p:txBody>
      </p:sp>
      <p:grpSp>
        <p:nvGrpSpPr>
          <p:cNvPr id="15" name="Group 14">
            <a:extLst>
              <a:ext uri="{FF2B5EF4-FFF2-40B4-BE49-F238E27FC236}">
                <a16:creationId xmlns:a16="http://schemas.microsoft.com/office/drawing/2014/main" id="{0B409520-643F-4AC6-8E31-48D33B37A3D4}"/>
              </a:ext>
            </a:extLst>
          </p:cNvPr>
          <p:cNvGrpSpPr/>
          <p:nvPr/>
        </p:nvGrpSpPr>
        <p:grpSpPr>
          <a:xfrm>
            <a:off x="416267" y="3840788"/>
            <a:ext cx="4704035" cy="2368913"/>
            <a:chOff x="-251844" y="4785325"/>
            <a:chExt cx="4856592" cy="1644652"/>
          </a:xfrm>
          <a:effectLst/>
        </p:grpSpPr>
        <p:sp>
          <p:nvSpPr>
            <p:cNvPr id="17" name="Rectangle: Rounded Corners 16">
              <a:extLst>
                <a:ext uri="{FF2B5EF4-FFF2-40B4-BE49-F238E27FC236}">
                  <a16:creationId xmlns:a16="http://schemas.microsoft.com/office/drawing/2014/main" id="{21DFD62C-8A5D-4CE7-BDFF-3B5877C8B3CB}"/>
                </a:ext>
              </a:extLst>
            </p:cNvPr>
            <p:cNvSpPr/>
            <p:nvPr/>
          </p:nvSpPr>
          <p:spPr>
            <a:xfrm>
              <a:off x="-251844" y="4785325"/>
              <a:ext cx="4856592" cy="1644652"/>
            </a:xfrm>
            <a:prstGeom prst="roundRect">
              <a:avLst>
                <a:gd name="adj" fmla="val 3004"/>
              </a:avLst>
            </a:prstGeom>
            <a:solidFill>
              <a:srgbClr val="6ABEC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503DED2-493A-4910-80B3-6E9EAAE69B3A}"/>
                </a:ext>
              </a:extLst>
            </p:cNvPr>
            <p:cNvSpPr txBox="1"/>
            <p:nvPr/>
          </p:nvSpPr>
          <p:spPr>
            <a:xfrm>
              <a:off x="-154820" y="5088232"/>
              <a:ext cx="4662543" cy="918817"/>
            </a:xfrm>
            <a:prstGeom prst="rect">
              <a:avLst/>
            </a:prstGeom>
            <a:noFill/>
          </p:spPr>
          <p:txBody>
            <a:bodyPr wrap="square" rtlCol="0">
              <a:spAutoFit/>
            </a:bodyPr>
            <a:lstStyle/>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Bridge Inspection Reports</a:t>
              </a:r>
            </a:p>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Pavement Condition Ratings</a:t>
              </a:r>
            </a:p>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Florida Design Manual</a:t>
              </a:r>
            </a:p>
            <a:p>
              <a:pPr marL="227013" indent="-227013">
                <a:buClr>
                  <a:schemeClr val="bg1"/>
                </a:buClr>
                <a:buFont typeface="Arial" panose="020B0604020202020204" pitchFamily="34" charset="0"/>
                <a:buChar char="•"/>
              </a:pPr>
              <a:r>
                <a:rPr lang="en-US" sz="1600" b="1" dirty="0">
                  <a:solidFill>
                    <a:srgbClr val="005984"/>
                  </a:solidFill>
                  <a:latin typeface="Frutiger LT Std 45 Light" panose="020B0402020204020204" pitchFamily="34" charset="0"/>
                  <a:cs typeface="Arial" panose="020B0604020202020204" pitchFamily="34" charset="0"/>
                </a:rPr>
                <a:t>USCG Guide Clearance Lists and Navigational Maps</a:t>
              </a:r>
              <a:endParaRPr lang="en-US" b="1" dirty="0">
                <a:solidFill>
                  <a:srgbClr val="005984"/>
                </a:solidFill>
                <a:latin typeface="Frutiger LT Std 45 Light" panose="020B0402020204020204" pitchFamily="34" charset="0"/>
                <a:cs typeface="Arial" panose="020B0604020202020204" pitchFamily="34" charset="0"/>
              </a:endParaRPr>
            </a:p>
          </p:txBody>
        </p:sp>
      </p:grpSp>
      <p:sp>
        <p:nvSpPr>
          <p:cNvPr id="19" name="Rectangle: Top Corners Rounded 18">
            <a:extLst>
              <a:ext uri="{FF2B5EF4-FFF2-40B4-BE49-F238E27FC236}">
                <a16:creationId xmlns:a16="http://schemas.microsoft.com/office/drawing/2014/main" id="{38D6E373-064E-4594-B7E7-725906752D8E}"/>
              </a:ext>
            </a:extLst>
          </p:cNvPr>
          <p:cNvSpPr/>
          <p:nvPr/>
        </p:nvSpPr>
        <p:spPr>
          <a:xfrm>
            <a:off x="477396" y="3885727"/>
            <a:ext cx="4565669" cy="369332"/>
          </a:xfrm>
          <a:prstGeom prst="round2SameRect">
            <a:avLst/>
          </a:prstGeom>
          <a:solidFill>
            <a:srgbClr val="286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88E24BB-4AF0-413B-B609-C78DDDAE3F06}"/>
              </a:ext>
            </a:extLst>
          </p:cNvPr>
          <p:cNvSpPr txBox="1"/>
          <p:nvPr/>
        </p:nvSpPr>
        <p:spPr>
          <a:xfrm>
            <a:off x="507960" y="3875927"/>
            <a:ext cx="4518366" cy="369332"/>
          </a:xfrm>
          <a:prstGeom prst="rect">
            <a:avLst/>
          </a:prstGeom>
          <a:noFill/>
        </p:spPr>
        <p:txBody>
          <a:bodyPr wrap="square">
            <a:spAutoFit/>
          </a:bodyPr>
          <a:lstStyle/>
          <a:p>
            <a:pPr marL="227013" indent="-227013" algn="ctr">
              <a:buClr>
                <a:schemeClr val="bg1"/>
              </a:buClr>
            </a:pPr>
            <a:r>
              <a:rPr lang="en-US" b="1" dirty="0">
                <a:solidFill>
                  <a:srgbClr val="FFFFFF"/>
                </a:solidFill>
                <a:latin typeface="Frutiger LT Std 45 Light" panose="020B0402020204020204" pitchFamily="34" charset="0"/>
                <a:cs typeface="Arial" panose="020B0604020202020204" pitchFamily="34" charset="0"/>
              </a:rPr>
              <a:t>Data Sources</a:t>
            </a:r>
          </a:p>
        </p:txBody>
      </p:sp>
      <p:cxnSp>
        <p:nvCxnSpPr>
          <p:cNvPr id="22" name="Straight Connector 21">
            <a:extLst>
              <a:ext uri="{FF2B5EF4-FFF2-40B4-BE49-F238E27FC236}">
                <a16:creationId xmlns:a16="http://schemas.microsoft.com/office/drawing/2014/main" id="{68BB80C0-9837-4270-8868-5B690D53EA0D}"/>
              </a:ext>
            </a:extLst>
          </p:cNvPr>
          <p:cNvCxnSpPr/>
          <p:nvPr/>
        </p:nvCxnSpPr>
        <p:spPr>
          <a:xfrm>
            <a:off x="8312362" y="812891"/>
            <a:ext cx="0" cy="5428886"/>
          </a:xfrm>
          <a:prstGeom prst="line">
            <a:avLst/>
          </a:prstGeom>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974D47BE-1314-4CB7-AF7D-5D48BB188DBA}"/>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33</a:t>
            </a:fld>
            <a:endParaRPr lang="en-US" dirty="0"/>
          </a:p>
        </p:txBody>
      </p:sp>
    </p:spTree>
    <p:extLst>
      <p:ext uri="{BB962C8B-B14F-4D97-AF65-F5344CB8AC3E}">
        <p14:creationId xmlns:p14="http://schemas.microsoft.com/office/powerpoint/2010/main" val="3024290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2013CF-3F2C-439B-88F0-1DE709F04CF4}"/>
              </a:ext>
            </a:extLst>
          </p:cNvPr>
          <p:cNvSpPr>
            <a:spLocks noGrp="1"/>
          </p:cNvSpPr>
          <p:nvPr>
            <p:ph type="title"/>
          </p:nvPr>
        </p:nvSpPr>
        <p:spPr>
          <a:xfrm>
            <a:off x="2447636" y="156277"/>
            <a:ext cx="8759515" cy="766749"/>
          </a:xfrm>
        </p:spPr>
        <p:txBody>
          <a:bodyPr/>
          <a:lstStyle/>
          <a:p>
            <a:r>
              <a:rPr lang="en-US" dirty="0"/>
              <a:t>Need Element - Roadway Deficiencies - Example</a:t>
            </a:r>
          </a:p>
        </p:txBody>
      </p:sp>
      <p:sp>
        <p:nvSpPr>
          <p:cNvPr id="9" name="Oval 8">
            <a:extLst>
              <a:ext uri="{FF2B5EF4-FFF2-40B4-BE49-F238E27FC236}">
                <a16:creationId xmlns:a16="http://schemas.microsoft.com/office/drawing/2014/main" id="{A6509DD8-BD32-4189-AC2F-B8F6DD7903BB}"/>
              </a:ext>
            </a:extLst>
          </p:cNvPr>
          <p:cNvSpPr/>
          <p:nvPr/>
        </p:nvSpPr>
        <p:spPr>
          <a:xfrm>
            <a:off x="576942" y="-1"/>
            <a:ext cx="1480457" cy="1480457"/>
          </a:xfrm>
          <a:prstGeom prst="ellipse">
            <a:avLst/>
          </a:prstGeom>
          <a:solidFill>
            <a:srgbClr val="8D9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B0E1D013-C58D-47C8-97BB-6BC6211E8C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483" y="62587"/>
            <a:ext cx="1649749" cy="1998902"/>
          </a:xfrm>
          <a:prstGeom prst="rect">
            <a:avLst/>
          </a:prstGeom>
          <a:effectLst>
            <a:outerShdw blurRad="50800" dist="38100" dir="2700000" algn="tl" rotWithShape="0">
              <a:prstClr val="black">
                <a:alpha val="40000"/>
              </a:prstClr>
            </a:outerShdw>
          </a:effectLst>
        </p:spPr>
      </p:pic>
      <p:sp>
        <p:nvSpPr>
          <p:cNvPr id="6" name="Rectangle: Top Corners Rounded 5">
            <a:extLst>
              <a:ext uri="{FF2B5EF4-FFF2-40B4-BE49-F238E27FC236}">
                <a16:creationId xmlns:a16="http://schemas.microsoft.com/office/drawing/2014/main" id="{003EA339-9725-48B4-A66C-11E6D79E4179}"/>
              </a:ext>
            </a:extLst>
          </p:cNvPr>
          <p:cNvSpPr/>
          <p:nvPr/>
        </p:nvSpPr>
        <p:spPr>
          <a:xfrm rot="16200000">
            <a:off x="1221225" y="3988714"/>
            <a:ext cx="1274730" cy="2563292"/>
          </a:xfrm>
          <a:prstGeom prst="round2SameRect">
            <a:avLst>
              <a:gd name="adj1" fmla="val 10870"/>
              <a:gd name="adj2" fmla="val 0"/>
            </a:avLst>
          </a:prstGeom>
          <a:solidFill>
            <a:srgbClr val="0F8CCC"/>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Top Corners Rounded 6">
            <a:extLst>
              <a:ext uri="{FF2B5EF4-FFF2-40B4-BE49-F238E27FC236}">
                <a16:creationId xmlns:a16="http://schemas.microsoft.com/office/drawing/2014/main" id="{26B4C009-CF7D-4BD1-B22A-D0C5D860E1D1}"/>
              </a:ext>
            </a:extLst>
          </p:cNvPr>
          <p:cNvSpPr/>
          <p:nvPr/>
        </p:nvSpPr>
        <p:spPr>
          <a:xfrm rot="16200000">
            <a:off x="1251816" y="1074983"/>
            <a:ext cx="1274730" cy="2502109"/>
          </a:xfrm>
          <a:prstGeom prst="round2SameRect">
            <a:avLst>
              <a:gd name="adj1" fmla="val 10870"/>
              <a:gd name="adj2" fmla="val 0"/>
            </a:avLst>
          </a:prstGeom>
          <a:solidFill>
            <a:srgbClr val="6ABEC8"/>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5602447-3D82-4E88-97DF-B3D1E0E0E02F}"/>
              </a:ext>
            </a:extLst>
          </p:cNvPr>
          <p:cNvSpPr txBox="1"/>
          <p:nvPr/>
        </p:nvSpPr>
        <p:spPr>
          <a:xfrm>
            <a:off x="678893" y="2114819"/>
            <a:ext cx="2390344" cy="461665"/>
          </a:xfrm>
          <a:prstGeom prst="rect">
            <a:avLst/>
          </a:prstGeom>
          <a:noFill/>
          <a:effectLst/>
        </p:spPr>
        <p:txBody>
          <a:bodyPr wrap="square">
            <a:spAutoFit/>
          </a:bodyPr>
          <a:lstStyle/>
          <a:p>
            <a:pPr algn="ctr"/>
            <a:r>
              <a:rPr lang="en-US" sz="2400" i="1" dirty="0">
                <a:latin typeface="Franklin Gothic Medium" panose="020B0603020102020204" pitchFamily="34" charset="0"/>
              </a:rPr>
              <a:t>Project Example</a:t>
            </a:r>
          </a:p>
        </p:txBody>
      </p:sp>
      <p:sp>
        <p:nvSpPr>
          <p:cNvPr id="12" name="Rectangle: Top Corners Rounded 11">
            <a:extLst>
              <a:ext uri="{FF2B5EF4-FFF2-40B4-BE49-F238E27FC236}">
                <a16:creationId xmlns:a16="http://schemas.microsoft.com/office/drawing/2014/main" id="{74A68302-43F4-4289-B1E1-FCDFF8B1A1E6}"/>
              </a:ext>
            </a:extLst>
          </p:cNvPr>
          <p:cNvSpPr/>
          <p:nvPr/>
        </p:nvSpPr>
        <p:spPr>
          <a:xfrm rot="16200000">
            <a:off x="1245743" y="2511443"/>
            <a:ext cx="1256645" cy="2532344"/>
          </a:xfrm>
          <a:prstGeom prst="round2SameRect">
            <a:avLst>
              <a:gd name="adj1" fmla="val 10870"/>
              <a:gd name="adj2" fmla="val 0"/>
            </a:avLst>
          </a:prstGeom>
          <a:solidFill>
            <a:srgbClr val="F8CD4A"/>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60AB6B0-898B-46DB-8923-08157064EC14}"/>
              </a:ext>
            </a:extLst>
          </p:cNvPr>
          <p:cNvSpPr txBox="1"/>
          <p:nvPr/>
        </p:nvSpPr>
        <p:spPr>
          <a:xfrm>
            <a:off x="187593" y="3586997"/>
            <a:ext cx="3403176" cy="461665"/>
          </a:xfrm>
          <a:prstGeom prst="rect">
            <a:avLst/>
          </a:prstGeom>
          <a:noFill/>
          <a:effectLst/>
        </p:spPr>
        <p:txBody>
          <a:bodyPr wrap="square">
            <a:spAutoFit/>
          </a:bodyPr>
          <a:lstStyle/>
          <a:p>
            <a:pPr algn="ctr"/>
            <a:r>
              <a:rPr lang="en-US" sz="2400" i="1" dirty="0">
                <a:latin typeface="Franklin Gothic Medium" panose="020B0603020102020204" pitchFamily="34" charset="0"/>
              </a:rPr>
              <a:t>Purpose</a:t>
            </a:r>
          </a:p>
        </p:txBody>
      </p:sp>
      <p:sp>
        <p:nvSpPr>
          <p:cNvPr id="14" name="Content Placeholder 1">
            <a:extLst>
              <a:ext uri="{FF2B5EF4-FFF2-40B4-BE49-F238E27FC236}">
                <a16:creationId xmlns:a16="http://schemas.microsoft.com/office/drawing/2014/main" id="{72DE9EE3-D57D-44A8-9808-8E4ACC1A65E3}"/>
              </a:ext>
            </a:extLst>
          </p:cNvPr>
          <p:cNvSpPr>
            <a:spLocks noGrp="1"/>
          </p:cNvSpPr>
          <p:nvPr>
            <p:ph idx="1"/>
          </p:nvPr>
        </p:nvSpPr>
        <p:spPr>
          <a:xfrm>
            <a:off x="4095345" y="4632995"/>
            <a:ext cx="7329454" cy="1027253"/>
          </a:xfrm>
        </p:spPr>
        <p:txBody>
          <a:bodyPr>
            <a:noAutofit/>
          </a:bodyPr>
          <a:lstStyle/>
          <a:p>
            <a:pPr>
              <a:lnSpc>
                <a:spcPct val="100000"/>
              </a:lnSpc>
            </a:pPr>
            <a:r>
              <a:rPr lang="en-US" sz="1600" b="0" i="0" dirty="0">
                <a:solidFill>
                  <a:srgbClr val="000000"/>
                </a:solidFill>
                <a:effectLst/>
              </a:rPr>
              <a:t>The </a:t>
            </a:r>
            <a:r>
              <a:rPr lang="en-US" sz="1600" b="1" i="0" dirty="0">
                <a:solidFill>
                  <a:srgbClr val="000000"/>
                </a:solidFill>
                <a:effectLst/>
              </a:rPr>
              <a:t>Need </a:t>
            </a:r>
            <a:r>
              <a:rPr lang="en-US" sz="1600" b="0" i="0" dirty="0">
                <a:solidFill>
                  <a:srgbClr val="000000"/>
                </a:solidFill>
                <a:effectLst/>
              </a:rPr>
              <a:t>for this project is to address the deficiencies of </a:t>
            </a:r>
            <a:r>
              <a:rPr lang="en-US" sz="1600" dirty="0">
                <a:effectLst/>
                <a:ea typeface="Calibri" panose="020F0502020204030204" pitchFamily="34" charset="0"/>
                <a:cs typeface="Times New Roman" panose="02020603050405020304" pitchFamily="18" charset="0"/>
              </a:rPr>
              <a:t>the existing Seaside Beach Causeway</a:t>
            </a:r>
            <a:r>
              <a:rPr lang="en-US" sz="1600" b="1" dirty="0">
                <a:effectLst/>
                <a:ea typeface="Calibri" panose="020F0502020204030204" pitchFamily="34" charset="0"/>
                <a:cs typeface="Times New Roman" panose="02020603050405020304" pitchFamily="18" charset="0"/>
              </a:rPr>
              <a:t> </a:t>
            </a:r>
            <a:r>
              <a:rPr lang="en-US" sz="1600" dirty="0">
                <a:effectLst/>
                <a:ea typeface="Calibri" panose="020F0502020204030204" pitchFamily="34" charset="0"/>
                <a:cs typeface="Times New Roman" panose="02020603050405020304" pitchFamily="18" charset="0"/>
              </a:rPr>
              <a:t>Bridges which are considered structurally deficient and functionally obsolete by FDOT, and the current navigational and vertical clearance of the north bridge do not meet the minimum requirements by the USCG for bridge height over the Gulf Intracoastal Waterway. </a:t>
            </a:r>
            <a:endParaRPr lang="en-US" sz="1600" dirty="0"/>
          </a:p>
        </p:txBody>
      </p:sp>
      <p:sp>
        <p:nvSpPr>
          <p:cNvPr id="15" name="Content Placeholder 1">
            <a:extLst>
              <a:ext uri="{FF2B5EF4-FFF2-40B4-BE49-F238E27FC236}">
                <a16:creationId xmlns:a16="http://schemas.microsoft.com/office/drawing/2014/main" id="{EEFCEF36-9CF1-4338-9907-9B3FC4BA1879}"/>
              </a:ext>
            </a:extLst>
          </p:cNvPr>
          <p:cNvSpPr txBox="1">
            <a:spLocks/>
          </p:cNvSpPr>
          <p:nvPr/>
        </p:nvSpPr>
        <p:spPr>
          <a:xfrm>
            <a:off x="4095345" y="1197752"/>
            <a:ext cx="7329454" cy="11200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dirty="0">
                <a:effectLst/>
                <a:ea typeface="Calibri" panose="020F0502020204030204" pitchFamily="34" charset="0"/>
                <a:cs typeface="Times New Roman" panose="02020603050405020304" pitchFamily="18" charset="0"/>
              </a:rPr>
              <a:t>The Seaside Beach Causeway consists of </a:t>
            </a:r>
            <a:r>
              <a:rPr lang="en-US" sz="1600" b="0" i="0" dirty="0">
                <a:solidFill>
                  <a:srgbClr val="000000"/>
                </a:solidFill>
                <a:effectLst/>
              </a:rPr>
              <a:t>two bridges (north and south) that connect the communities of Westport and Seaside Beach. The north </a:t>
            </a:r>
            <a:r>
              <a:rPr lang="en-US" sz="1600" dirty="0">
                <a:ea typeface="Calibri" panose="020F0502020204030204" pitchFamily="34" charset="0"/>
                <a:cs typeface="Times New Roman" panose="02020603050405020304" pitchFamily="18" charset="0"/>
              </a:rPr>
              <a:t>bridge does not meet minimum USCG clearances and is starting to deteriorate from the saltwater conditions. The current bridge structures, constructed in 1960, </a:t>
            </a:r>
            <a:r>
              <a:rPr lang="en-US" sz="1600" dirty="0">
                <a:solidFill>
                  <a:srgbClr val="000000"/>
                </a:solidFill>
                <a:ea typeface="Calibri" panose="020F0502020204030204" pitchFamily="34" charset="0"/>
                <a:cs typeface="Times New Roman" panose="02020603050405020304" pitchFamily="18" charset="0"/>
              </a:rPr>
              <a:t>are nearing the end of their useful service lives</a:t>
            </a:r>
            <a:r>
              <a:rPr lang="en-US" sz="1600" dirty="0">
                <a:ea typeface="Calibri" panose="020F0502020204030204" pitchFamily="34" charset="0"/>
                <a:cs typeface="Times New Roman" panose="02020603050405020304" pitchFamily="18" charset="0"/>
              </a:rPr>
              <a:t> and are considered structurally deficient and functionally obsolete by the FDOT. </a:t>
            </a:r>
            <a:r>
              <a:rPr lang="en-US" sz="1600" dirty="0">
                <a:solidFill>
                  <a:srgbClr val="000000"/>
                </a:solidFill>
              </a:rPr>
              <a:t>The next closest bridge crossing to the mainland from the beach communities is 20 miles south in Loveland Beach. </a:t>
            </a:r>
            <a:endParaRPr lang="en-US" sz="1600" dirty="0">
              <a:ea typeface="Calibri" panose="020F0502020204030204" pitchFamily="34" charset="0"/>
              <a:cs typeface="Times New Roman" panose="02020603050405020304" pitchFamily="18" charset="0"/>
            </a:endParaRPr>
          </a:p>
          <a:p>
            <a:pPr>
              <a:lnSpc>
                <a:spcPct val="100000"/>
              </a:lnSpc>
            </a:pPr>
            <a:endParaRPr lang="en-US" sz="1600" dirty="0"/>
          </a:p>
        </p:txBody>
      </p:sp>
      <p:sp>
        <p:nvSpPr>
          <p:cNvPr id="17" name="Content Placeholder 1">
            <a:extLst>
              <a:ext uri="{FF2B5EF4-FFF2-40B4-BE49-F238E27FC236}">
                <a16:creationId xmlns:a16="http://schemas.microsoft.com/office/drawing/2014/main" id="{357779A2-F12E-494A-B628-27DE9CE15EF9}"/>
              </a:ext>
            </a:extLst>
          </p:cNvPr>
          <p:cNvSpPr txBox="1">
            <a:spLocks/>
          </p:cNvSpPr>
          <p:nvPr/>
        </p:nvSpPr>
        <p:spPr>
          <a:xfrm>
            <a:off x="4166465" y="3368144"/>
            <a:ext cx="7329454" cy="8993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0" i="0" dirty="0">
                <a:solidFill>
                  <a:srgbClr val="000000"/>
                </a:solidFill>
                <a:effectLst/>
              </a:rPr>
              <a:t>The </a:t>
            </a:r>
            <a:r>
              <a:rPr lang="en-US" sz="1600" b="1" i="0" dirty="0">
                <a:solidFill>
                  <a:srgbClr val="000000"/>
                </a:solidFill>
                <a:effectLst/>
              </a:rPr>
              <a:t>Purpose </a:t>
            </a:r>
            <a:r>
              <a:rPr lang="en-US" sz="1600" b="0" i="0" dirty="0">
                <a:solidFill>
                  <a:srgbClr val="000000"/>
                </a:solidFill>
                <a:effectLst/>
              </a:rPr>
              <a:t>of this project is to </a:t>
            </a:r>
            <a:r>
              <a:rPr lang="en-US" sz="1600" dirty="0">
                <a:effectLst/>
                <a:ea typeface="Calibri" panose="020F0502020204030204" pitchFamily="34" charset="0"/>
                <a:cs typeface="Times New Roman" panose="02020603050405020304" pitchFamily="18" charset="0"/>
              </a:rPr>
              <a:t>address structural issues related to the existing Seaside Beach Causeway</a:t>
            </a:r>
            <a:r>
              <a:rPr lang="en-US" sz="1600" b="1" dirty="0">
                <a:effectLst/>
                <a:ea typeface="Calibri" panose="020F0502020204030204" pitchFamily="34" charset="0"/>
                <a:cs typeface="Times New Roman" panose="02020603050405020304" pitchFamily="18" charset="0"/>
              </a:rPr>
              <a:t> </a:t>
            </a:r>
            <a:r>
              <a:rPr lang="en-US" sz="1600" dirty="0">
                <a:effectLst/>
                <a:ea typeface="Calibri" panose="020F0502020204030204" pitchFamily="34" charset="0"/>
                <a:cs typeface="Times New Roman" panose="02020603050405020304" pitchFamily="18" charset="0"/>
              </a:rPr>
              <a:t>bridges. </a:t>
            </a:r>
            <a:endParaRPr lang="en-US" sz="1600" dirty="0"/>
          </a:p>
        </p:txBody>
      </p:sp>
      <p:sp>
        <p:nvSpPr>
          <p:cNvPr id="18" name="Slide Number Placeholder 5">
            <a:extLst>
              <a:ext uri="{FF2B5EF4-FFF2-40B4-BE49-F238E27FC236}">
                <a16:creationId xmlns:a16="http://schemas.microsoft.com/office/drawing/2014/main" id="{DAB4D167-6013-4F1F-8BB2-F46A5DE0A3EB}"/>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34</a:t>
            </a:fld>
            <a:endParaRPr lang="en-US" dirty="0"/>
          </a:p>
        </p:txBody>
      </p:sp>
      <p:sp>
        <p:nvSpPr>
          <p:cNvPr id="19" name="TextBox 18">
            <a:extLst>
              <a:ext uri="{FF2B5EF4-FFF2-40B4-BE49-F238E27FC236}">
                <a16:creationId xmlns:a16="http://schemas.microsoft.com/office/drawing/2014/main" id="{6A0080E9-C7F3-422A-9D7C-780DEA299959}"/>
              </a:ext>
            </a:extLst>
          </p:cNvPr>
          <p:cNvSpPr txBox="1"/>
          <p:nvPr/>
        </p:nvSpPr>
        <p:spPr>
          <a:xfrm>
            <a:off x="825370" y="4893924"/>
            <a:ext cx="2127622" cy="1138773"/>
          </a:xfrm>
          <a:prstGeom prst="rect">
            <a:avLst/>
          </a:prstGeom>
          <a:noFill/>
          <a:effectLst/>
        </p:spPr>
        <p:txBody>
          <a:bodyPr wrap="square">
            <a:spAutoFit/>
          </a:bodyPr>
          <a:lstStyle/>
          <a:p>
            <a:pPr algn="ctr"/>
            <a:r>
              <a:rPr lang="en-US" sz="2400" i="1" dirty="0">
                <a:latin typeface="Franklin Gothic Medium" panose="020B0603020102020204" pitchFamily="34" charset="0"/>
              </a:rPr>
              <a:t>Need</a:t>
            </a:r>
          </a:p>
          <a:p>
            <a:pPr algn="ctr"/>
            <a:r>
              <a:rPr lang="en-US" sz="1000" i="1" dirty="0">
                <a:latin typeface="Franklin Gothic Medium" panose="020B0603020102020204" pitchFamily="34" charset="0"/>
              </a:rPr>
              <a:t>(Insert data to support Need after this statement)</a:t>
            </a:r>
          </a:p>
          <a:p>
            <a:pPr algn="ctr"/>
            <a:endParaRPr lang="en-US" sz="2400" i="1" dirty="0">
              <a:latin typeface="Franklin Gothic Medium" panose="020B0603020102020204" pitchFamily="34" charset="0"/>
            </a:endParaRPr>
          </a:p>
        </p:txBody>
      </p:sp>
    </p:spTree>
    <p:extLst>
      <p:ext uri="{BB962C8B-B14F-4D97-AF65-F5344CB8AC3E}">
        <p14:creationId xmlns:p14="http://schemas.microsoft.com/office/powerpoint/2010/main" val="328058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1B7A8D5-F992-420D-B4C7-35E0EABC33E4}"/>
              </a:ext>
            </a:extLst>
          </p:cNvPr>
          <p:cNvPicPr>
            <a:picLocks noChangeAspect="1"/>
          </p:cNvPicPr>
          <p:nvPr/>
        </p:nvPicPr>
        <p:blipFill rotWithShape="1">
          <a:blip r:embed="rId3"/>
          <a:srcRect r="5158"/>
          <a:stretch/>
        </p:blipFill>
        <p:spPr>
          <a:xfrm>
            <a:off x="439355" y="1430010"/>
            <a:ext cx="4671836" cy="2368913"/>
          </a:xfrm>
          <a:prstGeom prst="rect">
            <a:avLst/>
          </a:prstGeom>
        </p:spPr>
      </p:pic>
      <p:sp>
        <p:nvSpPr>
          <p:cNvPr id="16" name="Title 15">
            <a:extLst>
              <a:ext uri="{FF2B5EF4-FFF2-40B4-BE49-F238E27FC236}">
                <a16:creationId xmlns:a16="http://schemas.microsoft.com/office/drawing/2014/main" id="{672013CF-3F2C-439B-88F0-1DE709F04CF4}"/>
              </a:ext>
            </a:extLst>
          </p:cNvPr>
          <p:cNvSpPr>
            <a:spLocks noGrp="1"/>
          </p:cNvSpPr>
          <p:nvPr>
            <p:ph type="title"/>
          </p:nvPr>
        </p:nvSpPr>
        <p:spPr>
          <a:xfrm>
            <a:off x="2466109" y="156277"/>
            <a:ext cx="8741042" cy="766749"/>
          </a:xfrm>
        </p:spPr>
        <p:txBody>
          <a:bodyPr/>
          <a:lstStyle/>
          <a:p>
            <a:r>
              <a:rPr lang="en-US" dirty="0"/>
              <a:t>Need Element - Legislation</a:t>
            </a:r>
          </a:p>
        </p:txBody>
      </p:sp>
      <p:sp>
        <p:nvSpPr>
          <p:cNvPr id="6" name="Oval 5">
            <a:extLst>
              <a:ext uri="{FF2B5EF4-FFF2-40B4-BE49-F238E27FC236}">
                <a16:creationId xmlns:a16="http://schemas.microsoft.com/office/drawing/2014/main" id="{DAED1ED8-2440-447A-8BDD-ADA439787613}"/>
              </a:ext>
            </a:extLst>
          </p:cNvPr>
          <p:cNvSpPr/>
          <p:nvPr/>
        </p:nvSpPr>
        <p:spPr>
          <a:xfrm>
            <a:off x="576942" y="-1"/>
            <a:ext cx="1480457" cy="1480457"/>
          </a:xfrm>
          <a:prstGeom prst="ellipse">
            <a:avLst/>
          </a:prstGeom>
          <a:solidFill>
            <a:srgbClr val="8B7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1E17AB06-4C85-424D-9CB2-5374B95B2D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5050" y="72471"/>
            <a:ext cx="1344240" cy="1335511"/>
          </a:xfrm>
          <a:prstGeom prst="rect">
            <a:avLst/>
          </a:prstGeom>
          <a:effectLst>
            <a:outerShdw blurRad="50800" dist="38100" dir="2700000" algn="tl" rotWithShape="0">
              <a:prstClr val="black">
                <a:alpha val="40000"/>
              </a:prstClr>
            </a:outerShdw>
          </a:effectLst>
        </p:spPr>
      </p:pic>
      <p:sp>
        <p:nvSpPr>
          <p:cNvPr id="8" name="Rectangle: Top Corners Rounded 7">
            <a:extLst>
              <a:ext uri="{FF2B5EF4-FFF2-40B4-BE49-F238E27FC236}">
                <a16:creationId xmlns:a16="http://schemas.microsoft.com/office/drawing/2014/main" id="{8914271F-2B2A-4BE8-BE81-FC20782391D5}"/>
              </a:ext>
            </a:extLst>
          </p:cNvPr>
          <p:cNvSpPr/>
          <p:nvPr/>
        </p:nvSpPr>
        <p:spPr>
          <a:xfrm rot="10800000">
            <a:off x="8548058" y="815156"/>
            <a:ext cx="2881745" cy="784830"/>
          </a:xfrm>
          <a:prstGeom prst="round2SameRect">
            <a:avLst/>
          </a:prstGeom>
          <a:solidFill>
            <a:srgbClr val="D7B428"/>
          </a:solidFill>
          <a:ln>
            <a:noFill/>
          </a:ln>
          <a:scene3d>
            <a:camera prst="orthographicFront"/>
            <a:lightRig rig="threePt" dir="t"/>
          </a:scene3d>
          <a:sp3d>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Top Corners Rounded 8">
            <a:extLst>
              <a:ext uri="{FF2B5EF4-FFF2-40B4-BE49-F238E27FC236}">
                <a16:creationId xmlns:a16="http://schemas.microsoft.com/office/drawing/2014/main" id="{C1FD3C8D-1FFF-42A7-B99E-C2141EFC5BF1}"/>
              </a:ext>
            </a:extLst>
          </p:cNvPr>
          <p:cNvSpPr/>
          <p:nvPr/>
        </p:nvSpPr>
        <p:spPr>
          <a:xfrm rot="10800000">
            <a:off x="5248778" y="815156"/>
            <a:ext cx="3029838" cy="784830"/>
          </a:xfrm>
          <a:prstGeom prst="round2SameRect">
            <a:avLst/>
          </a:prstGeom>
          <a:solidFill>
            <a:srgbClr val="286398"/>
          </a:solidFill>
          <a:ln>
            <a:noFill/>
          </a:ln>
          <a:scene3d>
            <a:camera prst="orthographicFront"/>
            <a:lightRig rig="threePt" dir="t"/>
          </a:scene3d>
          <a:sp3d>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795E1174-DBEE-42CF-B26D-96E890805AD5}"/>
              </a:ext>
            </a:extLst>
          </p:cNvPr>
          <p:cNvSpPr txBox="1">
            <a:spLocks/>
          </p:cNvSpPr>
          <p:nvPr/>
        </p:nvSpPr>
        <p:spPr>
          <a:xfrm>
            <a:off x="5449205" y="915300"/>
            <a:ext cx="2628984" cy="471177"/>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200" b="1" i="1" dirty="0">
                <a:solidFill>
                  <a:schemeClr val="bg1"/>
                </a:solidFill>
                <a:latin typeface="+mj-lt"/>
              </a:rPr>
              <a:t>Question to Consider</a:t>
            </a:r>
          </a:p>
        </p:txBody>
      </p:sp>
      <p:sp>
        <p:nvSpPr>
          <p:cNvPr id="11" name="Content Placeholder 2">
            <a:extLst>
              <a:ext uri="{FF2B5EF4-FFF2-40B4-BE49-F238E27FC236}">
                <a16:creationId xmlns:a16="http://schemas.microsoft.com/office/drawing/2014/main" id="{A903B229-0F6F-4325-A899-9029A795573E}"/>
              </a:ext>
            </a:extLst>
          </p:cNvPr>
          <p:cNvSpPr txBox="1">
            <a:spLocks/>
          </p:cNvSpPr>
          <p:nvPr/>
        </p:nvSpPr>
        <p:spPr>
          <a:xfrm>
            <a:off x="8834917" y="925705"/>
            <a:ext cx="2342864" cy="471177"/>
          </a:xfrm>
          <a:prstGeom prst="rect">
            <a:avLst/>
          </a:prstGeom>
          <a:noFill/>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200" b="1" i="1" dirty="0">
                <a:solidFill>
                  <a:schemeClr val="tx1"/>
                </a:solidFill>
                <a:latin typeface="+mj-lt"/>
              </a:rPr>
              <a:t>How to Answer</a:t>
            </a:r>
          </a:p>
        </p:txBody>
      </p:sp>
      <p:sp>
        <p:nvSpPr>
          <p:cNvPr id="12" name="TextBox 11">
            <a:extLst>
              <a:ext uri="{FF2B5EF4-FFF2-40B4-BE49-F238E27FC236}">
                <a16:creationId xmlns:a16="http://schemas.microsoft.com/office/drawing/2014/main" id="{D6BC8CD8-CD13-4839-B91F-86A9969AF44B}"/>
              </a:ext>
            </a:extLst>
          </p:cNvPr>
          <p:cNvSpPr txBox="1"/>
          <p:nvPr/>
        </p:nvSpPr>
        <p:spPr>
          <a:xfrm>
            <a:off x="8409374" y="1627096"/>
            <a:ext cx="3029839" cy="4524315"/>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Document the need to respond to federal, state, or local government requirements.</a:t>
            </a:r>
          </a:p>
          <a:p>
            <a:pPr marL="287338" lvl="1" indent="-227013">
              <a:buClr>
                <a:srgbClr val="005A84"/>
              </a:buClr>
              <a:buFont typeface="Arial" panose="020B0604020202020204" pitchFamily="34" charset="0"/>
              <a:buChar char="•"/>
            </a:pPr>
            <a:r>
              <a:rPr lang="en-US" sz="1800" b="0" i="0" dirty="0">
                <a:solidFill>
                  <a:srgbClr val="000000"/>
                </a:solidFill>
                <a:effectLst/>
                <a:latin typeface="Frutiger LT Std 45 Light" panose="020B0402020204020204" pitchFamily="34" charset="0"/>
              </a:rPr>
              <a:t>When using a federal, state or local government mandate to support the purpose and need for a proposed project/action it is important to check the wording of the legislation for specific references to the project with respect to design, location, mode, etc. </a:t>
            </a:r>
            <a:br>
              <a:rPr lang="en-US" dirty="0"/>
            </a:br>
            <a:endParaRPr lang="en-US" dirty="0">
              <a:latin typeface="Frutiger LT Std 45 Light" panose="020B0402020204020204" pitchFamily="34" charset="0"/>
            </a:endParaRPr>
          </a:p>
        </p:txBody>
      </p:sp>
      <p:sp>
        <p:nvSpPr>
          <p:cNvPr id="14" name="TextBox 13">
            <a:extLst>
              <a:ext uri="{FF2B5EF4-FFF2-40B4-BE49-F238E27FC236}">
                <a16:creationId xmlns:a16="http://schemas.microsoft.com/office/drawing/2014/main" id="{41D1B686-4FAB-46D3-AD29-443932A79526}"/>
              </a:ext>
            </a:extLst>
          </p:cNvPr>
          <p:cNvSpPr txBox="1"/>
          <p:nvPr/>
        </p:nvSpPr>
        <p:spPr>
          <a:xfrm>
            <a:off x="5258189" y="1627096"/>
            <a:ext cx="3029839" cy="1200329"/>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Is there a federal, state, or local government mandate for the action?</a:t>
            </a:r>
          </a:p>
          <a:p>
            <a:pPr marL="914400" lvl="1" indent="-457200">
              <a:buClr>
                <a:srgbClr val="005A84"/>
              </a:buClr>
              <a:buFont typeface="Arial" panose="020B0604020202020204" pitchFamily="34" charset="0"/>
              <a:buChar char="•"/>
            </a:pPr>
            <a:endParaRPr lang="en-US" dirty="0">
              <a:latin typeface="Frutiger LT Std 45 Light" panose="020B0402020204020204" pitchFamily="34" charset="0"/>
            </a:endParaRPr>
          </a:p>
        </p:txBody>
      </p:sp>
      <p:sp>
        <p:nvSpPr>
          <p:cNvPr id="19" name="Rectangle: Top Corners Rounded 18">
            <a:extLst>
              <a:ext uri="{FF2B5EF4-FFF2-40B4-BE49-F238E27FC236}">
                <a16:creationId xmlns:a16="http://schemas.microsoft.com/office/drawing/2014/main" id="{4AFEA41A-2DD5-46D5-8475-C10AEC17A4F7}"/>
              </a:ext>
            </a:extLst>
          </p:cNvPr>
          <p:cNvSpPr/>
          <p:nvPr/>
        </p:nvSpPr>
        <p:spPr>
          <a:xfrm>
            <a:off x="407157" y="3885727"/>
            <a:ext cx="4704034" cy="369332"/>
          </a:xfrm>
          <a:prstGeom prst="round2SameRect">
            <a:avLst/>
          </a:prstGeom>
          <a:solidFill>
            <a:srgbClr val="286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1A708E11-E21D-475B-9F3A-65EFC037C72D}"/>
              </a:ext>
            </a:extLst>
          </p:cNvPr>
          <p:cNvCxnSpPr/>
          <p:nvPr/>
        </p:nvCxnSpPr>
        <p:spPr>
          <a:xfrm>
            <a:off x="8416203" y="815155"/>
            <a:ext cx="0" cy="5428886"/>
          </a:xfrm>
          <a:prstGeom prst="line">
            <a:avLst/>
          </a:prstGeom>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64D89274-57CA-4859-AF44-ECA518B20FD0}"/>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35</a:t>
            </a:fld>
            <a:endParaRPr lang="en-US" dirty="0"/>
          </a:p>
        </p:txBody>
      </p:sp>
    </p:spTree>
    <p:extLst>
      <p:ext uri="{BB962C8B-B14F-4D97-AF65-F5344CB8AC3E}">
        <p14:creationId xmlns:p14="http://schemas.microsoft.com/office/powerpoint/2010/main" val="1405110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2013CF-3F2C-439B-88F0-1DE709F04CF4}"/>
              </a:ext>
            </a:extLst>
          </p:cNvPr>
          <p:cNvSpPr>
            <a:spLocks noGrp="1"/>
          </p:cNvSpPr>
          <p:nvPr>
            <p:ph type="title"/>
          </p:nvPr>
        </p:nvSpPr>
        <p:spPr>
          <a:xfrm>
            <a:off x="2466109" y="156277"/>
            <a:ext cx="8741042" cy="766749"/>
          </a:xfrm>
        </p:spPr>
        <p:txBody>
          <a:bodyPr/>
          <a:lstStyle/>
          <a:p>
            <a:r>
              <a:rPr lang="en-US" dirty="0"/>
              <a:t>Need Element - Legislation - Example</a:t>
            </a:r>
          </a:p>
        </p:txBody>
      </p:sp>
      <p:sp>
        <p:nvSpPr>
          <p:cNvPr id="6" name="Oval 5">
            <a:extLst>
              <a:ext uri="{FF2B5EF4-FFF2-40B4-BE49-F238E27FC236}">
                <a16:creationId xmlns:a16="http://schemas.microsoft.com/office/drawing/2014/main" id="{DAED1ED8-2440-447A-8BDD-ADA439787613}"/>
              </a:ext>
            </a:extLst>
          </p:cNvPr>
          <p:cNvSpPr/>
          <p:nvPr/>
        </p:nvSpPr>
        <p:spPr>
          <a:xfrm>
            <a:off x="576942" y="-1"/>
            <a:ext cx="1480457" cy="1480457"/>
          </a:xfrm>
          <a:prstGeom prst="ellipse">
            <a:avLst/>
          </a:prstGeom>
          <a:solidFill>
            <a:srgbClr val="8B7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1E17AB06-4C85-424D-9CB2-5374B95B2D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5050" y="72471"/>
            <a:ext cx="1344240" cy="1335511"/>
          </a:xfrm>
          <a:prstGeom prst="rect">
            <a:avLst/>
          </a:prstGeom>
          <a:effectLst>
            <a:outerShdw blurRad="50800" dist="38100" dir="2700000" algn="tl" rotWithShape="0">
              <a:prstClr val="black">
                <a:alpha val="40000"/>
              </a:prstClr>
            </a:outerShdw>
          </a:effectLst>
        </p:spPr>
      </p:pic>
      <p:sp>
        <p:nvSpPr>
          <p:cNvPr id="8" name="Rectangle: Top Corners Rounded 7">
            <a:extLst>
              <a:ext uri="{FF2B5EF4-FFF2-40B4-BE49-F238E27FC236}">
                <a16:creationId xmlns:a16="http://schemas.microsoft.com/office/drawing/2014/main" id="{47134FE6-D375-4183-9A3B-AF94B8184D60}"/>
              </a:ext>
            </a:extLst>
          </p:cNvPr>
          <p:cNvSpPr/>
          <p:nvPr/>
        </p:nvSpPr>
        <p:spPr>
          <a:xfrm rot="16200000">
            <a:off x="1404917" y="4004188"/>
            <a:ext cx="1274730" cy="2532343"/>
          </a:xfrm>
          <a:prstGeom prst="round2SameRect">
            <a:avLst>
              <a:gd name="adj1" fmla="val 10870"/>
              <a:gd name="adj2" fmla="val 0"/>
            </a:avLst>
          </a:prstGeom>
          <a:solidFill>
            <a:srgbClr val="0F8CCC"/>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Top Corners Rounded 8">
            <a:extLst>
              <a:ext uri="{FF2B5EF4-FFF2-40B4-BE49-F238E27FC236}">
                <a16:creationId xmlns:a16="http://schemas.microsoft.com/office/drawing/2014/main" id="{A91FE92F-D58D-4B44-9598-87C97E5D9172}"/>
              </a:ext>
            </a:extLst>
          </p:cNvPr>
          <p:cNvSpPr/>
          <p:nvPr/>
        </p:nvSpPr>
        <p:spPr>
          <a:xfrm rot="16200000">
            <a:off x="1420033" y="1074983"/>
            <a:ext cx="1274730" cy="2502109"/>
          </a:xfrm>
          <a:prstGeom prst="round2SameRect">
            <a:avLst>
              <a:gd name="adj1" fmla="val 10870"/>
              <a:gd name="adj2" fmla="val 0"/>
            </a:avLst>
          </a:prstGeom>
          <a:solidFill>
            <a:srgbClr val="6ABEC8"/>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FB600CF-FA0A-4853-A459-0055F640C18F}"/>
              </a:ext>
            </a:extLst>
          </p:cNvPr>
          <p:cNvSpPr txBox="1"/>
          <p:nvPr/>
        </p:nvSpPr>
        <p:spPr>
          <a:xfrm>
            <a:off x="847110" y="2114819"/>
            <a:ext cx="2390344" cy="461665"/>
          </a:xfrm>
          <a:prstGeom prst="rect">
            <a:avLst/>
          </a:prstGeom>
          <a:noFill/>
          <a:effectLst/>
        </p:spPr>
        <p:txBody>
          <a:bodyPr wrap="square">
            <a:spAutoFit/>
          </a:bodyPr>
          <a:lstStyle/>
          <a:p>
            <a:pPr algn="ctr"/>
            <a:r>
              <a:rPr lang="en-US" sz="2400" i="1" dirty="0">
                <a:latin typeface="Franklin Gothic Medium" panose="020B0603020102020204" pitchFamily="34" charset="0"/>
              </a:rPr>
              <a:t>Project Example</a:t>
            </a:r>
          </a:p>
        </p:txBody>
      </p:sp>
      <p:sp>
        <p:nvSpPr>
          <p:cNvPr id="12" name="Rectangle: Top Corners Rounded 11">
            <a:extLst>
              <a:ext uri="{FF2B5EF4-FFF2-40B4-BE49-F238E27FC236}">
                <a16:creationId xmlns:a16="http://schemas.microsoft.com/office/drawing/2014/main" id="{4E28F3AC-65D8-4C8B-A447-DDF37A3D58F5}"/>
              </a:ext>
            </a:extLst>
          </p:cNvPr>
          <p:cNvSpPr/>
          <p:nvPr/>
        </p:nvSpPr>
        <p:spPr>
          <a:xfrm rot="16200000">
            <a:off x="1413960" y="2511443"/>
            <a:ext cx="1256645" cy="2532344"/>
          </a:xfrm>
          <a:prstGeom prst="round2SameRect">
            <a:avLst>
              <a:gd name="adj1" fmla="val 10870"/>
              <a:gd name="adj2" fmla="val 0"/>
            </a:avLst>
          </a:prstGeom>
          <a:solidFill>
            <a:srgbClr val="F8CD4A"/>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A9006DE-7F9A-47AF-823A-E15AE8AC9BBC}"/>
              </a:ext>
            </a:extLst>
          </p:cNvPr>
          <p:cNvSpPr txBox="1"/>
          <p:nvPr/>
        </p:nvSpPr>
        <p:spPr>
          <a:xfrm>
            <a:off x="813266" y="3586997"/>
            <a:ext cx="2495187" cy="461665"/>
          </a:xfrm>
          <a:prstGeom prst="rect">
            <a:avLst/>
          </a:prstGeom>
          <a:noFill/>
          <a:effectLst/>
        </p:spPr>
        <p:txBody>
          <a:bodyPr wrap="square">
            <a:spAutoFit/>
          </a:bodyPr>
          <a:lstStyle/>
          <a:p>
            <a:pPr algn="ctr"/>
            <a:r>
              <a:rPr lang="en-US" sz="2400" i="1" dirty="0">
                <a:latin typeface="Franklin Gothic Medium" panose="020B0603020102020204" pitchFamily="34" charset="0"/>
              </a:rPr>
              <a:t>Purpose</a:t>
            </a:r>
          </a:p>
        </p:txBody>
      </p:sp>
      <p:sp>
        <p:nvSpPr>
          <p:cNvPr id="14" name="Content Placeholder 1">
            <a:extLst>
              <a:ext uri="{FF2B5EF4-FFF2-40B4-BE49-F238E27FC236}">
                <a16:creationId xmlns:a16="http://schemas.microsoft.com/office/drawing/2014/main" id="{608219F1-7618-43DD-9D13-6CA175352FB1}"/>
              </a:ext>
            </a:extLst>
          </p:cNvPr>
          <p:cNvSpPr>
            <a:spLocks noGrp="1"/>
          </p:cNvSpPr>
          <p:nvPr>
            <p:ph idx="1"/>
          </p:nvPr>
        </p:nvSpPr>
        <p:spPr>
          <a:xfrm>
            <a:off x="4075053" y="4850638"/>
            <a:ext cx="7339181" cy="931773"/>
          </a:xfrm>
        </p:spPr>
        <p:txBody>
          <a:bodyPr>
            <a:noAutofit/>
          </a:bodyPr>
          <a:lstStyle/>
          <a:p>
            <a:r>
              <a:rPr lang="en-US" sz="1600" b="0" i="0" dirty="0">
                <a:solidFill>
                  <a:srgbClr val="000000"/>
                </a:solidFill>
                <a:effectLst/>
              </a:rPr>
              <a:t>The </a:t>
            </a:r>
            <a:r>
              <a:rPr lang="en-US" sz="1600" b="1" i="0" dirty="0">
                <a:solidFill>
                  <a:srgbClr val="000000"/>
                </a:solidFill>
                <a:effectLst/>
              </a:rPr>
              <a:t>Need </a:t>
            </a:r>
            <a:r>
              <a:rPr lang="en-US" sz="1600" b="0" i="0" dirty="0">
                <a:solidFill>
                  <a:srgbClr val="000000"/>
                </a:solidFill>
                <a:effectLst/>
              </a:rPr>
              <a:t>of this project is </a:t>
            </a:r>
            <a:r>
              <a:rPr lang="en-US" sz="1600" dirty="0">
                <a:effectLst/>
                <a:ea typeface="Times New Roman" panose="02020603050405020304" pitchFamily="18" charset="0"/>
              </a:rPr>
              <a:t>to improve the operational deficiencies along US 99 to meet the requirements of </a:t>
            </a:r>
            <a:r>
              <a:rPr lang="en-US" sz="1600" dirty="0">
                <a:effectLst/>
                <a:ea typeface="Calibri" panose="020F0502020204030204" pitchFamily="34" charset="0"/>
                <a:cs typeface="Times New Roman" panose="02020603050405020304" pitchFamily="18" charset="0"/>
              </a:rPr>
              <a:t>339.66 of the Florida Statutes</a:t>
            </a:r>
            <a:r>
              <a:rPr lang="en-US" sz="1600" dirty="0">
                <a:effectLst/>
                <a:ea typeface="Times New Roman" panose="02020603050405020304" pitchFamily="18" charset="0"/>
              </a:rPr>
              <a:t>. </a:t>
            </a:r>
            <a:br>
              <a:rPr lang="en-US" sz="1600" dirty="0"/>
            </a:br>
            <a:endParaRPr lang="en-US" sz="1600" dirty="0"/>
          </a:p>
        </p:txBody>
      </p:sp>
      <p:sp>
        <p:nvSpPr>
          <p:cNvPr id="15" name="Content Placeholder 1">
            <a:extLst>
              <a:ext uri="{FF2B5EF4-FFF2-40B4-BE49-F238E27FC236}">
                <a16:creationId xmlns:a16="http://schemas.microsoft.com/office/drawing/2014/main" id="{7F6B64D9-3E03-48C4-9BF0-CE91F94BDE65}"/>
              </a:ext>
            </a:extLst>
          </p:cNvPr>
          <p:cNvSpPr txBox="1">
            <a:spLocks/>
          </p:cNvSpPr>
          <p:nvPr/>
        </p:nvSpPr>
        <p:spPr>
          <a:xfrm>
            <a:off x="4075053" y="1240156"/>
            <a:ext cx="7339182" cy="16466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i="0" dirty="0">
                <a:solidFill>
                  <a:srgbClr val="000000"/>
                </a:solidFill>
                <a:effectLst/>
              </a:rPr>
              <a:t>The US 99 corridor </a:t>
            </a:r>
            <a:r>
              <a:rPr lang="en-US" sz="1600" dirty="0">
                <a:effectLst/>
                <a:ea typeface="Calibri" panose="020F0502020204030204" pitchFamily="34" charset="0"/>
              </a:rPr>
              <a:t>between the Metro Parkway and I-90 </a:t>
            </a:r>
            <a:r>
              <a:rPr lang="en-US" sz="1600" b="0" i="0" dirty="0">
                <a:solidFill>
                  <a:srgbClr val="000000"/>
                </a:solidFill>
                <a:effectLst/>
              </a:rPr>
              <a:t>in Newtown currently consists of a 4-lane rural arterial roadway that is part of the FDOT Strategic Intermodal System (SIS). Due </a:t>
            </a:r>
            <a:r>
              <a:rPr lang="en-US" sz="1600" dirty="0">
                <a:solidFill>
                  <a:srgbClr val="000000"/>
                </a:solidFill>
              </a:rPr>
              <a:t>to continued population growth throughout the state and increasing pressure on Florida’s interstate system, Florida Statute 339.66 has mandated the FDOT to consider improvements along US 99 in order to maintain and preserve free-flow conditions into the future</a:t>
            </a:r>
            <a:r>
              <a:rPr lang="en-US" sz="1600" b="0" i="0" dirty="0">
                <a:solidFill>
                  <a:srgbClr val="000000"/>
                </a:solidFill>
                <a:effectLst/>
              </a:rPr>
              <a:t>. The US 99 PD&amp;E study will evaluate non-toll based solutions for improving the operations and capacity along this corridor in order to achieve this purpose.  </a:t>
            </a:r>
            <a:br>
              <a:rPr lang="en-US" sz="1600" dirty="0"/>
            </a:br>
            <a:endParaRPr lang="en-US" sz="1600" dirty="0"/>
          </a:p>
        </p:txBody>
      </p:sp>
      <p:sp>
        <p:nvSpPr>
          <p:cNvPr id="17" name="Content Placeholder 1">
            <a:extLst>
              <a:ext uri="{FF2B5EF4-FFF2-40B4-BE49-F238E27FC236}">
                <a16:creationId xmlns:a16="http://schemas.microsoft.com/office/drawing/2014/main" id="{B6CBD57D-9542-4C04-8DD9-E34AC28574C5}"/>
              </a:ext>
            </a:extLst>
          </p:cNvPr>
          <p:cNvSpPr txBox="1">
            <a:spLocks/>
          </p:cNvSpPr>
          <p:nvPr/>
        </p:nvSpPr>
        <p:spPr>
          <a:xfrm>
            <a:off x="4085617" y="3371642"/>
            <a:ext cx="7339182" cy="12566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Frutiger LT Std 45 Light" panose="020B0402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06D98"/>
              </a:buClr>
              <a:buSzPct val="75000"/>
              <a:buFont typeface="Wingdings" panose="05000000000000000000" pitchFamily="2" charset="2"/>
              <a:buChar char="v"/>
              <a:defRPr sz="2000" kern="1200">
                <a:solidFill>
                  <a:schemeClr val="bg2">
                    <a:lumMod val="10000"/>
                  </a:schemeClr>
                </a:solidFill>
                <a:latin typeface="Frutiger LT Std 45 Light" panose="020B0402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106D98"/>
              </a:buClr>
              <a:buFont typeface="Arial" panose="020B0604020202020204" pitchFamily="34" charset="0"/>
              <a:buChar char="•"/>
              <a:defRPr sz="1800" kern="1200">
                <a:solidFill>
                  <a:schemeClr val="bg2">
                    <a:lumMod val="10000"/>
                  </a:schemeClr>
                </a:solidFill>
                <a:latin typeface="Frutiger LT Std 45 Light" panose="020B0402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06D98"/>
              </a:buClr>
              <a:buSzPct val="100000"/>
              <a:buFont typeface="Frutiger LT Std 45 Light" panose="020B0402020204020204" pitchFamily="34" charset="0"/>
              <a:buChar char="›"/>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106D98"/>
              </a:buClr>
              <a:buSzPct val="80000"/>
              <a:buFont typeface="Courier New" panose="02070309020205020404" pitchFamily="49" charset="0"/>
              <a:buChar char="o"/>
              <a:defRPr sz="1600" kern="1200">
                <a:solidFill>
                  <a:schemeClr val="bg2">
                    <a:lumMod val="10000"/>
                  </a:schemeClr>
                </a:solidFill>
                <a:latin typeface="Frutiger LT Std 45 Light" panose="020B0402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effectLst/>
                <a:ea typeface="Calibri" panose="020F0502020204030204" pitchFamily="34" charset="0"/>
              </a:rPr>
              <a:t>Consistent with </a:t>
            </a:r>
            <a:r>
              <a:rPr lang="en-US" sz="1600" dirty="0">
                <a:effectLst/>
                <a:ea typeface="Calibri" panose="020F0502020204030204" pitchFamily="34" charset="0"/>
                <a:cs typeface="Times New Roman" panose="02020603050405020304" pitchFamily="18" charset="0"/>
              </a:rPr>
              <a:t>339.66 of the Florida Statutes</a:t>
            </a:r>
            <a:r>
              <a:rPr lang="en-US" sz="1600" dirty="0">
                <a:effectLst/>
                <a:ea typeface="Calibri" panose="020F0502020204030204" pitchFamily="34" charset="0"/>
              </a:rPr>
              <a:t>, the </a:t>
            </a:r>
            <a:r>
              <a:rPr lang="en-US" sz="1600" b="1" dirty="0">
                <a:effectLst/>
                <a:ea typeface="Calibri" panose="020F0502020204030204" pitchFamily="34" charset="0"/>
              </a:rPr>
              <a:t>Purpose</a:t>
            </a:r>
            <a:r>
              <a:rPr lang="en-US" sz="1600" dirty="0">
                <a:effectLst/>
                <a:ea typeface="Calibri" panose="020F0502020204030204" pitchFamily="34" charset="0"/>
              </a:rPr>
              <a:t> of the proposed action is to upgrade existing facilities to controlled and/or limited access arterial roadways to achieve free-flow conditions between the Metro Parkway and I-90. </a:t>
            </a:r>
            <a:endParaRPr lang="en-US" sz="1600" dirty="0"/>
          </a:p>
        </p:txBody>
      </p:sp>
      <p:sp>
        <p:nvSpPr>
          <p:cNvPr id="18" name="Slide Number Placeholder 5">
            <a:extLst>
              <a:ext uri="{FF2B5EF4-FFF2-40B4-BE49-F238E27FC236}">
                <a16:creationId xmlns:a16="http://schemas.microsoft.com/office/drawing/2014/main" id="{F660E960-46D8-49C0-AD58-E3ACBE7257AD}"/>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36</a:t>
            </a:fld>
            <a:endParaRPr lang="en-US" dirty="0"/>
          </a:p>
        </p:txBody>
      </p:sp>
      <p:sp>
        <p:nvSpPr>
          <p:cNvPr id="19" name="TextBox 18">
            <a:extLst>
              <a:ext uri="{FF2B5EF4-FFF2-40B4-BE49-F238E27FC236}">
                <a16:creationId xmlns:a16="http://schemas.microsoft.com/office/drawing/2014/main" id="{CEC18F45-C494-42D2-B594-519234B7A6D9}"/>
              </a:ext>
            </a:extLst>
          </p:cNvPr>
          <p:cNvSpPr txBox="1"/>
          <p:nvPr/>
        </p:nvSpPr>
        <p:spPr>
          <a:xfrm>
            <a:off x="993587" y="4824566"/>
            <a:ext cx="2127622" cy="1138773"/>
          </a:xfrm>
          <a:prstGeom prst="rect">
            <a:avLst/>
          </a:prstGeom>
          <a:noFill/>
          <a:effectLst/>
        </p:spPr>
        <p:txBody>
          <a:bodyPr wrap="square">
            <a:spAutoFit/>
          </a:bodyPr>
          <a:lstStyle/>
          <a:p>
            <a:pPr algn="ctr"/>
            <a:r>
              <a:rPr lang="en-US" sz="2400" i="1" dirty="0">
                <a:latin typeface="Franklin Gothic Medium" panose="020B0603020102020204" pitchFamily="34" charset="0"/>
              </a:rPr>
              <a:t>Need</a:t>
            </a:r>
          </a:p>
          <a:p>
            <a:pPr algn="ctr"/>
            <a:r>
              <a:rPr lang="en-US" sz="1000" i="1" dirty="0">
                <a:latin typeface="Franklin Gothic Medium" panose="020B0603020102020204" pitchFamily="34" charset="0"/>
              </a:rPr>
              <a:t>(Insert data to support Need after this statement)</a:t>
            </a:r>
          </a:p>
          <a:p>
            <a:pPr algn="ctr"/>
            <a:endParaRPr lang="en-US" sz="2400" i="1" dirty="0">
              <a:latin typeface="Franklin Gothic Medium" panose="020B0603020102020204" pitchFamily="34" charset="0"/>
            </a:endParaRPr>
          </a:p>
        </p:txBody>
      </p:sp>
    </p:spTree>
    <p:extLst>
      <p:ext uri="{BB962C8B-B14F-4D97-AF65-F5344CB8AC3E}">
        <p14:creationId xmlns:p14="http://schemas.microsoft.com/office/powerpoint/2010/main" val="3915604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Purpose and Need Considerations</a:t>
            </a: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37</a:t>
            </a:fld>
            <a:endParaRPr lang="en-US" dirty="0"/>
          </a:p>
        </p:txBody>
      </p:sp>
      <p:sp>
        <p:nvSpPr>
          <p:cNvPr id="11" name="Content Placeholder 1">
            <a:extLst>
              <a:ext uri="{FF2B5EF4-FFF2-40B4-BE49-F238E27FC236}">
                <a16:creationId xmlns:a16="http://schemas.microsoft.com/office/drawing/2014/main" id="{E9146CCE-980A-4E4C-8C5F-DA20A03EBDB3}"/>
              </a:ext>
            </a:extLst>
          </p:cNvPr>
          <p:cNvSpPr>
            <a:spLocks noGrp="1"/>
          </p:cNvSpPr>
          <p:nvPr>
            <p:ph idx="1"/>
          </p:nvPr>
        </p:nvSpPr>
        <p:spPr>
          <a:xfrm>
            <a:off x="431322" y="1368424"/>
            <a:ext cx="3544934" cy="4740545"/>
          </a:xfrm>
        </p:spPr>
        <p:txBody>
          <a:bodyPr>
            <a:normAutofit fontScale="77500" lnSpcReduction="20000"/>
          </a:bodyPr>
          <a:lstStyle/>
          <a:p>
            <a:pPr marL="285750" lvl="2" indent="-285750">
              <a:lnSpc>
                <a:spcPct val="120000"/>
              </a:lnSpc>
              <a:spcAft>
                <a:spcPts val="900"/>
              </a:spcAft>
              <a:buSzPct val="75000"/>
              <a:buFont typeface="Wingdings" panose="05000000000000000000" pitchFamily="2" charset="2"/>
              <a:buChar char="v"/>
              <a:defRPr/>
            </a:pPr>
            <a:r>
              <a:rPr lang="en-US" sz="2400" b="0" i="0" dirty="0">
                <a:solidFill>
                  <a:schemeClr val="tx1"/>
                </a:solidFill>
                <a:effectLst/>
              </a:rPr>
              <a:t>Careful consideration should be given when describing purposes for proposed actions. </a:t>
            </a:r>
          </a:p>
          <a:p>
            <a:pPr marL="285750" lvl="2" indent="-285750">
              <a:lnSpc>
                <a:spcPct val="120000"/>
              </a:lnSpc>
              <a:spcAft>
                <a:spcPts val="900"/>
              </a:spcAft>
              <a:buSzPct val="75000"/>
              <a:buFont typeface="Wingdings" panose="05000000000000000000" pitchFamily="2" charset="2"/>
              <a:buChar char="v"/>
              <a:defRPr/>
            </a:pPr>
            <a:r>
              <a:rPr lang="en-US" sz="2400" b="0" i="0" dirty="0">
                <a:solidFill>
                  <a:schemeClr val="tx1"/>
                </a:solidFill>
                <a:effectLst/>
              </a:rPr>
              <a:t>Items should not be included in the Purpose and Need Statement for the sake of increasing substance. </a:t>
            </a:r>
          </a:p>
          <a:p>
            <a:pPr marL="285750" lvl="2" indent="-285750">
              <a:lnSpc>
                <a:spcPct val="120000"/>
              </a:lnSpc>
              <a:spcAft>
                <a:spcPts val="900"/>
              </a:spcAft>
              <a:buSzPct val="75000"/>
              <a:buFont typeface="Wingdings" panose="05000000000000000000" pitchFamily="2" charset="2"/>
              <a:buChar char="v"/>
              <a:defRPr/>
            </a:pPr>
            <a:r>
              <a:rPr lang="en-US" sz="2400" b="0" i="0" dirty="0">
                <a:solidFill>
                  <a:schemeClr val="tx1"/>
                </a:solidFill>
                <a:effectLst/>
              </a:rPr>
              <a:t>Although environmental protection and community enhancement are important goals, these issues should not be a part of the Purpose and Need </a:t>
            </a:r>
            <a:r>
              <a:rPr lang="en-US" sz="2400" dirty="0">
                <a:solidFill>
                  <a:schemeClr val="tx1"/>
                </a:solidFill>
              </a:rPr>
              <a:t>S</a:t>
            </a:r>
            <a:r>
              <a:rPr lang="en-US" sz="2400" b="0" i="0" dirty="0">
                <a:solidFill>
                  <a:schemeClr val="tx1"/>
                </a:solidFill>
                <a:effectLst/>
              </a:rPr>
              <a:t>tatement.</a:t>
            </a:r>
            <a:endParaRPr lang="en-US" dirty="0"/>
          </a:p>
        </p:txBody>
      </p:sp>
      <p:grpSp>
        <p:nvGrpSpPr>
          <p:cNvPr id="13" name="Group 12">
            <a:extLst>
              <a:ext uri="{FF2B5EF4-FFF2-40B4-BE49-F238E27FC236}">
                <a16:creationId xmlns:a16="http://schemas.microsoft.com/office/drawing/2014/main" id="{283FDDCE-472D-4261-B72C-D584D723A7D3}"/>
              </a:ext>
            </a:extLst>
          </p:cNvPr>
          <p:cNvGrpSpPr/>
          <p:nvPr/>
        </p:nvGrpSpPr>
        <p:grpSpPr>
          <a:xfrm>
            <a:off x="4278965" y="923026"/>
            <a:ext cx="7343822" cy="3399592"/>
            <a:chOff x="6686308" y="4489500"/>
            <a:chExt cx="5254046" cy="3251493"/>
          </a:xfrm>
        </p:grpSpPr>
        <p:pic>
          <p:nvPicPr>
            <p:cNvPr id="14" name="Graphic 13">
              <a:extLst>
                <a:ext uri="{FF2B5EF4-FFF2-40B4-BE49-F238E27FC236}">
                  <a16:creationId xmlns:a16="http://schemas.microsoft.com/office/drawing/2014/main" id="{7ED8A18D-24C3-4F94-A0E2-E7100F7498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686308" y="4489500"/>
              <a:ext cx="5254046" cy="3251493"/>
            </a:xfrm>
            <a:prstGeom prst="rect">
              <a:avLst/>
            </a:prstGeom>
          </p:spPr>
        </p:pic>
        <p:sp>
          <p:nvSpPr>
            <p:cNvPr id="15" name="TextBox 14">
              <a:extLst>
                <a:ext uri="{FF2B5EF4-FFF2-40B4-BE49-F238E27FC236}">
                  <a16:creationId xmlns:a16="http://schemas.microsoft.com/office/drawing/2014/main" id="{C4610031-71C6-47D6-B7DD-2F3E38407D7F}"/>
                </a:ext>
              </a:extLst>
            </p:cNvPr>
            <p:cNvSpPr txBox="1"/>
            <p:nvPr/>
          </p:nvSpPr>
          <p:spPr>
            <a:xfrm>
              <a:off x="8087101" y="5025300"/>
              <a:ext cx="3555891" cy="2413823"/>
            </a:xfrm>
            <a:prstGeom prst="rect">
              <a:avLst/>
            </a:prstGeom>
            <a:noFill/>
          </p:spPr>
          <p:txBody>
            <a:bodyPr wrap="square" rtlCol="0">
              <a:spAutoFit/>
            </a:bodyPr>
            <a:lstStyle/>
            <a:p>
              <a:pPr algn="ctr"/>
              <a:r>
                <a:rPr lang="en-US" dirty="0">
                  <a:solidFill>
                    <a:schemeClr val="bg1"/>
                  </a:solidFill>
                  <a:latin typeface="Frutiger LT Std 45 Light" panose="020B0402020204020204" pitchFamily="34" charset="0"/>
                </a:rPr>
                <a:t>For example, “the Purpose of this project is to increase capacity, improve safety and modal interrelationships.” If data is only available to support the need to increase capacity and safety, then modal interrelationships should not be included in the Purpose and Need statement. Only needs that have supporting data and factual information should be included.</a:t>
              </a:r>
              <a:br>
                <a:rPr lang="en-US" sz="1400" dirty="0">
                  <a:solidFill>
                    <a:schemeClr val="bg1"/>
                  </a:solidFill>
                </a:rPr>
              </a:br>
              <a:endParaRPr lang="en-US" sz="1400" dirty="0">
                <a:solidFill>
                  <a:schemeClr val="bg1"/>
                </a:solidFill>
                <a:latin typeface="Frutiger LT Std 45 Light" panose="020B0402020204020204" pitchFamily="34" charset="0"/>
              </a:endParaRPr>
            </a:p>
          </p:txBody>
        </p:sp>
      </p:grpSp>
      <p:pic>
        <p:nvPicPr>
          <p:cNvPr id="16" name="Picture 15" descr="A body of water with trees and grass around it&#10;&#10;Description automatically generated with low confidence">
            <a:extLst>
              <a:ext uri="{FF2B5EF4-FFF2-40B4-BE49-F238E27FC236}">
                <a16:creationId xmlns:a16="http://schemas.microsoft.com/office/drawing/2014/main" id="{25B43C9A-791F-4533-BD32-92A42B4695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972"/>
          <a:stretch/>
        </p:blipFill>
        <p:spPr>
          <a:xfrm>
            <a:off x="4669275" y="4322618"/>
            <a:ext cx="6340225" cy="1834123"/>
          </a:xfrm>
          <a:prstGeom prst="rect">
            <a:avLst/>
          </a:prstGeom>
          <a:ln>
            <a:noFill/>
          </a:ln>
          <a:effectLst/>
        </p:spPr>
      </p:pic>
    </p:spTree>
    <p:extLst>
      <p:ext uri="{BB962C8B-B14F-4D97-AF65-F5344CB8AC3E}">
        <p14:creationId xmlns:p14="http://schemas.microsoft.com/office/powerpoint/2010/main" val="3843840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Purpose and Need Considerations</a:t>
            </a: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38</a:t>
            </a:fld>
            <a:endParaRPr lang="en-US" dirty="0"/>
          </a:p>
        </p:txBody>
      </p:sp>
      <p:graphicFrame>
        <p:nvGraphicFramePr>
          <p:cNvPr id="3" name="Table 2">
            <a:extLst>
              <a:ext uri="{FF2B5EF4-FFF2-40B4-BE49-F238E27FC236}">
                <a16:creationId xmlns:a16="http://schemas.microsoft.com/office/drawing/2014/main" id="{EBD23012-3B66-4D16-AC76-6B5789AFA244}"/>
              </a:ext>
            </a:extLst>
          </p:cNvPr>
          <p:cNvGraphicFramePr>
            <a:graphicFrameLocks noGrp="1"/>
          </p:cNvGraphicFramePr>
          <p:nvPr>
            <p:extLst>
              <p:ext uri="{D42A27DB-BD31-4B8C-83A1-F6EECF244321}">
                <p14:modId xmlns:p14="http://schemas.microsoft.com/office/powerpoint/2010/main" val="2654430415"/>
              </p:ext>
            </p:extLst>
          </p:nvPr>
        </p:nvGraphicFramePr>
        <p:xfrm>
          <a:off x="4380190" y="3397834"/>
          <a:ext cx="7652024" cy="1069607"/>
        </p:xfrm>
        <a:graphic>
          <a:graphicData uri="http://schemas.openxmlformats.org/drawingml/2006/table">
            <a:tbl>
              <a:tblPr firstRow="1" firstCol="1" bandRow="1">
                <a:tableStyleId>{5C22544A-7EE6-4342-B048-85BDC9FD1C3A}</a:tableStyleId>
              </a:tblPr>
              <a:tblGrid>
                <a:gridCol w="2540638">
                  <a:extLst>
                    <a:ext uri="{9D8B030D-6E8A-4147-A177-3AD203B41FA5}">
                      <a16:colId xmlns:a16="http://schemas.microsoft.com/office/drawing/2014/main" val="3057658585"/>
                    </a:ext>
                  </a:extLst>
                </a:gridCol>
                <a:gridCol w="903135">
                  <a:extLst>
                    <a:ext uri="{9D8B030D-6E8A-4147-A177-3AD203B41FA5}">
                      <a16:colId xmlns:a16="http://schemas.microsoft.com/office/drawing/2014/main" val="184817963"/>
                    </a:ext>
                  </a:extLst>
                </a:gridCol>
                <a:gridCol w="841103">
                  <a:extLst>
                    <a:ext uri="{9D8B030D-6E8A-4147-A177-3AD203B41FA5}">
                      <a16:colId xmlns:a16="http://schemas.microsoft.com/office/drawing/2014/main" val="2603058251"/>
                    </a:ext>
                  </a:extLst>
                </a:gridCol>
                <a:gridCol w="842015">
                  <a:extLst>
                    <a:ext uri="{9D8B030D-6E8A-4147-A177-3AD203B41FA5}">
                      <a16:colId xmlns:a16="http://schemas.microsoft.com/office/drawing/2014/main" val="516571437"/>
                    </a:ext>
                  </a:extLst>
                </a:gridCol>
                <a:gridCol w="841103">
                  <a:extLst>
                    <a:ext uri="{9D8B030D-6E8A-4147-A177-3AD203B41FA5}">
                      <a16:colId xmlns:a16="http://schemas.microsoft.com/office/drawing/2014/main" val="2900580138"/>
                    </a:ext>
                  </a:extLst>
                </a:gridCol>
                <a:gridCol w="842015">
                  <a:extLst>
                    <a:ext uri="{9D8B030D-6E8A-4147-A177-3AD203B41FA5}">
                      <a16:colId xmlns:a16="http://schemas.microsoft.com/office/drawing/2014/main" val="3890123332"/>
                    </a:ext>
                  </a:extLst>
                </a:gridCol>
                <a:gridCol w="842015">
                  <a:extLst>
                    <a:ext uri="{9D8B030D-6E8A-4147-A177-3AD203B41FA5}">
                      <a16:colId xmlns:a16="http://schemas.microsoft.com/office/drawing/2014/main" val="992562676"/>
                    </a:ext>
                  </a:extLst>
                </a:gridCol>
              </a:tblGrid>
              <a:tr h="413331">
                <a:tc>
                  <a:txBody>
                    <a:bodyPr/>
                    <a:lstStyle/>
                    <a:p>
                      <a:pPr marL="0" marR="0">
                        <a:lnSpc>
                          <a:spcPct val="107000"/>
                        </a:lnSpc>
                        <a:spcBef>
                          <a:spcPts val="0"/>
                        </a:spcBef>
                        <a:spcAft>
                          <a:spcPts val="0"/>
                        </a:spcAft>
                      </a:pPr>
                      <a:r>
                        <a:rPr lang="en-US" sz="1200" dirty="0">
                          <a:effectLst/>
                        </a:rPr>
                        <a:t>Segment: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No. of Lanes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2021</a:t>
                      </a:r>
                      <a:endParaRPr lang="en-US" sz="1100" dirty="0">
                        <a:effectLst/>
                      </a:endParaRPr>
                    </a:p>
                    <a:p>
                      <a:pPr marL="0" marR="0" algn="ctr">
                        <a:lnSpc>
                          <a:spcPct val="107000"/>
                        </a:lnSpc>
                        <a:spcBef>
                          <a:spcPts val="0"/>
                        </a:spcBef>
                        <a:spcAft>
                          <a:spcPts val="0"/>
                        </a:spcAft>
                      </a:pPr>
                      <a:r>
                        <a:rPr lang="en-US" sz="1200" dirty="0">
                          <a:effectLst/>
                        </a:rPr>
                        <a:t>AADT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2021 LOS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2050 AADT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2050 LOS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Target</a:t>
                      </a:r>
                      <a:endParaRPr lang="en-US" sz="1100" dirty="0">
                        <a:effectLst/>
                      </a:endParaRPr>
                    </a:p>
                    <a:p>
                      <a:pPr marL="0" marR="0" algn="ctr">
                        <a:lnSpc>
                          <a:spcPct val="107000"/>
                        </a:lnSpc>
                        <a:spcBef>
                          <a:spcPts val="0"/>
                        </a:spcBef>
                        <a:spcAft>
                          <a:spcPts val="0"/>
                        </a:spcAft>
                      </a:pPr>
                      <a:r>
                        <a:rPr lang="en-US" sz="1200" dirty="0">
                          <a:effectLst/>
                        </a:rPr>
                        <a:t>LOS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9726176"/>
                  </a:ext>
                </a:extLst>
              </a:tr>
              <a:tr h="281017">
                <a:tc>
                  <a:txBody>
                    <a:bodyPr/>
                    <a:lstStyle/>
                    <a:p>
                      <a:pPr marL="0" marR="0">
                        <a:lnSpc>
                          <a:spcPct val="107000"/>
                        </a:lnSpc>
                        <a:spcBef>
                          <a:spcPts val="0"/>
                        </a:spcBef>
                        <a:spcAft>
                          <a:spcPts val="0"/>
                        </a:spcAft>
                      </a:pPr>
                      <a:r>
                        <a:rPr lang="en-US" sz="1200" dirty="0">
                          <a:effectLst/>
                        </a:rPr>
                        <a:t>East of the Harbor Bridge to Gulf Drive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50,500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75,700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0555664"/>
                  </a:ext>
                </a:extLst>
              </a:tr>
              <a:tr h="273498">
                <a:tc>
                  <a:txBody>
                    <a:bodyPr/>
                    <a:lstStyle/>
                    <a:p>
                      <a:pPr marL="0" marR="0">
                        <a:lnSpc>
                          <a:spcPct val="107000"/>
                        </a:lnSpc>
                        <a:spcBef>
                          <a:spcPts val="0"/>
                        </a:spcBef>
                        <a:spcAft>
                          <a:spcPts val="0"/>
                        </a:spcAft>
                      </a:pPr>
                      <a:r>
                        <a:rPr lang="en-US" sz="1200" dirty="0">
                          <a:effectLst/>
                        </a:rPr>
                        <a:t>Gulf Drive to West Pass Bridge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43,000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85,000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00000050"/>
                  </a:ext>
                </a:extLst>
              </a:tr>
            </a:tbl>
          </a:graphicData>
        </a:graphic>
      </p:graphicFrame>
      <p:sp>
        <p:nvSpPr>
          <p:cNvPr id="4" name="Rectangle 1">
            <a:extLst>
              <a:ext uri="{FF2B5EF4-FFF2-40B4-BE49-F238E27FC236}">
                <a16:creationId xmlns:a16="http://schemas.microsoft.com/office/drawing/2014/main" id="{C33C8A8F-AE9D-494C-952B-833C3C3D6677}"/>
              </a:ext>
            </a:extLst>
          </p:cNvPr>
          <p:cNvSpPr>
            <a:spLocks noChangeArrowheads="1"/>
          </p:cNvSpPr>
          <p:nvPr/>
        </p:nvSpPr>
        <p:spPr bwMode="auto">
          <a:xfrm>
            <a:off x="6588436" y="3151269"/>
            <a:ext cx="39378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US 84 LOS Evaluation for Year 2021 and Year 2050</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Table 4">
            <a:extLst>
              <a:ext uri="{FF2B5EF4-FFF2-40B4-BE49-F238E27FC236}">
                <a16:creationId xmlns:a16="http://schemas.microsoft.com/office/drawing/2014/main" id="{AFFB2E6D-4B42-4274-B05E-ACCF5AA0291B}"/>
              </a:ext>
            </a:extLst>
          </p:cNvPr>
          <p:cNvGraphicFramePr>
            <a:graphicFrameLocks noGrp="1"/>
          </p:cNvGraphicFramePr>
          <p:nvPr>
            <p:extLst>
              <p:ext uri="{D42A27DB-BD31-4B8C-83A1-F6EECF244321}">
                <p14:modId xmlns:p14="http://schemas.microsoft.com/office/powerpoint/2010/main" val="3942890780"/>
              </p:ext>
            </p:extLst>
          </p:nvPr>
        </p:nvGraphicFramePr>
        <p:xfrm>
          <a:off x="4391888" y="4760051"/>
          <a:ext cx="7652025" cy="701676"/>
        </p:xfrm>
        <a:graphic>
          <a:graphicData uri="http://schemas.openxmlformats.org/drawingml/2006/table">
            <a:tbl>
              <a:tblPr firstRow="1" firstCol="1" bandRow="1">
                <a:tableStyleId>{5C22544A-7EE6-4342-B048-85BDC9FD1C3A}</a:tableStyleId>
              </a:tblPr>
              <a:tblGrid>
                <a:gridCol w="2447117">
                  <a:extLst>
                    <a:ext uri="{9D8B030D-6E8A-4147-A177-3AD203B41FA5}">
                      <a16:colId xmlns:a16="http://schemas.microsoft.com/office/drawing/2014/main" val="3188816966"/>
                    </a:ext>
                  </a:extLst>
                </a:gridCol>
                <a:gridCol w="619814">
                  <a:extLst>
                    <a:ext uri="{9D8B030D-6E8A-4147-A177-3AD203B41FA5}">
                      <a16:colId xmlns:a16="http://schemas.microsoft.com/office/drawing/2014/main" val="3022225395"/>
                    </a:ext>
                  </a:extLst>
                </a:gridCol>
                <a:gridCol w="618284">
                  <a:extLst>
                    <a:ext uri="{9D8B030D-6E8A-4147-A177-3AD203B41FA5}">
                      <a16:colId xmlns:a16="http://schemas.microsoft.com/office/drawing/2014/main" val="340020217"/>
                    </a:ext>
                  </a:extLst>
                </a:gridCol>
                <a:gridCol w="618284">
                  <a:extLst>
                    <a:ext uri="{9D8B030D-6E8A-4147-A177-3AD203B41FA5}">
                      <a16:colId xmlns:a16="http://schemas.microsoft.com/office/drawing/2014/main" val="3447291271"/>
                    </a:ext>
                  </a:extLst>
                </a:gridCol>
                <a:gridCol w="618284">
                  <a:extLst>
                    <a:ext uri="{9D8B030D-6E8A-4147-A177-3AD203B41FA5}">
                      <a16:colId xmlns:a16="http://schemas.microsoft.com/office/drawing/2014/main" val="2524653020"/>
                    </a:ext>
                  </a:extLst>
                </a:gridCol>
                <a:gridCol w="618284">
                  <a:extLst>
                    <a:ext uri="{9D8B030D-6E8A-4147-A177-3AD203B41FA5}">
                      <a16:colId xmlns:a16="http://schemas.microsoft.com/office/drawing/2014/main" val="2759489094"/>
                    </a:ext>
                  </a:extLst>
                </a:gridCol>
                <a:gridCol w="1055979">
                  <a:extLst>
                    <a:ext uri="{9D8B030D-6E8A-4147-A177-3AD203B41FA5}">
                      <a16:colId xmlns:a16="http://schemas.microsoft.com/office/drawing/2014/main" val="3662742032"/>
                    </a:ext>
                  </a:extLst>
                </a:gridCol>
                <a:gridCol w="1055979">
                  <a:extLst>
                    <a:ext uri="{9D8B030D-6E8A-4147-A177-3AD203B41FA5}">
                      <a16:colId xmlns:a16="http://schemas.microsoft.com/office/drawing/2014/main" val="1961187210"/>
                    </a:ext>
                  </a:extLst>
                </a:gridCol>
              </a:tblGrid>
              <a:tr h="213453">
                <a:tc>
                  <a:txBody>
                    <a:bodyPr/>
                    <a:lstStyle/>
                    <a:p>
                      <a:pPr marL="0" marR="0" algn="ctr">
                        <a:lnSpc>
                          <a:spcPct val="107000"/>
                        </a:lnSpc>
                        <a:spcBef>
                          <a:spcPts val="0"/>
                        </a:spcBef>
                        <a:spcAft>
                          <a:spcPts val="0"/>
                        </a:spcAft>
                      </a:pPr>
                      <a:r>
                        <a:rPr lang="en-US" sz="1100" dirty="0">
                          <a:effectLst/>
                        </a:rPr>
                        <a:t>Segment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84" marR="61784" marT="0" marB="0" anchor="ctr"/>
                </a:tc>
                <a:tc>
                  <a:txBody>
                    <a:bodyPr/>
                    <a:lstStyle/>
                    <a:p>
                      <a:pPr marL="0" marR="0" algn="ctr">
                        <a:lnSpc>
                          <a:spcPct val="107000"/>
                        </a:lnSpc>
                        <a:spcBef>
                          <a:spcPts val="0"/>
                        </a:spcBef>
                        <a:spcAft>
                          <a:spcPts val="0"/>
                        </a:spcAft>
                      </a:pPr>
                      <a:r>
                        <a:rPr lang="en-US" sz="1100" dirty="0">
                          <a:effectLst/>
                        </a:rPr>
                        <a:t>2017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84" marR="61784" marT="0" marB="0" anchor="ctr"/>
                </a:tc>
                <a:tc>
                  <a:txBody>
                    <a:bodyPr/>
                    <a:lstStyle/>
                    <a:p>
                      <a:pPr marL="0" marR="0" algn="ctr">
                        <a:lnSpc>
                          <a:spcPct val="107000"/>
                        </a:lnSpc>
                        <a:spcBef>
                          <a:spcPts val="0"/>
                        </a:spcBef>
                        <a:spcAft>
                          <a:spcPts val="0"/>
                        </a:spcAft>
                      </a:pPr>
                      <a:r>
                        <a:rPr lang="en-US" sz="1100" dirty="0">
                          <a:effectLst/>
                        </a:rPr>
                        <a:t>2018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84" marR="61784" marT="0" marB="0" anchor="ctr"/>
                </a:tc>
                <a:tc>
                  <a:txBody>
                    <a:bodyPr/>
                    <a:lstStyle/>
                    <a:p>
                      <a:pPr marL="0" marR="0" algn="ctr">
                        <a:lnSpc>
                          <a:spcPct val="107000"/>
                        </a:lnSpc>
                        <a:spcBef>
                          <a:spcPts val="0"/>
                        </a:spcBef>
                        <a:spcAft>
                          <a:spcPts val="0"/>
                        </a:spcAft>
                      </a:pPr>
                      <a:r>
                        <a:rPr lang="en-US" sz="1100" dirty="0">
                          <a:effectLst/>
                        </a:rPr>
                        <a:t>2019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84" marR="61784" marT="0" marB="0" anchor="ctr"/>
                </a:tc>
                <a:tc>
                  <a:txBody>
                    <a:bodyPr/>
                    <a:lstStyle/>
                    <a:p>
                      <a:pPr marL="0" marR="0" algn="ctr">
                        <a:lnSpc>
                          <a:spcPct val="107000"/>
                        </a:lnSpc>
                        <a:spcBef>
                          <a:spcPts val="0"/>
                        </a:spcBef>
                        <a:spcAft>
                          <a:spcPts val="0"/>
                        </a:spcAft>
                      </a:pPr>
                      <a:r>
                        <a:rPr lang="en-US" sz="1100" dirty="0">
                          <a:effectLst/>
                        </a:rPr>
                        <a:t>2020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84" marR="61784" marT="0" marB="0" anchor="ctr"/>
                </a:tc>
                <a:tc>
                  <a:txBody>
                    <a:bodyPr/>
                    <a:lstStyle/>
                    <a:p>
                      <a:pPr marL="0" marR="0" algn="ctr">
                        <a:lnSpc>
                          <a:spcPct val="107000"/>
                        </a:lnSpc>
                        <a:spcBef>
                          <a:spcPts val="0"/>
                        </a:spcBef>
                        <a:spcAft>
                          <a:spcPts val="0"/>
                        </a:spcAft>
                      </a:pPr>
                      <a:r>
                        <a:rPr lang="en-US" sz="1100" dirty="0">
                          <a:effectLst/>
                        </a:rPr>
                        <a:t>2021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84" marR="61784" marT="0" marB="0" anchor="ctr"/>
                </a:tc>
                <a:tc>
                  <a:txBody>
                    <a:bodyPr/>
                    <a:lstStyle/>
                    <a:p>
                      <a:pPr marL="0" marR="0" algn="ctr">
                        <a:lnSpc>
                          <a:spcPct val="107000"/>
                        </a:lnSpc>
                        <a:spcBef>
                          <a:spcPts val="0"/>
                        </a:spcBef>
                        <a:spcAft>
                          <a:spcPts val="0"/>
                        </a:spcAft>
                      </a:pPr>
                      <a:r>
                        <a:rPr lang="en-US" sz="1100" dirty="0">
                          <a:effectLst/>
                        </a:rPr>
                        <a:t>2017-2021 Average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84" marR="61784" marT="0" marB="0" anchor="ctr"/>
                </a:tc>
                <a:tc>
                  <a:txBody>
                    <a:bodyPr/>
                    <a:lstStyle/>
                    <a:p>
                      <a:pPr marL="0" marR="0" algn="ctr">
                        <a:lnSpc>
                          <a:spcPct val="107000"/>
                        </a:lnSpc>
                        <a:spcBef>
                          <a:spcPts val="0"/>
                        </a:spcBef>
                        <a:spcAft>
                          <a:spcPts val="0"/>
                        </a:spcAft>
                      </a:pPr>
                      <a:r>
                        <a:rPr lang="en-US" sz="1100" dirty="0">
                          <a:effectLst/>
                        </a:rPr>
                        <a:t>Statewide Average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84" marR="61784" marT="0" marB="0" anchor="ctr"/>
                </a:tc>
                <a:extLst>
                  <a:ext uri="{0D108BD9-81ED-4DB2-BD59-A6C34878D82A}">
                    <a16:rowId xmlns:a16="http://schemas.microsoft.com/office/drawing/2014/main" val="3218744876"/>
                  </a:ext>
                </a:extLst>
              </a:tr>
              <a:tr h="213453">
                <a:tc>
                  <a:txBody>
                    <a:bodyPr/>
                    <a:lstStyle/>
                    <a:p>
                      <a:pPr marL="0" marR="0">
                        <a:lnSpc>
                          <a:spcPct val="107000"/>
                        </a:lnSpc>
                        <a:spcBef>
                          <a:spcPts val="0"/>
                        </a:spcBef>
                        <a:spcAft>
                          <a:spcPts val="0"/>
                        </a:spcAft>
                      </a:pPr>
                      <a:r>
                        <a:rPr lang="en-US" sz="1100" dirty="0">
                          <a:effectLst/>
                        </a:rPr>
                        <a:t>East of the Harbor Bridge to the West Pass Bridge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84" marR="61784" marT="0" marB="0" anchor="ctr"/>
                </a:tc>
                <a:tc>
                  <a:txBody>
                    <a:bodyPr/>
                    <a:lstStyle/>
                    <a:p>
                      <a:pPr marL="0" marR="0" algn="ctr">
                        <a:lnSpc>
                          <a:spcPct val="107000"/>
                        </a:lnSpc>
                        <a:spcBef>
                          <a:spcPts val="0"/>
                        </a:spcBef>
                        <a:spcAft>
                          <a:spcPts val="0"/>
                        </a:spcAft>
                      </a:pPr>
                      <a:r>
                        <a:rPr lang="en-US" sz="1100" dirty="0">
                          <a:effectLst/>
                        </a:rPr>
                        <a:t>2.02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84" marR="61784" marT="0" marB="0" anchor="ctr"/>
                </a:tc>
                <a:tc>
                  <a:txBody>
                    <a:bodyPr/>
                    <a:lstStyle/>
                    <a:p>
                      <a:pPr marL="0" marR="0" algn="ctr">
                        <a:lnSpc>
                          <a:spcPct val="107000"/>
                        </a:lnSpc>
                        <a:spcBef>
                          <a:spcPts val="0"/>
                        </a:spcBef>
                        <a:spcAft>
                          <a:spcPts val="0"/>
                        </a:spcAft>
                      </a:pPr>
                      <a:r>
                        <a:rPr lang="en-US" sz="1100" dirty="0">
                          <a:effectLst/>
                        </a:rPr>
                        <a:t>1.89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84" marR="61784" marT="0" marB="0" anchor="ctr"/>
                </a:tc>
                <a:tc>
                  <a:txBody>
                    <a:bodyPr/>
                    <a:lstStyle/>
                    <a:p>
                      <a:pPr marL="0" marR="0" algn="ctr">
                        <a:lnSpc>
                          <a:spcPct val="107000"/>
                        </a:lnSpc>
                        <a:spcBef>
                          <a:spcPts val="0"/>
                        </a:spcBef>
                        <a:spcAft>
                          <a:spcPts val="0"/>
                        </a:spcAft>
                      </a:pPr>
                      <a:r>
                        <a:rPr lang="en-US" sz="1100" dirty="0">
                          <a:effectLst/>
                        </a:rPr>
                        <a:t>1.94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84" marR="61784" marT="0" marB="0" anchor="ctr"/>
                </a:tc>
                <a:tc>
                  <a:txBody>
                    <a:bodyPr/>
                    <a:lstStyle/>
                    <a:p>
                      <a:pPr marL="0" marR="0" algn="ctr">
                        <a:lnSpc>
                          <a:spcPct val="107000"/>
                        </a:lnSpc>
                        <a:spcBef>
                          <a:spcPts val="0"/>
                        </a:spcBef>
                        <a:spcAft>
                          <a:spcPts val="0"/>
                        </a:spcAft>
                      </a:pPr>
                      <a:r>
                        <a:rPr lang="en-US" sz="1100" dirty="0">
                          <a:effectLst/>
                        </a:rPr>
                        <a:t>1.95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84" marR="61784" marT="0" marB="0" anchor="ctr"/>
                </a:tc>
                <a:tc>
                  <a:txBody>
                    <a:bodyPr/>
                    <a:lstStyle/>
                    <a:p>
                      <a:pPr marL="0" marR="0" algn="ctr">
                        <a:lnSpc>
                          <a:spcPct val="107000"/>
                        </a:lnSpc>
                        <a:spcBef>
                          <a:spcPts val="0"/>
                        </a:spcBef>
                        <a:spcAft>
                          <a:spcPts val="0"/>
                        </a:spcAft>
                      </a:pPr>
                      <a:r>
                        <a:rPr lang="en-US" sz="1100" dirty="0">
                          <a:effectLst/>
                        </a:rPr>
                        <a:t>1.89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84" marR="61784" marT="0" marB="0" anchor="ctr"/>
                </a:tc>
                <a:tc>
                  <a:txBody>
                    <a:bodyPr/>
                    <a:lstStyle/>
                    <a:p>
                      <a:pPr marL="0" marR="0" algn="ctr">
                        <a:lnSpc>
                          <a:spcPct val="107000"/>
                        </a:lnSpc>
                        <a:spcBef>
                          <a:spcPts val="0"/>
                        </a:spcBef>
                        <a:spcAft>
                          <a:spcPts val="0"/>
                        </a:spcAft>
                      </a:pPr>
                      <a:r>
                        <a:rPr lang="en-US" sz="1100" dirty="0">
                          <a:effectLst/>
                        </a:rPr>
                        <a:t>1.94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84" marR="61784" marT="0" marB="0" anchor="ctr"/>
                </a:tc>
                <a:tc>
                  <a:txBody>
                    <a:bodyPr/>
                    <a:lstStyle/>
                    <a:p>
                      <a:pPr marL="0" marR="0" algn="ctr">
                        <a:lnSpc>
                          <a:spcPct val="107000"/>
                        </a:lnSpc>
                        <a:spcBef>
                          <a:spcPts val="0"/>
                        </a:spcBef>
                        <a:spcAft>
                          <a:spcPts val="0"/>
                        </a:spcAft>
                      </a:pPr>
                      <a:r>
                        <a:rPr lang="en-US" sz="1100" dirty="0">
                          <a:effectLst/>
                        </a:rPr>
                        <a:t>1.711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84" marR="61784" marT="0" marB="0" anchor="ctr"/>
                </a:tc>
                <a:extLst>
                  <a:ext uri="{0D108BD9-81ED-4DB2-BD59-A6C34878D82A}">
                    <a16:rowId xmlns:a16="http://schemas.microsoft.com/office/drawing/2014/main" val="3617062333"/>
                  </a:ext>
                </a:extLst>
              </a:tr>
            </a:tbl>
          </a:graphicData>
        </a:graphic>
      </p:graphicFrame>
      <p:sp>
        <p:nvSpPr>
          <p:cNvPr id="6" name="Rectangle 2">
            <a:extLst>
              <a:ext uri="{FF2B5EF4-FFF2-40B4-BE49-F238E27FC236}">
                <a16:creationId xmlns:a16="http://schemas.microsoft.com/office/drawing/2014/main" id="{45D3E9C2-8AD1-4E14-B9E8-3F25F1DC94E2}"/>
              </a:ext>
            </a:extLst>
          </p:cNvPr>
          <p:cNvSpPr>
            <a:spLocks noChangeArrowheads="1"/>
          </p:cNvSpPr>
          <p:nvPr/>
        </p:nvSpPr>
        <p:spPr bwMode="auto">
          <a:xfrm>
            <a:off x="7331808" y="4508938"/>
            <a:ext cx="355369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US 84 Crash Rates for 2017-2021</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50B4C186-4133-43E8-BF8B-C9A8B274DBAA}"/>
              </a:ext>
            </a:extLst>
          </p:cNvPr>
          <p:cNvGraphicFramePr>
            <a:graphicFrameLocks noGrp="1"/>
          </p:cNvGraphicFramePr>
          <p:nvPr>
            <p:extLst>
              <p:ext uri="{D42A27DB-BD31-4B8C-83A1-F6EECF244321}">
                <p14:modId xmlns:p14="http://schemas.microsoft.com/office/powerpoint/2010/main" val="1966146900"/>
              </p:ext>
            </p:extLst>
          </p:nvPr>
        </p:nvGraphicFramePr>
        <p:xfrm>
          <a:off x="5437762" y="5771690"/>
          <a:ext cx="6606149" cy="733616"/>
        </p:xfrm>
        <a:graphic>
          <a:graphicData uri="http://schemas.openxmlformats.org/drawingml/2006/table">
            <a:tbl>
              <a:tblPr firstRow="1" firstCol="1" bandRow="1">
                <a:tableStyleId>{5C22544A-7EE6-4342-B048-85BDC9FD1C3A}</a:tableStyleId>
              </a:tblPr>
              <a:tblGrid>
                <a:gridCol w="2298942">
                  <a:extLst>
                    <a:ext uri="{9D8B030D-6E8A-4147-A177-3AD203B41FA5}">
                      <a16:colId xmlns:a16="http://schemas.microsoft.com/office/drawing/2014/main" val="3497915019"/>
                    </a:ext>
                  </a:extLst>
                </a:gridCol>
                <a:gridCol w="672506">
                  <a:extLst>
                    <a:ext uri="{9D8B030D-6E8A-4147-A177-3AD203B41FA5}">
                      <a16:colId xmlns:a16="http://schemas.microsoft.com/office/drawing/2014/main" val="776768582"/>
                    </a:ext>
                  </a:extLst>
                </a:gridCol>
                <a:gridCol w="681754">
                  <a:extLst>
                    <a:ext uri="{9D8B030D-6E8A-4147-A177-3AD203B41FA5}">
                      <a16:colId xmlns:a16="http://schemas.microsoft.com/office/drawing/2014/main" val="2027886944"/>
                    </a:ext>
                  </a:extLst>
                </a:gridCol>
                <a:gridCol w="681754">
                  <a:extLst>
                    <a:ext uri="{9D8B030D-6E8A-4147-A177-3AD203B41FA5}">
                      <a16:colId xmlns:a16="http://schemas.microsoft.com/office/drawing/2014/main" val="34921357"/>
                    </a:ext>
                  </a:extLst>
                </a:gridCol>
                <a:gridCol w="681754">
                  <a:extLst>
                    <a:ext uri="{9D8B030D-6E8A-4147-A177-3AD203B41FA5}">
                      <a16:colId xmlns:a16="http://schemas.microsoft.com/office/drawing/2014/main" val="3999440872"/>
                    </a:ext>
                  </a:extLst>
                </a:gridCol>
                <a:gridCol w="681754">
                  <a:extLst>
                    <a:ext uri="{9D8B030D-6E8A-4147-A177-3AD203B41FA5}">
                      <a16:colId xmlns:a16="http://schemas.microsoft.com/office/drawing/2014/main" val="1912200746"/>
                    </a:ext>
                  </a:extLst>
                </a:gridCol>
                <a:gridCol w="907685">
                  <a:extLst>
                    <a:ext uri="{9D8B030D-6E8A-4147-A177-3AD203B41FA5}">
                      <a16:colId xmlns:a16="http://schemas.microsoft.com/office/drawing/2014/main" val="1539614116"/>
                    </a:ext>
                  </a:extLst>
                </a:gridCol>
              </a:tblGrid>
              <a:tr h="366113">
                <a:tc>
                  <a:txBody>
                    <a:bodyPr/>
                    <a:lstStyle/>
                    <a:p>
                      <a:pPr marL="0" marR="0" algn="ctr">
                        <a:lnSpc>
                          <a:spcPct val="107000"/>
                        </a:lnSpc>
                        <a:spcBef>
                          <a:spcPts val="0"/>
                        </a:spcBef>
                        <a:spcAft>
                          <a:spcPts val="0"/>
                        </a:spcAft>
                      </a:pPr>
                      <a:r>
                        <a:rPr lang="en-US" sz="1200" dirty="0">
                          <a:effectLst/>
                        </a:rPr>
                        <a:t>Segment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235" marR="67235" marT="0" marB="0" anchor="ctr"/>
                </a:tc>
                <a:tc>
                  <a:txBody>
                    <a:bodyPr/>
                    <a:lstStyle/>
                    <a:p>
                      <a:pPr marL="0" marR="0" algn="ctr">
                        <a:lnSpc>
                          <a:spcPct val="107000"/>
                        </a:lnSpc>
                        <a:spcBef>
                          <a:spcPts val="0"/>
                        </a:spcBef>
                        <a:spcAft>
                          <a:spcPts val="0"/>
                        </a:spcAft>
                      </a:pPr>
                      <a:r>
                        <a:rPr lang="en-US" sz="1200" dirty="0">
                          <a:effectLst/>
                        </a:rPr>
                        <a:t>Rear End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235" marR="67235" marT="0" marB="0" anchor="ctr"/>
                </a:tc>
                <a:tc>
                  <a:txBody>
                    <a:bodyPr/>
                    <a:lstStyle/>
                    <a:p>
                      <a:pPr marL="0" marR="0" algn="ctr">
                        <a:lnSpc>
                          <a:spcPct val="107000"/>
                        </a:lnSpc>
                        <a:spcBef>
                          <a:spcPts val="0"/>
                        </a:spcBef>
                        <a:spcAft>
                          <a:spcPts val="0"/>
                        </a:spcAft>
                      </a:pPr>
                      <a:r>
                        <a:rPr lang="en-US" sz="1200" dirty="0">
                          <a:effectLst/>
                        </a:rPr>
                        <a:t>Side</a:t>
                      </a:r>
                      <a:br>
                        <a:rPr lang="en-US" sz="1200" dirty="0">
                          <a:effectLst/>
                        </a:rPr>
                      </a:br>
                      <a:r>
                        <a:rPr lang="en-US" sz="1200" dirty="0">
                          <a:effectLst/>
                        </a:rPr>
                        <a:t>swipe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235" marR="67235" marT="0" marB="0" anchor="ctr"/>
                </a:tc>
                <a:tc>
                  <a:txBody>
                    <a:bodyPr/>
                    <a:lstStyle/>
                    <a:p>
                      <a:pPr marL="0" marR="0" algn="ctr">
                        <a:lnSpc>
                          <a:spcPct val="107000"/>
                        </a:lnSpc>
                        <a:spcBef>
                          <a:spcPts val="0"/>
                        </a:spcBef>
                        <a:spcAft>
                          <a:spcPts val="0"/>
                        </a:spcAft>
                      </a:pPr>
                      <a:r>
                        <a:rPr lang="en-US" sz="1200" dirty="0">
                          <a:effectLst/>
                        </a:rPr>
                        <a:t>Off Road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235" marR="67235" marT="0" marB="0" anchor="ctr"/>
                </a:tc>
                <a:tc>
                  <a:txBody>
                    <a:bodyPr/>
                    <a:lstStyle/>
                    <a:p>
                      <a:pPr marL="0" marR="0" algn="ctr">
                        <a:lnSpc>
                          <a:spcPct val="107000"/>
                        </a:lnSpc>
                        <a:spcBef>
                          <a:spcPts val="0"/>
                        </a:spcBef>
                        <a:spcAft>
                          <a:spcPts val="0"/>
                        </a:spcAft>
                      </a:pPr>
                      <a:r>
                        <a:rPr lang="en-US" sz="1200" dirty="0">
                          <a:effectLst/>
                        </a:rPr>
                        <a:t>Other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235" marR="67235" marT="0" marB="0" anchor="ctr"/>
                </a:tc>
                <a:tc>
                  <a:txBody>
                    <a:bodyPr/>
                    <a:lstStyle/>
                    <a:p>
                      <a:pPr marL="0" marR="0" algn="ctr">
                        <a:lnSpc>
                          <a:spcPct val="107000"/>
                        </a:lnSpc>
                        <a:spcBef>
                          <a:spcPts val="0"/>
                        </a:spcBef>
                        <a:spcAft>
                          <a:spcPts val="0"/>
                        </a:spcAft>
                      </a:pPr>
                      <a:r>
                        <a:rPr lang="en-US" sz="1200" dirty="0">
                          <a:effectLst/>
                        </a:rPr>
                        <a:t>Left Turn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235" marR="67235" marT="0" marB="0" anchor="ctr"/>
                </a:tc>
                <a:tc>
                  <a:txBody>
                    <a:bodyPr/>
                    <a:lstStyle/>
                    <a:p>
                      <a:pPr marL="0" marR="0" algn="ctr">
                        <a:lnSpc>
                          <a:spcPct val="107000"/>
                        </a:lnSpc>
                        <a:spcBef>
                          <a:spcPts val="0"/>
                        </a:spcBef>
                        <a:spcAft>
                          <a:spcPts val="0"/>
                        </a:spcAft>
                      </a:pPr>
                      <a:r>
                        <a:rPr lang="en-US" sz="1200" dirty="0">
                          <a:effectLst/>
                        </a:rPr>
                        <a:t>Total Fatalities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235" marR="67235" marT="0" marB="0" anchor="ctr"/>
                </a:tc>
                <a:extLst>
                  <a:ext uri="{0D108BD9-81ED-4DB2-BD59-A6C34878D82A}">
                    <a16:rowId xmlns:a16="http://schemas.microsoft.com/office/drawing/2014/main" val="2550880922"/>
                  </a:ext>
                </a:extLst>
              </a:tr>
              <a:tr h="33556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100" dirty="0">
                          <a:effectLst/>
                        </a:rPr>
                        <a:t>East of the Harbor Bridge to the West Pass Bridge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7235" marR="67235" marT="0" marB="0" anchor="ctr"/>
                </a:tc>
                <a:tc>
                  <a:txBody>
                    <a:bodyPr/>
                    <a:lstStyle/>
                    <a:p>
                      <a:pPr marL="0" marR="0" algn="ctr">
                        <a:lnSpc>
                          <a:spcPct val="107000"/>
                        </a:lnSpc>
                        <a:spcBef>
                          <a:spcPts val="0"/>
                        </a:spcBef>
                        <a:spcAft>
                          <a:spcPts val="0"/>
                        </a:spcAft>
                      </a:pPr>
                      <a:r>
                        <a:rPr lang="en-US" sz="1200" dirty="0">
                          <a:effectLst/>
                        </a:rPr>
                        <a:t>398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235" marR="67235" marT="0" marB="0" anchor="ctr"/>
                </a:tc>
                <a:tc>
                  <a:txBody>
                    <a:bodyPr/>
                    <a:lstStyle/>
                    <a:p>
                      <a:pPr marL="0" marR="0" algn="ctr">
                        <a:lnSpc>
                          <a:spcPct val="107000"/>
                        </a:lnSpc>
                        <a:spcBef>
                          <a:spcPts val="0"/>
                        </a:spcBef>
                        <a:spcAft>
                          <a:spcPts val="0"/>
                        </a:spcAft>
                      </a:pPr>
                      <a:r>
                        <a:rPr lang="en-US" sz="1200" dirty="0">
                          <a:effectLst/>
                        </a:rPr>
                        <a:t>91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235" marR="67235" marT="0" marB="0" anchor="ctr"/>
                </a:tc>
                <a:tc>
                  <a:txBody>
                    <a:bodyPr/>
                    <a:lstStyle/>
                    <a:p>
                      <a:pPr marL="0" marR="0" algn="ctr">
                        <a:lnSpc>
                          <a:spcPct val="107000"/>
                        </a:lnSpc>
                        <a:spcBef>
                          <a:spcPts val="0"/>
                        </a:spcBef>
                        <a:spcAft>
                          <a:spcPts val="0"/>
                        </a:spcAft>
                      </a:pPr>
                      <a:r>
                        <a:rPr lang="en-US" sz="1200" dirty="0">
                          <a:effectLst/>
                        </a:rPr>
                        <a:t>60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235" marR="67235" marT="0" marB="0" anchor="ctr"/>
                </a:tc>
                <a:tc>
                  <a:txBody>
                    <a:bodyPr/>
                    <a:lstStyle/>
                    <a:p>
                      <a:pPr marL="0" marR="0" algn="ctr">
                        <a:lnSpc>
                          <a:spcPct val="107000"/>
                        </a:lnSpc>
                        <a:spcBef>
                          <a:spcPts val="0"/>
                        </a:spcBef>
                        <a:spcAft>
                          <a:spcPts val="0"/>
                        </a:spcAft>
                      </a:pPr>
                      <a:r>
                        <a:rPr lang="en-US" sz="1200" dirty="0">
                          <a:effectLst/>
                        </a:rPr>
                        <a:t>58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235" marR="67235" marT="0" marB="0" anchor="ctr"/>
                </a:tc>
                <a:tc>
                  <a:txBody>
                    <a:bodyPr/>
                    <a:lstStyle/>
                    <a:p>
                      <a:pPr marL="0" marR="0" algn="ctr">
                        <a:lnSpc>
                          <a:spcPct val="107000"/>
                        </a:lnSpc>
                        <a:spcBef>
                          <a:spcPts val="0"/>
                        </a:spcBef>
                        <a:spcAft>
                          <a:spcPts val="0"/>
                        </a:spcAft>
                      </a:pPr>
                      <a:r>
                        <a:rPr lang="en-US" sz="1200" dirty="0">
                          <a:effectLst/>
                        </a:rPr>
                        <a:t>54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235" marR="67235" marT="0" marB="0" anchor="ctr"/>
                </a:tc>
                <a:tc>
                  <a:txBody>
                    <a:bodyPr/>
                    <a:lstStyle/>
                    <a:p>
                      <a:pPr marL="0" marR="0" algn="ctr">
                        <a:lnSpc>
                          <a:spcPct val="107000"/>
                        </a:lnSpc>
                        <a:spcBef>
                          <a:spcPts val="0"/>
                        </a:spcBef>
                        <a:spcAft>
                          <a:spcPts val="0"/>
                        </a:spcAft>
                      </a:pPr>
                      <a:r>
                        <a:rPr lang="en-US" sz="1200" dirty="0">
                          <a:effectLst/>
                        </a:rPr>
                        <a:t>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235" marR="67235" marT="0" marB="0" anchor="ctr"/>
                </a:tc>
                <a:extLst>
                  <a:ext uri="{0D108BD9-81ED-4DB2-BD59-A6C34878D82A}">
                    <a16:rowId xmlns:a16="http://schemas.microsoft.com/office/drawing/2014/main" val="590023080"/>
                  </a:ext>
                </a:extLst>
              </a:tr>
            </a:tbl>
          </a:graphicData>
        </a:graphic>
      </p:graphicFrame>
      <p:sp>
        <p:nvSpPr>
          <p:cNvPr id="8" name="Rectangle 3">
            <a:extLst>
              <a:ext uri="{FF2B5EF4-FFF2-40B4-BE49-F238E27FC236}">
                <a16:creationId xmlns:a16="http://schemas.microsoft.com/office/drawing/2014/main" id="{0D5363B1-A595-4973-8271-56E1370336EA}"/>
              </a:ext>
            </a:extLst>
          </p:cNvPr>
          <p:cNvSpPr>
            <a:spLocks noChangeArrowheads="1"/>
          </p:cNvSpPr>
          <p:nvPr/>
        </p:nvSpPr>
        <p:spPr bwMode="auto">
          <a:xfrm>
            <a:off x="7331808" y="5494692"/>
            <a:ext cx="413558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US 84 Top Five Crash Types for 2017-2021</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Content Placeholder 2">
            <a:extLst>
              <a:ext uri="{FF2B5EF4-FFF2-40B4-BE49-F238E27FC236}">
                <a16:creationId xmlns:a16="http://schemas.microsoft.com/office/drawing/2014/main" id="{EFD3DB18-C0AD-41B4-9454-D5A1853F9012}"/>
              </a:ext>
            </a:extLst>
          </p:cNvPr>
          <p:cNvSpPr>
            <a:spLocks noGrp="1"/>
          </p:cNvSpPr>
          <p:nvPr>
            <p:ph idx="1"/>
          </p:nvPr>
        </p:nvSpPr>
        <p:spPr>
          <a:xfrm>
            <a:off x="505844" y="1114746"/>
            <a:ext cx="3553691" cy="4972897"/>
          </a:xfrm>
        </p:spPr>
        <p:txBody>
          <a:bodyPr>
            <a:noAutofit/>
          </a:bodyPr>
          <a:lstStyle/>
          <a:p>
            <a:pPr marL="285750" lvl="2" indent="-285750">
              <a:lnSpc>
                <a:spcPct val="100000"/>
              </a:lnSpc>
              <a:spcBef>
                <a:spcPts val="0"/>
              </a:spcBef>
              <a:buSzPct val="75000"/>
              <a:buFont typeface="Wingdings" panose="05000000000000000000" pitchFamily="2" charset="2"/>
              <a:buChar char="v"/>
              <a:defRPr/>
            </a:pPr>
            <a:r>
              <a:rPr lang="en-US" sz="1500" dirty="0">
                <a:cs typeface="Arial"/>
              </a:rPr>
              <a:t>Use plain language.</a:t>
            </a:r>
          </a:p>
          <a:p>
            <a:pPr marL="0" lvl="2" indent="0">
              <a:lnSpc>
                <a:spcPct val="100000"/>
              </a:lnSpc>
              <a:spcBef>
                <a:spcPts val="0"/>
              </a:spcBef>
              <a:buSzPct val="75000"/>
              <a:buNone/>
              <a:defRPr/>
            </a:pPr>
            <a:endParaRPr lang="en-US" sz="1500" dirty="0">
              <a:cs typeface="Arial"/>
            </a:endParaRPr>
          </a:p>
          <a:p>
            <a:pPr marL="285750" lvl="2" indent="-285750">
              <a:lnSpc>
                <a:spcPct val="100000"/>
              </a:lnSpc>
              <a:spcBef>
                <a:spcPts val="0"/>
              </a:spcBef>
              <a:buSzPct val="75000"/>
              <a:buFont typeface="Wingdings" panose="05000000000000000000" pitchFamily="2" charset="2"/>
              <a:buChar char="v"/>
              <a:defRPr/>
            </a:pPr>
            <a:r>
              <a:rPr lang="en-US" sz="1500" dirty="0">
                <a:cs typeface="Arial"/>
              </a:rPr>
              <a:t>Use action verbs: to provide, to obtain, to repair, etc.</a:t>
            </a:r>
          </a:p>
          <a:p>
            <a:pPr marL="0" lvl="2" indent="0">
              <a:lnSpc>
                <a:spcPct val="100000"/>
              </a:lnSpc>
              <a:spcBef>
                <a:spcPts val="0"/>
              </a:spcBef>
              <a:buSzPct val="75000"/>
              <a:buNone/>
              <a:defRPr/>
            </a:pPr>
            <a:endParaRPr lang="en-US" sz="1500" dirty="0">
              <a:cs typeface="Arial"/>
            </a:endParaRPr>
          </a:p>
          <a:p>
            <a:pPr marL="285750" lvl="2" indent="-285750">
              <a:lnSpc>
                <a:spcPct val="100000"/>
              </a:lnSpc>
              <a:spcBef>
                <a:spcPts val="0"/>
              </a:spcBef>
              <a:buSzPct val="75000"/>
              <a:buFont typeface="Wingdings" panose="05000000000000000000" pitchFamily="2" charset="2"/>
              <a:buChar char="v"/>
              <a:defRPr/>
            </a:pPr>
            <a:r>
              <a:rPr lang="en-US" sz="1500" dirty="0">
                <a:cs typeface="Arial"/>
              </a:rPr>
              <a:t>Use bullets or numbering to itemize purpose and needs.</a:t>
            </a:r>
          </a:p>
          <a:p>
            <a:pPr marL="0" lvl="2" indent="0">
              <a:lnSpc>
                <a:spcPct val="100000"/>
              </a:lnSpc>
              <a:spcBef>
                <a:spcPts val="0"/>
              </a:spcBef>
              <a:buSzPct val="75000"/>
              <a:buNone/>
              <a:defRPr/>
            </a:pPr>
            <a:endParaRPr lang="en-US" sz="1500" dirty="0">
              <a:cs typeface="Arial"/>
            </a:endParaRPr>
          </a:p>
          <a:p>
            <a:pPr marL="285750" lvl="2" indent="-285750">
              <a:lnSpc>
                <a:spcPct val="100000"/>
              </a:lnSpc>
              <a:spcBef>
                <a:spcPts val="0"/>
              </a:spcBef>
              <a:buSzPct val="75000"/>
              <a:buFont typeface="Wingdings" panose="05000000000000000000" pitchFamily="2" charset="2"/>
              <a:buChar char="v"/>
              <a:defRPr/>
            </a:pPr>
            <a:r>
              <a:rPr lang="en-US" sz="1500" dirty="0">
                <a:cs typeface="Arial"/>
              </a:rPr>
              <a:t>Provide specific supporting data for each need. </a:t>
            </a:r>
          </a:p>
          <a:p>
            <a:pPr marL="0" lvl="2" indent="0">
              <a:lnSpc>
                <a:spcPct val="100000"/>
              </a:lnSpc>
              <a:spcBef>
                <a:spcPts val="0"/>
              </a:spcBef>
              <a:buSzPct val="75000"/>
              <a:buNone/>
              <a:defRPr/>
            </a:pPr>
            <a:endParaRPr lang="en-US" sz="1500" dirty="0">
              <a:cs typeface="Arial"/>
            </a:endParaRPr>
          </a:p>
          <a:p>
            <a:pPr marL="285750" lvl="2" indent="-285750">
              <a:lnSpc>
                <a:spcPct val="100000"/>
              </a:lnSpc>
              <a:spcBef>
                <a:spcPts val="0"/>
              </a:spcBef>
              <a:buSzPct val="75000"/>
              <a:buFont typeface="Wingdings" panose="05000000000000000000" pitchFamily="2" charset="2"/>
              <a:buChar char="v"/>
              <a:defRPr/>
            </a:pPr>
            <a:r>
              <a:rPr lang="en-US" sz="1500" dirty="0">
                <a:solidFill>
                  <a:schemeClr val="tx1"/>
                </a:solidFill>
              </a:rPr>
              <a:t>The supporting data should be current, accurate, and above all relevant to the issues being considered.</a:t>
            </a:r>
          </a:p>
          <a:p>
            <a:pPr marL="0" lvl="2" indent="0">
              <a:lnSpc>
                <a:spcPct val="100000"/>
              </a:lnSpc>
              <a:spcBef>
                <a:spcPts val="0"/>
              </a:spcBef>
              <a:buSzPct val="75000"/>
              <a:buNone/>
              <a:defRPr/>
            </a:pPr>
            <a:endParaRPr kumimoji="0" lang="en-US" sz="1500" b="0" i="0" u="none" strike="noStrike" kern="1200" cap="none" spc="0" normalizeH="0" baseline="0" noProof="0" dirty="0">
              <a:ln>
                <a:noFill/>
              </a:ln>
              <a:effectLst/>
              <a:uLnTx/>
              <a:uFillTx/>
              <a:cs typeface="Arial"/>
            </a:endParaRPr>
          </a:p>
          <a:p>
            <a:pPr marL="285750" lvl="2" indent="-285750">
              <a:lnSpc>
                <a:spcPct val="100000"/>
              </a:lnSpc>
              <a:spcBef>
                <a:spcPts val="0"/>
              </a:spcBef>
              <a:buSzPct val="75000"/>
              <a:buFont typeface="Wingdings" panose="05000000000000000000" pitchFamily="2" charset="2"/>
              <a:buChar char="v"/>
              <a:defRPr/>
            </a:pPr>
            <a:r>
              <a:rPr lang="en-US" sz="1500" b="0" i="0" u="none" strike="noStrike" kern="1200" cap="none" spc="0" normalizeH="0" baseline="0" noProof="0" dirty="0">
                <a:ln>
                  <a:noFill/>
                </a:ln>
                <a:effectLst/>
                <a:uLnTx/>
                <a:uFillTx/>
                <a:cs typeface="Arial"/>
              </a:rPr>
              <a:t>If any exists, describe agency and public involvement in developing the purpose and need.</a:t>
            </a:r>
            <a:r>
              <a:rPr lang="en-US" sz="1500" dirty="0">
                <a:cs typeface="Arial"/>
              </a:rPr>
              <a:t> </a:t>
            </a:r>
          </a:p>
          <a:p>
            <a:pPr marL="0" lvl="2" indent="0">
              <a:lnSpc>
                <a:spcPct val="100000"/>
              </a:lnSpc>
              <a:spcBef>
                <a:spcPts val="0"/>
              </a:spcBef>
              <a:buSzPct val="75000"/>
              <a:buNone/>
              <a:defRPr/>
            </a:pPr>
            <a:endParaRPr lang="en-US" sz="1500" dirty="0">
              <a:cs typeface="Arial"/>
            </a:endParaRPr>
          </a:p>
          <a:p>
            <a:pPr marL="285750" lvl="2" indent="-285750">
              <a:lnSpc>
                <a:spcPct val="100000"/>
              </a:lnSpc>
              <a:spcBef>
                <a:spcPts val="0"/>
              </a:spcBef>
              <a:buSzPct val="75000"/>
              <a:buFont typeface="Wingdings" panose="05000000000000000000" pitchFamily="2" charset="2"/>
              <a:buChar char="v"/>
              <a:defRPr/>
            </a:pPr>
            <a:r>
              <a:rPr lang="en-US" sz="1500" dirty="0">
                <a:cs typeface="Arial"/>
              </a:rPr>
              <a:t>Use graphics, </a:t>
            </a:r>
            <a:r>
              <a:rPr lang="en-US" sz="1500" dirty="0">
                <a:solidFill>
                  <a:srgbClr val="000000"/>
                </a:solidFill>
              </a:rPr>
              <a:t>charts, tables, maps</a:t>
            </a:r>
            <a:r>
              <a:rPr lang="en-US" sz="1500" dirty="0">
                <a:cs typeface="Arial"/>
              </a:rPr>
              <a:t> to illustrate needs.</a:t>
            </a:r>
            <a:endParaRPr lang="en-US" sz="1500" b="0" i="0" u="none" strike="noStrike" kern="1200" cap="none" spc="0" normalizeH="0" baseline="0" noProof="0" dirty="0">
              <a:ln>
                <a:noFill/>
              </a:ln>
              <a:effectLst/>
              <a:uLnTx/>
              <a:uFillTx/>
              <a:cs typeface="Arial"/>
            </a:endParaRPr>
          </a:p>
        </p:txBody>
      </p:sp>
      <p:pic>
        <p:nvPicPr>
          <p:cNvPr id="14" name="Picture 13">
            <a:extLst>
              <a:ext uri="{FF2B5EF4-FFF2-40B4-BE49-F238E27FC236}">
                <a16:creationId xmlns:a16="http://schemas.microsoft.com/office/drawing/2014/main" id="{005D1A07-484E-4C3D-9023-0AC4B9658C15}"/>
              </a:ext>
            </a:extLst>
          </p:cNvPr>
          <p:cNvPicPr>
            <a:picLocks noChangeAspect="1"/>
          </p:cNvPicPr>
          <p:nvPr/>
        </p:nvPicPr>
        <p:blipFill>
          <a:blip r:embed="rId3"/>
          <a:stretch>
            <a:fillRect/>
          </a:stretch>
        </p:blipFill>
        <p:spPr>
          <a:xfrm>
            <a:off x="4391888" y="1076130"/>
            <a:ext cx="3748866" cy="2017261"/>
          </a:xfrm>
          <a:prstGeom prst="rect">
            <a:avLst/>
          </a:prstGeom>
        </p:spPr>
      </p:pic>
      <p:sp>
        <p:nvSpPr>
          <p:cNvPr id="17" name="Rectangle 1">
            <a:extLst>
              <a:ext uri="{FF2B5EF4-FFF2-40B4-BE49-F238E27FC236}">
                <a16:creationId xmlns:a16="http://schemas.microsoft.com/office/drawing/2014/main" id="{2AAA5CEB-9763-4EA3-836B-57F36F8B68CA}"/>
              </a:ext>
            </a:extLst>
          </p:cNvPr>
          <p:cNvSpPr>
            <a:spLocks noChangeArrowheads="1"/>
          </p:cNvSpPr>
          <p:nvPr/>
        </p:nvSpPr>
        <p:spPr bwMode="auto">
          <a:xfrm>
            <a:off x="4241647" y="837747"/>
            <a:ext cx="420962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Project Area Crash Heat Map (January 2018 – January 2023)</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Rounded Corners 14">
            <a:extLst>
              <a:ext uri="{FF2B5EF4-FFF2-40B4-BE49-F238E27FC236}">
                <a16:creationId xmlns:a16="http://schemas.microsoft.com/office/drawing/2014/main" id="{E7C6F9BC-C8F4-43C1-8FBF-C4A7F7353BF2}"/>
              </a:ext>
            </a:extLst>
          </p:cNvPr>
          <p:cNvSpPr/>
          <p:nvPr/>
        </p:nvSpPr>
        <p:spPr>
          <a:xfrm>
            <a:off x="9050431" y="1099873"/>
            <a:ext cx="2635725" cy="1445988"/>
          </a:xfrm>
          <a:prstGeom prst="roundRect">
            <a:avLst>
              <a:gd name="adj" fmla="val 16839"/>
            </a:avLst>
          </a:prstGeom>
          <a:solidFill>
            <a:srgbClr val="F4D15C"/>
          </a:solidFill>
          <a:ln>
            <a:noFill/>
          </a:ln>
          <a:effectLst>
            <a:reflection blurRad="139700" stA="60000" endPos="4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E689E"/>
              </a:solidFill>
            </a:endParaRPr>
          </a:p>
        </p:txBody>
      </p:sp>
      <p:sp>
        <p:nvSpPr>
          <p:cNvPr id="16" name="TextBox 15">
            <a:extLst>
              <a:ext uri="{FF2B5EF4-FFF2-40B4-BE49-F238E27FC236}">
                <a16:creationId xmlns:a16="http://schemas.microsoft.com/office/drawing/2014/main" id="{2FBF7DD9-4AC0-483C-8D0E-D36D2A8E4515}"/>
              </a:ext>
            </a:extLst>
          </p:cNvPr>
          <p:cNvSpPr txBox="1"/>
          <p:nvPr/>
        </p:nvSpPr>
        <p:spPr>
          <a:xfrm>
            <a:off x="9165895" y="1143540"/>
            <a:ext cx="2404795" cy="1384995"/>
          </a:xfrm>
          <a:prstGeom prst="rect">
            <a:avLst/>
          </a:prstGeom>
          <a:noFill/>
        </p:spPr>
        <p:txBody>
          <a:bodyPr wrap="square" rtlCol="0">
            <a:spAutoFit/>
          </a:bodyPr>
          <a:lstStyle/>
          <a:p>
            <a:pPr algn="ctr"/>
            <a:r>
              <a:rPr lang="en-US" sz="2800" dirty="0">
                <a:latin typeface="Frutiger LT Std 45 Light" panose="020B0402020204020204" pitchFamily="34" charset="0"/>
              </a:rPr>
              <a:t>Safety Supporting Data Visuals</a:t>
            </a:r>
          </a:p>
        </p:txBody>
      </p:sp>
    </p:spTree>
    <p:extLst>
      <p:ext uri="{BB962C8B-B14F-4D97-AF65-F5344CB8AC3E}">
        <p14:creationId xmlns:p14="http://schemas.microsoft.com/office/powerpoint/2010/main" val="3103018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Purpose and Need Considerations</a:t>
            </a: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39</a:t>
            </a:fld>
            <a:endParaRPr lang="en-US" dirty="0"/>
          </a:p>
        </p:txBody>
      </p:sp>
      <p:pic>
        <p:nvPicPr>
          <p:cNvPr id="13" name="Picture 12">
            <a:extLst>
              <a:ext uri="{FF2B5EF4-FFF2-40B4-BE49-F238E27FC236}">
                <a16:creationId xmlns:a16="http://schemas.microsoft.com/office/drawing/2014/main" id="{56009F4A-B94F-4BE5-A22E-4A77019C33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9240" y="798245"/>
            <a:ext cx="3504999" cy="2704391"/>
          </a:xfrm>
          <a:prstGeom prst="rect">
            <a:avLst/>
          </a:prstGeom>
          <a:noFill/>
          <a:ln>
            <a:noFill/>
          </a:ln>
        </p:spPr>
      </p:pic>
      <p:graphicFrame>
        <p:nvGraphicFramePr>
          <p:cNvPr id="2" name="Table 1">
            <a:extLst>
              <a:ext uri="{FF2B5EF4-FFF2-40B4-BE49-F238E27FC236}">
                <a16:creationId xmlns:a16="http://schemas.microsoft.com/office/drawing/2014/main" id="{F3AE6DE8-696F-48D1-A944-4FC681D335DE}"/>
              </a:ext>
            </a:extLst>
          </p:cNvPr>
          <p:cNvGraphicFramePr>
            <a:graphicFrameLocks noGrp="1"/>
          </p:cNvGraphicFramePr>
          <p:nvPr>
            <p:extLst>
              <p:ext uri="{D42A27DB-BD31-4B8C-83A1-F6EECF244321}">
                <p14:modId xmlns:p14="http://schemas.microsoft.com/office/powerpoint/2010/main" val="1893315531"/>
              </p:ext>
            </p:extLst>
          </p:nvPr>
        </p:nvGraphicFramePr>
        <p:xfrm>
          <a:off x="5476672" y="3706000"/>
          <a:ext cx="6375437" cy="2745977"/>
        </p:xfrm>
        <a:graphic>
          <a:graphicData uri="http://schemas.openxmlformats.org/drawingml/2006/table">
            <a:tbl>
              <a:tblPr firstRow="1" firstCol="1" bandRow="1">
                <a:tableStyleId>{5C22544A-7EE6-4342-B048-85BDC9FD1C3A}</a:tableStyleId>
              </a:tblPr>
              <a:tblGrid>
                <a:gridCol w="850507">
                  <a:extLst>
                    <a:ext uri="{9D8B030D-6E8A-4147-A177-3AD203B41FA5}">
                      <a16:colId xmlns:a16="http://schemas.microsoft.com/office/drawing/2014/main" val="1536616212"/>
                    </a:ext>
                  </a:extLst>
                </a:gridCol>
                <a:gridCol w="2244398">
                  <a:extLst>
                    <a:ext uri="{9D8B030D-6E8A-4147-A177-3AD203B41FA5}">
                      <a16:colId xmlns:a16="http://schemas.microsoft.com/office/drawing/2014/main" val="749357189"/>
                    </a:ext>
                  </a:extLst>
                </a:gridCol>
                <a:gridCol w="820133">
                  <a:extLst>
                    <a:ext uri="{9D8B030D-6E8A-4147-A177-3AD203B41FA5}">
                      <a16:colId xmlns:a16="http://schemas.microsoft.com/office/drawing/2014/main" val="3350584369"/>
                    </a:ext>
                  </a:extLst>
                </a:gridCol>
                <a:gridCol w="820133">
                  <a:extLst>
                    <a:ext uri="{9D8B030D-6E8A-4147-A177-3AD203B41FA5}">
                      <a16:colId xmlns:a16="http://schemas.microsoft.com/office/drawing/2014/main" val="1090972529"/>
                    </a:ext>
                  </a:extLst>
                </a:gridCol>
                <a:gridCol w="820133">
                  <a:extLst>
                    <a:ext uri="{9D8B030D-6E8A-4147-A177-3AD203B41FA5}">
                      <a16:colId xmlns:a16="http://schemas.microsoft.com/office/drawing/2014/main" val="4048790405"/>
                    </a:ext>
                  </a:extLst>
                </a:gridCol>
                <a:gridCol w="820133">
                  <a:extLst>
                    <a:ext uri="{9D8B030D-6E8A-4147-A177-3AD203B41FA5}">
                      <a16:colId xmlns:a16="http://schemas.microsoft.com/office/drawing/2014/main" val="1172452516"/>
                    </a:ext>
                  </a:extLst>
                </a:gridCol>
              </a:tblGrid>
              <a:tr h="151139">
                <a:tc rowSpan="2">
                  <a:txBody>
                    <a:bodyPr/>
                    <a:lstStyle/>
                    <a:p>
                      <a:pPr marL="0" marR="0" algn="ctr">
                        <a:lnSpc>
                          <a:spcPct val="107000"/>
                        </a:lnSpc>
                        <a:spcBef>
                          <a:spcPts val="0"/>
                        </a:spcBef>
                        <a:spcAft>
                          <a:spcPts val="0"/>
                        </a:spcAft>
                      </a:pPr>
                      <a:r>
                        <a:rPr lang="en-US" sz="1000" dirty="0">
                          <a:effectLst/>
                        </a:rPr>
                        <a:t>Trip Category</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n-US" sz="1000" dirty="0">
                          <a:effectLst/>
                        </a:rPr>
                        <a:t>Type of Trips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000" dirty="0">
                          <a:effectLst/>
                        </a:rPr>
                        <a:t>All Vehicles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Trucks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395445465"/>
                  </a:ext>
                </a:extLst>
              </a:tr>
              <a:tr h="310338">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000" dirty="0">
                          <a:effectLst/>
                        </a:rPr>
                        <a:t># of Trips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 of Total Trips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 of Trips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 of Total Trips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95480784"/>
                  </a:ext>
                </a:extLst>
              </a:tr>
              <a:tr h="424746">
                <a:tc>
                  <a:txBody>
                    <a:bodyPr/>
                    <a:lstStyle/>
                    <a:p>
                      <a:pPr marL="0" marR="0">
                        <a:lnSpc>
                          <a:spcPct val="107000"/>
                        </a:lnSpc>
                        <a:spcBef>
                          <a:spcPts val="0"/>
                        </a:spcBef>
                        <a:spcAft>
                          <a:spcPts val="0"/>
                        </a:spcAft>
                      </a:pPr>
                      <a:r>
                        <a:rPr lang="en-US" sz="1000" dirty="0">
                          <a:effectLst/>
                        </a:rPr>
                        <a:t>Category 1</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dirty="0">
                          <a:effectLst/>
                        </a:rPr>
                        <a:t>Trips that both start and end completely within each study area county.</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509,894</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71%</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5,284</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20%</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0000076"/>
                  </a:ext>
                </a:extLst>
              </a:tr>
              <a:tr h="568758">
                <a:tc>
                  <a:txBody>
                    <a:bodyPr/>
                    <a:lstStyle/>
                    <a:p>
                      <a:pPr marL="0" marR="0">
                        <a:lnSpc>
                          <a:spcPct val="107000"/>
                        </a:lnSpc>
                        <a:spcBef>
                          <a:spcPts val="0"/>
                        </a:spcBef>
                        <a:spcAft>
                          <a:spcPts val="0"/>
                        </a:spcAft>
                      </a:pPr>
                      <a:r>
                        <a:rPr lang="en-US" sz="1000" dirty="0">
                          <a:effectLst/>
                        </a:rPr>
                        <a:t>Category 1</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dirty="0">
                          <a:effectLst/>
                        </a:rPr>
                        <a:t>Trips that both start and end completely within the study area while traveling between the study area counties.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26,177</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4%</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1,180</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5%</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83216797"/>
                  </a:ext>
                </a:extLst>
              </a:tr>
              <a:tr h="628735">
                <a:tc>
                  <a:txBody>
                    <a:bodyPr/>
                    <a:lstStyle/>
                    <a:p>
                      <a:pPr marL="0" marR="0">
                        <a:lnSpc>
                          <a:spcPct val="107000"/>
                        </a:lnSpc>
                        <a:spcBef>
                          <a:spcPts val="0"/>
                        </a:spcBef>
                        <a:spcAft>
                          <a:spcPts val="0"/>
                        </a:spcAft>
                      </a:pPr>
                      <a:r>
                        <a:rPr lang="en-US" sz="1000" dirty="0">
                          <a:effectLst/>
                        </a:rPr>
                        <a:t>Category 2</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dirty="0">
                          <a:effectLst/>
                        </a:rPr>
                        <a:t>Trips that start within the study area, then end outside the study area and trips that start outside the study area, then end inside the study area.</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153,739</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22%</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17,547</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66%</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7460388"/>
                  </a:ext>
                </a:extLst>
              </a:tr>
              <a:tr h="469536">
                <a:tc>
                  <a:txBody>
                    <a:bodyPr/>
                    <a:lstStyle/>
                    <a:p>
                      <a:pPr marL="0" marR="0">
                        <a:lnSpc>
                          <a:spcPct val="107000"/>
                        </a:lnSpc>
                        <a:spcBef>
                          <a:spcPts val="0"/>
                        </a:spcBef>
                        <a:spcAft>
                          <a:spcPts val="0"/>
                        </a:spcAft>
                      </a:pPr>
                      <a:r>
                        <a:rPr lang="en-US" sz="1000" dirty="0">
                          <a:effectLst/>
                        </a:rPr>
                        <a:t>Category 3</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dirty="0">
                          <a:effectLst/>
                        </a:rPr>
                        <a:t>Trips that both start and end completely outside the SCC study area, but pass-through the study area</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22,644</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3%</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2,482</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9%</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4739563"/>
                  </a:ext>
                </a:extLst>
              </a:tr>
              <a:tr h="151139">
                <a:tc>
                  <a:txBody>
                    <a:bodyPr/>
                    <a:lstStyle/>
                    <a:p>
                      <a:pPr marL="0" marR="0">
                        <a:lnSpc>
                          <a:spcPct val="107000"/>
                        </a:lnSpc>
                        <a:spcBef>
                          <a:spcPts val="0"/>
                        </a:spcBef>
                        <a:spcAft>
                          <a:spcPts val="0"/>
                        </a:spcAft>
                      </a:pPr>
                      <a:r>
                        <a:rPr lang="en-US" sz="1000" dirty="0">
                          <a:effectLst/>
                        </a:rPr>
                        <a:t>Total</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dirty="0">
                          <a:effectLst/>
                        </a:rPr>
                        <a:t> </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712,454</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100%</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26,493</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rPr>
                        <a:t>100%</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7470606"/>
                  </a:ext>
                </a:extLst>
              </a:tr>
            </a:tbl>
          </a:graphicData>
        </a:graphic>
      </p:graphicFrame>
      <p:sp>
        <p:nvSpPr>
          <p:cNvPr id="9" name="Rectangle 1">
            <a:extLst>
              <a:ext uri="{FF2B5EF4-FFF2-40B4-BE49-F238E27FC236}">
                <a16:creationId xmlns:a16="http://schemas.microsoft.com/office/drawing/2014/main" id="{416F00CF-6369-42C8-9A95-CD1A24D29456}"/>
              </a:ext>
            </a:extLst>
          </p:cNvPr>
          <p:cNvSpPr>
            <a:spLocks noChangeArrowheads="1"/>
          </p:cNvSpPr>
          <p:nvPr/>
        </p:nvSpPr>
        <p:spPr bwMode="auto">
          <a:xfrm>
            <a:off x="5476672" y="3464394"/>
            <a:ext cx="63754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Origin-Destination (O-D) Daily Trip Summary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7" name="Picture 16">
            <a:extLst>
              <a:ext uri="{FF2B5EF4-FFF2-40B4-BE49-F238E27FC236}">
                <a16:creationId xmlns:a16="http://schemas.microsoft.com/office/drawing/2014/main" id="{3B7A2CF3-C618-41C5-9A85-BE9798D7940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183" y="1494388"/>
            <a:ext cx="4600375" cy="4217010"/>
          </a:xfrm>
          <a:prstGeom prst="rect">
            <a:avLst/>
          </a:prstGeom>
          <a:noFill/>
          <a:ln>
            <a:noFill/>
          </a:ln>
        </p:spPr>
      </p:pic>
      <p:sp>
        <p:nvSpPr>
          <p:cNvPr id="18" name="Rectangle 1">
            <a:extLst>
              <a:ext uri="{FF2B5EF4-FFF2-40B4-BE49-F238E27FC236}">
                <a16:creationId xmlns:a16="http://schemas.microsoft.com/office/drawing/2014/main" id="{56DF075A-E298-4702-B13B-6724713246D3}"/>
              </a:ext>
            </a:extLst>
          </p:cNvPr>
          <p:cNvSpPr>
            <a:spLocks noChangeArrowheads="1"/>
          </p:cNvSpPr>
          <p:nvPr/>
        </p:nvSpPr>
        <p:spPr bwMode="auto">
          <a:xfrm>
            <a:off x="344447" y="1217389"/>
            <a:ext cx="46003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2018 Travel Time Reliability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Rounded Corners 9">
            <a:extLst>
              <a:ext uri="{FF2B5EF4-FFF2-40B4-BE49-F238E27FC236}">
                <a16:creationId xmlns:a16="http://schemas.microsoft.com/office/drawing/2014/main" id="{A9276398-2D31-41C1-AC35-98BD56D13FCD}"/>
              </a:ext>
            </a:extLst>
          </p:cNvPr>
          <p:cNvSpPr/>
          <p:nvPr/>
        </p:nvSpPr>
        <p:spPr>
          <a:xfrm>
            <a:off x="9300713" y="1104871"/>
            <a:ext cx="2635725" cy="1445988"/>
          </a:xfrm>
          <a:prstGeom prst="roundRect">
            <a:avLst>
              <a:gd name="adj" fmla="val 16839"/>
            </a:avLst>
          </a:prstGeom>
          <a:solidFill>
            <a:srgbClr val="F4D15C"/>
          </a:solidFill>
          <a:ln>
            <a:noFill/>
          </a:ln>
          <a:effectLst>
            <a:reflection blurRad="139700" stA="60000" endPos="4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E689E"/>
              </a:solidFill>
            </a:endParaRPr>
          </a:p>
        </p:txBody>
      </p:sp>
      <p:sp>
        <p:nvSpPr>
          <p:cNvPr id="11" name="TextBox 10">
            <a:extLst>
              <a:ext uri="{FF2B5EF4-FFF2-40B4-BE49-F238E27FC236}">
                <a16:creationId xmlns:a16="http://schemas.microsoft.com/office/drawing/2014/main" id="{1384427C-3AE1-4290-AEEC-CC9EC0324B9E}"/>
              </a:ext>
            </a:extLst>
          </p:cNvPr>
          <p:cNvSpPr txBox="1"/>
          <p:nvPr/>
        </p:nvSpPr>
        <p:spPr>
          <a:xfrm>
            <a:off x="9442758" y="1324210"/>
            <a:ext cx="2404795" cy="954107"/>
          </a:xfrm>
          <a:prstGeom prst="rect">
            <a:avLst/>
          </a:prstGeom>
          <a:noFill/>
        </p:spPr>
        <p:txBody>
          <a:bodyPr wrap="square" rtlCol="0">
            <a:spAutoFit/>
          </a:bodyPr>
          <a:lstStyle/>
          <a:p>
            <a:pPr algn="ctr"/>
            <a:r>
              <a:rPr lang="en-US" sz="2800" dirty="0">
                <a:latin typeface="Frutiger LT Std 45 Light" panose="020B0402020204020204" pitchFamily="34" charset="0"/>
              </a:rPr>
              <a:t>Supporting Data Visuals</a:t>
            </a:r>
          </a:p>
        </p:txBody>
      </p:sp>
    </p:spTree>
    <p:extLst>
      <p:ext uri="{BB962C8B-B14F-4D97-AF65-F5344CB8AC3E}">
        <p14:creationId xmlns:p14="http://schemas.microsoft.com/office/powerpoint/2010/main" val="1590512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4483202-0D0B-448D-8CCD-C6B1078CFCD3}"/>
              </a:ext>
            </a:extLst>
          </p:cNvPr>
          <p:cNvPicPr>
            <a:picLocks noChangeAspect="1"/>
          </p:cNvPicPr>
          <p:nvPr/>
        </p:nvPicPr>
        <p:blipFill rotWithShape="1">
          <a:blip r:embed="rId3">
            <a:extLst>
              <a:ext uri="{28A0092B-C50C-407E-A947-70E740481C1C}">
                <a14:useLocalDpi xmlns:a14="http://schemas.microsoft.com/office/drawing/2010/main" val="0"/>
              </a:ext>
            </a:extLst>
          </a:blip>
          <a:srcRect l="9312"/>
          <a:stretch/>
        </p:blipFill>
        <p:spPr>
          <a:xfrm>
            <a:off x="3980985" y="1272111"/>
            <a:ext cx="8062928" cy="4573837"/>
          </a:xfrm>
          <a:prstGeom prst="rect">
            <a:avLst/>
          </a:prstGeom>
          <a:effectLst>
            <a:outerShdw blurRad="50800" dist="50800" dir="5400000" algn="ctr" rotWithShape="0">
              <a:srgbClr val="000000"/>
            </a:outerShdw>
          </a:effectLst>
        </p:spPr>
      </p:pic>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4</a:t>
            </a:fld>
            <a:endParaRPr lang="en-US" dirty="0"/>
          </a:p>
        </p:txBody>
      </p:sp>
      <p:sp>
        <p:nvSpPr>
          <p:cNvPr id="25" name="TextBox 24">
            <a:extLst>
              <a:ext uri="{FF2B5EF4-FFF2-40B4-BE49-F238E27FC236}">
                <a16:creationId xmlns:a16="http://schemas.microsoft.com/office/drawing/2014/main" id="{4179C931-AD56-4EAC-919A-FA621BCEFAB9}"/>
              </a:ext>
            </a:extLst>
          </p:cNvPr>
          <p:cNvSpPr txBox="1"/>
          <p:nvPr/>
        </p:nvSpPr>
        <p:spPr>
          <a:xfrm>
            <a:off x="677523" y="1238045"/>
            <a:ext cx="3520619" cy="369332"/>
          </a:xfrm>
          <a:prstGeom prst="rect">
            <a:avLst/>
          </a:prstGeom>
          <a:noFill/>
        </p:spPr>
        <p:txBody>
          <a:bodyPr wrap="square">
            <a:spAutoFit/>
          </a:bodyPr>
          <a:lstStyle/>
          <a:p>
            <a:pPr algn="ctr"/>
            <a:endParaRPr lang="en-US" sz="1800" b="1" dirty="0">
              <a:solidFill>
                <a:schemeClr val="accent1"/>
              </a:solidFill>
              <a:latin typeface="+mj-lt"/>
            </a:endParaRPr>
          </a:p>
        </p:txBody>
      </p:sp>
      <p:sp>
        <p:nvSpPr>
          <p:cNvPr id="15" name="Content Placeholder 3">
            <a:extLst>
              <a:ext uri="{FF2B5EF4-FFF2-40B4-BE49-F238E27FC236}">
                <a16:creationId xmlns:a16="http://schemas.microsoft.com/office/drawing/2014/main" id="{451DA0B2-9B63-4840-BFB1-7C3F546A7664}"/>
              </a:ext>
            </a:extLst>
          </p:cNvPr>
          <p:cNvSpPr>
            <a:spLocks noGrp="1"/>
          </p:cNvSpPr>
          <p:nvPr>
            <p:ph idx="1"/>
          </p:nvPr>
        </p:nvSpPr>
        <p:spPr>
          <a:xfrm>
            <a:off x="431322" y="1368425"/>
            <a:ext cx="2721781" cy="4381211"/>
          </a:xfrm>
        </p:spPr>
        <p:txBody>
          <a:bodyPr>
            <a:normAutofit/>
          </a:bodyPr>
          <a:lstStyle/>
          <a:p>
            <a:r>
              <a:rPr lang="en-US" sz="2000" b="1" dirty="0">
                <a:solidFill>
                  <a:schemeClr val="tx1"/>
                </a:solidFill>
                <a:cs typeface="Arial"/>
              </a:rPr>
              <a:t>Purpose and Need Statements Will:</a:t>
            </a:r>
          </a:p>
          <a:p>
            <a:pPr marL="285750" lvl="2" indent="-285750">
              <a:spcAft>
                <a:spcPts val="900"/>
              </a:spcAft>
              <a:buSzPct val="75000"/>
              <a:buFont typeface="Wingdings" panose="05000000000000000000" pitchFamily="2" charset="2"/>
              <a:buChar char="v"/>
              <a:defRPr/>
            </a:pPr>
            <a:r>
              <a:rPr lang="en-US" dirty="0">
                <a:cs typeface="Arial"/>
              </a:rPr>
              <a:t>Explain why impacts are acceptable based on the project’s importance.</a:t>
            </a:r>
          </a:p>
          <a:p>
            <a:pPr marL="285750" lvl="2" indent="-285750">
              <a:spcAft>
                <a:spcPts val="900"/>
              </a:spcAft>
              <a:buSzPct val="75000"/>
              <a:buFont typeface="Wingdings" panose="05000000000000000000" pitchFamily="2" charset="2"/>
              <a:buChar char="v"/>
              <a:defRPr/>
            </a:pPr>
            <a:r>
              <a:rPr kumimoji="0" lang="en-US" sz="1800" b="0" i="0" u="none" strike="noStrike" kern="1200" cap="none" spc="0" normalizeH="0" baseline="0" noProof="0" dirty="0">
                <a:ln>
                  <a:noFill/>
                </a:ln>
                <a:effectLst/>
                <a:uLnTx/>
                <a:uFillTx/>
                <a:cs typeface="Arial"/>
              </a:rPr>
              <a:t>Establish why FDOT is proposing to spend large amounts of taxpayers’ money.</a:t>
            </a:r>
          </a:p>
          <a:p>
            <a:pPr marL="285750" lvl="2" indent="-285750">
              <a:spcAft>
                <a:spcPts val="900"/>
              </a:spcAft>
              <a:buSzPct val="75000"/>
              <a:buFont typeface="Wingdings" panose="05000000000000000000" pitchFamily="2" charset="2"/>
              <a:buChar char="v"/>
              <a:defRPr/>
            </a:pPr>
            <a:r>
              <a:rPr lang="en-US" dirty="0">
                <a:cs typeface="Arial"/>
              </a:rPr>
              <a:t>Justify to the public and decisionmakers that the expenditure of funds is necessary.</a:t>
            </a:r>
          </a:p>
        </p:txBody>
      </p:sp>
      <p:sp>
        <p:nvSpPr>
          <p:cNvPr id="11" name="Title 47">
            <a:extLst>
              <a:ext uri="{FF2B5EF4-FFF2-40B4-BE49-F238E27FC236}">
                <a16:creationId xmlns:a16="http://schemas.microsoft.com/office/drawing/2014/main" id="{5B940BEC-09BF-481A-8031-D9DDDC61B4FB}"/>
              </a:ext>
            </a:extLst>
          </p:cNvPr>
          <p:cNvSpPr>
            <a:spLocks noGrp="1"/>
          </p:cNvSpPr>
          <p:nvPr>
            <p:ph type="title"/>
          </p:nvPr>
        </p:nvSpPr>
        <p:spPr>
          <a:xfrm>
            <a:off x="284672" y="156277"/>
            <a:ext cx="10922479" cy="766749"/>
          </a:xfrm>
        </p:spPr>
        <p:txBody>
          <a:bodyPr/>
          <a:lstStyle/>
          <a:p>
            <a:r>
              <a:rPr lang="en-US" dirty="0">
                <a:latin typeface="Frutiger LT Std 45 Light" panose="020B0402020204020204" pitchFamily="34" charset="0"/>
              </a:rPr>
              <a:t>Why Is a Purpose and Need Statement Required?</a:t>
            </a:r>
          </a:p>
        </p:txBody>
      </p:sp>
    </p:spTree>
    <p:extLst>
      <p:ext uri="{BB962C8B-B14F-4D97-AF65-F5344CB8AC3E}">
        <p14:creationId xmlns:p14="http://schemas.microsoft.com/office/powerpoint/2010/main" val="4195061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F0B668F-7E62-4CDD-AFAA-52AD4B4B0E7B}"/>
              </a:ext>
            </a:extLst>
          </p:cNvPr>
          <p:cNvSpPr txBox="1"/>
          <p:nvPr/>
        </p:nvSpPr>
        <p:spPr>
          <a:xfrm>
            <a:off x="2824224" y="923026"/>
            <a:ext cx="9219689" cy="5292579"/>
          </a:xfrm>
          <a:prstGeom prst="rect">
            <a:avLst/>
          </a:prstGeom>
          <a:solidFill>
            <a:srgbClr val="0F8CCC"/>
          </a:solidFill>
        </p:spPr>
        <p:txBody>
          <a:bodyPr wrap="square" rtlCol="0">
            <a:spAutoFit/>
          </a:bodyPr>
          <a:lstStyle/>
          <a:p>
            <a:endParaRPr lang="en-US" dirty="0"/>
          </a:p>
        </p:txBody>
      </p:sp>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Purpose and Need Example</a:t>
            </a:r>
          </a:p>
        </p:txBody>
      </p:sp>
      <p:sp>
        <p:nvSpPr>
          <p:cNvPr id="2" name="Content Placeholder 1">
            <a:extLst>
              <a:ext uri="{FF2B5EF4-FFF2-40B4-BE49-F238E27FC236}">
                <a16:creationId xmlns:a16="http://schemas.microsoft.com/office/drawing/2014/main" id="{D4E16633-8854-49FA-8BA9-8612CC8ECE92}"/>
              </a:ext>
            </a:extLst>
          </p:cNvPr>
          <p:cNvSpPr>
            <a:spLocks noGrp="1"/>
          </p:cNvSpPr>
          <p:nvPr>
            <p:ph idx="1"/>
          </p:nvPr>
        </p:nvSpPr>
        <p:spPr>
          <a:xfrm>
            <a:off x="431322" y="1368425"/>
            <a:ext cx="2392902" cy="4351338"/>
          </a:xfrm>
        </p:spPr>
        <p:txBody>
          <a:bodyPr>
            <a:normAutofit/>
          </a:bodyPr>
          <a:lstStyle/>
          <a:p>
            <a:pPr marR="0" lvl="0">
              <a:lnSpc>
                <a:spcPct val="107000"/>
              </a:lnSpc>
              <a:spcBef>
                <a:spcPts val="0"/>
              </a:spcBef>
              <a:spcAft>
                <a:spcPts val="800"/>
              </a:spcAft>
            </a:pPr>
            <a:r>
              <a:rPr lang="en-US" sz="2100" b="1" dirty="0">
                <a:ea typeface="Calibri" panose="020F0502020204030204" pitchFamily="34" charset="0"/>
                <a:cs typeface="Times New Roman" panose="02020603050405020304" pitchFamily="18" charset="0"/>
              </a:rPr>
              <a:t>Three parts to a Purpose and Need Statement:</a:t>
            </a:r>
            <a:endParaRPr lang="en-US" sz="2100" b="1" dirty="0">
              <a:solidFill>
                <a:schemeClr val="tx1"/>
              </a:solidFill>
              <a:cs typeface="Arial"/>
            </a:endParaRPr>
          </a:p>
          <a:p>
            <a:pPr marL="285750" lvl="2" indent="-285750">
              <a:spcAft>
                <a:spcPts val="900"/>
              </a:spcAft>
              <a:buSzPct val="75000"/>
              <a:buFont typeface="Wingdings" panose="05000000000000000000" pitchFamily="2" charset="2"/>
              <a:buChar char="v"/>
            </a:pPr>
            <a:r>
              <a:rPr lang="en-US" sz="1800" dirty="0">
                <a:effectLst/>
                <a:ea typeface="Calibri" panose="020F0502020204030204" pitchFamily="34" charset="0"/>
                <a:cs typeface="Times New Roman" panose="02020603050405020304" pitchFamily="18" charset="0"/>
              </a:rPr>
              <a:t>Purpose </a:t>
            </a:r>
            <a:endParaRPr lang="en-US" dirty="0">
              <a:cs typeface="Arial"/>
            </a:endParaRPr>
          </a:p>
          <a:p>
            <a:pPr marL="285750" lvl="2" indent="-285750">
              <a:spcAft>
                <a:spcPts val="900"/>
              </a:spcAft>
              <a:buSzPct val="75000"/>
              <a:buFont typeface="Wingdings" panose="05000000000000000000" pitchFamily="2" charset="2"/>
              <a:buChar char="v"/>
            </a:pPr>
            <a:r>
              <a:rPr lang="en-US" dirty="0">
                <a:cs typeface="Arial"/>
              </a:rPr>
              <a:t>Need</a:t>
            </a:r>
            <a:endParaRPr lang="en-US" sz="1800" dirty="0">
              <a:effectLst/>
              <a:ea typeface="Calibri" panose="020F0502020204030204" pitchFamily="34" charset="0"/>
              <a:cs typeface="Times New Roman" panose="02020603050405020304" pitchFamily="18" charset="0"/>
            </a:endParaRPr>
          </a:p>
          <a:p>
            <a:pPr marL="285750" lvl="2" indent="-285750">
              <a:spcAft>
                <a:spcPts val="900"/>
              </a:spcAft>
              <a:buSzPct val="75000"/>
              <a:buFont typeface="Wingdings" panose="05000000000000000000" pitchFamily="2" charset="2"/>
              <a:buChar char="v"/>
            </a:pPr>
            <a:r>
              <a:rPr lang="en-US" dirty="0">
                <a:cs typeface="Arial"/>
              </a:rPr>
              <a:t>Supporting Facts/Data</a:t>
            </a:r>
            <a:endParaRPr lang="en-US" sz="1800" dirty="0">
              <a:effectLst/>
              <a:ea typeface="Calibri" panose="020F0502020204030204" pitchFamily="34" charset="0"/>
              <a:cs typeface="Times New Roman" panose="02020603050405020304" pitchFamily="18" charset="0"/>
            </a:endParaRPr>
          </a:p>
          <a:p>
            <a:endParaRPr lang="en-US" dirty="0"/>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40</a:t>
            </a:fld>
            <a:endParaRPr lang="en-US" dirty="0"/>
          </a:p>
        </p:txBody>
      </p:sp>
      <p:pic>
        <p:nvPicPr>
          <p:cNvPr id="4" name="Picture 3">
            <a:extLst>
              <a:ext uri="{FF2B5EF4-FFF2-40B4-BE49-F238E27FC236}">
                <a16:creationId xmlns:a16="http://schemas.microsoft.com/office/drawing/2014/main" id="{A8EBE5D5-8C82-4B34-AFD9-0590A7FEBBC6}"/>
              </a:ext>
            </a:extLst>
          </p:cNvPr>
          <p:cNvPicPr>
            <a:picLocks noChangeAspect="1"/>
          </p:cNvPicPr>
          <p:nvPr/>
        </p:nvPicPr>
        <p:blipFill>
          <a:blip r:embed="rId3"/>
          <a:stretch>
            <a:fillRect/>
          </a:stretch>
        </p:blipFill>
        <p:spPr>
          <a:xfrm>
            <a:off x="2963483" y="1032329"/>
            <a:ext cx="4639004" cy="4791497"/>
          </a:xfrm>
          <a:prstGeom prst="rect">
            <a:avLst/>
          </a:prstGeom>
          <a:effectLst>
            <a:softEdge rad="12700"/>
          </a:effectLst>
        </p:spPr>
      </p:pic>
      <p:pic>
        <p:nvPicPr>
          <p:cNvPr id="6" name="Picture 5">
            <a:extLst>
              <a:ext uri="{FF2B5EF4-FFF2-40B4-BE49-F238E27FC236}">
                <a16:creationId xmlns:a16="http://schemas.microsoft.com/office/drawing/2014/main" id="{895A6AC6-C8FD-434B-9167-444356A43A96}"/>
              </a:ext>
            </a:extLst>
          </p:cNvPr>
          <p:cNvPicPr>
            <a:picLocks noChangeAspect="1"/>
          </p:cNvPicPr>
          <p:nvPr/>
        </p:nvPicPr>
        <p:blipFill>
          <a:blip r:embed="rId4"/>
          <a:stretch>
            <a:fillRect/>
          </a:stretch>
        </p:blipFill>
        <p:spPr>
          <a:xfrm>
            <a:off x="7668544" y="1032329"/>
            <a:ext cx="4309311" cy="5399800"/>
          </a:xfrm>
          <a:prstGeom prst="rect">
            <a:avLst/>
          </a:prstGeom>
          <a:ln w="69850">
            <a:solidFill>
              <a:srgbClr val="0F8CCC"/>
            </a:solidFill>
          </a:ln>
        </p:spPr>
      </p:pic>
    </p:spTree>
    <p:extLst>
      <p:ext uri="{BB962C8B-B14F-4D97-AF65-F5344CB8AC3E}">
        <p14:creationId xmlns:p14="http://schemas.microsoft.com/office/powerpoint/2010/main" val="2791587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high angle view of a race track&#10;&#10;Description automatically generated with low confidence">
            <a:extLst>
              <a:ext uri="{FF2B5EF4-FFF2-40B4-BE49-F238E27FC236}">
                <a16:creationId xmlns:a16="http://schemas.microsoft.com/office/drawing/2014/main" id="{E1FB86BC-B745-4F13-9024-8734E288D66A}"/>
              </a:ext>
            </a:extLst>
          </p:cNvPr>
          <p:cNvPicPr>
            <a:picLocks noChangeAspect="1"/>
          </p:cNvPicPr>
          <p:nvPr/>
        </p:nvPicPr>
        <p:blipFill rotWithShape="1">
          <a:blip r:embed="rId3">
            <a:extLst>
              <a:ext uri="{28A0092B-C50C-407E-A947-70E740481C1C}">
                <a14:useLocalDpi xmlns:a14="http://schemas.microsoft.com/office/drawing/2010/main" val="0"/>
              </a:ext>
            </a:extLst>
          </a:blip>
          <a:srcRect l="8867" r="13584" b="1"/>
          <a:stretch/>
        </p:blipFill>
        <p:spPr>
          <a:xfrm>
            <a:off x="1" y="10"/>
            <a:ext cx="9669642" cy="6857990"/>
          </a:xfrm>
          <a:prstGeom prst="rect">
            <a:avLst/>
          </a:prstGeom>
        </p:spPr>
      </p:pic>
      <p:sp>
        <p:nvSpPr>
          <p:cNvPr id="57" name="Rectangle 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a:xfrm>
            <a:off x="8429816" y="141550"/>
            <a:ext cx="3249040" cy="1629478"/>
          </a:xfrm>
        </p:spPr>
        <p:txBody>
          <a:bodyPr>
            <a:normAutofit/>
          </a:bodyPr>
          <a:lstStyle/>
          <a:p>
            <a:r>
              <a:rPr lang="en-US" sz="4000" dirty="0">
                <a:solidFill>
                  <a:schemeClr val="tx1"/>
                </a:solidFill>
                <a:latin typeface="Frutiger LT Std 45 Light" panose="020B0402020204020204" pitchFamily="34" charset="0"/>
              </a:rPr>
              <a:t>Quiz – Question 3</a:t>
            </a:r>
          </a:p>
        </p:txBody>
      </p:sp>
      <p:sp>
        <p:nvSpPr>
          <p:cNvPr id="2" name="Content Placeholder 1">
            <a:extLst>
              <a:ext uri="{FF2B5EF4-FFF2-40B4-BE49-F238E27FC236}">
                <a16:creationId xmlns:a16="http://schemas.microsoft.com/office/drawing/2014/main" id="{D4E16633-8854-49FA-8BA9-8612CC8ECE92}"/>
              </a:ext>
            </a:extLst>
          </p:cNvPr>
          <p:cNvSpPr>
            <a:spLocks noGrp="1"/>
          </p:cNvSpPr>
          <p:nvPr>
            <p:ph idx="1"/>
          </p:nvPr>
        </p:nvSpPr>
        <p:spPr>
          <a:xfrm>
            <a:off x="8336604" y="1738364"/>
            <a:ext cx="3249039" cy="4712677"/>
          </a:xfrm>
        </p:spPr>
        <p:txBody>
          <a:bodyPr>
            <a:normAutofit fontScale="92500" lnSpcReduction="20000"/>
          </a:bodyPr>
          <a:lstStyle/>
          <a:p>
            <a:pPr marR="0" lvl="0">
              <a:lnSpc>
                <a:spcPct val="110000"/>
              </a:lnSpc>
              <a:spcBef>
                <a:spcPts val="0"/>
              </a:spcBef>
              <a:spcAft>
                <a:spcPts val="0"/>
              </a:spcAft>
            </a:pPr>
            <a:r>
              <a:rPr lang="en-US" sz="1900" dirty="0">
                <a:effectLst/>
                <a:ea typeface="Calibri" panose="020F0502020204030204" pitchFamily="34" charset="0"/>
                <a:cs typeface="Times New Roman" panose="02020603050405020304" pitchFamily="18" charset="0"/>
              </a:rPr>
              <a:t>Which of the following tips is </a:t>
            </a:r>
            <a:r>
              <a:rPr lang="en-US" sz="1900" u="sng" dirty="0">
                <a:effectLst/>
                <a:ea typeface="Calibri" panose="020F0502020204030204" pitchFamily="34" charset="0"/>
                <a:cs typeface="Times New Roman" panose="02020603050405020304" pitchFamily="18" charset="0"/>
              </a:rPr>
              <a:t>not</a:t>
            </a:r>
            <a:r>
              <a:rPr lang="en-US" sz="1900" dirty="0">
                <a:effectLst/>
                <a:ea typeface="Calibri" panose="020F0502020204030204" pitchFamily="34" charset="0"/>
                <a:cs typeface="Times New Roman" panose="02020603050405020304" pitchFamily="18" charset="0"/>
              </a:rPr>
              <a:t> recommended for developing a Purpose and Need Statement?</a:t>
            </a:r>
          </a:p>
          <a:p>
            <a:pPr marL="457200" marR="0">
              <a:lnSpc>
                <a:spcPct val="110000"/>
              </a:lnSpc>
              <a:spcBef>
                <a:spcPts val="0"/>
              </a:spcBef>
              <a:spcAft>
                <a:spcPts val="0"/>
              </a:spcAft>
            </a:pPr>
            <a:r>
              <a:rPr lang="en-US" sz="1900" dirty="0">
                <a:effectLst/>
                <a:ea typeface="Calibri" panose="020F0502020204030204" pitchFamily="34" charset="0"/>
                <a:cs typeface="Times New Roman" panose="02020603050405020304" pitchFamily="18" charset="0"/>
              </a:rPr>
              <a:t> </a:t>
            </a:r>
          </a:p>
          <a:p>
            <a:pPr marL="342900" marR="0" lvl="0" indent="-342900">
              <a:lnSpc>
                <a:spcPct val="110000"/>
              </a:lnSpc>
              <a:spcBef>
                <a:spcPts val="1800"/>
              </a:spcBef>
              <a:spcAft>
                <a:spcPts val="0"/>
              </a:spcAft>
              <a:buFont typeface="+mj-lt"/>
              <a:buAutoNum type="alphaLcPeriod"/>
            </a:pPr>
            <a:r>
              <a:rPr lang="en-US" sz="1900" dirty="0">
                <a:effectLst/>
                <a:ea typeface="Calibri" panose="020F0502020204030204" pitchFamily="34" charset="0"/>
                <a:cs typeface="Times New Roman" panose="02020603050405020304" pitchFamily="18" charset="0"/>
              </a:rPr>
              <a:t>Use plain language.</a:t>
            </a:r>
          </a:p>
          <a:p>
            <a:pPr marL="342900" marR="0" lvl="0" indent="-342900">
              <a:lnSpc>
                <a:spcPct val="110000"/>
              </a:lnSpc>
              <a:spcBef>
                <a:spcPts val="1800"/>
              </a:spcBef>
              <a:spcAft>
                <a:spcPts val="0"/>
              </a:spcAft>
              <a:buFont typeface="+mj-lt"/>
              <a:buAutoNum type="alphaLcPeriod"/>
            </a:pPr>
            <a:r>
              <a:rPr lang="en-US" sz="1900" dirty="0">
                <a:effectLst/>
                <a:ea typeface="Calibri" panose="020F0502020204030204" pitchFamily="34" charset="0"/>
                <a:cs typeface="Times New Roman" panose="02020603050405020304" pitchFamily="18" charset="0"/>
              </a:rPr>
              <a:t>Use graphics, charts, tables and maps to illustrate needs.</a:t>
            </a:r>
          </a:p>
          <a:p>
            <a:pPr marL="342900" marR="0" lvl="0" indent="-342900">
              <a:lnSpc>
                <a:spcPct val="110000"/>
              </a:lnSpc>
              <a:spcBef>
                <a:spcPts val="1800"/>
              </a:spcBef>
              <a:spcAft>
                <a:spcPts val="0"/>
              </a:spcAft>
              <a:buFont typeface="+mj-lt"/>
              <a:buAutoNum type="alphaLcPeriod"/>
            </a:pPr>
            <a:r>
              <a:rPr lang="en-US" sz="1900" dirty="0">
                <a:effectLst/>
                <a:ea typeface="Calibri" panose="020F0502020204030204" pitchFamily="34" charset="0"/>
                <a:cs typeface="Times New Roman" panose="02020603050405020304" pitchFamily="18" charset="0"/>
              </a:rPr>
              <a:t>Provide a list of preliminary alternatives under consideration.</a:t>
            </a:r>
          </a:p>
          <a:p>
            <a:pPr marL="342900" marR="0" lvl="0" indent="-342900">
              <a:lnSpc>
                <a:spcPct val="110000"/>
              </a:lnSpc>
              <a:spcBef>
                <a:spcPts val="1800"/>
              </a:spcBef>
              <a:spcAft>
                <a:spcPts val="800"/>
              </a:spcAft>
              <a:buFont typeface="+mj-lt"/>
              <a:buAutoNum type="alphaLcPeriod"/>
            </a:pPr>
            <a:r>
              <a:rPr lang="en-US" sz="1900" dirty="0">
                <a:effectLst/>
                <a:ea typeface="Calibri" panose="020F0502020204030204" pitchFamily="34" charset="0"/>
                <a:cs typeface="Times New Roman" panose="02020603050405020304" pitchFamily="18" charset="0"/>
              </a:rPr>
              <a:t>Provide specific supporting data for each need.</a:t>
            </a:r>
          </a:p>
          <a:p>
            <a:pPr>
              <a:lnSpc>
                <a:spcPct val="110000"/>
              </a:lnSpc>
            </a:pPr>
            <a:endParaRPr lang="en-US" sz="1900" dirty="0"/>
          </a:p>
        </p:txBody>
      </p:sp>
      <p:sp>
        <p:nvSpPr>
          <p:cNvPr id="8" name="Slide Number Placeholder 5">
            <a:extLst>
              <a:ext uri="{FF2B5EF4-FFF2-40B4-BE49-F238E27FC236}">
                <a16:creationId xmlns:a16="http://schemas.microsoft.com/office/drawing/2014/main" id="{8EC7FC97-ACD9-4B2B-9846-4543077AA12F}"/>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41</a:t>
            </a:fld>
            <a:endParaRPr lang="en-US" dirty="0"/>
          </a:p>
        </p:txBody>
      </p:sp>
    </p:spTree>
    <p:extLst>
      <p:ext uri="{BB962C8B-B14F-4D97-AF65-F5344CB8AC3E}">
        <p14:creationId xmlns:p14="http://schemas.microsoft.com/office/powerpoint/2010/main" val="2895792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high angle view of a race track&#10;&#10;Description automatically generated with low confidence">
            <a:extLst>
              <a:ext uri="{FF2B5EF4-FFF2-40B4-BE49-F238E27FC236}">
                <a16:creationId xmlns:a16="http://schemas.microsoft.com/office/drawing/2014/main" id="{E1FB86BC-B745-4F13-9024-8734E288D66A}"/>
              </a:ext>
            </a:extLst>
          </p:cNvPr>
          <p:cNvPicPr>
            <a:picLocks noChangeAspect="1"/>
          </p:cNvPicPr>
          <p:nvPr/>
        </p:nvPicPr>
        <p:blipFill rotWithShape="1">
          <a:blip r:embed="rId3">
            <a:extLst>
              <a:ext uri="{28A0092B-C50C-407E-A947-70E740481C1C}">
                <a14:useLocalDpi xmlns:a14="http://schemas.microsoft.com/office/drawing/2010/main" val="0"/>
              </a:ext>
            </a:extLst>
          </a:blip>
          <a:srcRect l="8867" r="13584" b="1"/>
          <a:stretch/>
        </p:blipFill>
        <p:spPr>
          <a:xfrm>
            <a:off x="1" y="10"/>
            <a:ext cx="9669642" cy="6857990"/>
          </a:xfrm>
          <a:prstGeom prst="rect">
            <a:avLst/>
          </a:prstGeom>
        </p:spPr>
      </p:pic>
      <p:sp>
        <p:nvSpPr>
          <p:cNvPr id="57" name="Rectangle 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a:xfrm>
            <a:off x="8195892" y="365125"/>
            <a:ext cx="3482964" cy="1899912"/>
          </a:xfrm>
        </p:spPr>
        <p:txBody>
          <a:bodyPr>
            <a:normAutofit/>
          </a:bodyPr>
          <a:lstStyle/>
          <a:p>
            <a:r>
              <a:rPr lang="en-US" sz="4000" dirty="0">
                <a:solidFill>
                  <a:schemeClr val="tx1"/>
                </a:solidFill>
                <a:latin typeface="Frutiger LT Std 45 Light" panose="020B0402020204020204" pitchFamily="34" charset="0"/>
              </a:rPr>
              <a:t>Quiz – Question 3</a:t>
            </a:r>
            <a:br>
              <a:rPr lang="en-US" sz="4000" dirty="0">
                <a:solidFill>
                  <a:schemeClr val="tx1"/>
                </a:solidFill>
                <a:latin typeface="Frutiger LT Std 45 Light" panose="020B0402020204020204" pitchFamily="34" charset="0"/>
              </a:rPr>
            </a:br>
            <a:r>
              <a:rPr lang="en-US" sz="4000" dirty="0">
                <a:solidFill>
                  <a:srgbClr val="0F8CCC"/>
                </a:solidFill>
                <a:latin typeface="Frutiger LT Std 45 Light" panose="020B0402020204020204" pitchFamily="34" charset="0"/>
              </a:rPr>
              <a:t>Answer</a:t>
            </a:r>
          </a:p>
        </p:txBody>
      </p:sp>
      <p:sp>
        <p:nvSpPr>
          <p:cNvPr id="2" name="Content Placeholder 1">
            <a:extLst>
              <a:ext uri="{FF2B5EF4-FFF2-40B4-BE49-F238E27FC236}">
                <a16:creationId xmlns:a16="http://schemas.microsoft.com/office/drawing/2014/main" id="{D4E16633-8854-49FA-8BA9-8612CC8ECE92}"/>
              </a:ext>
            </a:extLst>
          </p:cNvPr>
          <p:cNvSpPr>
            <a:spLocks noGrp="1"/>
          </p:cNvSpPr>
          <p:nvPr>
            <p:ph idx="1"/>
          </p:nvPr>
        </p:nvSpPr>
        <p:spPr>
          <a:xfrm>
            <a:off x="8180962" y="2434201"/>
            <a:ext cx="3404681" cy="3742762"/>
          </a:xfrm>
        </p:spPr>
        <p:txBody>
          <a:bodyPr>
            <a:normAutofit/>
          </a:bodyPr>
          <a:lstStyle/>
          <a:p>
            <a:pPr marR="0" lvl="0">
              <a:spcBef>
                <a:spcPts val="0"/>
              </a:spcBef>
              <a:spcAft>
                <a:spcPts val="0"/>
              </a:spcAft>
            </a:pPr>
            <a:r>
              <a:rPr lang="en-US" sz="1900" dirty="0">
                <a:effectLst/>
                <a:ea typeface="Calibri" panose="020F0502020204030204" pitchFamily="34" charset="0"/>
                <a:cs typeface="Times New Roman" panose="02020603050405020304" pitchFamily="18" charset="0"/>
              </a:rPr>
              <a:t>Which of the following tips is </a:t>
            </a:r>
            <a:r>
              <a:rPr lang="en-US" sz="1900" b="1" u="sng" dirty="0">
                <a:effectLst/>
                <a:ea typeface="Calibri" panose="020F0502020204030204" pitchFamily="34" charset="0"/>
                <a:cs typeface="Times New Roman" panose="02020603050405020304" pitchFamily="18" charset="0"/>
              </a:rPr>
              <a:t>not</a:t>
            </a:r>
            <a:r>
              <a:rPr lang="en-US" sz="1900" dirty="0">
                <a:effectLst/>
                <a:ea typeface="Calibri" panose="020F0502020204030204" pitchFamily="34" charset="0"/>
                <a:cs typeface="Times New Roman" panose="02020603050405020304" pitchFamily="18" charset="0"/>
              </a:rPr>
              <a:t> recommended for developing a Purpose and Need Statement?</a:t>
            </a:r>
          </a:p>
          <a:p>
            <a:pPr marL="457200" marR="0">
              <a:spcBef>
                <a:spcPts val="0"/>
              </a:spcBef>
              <a:spcAft>
                <a:spcPts val="0"/>
              </a:spcAft>
            </a:pPr>
            <a:r>
              <a:rPr lang="en-US" sz="1900" dirty="0">
                <a:effectLst/>
                <a:ea typeface="Calibri" panose="020F0502020204030204" pitchFamily="34" charset="0"/>
                <a:cs typeface="Times New Roman" panose="02020603050405020304" pitchFamily="18" charset="0"/>
              </a:rPr>
              <a:t> </a:t>
            </a:r>
          </a:p>
          <a:p>
            <a:pPr marL="339725" marR="0" lvl="0" indent="-339725">
              <a:spcBef>
                <a:spcPts val="0"/>
              </a:spcBef>
              <a:spcAft>
                <a:spcPts val="0"/>
              </a:spcAft>
            </a:pPr>
            <a:r>
              <a:rPr lang="en-US" sz="1900" dirty="0">
                <a:effectLst/>
                <a:ea typeface="Calibri" panose="020F0502020204030204" pitchFamily="34" charset="0"/>
                <a:cs typeface="Times New Roman" panose="02020603050405020304" pitchFamily="18" charset="0"/>
              </a:rPr>
              <a:t>c.  Provide a list of preliminary alternatives under consideration.</a:t>
            </a:r>
          </a:p>
          <a:p>
            <a:endParaRPr lang="en-US" sz="1900" dirty="0"/>
          </a:p>
        </p:txBody>
      </p:sp>
      <p:sp>
        <p:nvSpPr>
          <p:cNvPr id="8" name="TextBox 7">
            <a:extLst>
              <a:ext uri="{FF2B5EF4-FFF2-40B4-BE49-F238E27FC236}">
                <a16:creationId xmlns:a16="http://schemas.microsoft.com/office/drawing/2014/main" id="{F049D7CF-CB2E-416C-90FE-1956955A307B}"/>
              </a:ext>
            </a:extLst>
          </p:cNvPr>
          <p:cNvSpPr txBox="1"/>
          <p:nvPr/>
        </p:nvSpPr>
        <p:spPr>
          <a:xfrm>
            <a:off x="7996137" y="4944247"/>
            <a:ext cx="3725694" cy="1322410"/>
          </a:xfrm>
          <a:prstGeom prst="rect">
            <a:avLst/>
          </a:prstGeom>
        </p:spPr>
        <p:txBody>
          <a:bodyPr vert="horz" lIns="91440" tIns="45720" rIns="91440" bIns="45720" rtlCol="0">
            <a:normAutofit/>
          </a:bodyPr>
          <a:lstStyle/>
          <a:p>
            <a:pPr marL="114300" marR="0" lvl="0">
              <a:spcBef>
                <a:spcPts val="0"/>
              </a:spcBef>
              <a:spcAft>
                <a:spcPts val="0"/>
              </a:spcAft>
            </a:pPr>
            <a:r>
              <a:rPr lang="en-US" i="1" dirty="0">
                <a:solidFill>
                  <a:srgbClr val="0F8CCC"/>
                </a:solidFill>
                <a:effectLst/>
                <a:latin typeface="Frutiger LT Std 45 Light" panose="020B0402020204020204" pitchFamily="34" charset="0"/>
              </a:rPr>
              <a:t>The Purpose and Need Statement is not a discussion of potential solutions to the problem(s).</a:t>
            </a:r>
          </a:p>
        </p:txBody>
      </p:sp>
      <p:sp>
        <p:nvSpPr>
          <p:cNvPr id="9" name="Slide Number Placeholder 5">
            <a:extLst>
              <a:ext uri="{FF2B5EF4-FFF2-40B4-BE49-F238E27FC236}">
                <a16:creationId xmlns:a16="http://schemas.microsoft.com/office/drawing/2014/main" id="{BA72E35E-4CC9-4321-8805-77C2E28DB8C9}"/>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42</a:t>
            </a:fld>
            <a:endParaRPr lang="en-US" dirty="0"/>
          </a:p>
        </p:txBody>
      </p:sp>
    </p:spTree>
    <p:extLst>
      <p:ext uri="{BB962C8B-B14F-4D97-AF65-F5344CB8AC3E}">
        <p14:creationId xmlns:p14="http://schemas.microsoft.com/office/powerpoint/2010/main" val="2750629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6">
            <a:extLst>
              <a:ext uri="{FF2B5EF4-FFF2-40B4-BE49-F238E27FC236}">
                <a16:creationId xmlns:a16="http://schemas.microsoft.com/office/drawing/2014/main" id="{3BBB1EA5-232F-4C06-8EF1-BFF4D707ECD5}"/>
              </a:ext>
            </a:extLst>
          </p:cNvPr>
          <p:cNvPicPr>
            <a:picLocks noGrp="1" noChangeAspect="1"/>
          </p:cNvPicPr>
          <p:nvPr>
            <p:ph idx="1"/>
          </p:nvPr>
        </p:nvPicPr>
        <p:blipFill rotWithShape="1">
          <a:blip r:embed="rId3"/>
          <a:srcRect r="15401"/>
          <a:stretch/>
        </p:blipFill>
        <p:spPr>
          <a:xfrm>
            <a:off x="1" y="10"/>
            <a:ext cx="9669642" cy="6857990"/>
          </a:xfrm>
          <a:prstGeom prst="rect">
            <a:avLst/>
          </a:prstGeom>
        </p:spPr>
      </p:pic>
      <p:sp>
        <p:nvSpPr>
          <p:cNvPr id="57" name="Rectangle 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a:xfrm>
            <a:off x="8258783" y="365125"/>
            <a:ext cx="3095016" cy="1899912"/>
          </a:xfrm>
        </p:spPr>
        <p:txBody>
          <a:bodyPr vert="horz" lIns="91440" tIns="45720" rIns="91440" bIns="45720" rtlCol="0" anchor="ctr">
            <a:normAutofit/>
          </a:bodyPr>
          <a:lstStyle/>
          <a:p>
            <a:r>
              <a:rPr lang="en-US" sz="4000" dirty="0">
                <a:solidFill>
                  <a:schemeClr val="tx1"/>
                </a:solidFill>
              </a:rPr>
              <a:t>Quiz – Question 4</a:t>
            </a:r>
          </a:p>
        </p:txBody>
      </p:sp>
      <p:sp>
        <p:nvSpPr>
          <p:cNvPr id="6" name="TextBox 5">
            <a:extLst>
              <a:ext uri="{FF2B5EF4-FFF2-40B4-BE49-F238E27FC236}">
                <a16:creationId xmlns:a16="http://schemas.microsoft.com/office/drawing/2014/main" id="{09AF5D71-3C42-48E3-8F1F-77D16C1AB4F9}"/>
              </a:ext>
            </a:extLst>
          </p:cNvPr>
          <p:cNvSpPr txBox="1"/>
          <p:nvPr/>
        </p:nvSpPr>
        <p:spPr>
          <a:xfrm>
            <a:off x="8258783" y="2434201"/>
            <a:ext cx="3095016" cy="3742762"/>
          </a:xfrm>
          <a:prstGeom prst="rect">
            <a:avLst/>
          </a:prstGeom>
        </p:spPr>
        <p:txBody>
          <a:bodyPr vert="horz" lIns="91440" tIns="45720" rIns="91440" bIns="45720" rtlCol="0">
            <a:normAutofit/>
          </a:bodyPr>
          <a:lstStyle/>
          <a:p>
            <a:pPr marR="0" lvl="0">
              <a:lnSpc>
                <a:spcPct val="90000"/>
              </a:lnSpc>
              <a:spcBef>
                <a:spcPts val="0"/>
              </a:spcBef>
              <a:spcAft>
                <a:spcPts val="800"/>
              </a:spcAft>
            </a:pPr>
            <a:r>
              <a:rPr lang="en-US" sz="2800" dirty="0">
                <a:effectLst/>
                <a:latin typeface="Frutiger LT Std 45 Light" panose="020B0402020204020204" pitchFamily="34" charset="0"/>
              </a:rPr>
              <a:t>True or False?</a:t>
            </a:r>
          </a:p>
          <a:p>
            <a:pPr marR="0">
              <a:lnSpc>
                <a:spcPct val="90000"/>
              </a:lnSpc>
              <a:spcBef>
                <a:spcPts val="0"/>
              </a:spcBef>
              <a:spcAft>
                <a:spcPts val="800"/>
              </a:spcAft>
            </a:pPr>
            <a:r>
              <a:rPr lang="en-US" sz="2000" dirty="0">
                <a:effectLst/>
                <a:latin typeface="Frutiger LT Std 45 Light" panose="020B0402020204020204" pitchFamily="34" charset="0"/>
              </a:rPr>
              <a:t>A Project Status description is only required in the Need when the project has a long history with other agencies and governmental units.</a:t>
            </a:r>
          </a:p>
        </p:txBody>
      </p:sp>
      <p:sp>
        <p:nvSpPr>
          <p:cNvPr id="8" name="Slide Number Placeholder 5">
            <a:extLst>
              <a:ext uri="{FF2B5EF4-FFF2-40B4-BE49-F238E27FC236}">
                <a16:creationId xmlns:a16="http://schemas.microsoft.com/office/drawing/2014/main" id="{075BC523-825B-41AC-8ACA-4232C351496D}"/>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43</a:t>
            </a:fld>
            <a:endParaRPr lang="en-US" dirty="0"/>
          </a:p>
        </p:txBody>
      </p:sp>
    </p:spTree>
    <p:extLst>
      <p:ext uri="{BB962C8B-B14F-4D97-AF65-F5344CB8AC3E}">
        <p14:creationId xmlns:p14="http://schemas.microsoft.com/office/powerpoint/2010/main" val="3873630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6">
            <a:extLst>
              <a:ext uri="{FF2B5EF4-FFF2-40B4-BE49-F238E27FC236}">
                <a16:creationId xmlns:a16="http://schemas.microsoft.com/office/drawing/2014/main" id="{3BBB1EA5-232F-4C06-8EF1-BFF4D707ECD5}"/>
              </a:ext>
            </a:extLst>
          </p:cNvPr>
          <p:cNvPicPr>
            <a:picLocks noGrp="1" noChangeAspect="1"/>
          </p:cNvPicPr>
          <p:nvPr>
            <p:ph idx="1"/>
          </p:nvPr>
        </p:nvPicPr>
        <p:blipFill rotWithShape="1">
          <a:blip r:embed="rId3"/>
          <a:srcRect r="15401"/>
          <a:stretch/>
        </p:blipFill>
        <p:spPr>
          <a:xfrm>
            <a:off x="1" y="10"/>
            <a:ext cx="9669642" cy="6857990"/>
          </a:xfrm>
          <a:prstGeom prst="rect">
            <a:avLst/>
          </a:prstGeom>
        </p:spPr>
      </p:pic>
      <p:sp>
        <p:nvSpPr>
          <p:cNvPr id="57" name="Rectangle 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a:xfrm>
            <a:off x="8171234" y="365125"/>
            <a:ext cx="3182565" cy="1899912"/>
          </a:xfrm>
        </p:spPr>
        <p:txBody>
          <a:bodyPr vert="horz" lIns="91440" tIns="45720" rIns="91440" bIns="45720" rtlCol="0" anchor="ctr">
            <a:normAutofit/>
          </a:bodyPr>
          <a:lstStyle/>
          <a:p>
            <a:r>
              <a:rPr lang="en-US" sz="4000" dirty="0">
                <a:solidFill>
                  <a:schemeClr val="tx1"/>
                </a:solidFill>
              </a:rPr>
              <a:t>Quiz – Question 4</a:t>
            </a:r>
            <a:br>
              <a:rPr lang="en-US" sz="4000" dirty="0">
                <a:solidFill>
                  <a:schemeClr val="tx1"/>
                </a:solidFill>
              </a:rPr>
            </a:br>
            <a:r>
              <a:rPr lang="en-US" sz="4000" dirty="0">
                <a:solidFill>
                  <a:srgbClr val="0F8CCC"/>
                </a:solidFill>
              </a:rPr>
              <a:t>Answer</a:t>
            </a:r>
          </a:p>
        </p:txBody>
      </p:sp>
      <p:sp>
        <p:nvSpPr>
          <p:cNvPr id="6" name="TextBox 5">
            <a:extLst>
              <a:ext uri="{FF2B5EF4-FFF2-40B4-BE49-F238E27FC236}">
                <a16:creationId xmlns:a16="http://schemas.microsoft.com/office/drawing/2014/main" id="{09AF5D71-3C42-48E3-8F1F-77D16C1AB4F9}"/>
              </a:ext>
            </a:extLst>
          </p:cNvPr>
          <p:cNvSpPr txBox="1"/>
          <p:nvPr/>
        </p:nvSpPr>
        <p:spPr>
          <a:xfrm>
            <a:off x="8079884" y="4269020"/>
            <a:ext cx="3182565" cy="907519"/>
          </a:xfrm>
          <a:prstGeom prst="rect">
            <a:avLst/>
          </a:prstGeom>
        </p:spPr>
        <p:txBody>
          <a:bodyPr vert="horz" lIns="91440" tIns="45720" rIns="91440" bIns="45720" rtlCol="0">
            <a:normAutofit/>
          </a:bodyPr>
          <a:lstStyle/>
          <a:p>
            <a:pPr marR="0" lvl="0">
              <a:lnSpc>
                <a:spcPct val="90000"/>
              </a:lnSpc>
              <a:spcBef>
                <a:spcPts val="0"/>
              </a:spcBef>
              <a:spcAft>
                <a:spcPts val="800"/>
              </a:spcAft>
            </a:pPr>
            <a:r>
              <a:rPr lang="en-US" sz="2800" b="1" dirty="0">
                <a:effectLst/>
              </a:rPr>
              <a:t>False</a:t>
            </a:r>
          </a:p>
        </p:txBody>
      </p:sp>
      <p:sp>
        <p:nvSpPr>
          <p:cNvPr id="8" name="TextBox 7">
            <a:extLst>
              <a:ext uri="{FF2B5EF4-FFF2-40B4-BE49-F238E27FC236}">
                <a16:creationId xmlns:a16="http://schemas.microsoft.com/office/drawing/2014/main" id="{5A737AD6-C12B-4960-A0E6-9C0033756A2E}"/>
              </a:ext>
            </a:extLst>
          </p:cNvPr>
          <p:cNvSpPr txBox="1"/>
          <p:nvPr/>
        </p:nvSpPr>
        <p:spPr>
          <a:xfrm>
            <a:off x="7899669" y="5033940"/>
            <a:ext cx="3725694" cy="1322410"/>
          </a:xfrm>
          <a:prstGeom prst="rect">
            <a:avLst/>
          </a:prstGeom>
        </p:spPr>
        <p:txBody>
          <a:bodyPr vert="horz" lIns="91440" tIns="45720" rIns="91440" bIns="45720" rtlCol="0">
            <a:normAutofit/>
          </a:bodyPr>
          <a:lstStyle/>
          <a:p>
            <a:pPr marL="114300" marR="0" lvl="0">
              <a:spcBef>
                <a:spcPts val="0"/>
              </a:spcBef>
              <a:spcAft>
                <a:spcPts val="0"/>
              </a:spcAft>
            </a:pPr>
            <a:r>
              <a:rPr lang="en-US" i="1" dirty="0">
                <a:solidFill>
                  <a:srgbClr val="0F8CCC"/>
                </a:solidFill>
                <a:effectLst/>
                <a:latin typeface="Frutiger LT Std 45 Light" panose="020B0402020204020204" pitchFamily="34" charset="0"/>
              </a:rPr>
              <a:t>The Project Status is an element of the Need and is required for every project.</a:t>
            </a:r>
          </a:p>
        </p:txBody>
      </p:sp>
      <p:sp>
        <p:nvSpPr>
          <p:cNvPr id="10" name="TextBox 9">
            <a:extLst>
              <a:ext uri="{FF2B5EF4-FFF2-40B4-BE49-F238E27FC236}">
                <a16:creationId xmlns:a16="http://schemas.microsoft.com/office/drawing/2014/main" id="{D1AFF1AA-5082-4597-90A5-DC948A5A2160}"/>
              </a:ext>
            </a:extLst>
          </p:cNvPr>
          <p:cNvSpPr txBox="1"/>
          <p:nvPr/>
        </p:nvSpPr>
        <p:spPr>
          <a:xfrm>
            <a:off x="8079884" y="2304638"/>
            <a:ext cx="3725694" cy="1524520"/>
          </a:xfrm>
          <a:prstGeom prst="rect">
            <a:avLst/>
          </a:prstGeom>
          <a:noFill/>
        </p:spPr>
        <p:txBody>
          <a:bodyPr wrap="square">
            <a:spAutoFit/>
          </a:bodyPr>
          <a:lstStyle/>
          <a:p>
            <a:pPr marR="0" lvl="0">
              <a:lnSpc>
                <a:spcPct val="90000"/>
              </a:lnSpc>
              <a:spcBef>
                <a:spcPts val="0"/>
              </a:spcBef>
              <a:spcAft>
                <a:spcPts val="800"/>
              </a:spcAft>
            </a:pPr>
            <a:r>
              <a:rPr lang="en-US" sz="2400" dirty="0">
                <a:effectLst/>
                <a:latin typeface="Frutiger LT Std 45 Light" panose="020B0402020204020204" pitchFamily="34" charset="0"/>
              </a:rPr>
              <a:t>True or False?</a:t>
            </a:r>
          </a:p>
          <a:p>
            <a:pPr marR="0">
              <a:lnSpc>
                <a:spcPct val="90000"/>
              </a:lnSpc>
              <a:spcBef>
                <a:spcPts val="0"/>
              </a:spcBef>
              <a:spcAft>
                <a:spcPts val="800"/>
              </a:spcAft>
            </a:pPr>
            <a:r>
              <a:rPr lang="en-US" sz="1800" dirty="0">
                <a:effectLst/>
                <a:latin typeface="Frutiger LT Std 45 Light" panose="020B0402020204020204" pitchFamily="34" charset="0"/>
              </a:rPr>
              <a:t>A Project Status description is only required in the Need when the project has a long history with other agencies and governmental units.</a:t>
            </a:r>
          </a:p>
        </p:txBody>
      </p:sp>
      <p:sp>
        <p:nvSpPr>
          <p:cNvPr id="12" name="Slide Number Placeholder 5">
            <a:extLst>
              <a:ext uri="{FF2B5EF4-FFF2-40B4-BE49-F238E27FC236}">
                <a16:creationId xmlns:a16="http://schemas.microsoft.com/office/drawing/2014/main" id="{DAD0D760-A7C4-407F-884C-1B0FA1B339E9}"/>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44</a:t>
            </a:fld>
            <a:endParaRPr lang="en-US" dirty="0"/>
          </a:p>
        </p:txBody>
      </p:sp>
    </p:spTree>
    <p:extLst>
      <p:ext uri="{BB962C8B-B14F-4D97-AF65-F5344CB8AC3E}">
        <p14:creationId xmlns:p14="http://schemas.microsoft.com/office/powerpoint/2010/main" val="1317295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36C97C2-7133-49BD-B86C-04A82F5CAB35}"/>
              </a:ext>
            </a:extLst>
          </p:cNvPr>
          <p:cNvPicPr>
            <a:picLocks noChangeAspect="1"/>
          </p:cNvPicPr>
          <p:nvPr/>
        </p:nvPicPr>
        <p:blipFill rotWithShape="1">
          <a:blip r:embed="rId3"/>
          <a:srcRect l="6561" r="1438" b="1"/>
          <a:stretch/>
        </p:blipFill>
        <p:spPr>
          <a:xfrm>
            <a:off x="2522356" y="10"/>
            <a:ext cx="9669642" cy="6857990"/>
          </a:xfrm>
          <a:prstGeom prst="rect">
            <a:avLst/>
          </a:prstGeom>
        </p:spPr>
      </p:pic>
      <p:sp>
        <p:nvSpPr>
          <p:cNvPr id="57" name="Rectangle 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a:xfrm>
            <a:off x="535022" y="534284"/>
            <a:ext cx="3492229" cy="1899912"/>
          </a:xfrm>
        </p:spPr>
        <p:txBody>
          <a:bodyPr>
            <a:normAutofit/>
          </a:bodyPr>
          <a:lstStyle/>
          <a:p>
            <a:r>
              <a:rPr lang="en-US" sz="4000" dirty="0">
                <a:solidFill>
                  <a:schemeClr val="tx1"/>
                </a:solidFill>
                <a:latin typeface="Frutiger LT Std 45 Light" panose="020B0402020204020204" pitchFamily="34" charset="0"/>
              </a:rPr>
              <a:t>Quiz – Question 5</a:t>
            </a:r>
          </a:p>
        </p:txBody>
      </p:sp>
      <p:sp>
        <p:nvSpPr>
          <p:cNvPr id="4" name="Content Placeholder 3">
            <a:extLst>
              <a:ext uri="{FF2B5EF4-FFF2-40B4-BE49-F238E27FC236}">
                <a16:creationId xmlns:a16="http://schemas.microsoft.com/office/drawing/2014/main" id="{8DBC97B8-BC18-4250-806D-BD367BADC8B4}"/>
              </a:ext>
            </a:extLst>
          </p:cNvPr>
          <p:cNvSpPr>
            <a:spLocks noGrp="1"/>
          </p:cNvSpPr>
          <p:nvPr>
            <p:ph idx="1"/>
          </p:nvPr>
        </p:nvSpPr>
        <p:spPr>
          <a:xfrm>
            <a:off x="686611" y="2434201"/>
            <a:ext cx="3593559" cy="3742762"/>
          </a:xfrm>
        </p:spPr>
        <p:txBody>
          <a:bodyPr>
            <a:normAutofit/>
          </a:bodyPr>
          <a:lstStyle/>
          <a:p>
            <a:pPr marR="0" lvl="0">
              <a:lnSpc>
                <a:spcPct val="100000"/>
              </a:lnSpc>
              <a:spcBef>
                <a:spcPts val="0"/>
              </a:spcBef>
              <a:spcAft>
                <a:spcPts val="0"/>
              </a:spcAft>
            </a:pPr>
            <a:r>
              <a:rPr lang="en-US" sz="2000" dirty="0">
                <a:effectLst/>
                <a:ea typeface="Calibri" panose="020F0502020204030204" pitchFamily="34" charset="0"/>
                <a:cs typeface="Times New Roman" panose="02020603050405020304" pitchFamily="18" charset="0"/>
              </a:rPr>
              <a:t>Which of the following data sources are </a:t>
            </a:r>
            <a:r>
              <a:rPr lang="en-US" sz="2000" u="sng" dirty="0">
                <a:effectLst/>
                <a:ea typeface="Calibri" panose="020F0502020204030204" pitchFamily="34" charset="0"/>
                <a:cs typeface="Times New Roman" panose="02020603050405020304" pitchFamily="18" charset="0"/>
              </a:rPr>
              <a:t>not</a:t>
            </a:r>
            <a:r>
              <a:rPr lang="en-US" sz="2000" dirty="0">
                <a:effectLst/>
                <a:ea typeface="Calibri" panose="020F0502020204030204" pitchFamily="34" charset="0"/>
                <a:cs typeface="Times New Roman" panose="02020603050405020304" pitchFamily="18" charset="0"/>
              </a:rPr>
              <a:t> recommended for understanding capacity needs?</a:t>
            </a:r>
          </a:p>
          <a:p>
            <a:pPr marL="457200" marR="0">
              <a:lnSpc>
                <a:spcPct val="100000"/>
              </a:lnSpc>
              <a:spcBef>
                <a:spcPts val="0"/>
              </a:spcBef>
              <a:spcAft>
                <a:spcPts val="0"/>
              </a:spcAft>
            </a:pPr>
            <a:r>
              <a:rPr lang="en-US" sz="2000" dirty="0">
                <a:effectLst/>
                <a:ea typeface="Calibri" panose="020F0502020204030204" pitchFamily="34" charset="0"/>
                <a:cs typeface="Times New Roman" panose="02020603050405020304" pitchFamily="18" charset="0"/>
              </a:rPr>
              <a:t> </a:t>
            </a:r>
          </a:p>
          <a:p>
            <a:pPr marL="342900" marR="0" lvl="0" indent="-342900">
              <a:lnSpc>
                <a:spcPct val="100000"/>
              </a:lnSpc>
              <a:spcBef>
                <a:spcPts val="0"/>
              </a:spcBef>
              <a:spcAft>
                <a:spcPts val="0"/>
              </a:spcAft>
              <a:buFont typeface="+mj-lt"/>
              <a:buAutoNum type="alphaLcPeriod"/>
            </a:pPr>
            <a:r>
              <a:rPr lang="en-US" sz="2000" dirty="0">
                <a:effectLst/>
                <a:ea typeface="Calibri" panose="020F0502020204030204" pitchFamily="34" charset="0"/>
                <a:cs typeface="Times New Roman" panose="02020603050405020304" pitchFamily="18" charset="0"/>
              </a:rPr>
              <a:t>Future land use maps</a:t>
            </a:r>
          </a:p>
          <a:p>
            <a:pPr marL="342900" marR="0" lvl="0" indent="-342900">
              <a:lnSpc>
                <a:spcPct val="100000"/>
              </a:lnSpc>
              <a:spcBef>
                <a:spcPts val="0"/>
              </a:spcBef>
              <a:spcAft>
                <a:spcPts val="0"/>
              </a:spcAft>
              <a:buFont typeface="+mj-lt"/>
              <a:buAutoNum type="alphaLcPeriod"/>
            </a:pPr>
            <a:r>
              <a:rPr lang="en-US" sz="2000" dirty="0">
                <a:effectLst/>
                <a:ea typeface="Calibri" panose="020F0502020204030204" pitchFamily="34" charset="0"/>
                <a:cs typeface="Times New Roman" panose="02020603050405020304" pitchFamily="18" charset="0"/>
              </a:rPr>
              <a:t>Traffic counts</a:t>
            </a:r>
          </a:p>
          <a:p>
            <a:pPr marL="342900" marR="0" lvl="0" indent="-342900">
              <a:lnSpc>
                <a:spcPct val="100000"/>
              </a:lnSpc>
              <a:spcBef>
                <a:spcPts val="0"/>
              </a:spcBef>
              <a:spcAft>
                <a:spcPts val="0"/>
              </a:spcAft>
              <a:buFont typeface="+mj-lt"/>
              <a:buAutoNum type="alphaLcPeriod"/>
            </a:pPr>
            <a:r>
              <a:rPr lang="en-US" sz="2000" dirty="0">
                <a:effectLst/>
                <a:ea typeface="Calibri" panose="020F0502020204030204" pitchFamily="34" charset="0"/>
                <a:cs typeface="Times New Roman" panose="02020603050405020304" pitchFamily="18" charset="0"/>
              </a:rPr>
              <a:t>Population and employment growth projections</a:t>
            </a:r>
          </a:p>
          <a:p>
            <a:pPr marL="342900" marR="0" lvl="0" indent="-342900">
              <a:lnSpc>
                <a:spcPct val="100000"/>
              </a:lnSpc>
              <a:spcBef>
                <a:spcPts val="0"/>
              </a:spcBef>
              <a:spcAft>
                <a:spcPts val="800"/>
              </a:spcAft>
              <a:buFont typeface="+mj-lt"/>
              <a:buAutoNum type="alphaLcPeriod"/>
            </a:pPr>
            <a:r>
              <a:rPr lang="en-US" sz="2000" dirty="0">
                <a:effectLst/>
                <a:ea typeface="Calibri" panose="020F0502020204030204" pitchFamily="34" charset="0"/>
                <a:cs typeface="Times New Roman" panose="02020603050405020304" pitchFamily="18" charset="0"/>
              </a:rPr>
              <a:t>Sustainability studies</a:t>
            </a:r>
          </a:p>
          <a:p>
            <a:pPr>
              <a:lnSpc>
                <a:spcPct val="100000"/>
              </a:lnSpc>
            </a:pPr>
            <a:endParaRPr lang="en-US" sz="2000" dirty="0"/>
          </a:p>
        </p:txBody>
      </p:sp>
      <p:sp>
        <p:nvSpPr>
          <p:cNvPr id="8" name="Slide Number Placeholder 5">
            <a:extLst>
              <a:ext uri="{FF2B5EF4-FFF2-40B4-BE49-F238E27FC236}">
                <a16:creationId xmlns:a16="http://schemas.microsoft.com/office/drawing/2014/main" id="{4A417165-DE9B-43C3-8CCB-360A44A3A080}"/>
              </a:ext>
            </a:extLst>
          </p:cNvPr>
          <p:cNvSpPr txBox="1">
            <a:spLocks/>
          </p:cNvSpPr>
          <p:nvPr/>
        </p:nvSpPr>
        <p:spPr>
          <a:xfrm>
            <a:off x="9300713" y="643212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106D9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FA33CC9-E622-48CA-96FA-0377B6AEE47F}" type="slidenum">
              <a:rPr lang="en-US" smtClean="0">
                <a:solidFill>
                  <a:schemeClr val="bg1"/>
                </a:solidFill>
              </a:rPr>
              <a:pPr/>
              <a:t>45</a:t>
            </a:fld>
            <a:endParaRPr lang="en-US" dirty="0">
              <a:solidFill>
                <a:schemeClr val="bg1"/>
              </a:solidFill>
            </a:endParaRPr>
          </a:p>
        </p:txBody>
      </p:sp>
    </p:spTree>
    <p:extLst>
      <p:ext uri="{BB962C8B-B14F-4D97-AF65-F5344CB8AC3E}">
        <p14:creationId xmlns:p14="http://schemas.microsoft.com/office/powerpoint/2010/main" val="256072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36C97C2-7133-49BD-B86C-04A82F5CAB35}"/>
              </a:ext>
            </a:extLst>
          </p:cNvPr>
          <p:cNvPicPr>
            <a:picLocks noChangeAspect="1"/>
          </p:cNvPicPr>
          <p:nvPr/>
        </p:nvPicPr>
        <p:blipFill rotWithShape="1">
          <a:blip r:embed="rId3"/>
          <a:srcRect l="6561" r="1438" b="1"/>
          <a:stretch/>
        </p:blipFill>
        <p:spPr>
          <a:xfrm>
            <a:off x="2522356" y="10"/>
            <a:ext cx="9669642" cy="6857990"/>
          </a:xfrm>
          <a:prstGeom prst="rect">
            <a:avLst/>
          </a:prstGeom>
        </p:spPr>
      </p:pic>
      <p:sp>
        <p:nvSpPr>
          <p:cNvPr id="57" name="Rectangle 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a:xfrm>
            <a:off x="717872" y="355398"/>
            <a:ext cx="3608961" cy="1899912"/>
          </a:xfrm>
        </p:spPr>
        <p:txBody>
          <a:bodyPr>
            <a:normAutofit/>
          </a:bodyPr>
          <a:lstStyle/>
          <a:p>
            <a:r>
              <a:rPr lang="en-US" sz="4000" dirty="0">
                <a:solidFill>
                  <a:schemeClr val="tx1"/>
                </a:solidFill>
                <a:latin typeface="Frutiger LT Std 45 Light" panose="020B0402020204020204" pitchFamily="34" charset="0"/>
              </a:rPr>
              <a:t>Quiz – Question 5</a:t>
            </a:r>
            <a:br>
              <a:rPr lang="en-US" sz="4000" dirty="0">
                <a:solidFill>
                  <a:schemeClr val="tx1"/>
                </a:solidFill>
                <a:latin typeface="Frutiger LT Std 45 Light" panose="020B0402020204020204" pitchFamily="34" charset="0"/>
              </a:rPr>
            </a:br>
            <a:r>
              <a:rPr lang="en-US" sz="4000" dirty="0">
                <a:solidFill>
                  <a:srgbClr val="0F8CCC"/>
                </a:solidFill>
                <a:latin typeface="Frutiger LT Std 45 Light" panose="020B0402020204020204" pitchFamily="34" charset="0"/>
              </a:rPr>
              <a:t>Answer</a:t>
            </a:r>
          </a:p>
        </p:txBody>
      </p:sp>
      <p:sp>
        <p:nvSpPr>
          <p:cNvPr id="4" name="Content Placeholder 3">
            <a:extLst>
              <a:ext uri="{FF2B5EF4-FFF2-40B4-BE49-F238E27FC236}">
                <a16:creationId xmlns:a16="http://schemas.microsoft.com/office/drawing/2014/main" id="{8DBC97B8-BC18-4250-806D-BD367BADC8B4}"/>
              </a:ext>
            </a:extLst>
          </p:cNvPr>
          <p:cNvSpPr>
            <a:spLocks noGrp="1"/>
          </p:cNvSpPr>
          <p:nvPr>
            <p:ph idx="1"/>
          </p:nvPr>
        </p:nvSpPr>
        <p:spPr>
          <a:xfrm>
            <a:off x="838200" y="2434201"/>
            <a:ext cx="3822189" cy="3742762"/>
          </a:xfrm>
        </p:spPr>
        <p:txBody>
          <a:bodyPr>
            <a:normAutofit/>
          </a:bodyPr>
          <a:lstStyle/>
          <a:p>
            <a:pPr marR="0" lvl="0">
              <a:lnSpc>
                <a:spcPct val="100000"/>
              </a:lnSpc>
              <a:spcBef>
                <a:spcPts val="0"/>
              </a:spcBef>
              <a:spcAft>
                <a:spcPts val="0"/>
              </a:spcAft>
            </a:pPr>
            <a:r>
              <a:rPr lang="en-US" sz="2000" dirty="0">
                <a:effectLst/>
                <a:ea typeface="Calibri" panose="020F0502020204030204" pitchFamily="34" charset="0"/>
                <a:cs typeface="Times New Roman" panose="02020603050405020304" pitchFamily="18" charset="0"/>
              </a:rPr>
              <a:t>Which of the following data sources are </a:t>
            </a:r>
            <a:r>
              <a:rPr lang="en-US" sz="2000" u="sng" dirty="0">
                <a:effectLst/>
                <a:ea typeface="Calibri" panose="020F0502020204030204" pitchFamily="34" charset="0"/>
                <a:cs typeface="Times New Roman" panose="02020603050405020304" pitchFamily="18" charset="0"/>
              </a:rPr>
              <a:t>not</a:t>
            </a:r>
            <a:r>
              <a:rPr lang="en-US" sz="2000" dirty="0">
                <a:effectLst/>
                <a:ea typeface="Calibri" panose="020F0502020204030204" pitchFamily="34" charset="0"/>
                <a:cs typeface="Times New Roman" panose="02020603050405020304" pitchFamily="18" charset="0"/>
              </a:rPr>
              <a:t> recommended for understanding capacity needs?</a:t>
            </a:r>
          </a:p>
          <a:p>
            <a:pPr marL="457200" marR="0">
              <a:lnSpc>
                <a:spcPct val="100000"/>
              </a:lnSpc>
              <a:spcBef>
                <a:spcPts val="0"/>
              </a:spcBef>
              <a:spcAft>
                <a:spcPts val="0"/>
              </a:spcAft>
            </a:pPr>
            <a:r>
              <a:rPr lang="en-US" sz="2000" dirty="0">
                <a:effectLst/>
                <a:ea typeface="Calibri" panose="020F0502020204030204" pitchFamily="34" charset="0"/>
                <a:cs typeface="Times New Roman" panose="02020603050405020304" pitchFamily="18" charset="0"/>
              </a:rPr>
              <a:t> </a:t>
            </a:r>
          </a:p>
          <a:p>
            <a:pPr marR="0" lvl="0">
              <a:lnSpc>
                <a:spcPct val="100000"/>
              </a:lnSpc>
              <a:spcBef>
                <a:spcPts val="0"/>
              </a:spcBef>
              <a:spcAft>
                <a:spcPts val="800"/>
              </a:spcAft>
            </a:pPr>
            <a:r>
              <a:rPr lang="en-US" sz="2000" dirty="0">
                <a:effectLst/>
                <a:ea typeface="Calibri" panose="020F0502020204030204" pitchFamily="34" charset="0"/>
                <a:cs typeface="Times New Roman" panose="02020603050405020304" pitchFamily="18" charset="0"/>
              </a:rPr>
              <a:t>d.   Sustainability studies</a:t>
            </a:r>
          </a:p>
          <a:p>
            <a:pPr>
              <a:lnSpc>
                <a:spcPct val="100000"/>
              </a:lnSpc>
            </a:pPr>
            <a:endParaRPr lang="en-US" sz="2000" dirty="0"/>
          </a:p>
        </p:txBody>
      </p:sp>
      <p:sp>
        <p:nvSpPr>
          <p:cNvPr id="8" name="TextBox 7">
            <a:extLst>
              <a:ext uri="{FF2B5EF4-FFF2-40B4-BE49-F238E27FC236}">
                <a16:creationId xmlns:a16="http://schemas.microsoft.com/office/drawing/2014/main" id="{CC600E50-3CA0-4466-81FD-B0F6EA297290}"/>
              </a:ext>
            </a:extLst>
          </p:cNvPr>
          <p:cNvSpPr txBox="1"/>
          <p:nvPr/>
        </p:nvSpPr>
        <p:spPr>
          <a:xfrm>
            <a:off x="258706" y="4791242"/>
            <a:ext cx="3725694" cy="1711360"/>
          </a:xfrm>
          <a:prstGeom prst="rect">
            <a:avLst/>
          </a:prstGeom>
        </p:spPr>
        <p:txBody>
          <a:bodyPr vert="horz" lIns="91440" tIns="45720" rIns="91440" bIns="45720" rtlCol="0">
            <a:normAutofit/>
          </a:bodyPr>
          <a:lstStyle/>
          <a:p>
            <a:pPr marL="114300" marR="0" lvl="0">
              <a:spcBef>
                <a:spcPts val="0"/>
              </a:spcBef>
              <a:spcAft>
                <a:spcPts val="0"/>
              </a:spcAft>
            </a:pPr>
            <a:r>
              <a:rPr lang="en-US" i="1" dirty="0">
                <a:solidFill>
                  <a:srgbClr val="0F8CCC"/>
                </a:solidFill>
                <a:effectLst/>
                <a:latin typeface="Frutiger LT Std 45 Light" panose="020B0402020204020204" pitchFamily="34" charset="0"/>
              </a:rPr>
              <a:t>Sustainability studies do not typically provide evidence of capacity needs.</a:t>
            </a:r>
          </a:p>
        </p:txBody>
      </p:sp>
      <p:sp>
        <p:nvSpPr>
          <p:cNvPr id="9" name="Slide Number Placeholder 5">
            <a:extLst>
              <a:ext uri="{FF2B5EF4-FFF2-40B4-BE49-F238E27FC236}">
                <a16:creationId xmlns:a16="http://schemas.microsoft.com/office/drawing/2014/main" id="{AE6976D6-8EFF-49F6-961C-37BDBF1E481E}"/>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solidFill>
                  <a:schemeClr val="bg1"/>
                </a:solidFill>
              </a:rPr>
              <a:pPr/>
              <a:t>46</a:t>
            </a:fld>
            <a:endParaRPr lang="en-US" dirty="0">
              <a:solidFill>
                <a:schemeClr val="bg1"/>
              </a:solidFill>
            </a:endParaRPr>
          </a:p>
        </p:txBody>
      </p:sp>
    </p:spTree>
    <p:extLst>
      <p:ext uri="{BB962C8B-B14F-4D97-AF65-F5344CB8AC3E}">
        <p14:creationId xmlns:p14="http://schemas.microsoft.com/office/powerpoint/2010/main" val="2725089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high angle view of a road&#10;&#10;Description automatically generated with low confidence">
            <a:extLst>
              <a:ext uri="{FF2B5EF4-FFF2-40B4-BE49-F238E27FC236}">
                <a16:creationId xmlns:a16="http://schemas.microsoft.com/office/drawing/2014/main" id="{AD129CF2-7D4C-4F94-85B0-472B5B404B4C}"/>
              </a:ext>
            </a:extLst>
          </p:cNvPr>
          <p:cNvPicPr>
            <a:picLocks noChangeAspect="1"/>
          </p:cNvPicPr>
          <p:nvPr/>
        </p:nvPicPr>
        <p:blipFill rotWithShape="1">
          <a:blip r:embed="rId3"/>
          <a:srcRect t="3506"/>
          <a:stretch/>
        </p:blipFill>
        <p:spPr>
          <a:xfrm>
            <a:off x="1" y="10"/>
            <a:ext cx="9669642" cy="6857990"/>
          </a:xfrm>
          <a:prstGeom prst="rect">
            <a:avLst/>
          </a:prstGeom>
        </p:spPr>
      </p:pic>
      <p:sp>
        <p:nvSpPr>
          <p:cNvPr id="64" name="Rectangle 6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a:xfrm>
            <a:off x="8440890" y="136525"/>
            <a:ext cx="2912909" cy="1523965"/>
          </a:xfrm>
        </p:spPr>
        <p:txBody>
          <a:bodyPr>
            <a:normAutofit/>
          </a:bodyPr>
          <a:lstStyle/>
          <a:p>
            <a:r>
              <a:rPr lang="en-US" sz="4000" dirty="0">
                <a:solidFill>
                  <a:schemeClr val="tx1"/>
                </a:solidFill>
                <a:latin typeface="Frutiger LT Std 45 Light" panose="020B0402020204020204" pitchFamily="34" charset="0"/>
              </a:rPr>
              <a:t>Quiz – Question 6</a:t>
            </a:r>
          </a:p>
        </p:txBody>
      </p:sp>
      <p:sp>
        <p:nvSpPr>
          <p:cNvPr id="4" name="Content Placeholder 3">
            <a:extLst>
              <a:ext uri="{FF2B5EF4-FFF2-40B4-BE49-F238E27FC236}">
                <a16:creationId xmlns:a16="http://schemas.microsoft.com/office/drawing/2014/main" id="{8DBC97B8-BC18-4250-806D-BD367BADC8B4}"/>
              </a:ext>
            </a:extLst>
          </p:cNvPr>
          <p:cNvSpPr>
            <a:spLocks noGrp="1"/>
          </p:cNvSpPr>
          <p:nvPr>
            <p:ph idx="1"/>
          </p:nvPr>
        </p:nvSpPr>
        <p:spPr>
          <a:xfrm>
            <a:off x="8440890" y="1660490"/>
            <a:ext cx="3375971" cy="4516473"/>
          </a:xfrm>
        </p:spPr>
        <p:txBody>
          <a:bodyPr>
            <a:normAutofit lnSpcReduction="10000"/>
          </a:bodyPr>
          <a:lstStyle/>
          <a:p>
            <a:pPr marL="0" marR="0">
              <a:lnSpc>
                <a:spcPct val="110000"/>
              </a:lnSpc>
              <a:spcBef>
                <a:spcPts val="0"/>
              </a:spcBef>
              <a:spcAft>
                <a:spcPts val="0"/>
              </a:spcAft>
            </a:pPr>
            <a:r>
              <a:rPr lang="en-US" sz="2000" dirty="0">
                <a:effectLst/>
                <a:ea typeface="Times New Roman" panose="02020603050405020304" pitchFamily="18" charset="0"/>
                <a:cs typeface="Times New Roman" panose="02020603050405020304" pitchFamily="18" charset="0"/>
              </a:rPr>
              <a:t>Which one of the following topics is included in a Purpose and Need Statement?</a:t>
            </a:r>
          </a:p>
          <a:p>
            <a:pPr marL="0" marR="0">
              <a:lnSpc>
                <a:spcPct val="110000"/>
              </a:lnSpc>
              <a:spcBef>
                <a:spcPts val="0"/>
              </a:spcBef>
              <a:spcAft>
                <a:spcPts val="0"/>
              </a:spcAft>
            </a:pPr>
            <a:endParaRPr lang="en-US" sz="2000" dirty="0">
              <a:effectLst/>
              <a:ea typeface="Times New Roman" panose="02020603050405020304" pitchFamily="18" charset="0"/>
              <a:cs typeface="Times New Roman" panose="02020603050405020304" pitchFamily="18" charset="0"/>
            </a:endParaRPr>
          </a:p>
          <a:p>
            <a:pPr marL="342900" marR="0" lvl="0" indent="-342900">
              <a:lnSpc>
                <a:spcPct val="110000"/>
              </a:lnSpc>
              <a:spcBef>
                <a:spcPts val="1200"/>
              </a:spcBef>
              <a:spcAft>
                <a:spcPts val="0"/>
              </a:spcAft>
              <a:buFont typeface="+mj-lt"/>
              <a:buAutoNum type="alphaLcPeriod"/>
            </a:pPr>
            <a:r>
              <a:rPr lang="en-US" sz="2000" dirty="0">
                <a:effectLst/>
                <a:ea typeface="Times New Roman" panose="02020603050405020304" pitchFamily="18" charset="0"/>
                <a:cs typeface="Times New Roman" panose="02020603050405020304" pitchFamily="18" charset="0"/>
              </a:rPr>
              <a:t>Benefits of the project</a:t>
            </a:r>
          </a:p>
          <a:p>
            <a:pPr marL="342900" marR="0" lvl="0" indent="-342900">
              <a:lnSpc>
                <a:spcPct val="110000"/>
              </a:lnSpc>
              <a:spcBef>
                <a:spcPts val="1200"/>
              </a:spcBef>
              <a:spcAft>
                <a:spcPts val="0"/>
              </a:spcAft>
              <a:buFont typeface="+mj-lt"/>
              <a:buAutoNum type="alphaLcPeriod"/>
            </a:pPr>
            <a:r>
              <a:rPr lang="en-US" sz="2000" dirty="0">
                <a:effectLst/>
                <a:ea typeface="Times New Roman" panose="02020603050405020304" pitchFamily="18" charset="0"/>
                <a:cs typeface="Times New Roman" panose="02020603050405020304" pitchFamily="18" charset="0"/>
              </a:rPr>
              <a:t>Preliminary cost estimates</a:t>
            </a:r>
          </a:p>
          <a:p>
            <a:pPr marL="342900" marR="0" lvl="0" indent="-342900">
              <a:lnSpc>
                <a:spcPct val="110000"/>
              </a:lnSpc>
              <a:spcBef>
                <a:spcPts val="1200"/>
              </a:spcBef>
              <a:spcAft>
                <a:spcPts val="0"/>
              </a:spcAft>
              <a:buFont typeface="+mj-lt"/>
              <a:buAutoNum type="alphaLcPeriod"/>
            </a:pPr>
            <a:r>
              <a:rPr lang="en-US" sz="2000" dirty="0">
                <a:effectLst/>
                <a:ea typeface="Times New Roman" panose="02020603050405020304" pitchFamily="18" charset="0"/>
                <a:cs typeface="Times New Roman" panose="02020603050405020304" pitchFamily="18" charset="0"/>
              </a:rPr>
              <a:t>A justification of why FDOT is completing the project</a:t>
            </a:r>
          </a:p>
          <a:p>
            <a:pPr marL="342900" marR="0" lvl="0" indent="-342900">
              <a:lnSpc>
                <a:spcPct val="110000"/>
              </a:lnSpc>
              <a:spcBef>
                <a:spcPts val="1200"/>
              </a:spcBef>
              <a:spcAft>
                <a:spcPts val="800"/>
              </a:spcAft>
              <a:buFont typeface="+mj-lt"/>
              <a:buAutoNum type="alphaLcPeriod"/>
            </a:pPr>
            <a:r>
              <a:rPr lang="en-US" sz="2000" dirty="0">
                <a:effectLst/>
                <a:ea typeface="Times New Roman" panose="02020603050405020304" pitchFamily="18" charset="0"/>
                <a:cs typeface="Times New Roman" panose="02020603050405020304" pitchFamily="18" charset="0"/>
              </a:rPr>
              <a:t>Environmental impacts summary</a:t>
            </a:r>
            <a:endParaRPr lang="en-US" sz="2000" dirty="0"/>
          </a:p>
        </p:txBody>
      </p:sp>
      <p:sp>
        <p:nvSpPr>
          <p:cNvPr id="9" name="Slide Number Placeholder 5">
            <a:extLst>
              <a:ext uri="{FF2B5EF4-FFF2-40B4-BE49-F238E27FC236}">
                <a16:creationId xmlns:a16="http://schemas.microsoft.com/office/drawing/2014/main" id="{416E404A-F689-4193-A959-B247FA591487}"/>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47</a:t>
            </a:fld>
            <a:endParaRPr lang="en-US" dirty="0"/>
          </a:p>
        </p:txBody>
      </p:sp>
    </p:spTree>
    <p:extLst>
      <p:ext uri="{BB962C8B-B14F-4D97-AF65-F5344CB8AC3E}">
        <p14:creationId xmlns:p14="http://schemas.microsoft.com/office/powerpoint/2010/main" val="4272533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high angle view of a road&#10;&#10;Description automatically generated with low confidence">
            <a:extLst>
              <a:ext uri="{FF2B5EF4-FFF2-40B4-BE49-F238E27FC236}">
                <a16:creationId xmlns:a16="http://schemas.microsoft.com/office/drawing/2014/main" id="{AD129CF2-7D4C-4F94-85B0-472B5B404B4C}"/>
              </a:ext>
            </a:extLst>
          </p:cNvPr>
          <p:cNvPicPr>
            <a:picLocks noChangeAspect="1"/>
          </p:cNvPicPr>
          <p:nvPr/>
        </p:nvPicPr>
        <p:blipFill rotWithShape="1">
          <a:blip r:embed="rId3"/>
          <a:srcRect t="3506"/>
          <a:stretch/>
        </p:blipFill>
        <p:spPr>
          <a:xfrm>
            <a:off x="1" y="10"/>
            <a:ext cx="9669642" cy="6857990"/>
          </a:xfrm>
          <a:prstGeom prst="rect">
            <a:avLst/>
          </a:prstGeom>
        </p:spPr>
      </p:pic>
      <p:sp>
        <p:nvSpPr>
          <p:cNvPr id="64" name="Rectangle 6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a:xfrm>
            <a:off x="8180962" y="365124"/>
            <a:ext cx="3172838" cy="1652425"/>
          </a:xfrm>
        </p:spPr>
        <p:txBody>
          <a:bodyPr>
            <a:normAutofit fontScale="90000"/>
          </a:bodyPr>
          <a:lstStyle/>
          <a:p>
            <a:r>
              <a:rPr lang="en-US" sz="4000" dirty="0">
                <a:solidFill>
                  <a:schemeClr val="tx1"/>
                </a:solidFill>
                <a:latin typeface="Frutiger LT Std 45 Light" panose="020B0402020204020204" pitchFamily="34" charset="0"/>
              </a:rPr>
              <a:t>Quiz – Question 6</a:t>
            </a:r>
            <a:br>
              <a:rPr lang="en-US" sz="4000" dirty="0">
                <a:solidFill>
                  <a:schemeClr val="tx1"/>
                </a:solidFill>
                <a:latin typeface="Frutiger LT Std 45 Light" panose="020B0402020204020204" pitchFamily="34" charset="0"/>
              </a:rPr>
            </a:br>
            <a:r>
              <a:rPr lang="en-US" sz="4000" dirty="0">
                <a:solidFill>
                  <a:srgbClr val="0F8CCC"/>
                </a:solidFill>
                <a:latin typeface="Frutiger LT Std 45 Light" panose="020B0402020204020204" pitchFamily="34" charset="0"/>
              </a:rPr>
              <a:t>Answer</a:t>
            </a:r>
            <a:endParaRPr lang="en-US" sz="4000" dirty="0">
              <a:solidFill>
                <a:schemeClr val="tx1"/>
              </a:solidFill>
              <a:latin typeface="Frutiger LT Std 45 Light" panose="020B0402020204020204" pitchFamily="34" charset="0"/>
            </a:endParaRPr>
          </a:p>
        </p:txBody>
      </p:sp>
      <p:sp>
        <p:nvSpPr>
          <p:cNvPr id="4" name="Content Placeholder 3">
            <a:extLst>
              <a:ext uri="{FF2B5EF4-FFF2-40B4-BE49-F238E27FC236}">
                <a16:creationId xmlns:a16="http://schemas.microsoft.com/office/drawing/2014/main" id="{8DBC97B8-BC18-4250-806D-BD367BADC8B4}"/>
              </a:ext>
            </a:extLst>
          </p:cNvPr>
          <p:cNvSpPr>
            <a:spLocks noGrp="1"/>
          </p:cNvSpPr>
          <p:nvPr>
            <p:ph idx="1"/>
          </p:nvPr>
        </p:nvSpPr>
        <p:spPr>
          <a:xfrm>
            <a:off x="8180963" y="2017550"/>
            <a:ext cx="3172837" cy="3742762"/>
          </a:xfrm>
        </p:spPr>
        <p:txBody>
          <a:bodyPr>
            <a:normAutofit/>
          </a:bodyPr>
          <a:lstStyle/>
          <a:p>
            <a:pPr marL="0" marR="0">
              <a:lnSpc>
                <a:spcPct val="110000"/>
              </a:lnSpc>
              <a:spcBef>
                <a:spcPts val="0"/>
              </a:spcBef>
              <a:spcAft>
                <a:spcPts val="0"/>
              </a:spcAft>
            </a:pPr>
            <a:r>
              <a:rPr lang="en-US" sz="2000" dirty="0">
                <a:effectLst/>
                <a:ea typeface="Times New Roman" panose="02020603050405020304" pitchFamily="18" charset="0"/>
                <a:cs typeface="Times New Roman" panose="02020603050405020304" pitchFamily="18" charset="0"/>
              </a:rPr>
              <a:t>Which one of the following topics is included in a Purpose and Need Statement?</a:t>
            </a:r>
          </a:p>
          <a:p>
            <a:pPr marL="0" marR="0">
              <a:spcBef>
                <a:spcPts val="0"/>
              </a:spcBef>
              <a:spcAft>
                <a:spcPts val="0"/>
              </a:spcAft>
            </a:pPr>
            <a:endParaRPr lang="en-US" sz="2000" dirty="0">
              <a:effectLst/>
              <a:ea typeface="Times New Roman" panose="02020603050405020304" pitchFamily="18" charset="0"/>
              <a:cs typeface="Times New Roman" panose="02020603050405020304" pitchFamily="18" charset="0"/>
            </a:endParaRPr>
          </a:p>
          <a:p>
            <a:pPr marR="0" lvl="0">
              <a:lnSpc>
                <a:spcPct val="110000"/>
              </a:lnSpc>
              <a:spcBef>
                <a:spcPts val="1200"/>
              </a:spcBef>
              <a:spcAft>
                <a:spcPts val="0"/>
              </a:spcAft>
            </a:pPr>
            <a:r>
              <a:rPr lang="en-US" sz="2000" dirty="0">
                <a:effectLst/>
                <a:ea typeface="Times New Roman" panose="02020603050405020304" pitchFamily="18" charset="0"/>
                <a:cs typeface="Times New Roman" panose="02020603050405020304" pitchFamily="18" charset="0"/>
              </a:rPr>
              <a:t>c. A justification of why FDOT is completing the project</a:t>
            </a:r>
          </a:p>
          <a:p>
            <a:endParaRPr lang="en-US" sz="2000" dirty="0"/>
          </a:p>
        </p:txBody>
      </p:sp>
      <p:sp>
        <p:nvSpPr>
          <p:cNvPr id="10" name="TextBox 9">
            <a:extLst>
              <a:ext uri="{FF2B5EF4-FFF2-40B4-BE49-F238E27FC236}">
                <a16:creationId xmlns:a16="http://schemas.microsoft.com/office/drawing/2014/main" id="{6768836D-A057-4609-8D1A-962F4A1A5FF8}"/>
              </a:ext>
            </a:extLst>
          </p:cNvPr>
          <p:cNvSpPr txBox="1"/>
          <p:nvPr/>
        </p:nvSpPr>
        <p:spPr>
          <a:xfrm>
            <a:off x="8177917" y="5033664"/>
            <a:ext cx="3621735" cy="1066061"/>
          </a:xfrm>
          <a:prstGeom prst="rect">
            <a:avLst/>
          </a:prstGeom>
          <a:noFill/>
        </p:spPr>
        <p:txBody>
          <a:bodyPr wrap="square">
            <a:spAutoFit/>
          </a:bodyPr>
          <a:lstStyle/>
          <a:p>
            <a:pPr marL="0" lvl="2">
              <a:lnSpc>
                <a:spcPct val="120000"/>
              </a:lnSpc>
              <a:spcAft>
                <a:spcPts val="900"/>
              </a:spcAft>
              <a:buSzPct val="75000"/>
              <a:defRPr/>
            </a:pPr>
            <a:r>
              <a:rPr lang="en-US" sz="1800" b="0" i="1" dirty="0">
                <a:solidFill>
                  <a:srgbClr val="0F8CCC"/>
                </a:solidFill>
                <a:effectLst/>
                <a:latin typeface="Frutiger LT Std 45 Light" panose="020B0402020204020204" pitchFamily="34" charset="0"/>
              </a:rPr>
              <a:t>The justification of why the project is being completed </a:t>
            </a:r>
            <a:r>
              <a:rPr lang="en-US" i="1" dirty="0">
                <a:solidFill>
                  <a:srgbClr val="0F8CCC"/>
                </a:solidFill>
                <a:latin typeface="Frutiger LT Std 45 Light" panose="020B0402020204020204" pitchFamily="34" charset="0"/>
              </a:rPr>
              <a:t>i</a:t>
            </a:r>
            <a:r>
              <a:rPr lang="en-US" sz="1800" b="0" i="1" dirty="0">
                <a:solidFill>
                  <a:srgbClr val="0F8CCC"/>
                </a:solidFill>
                <a:effectLst/>
                <a:latin typeface="Frutiger LT Std 45 Light" panose="020B0402020204020204" pitchFamily="34" charset="0"/>
              </a:rPr>
              <a:t>s included to </a:t>
            </a:r>
            <a:r>
              <a:rPr lang="en-US" i="1" dirty="0">
                <a:solidFill>
                  <a:srgbClr val="0F8CCC"/>
                </a:solidFill>
                <a:latin typeface="Frutiger LT Std 45 Light" panose="020B0402020204020204" pitchFamily="34" charset="0"/>
              </a:rPr>
              <a:t>satisfy the Need of the project. </a:t>
            </a:r>
          </a:p>
        </p:txBody>
      </p:sp>
      <p:sp>
        <p:nvSpPr>
          <p:cNvPr id="9" name="Slide Number Placeholder 5">
            <a:extLst>
              <a:ext uri="{FF2B5EF4-FFF2-40B4-BE49-F238E27FC236}">
                <a16:creationId xmlns:a16="http://schemas.microsoft.com/office/drawing/2014/main" id="{44370963-CA60-4954-90AC-BCDA2FC61E63}"/>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48</a:t>
            </a:fld>
            <a:endParaRPr lang="en-US" dirty="0"/>
          </a:p>
        </p:txBody>
      </p:sp>
    </p:spTree>
    <p:extLst>
      <p:ext uri="{BB962C8B-B14F-4D97-AF65-F5344CB8AC3E}">
        <p14:creationId xmlns:p14="http://schemas.microsoft.com/office/powerpoint/2010/main" val="39589665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How is a Purpose and Need Statement Used?</a:t>
            </a: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49</a:t>
            </a:fld>
            <a:endParaRPr lang="en-US" dirty="0"/>
          </a:p>
        </p:txBody>
      </p:sp>
      <p:sp>
        <p:nvSpPr>
          <p:cNvPr id="6" name="Content Placeholder 3">
            <a:extLst>
              <a:ext uri="{FF2B5EF4-FFF2-40B4-BE49-F238E27FC236}">
                <a16:creationId xmlns:a16="http://schemas.microsoft.com/office/drawing/2014/main" id="{B446BB2D-083A-44F1-A400-EE116D2DCF62}"/>
              </a:ext>
            </a:extLst>
          </p:cNvPr>
          <p:cNvSpPr>
            <a:spLocks noGrp="1"/>
          </p:cNvSpPr>
          <p:nvPr>
            <p:ph idx="1"/>
          </p:nvPr>
        </p:nvSpPr>
        <p:spPr>
          <a:xfrm>
            <a:off x="284672" y="1060580"/>
            <a:ext cx="3872540" cy="5229688"/>
          </a:xfrm>
        </p:spPr>
        <p:txBody>
          <a:bodyPr>
            <a:normAutofit/>
          </a:bodyPr>
          <a:lstStyle/>
          <a:p>
            <a:pPr marR="0" lvl="0">
              <a:lnSpc>
                <a:spcPct val="120000"/>
              </a:lnSpc>
              <a:spcBef>
                <a:spcPts val="0"/>
              </a:spcBef>
              <a:spcAft>
                <a:spcPts val="800"/>
              </a:spcAft>
            </a:pPr>
            <a:r>
              <a:rPr lang="en-US" sz="1400" b="1" dirty="0">
                <a:ea typeface="Calibri" panose="020F0502020204030204" pitchFamily="34" charset="0"/>
                <a:cs typeface="Times New Roman" panose="02020603050405020304" pitchFamily="18" charset="0"/>
              </a:rPr>
              <a:t>Is used as a</a:t>
            </a:r>
            <a:r>
              <a:rPr lang="en-US" sz="1400" b="1" dirty="0">
                <a:effectLst/>
                <a:ea typeface="Calibri" panose="020F0502020204030204" pitchFamily="34" charset="0"/>
                <a:cs typeface="Times New Roman" panose="02020603050405020304" pitchFamily="18" charset="0"/>
              </a:rPr>
              <a:t> key factor in determining the range of alternatives. </a:t>
            </a:r>
          </a:p>
          <a:p>
            <a:pPr marR="0" lvl="0">
              <a:lnSpc>
                <a:spcPct val="120000"/>
              </a:lnSpc>
              <a:spcBef>
                <a:spcPts val="0"/>
              </a:spcBef>
              <a:spcAft>
                <a:spcPts val="800"/>
              </a:spcAft>
            </a:pPr>
            <a:r>
              <a:rPr lang="en-US" sz="1400" b="1" dirty="0">
                <a:ea typeface="Calibri" panose="020F0502020204030204" pitchFamily="34" charset="0"/>
                <a:cs typeface="Times New Roman" panose="02020603050405020304" pitchFamily="18" charset="0"/>
              </a:rPr>
              <a:t>Is used a</a:t>
            </a:r>
            <a:r>
              <a:rPr lang="en-US" sz="1400" b="1" dirty="0">
                <a:effectLst/>
                <a:ea typeface="Calibri" panose="020F0502020204030204" pitchFamily="34" charset="0"/>
                <a:cs typeface="Times New Roman" panose="02020603050405020304" pitchFamily="18" charset="0"/>
              </a:rPr>
              <a:t>s a vital component to meeting the requirements of</a:t>
            </a:r>
            <a:r>
              <a:rPr lang="en-US" sz="1400" b="1" dirty="0">
                <a:solidFill>
                  <a:schemeClr val="tx1"/>
                </a:solidFill>
                <a:cs typeface="Arial"/>
              </a:rPr>
              <a:t>:</a:t>
            </a:r>
          </a:p>
          <a:p>
            <a:pPr marL="285750" lvl="2" indent="-285750">
              <a:lnSpc>
                <a:spcPct val="120000"/>
              </a:lnSpc>
              <a:spcAft>
                <a:spcPts val="900"/>
              </a:spcAft>
              <a:buSzPct val="75000"/>
              <a:buFont typeface="Wingdings" panose="05000000000000000000" pitchFamily="2" charset="2"/>
              <a:buChar char="v"/>
            </a:pPr>
            <a:r>
              <a:rPr lang="en-US" sz="1400" dirty="0">
                <a:effectLst/>
                <a:ea typeface="Calibri" panose="020F0502020204030204" pitchFamily="34" charset="0"/>
                <a:cs typeface="Times New Roman" panose="02020603050405020304" pitchFamily="18" charset="0"/>
              </a:rPr>
              <a:t>Section 4(f) (49 USC 303) (23 CFR774)</a:t>
            </a:r>
            <a:endParaRPr lang="en-US" sz="1400" dirty="0">
              <a:cs typeface="Arial"/>
            </a:endParaRPr>
          </a:p>
          <a:p>
            <a:pPr marL="285750" lvl="2" indent="-285750">
              <a:lnSpc>
                <a:spcPct val="120000"/>
              </a:lnSpc>
              <a:spcAft>
                <a:spcPts val="900"/>
              </a:spcAft>
              <a:buSzPct val="75000"/>
              <a:buFont typeface="Wingdings" panose="05000000000000000000" pitchFamily="2" charset="2"/>
              <a:buChar char="v"/>
            </a:pPr>
            <a:r>
              <a:rPr lang="en-US" sz="1400" dirty="0">
                <a:effectLst/>
                <a:ea typeface="Calibri" panose="020F0502020204030204" pitchFamily="34" charset="0"/>
                <a:cs typeface="Times New Roman" panose="02020603050405020304" pitchFamily="18" charset="0"/>
              </a:rPr>
              <a:t>Executive Order on Wetlands (E.O. 11990)</a:t>
            </a:r>
          </a:p>
          <a:p>
            <a:pPr marL="285750" lvl="2" indent="-285750">
              <a:lnSpc>
                <a:spcPct val="120000"/>
              </a:lnSpc>
              <a:spcAft>
                <a:spcPts val="900"/>
              </a:spcAft>
              <a:buSzPct val="75000"/>
              <a:buFont typeface="Wingdings" panose="05000000000000000000" pitchFamily="2" charset="2"/>
              <a:buChar char="v"/>
            </a:pPr>
            <a:r>
              <a:rPr lang="en-US" sz="1400" dirty="0">
                <a:effectLst/>
                <a:ea typeface="Calibri" panose="020F0502020204030204" pitchFamily="34" charset="0"/>
                <a:cs typeface="Times New Roman" panose="02020603050405020304" pitchFamily="18" charset="0"/>
              </a:rPr>
              <a:t>Executive Order on Floodplains (E.O. 11988)</a:t>
            </a:r>
          </a:p>
          <a:p>
            <a:pPr marL="285750" lvl="2" indent="-285750">
              <a:lnSpc>
                <a:spcPct val="120000"/>
              </a:lnSpc>
              <a:spcAft>
                <a:spcPts val="900"/>
              </a:spcAft>
              <a:buSzPct val="75000"/>
              <a:buFont typeface="Wingdings" panose="05000000000000000000" pitchFamily="2" charset="2"/>
              <a:buChar char="v"/>
            </a:pPr>
            <a:r>
              <a:rPr lang="en-US" sz="1400" dirty="0">
                <a:effectLst/>
                <a:ea typeface="Calibri" panose="020F0502020204030204" pitchFamily="34" charset="0"/>
                <a:cs typeface="Times New Roman" panose="02020603050405020304" pitchFamily="18" charset="0"/>
              </a:rPr>
              <a:t>Clean Water Act Section 404(b)(1) Guidelines</a:t>
            </a:r>
          </a:p>
          <a:p>
            <a:pPr marL="0" lvl="2" indent="0">
              <a:lnSpc>
                <a:spcPct val="120000"/>
              </a:lnSpc>
              <a:spcAft>
                <a:spcPts val="900"/>
              </a:spcAft>
              <a:buSzPct val="75000"/>
              <a:buNone/>
            </a:pPr>
            <a:r>
              <a:rPr lang="en-US" sz="1400" b="1" dirty="0">
                <a:ea typeface="Calibri" panose="020F0502020204030204" pitchFamily="34" charset="0"/>
                <a:cs typeface="Times New Roman" panose="02020603050405020304" pitchFamily="18" charset="0"/>
              </a:rPr>
              <a:t>Is used in FDOT decision documents to explain why the FDOT is choosing a single alternative.</a:t>
            </a:r>
          </a:p>
          <a:p>
            <a:pPr marL="285750" lvl="2" indent="-285750">
              <a:lnSpc>
                <a:spcPct val="120000"/>
              </a:lnSpc>
              <a:spcAft>
                <a:spcPts val="900"/>
              </a:spcAft>
              <a:buSzPct val="75000"/>
              <a:buFont typeface="Wingdings" panose="05000000000000000000" pitchFamily="2" charset="2"/>
              <a:buChar char="v"/>
            </a:pPr>
            <a:r>
              <a:rPr lang="en-US" sz="1400" dirty="0">
                <a:ea typeface="Calibri" panose="020F0502020204030204" pitchFamily="34" charset="0"/>
                <a:cs typeface="Times New Roman" panose="02020603050405020304" pitchFamily="18" charset="0"/>
              </a:rPr>
              <a:t>Record of Decision (ROD)</a:t>
            </a:r>
          </a:p>
          <a:p>
            <a:pPr marL="285750" lvl="2" indent="-285750">
              <a:lnSpc>
                <a:spcPct val="120000"/>
              </a:lnSpc>
              <a:spcAft>
                <a:spcPts val="900"/>
              </a:spcAft>
              <a:buSzPct val="75000"/>
              <a:buFont typeface="Wingdings" panose="05000000000000000000" pitchFamily="2" charset="2"/>
              <a:buChar char="v"/>
            </a:pPr>
            <a:r>
              <a:rPr lang="en-US" sz="1400" dirty="0">
                <a:ea typeface="Calibri" panose="020F0502020204030204" pitchFamily="34" charset="0"/>
                <a:cs typeface="Times New Roman" panose="02020603050405020304" pitchFamily="18" charset="0"/>
              </a:rPr>
              <a:t>Finding of No Significant Impact (FONSI)</a:t>
            </a:r>
            <a:endParaRPr lang="en-US" sz="1400" dirty="0">
              <a:effectLst/>
              <a:ea typeface="Calibri" panose="020F0502020204030204" pitchFamily="34" charset="0"/>
              <a:cs typeface="Times New Roman" panose="02020603050405020304" pitchFamily="18" charset="0"/>
            </a:endParaRPr>
          </a:p>
        </p:txBody>
      </p:sp>
      <p:pic>
        <p:nvPicPr>
          <p:cNvPr id="7" name="Picture 3" descr="X:\Wendy Lasher photos\Moore Haven Bridge.jpg">
            <a:extLst>
              <a:ext uri="{FF2B5EF4-FFF2-40B4-BE49-F238E27FC236}">
                <a16:creationId xmlns:a16="http://schemas.microsoft.com/office/drawing/2014/main" id="{D9FFF1F0-DB2B-454F-A3DD-2EFEAF242DE9}"/>
              </a:ext>
            </a:extLst>
          </p:cNvPr>
          <p:cNvPicPr>
            <a:picLocks noChangeAspect="1" noChangeArrowheads="1"/>
          </p:cNvPicPr>
          <p:nvPr/>
        </p:nvPicPr>
        <p:blipFill rotWithShape="1">
          <a:blip r:embed="rId3" cstate="print"/>
          <a:srcRect l="1681"/>
          <a:stretch/>
        </p:blipFill>
        <p:spPr bwMode="auto">
          <a:xfrm>
            <a:off x="4157212" y="1060580"/>
            <a:ext cx="6757222" cy="51554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7214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Avoid Legal Challenges</a:t>
            </a:r>
          </a:p>
        </p:txBody>
      </p:sp>
      <p:sp>
        <p:nvSpPr>
          <p:cNvPr id="4" name="Content Placeholder 3">
            <a:extLst>
              <a:ext uri="{FF2B5EF4-FFF2-40B4-BE49-F238E27FC236}">
                <a16:creationId xmlns:a16="http://schemas.microsoft.com/office/drawing/2014/main" id="{0EACCFDA-DE1A-4EEE-84B4-27EFFED556C3}"/>
              </a:ext>
            </a:extLst>
          </p:cNvPr>
          <p:cNvSpPr>
            <a:spLocks noGrp="1"/>
          </p:cNvSpPr>
          <p:nvPr>
            <p:ph idx="1"/>
          </p:nvPr>
        </p:nvSpPr>
        <p:spPr>
          <a:xfrm>
            <a:off x="374761" y="1171658"/>
            <a:ext cx="3464818" cy="4830307"/>
          </a:xfrm>
        </p:spPr>
        <p:txBody>
          <a:bodyPr>
            <a:normAutofit lnSpcReduction="10000"/>
          </a:bodyPr>
          <a:lstStyle/>
          <a:p>
            <a:r>
              <a:rPr lang="en-US" sz="1700" b="1" dirty="0">
                <a:solidFill>
                  <a:schemeClr val="tx1"/>
                </a:solidFill>
                <a:cs typeface="Arial"/>
              </a:rPr>
              <a:t>Legal challenges to NEPA compliance are made under the Administrative Procedure Act (APA) </a:t>
            </a:r>
            <a:r>
              <a:rPr lang="en-US" sz="1400" dirty="0">
                <a:solidFill>
                  <a:schemeClr val="tx1"/>
                </a:solidFill>
                <a:cs typeface="Arial"/>
              </a:rPr>
              <a:t>(5 U.S.C. Section 551 </a:t>
            </a:r>
            <a:r>
              <a:rPr lang="en-US" sz="1400" i="1" dirty="0">
                <a:solidFill>
                  <a:schemeClr val="tx1"/>
                </a:solidFill>
                <a:cs typeface="Arial"/>
              </a:rPr>
              <a:t>et seq.</a:t>
            </a:r>
            <a:r>
              <a:rPr lang="en-US" sz="1400" dirty="0">
                <a:solidFill>
                  <a:schemeClr val="tx1"/>
                </a:solidFill>
                <a:cs typeface="Arial"/>
              </a:rPr>
              <a:t>)</a:t>
            </a:r>
          </a:p>
          <a:p>
            <a:r>
              <a:rPr lang="en-US" sz="1700" b="1" dirty="0">
                <a:solidFill>
                  <a:schemeClr val="tx1"/>
                </a:solidFill>
                <a:cs typeface="Arial"/>
              </a:rPr>
              <a:t>The APA is a federal act that governs the procedures of administrative law such as NEPA.</a:t>
            </a:r>
          </a:p>
          <a:p>
            <a:r>
              <a:rPr lang="en-US" sz="1700" b="1" dirty="0">
                <a:solidFill>
                  <a:schemeClr val="tx1"/>
                </a:solidFill>
                <a:cs typeface="Arial"/>
              </a:rPr>
              <a:t>In NEPA, plaintiff’s common claims challenge a federal agency’s actions as being:</a:t>
            </a:r>
          </a:p>
          <a:p>
            <a:endParaRPr lang="en-US" sz="1700" b="1" dirty="0">
              <a:solidFill>
                <a:schemeClr val="tx1"/>
              </a:solidFill>
              <a:cs typeface="Arial"/>
            </a:endParaRPr>
          </a:p>
          <a:p>
            <a:pPr marL="285750" lvl="2" indent="-285750">
              <a:spcAft>
                <a:spcPts val="900"/>
              </a:spcAft>
              <a:buSzPct val="75000"/>
              <a:buFont typeface="Wingdings" panose="05000000000000000000" pitchFamily="2" charset="2"/>
              <a:buChar char="v"/>
            </a:pPr>
            <a:r>
              <a:rPr lang="en-US" sz="1600" dirty="0">
                <a:cs typeface="Arial"/>
              </a:rPr>
              <a:t>Arbitrary and capricious.</a:t>
            </a:r>
          </a:p>
          <a:p>
            <a:pPr marL="285750" lvl="2" indent="-285750">
              <a:spcAft>
                <a:spcPts val="900"/>
              </a:spcAft>
              <a:buSzPct val="75000"/>
              <a:buFont typeface="Wingdings" panose="05000000000000000000" pitchFamily="2" charset="2"/>
              <a:buChar char="v"/>
            </a:pPr>
            <a:r>
              <a:rPr lang="en-US" sz="1600" dirty="0">
                <a:cs typeface="Arial"/>
              </a:rPr>
              <a:t>An abuse of discretion because of agencies failure to meet NEPA’s requirements.</a:t>
            </a:r>
          </a:p>
          <a:p>
            <a:pPr marL="285750" lvl="2" indent="-285750">
              <a:spcAft>
                <a:spcPts val="900"/>
              </a:spcAft>
              <a:buSzPct val="75000"/>
              <a:buFont typeface="Wingdings" panose="05000000000000000000" pitchFamily="2" charset="2"/>
              <a:buChar char="v"/>
            </a:pPr>
            <a:r>
              <a:rPr lang="en-US" sz="1600" dirty="0">
                <a:cs typeface="Arial"/>
              </a:rPr>
              <a:t>Insufficient documentation of environmental review.</a:t>
            </a: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5</a:t>
            </a:fld>
            <a:endParaRPr lang="en-US" dirty="0"/>
          </a:p>
        </p:txBody>
      </p:sp>
      <p:pic>
        <p:nvPicPr>
          <p:cNvPr id="3" name="Picture 2" descr="A gavel on a table&#10;&#10;Description automatically generated with low confidence">
            <a:extLst>
              <a:ext uri="{FF2B5EF4-FFF2-40B4-BE49-F238E27FC236}">
                <a16:creationId xmlns:a16="http://schemas.microsoft.com/office/drawing/2014/main" id="{79A37C64-D3B8-483F-BA69-879EF1ED0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525" y="3974546"/>
            <a:ext cx="5789502" cy="2308697"/>
          </a:xfrm>
          <a:prstGeom prst="rect">
            <a:avLst/>
          </a:prstGeom>
        </p:spPr>
      </p:pic>
      <p:sp>
        <p:nvSpPr>
          <p:cNvPr id="7" name="Rectangle: Rounded Corners 6">
            <a:extLst>
              <a:ext uri="{FF2B5EF4-FFF2-40B4-BE49-F238E27FC236}">
                <a16:creationId xmlns:a16="http://schemas.microsoft.com/office/drawing/2014/main" id="{5D53DB75-1388-49C2-A6D0-A8A9A2BE6916}"/>
              </a:ext>
            </a:extLst>
          </p:cNvPr>
          <p:cNvSpPr/>
          <p:nvPr/>
        </p:nvSpPr>
        <p:spPr>
          <a:xfrm>
            <a:off x="5376582" y="850709"/>
            <a:ext cx="5535387" cy="2578291"/>
          </a:xfrm>
          <a:prstGeom prst="roundRect">
            <a:avLst>
              <a:gd name="adj" fmla="val 7783"/>
            </a:avLst>
          </a:prstGeom>
          <a:solidFill>
            <a:srgbClr val="6ABEC8"/>
          </a:solidFill>
          <a:ln>
            <a:noFill/>
          </a:ln>
          <a:effectLst>
            <a:reflection blurRad="139700" stA="820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E689E"/>
              </a:solidFill>
            </a:endParaRPr>
          </a:p>
        </p:txBody>
      </p:sp>
      <p:sp>
        <p:nvSpPr>
          <p:cNvPr id="8" name="TextBox 7">
            <a:extLst>
              <a:ext uri="{FF2B5EF4-FFF2-40B4-BE49-F238E27FC236}">
                <a16:creationId xmlns:a16="http://schemas.microsoft.com/office/drawing/2014/main" id="{A7803D8C-6266-423E-9043-50234808D711}"/>
              </a:ext>
            </a:extLst>
          </p:cNvPr>
          <p:cNvSpPr txBox="1"/>
          <p:nvPr/>
        </p:nvSpPr>
        <p:spPr>
          <a:xfrm>
            <a:off x="5480352" y="1988009"/>
            <a:ext cx="5419382" cy="1264642"/>
          </a:xfrm>
          <a:prstGeom prst="rect">
            <a:avLst/>
          </a:prstGeom>
          <a:noFill/>
        </p:spPr>
        <p:txBody>
          <a:bodyPr wrap="square" numCol="1">
            <a:spAutoFit/>
          </a:bodyPr>
          <a:lstStyle/>
          <a:p>
            <a:pPr marL="342900" marR="0" lvl="0" indent="-342900">
              <a:lnSpc>
                <a:spcPct val="107000"/>
              </a:lnSpc>
              <a:spcBef>
                <a:spcPts val="0"/>
              </a:spcBef>
              <a:spcAft>
                <a:spcPts val="0"/>
              </a:spcAft>
              <a:buFont typeface="Symbol" panose="05050102010706020507" pitchFamily="18" charset="2"/>
              <a:buChar char=""/>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Written with simple and clear text.</a:t>
            </a:r>
          </a:p>
          <a:p>
            <a:pPr marL="342900" marR="0" lvl="0" indent="-342900">
              <a:lnSpc>
                <a:spcPct val="107000"/>
              </a:lnSpc>
              <a:spcBef>
                <a:spcPts val="0"/>
              </a:spcBef>
              <a:spcAft>
                <a:spcPts val="0"/>
              </a:spcAft>
              <a:buFont typeface="Symbol" panose="05050102010706020507" pitchFamily="18" charset="2"/>
              <a:buChar char=""/>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Understandable to lay readers (including a judge). </a:t>
            </a:r>
          </a:p>
          <a:p>
            <a:pPr marL="342900" marR="0" lvl="0" indent="-342900">
              <a:lnSpc>
                <a:spcPct val="107000"/>
              </a:lnSpc>
              <a:spcBef>
                <a:spcPts val="0"/>
              </a:spcBef>
              <a:spcAft>
                <a:spcPts val="800"/>
              </a:spcAft>
              <a:buFont typeface="Symbol" panose="05050102010706020507" pitchFamily="18" charset="2"/>
              <a:buChar char=""/>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Shows the reader the FDOT has a credible rational for proposing actions in the project area.  </a:t>
            </a:r>
          </a:p>
        </p:txBody>
      </p:sp>
      <p:sp>
        <p:nvSpPr>
          <p:cNvPr id="9" name="TextBox 8">
            <a:extLst>
              <a:ext uri="{FF2B5EF4-FFF2-40B4-BE49-F238E27FC236}">
                <a16:creationId xmlns:a16="http://schemas.microsoft.com/office/drawing/2014/main" id="{5BB390A3-382C-4461-9098-051B87362D7A}"/>
              </a:ext>
            </a:extLst>
          </p:cNvPr>
          <p:cNvSpPr txBox="1"/>
          <p:nvPr/>
        </p:nvSpPr>
        <p:spPr>
          <a:xfrm>
            <a:off x="5317787" y="1171659"/>
            <a:ext cx="5535387" cy="954107"/>
          </a:xfrm>
          <a:prstGeom prst="rect">
            <a:avLst/>
          </a:prstGeom>
          <a:noFill/>
        </p:spPr>
        <p:txBody>
          <a:bodyPr wrap="square">
            <a:spAutoFit/>
          </a:bodyPr>
          <a:lstStyle/>
          <a:p>
            <a:pPr algn="ctr"/>
            <a:r>
              <a:rPr lang="en-US" sz="1800" b="1" i="1" dirty="0">
                <a:solidFill>
                  <a:srgbClr val="2E689E"/>
                </a:solidFill>
                <a:effectLst/>
                <a:latin typeface="Frutiger LT Std 45 Light" panose="020B0402020204020204" pitchFamily="34" charset="0"/>
                <a:ea typeface="Calibri" panose="020F0502020204030204" pitchFamily="34" charset="0"/>
                <a:cs typeface="Times New Roman" panose="02020603050405020304" pitchFamily="18" charset="0"/>
              </a:rPr>
              <a:t>A well </a:t>
            </a:r>
            <a:r>
              <a:rPr lang="en-US" b="1" i="1" dirty="0">
                <a:solidFill>
                  <a:srgbClr val="2E689E"/>
                </a:solidFill>
                <a:latin typeface="Frutiger LT Std 45 Light" panose="020B0402020204020204" pitchFamily="34" charset="0"/>
                <a:ea typeface="Calibri" panose="020F0502020204030204" pitchFamily="34" charset="0"/>
                <a:cs typeface="Times New Roman" panose="02020603050405020304" pitchFamily="18" charset="0"/>
              </a:rPr>
              <a:t>w</a:t>
            </a:r>
            <a:r>
              <a:rPr lang="en-US" sz="1800" b="1" i="1" dirty="0">
                <a:solidFill>
                  <a:srgbClr val="2E689E"/>
                </a:solidFill>
                <a:effectLst/>
                <a:latin typeface="Frutiger LT Std 45 Light" panose="020B0402020204020204" pitchFamily="34" charset="0"/>
                <a:ea typeface="Calibri" panose="020F0502020204030204" pitchFamily="34" charset="0"/>
                <a:cs typeface="Times New Roman" panose="02020603050405020304" pitchFamily="18" charset="0"/>
              </a:rPr>
              <a:t>ritten Purpose and Need Statement supports the decision-making process when it is:</a:t>
            </a:r>
          </a:p>
          <a:p>
            <a:pPr algn="ctr"/>
            <a:endParaRPr lang="en-US" sz="2000" i="1" dirty="0">
              <a:solidFill>
                <a:srgbClr val="2E689E"/>
              </a:solidFill>
              <a:latin typeface="Franklin Gothic Medium" panose="020B0603020102020204" pitchFamily="34" charset="0"/>
              <a:cs typeface="Calibri" panose="020F0502020204030204" pitchFamily="34" charset="0"/>
            </a:endParaRPr>
          </a:p>
        </p:txBody>
      </p:sp>
    </p:spTree>
    <p:extLst>
      <p:ext uri="{BB962C8B-B14F-4D97-AF65-F5344CB8AC3E}">
        <p14:creationId xmlns:p14="http://schemas.microsoft.com/office/powerpoint/2010/main" val="1626954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Develop, Evaluate, and Eliminate Alternatives</a:t>
            </a: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50</a:t>
            </a:fld>
            <a:endParaRPr lang="en-US" dirty="0"/>
          </a:p>
        </p:txBody>
      </p:sp>
      <p:sp>
        <p:nvSpPr>
          <p:cNvPr id="8" name="Content Placeholder 3">
            <a:extLst>
              <a:ext uri="{FF2B5EF4-FFF2-40B4-BE49-F238E27FC236}">
                <a16:creationId xmlns:a16="http://schemas.microsoft.com/office/drawing/2014/main" id="{ECD98C9B-BBF9-4B19-B700-AA03C0CDAF87}"/>
              </a:ext>
            </a:extLst>
          </p:cNvPr>
          <p:cNvSpPr>
            <a:spLocks noGrp="1"/>
          </p:cNvSpPr>
          <p:nvPr>
            <p:ph idx="1"/>
          </p:nvPr>
        </p:nvSpPr>
        <p:spPr>
          <a:xfrm>
            <a:off x="431321" y="1368425"/>
            <a:ext cx="3559765" cy="4685534"/>
          </a:xfrm>
        </p:spPr>
        <p:txBody>
          <a:bodyPr>
            <a:normAutofit fontScale="92500" lnSpcReduction="20000"/>
          </a:bodyPr>
          <a:lstStyle/>
          <a:p>
            <a:pPr marR="0" lvl="0">
              <a:lnSpc>
                <a:spcPct val="100000"/>
              </a:lnSpc>
              <a:spcBef>
                <a:spcPts val="2400"/>
              </a:spcBef>
              <a:spcAft>
                <a:spcPts val="800"/>
              </a:spcAft>
            </a:pPr>
            <a:r>
              <a:rPr lang="en-US" sz="1800" b="1" dirty="0">
                <a:effectLst/>
                <a:ea typeface="Calibri" panose="020F0502020204030204" pitchFamily="34" charset="0"/>
                <a:cs typeface="Times New Roman" panose="02020603050405020304" pitchFamily="18" charset="0"/>
              </a:rPr>
              <a:t>Purpose and Need is the heart of NEPA analysis.</a:t>
            </a:r>
          </a:p>
          <a:p>
            <a:pPr>
              <a:lnSpc>
                <a:spcPct val="100000"/>
              </a:lnSpc>
              <a:spcBef>
                <a:spcPts val="2400"/>
              </a:spcBef>
            </a:pPr>
            <a:r>
              <a:rPr lang="en-US" sz="1800" b="1" dirty="0">
                <a:effectLst/>
                <a:ea typeface="Calibri" panose="020F0502020204030204" pitchFamily="34" charset="0"/>
                <a:cs typeface="Times New Roman" panose="02020603050405020304" pitchFamily="18" charset="0"/>
              </a:rPr>
              <a:t>A well-defined Purpose and Need Statement will determine which alternatives are reasonable, prudent and practicable.</a:t>
            </a:r>
          </a:p>
          <a:p>
            <a:pPr marR="0" lvl="0">
              <a:lnSpc>
                <a:spcPct val="100000"/>
              </a:lnSpc>
              <a:spcBef>
                <a:spcPts val="2400"/>
              </a:spcBef>
              <a:spcAft>
                <a:spcPts val="800"/>
              </a:spcAft>
            </a:pPr>
            <a:r>
              <a:rPr lang="en-US" sz="1800" b="1" dirty="0">
                <a:effectLst/>
                <a:ea typeface="Calibri" panose="020F0502020204030204" pitchFamily="34" charset="0"/>
                <a:cs typeface="Times New Roman" panose="02020603050405020304" pitchFamily="18" charset="0"/>
              </a:rPr>
              <a:t>Alternatives that fail to meet the Purpose and Need can be eliminated without detailed study.</a:t>
            </a:r>
          </a:p>
          <a:p>
            <a:pPr marR="0" lvl="0">
              <a:lnSpc>
                <a:spcPct val="100000"/>
              </a:lnSpc>
              <a:spcBef>
                <a:spcPts val="2400"/>
              </a:spcBef>
              <a:spcAft>
                <a:spcPts val="800"/>
              </a:spcAft>
            </a:pPr>
            <a:r>
              <a:rPr lang="en-US" sz="1800" b="1" dirty="0">
                <a:ea typeface="Calibri" panose="020F0502020204030204" pitchFamily="34" charset="0"/>
                <a:cs typeface="Times New Roman" panose="02020603050405020304" pitchFamily="18" charset="0"/>
              </a:rPr>
              <a:t>Secondary Purpose and Needs are not used to evaluate and eliminate or advance project alternatives.</a:t>
            </a:r>
            <a:endParaRPr lang="en-US" sz="1800" b="1" dirty="0">
              <a:effectLs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40677DA-813A-42DE-A302-C210758141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6454" y="923026"/>
            <a:ext cx="3731501" cy="1992168"/>
          </a:xfrm>
          <a:prstGeom prst="rect">
            <a:avLst/>
          </a:prstGeom>
          <a:noFill/>
          <a:ln w="76200">
            <a:solidFill>
              <a:schemeClr val="bg1"/>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4D7E8C51-9206-48AA-8FE4-85074C567F68}"/>
              </a:ext>
            </a:extLst>
          </p:cNvPr>
          <p:cNvPicPr>
            <a:picLocks noChangeAspect="1"/>
          </p:cNvPicPr>
          <p:nvPr/>
        </p:nvPicPr>
        <p:blipFill>
          <a:blip r:embed="rId4"/>
          <a:stretch>
            <a:fillRect/>
          </a:stretch>
        </p:blipFill>
        <p:spPr>
          <a:xfrm>
            <a:off x="6096000" y="3711192"/>
            <a:ext cx="4962525" cy="2514600"/>
          </a:xfrm>
          <a:prstGeom prst="rect">
            <a:avLst/>
          </a:prstGeom>
        </p:spPr>
      </p:pic>
      <p:pic>
        <p:nvPicPr>
          <p:cNvPr id="10" name="Picture 9">
            <a:extLst>
              <a:ext uri="{FF2B5EF4-FFF2-40B4-BE49-F238E27FC236}">
                <a16:creationId xmlns:a16="http://schemas.microsoft.com/office/drawing/2014/main" id="{57B7CE12-6C29-4DFB-A0D8-C678AE5FCB5D}"/>
              </a:ext>
            </a:extLst>
          </p:cNvPr>
          <p:cNvPicPr>
            <a:picLocks noChangeAspect="1"/>
          </p:cNvPicPr>
          <p:nvPr/>
        </p:nvPicPr>
        <p:blipFill rotWithShape="1">
          <a:blip r:embed="rId5"/>
          <a:srcRect r="1970"/>
          <a:stretch/>
        </p:blipFill>
        <p:spPr>
          <a:xfrm>
            <a:off x="4270604" y="2086279"/>
            <a:ext cx="2950614" cy="2257425"/>
          </a:xfrm>
          <a:prstGeom prst="rect">
            <a:avLst/>
          </a:prstGeom>
        </p:spPr>
      </p:pic>
    </p:spTree>
    <p:extLst>
      <p:ext uri="{BB962C8B-B14F-4D97-AF65-F5344CB8AC3E}">
        <p14:creationId xmlns:p14="http://schemas.microsoft.com/office/powerpoint/2010/main" val="36507888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Develop, Evaluate, and Eliminate Alternatives - Example</a:t>
            </a:r>
          </a:p>
        </p:txBody>
      </p:sp>
      <p:sp>
        <p:nvSpPr>
          <p:cNvPr id="5" name="Content Placeholder 4">
            <a:extLst>
              <a:ext uri="{FF2B5EF4-FFF2-40B4-BE49-F238E27FC236}">
                <a16:creationId xmlns:a16="http://schemas.microsoft.com/office/drawing/2014/main" id="{D4A21891-6CBB-4257-BB4F-EB3D978DAED7}"/>
              </a:ext>
            </a:extLst>
          </p:cNvPr>
          <p:cNvSpPr>
            <a:spLocks noGrp="1"/>
          </p:cNvSpPr>
          <p:nvPr>
            <p:ph idx="1"/>
          </p:nvPr>
        </p:nvSpPr>
        <p:spPr>
          <a:xfrm>
            <a:off x="442902" y="1117468"/>
            <a:ext cx="11202560" cy="1121235"/>
          </a:xfrm>
        </p:spPr>
        <p:txBody>
          <a:bodyPr>
            <a:normAutofit fontScale="92500" lnSpcReduction="10000"/>
          </a:bodyPr>
          <a:lstStyle/>
          <a:p>
            <a:r>
              <a:rPr lang="en-US" sz="1600" dirty="0">
                <a:effectLst/>
                <a:ea typeface="Calibri" panose="020F0502020204030204" pitchFamily="34" charset="0"/>
                <a:cs typeface="Times New Roman" panose="02020603050405020304" pitchFamily="18" charset="0"/>
              </a:rPr>
              <a:t>The project is to repair or replace the aging Lincoln Causeway Bascule Bridge.  This project has three needs:</a:t>
            </a:r>
          </a:p>
          <a:p>
            <a:pPr marL="342900" marR="0" lvl="0" indent="-342900">
              <a:lnSpc>
                <a:spcPct val="107000"/>
              </a:lnSpc>
              <a:spcBef>
                <a:spcPts val="0"/>
              </a:spcBef>
              <a:spcAft>
                <a:spcPts val="0"/>
              </a:spcAft>
              <a:buFont typeface="+mj-lt"/>
              <a:buAutoNum type="arabicPeriod"/>
            </a:pPr>
            <a:r>
              <a:rPr lang="en-US" sz="1600" dirty="0">
                <a:effectLst/>
                <a:ea typeface="Calibri" panose="020F0502020204030204" pitchFamily="34" charset="0"/>
                <a:cs typeface="Times New Roman" panose="02020603050405020304" pitchFamily="18" charset="0"/>
              </a:rPr>
              <a:t>Meets USCG requirement for navigation.</a:t>
            </a:r>
          </a:p>
          <a:p>
            <a:pPr marL="342900" marR="0" lvl="0" indent="-342900">
              <a:lnSpc>
                <a:spcPct val="107000"/>
              </a:lnSpc>
              <a:spcBef>
                <a:spcPts val="0"/>
              </a:spcBef>
              <a:spcAft>
                <a:spcPts val="0"/>
              </a:spcAft>
              <a:buFont typeface="+mj-lt"/>
              <a:buAutoNum type="arabicPeriod"/>
            </a:pPr>
            <a:r>
              <a:rPr lang="en-US" sz="1600" dirty="0">
                <a:effectLst/>
                <a:ea typeface="Calibri" panose="020F0502020204030204" pitchFamily="34" charset="0"/>
                <a:cs typeface="Times New Roman" panose="02020603050405020304" pitchFamily="18" charset="0"/>
              </a:rPr>
              <a:t>Reduces bridge openings.</a:t>
            </a:r>
          </a:p>
          <a:p>
            <a:pPr marL="342900" marR="0" lvl="0" indent="-342900">
              <a:lnSpc>
                <a:spcPct val="107000"/>
              </a:lnSpc>
              <a:spcBef>
                <a:spcPts val="0"/>
              </a:spcBef>
              <a:spcAft>
                <a:spcPts val="800"/>
              </a:spcAft>
              <a:buFont typeface="+mj-lt"/>
              <a:buAutoNum type="arabicPeriod"/>
            </a:pPr>
            <a:r>
              <a:rPr lang="en-US" sz="1600" dirty="0">
                <a:effectLst/>
                <a:ea typeface="Calibri" panose="020F0502020204030204" pitchFamily="34" charset="0"/>
                <a:cs typeface="Times New Roman" panose="02020603050405020304" pitchFamily="18" charset="0"/>
              </a:rPr>
              <a:t>Provides safe access for multi-modal transportation.</a:t>
            </a:r>
          </a:p>
          <a:p>
            <a:pPr marL="0" marR="0" lvl="0" indent="0">
              <a:lnSpc>
                <a:spcPct val="107000"/>
              </a:lnSpc>
              <a:spcBef>
                <a:spcPts val="0"/>
              </a:spcBef>
              <a:spcAft>
                <a:spcPts val="800"/>
              </a:spcAft>
              <a:buFont typeface="+mj-lt"/>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51</a:t>
            </a:fld>
            <a:endParaRPr lang="en-US" dirty="0"/>
          </a:p>
        </p:txBody>
      </p:sp>
      <p:graphicFrame>
        <p:nvGraphicFramePr>
          <p:cNvPr id="2" name="Table 1">
            <a:extLst>
              <a:ext uri="{FF2B5EF4-FFF2-40B4-BE49-F238E27FC236}">
                <a16:creationId xmlns:a16="http://schemas.microsoft.com/office/drawing/2014/main" id="{F7E2432D-10F6-41AB-B2ED-8BB6B05CC58D}"/>
              </a:ext>
            </a:extLst>
          </p:cNvPr>
          <p:cNvGraphicFramePr>
            <a:graphicFrameLocks noGrp="1"/>
          </p:cNvGraphicFramePr>
          <p:nvPr>
            <p:extLst>
              <p:ext uri="{D42A27DB-BD31-4B8C-83A1-F6EECF244321}">
                <p14:modId xmlns:p14="http://schemas.microsoft.com/office/powerpoint/2010/main" val="3191374388"/>
              </p:ext>
            </p:extLst>
          </p:nvPr>
        </p:nvGraphicFramePr>
        <p:xfrm>
          <a:off x="340793" y="2208530"/>
          <a:ext cx="11406778" cy="3848375"/>
        </p:xfrm>
        <a:graphic>
          <a:graphicData uri="http://schemas.openxmlformats.org/drawingml/2006/table">
            <a:tbl>
              <a:tblPr firstRow="1" firstCol="1" bandRow="1">
                <a:tableStyleId>{5C22544A-7EE6-4342-B048-85BDC9FD1C3A}</a:tableStyleId>
              </a:tblPr>
              <a:tblGrid>
                <a:gridCol w="2095833">
                  <a:extLst>
                    <a:ext uri="{9D8B030D-6E8A-4147-A177-3AD203B41FA5}">
                      <a16:colId xmlns:a16="http://schemas.microsoft.com/office/drawing/2014/main" val="4110042661"/>
                    </a:ext>
                  </a:extLst>
                </a:gridCol>
                <a:gridCol w="1879955">
                  <a:extLst>
                    <a:ext uri="{9D8B030D-6E8A-4147-A177-3AD203B41FA5}">
                      <a16:colId xmlns:a16="http://schemas.microsoft.com/office/drawing/2014/main" val="2529664337"/>
                    </a:ext>
                  </a:extLst>
                </a:gridCol>
                <a:gridCol w="1081675">
                  <a:extLst>
                    <a:ext uri="{9D8B030D-6E8A-4147-A177-3AD203B41FA5}">
                      <a16:colId xmlns:a16="http://schemas.microsoft.com/office/drawing/2014/main" val="1406922466"/>
                    </a:ext>
                  </a:extLst>
                </a:gridCol>
                <a:gridCol w="2335830">
                  <a:extLst>
                    <a:ext uri="{9D8B030D-6E8A-4147-A177-3AD203B41FA5}">
                      <a16:colId xmlns:a16="http://schemas.microsoft.com/office/drawing/2014/main" val="4121449594"/>
                    </a:ext>
                  </a:extLst>
                </a:gridCol>
                <a:gridCol w="4013485">
                  <a:extLst>
                    <a:ext uri="{9D8B030D-6E8A-4147-A177-3AD203B41FA5}">
                      <a16:colId xmlns:a16="http://schemas.microsoft.com/office/drawing/2014/main" val="974190247"/>
                    </a:ext>
                  </a:extLst>
                </a:gridCol>
              </a:tblGrid>
              <a:tr h="599720">
                <a:tc>
                  <a:txBody>
                    <a:bodyPr/>
                    <a:lstStyle/>
                    <a:p>
                      <a:pPr marL="0" marR="0" algn="ctr">
                        <a:lnSpc>
                          <a:spcPts val="1800"/>
                        </a:lnSpc>
                        <a:spcBef>
                          <a:spcPts val="0"/>
                        </a:spcBef>
                        <a:spcAft>
                          <a:spcPts val="0"/>
                        </a:spcAft>
                      </a:pPr>
                      <a:r>
                        <a:rPr lang="en-US" sz="1400" dirty="0">
                          <a:effectLst/>
                          <a:latin typeface="Frutiger LT Std 45 Light" panose="020B0402020204020204" pitchFamily="34" charset="0"/>
                        </a:rPr>
                        <a:t>Potential Alternatives</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solidFill>
                      <a:srgbClr val="106D98"/>
                    </a:solidFill>
                  </a:tcPr>
                </a:tc>
                <a:tc>
                  <a:txBody>
                    <a:bodyPr/>
                    <a:lstStyle/>
                    <a:p>
                      <a:pPr marL="0" marR="0" algn="ctr">
                        <a:lnSpc>
                          <a:spcPts val="1800"/>
                        </a:lnSpc>
                        <a:spcBef>
                          <a:spcPts val="0"/>
                        </a:spcBef>
                        <a:spcAft>
                          <a:spcPts val="0"/>
                        </a:spcAft>
                      </a:pPr>
                      <a:r>
                        <a:rPr lang="en-US" sz="1400" dirty="0">
                          <a:effectLst/>
                          <a:latin typeface="Frutiger LT Std 45 Light" panose="020B0402020204020204" pitchFamily="34" charset="0"/>
                        </a:rPr>
                        <a:t>Meets USCG Requirements for Navigation</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solidFill>
                      <a:srgbClr val="106D98"/>
                    </a:solidFill>
                  </a:tcPr>
                </a:tc>
                <a:tc>
                  <a:txBody>
                    <a:bodyPr/>
                    <a:lstStyle/>
                    <a:p>
                      <a:pPr marL="0" marR="0" algn="ctr">
                        <a:lnSpc>
                          <a:spcPts val="1800"/>
                        </a:lnSpc>
                        <a:spcBef>
                          <a:spcPts val="0"/>
                        </a:spcBef>
                        <a:spcAft>
                          <a:spcPts val="0"/>
                        </a:spcAft>
                      </a:pPr>
                      <a:r>
                        <a:rPr lang="en-US" sz="1400" dirty="0">
                          <a:effectLst/>
                          <a:latin typeface="Frutiger LT Std 45 Light" panose="020B0402020204020204" pitchFamily="34" charset="0"/>
                        </a:rPr>
                        <a:t>Reduces Bridge Openings</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solidFill>
                      <a:srgbClr val="106D98"/>
                    </a:solidFill>
                  </a:tcPr>
                </a:tc>
                <a:tc>
                  <a:txBody>
                    <a:bodyPr/>
                    <a:lstStyle/>
                    <a:p>
                      <a:pPr marL="0" marR="0" algn="ctr">
                        <a:lnSpc>
                          <a:spcPts val="1800"/>
                        </a:lnSpc>
                        <a:spcBef>
                          <a:spcPts val="0"/>
                        </a:spcBef>
                        <a:spcAft>
                          <a:spcPts val="0"/>
                        </a:spcAft>
                      </a:pPr>
                      <a:r>
                        <a:rPr lang="en-US" sz="1400" dirty="0">
                          <a:effectLst/>
                          <a:latin typeface="Frutiger LT Std 45 Light" panose="020B0402020204020204" pitchFamily="34" charset="0"/>
                        </a:rPr>
                        <a:t>Provides Safe Access for Multi-modal Transportation</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solidFill>
                      <a:srgbClr val="106D98"/>
                    </a:solidFill>
                  </a:tcPr>
                </a:tc>
                <a:tc>
                  <a:txBody>
                    <a:bodyPr/>
                    <a:lstStyle/>
                    <a:p>
                      <a:pPr marL="457200" marR="0" indent="0" algn="ctr">
                        <a:lnSpc>
                          <a:spcPts val="1800"/>
                        </a:lnSpc>
                        <a:spcBef>
                          <a:spcPts val="0"/>
                        </a:spcBef>
                        <a:spcAft>
                          <a:spcPts val="0"/>
                        </a:spcAft>
                      </a:pPr>
                      <a:r>
                        <a:rPr lang="en-US" sz="1400" dirty="0">
                          <a:effectLst/>
                          <a:latin typeface="Frutiger LT Std 45 Light" panose="020B0402020204020204" pitchFamily="34" charset="0"/>
                        </a:rPr>
                        <a:t>Meets Purpose and Need</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solidFill>
                      <a:srgbClr val="106D98"/>
                    </a:solidFill>
                  </a:tcPr>
                </a:tc>
                <a:extLst>
                  <a:ext uri="{0D108BD9-81ED-4DB2-BD59-A6C34878D82A}">
                    <a16:rowId xmlns:a16="http://schemas.microsoft.com/office/drawing/2014/main" val="2978298617"/>
                  </a:ext>
                </a:extLst>
              </a:tr>
              <a:tr h="472661">
                <a:tc>
                  <a:txBody>
                    <a:bodyPr/>
                    <a:lstStyle/>
                    <a:p>
                      <a:pPr marL="0" marR="0">
                        <a:lnSpc>
                          <a:spcPct val="107000"/>
                        </a:lnSpc>
                        <a:spcBef>
                          <a:spcPts val="0"/>
                        </a:spcBef>
                        <a:spcAft>
                          <a:spcPts val="0"/>
                        </a:spcAft>
                      </a:pPr>
                      <a:r>
                        <a:rPr lang="en-US" sz="1400" dirty="0">
                          <a:effectLst/>
                          <a:latin typeface="Frutiger LT Std 45 Light" panose="020B0402020204020204" pitchFamily="34" charset="0"/>
                        </a:rPr>
                        <a:t>No-Build/ Repair</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00B050"/>
                          </a:solidFill>
                          <a:effectLst/>
                          <a:latin typeface="Frutiger LT Std 45 Light" panose="020B0402020204020204" pitchFamily="34" charset="0"/>
                        </a:rPr>
                        <a:t>Yes</a:t>
                      </a:r>
                      <a:endParaRPr lang="en-US" sz="1400" b="1" dirty="0">
                        <a:solidFill>
                          <a:srgbClr val="00B050"/>
                        </a:solidFill>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FF0000"/>
                          </a:solidFill>
                          <a:effectLst/>
                          <a:latin typeface="Frutiger LT Std 45 Light" panose="020B0402020204020204" pitchFamily="34" charset="0"/>
                        </a:rPr>
                        <a:t>No</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FF0000"/>
                          </a:solidFill>
                          <a:effectLst/>
                          <a:latin typeface="Frutiger LT Std 45 Light" panose="020B0402020204020204" pitchFamily="34" charset="0"/>
                        </a:rPr>
                        <a:t>No</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685800" marR="0" indent="0" algn="l">
                        <a:lnSpc>
                          <a:spcPct val="107000"/>
                        </a:lnSpc>
                        <a:spcBef>
                          <a:spcPts val="0"/>
                        </a:spcBef>
                        <a:spcAft>
                          <a:spcPts val="0"/>
                        </a:spcAft>
                      </a:pPr>
                      <a:r>
                        <a:rPr lang="en-US" sz="1400" dirty="0">
                          <a:effectLst/>
                          <a:latin typeface="Frutiger LT Std 45 Light" panose="020B0402020204020204" pitchFamily="34" charset="0"/>
                        </a:rPr>
                        <a:t>No – Remains a viable option throughout the PD&amp;E study.</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8589679"/>
                  </a:ext>
                </a:extLst>
              </a:tr>
              <a:tr h="714351">
                <a:tc>
                  <a:txBody>
                    <a:bodyPr/>
                    <a:lstStyle/>
                    <a:p>
                      <a:pPr marL="0" marR="0">
                        <a:lnSpc>
                          <a:spcPct val="107000"/>
                        </a:lnSpc>
                        <a:spcBef>
                          <a:spcPts val="0"/>
                        </a:spcBef>
                        <a:spcAft>
                          <a:spcPts val="0"/>
                        </a:spcAft>
                      </a:pPr>
                      <a:r>
                        <a:rPr lang="en-US" sz="1400" dirty="0">
                          <a:effectLst/>
                          <a:latin typeface="Frutiger LT Std 45 Light" panose="020B0402020204020204" pitchFamily="34" charset="0"/>
                        </a:rPr>
                        <a:t>Low-level Moveable Bridge (21 ft MHW) Replace In-kind</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00B050"/>
                          </a:solidFill>
                          <a:effectLst/>
                          <a:latin typeface="Frutiger LT Std 45 Light" panose="020B0402020204020204" pitchFamily="34" charset="0"/>
                        </a:rPr>
                        <a:t>Yes</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FF0000"/>
                          </a:solidFill>
                          <a:effectLst/>
                          <a:latin typeface="Frutiger LT Std 45 Light" panose="020B0402020204020204" pitchFamily="34" charset="0"/>
                        </a:rPr>
                        <a:t>No</a:t>
                      </a:r>
                      <a:endParaRPr lang="en-US" sz="1400" b="1" dirty="0">
                        <a:solidFill>
                          <a:srgbClr val="FF0000"/>
                        </a:solidFill>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00B050"/>
                          </a:solidFill>
                          <a:effectLst/>
                          <a:latin typeface="Frutiger LT Std 45 Light" panose="020B0402020204020204" pitchFamily="34" charset="0"/>
                        </a:rPr>
                        <a:t>Yes</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685800" marR="0" indent="0" algn="l">
                        <a:lnSpc>
                          <a:spcPct val="107000"/>
                        </a:lnSpc>
                        <a:spcBef>
                          <a:spcPts val="0"/>
                        </a:spcBef>
                        <a:spcAft>
                          <a:spcPts val="0"/>
                        </a:spcAft>
                      </a:pPr>
                      <a:r>
                        <a:rPr lang="en-US" sz="1400" dirty="0">
                          <a:effectLst/>
                          <a:latin typeface="Frutiger LT Std 45 Light" panose="020B0402020204020204" pitchFamily="34" charset="0"/>
                        </a:rPr>
                        <a:t>No – Eliminate from detailed evaluation.</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17320885"/>
                  </a:ext>
                </a:extLst>
              </a:tr>
              <a:tr h="525214">
                <a:tc>
                  <a:txBody>
                    <a:bodyPr/>
                    <a:lstStyle/>
                    <a:p>
                      <a:pPr marL="0" marR="0">
                        <a:lnSpc>
                          <a:spcPct val="107000"/>
                        </a:lnSpc>
                        <a:spcBef>
                          <a:spcPts val="0"/>
                        </a:spcBef>
                        <a:spcAft>
                          <a:spcPts val="0"/>
                        </a:spcAft>
                      </a:pPr>
                      <a:r>
                        <a:rPr lang="en-US" sz="1400" dirty="0">
                          <a:effectLst/>
                          <a:latin typeface="Frutiger LT Std 45 Light" panose="020B0402020204020204" pitchFamily="34" charset="0"/>
                        </a:rPr>
                        <a:t>Mid-level Moveable Bridge (45 ft MHW)</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00B050"/>
                          </a:solidFill>
                          <a:effectLst/>
                          <a:latin typeface="Frutiger LT Std 45 Light" panose="020B0402020204020204" pitchFamily="34" charset="0"/>
                        </a:rPr>
                        <a:t>Yes</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00B050"/>
                          </a:solidFill>
                          <a:effectLst/>
                          <a:latin typeface="Frutiger LT Std 45 Light" panose="020B0402020204020204" pitchFamily="34" charset="0"/>
                        </a:rPr>
                        <a:t>Yes</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00B050"/>
                          </a:solidFill>
                          <a:effectLst/>
                          <a:latin typeface="Frutiger LT Std 45 Light" panose="020B0402020204020204" pitchFamily="34" charset="0"/>
                        </a:rPr>
                        <a:t>Yes</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741363" marR="0" indent="0" algn="l">
                        <a:lnSpc>
                          <a:spcPct val="107000"/>
                        </a:lnSpc>
                        <a:spcBef>
                          <a:spcPts val="0"/>
                        </a:spcBef>
                        <a:spcAft>
                          <a:spcPts val="0"/>
                        </a:spcAft>
                      </a:pPr>
                      <a:r>
                        <a:rPr lang="en-US" sz="1400" dirty="0">
                          <a:effectLst/>
                          <a:latin typeface="Frutiger LT Std 45 Light" panose="020B0402020204020204" pitchFamily="34" charset="0"/>
                        </a:rPr>
                        <a:t>Yes – Advance to detailed evaluation.</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19941390"/>
                  </a:ext>
                </a:extLst>
              </a:tr>
              <a:tr h="983114">
                <a:tc>
                  <a:txBody>
                    <a:bodyPr/>
                    <a:lstStyle/>
                    <a:p>
                      <a:pPr marL="0" marR="0">
                        <a:lnSpc>
                          <a:spcPct val="107000"/>
                        </a:lnSpc>
                        <a:spcBef>
                          <a:spcPts val="0"/>
                        </a:spcBef>
                        <a:spcAft>
                          <a:spcPts val="0"/>
                        </a:spcAft>
                      </a:pPr>
                      <a:r>
                        <a:rPr lang="en-US" sz="1400" dirty="0">
                          <a:effectLst/>
                          <a:latin typeface="Frutiger LT Std 45 Light" panose="020B0402020204020204" pitchFamily="34" charset="0"/>
                        </a:rPr>
                        <a:t>High-level Fixed Bridge (55 ft MHW)</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FF0000"/>
                          </a:solidFill>
                          <a:effectLst/>
                          <a:latin typeface="Frutiger LT Std 45 Light" panose="020B0402020204020204" pitchFamily="34" charset="0"/>
                        </a:rPr>
                        <a:t>No</a:t>
                      </a:r>
                      <a:endParaRPr lang="en-US" sz="1400" b="1" dirty="0">
                        <a:solidFill>
                          <a:srgbClr val="FF0000"/>
                        </a:solidFill>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00B050"/>
                          </a:solidFill>
                          <a:effectLst/>
                          <a:latin typeface="Frutiger LT Std 45 Light" panose="020B0402020204020204" pitchFamily="34" charset="0"/>
                        </a:rPr>
                        <a:t>Yes</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00B050"/>
                          </a:solidFill>
                          <a:effectLst/>
                          <a:latin typeface="Frutiger LT Std 45 Light" panose="020B0402020204020204" pitchFamily="34" charset="0"/>
                        </a:rPr>
                        <a:t>Yes</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685800" marR="0" indent="0" algn="l">
                        <a:lnSpc>
                          <a:spcPct val="107000"/>
                        </a:lnSpc>
                        <a:spcBef>
                          <a:spcPts val="0"/>
                        </a:spcBef>
                        <a:spcAft>
                          <a:spcPts val="0"/>
                        </a:spcAft>
                      </a:pPr>
                      <a:r>
                        <a:rPr lang="en-US" sz="1400" dirty="0">
                          <a:effectLst/>
                          <a:latin typeface="Frutiger LT Std 45 Light" panose="020B0402020204020204" pitchFamily="34" charset="0"/>
                        </a:rPr>
                        <a:t>No – USCG requires new fixed bridge at this location to be 65 ft or higher.  Eliminate from detailed evaluation.</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77765114"/>
                  </a:ext>
                </a:extLst>
              </a:tr>
              <a:tr h="479363">
                <a:tc>
                  <a:txBody>
                    <a:bodyPr/>
                    <a:lstStyle/>
                    <a:p>
                      <a:pPr marL="0" marR="0">
                        <a:lnSpc>
                          <a:spcPct val="107000"/>
                        </a:lnSpc>
                        <a:spcBef>
                          <a:spcPts val="0"/>
                        </a:spcBef>
                        <a:spcAft>
                          <a:spcPts val="0"/>
                        </a:spcAft>
                      </a:pPr>
                      <a:r>
                        <a:rPr lang="en-US" sz="1400" dirty="0">
                          <a:effectLst/>
                          <a:latin typeface="Frutiger LT Std 45 Light" panose="020B0402020204020204" pitchFamily="34" charset="0"/>
                        </a:rPr>
                        <a:t>High-level Fixed Bridge (65 ft MHW)</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00B050"/>
                          </a:solidFill>
                          <a:effectLst/>
                          <a:latin typeface="Frutiger LT Std 45 Light" panose="020B0402020204020204" pitchFamily="34" charset="0"/>
                        </a:rPr>
                        <a:t>Yes</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00B050"/>
                          </a:solidFill>
                          <a:effectLst/>
                          <a:latin typeface="Frutiger LT Std 45 Light" panose="020B0402020204020204" pitchFamily="34" charset="0"/>
                        </a:rPr>
                        <a:t>Yes</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00B050"/>
                          </a:solidFill>
                          <a:effectLst/>
                          <a:latin typeface="Frutiger LT Std 45 Light" panose="020B0402020204020204" pitchFamily="34" charset="0"/>
                        </a:rPr>
                        <a:t>Yes</a:t>
                      </a:r>
                      <a:r>
                        <a:rPr lang="en-US" sz="1400" dirty="0">
                          <a:effectLst/>
                          <a:latin typeface="Frutiger LT Std 45 Light" panose="020B0402020204020204" pitchFamily="34" charset="0"/>
                        </a:rPr>
                        <a:t> </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685800" marR="0" indent="0" algn="l">
                        <a:lnSpc>
                          <a:spcPct val="107000"/>
                        </a:lnSpc>
                        <a:spcBef>
                          <a:spcPts val="0"/>
                        </a:spcBef>
                        <a:spcAft>
                          <a:spcPts val="0"/>
                        </a:spcAft>
                      </a:pPr>
                      <a:r>
                        <a:rPr lang="en-US" sz="1400" dirty="0">
                          <a:effectLst/>
                          <a:latin typeface="Frutiger LT Std 45 Light" panose="020B0402020204020204" pitchFamily="34" charset="0"/>
                        </a:rPr>
                        <a:t>Yes – Advance to detail evaluation.</a:t>
                      </a:r>
                      <a:endParaRPr lang="en-US" sz="14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97329324"/>
                  </a:ext>
                </a:extLst>
              </a:tr>
            </a:tbl>
          </a:graphicData>
        </a:graphic>
      </p:graphicFrame>
      <p:pic>
        <p:nvPicPr>
          <p:cNvPr id="7" name="Picture 6">
            <a:extLst>
              <a:ext uri="{FF2B5EF4-FFF2-40B4-BE49-F238E27FC236}">
                <a16:creationId xmlns:a16="http://schemas.microsoft.com/office/drawing/2014/main" id="{4A4A123D-A41B-4C64-9146-FD96A0354A82}"/>
              </a:ext>
            </a:extLst>
          </p:cNvPr>
          <p:cNvPicPr>
            <a:picLocks noChangeAspect="1"/>
          </p:cNvPicPr>
          <p:nvPr/>
        </p:nvPicPr>
        <p:blipFill rotWithShape="1">
          <a:blip r:embed="rId3"/>
          <a:srcRect/>
          <a:stretch/>
        </p:blipFill>
        <p:spPr>
          <a:xfrm>
            <a:off x="7831656" y="3467772"/>
            <a:ext cx="480105" cy="470503"/>
          </a:xfrm>
          <a:prstGeom prst="rect">
            <a:avLst/>
          </a:prstGeom>
        </p:spPr>
      </p:pic>
      <p:pic>
        <p:nvPicPr>
          <p:cNvPr id="8" name="Picture 7">
            <a:extLst>
              <a:ext uri="{FF2B5EF4-FFF2-40B4-BE49-F238E27FC236}">
                <a16:creationId xmlns:a16="http://schemas.microsoft.com/office/drawing/2014/main" id="{DB8B4CDE-82D2-4694-8C37-ADAF18E6248B}"/>
              </a:ext>
            </a:extLst>
          </p:cNvPr>
          <p:cNvPicPr>
            <a:picLocks noChangeAspect="1"/>
          </p:cNvPicPr>
          <p:nvPr/>
        </p:nvPicPr>
        <p:blipFill>
          <a:blip r:embed="rId3"/>
          <a:stretch>
            <a:fillRect/>
          </a:stretch>
        </p:blipFill>
        <p:spPr>
          <a:xfrm>
            <a:off x="7855203" y="4847666"/>
            <a:ext cx="433012" cy="424351"/>
          </a:xfrm>
          <a:prstGeom prst="rect">
            <a:avLst/>
          </a:prstGeom>
        </p:spPr>
      </p:pic>
      <p:pic>
        <p:nvPicPr>
          <p:cNvPr id="9" name="Picture 8">
            <a:extLst>
              <a:ext uri="{FF2B5EF4-FFF2-40B4-BE49-F238E27FC236}">
                <a16:creationId xmlns:a16="http://schemas.microsoft.com/office/drawing/2014/main" id="{D7E42E41-9DD4-4BC6-BB13-33928A5FD0D2}"/>
              </a:ext>
            </a:extLst>
          </p:cNvPr>
          <p:cNvPicPr>
            <a:picLocks noChangeAspect="1"/>
          </p:cNvPicPr>
          <p:nvPr/>
        </p:nvPicPr>
        <p:blipFill>
          <a:blip r:embed="rId4"/>
          <a:stretch>
            <a:fillRect/>
          </a:stretch>
        </p:blipFill>
        <p:spPr>
          <a:xfrm>
            <a:off x="7885100" y="5648234"/>
            <a:ext cx="394036" cy="352919"/>
          </a:xfrm>
          <a:prstGeom prst="rect">
            <a:avLst/>
          </a:prstGeom>
        </p:spPr>
      </p:pic>
      <p:pic>
        <p:nvPicPr>
          <p:cNvPr id="10" name="Picture 9">
            <a:extLst>
              <a:ext uri="{FF2B5EF4-FFF2-40B4-BE49-F238E27FC236}">
                <a16:creationId xmlns:a16="http://schemas.microsoft.com/office/drawing/2014/main" id="{55AE7357-3C68-43BA-BBAF-76A0AB9132D3}"/>
              </a:ext>
            </a:extLst>
          </p:cNvPr>
          <p:cNvPicPr>
            <a:picLocks noChangeAspect="1"/>
          </p:cNvPicPr>
          <p:nvPr/>
        </p:nvPicPr>
        <p:blipFill>
          <a:blip r:embed="rId4"/>
          <a:stretch>
            <a:fillRect/>
          </a:stretch>
        </p:blipFill>
        <p:spPr>
          <a:xfrm>
            <a:off x="7855203" y="4132717"/>
            <a:ext cx="453830" cy="406473"/>
          </a:xfrm>
          <a:prstGeom prst="rect">
            <a:avLst/>
          </a:prstGeom>
        </p:spPr>
      </p:pic>
    </p:spTree>
    <p:extLst>
      <p:ext uri="{BB962C8B-B14F-4D97-AF65-F5344CB8AC3E}">
        <p14:creationId xmlns:p14="http://schemas.microsoft.com/office/powerpoint/2010/main" val="807279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Develop, Evaluate, and Eliminate Alternatives</a:t>
            </a: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52</a:t>
            </a:fld>
            <a:endParaRPr lang="en-US" dirty="0"/>
          </a:p>
        </p:txBody>
      </p:sp>
      <p:grpSp>
        <p:nvGrpSpPr>
          <p:cNvPr id="8" name="Group 7">
            <a:extLst>
              <a:ext uri="{FF2B5EF4-FFF2-40B4-BE49-F238E27FC236}">
                <a16:creationId xmlns:a16="http://schemas.microsoft.com/office/drawing/2014/main" id="{D16D1124-AF7D-4843-BD67-AEFDA045953E}"/>
              </a:ext>
            </a:extLst>
          </p:cNvPr>
          <p:cNvGrpSpPr/>
          <p:nvPr/>
        </p:nvGrpSpPr>
        <p:grpSpPr>
          <a:xfrm>
            <a:off x="284672" y="1043189"/>
            <a:ext cx="11525255" cy="5239831"/>
            <a:chOff x="1375951" y="2733039"/>
            <a:chExt cx="9296362" cy="3549981"/>
          </a:xfrm>
        </p:grpSpPr>
        <p:pic>
          <p:nvPicPr>
            <p:cNvPr id="3" name="Picture 2">
              <a:extLst>
                <a:ext uri="{FF2B5EF4-FFF2-40B4-BE49-F238E27FC236}">
                  <a16:creationId xmlns:a16="http://schemas.microsoft.com/office/drawing/2014/main" id="{84C19013-3DC6-4E06-8110-C59C795D8512}"/>
                </a:ext>
              </a:extLst>
            </p:cNvPr>
            <p:cNvPicPr>
              <a:picLocks noChangeAspect="1"/>
            </p:cNvPicPr>
            <p:nvPr/>
          </p:nvPicPr>
          <p:blipFill rotWithShape="1">
            <a:blip r:embed="rId3"/>
            <a:srcRect t="7261"/>
            <a:stretch/>
          </p:blipFill>
          <p:spPr>
            <a:xfrm>
              <a:off x="1375951" y="2733039"/>
              <a:ext cx="9296362" cy="3549981"/>
            </a:xfrm>
            <a:prstGeom prst="rect">
              <a:avLst/>
            </a:prstGeom>
          </p:spPr>
        </p:pic>
        <p:pic>
          <p:nvPicPr>
            <p:cNvPr id="11" name="Graphic 10">
              <a:extLst>
                <a:ext uri="{FF2B5EF4-FFF2-40B4-BE49-F238E27FC236}">
                  <a16:creationId xmlns:a16="http://schemas.microsoft.com/office/drawing/2014/main" id="{A421711A-DE8B-4849-ABC6-18A2D8E916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4414" y="3641569"/>
              <a:ext cx="329230" cy="329230"/>
            </a:xfrm>
            <a:prstGeom prst="rect">
              <a:avLst/>
            </a:prstGeom>
          </p:spPr>
        </p:pic>
        <p:pic>
          <p:nvPicPr>
            <p:cNvPr id="12" name="Graphic 11">
              <a:extLst>
                <a:ext uri="{FF2B5EF4-FFF2-40B4-BE49-F238E27FC236}">
                  <a16:creationId xmlns:a16="http://schemas.microsoft.com/office/drawing/2014/main" id="{C81C2EF0-2E78-4C48-B8BA-27CCE46CFE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22012" y="3259395"/>
              <a:ext cx="329230" cy="329230"/>
            </a:xfrm>
            <a:prstGeom prst="rect">
              <a:avLst/>
            </a:prstGeom>
          </p:spPr>
        </p:pic>
        <p:pic>
          <p:nvPicPr>
            <p:cNvPr id="13" name="Graphic 12">
              <a:extLst>
                <a:ext uri="{FF2B5EF4-FFF2-40B4-BE49-F238E27FC236}">
                  <a16:creationId xmlns:a16="http://schemas.microsoft.com/office/drawing/2014/main" id="{B870F6BA-7339-433A-A70A-14DF0278DD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82240" y="5579985"/>
              <a:ext cx="325119" cy="244836"/>
            </a:xfrm>
            <a:prstGeom prst="rect">
              <a:avLst/>
            </a:prstGeom>
          </p:spPr>
        </p:pic>
        <p:pic>
          <p:nvPicPr>
            <p:cNvPr id="14" name="Graphic 13">
              <a:extLst>
                <a:ext uri="{FF2B5EF4-FFF2-40B4-BE49-F238E27FC236}">
                  <a16:creationId xmlns:a16="http://schemas.microsoft.com/office/drawing/2014/main" id="{16284EEC-B7C3-4A49-9464-3513FD11FE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8560" y="4487709"/>
              <a:ext cx="325119" cy="244836"/>
            </a:xfrm>
            <a:prstGeom prst="rect">
              <a:avLst/>
            </a:prstGeom>
          </p:spPr>
        </p:pic>
        <p:pic>
          <p:nvPicPr>
            <p:cNvPr id="15" name="Graphic 14">
              <a:extLst>
                <a:ext uri="{FF2B5EF4-FFF2-40B4-BE49-F238E27FC236}">
                  <a16:creationId xmlns:a16="http://schemas.microsoft.com/office/drawing/2014/main" id="{147B03D6-3AEB-464D-B61F-6000A76DAC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52000" y="3588625"/>
              <a:ext cx="325119" cy="244836"/>
            </a:xfrm>
            <a:prstGeom prst="rect">
              <a:avLst/>
            </a:prstGeom>
          </p:spPr>
        </p:pic>
      </p:grpSp>
    </p:spTree>
    <p:extLst>
      <p:ext uri="{BB962C8B-B14F-4D97-AF65-F5344CB8AC3E}">
        <p14:creationId xmlns:p14="http://schemas.microsoft.com/office/powerpoint/2010/main" val="18203396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Develop, Evaluate, and Eliminate Alternatives</a:t>
            </a: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53</a:t>
            </a:fld>
            <a:endParaRPr lang="en-US" dirty="0"/>
          </a:p>
        </p:txBody>
      </p:sp>
      <p:graphicFrame>
        <p:nvGraphicFramePr>
          <p:cNvPr id="2" name="Table 1">
            <a:extLst>
              <a:ext uri="{FF2B5EF4-FFF2-40B4-BE49-F238E27FC236}">
                <a16:creationId xmlns:a16="http://schemas.microsoft.com/office/drawing/2014/main" id="{6453D32A-F53A-461E-89A8-961D065ED771}"/>
              </a:ext>
            </a:extLst>
          </p:cNvPr>
          <p:cNvGraphicFramePr>
            <a:graphicFrameLocks noGrp="1"/>
          </p:cNvGraphicFramePr>
          <p:nvPr>
            <p:extLst>
              <p:ext uri="{D42A27DB-BD31-4B8C-83A1-F6EECF244321}">
                <p14:modId xmlns:p14="http://schemas.microsoft.com/office/powerpoint/2010/main" val="943782379"/>
              </p:ext>
            </p:extLst>
          </p:nvPr>
        </p:nvGraphicFramePr>
        <p:xfrm>
          <a:off x="203200" y="1849121"/>
          <a:ext cx="11704129" cy="4050222"/>
        </p:xfrm>
        <a:graphic>
          <a:graphicData uri="http://schemas.openxmlformats.org/drawingml/2006/table">
            <a:tbl>
              <a:tblPr firstRow="1" firstCol="1" bandRow="1">
                <a:tableStyleId>{5C22544A-7EE6-4342-B048-85BDC9FD1C3A}</a:tableStyleId>
              </a:tblPr>
              <a:tblGrid>
                <a:gridCol w="3420240">
                  <a:extLst>
                    <a:ext uri="{9D8B030D-6E8A-4147-A177-3AD203B41FA5}">
                      <a16:colId xmlns:a16="http://schemas.microsoft.com/office/drawing/2014/main" val="1934628745"/>
                    </a:ext>
                  </a:extLst>
                </a:gridCol>
                <a:gridCol w="1039437">
                  <a:extLst>
                    <a:ext uri="{9D8B030D-6E8A-4147-A177-3AD203B41FA5}">
                      <a16:colId xmlns:a16="http://schemas.microsoft.com/office/drawing/2014/main" val="4243841790"/>
                    </a:ext>
                  </a:extLst>
                </a:gridCol>
                <a:gridCol w="837451">
                  <a:extLst>
                    <a:ext uri="{9D8B030D-6E8A-4147-A177-3AD203B41FA5}">
                      <a16:colId xmlns:a16="http://schemas.microsoft.com/office/drawing/2014/main" val="2416369099"/>
                    </a:ext>
                  </a:extLst>
                </a:gridCol>
                <a:gridCol w="897989">
                  <a:extLst>
                    <a:ext uri="{9D8B030D-6E8A-4147-A177-3AD203B41FA5}">
                      <a16:colId xmlns:a16="http://schemas.microsoft.com/office/drawing/2014/main" val="153956340"/>
                    </a:ext>
                  </a:extLst>
                </a:gridCol>
                <a:gridCol w="908079">
                  <a:extLst>
                    <a:ext uri="{9D8B030D-6E8A-4147-A177-3AD203B41FA5}">
                      <a16:colId xmlns:a16="http://schemas.microsoft.com/office/drawing/2014/main" val="1326101555"/>
                    </a:ext>
                  </a:extLst>
                </a:gridCol>
                <a:gridCol w="847540">
                  <a:extLst>
                    <a:ext uri="{9D8B030D-6E8A-4147-A177-3AD203B41FA5}">
                      <a16:colId xmlns:a16="http://schemas.microsoft.com/office/drawing/2014/main" val="2584389174"/>
                    </a:ext>
                  </a:extLst>
                </a:gridCol>
                <a:gridCol w="978707">
                  <a:extLst>
                    <a:ext uri="{9D8B030D-6E8A-4147-A177-3AD203B41FA5}">
                      <a16:colId xmlns:a16="http://schemas.microsoft.com/office/drawing/2014/main" val="612441611"/>
                    </a:ext>
                  </a:extLst>
                </a:gridCol>
                <a:gridCol w="867720">
                  <a:extLst>
                    <a:ext uri="{9D8B030D-6E8A-4147-A177-3AD203B41FA5}">
                      <a16:colId xmlns:a16="http://schemas.microsoft.com/office/drawing/2014/main" val="716544605"/>
                    </a:ext>
                  </a:extLst>
                </a:gridCol>
                <a:gridCol w="877810">
                  <a:extLst>
                    <a:ext uri="{9D8B030D-6E8A-4147-A177-3AD203B41FA5}">
                      <a16:colId xmlns:a16="http://schemas.microsoft.com/office/drawing/2014/main" val="2327120035"/>
                    </a:ext>
                  </a:extLst>
                </a:gridCol>
                <a:gridCol w="1029156">
                  <a:extLst>
                    <a:ext uri="{9D8B030D-6E8A-4147-A177-3AD203B41FA5}">
                      <a16:colId xmlns:a16="http://schemas.microsoft.com/office/drawing/2014/main" val="3168747297"/>
                    </a:ext>
                  </a:extLst>
                </a:gridCol>
              </a:tblGrid>
              <a:tr h="252575">
                <a:tc>
                  <a:txBody>
                    <a:bodyPr/>
                    <a:lstStyle/>
                    <a:p>
                      <a:pPr marL="0" marR="0" algn="ctr">
                        <a:lnSpc>
                          <a:spcPct val="107000"/>
                        </a:lnSpc>
                        <a:spcBef>
                          <a:spcPts val="0"/>
                        </a:spcBef>
                        <a:spcAft>
                          <a:spcPts val="0"/>
                        </a:spcAft>
                      </a:pPr>
                      <a:r>
                        <a:rPr lang="en-US" sz="1400" dirty="0">
                          <a:effectLst/>
                        </a:rPr>
                        <a:t>Purpose and Need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400" dirty="0">
                          <a:effectLst/>
                        </a:rPr>
                        <a:t>No Build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400" dirty="0">
                          <a:effectLst/>
                        </a:rPr>
                        <a:t>Alt. 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400" dirty="0">
                          <a:effectLst/>
                        </a:rPr>
                        <a:t>Alt. 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400" dirty="0">
                          <a:effectLst/>
                        </a:rPr>
                        <a:t>Alt. 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400" dirty="0">
                          <a:effectLst/>
                        </a:rPr>
                        <a:t>Alt. 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400" dirty="0">
                          <a:effectLst/>
                        </a:rPr>
                        <a:t>Alt. 5</a:t>
                      </a:r>
                    </a:p>
                    <a:p>
                      <a:pPr marL="0" marR="0" algn="ctr">
                        <a:lnSpc>
                          <a:spcPct val="107000"/>
                        </a:lnSpc>
                        <a:spcBef>
                          <a:spcPts val="0"/>
                        </a:spcBef>
                        <a:spcAft>
                          <a:spcPts val="0"/>
                        </a:spcAft>
                      </a:pPr>
                      <a:r>
                        <a:rPr lang="en-US" sz="1400" dirty="0">
                          <a:effectLst/>
                        </a:rPr>
                        <a:t>New Alignment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400" dirty="0">
                          <a:effectLst/>
                        </a:rPr>
                        <a:t>Alt. 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400" dirty="0">
                          <a:effectLst/>
                        </a:rPr>
                        <a:t>Alt. 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400" dirty="0">
                          <a:effectLst/>
                        </a:rPr>
                        <a:t>Alt. 8</a:t>
                      </a:r>
                    </a:p>
                    <a:p>
                      <a:pPr marL="0" marR="0" algn="ctr">
                        <a:lnSpc>
                          <a:spcPct val="107000"/>
                        </a:lnSpc>
                        <a:spcBef>
                          <a:spcPts val="0"/>
                        </a:spcBef>
                        <a:spcAft>
                          <a:spcPts val="0"/>
                        </a:spcAft>
                      </a:pPr>
                      <a:r>
                        <a:rPr lang="en-US" sz="1400" dirty="0">
                          <a:effectLst/>
                        </a:rPr>
                        <a:t>New Alignment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extLst>
                  <a:ext uri="{0D108BD9-81ED-4DB2-BD59-A6C34878D82A}">
                    <a16:rowId xmlns:a16="http://schemas.microsoft.com/office/drawing/2014/main" val="469871889"/>
                  </a:ext>
                </a:extLst>
              </a:tr>
              <a:tr h="252575">
                <a:tc>
                  <a:txBody>
                    <a:bodyPr/>
                    <a:lstStyle/>
                    <a:p>
                      <a:pPr marL="0" marR="0">
                        <a:lnSpc>
                          <a:spcPct val="107000"/>
                        </a:lnSpc>
                        <a:spcBef>
                          <a:spcPts val="0"/>
                        </a:spcBef>
                        <a:spcAft>
                          <a:spcPts val="0"/>
                        </a:spcAft>
                      </a:pPr>
                      <a:r>
                        <a:rPr lang="en-US" sz="1400" dirty="0">
                          <a:effectLst/>
                        </a:rPr>
                        <a:t>Correct geometric and operational deficiencies of the existing highway.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FF0000"/>
                          </a:solidFill>
                          <a:effectLst/>
                        </a:rPr>
                        <a:t>No</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FF0000"/>
                          </a:solidFill>
                          <a:effectLst/>
                        </a:rPr>
                        <a:t>No</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FF0000"/>
                          </a:solidFill>
                          <a:effectLst/>
                        </a:rPr>
                        <a:t>No</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extLst>
                  <a:ext uri="{0D108BD9-81ED-4DB2-BD59-A6C34878D82A}">
                    <a16:rowId xmlns:a16="http://schemas.microsoft.com/office/drawing/2014/main" val="987901598"/>
                  </a:ext>
                </a:extLst>
              </a:tr>
              <a:tr h="252575">
                <a:tc>
                  <a:txBody>
                    <a:bodyPr/>
                    <a:lstStyle/>
                    <a:p>
                      <a:pPr marL="0" marR="0">
                        <a:lnSpc>
                          <a:spcPct val="107000"/>
                        </a:lnSpc>
                        <a:spcBef>
                          <a:spcPts val="0"/>
                        </a:spcBef>
                        <a:spcAft>
                          <a:spcPts val="0"/>
                        </a:spcAft>
                      </a:pPr>
                      <a:r>
                        <a:rPr lang="en-US" sz="1400" dirty="0">
                          <a:effectLst/>
                        </a:rPr>
                        <a:t>Improve access to the intermodal and freight activity centers in the Homer City area and new international airport.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FF0000"/>
                          </a:solidFill>
                          <a:effectLst/>
                        </a:rPr>
                        <a:t>No</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extLst>
                  <a:ext uri="{0D108BD9-81ED-4DB2-BD59-A6C34878D82A}">
                    <a16:rowId xmlns:a16="http://schemas.microsoft.com/office/drawing/2014/main" val="3343408254"/>
                  </a:ext>
                </a:extLst>
              </a:tr>
              <a:tr h="252575">
                <a:tc>
                  <a:txBody>
                    <a:bodyPr/>
                    <a:lstStyle/>
                    <a:p>
                      <a:pPr marL="0" marR="0">
                        <a:lnSpc>
                          <a:spcPct val="107000"/>
                        </a:lnSpc>
                        <a:spcBef>
                          <a:spcPts val="0"/>
                        </a:spcBef>
                        <a:spcAft>
                          <a:spcPts val="0"/>
                        </a:spcAft>
                      </a:pPr>
                      <a:r>
                        <a:rPr lang="en-US" sz="1400" dirty="0">
                          <a:effectLst/>
                        </a:rPr>
                        <a:t>Provide capacity to meet future traffic demands.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FF0000"/>
                          </a:solidFill>
                          <a:effectLst/>
                        </a:rPr>
                        <a:t>No</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extLst>
                  <a:ext uri="{0D108BD9-81ED-4DB2-BD59-A6C34878D82A}">
                    <a16:rowId xmlns:a16="http://schemas.microsoft.com/office/drawing/2014/main" val="786510918"/>
                  </a:ext>
                </a:extLst>
              </a:tr>
              <a:tr h="252575">
                <a:tc>
                  <a:txBody>
                    <a:bodyPr/>
                    <a:lstStyle/>
                    <a:p>
                      <a:pPr marL="0" marR="0">
                        <a:lnSpc>
                          <a:spcPct val="107000"/>
                        </a:lnSpc>
                        <a:spcBef>
                          <a:spcPts val="0"/>
                        </a:spcBef>
                        <a:spcAft>
                          <a:spcPts val="0"/>
                        </a:spcAft>
                      </a:pPr>
                      <a:r>
                        <a:rPr lang="en-US" sz="1400" dirty="0">
                          <a:effectLst/>
                        </a:rPr>
                        <a:t>Improve emergency evacuation network and reduce evacuation times.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FF0000"/>
                          </a:solidFill>
                          <a:effectLst/>
                        </a:rPr>
                        <a:t>No</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gn="ctr">
                        <a:lnSpc>
                          <a:spcPct val="107000"/>
                        </a:lnSpc>
                        <a:spcBef>
                          <a:spcPts val="0"/>
                        </a:spcBef>
                        <a:spcAft>
                          <a:spcPts val="0"/>
                        </a:spcAft>
                      </a:pPr>
                      <a:r>
                        <a:rPr lang="en-US" sz="1200" b="1" dirty="0">
                          <a:solidFill>
                            <a:srgbClr val="00B050"/>
                          </a:solidFill>
                          <a:effectLst/>
                        </a:rPr>
                        <a:t>Yes</a:t>
                      </a:r>
                      <a:endParaRPr lang="en-US" sz="1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extLst>
                  <a:ext uri="{0D108BD9-81ED-4DB2-BD59-A6C34878D82A}">
                    <a16:rowId xmlns:a16="http://schemas.microsoft.com/office/drawing/2014/main" val="2968713698"/>
                  </a:ext>
                </a:extLst>
              </a:tr>
              <a:tr h="769124">
                <a:tc>
                  <a:txBody>
                    <a:bodyPr/>
                    <a:lstStyle/>
                    <a:p>
                      <a:pPr marL="0" marR="0">
                        <a:lnSpc>
                          <a:spcPct val="107000"/>
                        </a:lnSpc>
                        <a:spcBef>
                          <a:spcPts val="0"/>
                        </a:spcBef>
                        <a:spcAft>
                          <a:spcPts val="0"/>
                        </a:spcAft>
                      </a:pPr>
                      <a:r>
                        <a:rPr lang="en-US" sz="1400" dirty="0">
                          <a:effectLst/>
                        </a:rPr>
                        <a:t>Meets Purpose and Need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nSpc>
                          <a:spcPct val="107000"/>
                        </a:lnSpc>
                        <a:spcBef>
                          <a:spcPts val="0"/>
                        </a:spcBef>
                        <a:spcAft>
                          <a:spcPts val="0"/>
                        </a:spcAft>
                      </a:pPr>
                      <a:r>
                        <a:rPr lang="en-US" sz="1200" b="1" dirty="0">
                          <a:solidFill>
                            <a:srgbClr val="FF0000"/>
                          </a:solidFill>
                          <a:effectLst/>
                        </a:rPr>
                        <a:t>No</a:t>
                      </a:r>
                      <a:r>
                        <a:rPr lang="en-US" sz="1200" dirty="0">
                          <a:effectLst/>
                        </a:rPr>
                        <a:t> – Remains a viable option throughout the PD&amp;E study.</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nSpc>
                          <a:spcPct val="107000"/>
                        </a:lnSpc>
                        <a:spcBef>
                          <a:spcPts val="0"/>
                        </a:spcBef>
                        <a:spcAft>
                          <a:spcPts val="0"/>
                        </a:spcAft>
                      </a:pPr>
                      <a:r>
                        <a:rPr lang="en-US" sz="1200" b="1" dirty="0">
                          <a:solidFill>
                            <a:srgbClr val="00B050"/>
                          </a:solidFill>
                          <a:effectLst/>
                        </a:rPr>
                        <a:t>Yes</a:t>
                      </a:r>
                      <a:r>
                        <a:rPr lang="en-US" sz="1200" dirty="0">
                          <a:effectLst/>
                        </a:rPr>
                        <a:t> – Advance to detailed evaluation.</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nSpc>
                          <a:spcPct val="107000"/>
                        </a:lnSpc>
                        <a:spcBef>
                          <a:spcPts val="0"/>
                        </a:spcBef>
                        <a:spcAft>
                          <a:spcPts val="0"/>
                        </a:spcAft>
                      </a:pPr>
                      <a:r>
                        <a:rPr lang="en-US" sz="1200" b="1" dirty="0">
                          <a:solidFill>
                            <a:srgbClr val="00B050"/>
                          </a:solidFill>
                          <a:effectLst/>
                        </a:rPr>
                        <a:t>Yes</a:t>
                      </a:r>
                      <a:r>
                        <a:rPr lang="en-US" sz="1200" dirty="0">
                          <a:effectLst/>
                        </a:rPr>
                        <a:t> – Advance to detailed evaluation.</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nSpc>
                          <a:spcPct val="107000"/>
                        </a:lnSpc>
                        <a:spcBef>
                          <a:spcPts val="0"/>
                        </a:spcBef>
                        <a:spcAft>
                          <a:spcPts val="0"/>
                        </a:spcAft>
                      </a:pPr>
                      <a:r>
                        <a:rPr lang="en-US" sz="1200" b="1" dirty="0">
                          <a:solidFill>
                            <a:srgbClr val="00B050"/>
                          </a:solidFill>
                          <a:effectLst/>
                        </a:rPr>
                        <a:t>Yes</a:t>
                      </a:r>
                      <a:r>
                        <a:rPr lang="en-US" sz="1200" dirty="0">
                          <a:effectLst/>
                        </a:rPr>
                        <a:t> – Advance to detailed evaluation.</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nSpc>
                          <a:spcPct val="107000"/>
                        </a:lnSpc>
                        <a:spcBef>
                          <a:spcPts val="0"/>
                        </a:spcBef>
                        <a:spcAft>
                          <a:spcPts val="0"/>
                        </a:spcAft>
                      </a:pPr>
                      <a:r>
                        <a:rPr lang="en-US" sz="1200" b="1" dirty="0">
                          <a:solidFill>
                            <a:srgbClr val="00B050"/>
                          </a:solidFill>
                          <a:effectLst/>
                        </a:rPr>
                        <a:t>Yes</a:t>
                      </a:r>
                      <a:r>
                        <a:rPr lang="en-US" sz="1200" dirty="0">
                          <a:effectLst/>
                        </a:rPr>
                        <a:t> – Advance to detailed evaluation.</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nSpc>
                          <a:spcPct val="107000"/>
                        </a:lnSpc>
                        <a:spcBef>
                          <a:spcPts val="0"/>
                        </a:spcBef>
                        <a:spcAft>
                          <a:spcPts val="0"/>
                        </a:spcAft>
                      </a:pPr>
                      <a:r>
                        <a:rPr lang="en-US" sz="1200" b="1" dirty="0">
                          <a:solidFill>
                            <a:srgbClr val="FF0000"/>
                          </a:solidFill>
                          <a:effectLst/>
                        </a:rPr>
                        <a:t>No</a:t>
                      </a:r>
                      <a:r>
                        <a:rPr lang="en-US" sz="1200" dirty="0">
                          <a:effectLst/>
                        </a:rPr>
                        <a:t> – Eliminate from detailed evaluation.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nSpc>
                          <a:spcPct val="107000"/>
                        </a:lnSpc>
                        <a:spcBef>
                          <a:spcPts val="0"/>
                        </a:spcBef>
                        <a:spcAft>
                          <a:spcPts val="0"/>
                        </a:spcAft>
                      </a:pPr>
                      <a:r>
                        <a:rPr lang="en-US" sz="1200" b="1" dirty="0">
                          <a:solidFill>
                            <a:srgbClr val="00B050"/>
                          </a:solidFill>
                          <a:effectLst/>
                        </a:rPr>
                        <a:t>Yes</a:t>
                      </a:r>
                      <a:r>
                        <a:rPr lang="en-US" sz="1200" dirty="0">
                          <a:effectLst/>
                        </a:rPr>
                        <a:t> – Advance to detailed evaluation.</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nSpc>
                          <a:spcPct val="107000"/>
                        </a:lnSpc>
                        <a:spcBef>
                          <a:spcPts val="0"/>
                        </a:spcBef>
                        <a:spcAft>
                          <a:spcPts val="0"/>
                        </a:spcAft>
                      </a:pPr>
                      <a:r>
                        <a:rPr lang="en-US" sz="1200" b="1" dirty="0">
                          <a:solidFill>
                            <a:srgbClr val="00B050"/>
                          </a:solidFill>
                          <a:effectLst/>
                        </a:rPr>
                        <a:t>Yes</a:t>
                      </a:r>
                      <a:r>
                        <a:rPr lang="en-US" sz="1200" dirty="0">
                          <a:effectLst/>
                        </a:rPr>
                        <a:t> – Advance to detailed evaluation.</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tc>
                  <a:txBody>
                    <a:bodyPr/>
                    <a:lstStyle/>
                    <a:p>
                      <a:pPr marL="0" marR="0">
                        <a:lnSpc>
                          <a:spcPct val="107000"/>
                        </a:lnSpc>
                        <a:spcBef>
                          <a:spcPts val="0"/>
                        </a:spcBef>
                        <a:spcAft>
                          <a:spcPts val="0"/>
                        </a:spcAft>
                      </a:pPr>
                      <a:r>
                        <a:rPr lang="en-US" sz="1200" b="1" dirty="0">
                          <a:solidFill>
                            <a:srgbClr val="FF0000"/>
                          </a:solidFill>
                          <a:effectLst/>
                        </a:rPr>
                        <a:t>No</a:t>
                      </a:r>
                      <a:r>
                        <a:rPr lang="en-US" sz="1200" dirty="0">
                          <a:effectLst/>
                        </a:rPr>
                        <a:t> – Eliminate from detailed evaluation.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699" marR="63699" marT="0" marB="0" anchor="ctr"/>
                </a:tc>
                <a:extLst>
                  <a:ext uri="{0D108BD9-81ED-4DB2-BD59-A6C34878D82A}">
                    <a16:rowId xmlns:a16="http://schemas.microsoft.com/office/drawing/2014/main" val="3835162992"/>
                  </a:ext>
                </a:extLst>
              </a:tr>
            </a:tbl>
          </a:graphicData>
        </a:graphic>
      </p:graphicFrame>
      <p:sp>
        <p:nvSpPr>
          <p:cNvPr id="5" name="TextBox 4">
            <a:extLst>
              <a:ext uri="{FF2B5EF4-FFF2-40B4-BE49-F238E27FC236}">
                <a16:creationId xmlns:a16="http://schemas.microsoft.com/office/drawing/2014/main" id="{63DB9E78-ED2A-4F5C-BBB1-C09961956071}"/>
              </a:ext>
            </a:extLst>
          </p:cNvPr>
          <p:cNvSpPr txBox="1"/>
          <p:nvPr/>
        </p:nvSpPr>
        <p:spPr>
          <a:xfrm>
            <a:off x="284672" y="1337587"/>
            <a:ext cx="11622656" cy="313932"/>
          </a:xfrm>
          <a:prstGeom prst="rect">
            <a:avLst/>
          </a:prstGeom>
          <a:noFill/>
        </p:spPr>
        <p:txBody>
          <a:bodyPr wrap="square">
            <a:spAutoFit/>
          </a:bodyPr>
          <a:lstStyle/>
          <a:p>
            <a:pPr marL="0" marR="0">
              <a:lnSpc>
                <a:spcPct val="90000"/>
              </a:lnSpc>
              <a:spcBef>
                <a:spcPts val="0"/>
              </a:spcBef>
              <a:spcAft>
                <a:spcPts val="800"/>
              </a:spcAft>
            </a:pPr>
            <a:r>
              <a:rPr lang="en-US" sz="1600" b="1" dirty="0">
                <a:solidFill>
                  <a:srgbClr val="212529"/>
                </a:solidFill>
                <a:effectLst/>
                <a:latin typeface="Frutiger LT Std 45 Light" panose="020B0402020204020204" pitchFamily="34" charset="0"/>
                <a:ea typeface="Calibri" panose="020F0502020204030204" pitchFamily="34" charset="0"/>
                <a:cs typeface="Arial" panose="020B0604020202020204" pitchFamily="34" charset="0"/>
              </a:rPr>
              <a:t>CR 368 from SR 35 and SR 76 PD&amp;E Study – Purpose and Need Matrix</a:t>
            </a:r>
            <a:endParaRPr lang="en-US" sz="1600" b="1" dirty="0">
              <a:effectLst/>
              <a:latin typeface="Frutiger LT Std 45 Light" panose="020B0402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1375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What Projects Require a Purpose and Need Statement?</a:t>
            </a: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54</a:t>
            </a:fld>
            <a:endParaRPr lang="en-US" dirty="0"/>
          </a:p>
        </p:txBody>
      </p:sp>
      <p:sp>
        <p:nvSpPr>
          <p:cNvPr id="2" name="TextBox 1">
            <a:extLst>
              <a:ext uri="{FF2B5EF4-FFF2-40B4-BE49-F238E27FC236}">
                <a16:creationId xmlns:a16="http://schemas.microsoft.com/office/drawing/2014/main" id="{EE54EF8C-46AF-4DD2-9914-FF5219758F06}"/>
              </a:ext>
            </a:extLst>
          </p:cNvPr>
          <p:cNvSpPr txBox="1"/>
          <p:nvPr/>
        </p:nvSpPr>
        <p:spPr>
          <a:xfrm>
            <a:off x="0" y="1052945"/>
            <a:ext cx="4253345" cy="5379184"/>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94F75DA5-82DF-4F90-9511-63DACDA82FED}"/>
              </a:ext>
            </a:extLst>
          </p:cNvPr>
          <p:cNvPicPr>
            <a:picLocks noChangeAspect="1"/>
          </p:cNvPicPr>
          <p:nvPr/>
        </p:nvPicPr>
        <p:blipFill>
          <a:blip r:embed="rId3"/>
          <a:stretch>
            <a:fillRect/>
          </a:stretch>
        </p:blipFill>
        <p:spPr>
          <a:xfrm>
            <a:off x="82610" y="1344367"/>
            <a:ext cx="1933037" cy="1186952"/>
          </a:xfrm>
          <a:prstGeom prst="rect">
            <a:avLst/>
          </a:prstGeom>
        </p:spPr>
      </p:pic>
      <p:pic>
        <p:nvPicPr>
          <p:cNvPr id="7" name="Picture 6">
            <a:extLst>
              <a:ext uri="{FF2B5EF4-FFF2-40B4-BE49-F238E27FC236}">
                <a16:creationId xmlns:a16="http://schemas.microsoft.com/office/drawing/2014/main" id="{A763F77F-1789-4216-AC27-F17BAE02F4D8}"/>
              </a:ext>
            </a:extLst>
          </p:cNvPr>
          <p:cNvPicPr>
            <a:picLocks noChangeAspect="1"/>
          </p:cNvPicPr>
          <p:nvPr/>
        </p:nvPicPr>
        <p:blipFill>
          <a:blip r:embed="rId4"/>
          <a:stretch>
            <a:fillRect/>
          </a:stretch>
        </p:blipFill>
        <p:spPr>
          <a:xfrm>
            <a:off x="6768196" y="1428838"/>
            <a:ext cx="1447936" cy="1333351"/>
          </a:xfrm>
          <a:prstGeom prst="rect">
            <a:avLst/>
          </a:prstGeom>
        </p:spPr>
      </p:pic>
      <p:sp>
        <p:nvSpPr>
          <p:cNvPr id="8" name="Title 1">
            <a:extLst>
              <a:ext uri="{FF2B5EF4-FFF2-40B4-BE49-F238E27FC236}">
                <a16:creationId xmlns:a16="http://schemas.microsoft.com/office/drawing/2014/main" id="{8F9925B4-DCB4-42A0-959E-5A489BD0FED3}"/>
              </a:ext>
            </a:extLst>
          </p:cNvPr>
          <p:cNvSpPr txBox="1">
            <a:spLocks/>
          </p:cNvSpPr>
          <p:nvPr/>
        </p:nvSpPr>
        <p:spPr>
          <a:xfrm>
            <a:off x="2043278" y="1496920"/>
            <a:ext cx="4149704" cy="918905"/>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p:spPr>
        <p:txBody>
          <a:bodyPr vert="horz" lIns="91440" tIns="45720" rIns="91440" bIns="45720" rtlCol="0" anchor="ctr">
            <a:noAutofit/>
          </a:bodyPr>
          <a:lstStyle>
            <a:lvl1pPr marL="228600" indent="-228600" algn="l" defTabSz="914400" rtl="0" eaLnBrk="1" latinLnBrk="0" hangingPunct="1">
              <a:lnSpc>
                <a:spcPct val="90000"/>
              </a:lnSpc>
              <a:spcBef>
                <a:spcPct val="0"/>
              </a:spcBef>
              <a:buFont typeface="Arial" panose="020B0604020202020204" pitchFamily="34" charset="0"/>
              <a:buNone/>
              <a:defRPr sz="44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solidFill>
                  <a:schemeClr val="bg1"/>
                </a:solidFill>
                <a:effectLst>
                  <a:outerShdw blurRad="38100" dist="38100" dir="2700000" algn="tl">
                    <a:srgbClr val="000000">
                      <a:alpha val="43137"/>
                    </a:srgbClr>
                  </a:outerShdw>
                </a:effectLst>
              </a:rPr>
              <a:t>FEDERAL FUNDING</a:t>
            </a:r>
          </a:p>
        </p:txBody>
      </p:sp>
      <p:sp>
        <p:nvSpPr>
          <p:cNvPr id="9" name="Title 1">
            <a:extLst>
              <a:ext uri="{FF2B5EF4-FFF2-40B4-BE49-F238E27FC236}">
                <a16:creationId xmlns:a16="http://schemas.microsoft.com/office/drawing/2014/main" id="{2763082A-3D1A-4F69-917A-1AC5B6254E86}"/>
              </a:ext>
            </a:extLst>
          </p:cNvPr>
          <p:cNvSpPr txBox="1">
            <a:spLocks/>
          </p:cNvSpPr>
          <p:nvPr/>
        </p:nvSpPr>
        <p:spPr>
          <a:xfrm>
            <a:off x="8275121" y="1496920"/>
            <a:ext cx="3251862" cy="918905"/>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p:spPr>
        <p:txBody>
          <a:bodyPr vert="horz" lIns="91440" tIns="45720" rIns="91440" bIns="45720" rtlCol="0" anchor="ctr">
            <a:noAutofit/>
          </a:bodyPr>
          <a:lstStyle>
            <a:lvl1pPr marL="228600" indent="-228600" algn="l" defTabSz="914400" rtl="0" eaLnBrk="1" latinLnBrk="0" hangingPunct="1">
              <a:lnSpc>
                <a:spcPct val="90000"/>
              </a:lnSpc>
              <a:spcBef>
                <a:spcPct val="0"/>
              </a:spcBef>
              <a:buFont typeface="Arial" panose="020B0604020202020204" pitchFamily="34" charset="0"/>
              <a:buNone/>
              <a:defRPr sz="44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solidFill>
                  <a:schemeClr val="bg1"/>
                </a:solidFill>
                <a:effectLst>
                  <a:outerShdw blurRad="38100" dist="38100" dir="2700000" algn="tl">
                    <a:srgbClr val="000000">
                      <a:alpha val="43137"/>
                    </a:srgbClr>
                  </a:outerShdw>
                </a:effectLst>
              </a:rPr>
              <a:t>STATE FUNDING</a:t>
            </a:r>
          </a:p>
        </p:txBody>
      </p:sp>
      <p:sp>
        <p:nvSpPr>
          <p:cNvPr id="10" name="Title 1">
            <a:extLst>
              <a:ext uri="{FF2B5EF4-FFF2-40B4-BE49-F238E27FC236}">
                <a16:creationId xmlns:a16="http://schemas.microsoft.com/office/drawing/2014/main" id="{F7887ADD-2A95-4CDD-AB1D-71D6A5287B80}"/>
              </a:ext>
            </a:extLst>
          </p:cNvPr>
          <p:cNvSpPr txBox="1">
            <a:spLocks/>
          </p:cNvSpPr>
          <p:nvPr/>
        </p:nvSpPr>
        <p:spPr>
          <a:xfrm>
            <a:off x="226852" y="3449860"/>
            <a:ext cx="1641887" cy="480593"/>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p:spPr>
        <p:txBody>
          <a:bodyPr vert="horz" lIns="91440" tIns="45720" rIns="91440" bIns="45720" rtlCol="0" anchor="ctr">
            <a:noAutofit/>
          </a:bodyPr>
          <a:lstStyle>
            <a:lvl1pPr marL="228600" indent="-228600" algn="l" defTabSz="914400" rtl="0" eaLnBrk="1" latinLnBrk="0" hangingPunct="1">
              <a:lnSpc>
                <a:spcPct val="90000"/>
              </a:lnSpc>
              <a:spcBef>
                <a:spcPct val="0"/>
              </a:spcBef>
              <a:buFont typeface="Arial" panose="020B0604020202020204" pitchFamily="34" charset="0"/>
              <a:buNone/>
              <a:defRPr sz="44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bg1"/>
                </a:solidFill>
                <a:effectLst>
                  <a:outerShdw blurRad="38100" dist="38100" dir="2700000" algn="tl">
                    <a:srgbClr val="000000">
                      <a:alpha val="43137"/>
                    </a:srgbClr>
                  </a:outerShdw>
                </a:effectLst>
              </a:rPr>
              <a:t>Class I</a:t>
            </a:r>
          </a:p>
        </p:txBody>
      </p:sp>
      <p:sp>
        <p:nvSpPr>
          <p:cNvPr id="11" name="Title 1">
            <a:extLst>
              <a:ext uri="{FF2B5EF4-FFF2-40B4-BE49-F238E27FC236}">
                <a16:creationId xmlns:a16="http://schemas.microsoft.com/office/drawing/2014/main" id="{1BF293AD-8AB3-4F3E-B724-1D0B1E996FE4}"/>
              </a:ext>
            </a:extLst>
          </p:cNvPr>
          <p:cNvSpPr txBox="1">
            <a:spLocks/>
          </p:cNvSpPr>
          <p:nvPr/>
        </p:nvSpPr>
        <p:spPr>
          <a:xfrm>
            <a:off x="226851" y="3979469"/>
            <a:ext cx="1641887" cy="985017"/>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p:spPr>
        <p:txBody>
          <a:bodyPr vert="horz" lIns="91440" tIns="45720" rIns="91440" bIns="45720" rtlCol="0" anchor="ctr">
            <a:noAutofit/>
          </a:bodyPr>
          <a:lstStyle>
            <a:lvl1pPr marL="228600" indent="-228600" algn="l" defTabSz="914400" rtl="0" eaLnBrk="1" latinLnBrk="0" hangingPunct="1">
              <a:lnSpc>
                <a:spcPct val="90000"/>
              </a:lnSpc>
              <a:spcBef>
                <a:spcPct val="0"/>
              </a:spcBef>
              <a:buFont typeface="Arial" panose="020B0604020202020204" pitchFamily="34" charset="0"/>
              <a:buNone/>
              <a:defRPr sz="44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dirty="0">
                <a:solidFill>
                  <a:schemeClr val="bg1"/>
                </a:solidFill>
                <a:effectLst>
                  <a:outerShdw blurRad="38100" dist="38100" dir="2700000" algn="tl">
                    <a:srgbClr val="000000">
                      <a:alpha val="43137"/>
                    </a:srgbClr>
                  </a:outerShdw>
                </a:effectLst>
              </a:rPr>
              <a:t>EIS</a:t>
            </a:r>
          </a:p>
        </p:txBody>
      </p:sp>
      <p:sp>
        <p:nvSpPr>
          <p:cNvPr id="12" name="Title 1">
            <a:extLst>
              <a:ext uri="{FF2B5EF4-FFF2-40B4-BE49-F238E27FC236}">
                <a16:creationId xmlns:a16="http://schemas.microsoft.com/office/drawing/2014/main" id="{BD8E6CEF-1DC1-4DB5-A622-A0F327533ABA}"/>
              </a:ext>
            </a:extLst>
          </p:cNvPr>
          <p:cNvSpPr txBox="1">
            <a:spLocks/>
          </p:cNvSpPr>
          <p:nvPr/>
        </p:nvSpPr>
        <p:spPr>
          <a:xfrm>
            <a:off x="1999308" y="3449860"/>
            <a:ext cx="1641887" cy="480593"/>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p:spPr>
        <p:txBody>
          <a:bodyPr vert="horz" lIns="91440" tIns="45720" rIns="91440" bIns="45720" rtlCol="0" anchor="ctr">
            <a:noAutofit/>
          </a:bodyPr>
          <a:lstStyle>
            <a:lvl1pPr marL="228600" indent="-228600" algn="l" defTabSz="914400" rtl="0" eaLnBrk="1" latinLnBrk="0" hangingPunct="1">
              <a:lnSpc>
                <a:spcPct val="90000"/>
              </a:lnSpc>
              <a:spcBef>
                <a:spcPct val="0"/>
              </a:spcBef>
              <a:buFont typeface="Arial" panose="020B0604020202020204" pitchFamily="34" charset="0"/>
              <a:buNone/>
              <a:defRPr sz="44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bg1"/>
                </a:solidFill>
                <a:effectLst>
                  <a:outerShdw blurRad="38100" dist="38100" dir="2700000" algn="tl">
                    <a:srgbClr val="000000">
                      <a:alpha val="43137"/>
                    </a:srgbClr>
                  </a:outerShdw>
                </a:effectLst>
              </a:rPr>
              <a:t>Class III</a:t>
            </a:r>
          </a:p>
        </p:txBody>
      </p:sp>
      <p:sp>
        <p:nvSpPr>
          <p:cNvPr id="13" name="Title 1">
            <a:extLst>
              <a:ext uri="{FF2B5EF4-FFF2-40B4-BE49-F238E27FC236}">
                <a16:creationId xmlns:a16="http://schemas.microsoft.com/office/drawing/2014/main" id="{F0647717-8E04-4743-9B0E-2EB2E82CCE4A}"/>
              </a:ext>
            </a:extLst>
          </p:cNvPr>
          <p:cNvSpPr txBox="1">
            <a:spLocks/>
          </p:cNvSpPr>
          <p:nvPr/>
        </p:nvSpPr>
        <p:spPr>
          <a:xfrm>
            <a:off x="1999307" y="3979469"/>
            <a:ext cx="1641887" cy="992043"/>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p:spPr>
        <p:txBody>
          <a:bodyPr vert="horz" lIns="91440" tIns="45720" rIns="91440" bIns="45720" rtlCol="0" anchor="ctr">
            <a:noAutofit/>
          </a:bodyPr>
          <a:lstStyle>
            <a:lvl1pPr marL="228600" indent="-228600" algn="l" defTabSz="914400" rtl="0" eaLnBrk="1" latinLnBrk="0" hangingPunct="1">
              <a:lnSpc>
                <a:spcPct val="90000"/>
              </a:lnSpc>
              <a:spcBef>
                <a:spcPct val="0"/>
              </a:spcBef>
              <a:buFont typeface="Arial" panose="020B0604020202020204" pitchFamily="34" charset="0"/>
              <a:buNone/>
              <a:defRPr sz="44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dirty="0">
                <a:solidFill>
                  <a:schemeClr val="bg1"/>
                </a:solidFill>
                <a:effectLst>
                  <a:outerShdw blurRad="38100" dist="38100" dir="2700000" algn="tl">
                    <a:srgbClr val="000000">
                      <a:alpha val="43137"/>
                    </a:srgbClr>
                  </a:outerShdw>
                </a:effectLst>
              </a:rPr>
              <a:t>EA</a:t>
            </a:r>
          </a:p>
        </p:txBody>
      </p:sp>
      <p:sp>
        <p:nvSpPr>
          <p:cNvPr id="14" name="Title 1">
            <a:extLst>
              <a:ext uri="{FF2B5EF4-FFF2-40B4-BE49-F238E27FC236}">
                <a16:creationId xmlns:a16="http://schemas.microsoft.com/office/drawing/2014/main" id="{476BF387-ABE4-4547-AE94-6E15589F9594}"/>
              </a:ext>
            </a:extLst>
          </p:cNvPr>
          <p:cNvSpPr txBox="1">
            <a:spLocks/>
          </p:cNvSpPr>
          <p:nvPr/>
        </p:nvSpPr>
        <p:spPr>
          <a:xfrm>
            <a:off x="3767842" y="3456254"/>
            <a:ext cx="3967898" cy="474198"/>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p:spPr>
        <p:txBody>
          <a:bodyPr vert="horz" lIns="91440" tIns="45720" rIns="91440" bIns="45720" rtlCol="0" anchor="ctr">
            <a:noAutofit/>
          </a:bodyPr>
          <a:lstStyle>
            <a:lvl1pPr marL="228600" indent="-228600" algn="l" defTabSz="914400" rtl="0" eaLnBrk="1" latinLnBrk="0" hangingPunct="1">
              <a:lnSpc>
                <a:spcPct val="90000"/>
              </a:lnSpc>
              <a:spcBef>
                <a:spcPct val="0"/>
              </a:spcBef>
              <a:buFont typeface="Arial" panose="020B0604020202020204" pitchFamily="34" charset="0"/>
              <a:buNone/>
              <a:defRPr sz="44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bg1"/>
                </a:solidFill>
                <a:effectLst>
                  <a:outerShdw blurRad="38100" dist="38100" dir="2700000" algn="tl">
                    <a:srgbClr val="000000">
                      <a:alpha val="43137"/>
                    </a:srgbClr>
                  </a:outerShdw>
                </a:effectLst>
              </a:rPr>
              <a:t>Class II</a:t>
            </a:r>
          </a:p>
        </p:txBody>
      </p:sp>
      <p:sp>
        <p:nvSpPr>
          <p:cNvPr id="15" name="Title 1">
            <a:extLst>
              <a:ext uri="{FF2B5EF4-FFF2-40B4-BE49-F238E27FC236}">
                <a16:creationId xmlns:a16="http://schemas.microsoft.com/office/drawing/2014/main" id="{FEEE3375-0D49-4E15-AF0D-D881FDE67908}"/>
              </a:ext>
            </a:extLst>
          </p:cNvPr>
          <p:cNvSpPr txBox="1">
            <a:spLocks/>
          </p:cNvSpPr>
          <p:nvPr/>
        </p:nvSpPr>
        <p:spPr>
          <a:xfrm>
            <a:off x="3767841" y="3979468"/>
            <a:ext cx="1465103" cy="99204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p:spPr>
        <p:txBody>
          <a:bodyPr vert="horz" lIns="91440" tIns="45720" rIns="91440" bIns="45720" rtlCol="0" anchor="ctr">
            <a:noAutofit/>
          </a:bodyPr>
          <a:lstStyle>
            <a:lvl1pPr marL="228600" indent="-228600" algn="l" defTabSz="914400" rtl="0" eaLnBrk="1" latinLnBrk="0" hangingPunct="1">
              <a:lnSpc>
                <a:spcPct val="90000"/>
              </a:lnSpc>
              <a:spcBef>
                <a:spcPct val="0"/>
              </a:spcBef>
              <a:buFont typeface="Arial" panose="020B0604020202020204" pitchFamily="34" charset="0"/>
              <a:buNone/>
              <a:defRPr sz="44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dirty="0">
                <a:solidFill>
                  <a:schemeClr val="bg1"/>
                </a:solidFill>
                <a:effectLst>
                  <a:outerShdw blurRad="38100" dist="38100" dir="2700000" algn="tl">
                    <a:srgbClr val="000000">
                      <a:alpha val="43137"/>
                    </a:srgbClr>
                  </a:outerShdw>
                </a:effectLst>
              </a:rPr>
              <a:t>Type 2 CE</a:t>
            </a:r>
          </a:p>
        </p:txBody>
      </p:sp>
      <p:sp>
        <p:nvSpPr>
          <p:cNvPr id="16" name="Title 1">
            <a:extLst>
              <a:ext uri="{FF2B5EF4-FFF2-40B4-BE49-F238E27FC236}">
                <a16:creationId xmlns:a16="http://schemas.microsoft.com/office/drawing/2014/main" id="{E713D2F5-3ED4-4B7B-A9C1-011A04DFCEFD}"/>
              </a:ext>
            </a:extLst>
          </p:cNvPr>
          <p:cNvSpPr txBox="1">
            <a:spLocks/>
          </p:cNvSpPr>
          <p:nvPr/>
        </p:nvSpPr>
        <p:spPr>
          <a:xfrm>
            <a:off x="5293904" y="3972442"/>
            <a:ext cx="2441836" cy="99204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p:spPr>
        <p:txBody>
          <a:bodyPr vert="horz" lIns="91440" tIns="45720" rIns="91440" bIns="45720" rtlCol="0" anchor="ctr">
            <a:noAutofit/>
          </a:bodyPr>
          <a:lstStyle>
            <a:lvl1pPr marL="228600" indent="-228600" algn="l" defTabSz="914400" rtl="0" eaLnBrk="1" latinLnBrk="0" hangingPunct="1">
              <a:lnSpc>
                <a:spcPct val="90000"/>
              </a:lnSpc>
              <a:spcBef>
                <a:spcPct val="0"/>
              </a:spcBef>
              <a:buFont typeface="Arial" panose="020B0604020202020204" pitchFamily="34" charset="0"/>
              <a:buNone/>
              <a:defRPr sz="44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800" b="1" dirty="0">
                <a:solidFill>
                  <a:schemeClr val="bg1"/>
                </a:solidFill>
                <a:effectLst>
                  <a:outerShdw blurRad="38100" dist="38100" dir="2700000" algn="tl">
                    <a:srgbClr val="000000">
                      <a:alpha val="43137"/>
                    </a:srgbClr>
                  </a:outerShdw>
                </a:effectLst>
              </a:rPr>
              <a:t>Type 1 CE</a:t>
            </a:r>
          </a:p>
          <a:p>
            <a:pPr algn="ctr">
              <a:lnSpc>
                <a:spcPct val="100000"/>
              </a:lnSpc>
            </a:pPr>
            <a:r>
              <a:rPr lang="en-US" sz="1800" b="1" dirty="0">
                <a:solidFill>
                  <a:schemeClr val="bg1"/>
                </a:solidFill>
                <a:effectLst>
                  <a:outerShdw blurRad="38100" dist="38100" dir="2700000" algn="tl">
                    <a:srgbClr val="000000">
                      <a:alpha val="43137"/>
                    </a:srgbClr>
                  </a:outerShdw>
                </a:effectLst>
              </a:rPr>
              <a:t>Minor Projects</a:t>
            </a:r>
          </a:p>
          <a:p>
            <a:pPr algn="ctr">
              <a:lnSpc>
                <a:spcPct val="100000"/>
              </a:lnSpc>
            </a:pPr>
            <a:r>
              <a:rPr lang="en-US" sz="1200" b="1" i="1" dirty="0">
                <a:solidFill>
                  <a:schemeClr val="bg1"/>
                </a:solidFill>
                <a:effectLst>
                  <a:outerShdw blurRad="38100" dist="38100" dir="2700000" algn="tl">
                    <a:srgbClr val="000000">
                      <a:alpha val="43137"/>
                    </a:srgbClr>
                  </a:outerShdw>
                </a:effectLst>
              </a:rPr>
              <a:t>23 CFR § 771.117(c)</a:t>
            </a:r>
          </a:p>
          <a:p>
            <a:pPr algn="ctr">
              <a:lnSpc>
                <a:spcPct val="100000"/>
              </a:lnSpc>
            </a:pPr>
            <a:r>
              <a:rPr lang="en-US" sz="1200" b="1" i="1" dirty="0">
                <a:solidFill>
                  <a:schemeClr val="bg1"/>
                </a:solidFill>
                <a:effectLst>
                  <a:outerShdw blurRad="38100" dist="38100" dir="2700000" algn="tl">
                    <a:srgbClr val="000000">
                      <a:alpha val="43137"/>
                    </a:srgbClr>
                  </a:outerShdw>
                </a:effectLst>
              </a:rPr>
              <a:t>23 CFR § 771.117(d)</a:t>
            </a:r>
            <a:endParaRPr lang="en-US" sz="1800" b="1" i="1" dirty="0">
              <a:solidFill>
                <a:schemeClr val="bg1"/>
              </a:solidFill>
              <a:effectLst>
                <a:outerShdw blurRad="38100" dist="38100" dir="2700000" algn="tl">
                  <a:srgbClr val="000000">
                    <a:alpha val="43137"/>
                  </a:srgbClr>
                </a:outerShdw>
              </a:effectLst>
            </a:endParaRPr>
          </a:p>
        </p:txBody>
      </p:sp>
      <p:sp>
        <p:nvSpPr>
          <p:cNvPr id="17" name="Title 1">
            <a:extLst>
              <a:ext uri="{FF2B5EF4-FFF2-40B4-BE49-F238E27FC236}">
                <a16:creationId xmlns:a16="http://schemas.microsoft.com/office/drawing/2014/main" id="{0EE0F963-979C-4A75-99EE-A09ABAFF88CA}"/>
              </a:ext>
            </a:extLst>
          </p:cNvPr>
          <p:cNvSpPr txBox="1">
            <a:spLocks/>
          </p:cNvSpPr>
          <p:nvPr/>
        </p:nvSpPr>
        <p:spPr>
          <a:xfrm>
            <a:off x="7834650" y="3482864"/>
            <a:ext cx="1358373" cy="1454888"/>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p:spPr>
        <p:txBody>
          <a:bodyPr vert="horz" lIns="91440" tIns="45720" rIns="91440" bIns="45720" rtlCol="0" anchor="ctr">
            <a:noAutofit/>
          </a:bodyPr>
          <a:lstStyle>
            <a:lvl1pPr marL="228600" indent="-228600" algn="l" defTabSz="914400" rtl="0" eaLnBrk="1" latinLnBrk="0" hangingPunct="1">
              <a:lnSpc>
                <a:spcPct val="90000"/>
              </a:lnSpc>
              <a:spcBef>
                <a:spcPct val="0"/>
              </a:spcBef>
              <a:buFont typeface="Arial" panose="020B0604020202020204" pitchFamily="34" charset="0"/>
              <a:buNone/>
              <a:defRPr sz="44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bg1"/>
                </a:solidFill>
                <a:effectLst>
                  <a:outerShdw blurRad="38100" dist="38100" dir="2700000" algn="tl">
                    <a:srgbClr val="000000">
                      <a:alpha val="43137"/>
                    </a:srgbClr>
                  </a:outerShdw>
                </a:effectLst>
              </a:rPr>
              <a:t>SEIR</a:t>
            </a:r>
          </a:p>
        </p:txBody>
      </p:sp>
      <p:sp>
        <p:nvSpPr>
          <p:cNvPr id="18" name="Title 1">
            <a:extLst>
              <a:ext uri="{FF2B5EF4-FFF2-40B4-BE49-F238E27FC236}">
                <a16:creationId xmlns:a16="http://schemas.microsoft.com/office/drawing/2014/main" id="{DCC9B44A-85BB-44B5-AA51-CBE6A14A2999}"/>
              </a:ext>
            </a:extLst>
          </p:cNvPr>
          <p:cNvSpPr txBox="1">
            <a:spLocks/>
          </p:cNvSpPr>
          <p:nvPr/>
        </p:nvSpPr>
        <p:spPr>
          <a:xfrm>
            <a:off x="9282833" y="3510964"/>
            <a:ext cx="1358372" cy="1415820"/>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p:spPr>
        <p:txBody>
          <a:bodyPr vert="horz" lIns="91440" tIns="45720" rIns="91440" bIns="45720" rtlCol="0" anchor="ctr">
            <a:noAutofit/>
          </a:bodyPr>
          <a:lstStyle>
            <a:lvl1pPr marL="228600" indent="-228600" algn="l" defTabSz="914400" rtl="0" eaLnBrk="1" latinLnBrk="0" hangingPunct="1">
              <a:lnSpc>
                <a:spcPct val="90000"/>
              </a:lnSpc>
              <a:spcBef>
                <a:spcPct val="0"/>
              </a:spcBef>
              <a:buFont typeface="Arial" panose="020B0604020202020204" pitchFamily="34" charset="0"/>
              <a:buNone/>
              <a:defRPr sz="44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2400" b="1" dirty="0">
              <a:solidFill>
                <a:schemeClr val="bg1"/>
              </a:solidFill>
              <a:effectLst>
                <a:outerShdw blurRad="38100" dist="38100" dir="2700000" algn="tl">
                  <a:srgbClr val="000000">
                    <a:alpha val="43137"/>
                  </a:srgbClr>
                </a:outerShdw>
              </a:effectLst>
            </a:endParaRPr>
          </a:p>
          <a:p>
            <a:pPr algn="ctr"/>
            <a:r>
              <a:rPr lang="en-US" sz="2400" b="1" dirty="0">
                <a:solidFill>
                  <a:schemeClr val="bg1"/>
                </a:solidFill>
                <a:effectLst>
                  <a:outerShdw blurRad="38100" dist="38100" dir="2700000" algn="tl">
                    <a:srgbClr val="000000">
                      <a:alpha val="43137"/>
                    </a:srgbClr>
                  </a:outerShdw>
                </a:effectLst>
              </a:rPr>
              <a:t>NMSA</a:t>
            </a:r>
          </a:p>
          <a:p>
            <a:pPr marL="0" indent="0" algn="ctr"/>
            <a:r>
              <a:rPr lang="en-US" sz="1800" b="1" dirty="0">
                <a:solidFill>
                  <a:schemeClr val="bg1"/>
                </a:solidFill>
                <a:effectLst>
                  <a:outerShdw blurRad="38100" dist="38100" dir="2700000" algn="tl">
                    <a:srgbClr val="000000">
                      <a:alpha val="43137"/>
                    </a:srgbClr>
                  </a:outerShdw>
                </a:effectLst>
              </a:rPr>
              <a:t>Minor Projects</a:t>
            </a:r>
          </a:p>
          <a:p>
            <a:pPr algn="ctr"/>
            <a:r>
              <a:rPr lang="en-US" sz="2400" b="1" dirty="0">
                <a:solidFill>
                  <a:schemeClr val="bg1"/>
                </a:solidFill>
                <a:effectLst>
                  <a:outerShdw blurRad="38100" dist="38100" dir="2700000" algn="tl">
                    <a:srgbClr val="000000">
                      <a:alpha val="43137"/>
                    </a:srgbClr>
                  </a:outerShdw>
                </a:effectLst>
              </a:rPr>
              <a:t> </a:t>
            </a:r>
          </a:p>
        </p:txBody>
      </p:sp>
      <p:sp>
        <p:nvSpPr>
          <p:cNvPr id="19" name="Freeform: Shape 18">
            <a:extLst>
              <a:ext uri="{FF2B5EF4-FFF2-40B4-BE49-F238E27FC236}">
                <a16:creationId xmlns:a16="http://schemas.microsoft.com/office/drawing/2014/main" id="{71746663-825F-464B-81B5-F3433E4F1860}"/>
              </a:ext>
            </a:extLst>
          </p:cNvPr>
          <p:cNvSpPr/>
          <p:nvPr/>
        </p:nvSpPr>
        <p:spPr>
          <a:xfrm>
            <a:off x="378191" y="2466955"/>
            <a:ext cx="7086600" cy="924339"/>
          </a:xfrm>
          <a:custGeom>
            <a:avLst/>
            <a:gdLst>
              <a:gd name="connsiteX0" fmla="*/ 0 w 6549887"/>
              <a:gd name="connsiteY0" fmla="*/ 914400 h 914400"/>
              <a:gd name="connsiteX1" fmla="*/ 6549887 w 6549887"/>
              <a:gd name="connsiteY1" fmla="*/ 914400 h 914400"/>
              <a:gd name="connsiteX2" fmla="*/ 5585791 w 6549887"/>
              <a:gd name="connsiteY2" fmla="*/ 0 h 914400"/>
              <a:gd name="connsiteX3" fmla="*/ 2186608 w 6549887"/>
              <a:gd name="connsiteY3" fmla="*/ 0 h 914400"/>
              <a:gd name="connsiteX4" fmla="*/ 0 w 6549887"/>
              <a:gd name="connsiteY4" fmla="*/ 914400 h 914400"/>
              <a:gd name="connsiteX0" fmla="*/ 0 w 6549887"/>
              <a:gd name="connsiteY0" fmla="*/ 914400 h 914400"/>
              <a:gd name="connsiteX1" fmla="*/ 6549887 w 6549887"/>
              <a:gd name="connsiteY1" fmla="*/ 914400 h 914400"/>
              <a:gd name="connsiteX2" fmla="*/ 5585791 w 6549887"/>
              <a:gd name="connsiteY2" fmla="*/ 0 h 914400"/>
              <a:gd name="connsiteX3" fmla="*/ 1769165 w 6549887"/>
              <a:gd name="connsiteY3" fmla="*/ 0 h 914400"/>
              <a:gd name="connsiteX4" fmla="*/ 0 w 6549887"/>
              <a:gd name="connsiteY4" fmla="*/ 914400 h 914400"/>
              <a:gd name="connsiteX0" fmla="*/ 0 w 6549887"/>
              <a:gd name="connsiteY0" fmla="*/ 924339 h 924339"/>
              <a:gd name="connsiteX1" fmla="*/ 6549887 w 6549887"/>
              <a:gd name="connsiteY1" fmla="*/ 924339 h 924339"/>
              <a:gd name="connsiteX2" fmla="*/ 5188226 w 6549887"/>
              <a:gd name="connsiteY2" fmla="*/ 0 h 924339"/>
              <a:gd name="connsiteX3" fmla="*/ 1769165 w 6549887"/>
              <a:gd name="connsiteY3" fmla="*/ 9939 h 924339"/>
              <a:gd name="connsiteX4" fmla="*/ 0 w 6549887"/>
              <a:gd name="connsiteY4" fmla="*/ 924339 h 924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887" h="924339">
                <a:moveTo>
                  <a:pt x="0" y="924339"/>
                </a:moveTo>
                <a:lnTo>
                  <a:pt x="6549887" y="924339"/>
                </a:lnTo>
                <a:lnTo>
                  <a:pt x="5188226" y="0"/>
                </a:lnTo>
                <a:lnTo>
                  <a:pt x="1769165" y="9939"/>
                </a:lnTo>
                <a:lnTo>
                  <a:pt x="0" y="924339"/>
                </a:lnTo>
                <a:close/>
              </a:path>
            </a:pathLst>
          </a:custGeom>
          <a:solidFill>
            <a:schemeClr val="bg2">
              <a:lumMod val="90000"/>
              <a:alpha val="29000"/>
            </a:schemeClr>
          </a:solidFill>
          <a:ln w="38100">
            <a:solidFill>
              <a:srgbClr val="A59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2160B9F6-9E0F-4015-956A-73B68B4E0F32}"/>
              </a:ext>
            </a:extLst>
          </p:cNvPr>
          <p:cNvPicPr>
            <a:picLocks noChangeAspect="1"/>
          </p:cNvPicPr>
          <p:nvPr/>
        </p:nvPicPr>
        <p:blipFill>
          <a:blip r:embed="rId5"/>
          <a:stretch>
            <a:fillRect/>
          </a:stretch>
        </p:blipFill>
        <p:spPr>
          <a:xfrm>
            <a:off x="471507" y="5029713"/>
            <a:ext cx="1095375" cy="981075"/>
          </a:xfrm>
          <a:prstGeom prst="rect">
            <a:avLst/>
          </a:prstGeom>
        </p:spPr>
      </p:pic>
      <p:pic>
        <p:nvPicPr>
          <p:cNvPr id="22" name="Picture 21">
            <a:extLst>
              <a:ext uri="{FF2B5EF4-FFF2-40B4-BE49-F238E27FC236}">
                <a16:creationId xmlns:a16="http://schemas.microsoft.com/office/drawing/2014/main" id="{1296D15F-0061-4380-A1C1-D9CE33D369D2}"/>
              </a:ext>
            </a:extLst>
          </p:cNvPr>
          <p:cNvPicPr>
            <a:picLocks noChangeAspect="1"/>
          </p:cNvPicPr>
          <p:nvPr/>
        </p:nvPicPr>
        <p:blipFill>
          <a:blip r:embed="rId6"/>
          <a:stretch>
            <a:fillRect/>
          </a:stretch>
        </p:blipFill>
        <p:spPr>
          <a:xfrm>
            <a:off x="6008007" y="5024335"/>
            <a:ext cx="952500" cy="933450"/>
          </a:xfrm>
          <a:prstGeom prst="rect">
            <a:avLst/>
          </a:prstGeom>
        </p:spPr>
      </p:pic>
      <p:pic>
        <p:nvPicPr>
          <p:cNvPr id="27" name="Picture 26">
            <a:extLst>
              <a:ext uri="{FF2B5EF4-FFF2-40B4-BE49-F238E27FC236}">
                <a16:creationId xmlns:a16="http://schemas.microsoft.com/office/drawing/2014/main" id="{1B40EB80-F07A-4D1F-9B6E-3214ED465442}"/>
              </a:ext>
            </a:extLst>
          </p:cNvPr>
          <p:cNvPicPr>
            <a:picLocks noChangeAspect="1"/>
          </p:cNvPicPr>
          <p:nvPr/>
        </p:nvPicPr>
        <p:blipFill>
          <a:blip r:embed="rId5"/>
          <a:stretch>
            <a:fillRect/>
          </a:stretch>
        </p:blipFill>
        <p:spPr>
          <a:xfrm>
            <a:off x="2340496" y="5011204"/>
            <a:ext cx="1095375" cy="981075"/>
          </a:xfrm>
          <a:prstGeom prst="rect">
            <a:avLst/>
          </a:prstGeom>
        </p:spPr>
      </p:pic>
      <p:pic>
        <p:nvPicPr>
          <p:cNvPr id="28" name="Picture 27">
            <a:extLst>
              <a:ext uri="{FF2B5EF4-FFF2-40B4-BE49-F238E27FC236}">
                <a16:creationId xmlns:a16="http://schemas.microsoft.com/office/drawing/2014/main" id="{577EE625-F957-4997-B778-5DA6BFFF8110}"/>
              </a:ext>
            </a:extLst>
          </p:cNvPr>
          <p:cNvPicPr>
            <a:picLocks noChangeAspect="1"/>
          </p:cNvPicPr>
          <p:nvPr/>
        </p:nvPicPr>
        <p:blipFill>
          <a:blip r:embed="rId5"/>
          <a:stretch>
            <a:fillRect/>
          </a:stretch>
        </p:blipFill>
        <p:spPr>
          <a:xfrm>
            <a:off x="4076434" y="5000523"/>
            <a:ext cx="1095375" cy="981075"/>
          </a:xfrm>
          <a:prstGeom prst="rect">
            <a:avLst/>
          </a:prstGeom>
        </p:spPr>
      </p:pic>
      <p:pic>
        <p:nvPicPr>
          <p:cNvPr id="29" name="Picture 28">
            <a:extLst>
              <a:ext uri="{FF2B5EF4-FFF2-40B4-BE49-F238E27FC236}">
                <a16:creationId xmlns:a16="http://schemas.microsoft.com/office/drawing/2014/main" id="{60840EA4-3C9F-4D59-99ED-6A75EE9F6397}"/>
              </a:ext>
            </a:extLst>
          </p:cNvPr>
          <p:cNvPicPr>
            <a:picLocks noChangeAspect="1"/>
          </p:cNvPicPr>
          <p:nvPr/>
        </p:nvPicPr>
        <p:blipFill>
          <a:blip r:embed="rId5"/>
          <a:stretch>
            <a:fillRect/>
          </a:stretch>
        </p:blipFill>
        <p:spPr>
          <a:xfrm>
            <a:off x="7966148" y="5000522"/>
            <a:ext cx="1095375" cy="981075"/>
          </a:xfrm>
          <a:prstGeom prst="rect">
            <a:avLst/>
          </a:prstGeom>
        </p:spPr>
      </p:pic>
      <p:sp>
        <p:nvSpPr>
          <p:cNvPr id="31" name="Freeform: Shape 30">
            <a:extLst>
              <a:ext uri="{FF2B5EF4-FFF2-40B4-BE49-F238E27FC236}">
                <a16:creationId xmlns:a16="http://schemas.microsoft.com/office/drawing/2014/main" id="{617D643A-56A1-4B99-914D-A6E59C52E75F}"/>
              </a:ext>
            </a:extLst>
          </p:cNvPr>
          <p:cNvSpPr/>
          <p:nvPr/>
        </p:nvSpPr>
        <p:spPr>
          <a:xfrm>
            <a:off x="7917103" y="2475674"/>
            <a:ext cx="3967898" cy="933450"/>
          </a:xfrm>
          <a:custGeom>
            <a:avLst/>
            <a:gdLst>
              <a:gd name="connsiteX0" fmla="*/ 0 w 6549887"/>
              <a:gd name="connsiteY0" fmla="*/ 914400 h 914400"/>
              <a:gd name="connsiteX1" fmla="*/ 6549887 w 6549887"/>
              <a:gd name="connsiteY1" fmla="*/ 914400 h 914400"/>
              <a:gd name="connsiteX2" fmla="*/ 5585791 w 6549887"/>
              <a:gd name="connsiteY2" fmla="*/ 0 h 914400"/>
              <a:gd name="connsiteX3" fmla="*/ 2186608 w 6549887"/>
              <a:gd name="connsiteY3" fmla="*/ 0 h 914400"/>
              <a:gd name="connsiteX4" fmla="*/ 0 w 6549887"/>
              <a:gd name="connsiteY4" fmla="*/ 914400 h 914400"/>
              <a:gd name="connsiteX0" fmla="*/ 0 w 6549887"/>
              <a:gd name="connsiteY0" fmla="*/ 914400 h 914400"/>
              <a:gd name="connsiteX1" fmla="*/ 6549887 w 6549887"/>
              <a:gd name="connsiteY1" fmla="*/ 914400 h 914400"/>
              <a:gd name="connsiteX2" fmla="*/ 5585791 w 6549887"/>
              <a:gd name="connsiteY2" fmla="*/ 0 h 914400"/>
              <a:gd name="connsiteX3" fmla="*/ 1769165 w 6549887"/>
              <a:gd name="connsiteY3" fmla="*/ 0 h 914400"/>
              <a:gd name="connsiteX4" fmla="*/ 0 w 6549887"/>
              <a:gd name="connsiteY4" fmla="*/ 914400 h 914400"/>
              <a:gd name="connsiteX0" fmla="*/ 0 w 6549887"/>
              <a:gd name="connsiteY0" fmla="*/ 924339 h 924339"/>
              <a:gd name="connsiteX1" fmla="*/ 6549887 w 6549887"/>
              <a:gd name="connsiteY1" fmla="*/ 924339 h 924339"/>
              <a:gd name="connsiteX2" fmla="*/ 5188226 w 6549887"/>
              <a:gd name="connsiteY2" fmla="*/ 0 h 924339"/>
              <a:gd name="connsiteX3" fmla="*/ 1769165 w 6549887"/>
              <a:gd name="connsiteY3" fmla="*/ 9939 h 924339"/>
              <a:gd name="connsiteX4" fmla="*/ 0 w 6549887"/>
              <a:gd name="connsiteY4" fmla="*/ 924339 h 924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887" h="924339">
                <a:moveTo>
                  <a:pt x="0" y="924339"/>
                </a:moveTo>
                <a:lnTo>
                  <a:pt x="6549887" y="924339"/>
                </a:lnTo>
                <a:lnTo>
                  <a:pt x="5188226" y="0"/>
                </a:lnTo>
                <a:lnTo>
                  <a:pt x="1769165" y="9939"/>
                </a:lnTo>
                <a:lnTo>
                  <a:pt x="0" y="924339"/>
                </a:lnTo>
                <a:close/>
              </a:path>
            </a:pathLst>
          </a:custGeom>
          <a:solidFill>
            <a:schemeClr val="bg2">
              <a:lumMod val="90000"/>
              <a:alpha val="29000"/>
            </a:schemeClr>
          </a:solidFill>
          <a:ln w="38100">
            <a:solidFill>
              <a:srgbClr val="A59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1">
            <a:extLst>
              <a:ext uri="{FF2B5EF4-FFF2-40B4-BE49-F238E27FC236}">
                <a16:creationId xmlns:a16="http://schemas.microsoft.com/office/drawing/2014/main" id="{5B9ACAD5-4430-459C-9E3A-D97607A2414B}"/>
              </a:ext>
            </a:extLst>
          </p:cNvPr>
          <p:cNvSpPr txBox="1">
            <a:spLocks/>
          </p:cNvSpPr>
          <p:nvPr/>
        </p:nvSpPr>
        <p:spPr>
          <a:xfrm>
            <a:off x="10731014" y="3506675"/>
            <a:ext cx="1312899" cy="1415821"/>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p:spPr>
        <p:txBody>
          <a:bodyPr vert="horz" lIns="91440" tIns="45720" rIns="91440" bIns="45720" rtlCol="0" anchor="ctr">
            <a:noAutofit/>
          </a:bodyPr>
          <a:lstStyle>
            <a:lvl1pPr marL="228600" indent="-228600" algn="l" defTabSz="914400" rtl="0" eaLnBrk="1" latinLnBrk="0" hangingPunct="1">
              <a:lnSpc>
                <a:spcPct val="90000"/>
              </a:lnSpc>
              <a:spcBef>
                <a:spcPct val="0"/>
              </a:spcBef>
              <a:buFont typeface="Arial" panose="020B0604020202020204" pitchFamily="34" charset="0"/>
              <a:buNone/>
              <a:defRPr sz="44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bg1"/>
                </a:solidFill>
                <a:effectLst>
                  <a:outerShdw blurRad="38100" dist="38100" dir="2700000" algn="tl">
                    <a:srgbClr val="000000">
                      <a:alpha val="43137"/>
                    </a:srgbClr>
                  </a:outerShdw>
                </a:effectLst>
              </a:rPr>
              <a:t>PEIR</a:t>
            </a:r>
          </a:p>
        </p:txBody>
      </p:sp>
      <p:pic>
        <p:nvPicPr>
          <p:cNvPr id="30" name="Picture 29">
            <a:extLst>
              <a:ext uri="{FF2B5EF4-FFF2-40B4-BE49-F238E27FC236}">
                <a16:creationId xmlns:a16="http://schemas.microsoft.com/office/drawing/2014/main" id="{889C1AF4-9F6E-4012-B178-D05A3A4BA1CD}"/>
              </a:ext>
            </a:extLst>
          </p:cNvPr>
          <p:cNvPicPr>
            <a:picLocks noChangeAspect="1"/>
          </p:cNvPicPr>
          <p:nvPr/>
        </p:nvPicPr>
        <p:blipFill>
          <a:blip r:embed="rId6"/>
          <a:stretch>
            <a:fillRect/>
          </a:stretch>
        </p:blipFill>
        <p:spPr>
          <a:xfrm>
            <a:off x="9590914" y="5024334"/>
            <a:ext cx="952500" cy="933450"/>
          </a:xfrm>
          <a:prstGeom prst="rect">
            <a:avLst/>
          </a:prstGeom>
        </p:spPr>
      </p:pic>
      <p:pic>
        <p:nvPicPr>
          <p:cNvPr id="32" name="Picture 31">
            <a:extLst>
              <a:ext uri="{FF2B5EF4-FFF2-40B4-BE49-F238E27FC236}">
                <a16:creationId xmlns:a16="http://schemas.microsoft.com/office/drawing/2014/main" id="{FFD89248-089E-4520-A7DC-956DC709B46D}"/>
              </a:ext>
            </a:extLst>
          </p:cNvPr>
          <p:cNvPicPr>
            <a:picLocks noChangeAspect="1"/>
          </p:cNvPicPr>
          <p:nvPr/>
        </p:nvPicPr>
        <p:blipFill>
          <a:blip r:embed="rId5"/>
          <a:stretch>
            <a:fillRect/>
          </a:stretch>
        </p:blipFill>
        <p:spPr>
          <a:xfrm>
            <a:off x="10839775" y="5029713"/>
            <a:ext cx="1095375" cy="981075"/>
          </a:xfrm>
          <a:prstGeom prst="rect">
            <a:avLst/>
          </a:prstGeom>
        </p:spPr>
      </p:pic>
    </p:spTree>
    <p:extLst>
      <p:ext uri="{BB962C8B-B14F-4D97-AF65-F5344CB8AC3E}">
        <p14:creationId xmlns:p14="http://schemas.microsoft.com/office/powerpoint/2010/main" val="2096079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Purpose and Need Statement Timeline</a:t>
            </a: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55</a:t>
            </a:fld>
            <a:endParaRPr lang="en-US" dirty="0"/>
          </a:p>
        </p:txBody>
      </p:sp>
      <p:grpSp>
        <p:nvGrpSpPr>
          <p:cNvPr id="6" name="Group 5">
            <a:extLst>
              <a:ext uri="{FF2B5EF4-FFF2-40B4-BE49-F238E27FC236}">
                <a16:creationId xmlns:a16="http://schemas.microsoft.com/office/drawing/2014/main" id="{A2F7E68C-ADF2-4FB2-984E-6B3D78767385}"/>
              </a:ext>
            </a:extLst>
          </p:cNvPr>
          <p:cNvGrpSpPr/>
          <p:nvPr/>
        </p:nvGrpSpPr>
        <p:grpSpPr>
          <a:xfrm>
            <a:off x="132767" y="1013726"/>
            <a:ext cx="11413157" cy="2308264"/>
            <a:chOff x="132529" y="1165208"/>
            <a:chExt cx="7197808" cy="1421110"/>
          </a:xfrm>
        </p:grpSpPr>
        <p:grpSp>
          <p:nvGrpSpPr>
            <p:cNvPr id="7" name="Group 6">
              <a:extLst>
                <a:ext uri="{FF2B5EF4-FFF2-40B4-BE49-F238E27FC236}">
                  <a16:creationId xmlns:a16="http://schemas.microsoft.com/office/drawing/2014/main" id="{A150FED8-8AE0-4B9F-BF59-6C03A1661AFE}"/>
                </a:ext>
              </a:extLst>
            </p:cNvPr>
            <p:cNvGrpSpPr/>
            <p:nvPr/>
          </p:nvGrpSpPr>
          <p:grpSpPr>
            <a:xfrm>
              <a:off x="5023841" y="1165208"/>
              <a:ext cx="2306496" cy="1421110"/>
              <a:chOff x="5023841" y="1165208"/>
              <a:chExt cx="2306496" cy="1421110"/>
            </a:xfrm>
          </p:grpSpPr>
          <p:pic>
            <p:nvPicPr>
              <p:cNvPr id="22" name="Graphic 21">
                <a:extLst>
                  <a:ext uri="{FF2B5EF4-FFF2-40B4-BE49-F238E27FC236}">
                    <a16:creationId xmlns:a16="http://schemas.microsoft.com/office/drawing/2014/main" id="{36A8B8C1-6E9C-4DE5-85CF-8F013D999F3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7400" t="-1689" r="24216" b="-1"/>
              <a:stretch/>
            </p:blipFill>
            <p:spPr>
              <a:xfrm>
                <a:off x="5023841" y="1165208"/>
                <a:ext cx="2177192" cy="1421110"/>
              </a:xfrm>
              <a:prstGeom prst="rect">
                <a:avLst/>
              </a:prstGeom>
            </p:spPr>
          </p:pic>
          <p:sp>
            <p:nvSpPr>
              <p:cNvPr id="23" name="Flowchart: Stored Data 3">
                <a:extLst>
                  <a:ext uri="{FF2B5EF4-FFF2-40B4-BE49-F238E27FC236}">
                    <a16:creationId xmlns:a16="http://schemas.microsoft.com/office/drawing/2014/main" id="{48351DCC-E863-43FB-951F-AF6CED1A3333}"/>
                  </a:ext>
                </a:extLst>
              </p:cNvPr>
              <p:cNvSpPr/>
              <p:nvPr/>
            </p:nvSpPr>
            <p:spPr>
              <a:xfrm rot="10602528">
                <a:off x="6752873" y="1345751"/>
                <a:ext cx="577464" cy="104855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10000 w 10000"/>
                  <a:gd name="connsiteY1" fmla="*/ 0 h 10000"/>
                  <a:gd name="connsiteX2" fmla="*/ 80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179 h 10179"/>
                  <a:gd name="connsiteX1" fmla="*/ 9519 w 10000"/>
                  <a:gd name="connsiteY1" fmla="*/ 0 h 10179"/>
                  <a:gd name="connsiteX2" fmla="*/ 8033 w 10000"/>
                  <a:gd name="connsiteY2" fmla="*/ 5179 h 10179"/>
                  <a:gd name="connsiteX3" fmla="*/ 10000 w 10000"/>
                  <a:gd name="connsiteY3" fmla="*/ 10179 h 10179"/>
                  <a:gd name="connsiteX4" fmla="*/ 1667 w 10000"/>
                  <a:gd name="connsiteY4" fmla="*/ 10179 h 10179"/>
                  <a:gd name="connsiteX5" fmla="*/ 0 w 10000"/>
                  <a:gd name="connsiteY5" fmla="*/ 5179 h 10179"/>
                  <a:gd name="connsiteX6" fmla="*/ 1667 w 10000"/>
                  <a:gd name="connsiteY6" fmla="*/ 179 h 10179"/>
                  <a:gd name="connsiteX0" fmla="*/ 1667 w 9519"/>
                  <a:gd name="connsiteY0" fmla="*/ 179 h 10179"/>
                  <a:gd name="connsiteX1" fmla="*/ 9519 w 9519"/>
                  <a:gd name="connsiteY1" fmla="*/ 0 h 10179"/>
                  <a:gd name="connsiteX2" fmla="*/ 8033 w 9519"/>
                  <a:gd name="connsiteY2" fmla="*/ 5179 h 10179"/>
                  <a:gd name="connsiteX3" fmla="*/ 9459 w 9519"/>
                  <a:gd name="connsiteY3" fmla="*/ 10179 h 10179"/>
                  <a:gd name="connsiteX4" fmla="*/ 1667 w 9519"/>
                  <a:gd name="connsiteY4" fmla="*/ 10179 h 10179"/>
                  <a:gd name="connsiteX5" fmla="*/ 0 w 9519"/>
                  <a:gd name="connsiteY5" fmla="*/ 5179 h 10179"/>
                  <a:gd name="connsiteX6" fmla="*/ 1667 w 9519"/>
                  <a:gd name="connsiteY6" fmla="*/ 179 h 10179"/>
                  <a:gd name="connsiteX0" fmla="*/ 1934 w 10183"/>
                  <a:gd name="connsiteY0" fmla="*/ 176 h 10000"/>
                  <a:gd name="connsiteX1" fmla="*/ 10183 w 10183"/>
                  <a:gd name="connsiteY1" fmla="*/ 0 h 10000"/>
                  <a:gd name="connsiteX2" fmla="*/ 8622 w 10183"/>
                  <a:gd name="connsiteY2" fmla="*/ 5088 h 10000"/>
                  <a:gd name="connsiteX3" fmla="*/ 10120 w 10183"/>
                  <a:gd name="connsiteY3" fmla="*/ 10000 h 10000"/>
                  <a:gd name="connsiteX4" fmla="*/ 6162 w 10183"/>
                  <a:gd name="connsiteY4" fmla="*/ 10000 h 10000"/>
                  <a:gd name="connsiteX5" fmla="*/ 183 w 10183"/>
                  <a:gd name="connsiteY5" fmla="*/ 5088 h 10000"/>
                  <a:gd name="connsiteX6" fmla="*/ 1934 w 10183"/>
                  <a:gd name="connsiteY6" fmla="*/ 176 h 10000"/>
                  <a:gd name="connsiteX0" fmla="*/ 6296 w 10001"/>
                  <a:gd name="connsiteY0" fmla="*/ 176 h 10000"/>
                  <a:gd name="connsiteX1" fmla="*/ 10001 w 10001"/>
                  <a:gd name="connsiteY1" fmla="*/ 0 h 10000"/>
                  <a:gd name="connsiteX2" fmla="*/ 8440 w 10001"/>
                  <a:gd name="connsiteY2" fmla="*/ 5088 h 10000"/>
                  <a:gd name="connsiteX3" fmla="*/ 9938 w 10001"/>
                  <a:gd name="connsiteY3" fmla="*/ 10000 h 10000"/>
                  <a:gd name="connsiteX4" fmla="*/ 5980 w 10001"/>
                  <a:gd name="connsiteY4" fmla="*/ 10000 h 10000"/>
                  <a:gd name="connsiteX5" fmla="*/ 1 w 10001"/>
                  <a:gd name="connsiteY5" fmla="*/ 5088 h 10000"/>
                  <a:gd name="connsiteX6" fmla="*/ 6296 w 10001"/>
                  <a:gd name="connsiteY6" fmla="*/ 176 h 10000"/>
                  <a:gd name="connsiteX0" fmla="*/ 1630 w 5335"/>
                  <a:gd name="connsiteY0" fmla="*/ 176 h 10000"/>
                  <a:gd name="connsiteX1" fmla="*/ 5335 w 5335"/>
                  <a:gd name="connsiteY1" fmla="*/ 0 h 10000"/>
                  <a:gd name="connsiteX2" fmla="*/ 3774 w 5335"/>
                  <a:gd name="connsiteY2" fmla="*/ 5088 h 10000"/>
                  <a:gd name="connsiteX3" fmla="*/ 5272 w 5335"/>
                  <a:gd name="connsiteY3" fmla="*/ 10000 h 10000"/>
                  <a:gd name="connsiteX4" fmla="*/ 1314 w 5335"/>
                  <a:gd name="connsiteY4" fmla="*/ 10000 h 10000"/>
                  <a:gd name="connsiteX5" fmla="*/ 5 w 5335"/>
                  <a:gd name="connsiteY5" fmla="*/ 5264 h 10000"/>
                  <a:gd name="connsiteX6" fmla="*/ 1630 w 5335"/>
                  <a:gd name="connsiteY6" fmla="*/ 176 h 10000"/>
                  <a:gd name="connsiteX0" fmla="*/ 3105 w 10050"/>
                  <a:gd name="connsiteY0" fmla="*/ 176 h 10000"/>
                  <a:gd name="connsiteX1" fmla="*/ 10050 w 10050"/>
                  <a:gd name="connsiteY1" fmla="*/ 0 h 10000"/>
                  <a:gd name="connsiteX2" fmla="*/ 7124 w 10050"/>
                  <a:gd name="connsiteY2" fmla="*/ 5088 h 10000"/>
                  <a:gd name="connsiteX3" fmla="*/ 9932 w 10050"/>
                  <a:gd name="connsiteY3" fmla="*/ 10000 h 10000"/>
                  <a:gd name="connsiteX4" fmla="*/ 5470 w 10050"/>
                  <a:gd name="connsiteY4" fmla="*/ 10000 h 10000"/>
                  <a:gd name="connsiteX5" fmla="*/ 59 w 10050"/>
                  <a:gd name="connsiteY5" fmla="*/ 5264 h 10000"/>
                  <a:gd name="connsiteX6" fmla="*/ 3105 w 10050"/>
                  <a:gd name="connsiteY6" fmla="*/ 176 h 10000"/>
                  <a:gd name="connsiteX0" fmla="*/ 4941 w 9993"/>
                  <a:gd name="connsiteY0" fmla="*/ 176 h 10000"/>
                  <a:gd name="connsiteX1" fmla="*/ 9993 w 9993"/>
                  <a:gd name="connsiteY1" fmla="*/ 0 h 10000"/>
                  <a:gd name="connsiteX2" fmla="*/ 7067 w 9993"/>
                  <a:gd name="connsiteY2" fmla="*/ 5088 h 10000"/>
                  <a:gd name="connsiteX3" fmla="*/ 9875 w 9993"/>
                  <a:gd name="connsiteY3" fmla="*/ 10000 h 10000"/>
                  <a:gd name="connsiteX4" fmla="*/ 5413 w 9993"/>
                  <a:gd name="connsiteY4" fmla="*/ 10000 h 10000"/>
                  <a:gd name="connsiteX5" fmla="*/ 2 w 9993"/>
                  <a:gd name="connsiteY5" fmla="*/ 5264 h 10000"/>
                  <a:gd name="connsiteX6" fmla="*/ 4941 w 9993"/>
                  <a:gd name="connsiteY6" fmla="*/ 176 h 10000"/>
                  <a:gd name="connsiteX0" fmla="*/ 2345 w 7401"/>
                  <a:gd name="connsiteY0" fmla="*/ 176 h 10000"/>
                  <a:gd name="connsiteX1" fmla="*/ 7401 w 7401"/>
                  <a:gd name="connsiteY1" fmla="*/ 0 h 10000"/>
                  <a:gd name="connsiteX2" fmla="*/ 4473 w 7401"/>
                  <a:gd name="connsiteY2" fmla="*/ 5088 h 10000"/>
                  <a:gd name="connsiteX3" fmla="*/ 7283 w 7401"/>
                  <a:gd name="connsiteY3" fmla="*/ 10000 h 10000"/>
                  <a:gd name="connsiteX4" fmla="*/ 2818 w 7401"/>
                  <a:gd name="connsiteY4" fmla="*/ 10000 h 10000"/>
                  <a:gd name="connsiteX5" fmla="*/ 7 w 7401"/>
                  <a:gd name="connsiteY5" fmla="*/ 5264 h 10000"/>
                  <a:gd name="connsiteX6" fmla="*/ 2345 w 7401"/>
                  <a:gd name="connsiteY6" fmla="*/ 17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1" h="10000">
                    <a:moveTo>
                      <a:pt x="2345" y="176"/>
                    </a:moveTo>
                    <a:lnTo>
                      <a:pt x="7401" y="0"/>
                    </a:lnTo>
                    <a:cubicBezTo>
                      <a:pt x="5586" y="0"/>
                      <a:pt x="4492" y="3422"/>
                      <a:pt x="4473" y="5088"/>
                    </a:cubicBezTo>
                    <a:cubicBezTo>
                      <a:pt x="4452" y="6754"/>
                      <a:pt x="5467" y="10000"/>
                      <a:pt x="7283" y="10000"/>
                    </a:cubicBezTo>
                    <a:lnTo>
                      <a:pt x="2818" y="10000"/>
                    </a:lnTo>
                    <a:cubicBezTo>
                      <a:pt x="1004" y="10000"/>
                      <a:pt x="86" y="6901"/>
                      <a:pt x="7" y="5264"/>
                    </a:cubicBezTo>
                    <a:cubicBezTo>
                      <a:pt x="-72" y="3627"/>
                      <a:pt x="532" y="176"/>
                      <a:pt x="2345" y="17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Graphic 7">
              <a:extLst>
                <a:ext uri="{FF2B5EF4-FFF2-40B4-BE49-F238E27FC236}">
                  <a16:creationId xmlns:a16="http://schemas.microsoft.com/office/drawing/2014/main" id="{72ACA1AE-149D-4CE3-B2B0-2D8E780291B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064" r="78788"/>
            <a:stretch/>
          </p:blipFill>
          <p:spPr>
            <a:xfrm>
              <a:off x="132529" y="1177008"/>
              <a:ext cx="1938803" cy="1397511"/>
            </a:xfrm>
            <a:prstGeom prst="rect">
              <a:avLst/>
            </a:prstGeom>
          </p:spPr>
        </p:pic>
        <p:pic>
          <p:nvPicPr>
            <p:cNvPr id="9" name="Graphic 8">
              <a:extLst>
                <a:ext uri="{FF2B5EF4-FFF2-40B4-BE49-F238E27FC236}">
                  <a16:creationId xmlns:a16="http://schemas.microsoft.com/office/drawing/2014/main" id="{47B235AA-C6EF-4046-B792-4EF5EFF9575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2478" r="48775"/>
            <a:stretch/>
          </p:blipFill>
          <p:spPr>
            <a:xfrm>
              <a:off x="2686049" y="1177008"/>
              <a:ext cx="2205069" cy="1397511"/>
            </a:xfrm>
            <a:prstGeom prst="rect">
              <a:avLst/>
            </a:prstGeom>
          </p:spPr>
        </p:pic>
        <p:sp>
          <p:nvSpPr>
            <p:cNvPr id="10" name="TextBox 9">
              <a:extLst>
                <a:ext uri="{FF2B5EF4-FFF2-40B4-BE49-F238E27FC236}">
                  <a16:creationId xmlns:a16="http://schemas.microsoft.com/office/drawing/2014/main" id="{CF39ABAF-6DD4-471A-8493-A0144E7D2EC4}"/>
                </a:ext>
              </a:extLst>
            </p:cNvPr>
            <p:cNvSpPr txBox="1"/>
            <p:nvPr/>
          </p:nvSpPr>
          <p:spPr>
            <a:xfrm>
              <a:off x="535849" y="1658313"/>
              <a:ext cx="1214448" cy="511613"/>
            </a:xfrm>
            <a:prstGeom prst="rect">
              <a:avLst/>
            </a:prstGeom>
            <a:noFill/>
          </p:spPr>
          <p:txBody>
            <a:bodyPr wrap="square" rtlCol="0">
              <a:spAutoFit/>
            </a:bodyPr>
            <a:lstStyle/>
            <a:p>
              <a:pPr algn="ctr"/>
              <a:r>
                <a:rPr lang="en-US" sz="1600" b="1" dirty="0">
                  <a:solidFill>
                    <a:schemeClr val="tx2"/>
                  </a:solidFill>
                  <a:latin typeface="Frutiger LT Std 45 Light" panose="020B0402020204020204" pitchFamily="34" charset="0"/>
                </a:rPr>
                <a:t>Planning/ </a:t>
              </a:r>
            </a:p>
            <a:p>
              <a:pPr algn="ctr"/>
              <a:r>
                <a:rPr lang="en-US" sz="1600" b="1" dirty="0">
                  <a:solidFill>
                    <a:schemeClr val="tx2"/>
                  </a:solidFill>
                  <a:latin typeface="Frutiger LT Std 45 Light" panose="020B0402020204020204" pitchFamily="34" charset="0"/>
                </a:rPr>
                <a:t>ETDM Planning Screen</a:t>
              </a:r>
            </a:p>
          </p:txBody>
        </p:sp>
        <p:sp>
          <p:nvSpPr>
            <p:cNvPr id="11" name="TextBox 10">
              <a:extLst>
                <a:ext uri="{FF2B5EF4-FFF2-40B4-BE49-F238E27FC236}">
                  <a16:creationId xmlns:a16="http://schemas.microsoft.com/office/drawing/2014/main" id="{EAAD1C39-8ADF-4F67-BD9D-5C57A6D4CED4}"/>
                </a:ext>
              </a:extLst>
            </p:cNvPr>
            <p:cNvSpPr txBox="1"/>
            <p:nvPr/>
          </p:nvSpPr>
          <p:spPr>
            <a:xfrm>
              <a:off x="3155504" y="1676879"/>
              <a:ext cx="1249209" cy="511613"/>
            </a:xfrm>
            <a:prstGeom prst="rect">
              <a:avLst/>
            </a:prstGeom>
            <a:noFill/>
          </p:spPr>
          <p:txBody>
            <a:bodyPr wrap="square" rtlCol="0">
              <a:spAutoFit/>
            </a:bodyPr>
            <a:lstStyle/>
            <a:p>
              <a:pPr algn="ctr"/>
              <a:r>
                <a:rPr lang="en-US" sz="1600" b="1" dirty="0">
                  <a:solidFill>
                    <a:schemeClr val="tx2"/>
                  </a:solidFill>
                  <a:latin typeface="Frutiger LT Std 45 Light" panose="020B0402020204020204" pitchFamily="34" charset="0"/>
                </a:rPr>
                <a:t>ETDM Programming </a:t>
              </a:r>
            </a:p>
            <a:p>
              <a:pPr algn="ctr"/>
              <a:r>
                <a:rPr lang="en-US" sz="1600" b="1" dirty="0">
                  <a:solidFill>
                    <a:schemeClr val="tx2"/>
                  </a:solidFill>
                  <a:latin typeface="Frutiger LT Std 45 Light" panose="020B0402020204020204" pitchFamily="34" charset="0"/>
                </a:rPr>
                <a:t>Screen</a:t>
              </a:r>
            </a:p>
          </p:txBody>
        </p:sp>
        <p:sp>
          <p:nvSpPr>
            <p:cNvPr id="12" name="TextBox 11">
              <a:extLst>
                <a:ext uri="{FF2B5EF4-FFF2-40B4-BE49-F238E27FC236}">
                  <a16:creationId xmlns:a16="http://schemas.microsoft.com/office/drawing/2014/main" id="{4EDAD1E0-6E41-40C0-A2F4-73172EED99D7}"/>
                </a:ext>
              </a:extLst>
            </p:cNvPr>
            <p:cNvSpPr txBox="1"/>
            <p:nvPr/>
          </p:nvSpPr>
          <p:spPr>
            <a:xfrm>
              <a:off x="5876405" y="1765813"/>
              <a:ext cx="834234" cy="208435"/>
            </a:xfrm>
            <a:prstGeom prst="rect">
              <a:avLst/>
            </a:prstGeom>
            <a:noFill/>
          </p:spPr>
          <p:txBody>
            <a:bodyPr wrap="none" rtlCol="0">
              <a:spAutoFit/>
            </a:bodyPr>
            <a:lstStyle/>
            <a:p>
              <a:r>
                <a:rPr lang="en-US" sz="1600" b="1" dirty="0">
                  <a:solidFill>
                    <a:schemeClr val="tx2"/>
                  </a:solidFill>
                  <a:latin typeface="Frutiger LT Std 45 Light" panose="020B0402020204020204" pitchFamily="34" charset="0"/>
                </a:rPr>
                <a:t>PD&amp;E Study</a:t>
              </a:r>
            </a:p>
          </p:txBody>
        </p:sp>
        <p:sp>
          <p:nvSpPr>
            <p:cNvPr id="13" name="Parallelogram 12">
              <a:extLst>
                <a:ext uri="{FF2B5EF4-FFF2-40B4-BE49-F238E27FC236}">
                  <a16:creationId xmlns:a16="http://schemas.microsoft.com/office/drawing/2014/main" id="{7AC85D09-0B8F-4AC6-B9C3-7027CE368A28}"/>
                </a:ext>
              </a:extLst>
            </p:cNvPr>
            <p:cNvSpPr/>
            <p:nvPr/>
          </p:nvSpPr>
          <p:spPr>
            <a:xfrm rot="1257040">
              <a:off x="4703614" y="1454330"/>
              <a:ext cx="639845" cy="704023"/>
            </a:xfrm>
            <a:prstGeom prst="parallelogram">
              <a:avLst>
                <a:gd name="adj" fmla="val 336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14" name="Parallelogram 13">
              <a:extLst>
                <a:ext uri="{FF2B5EF4-FFF2-40B4-BE49-F238E27FC236}">
                  <a16:creationId xmlns:a16="http://schemas.microsoft.com/office/drawing/2014/main" id="{CBD653CC-F722-4E11-9051-CFD58233CC3D}"/>
                </a:ext>
              </a:extLst>
            </p:cNvPr>
            <p:cNvSpPr/>
            <p:nvPr/>
          </p:nvSpPr>
          <p:spPr>
            <a:xfrm>
              <a:off x="1804624" y="1683543"/>
              <a:ext cx="738246" cy="394649"/>
            </a:xfrm>
            <a:prstGeom prst="parallelogram">
              <a:avLst>
                <a:gd name="adj" fmla="val 86694"/>
              </a:avLst>
            </a:prstGeom>
            <a:solidFill>
              <a:srgbClr val="2E9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a:extLst>
                <a:ext uri="{FF2B5EF4-FFF2-40B4-BE49-F238E27FC236}">
                  <a16:creationId xmlns:a16="http://schemas.microsoft.com/office/drawing/2014/main" id="{EEBDC009-122A-44B9-9CD1-4E65824589BE}"/>
                </a:ext>
              </a:extLst>
            </p:cNvPr>
            <p:cNvSpPr/>
            <p:nvPr/>
          </p:nvSpPr>
          <p:spPr>
            <a:xfrm>
              <a:off x="2278856" y="1683543"/>
              <a:ext cx="788277" cy="394649"/>
            </a:xfrm>
            <a:prstGeom prst="parallelogram">
              <a:avLst>
                <a:gd name="adj" fmla="val 86694"/>
              </a:avLst>
            </a:prstGeom>
            <a:solidFill>
              <a:srgbClr val="3D7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5DDE92D-46C6-4591-AABF-93B0110DF392}"/>
                </a:ext>
              </a:extLst>
            </p:cNvPr>
            <p:cNvSpPr/>
            <p:nvPr/>
          </p:nvSpPr>
          <p:spPr>
            <a:xfrm>
              <a:off x="1786107" y="1683543"/>
              <a:ext cx="438639" cy="154782"/>
            </a:xfrm>
            <a:prstGeom prst="rect">
              <a:avLst/>
            </a:prstGeom>
            <a:solidFill>
              <a:srgbClr val="2E9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9736150-236F-4F82-8388-B58B4C80FDAA}"/>
                </a:ext>
              </a:extLst>
            </p:cNvPr>
            <p:cNvSpPr/>
            <p:nvPr/>
          </p:nvSpPr>
          <p:spPr>
            <a:xfrm>
              <a:off x="2588172" y="1923410"/>
              <a:ext cx="478961" cy="154782"/>
            </a:xfrm>
            <a:prstGeom prst="rect">
              <a:avLst/>
            </a:prstGeom>
            <a:solidFill>
              <a:srgbClr val="3D7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a:extLst>
                <a:ext uri="{FF2B5EF4-FFF2-40B4-BE49-F238E27FC236}">
                  <a16:creationId xmlns:a16="http://schemas.microsoft.com/office/drawing/2014/main" id="{79024F4C-BDBE-4E1D-89A4-C41257078EEE}"/>
                </a:ext>
              </a:extLst>
            </p:cNvPr>
            <p:cNvSpPr/>
            <p:nvPr/>
          </p:nvSpPr>
          <p:spPr>
            <a:xfrm>
              <a:off x="4366755" y="1683543"/>
              <a:ext cx="738246" cy="394649"/>
            </a:xfrm>
            <a:prstGeom prst="parallelogram">
              <a:avLst>
                <a:gd name="adj" fmla="val 86694"/>
              </a:avLst>
            </a:prstGeom>
            <a:solidFill>
              <a:srgbClr val="3D7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a:extLst>
                <a:ext uri="{FF2B5EF4-FFF2-40B4-BE49-F238E27FC236}">
                  <a16:creationId xmlns:a16="http://schemas.microsoft.com/office/drawing/2014/main" id="{9988C0AF-A997-4264-B729-6E848984793A}"/>
                </a:ext>
              </a:extLst>
            </p:cNvPr>
            <p:cNvSpPr/>
            <p:nvPr/>
          </p:nvSpPr>
          <p:spPr>
            <a:xfrm>
              <a:off x="4840987" y="1683543"/>
              <a:ext cx="788277" cy="394649"/>
            </a:xfrm>
            <a:prstGeom prst="parallelogram">
              <a:avLst>
                <a:gd name="adj" fmla="val 86694"/>
              </a:avLst>
            </a:prstGeom>
            <a:solidFill>
              <a:srgbClr val="00A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952AE06-D3F1-4EFD-98B0-20FFE929C6D0}"/>
                </a:ext>
              </a:extLst>
            </p:cNvPr>
            <p:cNvSpPr/>
            <p:nvPr/>
          </p:nvSpPr>
          <p:spPr>
            <a:xfrm>
              <a:off x="4348238" y="1683543"/>
              <a:ext cx="438639" cy="154782"/>
            </a:xfrm>
            <a:prstGeom prst="rect">
              <a:avLst/>
            </a:prstGeom>
            <a:solidFill>
              <a:srgbClr val="3D7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B903514-70F3-4463-B9C9-C56DCB4F7FBC}"/>
                </a:ext>
              </a:extLst>
            </p:cNvPr>
            <p:cNvSpPr/>
            <p:nvPr/>
          </p:nvSpPr>
          <p:spPr>
            <a:xfrm>
              <a:off x="5118407" y="1923410"/>
              <a:ext cx="478961" cy="154782"/>
            </a:xfrm>
            <a:prstGeom prst="rect">
              <a:avLst/>
            </a:prstGeom>
            <a:solidFill>
              <a:srgbClr val="00A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7D00D9F4-9B01-40E2-9BE0-97C29BA716DD}"/>
              </a:ext>
            </a:extLst>
          </p:cNvPr>
          <p:cNvSpPr txBox="1"/>
          <p:nvPr/>
        </p:nvSpPr>
        <p:spPr>
          <a:xfrm>
            <a:off x="360133" y="3439824"/>
            <a:ext cx="3031898" cy="1938992"/>
          </a:xfrm>
          <a:prstGeom prst="rect">
            <a:avLst/>
          </a:prstGeom>
          <a:noFill/>
        </p:spPr>
        <p:txBody>
          <a:bodyPr wrap="square" lIns="91440" tIns="45720" rIns="91440" bIns="45720" rtlCol="0" anchor="t">
            <a:spAutoFit/>
          </a:bodyPr>
          <a:lstStyle/>
          <a:p>
            <a:pPr>
              <a:buClr>
                <a:srgbClr val="2E9A9F"/>
              </a:buClr>
              <a:buSzPct val="200000"/>
            </a:pPr>
            <a:r>
              <a:rPr lang="en-US" sz="1500" b="1" dirty="0">
                <a:latin typeface="Frutiger LT Std 45 Light" panose="020B0402020204020204" pitchFamily="34" charset="0"/>
              </a:rPr>
              <a:t>I. PLANNING</a:t>
            </a:r>
          </a:p>
          <a:p>
            <a:pPr marL="285750" indent="-285750">
              <a:buClr>
                <a:srgbClr val="2E9A9F"/>
              </a:buClr>
              <a:buSzPct val="100000"/>
              <a:buFont typeface="Wingdings" panose="05000000000000000000" pitchFamily="2" charset="2"/>
              <a:buChar char="v"/>
            </a:pPr>
            <a:r>
              <a:rPr lang="en-US" sz="1500" dirty="0">
                <a:latin typeface="Frutiger LT Std 45 Light" panose="020B0402020204020204" pitchFamily="34" charset="0"/>
              </a:rPr>
              <a:t>First identified in transportation plans.</a:t>
            </a:r>
          </a:p>
          <a:p>
            <a:pPr>
              <a:buClr>
                <a:srgbClr val="2E9A9F"/>
              </a:buClr>
              <a:buSzPct val="100000"/>
            </a:pPr>
            <a:endParaRPr lang="en-US" sz="1500" dirty="0">
              <a:latin typeface="Frutiger LT Std 45 Light" panose="020B0402020204020204" pitchFamily="34" charset="0"/>
            </a:endParaRPr>
          </a:p>
          <a:p>
            <a:pPr marL="285750" indent="-285750">
              <a:buClr>
                <a:srgbClr val="2E9A9F"/>
              </a:buClr>
              <a:buSzPct val="100000"/>
              <a:buFont typeface="Wingdings" panose="05000000000000000000" pitchFamily="2" charset="2"/>
              <a:buChar char="v"/>
            </a:pPr>
            <a:r>
              <a:rPr lang="en-US" sz="1500" dirty="0">
                <a:latin typeface="Frutiger LT Std 45 Light" panose="020B0402020204020204" pitchFamily="34" charset="0"/>
                <a:cs typeface="Arial"/>
              </a:rPr>
              <a:t>May be the first opportunity agencies and other interested parties have to provide input.</a:t>
            </a:r>
          </a:p>
          <a:p>
            <a:pPr>
              <a:buClr>
                <a:srgbClr val="2E9A9F"/>
              </a:buClr>
              <a:buSzPct val="200000"/>
            </a:pPr>
            <a:endParaRPr lang="en-US" sz="1500" b="1" dirty="0">
              <a:latin typeface="Frutiger LT Std 45 Light" panose="020B0402020204020204" pitchFamily="34" charset="0"/>
              <a:cs typeface="Arial"/>
            </a:endParaRPr>
          </a:p>
        </p:txBody>
      </p:sp>
      <p:sp>
        <p:nvSpPr>
          <p:cNvPr id="25" name="TextBox 24">
            <a:extLst>
              <a:ext uri="{FF2B5EF4-FFF2-40B4-BE49-F238E27FC236}">
                <a16:creationId xmlns:a16="http://schemas.microsoft.com/office/drawing/2014/main" id="{ADBA3868-9BF0-48BB-87F7-6F5793A783EF}"/>
              </a:ext>
            </a:extLst>
          </p:cNvPr>
          <p:cNvSpPr txBox="1"/>
          <p:nvPr/>
        </p:nvSpPr>
        <p:spPr>
          <a:xfrm>
            <a:off x="3954709" y="3425367"/>
            <a:ext cx="3410734" cy="2746906"/>
          </a:xfrm>
          <a:prstGeom prst="rect">
            <a:avLst/>
          </a:prstGeom>
          <a:noFill/>
        </p:spPr>
        <p:txBody>
          <a:bodyPr wrap="square" lIns="91440" tIns="45720" rIns="91440" bIns="45720" rtlCol="0" anchor="t">
            <a:spAutoFit/>
          </a:bodyPr>
          <a:lstStyle/>
          <a:p>
            <a:pPr>
              <a:buClr>
                <a:srgbClr val="3D7591"/>
              </a:buClr>
              <a:buSzPct val="200000"/>
            </a:pPr>
            <a:r>
              <a:rPr lang="en-US" sz="1500" b="1" dirty="0">
                <a:latin typeface="Frutiger LT Std 45 Light" panose="020B0402020204020204" pitchFamily="34" charset="0"/>
              </a:rPr>
              <a:t>II. PROGRAMMING</a:t>
            </a:r>
          </a:p>
          <a:p>
            <a:pPr marL="285750" indent="-285750">
              <a:buClr>
                <a:srgbClr val="3D7591"/>
              </a:buClr>
              <a:buSzPct val="100000"/>
              <a:buFont typeface="Wingdings" panose="05000000000000000000" pitchFamily="2" charset="2"/>
              <a:buChar char="v"/>
            </a:pPr>
            <a:r>
              <a:rPr lang="en-US" sz="1500" dirty="0">
                <a:latin typeface="Frutiger LT Std 45 Light" panose="020B0402020204020204" pitchFamily="34" charset="0"/>
              </a:rPr>
              <a:t>Updated/current information should be provided.</a:t>
            </a:r>
          </a:p>
          <a:p>
            <a:pPr>
              <a:buClr>
                <a:srgbClr val="3D7591"/>
              </a:buClr>
              <a:buSzPct val="100000"/>
            </a:pPr>
            <a:endParaRPr lang="en-US" sz="1500" dirty="0">
              <a:latin typeface="Frutiger LT Std 45 Light" panose="020B0402020204020204" pitchFamily="34" charset="0"/>
              <a:cs typeface="Arial"/>
            </a:endParaRPr>
          </a:p>
          <a:p>
            <a:pPr marL="285750" indent="-285750">
              <a:buClr>
                <a:srgbClr val="3D7591"/>
              </a:buClr>
              <a:buSzPct val="100000"/>
              <a:buFont typeface="Wingdings" panose="05000000000000000000" pitchFamily="2" charset="2"/>
              <a:buChar char="v"/>
            </a:pPr>
            <a:r>
              <a:rPr lang="en-US" sz="1500" dirty="0">
                <a:latin typeface="Frutiger LT Std 45 Light" panose="020B0402020204020204" pitchFamily="34" charset="0"/>
                <a:cs typeface="Arial"/>
              </a:rPr>
              <a:t>If not previously screened, develop new Purpose and Need Statement.</a:t>
            </a:r>
          </a:p>
          <a:p>
            <a:pPr>
              <a:buClr>
                <a:srgbClr val="3D7591"/>
              </a:buClr>
              <a:buSzPct val="100000"/>
            </a:pPr>
            <a:endParaRPr lang="en-US" sz="1500" dirty="0">
              <a:latin typeface="Frutiger LT Std 45 Light" panose="020B0402020204020204" pitchFamily="34" charset="0"/>
              <a:cs typeface="Arial"/>
            </a:endParaRPr>
          </a:p>
          <a:p>
            <a:pPr marL="285750" indent="-285750">
              <a:buClr>
                <a:srgbClr val="3D7591"/>
              </a:buClr>
              <a:buSzPct val="100000"/>
              <a:buFont typeface="Wingdings" panose="05000000000000000000" pitchFamily="2" charset="2"/>
              <a:buChar char="v"/>
            </a:pPr>
            <a:r>
              <a:rPr lang="en-US" sz="1500" dirty="0">
                <a:latin typeface="Frutiger LT Std 45 Light" panose="020B0402020204020204" pitchFamily="34" charset="0"/>
                <a:cs typeface="Arial"/>
              </a:rPr>
              <a:t>Lead Agency (FDOT - OEM) Approves/Not Approves</a:t>
            </a:r>
          </a:p>
          <a:p>
            <a:pPr marL="285750" indent="-285750">
              <a:lnSpc>
                <a:spcPct val="150000"/>
              </a:lnSpc>
              <a:buClr>
                <a:srgbClr val="3D7591"/>
              </a:buClr>
              <a:buSzPct val="100000"/>
              <a:buFont typeface="Wingdings" panose="05000000000000000000" pitchFamily="2" charset="2"/>
              <a:buChar char="v"/>
            </a:pPr>
            <a:endParaRPr lang="en-US" sz="1500" dirty="0">
              <a:latin typeface="Frutiger LT Std 45 Light" panose="020B0402020204020204" pitchFamily="34" charset="0"/>
              <a:cs typeface="Arial"/>
            </a:endParaRPr>
          </a:p>
          <a:p>
            <a:pPr>
              <a:buClr>
                <a:srgbClr val="3D7591"/>
              </a:buClr>
              <a:buSzPct val="200000"/>
            </a:pPr>
            <a:endParaRPr lang="en-US" sz="1500" b="1" dirty="0">
              <a:latin typeface="Frutiger LT Std 45 Light" panose="020B0402020204020204" pitchFamily="34" charset="0"/>
              <a:cs typeface="Arial"/>
            </a:endParaRPr>
          </a:p>
        </p:txBody>
      </p:sp>
      <p:sp>
        <p:nvSpPr>
          <p:cNvPr id="26" name="TextBox 25">
            <a:extLst>
              <a:ext uri="{FF2B5EF4-FFF2-40B4-BE49-F238E27FC236}">
                <a16:creationId xmlns:a16="http://schemas.microsoft.com/office/drawing/2014/main" id="{94323172-79E9-4301-BD1D-9096B334495D}"/>
              </a:ext>
            </a:extLst>
          </p:cNvPr>
          <p:cNvSpPr txBox="1"/>
          <p:nvPr/>
        </p:nvSpPr>
        <p:spPr>
          <a:xfrm>
            <a:off x="7747382" y="3470182"/>
            <a:ext cx="4444618" cy="3093154"/>
          </a:xfrm>
          <a:prstGeom prst="rect">
            <a:avLst/>
          </a:prstGeom>
          <a:noFill/>
        </p:spPr>
        <p:txBody>
          <a:bodyPr wrap="square" lIns="91440" tIns="45720" rIns="91440" bIns="45720" rtlCol="0" anchor="t">
            <a:spAutoFit/>
          </a:bodyPr>
          <a:lstStyle/>
          <a:p>
            <a:pPr>
              <a:buClr>
                <a:schemeClr val="accent2"/>
              </a:buClr>
              <a:buSzPct val="200000"/>
            </a:pPr>
            <a:r>
              <a:rPr lang="en-US" sz="1500" b="1" dirty="0">
                <a:latin typeface="Frutiger LT Std 45 Light" panose="020B0402020204020204" pitchFamily="34" charset="0"/>
              </a:rPr>
              <a:t>III. PD&amp;E</a:t>
            </a:r>
            <a:endParaRPr lang="en-US" sz="1500" dirty="0">
              <a:latin typeface="Frutiger LT Std 45 Light" panose="020B0402020204020204" pitchFamily="34" charset="0"/>
            </a:endParaRPr>
          </a:p>
          <a:p>
            <a:pPr marL="285750" indent="-285750">
              <a:buClr>
                <a:schemeClr val="accent2"/>
              </a:buClr>
              <a:buSzPct val="100000"/>
              <a:buFont typeface="Wingdings" panose="05000000000000000000" pitchFamily="2" charset="2"/>
              <a:buChar char="v"/>
            </a:pPr>
            <a:r>
              <a:rPr lang="en-US" sz="1500" dirty="0">
                <a:latin typeface="Frutiger LT Std 45 Light" panose="020B0402020204020204" pitchFamily="34" charset="0"/>
              </a:rPr>
              <a:t>Purpose and Need Statement should be consistent from the ETDM screenings through the PD&amp;E study (same need components, but updated information). </a:t>
            </a:r>
          </a:p>
          <a:p>
            <a:pPr marL="285750" indent="-285750">
              <a:buClr>
                <a:schemeClr val="accent2"/>
              </a:buClr>
              <a:buSzPct val="100000"/>
              <a:buFont typeface="Wingdings" panose="05000000000000000000" pitchFamily="2" charset="2"/>
              <a:buChar char="v"/>
            </a:pPr>
            <a:r>
              <a:rPr lang="en-US" sz="1500" dirty="0">
                <a:latin typeface="Frutiger LT Std 45 Light" panose="020B0402020204020204" pitchFamily="34" charset="0"/>
              </a:rPr>
              <a:t>Purpose and Need Statement for the Environmental Document and Preliminary Engineering Report need to be exactly the same.</a:t>
            </a:r>
          </a:p>
          <a:p>
            <a:pPr marL="285750" indent="-285750">
              <a:buClr>
                <a:schemeClr val="accent2"/>
              </a:buClr>
              <a:buSzPct val="100000"/>
              <a:buFont typeface="Wingdings" panose="05000000000000000000" pitchFamily="2" charset="2"/>
              <a:buChar char="v"/>
            </a:pPr>
            <a:r>
              <a:rPr lang="en-US" sz="1500" dirty="0">
                <a:latin typeface="Frutiger LT Std 45 Light" panose="020B0402020204020204" pitchFamily="34" charset="0"/>
                <a:cs typeface="Arial"/>
              </a:rPr>
              <a:t>Review current transportation plans.</a:t>
            </a:r>
          </a:p>
          <a:p>
            <a:pPr marL="285750" indent="-285750">
              <a:buClr>
                <a:schemeClr val="accent2"/>
              </a:buClr>
              <a:buSzPct val="100000"/>
              <a:buFont typeface="Wingdings" panose="05000000000000000000" pitchFamily="2" charset="2"/>
              <a:buChar char="v"/>
            </a:pPr>
            <a:r>
              <a:rPr lang="en-US" sz="1500" dirty="0">
                <a:latin typeface="Frutiger LT Std 45 Light" panose="020B0402020204020204" pitchFamily="34" charset="0"/>
                <a:cs typeface="Arial"/>
              </a:rPr>
              <a:t>Verify whether supporting information is still valid and refine if necessary.</a:t>
            </a:r>
          </a:p>
          <a:p>
            <a:pPr marL="285750" indent="-285750">
              <a:buClr>
                <a:schemeClr val="accent2"/>
              </a:buClr>
              <a:buSzPct val="100000"/>
              <a:buFont typeface="Wingdings" panose="05000000000000000000" pitchFamily="2" charset="2"/>
              <a:buChar char="v"/>
            </a:pPr>
            <a:r>
              <a:rPr lang="en-US" sz="1500" dirty="0">
                <a:latin typeface="Frutiger LT Std 45 Light" panose="020B0402020204020204" pitchFamily="34" charset="0"/>
                <a:cs typeface="Arial"/>
              </a:rPr>
              <a:t>Gather new data to fill any information gaps.</a:t>
            </a:r>
          </a:p>
          <a:p>
            <a:pPr>
              <a:buClr>
                <a:schemeClr val="accent2"/>
              </a:buClr>
              <a:buSzPct val="200000"/>
            </a:pPr>
            <a:endParaRPr lang="en-US" sz="1500" b="1" dirty="0">
              <a:latin typeface="Frutiger LT Std 45 Light" panose="020B0402020204020204" pitchFamily="34" charset="0"/>
              <a:cs typeface="Arial"/>
            </a:endParaRPr>
          </a:p>
        </p:txBody>
      </p:sp>
    </p:spTree>
    <p:extLst>
      <p:ext uri="{BB962C8B-B14F-4D97-AF65-F5344CB8AC3E}">
        <p14:creationId xmlns:p14="http://schemas.microsoft.com/office/powerpoint/2010/main" val="41169336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a:xfrm>
            <a:off x="270817" y="135914"/>
            <a:ext cx="10922479" cy="766749"/>
          </a:xfrm>
        </p:spPr>
        <p:txBody>
          <a:bodyPr>
            <a:noAutofit/>
          </a:bodyPr>
          <a:lstStyle/>
          <a:p>
            <a:r>
              <a:rPr lang="en-US" dirty="0">
                <a:latin typeface="Frutiger LT Std 45 Light" panose="020B0402020204020204" pitchFamily="34" charset="0"/>
              </a:rPr>
              <a:t>Caution…Refine vs. Change During the PD&amp;E Study</a:t>
            </a: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56</a:t>
            </a:fld>
            <a:endParaRPr lang="en-US" dirty="0"/>
          </a:p>
        </p:txBody>
      </p:sp>
      <p:pic>
        <p:nvPicPr>
          <p:cNvPr id="8" name="Picture 7" descr="A screenshot of a computer&#10;&#10;Description automatically generated with low confidence">
            <a:extLst>
              <a:ext uri="{FF2B5EF4-FFF2-40B4-BE49-F238E27FC236}">
                <a16:creationId xmlns:a16="http://schemas.microsoft.com/office/drawing/2014/main" id="{20B99058-7FB5-4A07-AE64-FA935F6FBC76}"/>
              </a:ext>
            </a:extLst>
          </p:cNvPr>
          <p:cNvPicPr>
            <a:picLocks noChangeAspect="1"/>
          </p:cNvPicPr>
          <p:nvPr/>
        </p:nvPicPr>
        <p:blipFill rotWithShape="1">
          <a:blip r:embed="rId3">
            <a:extLst>
              <a:ext uri="{28A0092B-C50C-407E-A947-70E740481C1C}">
                <a14:useLocalDpi xmlns:a14="http://schemas.microsoft.com/office/drawing/2010/main" val="0"/>
              </a:ext>
            </a:extLst>
          </a:blip>
          <a:srcRect b="36039"/>
          <a:stretch/>
        </p:blipFill>
        <p:spPr>
          <a:xfrm>
            <a:off x="2854036" y="314142"/>
            <a:ext cx="11263745" cy="3376602"/>
          </a:xfrm>
          <a:prstGeom prst="rect">
            <a:avLst/>
          </a:prstGeom>
        </p:spPr>
      </p:pic>
      <p:sp>
        <p:nvSpPr>
          <p:cNvPr id="9" name="TextBox 8">
            <a:extLst>
              <a:ext uri="{FF2B5EF4-FFF2-40B4-BE49-F238E27FC236}">
                <a16:creationId xmlns:a16="http://schemas.microsoft.com/office/drawing/2014/main" id="{5A9A5DF0-1B53-4181-BE01-005B63C206EE}"/>
              </a:ext>
            </a:extLst>
          </p:cNvPr>
          <p:cNvSpPr txBox="1"/>
          <p:nvPr/>
        </p:nvSpPr>
        <p:spPr>
          <a:xfrm>
            <a:off x="4289662" y="1290538"/>
            <a:ext cx="3388159" cy="769441"/>
          </a:xfrm>
          <a:prstGeom prst="rect">
            <a:avLst/>
          </a:prstGeom>
          <a:noFill/>
        </p:spPr>
        <p:txBody>
          <a:bodyPr wrap="square" lIns="91440" tIns="45720" rIns="91440" bIns="45720" anchor="t">
            <a:spAutoFit/>
          </a:bodyPr>
          <a:lstStyle/>
          <a:p>
            <a:pPr algn="ctr"/>
            <a:r>
              <a:rPr lang="en-US" sz="4400" b="1" dirty="0">
                <a:solidFill>
                  <a:schemeClr val="bg1"/>
                </a:solidFill>
                <a:latin typeface="Frutiger LT Std 45 Light" panose="020B0402020204020204" pitchFamily="34" charset="0"/>
                <a:cs typeface="Times New Roman" panose="02020603050405020304" pitchFamily="18" charset="0"/>
              </a:rPr>
              <a:t>Refine</a:t>
            </a:r>
            <a:endParaRPr lang="en-US" sz="4400" dirty="0">
              <a:solidFill>
                <a:schemeClr val="bg1"/>
              </a:solidFill>
              <a:latin typeface="Frutiger LT Std 45 Light" panose="020B0402020204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5D02AE4-4F45-413C-B603-894022EA306A}"/>
              </a:ext>
            </a:extLst>
          </p:cNvPr>
          <p:cNvSpPr txBox="1"/>
          <p:nvPr/>
        </p:nvSpPr>
        <p:spPr>
          <a:xfrm>
            <a:off x="8411457" y="1290537"/>
            <a:ext cx="3388159" cy="769441"/>
          </a:xfrm>
          <a:prstGeom prst="rect">
            <a:avLst/>
          </a:prstGeom>
          <a:noFill/>
        </p:spPr>
        <p:txBody>
          <a:bodyPr wrap="square" lIns="91440" tIns="45720" rIns="91440" bIns="45720" anchor="t">
            <a:spAutoFit/>
          </a:bodyPr>
          <a:lstStyle/>
          <a:p>
            <a:pPr algn="ctr"/>
            <a:r>
              <a:rPr lang="en-US" sz="4400" b="1" dirty="0">
                <a:solidFill>
                  <a:schemeClr val="bg1"/>
                </a:solidFill>
                <a:latin typeface="Frutiger LT Std 45 Light" panose="020B0402020204020204" pitchFamily="34" charset="0"/>
                <a:cs typeface="Times New Roman" panose="02020603050405020304" pitchFamily="18" charset="0"/>
              </a:rPr>
              <a:t>Change</a:t>
            </a:r>
            <a:endParaRPr lang="en-US" sz="4400" dirty="0">
              <a:solidFill>
                <a:schemeClr val="bg1"/>
              </a:solidFill>
              <a:latin typeface="Frutiger LT Std 45 Light" panose="020B0402020204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FF1AA9AB-D2AB-4A89-B8D1-06B8891A3D08}"/>
              </a:ext>
            </a:extLst>
          </p:cNvPr>
          <p:cNvSpPr txBox="1"/>
          <p:nvPr/>
        </p:nvSpPr>
        <p:spPr>
          <a:xfrm>
            <a:off x="4217136" y="2413337"/>
            <a:ext cx="3700965" cy="2862322"/>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Data used to establish the Need can become outdated as the PD&amp;E study moves forward.</a:t>
            </a:r>
          </a:p>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Refine with current data or more detail.</a:t>
            </a:r>
          </a:p>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Purpose and Need Statement does not have to be re-approved by Office of Environmental Management (OEM).</a:t>
            </a:r>
          </a:p>
          <a:p>
            <a:pPr lvl="1">
              <a:buClr>
                <a:srgbClr val="005A84"/>
              </a:buClr>
            </a:pPr>
            <a:endParaRPr lang="en-US" dirty="0">
              <a:latin typeface="Frutiger LT Std 45 Light" panose="020B0402020204020204" pitchFamily="34" charset="0"/>
            </a:endParaRPr>
          </a:p>
        </p:txBody>
      </p:sp>
      <p:sp>
        <p:nvSpPr>
          <p:cNvPr id="15" name="TextBox 14">
            <a:extLst>
              <a:ext uri="{FF2B5EF4-FFF2-40B4-BE49-F238E27FC236}">
                <a16:creationId xmlns:a16="http://schemas.microsoft.com/office/drawing/2014/main" id="{90D80388-A0C9-40BB-99A6-3BE169B2E865}"/>
              </a:ext>
            </a:extLst>
          </p:cNvPr>
          <p:cNvSpPr txBox="1"/>
          <p:nvPr/>
        </p:nvSpPr>
        <p:spPr>
          <a:xfrm>
            <a:off x="8304219" y="2404981"/>
            <a:ext cx="3565840" cy="4524315"/>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Purpose and Need Statement is altered to add, change, or eliminate previously approved Purpose and Need.</a:t>
            </a:r>
          </a:p>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I</a:t>
            </a:r>
            <a:r>
              <a:rPr lang="en-US" sz="1800" b="0" i="0" dirty="0">
                <a:effectLst/>
                <a:latin typeface="Frutiger LT Std 45 Light" panose="020B0402020204020204" pitchFamily="34" charset="0"/>
              </a:rPr>
              <a:t>f changes are made, it may be necessary to revisit prior alternatives screening decisions and potentially re-initiate the public and participating agency involvement pursuant to 23 USC 139.</a:t>
            </a:r>
          </a:p>
          <a:p>
            <a:pPr marL="287338" lvl="1" indent="-227013">
              <a:buClr>
                <a:srgbClr val="005A84"/>
              </a:buClr>
              <a:buFont typeface="Arial" panose="020B0604020202020204" pitchFamily="34" charset="0"/>
              <a:buChar char="•"/>
            </a:pPr>
            <a:r>
              <a:rPr lang="en-US" dirty="0">
                <a:latin typeface="Frutiger LT Std 45 Light" panose="020B0402020204020204" pitchFamily="34" charset="0"/>
              </a:rPr>
              <a:t>Required to coordinate and have Purpose and Need Statement approved again by OEM.</a:t>
            </a:r>
          </a:p>
          <a:p>
            <a:pPr marL="914400" lvl="1" indent="-457200">
              <a:buClr>
                <a:srgbClr val="005A84"/>
              </a:buClr>
              <a:buFont typeface="Arial" panose="020B0604020202020204" pitchFamily="34" charset="0"/>
              <a:buChar char="•"/>
            </a:pPr>
            <a:endParaRPr lang="en-US" dirty="0">
              <a:latin typeface="Frutiger LT Std 45 Light" panose="020B0402020204020204" pitchFamily="34" charset="0"/>
            </a:endParaRPr>
          </a:p>
        </p:txBody>
      </p:sp>
      <p:sp>
        <p:nvSpPr>
          <p:cNvPr id="16" name="TextBox 15">
            <a:extLst>
              <a:ext uri="{FF2B5EF4-FFF2-40B4-BE49-F238E27FC236}">
                <a16:creationId xmlns:a16="http://schemas.microsoft.com/office/drawing/2014/main" id="{D3D47394-81FE-4A33-9FB5-E2AF870EB1A8}"/>
              </a:ext>
            </a:extLst>
          </p:cNvPr>
          <p:cNvSpPr txBox="1"/>
          <p:nvPr/>
        </p:nvSpPr>
        <p:spPr>
          <a:xfrm>
            <a:off x="392385" y="1196819"/>
            <a:ext cx="3565840" cy="2554545"/>
          </a:xfrm>
          <a:prstGeom prst="rect">
            <a:avLst/>
          </a:prstGeom>
          <a:noFill/>
        </p:spPr>
        <p:txBody>
          <a:bodyPr wrap="square" rtlCol="0">
            <a:spAutoFit/>
          </a:bodyPr>
          <a:lstStyle/>
          <a:p>
            <a:pPr marL="287338" lvl="1" indent="-227013">
              <a:buClr>
                <a:srgbClr val="005A84"/>
              </a:buClr>
              <a:buFont typeface="Arial" panose="020B0604020202020204" pitchFamily="34" charset="0"/>
              <a:buChar char="•"/>
            </a:pPr>
            <a:r>
              <a:rPr lang="en-US" sz="2000" dirty="0">
                <a:latin typeface="Frutiger LT Std 45 Light" panose="020B0402020204020204" pitchFamily="34" charset="0"/>
              </a:rPr>
              <a:t>As the PD&amp;E scope becomes more refined the Purpose and Need evolves and is not final until the Environmental Document is approved.</a:t>
            </a:r>
          </a:p>
          <a:p>
            <a:pPr marL="287338" lvl="1" indent="-227013">
              <a:buClr>
                <a:srgbClr val="005A84"/>
              </a:buClr>
              <a:buFont typeface="Arial" panose="020B0604020202020204" pitchFamily="34" charset="0"/>
              <a:buChar char="•"/>
            </a:pPr>
            <a:r>
              <a:rPr lang="en-US" sz="2000" dirty="0">
                <a:latin typeface="Frutiger LT Std 45 Light" panose="020B0402020204020204" pitchFamily="34" charset="0"/>
              </a:rPr>
              <a:t>No changes or refinement can occur in the Design phase.</a:t>
            </a:r>
            <a:endParaRPr lang="en-US" sz="1600" dirty="0">
              <a:latin typeface="Frutiger LT Std 45 Light" panose="020B0402020204020204" pitchFamily="34" charset="0"/>
            </a:endParaRPr>
          </a:p>
        </p:txBody>
      </p:sp>
      <p:sp>
        <p:nvSpPr>
          <p:cNvPr id="4" name="Oval 3">
            <a:extLst>
              <a:ext uri="{FF2B5EF4-FFF2-40B4-BE49-F238E27FC236}">
                <a16:creationId xmlns:a16="http://schemas.microsoft.com/office/drawing/2014/main" id="{930D33C1-4B9D-4425-878A-065DFEF366E5}"/>
              </a:ext>
            </a:extLst>
          </p:cNvPr>
          <p:cNvSpPr/>
          <p:nvPr/>
        </p:nvSpPr>
        <p:spPr>
          <a:xfrm>
            <a:off x="7677821" y="1343944"/>
            <a:ext cx="733636" cy="716033"/>
          </a:xfrm>
          <a:prstGeom prst="ellipse">
            <a:avLst/>
          </a:prstGeom>
          <a:solidFill>
            <a:srgbClr val="106D9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C80A890-CC61-455E-A7E9-B37D379FDDDC}"/>
              </a:ext>
            </a:extLst>
          </p:cNvPr>
          <p:cNvSpPr txBox="1"/>
          <p:nvPr/>
        </p:nvSpPr>
        <p:spPr>
          <a:xfrm>
            <a:off x="7841673" y="1475202"/>
            <a:ext cx="569784" cy="400110"/>
          </a:xfrm>
          <a:prstGeom prst="rect">
            <a:avLst/>
          </a:prstGeom>
          <a:noFill/>
        </p:spPr>
        <p:txBody>
          <a:bodyPr wrap="square" rtlCol="0">
            <a:spAutoFit/>
          </a:bodyPr>
          <a:lstStyle/>
          <a:p>
            <a:r>
              <a:rPr lang="en-US" sz="2000" b="1" dirty="0">
                <a:solidFill>
                  <a:schemeClr val="bg1"/>
                </a:solidFill>
                <a:latin typeface="Frutiger LT Std 45 Light" panose="020B0402020204020204" pitchFamily="34" charset="0"/>
              </a:rPr>
              <a:t>vs.</a:t>
            </a:r>
          </a:p>
        </p:txBody>
      </p:sp>
      <p:pic>
        <p:nvPicPr>
          <p:cNvPr id="5" name="Graphic 4">
            <a:extLst>
              <a:ext uri="{FF2B5EF4-FFF2-40B4-BE49-F238E27FC236}">
                <a16:creationId xmlns:a16="http://schemas.microsoft.com/office/drawing/2014/main" id="{44788033-F8B3-41BC-A6D1-1B9CEEF25D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4118" y="4296599"/>
            <a:ext cx="1842931" cy="1666055"/>
          </a:xfrm>
          <a:prstGeom prst="rect">
            <a:avLst/>
          </a:prstGeom>
        </p:spPr>
      </p:pic>
    </p:spTree>
    <p:extLst>
      <p:ext uri="{BB962C8B-B14F-4D97-AF65-F5344CB8AC3E}">
        <p14:creationId xmlns:p14="http://schemas.microsoft.com/office/powerpoint/2010/main" val="37061567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descr="X:\Wendy Lasher photos\US98 Polk County.jpg">
            <a:extLst>
              <a:ext uri="{FF2B5EF4-FFF2-40B4-BE49-F238E27FC236}">
                <a16:creationId xmlns:a16="http://schemas.microsoft.com/office/drawing/2014/main" id="{A5A06463-5D55-4D1B-887B-2240777A41DC}"/>
              </a:ext>
            </a:extLst>
          </p:cNvPr>
          <p:cNvPicPr>
            <a:picLocks noChangeAspect="1" noChangeArrowheads="1"/>
          </p:cNvPicPr>
          <p:nvPr/>
        </p:nvPicPr>
        <p:blipFill rotWithShape="1">
          <a:blip r:embed="rId3" cstate="print"/>
          <a:srcRect b="1836"/>
          <a:stretch/>
        </p:blipFill>
        <p:spPr bwMode="auto">
          <a:xfrm>
            <a:off x="2522356" y="10"/>
            <a:ext cx="9669642" cy="6857990"/>
          </a:xfrm>
          <a:prstGeom prst="rect">
            <a:avLst/>
          </a:prstGeom>
        </p:spPr>
      </p:pic>
      <p:sp>
        <p:nvSpPr>
          <p:cNvPr id="57" name="Rectangle 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a:xfrm>
            <a:off x="838202" y="365125"/>
            <a:ext cx="3471152" cy="1899912"/>
          </a:xfrm>
        </p:spPr>
        <p:txBody>
          <a:bodyPr>
            <a:normAutofit/>
          </a:bodyPr>
          <a:lstStyle/>
          <a:p>
            <a:r>
              <a:rPr lang="en-US" sz="4000" dirty="0">
                <a:solidFill>
                  <a:schemeClr val="tx1"/>
                </a:solidFill>
                <a:latin typeface="Frutiger LT Std 45 Light" panose="020B0402020204020204" pitchFamily="34" charset="0"/>
              </a:rPr>
              <a:t>Quiz – Question 7</a:t>
            </a:r>
          </a:p>
        </p:txBody>
      </p:sp>
      <p:sp>
        <p:nvSpPr>
          <p:cNvPr id="4" name="Content Placeholder 3">
            <a:extLst>
              <a:ext uri="{FF2B5EF4-FFF2-40B4-BE49-F238E27FC236}">
                <a16:creationId xmlns:a16="http://schemas.microsoft.com/office/drawing/2014/main" id="{8DBC97B8-BC18-4250-806D-BD367BADC8B4}"/>
              </a:ext>
            </a:extLst>
          </p:cNvPr>
          <p:cNvSpPr>
            <a:spLocks noGrp="1"/>
          </p:cNvSpPr>
          <p:nvPr>
            <p:ph idx="1"/>
          </p:nvPr>
        </p:nvSpPr>
        <p:spPr>
          <a:xfrm>
            <a:off x="838200" y="2434201"/>
            <a:ext cx="3420723" cy="2389008"/>
          </a:xfrm>
        </p:spPr>
        <p:txBody>
          <a:bodyPr>
            <a:normAutofit/>
          </a:bodyPr>
          <a:lstStyle/>
          <a:p>
            <a:pPr marL="228600">
              <a:lnSpc>
                <a:spcPct val="100000"/>
              </a:lnSpc>
              <a:spcBef>
                <a:spcPts val="0"/>
              </a:spcBef>
              <a:spcAft>
                <a:spcPts val="800"/>
              </a:spcAft>
            </a:pPr>
            <a:r>
              <a:rPr lang="en-US" sz="2800" dirty="0">
                <a:effectLst/>
              </a:rPr>
              <a:t>True or False?</a:t>
            </a:r>
          </a:p>
          <a:p>
            <a:pPr marL="228600" marR="0">
              <a:lnSpc>
                <a:spcPct val="100000"/>
              </a:lnSpc>
              <a:spcBef>
                <a:spcPts val="0"/>
              </a:spcBef>
              <a:spcAft>
                <a:spcPts val="800"/>
              </a:spcAft>
            </a:pPr>
            <a:r>
              <a:rPr lang="en-US" sz="2000" dirty="0">
                <a:effectLst/>
                <a:ea typeface="Calibri" panose="020F0502020204030204" pitchFamily="34" charset="0"/>
                <a:cs typeface="Times New Roman" panose="02020603050405020304" pitchFamily="18" charset="0"/>
              </a:rPr>
              <a:t>The PD&amp;E Purpose and Need Statement </a:t>
            </a:r>
            <a:r>
              <a:rPr lang="en-US" sz="2000" dirty="0">
                <a:ea typeface="Calibri" panose="020F0502020204030204" pitchFamily="34" charset="0"/>
                <a:cs typeface="Times New Roman" panose="02020603050405020304" pitchFamily="18" charset="0"/>
              </a:rPr>
              <a:t>m</a:t>
            </a:r>
            <a:r>
              <a:rPr lang="en-US" sz="2000" dirty="0">
                <a:effectLst/>
                <a:ea typeface="Calibri" panose="020F0502020204030204" pitchFamily="34" charset="0"/>
                <a:cs typeface="Times New Roman" panose="02020603050405020304" pitchFamily="18" charset="0"/>
              </a:rPr>
              <a:t>ust be consistent with what is in the ETDM Programming Screen.</a:t>
            </a:r>
          </a:p>
        </p:txBody>
      </p:sp>
      <p:sp>
        <p:nvSpPr>
          <p:cNvPr id="8" name="Slide Number Placeholder 5">
            <a:extLst>
              <a:ext uri="{FF2B5EF4-FFF2-40B4-BE49-F238E27FC236}">
                <a16:creationId xmlns:a16="http://schemas.microsoft.com/office/drawing/2014/main" id="{5C82D437-0246-418D-B86A-508329F13020}"/>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solidFill>
                  <a:schemeClr val="bg1"/>
                </a:solidFill>
              </a:rPr>
              <a:pPr/>
              <a:t>57</a:t>
            </a:fld>
            <a:endParaRPr lang="en-US" dirty="0">
              <a:solidFill>
                <a:schemeClr val="bg1"/>
              </a:solidFill>
            </a:endParaRPr>
          </a:p>
        </p:txBody>
      </p:sp>
    </p:spTree>
    <p:extLst>
      <p:ext uri="{BB962C8B-B14F-4D97-AF65-F5344CB8AC3E}">
        <p14:creationId xmlns:p14="http://schemas.microsoft.com/office/powerpoint/2010/main" val="37927611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descr="X:\Wendy Lasher photos\US98 Polk County.jpg">
            <a:extLst>
              <a:ext uri="{FF2B5EF4-FFF2-40B4-BE49-F238E27FC236}">
                <a16:creationId xmlns:a16="http://schemas.microsoft.com/office/drawing/2014/main" id="{A5A06463-5D55-4D1B-887B-2240777A41DC}"/>
              </a:ext>
            </a:extLst>
          </p:cNvPr>
          <p:cNvPicPr>
            <a:picLocks noChangeAspect="1" noChangeArrowheads="1"/>
          </p:cNvPicPr>
          <p:nvPr/>
        </p:nvPicPr>
        <p:blipFill rotWithShape="1">
          <a:blip r:embed="rId3" cstate="print"/>
          <a:srcRect b="1836"/>
          <a:stretch/>
        </p:blipFill>
        <p:spPr bwMode="auto">
          <a:xfrm>
            <a:off x="2522356" y="10"/>
            <a:ext cx="9669642" cy="6857990"/>
          </a:xfrm>
          <a:prstGeom prst="rect">
            <a:avLst/>
          </a:prstGeom>
        </p:spPr>
      </p:pic>
      <p:sp>
        <p:nvSpPr>
          <p:cNvPr id="57" name="Rectangle 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a:xfrm>
            <a:off x="838200" y="365125"/>
            <a:ext cx="3725693" cy="1463675"/>
          </a:xfrm>
        </p:spPr>
        <p:txBody>
          <a:bodyPr>
            <a:normAutofit fontScale="90000"/>
          </a:bodyPr>
          <a:lstStyle/>
          <a:p>
            <a:r>
              <a:rPr lang="en-US" sz="4000" dirty="0">
                <a:solidFill>
                  <a:schemeClr val="tx1"/>
                </a:solidFill>
                <a:latin typeface="Frutiger LT Std 45 Light" panose="020B0402020204020204" pitchFamily="34" charset="0"/>
              </a:rPr>
              <a:t>Quiz – Question 7</a:t>
            </a:r>
            <a:br>
              <a:rPr lang="en-US" sz="4000" dirty="0">
                <a:solidFill>
                  <a:schemeClr val="tx1"/>
                </a:solidFill>
                <a:latin typeface="Frutiger LT Std 45 Light" panose="020B0402020204020204" pitchFamily="34" charset="0"/>
              </a:rPr>
            </a:br>
            <a:r>
              <a:rPr lang="en-US" sz="4000" dirty="0">
                <a:solidFill>
                  <a:srgbClr val="0F8CCC"/>
                </a:solidFill>
                <a:latin typeface="Frutiger LT Std 45 Light" panose="020B0402020204020204" pitchFamily="34" charset="0"/>
              </a:rPr>
              <a:t>Answer</a:t>
            </a:r>
          </a:p>
        </p:txBody>
      </p:sp>
      <p:sp>
        <p:nvSpPr>
          <p:cNvPr id="10" name="TextBox 9">
            <a:extLst>
              <a:ext uri="{FF2B5EF4-FFF2-40B4-BE49-F238E27FC236}">
                <a16:creationId xmlns:a16="http://schemas.microsoft.com/office/drawing/2014/main" id="{831F443B-A023-42EE-9FA9-7AEEE9AE3AE8}"/>
              </a:ext>
            </a:extLst>
          </p:cNvPr>
          <p:cNvSpPr txBox="1"/>
          <p:nvPr/>
        </p:nvSpPr>
        <p:spPr>
          <a:xfrm>
            <a:off x="598096" y="4680101"/>
            <a:ext cx="4677289" cy="2195525"/>
          </a:xfrm>
          <a:prstGeom prst="rect">
            <a:avLst/>
          </a:prstGeom>
        </p:spPr>
        <p:txBody>
          <a:bodyPr vert="horz" lIns="91440" tIns="45720" rIns="91440" bIns="45720" rtlCol="0">
            <a:noAutofit/>
          </a:bodyPr>
          <a:lstStyle/>
          <a:p>
            <a:pPr marL="228600" marR="0">
              <a:lnSpc>
                <a:spcPct val="100000"/>
              </a:lnSpc>
              <a:spcBef>
                <a:spcPts val="0"/>
              </a:spcBef>
              <a:spcAft>
                <a:spcPts val="800"/>
              </a:spcAft>
            </a:pPr>
            <a:r>
              <a:rPr lang="en-US" i="1" dirty="0">
                <a:solidFill>
                  <a:srgbClr val="0F8CCC"/>
                </a:solidFill>
                <a:effectLst/>
                <a:latin typeface="Frutiger LT Std 45 Light" panose="020B0402020204020204" pitchFamily="34" charset="0"/>
                <a:ea typeface="Calibri" panose="020F0502020204030204" pitchFamily="34" charset="0"/>
                <a:cs typeface="Times New Roman" panose="02020603050405020304" pitchFamily="18" charset="0"/>
              </a:rPr>
              <a:t>The PD&amp;E Purpose and Need Statement </a:t>
            </a:r>
            <a:r>
              <a:rPr lang="en-US" i="1" dirty="0">
                <a:solidFill>
                  <a:srgbClr val="0F8CCC"/>
                </a:solidFill>
                <a:latin typeface="Frutiger LT Std 45 Light" panose="020B0402020204020204" pitchFamily="34" charset="0"/>
                <a:ea typeface="Calibri" panose="020F0502020204030204" pitchFamily="34" charset="0"/>
                <a:cs typeface="Times New Roman" panose="02020603050405020304" pitchFamily="18" charset="0"/>
              </a:rPr>
              <a:t>m</a:t>
            </a:r>
            <a:r>
              <a:rPr lang="en-US" i="1" dirty="0">
                <a:solidFill>
                  <a:srgbClr val="0F8CCC"/>
                </a:solidFill>
                <a:effectLst/>
                <a:latin typeface="Frutiger LT Std 45 Light" panose="020B0402020204020204" pitchFamily="34" charset="0"/>
                <a:ea typeface="Calibri" panose="020F0502020204030204" pitchFamily="34" charset="0"/>
                <a:cs typeface="Times New Roman" panose="02020603050405020304" pitchFamily="18" charset="0"/>
              </a:rPr>
              <a:t>ust be consistent with what is in the ETDM Programming Screen. </a:t>
            </a:r>
            <a:r>
              <a:rPr lang="en-US" i="1" dirty="0">
                <a:solidFill>
                  <a:srgbClr val="0F8CCC"/>
                </a:solidFill>
                <a:latin typeface="Frutiger LT Std 45 Light" panose="020B0402020204020204" pitchFamily="34" charset="0"/>
                <a:ea typeface="Calibri" panose="020F0502020204030204" pitchFamily="34" charset="0"/>
                <a:cs typeface="Times New Roman" panose="02020603050405020304" pitchFamily="18" charset="0"/>
              </a:rPr>
              <a:t>Refinements can be made to  reflect current data and more detail, but any changes will require coordination with and approval from OEM.</a:t>
            </a:r>
            <a:endParaRPr lang="en-US" i="1" dirty="0">
              <a:solidFill>
                <a:srgbClr val="0F8CCC"/>
              </a:solidFill>
              <a:effectLst/>
              <a:latin typeface="Frutiger LT Std 45 Light" panose="020B040202020402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B32DCF7E-B77F-499C-96B1-6B35FED0C2B1}"/>
              </a:ext>
            </a:extLst>
          </p:cNvPr>
          <p:cNvSpPr txBox="1"/>
          <p:nvPr/>
        </p:nvSpPr>
        <p:spPr>
          <a:xfrm>
            <a:off x="836254" y="4133492"/>
            <a:ext cx="3182565" cy="528963"/>
          </a:xfrm>
          <a:prstGeom prst="rect">
            <a:avLst/>
          </a:prstGeom>
        </p:spPr>
        <p:txBody>
          <a:bodyPr vert="horz" lIns="91440" tIns="45720" rIns="91440" bIns="45720" rtlCol="0">
            <a:normAutofit/>
          </a:bodyPr>
          <a:lstStyle/>
          <a:p>
            <a:pPr marR="0" lvl="0">
              <a:lnSpc>
                <a:spcPct val="90000"/>
              </a:lnSpc>
              <a:spcBef>
                <a:spcPts val="0"/>
              </a:spcBef>
              <a:spcAft>
                <a:spcPts val="800"/>
              </a:spcAft>
            </a:pPr>
            <a:r>
              <a:rPr lang="en-US" sz="2800" b="1" dirty="0">
                <a:effectLst/>
                <a:latin typeface="Frutiger LT Std 45 Light" panose="020B0402020204020204" pitchFamily="34" charset="0"/>
              </a:rPr>
              <a:t>True</a:t>
            </a:r>
          </a:p>
        </p:txBody>
      </p:sp>
      <p:sp>
        <p:nvSpPr>
          <p:cNvPr id="9" name="Content Placeholder 3">
            <a:extLst>
              <a:ext uri="{FF2B5EF4-FFF2-40B4-BE49-F238E27FC236}">
                <a16:creationId xmlns:a16="http://schemas.microsoft.com/office/drawing/2014/main" id="{816395C7-37C9-4AE0-A776-9BF798FD855C}"/>
              </a:ext>
            </a:extLst>
          </p:cNvPr>
          <p:cNvSpPr>
            <a:spLocks noGrp="1"/>
          </p:cNvSpPr>
          <p:nvPr>
            <p:ph idx="1"/>
          </p:nvPr>
        </p:nvSpPr>
        <p:spPr>
          <a:xfrm>
            <a:off x="598096" y="1630334"/>
            <a:ext cx="3420723" cy="2389008"/>
          </a:xfrm>
        </p:spPr>
        <p:txBody>
          <a:bodyPr>
            <a:normAutofit/>
          </a:bodyPr>
          <a:lstStyle/>
          <a:p>
            <a:pPr marL="228600">
              <a:lnSpc>
                <a:spcPct val="100000"/>
              </a:lnSpc>
              <a:spcBef>
                <a:spcPts val="0"/>
              </a:spcBef>
              <a:spcAft>
                <a:spcPts val="800"/>
              </a:spcAft>
            </a:pPr>
            <a:r>
              <a:rPr lang="en-US" sz="2800" dirty="0">
                <a:effectLst/>
              </a:rPr>
              <a:t>True or False?</a:t>
            </a:r>
          </a:p>
          <a:p>
            <a:pPr marL="228600" marR="0">
              <a:lnSpc>
                <a:spcPct val="100000"/>
              </a:lnSpc>
              <a:spcBef>
                <a:spcPts val="0"/>
              </a:spcBef>
              <a:spcAft>
                <a:spcPts val="800"/>
              </a:spcAft>
            </a:pPr>
            <a:r>
              <a:rPr lang="en-US" sz="2000" dirty="0">
                <a:effectLst/>
                <a:ea typeface="Calibri" panose="020F0502020204030204" pitchFamily="34" charset="0"/>
                <a:cs typeface="Times New Roman" panose="02020603050405020304" pitchFamily="18" charset="0"/>
              </a:rPr>
              <a:t>The PD&amp;E Purpose and Need Statement </a:t>
            </a:r>
            <a:r>
              <a:rPr lang="en-US" sz="2000" dirty="0">
                <a:ea typeface="Calibri" panose="020F0502020204030204" pitchFamily="34" charset="0"/>
                <a:cs typeface="Times New Roman" panose="02020603050405020304" pitchFamily="18" charset="0"/>
              </a:rPr>
              <a:t>m</a:t>
            </a:r>
            <a:r>
              <a:rPr lang="en-US" sz="2000" dirty="0">
                <a:effectLst/>
                <a:ea typeface="Calibri" panose="020F0502020204030204" pitchFamily="34" charset="0"/>
                <a:cs typeface="Times New Roman" panose="02020603050405020304" pitchFamily="18" charset="0"/>
              </a:rPr>
              <a:t>ust be consistent with what is in the ETDM Programming Screen.</a:t>
            </a:r>
          </a:p>
        </p:txBody>
      </p:sp>
      <p:sp>
        <p:nvSpPr>
          <p:cNvPr id="12" name="Slide Number Placeholder 5">
            <a:extLst>
              <a:ext uri="{FF2B5EF4-FFF2-40B4-BE49-F238E27FC236}">
                <a16:creationId xmlns:a16="http://schemas.microsoft.com/office/drawing/2014/main" id="{EBDB0E52-4827-4C7D-8CC0-1CC3803A150E}"/>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solidFill>
                  <a:schemeClr val="bg1"/>
                </a:solidFill>
              </a:rPr>
              <a:pPr/>
              <a:t>58</a:t>
            </a:fld>
            <a:endParaRPr lang="en-US" dirty="0">
              <a:solidFill>
                <a:schemeClr val="bg1"/>
              </a:solidFill>
            </a:endParaRPr>
          </a:p>
        </p:txBody>
      </p:sp>
    </p:spTree>
    <p:extLst>
      <p:ext uri="{BB962C8B-B14F-4D97-AF65-F5344CB8AC3E}">
        <p14:creationId xmlns:p14="http://schemas.microsoft.com/office/powerpoint/2010/main" val="2365655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Takeaways</a:t>
            </a:r>
          </a:p>
        </p:txBody>
      </p:sp>
      <p:sp>
        <p:nvSpPr>
          <p:cNvPr id="5" name="Content Placeholder 4">
            <a:extLst>
              <a:ext uri="{FF2B5EF4-FFF2-40B4-BE49-F238E27FC236}">
                <a16:creationId xmlns:a16="http://schemas.microsoft.com/office/drawing/2014/main" id="{D4A21891-6CBB-4257-BB4F-EB3D978DAED7}"/>
              </a:ext>
            </a:extLst>
          </p:cNvPr>
          <p:cNvSpPr>
            <a:spLocks noGrp="1"/>
          </p:cNvSpPr>
          <p:nvPr>
            <p:ph idx="1"/>
          </p:nvPr>
        </p:nvSpPr>
        <p:spPr>
          <a:xfrm>
            <a:off x="431322" y="1368425"/>
            <a:ext cx="3477488" cy="4351338"/>
          </a:xfrm>
        </p:spPr>
        <p:txBody>
          <a:bodyPr>
            <a:noAutofit/>
          </a:bodyPr>
          <a:lstStyle/>
          <a:p>
            <a:pPr marL="285750" indent="-285750">
              <a:buFont typeface="Arial" panose="020B0604020202020204" pitchFamily="34" charset="0"/>
              <a:buChar char="•"/>
            </a:pPr>
            <a:r>
              <a:rPr lang="en-US" sz="1600" i="0" dirty="0">
                <a:solidFill>
                  <a:schemeClr val="tx1"/>
                </a:solidFill>
                <a:effectLst/>
              </a:rPr>
              <a:t>The Purpose is the “what” of the proposed action. It is not a solution statement.</a:t>
            </a:r>
          </a:p>
          <a:p>
            <a:pPr marL="285750" indent="-285750">
              <a:buFont typeface="Arial" panose="020B0604020202020204" pitchFamily="34" charset="0"/>
              <a:buChar char="•"/>
            </a:pPr>
            <a:r>
              <a:rPr lang="en-US" sz="1600" dirty="0">
                <a:solidFill>
                  <a:schemeClr val="tx1"/>
                </a:solidFill>
              </a:rPr>
              <a:t>The Need </a:t>
            </a:r>
            <a:r>
              <a:rPr lang="en-US" sz="1600" i="0" dirty="0">
                <a:solidFill>
                  <a:schemeClr val="tx1"/>
                </a:solidFill>
                <a:effectLst/>
              </a:rPr>
              <a:t>identifies the problem(s) the proposed project will address.</a:t>
            </a:r>
          </a:p>
          <a:p>
            <a:pPr marL="285750" indent="-285750">
              <a:buFont typeface="Arial" panose="020B0604020202020204" pitchFamily="34" charset="0"/>
              <a:buChar char="•"/>
            </a:pPr>
            <a:r>
              <a:rPr lang="en-US" sz="1600" dirty="0">
                <a:effectLst/>
                <a:ea typeface="Calibri" panose="020F0502020204030204" pitchFamily="34" charset="0"/>
                <a:cs typeface="Times New Roman" panose="02020603050405020304" pitchFamily="18" charset="0"/>
              </a:rPr>
              <a:t>The Purpose and Need is the foundation the project is built on.</a:t>
            </a:r>
          </a:p>
          <a:p>
            <a:pPr marL="285750" indent="-285750">
              <a:buFont typeface="Arial" panose="020B0604020202020204" pitchFamily="34" charset="0"/>
              <a:buChar char="•"/>
            </a:pPr>
            <a:r>
              <a:rPr lang="en-US" sz="1600" dirty="0">
                <a:effectLst/>
                <a:ea typeface="Calibri" panose="020F0502020204030204" pitchFamily="34" charset="0"/>
                <a:cs typeface="Times New Roman" panose="02020603050405020304" pitchFamily="18" charset="0"/>
              </a:rPr>
              <a:t>A well-defined Purpose and Need can help determine which alternatives are reasonable, prudent and practicable.</a:t>
            </a:r>
          </a:p>
          <a:p>
            <a:pPr marL="285750" indent="-285750">
              <a:buFont typeface="Arial" panose="020B0604020202020204" pitchFamily="34" charset="0"/>
              <a:buChar char="•"/>
            </a:pPr>
            <a:r>
              <a:rPr lang="en-US" sz="1600" dirty="0">
                <a:effectLst/>
                <a:ea typeface="Calibri" panose="020F0502020204030204" pitchFamily="34" charset="0"/>
                <a:cs typeface="Times New Roman" panose="02020603050405020304" pitchFamily="18" charset="0"/>
              </a:rPr>
              <a:t>Alternatives that fail to meet the Purpose and Need can be eliminated without detailed study.</a:t>
            </a:r>
          </a:p>
          <a:p>
            <a:pPr marL="285750" indent="-285750">
              <a:buFont typeface="Arial" panose="020B0604020202020204" pitchFamily="34" charset="0"/>
              <a:buChar char="•"/>
            </a:pPr>
            <a:r>
              <a:rPr lang="en-US" sz="1600" dirty="0">
                <a:solidFill>
                  <a:srgbClr val="404040"/>
                </a:solidFill>
              </a:rPr>
              <a:t>Purpose and Need can be refined in the PD&amp;E study, but if it is changed it must go back to OEM for coordination and re-approval.</a:t>
            </a:r>
            <a:endParaRPr lang="en-US" sz="1600" dirty="0"/>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59</a:t>
            </a:fld>
            <a:endParaRPr lang="en-US" dirty="0"/>
          </a:p>
        </p:txBody>
      </p:sp>
      <p:pic>
        <p:nvPicPr>
          <p:cNvPr id="7" name="Picture 6">
            <a:extLst>
              <a:ext uri="{FF2B5EF4-FFF2-40B4-BE49-F238E27FC236}">
                <a16:creationId xmlns:a16="http://schemas.microsoft.com/office/drawing/2014/main" id="{B2462339-963C-43F3-836D-1CFC2E8E1858}"/>
              </a:ext>
            </a:extLst>
          </p:cNvPr>
          <p:cNvPicPr>
            <a:picLocks noChangeAspect="1"/>
          </p:cNvPicPr>
          <p:nvPr/>
        </p:nvPicPr>
        <p:blipFill rotWithShape="1">
          <a:blip r:embed="rId3"/>
          <a:srcRect l="3760" t="-481" r="6994" b="481"/>
          <a:stretch/>
        </p:blipFill>
        <p:spPr>
          <a:xfrm>
            <a:off x="4066162" y="1060576"/>
            <a:ext cx="6858000" cy="4025378"/>
          </a:xfrm>
          <a:prstGeom prst="rect">
            <a:avLst/>
          </a:prstGeom>
        </p:spPr>
      </p:pic>
      <p:sp>
        <p:nvSpPr>
          <p:cNvPr id="9" name="Slide Number Placeholder 5">
            <a:extLst>
              <a:ext uri="{FF2B5EF4-FFF2-40B4-BE49-F238E27FC236}">
                <a16:creationId xmlns:a16="http://schemas.microsoft.com/office/drawing/2014/main" id="{6FDBF00F-0B4C-4A75-AFC9-41A5FD34F6B0}"/>
              </a:ext>
            </a:extLst>
          </p:cNvPr>
          <p:cNvSpPr txBox="1">
            <a:spLocks/>
          </p:cNvSpPr>
          <p:nvPr/>
        </p:nvSpPr>
        <p:spPr>
          <a:xfrm>
            <a:off x="9453113" y="658452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106D9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FA33CC9-E622-48CA-96FA-0377B6AEE47F}" type="slidenum">
              <a:rPr lang="en-US" smtClean="0"/>
              <a:pPr/>
              <a:t>59</a:t>
            </a:fld>
            <a:endParaRPr lang="en-US" dirty="0"/>
          </a:p>
        </p:txBody>
      </p:sp>
      <p:sp>
        <p:nvSpPr>
          <p:cNvPr id="10" name="Slide Number Placeholder 5">
            <a:extLst>
              <a:ext uri="{FF2B5EF4-FFF2-40B4-BE49-F238E27FC236}">
                <a16:creationId xmlns:a16="http://schemas.microsoft.com/office/drawing/2014/main" id="{9BA79F46-EECF-47D8-963E-4031CDFA37F5}"/>
              </a:ext>
            </a:extLst>
          </p:cNvPr>
          <p:cNvSpPr txBox="1">
            <a:spLocks/>
          </p:cNvSpPr>
          <p:nvPr/>
        </p:nvSpPr>
        <p:spPr>
          <a:xfrm>
            <a:off x="9299448" y="64282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106D9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FA33CC9-E622-48CA-96FA-0377B6AEE47F}" type="slidenum">
              <a:rPr lang="en-US" smtClean="0">
                <a:solidFill>
                  <a:schemeClr val="bg1"/>
                </a:solidFill>
              </a:rPr>
              <a:pPr/>
              <a:t>59</a:t>
            </a:fld>
            <a:endParaRPr lang="en-US" dirty="0">
              <a:solidFill>
                <a:schemeClr val="bg1"/>
              </a:solidFill>
            </a:endParaRPr>
          </a:p>
        </p:txBody>
      </p:sp>
    </p:spTree>
    <p:extLst>
      <p:ext uri="{BB962C8B-B14F-4D97-AF65-F5344CB8AC3E}">
        <p14:creationId xmlns:p14="http://schemas.microsoft.com/office/powerpoint/2010/main" val="1269628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10B6D9D-AED9-4BD9-A482-1F5718E78C4C}"/>
              </a:ext>
            </a:extLst>
          </p:cNvPr>
          <p:cNvGrpSpPr/>
          <p:nvPr/>
        </p:nvGrpSpPr>
        <p:grpSpPr>
          <a:xfrm>
            <a:off x="399390" y="899157"/>
            <a:ext cx="11317513" cy="5434427"/>
            <a:chOff x="294290" y="899157"/>
            <a:chExt cx="11317513" cy="5434427"/>
          </a:xfrm>
        </p:grpSpPr>
        <p:sp>
          <p:nvSpPr>
            <p:cNvPr id="23" name="Speech Bubble: Rectangle with Corners Rounded 22">
              <a:extLst>
                <a:ext uri="{FF2B5EF4-FFF2-40B4-BE49-F238E27FC236}">
                  <a16:creationId xmlns:a16="http://schemas.microsoft.com/office/drawing/2014/main" id="{F9C1ED24-1949-410C-89F5-FE02ECEE63F1}"/>
                </a:ext>
              </a:extLst>
            </p:cNvPr>
            <p:cNvSpPr/>
            <p:nvPr/>
          </p:nvSpPr>
          <p:spPr>
            <a:xfrm>
              <a:off x="4327387" y="4493263"/>
              <a:ext cx="7284416" cy="1840321"/>
            </a:xfrm>
            <a:prstGeom prst="wedgeRoundRectCallout">
              <a:avLst>
                <a:gd name="adj1" fmla="val -75809"/>
                <a:gd name="adj2" fmla="val -3209"/>
                <a:gd name="adj3" fmla="val 16667"/>
              </a:avLst>
            </a:prstGeom>
            <a:solidFill>
              <a:schemeClr val="accent3"/>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peech Bubble: Rectangle with Corners Rounded 21">
              <a:extLst>
                <a:ext uri="{FF2B5EF4-FFF2-40B4-BE49-F238E27FC236}">
                  <a16:creationId xmlns:a16="http://schemas.microsoft.com/office/drawing/2014/main" id="{FF62104C-2F15-4E65-A2BD-3492A0561D6C}"/>
                </a:ext>
              </a:extLst>
            </p:cNvPr>
            <p:cNvSpPr/>
            <p:nvPr/>
          </p:nvSpPr>
          <p:spPr>
            <a:xfrm>
              <a:off x="4625904" y="2512654"/>
              <a:ext cx="6985899" cy="1655731"/>
            </a:xfrm>
            <a:prstGeom prst="wedgeRoundRectCallout">
              <a:avLst>
                <a:gd name="adj1" fmla="val -64204"/>
                <a:gd name="adj2" fmla="val 18172"/>
                <a:gd name="adj3" fmla="val 16667"/>
              </a:avLst>
            </a:prstGeom>
            <a:solidFill>
              <a:srgbClr val="0F8C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peech Bubble: Rectangle with Corners Rounded 20">
              <a:extLst>
                <a:ext uri="{FF2B5EF4-FFF2-40B4-BE49-F238E27FC236}">
                  <a16:creationId xmlns:a16="http://schemas.microsoft.com/office/drawing/2014/main" id="{8A26DE6B-39DB-415A-B008-3743C5EF042C}"/>
                </a:ext>
              </a:extLst>
            </p:cNvPr>
            <p:cNvSpPr/>
            <p:nvPr/>
          </p:nvSpPr>
          <p:spPr>
            <a:xfrm>
              <a:off x="5345095" y="899157"/>
              <a:ext cx="6266708" cy="1288619"/>
            </a:xfrm>
            <a:prstGeom prst="wedgeRoundRectCallout">
              <a:avLst>
                <a:gd name="adj1" fmla="val -96908"/>
                <a:gd name="adj2" fmla="val 54457"/>
                <a:gd name="adj3" fmla="val 16667"/>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3FE58E9B-BB21-494A-B878-4FB4CD8D6F5D}"/>
                </a:ext>
              </a:extLst>
            </p:cNvPr>
            <p:cNvGrpSpPr/>
            <p:nvPr/>
          </p:nvGrpSpPr>
          <p:grpSpPr>
            <a:xfrm>
              <a:off x="294290" y="2123090"/>
              <a:ext cx="3300248" cy="3300248"/>
              <a:chOff x="756745" y="2123090"/>
              <a:chExt cx="3300248" cy="3300248"/>
            </a:xfrm>
          </p:grpSpPr>
          <p:sp>
            <p:nvSpPr>
              <p:cNvPr id="4" name="Oval 3">
                <a:extLst>
                  <a:ext uri="{FF2B5EF4-FFF2-40B4-BE49-F238E27FC236}">
                    <a16:creationId xmlns:a16="http://schemas.microsoft.com/office/drawing/2014/main" id="{B74B8B0A-5A11-436E-B421-06FEACE33975}"/>
                  </a:ext>
                </a:extLst>
              </p:cNvPr>
              <p:cNvSpPr/>
              <p:nvPr/>
            </p:nvSpPr>
            <p:spPr>
              <a:xfrm>
                <a:off x="1082566" y="2448911"/>
                <a:ext cx="2648606" cy="2648606"/>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r="100000" b="100000"/>
                </a:path>
                <a:tileRect l="-100000" t="-100000"/>
              </a:gradFill>
              <a:ln w="38100">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dirty="0">
                    <a:solidFill>
                      <a:schemeClr val="accent1">
                        <a:lumMod val="75000"/>
                      </a:schemeClr>
                    </a:solidFill>
                    <a:effectLst>
                      <a:outerShdw blurRad="38100" dist="38100" dir="2700000" algn="tl">
                        <a:srgbClr val="000000">
                          <a:alpha val="43137"/>
                        </a:srgbClr>
                      </a:outerShdw>
                    </a:effectLst>
                    <a:latin typeface="Franklin Gothic Medium" panose="020B0603020102020204" pitchFamily="34" charset="0"/>
                  </a:rPr>
                  <a:t>FHWA Guidance</a:t>
                </a:r>
                <a:endParaRPr lang="en-US" sz="3200" dirty="0">
                  <a:solidFill>
                    <a:schemeClr val="accent1">
                      <a:lumMod val="75000"/>
                    </a:schemeClr>
                  </a:solidFill>
                  <a:effectLst>
                    <a:outerShdw blurRad="38100" dist="38100" dir="2700000" algn="tl">
                      <a:srgbClr val="000000">
                        <a:alpha val="43137"/>
                      </a:srgbClr>
                    </a:outerShdw>
                  </a:effectLst>
                </a:endParaRPr>
              </a:p>
            </p:txBody>
          </p:sp>
          <p:sp>
            <p:nvSpPr>
              <p:cNvPr id="5" name="Oval 4">
                <a:extLst>
                  <a:ext uri="{FF2B5EF4-FFF2-40B4-BE49-F238E27FC236}">
                    <a16:creationId xmlns:a16="http://schemas.microsoft.com/office/drawing/2014/main" id="{34E40ADC-5C2C-4B05-9D63-D6EB6628E245}"/>
                  </a:ext>
                </a:extLst>
              </p:cNvPr>
              <p:cNvSpPr/>
              <p:nvPr/>
            </p:nvSpPr>
            <p:spPr>
              <a:xfrm>
                <a:off x="756745" y="2123090"/>
                <a:ext cx="3300248" cy="3300248"/>
              </a:xfrm>
              <a:prstGeom prst="ellipse">
                <a:avLst/>
              </a:prstGeom>
              <a:noFill/>
              <a:ln w="38100">
                <a:solidFill>
                  <a:schemeClr val="bg1"/>
                </a:solidFill>
                <a:prstDash val="sysDot"/>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3200" dirty="0">
                  <a:solidFill>
                    <a:schemeClr val="bg1"/>
                  </a:solidFill>
                  <a:effectLst>
                    <a:outerShdw blurRad="38100" dist="38100" dir="2700000" algn="tl">
                      <a:srgbClr val="000000">
                        <a:alpha val="43137"/>
                      </a:srgbClr>
                    </a:outerShdw>
                  </a:effectLst>
                </a:endParaRPr>
              </a:p>
            </p:txBody>
          </p:sp>
        </p:grpSp>
        <p:sp>
          <p:nvSpPr>
            <p:cNvPr id="6" name="TextBox 5">
              <a:extLst>
                <a:ext uri="{FF2B5EF4-FFF2-40B4-BE49-F238E27FC236}">
                  <a16:creationId xmlns:a16="http://schemas.microsoft.com/office/drawing/2014/main" id="{FFE55B21-E2B8-4878-A663-F6184BB8A79A}"/>
                </a:ext>
              </a:extLst>
            </p:cNvPr>
            <p:cNvSpPr txBox="1"/>
            <p:nvPr/>
          </p:nvSpPr>
          <p:spPr>
            <a:xfrm>
              <a:off x="5890925" y="979720"/>
              <a:ext cx="5622167" cy="1064266"/>
            </a:xfrm>
            <a:prstGeom prst="rect">
              <a:avLst/>
            </a:prstGeom>
            <a:noFill/>
          </p:spPr>
          <p:txBody>
            <a:bodyPr wrap="square" anchor="ctr">
              <a:spAutoFit/>
            </a:bodyPr>
            <a:lstStyle/>
            <a:p>
              <a:pPr marR="0" lvl="0">
                <a:lnSpc>
                  <a:spcPct val="107000"/>
                </a:lnSpc>
                <a:spcBef>
                  <a:spcPts val="0"/>
                </a:spcBef>
                <a:spcAft>
                  <a:spcPts val="800"/>
                </a:spcAft>
              </a:pPr>
              <a:r>
                <a:rPr lang="en-US" sz="2000" dirty="0">
                  <a:solidFill>
                    <a:schemeClr val="bg1"/>
                  </a:solidFill>
                  <a:effectLst>
                    <a:outerShdw blurRad="38100" dist="38100" dir="2700000" algn="tl">
                      <a:srgbClr val="000000">
                        <a:alpha val="43137"/>
                      </a:srgbClr>
                    </a:outerShdw>
                  </a:effectLst>
                  <a:latin typeface="Frutiger LT Std 45 Light" panose="020B0402020204020204" pitchFamily="34" charset="0"/>
                  <a:ea typeface="Calibri" panose="020F0502020204030204" pitchFamily="34" charset="0"/>
                  <a:cs typeface="Times New Roman" panose="02020603050405020304" pitchFamily="18" charset="0"/>
                </a:rPr>
                <a:t>A Purpose and Need Statement provides justification of why the proposed improvement should be implemented.  </a:t>
              </a:r>
            </a:p>
          </p:txBody>
        </p:sp>
        <p:sp>
          <p:nvSpPr>
            <p:cNvPr id="7" name="TextBox 6">
              <a:extLst>
                <a:ext uri="{FF2B5EF4-FFF2-40B4-BE49-F238E27FC236}">
                  <a16:creationId xmlns:a16="http://schemas.microsoft.com/office/drawing/2014/main" id="{52885681-6460-4EFD-AC39-8C0C8ED5EFFB}"/>
                </a:ext>
              </a:extLst>
            </p:cNvPr>
            <p:cNvSpPr txBox="1"/>
            <p:nvPr/>
          </p:nvSpPr>
          <p:spPr>
            <a:xfrm>
              <a:off x="5123383" y="2643725"/>
              <a:ext cx="6238306" cy="1393587"/>
            </a:xfrm>
            <a:prstGeom prst="rect">
              <a:avLst/>
            </a:prstGeom>
            <a:noFill/>
          </p:spPr>
          <p:txBody>
            <a:bodyPr wrap="square" anchor="ctr">
              <a:spAutoFit/>
            </a:bodyPr>
            <a:lstStyle/>
            <a:p>
              <a:pPr marR="0" lvl="0">
                <a:lnSpc>
                  <a:spcPct val="107000"/>
                </a:lnSpc>
                <a:spcBef>
                  <a:spcPts val="0"/>
                </a:spcBef>
                <a:spcAft>
                  <a:spcPts val="800"/>
                </a:spcAft>
              </a:pPr>
              <a:r>
                <a:rPr lang="en-US" sz="2000" dirty="0">
                  <a:solidFill>
                    <a:schemeClr val="bg1"/>
                  </a:solidFill>
                  <a:effectLst>
                    <a:outerShdw blurRad="38100" dist="38100" dir="2700000" algn="tl">
                      <a:srgbClr val="000000">
                        <a:alpha val="43137"/>
                      </a:srgbClr>
                    </a:outerShdw>
                  </a:effectLst>
                  <a:latin typeface="Frutiger LT Std 45 Light" panose="020B0402020204020204" pitchFamily="34" charset="0"/>
                  <a:ea typeface="Calibri" panose="020F0502020204030204" pitchFamily="34" charset="0"/>
                  <a:cs typeface="Times New Roman" panose="02020603050405020304" pitchFamily="18" charset="0"/>
                </a:rPr>
                <a:t>It drives the process for development and evaluation of reasonable, prudent, and practicable alternatives consideration, and ultimately the selection of a Preferred Alternative.  </a:t>
              </a:r>
            </a:p>
          </p:txBody>
        </p:sp>
        <p:sp>
          <p:nvSpPr>
            <p:cNvPr id="8" name="TextBox 7">
              <a:extLst>
                <a:ext uri="{FF2B5EF4-FFF2-40B4-BE49-F238E27FC236}">
                  <a16:creationId xmlns:a16="http://schemas.microsoft.com/office/drawing/2014/main" id="{1FA84363-F246-4EFD-A69D-CA85A1A3FD76}"/>
                </a:ext>
              </a:extLst>
            </p:cNvPr>
            <p:cNvSpPr txBox="1"/>
            <p:nvPr/>
          </p:nvSpPr>
          <p:spPr>
            <a:xfrm>
              <a:off x="4864137" y="4814014"/>
              <a:ext cx="6648955" cy="1064266"/>
            </a:xfrm>
            <a:prstGeom prst="rect">
              <a:avLst/>
            </a:prstGeom>
            <a:noFill/>
          </p:spPr>
          <p:txBody>
            <a:bodyPr wrap="square" anchor="ctr">
              <a:spAutoFit/>
            </a:bodyPr>
            <a:lstStyle/>
            <a:p>
              <a:pPr marR="0" lvl="0">
                <a:lnSpc>
                  <a:spcPct val="107000"/>
                </a:lnSpc>
                <a:spcBef>
                  <a:spcPts val="0"/>
                </a:spcBef>
                <a:spcAft>
                  <a:spcPts val="800"/>
                </a:spcAft>
              </a:pPr>
              <a:r>
                <a:rPr lang="en-US" sz="2000" dirty="0">
                  <a:effectLst>
                    <a:outerShdw blurRad="38100" dist="38100" dir="2700000" algn="tl">
                      <a:srgbClr val="000000">
                        <a:alpha val="43137"/>
                      </a:srgbClr>
                    </a:outerShdw>
                  </a:effectLst>
                  <a:latin typeface="Frutiger LT Std 45 Light" panose="020B0402020204020204" pitchFamily="34" charset="0"/>
                  <a:ea typeface="Calibri" panose="020F0502020204030204" pitchFamily="34" charset="0"/>
                  <a:cs typeface="Times New Roman" panose="02020603050405020304" pitchFamily="18" charset="0"/>
                </a:rPr>
                <a:t>It is comprehensive, as specific as possible, and is reexamined and updated as appropriate throughout the project development process.</a:t>
              </a:r>
            </a:p>
          </p:txBody>
        </p:sp>
        <p:grpSp>
          <p:nvGrpSpPr>
            <p:cNvPr id="14" name="Group 13">
              <a:extLst>
                <a:ext uri="{FF2B5EF4-FFF2-40B4-BE49-F238E27FC236}">
                  <a16:creationId xmlns:a16="http://schemas.microsoft.com/office/drawing/2014/main" id="{80257130-A855-481B-A237-DB042DF15CE4}"/>
                </a:ext>
              </a:extLst>
            </p:cNvPr>
            <p:cNvGrpSpPr/>
            <p:nvPr/>
          </p:nvGrpSpPr>
          <p:grpSpPr>
            <a:xfrm>
              <a:off x="2212429" y="1994337"/>
              <a:ext cx="362606" cy="362606"/>
              <a:chOff x="2212429" y="1994337"/>
              <a:chExt cx="362606" cy="362606"/>
            </a:xfrm>
          </p:grpSpPr>
          <p:sp>
            <p:nvSpPr>
              <p:cNvPr id="10" name="Oval 9">
                <a:extLst>
                  <a:ext uri="{FF2B5EF4-FFF2-40B4-BE49-F238E27FC236}">
                    <a16:creationId xmlns:a16="http://schemas.microsoft.com/office/drawing/2014/main" id="{AEF6D81C-3CCD-4C20-97B7-E0F60F0FA786}"/>
                  </a:ext>
                </a:extLst>
              </p:cNvPr>
              <p:cNvSpPr/>
              <p:nvPr/>
            </p:nvSpPr>
            <p:spPr>
              <a:xfrm>
                <a:off x="2212429" y="1994337"/>
                <a:ext cx="362606" cy="362606"/>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r="100000" b="100000"/>
                </a:path>
                <a:tileRect l="-100000" t="-100000"/>
              </a:gradFill>
              <a:ln w="38100">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3200" dirty="0">
                  <a:solidFill>
                    <a:schemeClr val="accent1">
                      <a:lumMod val="75000"/>
                    </a:schemeClr>
                  </a:solidFill>
                  <a:effectLst>
                    <a:outerShdw blurRad="38100" dist="38100" dir="2700000" algn="tl">
                      <a:srgbClr val="000000">
                        <a:alpha val="43137"/>
                      </a:srgbClr>
                    </a:outerShdw>
                  </a:effectLst>
                </a:endParaRPr>
              </a:p>
            </p:txBody>
          </p:sp>
          <p:sp>
            <p:nvSpPr>
              <p:cNvPr id="13" name="Oval 12">
                <a:extLst>
                  <a:ext uri="{FF2B5EF4-FFF2-40B4-BE49-F238E27FC236}">
                    <a16:creationId xmlns:a16="http://schemas.microsoft.com/office/drawing/2014/main" id="{7EEA8D54-F689-476C-81AC-8B6D7D948574}"/>
                  </a:ext>
                </a:extLst>
              </p:cNvPr>
              <p:cNvSpPr/>
              <p:nvPr/>
            </p:nvSpPr>
            <p:spPr>
              <a:xfrm>
                <a:off x="2309649" y="2091557"/>
                <a:ext cx="168166" cy="168166"/>
              </a:xfrm>
              <a:prstGeom prst="ellipse">
                <a:avLst/>
              </a:prstGeom>
              <a:solidFill>
                <a:srgbClr val="6ABEC8"/>
              </a:solidFill>
              <a:ln w="12700">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3200" dirty="0">
                  <a:solidFill>
                    <a:schemeClr val="accent1">
                      <a:lumMod val="75000"/>
                    </a:schemeClr>
                  </a:solidFill>
                  <a:effectLst>
                    <a:outerShdw blurRad="38100" dist="38100" dir="2700000" algn="tl">
                      <a:srgbClr val="000000">
                        <a:alpha val="43137"/>
                      </a:srgbClr>
                    </a:outerShdw>
                  </a:effectLst>
                </a:endParaRPr>
              </a:p>
            </p:txBody>
          </p:sp>
        </p:grpSp>
        <p:grpSp>
          <p:nvGrpSpPr>
            <p:cNvPr id="15" name="Group 14">
              <a:extLst>
                <a:ext uri="{FF2B5EF4-FFF2-40B4-BE49-F238E27FC236}">
                  <a16:creationId xmlns:a16="http://schemas.microsoft.com/office/drawing/2014/main" id="{B03F36FD-D2C1-4950-97CD-409C30539B74}"/>
                </a:ext>
              </a:extLst>
            </p:cNvPr>
            <p:cNvGrpSpPr/>
            <p:nvPr/>
          </p:nvGrpSpPr>
          <p:grpSpPr>
            <a:xfrm>
              <a:off x="3413235" y="3463359"/>
              <a:ext cx="362606" cy="362606"/>
              <a:chOff x="2212429" y="1994337"/>
              <a:chExt cx="362606" cy="362606"/>
            </a:xfrm>
          </p:grpSpPr>
          <p:sp>
            <p:nvSpPr>
              <p:cNvPr id="16" name="Oval 15">
                <a:extLst>
                  <a:ext uri="{FF2B5EF4-FFF2-40B4-BE49-F238E27FC236}">
                    <a16:creationId xmlns:a16="http://schemas.microsoft.com/office/drawing/2014/main" id="{6C43847D-DD81-450F-BD1D-A0071E8DFD96}"/>
                  </a:ext>
                </a:extLst>
              </p:cNvPr>
              <p:cNvSpPr/>
              <p:nvPr/>
            </p:nvSpPr>
            <p:spPr>
              <a:xfrm>
                <a:off x="2212429" y="1994337"/>
                <a:ext cx="362606" cy="362606"/>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r="100000" b="100000"/>
                </a:path>
                <a:tileRect l="-100000" t="-100000"/>
              </a:gradFill>
              <a:ln w="38100">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3200" dirty="0">
                  <a:solidFill>
                    <a:schemeClr val="accent1">
                      <a:lumMod val="75000"/>
                    </a:schemeClr>
                  </a:solidFill>
                  <a:effectLst>
                    <a:outerShdw blurRad="38100" dist="38100" dir="2700000" algn="tl">
                      <a:srgbClr val="000000">
                        <a:alpha val="43137"/>
                      </a:srgbClr>
                    </a:outerShdw>
                  </a:effectLst>
                </a:endParaRPr>
              </a:p>
            </p:txBody>
          </p:sp>
          <p:sp>
            <p:nvSpPr>
              <p:cNvPr id="17" name="Oval 16">
                <a:extLst>
                  <a:ext uri="{FF2B5EF4-FFF2-40B4-BE49-F238E27FC236}">
                    <a16:creationId xmlns:a16="http://schemas.microsoft.com/office/drawing/2014/main" id="{0C4BED32-414E-46F1-8571-F413FBC80ED9}"/>
                  </a:ext>
                </a:extLst>
              </p:cNvPr>
              <p:cNvSpPr/>
              <p:nvPr/>
            </p:nvSpPr>
            <p:spPr>
              <a:xfrm>
                <a:off x="2309649" y="2091557"/>
                <a:ext cx="168166" cy="168166"/>
              </a:xfrm>
              <a:prstGeom prst="ellipse">
                <a:avLst/>
              </a:prstGeom>
              <a:solidFill>
                <a:srgbClr val="0F8CCC"/>
              </a:solidFill>
              <a:ln w="12700">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3200" dirty="0">
                  <a:solidFill>
                    <a:schemeClr val="accent1">
                      <a:lumMod val="75000"/>
                    </a:schemeClr>
                  </a:solidFill>
                  <a:effectLst>
                    <a:outerShdw blurRad="38100" dist="38100" dir="2700000" algn="tl">
                      <a:srgbClr val="000000">
                        <a:alpha val="43137"/>
                      </a:srgbClr>
                    </a:outerShdw>
                  </a:effectLst>
                </a:endParaRPr>
              </a:p>
            </p:txBody>
          </p:sp>
        </p:grpSp>
        <p:grpSp>
          <p:nvGrpSpPr>
            <p:cNvPr id="18" name="Group 17">
              <a:extLst>
                <a:ext uri="{FF2B5EF4-FFF2-40B4-BE49-F238E27FC236}">
                  <a16:creationId xmlns:a16="http://schemas.microsoft.com/office/drawing/2014/main" id="{FE0B5D3C-EB9F-47BB-9A4C-E4A664EFB70F}"/>
                </a:ext>
              </a:extLst>
            </p:cNvPr>
            <p:cNvGrpSpPr/>
            <p:nvPr/>
          </p:nvGrpSpPr>
          <p:grpSpPr>
            <a:xfrm>
              <a:off x="2212429" y="5194740"/>
              <a:ext cx="362606" cy="362606"/>
              <a:chOff x="2212429" y="1994337"/>
              <a:chExt cx="362606" cy="362606"/>
            </a:xfrm>
          </p:grpSpPr>
          <p:sp>
            <p:nvSpPr>
              <p:cNvPr id="19" name="Oval 18">
                <a:extLst>
                  <a:ext uri="{FF2B5EF4-FFF2-40B4-BE49-F238E27FC236}">
                    <a16:creationId xmlns:a16="http://schemas.microsoft.com/office/drawing/2014/main" id="{377F406C-3D5C-4FD6-89FA-78C335C4E6A6}"/>
                  </a:ext>
                </a:extLst>
              </p:cNvPr>
              <p:cNvSpPr/>
              <p:nvPr/>
            </p:nvSpPr>
            <p:spPr>
              <a:xfrm>
                <a:off x="2212429" y="1994337"/>
                <a:ext cx="362606" cy="362606"/>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r="100000" b="100000"/>
                </a:path>
                <a:tileRect l="-100000" t="-100000"/>
              </a:gradFill>
              <a:ln w="38100">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3200" dirty="0">
                  <a:solidFill>
                    <a:schemeClr val="accent1">
                      <a:lumMod val="75000"/>
                    </a:schemeClr>
                  </a:solidFill>
                  <a:effectLst>
                    <a:outerShdw blurRad="38100" dist="38100" dir="2700000" algn="tl">
                      <a:srgbClr val="000000">
                        <a:alpha val="43137"/>
                      </a:srgbClr>
                    </a:outerShdw>
                  </a:effectLst>
                </a:endParaRPr>
              </a:p>
            </p:txBody>
          </p:sp>
          <p:sp>
            <p:nvSpPr>
              <p:cNvPr id="20" name="Oval 19">
                <a:extLst>
                  <a:ext uri="{FF2B5EF4-FFF2-40B4-BE49-F238E27FC236}">
                    <a16:creationId xmlns:a16="http://schemas.microsoft.com/office/drawing/2014/main" id="{348D1ADE-9528-435B-BF02-D1CCA363D480}"/>
                  </a:ext>
                </a:extLst>
              </p:cNvPr>
              <p:cNvSpPr/>
              <p:nvPr/>
            </p:nvSpPr>
            <p:spPr>
              <a:xfrm>
                <a:off x="2309649" y="2091557"/>
                <a:ext cx="168166" cy="168166"/>
              </a:xfrm>
              <a:prstGeom prst="ellipse">
                <a:avLst/>
              </a:prstGeom>
              <a:solidFill>
                <a:schemeClr val="accent3"/>
              </a:solidFill>
              <a:ln w="12700">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3200" dirty="0">
                  <a:solidFill>
                    <a:schemeClr val="accent1">
                      <a:lumMod val="75000"/>
                    </a:schemeClr>
                  </a:solidFill>
                  <a:effectLst>
                    <a:outerShdw blurRad="38100" dist="38100" dir="2700000" algn="tl">
                      <a:srgbClr val="000000">
                        <a:alpha val="43137"/>
                      </a:srgbClr>
                    </a:outerShdw>
                  </a:effectLst>
                </a:endParaRPr>
              </a:p>
            </p:txBody>
          </p:sp>
        </p:grpSp>
      </p:grpSp>
      <p:sp>
        <p:nvSpPr>
          <p:cNvPr id="27" name="Title 26">
            <a:extLst>
              <a:ext uri="{FF2B5EF4-FFF2-40B4-BE49-F238E27FC236}">
                <a16:creationId xmlns:a16="http://schemas.microsoft.com/office/drawing/2014/main" id="{C39DEA75-78A5-41B8-9E04-2848B7DBBD23}"/>
              </a:ext>
            </a:extLst>
          </p:cNvPr>
          <p:cNvSpPr>
            <a:spLocks noGrp="1"/>
          </p:cNvSpPr>
          <p:nvPr>
            <p:ph type="title"/>
          </p:nvPr>
        </p:nvSpPr>
        <p:spPr/>
        <p:txBody>
          <a:bodyPr/>
          <a:lstStyle/>
          <a:p>
            <a:r>
              <a:rPr lang="en-US" dirty="0">
                <a:latin typeface="Frutiger LT Std 45 Light" panose="020B0402020204020204" pitchFamily="34" charset="0"/>
              </a:rPr>
              <a:t>What is a Purpose and Need Statement?</a:t>
            </a:r>
            <a:endParaRPr lang="en-US" dirty="0"/>
          </a:p>
        </p:txBody>
      </p:sp>
      <p:sp>
        <p:nvSpPr>
          <p:cNvPr id="28" name="Slide Number Placeholder 5">
            <a:extLst>
              <a:ext uri="{FF2B5EF4-FFF2-40B4-BE49-F238E27FC236}">
                <a16:creationId xmlns:a16="http://schemas.microsoft.com/office/drawing/2014/main" id="{6DEFD2A7-9657-4003-A0E6-6529C2218545}"/>
              </a:ext>
            </a:extLst>
          </p:cNvPr>
          <p:cNvSpPr>
            <a:spLocks noGrp="1"/>
          </p:cNvSpPr>
          <p:nvPr>
            <p:ph type="sldNum" sz="quarter" idx="12"/>
          </p:nvPr>
        </p:nvSpPr>
        <p:spPr>
          <a:xfrm>
            <a:off x="9300713" y="6432129"/>
            <a:ext cx="2743200" cy="365125"/>
          </a:xfrm>
        </p:spPr>
        <p:txBody>
          <a:bodyPr/>
          <a:lstStyle>
            <a:lvl1pPr>
              <a:defRPr>
                <a:solidFill>
                  <a:srgbClr val="106D98"/>
                </a:solidFill>
              </a:defRPr>
            </a:lvl1pPr>
          </a:lstStyle>
          <a:p>
            <a:fld id="{0FA33CC9-E622-48CA-96FA-0377B6AEE47F}" type="slidenum">
              <a:rPr lang="en-US" smtClean="0"/>
              <a:pPr/>
              <a:t>6</a:t>
            </a:fld>
            <a:endParaRPr lang="en-US" dirty="0"/>
          </a:p>
        </p:txBody>
      </p:sp>
    </p:spTree>
    <p:extLst>
      <p:ext uri="{BB962C8B-B14F-4D97-AF65-F5344CB8AC3E}">
        <p14:creationId xmlns:p14="http://schemas.microsoft.com/office/powerpoint/2010/main" val="2999273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Resources</a:t>
            </a:r>
          </a:p>
        </p:txBody>
      </p:sp>
      <p:graphicFrame>
        <p:nvGraphicFramePr>
          <p:cNvPr id="2" name="Content Placeholder 1">
            <a:extLst>
              <a:ext uri="{FF2B5EF4-FFF2-40B4-BE49-F238E27FC236}">
                <a16:creationId xmlns:a16="http://schemas.microsoft.com/office/drawing/2014/main" id="{0BC64B77-56B1-46D2-B8CC-2D62B8260254}"/>
              </a:ext>
            </a:extLst>
          </p:cNvPr>
          <p:cNvGraphicFramePr>
            <a:graphicFrameLocks noGrp="1"/>
          </p:cNvGraphicFramePr>
          <p:nvPr>
            <p:ph idx="1"/>
            <p:extLst>
              <p:ext uri="{D42A27DB-BD31-4B8C-83A1-F6EECF244321}">
                <p14:modId xmlns:p14="http://schemas.microsoft.com/office/powerpoint/2010/main" val="4253391289"/>
              </p:ext>
            </p:extLst>
          </p:nvPr>
        </p:nvGraphicFramePr>
        <p:xfrm>
          <a:off x="265057" y="1016733"/>
          <a:ext cx="10921998" cy="5156985"/>
        </p:xfrm>
        <a:graphic>
          <a:graphicData uri="http://schemas.openxmlformats.org/drawingml/2006/table">
            <a:tbl>
              <a:tblPr firstRow="1" firstCol="1" bandRow="1">
                <a:tableStyleId>{5C22544A-7EE6-4342-B048-85BDC9FD1C3A}</a:tableStyleId>
              </a:tblPr>
              <a:tblGrid>
                <a:gridCol w="1621176">
                  <a:extLst>
                    <a:ext uri="{9D8B030D-6E8A-4147-A177-3AD203B41FA5}">
                      <a16:colId xmlns:a16="http://schemas.microsoft.com/office/drawing/2014/main" val="2561487385"/>
                    </a:ext>
                  </a:extLst>
                </a:gridCol>
                <a:gridCol w="4279693">
                  <a:extLst>
                    <a:ext uri="{9D8B030D-6E8A-4147-A177-3AD203B41FA5}">
                      <a16:colId xmlns:a16="http://schemas.microsoft.com/office/drawing/2014/main" val="2223948701"/>
                    </a:ext>
                  </a:extLst>
                </a:gridCol>
                <a:gridCol w="3887603">
                  <a:extLst>
                    <a:ext uri="{9D8B030D-6E8A-4147-A177-3AD203B41FA5}">
                      <a16:colId xmlns:a16="http://schemas.microsoft.com/office/drawing/2014/main" val="441518249"/>
                    </a:ext>
                  </a:extLst>
                </a:gridCol>
                <a:gridCol w="1133526">
                  <a:extLst>
                    <a:ext uri="{9D8B030D-6E8A-4147-A177-3AD203B41FA5}">
                      <a16:colId xmlns:a16="http://schemas.microsoft.com/office/drawing/2014/main" val="2554834565"/>
                    </a:ext>
                  </a:extLst>
                </a:gridCol>
              </a:tblGrid>
              <a:tr h="605215">
                <a:tc>
                  <a:txBody>
                    <a:bodyPr/>
                    <a:lstStyle/>
                    <a:p>
                      <a:pPr marL="0" marR="0">
                        <a:lnSpc>
                          <a:spcPct val="107000"/>
                        </a:lnSpc>
                        <a:spcBef>
                          <a:spcPts val="0"/>
                        </a:spcBef>
                        <a:spcAft>
                          <a:spcPts val="0"/>
                        </a:spcAft>
                      </a:pPr>
                      <a:endParaRPr lang="en-US" sz="1300" dirty="0">
                        <a:effectLst/>
                        <a:latin typeface="Frutiger LT Std 45 Light" panose="020B0402020204020204" pitchFamily="34" charset="0"/>
                      </a:endParaRPr>
                    </a:p>
                    <a:p>
                      <a:pPr marL="0" marR="0">
                        <a:lnSpc>
                          <a:spcPct val="107000"/>
                        </a:lnSpc>
                        <a:spcBef>
                          <a:spcPts val="0"/>
                        </a:spcBef>
                        <a:spcAft>
                          <a:spcPts val="0"/>
                        </a:spcAft>
                      </a:pPr>
                      <a:r>
                        <a:rPr lang="en-US" sz="1300" dirty="0">
                          <a:effectLst/>
                          <a:latin typeface="Frutiger LT Std 45 Light" panose="020B0402020204020204" pitchFamily="34" charset="0"/>
                        </a:rPr>
                        <a:t>Federal Agency</a:t>
                      </a:r>
                    </a:p>
                    <a:p>
                      <a:pPr marL="0" marR="0">
                        <a:lnSpc>
                          <a:spcPct val="107000"/>
                        </a:lnSpc>
                        <a:spcBef>
                          <a:spcPts val="0"/>
                        </a:spcBef>
                        <a:spcAft>
                          <a:spcPts val="0"/>
                        </a:spcAft>
                      </a:pP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endParaRPr lang="en-US" sz="1300" dirty="0">
                        <a:effectLst/>
                        <a:latin typeface="Frutiger LT Std 45 Light" panose="020B0402020204020204" pitchFamily="34" charset="0"/>
                      </a:endParaRPr>
                    </a:p>
                    <a:p>
                      <a:pPr marL="0" marR="0">
                        <a:lnSpc>
                          <a:spcPct val="107000"/>
                        </a:lnSpc>
                        <a:spcBef>
                          <a:spcPts val="0"/>
                        </a:spcBef>
                        <a:spcAft>
                          <a:spcPts val="0"/>
                        </a:spcAft>
                      </a:pPr>
                      <a:r>
                        <a:rPr lang="en-US" sz="1300" dirty="0">
                          <a:effectLst/>
                          <a:latin typeface="Frutiger LT Std 45 Light" panose="020B0402020204020204" pitchFamily="34" charset="0"/>
                        </a:rPr>
                        <a:t>Title</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endParaRPr lang="en-US" sz="1300" dirty="0">
                        <a:effectLst/>
                        <a:latin typeface="Frutiger LT Std 45 Light" panose="020B0402020204020204" pitchFamily="34" charset="0"/>
                      </a:endParaRPr>
                    </a:p>
                    <a:p>
                      <a:pPr marL="0" marR="0">
                        <a:lnSpc>
                          <a:spcPct val="107000"/>
                        </a:lnSpc>
                        <a:spcBef>
                          <a:spcPts val="0"/>
                        </a:spcBef>
                        <a:spcAft>
                          <a:spcPts val="0"/>
                        </a:spcAft>
                      </a:pPr>
                      <a:r>
                        <a:rPr lang="en-US" sz="1300" dirty="0">
                          <a:effectLst/>
                          <a:latin typeface="Frutiger LT Std 45 Light" panose="020B0402020204020204" pitchFamily="34" charset="0"/>
                        </a:rPr>
                        <a:t>Source</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Resource Type</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extLst>
                  <a:ext uri="{0D108BD9-81ED-4DB2-BD59-A6C34878D82A}">
                    <a16:rowId xmlns:a16="http://schemas.microsoft.com/office/drawing/2014/main" val="1944818395"/>
                  </a:ext>
                </a:extLst>
              </a:tr>
              <a:tr h="564289">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CEQ</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Regulations for Implementing the Procedural Provisions of the National Environmental Policy Act (NEPA</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40 CFR Section 1500 - 1508</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Federal Statutes</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extLst>
                  <a:ext uri="{0D108BD9-81ED-4DB2-BD59-A6C34878D82A}">
                    <a16:rowId xmlns:a16="http://schemas.microsoft.com/office/drawing/2014/main" val="383701646"/>
                  </a:ext>
                </a:extLst>
              </a:tr>
              <a:tr h="564289">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FHWA, FRA, FTA, and US DOT</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Part 771 - Environmental Impact and Related Procedures</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23 CFR Section 771</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Federal Regulations</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extLst>
                  <a:ext uri="{0D108BD9-81ED-4DB2-BD59-A6C34878D82A}">
                    <a16:rowId xmlns:a16="http://schemas.microsoft.com/office/drawing/2014/main" val="985598875"/>
                  </a:ext>
                </a:extLst>
              </a:tr>
              <a:tr h="674281">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FHWA, FTA</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Linking the Transportation Planning and NEPA Processes</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23 CFR Appendix A to Part 450</a:t>
                      </a:r>
                    </a:p>
                    <a:p>
                      <a:pPr marL="0" marR="0">
                        <a:lnSpc>
                          <a:spcPct val="107000"/>
                        </a:lnSpc>
                        <a:spcBef>
                          <a:spcPts val="0"/>
                        </a:spcBef>
                        <a:spcAft>
                          <a:spcPts val="0"/>
                        </a:spcAft>
                      </a:pPr>
                      <a:r>
                        <a:rPr lang="en-US" sz="1300" dirty="0">
                          <a:effectLst/>
                          <a:latin typeface="Frutiger LT Std 45 Light" panose="020B0402020204020204" pitchFamily="34" charset="0"/>
                        </a:rPr>
                        <a:t> </a:t>
                      </a:r>
                    </a:p>
                    <a:p>
                      <a:pPr marL="0" marR="0">
                        <a:lnSpc>
                          <a:spcPct val="107000"/>
                        </a:lnSpc>
                        <a:spcBef>
                          <a:spcPts val="0"/>
                        </a:spcBef>
                        <a:spcAft>
                          <a:spcPts val="0"/>
                        </a:spcAft>
                      </a:pPr>
                      <a:r>
                        <a:rPr lang="en-US" sz="1300" dirty="0">
                          <a:effectLst/>
                          <a:latin typeface="Frutiger LT Std 45 Light" panose="020B0402020204020204" pitchFamily="34" charset="0"/>
                        </a:rPr>
                        <a:t> </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Federal Regulations</a:t>
                      </a:r>
                    </a:p>
                    <a:p>
                      <a:pPr marL="0" marR="0">
                        <a:lnSpc>
                          <a:spcPct val="107000"/>
                        </a:lnSpc>
                        <a:spcBef>
                          <a:spcPts val="0"/>
                        </a:spcBef>
                        <a:spcAft>
                          <a:spcPts val="0"/>
                        </a:spcAft>
                      </a:pP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extLst>
                  <a:ext uri="{0D108BD9-81ED-4DB2-BD59-A6C34878D82A}">
                    <a16:rowId xmlns:a16="http://schemas.microsoft.com/office/drawing/2014/main" val="2530778703"/>
                  </a:ext>
                </a:extLst>
              </a:tr>
              <a:tr h="902737">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FDOT with NEPA Assignment</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Project Development and Environment Manual (PD&amp;E) July 2020</a:t>
                      </a:r>
                    </a:p>
                    <a:p>
                      <a:pPr marL="0" marR="0">
                        <a:lnSpc>
                          <a:spcPct val="107000"/>
                        </a:lnSpc>
                        <a:spcBef>
                          <a:spcPts val="0"/>
                        </a:spcBef>
                        <a:spcAft>
                          <a:spcPts val="0"/>
                        </a:spcAft>
                      </a:pPr>
                      <a:r>
                        <a:rPr lang="en-US" sz="1300" dirty="0">
                          <a:effectLst/>
                          <a:latin typeface="Frutiger LT Std 45 Light" panose="020B0402020204020204" pitchFamily="34" charset="0"/>
                        </a:rPr>
                        <a:t>Part 2, Chapter 1 Project Description and Purpose and Need</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solidFill>
                            <a:srgbClr val="0F8CCC"/>
                          </a:solidFill>
                          <a:latin typeface="Frutiger LT Std 45 Light" panose="020B0402020204020204" pitchFamily="34" charset="0"/>
                        </a:rPr>
                        <a:t>https://www.fdot.gov/environment/pubs/pdeman/pdeman-current </a:t>
                      </a:r>
                      <a:endParaRPr lang="en-US" sz="1300" dirty="0">
                        <a:solidFill>
                          <a:srgbClr val="0F8CCC"/>
                        </a:solidFill>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Guidance</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extLst>
                  <a:ext uri="{0D108BD9-81ED-4DB2-BD59-A6C34878D82A}">
                    <a16:rowId xmlns:a16="http://schemas.microsoft.com/office/drawing/2014/main" val="3598547724"/>
                  </a:ext>
                </a:extLst>
              </a:tr>
              <a:tr h="217369">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FHWA</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Environmental Review Toolkit</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u="none" dirty="0">
                          <a:solidFill>
                            <a:srgbClr val="0F8CCC"/>
                          </a:solidFill>
                          <a:effectLst/>
                          <a:latin typeface="Frutiger LT Std 45 Light" panose="020B0402020204020204" pitchFamily="34" charset="0"/>
                        </a:rPr>
                        <a:t>http://www.environment.fhwa.dot.gov/index.asp </a:t>
                      </a:r>
                      <a:endParaRPr lang="en-US" sz="1300" u="none" dirty="0">
                        <a:solidFill>
                          <a:srgbClr val="0F8CCC"/>
                        </a:solidFill>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Guidance</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extLst>
                  <a:ext uri="{0D108BD9-81ED-4DB2-BD59-A6C34878D82A}">
                    <a16:rowId xmlns:a16="http://schemas.microsoft.com/office/drawing/2014/main" val="4229045424"/>
                  </a:ext>
                </a:extLst>
              </a:tr>
              <a:tr h="217369">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FHWA</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FHWA Technical Advisory T 6640.8A</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u="none" dirty="0">
                          <a:solidFill>
                            <a:srgbClr val="0F8CCC"/>
                          </a:solidFill>
                          <a:latin typeface="Frutiger LT Std 45 Light" panose="020B0402020204020204" pitchFamily="34" charset="0"/>
                        </a:rPr>
                        <a:t>Environmental Review Toolkit (dot.gov)</a:t>
                      </a: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Guidance</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extLst>
                  <a:ext uri="{0D108BD9-81ED-4DB2-BD59-A6C34878D82A}">
                    <a16:rowId xmlns:a16="http://schemas.microsoft.com/office/drawing/2014/main" val="1313840804"/>
                  </a:ext>
                </a:extLst>
              </a:tr>
              <a:tr h="445825">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FTA</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Standard Operating Procedures (SOP) Number 4, “Purpose and Need”</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u="none" dirty="0">
                          <a:solidFill>
                            <a:srgbClr val="0F8CCC"/>
                          </a:solidFill>
                          <a:effectLst/>
                          <a:latin typeface="Frutiger LT Std 45 Light" panose="020B0402020204020204" pitchFamily="34" charset="0"/>
                        </a:rPr>
                        <a:t>Environmental Standard Operating Procedures | FTA (dot.gov)</a:t>
                      </a:r>
                      <a:endParaRPr lang="en-US" sz="1300" u="none" dirty="0">
                        <a:solidFill>
                          <a:srgbClr val="0F8CCC"/>
                        </a:solidFill>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Guidance</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extLst>
                  <a:ext uri="{0D108BD9-81ED-4DB2-BD59-A6C34878D82A}">
                    <a16:rowId xmlns:a16="http://schemas.microsoft.com/office/drawing/2014/main" val="1012835131"/>
                  </a:ext>
                </a:extLst>
              </a:tr>
              <a:tr h="946113">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AASHTO Practitioner’s Handbook</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solidFill>
                            <a:schemeClr val="tx1"/>
                          </a:solidFill>
                          <a:effectLst/>
                          <a:latin typeface="Frutiger LT Std 45 Light" panose="020B0402020204020204" pitchFamily="34" charset="0"/>
                        </a:rPr>
                        <a:t>Defining the Purpose and Need and Determining</a:t>
                      </a:r>
                    </a:p>
                    <a:p>
                      <a:pPr marL="0" marR="0">
                        <a:lnSpc>
                          <a:spcPct val="107000"/>
                        </a:lnSpc>
                        <a:spcBef>
                          <a:spcPts val="0"/>
                        </a:spcBef>
                        <a:spcAft>
                          <a:spcPts val="0"/>
                        </a:spcAft>
                      </a:pPr>
                      <a:r>
                        <a:rPr lang="en-US" sz="1300" dirty="0">
                          <a:solidFill>
                            <a:schemeClr val="tx1"/>
                          </a:solidFill>
                          <a:effectLst/>
                          <a:latin typeface="Frutiger LT Std 45 Light" panose="020B0402020204020204" pitchFamily="34" charset="0"/>
                        </a:rPr>
                        <a:t>the Range of Alternatives for Transportation Projects - Aug 2016</a:t>
                      </a:r>
                    </a:p>
                    <a:p>
                      <a:pPr marL="0" marR="0">
                        <a:lnSpc>
                          <a:spcPct val="107000"/>
                        </a:lnSpc>
                        <a:spcBef>
                          <a:spcPts val="0"/>
                        </a:spcBef>
                        <a:spcAft>
                          <a:spcPts val="0"/>
                        </a:spcAft>
                      </a:pPr>
                      <a:r>
                        <a:rPr lang="en-US" sz="1300" dirty="0">
                          <a:solidFill>
                            <a:srgbClr val="0F8CCC"/>
                          </a:solidFill>
                          <a:effectLst/>
                          <a:latin typeface="Frutiger LT Std 45 Light" panose="020B0402020204020204" pitchFamily="34" charset="0"/>
                        </a:rPr>
                        <a:t> </a:t>
                      </a:r>
                      <a:endParaRPr lang="en-US" sz="1300" dirty="0">
                        <a:solidFill>
                          <a:srgbClr val="0F8CCC"/>
                        </a:solidFill>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u="none" dirty="0">
                          <a:solidFill>
                            <a:srgbClr val="0F8CCC"/>
                          </a:solidFill>
                          <a:effectLst/>
                          <a:latin typeface="Frutiger LT Std 45 Light" panose="020B0402020204020204" pitchFamily="34" charset="0"/>
                        </a:rPr>
                        <a:t>https://environment.transportation.org/resources/practitioners-handbooks/ </a:t>
                      </a:r>
                      <a:endParaRPr lang="en-US" sz="1300" u="none" dirty="0">
                        <a:solidFill>
                          <a:srgbClr val="0F8CCC"/>
                        </a:solidFill>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tc>
                  <a:txBody>
                    <a:bodyPr/>
                    <a:lstStyle/>
                    <a:p>
                      <a:pPr marL="0" marR="0">
                        <a:lnSpc>
                          <a:spcPct val="107000"/>
                        </a:lnSpc>
                        <a:spcBef>
                          <a:spcPts val="0"/>
                        </a:spcBef>
                        <a:spcAft>
                          <a:spcPts val="0"/>
                        </a:spcAft>
                      </a:pPr>
                      <a:r>
                        <a:rPr lang="en-US" sz="1300" dirty="0">
                          <a:effectLst/>
                          <a:latin typeface="Frutiger LT Std 45 Light" panose="020B0402020204020204" pitchFamily="34" charset="0"/>
                        </a:rPr>
                        <a:t>Guidance</a:t>
                      </a:r>
                      <a:endParaRPr lang="en-US" sz="1300" dirty="0">
                        <a:effectLst/>
                        <a:latin typeface="Frutiger LT Std 45 Light" panose="020B0402020204020204" pitchFamily="34" charset="0"/>
                        <a:ea typeface="Calibri" panose="020F0502020204030204" pitchFamily="34" charset="0"/>
                        <a:cs typeface="Times New Roman" panose="02020603050405020304" pitchFamily="18" charset="0"/>
                      </a:endParaRPr>
                    </a:p>
                  </a:txBody>
                  <a:tcPr marL="58252" marR="58252" marT="0" marB="0"/>
                </a:tc>
                <a:extLst>
                  <a:ext uri="{0D108BD9-81ED-4DB2-BD59-A6C34878D82A}">
                    <a16:rowId xmlns:a16="http://schemas.microsoft.com/office/drawing/2014/main" val="4017722054"/>
                  </a:ext>
                </a:extLst>
              </a:tr>
            </a:tbl>
          </a:graphicData>
        </a:graphic>
      </p:graphicFrame>
      <p:sp>
        <p:nvSpPr>
          <p:cNvPr id="5" name="Slide Number Placeholder 5">
            <a:extLst>
              <a:ext uri="{FF2B5EF4-FFF2-40B4-BE49-F238E27FC236}">
                <a16:creationId xmlns:a16="http://schemas.microsoft.com/office/drawing/2014/main" id="{CFE27AA9-B72B-4959-8229-982ADA75DDBF}"/>
              </a:ext>
            </a:extLst>
          </p:cNvPr>
          <p:cNvSpPr txBox="1">
            <a:spLocks/>
          </p:cNvSpPr>
          <p:nvPr/>
        </p:nvSpPr>
        <p:spPr>
          <a:xfrm>
            <a:off x="9299448" y="64282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106D9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FA33CC9-E622-48CA-96FA-0377B6AEE47F}" type="slidenum">
              <a:rPr lang="en-US" smtClean="0">
                <a:solidFill>
                  <a:schemeClr val="bg1"/>
                </a:solidFill>
              </a:rPr>
              <a:pPr/>
              <a:t>60</a:t>
            </a:fld>
            <a:endParaRPr lang="en-US" dirty="0">
              <a:solidFill>
                <a:schemeClr val="bg1"/>
              </a:solidFill>
            </a:endParaRPr>
          </a:p>
        </p:txBody>
      </p:sp>
    </p:spTree>
    <p:extLst>
      <p:ext uri="{BB962C8B-B14F-4D97-AF65-F5344CB8AC3E}">
        <p14:creationId xmlns:p14="http://schemas.microsoft.com/office/powerpoint/2010/main" val="2605743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6C5FD7-65D6-4AE8-8EC1-4B50C27F87C9}"/>
              </a:ext>
            </a:extLst>
          </p:cNvPr>
          <p:cNvPicPr>
            <a:picLocks noChangeAspect="1"/>
          </p:cNvPicPr>
          <p:nvPr/>
        </p:nvPicPr>
        <p:blipFill>
          <a:blip r:embed="rId3"/>
          <a:stretch>
            <a:fillRect/>
          </a:stretch>
        </p:blipFill>
        <p:spPr>
          <a:xfrm>
            <a:off x="2507673" y="-46690"/>
            <a:ext cx="9684327" cy="6897469"/>
          </a:xfrm>
          <a:prstGeom prst="rect">
            <a:avLst/>
          </a:prstGeom>
        </p:spPr>
      </p:pic>
      <p:sp>
        <p:nvSpPr>
          <p:cNvPr id="19" name="Title 18">
            <a:extLst>
              <a:ext uri="{FF2B5EF4-FFF2-40B4-BE49-F238E27FC236}">
                <a16:creationId xmlns:a16="http://schemas.microsoft.com/office/drawing/2014/main" id="{3000D3E2-2F73-421C-9CE9-2C19A807ED17}"/>
              </a:ext>
            </a:extLst>
          </p:cNvPr>
          <p:cNvSpPr>
            <a:spLocks noGrp="1"/>
          </p:cNvSpPr>
          <p:nvPr>
            <p:ph type="title"/>
          </p:nvPr>
        </p:nvSpPr>
        <p:spPr>
          <a:xfrm>
            <a:off x="363090" y="29702"/>
            <a:ext cx="10922479" cy="766749"/>
          </a:xfrm>
        </p:spPr>
        <p:txBody>
          <a:bodyPr/>
          <a:lstStyle/>
          <a:p>
            <a:r>
              <a:rPr lang="en-US" dirty="0"/>
              <a:t>Opening Slide</a:t>
            </a:r>
          </a:p>
        </p:txBody>
      </p:sp>
      <p:sp>
        <p:nvSpPr>
          <p:cNvPr id="23" name="Slide Number Placeholder 5">
            <a:extLst>
              <a:ext uri="{FF2B5EF4-FFF2-40B4-BE49-F238E27FC236}">
                <a16:creationId xmlns:a16="http://schemas.microsoft.com/office/drawing/2014/main" id="{F43C6073-C1E7-42AB-895C-0D67CBF44920}"/>
              </a:ext>
            </a:extLst>
          </p:cNvPr>
          <p:cNvSpPr>
            <a:spLocks noGrp="1"/>
          </p:cNvSpPr>
          <p:nvPr>
            <p:ph type="sldNum" sz="quarter" idx="12"/>
          </p:nvPr>
        </p:nvSpPr>
        <p:spPr>
          <a:xfrm>
            <a:off x="9300713" y="6485654"/>
            <a:ext cx="2743200" cy="365125"/>
          </a:xfrm>
        </p:spPr>
        <p:txBody>
          <a:bodyPr/>
          <a:lstStyle>
            <a:lvl1pPr>
              <a:defRPr>
                <a:solidFill>
                  <a:srgbClr val="106D98"/>
                </a:solidFill>
              </a:defRPr>
            </a:lvl1pPr>
          </a:lstStyle>
          <a:p>
            <a:fld id="{0FA33CC9-E622-48CA-96FA-0377B6AEE47F}" type="slidenum">
              <a:rPr lang="en-US" smtClean="0">
                <a:solidFill>
                  <a:schemeClr val="bg1"/>
                </a:solidFill>
              </a:rPr>
              <a:pPr/>
              <a:t>61</a:t>
            </a:fld>
            <a:endParaRPr lang="en-US" dirty="0">
              <a:solidFill>
                <a:schemeClr val="bg1"/>
              </a:solidFill>
            </a:endParaRPr>
          </a:p>
        </p:txBody>
      </p:sp>
      <p:sp>
        <p:nvSpPr>
          <p:cNvPr id="5" name="Google Shape;94;p11">
            <a:extLst>
              <a:ext uri="{FF2B5EF4-FFF2-40B4-BE49-F238E27FC236}">
                <a16:creationId xmlns:a16="http://schemas.microsoft.com/office/drawing/2014/main" id="{6404247A-2BDC-4B77-8F8D-300BAB67368E}"/>
              </a:ext>
            </a:extLst>
          </p:cNvPr>
          <p:cNvSpPr/>
          <p:nvPr/>
        </p:nvSpPr>
        <p:spPr>
          <a:xfrm>
            <a:off x="-139898" y="-105714"/>
            <a:ext cx="5964227" cy="7037456"/>
          </a:xfrm>
          <a:custGeom>
            <a:avLst/>
            <a:gdLst>
              <a:gd name="connsiteX0" fmla="*/ 132505 w 132505"/>
              <a:gd name="connsiteY0" fmla="*/ 207264 h 208586"/>
              <a:gd name="connsiteX1" fmla="*/ 25063 w 132505"/>
              <a:gd name="connsiteY1" fmla="*/ 0 h 208586"/>
              <a:gd name="connsiteX2" fmla="*/ 0 w 132505"/>
              <a:gd name="connsiteY2" fmla="*/ 66606 h 208586"/>
              <a:gd name="connsiteX3" fmla="*/ 1322 w 132505"/>
              <a:gd name="connsiteY3" fmla="*/ 208586 h 208586"/>
              <a:gd name="connsiteX4" fmla="*/ 132505 w 132505"/>
              <a:gd name="connsiteY4" fmla="*/ 207264 h 208586"/>
              <a:gd name="connsiteX0" fmla="*/ 132505 w 132505"/>
              <a:gd name="connsiteY0" fmla="*/ 143366 h 144688"/>
              <a:gd name="connsiteX1" fmla="*/ 58835 w 132505"/>
              <a:gd name="connsiteY1" fmla="*/ 0 h 144688"/>
              <a:gd name="connsiteX2" fmla="*/ 0 w 132505"/>
              <a:gd name="connsiteY2" fmla="*/ 2708 h 144688"/>
              <a:gd name="connsiteX3" fmla="*/ 1322 w 132505"/>
              <a:gd name="connsiteY3" fmla="*/ 144688 h 144688"/>
              <a:gd name="connsiteX4" fmla="*/ 132505 w 132505"/>
              <a:gd name="connsiteY4" fmla="*/ 143366 h 144688"/>
              <a:gd name="connsiteX0" fmla="*/ 132505 w 132505"/>
              <a:gd name="connsiteY0" fmla="*/ 144166 h 145488"/>
              <a:gd name="connsiteX1" fmla="*/ 58835 w 132505"/>
              <a:gd name="connsiteY1" fmla="*/ 800 h 145488"/>
              <a:gd name="connsiteX2" fmla="*/ 0 w 132505"/>
              <a:gd name="connsiteY2" fmla="*/ 0 h 145488"/>
              <a:gd name="connsiteX3" fmla="*/ 1322 w 132505"/>
              <a:gd name="connsiteY3" fmla="*/ 145488 h 145488"/>
              <a:gd name="connsiteX4" fmla="*/ 132505 w 132505"/>
              <a:gd name="connsiteY4" fmla="*/ 144166 h 145488"/>
              <a:gd name="connsiteX0" fmla="*/ 132505 w 132505"/>
              <a:gd name="connsiteY0" fmla="*/ 144166 h 145488"/>
              <a:gd name="connsiteX1" fmla="*/ 58394 w 132505"/>
              <a:gd name="connsiteY1" fmla="*/ 48 h 145488"/>
              <a:gd name="connsiteX2" fmla="*/ 0 w 132505"/>
              <a:gd name="connsiteY2" fmla="*/ 0 h 145488"/>
              <a:gd name="connsiteX3" fmla="*/ 1322 w 132505"/>
              <a:gd name="connsiteY3" fmla="*/ 145488 h 145488"/>
              <a:gd name="connsiteX4" fmla="*/ 132505 w 132505"/>
              <a:gd name="connsiteY4" fmla="*/ 144166 h 14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05" h="145488" extrusionOk="0">
                <a:moveTo>
                  <a:pt x="132505" y="144166"/>
                </a:moveTo>
                <a:lnTo>
                  <a:pt x="58394" y="48"/>
                </a:lnTo>
                <a:lnTo>
                  <a:pt x="0" y="0"/>
                </a:lnTo>
                <a:cubicBezTo>
                  <a:pt x="441" y="47327"/>
                  <a:pt x="881" y="98161"/>
                  <a:pt x="1322" y="145488"/>
                </a:cubicBezTo>
                <a:lnTo>
                  <a:pt x="132505" y="144166"/>
                </a:lnTo>
                <a:close/>
              </a:path>
            </a:pathLst>
          </a:custGeom>
          <a:solidFill>
            <a:srgbClr val="106D98"/>
          </a:solidFill>
          <a:ln>
            <a:noFill/>
          </a:ln>
          <a:effectLst>
            <a:outerShdw blurRad="50800" dist="38100" dir="2700000" algn="tl" rotWithShape="0">
              <a:prstClr val="black">
                <a:alpha val="40000"/>
              </a:prstClr>
            </a:outerShdw>
          </a:effectLst>
        </p:spPr>
      </p:sp>
      <p:sp>
        <p:nvSpPr>
          <p:cNvPr id="6" name="Rectangle 5">
            <a:extLst>
              <a:ext uri="{FF2B5EF4-FFF2-40B4-BE49-F238E27FC236}">
                <a16:creationId xmlns:a16="http://schemas.microsoft.com/office/drawing/2014/main" id="{2F3C064F-14C8-4C20-90AB-9856D075EF70}"/>
              </a:ext>
            </a:extLst>
          </p:cNvPr>
          <p:cNvSpPr/>
          <p:nvPr/>
        </p:nvSpPr>
        <p:spPr>
          <a:xfrm>
            <a:off x="-139897" y="-105714"/>
            <a:ext cx="1528841" cy="1528841"/>
          </a:xfrm>
          <a:prstGeom prst="rect">
            <a:avLst/>
          </a:prstGeom>
          <a:solidFill>
            <a:srgbClr val="F8C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663184BC-EA2D-4264-85DF-D1EAC270CF76}"/>
              </a:ext>
            </a:extLst>
          </p:cNvPr>
          <p:cNvSpPr txBox="1">
            <a:spLocks/>
          </p:cNvSpPr>
          <p:nvPr/>
        </p:nvSpPr>
        <p:spPr>
          <a:xfrm>
            <a:off x="101255" y="2076410"/>
            <a:ext cx="4128679" cy="2002430"/>
          </a:xfrm>
          <a:prstGeom prst="rect">
            <a:avLst/>
          </a:prstGeom>
        </p:spPr>
        <p:txBody>
          <a:bodyPr vert="horz" lIns="0" tIns="0" rIns="0" bIns="0" rtlCol="0" anchor="ctr" anchorCtr="0">
            <a:normAutofit fontScale="97500"/>
          </a:bodyPr>
          <a:lstStyle>
            <a:lvl1pPr algn="l" defTabSz="914400" rtl="0" eaLnBrk="1" latinLnBrk="0" hangingPunct="1">
              <a:lnSpc>
                <a:spcPct val="90000"/>
              </a:lnSpc>
              <a:spcBef>
                <a:spcPct val="0"/>
              </a:spcBef>
              <a:buNone/>
              <a:defRPr sz="2800" b="0" kern="1200" cap="none" spc="0" baseline="0">
                <a:solidFill>
                  <a:schemeClr val="tx1">
                    <a:lumMod val="85000"/>
                    <a:lumOff val="15000"/>
                  </a:schemeClr>
                </a:solidFill>
                <a:latin typeface="Arial" pitchFamily="34" charset="0"/>
                <a:ea typeface="+mj-ea"/>
                <a:cs typeface="+mj-cs"/>
              </a:defRPr>
            </a:lvl1pPr>
          </a:lstStyle>
          <a:p>
            <a:r>
              <a:rPr lang="en-US" sz="5400" b="1" dirty="0">
                <a:solidFill>
                  <a:srgbClr val="FFC000"/>
                </a:solidFill>
                <a:latin typeface="Frutiger LT Std 45 Light" panose="020B0402020204020204" pitchFamily="34" charset="0"/>
              </a:rPr>
              <a:t>Questions?</a:t>
            </a:r>
            <a:endParaRPr lang="en-US" sz="5400" dirty="0">
              <a:solidFill>
                <a:srgbClr val="FFC000"/>
              </a:solidFill>
            </a:endParaRPr>
          </a:p>
        </p:txBody>
      </p:sp>
      <p:pic>
        <p:nvPicPr>
          <p:cNvPr id="11266" name="Picture 2">
            <a:extLst>
              <a:ext uri="{FF2B5EF4-FFF2-40B4-BE49-F238E27FC236}">
                <a16:creationId xmlns:a16="http://schemas.microsoft.com/office/drawing/2014/main" id="{B30CDB13-2215-494A-80AC-505809F4F0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250"/>
          <a:stretch>
            <a:fillRect/>
          </a:stretch>
        </p:blipFill>
        <p:spPr bwMode="auto">
          <a:xfrm>
            <a:off x="9453756" y="51744"/>
            <a:ext cx="2590157" cy="120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F42685DE-6369-4735-9244-C2FB085A2DBE}"/>
              </a:ext>
            </a:extLst>
          </p:cNvPr>
          <p:cNvSpPr txBox="1">
            <a:spLocks/>
          </p:cNvSpPr>
          <p:nvPr/>
        </p:nvSpPr>
        <p:spPr>
          <a:xfrm>
            <a:off x="175298" y="3597274"/>
            <a:ext cx="4128679" cy="3070942"/>
          </a:xfrm>
          <a:prstGeom prst="rect">
            <a:avLst/>
          </a:prstGeom>
        </p:spPr>
        <p:txBody>
          <a:bodyPr vert="horz" lIns="0" tIns="0" rIns="0" bIns="0" rtlCol="0" anchor="ctr" anchorCtr="0">
            <a:normAutofit fontScale="97500"/>
          </a:bodyPr>
          <a:lstStyle>
            <a:lvl1pPr algn="l" defTabSz="914400" rtl="0" eaLnBrk="1" latinLnBrk="0" hangingPunct="1">
              <a:lnSpc>
                <a:spcPct val="90000"/>
              </a:lnSpc>
              <a:spcBef>
                <a:spcPct val="0"/>
              </a:spcBef>
              <a:buNone/>
              <a:defRPr sz="2800" b="0" kern="1200" cap="none" spc="0" baseline="0">
                <a:solidFill>
                  <a:schemeClr val="tx1">
                    <a:lumMod val="85000"/>
                    <a:lumOff val="15000"/>
                  </a:schemeClr>
                </a:solidFill>
                <a:latin typeface="Arial" pitchFamily="34" charset="0"/>
                <a:ea typeface="+mj-ea"/>
                <a:cs typeface="+mj-cs"/>
              </a:defRPr>
            </a:lvl1pPr>
          </a:lstStyle>
          <a:p>
            <a:r>
              <a:rPr lang="en-US" sz="2500" b="1" dirty="0">
                <a:solidFill>
                  <a:srgbClr val="FFC000"/>
                </a:solidFill>
                <a:latin typeface="Frutiger LT Std 45 Light" panose="020B0402020204020204" pitchFamily="34" charset="0"/>
              </a:rPr>
              <a:t>FDOT OEM Contact:</a:t>
            </a:r>
          </a:p>
          <a:p>
            <a:pPr marL="0" marR="0">
              <a:spcBef>
                <a:spcPts val="0"/>
              </a:spcBef>
              <a:spcAft>
                <a:spcPts val="0"/>
              </a:spcAft>
            </a:pPr>
            <a:endParaRPr lang="en-US" sz="1800" dirty="0">
              <a:solidFill>
                <a:schemeClr val="accent3"/>
              </a:solidFill>
              <a:effectLst/>
              <a:latin typeface="Frutiger LT Std 45 Light" panose="020B0402020204020204" pitchFamily="34" charset="0"/>
              <a:ea typeface="Calibri" panose="020F0502020204030204" pitchFamily="34" charset="0"/>
            </a:endParaRPr>
          </a:p>
          <a:p>
            <a:pPr marL="0" marR="0">
              <a:spcBef>
                <a:spcPts val="0"/>
              </a:spcBef>
              <a:spcAft>
                <a:spcPts val="0"/>
              </a:spcAft>
            </a:pPr>
            <a:r>
              <a:rPr lang="en-US" sz="2500" dirty="0">
                <a:solidFill>
                  <a:schemeClr val="accent3"/>
                </a:solidFill>
                <a:effectLst/>
                <a:latin typeface="Frutiger LT Std 45 Light" panose="020B0402020204020204" pitchFamily="34" charset="0"/>
                <a:ea typeface="Calibri" panose="020F0502020204030204" pitchFamily="34" charset="0"/>
              </a:rPr>
              <a:t>Engy M. Samaan, PE</a:t>
            </a:r>
          </a:p>
          <a:p>
            <a:pPr marL="0" marR="0">
              <a:spcBef>
                <a:spcPts val="0"/>
              </a:spcBef>
              <a:spcAft>
                <a:spcPts val="0"/>
              </a:spcAft>
            </a:pPr>
            <a:r>
              <a:rPr lang="en-US" sz="2100" dirty="0">
                <a:solidFill>
                  <a:schemeClr val="bg1"/>
                </a:solidFill>
                <a:effectLst/>
                <a:latin typeface="Calibri" panose="020F0502020204030204" pitchFamily="34" charset="0"/>
                <a:ea typeface="Calibri" panose="020F0502020204030204" pitchFamily="34" charset="0"/>
              </a:rPr>
              <a:t>Project Development Engineer </a:t>
            </a:r>
          </a:p>
          <a:p>
            <a:pPr marL="0" marR="0">
              <a:spcBef>
                <a:spcPts val="0"/>
              </a:spcBef>
              <a:spcAft>
                <a:spcPts val="0"/>
              </a:spcAft>
            </a:pPr>
            <a:r>
              <a:rPr lang="en-US" sz="2100" dirty="0">
                <a:solidFill>
                  <a:schemeClr val="bg1"/>
                </a:solidFill>
                <a:effectLst/>
                <a:latin typeface="Calibri" panose="020F0502020204030204" pitchFamily="34" charset="0"/>
                <a:ea typeface="Calibri" panose="020F0502020204030204" pitchFamily="34" charset="0"/>
              </a:rPr>
              <a:t>Phone: (850) 414-4804</a:t>
            </a:r>
          </a:p>
          <a:p>
            <a:pPr marL="0" marR="0">
              <a:spcBef>
                <a:spcPts val="0"/>
              </a:spcBef>
              <a:spcAft>
                <a:spcPts val="0"/>
              </a:spcAft>
            </a:pPr>
            <a:r>
              <a:rPr lang="en-US" sz="2100" u="sng" dirty="0">
                <a:solidFill>
                  <a:srgbClr val="0563C1"/>
                </a:solidFill>
                <a:effectLst/>
                <a:latin typeface="Calibri" panose="020F0502020204030204" pitchFamily="34" charset="0"/>
                <a:ea typeface="Calibri" panose="020F0502020204030204" pitchFamily="34" charset="0"/>
                <a:hlinkClick r:id="rId5"/>
              </a:rPr>
              <a:t>engy.samaan@dot.state.fl.us</a:t>
            </a:r>
            <a:endParaRPr lang="en-US" sz="2100" dirty="0">
              <a:effectLst/>
              <a:latin typeface="Calibri" panose="020F0502020204030204" pitchFamily="34" charset="0"/>
              <a:ea typeface="Calibri" panose="020F0502020204030204" pitchFamily="34" charset="0"/>
            </a:endParaRPr>
          </a:p>
          <a:p>
            <a:endParaRPr lang="en-US" sz="2400" dirty="0">
              <a:solidFill>
                <a:srgbClr val="FFC000"/>
              </a:solidFill>
            </a:endParaRPr>
          </a:p>
        </p:txBody>
      </p:sp>
    </p:spTree>
    <p:extLst>
      <p:ext uri="{BB962C8B-B14F-4D97-AF65-F5344CB8AC3E}">
        <p14:creationId xmlns:p14="http://schemas.microsoft.com/office/powerpoint/2010/main" val="2737421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A Purpose and Need Statement is…</a:t>
            </a: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7</a:t>
            </a:fld>
            <a:endParaRPr lang="en-US" dirty="0"/>
          </a:p>
        </p:txBody>
      </p:sp>
      <p:grpSp>
        <p:nvGrpSpPr>
          <p:cNvPr id="19" name="Group 18">
            <a:extLst>
              <a:ext uri="{FF2B5EF4-FFF2-40B4-BE49-F238E27FC236}">
                <a16:creationId xmlns:a16="http://schemas.microsoft.com/office/drawing/2014/main" id="{B02EA3DA-30DD-4771-8AB2-6B29C571E810}"/>
              </a:ext>
            </a:extLst>
          </p:cNvPr>
          <p:cNvGrpSpPr/>
          <p:nvPr/>
        </p:nvGrpSpPr>
        <p:grpSpPr>
          <a:xfrm>
            <a:off x="756455" y="1324302"/>
            <a:ext cx="10450696" cy="4498429"/>
            <a:chOff x="756455" y="1324302"/>
            <a:chExt cx="10450696" cy="4498429"/>
          </a:xfrm>
        </p:grpSpPr>
        <p:sp>
          <p:nvSpPr>
            <p:cNvPr id="17" name="Rectangle 16">
              <a:extLst>
                <a:ext uri="{FF2B5EF4-FFF2-40B4-BE49-F238E27FC236}">
                  <a16:creationId xmlns:a16="http://schemas.microsoft.com/office/drawing/2014/main" id="{F6ECD035-CF86-4F44-B42D-D07F7938C583}"/>
                </a:ext>
              </a:extLst>
            </p:cNvPr>
            <p:cNvSpPr/>
            <p:nvPr/>
          </p:nvSpPr>
          <p:spPr>
            <a:xfrm>
              <a:off x="756455" y="1333586"/>
              <a:ext cx="5133361" cy="2057596"/>
            </a:xfrm>
            <a:custGeom>
              <a:avLst/>
              <a:gdLst>
                <a:gd name="connsiteX0" fmla="*/ 0 w 5133361"/>
                <a:gd name="connsiteY0" fmla="*/ 0 h 2057596"/>
                <a:gd name="connsiteX1" fmla="*/ 5133361 w 5133361"/>
                <a:gd name="connsiteY1" fmla="*/ 0 h 2057596"/>
                <a:gd name="connsiteX2" fmla="*/ 5133361 w 5133361"/>
                <a:gd name="connsiteY2" fmla="*/ 2057596 h 2057596"/>
                <a:gd name="connsiteX3" fmla="*/ 0 w 5133361"/>
                <a:gd name="connsiteY3" fmla="*/ 2057596 h 2057596"/>
                <a:gd name="connsiteX4" fmla="*/ 0 w 5133361"/>
                <a:gd name="connsiteY4" fmla="*/ 0 h 2057596"/>
                <a:gd name="connsiteX0" fmla="*/ 0 w 5133361"/>
                <a:gd name="connsiteY0" fmla="*/ 0 h 2057596"/>
                <a:gd name="connsiteX1" fmla="*/ 3583135 w 5133361"/>
                <a:gd name="connsiteY1" fmla="*/ 1228 h 2057596"/>
                <a:gd name="connsiteX2" fmla="*/ 5133361 w 5133361"/>
                <a:gd name="connsiteY2" fmla="*/ 0 h 2057596"/>
                <a:gd name="connsiteX3" fmla="*/ 5133361 w 5133361"/>
                <a:gd name="connsiteY3" fmla="*/ 2057596 h 2057596"/>
                <a:gd name="connsiteX4" fmla="*/ 0 w 5133361"/>
                <a:gd name="connsiteY4" fmla="*/ 2057596 h 2057596"/>
                <a:gd name="connsiteX5" fmla="*/ 0 w 5133361"/>
                <a:gd name="connsiteY5" fmla="*/ 0 h 2057596"/>
                <a:gd name="connsiteX0" fmla="*/ 0 w 5133361"/>
                <a:gd name="connsiteY0" fmla="*/ 0 h 2057596"/>
                <a:gd name="connsiteX1" fmla="*/ 3583135 w 5133361"/>
                <a:gd name="connsiteY1" fmla="*/ 1228 h 2057596"/>
                <a:gd name="connsiteX2" fmla="*/ 5133361 w 5133361"/>
                <a:gd name="connsiteY2" fmla="*/ 893379 h 2057596"/>
                <a:gd name="connsiteX3" fmla="*/ 5133361 w 5133361"/>
                <a:gd name="connsiteY3" fmla="*/ 2057596 h 2057596"/>
                <a:gd name="connsiteX4" fmla="*/ 0 w 5133361"/>
                <a:gd name="connsiteY4" fmla="*/ 2057596 h 2057596"/>
                <a:gd name="connsiteX5" fmla="*/ 0 w 5133361"/>
                <a:gd name="connsiteY5" fmla="*/ 0 h 205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3361" h="2057596">
                  <a:moveTo>
                    <a:pt x="0" y="0"/>
                  </a:moveTo>
                  <a:lnTo>
                    <a:pt x="3583135" y="1228"/>
                  </a:lnTo>
                  <a:lnTo>
                    <a:pt x="5133361" y="893379"/>
                  </a:lnTo>
                  <a:lnTo>
                    <a:pt x="5133361" y="2057596"/>
                  </a:lnTo>
                  <a:lnTo>
                    <a:pt x="0" y="2057596"/>
                  </a:lnTo>
                  <a:lnTo>
                    <a:pt x="0" y="0"/>
                  </a:lnTo>
                  <a:close/>
                </a:path>
              </a:pathLst>
            </a:cu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1188720" rtlCol="0" anchor="ctr"/>
            <a:lstStyle/>
            <a:p>
              <a:pPr marR="0" lvl="0">
                <a:lnSpc>
                  <a:spcPct val="107000"/>
                </a:lnSpc>
                <a:spcBef>
                  <a:spcPts val="0"/>
                </a:spcBef>
                <a:spcAft>
                  <a:spcPts val="0"/>
                </a:spcAft>
              </a:pPr>
              <a:r>
                <a:rPr lang="en-US" sz="2000" dirty="0">
                  <a:effectLst/>
                  <a:latin typeface="Frutiger LT Std 45 Light" panose="020B0402020204020204" pitchFamily="34" charset="0"/>
                  <a:ea typeface="Calibri" panose="020F0502020204030204" pitchFamily="34" charset="0"/>
                  <a:cs typeface="Times New Roman" panose="02020603050405020304" pitchFamily="18" charset="0"/>
                </a:rPr>
                <a:t>The </a:t>
              </a:r>
              <a:r>
                <a:rPr lang="en-US" sz="2000" b="1" dirty="0">
                  <a:effectLst/>
                  <a:latin typeface="Frutiger LT Std 45 Light" panose="020B0402020204020204" pitchFamily="34" charset="0"/>
                  <a:ea typeface="Calibri" panose="020F0502020204030204" pitchFamily="34" charset="0"/>
                  <a:cs typeface="Times New Roman" panose="02020603050405020304" pitchFamily="18" charset="0"/>
                </a:rPr>
                <a:t>Purpose</a:t>
              </a:r>
              <a:r>
                <a:rPr lang="en-US" sz="2000" dirty="0">
                  <a:effectLst/>
                  <a:latin typeface="Frutiger LT Std 45 Light" panose="020B0402020204020204" pitchFamily="34" charset="0"/>
                  <a:ea typeface="Calibri" panose="020F0502020204030204" pitchFamily="34" charset="0"/>
                  <a:cs typeface="Times New Roman" panose="02020603050405020304" pitchFamily="18" charset="0"/>
                </a:rPr>
                <a:t> is the “what” of the proposed action (i.e., what FDOT is trying to accomplish). </a:t>
              </a:r>
              <a:endParaRPr lang="en-US" sz="2000" dirty="0">
                <a:latin typeface="Frutiger LT Std 45 Light" panose="020B0402020204020204" pitchFamily="34" charset="0"/>
              </a:endParaRPr>
            </a:p>
          </p:txBody>
        </p:sp>
        <p:sp>
          <p:nvSpPr>
            <p:cNvPr id="18" name="Rectangle 17">
              <a:extLst>
                <a:ext uri="{FF2B5EF4-FFF2-40B4-BE49-F238E27FC236}">
                  <a16:creationId xmlns:a16="http://schemas.microsoft.com/office/drawing/2014/main" id="{3A9A3A6E-14C3-451D-8773-3C05FE99B30A}"/>
                </a:ext>
              </a:extLst>
            </p:cNvPr>
            <p:cNvSpPr/>
            <p:nvPr/>
          </p:nvSpPr>
          <p:spPr>
            <a:xfrm>
              <a:off x="756455" y="3737632"/>
              <a:ext cx="5143871" cy="2085099"/>
            </a:xfrm>
            <a:custGeom>
              <a:avLst/>
              <a:gdLst>
                <a:gd name="connsiteX0" fmla="*/ 0 w 5133361"/>
                <a:gd name="connsiteY0" fmla="*/ 0 h 2079225"/>
                <a:gd name="connsiteX1" fmla="*/ 5133361 w 5133361"/>
                <a:gd name="connsiteY1" fmla="*/ 0 h 2079225"/>
                <a:gd name="connsiteX2" fmla="*/ 5133361 w 5133361"/>
                <a:gd name="connsiteY2" fmla="*/ 2079225 h 2079225"/>
                <a:gd name="connsiteX3" fmla="*/ 0 w 5133361"/>
                <a:gd name="connsiteY3" fmla="*/ 2079225 h 2079225"/>
                <a:gd name="connsiteX4" fmla="*/ 0 w 5133361"/>
                <a:gd name="connsiteY4" fmla="*/ 0 h 2079225"/>
                <a:gd name="connsiteX0" fmla="*/ 0 w 5133361"/>
                <a:gd name="connsiteY0" fmla="*/ 0 h 2085099"/>
                <a:gd name="connsiteX1" fmla="*/ 5133361 w 5133361"/>
                <a:gd name="connsiteY1" fmla="*/ 0 h 2085099"/>
                <a:gd name="connsiteX2" fmla="*/ 5133361 w 5133361"/>
                <a:gd name="connsiteY2" fmla="*/ 2079225 h 2085099"/>
                <a:gd name="connsiteX3" fmla="*/ 3562114 w 5133361"/>
                <a:gd name="connsiteY3" fmla="*/ 2085099 h 2085099"/>
                <a:gd name="connsiteX4" fmla="*/ 0 w 5133361"/>
                <a:gd name="connsiteY4" fmla="*/ 2079225 h 2085099"/>
                <a:gd name="connsiteX5" fmla="*/ 0 w 5133361"/>
                <a:gd name="connsiteY5" fmla="*/ 0 h 2085099"/>
                <a:gd name="connsiteX0" fmla="*/ 0 w 5143871"/>
                <a:gd name="connsiteY0" fmla="*/ 0 h 2085099"/>
                <a:gd name="connsiteX1" fmla="*/ 5133361 w 5143871"/>
                <a:gd name="connsiteY1" fmla="*/ 0 h 2085099"/>
                <a:gd name="connsiteX2" fmla="*/ 5143871 w 5143871"/>
                <a:gd name="connsiteY2" fmla="*/ 1196357 h 2085099"/>
                <a:gd name="connsiteX3" fmla="*/ 3562114 w 5143871"/>
                <a:gd name="connsiteY3" fmla="*/ 2085099 h 2085099"/>
                <a:gd name="connsiteX4" fmla="*/ 0 w 5143871"/>
                <a:gd name="connsiteY4" fmla="*/ 2079225 h 2085099"/>
                <a:gd name="connsiteX5" fmla="*/ 0 w 5143871"/>
                <a:gd name="connsiteY5" fmla="*/ 0 h 2085099"/>
                <a:gd name="connsiteX0" fmla="*/ 0 w 5143871"/>
                <a:gd name="connsiteY0" fmla="*/ 0 h 2085099"/>
                <a:gd name="connsiteX1" fmla="*/ 5133361 w 5143871"/>
                <a:gd name="connsiteY1" fmla="*/ 0 h 2085099"/>
                <a:gd name="connsiteX2" fmla="*/ 5143871 w 5143871"/>
                <a:gd name="connsiteY2" fmla="*/ 1122785 h 2085099"/>
                <a:gd name="connsiteX3" fmla="*/ 3562114 w 5143871"/>
                <a:gd name="connsiteY3" fmla="*/ 2085099 h 2085099"/>
                <a:gd name="connsiteX4" fmla="*/ 0 w 5143871"/>
                <a:gd name="connsiteY4" fmla="*/ 2079225 h 2085099"/>
                <a:gd name="connsiteX5" fmla="*/ 0 w 5143871"/>
                <a:gd name="connsiteY5" fmla="*/ 0 h 208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871" h="2085099">
                  <a:moveTo>
                    <a:pt x="0" y="0"/>
                  </a:moveTo>
                  <a:lnTo>
                    <a:pt x="5133361" y="0"/>
                  </a:lnTo>
                  <a:cubicBezTo>
                    <a:pt x="5136864" y="398786"/>
                    <a:pt x="5140368" y="723999"/>
                    <a:pt x="5143871" y="1122785"/>
                  </a:cubicBezTo>
                  <a:lnTo>
                    <a:pt x="3562114" y="2085099"/>
                  </a:lnTo>
                  <a:lnTo>
                    <a:pt x="0" y="2079225"/>
                  </a:lnTo>
                  <a:lnTo>
                    <a:pt x="0" y="0"/>
                  </a:lnTo>
                  <a:close/>
                </a:path>
              </a:pathLst>
            </a:custGeom>
            <a:solidFill>
              <a:schemeClr val="accent3"/>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1188720" rtlCol="0" anchor="ctr"/>
            <a:lstStyle/>
            <a:p>
              <a:pPr marR="0" lvl="0">
                <a:lnSpc>
                  <a:spcPct val="107000"/>
                </a:lnSpc>
                <a:spcBef>
                  <a:spcPts val="0"/>
                </a:spcBef>
                <a:spcAft>
                  <a:spcPts val="800"/>
                </a:spcAft>
              </a:pPr>
              <a:r>
                <a:rPr lang="en-US" sz="2000" dirty="0">
                  <a:solidFill>
                    <a:schemeClr val="tx1"/>
                  </a:solidFill>
                  <a:effectLst/>
                  <a:latin typeface="Frutiger LT Std 45 Light" panose="020B0402020204020204" pitchFamily="34" charset="0"/>
                  <a:ea typeface="Calibri" panose="020F0502020204030204" pitchFamily="34" charset="0"/>
                  <a:cs typeface="Times New Roman" panose="02020603050405020304" pitchFamily="18" charset="0"/>
                </a:rPr>
                <a:t>The </a:t>
              </a:r>
              <a:r>
                <a:rPr lang="en-US" sz="2000" b="1" dirty="0">
                  <a:solidFill>
                    <a:schemeClr val="tx1"/>
                  </a:solidFill>
                  <a:effectLst/>
                  <a:latin typeface="Frutiger LT Std 45 Light" panose="020B0402020204020204" pitchFamily="34" charset="0"/>
                  <a:ea typeface="Calibri" panose="020F0502020204030204" pitchFamily="34" charset="0"/>
                  <a:cs typeface="Times New Roman" panose="02020603050405020304" pitchFamily="18" charset="0"/>
                </a:rPr>
                <a:t>Purpose</a:t>
              </a:r>
              <a:r>
                <a:rPr lang="en-US" sz="2000" dirty="0">
                  <a:solidFill>
                    <a:schemeClr val="tx1"/>
                  </a:solidFill>
                  <a:effectLst/>
                  <a:latin typeface="Frutiger LT Std 45 Light" panose="020B0402020204020204" pitchFamily="34" charset="0"/>
                  <a:ea typeface="Calibri" panose="020F0502020204030204" pitchFamily="34" charset="0"/>
                  <a:cs typeface="Times New Roman" panose="02020603050405020304" pitchFamily="18" charset="0"/>
                </a:rPr>
                <a:t> should be stated as the positive outcome that is expected (e.g., “the purpose is to reduce traffic congestion in the corridor”).</a:t>
              </a:r>
            </a:p>
          </p:txBody>
        </p:sp>
        <p:sp>
          <p:nvSpPr>
            <p:cNvPr id="4" name="Rectangle 3">
              <a:extLst>
                <a:ext uri="{FF2B5EF4-FFF2-40B4-BE49-F238E27FC236}">
                  <a16:creationId xmlns:a16="http://schemas.microsoft.com/office/drawing/2014/main" id="{35E1DE88-852B-4BE9-9720-5147193BE4E2}"/>
                </a:ext>
              </a:extLst>
            </p:cNvPr>
            <p:cNvSpPr/>
            <p:nvPr/>
          </p:nvSpPr>
          <p:spPr>
            <a:xfrm>
              <a:off x="6073790" y="1324302"/>
              <a:ext cx="5133361" cy="2066879"/>
            </a:xfrm>
            <a:custGeom>
              <a:avLst/>
              <a:gdLst>
                <a:gd name="connsiteX0" fmla="*/ 0 w 5133361"/>
                <a:gd name="connsiteY0" fmla="*/ 0 h 2057596"/>
                <a:gd name="connsiteX1" fmla="*/ 5133361 w 5133361"/>
                <a:gd name="connsiteY1" fmla="*/ 0 h 2057596"/>
                <a:gd name="connsiteX2" fmla="*/ 5133361 w 5133361"/>
                <a:gd name="connsiteY2" fmla="*/ 2057596 h 2057596"/>
                <a:gd name="connsiteX3" fmla="*/ 0 w 5133361"/>
                <a:gd name="connsiteY3" fmla="*/ 2057596 h 2057596"/>
                <a:gd name="connsiteX4" fmla="*/ 0 w 5133361"/>
                <a:gd name="connsiteY4" fmla="*/ 0 h 2057596"/>
                <a:gd name="connsiteX0" fmla="*/ 0 w 5133361"/>
                <a:gd name="connsiteY0" fmla="*/ 9283 h 2066879"/>
                <a:gd name="connsiteX1" fmla="*/ 1303289 w 5133361"/>
                <a:gd name="connsiteY1" fmla="*/ 0 h 2066879"/>
                <a:gd name="connsiteX2" fmla="*/ 5133361 w 5133361"/>
                <a:gd name="connsiteY2" fmla="*/ 9283 h 2066879"/>
                <a:gd name="connsiteX3" fmla="*/ 5133361 w 5133361"/>
                <a:gd name="connsiteY3" fmla="*/ 2066879 h 2066879"/>
                <a:gd name="connsiteX4" fmla="*/ 0 w 5133361"/>
                <a:gd name="connsiteY4" fmla="*/ 2066879 h 2066879"/>
                <a:gd name="connsiteX5" fmla="*/ 0 w 5133361"/>
                <a:gd name="connsiteY5" fmla="*/ 9283 h 2066879"/>
                <a:gd name="connsiteX0" fmla="*/ 10511 w 5133361"/>
                <a:gd name="connsiteY0" fmla="*/ 913173 h 2066879"/>
                <a:gd name="connsiteX1" fmla="*/ 1303289 w 5133361"/>
                <a:gd name="connsiteY1" fmla="*/ 0 h 2066879"/>
                <a:gd name="connsiteX2" fmla="*/ 5133361 w 5133361"/>
                <a:gd name="connsiteY2" fmla="*/ 9283 h 2066879"/>
                <a:gd name="connsiteX3" fmla="*/ 5133361 w 5133361"/>
                <a:gd name="connsiteY3" fmla="*/ 2066879 h 2066879"/>
                <a:gd name="connsiteX4" fmla="*/ 0 w 5133361"/>
                <a:gd name="connsiteY4" fmla="*/ 2066879 h 2066879"/>
                <a:gd name="connsiteX5" fmla="*/ 10511 w 5133361"/>
                <a:gd name="connsiteY5" fmla="*/ 913173 h 206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3361" h="2066879">
                  <a:moveTo>
                    <a:pt x="10511" y="913173"/>
                  </a:moveTo>
                  <a:lnTo>
                    <a:pt x="1303289" y="0"/>
                  </a:lnTo>
                  <a:lnTo>
                    <a:pt x="5133361" y="9283"/>
                  </a:lnTo>
                  <a:lnTo>
                    <a:pt x="5133361" y="2066879"/>
                  </a:lnTo>
                  <a:lnTo>
                    <a:pt x="0" y="2066879"/>
                  </a:lnTo>
                  <a:cubicBezTo>
                    <a:pt x="3504" y="1682310"/>
                    <a:pt x="7007" y="1297742"/>
                    <a:pt x="10511" y="913173"/>
                  </a:cubicBezTo>
                  <a:close/>
                </a:path>
              </a:pathLst>
            </a:custGeom>
            <a:solidFill>
              <a:srgbClr val="106D98"/>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0160" rtlCol="0" anchor="ctr"/>
            <a:lstStyle/>
            <a:p>
              <a:pPr marR="0" lvl="0" algn="r">
                <a:lnSpc>
                  <a:spcPct val="107000"/>
                </a:lnSpc>
                <a:spcBef>
                  <a:spcPts val="0"/>
                </a:spcBef>
                <a:spcAft>
                  <a:spcPts val="0"/>
                </a:spcAft>
              </a:pPr>
              <a:r>
                <a:rPr lang="en-US" sz="2000" dirty="0">
                  <a:effectLst/>
                  <a:latin typeface="Frutiger LT Std 45 Light" panose="020B0402020204020204" pitchFamily="34" charset="0"/>
                  <a:ea typeface="Calibri" panose="020F0502020204030204" pitchFamily="34" charset="0"/>
                  <a:cs typeface="Times New Roman" panose="02020603050405020304" pitchFamily="18" charset="0"/>
                </a:rPr>
                <a:t>The </a:t>
              </a:r>
              <a:r>
                <a:rPr lang="en-US" sz="2000" b="1" dirty="0">
                  <a:effectLst/>
                  <a:latin typeface="Frutiger LT Std 45 Light" panose="020B0402020204020204" pitchFamily="34" charset="0"/>
                  <a:ea typeface="Calibri" panose="020F0502020204030204" pitchFamily="34" charset="0"/>
                  <a:cs typeface="Times New Roman" panose="02020603050405020304" pitchFamily="18" charset="0"/>
                </a:rPr>
                <a:t>Need </a:t>
              </a:r>
              <a:r>
                <a:rPr lang="en-US" sz="2000" dirty="0">
                  <a:solidFill>
                    <a:schemeClr val="bg1"/>
                  </a:solidFill>
                  <a:latin typeface="Frutiger LT Std 45 Light" panose="020B0402020204020204" pitchFamily="34" charset="0"/>
                </a:rPr>
                <a:t>is the “ why” the </a:t>
              </a:r>
              <a:r>
                <a:rPr lang="en-US" sz="2000" b="0" i="0" dirty="0">
                  <a:solidFill>
                    <a:schemeClr val="bg1"/>
                  </a:solidFill>
                  <a:effectLst/>
                  <a:latin typeface="Frutiger LT Std 45 Light" panose="020B0402020204020204" pitchFamily="34" charset="0"/>
                </a:rPr>
                <a:t>proposed action is needed.  It identifies the problem(s) the proposed project will address.</a:t>
              </a:r>
              <a:br>
                <a:rPr lang="en-US" sz="2000" dirty="0">
                  <a:solidFill>
                    <a:schemeClr val="bg1"/>
                  </a:solidFill>
                  <a:latin typeface="Frutiger LT Std 45 Light" panose="020B0402020204020204" pitchFamily="34" charset="0"/>
                </a:rPr>
              </a:br>
              <a:endParaRPr lang="en-US" sz="2000" dirty="0">
                <a:solidFill>
                  <a:schemeClr val="bg1"/>
                </a:solidFill>
                <a:effectLst/>
                <a:latin typeface="Frutiger LT Std 45 Light" panose="020B040202020402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C5D98D49-6373-402B-B67D-CA013B2EF729}"/>
                </a:ext>
              </a:extLst>
            </p:cNvPr>
            <p:cNvSpPr/>
            <p:nvPr/>
          </p:nvSpPr>
          <p:spPr>
            <a:xfrm>
              <a:off x="6063280" y="3737632"/>
              <a:ext cx="5143871" cy="2085099"/>
            </a:xfrm>
            <a:custGeom>
              <a:avLst/>
              <a:gdLst>
                <a:gd name="connsiteX0" fmla="*/ 0 w 5133361"/>
                <a:gd name="connsiteY0" fmla="*/ 0 h 2079225"/>
                <a:gd name="connsiteX1" fmla="*/ 5133361 w 5133361"/>
                <a:gd name="connsiteY1" fmla="*/ 0 h 2079225"/>
                <a:gd name="connsiteX2" fmla="*/ 5133361 w 5133361"/>
                <a:gd name="connsiteY2" fmla="*/ 2079225 h 2079225"/>
                <a:gd name="connsiteX3" fmla="*/ 0 w 5133361"/>
                <a:gd name="connsiteY3" fmla="*/ 2079225 h 2079225"/>
                <a:gd name="connsiteX4" fmla="*/ 0 w 5133361"/>
                <a:gd name="connsiteY4" fmla="*/ 0 h 2079225"/>
                <a:gd name="connsiteX0" fmla="*/ 0 w 5133361"/>
                <a:gd name="connsiteY0" fmla="*/ 0 h 2085099"/>
                <a:gd name="connsiteX1" fmla="*/ 5133361 w 5133361"/>
                <a:gd name="connsiteY1" fmla="*/ 0 h 2085099"/>
                <a:gd name="connsiteX2" fmla="*/ 5133361 w 5133361"/>
                <a:gd name="connsiteY2" fmla="*/ 2079225 h 2085099"/>
                <a:gd name="connsiteX3" fmla="*/ 1292779 w 5133361"/>
                <a:gd name="connsiteY3" fmla="*/ 2085099 h 2085099"/>
                <a:gd name="connsiteX4" fmla="*/ 0 w 5133361"/>
                <a:gd name="connsiteY4" fmla="*/ 2079225 h 2085099"/>
                <a:gd name="connsiteX5" fmla="*/ 0 w 5133361"/>
                <a:gd name="connsiteY5" fmla="*/ 0 h 2085099"/>
                <a:gd name="connsiteX0" fmla="*/ 10510 w 5143871"/>
                <a:gd name="connsiteY0" fmla="*/ 0 h 2085099"/>
                <a:gd name="connsiteX1" fmla="*/ 5143871 w 5143871"/>
                <a:gd name="connsiteY1" fmla="*/ 0 h 2085099"/>
                <a:gd name="connsiteX2" fmla="*/ 5143871 w 5143871"/>
                <a:gd name="connsiteY2" fmla="*/ 2079225 h 2085099"/>
                <a:gd name="connsiteX3" fmla="*/ 1303289 w 5143871"/>
                <a:gd name="connsiteY3" fmla="*/ 2085099 h 2085099"/>
                <a:gd name="connsiteX4" fmla="*/ 0 w 5143871"/>
                <a:gd name="connsiteY4" fmla="*/ 1196356 h 2085099"/>
                <a:gd name="connsiteX5" fmla="*/ 10510 w 5143871"/>
                <a:gd name="connsiteY5" fmla="*/ 0 h 2085099"/>
                <a:gd name="connsiteX0" fmla="*/ 10510 w 5143871"/>
                <a:gd name="connsiteY0" fmla="*/ 0 h 2085099"/>
                <a:gd name="connsiteX1" fmla="*/ 5143871 w 5143871"/>
                <a:gd name="connsiteY1" fmla="*/ 0 h 2085099"/>
                <a:gd name="connsiteX2" fmla="*/ 5143871 w 5143871"/>
                <a:gd name="connsiteY2" fmla="*/ 2079225 h 2085099"/>
                <a:gd name="connsiteX3" fmla="*/ 1303289 w 5143871"/>
                <a:gd name="connsiteY3" fmla="*/ 2085099 h 2085099"/>
                <a:gd name="connsiteX4" fmla="*/ 0 w 5143871"/>
                <a:gd name="connsiteY4" fmla="*/ 1143804 h 2085099"/>
                <a:gd name="connsiteX5" fmla="*/ 10510 w 5143871"/>
                <a:gd name="connsiteY5" fmla="*/ 0 h 208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871" h="2085099">
                  <a:moveTo>
                    <a:pt x="10510" y="0"/>
                  </a:moveTo>
                  <a:lnTo>
                    <a:pt x="5143871" y="0"/>
                  </a:lnTo>
                  <a:lnTo>
                    <a:pt x="5143871" y="2079225"/>
                  </a:lnTo>
                  <a:lnTo>
                    <a:pt x="1303289" y="2085099"/>
                  </a:lnTo>
                  <a:lnTo>
                    <a:pt x="0" y="1143804"/>
                  </a:lnTo>
                  <a:cubicBezTo>
                    <a:pt x="3503" y="745019"/>
                    <a:pt x="7007" y="398785"/>
                    <a:pt x="10510" y="0"/>
                  </a:cubicBezTo>
                  <a:close/>
                </a:path>
              </a:pathLst>
            </a:custGeom>
            <a:solidFill>
              <a:srgbClr val="0F8C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0160" rtlCol="0" anchor="ctr"/>
            <a:lstStyle/>
            <a:p>
              <a:pPr marR="0" lvl="0" algn="r">
                <a:lnSpc>
                  <a:spcPct val="107000"/>
                </a:lnSpc>
                <a:spcBef>
                  <a:spcPts val="0"/>
                </a:spcBef>
                <a:spcAft>
                  <a:spcPts val="800"/>
                </a:spcAft>
              </a:pPr>
              <a:r>
                <a:rPr lang="en-US" sz="2000" dirty="0">
                  <a:effectLst/>
                  <a:latin typeface="Frutiger LT Std 45 Light" panose="020B0402020204020204" pitchFamily="34" charset="0"/>
                  <a:ea typeface="Calibri" panose="020F0502020204030204" pitchFamily="34" charset="0"/>
                  <a:cs typeface="Times New Roman" panose="02020603050405020304" pitchFamily="18" charset="0"/>
                </a:rPr>
                <a:t>The </a:t>
              </a:r>
              <a:r>
                <a:rPr lang="en-US" sz="2000" b="1" dirty="0">
                  <a:effectLst/>
                  <a:latin typeface="Frutiger LT Std 45 Light" panose="020B0402020204020204" pitchFamily="34" charset="0"/>
                  <a:ea typeface="Calibri" panose="020F0502020204030204" pitchFamily="34" charset="0"/>
                  <a:cs typeface="Times New Roman" panose="02020603050405020304" pitchFamily="18" charset="0"/>
                </a:rPr>
                <a:t>Need</a:t>
              </a:r>
              <a:r>
                <a:rPr lang="en-US" sz="2000" dirty="0">
                  <a:effectLst/>
                  <a:latin typeface="Frutiger LT Std 45 Light" panose="020B0402020204020204" pitchFamily="34" charset="0"/>
                  <a:ea typeface="Calibri" panose="020F0502020204030204" pitchFamily="34" charset="0"/>
                  <a:cs typeface="Times New Roman" panose="02020603050405020304" pitchFamily="18" charset="0"/>
                </a:rPr>
                <a:t> should establish the evidence that the deficiency or problem exists or will exist if projected population and planned land use growth are realized.</a:t>
              </a:r>
            </a:p>
          </p:txBody>
        </p:sp>
        <p:sp>
          <p:nvSpPr>
            <p:cNvPr id="13" name="Oval 12">
              <a:extLst>
                <a:ext uri="{FF2B5EF4-FFF2-40B4-BE49-F238E27FC236}">
                  <a16:creationId xmlns:a16="http://schemas.microsoft.com/office/drawing/2014/main" id="{766FE629-B116-4539-A9ED-511C7DA09707}"/>
                </a:ext>
              </a:extLst>
            </p:cNvPr>
            <p:cNvSpPr/>
            <p:nvPr/>
          </p:nvSpPr>
          <p:spPr>
            <a:xfrm>
              <a:off x="4657500" y="2206129"/>
              <a:ext cx="2648606" cy="2648606"/>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r="100000" b="100000"/>
              </a:path>
              <a:tileRect l="-100000" t="-100000"/>
            </a:gradFill>
            <a:ln w="38100">
              <a:solidFill>
                <a:schemeClr val="bg1"/>
              </a:solidFill>
            </a:ln>
          </p:spPr>
          <p:style>
            <a:lnRef idx="0">
              <a:schemeClr val="accent6"/>
            </a:lnRef>
            <a:fillRef idx="3">
              <a:schemeClr val="accent6"/>
            </a:fillRef>
            <a:effectRef idx="3">
              <a:schemeClr val="accent6"/>
            </a:effectRef>
            <a:fontRef idx="minor">
              <a:schemeClr val="lt1"/>
            </a:fontRef>
          </p:style>
          <p:txBody>
            <a:bodyPr lIns="0" tIns="0" rIns="0" bIns="0" rtlCol="0" anchor="ctr"/>
            <a:lstStyle/>
            <a:p>
              <a:pPr marR="0" lvl="0" algn="ctr">
                <a:lnSpc>
                  <a:spcPct val="107000"/>
                </a:lnSpc>
                <a:spcBef>
                  <a:spcPts val="0"/>
                </a:spcBef>
                <a:spcAft>
                  <a:spcPts val="800"/>
                </a:spcAft>
              </a:pPr>
              <a:r>
                <a:rPr lang="en-US" sz="2800" b="1" dirty="0">
                  <a:solidFill>
                    <a:srgbClr val="2E689E"/>
                  </a:solidFill>
                  <a:effectLst/>
                  <a:latin typeface="Frutiger LT Std 45 Light" panose="020B0402020204020204" pitchFamily="34" charset="0"/>
                  <a:ea typeface="Calibri" panose="020F0502020204030204" pitchFamily="34" charset="0"/>
                  <a:cs typeface="Times New Roman" panose="02020603050405020304" pitchFamily="18" charset="0"/>
                </a:rPr>
                <a:t>Purpose and Need Statement</a:t>
              </a:r>
            </a:p>
          </p:txBody>
        </p:sp>
      </p:grpSp>
    </p:spTree>
    <p:extLst>
      <p:ext uri="{BB962C8B-B14F-4D97-AF65-F5344CB8AC3E}">
        <p14:creationId xmlns:p14="http://schemas.microsoft.com/office/powerpoint/2010/main" val="1026064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with cars parked in front&#10;&#10;Description automatically generated with low confidence">
            <a:extLst>
              <a:ext uri="{FF2B5EF4-FFF2-40B4-BE49-F238E27FC236}">
                <a16:creationId xmlns:a16="http://schemas.microsoft.com/office/drawing/2014/main" id="{7170E400-0E8B-1449-15C3-6F28862B21D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6749"/>
          <a:stretch/>
        </p:blipFill>
        <p:spPr>
          <a:xfrm>
            <a:off x="7828908" y="4018776"/>
            <a:ext cx="4037270" cy="2522421"/>
          </a:xfrm>
          <a:prstGeom prst="rect">
            <a:avLst/>
          </a:prstGeom>
        </p:spPr>
      </p:pic>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A Purpose and Need Statement is the Project Foundation</a:t>
            </a:r>
          </a:p>
        </p:txBody>
      </p:sp>
      <p:sp>
        <p:nvSpPr>
          <p:cNvPr id="4" name="Content Placeholder 3">
            <a:extLst>
              <a:ext uri="{FF2B5EF4-FFF2-40B4-BE49-F238E27FC236}">
                <a16:creationId xmlns:a16="http://schemas.microsoft.com/office/drawing/2014/main" id="{0EACCFDA-DE1A-4EEE-84B4-27EFFED556C3}"/>
              </a:ext>
            </a:extLst>
          </p:cNvPr>
          <p:cNvSpPr>
            <a:spLocks noGrp="1"/>
          </p:cNvSpPr>
          <p:nvPr>
            <p:ph idx="1"/>
          </p:nvPr>
        </p:nvSpPr>
        <p:spPr>
          <a:xfrm>
            <a:off x="431321" y="1253331"/>
            <a:ext cx="3373967" cy="4351338"/>
          </a:xfrm>
        </p:spPr>
        <p:txBody>
          <a:bodyPr>
            <a:normAutofit/>
          </a:bodyPr>
          <a:lstStyle/>
          <a:p>
            <a:r>
              <a:rPr lang="en-US" sz="2000" b="1" dirty="0">
                <a:effectLst/>
                <a:ea typeface="Calibri" panose="020F0502020204030204" pitchFamily="34" charset="0"/>
                <a:cs typeface="Times New Roman" panose="02020603050405020304" pitchFamily="18" charset="0"/>
              </a:rPr>
              <a:t>Development of a Purpose and Need Statement is the critical first step that begins in Planning and evolves through PD&amp;E as more information is known about the project. </a:t>
            </a:r>
          </a:p>
          <a:p>
            <a:endParaRPr lang="en-US" sz="2000" b="1" dirty="0">
              <a:effectLst/>
              <a:ea typeface="Calibri" panose="020F0502020204030204" pitchFamily="34" charset="0"/>
              <a:cs typeface="Times New Roman" panose="02020603050405020304" pitchFamily="18" charset="0"/>
            </a:endParaRPr>
          </a:p>
          <a:p>
            <a:r>
              <a:rPr lang="en-US" sz="2000" b="1" dirty="0">
                <a:effectLst/>
                <a:ea typeface="Calibri" panose="020F0502020204030204" pitchFamily="34" charset="0"/>
                <a:cs typeface="Times New Roman" panose="02020603050405020304" pitchFamily="18" charset="0"/>
              </a:rPr>
              <a:t>It is the foundation the project is built on.</a:t>
            </a:r>
            <a:endParaRPr lang="en-US" sz="1800" b="1" i="0" u="none" strike="noStrike" kern="1200" cap="none" spc="0" normalizeH="0" baseline="0" noProof="0" dirty="0">
              <a:ln>
                <a:noFill/>
              </a:ln>
              <a:effectLst/>
              <a:uLnTx/>
              <a:uFillTx/>
              <a:cs typeface="Arial"/>
            </a:endParaRP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8</a:t>
            </a:fld>
            <a:endParaRPr lang="en-US" dirty="0"/>
          </a:p>
        </p:txBody>
      </p:sp>
      <p:pic>
        <p:nvPicPr>
          <p:cNvPr id="3" name="Picture 2" descr="A house with a large front yard&#10;&#10;Description automatically generated with low confidence">
            <a:extLst>
              <a:ext uri="{FF2B5EF4-FFF2-40B4-BE49-F238E27FC236}">
                <a16:creationId xmlns:a16="http://schemas.microsoft.com/office/drawing/2014/main" id="{DCA77E8E-F5DE-4B71-9622-217AD3C74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522" y="1055647"/>
            <a:ext cx="5079338" cy="2973130"/>
          </a:xfrm>
          <a:prstGeom prst="rect">
            <a:avLst/>
          </a:prstGeom>
        </p:spPr>
      </p:pic>
      <p:sp>
        <p:nvSpPr>
          <p:cNvPr id="7" name="Rectangle: Top Corners Rounded 6">
            <a:extLst>
              <a:ext uri="{FF2B5EF4-FFF2-40B4-BE49-F238E27FC236}">
                <a16:creationId xmlns:a16="http://schemas.microsoft.com/office/drawing/2014/main" id="{C46A9792-DA1D-4FA1-A2BF-26DFD6EA3123}"/>
              </a:ext>
            </a:extLst>
          </p:cNvPr>
          <p:cNvSpPr/>
          <p:nvPr/>
        </p:nvSpPr>
        <p:spPr>
          <a:xfrm rot="10800000">
            <a:off x="4088522" y="3667745"/>
            <a:ext cx="7777655" cy="471177"/>
          </a:xfrm>
          <a:prstGeom prst="round2SameRect">
            <a:avLst/>
          </a:prstGeom>
          <a:solidFill>
            <a:srgbClr val="F8CD4A"/>
          </a:solidFill>
          <a:ln>
            <a:noFill/>
          </a:ln>
          <a:scene3d>
            <a:camera prst="orthographicFront"/>
            <a:lightRig rig="threePt" dir="t"/>
          </a:scene3d>
          <a:sp3d>
            <a:bevelT w="120650" h="31750"/>
            <a:bevelB w="571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Content Placeholder 2">
            <a:extLst>
              <a:ext uri="{FF2B5EF4-FFF2-40B4-BE49-F238E27FC236}">
                <a16:creationId xmlns:a16="http://schemas.microsoft.com/office/drawing/2014/main" id="{F189A0CE-AD44-4EB2-9CD2-0206597A72E6}"/>
              </a:ext>
            </a:extLst>
          </p:cNvPr>
          <p:cNvSpPr txBox="1">
            <a:spLocks/>
          </p:cNvSpPr>
          <p:nvPr/>
        </p:nvSpPr>
        <p:spPr>
          <a:xfrm>
            <a:off x="4698475" y="3640984"/>
            <a:ext cx="6094499" cy="471177"/>
          </a:xfrm>
          <a:prstGeom prst="rect">
            <a:avLst/>
          </a:prstGeom>
          <a:noFill/>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200" i="1" dirty="0">
                <a:solidFill>
                  <a:schemeClr val="tx1"/>
                </a:solidFill>
                <a:latin typeface="Franklin Gothic Medium" panose="020B0603020102020204" pitchFamily="34" charset="0"/>
              </a:rPr>
              <a:t>Which foundation will your project be built on?</a:t>
            </a:r>
          </a:p>
        </p:txBody>
      </p:sp>
      <p:sp>
        <p:nvSpPr>
          <p:cNvPr id="9" name="TextBox 8">
            <a:extLst>
              <a:ext uri="{FF2B5EF4-FFF2-40B4-BE49-F238E27FC236}">
                <a16:creationId xmlns:a16="http://schemas.microsoft.com/office/drawing/2014/main" id="{F93D78A9-4E35-6ECF-5E81-3A67CFB78E9E}"/>
              </a:ext>
            </a:extLst>
          </p:cNvPr>
          <p:cNvSpPr txBox="1"/>
          <p:nvPr/>
        </p:nvSpPr>
        <p:spPr>
          <a:xfrm>
            <a:off x="9615090" y="6488668"/>
            <a:ext cx="2857500" cy="200055"/>
          </a:xfrm>
          <a:prstGeom prst="rect">
            <a:avLst/>
          </a:prstGeom>
          <a:noFill/>
        </p:spPr>
        <p:txBody>
          <a:bodyPr wrap="square" rtlCol="0">
            <a:spAutoFit/>
          </a:bodyPr>
          <a:lstStyle/>
          <a:p>
            <a:r>
              <a:rPr lang="en-US" sz="700" dirty="0">
                <a:hlinkClick r:id="rId4" tooltip="http://fwtc.wordpress.com/2010/02"/>
              </a:rPr>
              <a:t>This Photo</a:t>
            </a:r>
            <a:r>
              <a:rPr lang="en-US" sz="700" dirty="0"/>
              <a:t> by Unknown Author is licensed under </a:t>
            </a:r>
            <a:r>
              <a:rPr lang="en-US" sz="700" dirty="0">
                <a:hlinkClick r:id="rId6" tooltip="https://creativecommons.org/licenses/by-nd/3.0/"/>
              </a:rPr>
              <a:t>CC BY-ND</a:t>
            </a:r>
            <a:endParaRPr lang="en-US" sz="700" dirty="0"/>
          </a:p>
        </p:txBody>
      </p:sp>
    </p:spTree>
    <p:extLst>
      <p:ext uri="{BB962C8B-B14F-4D97-AF65-F5344CB8AC3E}">
        <p14:creationId xmlns:p14="http://schemas.microsoft.com/office/powerpoint/2010/main" val="3669068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922E11-77CB-4114-B48A-54B8A659974A}"/>
              </a:ext>
            </a:extLst>
          </p:cNvPr>
          <p:cNvSpPr>
            <a:spLocks noGrp="1"/>
          </p:cNvSpPr>
          <p:nvPr>
            <p:ph type="title"/>
          </p:nvPr>
        </p:nvSpPr>
        <p:spPr/>
        <p:txBody>
          <a:bodyPr/>
          <a:lstStyle/>
          <a:p>
            <a:r>
              <a:rPr lang="en-US" dirty="0">
                <a:latin typeface="Frutiger LT Std 45 Light" panose="020B0402020204020204" pitchFamily="34" charset="0"/>
              </a:rPr>
              <a:t>A Purpose and Need Statement is NOT…</a:t>
            </a:r>
          </a:p>
        </p:txBody>
      </p:sp>
      <p:sp>
        <p:nvSpPr>
          <p:cNvPr id="50" name="Slide Number Placeholder 5">
            <a:extLst>
              <a:ext uri="{FF2B5EF4-FFF2-40B4-BE49-F238E27FC236}">
                <a16:creationId xmlns:a16="http://schemas.microsoft.com/office/drawing/2014/main" id="{A0E3138A-959F-4E67-AFB8-CDF17167CE59}"/>
              </a:ext>
            </a:extLst>
          </p:cNvPr>
          <p:cNvSpPr>
            <a:spLocks noGrp="1"/>
          </p:cNvSpPr>
          <p:nvPr>
            <p:ph type="sldNum" sz="quarter" idx="12"/>
          </p:nvPr>
        </p:nvSpPr>
        <p:spPr/>
        <p:txBody>
          <a:bodyPr/>
          <a:lstStyle>
            <a:lvl1pPr>
              <a:defRPr>
                <a:solidFill>
                  <a:srgbClr val="106D98"/>
                </a:solidFill>
              </a:defRPr>
            </a:lvl1pPr>
          </a:lstStyle>
          <a:p>
            <a:fld id="{0FA33CC9-E622-48CA-96FA-0377B6AEE47F}" type="slidenum">
              <a:rPr lang="en-US" smtClean="0"/>
              <a:pPr/>
              <a:t>9</a:t>
            </a:fld>
            <a:endParaRPr lang="en-US" dirty="0"/>
          </a:p>
        </p:txBody>
      </p:sp>
      <p:sp>
        <p:nvSpPr>
          <p:cNvPr id="8" name="TextBox 7">
            <a:extLst>
              <a:ext uri="{FF2B5EF4-FFF2-40B4-BE49-F238E27FC236}">
                <a16:creationId xmlns:a16="http://schemas.microsoft.com/office/drawing/2014/main" id="{7FC6588C-13A4-42F3-BA7C-59A6FE73FE6E}"/>
              </a:ext>
            </a:extLst>
          </p:cNvPr>
          <p:cNvSpPr txBox="1"/>
          <p:nvPr/>
        </p:nvSpPr>
        <p:spPr>
          <a:xfrm>
            <a:off x="284672" y="1202800"/>
            <a:ext cx="3646197" cy="4093428"/>
          </a:xfrm>
          <a:prstGeom prst="rect">
            <a:avLst/>
          </a:prstGeom>
          <a:noFill/>
        </p:spPr>
        <p:txBody>
          <a:bodyPr wrap="square" rtlCol="0">
            <a:spAutoFit/>
          </a:bodyPr>
          <a:lstStyle/>
          <a:p>
            <a:pPr marL="287338" lvl="1" indent="-227013">
              <a:spcBef>
                <a:spcPts val="600"/>
              </a:spcBef>
              <a:buClr>
                <a:srgbClr val="005A84"/>
              </a:buClr>
              <a:buFont typeface="Arial" panose="020B0604020202020204" pitchFamily="34" charset="0"/>
              <a:buChar char="•"/>
            </a:pPr>
            <a:r>
              <a:rPr lang="en-US" sz="2000" b="0" i="0" dirty="0">
                <a:solidFill>
                  <a:srgbClr val="000000"/>
                </a:solidFill>
                <a:effectLst/>
                <a:latin typeface="Frutiger LT Std 45 Light" panose="020B0402020204020204" pitchFamily="34" charset="0"/>
              </a:rPr>
              <a:t>Too vague to be useful.</a:t>
            </a:r>
          </a:p>
          <a:p>
            <a:pPr marL="287338" lvl="1" indent="-227013">
              <a:spcBef>
                <a:spcPts val="600"/>
              </a:spcBef>
              <a:buClr>
                <a:srgbClr val="005A84"/>
              </a:buClr>
              <a:buFont typeface="Arial" panose="020B0604020202020204" pitchFamily="34" charset="0"/>
              <a:buChar char="•"/>
            </a:pPr>
            <a:r>
              <a:rPr lang="en-US" sz="2000" dirty="0">
                <a:solidFill>
                  <a:srgbClr val="000000"/>
                </a:solidFill>
                <a:latin typeface="Frutiger LT Std 45 Light" panose="020B0402020204020204" pitchFamily="34" charset="0"/>
              </a:rPr>
              <a:t>Written in complicated, unclear text.</a:t>
            </a:r>
          </a:p>
          <a:p>
            <a:pPr marL="287338" lvl="1" indent="-227013">
              <a:spcBef>
                <a:spcPts val="600"/>
              </a:spcBef>
              <a:buClr>
                <a:srgbClr val="005A84"/>
              </a:buClr>
              <a:buFont typeface="Arial" panose="020B0604020202020204" pitchFamily="34" charset="0"/>
              <a:buChar char="•"/>
            </a:pPr>
            <a:r>
              <a:rPr lang="en-US" sz="2000" dirty="0">
                <a:solidFill>
                  <a:srgbClr val="000000"/>
                </a:solidFill>
                <a:latin typeface="Frutiger LT Std 45 Light" panose="020B0402020204020204" pitchFamily="34" charset="0"/>
              </a:rPr>
              <a:t>O</a:t>
            </a:r>
            <a:r>
              <a:rPr lang="en-US" sz="2000" b="0" i="0" dirty="0">
                <a:solidFill>
                  <a:srgbClr val="000000"/>
                </a:solidFill>
                <a:effectLst/>
                <a:latin typeface="Frutiger LT Std 45 Light" panose="020B0402020204020204" pitchFamily="34" charset="0"/>
              </a:rPr>
              <a:t>bviously biased in the project justifications.</a:t>
            </a:r>
          </a:p>
          <a:p>
            <a:pPr marL="287338" lvl="1" indent="-227013">
              <a:spcBef>
                <a:spcPts val="600"/>
              </a:spcBef>
              <a:buClr>
                <a:srgbClr val="005A84"/>
              </a:buClr>
              <a:buFont typeface="Arial" panose="020B0604020202020204" pitchFamily="34" charset="0"/>
              <a:buChar char="•"/>
            </a:pPr>
            <a:r>
              <a:rPr lang="en-US" sz="2000" dirty="0">
                <a:solidFill>
                  <a:srgbClr val="000000"/>
                </a:solidFill>
                <a:latin typeface="Frutiger LT Std 45 Light" panose="020B0402020204020204" pitchFamily="34" charset="0"/>
              </a:rPr>
              <a:t>Inadequate to support each subsequent step in NEPA analysis and in the final FDOT decision document.</a:t>
            </a:r>
          </a:p>
          <a:p>
            <a:pPr marL="287338" lvl="1" indent="-227013">
              <a:spcBef>
                <a:spcPts val="600"/>
              </a:spcBef>
              <a:buClr>
                <a:srgbClr val="005A84"/>
              </a:buClr>
              <a:buFont typeface="Arial" panose="020B0604020202020204" pitchFamily="34" charset="0"/>
              <a:buChar char="•"/>
            </a:pPr>
            <a:r>
              <a:rPr lang="en-US" sz="2000" dirty="0">
                <a:solidFill>
                  <a:srgbClr val="000000"/>
                </a:solidFill>
                <a:latin typeface="Frutiger LT Std 45 Light" panose="020B0402020204020204" pitchFamily="34" charset="0"/>
              </a:rPr>
              <a:t>A discussion of alternatives or a particular action.</a:t>
            </a:r>
            <a:br>
              <a:rPr lang="en-US" sz="2000" dirty="0"/>
            </a:br>
            <a:endParaRPr lang="en-US" sz="2000" dirty="0">
              <a:latin typeface="Frutiger LT Std 45 Light" panose="020B0402020204020204" pitchFamily="34" charset="0"/>
            </a:endParaRPr>
          </a:p>
        </p:txBody>
      </p:sp>
      <p:sp>
        <p:nvSpPr>
          <p:cNvPr id="10" name="TextBox 9">
            <a:extLst>
              <a:ext uri="{FF2B5EF4-FFF2-40B4-BE49-F238E27FC236}">
                <a16:creationId xmlns:a16="http://schemas.microsoft.com/office/drawing/2014/main" id="{DC6A5132-89E6-4E0B-AA89-D8AF4B1B4CBA}"/>
              </a:ext>
            </a:extLst>
          </p:cNvPr>
          <p:cNvSpPr txBox="1"/>
          <p:nvPr/>
        </p:nvSpPr>
        <p:spPr>
          <a:xfrm>
            <a:off x="5798791" y="2551837"/>
            <a:ext cx="3352800" cy="1754326"/>
          </a:xfrm>
          <a:prstGeom prst="rect">
            <a:avLst/>
          </a:prstGeom>
          <a:noFill/>
        </p:spPr>
        <p:txBody>
          <a:bodyPr wrap="square" rtlCol="0">
            <a:spAutoFit/>
          </a:bodyPr>
          <a:lstStyle/>
          <a:p>
            <a:pPr algn="ctr"/>
            <a:r>
              <a:rPr lang="en-US" sz="5400" b="1" dirty="0">
                <a:solidFill>
                  <a:srgbClr val="106D98"/>
                </a:solidFill>
                <a:effectLst/>
                <a:latin typeface="Calibri" panose="020F0502020204030204" pitchFamily="34" charset="0"/>
                <a:ea typeface="Calibri" panose="020F0502020204030204" pitchFamily="34" charset="0"/>
              </a:rPr>
              <a:t>Solution Statement </a:t>
            </a:r>
            <a:endParaRPr lang="en-US" sz="5400" b="1" dirty="0">
              <a:solidFill>
                <a:srgbClr val="106D98"/>
              </a:solidFill>
            </a:endParaRPr>
          </a:p>
        </p:txBody>
      </p:sp>
      <p:sp>
        <p:nvSpPr>
          <p:cNvPr id="11" name="&quot;Not Allowed&quot; Symbol 10">
            <a:extLst>
              <a:ext uri="{FF2B5EF4-FFF2-40B4-BE49-F238E27FC236}">
                <a16:creationId xmlns:a16="http://schemas.microsoft.com/office/drawing/2014/main" id="{073151C2-4802-405B-BB7A-89FD9C4D230E}"/>
              </a:ext>
            </a:extLst>
          </p:cNvPr>
          <p:cNvSpPr/>
          <p:nvPr/>
        </p:nvSpPr>
        <p:spPr>
          <a:xfrm>
            <a:off x="5328809" y="1282618"/>
            <a:ext cx="4292764" cy="4292764"/>
          </a:xfrm>
          <a:prstGeom prst="noSmoking">
            <a:avLst>
              <a:gd name="adj" fmla="val 3506"/>
            </a:avLst>
          </a:prstGeom>
          <a:solidFill>
            <a:srgbClr val="FF0000"/>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866342823"/>
      </p:ext>
    </p:extLst>
  </p:cSld>
  <p:clrMapOvr>
    <a:masterClrMapping/>
  </p:clrMapOvr>
</p:sld>
</file>

<file path=ppt/theme/theme1.xml><?xml version="1.0" encoding="utf-8"?>
<a:theme xmlns:a="http://schemas.openxmlformats.org/drawingml/2006/main" name="Office Theme">
  <a:themeElements>
    <a:clrScheme name="FSH 2021">
      <a:dk1>
        <a:sysClr val="windowText" lastClr="000000"/>
      </a:dk1>
      <a:lt1>
        <a:sysClr val="window" lastClr="FFFFFF"/>
      </a:lt1>
      <a:dk2>
        <a:srgbClr val="7F7F7F"/>
      </a:dk2>
      <a:lt2>
        <a:srgbClr val="EBDDC3"/>
      </a:lt2>
      <a:accent1>
        <a:srgbClr val="42B1C0"/>
      </a:accent1>
      <a:accent2>
        <a:srgbClr val="458B43"/>
      </a:accent2>
      <a:accent3>
        <a:srgbClr val="F2D268"/>
      </a:accent3>
      <a:accent4>
        <a:srgbClr val="F2B76E"/>
      </a:accent4>
      <a:accent5>
        <a:srgbClr val="F37C76"/>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D36C320A902E4FA0BE6C80197632E7" ma:contentTypeVersion="14" ma:contentTypeDescription="Create a new document." ma:contentTypeScope="" ma:versionID="58e0258fb207707e66d6041dfb310c95">
  <xsd:schema xmlns:xsd="http://www.w3.org/2001/XMLSchema" xmlns:xs="http://www.w3.org/2001/XMLSchema" xmlns:p="http://schemas.microsoft.com/office/2006/metadata/properties" xmlns:ns2="095c74d0-adb3-48c7-a66e-f762274940de" xmlns:ns3="0821988d-8727-4eb4-919d-4308d73b80d4" targetNamespace="http://schemas.microsoft.com/office/2006/metadata/properties" ma:root="true" ma:fieldsID="9d38593acb3e08da63148f9ea7fcebab" ns2:_="" ns3:_="">
    <xsd:import namespace="095c74d0-adb3-48c7-a66e-f762274940de"/>
    <xsd:import namespace="0821988d-8727-4eb4-919d-4308d73b80d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5c74d0-adb3-48c7-a66e-f762274940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f7636e4-27fd-40f6-b66a-8c08e824a21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821988d-8727-4eb4-919d-4308d73b80d4"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a30889f-f87b-4fa5-b9ba-26794b6c96f9}" ma:internalName="TaxCatchAll" ma:showField="CatchAllData" ma:web="c6ce6957-c0f7-41a0-8db9-bf88dd908c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821988d-8727-4eb4-919d-4308d73b80d4" xsi:nil="true"/>
    <lcf76f155ced4ddcb4097134ff3c332f xmlns="095c74d0-adb3-48c7-a66e-f762274940d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BA98922-54AA-4C85-90C2-70203F5B7E7B}">
  <ds:schemaRefs>
    <ds:schemaRef ds:uri="http://schemas.microsoft.com/sharepoint/v3/contenttype/forms"/>
  </ds:schemaRefs>
</ds:datastoreItem>
</file>

<file path=customXml/itemProps2.xml><?xml version="1.0" encoding="utf-8"?>
<ds:datastoreItem xmlns:ds="http://schemas.openxmlformats.org/officeDocument/2006/customXml" ds:itemID="{681D1BF1-B0CF-4A95-98A9-69EE6C9A8A07}">
  <ds:schemaRefs>
    <ds:schemaRef ds:uri="0821988d-8727-4eb4-919d-4308d73b80d4"/>
    <ds:schemaRef ds:uri="095c74d0-adb3-48c7-a66e-f762274940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A42BF00-3739-4D7E-AD5B-70B58F65CB1F}">
  <ds:schemaRefs>
    <ds:schemaRef ds:uri="http://purl.org/dc/elements/1.1/"/>
    <ds:schemaRef ds:uri="http://schemas.microsoft.com/office/2006/metadata/properties"/>
    <ds:schemaRef ds:uri="095c74d0-adb3-48c7-a66e-f762274940de"/>
    <ds:schemaRef ds:uri="http://purl.org/dc/terms/"/>
    <ds:schemaRef ds:uri="0821988d-8727-4eb4-919d-4308d73b80d4"/>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16804</TotalTime>
  <Words>14710</Words>
  <Application>Microsoft Office PowerPoint</Application>
  <PresentationFormat>Widescreen</PresentationFormat>
  <Paragraphs>1192</Paragraphs>
  <Slides>61</Slides>
  <Notes>61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61</vt:i4>
      </vt:variant>
    </vt:vector>
  </HeadingPairs>
  <TitlesOfParts>
    <vt:vector size="73" baseType="lpstr">
      <vt:lpstr>arial</vt:lpstr>
      <vt:lpstr>arial</vt:lpstr>
      <vt:lpstr>Calibri</vt:lpstr>
      <vt:lpstr>Calibri Light</vt:lpstr>
      <vt:lpstr>Courier New</vt:lpstr>
      <vt:lpstr>Franklin Gothic Medium</vt:lpstr>
      <vt:lpstr>Frutiger LT Std 45 Light</vt:lpstr>
      <vt:lpstr>Georgia</vt:lpstr>
      <vt:lpstr>Symbol</vt:lpstr>
      <vt:lpstr>Times New Roman</vt:lpstr>
      <vt:lpstr>Wingdings</vt:lpstr>
      <vt:lpstr>Office Theme</vt:lpstr>
      <vt:lpstr>Opening Slide</vt:lpstr>
      <vt:lpstr>Training Topics</vt:lpstr>
      <vt:lpstr>Why Is a Purpose and Need Statement Required?</vt:lpstr>
      <vt:lpstr>Why Is a Purpose and Need Statement Required?</vt:lpstr>
      <vt:lpstr>Avoid Legal Challenges</vt:lpstr>
      <vt:lpstr>What is a Purpose and Need Statement?</vt:lpstr>
      <vt:lpstr>A Purpose and Need Statement is…</vt:lpstr>
      <vt:lpstr>A Purpose and Need Statement is the Project Foundation</vt:lpstr>
      <vt:lpstr>A Purpose and Need Statement is NOT…</vt:lpstr>
      <vt:lpstr>Not for Sale</vt:lpstr>
      <vt:lpstr>Quiz – Question 1</vt:lpstr>
      <vt:lpstr>Quiz – Question 1 Answer</vt:lpstr>
      <vt:lpstr>Quiz – Question 2</vt:lpstr>
      <vt:lpstr>Quiz – Question 2 Answer</vt:lpstr>
      <vt:lpstr>Define the Purpose…the “What” of the Proposed Action</vt:lpstr>
      <vt:lpstr>Should Primary and Secondary Purposes Be Included? </vt:lpstr>
      <vt:lpstr>Define the Need …the “Why” the Proposed Action is Needed</vt:lpstr>
      <vt:lpstr>PowerPoint Presentation</vt:lpstr>
      <vt:lpstr>Need Element - Project Status</vt:lpstr>
      <vt:lpstr>Need Element - Project Status</vt:lpstr>
      <vt:lpstr>Need Element - Capacity</vt:lpstr>
      <vt:lpstr>Need Element - Capacity - Example</vt:lpstr>
      <vt:lpstr>Need Element - Transportation Demand</vt:lpstr>
      <vt:lpstr>Need Element - Transportation Demand - Example</vt:lpstr>
      <vt:lpstr>Need Element - Social Demands or Economic Development</vt:lpstr>
      <vt:lpstr>Need Element - Social Demands or Economic  Development - Example</vt:lpstr>
      <vt:lpstr>Need Element - Safety</vt:lpstr>
      <vt:lpstr>Need Element - Safety</vt:lpstr>
      <vt:lpstr>Need Element - System Linkage</vt:lpstr>
      <vt:lpstr>Need Element - System Linkage - Example</vt:lpstr>
      <vt:lpstr>Need Element - Modal Interrelationships</vt:lpstr>
      <vt:lpstr>Need Element - Modal Interrelationships - Example</vt:lpstr>
      <vt:lpstr>Need Element - Roadway Deficiencies</vt:lpstr>
      <vt:lpstr>Need Element - Roadway Deficiencies - Example</vt:lpstr>
      <vt:lpstr>Need Element - Legislation</vt:lpstr>
      <vt:lpstr>Need Element - Legislation - Example</vt:lpstr>
      <vt:lpstr>Purpose and Need Considerations</vt:lpstr>
      <vt:lpstr>Purpose and Need Considerations</vt:lpstr>
      <vt:lpstr>Purpose and Need Considerations</vt:lpstr>
      <vt:lpstr>Purpose and Need Example</vt:lpstr>
      <vt:lpstr>Quiz – Question 3</vt:lpstr>
      <vt:lpstr>Quiz – Question 3 Answer</vt:lpstr>
      <vt:lpstr>Quiz – Question 4</vt:lpstr>
      <vt:lpstr>Quiz – Question 4 Answer</vt:lpstr>
      <vt:lpstr>Quiz – Question 5</vt:lpstr>
      <vt:lpstr>Quiz – Question 5 Answer</vt:lpstr>
      <vt:lpstr>Quiz – Question 6</vt:lpstr>
      <vt:lpstr>Quiz – Question 6 Answer</vt:lpstr>
      <vt:lpstr>How is a Purpose and Need Statement Used?</vt:lpstr>
      <vt:lpstr>Develop, Evaluate, and Eliminate Alternatives</vt:lpstr>
      <vt:lpstr>Develop, Evaluate, and Eliminate Alternatives - Example</vt:lpstr>
      <vt:lpstr>Develop, Evaluate, and Eliminate Alternatives</vt:lpstr>
      <vt:lpstr>Develop, Evaluate, and Eliminate Alternatives</vt:lpstr>
      <vt:lpstr>What Projects Require a Purpose and Need Statement?</vt:lpstr>
      <vt:lpstr>Purpose and Need Statement Timeline</vt:lpstr>
      <vt:lpstr>Caution…Refine vs. Change During the PD&amp;E Study</vt:lpstr>
      <vt:lpstr>Quiz – Question 7</vt:lpstr>
      <vt:lpstr>Quiz – Question 7 Answer</vt:lpstr>
      <vt:lpstr>Takeaways</vt:lpstr>
      <vt:lpstr>Resources</vt:lpstr>
      <vt:lpstr>Opening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Stirling, Shasta</dc:creator>
  <cp:lastModifiedBy>Lasher, Wendy G</cp:lastModifiedBy>
  <cp:revision>159</cp:revision>
  <cp:lastPrinted>2022-05-04T23:07:54Z</cp:lastPrinted>
  <dcterms:created xsi:type="dcterms:W3CDTF">2022-03-01T19:45:36Z</dcterms:created>
  <dcterms:modified xsi:type="dcterms:W3CDTF">2023-10-04T12:58:00Z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RiskLevel">
    <vt:lpwstr/>
  </property>
  <property fmtid="{D5CDD505-2E9C-101B-9397-08002B2CF9AE}" pid="3" name="DocRiskLevelWizardText">
    <vt:lpwstr>Atkins Baseline</vt:lpwstr>
  </property>
  <property fmtid="{D5CDD505-2E9C-101B-9397-08002B2CF9AE}" pid="4" name="DocRiskLevelWizardMarker">
    <vt:lpwstr/>
  </property>
  <property fmtid="{D5CDD505-2E9C-101B-9397-08002B2CF9AE}" pid="5" name="ContentTypeId">
    <vt:lpwstr>0x0101002DD36C320A902E4FA0BE6C80197632E7</vt:lpwstr>
  </property>
  <property fmtid="{D5CDD505-2E9C-101B-9397-08002B2CF9AE}" pid="6" name="MediaServiceImageTags">
    <vt:lpwstr/>
  </property>
</Properties>
</file>