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notesSlides/notesSlide9.xml" ContentType="application/vnd.openxmlformats-officedocument.presentationml.notesSlide+xml"/>
  <Override PartName="/ppt/comments/comment13.xml" ContentType="application/vnd.openxmlformats-officedocument.presentationml.comments+xml"/>
  <Override PartName="/ppt/comments/comment14.xml" ContentType="application/vnd.openxmlformats-officedocument.presentationml.comments+xml"/>
  <Override PartName="/ppt/notesSlides/notesSlide10.xml" ContentType="application/vnd.openxmlformats-officedocument.presentationml.notesSlide+xml"/>
  <Override PartName="/ppt/comments/comment15.xml" ContentType="application/vnd.openxmlformats-officedocument.presentationml.comments+xml"/>
  <Override PartName="/ppt/comments/comment16.xml" ContentType="application/vnd.openxmlformats-officedocument.presentationml.comment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7.xml" ContentType="application/vnd.openxmlformats-officedocument.presentationml.comments+xml"/>
  <Override PartName="/ppt/comments/comment18.xml" ContentType="application/vnd.openxmlformats-officedocument.presentationml.comments+xml"/>
  <Override PartName="/ppt/notesSlides/notesSlide12.xml" ContentType="application/vnd.openxmlformats-officedocument.presentationml.notesSlide+xml"/>
  <Override PartName="/ppt/comments/comment19.xml" ContentType="application/vnd.openxmlformats-officedocument.presentationml.comments+xml"/>
  <Override PartName="/ppt/comments/comment20.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21.xml" ContentType="application/vnd.openxmlformats-officedocument.presentationml.comments+xml"/>
  <Override PartName="/ppt/comments/comment22.xml" ContentType="application/vnd.openxmlformats-officedocument.presentationml.comments+xml"/>
  <Override PartName="/ppt/comments/comment23.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24.xml" ContentType="application/vnd.openxmlformats-officedocument.presentationml.comments+xml"/>
  <Override PartName="/ppt/comments/comment25.xml" ContentType="application/vnd.openxmlformats-officedocument.presentationml.comments+xml"/>
  <Override PartName="/ppt/comments/comment26.xml" ContentType="application/vnd.openxmlformats-officedocument.presentationml.comments+xml"/>
  <Override PartName="/ppt/comments/comment27.xml" ContentType="application/vnd.openxmlformats-officedocument.presentationml.comments+xml"/>
  <Override PartName="/ppt/comments/comment28.xml" ContentType="application/vnd.openxmlformats-officedocument.presentationml.comments+xml"/>
  <Override PartName="/ppt/comments/comment29.xml" ContentType="application/vnd.openxmlformats-officedocument.presentationml.comments+xml"/>
  <Override PartName="/ppt/notesSlides/notesSlide13.xml" ContentType="application/vnd.openxmlformats-officedocument.presentationml.notesSlide+xml"/>
  <Override PartName="/ppt/comments/comment30.xml" ContentType="application/vnd.openxmlformats-officedocument.presentationml.comments+xml"/>
  <Override PartName="/ppt/notesSlides/notesSlide14.xml" ContentType="application/vnd.openxmlformats-officedocument.presentationml.notesSlide+xml"/>
  <Override PartName="/ppt/comments/comment31.xml" ContentType="application/vnd.openxmlformats-officedocument.presentationml.comments+xml"/>
  <Override PartName="/ppt/notesSlides/notesSlide15.xml" ContentType="application/vnd.openxmlformats-officedocument.presentationml.notesSlide+xml"/>
  <Override PartName="/ppt/comments/comment32.xml" ContentType="application/vnd.openxmlformats-officedocument.presentationml.comments+xml"/>
  <Override PartName="/ppt/comments/comment33.xml" ContentType="application/vnd.openxmlformats-officedocument.presentationml.comments+xml"/>
  <Override PartName="/ppt/comments/comment34.xml" ContentType="application/vnd.openxmlformats-officedocument.presentationml.comments+xml"/>
  <Override PartName="/ppt/comments/comment35.xml" ContentType="application/vnd.openxmlformats-officedocument.presentationml.comments+xml"/>
  <Override PartName="/ppt/comments/comment36.xml" ContentType="application/vnd.openxmlformats-officedocument.presentationml.comments+xml"/>
  <Override PartName="/ppt/comments/comment37.xml" ContentType="application/vnd.openxmlformats-officedocument.presentationml.comments+xml"/>
  <Override PartName="/ppt/comments/comment38.xml" ContentType="application/vnd.openxmlformats-officedocument.presentationml.comments+xml"/>
  <Override PartName="/ppt/comments/comment39.xml" ContentType="application/vnd.openxmlformats-officedocument.presentationml.comments+xml"/>
  <Override PartName="/ppt/notesSlides/notesSlide16.xml" ContentType="application/vnd.openxmlformats-officedocument.presentationml.notesSlide+xml"/>
  <Override PartName="/ppt/comments/comment40.xml" ContentType="application/vnd.openxmlformats-officedocument.presentationml.comments+xml"/>
  <Override PartName="/ppt/notesSlides/notesSlide17.xml" ContentType="application/vnd.openxmlformats-officedocument.presentationml.notesSlide+xml"/>
  <Override PartName="/ppt/comments/comment4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4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1" r:id="rId1"/>
  </p:sldMasterIdLst>
  <p:notesMasterIdLst>
    <p:notesMasterId r:id="rId73"/>
  </p:notesMasterIdLst>
  <p:sldIdLst>
    <p:sldId id="256" r:id="rId2"/>
    <p:sldId id="258" r:id="rId3"/>
    <p:sldId id="259" r:id="rId4"/>
    <p:sldId id="263" r:id="rId5"/>
    <p:sldId id="264" r:id="rId6"/>
    <p:sldId id="265" r:id="rId7"/>
    <p:sldId id="312" r:id="rId8"/>
    <p:sldId id="266" r:id="rId9"/>
    <p:sldId id="267" r:id="rId10"/>
    <p:sldId id="334" r:id="rId11"/>
    <p:sldId id="331" r:id="rId12"/>
    <p:sldId id="347" r:id="rId13"/>
    <p:sldId id="348" r:id="rId14"/>
    <p:sldId id="352" r:id="rId15"/>
    <p:sldId id="342" r:id="rId16"/>
    <p:sldId id="382" r:id="rId17"/>
    <p:sldId id="346" r:id="rId18"/>
    <p:sldId id="319" r:id="rId19"/>
    <p:sldId id="269" r:id="rId20"/>
    <p:sldId id="271" r:id="rId21"/>
    <p:sldId id="359" r:id="rId22"/>
    <p:sldId id="363" r:id="rId23"/>
    <p:sldId id="377" r:id="rId24"/>
    <p:sldId id="360" r:id="rId25"/>
    <p:sldId id="322" r:id="rId26"/>
    <p:sldId id="275" r:id="rId27"/>
    <p:sldId id="354" r:id="rId28"/>
    <p:sldId id="356" r:id="rId29"/>
    <p:sldId id="355" r:id="rId30"/>
    <p:sldId id="277" r:id="rId31"/>
    <p:sldId id="330" r:id="rId32"/>
    <p:sldId id="358" r:id="rId33"/>
    <p:sldId id="388" r:id="rId34"/>
    <p:sldId id="323" r:id="rId35"/>
    <p:sldId id="324" r:id="rId36"/>
    <p:sldId id="325" r:id="rId37"/>
    <p:sldId id="361" r:id="rId38"/>
    <p:sldId id="298" r:id="rId39"/>
    <p:sldId id="379" r:id="rId40"/>
    <p:sldId id="380" r:id="rId41"/>
    <p:sldId id="300" r:id="rId42"/>
    <p:sldId id="328" r:id="rId43"/>
    <p:sldId id="366" r:id="rId44"/>
    <p:sldId id="367" r:id="rId45"/>
    <p:sldId id="368" r:id="rId46"/>
    <p:sldId id="365" r:id="rId47"/>
    <p:sldId id="304" r:id="rId48"/>
    <p:sldId id="369" r:id="rId49"/>
    <p:sldId id="389" r:id="rId50"/>
    <p:sldId id="364" r:id="rId51"/>
    <p:sldId id="302" r:id="rId52"/>
    <p:sldId id="303" r:id="rId53"/>
    <p:sldId id="370" r:id="rId54"/>
    <p:sldId id="373" r:id="rId55"/>
    <p:sldId id="372" r:id="rId56"/>
    <p:sldId id="374" r:id="rId57"/>
    <p:sldId id="375" r:id="rId58"/>
    <p:sldId id="282" r:id="rId59"/>
    <p:sldId id="283" r:id="rId60"/>
    <p:sldId id="292" r:id="rId61"/>
    <p:sldId id="294" r:id="rId62"/>
    <p:sldId id="383" r:id="rId63"/>
    <p:sldId id="385" r:id="rId64"/>
    <p:sldId id="387" r:id="rId65"/>
    <p:sldId id="386" r:id="rId66"/>
    <p:sldId id="285" r:id="rId67"/>
    <p:sldId id="286" r:id="rId68"/>
    <p:sldId id="287" r:id="rId69"/>
    <p:sldId id="288" r:id="rId70"/>
    <p:sldId id="290" r:id="rId71"/>
    <p:sldId id="291" r:id="rId72"/>
  </p:sldIdLst>
  <p:sldSz cx="12192000" cy="6858000"/>
  <p:notesSz cx="7010400" cy="9236075"/>
  <p:embeddedFontLst>
    <p:embeddedFont>
      <p:font typeface="AECOM Sans" panose="020B0604020202020204" charset="0"/>
      <p:regular r:id="rId74"/>
      <p:bold r:id="rId75"/>
      <p:italic r:id="rId76"/>
      <p:boldItalic r:id="rId77"/>
    </p:embeddedFont>
    <p:embeddedFont>
      <p:font typeface="Arial Narrow" panose="020B0606020202030204" pitchFamily="34" charset="0"/>
      <p:regular r:id="rId78"/>
      <p:bold r:id="rId79"/>
      <p:italic r:id="rId80"/>
      <p:boldItalic r:id="rId81"/>
    </p:embeddedFont>
    <p:embeddedFont>
      <p:font typeface="Tahoma" panose="020B0604030504040204" pitchFamily="34" charset="0"/>
      <p:regular r:id="rId82"/>
      <p:bold r:id="rId8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churuza, Victor" initials="MV" lastIdx="60" clrIdx="0">
    <p:extLst>
      <p:ext uri="{19B8F6BF-5375-455C-9EA6-DF929625EA0E}">
        <p15:presenceInfo xmlns:p15="http://schemas.microsoft.com/office/powerpoint/2012/main" userId="S-1-5-21-978016076-702945558-1050887974-425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B14B"/>
    <a:srgbClr val="800080"/>
    <a:srgbClr val="9900CC"/>
    <a:srgbClr val="009999"/>
    <a:srgbClr val="5683D7"/>
    <a:srgbClr val="009900"/>
    <a:srgbClr val="AE9D41"/>
    <a:srgbClr val="C00000"/>
    <a:srgbClr val="FF66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5405" autoAdjust="0"/>
  </p:normalViewPr>
  <p:slideViewPr>
    <p:cSldViewPr>
      <p:cViewPr varScale="1">
        <p:scale>
          <a:sx n="106" d="100"/>
          <a:sy n="106" d="100"/>
        </p:scale>
        <p:origin x="504" y="114"/>
      </p:cViewPr>
      <p:guideLst>
        <p:guide orient="horz" pos="2160"/>
        <p:guide pos="3840"/>
      </p:guideLst>
    </p:cSldViewPr>
  </p:slideViewPr>
  <p:outlineViewPr>
    <p:cViewPr>
      <p:scale>
        <a:sx n="33" d="100"/>
        <a:sy n="33" d="100"/>
      </p:scale>
      <p:origin x="0" y="-9710"/>
    </p:cViewPr>
  </p:outlineViewPr>
  <p:notesTextViewPr>
    <p:cViewPr>
      <p:scale>
        <a:sx n="1" d="1"/>
        <a:sy n="1" d="1"/>
      </p:scale>
      <p:origin x="0" y="0"/>
    </p:cViewPr>
  </p:notesTextViewPr>
  <p:notesViewPr>
    <p:cSldViewPr>
      <p:cViewPr varScale="1">
        <p:scale>
          <a:sx n="71" d="100"/>
          <a:sy n="71" d="100"/>
        </p:scale>
        <p:origin x="3029" y="7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3.fntdata"/><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1.fntdata"/><Relationship Id="rId79" Type="http://schemas.openxmlformats.org/officeDocument/2006/relationships/font" Target="fonts/font6.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9.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7.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8-29T12:13:39.658" idx="2">
    <p:pos x="1406" y="469"/>
    <p:text>How does this connects with slide 5, 6 and 7?</p:text>
    <p:extLst>
      <p:ext uri="{C676402C-5697-4E1C-873F-D02D1690AC5C}">
        <p15:threadingInfo xmlns:p15="http://schemas.microsoft.com/office/powerpoint/2012/main" timeZoneBias="240"/>
      </p:ext>
    </p:extLst>
  </p:cm>
  <p:cm authorId="1" dt="2016-08-29T12:17:09.153" idx="3">
    <p:pos x="1406" y="565"/>
    <p:text>Is this the outline of the presentation or is intended to be the summary of the presentation. if it is the later consider pushing it to the end of the presentation</p:text>
    <p:extLst>
      <p:ext uri="{C676402C-5697-4E1C-873F-D02D1690AC5C}">
        <p15:threadingInfo xmlns:p15="http://schemas.microsoft.com/office/powerpoint/2012/main" timeZoneBias="240">
          <p15:parentCm authorId="1" idx="2"/>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6-09-06T12:48:23.242" idx="10">
    <p:pos x="10" y="10"/>
    <p:text>Remove this, separate training or say what is OEM reviewers in SWAT if any</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6-09-07T07:57:29.403" idx="32">
    <p:pos x="10" y="10"/>
    <p:text>Remove this</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6-09-07T07:57:36.243" idx="33">
    <p:pos x="10" y="10"/>
    <p:text>Remove this</p:text>
    <p:extLst>
      <p:ext uri="{C676402C-5697-4E1C-873F-D02D1690AC5C}">
        <p15:threadingInfo xmlns:p15="http://schemas.microsoft.com/office/powerpoint/2012/main" timeZoneBias="24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6-09-06T12:49:24.590" idx="11">
    <p:pos x="10" y="10"/>
    <p:text>What is not assigned?</p:text>
    <p:extLst>
      <p:ext uri="{C676402C-5697-4E1C-873F-D02D1690AC5C}">
        <p15:threadingInfo xmlns:p15="http://schemas.microsoft.com/office/powerpoint/2012/main" timeZoneBias="24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6-09-06T12:49:49.840" idx="12">
    <p:pos x="1217" y="463"/>
    <p:text>Delete new role since OEM is for NA. Also say who does what within the OEM</p:text>
    <p:extLst>
      <p:ext uri="{C676402C-5697-4E1C-873F-D02D1690AC5C}">
        <p15:threadingInfo xmlns:p15="http://schemas.microsoft.com/office/powerpoint/2012/main" timeZoneBias="24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6-09-06T12:50:17.979" idx="13">
    <p:pos x="10" y="10"/>
    <p:text>Call this slide FHWA responsibilities under NA</p:text>
    <p:extLst>
      <p:ext uri="{C676402C-5697-4E1C-873F-D02D1690AC5C}">
        <p15:threadingInfo xmlns:p15="http://schemas.microsoft.com/office/powerpoint/2012/main" timeZoneBias="240"/>
      </p:ext>
    </p:extLst>
  </p:cm>
  <p:cm authorId="1" dt="2016-09-06T12:50:46.478" idx="14">
    <p:pos x="10" y="106"/>
    <p:text>Keep in mind some projects are not assigned. Mention those and what will be OEM's role in those projects</p:text>
    <p:extLst>
      <p:ext uri="{C676402C-5697-4E1C-873F-D02D1690AC5C}">
        <p15:threadingInfo xmlns:p15="http://schemas.microsoft.com/office/powerpoint/2012/main" timeZoneBias="240">
          <p15:parentCm authorId="1" idx="13"/>
        </p15:threadingInfo>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6-09-06T12:50:52.609" idx="15">
    <p:pos x="10" y="10"/>
    <p:text>Call this Environmental Review Process</p:text>
    <p:extLst>
      <p:ext uri="{C676402C-5697-4E1C-873F-D02D1690AC5C}">
        <p15:threadingInfo xmlns:p15="http://schemas.microsoft.com/office/powerpoint/2012/main" timeZoneBias="24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6-09-06T12:51:11.251" idx="16">
    <p:pos x="10" y="10"/>
    <p:text>Color code to show which activities are districts and which ones are CO and which ones are legal</p:text>
    <p:extLst>
      <p:ext uri="{C676402C-5697-4E1C-873F-D02D1690AC5C}">
        <p15:threadingInfo xmlns:p15="http://schemas.microsoft.com/office/powerpoint/2012/main" timeZoneBias="24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6-09-06T12:52:34.139" idx="18">
    <p:pos x="10" y="10"/>
    <p:text>Call this Review and Approval for Type 1</p:text>
    <p:extLst>
      <p:ext uri="{C676402C-5697-4E1C-873F-D02D1690AC5C}">
        <p15:threadingInfo xmlns:p15="http://schemas.microsoft.com/office/powerpoint/2012/main" timeZoneBias="24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6-09-07T08:35:25.364" idx="40">
    <p:pos x="1423" y="2592"/>
    <p:text>Say OEM's reviewers role</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8-29T12:11:53.659" idx="1">
    <p:pos x="3552" y="1598"/>
    <p:text>Add determination of E and O is not assigned. The process outlined in the IARUG must continue to be followed</p:text>
    <p:extLst>
      <p:ext uri="{C676402C-5697-4E1C-873F-D02D1690AC5C}">
        <p15:threadingInfo xmlns:p15="http://schemas.microsoft.com/office/powerpoint/2012/main" timeZoneBias="24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16-09-06T12:52:14.214" idx="17">
    <p:pos x="3295" y="2212"/>
    <p:text>Call this Document Review</p:text>
    <p:extLst>
      <p:ext uri="{C676402C-5697-4E1C-873F-D02D1690AC5C}">
        <p15:threadingInfo xmlns:p15="http://schemas.microsoft.com/office/powerpoint/2012/main" timeZoneBias="240"/>
      </p:ext>
    </p:extLst>
  </p:cm>
  <p:cm authorId="1" dt="2016-09-06T12:52:59.471" idx="19">
    <p:pos x="3295" y="2308"/>
    <p:text>Review and Approval</p:text>
    <p:extLst>
      <p:ext uri="{C676402C-5697-4E1C-873F-D02D1690AC5C}">
        <p15:threadingInfo xmlns:p15="http://schemas.microsoft.com/office/powerpoint/2012/main" timeZoneBias="240">
          <p15:parentCm authorId="1" idx="17"/>
        </p15:threadingInfo>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16-09-06T12:53:54.544" idx="20">
    <p:pos x="2579" y="1147"/>
    <p:text>Not for all</p:text>
    <p:extLst>
      <p:ext uri="{C676402C-5697-4E1C-873F-D02D1690AC5C}">
        <p15:threadingInfo xmlns:p15="http://schemas.microsoft.com/office/powerpoint/2012/main" timeZoneBias="240"/>
      </p:ext>
    </p:extLst>
  </p:cm>
  <p:cm authorId="1" dt="2016-09-06T12:54:19.343" idx="21">
    <p:pos x="1292" y="291"/>
    <p:text>How is this different from slide 21 OEM's role</p:text>
    <p:extLst>
      <p:ext uri="{C676402C-5697-4E1C-873F-D02D1690AC5C}">
        <p15:threadingInfo xmlns:p15="http://schemas.microsoft.com/office/powerpoint/2012/main" timeZoneBias="24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16-09-06T12:54:47.380" idx="22">
    <p:pos x="10" y="10"/>
    <p:text>Same people</p:text>
    <p:extLst>
      <p:ext uri="{C676402C-5697-4E1C-873F-D02D1690AC5C}">
        <p15:threadingInfo xmlns:p15="http://schemas.microsoft.com/office/powerpoint/2012/main" timeZoneBias="24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1" dt="2016-09-06T12:55:03.459" idx="23">
    <p:pos x="10" y="10"/>
    <p:text>TBD in District 4 is Michael Sykes</p:text>
    <p:extLst>
      <p:ext uri="{C676402C-5697-4E1C-873F-D02D1690AC5C}">
        <p15:threadingInfo xmlns:p15="http://schemas.microsoft.com/office/powerpoint/2012/main" timeZoneBias="240"/>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1" dt="2016-09-06T12:55:23.946" idx="24">
    <p:pos x="10" y="10"/>
    <p:text>Combine Step 1 and Step 2.  Use color to show which are ERC and which are SWEPT.  Also you may mark activities which are ETDM and which ones are PD&amp;E.      Step 3 is understand issues. Note (1) in step 7 is not clear. QC should be done before the draft document is sent to OEM for review</p:text>
    <p:extLst>
      <p:ext uri="{C676402C-5697-4E1C-873F-D02D1690AC5C}">
        <p15:threadingInfo xmlns:p15="http://schemas.microsoft.com/office/powerpoint/2012/main" timeZoneBias="240"/>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1" dt="2016-09-07T08:37:43.194" idx="41">
    <p:pos x="10" y="10"/>
    <p:text>Step 1 should removed as the leads are now per District</p:text>
    <p:extLst>
      <p:ext uri="{C676402C-5697-4E1C-873F-D02D1690AC5C}">
        <p15:threadingInfo xmlns:p15="http://schemas.microsoft.com/office/powerpoint/2012/main" timeZoneBias="240"/>
      </p:ext>
    </p:extLst>
  </p:cm>
</p:cmLst>
</file>

<file path=ppt/comments/comment26.xml><?xml version="1.0" encoding="utf-8"?>
<p:cmLst xmlns:a="http://schemas.openxmlformats.org/drawingml/2006/main" xmlns:r="http://schemas.openxmlformats.org/officeDocument/2006/relationships" xmlns:p="http://schemas.openxmlformats.org/presentationml/2006/main">
  <p:cm authorId="1" dt="2016-09-06T12:56:53.185" idx="25">
    <p:pos x="5490" y="1956"/>
    <p:text>Blow out this form; Explain expectations from the certification</p:text>
    <p:extLst>
      <p:ext uri="{C676402C-5697-4E1C-873F-D02D1690AC5C}">
        <p15:threadingInfo xmlns:p15="http://schemas.microsoft.com/office/powerpoint/2012/main" timeZoneBias="240"/>
      </p:ext>
    </p:extLst>
  </p:cm>
</p:cmLst>
</file>

<file path=ppt/comments/comment27.xml><?xml version="1.0" encoding="utf-8"?>
<p:cmLst xmlns:a="http://schemas.openxmlformats.org/drawingml/2006/main" xmlns:r="http://schemas.openxmlformats.org/officeDocument/2006/relationships" xmlns:p="http://schemas.openxmlformats.org/presentationml/2006/main">
  <p:cm authorId="1" dt="2016-09-07T08:48:47.086" idx="43">
    <p:pos x="4190" y="2502"/>
    <p:text>ETDM, Technical and Comments are more than readiness check.</p:text>
    <p:extLst>
      <p:ext uri="{C676402C-5697-4E1C-873F-D02D1690AC5C}">
        <p15:threadingInfo xmlns:p15="http://schemas.microsoft.com/office/powerpoint/2012/main" timeZoneBias="240"/>
      </p:ext>
    </p:extLst>
  </p:cm>
  <p:cm authorId="1" dt="2016-09-07T08:49:37.127" idx="44">
    <p:pos x="4190" y="2598"/>
    <p:text>Need to come out with what is readiness check</p:text>
    <p:extLst>
      <p:ext uri="{C676402C-5697-4E1C-873F-D02D1690AC5C}">
        <p15:threadingInfo xmlns:p15="http://schemas.microsoft.com/office/powerpoint/2012/main" timeZoneBias="240">
          <p15:parentCm authorId="1" idx="43"/>
        </p15:threadingInfo>
      </p:ext>
    </p:extLst>
  </p:cm>
</p:cmLst>
</file>

<file path=ppt/comments/comment28.xml><?xml version="1.0" encoding="utf-8"?>
<p:cmLst xmlns:a="http://schemas.openxmlformats.org/drawingml/2006/main" xmlns:r="http://schemas.openxmlformats.org/officeDocument/2006/relationships" xmlns:p="http://schemas.openxmlformats.org/presentationml/2006/main">
  <p:cm authorId="1" dt="2016-09-07T09:12:24.909" idx="48">
    <p:pos x="2338" y="1592"/>
    <p:text>Say how the review is done at OEM. Project lead team and ??? additional environmental specialists plus at two engineers</p:text>
    <p:extLst>
      <p:ext uri="{C676402C-5697-4E1C-873F-D02D1690AC5C}">
        <p15:threadingInfo xmlns:p15="http://schemas.microsoft.com/office/powerpoint/2012/main" timeZoneBias="240"/>
      </p:ext>
    </p:extLst>
  </p:cm>
  <p:cm authorId="1" dt="2016-09-07T09:13:49.997" idx="49">
    <p:pos x="2338" y="1688"/>
    <p:text>XP had a different approach for EIS and complex EA. Engineering reviews will remain the same regardless of the COA or complexity</p:text>
    <p:extLst>
      <p:ext uri="{C676402C-5697-4E1C-873F-D02D1690AC5C}">
        <p15:threadingInfo xmlns:p15="http://schemas.microsoft.com/office/powerpoint/2012/main" timeZoneBias="240">
          <p15:parentCm authorId="1" idx="48"/>
        </p15:threadingInfo>
      </p:ext>
    </p:extLst>
  </p:cm>
</p:cmLst>
</file>

<file path=ppt/comments/comment29.xml><?xml version="1.0" encoding="utf-8"?>
<p:cmLst xmlns:a="http://schemas.openxmlformats.org/drawingml/2006/main" xmlns:r="http://schemas.openxmlformats.org/officeDocument/2006/relationships" xmlns:p="http://schemas.openxmlformats.org/presentationml/2006/main">
  <p:cm authorId="1" dt="2016-09-07T09:14:28.893" idx="50">
    <p:pos x="5105" y="824"/>
    <p:text>only with a "No Ready for Review"</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9-07T08:01:03.207" idx="34">
    <p:pos x="10" y="10"/>
    <p:text>Mention statutory requirements guiding PEL (23 US 168) and the fed regulations 23 CFR 450.318 and its appendix A</p:text>
    <p:extLst>
      <p:ext uri="{C676402C-5697-4E1C-873F-D02D1690AC5C}">
        <p15:threadingInfo xmlns:p15="http://schemas.microsoft.com/office/powerpoint/2012/main" timeZoneBias="240"/>
      </p:ext>
    </p:extLst>
  </p:cm>
</p:cmLst>
</file>

<file path=ppt/comments/comment30.xml><?xml version="1.0" encoding="utf-8"?>
<p:cmLst xmlns:a="http://schemas.openxmlformats.org/drawingml/2006/main" xmlns:r="http://schemas.openxmlformats.org/officeDocument/2006/relationships" xmlns:p="http://schemas.openxmlformats.org/presentationml/2006/main">
  <p:cm authorId="1" dt="2016-09-07T08:59:28.260" idx="45">
    <p:pos x="4049" y="1152"/>
    <p:text>Applies for EIS</p:text>
    <p:extLst>
      <p:ext uri="{C676402C-5697-4E1C-873F-D02D1690AC5C}">
        <p15:threadingInfo xmlns:p15="http://schemas.microsoft.com/office/powerpoint/2012/main" timeZoneBias="240"/>
      </p:ext>
    </p:extLst>
  </p:cm>
  <p:cm authorId="1" dt="2016-09-07T09:00:07.878" idx="46">
    <p:pos x="1304" y="2027"/>
    <p:text>EIS</p:text>
    <p:extLst>
      <p:ext uri="{C676402C-5697-4E1C-873F-D02D1690AC5C}">
        <p15:threadingInfo xmlns:p15="http://schemas.microsoft.com/office/powerpoint/2012/main" timeZoneBias="240"/>
      </p:ext>
    </p:extLst>
  </p:cm>
</p:cmLst>
</file>

<file path=ppt/comments/comment31.xml><?xml version="1.0" encoding="utf-8"?>
<p:cmLst xmlns:a="http://schemas.openxmlformats.org/drawingml/2006/main" xmlns:r="http://schemas.openxmlformats.org/officeDocument/2006/relationships" xmlns:p="http://schemas.openxmlformats.org/presentationml/2006/main">
  <p:cm authorId="1" dt="2016-09-07T09:02:19.159" idx="47">
    <p:pos x="5048" y="2050"/>
    <p:text>Make a new slide to discuss constructive use</p:text>
    <p:extLst>
      <p:ext uri="{C676402C-5697-4E1C-873F-D02D1690AC5C}">
        <p15:threadingInfo xmlns:p15="http://schemas.microsoft.com/office/powerpoint/2012/main" timeZoneBias="240"/>
      </p:ext>
    </p:extLst>
  </p:cm>
</p:cmLst>
</file>

<file path=ppt/comments/comment32.xml><?xml version="1.0" encoding="utf-8"?>
<p:cmLst xmlns:a="http://schemas.openxmlformats.org/drawingml/2006/main" xmlns:r="http://schemas.openxmlformats.org/officeDocument/2006/relationships" xmlns:p="http://schemas.openxmlformats.org/presentationml/2006/main">
  <p:cm authorId="1" dt="2016-09-07T09:18:13.041" idx="51">
    <p:pos x="3451" y="1260"/>
    <p:text>or resolved</p:text>
    <p:extLst>
      <p:ext uri="{C676402C-5697-4E1C-873F-D02D1690AC5C}">
        <p15:threadingInfo xmlns:p15="http://schemas.microsoft.com/office/powerpoint/2012/main" timeZoneBias="240"/>
      </p:ext>
    </p:extLst>
  </p:cm>
</p:cmLst>
</file>

<file path=ppt/comments/comment33.xml><?xml version="1.0" encoding="utf-8"?>
<p:cmLst xmlns:a="http://schemas.openxmlformats.org/drawingml/2006/main" xmlns:r="http://schemas.openxmlformats.org/officeDocument/2006/relationships" xmlns:p="http://schemas.openxmlformats.org/presentationml/2006/main">
  <p:cm authorId="1" dt="2016-09-06T12:58:28.748" idx="26">
    <p:pos x="5601" y="3031"/>
    <p:text>Too late to wait for PH to decide FONSI or DEIS</p:text>
    <p:extLst>
      <p:ext uri="{C676402C-5697-4E1C-873F-D02D1690AC5C}">
        <p15:threadingInfo xmlns:p15="http://schemas.microsoft.com/office/powerpoint/2012/main" timeZoneBias="240"/>
      </p:ext>
    </p:extLst>
  </p:cm>
</p:cmLst>
</file>

<file path=ppt/comments/comment34.xml><?xml version="1.0" encoding="utf-8"?>
<p:cmLst xmlns:a="http://schemas.openxmlformats.org/drawingml/2006/main" xmlns:r="http://schemas.openxmlformats.org/officeDocument/2006/relationships" xmlns:p="http://schemas.openxmlformats.org/presentationml/2006/main">
  <p:cm authorId="1" dt="2016-09-07T09:19:41.803" idx="52">
    <p:pos x="3902" y="2530"/>
    <p:text>sub set of the previous bullet</p:text>
    <p:extLst>
      <p:ext uri="{C676402C-5697-4E1C-873F-D02D1690AC5C}">
        <p15:threadingInfo xmlns:p15="http://schemas.microsoft.com/office/powerpoint/2012/main" timeZoneBias="240"/>
      </p:ext>
    </p:extLst>
  </p:cm>
</p:cmLst>
</file>

<file path=ppt/comments/comment35.xml><?xml version="1.0" encoding="utf-8"?>
<p:cmLst xmlns:a="http://schemas.openxmlformats.org/drawingml/2006/main" xmlns:r="http://schemas.openxmlformats.org/officeDocument/2006/relationships" xmlns:p="http://schemas.openxmlformats.org/presentationml/2006/main">
  <p:cm authorId="1" dt="2016-09-06T12:59:20.263" idx="27">
    <p:pos x="2896" y="1728"/>
    <p:text>Include PDEngineer</p:text>
    <p:extLst>
      <p:ext uri="{C676402C-5697-4E1C-873F-D02D1690AC5C}">
        <p15:threadingInfo xmlns:p15="http://schemas.microsoft.com/office/powerpoint/2012/main" timeZoneBias="240"/>
      </p:ext>
    </p:extLst>
  </p:cm>
</p:cmLst>
</file>

<file path=ppt/comments/comment36.xml><?xml version="1.0" encoding="utf-8"?>
<p:cmLst xmlns:a="http://schemas.openxmlformats.org/drawingml/2006/main" xmlns:r="http://schemas.openxmlformats.org/officeDocument/2006/relationships" xmlns:p="http://schemas.openxmlformats.org/presentationml/2006/main">
  <p:cm authorId="1" dt="2016-09-07T09:21:34.076" idx="53">
    <p:pos x="5195" y="1016"/>
    <p:text>ERC shall always be used</p:text>
    <p:extLst>
      <p:ext uri="{C676402C-5697-4E1C-873F-D02D1690AC5C}">
        <p15:threadingInfo xmlns:p15="http://schemas.microsoft.com/office/powerpoint/2012/main" timeZoneBias="240"/>
      </p:ext>
    </p:extLst>
  </p:cm>
  <p:cm authorId="1" dt="2016-09-07T09:22:16.213" idx="54">
    <p:pos x="2016" y="2287"/>
    <p:text>or personal opinion</p:text>
    <p:extLst>
      <p:ext uri="{C676402C-5697-4E1C-873F-D02D1690AC5C}">
        <p15:threadingInfo xmlns:p15="http://schemas.microsoft.com/office/powerpoint/2012/main" timeZoneBias="240"/>
      </p:ext>
    </p:extLst>
  </p:cm>
</p:cmLst>
</file>

<file path=ppt/comments/comment37.xml><?xml version="1.0" encoding="utf-8"?>
<p:cmLst xmlns:a="http://schemas.openxmlformats.org/drawingml/2006/main" xmlns:r="http://schemas.openxmlformats.org/officeDocument/2006/relationships" xmlns:p="http://schemas.openxmlformats.org/presentationml/2006/main">
  <p:cm authorId="1" dt="2016-09-07T09:23:50.029" idx="55">
    <p:pos x="5020" y="1604"/>
    <p:text>This should not always be the case. We may rely on consultant expertise on reviews of the documents late in the process</p:text>
    <p:extLst>
      <p:ext uri="{C676402C-5697-4E1C-873F-D02D1690AC5C}">
        <p15:threadingInfo xmlns:p15="http://schemas.microsoft.com/office/powerpoint/2012/main" timeZoneBias="240"/>
      </p:ext>
    </p:extLst>
  </p:cm>
  <p:cm authorId="1" dt="2016-09-07T09:25:17.881" idx="56">
    <p:pos x="5353" y="3360"/>
    <p:text>Do we really want to do this?</p:text>
    <p:extLst>
      <p:ext uri="{C676402C-5697-4E1C-873F-D02D1690AC5C}">
        <p15:threadingInfo xmlns:p15="http://schemas.microsoft.com/office/powerpoint/2012/main" timeZoneBias="240"/>
      </p:ext>
    </p:extLst>
  </p:cm>
</p:cmLst>
</file>

<file path=ppt/comments/comment38.xml><?xml version="1.0" encoding="utf-8"?>
<p:cmLst xmlns:a="http://schemas.openxmlformats.org/drawingml/2006/main" xmlns:r="http://schemas.openxmlformats.org/officeDocument/2006/relationships" xmlns:p="http://schemas.openxmlformats.org/presentationml/2006/main">
  <p:cm authorId="1" dt="2016-09-07T09:26:50.952" idx="57">
    <p:pos x="10" y="10"/>
    <p:text>Add this with lesson 5. Many of the bullets applies to Type 2 CE also especially on the technical studies</p:text>
    <p:extLst>
      <p:ext uri="{C676402C-5697-4E1C-873F-D02D1690AC5C}">
        <p15:threadingInfo xmlns:p15="http://schemas.microsoft.com/office/powerpoint/2012/main" timeZoneBias="240"/>
      </p:ext>
    </p:extLst>
  </p:cm>
</p:cmLst>
</file>

<file path=ppt/comments/comment39.xml><?xml version="1.0" encoding="utf-8"?>
<p:cmLst xmlns:a="http://schemas.openxmlformats.org/drawingml/2006/main" xmlns:r="http://schemas.openxmlformats.org/officeDocument/2006/relationships" xmlns:p="http://schemas.openxmlformats.org/presentationml/2006/main">
  <p:cm authorId="1" dt="2016-09-06T15:52:42.580" idx="28">
    <p:pos x="10" y="10"/>
    <p:text>Discuss OEM's reviewers role as QA</p:text>
    <p:extLst>
      <p:ext uri="{C676402C-5697-4E1C-873F-D02D1690AC5C}">
        <p15:threadingInfo xmlns:p15="http://schemas.microsoft.com/office/powerpoint/2012/main" timeZoneBias="240"/>
      </p:ext>
    </p:extLst>
  </p:cm>
  <p:cm authorId="1" dt="2016-09-06T15:53:17.294" idx="29">
    <p:pos x="10" y="106"/>
    <p:text>Discuss what to expect from the District QA/QC process</p:text>
    <p:extLst>
      <p:ext uri="{C676402C-5697-4E1C-873F-D02D1690AC5C}">
        <p15:threadingInfo xmlns:p15="http://schemas.microsoft.com/office/powerpoint/2012/main" timeZoneBias="240">
          <p15:parentCm authorId="1" idx="28"/>
        </p15:threadingInfo>
      </p:ext>
    </p:extLst>
  </p:cm>
  <p:cm authorId="1" dt="2016-09-06T15:53:21.885" idx="30">
    <p:pos x="106" y="106"/>
    <p:text>Discuss what are the roles on the QA/QC process documented in MOU</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9-06T12:44:49.215" idx="4">
    <p:pos x="10" y="10"/>
    <p:text>move this one to previous sections just before FHWA guidance</p:text>
    <p:extLst>
      <p:ext uri="{C676402C-5697-4E1C-873F-D02D1690AC5C}">
        <p15:threadingInfo xmlns:p15="http://schemas.microsoft.com/office/powerpoint/2012/main" timeZoneBias="240"/>
      </p:ext>
    </p:extLst>
  </p:cm>
  <p:cm authorId="1" dt="2016-09-07T08:22:34.657" idx="36">
    <p:pos x="10" y="106"/>
    <p:text>List them in chronological order. Start with USC 139, 168, then CFR</p:text>
    <p:extLst>
      <p:ext uri="{C676402C-5697-4E1C-873F-D02D1690AC5C}">
        <p15:threadingInfo xmlns:p15="http://schemas.microsoft.com/office/powerpoint/2012/main" timeZoneBias="240">
          <p15:parentCm authorId="1" idx="4"/>
        </p15:threadingInfo>
      </p:ext>
    </p:extLst>
  </p:cm>
  <p:cm authorId="1" dt="2016-09-07T08:22:57.791" idx="37">
    <p:pos x="3840" y="2202"/>
    <p:text>Delete this since it has been codified already</p:text>
    <p:extLst>
      <p:ext uri="{C676402C-5697-4E1C-873F-D02D1690AC5C}">
        <p15:threadingInfo xmlns:p15="http://schemas.microsoft.com/office/powerpoint/2012/main" timeZoneBias="240"/>
      </p:ext>
    </p:extLst>
  </p:cm>
</p:cmLst>
</file>

<file path=ppt/comments/comment40.xml><?xml version="1.0" encoding="utf-8"?>
<p:cmLst xmlns:a="http://schemas.openxmlformats.org/drawingml/2006/main" xmlns:r="http://schemas.openxmlformats.org/officeDocument/2006/relationships" xmlns:p="http://schemas.openxmlformats.org/presentationml/2006/main">
  <p:cm authorId="1" dt="2016-09-07T09:28:29.299" idx="58">
    <p:pos x="10" y="10"/>
    <p:text>Need to be revised if using Pete's prepared plan. Otherwise, site the MOU section 8.2.4 and say how OEM reviewers will support the QA/QC process</p:text>
    <p:extLst>
      <p:ext uri="{C676402C-5697-4E1C-873F-D02D1690AC5C}">
        <p15:threadingInfo xmlns:p15="http://schemas.microsoft.com/office/powerpoint/2012/main" timeZoneBias="240"/>
      </p:ext>
    </p:extLst>
  </p:cm>
</p:cmLst>
</file>

<file path=ppt/comments/comment41.xml><?xml version="1.0" encoding="utf-8"?>
<p:cmLst xmlns:a="http://schemas.openxmlformats.org/drawingml/2006/main" xmlns:r="http://schemas.openxmlformats.org/officeDocument/2006/relationships" xmlns:p="http://schemas.openxmlformats.org/presentationml/2006/main">
  <p:cm authorId="1" dt="2016-09-07T09:29:48.767" idx="59">
    <p:pos x="10" y="10"/>
    <p:text>Delete this slide and the rest...should be part of the NA and/or MOU</p:text>
    <p:extLst>
      <p:ext uri="{C676402C-5697-4E1C-873F-D02D1690AC5C}">
        <p15:threadingInfo xmlns:p15="http://schemas.microsoft.com/office/powerpoint/2012/main" timeZoneBias="240"/>
      </p:ext>
    </p:extLst>
  </p:cm>
</p:cmLst>
</file>

<file path=ppt/comments/comment42.xml><?xml version="1.0" encoding="utf-8"?>
<p:cmLst xmlns:a="http://schemas.openxmlformats.org/drawingml/2006/main" xmlns:r="http://schemas.openxmlformats.org/officeDocument/2006/relationships" xmlns:p="http://schemas.openxmlformats.org/presentationml/2006/main">
  <p:cm authorId="1" dt="2016-09-07T09:31:00.571" idx="60">
    <p:pos x="10" y="10"/>
    <p:text>State what is Reviewers role in SWEPT. Leave the SWEPT training to Pete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9-06T12:45:51.524" idx="5">
    <p:pos x="1157" y="463"/>
    <p:text>Remove FAST, Streamlining environmental review started with SAFETEA-LU. FAST modified/add new provisions...it may be worthy pointing out what are the new from FAST but again this is not the right training</p:text>
    <p:extLst>
      <p:ext uri="{C676402C-5697-4E1C-873F-D02D1690AC5C}">
        <p15:threadingInfo xmlns:p15="http://schemas.microsoft.com/office/powerpoint/2012/main" timeZoneBias="240"/>
      </p:ext>
    </p:extLst>
  </p:cm>
  <p:cm authorId="1" dt="2016-09-07T08:04:18.266" idx="35">
    <p:pos x="1157" y="559"/>
    <p:text>List planning products/decision that can be used in NEPA Analysis</p:text>
    <p:extLst>
      <p:ext uri="{C676402C-5697-4E1C-873F-D02D1690AC5C}">
        <p15:threadingInfo xmlns:p15="http://schemas.microsoft.com/office/powerpoint/2012/main" timeZoneBias="240">
          <p15:parentCm authorId="1" idx="5"/>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9-06T12:46:03.089" idx="6">
    <p:pos x="10" y="10"/>
    <p:text>Remove FAST</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6-09-06T12:46:13.304" idx="7">
    <p:pos x="10" y="10"/>
    <p:text>Remove FAST</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6-09-07T07:55:50.475" idx="31">
    <p:pos x="2993" y="1818"/>
    <p:text>Also say these authorization laws are codified in 139</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6-09-06T12:46:43.573" idx="8">
    <p:pos x="10" y="10"/>
    <p:text>Retitle OEM Role in ETDM process. Make a comparison chart, what are OEM responsibilities and what are District Responsibilities</p:text>
    <p:extLst>
      <p:ext uri="{C676402C-5697-4E1C-873F-D02D1690AC5C}">
        <p15:threadingInfo xmlns:p15="http://schemas.microsoft.com/office/powerpoint/2012/main" timeZoneBias="240"/>
      </p:ext>
    </p:extLst>
  </p:cm>
  <p:cm authorId="1" dt="2016-09-06T12:47:35.097" idx="9">
    <p:pos x="10" y="106"/>
    <p:text>Yes it is OEM role, however Divide responsibilities among POC and supervisors.</p:text>
    <p:extLst>
      <p:ext uri="{C676402C-5697-4E1C-873F-D02D1690AC5C}">
        <p15:threadingInfo xmlns:p15="http://schemas.microsoft.com/office/powerpoint/2012/main" timeZoneBias="240">
          <p15:parentCm authorId="1" idx="8"/>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04D7D-2040-4433-8A33-F3E807D81205}"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5CE3DA74-81C2-4E14-9D40-C1E8FDF6EFEF}">
      <dgm:prSet phldrT="[Text]" custT="1"/>
      <dgm:spPr>
        <a:noFill/>
        <a:ln>
          <a:noFill/>
        </a:ln>
      </dgm:spPr>
      <dgm:t>
        <a:bodyPr/>
        <a:lstStyle/>
        <a:p>
          <a:r>
            <a:rPr lang="en-US" sz="1800" dirty="0">
              <a:solidFill>
                <a:schemeClr val="tx1"/>
              </a:solidFill>
            </a:rPr>
            <a:t>Districts develop project documents (OEM supports as needed)</a:t>
          </a:r>
        </a:p>
      </dgm:t>
    </dgm:pt>
    <dgm:pt modelId="{7B2B5FE0-83B9-4BE6-A254-34AC8E2F50E9}" type="parTrans" cxnId="{0D1C9E6A-5921-4161-B845-669DC6262FCF}">
      <dgm:prSet/>
      <dgm:spPr/>
      <dgm:t>
        <a:bodyPr/>
        <a:lstStyle/>
        <a:p>
          <a:endParaRPr lang="en-US"/>
        </a:p>
      </dgm:t>
    </dgm:pt>
    <dgm:pt modelId="{6CE8743D-299E-40DD-B05E-0EBD4762D1CB}" type="sibTrans" cxnId="{0D1C9E6A-5921-4161-B845-669DC6262FCF}">
      <dgm:prSet/>
      <dgm:spPr>
        <a:solidFill>
          <a:schemeClr val="bg1">
            <a:lumMod val="50000"/>
          </a:schemeClr>
        </a:solidFill>
        <a:ln>
          <a:solidFill>
            <a:schemeClr val="bg1">
              <a:lumMod val="50000"/>
            </a:schemeClr>
          </a:solidFill>
        </a:ln>
      </dgm:spPr>
      <dgm:t>
        <a:bodyPr/>
        <a:lstStyle/>
        <a:p>
          <a:endParaRPr lang="en-US"/>
        </a:p>
      </dgm:t>
    </dgm:pt>
    <dgm:pt modelId="{7C7DB545-A3D2-49A0-83E1-AEA27892D16D}">
      <dgm:prSet phldrT="[Text]" custT="1"/>
      <dgm:spPr>
        <a:noFill/>
        <a:ln>
          <a:noFill/>
        </a:ln>
      </dgm:spPr>
      <dgm:t>
        <a:bodyPr/>
        <a:lstStyle/>
        <a:p>
          <a:r>
            <a:rPr lang="en-US" sz="1800" dirty="0">
              <a:solidFill>
                <a:schemeClr val="tx1"/>
              </a:solidFill>
            </a:rPr>
            <a:t>NEPA Assignment Program Quality Assurance / Quality Control Plan</a:t>
          </a:r>
        </a:p>
      </dgm:t>
    </dgm:pt>
    <dgm:pt modelId="{D7985575-9452-457B-930B-80C53E880C11}" type="parTrans" cxnId="{92FBD883-8399-4CAE-A846-79E05EF94916}">
      <dgm:prSet/>
      <dgm:spPr/>
      <dgm:t>
        <a:bodyPr/>
        <a:lstStyle/>
        <a:p>
          <a:endParaRPr lang="en-US"/>
        </a:p>
      </dgm:t>
    </dgm:pt>
    <dgm:pt modelId="{CD45D4D0-3FC9-4BCF-87CE-22B6737FF819}" type="sibTrans" cxnId="{92FBD883-8399-4CAE-A846-79E05EF94916}">
      <dgm:prSet/>
      <dgm:spPr/>
      <dgm:t>
        <a:bodyPr/>
        <a:lstStyle/>
        <a:p>
          <a:endParaRPr lang="en-US"/>
        </a:p>
      </dgm:t>
    </dgm:pt>
    <dgm:pt modelId="{D6FDC026-FE20-4AEC-BDED-D3FE530AD392}">
      <dgm:prSet custT="1"/>
      <dgm:spPr>
        <a:noFill/>
        <a:ln>
          <a:noFill/>
        </a:ln>
      </dgm:spPr>
      <dgm:t>
        <a:bodyPr/>
        <a:lstStyle/>
        <a:p>
          <a:r>
            <a:rPr lang="en-US" sz="1800" dirty="0">
              <a:solidFill>
                <a:schemeClr val="tx1"/>
              </a:solidFill>
            </a:rPr>
            <a:t>Public Involvement and Coordination with local government, agencies and </a:t>
          </a:r>
          <a:br>
            <a:rPr lang="en-US" sz="1800" dirty="0">
              <a:solidFill>
                <a:schemeClr val="tx1"/>
              </a:solidFill>
            </a:rPr>
          </a:br>
          <a:r>
            <a:rPr lang="en-US" sz="1800" dirty="0">
              <a:solidFill>
                <a:schemeClr val="tx1"/>
              </a:solidFill>
            </a:rPr>
            <a:t>Indian Tribes</a:t>
          </a:r>
        </a:p>
      </dgm:t>
    </dgm:pt>
    <dgm:pt modelId="{F9D535F8-06A2-4513-96AC-17EE97330D14}" type="parTrans" cxnId="{5903FC61-C416-4D2D-B52E-2224C36DB9DD}">
      <dgm:prSet/>
      <dgm:spPr/>
      <dgm:t>
        <a:bodyPr/>
        <a:lstStyle/>
        <a:p>
          <a:endParaRPr lang="en-US"/>
        </a:p>
      </dgm:t>
    </dgm:pt>
    <dgm:pt modelId="{E9BD4D7A-41C2-4F98-BD83-3AA22821ABFC}" type="sibTrans" cxnId="{5903FC61-C416-4D2D-B52E-2224C36DB9DD}">
      <dgm:prSet/>
      <dgm:spPr/>
      <dgm:t>
        <a:bodyPr/>
        <a:lstStyle/>
        <a:p>
          <a:endParaRPr lang="en-US"/>
        </a:p>
      </dgm:t>
    </dgm:pt>
    <dgm:pt modelId="{04617AA2-18E0-4089-A128-EC2A684D3B18}">
      <dgm:prSet custT="1"/>
      <dgm:spPr>
        <a:noFill/>
        <a:ln>
          <a:noFill/>
        </a:ln>
      </dgm:spPr>
      <dgm:t>
        <a:bodyPr/>
        <a:lstStyle/>
        <a:p>
          <a:r>
            <a:rPr lang="en-US" sz="1800">
              <a:solidFill>
                <a:schemeClr val="tx1"/>
              </a:solidFill>
            </a:rPr>
            <a:t>Development decisions are based on FDOT’s Manuals, Standards and Guidelines and Programmatic Agreements</a:t>
          </a:r>
          <a:endParaRPr lang="en-US" sz="1800" dirty="0">
            <a:solidFill>
              <a:schemeClr val="tx1"/>
            </a:solidFill>
          </a:endParaRPr>
        </a:p>
      </dgm:t>
    </dgm:pt>
    <dgm:pt modelId="{F0FDF42E-3685-4FE0-9675-FDDD273BFE36}" type="parTrans" cxnId="{85C06FA6-F93F-4B58-9930-11B07D9FD759}">
      <dgm:prSet/>
      <dgm:spPr/>
      <dgm:t>
        <a:bodyPr/>
        <a:lstStyle/>
        <a:p>
          <a:endParaRPr lang="en-US"/>
        </a:p>
      </dgm:t>
    </dgm:pt>
    <dgm:pt modelId="{7B306DB2-8790-4D0B-8CFB-C57DE7D95E5B}" type="sibTrans" cxnId="{85C06FA6-F93F-4B58-9930-11B07D9FD759}">
      <dgm:prSet/>
      <dgm:spPr/>
      <dgm:t>
        <a:bodyPr/>
        <a:lstStyle/>
        <a:p>
          <a:endParaRPr lang="en-US"/>
        </a:p>
      </dgm:t>
    </dgm:pt>
    <dgm:pt modelId="{A936CD0E-43D7-4DE3-BC9F-710BD26E5371}">
      <dgm:prSet custT="1"/>
      <dgm:spPr>
        <a:noFill/>
        <a:ln>
          <a:noFill/>
        </a:ln>
      </dgm:spPr>
      <dgm:t>
        <a:bodyPr/>
        <a:lstStyle/>
        <a:p>
          <a:r>
            <a:rPr lang="en-US" sz="1800">
              <a:solidFill>
                <a:schemeClr val="tx1"/>
              </a:solidFill>
            </a:rPr>
            <a:t>District Quality Control Certification</a:t>
          </a:r>
          <a:endParaRPr lang="en-US" sz="1800" dirty="0">
            <a:solidFill>
              <a:schemeClr val="tx1"/>
            </a:solidFill>
          </a:endParaRPr>
        </a:p>
      </dgm:t>
    </dgm:pt>
    <dgm:pt modelId="{7BC0C715-7ABD-4669-B961-8C15729BC0FB}" type="parTrans" cxnId="{821A03AE-8FBB-4D90-85F2-60729C984646}">
      <dgm:prSet/>
      <dgm:spPr/>
      <dgm:t>
        <a:bodyPr/>
        <a:lstStyle/>
        <a:p>
          <a:endParaRPr lang="en-US"/>
        </a:p>
      </dgm:t>
    </dgm:pt>
    <dgm:pt modelId="{E201D86E-F031-4EAA-A86B-324994994990}" type="sibTrans" cxnId="{821A03AE-8FBB-4D90-85F2-60729C984646}">
      <dgm:prSet/>
      <dgm:spPr/>
      <dgm:t>
        <a:bodyPr/>
        <a:lstStyle/>
        <a:p>
          <a:endParaRPr lang="en-US"/>
        </a:p>
      </dgm:t>
    </dgm:pt>
    <dgm:pt modelId="{2A71792E-9A92-4722-A706-DC0F9491DB4E}">
      <dgm:prSet custT="1"/>
      <dgm:spPr>
        <a:noFill/>
        <a:ln>
          <a:noFill/>
        </a:ln>
      </dgm:spPr>
      <dgm:t>
        <a:bodyPr/>
        <a:lstStyle/>
        <a:p>
          <a:r>
            <a:rPr lang="en-US" sz="1800">
              <a:solidFill>
                <a:schemeClr val="tx1"/>
              </a:solidFill>
            </a:rPr>
            <a:t>Follow OEM’s NEPA Review Process</a:t>
          </a:r>
          <a:endParaRPr lang="en-US" sz="1800" dirty="0">
            <a:solidFill>
              <a:schemeClr val="tx1"/>
            </a:solidFill>
          </a:endParaRPr>
        </a:p>
      </dgm:t>
    </dgm:pt>
    <dgm:pt modelId="{EF4C4364-E9E8-48EE-89E9-780064D4A4E1}" type="parTrans" cxnId="{ADB6B501-815B-4CBB-8256-AAAE7D7EB768}">
      <dgm:prSet/>
      <dgm:spPr/>
      <dgm:t>
        <a:bodyPr/>
        <a:lstStyle/>
        <a:p>
          <a:endParaRPr lang="en-US"/>
        </a:p>
      </dgm:t>
    </dgm:pt>
    <dgm:pt modelId="{B1F8F7C8-E619-480A-AA7D-841E96FBA824}" type="sibTrans" cxnId="{ADB6B501-815B-4CBB-8256-AAAE7D7EB768}">
      <dgm:prSet/>
      <dgm:spPr/>
      <dgm:t>
        <a:bodyPr/>
        <a:lstStyle/>
        <a:p>
          <a:endParaRPr lang="en-US"/>
        </a:p>
      </dgm:t>
    </dgm:pt>
    <dgm:pt modelId="{D4821784-1467-48ED-AC7D-590D77C4C818}">
      <dgm:prSet custT="1"/>
      <dgm:spPr>
        <a:noFill/>
        <a:ln>
          <a:noFill/>
        </a:ln>
      </dgm:spPr>
      <dgm:t>
        <a:bodyPr/>
        <a:lstStyle/>
        <a:p>
          <a:r>
            <a:rPr lang="en-US" sz="1800">
              <a:solidFill>
                <a:schemeClr val="tx1"/>
              </a:solidFill>
            </a:rPr>
            <a:t>Additional requirements based on Class of Action significance</a:t>
          </a:r>
          <a:endParaRPr lang="en-US" sz="1800" dirty="0">
            <a:solidFill>
              <a:schemeClr val="tx1"/>
            </a:solidFill>
          </a:endParaRPr>
        </a:p>
      </dgm:t>
    </dgm:pt>
    <dgm:pt modelId="{F310588A-CCF5-44C6-81CC-81E7182C09C4}" type="parTrans" cxnId="{C9FFD1DE-DAF6-4D2A-8194-AE359F2A3A3B}">
      <dgm:prSet/>
      <dgm:spPr/>
      <dgm:t>
        <a:bodyPr/>
        <a:lstStyle/>
        <a:p>
          <a:endParaRPr lang="en-US"/>
        </a:p>
      </dgm:t>
    </dgm:pt>
    <dgm:pt modelId="{8B591F0C-128A-4CA4-85C3-94E07FB6DF95}" type="sibTrans" cxnId="{C9FFD1DE-DAF6-4D2A-8194-AE359F2A3A3B}">
      <dgm:prSet/>
      <dgm:spPr/>
      <dgm:t>
        <a:bodyPr/>
        <a:lstStyle/>
        <a:p>
          <a:endParaRPr lang="en-US"/>
        </a:p>
      </dgm:t>
    </dgm:pt>
    <dgm:pt modelId="{E2ED42C1-AAC9-485D-9E82-7902E81B1E61}" type="pres">
      <dgm:prSet presAssocID="{3DE04D7D-2040-4433-8A33-F3E807D81205}" presName="Name0" presStyleCnt="0">
        <dgm:presLayoutVars>
          <dgm:chMax val="7"/>
          <dgm:chPref val="7"/>
          <dgm:dir/>
        </dgm:presLayoutVars>
      </dgm:prSet>
      <dgm:spPr/>
    </dgm:pt>
    <dgm:pt modelId="{7A0A7BFE-0032-4E48-B26E-AD2F82F59506}" type="pres">
      <dgm:prSet presAssocID="{3DE04D7D-2040-4433-8A33-F3E807D81205}" presName="Name1" presStyleCnt="0"/>
      <dgm:spPr/>
    </dgm:pt>
    <dgm:pt modelId="{BBF6F306-AF5E-4EC8-8EBB-7EAB4E0A98D4}" type="pres">
      <dgm:prSet presAssocID="{3DE04D7D-2040-4433-8A33-F3E807D81205}" presName="cycle" presStyleCnt="0"/>
      <dgm:spPr/>
    </dgm:pt>
    <dgm:pt modelId="{30E864C8-75BF-41B9-AACB-2ED89EB527FA}" type="pres">
      <dgm:prSet presAssocID="{3DE04D7D-2040-4433-8A33-F3E807D81205}" presName="srcNode" presStyleLbl="node1" presStyleIdx="0" presStyleCnt="7"/>
      <dgm:spPr/>
    </dgm:pt>
    <dgm:pt modelId="{0827C9BB-6D6A-43BC-9C12-66ED14E87458}" type="pres">
      <dgm:prSet presAssocID="{3DE04D7D-2040-4433-8A33-F3E807D81205}" presName="conn" presStyleLbl="parChTrans1D2" presStyleIdx="0" presStyleCnt="1"/>
      <dgm:spPr/>
    </dgm:pt>
    <dgm:pt modelId="{9A41833D-9042-460A-8367-1DECB4AC5C8F}" type="pres">
      <dgm:prSet presAssocID="{3DE04D7D-2040-4433-8A33-F3E807D81205}" presName="extraNode" presStyleLbl="node1" presStyleIdx="0" presStyleCnt="7"/>
      <dgm:spPr/>
    </dgm:pt>
    <dgm:pt modelId="{46AC0509-8D90-442E-B2AA-95C801E58514}" type="pres">
      <dgm:prSet presAssocID="{3DE04D7D-2040-4433-8A33-F3E807D81205}" presName="dstNode" presStyleLbl="node1" presStyleIdx="0" presStyleCnt="7"/>
      <dgm:spPr/>
    </dgm:pt>
    <dgm:pt modelId="{68BBE1AA-D9D9-48F7-B5CB-D2C84C2B2E01}" type="pres">
      <dgm:prSet presAssocID="{5CE3DA74-81C2-4E14-9D40-C1E8FDF6EFEF}" presName="text_1" presStyleLbl="node1" presStyleIdx="0" presStyleCnt="7">
        <dgm:presLayoutVars>
          <dgm:bulletEnabled val="1"/>
        </dgm:presLayoutVars>
      </dgm:prSet>
      <dgm:spPr/>
    </dgm:pt>
    <dgm:pt modelId="{5A457EF1-EFFB-4005-9169-EA0AF17C81C5}" type="pres">
      <dgm:prSet presAssocID="{5CE3DA74-81C2-4E14-9D40-C1E8FDF6EFEF}" presName="accent_1" presStyleCnt="0"/>
      <dgm:spPr/>
    </dgm:pt>
    <dgm:pt modelId="{23DEE80A-E7A1-4382-A15E-1807F2EC1F20}" type="pres">
      <dgm:prSet presAssocID="{5CE3DA74-81C2-4E14-9D40-C1E8FDF6EFEF}" presName="accentRepeatNode" presStyleLbl="solidFgAcc1" presStyleIdx="0" presStyleCnt="7" custScaleX="68676" custScaleY="68676"/>
      <dgm:spPr/>
    </dgm:pt>
    <dgm:pt modelId="{26D2ED5D-1B48-4945-959E-D509D0E6F708}" type="pres">
      <dgm:prSet presAssocID="{D6FDC026-FE20-4AEC-BDED-D3FE530AD392}" presName="text_2" presStyleLbl="node1" presStyleIdx="1" presStyleCnt="7">
        <dgm:presLayoutVars>
          <dgm:bulletEnabled val="1"/>
        </dgm:presLayoutVars>
      </dgm:prSet>
      <dgm:spPr/>
    </dgm:pt>
    <dgm:pt modelId="{C676A71A-7BD4-4014-A6E5-2C43633B14D4}" type="pres">
      <dgm:prSet presAssocID="{D6FDC026-FE20-4AEC-BDED-D3FE530AD392}" presName="accent_2" presStyleCnt="0"/>
      <dgm:spPr/>
    </dgm:pt>
    <dgm:pt modelId="{BC0D2D17-B2DD-4B1A-B5BC-5A130F522D42}" type="pres">
      <dgm:prSet presAssocID="{D6FDC026-FE20-4AEC-BDED-D3FE530AD392}" presName="accentRepeatNode" presStyleLbl="solidFgAcc1" presStyleIdx="1" presStyleCnt="7" custScaleX="68676" custScaleY="68676"/>
      <dgm:spPr/>
    </dgm:pt>
    <dgm:pt modelId="{539E3393-460F-481A-91A4-595F2F6A0F1D}" type="pres">
      <dgm:prSet presAssocID="{04617AA2-18E0-4089-A128-EC2A684D3B18}" presName="text_3" presStyleLbl="node1" presStyleIdx="2" presStyleCnt="7">
        <dgm:presLayoutVars>
          <dgm:bulletEnabled val="1"/>
        </dgm:presLayoutVars>
      </dgm:prSet>
      <dgm:spPr/>
    </dgm:pt>
    <dgm:pt modelId="{A2CEADD6-9286-4A13-86C1-D762E6C3CB22}" type="pres">
      <dgm:prSet presAssocID="{04617AA2-18E0-4089-A128-EC2A684D3B18}" presName="accent_3" presStyleCnt="0"/>
      <dgm:spPr/>
    </dgm:pt>
    <dgm:pt modelId="{BC6B78D1-9FBC-4551-9008-54BD11714437}" type="pres">
      <dgm:prSet presAssocID="{04617AA2-18E0-4089-A128-EC2A684D3B18}" presName="accentRepeatNode" presStyleLbl="solidFgAcc1" presStyleIdx="2" presStyleCnt="7" custScaleX="68676" custScaleY="68676"/>
      <dgm:spPr/>
    </dgm:pt>
    <dgm:pt modelId="{3C3DC237-7721-4B96-8671-696D7CC87D0F}" type="pres">
      <dgm:prSet presAssocID="{A936CD0E-43D7-4DE3-BC9F-710BD26E5371}" presName="text_4" presStyleLbl="node1" presStyleIdx="3" presStyleCnt="7">
        <dgm:presLayoutVars>
          <dgm:bulletEnabled val="1"/>
        </dgm:presLayoutVars>
      </dgm:prSet>
      <dgm:spPr/>
    </dgm:pt>
    <dgm:pt modelId="{6779A790-A929-4FB4-807A-8570924A5083}" type="pres">
      <dgm:prSet presAssocID="{A936CD0E-43D7-4DE3-BC9F-710BD26E5371}" presName="accent_4" presStyleCnt="0"/>
      <dgm:spPr/>
    </dgm:pt>
    <dgm:pt modelId="{5DB59DF5-8015-4CC6-978B-CFECE2A53FC9}" type="pres">
      <dgm:prSet presAssocID="{A936CD0E-43D7-4DE3-BC9F-710BD26E5371}" presName="accentRepeatNode" presStyleLbl="solidFgAcc1" presStyleIdx="3" presStyleCnt="7" custScaleX="68676" custScaleY="68676"/>
      <dgm:spPr/>
    </dgm:pt>
    <dgm:pt modelId="{46154F18-36A5-47F4-A999-EECDAEF62681}" type="pres">
      <dgm:prSet presAssocID="{2A71792E-9A92-4722-A706-DC0F9491DB4E}" presName="text_5" presStyleLbl="node1" presStyleIdx="4" presStyleCnt="7">
        <dgm:presLayoutVars>
          <dgm:bulletEnabled val="1"/>
        </dgm:presLayoutVars>
      </dgm:prSet>
      <dgm:spPr/>
    </dgm:pt>
    <dgm:pt modelId="{B7B7473C-C797-49B0-8730-6E4902BFEF49}" type="pres">
      <dgm:prSet presAssocID="{2A71792E-9A92-4722-A706-DC0F9491DB4E}" presName="accent_5" presStyleCnt="0"/>
      <dgm:spPr/>
    </dgm:pt>
    <dgm:pt modelId="{F25A7965-0E33-430D-97C2-DA51074FC5FC}" type="pres">
      <dgm:prSet presAssocID="{2A71792E-9A92-4722-A706-DC0F9491DB4E}" presName="accentRepeatNode" presStyleLbl="solidFgAcc1" presStyleIdx="4" presStyleCnt="7" custScaleX="68676" custScaleY="68676"/>
      <dgm:spPr/>
    </dgm:pt>
    <dgm:pt modelId="{96AEAB0C-EA71-4C7C-BB2E-AA33A12E48F3}" type="pres">
      <dgm:prSet presAssocID="{D4821784-1467-48ED-AC7D-590D77C4C818}" presName="text_6" presStyleLbl="node1" presStyleIdx="5" presStyleCnt="7">
        <dgm:presLayoutVars>
          <dgm:bulletEnabled val="1"/>
        </dgm:presLayoutVars>
      </dgm:prSet>
      <dgm:spPr/>
    </dgm:pt>
    <dgm:pt modelId="{406FE1FC-D83A-4F74-AF7E-7BF091B8990B}" type="pres">
      <dgm:prSet presAssocID="{D4821784-1467-48ED-AC7D-590D77C4C818}" presName="accent_6" presStyleCnt="0"/>
      <dgm:spPr/>
    </dgm:pt>
    <dgm:pt modelId="{FA155C97-0257-4118-970E-2A51277A3948}" type="pres">
      <dgm:prSet presAssocID="{D4821784-1467-48ED-AC7D-590D77C4C818}" presName="accentRepeatNode" presStyleLbl="solidFgAcc1" presStyleIdx="5" presStyleCnt="7" custScaleX="68676" custScaleY="68676"/>
      <dgm:spPr/>
    </dgm:pt>
    <dgm:pt modelId="{A533268F-5013-4ABF-8EBA-B3E7DEA6F382}" type="pres">
      <dgm:prSet presAssocID="{7C7DB545-A3D2-49A0-83E1-AEA27892D16D}" presName="text_7" presStyleLbl="node1" presStyleIdx="6" presStyleCnt="7">
        <dgm:presLayoutVars>
          <dgm:bulletEnabled val="1"/>
        </dgm:presLayoutVars>
      </dgm:prSet>
      <dgm:spPr/>
    </dgm:pt>
    <dgm:pt modelId="{442BAB3B-F7B3-45E9-AF07-5E1B96FF39E3}" type="pres">
      <dgm:prSet presAssocID="{7C7DB545-A3D2-49A0-83E1-AEA27892D16D}" presName="accent_7" presStyleCnt="0"/>
      <dgm:spPr/>
    </dgm:pt>
    <dgm:pt modelId="{C2EAD0DF-149B-490D-9966-3FBFF0C6D4B2}" type="pres">
      <dgm:prSet presAssocID="{7C7DB545-A3D2-49A0-83E1-AEA27892D16D}" presName="accentRepeatNode" presStyleLbl="solidFgAcc1" presStyleIdx="6" presStyleCnt="7" custScaleX="68676" custScaleY="68676"/>
      <dgm:spPr/>
    </dgm:pt>
  </dgm:ptLst>
  <dgm:cxnLst>
    <dgm:cxn modelId="{ADB6B501-815B-4CBB-8256-AAAE7D7EB768}" srcId="{3DE04D7D-2040-4433-8A33-F3E807D81205}" destId="{2A71792E-9A92-4722-A706-DC0F9491DB4E}" srcOrd="4" destOrd="0" parTransId="{EF4C4364-E9E8-48EE-89E9-780064D4A4E1}" sibTransId="{B1F8F7C8-E619-480A-AA7D-841E96FBA824}"/>
    <dgm:cxn modelId="{F97AB420-DCE0-4870-A52A-6E9FBFEDEE5F}" type="presOf" srcId="{5CE3DA74-81C2-4E14-9D40-C1E8FDF6EFEF}" destId="{68BBE1AA-D9D9-48F7-B5CB-D2C84C2B2E01}" srcOrd="0" destOrd="0" presId="urn:microsoft.com/office/officeart/2008/layout/VerticalCurvedList"/>
    <dgm:cxn modelId="{C635B124-9600-4F5B-9C1F-166521C37C03}" type="presOf" srcId="{3DE04D7D-2040-4433-8A33-F3E807D81205}" destId="{E2ED42C1-AAC9-485D-9E82-7902E81B1E61}" srcOrd="0" destOrd="0" presId="urn:microsoft.com/office/officeart/2008/layout/VerticalCurvedList"/>
    <dgm:cxn modelId="{5903FC61-C416-4D2D-B52E-2224C36DB9DD}" srcId="{3DE04D7D-2040-4433-8A33-F3E807D81205}" destId="{D6FDC026-FE20-4AEC-BDED-D3FE530AD392}" srcOrd="1" destOrd="0" parTransId="{F9D535F8-06A2-4513-96AC-17EE97330D14}" sibTransId="{E9BD4D7A-41C2-4F98-BD83-3AA22821ABFC}"/>
    <dgm:cxn modelId="{0D1C9E6A-5921-4161-B845-669DC6262FCF}" srcId="{3DE04D7D-2040-4433-8A33-F3E807D81205}" destId="{5CE3DA74-81C2-4E14-9D40-C1E8FDF6EFEF}" srcOrd="0" destOrd="0" parTransId="{7B2B5FE0-83B9-4BE6-A254-34AC8E2F50E9}" sibTransId="{6CE8743D-299E-40DD-B05E-0EBD4762D1CB}"/>
    <dgm:cxn modelId="{92FBD883-8399-4CAE-A846-79E05EF94916}" srcId="{3DE04D7D-2040-4433-8A33-F3E807D81205}" destId="{7C7DB545-A3D2-49A0-83E1-AEA27892D16D}" srcOrd="6" destOrd="0" parTransId="{D7985575-9452-457B-930B-80C53E880C11}" sibTransId="{CD45D4D0-3FC9-4BCF-87CE-22B6737FF819}"/>
    <dgm:cxn modelId="{E2DDE189-9328-4BE7-8700-A561D67835BB}" type="presOf" srcId="{7C7DB545-A3D2-49A0-83E1-AEA27892D16D}" destId="{A533268F-5013-4ABF-8EBA-B3E7DEA6F382}" srcOrd="0" destOrd="0" presId="urn:microsoft.com/office/officeart/2008/layout/VerticalCurvedList"/>
    <dgm:cxn modelId="{ACCC4899-7DCF-4BF2-82F5-45DB26037098}" type="presOf" srcId="{D4821784-1467-48ED-AC7D-590D77C4C818}" destId="{96AEAB0C-EA71-4C7C-BB2E-AA33A12E48F3}" srcOrd="0" destOrd="0" presId="urn:microsoft.com/office/officeart/2008/layout/VerticalCurvedList"/>
    <dgm:cxn modelId="{9A47E7A0-6B36-4642-B055-F408DB349361}" type="presOf" srcId="{04617AA2-18E0-4089-A128-EC2A684D3B18}" destId="{539E3393-460F-481A-91A4-595F2F6A0F1D}" srcOrd="0" destOrd="0" presId="urn:microsoft.com/office/officeart/2008/layout/VerticalCurvedList"/>
    <dgm:cxn modelId="{85C06FA6-F93F-4B58-9930-11B07D9FD759}" srcId="{3DE04D7D-2040-4433-8A33-F3E807D81205}" destId="{04617AA2-18E0-4089-A128-EC2A684D3B18}" srcOrd="2" destOrd="0" parTransId="{F0FDF42E-3685-4FE0-9675-FDDD273BFE36}" sibTransId="{7B306DB2-8790-4D0B-8CFB-C57DE7D95E5B}"/>
    <dgm:cxn modelId="{821A03AE-8FBB-4D90-85F2-60729C984646}" srcId="{3DE04D7D-2040-4433-8A33-F3E807D81205}" destId="{A936CD0E-43D7-4DE3-BC9F-710BD26E5371}" srcOrd="3" destOrd="0" parTransId="{7BC0C715-7ABD-4669-B961-8C15729BC0FB}" sibTransId="{E201D86E-F031-4EAA-A86B-324994994990}"/>
    <dgm:cxn modelId="{E5C0D9C9-3386-4B1E-A1D0-4B8C70500AAF}" type="presOf" srcId="{2A71792E-9A92-4722-A706-DC0F9491DB4E}" destId="{46154F18-36A5-47F4-A999-EECDAEF62681}" srcOrd="0" destOrd="0" presId="urn:microsoft.com/office/officeart/2008/layout/VerticalCurvedList"/>
    <dgm:cxn modelId="{90DAFAD9-955A-440D-A802-F96C452D1CE1}" type="presOf" srcId="{6CE8743D-299E-40DD-B05E-0EBD4762D1CB}" destId="{0827C9BB-6D6A-43BC-9C12-66ED14E87458}" srcOrd="0" destOrd="0" presId="urn:microsoft.com/office/officeart/2008/layout/VerticalCurvedList"/>
    <dgm:cxn modelId="{374996DE-1594-43D7-B576-8EB1285301DF}" type="presOf" srcId="{A936CD0E-43D7-4DE3-BC9F-710BD26E5371}" destId="{3C3DC237-7721-4B96-8671-696D7CC87D0F}" srcOrd="0" destOrd="0" presId="urn:microsoft.com/office/officeart/2008/layout/VerticalCurvedList"/>
    <dgm:cxn modelId="{C9FFD1DE-DAF6-4D2A-8194-AE359F2A3A3B}" srcId="{3DE04D7D-2040-4433-8A33-F3E807D81205}" destId="{D4821784-1467-48ED-AC7D-590D77C4C818}" srcOrd="5" destOrd="0" parTransId="{F310588A-CCF5-44C6-81CC-81E7182C09C4}" sibTransId="{8B591F0C-128A-4CA4-85C3-94E07FB6DF95}"/>
    <dgm:cxn modelId="{D67C0CFA-A559-4B77-AECD-13D9A7CA64D6}" type="presOf" srcId="{D6FDC026-FE20-4AEC-BDED-D3FE530AD392}" destId="{26D2ED5D-1B48-4945-959E-D509D0E6F708}" srcOrd="0" destOrd="0" presId="urn:microsoft.com/office/officeart/2008/layout/VerticalCurvedList"/>
    <dgm:cxn modelId="{83E6AF0A-104D-4346-9F01-312669F5A8D8}" type="presParOf" srcId="{E2ED42C1-AAC9-485D-9E82-7902E81B1E61}" destId="{7A0A7BFE-0032-4E48-B26E-AD2F82F59506}" srcOrd="0" destOrd="0" presId="urn:microsoft.com/office/officeart/2008/layout/VerticalCurvedList"/>
    <dgm:cxn modelId="{7903689A-1470-4F36-95FE-6DCCF4AD0EAB}" type="presParOf" srcId="{7A0A7BFE-0032-4E48-B26E-AD2F82F59506}" destId="{BBF6F306-AF5E-4EC8-8EBB-7EAB4E0A98D4}" srcOrd="0" destOrd="0" presId="urn:microsoft.com/office/officeart/2008/layout/VerticalCurvedList"/>
    <dgm:cxn modelId="{C24AE4A1-07E7-472E-9446-63BDFCF93762}" type="presParOf" srcId="{BBF6F306-AF5E-4EC8-8EBB-7EAB4E0A98D4}" destId="{30E864C8-75BF-41B9-AACB-2ED89EB527FA}" srcOrd="0" destOrd="0" presId="urn:microsoft.com/office/officeart/2008/layout/VerticalCurvedList"/>
    <dgm:cxn modelId="{1F78880E-BAFA-4E88-A354-9050E495A29C}" type="presParOf" srcId="{BBF6F306-AF5E-4EC8-8EBB-7EAB4E0A98D4}" destId="{0827C9BB-6D6A-43BC-9C12-66ED14E87458}" srcOrd="1" destOrd="0" presId="urn:microsoft.com/office/officeart/2008/layout/VerticalCurvedList"/>
    <dgm:cxn modelId="{2422279E-1890-42D8-B9A9-B57099B36BB5}" type="presParOf" srcId="{BBF6F306-AF5E-4EC8-8EBB-7EAB4E0A98D4}" destId="{9A41833D-9042-460A-8367-1DECB4AC5C8F}" srcOrd="2" destOrd="0" presId="urn:microsoft.com/office/officeart/2008/layout/VerticalCurvedList"/>
    <dgm:cxn modelId="{80688EB8-D9B0-4A28-94F3-695F6DA52A43}" type="presParOf" srcId="{BBF6F306-AF5E-4EC8-8EBB-7EAB4E0A98D4}" destId="{46AC0509-8D90-442E-B2AA-95C801E58514}" srcOrd="3" destOrd="0" presId="urn:microsoft.com/office/officeart/2008/layout/VerticalCurvedList"/>
    <dgm:cxn modelId="{FB706AB3-82C2-4ACA-8D71-A79C44796C29}" type="presParOf" srcId="{7A0A7BFE-0032-4E48-B26E-AD2F82F59506}" destId="{68BBE1AA-D9D9-48F7-B5CB-D2C84C2B2E01}" srcOrd="1" destOrd="0" presId="urn:microsoft.com/office/officeart/2008/layout/VerticalCurvedList"/>
    <dgm:cxn modelId="{BD6755D3-0F7A-4484-8AB1-4D4619E4062A}" type="presParOf" srcId="{7A0A7BFE-0032-4E48-B26E-AD2F82F59506}" destId="{5A457EF1-EFFB-4005-9169-EA0AF17C81C5}" srcOrd="2" destOrd="0" presId="urn:microsoft.com/office/officeart/2008/layout/VerticalCurvedList"/>
    <dgm:cxn modelId="{E4DB91B2-9644-40D4-B5C9-7AB9C3A37EDB}" type="presParOf" srcId="{5A457EF1-EFFB-4005-9169-EA0AF17C81C5}" destId="{23DEE80A-E7A1-4382-A15E-1807F2EC1F20}" srcOrd="0" destOrd="0" presId="urn:microsoft.com/office/officeart/2008/layout/VerticalCurvedList"/>
    <dgm:cxn modelId="{8BFFBE7D-1FE9-4DE9-9C78-0772B0CB130F}" type="presParOf" srcId="{7A0A7BFE-0032-4E48-B26E-AD2F82F59506}" destId="{26D2ED5D-1B48-4945-959E-D509D0E6F708}" srcOrd="3" destOrd="0" presId="urn:microsoft.com/office/officeart/2008/layout/VerticalCurvedList"/>
    <dgm:cxn modelId="{9A1AA522-2B0D-4D9A-8FEB-5AFA110681D3}" type="presParOf" srcId="{7A0A7BFE-0032-4E48-B26E-AD2F82F59506}" destId="{C676A71A-7BD4-4014-A6E5-2C43633B14D4}" srcOrd="4" destOrd="0" presId="urn:microsoft.com/office/officeart/2008/layout/VerticalCurvedList"/>
    <dgm:cxn modelId="{DFE2A8ED-470E-4BDC-88AF-77274EE4B159}" type="presParOf" srcId="{C676A71A-7BD4-4014-A6E5-2C43633B14D4}" destId="{BC0D2D17-B2DD-4B1A-B5BC-5A130F522D42}" srcOrd="0" destOrd="0" presId="urn:microsoft.com/office/officeart/2008/layout/VerticalCurvedList"/>
    <dgm:cxn modelId="{F81ED36D-023E-48A4-A3EC-98B62B63799C}" type="presParOf" srcId="{7A0A7BFE-0032-4E48-B26E-AD2F82F59506}" destId="{539E3393-460F-481A-91A4-595F2F6A0F1D}" srcOrd="5" destOrd="0" presId="urn:microsoft.com/office/officeart/2008/layout/VerticalCurvedList"/>
    <dgm:cxn modelId="{3588A17B-C19D-4657-80E3-5C8B847FFDE8}" type="presParOf" srcId="{7A0A7BFE-0032-4E48-B26E-AD2F82F59506}" destId="{A2CEADD6-9286-4A13-86C1-D762E6C3CB22}" srcOrd="6" destOrd="0" presId="urn:microsoft.com/office/officeart/2008/layout/VerticalCurvedList"/>
    <dgm:cxn modelId="{5E418860-2574-4054-BC3D-3FA01ACEA462}" type="presParOf" srcId="{A2CEADD6-9286-4A13-86C1-D762E6C3CB22}" destId="{BC6B78D1-9FBC-4551-9008-54BD11714437}" srcOrd="0" destOrd="0" presId="urn:microsoft.com/office/officeart/2008/layout/VerticalCurvedList"/>
    <dgm:cxn modelId="{9AC55E30-354A-4E0F-A2E4-80C53A40B031}" type="presParOf" srcId="{7A0A7BFE-0032-4E48-B26E-AD2F82F59506}" destId="{3C3DC237-7721-4B96-8671-696D7CC87D0F}" srcOrd="7" destOrd="0" presId="urn:microsoft.com/office/officeart/2008/layout/VerticalCurvedList"/>
    <dgm:cxn modelId="{1594CF76-CC6F-44AE-91A6-F44E1A3DC27A}" type="presParOf" srcId="{7A0A7BFE-0032-4E48-B26E-AD2F82F59506}" destId="{6779A790-A929-4FB4-807A-8570924A5083}" srcOrd="8" destOrd="0" presId="urn:microsoft.com/office/officeart/2008/layout/VerticalCurvedList"/>
    <dgm:cxn modelId="{769EB02A-D2B7-44ED-A0D7-09B442B68152}" type="presParOf" srcId="{6779A790-A929-4FB4-807A-8570924A5083}" destId="{5DB59DF5-8015-4CC6-978B-CFECE2A53FC9}" srcOrd="0" destOrd="0" presId="urn:microsoft.com/office/officeart/2008/layout/VerticalCurvedList"/>
    <dgm:cxn modelId="{949B1A6D-9B0A-4F48-B54E-BD85277BFEF1}" type="presParOf" srcId="{7A0A7BFE-0032-4E48-B26E-AD2F82F59506}" destId="{46154F18-36A5-47F4-A999-EECDAEF62681}" srcOrd="9" destOrd="0" presId="urn:microsoft.com/office/officeart/2008/layout/VerticalCurvedList"/>
    <dgm:cxn modelId="{E7FE3B34-97C8-4F41-90F2-826772C63DCC}" type="presParOf" srcId="{7A0A7BFE-0032-4E48-B26E-AD2F82F59506}" destId="{B7B7473C-C797-49B0-8730-6E4902BFEF49}" srcOrd="10" destOrd="0" presId="urn:microsoft.com/office/officeart/2008/layout/VerticalCurvedList"/>
    <dgm:cxn modelId="{CFF028F0-C730-4F14-8BD5-7F6886946290}" type="presParOf" srcId="{B7B7473C-C797-49B0-8730-6E4902BFEF49}" destId="{F25A7965-0E33-430D-97C2-DA51074FC5FC}" srcOrd="0" destOrd="0" presId="urn:microsoft.com/office/officeart/2008/layout/VerticalCurvedList"/>
    <dgm:cxn modelId="{CFEEFF6D-B538-4D7F-BCFC-987C8628BB24}" type="presParOf" srcId="{7A0A7BFE-0032-4E48-B26E-AD2F82F59506}" destId="{96AEAB0C-EA71-4C7C-BB2E-AA33A12E48F3}" srcOrd="11" destOrd="0" presId="urn:microsoft.com/office/officeart/2008/layout/VerticalCurvedList"/>
    <dgm:cxn modelId="{EC4FA256-77C4-4678-8A90-058FF6B100A0}" type="presParOf" srcId="{7A0A7BFE-0032-4E48-B26E-AD2F82F59506}" destId="{406FE1FC-D83A-4F74-AF7E-7BF091B8990B}" srcOrd="12" destOrd="0" presId="urn:microsoft.com/office/officeart/2008/layout/VerticalCurvedList"/>
    <dgm:cxn modelId="{E9420EBC-B51B-45FD-A26E-573C46834D9B}" type="presParOf" srcId="{406FE1FC-D83A-4F74-AF7E-7BF091B8990B}" destId="{FA155C97-0257-4118-970E-2A51277A3948}" srcOrd="0" destOrd="0" presId="urn:microsoft.com/office/officeart/2008/layout/VerticalCurvedList"/>
    <dgm:cxn modelId="{46180E06-674F-4F52-ACD0-FCC6E5B8D552}" type="presParOf" srcId="{7A0A7BFE-0032-4E48-B26E-AD2F82F59506}" destId="{A533268F-5013-4ABF-8EBA-B3E7DEA6F382}" srcOrd="13" destOrd="0" presId="urn:microsoft.com/office/officeart/2008/layout/VerticalCurvedList"/>
    <dgm:cxn modelId="{63C0E4AB-BD1C-49D0-A59A-BEAFE2F15A57}" type="presParOf" srcId="{7A0A7BFE-0032-4E48-B26E-AD2F82F59506}" destId="{442BAB3B-F7B3-45E9-AF07-5E1B96FF39E3}" srcOrd="14" destOrd="0" presId="urn:microsoft.com/office/officeart/2008/layout/VerticalCurvedList"/>
    <dgm:cxn modelId="{0BADC246-AC67-4E23-BF13-D77665A21428}" type="presParOf" srcId="{442BAB3B-F7B3-45E9-AF07-5E1B96FF39E3}" destId="{C2EAD0DF-149B-490D-9966-3FBFF0C6D4B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1E6D85-07A0-4101-9CD6-D4AAD4CBC806}" type="doc">
      <dgm:prSet loTypeId="urn:microsoft.com/office/officeart/2005/8/layout/bProcess3" loCatId="process" qsTypeId="urn:microsoft.com/office/officeart/2005/8/quickstyle/simple1" qsCatId="simple" csTypeId="urn:microsoft.com/office/officeart/2005/8/colors/accent2_1" csCatId="accent2" phldr="1"/>
      <dgm:spPr/>
      <dgm:t>
        <a:bodyPr/>
        <a:lstStyle/>
        <a:p>
          <a:endParaRPr lang="en-US"/>
        </a:p>
      </dgm:t>
    </dgm:pt>
    <dgm:pt modelId="{8D5B36B4-E652-46F1-BFBE-63290C624FF3}">
      <dgm:prSet phldrT="[Text]"/>
      <dgm:spPr/>
      <dgm:t>
        <a:bodyPr/>
        <a:lstStyle/>
        <a:p>
          <a:r>
            <a:rPr lang="en-US" b="1" dirty="0"/>
            <a:t>ETDM Screening; Scope of Services Finalized; Advance Notification; Class of Action evaluation </a:t>
          </a:r>
        </a:p>
        <a:p>
          <a:r>
            <a:rPr lang="en-US" b="1" dirty="0"/>
            <a:t>(1)(2)</a:t>
          </a:r>
        </a:p>
      </dgm:t>
    </dgm:pt>
    <dgm:pt modelId="{AC3E29F7-8ADA-49F7-8371-1705AE97F94B}" type="parTrans" cxnId="{ADEC0090-70FF-4FFE-A5E7-229395E68A02}">
      <dgm:prSet/>
      <dgm:spPr/>
      <dgm:t>
        <a:bodyPr/>
        <a:lstStyle/>
        <a:p>
          <a:endParaRPr lang="en-US"/>
        </a:p>
      </dgm:t>
    </dgm:pt>
    <dgm:pt modelId="{D4EE51D0-B79F-4801-ACFA-F552CC25CFF1}" type="sibTrans" cxnId="{ADEC0090-70FF-4FFE-A5E7-229395E68A02}">
      <dgm:prSet/>
      <dgm:spPr/>
      <dgm:t>
        <a:bodyPr/>
        <a:lstStyle/>
        <a:p>
          <a:endParaRPr lang="en-US"/>
        </a:p>
      </dgm:t>
    </dgm:pt>
    <dgm:pt modelId="{65D54DFF-9E92-4AFD-8039-6B0A35AD96B4}">
      <dgm:prSet phldrT="[Text]"/>
      <dgm:spPr/>
      <dgm:t>
        <a:bodyPr/>
        <a:lstStyle/>
        <a:p>
          <a:r>
            <a:rPr lang="en-US" b="1" dirty="0"/>
            <a:t>Project Initiation</a:t>
          </a:r>
        </a:p>
      </dgm:t>
    </dgm:pt>
    <dgm:pt modelId="{3E6FC326-49C6-4935-9C4B-EA1DE5DE7C11}" type="parTrans" cxnId="{58A55B1F-6074-4FFB-B1F8-7CBE60F46EA0}">
      <dgm:prSet/>
      <dgm:spPr/>
      <dgm:t>
        <a:bodyPr/>
        <a:lstStyle/>
        <a:p>
          <a:endParaRPr lang="en-US"/>
        </a:p>
      </dgm:t>
    </dgm:pt>
    <dgm:pt modelId="{630BFB5A-3E66-4EA9-8DAA-8CF563F38050}" type="sibTrans" cxnId="{58A55B1F-6074-4FFB-B1F8-7CBE60F46EA0}">
      <dgm:prSet/>
      <dgm:spPr/>
      <dgm:t>
        <a:bodyPr/>
        <a:lstStyle/>
        <a:p>
          <a:endParaRPr lang="en-US"/>
        </a:p>
      </dgm:t>
    </dgm:pt>
    <dgm:pt modelId="{343AF41D-C981-4D12-A8C3-FD593BD82D13}">
      <dgm:prSet phldrT="[Text]"/>
      <dgm:spPr/>
      <dgm:t>
        <a:bodyPr/>
        <a:lstStyle/>
        <a:p>
          <a:r>
            <a:rPr lang="en-US" b="1" dirty="0"/>
            <a:t>Technical Studies</a:t>
          </a:r>
        </a:p>
      </dgm:t>
    </dgm:pt>
    <dgm:pt modelId="{B87F8A47-DD0F-41CA-9D0C-A5579EBC01D7}" type="parTrans" cxnId="{46E7EB41-20A5-4DD2-9251-31C317558CB6}">
      <dgm:prSet/>
      <dgm:spPr/>
      <dgm:t>
        <a:bodyPr/>
        <a:lstStyle/>
        <a:p>
          <a:endParaRPr lang="en-US"/>
        </a:p>
      </dgm:t>
    </dgm:pt>
    <dgm:pt modelId="{718F89F8-10DA-4043-919A-DB40CA608F0F}" type="sibTrans" cxnId="{46E7EB41-20A5-4DD2-9251-31C317558CB6}">
      <dgm:prSet/>
      <dgm:spPr/>
      <dgm:t>
        <a:bodyPr/>
        <a:lstStyle/>
        <a:p>
          <a:endParaRPr lang="en-US"/>
        </a:p>
      </dgm:t>
    </dgm:pt>
    <dgm:pt modelId="{8981C21C-7E04-444C-99CB-B64BF05F71AA}">
      <dgm:prSet phldrT="[Text]"/>
      <dgm:spPr/>
      <dgm:t>
        <a:bodyPr/>
        <a:lstStyle/>
        <a:p>
          <a:r>
            <a:rPr lang="en-US" b="1" dirty="0"/>
            <a:t>District Review of Technical Studies</a:t>
          </a:r>
        </a:p>
      </dgm:t>
    </dgm:pt>
    <dgm:pt modelId="{DD070165-25EA-4CBB-A082-0EA06491B869}" type="parTrans" cxnId="{313E86DB-5168-4996-B56B-B39836B4D34F}">
      <dgm:prSet/>
      <dgm:spPr/>
      <dgm:t>
        <a:bodyPr/>
        <a:lstStyle/>
        <a:p>
          <a:endParaRPr lang="en-US"/>
        </a:p>
      </dgm:t>
    </dgm:pt>
    <dgm:pt modelId="{BB709DF5-07B8-4F1F-B3FD-E12EB4607F7E}" type="sibTrans" cxnId="{313E86DB-5168-4996-B56B-B39836B4D34F}">
      <dgm:prSet/>
      <dgm:spPr/>
      <dgm:t>
        <a:bodyPr/>
        <a:lstStyle/>
        <a:p>
          <a:endParaRPr lang="en-US"/>
        </a:p>
      </dgm:t>
    </dgm:pt>
    <dgm:pt modelId="{B93BB280-AAB9-49D6-BABD-B04D5D66BD82}">
      <dgm:prSet phldrT="[Text]"/>
      <dgm:spPr/>
      <dgm:t>
        <a:bodyPr/>
        <a:lstStyle/>
        <a:p>
          <a:r>
            <a:rPr lang="en-US" b="1" dirty="0"/>
            <a:t>Prepare Draft Environmental Document</a:t>
          </a:r>
        </a:p>
      </dgm:t>
    </dgm:pt>
    <dgm:pt modelId="{783211AD-56E9-4F2F-8658-C2DFF62E8502}" type="parTrans" cxnId="{C8229F62-A836-42E7-B7E9-62EFE51A3792}">
      <dgm:prSet/>
      <dgm:spPr/>
      <dgm:t>
        <a:bodyPr/>
        <a:lstStyle/>
        <a:p>
          <a:endParaRPr lang="en-US"/>
        </a:p>
      </dgm:t>
    </dgm:pt>
    <dgm:pt modelId="{0EC7CCCD-9752-4F80-AE97-673E683CE1DD}" type="sibTrans" cxnId="{C8229F62-A836-42E7-B7E9-62EFE51A3792}">
      <dgm:prSet/>
      <dgm:spPr/>
      <dgm:t>
        <a:bodyPr/>
        <a:lstStyle/>
        <a:p>
          <a:endParaRPr lang="en-US"/>
        </a:p>
      </dgm:t>
    </dgm:pt>
    <dgm:pt modelId="{42989B40-3617-47D6-87AA-41ACB414F3B3}">
      <dgm:prSet/>
      <dgm:spPr/>
      <dgm:t>
        <a:bodyPr/>
        <a:lstStyle/>
        <a:p>
          <a:r>
            <a:rPr lang="en-US" b="1" dirty="0"/>
            <a:t>District Quality Control Certification prior to submittal to OEM</a:t>
          </a:r>
        </a:p>
      </dgm:t>
    </dgm:pt>
    <dgm:pt modelId="{F6001979-E914-4E24-98F2-1FC9BEAD4271}" type="parTrans" cxnId="{D20FD122-00F0-4C8D-9C12-C8DC2DC3CB81}">
      <dgm:prSet/>
      <dgm:spPr/>
      <dgm:t>
        <a:bodyPr/>
        <a:lstStyle/>
        <a:p>
          <a:endParaRPr lang="en-US"/>
        </a:p>
      </dgm:t>
    </dgm:pt>
    <dgm:pt modelId="{965CBF8C-B4F0-41ED-91D5-891A2DEF3BE5}" type="sibTrans" cxnId="{D20FD122-00F0-4C8D-9C12-C8DC2DC3CB81}">
      <dgm:prSet/>
      <dgm:spPr/>
      <dgm:t>
        <a:bodyPr/>
        <a:lstStyle/>
        <a:p>
          <a:endParaRPr lang="en-US"/>
        </a:p>
      </dgm:t>
    </dgm:pt>
    <dgm:pt modelId="{617A196B-ACC5-43AC-8AD4-1511623A838F}">
      <dgm:prSet/>
      <dgm:spPr/>
      <dgm:t>
        <a:bodyPr/>
        <a:lstStyle/>
        <a:p>
          <a:r>
            <a:rPr lang="en-US" b="1" dirty="0"/>
            <a:t>OEM and Legal </a:t>
          </a:r>
          <a:br>
            <a:rPr lang="en-US" b="1" dirty="0"/>
          </a:br>
          <a:r>
            <a:rPr lang="en-US" b="1" dirty="0"/>
            <a:t>Document Review </a:t>
          </a:r>
          <a:br>
            <a:rPr lang="en-US" b="1" dirty="0"/>
          </a:br>
          <a:r>
            <a:rPr lang="en-US" b="1" dirty="0"/>
            <a:t>(3)</a:t>
          </a:r>
        </a:p>
      </dgm:t>
    </dgm:pt>
    <dgm:pt modelId="{76AD7E72-0458-44EA-B67C-138350F048FC}" type="parTrans" cxnId="{BA50DBA8-CC67-43E8-BD98-E750FEF69834}">
      <dgm:prSet/>
      <dgm:spPr/>
      <dgm:t>
        <a:bodyPr/>
        <a:lstStyle/>
        <a:p>
          <a:endParaRPr lang="en-US"/>
        </a:p>
      </dgm:t>
    </dgm:pt>
    <dgm:pt modelId="{D4B7093A-C171-4552-B1BA-D022BBAB137B}" type="sibTrans" cxnId="{BA50DBA8-CC67-43E8-BD98-E750FEF69834}">
      <dgm:prSet/>
      <dgm:spPr/>
      <dgm:t>
        <a:bodyPr/>
        <a:lstStyle/>
        <a:p>
          <a:endParaRPr lang="en-US"/>
        </a:p>
      </dgm:t>
    </dgm:pt>
    <dgm:pt modelId="{4B78DF8A-8F87-4711-9A5E-137D41265C06}">
      <dgm:prSet/>
      <dgm:spPr/>
      <dgm:t>
        <a:bodyPr/>
        <a:lstStyle/>
        <a:p>
          <a:r>
            <a:rPr lang="en-US" b="1" dirty="0"/>
            <a:t>District Updates Draft Environmental Document</a:t>
          </a:r>
        </a:p>
      </dgm:t>
    </dgm:pt>
    <dgm:pt modelId="{0A7A94C0-22D3-4639-8A08-3C65906B9F7B}" type="parTrans" cxnId="{5A72A059-7A25-446B-8C26-A778EEC8FA7B}">
      <dgm:prSet/>
      <dgm:spPr/>
      <dgm:t>
        <a:bodyPr/>
        <a:lstStyle/>
        <a:p>
          <a:endParaRPr lang="en-US"/>
        </a:p>
      </dgm:t>
    </dgm:pt>
    <dgm:pt modelId="{69AEF688-0577-4D1D-B332-8E898FCE7490}" type="sibTrans" cxnId="{5A72A059-7A25-446B-8C26-A778EEC8FA7B}">
      <dgm:prSet/>
      <dgm:spPr/>
      <dgm:t>
        <a:bodyPr/>
        <a:lstStyle/>
        <a:p>
          <a:endParaRPr lang="en-US"/>
        </a:p>
      </dgm:t>
    </dgm:pt>
    <dgm:pt modelId="{557CA112-15BD-4A45-9A51-60D1C82CE1F6}">
      <dgm:prSet/>
      <dgm:spPr/>
      <dgm:t>
        <a:bodyPr/>
        <a:lstStyle/>
        <a:p>
          <a:r>
            <a:rPr lang="en-US" b="1" dirty="0"/>
            <a:t>OEM and Legal </a:t>
          </a:r>
          <a:br>
            <a:rPr lang="en-US" b="1" dirty="0"/>
          </a:br>
          <a:r>
            <a:rPr lang="en-US" b="1" dirty="0"/>
            <a:t>Review and Approval</a:t>
          </a:r>
        </a:p>
      </dgm:t>
    </dgm:pt>
    <dgm:pt modelId="{374BADD1-208B-498B-B841-D966B6D332C7}" type="parTrans" cxnId="{ADFB7E57-B109-4D0D-82FA-8D70ACE1BF05}">
      <dgm:prSet/>
      <dgm:spPr/>
      <dgm:t>
        <a:bodyPr/>
        <a:lstStyle/>
        <a:p>
          <a:endParaRPr lang="en-US"/>
        </a:p>
      </dgm:t>
    </dgm:pt>
    <dgm:pt modelId="{E9C49981-65F4-4245-BB1F-B9E6575D8BD7}" type="sibTrans" cxnId="{ADFB7E57-B109-4D0D-82FA-8D70ACE1BF05}">
      <dgm:prSet/>
      <dgm:spPr/>
      <dgm:t>
        <a:bodyPr/>
        <a:lstStyle/>
        <a:p>
          <a:endParaRPr lang="en-US"/>
        </a:p>
      </dgm:t>
    </dgm:pt>
    <dgm:pt modelId="{2C3FA3BB-4153-488B-A189-ED757E8DCF5D}">
      <dgm:prSet/>
      <dgm:spPr/>
      <dgm:t>
        <a:bodyPr/>
        <a:lstStyle/>
        <a:p>
          <a:r>
            <a:rPr lang="en-US" b="1" dirty="0"/>
            <a:t>Public Hearing</a:t>
          </a:r>
        </a:p>
      </dgm:t>
    </dgm:pt>
    <dgm:pt modelId="{9CFC5EA4-8773-44AE-959C-47A330D4E922}" type="parTrans" cxnId="{AFC3BF91-E02F-4D1C-B42D-748CFBCB066C}">
      <dgm:prSet/>
      <dgm:spPr/>
      <dgm:t>
        <a:bodyPr/>
        <a:lstStyle/>
        <a:p>
          <a:endParaRPr lang="en-US"/>
        </a:p>
      </dgm:t>
    </dgm:pt>
    <dgm:pt modelId="{E2E24C5F-196A-4C0E-ADF3-DF358BBD2F38}" type="sibTrans" cxnId="{AFC3BF91-E02F-4D1C-B42D-748CFBCB066C}">
      <dgm:prSet/>
      <dgm:spPr/>
      <dgm:t>
        <a:bodyPr/>
        <a:lstStyle/>
        <a:p>
          <a:endParaRPr lang="en-US"/>
        </a:p>
      </dgm:t>
    </dgm:pt>
    <dgm:pt modelId="{DB3F8C5D-5715-4114-BBC0-EC4E0AC34758}">
      <dgm:prSet/>
      <dgm:spPr/>
      <dgm:t>
        <a:bodyPr/>
        <a:lstStyle/>
        <a:p>
          <a:r>
            <a:rPr lang="en-US" b="1" dirty="0"/>
            <a:t>District Updates Final Document</a:t>
          </a:r>
        </a:p>
      </dgm:t>
    </dgm:pt>
    <dgm:pt modelId="{9F758672-AA1A-41F6-B6D4-B6AE3937CF33}" type="parTrans" cxnId="{D32946B1-36BE-48DA-BAEA-D04CC7A71312}">
      <dgm:prSet/>
      <dgm:spPr/>
      <dgm:t>
        <a:bodyPr/>
        <a:lstStyle/>
        <a:p>
          <a:endParaRPr lang="en-US"/>
        </a:p>
      </dgm:t>
    </dgm:pt>
    <dgm:pt modelId="{F856A962-5047-40F8-B741-187E664BFD76}" type="sibTrans" cxnId="{D32946B1-36BE-48DA-BAEA-D04CC7A71312}">
      <dgm:prSet/>
      <dgm:spPr/>
      <dgm:t>
        <a:bodyPr/>
        <a:lstStyle/>
        <a:p>
          <a:endParaRPr lang="en-US"/>
        </a:p>
      </dgm:t>
    </dgm:pt>
    <dgm:pt modelId="{12E2C20E-5E35-4172-A7A4-B8B6406AA478}">
      <dgm:prSet/>
      <dgm:spPr/>
      <dgm:t>
        <a:bodyPr/>
        <a:lstStyle/>
        <a:p>
          <a:r>
            <a:rPr lang="en-US" b="1" dirty="0"/>
            <a:t>OEM and Legal</a:t>
          </a:r>
          <a:br>
            <a:rPr lang="en-US" b="1" dirty="0"/>
          </a:br>
          <a:r>
            <a:rPr lang="en-US" b="1" dirty="0"/>
            <a:t>Review of Final Document</a:t>
          </a:r>
        </a:p>
      </dgm:t>
    </dgm:pt>
    <dgm:pt modelId="{A4E64287-280C-438E-BA84-2690C9DD35BF}" type="parTrans" cxnId="{CF88CDC4-E6CF-414E-8872-EAE4322A168A}">
      <dgm:prSet/>
      <dgm:spPr/>
      <dgm:t>
        <a:bodyPr/>
        <a:lstStyle/>
        <a:p>
          <a:endParaRPr lang="en-US"/>
        </a:p>
      </dgm:t>
    </dgm:pt>
    <dgm:pt modelId="{20CCB86B-A83D-4015-B683-E4BB15266C12}" type="sibTrans" cxnId="{CF88CDC4-E6CF-414E-8872-EAE4322A168A}">
      <dgm:prSet/>
      <dgm:spPr/>
      <dgm:t>
        <a:bodyPr/>
        <a:lstStyle/>
        <a:p>
          <a:endParaRPr lang="en-US"/>
        </a:p>
      </dgm:t>
    </dgm:pt>
    <dgm:pt modelId="{FC6A2983-A41D-431E-BB6C-B1553ECAB97B}">
      <dgm:prSet/>
      <dgm:spPr/>
      <dgm:t>
        <a:bodyPr/>
        <a:lstStyle/>
        <a:p>
          <a:r>
            <a:rPr lang="en-US" b="1" dirty="0"/>
            <a:t>District Certifies Final Document</a:t>
          </a:r>
        </a:p>
      </dgm:t>
    </dgm:pt>
    <dgm:pt modelId="{775B8038-A555-4024-8BBA-AFC6423FB656}" type="parTrans" cxnId="{F879F952-290F-47D1-BD60-47CF4678236D}">
      <dgm:prSet/>
      <dgm:spPr/>
      <dgm:t>
        <a:bodyPr/>
        <a:lstStyle/>
        <a:p>
          <a:endParaRPr lang="en-US"/>
        </a:p>
      </dgm:t>
    </dgm:pt>
    <dgm:pt modelId="{2262FD0A-81AE-40C8-925A-7DA64FFF1938}" type="sibTrans" cxnId="{F879F952-290F-47D1-BD60-47CF4678236D}">
      <dgm:prSet/>
      <dgm:spPr/>
      <dgm:t>
        <a:bodyPr/>
        <a:lstStyle/>
        <a:p>
          <a:endParaRPr lang="en-US"/>
        </a:p>
      </dgm:t>
    </dgm:pt>
    <dgm:pt modelId="{79F91A2F-D503-453B-A0A7-A05045460F06}">
      <dgm:prSet/>
      <dgm:spPr/>
      <dgm:t>
        <a:bodyPr/>
        <a:lstStyle/>
        <a:p>
          <a:r>
            <a:rPr lang="en-US" b="1" dirty="0"/>
            <a:t>OEM Approves Final Document; Location and Design Concept Acceptance</a:t>
          </a:r>
        </a:p>
      </dgm:t>
    </dgm:pt>
    <dgm:pt modelId="{C27DE2C7-CA8E-4A8C-BA57-673059601761}" type="parTrans" cxnId="{38CC50AB-8272-494A-9922-5F2D2F584E82}">
      <dgm:prSet/>
      <dgm:spPr/>
      <dgm:t>
        <a:bodyPr/>
        <a:lstStyle/>
        <a:p>
          <a:endParaRPr lang="en-US"/>
        </a:p>
      </dgm:t>
    </dgm:pt>
    <dgm:pt modelId="{21F990B4-822E-43EB-96FF-D890DBFC45A6}" type="sibTrans" cxnId="{38CC50AB-8272-494A-9922-5F2D2F584E82}">
      <dgm:prSet/>
      <dgm:spPr/>
      <dgm:t>
        <a:bodyPr/>
        <a:lstStyle/>
        <a:p>
          <a:endParaRPr lang="en-US"/>
        </a:p>
      </dgm:t>
    </dgm:pt>
    <dgm:pt modelId="{EA5AC307-CD0A-4807-B62A-062CC0E5BBDE}">
      <dgm:prSet/>
      <dgm:spPr/>
      <dgm:t>
        <a:bodyPr/>
        <a:lstStyle/>
        <a:p>
          <a:r>
            <a:rPr lang="en-US" b="1" dirty="0"/>
            <a:t>Additional Steps for FONSI/ROD (Publication and Limitation of Claims)</a:t>
          </a:r>
        </a:p>
      </dgm:t>
    </dgm:pt>
    <dgm:pt modelId="{DCAAA7F4-0A99-4D70-9BB3-973009CA01AD}" type="parTrans" cxnId="{0E1D7776-41B2-4131-8336-1065A54A1A29}">
      <dgm:prSet/>
      <dgm:spPr/>
      <dgm:t>
        <a:bodyPr/>
        <a:lstStyle/>
        <a:p>
          <a:endParaRPr lang="en-US"/>
        </a:p>
      </dgm:t>
    </dgm:pt>
    <dgm:pt modelId="{4C658F9D-FD2B-47D6-BFBD-E19729AEAE52}" type="sibTrans" cxnId="{0E1D7776-41B2-4131-8336-1065A54A1A29}">
      <dgm:prSet/>
      <dgm:spPr/>
      <dgm:t>
        <a:bodyPr/>
        <a:lstStyle/>
        <a:p>
          <a:endParaRPr lang="en-US"/>
        </a:p>
      </dgm:t>
    </dgm:pt>
    <dgm:pt modelId="{19A4AA10-24C2-4028-90D8-E47EB7E1EDDC}" type="pres">
      <dgm:prSet presAssocID="{EC1E6D85-07A0-4101-9CD6-D4AAD4CBC806}" presName="Name0" presStyleCnt="0">
        <dgm:presLayoutVars>
          <dgm:dir/>
          <dgm:resizeHandles val="exact"/>
        </dgm:presLayoutVars>
      </dgm:prSet>
      <dgm:spPr/>
    </dgm:pt>
    <dgm:pt modelId="{85BE8148-E1C6-4FA4-89A3-EB564BD3014A}" type="pres">
      <dgm:prSet presAssocID="{8D5B36B4-E652-46F1-BFBE-63290C624FF3}" presName="node" presStyleLbl="node1" presStyleIdx="0" presStyleCnt="15">
        <dgm:presLayoutVars>
          <dgm:bulletEnabled val="1"/>
        </dgm:presLayoutVars>
      </dgm:prSet>
      <dgm:spPr/>
    </dgm:pt>
    <dgm:pt modelId="{653F421A-7DD9-4719-A8B9-5D2A698C9EB7}" type="pres">
      <dgm:prSet presAssocID="{D4EE51D0-B79F-4801-ACFA-F552CC25CFF1}" presName="sibTrans" presStyleLbl="sibTrans1D1" presStyleIdx="0" presStyleCnt="14"/>
      <dgm:spPr/>
    </dgm:pt>
    <dgm:pt modelId="{03E64841-1622-4038-8D94-54ED5A1483FD}" type="pres">
      <dgm:prSet presAssocID="{D4EE51D0-B79F-4801-ACFA-F552CC25CFF1}" presName="connectorText" presStyleLbl="sibTrans1D1" presStyleIdx="0" presStyleCnt="14"/>
      <dgm:spPr/>
    </dgm:pt>
    <dgm:pt modelId="{93F97891-CBBD-4F65-B775-F056BA6E28AE}" type="pres">
      <dgm:prSet presAssocID="{65D54DFF-9E92-4AFD-8039-6B0A35AD96B4}" presName="node" presStyleLbl="node1" presStyleIdx="1" presStyleCnt="15">
        <dgm:presLayoutVars>
          <dgm:bulletEnabled val="1"/>
        </dgm:presLayoutVars>
      </dgm:prSet>
      <dgm:spPr/>
    </dgm:pt>
    <dgm:pt modelId="{044B1488-BE7B-483D-84C6-AE06A3E61E55}" type="pres">
      <dgm:prSet presAssocID="{630BFB5A-3E66-4EA9-8DAA-8CF563F38050}" presName="sibTrans" presStyleLbl="sibTrans1D1" presStyleIdx="1" presStyleCnt="14"/>
      <dgm:spPr/>
    </dgm:pt>
    <dgm:pt modelId="{953C1FEA-2A27-4248-A58E-4B030646018E}" type="pres">
      <dgm:prSet presAssocID="{630BFB5A-3E66-4EA9-8DAA-8CF563F38050}" presName="connectorText" presStyleLbl="sibTrans1D1" presStyleIdx="1" presStyleCnt="14"/>
      <dgm:spPr/>
    </dgm:pt>
    <dgm:pt modelId="{15312B71-8BC1-4D31-8D9C-AC37F70A44A3}" type="pres">
      <dgm:prSet presAssocID="{343AF41D-C981-4D12-A8C3-FD593BD82D13}" presName="node" presStyleLbl="node1" presStyleIdx="2" presStyleCnt="15">
        <dgm:presLayoutVars>
          <dgm:bulletEnabled val="1"/>
        </dgm:presLayoutVars>
      </dgm:prSet>
      <dgm:spPr/>
    </dgm:pt>
    <dgm:pt modelId="{66813C66-EB7D-4608-AABC-8F226B08E6B7}" type="pres">
      <dgm:prSet presAssocID="{718F89F8-10DA-4043-919A-DB40CA608F0F}" presName="sibTrans" presStyleLbl="sibTrans1D1" presStyleIdx="2" presStyleCnt="14"/>
      <dgm:spPr/>
    </dgm:pt>
    <dgm:pt modelId="{07CD46A9-EC57-4BA4-A6F1-8D210AAC666A}" type="pres">
      <dgm:prSet presAssocID="{718F89F8-10DA-4043-919A-DB40CA608F0F}" presName="connectorText" presStyleLbl="sibTrans1D1" presStyleIdx="2" presStyleCnt="14"/>
      <dgm:spPr/>
    </dgm:pt>
    <dgm:pt modelId="{E1895E62-48E3-4D4A-9C83-1193177DF17B}" type="pres">
      <dgm:prSet presAssocID="{8981C21C-7E04-444C-99CB-B64BF05F71AA}" presName="node" presStyleLbl="node1" presStyleIdx="3" presStyleCnt="15">
        <dgm:presLayoutVars>
          <dgm:bulletEnabled val="1"/>
        </dgm:presLayoutVars>
      </dgm:prSet>
      <dgm:spPr/>
    </dgm:pt>
    <dgm:pt modelId="{9F1D3FCA-A683-41E4-97C9-69D2D47FA97F}" type="pres">
      <dgm:prSet presAssocID="{BB709DF5-07B8-4F1F-B3FD-E12EB4607F7E}" presName="sibTrans" presStyleLbl="sibTrans1D1" presStyleIdx="3" presStyleCnt="14"/>
      <dgm:spPr/>
    </dgm:pt>
    <dgm:pt modelId="{F4598E27-6E20-41A6-AE92-8D80C3243944}" type="pres">
      <dgm:prSet presAssocID="{BB709DF5-07B8-4F1F-B3FD-E12EB4607F7E}" presName="connectorText" presStyleLbl="sibTrans1D1" presStyleIdx="3" presStyleCnt="14"/>
      <dgm:spPr/>
    </dgm:pt>
    <dgm:pt modelId="{E2F6C003-1C12-4DB6-88F3-D7F171A62A2F}" type="pres">
      <dgm:prSet presAssocID="{B93BB280-AAB9-49D6-BABD-B04D5D66BD82}" presName="node" presStyleLbl="node1" presStyleIdx="4" presStyleCnt="15">
        <dgm:presLayoutVars>
          <dgm:bulletEnabled val="1"/>
        </dgm:presLayoutVars>
      </dgm:prSet>
      <dgm:spPr/>
    </dgm:pt>
    <dgm:pt modelId="{7E8AA0FE-B227-4FD9-BF2F-5319203B16B0}" type="pres">
      <dgm:prSet presAssocID="{0EC7CCCD-9752-4F80-AE97-673E683CE1DD}" presName="sibTrans" presStyleLbl="sibTrans1D1" presStyleIdx="4" presStyleCnt="14"/>
      <dgm:spPr/>
    </dgm:pt>
    <dgm:pt modelId="{82B06A2A-27BA-458D-8553-2B43DDACD17E}" type="pres">
      <dgm:prSet presAssocID="{0EC7CCCD-9752-4F80-AE97-673E683CE1DD}" presName="connectorText" presStyleLbl="sibTrans1D1" presStyleIdx="4" presStyleCnt="14"/>
      <dgm:spPr/>
    </dgm:pt>
    <dgm:pt modelId="{E8B47F7E-C02D-4EB1-969F-FE50B0BB190F}" type="pres">
      <dgm:prSet presAssocID="{42989B40-3617-47D6-87AA-41ACB414F3B3}" presName="node" presStyleLbl="node1" presStyleIdx="5" presStyleCnt="15">
        <dgm:presLayoutVars>
          <dgm:bulletEnabled val="1"/>
        </dgm:presLayoutVars>
      </dgm:prSet>
      <dgm:spPr/>
    </dgm:pt>
    <dgm:pt modelId="{8CDCF1CE-6F2D-496F-A9E7-55AEC935FD41}" type="pres">
      <dgm:prSet presAssocID="{965CBF8C-B4F0-41ED-91D5-891A2DEF3BE5}" presName="sibTrans" presStyleLbl="sibTrans1D1" presStyleIdx="5" presStyleCnt="14"/>
      <dgm:spPr/>
    </dgm:pt>
    <dgm:pt modelId="{123D95B5-6A00-4914-9D00-9D85C6A42394}" type="pres">
      <dgm:prSet presAssocID="{965CBF8C-B4F0-41ED-91D5-891A2DEF3BE5}" presName="connectorText" presStyleLbl="sibTrans1D1" presStyleIdx="5" presStyleCnt="14"/>
      <dgm:spPr/>
    </dgm:pt>
    <dgm:pt modelId="{26637345-8D48-472A-959A-8A7B8AA51E80}" type="pres">
      <dgm:prSet presAssocID="{617A196B-ACC5-43AC-8AD4-1511623A838F}" presName="node" presStyleLbl="node1" presStyleIdx="6" presStyleCnt="15">
        <dgm:presLayoutVars>
          <dgm:bulletEnabled val="1"/>
        </dgm:presLayoutVars>
      </dgm:prSet>
      <dgm:spPr/>
    </dgm:pt>
    <dgm:pt modelId="{90C76BEB-AA6B-4792-952D-05E9BC9AB289}" type="pres">
      <dgm:prSet presAssocID="{D4B7093A-C171-4552-B1BA-D022BBAB137B}" presName="sibTrans" presStyleLbl="sibTrans1D1" presStyleIdx="6" presStyleCnt="14"/>
      <dgm:spPr/>
    </dgm:pt>
    <dgm:pt modelId="{B7A86535-CC01-4125-A60B-516E54C65682}" type="pres">
      <dgm:prSet presAssocID="{D4B7093A-C171-4552-B1BA-D022BBAB137B}" presName="connectorText" presStyleLbl="sibTrans1D1" presStyleIdx="6" presStyleCnt="14"/>
      <dgm:spPr/>
    </dgm:pt>
    <dgm:pt modelId="{14CFA887-9ACF-423F-BC78-F827142DE217}" type="pres">
      <dgm:prSet presAssocID="{4B78DF8A-8F87-4711-9A5E-137D41265C06}" presName="node" presStyleLbl="node1" presStyleIdx="7" presStyleCnt="15">
        <dgm:presLayoutVars>
          <dgm:bulletEnabled val="1"/>
        </dgm:presLayoutVars>
      </dgm:prSet>
      <dgm:spPr/>
    </dgm:pt>
    <dgm:pt modelId="{DD82082F-28F3-40B6-9AF8-2DC73A85F313}" type="pres">
      <dgm:prSet presAssocID="{69AEF688-0577-4D1D-B332-8E898FCE7490}" presName="sibTrans" presStyleLbl="sibTrans1D1" presStyleIdx="7" presStyleCnt="14"/>
      <dgm:spPr/>
    </dgm:pt>
    <dgm:pt modelId="{33AA8971-76E5-456A-A63E-4552D53A947E}" type="pres">
      <dgm:prSet presAssocID="{69AEF688-0577-4D1D-B332-8E898FCE7490}" presName="connectorText" presStyleLbl="sibTrans1D1" presStyleIdx="7" presStyleCnt="14"/>
      <dgm:spPr/>
    </dgm:pt>
    <dgm:pt modelId="{5FC4A716-0C24-4F13-8506-63A2F1AD1388}" type="pres">
      <dgm:prSet presAssocID="{557CA112-15BD-4A45-9A51-60D1C82CE1F6}" presName="node" presStyleLbl="node1" presStyleIdx="8" presStyleCnt="15">
        <dgm:presLayoutVars>
          <dgm:bulletEnabled val="1"/>
        </dgm:presLayoutVars>
      </dgm:prSet>
      <dgm:spPr/>
    </dgm:pt>
    <dgm:pt modelId="{5793E504-AF6A-41E7-BF8E-548067E0BB7B}" type="pres">
      <dgm:prSet presAssocID="{E9C49981-65F4-4245-BB1F-B9E6575D8BD7}" presName="sibTrans" presStyleLbl="sibTrans1D1" presStyleIdx="8" presStyleCnt="14"/>
      <dgm:spPr/>
    </dgm:pt>
    <dgm:pt modelId="{5664220B-AC7F-481C-942C-4EE9843C243F}" type="pres">
      <dgm:prSet presAssocID="{E9C49981-65F4-4245-BB1F-B9E6575D8BD7}" presName="connectorText" presStyleLbl="sibTrans1D1" presStyleIdx="8" presStyleCnt="14"/>
      <dgm:spPr/>
    </dgm:pt>
    <dgm:pt modelId="{636E0613-7C75-4528-BBD2-B0B2DB8B214F}" type="pres">
      <dgm:prSet presAssocID="{2C3FA3BB-4153-488B-A189-ED757E8DCF5D}" presName="node" presStyleLbl="node1" presStyleIdx="9" presStyleCnt="15">
        <dgm:presLayoutVars>
          <dgm:bulletEnabled val="1"/>
        </dgm:presLayoutVars>
      </dgm:prSet>
      <dgm:spPr/>
    </dgm:pt>
    <dgm:pt modelId="{99920F50-DE03-4825-BC31-CAEC9B934AEC}" type="pres">
      <dgm:prSet presAssocID="{E2E24C5F-196A-4C0E-ADF3-DF358BBD2F38}" presName="sibTrans" presStyleLbl="sibTrans1D1" presStyleIdx="9" presStyleCnt="14"/>
      <dgm:spPr/>
    </dgm:pt>
    <dgm:pt modelId="{34F56AF5-503E-4842-BFBB-AE3C53D5AA01}" type="pres">
      <dgm:prSet presAssocID="{E2E24C5F-196A-4C0E-ADF3-DF358BBD2F38}" presName="connectorText" presStyleLbl="sibTrans1D1" presStyleIdx="9" presStyleCnt="14"/>
      <dgm:spPr/>
    </dgm:pt>
    <dgm:pt modelId="{C5ACE6FD-1CF7-493D-84B7-133EAA8689B6}" type="pres">
      <dgm:prSet presAssocID="{DB3F8C5D-5715-4114-BBC0-EC4E0AC34758}" presName="node" presStyleLbl="node1" presStyleIdx="10" presStyleCnt="15">
        <dgm:presLayoutVars>
          <dgm:bulletEnabled val="1"/>
        </dgm:presLayoutVars>
      </dgm:prSet>
      <dgm:spPr/>
    </dgm:pt>
    <dgm:pt modelId="{C8CDC052-ACEA-4FFC-9C8A-1D6525E2F1C9}" type="pres">
      <dgm:prSet presAssocID="{F856A962-5047-40F8-B741-187E664BFD76}" presName="sibTrans" presStyleLbl="sibTrans1D1" presStyleIdx="10" presStyleCnt="14"/>
      <dgm:spPr/>
    </dgm:pt>
    <dgm:pt modelId="{732C46A0-9630-4EAC-A5C4-B98F411456FC}" type="pres">
      <dgm:prSet presAssocID="{F856A962-5047-40F8-B741-187E664BFD76}" presName="connectorText" presStyleLbl="sibTrans1D1" presStyleIdx="10" presStyleCnt="14"/>
      <dgm:spPr/>
    </dgm:pt>
    <dgm:pt modelId="{171B9508-3D94-472F-82C9-AC37A178B620}" type="pres">
      <dgm:prSet presAssocID="{12E2C20E-5E35-4172-A7A4-B8B6406AA478}" presName="node" presStyleLbl="node1" presStyleIdx="11" presStyleCnt="15">
        <dgm:presLayoutVars>
          <dgm:bulletEnabled val="1"/>
        </dgm:presLayoutVars>
      </dgm:prSet>
      <dgm:spPr/>
    </dgm:pt>
    <dgm:pt modelId="{1B7B9ACE-EB1D-4593-9862-928CF8C3ABCD}" type="pres">
      <dgm:prSet presAssocID="{20CCB86B-A83D-4015-B683-E4BB15266C12}" presName="sibTrans" presStyleLbl="sibTrans1D1" presStyleIdx="11" presStyleCnt="14"/>
      <dgm:spPr/>
    </dgm:pt>
    <dgm:pt modelId="{AFE1815A-CB81-46EA-8D99-73B67022E0FC}" type="pres">
      <dgm:prSet presAssocID="{20CCB86B-A83D-4015-B683-E4BB15266C12}" presName="connectorText" presStyleLbl="sibTrans1D1" presStyleIdx="11" presStyleCnt="14"/>
      <dgm:spPr/>
    </dgm:pt>
    <dgm:pt modelId="{6F08A6F9-C170-4F66-9785-C69568B7DBC1}" type="pres">
      <dgm:prSet presAssocID="{FC6A2983-A41D-431E-BB6C-B1553ECAB97B}" presName="node" presStyleLbl="node1" presStyleIdx="12" presStyleCnt="15">
        <dgm:presLayoutVars>
          <dgm:bulletEnabled val="1"/>
        </dgm:presLayoutVars>
      </dgm:prSet>
      <dgm:spPr/>
    </dgm:pt>
    <dgm:pt modelId="{9D590B98-0D20-463F-8A3D-ECF01E41C175}" type="pres">
      <dgm:prSet presAssocID="{2262FD0A-81AE-40C8-925A-7DA64FFF1938}" presName="sibTrans" presStyleLbl="sibTrans1D1" presStyleIdx="12" presStyleCnt="14"/>
      <dgm:spPr/>
    </dgm:pt>
    <dgm:pt modelId="{BA7D7695-2AC5-44E0-8BCE-5BA6C21AD0CF}" type="pres">
      <dgm:prSet presAssocID="{2262FD0A-81AE-40C8-925A-7DA64FFF1938}" presName="connectorText" presStyleLbl="sibTrans1D1" presStyleIdx="12" presStyleCnt="14"/>
      <dgm:spPr/>
    </dgm:pt>
    <dgm:pt modelId="{4C85F00C-6B03-4701-896D-2C0A7254EFB9}" type="pres">
      <dgm:prSet presAssocID="{79F91A2F-D503-453B-A0A7-A05045460F06}" presName="node" presStyleLbl="node1" presStyleIdx="13" presStyleCnt="15">
        <dgm:presLayoutVars>
          <dgm:bulletEnabled val="1"/>
        </dgm:presLayoutVars>
      </dgm:prSet>
      <dgm:spPr/>
    </dgm:pt>
    <dgm:pt modelId="{09657418-2B75-4AB7-871E-F5EDE96DB0B1}" type="pres">
      <dgm:prSet presAssocID="{21F990B4-822E-43EB-96FF-D890DBFC45A6}" presName="sibTrans" presStyleLbl="sibTrans1D1" presStyleIdx="13" presStyleCnt="14"/>
      <dgm:spPr/>
    </dgm:pt>
    <dgm:pt modelId="{702E31AD-2E88-42B8-B2B5-C8CA7BCF59B4}" type="pres">
      <dgm:prSet presAssocID="{21F990B4-822E-43EB-96FF-D890DBFC45A6}" presName="connectorText" presStyleLbl="sibTrans1D1" presStyleIdx="13" presStyleCnt="14"/>
      <dgm:spPr/>
    </dgm:pt>
    <dgm:pt modelId="{1610A4D6-DC8C-44B7-B7D2-3EC37DB7FEA3}" type="pres">
      <dgm:prSet presAssocID="{EA5AC307-CD0A-4807-B62A-062CC0E5BBDE}" presName="node" presStyleLbl="node1" presStyleIdx="14" presStyleCnt="15">
        <dgm:presLayoutVars>
          <dgm:bulletEnabled val="1"/>
        </dgm:presLayoutVars>
      </dgm:prSet>
      <dgm:spPr/>
    </dgm:pt>
  </dgm:ptLst>
  <dgm:cxnLst>
    <dgm:cxn modelId="{63C78D09-6F09-4FDD-AFE5-8F0BBA7B874B}" type="presOf" srcId="{8981C21C-7E04-444C-99CB-B64BF05F71AA}" destId="{E1895E62-48E3-4D4A-9C83-1193177DF17B}" srcOrd="0" destOrd="0" presId="urn:microsoft.com/office/officeart/2005/8/layout/bProcess3"/>
    <dgm:cxn modelId="{0744C70A-94E1-44CC-8473-8535242CB743}" type="presOf" srcId="{0EC7CCCD-9752-4F80-AE97-673E683CE1DD}" destId="{82B06A2A-27BA-458D-8553-2B43DDACD17E}" srcOrd="1" destOrd="0" presId="urn:microsoft.com/office/officeart/2005/8/layout/bProcess3"/>
    <dgm:cxn modelId="{40E8B118-80B0-4FA9-8443-7BA74F3AF50D}" type="presOf" srcId="{42989B40-3617-47D6-87AA-41ACB414F3B3}" destId="{E8B47F7E-C02D-4EB1-969F-FE50B0BB190F}" srcOrd="0" destOrd="0" presId="urn:microsoft.com/office/officeart/2005/8/layout/bProcess3"/>
    <dgm:cxn modelId="{E6C8721D-1E16-415F-9F6E-48C362039C6C}" type="presOf" srcId="{E2E24C5F-196A-4C0E-ADF3-DF358BBD2F38}" destId="{99920F50-DE03-4825-BC31-CAEC9B934AEC}" srcOrd="0" destOrd="0" presId="urn:microsoft.com/office/officeart/2005/8/layout/bProcess3"/>
    <dgm:cxn modelId="{58A55B1F-6074-4FFB-B1F8-7CBE60F46EA0}" srcId="{EC1E6D85-07A0-4101-9CD6-D4AAD4CBC806}" destId="{65D54DFF-9E92-4AFD-8039-6B0A35AD96B4}" srcOrd="1" destOrd="0" parTransId="{3E6FC326-49C6-4935-9C4B-EA1DE5DE7C11}" sibTransId="{630BFB5A-3E66-4EA9-8DAA-8CF563F38050}"/>
    <dgm:cxn modelId="{D20FD122-00F0-4C8D-9C12-C8DC2DC3CB81}" srcId="{EC1E6D85-07A0-4101-9CD6-D4AAD4CBC806}" destId="{42989B40-3617-47D6-87AA-41ACB414F3B3}" srcOrd="5" destOrd="0" parTransId="{F6001979-E914-4E24-98F2-1FC9BEAD4271}" sibTransId="{965CBF8C-B4F0-41ED-91D5-891A2DEF3BE5}"/>
    <dgm:cxn modelId="{561FD622-DD70-4261-B60E-A86FCE2CB23D}" type="presOf" srcId="{D4EE51D0-B79F-4801-ACFA-F552CC25CFF1}" destId="{03E64841-1622-4038-8D94-54ED5A1483FD}" srcOrd="1" destOrd="0" presId="urn:microsoft.com/office/officeart/2005/8/layout/bProcess3"/>
    <dgm:cxn modelId="{12F82F25-B6FB-44BC-9B27-A214C339CEA9}" type="presOf" srcId="{630BFB5A-3E66-4EA9-8DAA-8CF563F38050}" destId="{953C1FEA-2A27-4248-A58E-4B030646018E}" srcOrd="1" destOrd="0" presId="urn:microsoft.com/office/officeart/2005/8/layout/bProcess3"/>
    <dgm:cxn modelId="{2CE4D227-BE0B-462B-ADF7-BFD5FDE7DB7F}" type="presOf" srcId="{BB709DF5-07B8-4F1F-B3FD-E12EB4607F7E}" destId="{F4598E27-6E20-41A6-AE92-8D80C3243944}" srcOrd="1" destOrd="0" presId="urn:microsoft.com/office/officeart/2005/8/layout/bProcess3"/>
    <dgm:cxn modelId="{34944231-A744-441B-A32B-B954C57DBD91}" type="presOf" srcId="{69AEF688-0577-4D1D-B332-8E898FCE7490}" destId="{33AA8971-76E5-456A-A63E-4552D53A947E}" srcOrd="1" destOrd="0" presId="urn:microsoft.com/office/officeart/2005/8/layout/bProcess3"/>
    <dgm:cxn modelId="{38D14D36-F9C3-4C93-85E3-61CCF5DDEC86}" type="presOf" srcId="{E9C49981-65F4-4245-BB1F-B9E6575D8BD7}" destId="{5664220B-AC7F-481C-942C-4EE9843C243F}" srcOrd="1" destOrd="0" presId="urn:microsoft.com/office/officeart/2005/8/layout/bProcess3"/>
    <dgm:cxn modelId="{3180743D-8DF3-4008-9826-91C7A7CC4098}" type="presOf" srcId="{343AF41D-C981-4D12-A8C3-FD593BD82D13}" destId="{15312B71-8BC1-4D31-8D9C-AC37F70A44A3}" srcOrd="0" destOrd="0" presId="urn:microsoft.com/office/officeart/2005/8/layout/bProcess3"/>
    <dgm:cxn modelId="{46E7EB41-20A5-4DD2-9251-31C317558CB6}" srcId="{EC1E6D85-07A0-4101-9CD6-D4AAD4CBC806}" destId="{343AF41D-C981-4D12-A8C3-FD593BD82D13}" srcOrd="2" destOrd="0" parTransId="{B87F8A47-DD0F-41CA-9D0C-A5579EBC01D7}" sibTransId="{718F89F8-10DA-4043-919A-DB40CA608F0F}"/>
    <dgm:cxn modelId="{B08A1442-158F-4E6B-9936-FAAD4EC5FA70}" type="presOf" srcId="{69AEF688-0577-4D1D-B332-8E898FCE7490}" destId="{DD82082F-28F3-40B6-9AF8-2DC73A85F313}" srcOrd="0" destOrd="0" presId="urn:microsoft.com/office/officeart/2005/8/layout/bProcess3"/>
    <dgm:cxn modelId="{C8229F62-A836-42E7-B7E9-62EFE51A3792}" srcId="{EC1E6D85-07A0-4101-9CD6-D4AAD4CBC806}" destId="{B93BB280-AAB9-49D6-BABD-B04D5D66BD82}" srcOrd="4" destOrd="0" parTransId="{783211AD-56E9-4F2F-8658-C2DFF62E8502}" sibTransId="{0EC7CCCD-9752-4F80-AE97-673E683CE1DD}"/>
    <dgm:cxn modelId="{AC5D0C43-EEAE-4731-B8A9-0B64A7A8D1FF}" type="presOf" srcId="{965CBF8C-B4F0-41ED-91D5-891A2DEF3BE5}" destId="{8CDCF1CE-6F2D-496F-A9E7-55AEC935FD41}" srcOrd="0" destOrd="0" presId="urn:microsoft.com/office/officeart/2005/8/layout/bProcess3"/>
    <dgm:cxn modelId="{AAE75D48-FE99-4327-BF7E-47A938C35B3F}" type="presOf" srcId="{65D54DFF-9E92-4AFD-8039-6B0A35AD96B4}" destId="{93F97891-CBBD-4F65-B775-F056BA6E28AE}" srcOrd="0" destOrd="0" presId="urn:microsoft.com/office/officeart/2005/8/layout/bProcess3"/>
    <dgm:cxn modelId="{D7DF7769-FE27-4B0F-BBF9-627A7DEEC8C3}" type="presOf" srcId="{12E2C20E-5E35-4172-A7A4-B8B6406AA478}" destId="{171B9508-3D94-472F-82C9-AC37A178B620}" srcOrd="0" destOrd="0" presId="urn:microsoft.com/office/officeart/2005/8/layout/bProcess3"/>
    <dgm:cxn modelId="{8643924B-5EDD-463D-8191-74385C9507DE}" type="presOf" srcId="{FC6A2983-A41D-431E-BB6C-B1553ECAB97B}" destId="{6F08A6F9-C170-4F66-9785-C69568B7DBC1}" srcOrd="0" destOrd="0" presId="urn:microsoft.com/office/officeart/2005/8/layout/bProcess3"/>
    <dgm:cxn modelId="{FF2AEA4C-DEBE-482F-A420-0DCF42487F8D}" type="presOf" srcId="{F856A962-5047-40F8-B741-187E664BFD76}" destId="{732C46A0-9630-4EAC-A5C4-B98F411456FC}" srcOrd="1" destOrd="0" presId="urn:microsoft.com/office/officeart/2005/8/layout/bProcess3"/>
    <dgm:cxn modelId="{8050486D-0132-4B92-9A43-8220345593BC}" type="presOf" srcId="{2C3FA3BB-4153-488B-A189-ED757E8DCF5D}" destId="{636E0613-7C75-4528-BBD2-B0B2DB8B214F}" srcOrd="0" destOrd="0" presId="urn:microsoft.com/office/officeart/2005/8/layout/bProcess3"/>
    <dgm:cxn modelId="{F561036F-165F-4E2F-928C-AD76EEBC5AB9}" type="presOf" srcId="{B93BB280-AAB9-49D6-BABD-B04D5D66BD82}" destId="{E2F6C003-1C12-4DB6-88F3-D7F171A62A2F}" srcOrd="0" destOrd="0" presId="urn:microsoft.com/office/officeart/2005/8/layout/bProcess3"/>
    <dgm:cxn modelId="{F879F952-290F-47D1-BD60-47CF4678236D}" srcId="{EC1E6D85-07A0-4101-9CD6-D4AAD4CBC806}" destId="{FC6A2983-A41D-431E-BB6C-B1553ECAB97B}" srcOrd="12" destOrd="0" parTransId="{775B8038-A555-4024-8BBA-AFC6423FB656}" sibTransId="{2262FD0A-81AE-40C8-925A-7DA64FFF1938}"/>
    <dgm:cxn modelId="{0E1D7776-41B2-4131-8336-1065A54A1A29}" srcId="{EC1E6D85-07A0-4101-9CD6-D4AAD4CBC806}" destId="{EA5AC307-CD0A-4807-B62A-062CC0E5BBDE}" srcOrd="14" destOrd="0" parTransId="{DCAAA7F4-0A99-4D70-9BB3-973009CA01AD}" sibTransId="{4C658F9D-FD2B-47D6-BFBD-E19729AEAE52}"/>
    <dgm:cxn modelId="{ADFB7E57-B109-4D0D-82FA-8D70ACE1BF05}" srcId="{EC1E6D85-07A0-4101-9CD6-D4AAD4CBC806}" destId="{557CA112-15BD-4A45-9A51-60D1C82CE1F6}" srcOrd="8" destOrd="0" parTransId="{374BADD1-208B-498B-B841-D966B6D332C7}" sibTransId="{E9C49981-65F4-4245-BB1F-B9E6575D8BD7}"/>
    <dgm:cxn modelId="{5A72A059-7A25-446B-8C26-A778EEC8FA7B}" srcId="{EC1E6D85-07A0-4101-9CD6-D4AAD4CBC806}" destId="{4B78DF8A-8F87-4711-9A5E-137D41265C06}" srcOrd="7" destOrd="0" parTransId="{0A7A94C0-22D3-4639-8A08-3C65906B9F7B}" sibTransId="{69AEF688-0577-4D1D-B332-8E898FCE7490}"/>
    <dgm:cxn modelId="{6179FA7B-BFF7-46A4-9A46-B9FE9865A86E}" type="presOf" srcId="{4B78DF8A-8F87-4711-9A5E-137D41265C06}" destId="{14CFA887-9ACF-423F-BC78-F827142DE217}" srcOrd="0" destOrd="0" presId="urn:microsoft.com/office/officeart/2005/8/layout/bProcess3"/>
    <dgm:cxn modelId="{AAEAC97C-BD73-46AE-B8CC-2E04DE2875D0}" type="presOf" srcId="{DB3F8C5D-5715-4114-BBC0-EC4E0AC34758}" destId="{C5ACE6FD-1CF7-493D-84B7-133EAA8689B6}" srcOrd="0" destOrd="0" presId="urn:microsoft.com/office/officeart/2005/8/layout/bProcess3"/>
    <dgm:cxn modelId="{5436518D-40A5-4E59-9761-59A04559AA96}" type="presOf" srcId="{79F91A2F-D503-453B-A0A7-A05045460F06}" destId="{4C85F00C-6B03-4701-896D-2C0A7254EFB9}" srcOrd="0" destOrd="0" presId="urn:microsoft.com/office/officeart/2005/8/layout/bProcess3"/>
    <dgm:cxn modelId="{ADEC0090-70FF-4FFE-A5E7-229395E68A02}" srcId="{EC1E6D85-07A0-4101-9CD6-D4AAD4CBC806}" destId="{8D5B36B4-E652-46F1-BFBE-63290C624FF3}" srcOrd="0" destOrd="0" parTransId="{AC3E29F7-8ADA-49F7-8371-1705AE97F94B}" sibTransId="{D4EE51D0-B79F-4801-ACFA-F552CC25CFF1}"/>
    <dgm:cxn modelId="{AFC3BF91-E02F-4D1C-B42D-748CFBCB066C}" srcId="{EC1E6D85-07A0-4101-9CD6-D4AAD4CBC806}" destId="{2C3FA3BB-4153-488B-A189-ED757E8DCF5D}" srcOrd="9" destOrd="0" parTransId="{9CFC5EA4-8773-44AE-959C-47A330D4E922}" sibTransId="{E2E24C5F-196A-4C0E-ADF3-DF358BBD2F38}"/>
    <dgm:cxn modelId="{86A87293-FD3C-49E6-B43A-FF30266B9F6B}" type="presOf" srcId="{630BFB5A-3E66-4EA9-8DAA-8CF563F38050}" destId="{044B1488-BE7B-483D-84C6-AE06A3E61E55}" srcOrd="0" destOrd="0" presId="urn:microsoft.com/office/officeart/2005/8/layout/bProcess3"/>
    <dgm:cxn modelId="{9762F895-817D-447A-9A4B-C30B19C918B6}" type="presOf" srcId="{20CCB86B-A83D-4015-B683-E4BB15266C12}" destId="{AFE1815A-CB81-46EA-8D99-73B67022E0FC}" srcOrd="1" destOrd="0" presId="urn:microsoft.com/office/officeart/2005/8/layout/bProcess3"/>
    <dgm:cxn modelId="{02F3429B-08CA-40C8-85E8-D523D85E5948}" type="presOf" srcId="{E2E24C5F-196A-4C0E-ADF3-DF358BBD2F38}" destId="{34F56AF5-503E-4842-BFBB-AE3C53D5AA01}" srcOrd="1" destOrd="0" presId="urn:microsoft.com/office/officeart/2005/8/layout/bProcess3"/>
    <dgm:cxn modelId="{287056A3-3FEF-4EE9-924E-1232D1752F86}" type="presOf" srcId="{EA5AC307-CD0A-4807-B62A-062CC0E5BBDE}" destId="{1610A4D6-DC8C-44B7-B7D2-3EC37DB7FEA3}" srcOrd="0" destOrd="0" presId="urn:microsoft.com/office/officeart/2005/8/layout/bProcess3"/>
    <dgm:cxn modelId="{BA50DBA8-CC67-43E8-BD98-E750FEF69834}" srcId="{EC1E6D85-07A0-4101-9CD6-D4AAD4CBC806}" destId="{617A196B-ACC5-43AC-8AD4-1511623A838F}" srcOrd="6" destOrd="0" parTransId="{76AD7E72-0458-44EA-B67C-138350F048FC}" sibTransId="{D4B7093A-C171-4552-B1BA-D022BBAB137B}"/>
    <dgm:cxn modelId="{292A4EA9-C141-4C32-A8AF-60C85043D18D}" type="presOf" srcId="{20CCB86B-A83D-4015-B683-E4BB15266C12}" destId="{1B7B9ACE-EB1D-4593-9862-928CF8C3ABCD}" srcOrd="0" destOrd="0" presId="urn:microsoft.com/office/officeart/2005/8/layout/bProcess3"/>
    <dgm:cxn modelId="{22F265AB-B52F-4DEC-9BB7-BF5E8FAA6507}" type="presOf" srcId="{F856A962-5047-40F8-B741-187E664BFD76}" destId="{C8CDC052-ACEA-4FFC-9C8A-1D6525E2F1C9}" srcOrd="0" destOrd="0" presId="urn:microsoft.com/office/officeart/2005/8/layout/bProcess3"/>
    <dgm:cxn modelId="{38CC50AB-8272-494A-9922-5F2D2F584E82}" srcId="{EC1E6D85-07A0-4101-9CD6-D4AAD4CBC806}" destId="{79F91A2F-D503-453B-A0A7-A05045460F06}" srcOrd="13" destOrd="0" parTransId="{C27DE2C7-CA8E-4A8C-BA57-673059601761}" sibTransId="{21F990B4-822E-43EB-96FF-D890DBFC45A6}"/>
    <dgm:cxn modelId="{7CB6B1AB-D665-4A5C-9FB9-9F00A6FB71AE}" type="presOf" srcId="{E9C49981-65F4-4245-BB1F-B9E6575D8BD7}" destId="{5793E504-AF6A-41E7-BF8E-548067E0BB7B}" srcOrd="0" destOrd="0" presId="urn:microsoft.com/office/officeart/2005/8/layout/bProcess3"/>
    <dgm:cxn modelId="{D32946B1-36BE-48DA-BAEA-D04CC7A71312}" srcId="{EC1E6D85-07A0-4101-9CD6-D4AAD4CBC806}" destId="{DB3F8C5D-5715-4114-BBC0-EC4E0AC34758}" srcOrd="10" destOrd="0" parTransId="{9F758672-AA1A-41F6-B6D4-B6AE3937CF33}" sibTransId="{F856A962-5047-40F8-B741-187E664BFD76}"/>
    <dgm:cxn modelId="{1E3B6BBA-51BE-4DA5-8941-9AC33789A0F6}" type="presOf" srcId="{718F89F8-10DA-4043-919A-DB40CA608F0F}" destId="{07CD46A9-EC57-4BA4-A6F1-8D210AAC666A}" srcOrd="1" destOrd="0" presId="urn:microsoft.com/office/officeart/2005/8/layout/bProcess3"/>
    <dgm:cxn modelId="{41DAFCBE-6072-4075-9610-749F66302E4A}" type="presOf" srcId="{21F990B4-822E-43EB-96FF-D890DBFC45A6}" destId="{702E31AD-2E88-42B8-B2B5-C8CA7BCF59B4}" srcOrd="1" destOrd="0" presId="urn:microsoft.com/office/officeart/2005/8/layout/bProcess3"/>
    <dgm:cxn modelId="{7BBFE8C1-4B8D-42AF-BAD4-DC40501A7EC2}" type="presOf" srcId="{21F990B4-822E-43EB-96FF-D890DBFC45A6}" destId="{09657418-2B75-4AB7-871E-F5EDE96DB0B1}" srcOrd="0" destOrd="0" presId="urn:microsoft.com/office/officeart/2005/8/layout/bProcess3"/>
    <dgm:cxn modelId="{CF88CDC4-E6CF-414E-8872-EAE4322A168A}" srcId="{EC1E6D85-07A0-4101-9CD6-D4AAD4CBC806}" destId="{12E2C20E-5E35-4172-A7A4-B8B6406AA478}" srcOrd="11" destOrd="0" parTransId="{A4E64287-280C-438E-BA84-2690C9DD35BF}" sibTransId="{20CCB86B-A83D-4015-B683-E4BB15266C12}"/>
    <dgm:cxn modelId="{376766C9-9704-439C-8290-C149844EDB92}" type="presOf" srcId="{D4B7093A-C171-4552-B1BA-D022BBAB137B}" destId="{90C76BEB-AA6B-4792-952D-05E9BC9AB289}" srcOrd="0" destOrd="0" presId="urn:microsoft.com/office/officeart/2005/8/layout/bProcess3"/>
    <dgm:cxn modelId="{706AD6CB-3F85-4494-90A5-A919DFB5F2B5}" type="presOf" srcId="{EC1E6D85-07A0-4101-9CD6-D4AAD4CBC806}" destId="{19A4AA10-24C2-4028-90D8-E47EB7E1EDDC}" srcOrd="0" destOrd="0" presId="urn:microsoft.com/office/officeart/2005/8/layout/bProcess3"/>
    <dgm:cxn modelId="{EB2359D9-392C-4B74-B7EF-37F44B1025A8}" type="presOf" srcId="{965CBF8C-B4F0-41ED-91D5-891A2DEF3BE5}" destId="{123D95B5-6A00-4914-9D00-9D85C6A42394}" srcOrd="1" destOrd="0" presId="urn:microsoft.com/office/officeart/2005/8/layout/bProcess3"/>
    <dgm:cxn modelId="{AFAB1FDA-FC8E-4A36-AA6A-E881C1A0AA53}" type="presOf" srcId="{8D5B36B4-E652-46F1-BFBE-63290C624FF3}" destId="{85BE8148-E1C6-4FA4-89A3-EB564BD3014A}" srcOrd="0" destOrd="0" presId="urn:microsoft.com/office/officeart/2005/8/layout/bProcess3"/>
    <dgm:cxn modelId="{313E86DB-5168-4996-B56B-B39836B4D34F}" srcId="{EC1E6D85-07A0-4101-9CD6-D4AAD4CBC806}" destId="{8981C21C-7E04-444C-99CB-B64BF05F71AA}" srcOrd="3" destOrd="0" parTransId="{DD070165-25EA-4CBB-A082-0EA06491B869}" sibTransId="{BB709DF5-07B8-4F1F-B3FD-E12EB4607F7E}"/>
    <dgm:cxn modelId="{C176F5E0-F801-417D-978D-8DAAC66B8B21}" type="presOf" srcId="{BB709DF5-07B8-4F1F-B3FD-E12EB4607F7E}" destId="{9F1D3FCA-A683-41E4-97C9-69D2D47FA97F}" srcOrd="0" destOrd="0" presId="urn:microsoft.com/office/officeart/2005/8/layout/bProcess3"/>
    <dgm:cxn modelId="{E96F17E5-ED01-4286-B435-A60F87BDB291}" type="presOf" srcId="{2262FD0A-81AE-40C8-925A-7DA64FFF1938}" destId="{BA7D7695-2AC5-44E0-8BCE-5BA6C21AD0CF}" srcOrd="1" destOrd="0" presId="urn:microsoft.com/office/officeart/2005/8/layout/bProcess3"/>
    <dgm:cxn modelId="{63689DE8-8AA2-485B-9E2F-9349EC7F1791}" type="presOf" srcId="{617A196B-ACC5-43AC-8AD4-1511623A838F}" destId="{26637345-8D48-472A-959A-8A7B8AA51E80}" srcOrd="0" destOrd="0" presId="urn:microsoft.com/office/officeart/2005/8/layout/bProcess3"/>
    <dgm:cxn modelId="{EBA88DEB-6975-4F95-8704-2633CC32D7D6}" type="presOf" srcId="{557CA112-15BD-4A45-9A51-60D1C82CE1F6}" destId="{5FC4A716-0C24-4F13-8506-63A2F1AD1388}" srcOrd="0" destOrd="0" presId="urn:microsoft.com/office/officeart/2005/8/layout/bProcess3"/>
    <dgm:cxn modelId="{B5AF15F4-26AB-44CD-9E35-A973F2137C13}" type="presOf" srcId="{D4EE51D0-B79F-4801-ACFA-F552CC25CFF1}" destId="{653F421A-7DD9-4719-A8B9-5D2A698C9EB7}" srcOrd="0" destOrd="0" presId="urn:microsoft.com/office/officeart/2005/8/layout/bProcess3"/>
    <dgm:cxn modelId="{F03A1BFA-1CE5-4380-B9CA-502CF93EF850}" type="presOf" srcId="{2262FD0A-81AE-40C8-925A-7DA64FFF1938}" destId="{9D590B98-0D20-463F-8A3D-ECF01E41C175}" srcOrd="0" destOrd="0" presId="urn:microsoft.com/office/officeart/2005/8/layout/bProcess3"/>
    <dgm:cxn modelId="{29A8C5FB-05A0-482E-8FAA-73D55DDB95C2}" type="presOf" srcId="{0EC7CCCD-9752-4F80-AE97-673E683CE1DD}" destId="{7E8AA0FE-B227-4FD9-BF2F-5319203B16B0}" srcOrd="0" destOrd="0" presId="urn:microsoft.com/office/officeart/2005/8/layout/bProcess3"/>
    <dgm:cxn modelId="{5888C1FC-33BD-4613-B6EE-D37AA1190509}" type="presOf" srcId="{D4B7093A-C171-4552-B1BA-D022BBAB137B}" destId="{B7A86535-CC01-4125-A60B-516E54C65682}" srcOrd="1" destOrd="0" presId="urn:microsoft.com/office/officeart/2005/8/layout/bProcess3"/>
    <dgm:cxn modelId="{676410FE-5386-4D23-B50F-61768DCB1599}" type="presOf" srcId="{718F89F8-10DA-4043-919A-DB40CA608F0F}" destId="{66813C66-EB7D-4608-AABC-8F226B08E6B7}" srcOrd="0" destOrd="0" presId="urn:microsoft.com/office/officeart/2005/8/layout/bProcess3"/>
    <dgm:cxn modelId="{4E284337-C79B-43BA-A7C2-3B798F7EA814}" type="presParOf" srcId="{19A4AA10-24C2-4028-90D8-E47EB7E1EDDC}" destId="{85BE8148-E1C6-4FA4-89A3-EB564BD3014A}" srcOrd="0" destOrd="0" presId="urn:microsoft.com/office/officeart/2005/8/layout/bProcess3"/>
    <dgm:cxn modelId="{41C02AAC-2F57-428F-957C-F20B039E78C1}" type="presParOf" srcId="{19A4AA10-24C2-4028-90D8-E47EB7E1EDDC}" destId="{653F421A-7DD9-4719-A8B9-5D2A698C9EB7}" srcOrd="1" destOrd="0" presId="urn:microsoft.com/office/officeart/2005/8/layout/bProcess3"/>
    <dgm:cxn modelId="{4B9203DD-5D58-46E9-A8ED-DD874778BEEE}" type="presParOf" srcId="{653F421A-7DD9-4719-A8B9-5D2A698C9EB7}" destId="{03E64841-1622-4038-8D94-54ED5A1483FD}" srcOrd="0" destOrd="0" presId="urn:microsoft.com/office/officeart/2005/8/layout/bProcess3"/>
    <dgm:cxn modelId="{58F27C90-673D-4F0F-8F78-FDC132D0B029}" type="presParOf" srcId="{19A4AA10-24C2-4028-90D8-E47EB7E1EDDC}" destId="{93F97891-CBBD-4F65-B775-F056BA6E28AE}" srcOrd="2" destOrd="0" presId="urn:microsoft.com/office/officeart/2005/8/layout/bProcess3"/>
    <dgm:cxn modelId="{88985400-FBB9-48EA-B02E-DFF220C718EC}" type="presParOf" srcId="{19A4AA10-24C2-4028-90D8-E47EB7E1EDDC}" destId="{044B1488-BE7B-483D-84C6-AE06A3E61E55}" srcOrd="3" destOrd="0" presId="urn:microsoft.com/office/officeart/2005/8/layout/bProcess3"/>
    <dgm:cxn modelId="{E4A265CC-3E98-48B2-9D03-AD2A781C6620}" type="presParOf" srcId="{044B1488-BE7B-483D-84C6-AE06A3E61E55}" destId="{953C1FEA-2A27-4248-A58E-4B030646018E}" srcOrd="0" destOrd="0" presId="urn:microsoft.com/office/officeart/2005/8/layout/bProcess3"/>
    <dgm:cxn modelId="{0ED8BB87-A9C5-4600-91DB-CC78F082A215}" type="presParOf" srcId="{19A4AA10-24C2-4028-90D8-E47EB7E1EDDC}" destId="{15312B71-8BC1-4D31-8D9C-AC37F70A44A3}" srcOrd="4" destOrd="0" presId="urn:microsoft.com/office/officeart/2005/8/layout/bProcess3"/>
    <dgm:cxn modelId="{B4A86DD6-4317-4827-9200-7701628EB5F9}" type="presParOf" srcId="{19A4AA10-24C2-4028-90D8-E47EB7E1EDDC}" destId="{66813C66-EB7D-4608-AABC-8F226B08E6B7}" srcOrd="5" destOrd="0" presId="urn:microsoft.com/office/officeart/2005/8/layout/bProcess3"/>
    <dgm:cxn modelId="{D249880B-2857-4E47-84AA-7AE2C974A193}" type="presParOf" srcId="{66813C66-EB7D-4608-AABC-8F226B08E6B7}" destId="{07CD46A9-EC57-4BA4-A6F1-8D210AAC666A}" srcOrd="0" destOrd="0" presId="urn:microsoft.com/office/officeart/2005/8/layout/bProcess3"/>
    <dgm:cxn modelId="{4C3A36E9-CA51-4FE5-A902-D28BAD7A4E0B}" type="presParOf" srcId="{19A4AA10-24C2-4028-90D8-E47EB7E1EDDC}" destId="{E1895E62-48E3-4D4A-9C83-1193177DF17B}" srcOrd="6" destOrd="0" presId="urn:microsoft.com/office/officeart/2005/8/layout/bProcess3"/>
    <dgm:cxn modelId="{1E450354-94F6-4221-BFA2-48D6459C2AED}" type="presParOf" srcId="{19A4AA10-24C2-4028-90D8-E47EB7E1EDDC}" destId="{9F1D3FCA-A683-41E4-97C9-69D2D47FA97F}" srcOrd="7" destOrd="0" presId="urn:microsoft.com/office/officeart/2005/8/layout/bProcess3"/>
    <dgm:cxn modelId="{04B92105-B68A-4B87-A9AB-5137535D6D9B}" type="presParOf" srcId="{9F1D3FCA-A683-41E4-97C9-69D2D47FA97F}" destId="{F4598E27-6E20-41A6-AE92-8D80C3243944}" srcOrd="0" destOrd="0" presId="urn:microsoft.com/office/officeart/2005/8/layout/bProcess3"/>
    <dgm:cxn modelId="{38C87405-7075-4E8F-8488-07CBB8CB933D}" type="presParOf" srcId="{19A4AA10-24C2-4028-90D8-E47EB7E1EDDC}" destId="{E2F6C003-1C12-4DB6-88F3-D7F171A62A2F}" srcOrd="8" destOrd="0" presId="urn:microsoft.com/office/officeart/2005/8/layout/bProcess3"/>
    <dgm:cxn modelId="{3F0450E5-B22B-4351-B94B-71E142B96377}" type="presParOf" srcId="{19A4AA10-24C2-4028-90D8-E47EB7E1EDDC}" destId="{7E8AA0FE-B227-4FD9-BF2F-5319203B16B0}" srcOrd="9" destOrd="0" presId="urn:microsoft.com/office/officeart/2005/8/layout/bProcess3"/>
    <dgm:cxn modelId="{ADDB9BAB-3B87-4E19-B4A2-3EA0C9B6B576}" type="presParOf" srcId="{7E8AA0FE-B227-4FD9-BF2F-5319203B16B0}" destId="{82B06A2A-27BA-458D-8553-2B43DDACD17E}" srcOrd="0" destOrd="0" presId="urn:microsoft.com/office/officeart/2005/8/layout/bProcess3"/>
    <dgm:cxn modelId="{3FAF872A-C8ED-4C54-A935-A7993310B851}" type="presParOf" srcId="{19A4AA10-24C2-4028-90D8-E47EB7E1EDDC}" destId="{E8B47F7E-C02D-4EB1-969F-FE50B0BB190F}" srcOrd="10" destOrd="0" presId="urn:microsoft.com/office/officeart/2005/8/layout/bProcess3"/>
    <dgm:cxn modelId="{D9DBB7EE-F949-4934-B926-90CCE32989D0}" type="presParOf" srcId="{19A4AA10-24C2-4028-90D8-E47EB7E1EDDC}" destId="{8CDCF1CE-6F2D-496F-A9E7-55AEC935FD41}" srcOrd="11" destOrd="0" presId="urn:microsoft.com/office/officeart/2005/8/layout/bProcess3"/>
    <dgm:cxn modelId="{C26DE87D-4768-4C46-94B0-B8C25445787F}" type="presParOf" srcId="{8CDCF1CE-6F2D-496F-A9E7-55AEC935FD41}" destId="{123D95B5-6A00-4914-9D00-9D85C6A42394}" srcOrd="0" destOrd="0" presId="urn:microsoft.com/office/officeart/2005/8/layout/bProcess3"/>
    <dgm:cxn modelId="{A940D33A-935E-4DB8-836F-C4CA5B2B8DCB}" type="presParOf" srcId="{19A4AA10-24C2-4028-90D8-E47EB7E1EDDC}" destId="{26637345-8D48-472A-959A-8A7B8AA51E80}" srcOrd="12" destOrd="0" presId="urn:microsoft.com/office/officeart/2005/8/layout/bProcess3"/>
    <dgm:cxn modelId="{D4446647-3D9B-44AF-AC96-3B688BCE123F}" type="presParOf" srcId="{19A4AA10-24C2-4028-90D8-E47EB7E1EDDC}" destId="{90C76BEB-AA6B-4792-952D-05E9BC9AB289}" srcOrd="13" destOrd="0" presId="urn:microsoft.com/office/officeart/2005/8/layout/bProcess3"/>
    <dgm:cxn modelId="{99E08421-F243-40C8-A425-CFAC36D13620}" type="presParOf" srcId="{90C76BEB-AA6B-4792-952D-05E9BC9AB289}" destId="{B7A86535-CC01-4125-A60B-516E54C65682}" srcOrd="0" destOrd="0" presId="urn:microsoft.com/office/officeart/2005/8/layout/bProcess3"/>
    <dgm:cxn modelId="{A146E473-5E98-4DCD-BE7F-90BCEAAA4A71}" type="presParOf" srcId="{19A4AA10-24C2-4028-90D8-E47EB7E1EDDC}" destId="{14CFA887-9ACF-423F-BC78-F827142DE217}" srcOrd="14" destOrd="0" presId="urn:microsoft.com/office/officeart/2005/8/layout/bProcess3"/>
    <dgm:cxn modelId="{779C7C42-2127-4438-BB51-735BA842F386}" type="presParOf" srcId="{19A4AA10-24C2-4028-90D8-E47EB7E1EDDC}" destId="{DD82082F-28F3-40B6-9AF8-2DC73A85F313}" srcOrd="15" destOrd="0" presId="urn:microsoft.com/office/officeart/2005/8/layout/bProcess3"/>
    <dgm:cxn modelId="{F79DAB92-6D64-4B34-AF41-81C192E97BD6}" type="presParOf" srcId="{DD82082F-28F3-40B6-9AF8-2DC73A85F313}" destId="{33AA8971-76E5-456A-A63E-4552D53A947E}" srcOrd="0" destOrd="0" presId="urn:microsoft.com/office/officeart/2005/8/layout/bProcess3"/>
    <dgm:cxn modelId="{2D2CD8F2-3F00-42D1-8033-11BABAEEFF05}" type="presParOf" srcId="{19A4AA10-24C2-4028-90D8-E47EB7E1EDDC}" destId="{5FC4A716-0C24-4F13-8506-63A2F1AD1388}" srcOrd="16" destOrd="0" presId="urn:microsoft.com/office/officeart/2005/8/layout/bProcess3"/>
    <dgm:cxn modelId="{E5E0B85D-F38F-496A-B98A-83B7AF4AA471}" type="presParOf" srcId="{19A4AA10-24C2-4028-90D8-E47EB7E1EDDC}" destId="{5793E504-AF6A-41E7-BF8E-548067E0BB7B}" srcOrd="17" destOrd="0" presId="urn:microsoft.com/office/officeart/2005/8/layout/bProcess3"/>
    <dgm:cxn modelId="{0357F576-CF5C-42A5-97A9-7422779883FA}" type="presParOf" srcId="{5793E504-AF6A-41E7-BF8E-548067E0BB7B}" destId="{5664220B-AC7F-481C-942C-4EE9843C243F}" srcOrd="0" destOrd="0" presId="urn:microsoft.com/office/officeart/2005/8/layout/bProcess3"/>
    <dgm:cxn modelId="{AD4E1850-400F-4AEA-B924-E1969DA4A4EC}" type="presParOf" srcId="{19A4AA10-24C2-4028-90D8-E47EB7E1EDDC}" destId="{636E0613-7C75-4528-BBD2-B0B2DB8B214F}" srcOrd="18" destOrd="0" presId="urn:microsoft.com/office/officeart/2005/8/layout/bProcess3"/>
    <dgm:cxn modelId="{17C1B13F-70F5-4346-BE2D-09759557B4C0}" type="presParOf" srcId="{19A4AA10-24C2-4028-90D8-E47EB7E1EDDC}" destId="{99920F50-DE03-4825-BC31-CAEC9B934AEC}" srcOrd="19" destOrd="0" presId="urn:microsoft.com/office/officeart/2005/8/layout/bProcess3"/>
    <dgm:cxn modelId="{2342038A-78EA-4CA6-A3F6-5DA5D80A1F03}" type="presParOf" srcId="{99920F50-DE03-4825-BC31-CAEC9B934AEC}" destId="{34F56AF5-503E-4842-BFBB-AE3C53D5AA01}" srcOrd="0" destOrd="0" presId="urn:microsoft.com/office/officeart/2005/8/layout/bProcess3"/>
    <dgm:cxn modelId="{1C44F1A5-FC68-4D00-B313-CF9943048A25}" type="presParOf" srcId="{19A4AA10-24C2-4028-90D8-E47EB7E1EDDC}" destId="{C5ACE6FD-1CF7-493D-84B7-133EAA8689B6}" srcOrd="20" destOrd="0" presId="urn:microsoft.com/office/officeart/2005/8/layout/bProcess3"/>
    <dgm:cxn modelId="{D29F680B-CCE2-43FE-8A80-22F703F36F88}" type="presParOf" srcId="{19A4AA10-24C2-4028-90D8-E47EB7E1EDDC}" destId="{C8CDC052-ACEA-4FFC-9C8A-1D6525E2F1C9}" srcOrd="21" destOrd="0" presId="urn:microsoft.com/office/officeart/2005/8/layout/bProcess3"/>
    <dgm:cxn modelId="{F9F090E9-545F-4704-85B7-396AC7F19E27}" type="presParOf" srcId="{C8CDC052-ACEA-4FFC-9C8A-1D6525E2F1C9}" destId="{732C46A0-9630-4EAC-A5C4-B98F411456FC}" srcOrd="0" destOrd="0" presId="urn:microsoft.com/office/officeart/2005/8/layout/bProcess3"/>
    <dgm:cxn modelId="{4565B184-8D7A-43E2-AB15-54ABB37DBB75}" type="presParOf" srcId="{19A4AA10-24C2-4028-90D8-E47EB7E1EDDC}" destId="{171B9508-3D94-472F-82C9-AC37A178B620}" srcOrd="22" destOrd="0" presId="urn:microsoft.com/office/officeart/2005/8/layout/bProcess3"/>
    <dgm:cxn modelId="{77F99585-692B-498C-BF1F-38362D8B99D9}" type="presParOf" srcId="{19A4AA10-24C2-4028-90D8-E47EB7E1EDDC}" destId="{1B7B9ACE-EB1D-4593-9862-928CF8C3ABCD}" srcOrd="23" destOrd="0" presId="urn:microsoft.com/office/officeart/2005/8/layout/bProcess3"/>
    <dgm:cxn modelId="{97D0AF71-D5FD-40F4-A0B1-ADB1E25156F1}" type="presParOf" srcId="{1B7B9ACE-EB1D-4593-9862-928CF8C3ABCD}" destId="{AFE1815A-CB81-46EA-8D99-73B67022E0FC}" srcOrd="0" destOrd="0" presId="urn:microsoft.com/office/officeart/2005/8/layout/bProcess3"/>
    <dgm:cxn modelId="{47247565-EF6E-47A7-9C73-AA118D4A6430}" type="presParOf" srcId="{19A4AA10-24C2-4028-90D8-E47EB7E1EDDC}" destId="{6F08A6F9-C170-4F66-9785-C69568B7DBC1}" srcOrd="24" destOrd="0" presId="urn:microsoft.com/office/officeart/2005/8/layout/bProcess3"/>
    <dgm:cxn modelId="{EC51070C-8F2E-4A8A-B2F6-1C345FCCAF68}" type="presParOf" srcId="{19A4AA10-24C2-4028-90D8-E47EB7E1EDDC}" destId="{9D590B98-0D20-463F-8A3D-ECF01E41C175}" srcOrd="25" destOrd="0" presId="urn:microsoft.com/office/officeart/2005/8/layout/bProcess3"/>
    <dgm:cxn modelId="{7C31409D-EC73-4778-819B-96F9E82F0F96}" type="presParOf" srcId="{9D590B98-0D20-463F-8A3D-ECF01E41C175}" destId="{BA7D7695-2AC5-44E0-8BCE-5BA6C21AD0CF}" srcOrd="0" destOrd="0" presId="urn:microsoft.com/office/officeart/2005/8/layout/bProcess3"/>
    <dgm:cxn modelId="{2889EF21-EFDC-4B7A-8712-75537E78F411}" type="presParOf" srcId="{19A4AA10-24C2-4028-90D8-E47EB7E1EDDC}" destId="{4C85F00C-6B03-4701-896D-2C0A7254EFB9}" srcOrd="26" destOrd="0" presId="urn:microsoft.com/office/officeart/2005/8/layout/bProcess3"/>
    <dgm:cxn modelId="{6DA3A737-2B7A-4238-86AA-2C770D0200E1}" type="presParOf" srcId="{19A4AA10-24C2-4028-90D8-E47EB7E1EDDC}" destId="{09657418-2B75-4AB7-871E-F5EDE96DB0B1}" srcOrd="27" destOrd="0" presId="urn:microsoft.com/office/officeart/2005/8/layout/bProcess3"/>
    <dgm:cxn modelId="{E414BB66-EB96-486B-8065-36C74AE612F6}" type="presParOf" srcId="{09657418-2B75-4AB7-871E-F5EDE96DB0B1}" destId="{702E31AD-2E88-42B8-B2B5-C8CA7BCF59B4}" srcOrd="0" destOrd="0" presId="urn:microsoft.com/office/officeart/2005/8/layout/bProcess3"/>
    <dgm:cxn modelId="{F008006D-9EB3-4378-9CAA-BE448A7A48D0}" type="presParOf" srcId="{19A4AA10-24C2-4028-90D8-E47EB7E1EDDC}" destId="{1610A4D6-DC8C-44B7-B7D2-3EC37DB7FEA3}" srcOrd="2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9D7240-BDD6-4376-B572-3E42B2B1758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DD78F39-F173-4736-98B5-9FEFCD8DAB5E}">
      <dgm:prSet phldrT="[Text]" phldr="1"/>
      <dgm:spPr>
        <a:noFill/>
        <a:ln w="508000">
          <a:solidFill>
            <a:schemeClr val="bg1">
              <a:lumMod val="50000"/>
            </a:schemeClr>
          </a:solidFill>
        </a:ln>
      </dgm:spPr>
      <dgm:t>
        <a:bodyPr/>
        <a:lstStyle/>
        <a:p>
          <a:endParaRPr lang="en-US" dirty="0"/>
        </a:p>
      </dgm:t>
    </dgm:pt>
    <dgm:pt modelId="{124A19F1-9BCA-4650-A81F-7D718998EAE1}" type="parTrans" cxnId="{CD971D6F-6A4D-49D2-A28F-F764FB70A5D4}">
      <dgm:prSet/>
      <dgm:spPr/>
      <dgm:t>
        <a:bodyPr/>
        <a:lstStyle/>
        <a:p>
          <a:endParaRPr lang="en-US"/>
        </a:p>
      </dgm:t>
    </dgm:pt>
    <dgm:pt modelId="{83C53370-3B30-42AD-AFA1-8D31AFF3F266}" type="sibTrans" cxnId="{CD971D6F-6A4D-49D2-A28F-F764FB70A5D4}">
      <dgm:prSet/>
      <dgm:spPr/>
      <dgm:t>
        <a:bodyPr/>
        <a:lstStyle/>
        <a:p>
          <a:endParaRPr lang="en-US"/>
        </a:p>
      </dgm:t>
    </dgm:pt>
    <dgm:pt modelId="{76059953-C869-40A8-9FF8-D0A6818D2F30}">
      <dgm:prSet phldrT="[Text]"/>
      <dgm:spPr>
        <a:solidFill>
          <a:srgbClr val="92D050">
            <a:alpha val="69804"/>
          </a:srgbClr>
        </a:solidFill>
        <a:ln w="76200">
          <a:solidFill>
            <a:schemeClr val="bg1">
              <a:lumMod val="85000"/>
            </a:schemeClr>
          </a:solidFill>
        </a:ln>
      </dgm:spPr>
      <dgm:t>
        <a:bodyPr/>
        <a:lstStyle/>
        <a:p>
          <a:r>
            <a:rPr lang="en-US" b="1" dirty="0">
              <a:solidFill>
                <a:schemeClr val="bg1"/>
              </a:solidFill>
            </a:rPr>
            <a:t>Assigns Project Lead Review Team                    1 Engineer and  1 Environmental Analyst</a:t>
          </a:r>
        </a:p>
      </dgm:t>
    </dgm:pt>
    <dgm:pt modelId="{6A11D686-216B-4EA8-BC76-00B2BE83613F}" type="parTrans" cxnId="{E6EC6D20-C1FE-4186-B11F-A8686D58C4C6}">
      <dgm:prSet/>
      <dgm:spPr/>
      <dgm:t>
        <a:bodyPr/>
        <a:lstStyle/>
        <a:p>
          <a:endParaRPr lang="en-US"/>
        </a:p>
      </dgm:t>
    </dgm:pt>
    <dgm:pt modelId="{CA12E612-F9DA-4FA4-B052-DFE3FE6471A6}" type="sibTrans" cxnId="{E6EC6D20-C1FE-4186-B11F-A8686D58C4C6}">
      <dgm:prSet/>
      <dgm:spPr/>
      <dgm:t>
        <a:bodyPr/>
        <a:lstStyle/>
        <a:p>
          <a:endParaRPr lang="en-US"/>
        </a:p>
      </dgm:t>
    </dgm:pt>
    <dgm:pt modelId="{66047AE3-58ED-4050-B5C0-C1B50E5A76E1}">
      <dgm:prSet phldrT="[Text]"/>
      <dgm:spPr>
        <a:solidFill>
          <a:schemeClr val="tx2">
            <a:alpha val="69804"/>
          </a:schemeClr>
        </a:solidFill>
        <a:ln w="76200">
          <a:solidFill>
            <a:schemeClr val="bg1">
              <a:lumMod val="85000"/>
            </a:schemeClr>
          </a:solidFill>
        </a:ln>
      </dgm:spPr>
      <dgm:t>
        <a:bodyPr/>
        <a:lstStyle/>
        <a:p>
          <a:r>
            <a:rPr lang="en-US" b="1" dirty="0">
              <a:solidFill>
                <a:schemeClr val="bg1"/>
              </a:solidFill>
            </a:rPr>
            <a:t>Coordinate with Districts to determine project issues</a:t>
          </a:r>
        </a:p>
      </dgm:t>
    </dgm:pt>
    <dgm:pt modelId="{32C5BC03-F43A-44DD-B085-D2405800BE45}" type="parTrans" cxnId="{F55189D8-FFC2-4389-AC15-E782438A8BE2}">
      <dgm:prSet/>
      <dgm:spPr/>
      <dgm:t>
        <a:bodyPr/>
        <a:lstStyle/>
        <a:p>
          <a:endParaRPr lang="en-US"/>
        </a:p>
      </dgm:t>
    </dgm:pt>
    <dgm:pt modelId="{27C0B24D-26CD-4C03-AE03-EAF946FAE643}" type="sibTrans" cxnId="{F55189D8-FFC2-4389-AC15-E782438A8BE2}">
      <dgm:prSet/>
      <dgm:spPr/>
      <dgm:t>
        <a:bodyPr/>
        <a:lstStyle/>
        <a:p>
          <a:endParaRPr lang="en-US"/>
        </a:p>
      </dgm:t>
    </dgm:pt>
    <dgm:pt modelId="{B66008E5-EFAB-4B18-966F-3B44CB25CF01}">
      <dgm:prSet phldrT="[Text]"/>
      <dgm:spPr>
        <a:solidFill>
          <a:srgbClr val="5683D7">
            <a:alpha val="69804"/>
          </a:srgbClr>
        </a:solidFill>
        <a:ln w="76200">
          <a:solidFill>
            <a:schemeClr val="bg1">
              <a:lumMod val="85000"/>
            </a:schemeClr>
          </a:solidFill>
        </a:ln>
      </dgm:spPr>
      <dgm:t>
        <a:bodyPr/>
        <a:lstStyle/>
        <a:p>
          <a:r>
            <a:rPr lang="en-US" b="1" dirty="0">
              <a:solidFill>
                <a:schemeClr val="bg1"/>
              </a:solidFill>
            </a:rPr>
            <a:t>Review and provide approval at project review milestones</a:t>
          </a:r>
        </a:p>
      </dgm:t>
    </dgm:pt>
    <dgm:pt modelId="{9C2E87D0-1F9E-46F8-91F7-63BC372167EF}" type="parTrans" cxnId="{C076A6E5-29AC-40B9-84EF-484A66094C1E}">
      <dgm:prSet/>
      <dgm:spPr/>
      <dgm:t>
        <a:bodyPr/>
        <a:lstStyle/>
        <a:p>
          <a:endParaRPr lang="en-US"/>
        </a:p>
      </dgm:t>
    </dgm:pt>
    <dgm:pt modelId="{93CD740F-C14E-49DF-A73D-00C50204CE26}" type="sibTrans" cxnId="{C076A6E5-29AC-40B9-84EF-484A66094C1E}">
      <dgm:prSet/>
      <dgm:spPr/>
      <dgm:t>
        <a:bodyPr/>
        <a:lstStyle/>
        <a:p>
          <a:endParaRPr lang="en-US"/>
        </a:p>
      </dgm:t>
    </dgm:pt>
    <dgm:pt modelId="{9C29C97A-77B5-44FE-A5D3-C2CB6D8FFF94}">
      <dgm:prSet phldrT="[Text]"/>
      <dgm:spPr>
        <a:solidFill>
          <a:srgbClr val="009900">
            <a:alpha val="69804"/>
          </a:srgbClr>
        </a:solidFill>
        <a:ln w="76200">
          <a:solidFill>
            <a:schemeClr val="bg1">
              <a:lumMod val="85000"/>
            </a:schemeClr>
          </a:solidFill>
        </a:ln>
      </dgm:spPr>
      <dgm:t>
        <a:bodyPr/>
        <a:lstStyle/>
        <a:p>
          <a:r>
            <a:rPr lang="en-US" b="1" dirty="0">
              <a:solidFill>
                <a:schemeClr val="bg1"/>
              </a:solidFill>
            </a:rPr>
            <a:t>Coordinate with Legal to confirm Document is ready for signature</a:t>
          </a:r>
        </a:p>
      </dgm:t>
    </dgm:pt>
    <dgm:pt modelId="{8FAA8CAC-FDD3-4D23-845C-2A43F225F499}" type="parTrans" cxnId="{2A0FFB05-5693-47AF-B541-C0366CEB651E}">
      <dgm:prSet/>
      <dgm:spPr/>
      <dgm:t>
        <a:bodyPr/>
        <a:lstStyle/>
        <a:p>
          <a:endParaRPr lang="en-US"/>
        </a:p>
      </dgm:t>
    </dgm:pt>
    <dgm:pt modelId="{463BE50F-5D73-40F6-8996-E179DFF2A69B}" type="sibTrans" cxnId="{2A0FFB05-5693-47AF-B541-C0366CEB651E}">
      <dgm:prSet/>
      <dgm:spPr/>
      <dgm:t>
        <a:bodyPr/>
        <a:lstStyle/>
        <a:p>
          <a:endParaRPr lang="en-US"/>
        </a:p>
      </dgm:t>
    </dgm:pt>
    <dgm:pt modelId="{855D158A-AABA-4FA1-8B3C-B1384E6FEE3B}">
      <dgm:prSet/>
      <dgm:spPr>
        <a:solidFill>
          <a:srgbClr val="FF0000">
            <a:alpha val="50000"/>
          </a:srgbClr>
        </a:solidFill>
        <a:ln w="76200">
          <a:solidFill>
            <a:schemeClr val="bg1">
              <a:lumMod val="85000"/>
            </a:schemeClr>
          </a:solidFill>
        </a:ln>
      </dgm:spPr>
      <dgm:t>
        <a:bodyPr/>
        <a:lstStyle/>
        <a:p>
          <a:r>
            <a:rPr lang="en-US" b="1" dirty="0">
              <a:solidFill>
                <a:schemeClr val="bg1"/>
              </a:solidFill>
            </a:rPr>
            <a:t>Assigns Subject Matter Experts (SMEs) as necessary</a:t>
          </a:r>
        </a:p>
      </dgm:t>
    </dgm:pt>
    <dgm:pt modelId="{04AC3C83-82CD-4373-9776-DC96E2E2AF1C}" type="parTrans" cxnId="{04F47EFE-03ED-47D1-B8D2-6821484E477C}">
      <dgm:prSet/>
      <dgm:spPr/>
      <dgm:t>
        <a:bodyPr/>
        <a:lstStyle/>
        <a:p>
          <a:endParaRPr lang="en-US"/>
        </a:p>
      </dgm:t>
    </dgm:pt>
    <dgm:pt modelId="{97D2B723-4588-4D72-BE3A-49F4C2468E71}" type="sibTrans" cxnId="{04F47EFE-03ED-47D1-B8D2-6821484E477C}">
      <dgm:prSet/>
      <dgm:spPr/>
      <dgm:t>
        <a:bodyPr/>
        <a:lstStyle/>
        <a:p>
          <a:endParaRPr lang="en-US"/>
        </a:p>
      </dgm:t>
    </dgm:pt>
    <dgm:pt modelId="{7B46BCE2-723C-4BCF-98A4-C60749863503}">
      <dgm:prSet/>
      <dgm:spPr>
        <a:solidFill>
          <a:srgbClr val="800080">
            <a:alpha val="69804"/>
          </a:srgbClr>
        </a:solidFill>
        <a:ln w="76200">
          <a:solidFill>
            <a:schemeClr val="bg1">
              <a:lumMod val="85000"/>
            </a:schemeClr>
          </a:solidFill>
        </a:ln>
      </dgm:spPr>
      <dgm:t>
        <a:bodyPr/>
        <a:lstStyle/>
        <a:p>
          <a:r>
            <a:rPr lang="en-US" b="1" dirty="0">
              <a:solidFill>
                <a:schemeClr val="bg1"/>
              </a:solidFill>
            </a:rPr>
            <a:t>Provide support to district throughout PD&amp;E study</a:t>
          </a:r>
        </a:p>
      </dgm:t>
    </dgm:pt>
    <dgm:pt modelId="{F1689706-4564-4C49-A677-B732ED6428CB}" type="parTrans" cxnId="{FFDD958E-D967-44E8-989E-9021FDC1C4B1}">
      <dgm:prSet/>
      <dgm:spPr/>
      <dgm:t>
        <a:bodyPr/>
        <a:lstStyle/>
        <a:p>
          <a:endParaRPr lang="en-US"/>
        </a:p>
      </dgm:t>
    </dgm:pt>
    <dgm:pt modelId="{36B83578-4C34-4320-BE75-CCF97734E4A3}" type="sibTrans" cxnId="{FFDD958E-D967-44E8-989E-9021FDC1C4B1}">
      <dgm:prSet/>
      <dgm:spPr/>
      <dgm:t>
        <a:bodyPr/>
        <a:lstStyle/>
        <a:p>
          <a:endParaRPr lang="en-US"/>
        </a:p>
      </dgm:t>
    </dgm:pt>
    <dgm:pt modelId="{482A092A-13BA-45C1-A0B6-FA384CA9F977}">
      <dgm:prSet/>
      <dgm:spPr>
        <a:solidFill>
          <a:srgbClr val="009999">
            <a:alpha val="69804"/>
          </a:srgbClr>
        </a:solidFill>
        <a:ln w="76200">
          <a:solidFill>
            <a:schemeClr val="bg1">
              <a:lumMod val="85000"/>
            </a:schemeClr>
          </a:solidFill>
        </a:ln>
      </dgm:spPr>
      <dgm:t>
        <a:bodyPr/>
        <a:lstStyle/>
        <a:p>
          <a:r>
            <a:rPr lang="en-US" b="1" dirty="0">
              <a:solidFill>
                <a:schemeClr val="bg1"/>
              </a:solidFill>
            </a:rPr>
            <a:t>Provide guidance on new federal and state policies</a:t>
          </a:r>
        </a:p>
      </dgm:t>
    </dgm:pt>
    <dgm:pt modelId="{42803318-83AD-4169-937A-81C54F932E6A}" type="parTrans" cxnId="{3FD4D9EF-FEE4-46C1-B969-7BA48AF234F8}">
      <dgm:prSet/>
      <dgm:spPr/>
      <dgm:t>
        <a:bodyPr/>
        <a:lstStyle/>
        <a:p>
          <a:endParaRPr lang="en-US"/>
        </a:p>
      </dgm:t>
    </dgm:pt>
    <dgm:pt modelId="{2D5DAFDE-A639-4BA4-B611-E76E0D0F98EF}" type="sibTrans" cxnId="{3FD4D9EF-FEE4-46C1-B969-7BA48AF234F8}">
      <dgm:prSet/>
      <dgm:spPr/>
      <dgm:t>
        <a:bodyPr/>
        <a:lstStyle/>
        <a:p>
          <a:endParaRPr lang="en-US"/>
        </a:p>
      </dgm:t>
    </dgm:pt>
    <dgm:pt modelId="{DD7F95D2-2FD2-4487-AD80-2FB37236FE87}" type="pres">
      <dgm:prSet presAssocID="{0A9D7240-BDD6-4376-B572-3E42B2B1758F}" presName="composite" presStyleCnt="0">
        <dgm:presLayoutVars>
          <dgm:chMax val="1"/>
          <dgm:dir/>
          <dgm:resizeHandles val="exact"/>
        </dgm:presLayoutVars>
      </dgm:prSet>
      <dgm:spPr/>
    </dgm:pt>
    <dgm:pt modelId="{99041A64-0B97-4BF8-A6AA-514F0EB9D845}" type="pres">
      <dgm:prSet presAssocID="{0A9D7240-BDD6-4376-B572-3E42B2B1758F}" presName="radial" presStyleCnt="0">
        <dgm:presLayoutVars>
          <dgm:animLvl val="ctr"/>
        </dgm:presLayoutVars>
      </dgm:prSet>
      <dgm:spPr/>
    </dgm:pt>
    <dgm:pt modelId="{F1400CA4-6DFA-44DD-AED8-CC250F180D21}" type="pres">
      <dgm:prSet presAssocID="{9DD78F39-F173-4736-98B5-9FEFCD8DAB5E}" presName="centerShape" presStyleLbl="vennNode1" presStyleIdx="0" presStyleCnt="8"/>
      <dgm:spPr/>
    </dgm:pt>
    <dgm:pt modelId="{B3C4A43C-BE5B-4EAA-B2C3-7A1AC4F747A8}" type="pres">
      <dgm:prSet presAssocID="{76059953-C869-40A8-9FF8-D0A6818D2F30}" presName="node" presStyleLbl="vennNode1" presStyleIdx="1" presStyleCnt="8">
        <dgm:presLayoutVars>
          <dgm:bulletEnabled val="1"/>
        </dgm:presLayoutVars>
      </dgm:prSet>
      <dgm:spPr/>
    </dgm:pt>
    <dgm:pt modelId="{EF23ECB0-5C56-423F-B4C1-CC55A8F2917A}" type="pres">
      <dgm:prSet presAssocID="{66047AE3-58ED-4050-B5C0-C1B50E5A76E1}" presName="node" presStyleLbl="vennNode1" presStyleIdx="2" presStyleCnt="8">
        <dgm:presLayoutVars>
          <dgm:bulletEnabled val="1"/>
        </dgm:presLayoutVars>
      </dgm:prSet>
      <dgm:spPr/>
    </dgm:pt>
    <dgm:pt modelId="{6DD49F62-B816-4485-ABA2-508B35715316}" type="pres">
      <dgm:prSet presAssocID="{855D158A-AABA-4FA1-8B3C-B1384E6FEE3B}" presName="node" presStyleLbl="vennNode1" presStyleIdx="3" presStyleCnt="8">
        <dgm:presLayoutVars>
          <dgm:bulletEnabled val="1"/>
        </dgm:presLayoutVars>
      </dgm:prSet>
      <dgm:spPr/>
    </dgm:pt>
    <dgm:pt modelId="{0E2ECCAE-97CB-48FD-A484-6C99A9F3AFF1}" type="pres">
      <dgm:prSet presAssocID="{7B46BCE2-723C-4BCF-98A4-C60749863503}" presName="node" presStyleLbl="vennNode1" presStyleIdx="4" presStyleCnt="8">
        <dgm:presLayoutVars>
          <dgm:bulletEnabled val="1"/>
        </dgm:presLayoutVars>
      </dgm:prSet>
      <dgm:spPr/>
    </dgm:pt>
    <dgm:pt modelId="{A3A84D4A-D845-4845-B33C-95FD7D06ADF8}" type="pres">
      <dgm:prSet presAssocID="{482A092A-13BA-45C1-A0B6-FA384CA9F977}" presName="node" presStyleLbl="vennNode1" presStyleIdx="5" presStyleCnt="8">
        <dgm:presLayoutVars>
          <dgm:bulletEnabled val="1"/>
        </dgm:presLayoutVars>
      </dgm:prSet>
      <dgm:spPr/>
    </dgm:pt>
    <dgm:pt modelId="{A94E1BAD-6E88-47B6-B696-04B0C471E618}" type="pres">
      <dgm:prSet presAssocID="{B66008E5-EFAB-4B18-966F-3B44CB25CF01}" presName="node" presStyleLbl="vennNode1" presStyleIdx="6" presStyleCnt="8">
        <dgm:presLayoutVars>
          <dgm:bulletEnabled val="1"/>
        </dgm:presLayoutVars>
      </dgm:prSet>
      <dgm:spPr/>
    </dgm:pt>
    <dgm:pt modelId="{AE91709C-1B9D-4023-B57E-A22E91A287BE}" type="pres">
      <dgm:prSet presAssocID="{9C29C97A-77B5-44FE-A5D3-C2CB6D8FFF94}" presName="node" presStyleLbl="vennNode1" presStyleIdx="7" presStyleCnt="8">
        <dgm:presLayoutVars>
          <dgm:bulletEnabled val="1"/>
        </dgm:presLayoutVars>
      </dgm:prSet>
      <dgm:spPr/>
    </dgm:pt>
  </dgm:ptLst>
  <dgm:cxnLst>
    <dgm:cxn modelId="{5D4F8703-50F9-4748-99AA-3D6008B88436}" type="presOf" srcId="{76059953-C869-40A8-9FF8-D0A6818D2F30}" destId="{B3C4A43C-BE5B-4EAA-B2C3-7A1AC4F747A8}" srcOrd="0" destOrd="0" presId="urn:microsoft.com/office/officeart/2005/8/layout/radial3"/>
    <dgm:cxn modelId="{2A0FFB05-5693-47AF-B541-C0366CEB651E}" srcId="{9DD78F39-F173-4736-98B5-9FEFCD8DAB5E}" destId="{9C29C97A-77B5-44FE-A5D3-C2CB6D8FFF94}" srcOrd="6" destOrd="0" parTransId="{8FAA8CAC-FDD3-4D23-845C-2A43F225F499}" sibTransId="{463BE50F-5D73-40F6-8996-E179DFF2A69B}"/>
    <dgm:cxn modelId="{E6EC6D20-C1FE-4186-B11F-A8686D58C4C6}" srcId="{9DD78F39-F173-4736-98B5-9FEFCD8DAB5E}" destId="{76059953-C869-40A8-9FF8-D0A6818D2F30}" srcOrd="0" destOrd="0" parTransId="{6A11D686-216B-4EA8-BC76-00B2BE83613F}" sibTransId="{CA12E612-F9DA-4FA4-B052-DFE3FE6471A6}"/>
    <dgm:cxn modelId="{E533964A-398E-4F50-9C41-DC0DE1EAA5EE}" type="presOf" srcId="{9DD78F39-F173-4736-98B5-9FEFCD8DAB5E}" destId="{F1400CA4-6DFA-44DD-AED8-CC250F180D21}" srcOrd="0" destOrd="0" presId="urn:microsoft.com/office/officeart/2005/8/layout/radial3"/>
    <dgm:cxn modelId="{82CEA74A-5A21-45CF-94DB-F652BF450511}" type="presOf" srcId="{855D158A-AABA-4FA1-8B3C-B1384E6FEE3B}" destId="{6DD49F62-B816-4485-ABA2-508B35715316}" srcOrd="0" destOrd="0" presId="urn:microsoft.com/office/officeart/2005/8/layout/radial3"/>
    <dgm:cxn modelId="{CD971D6F-6A4D-49D2-A28F-F764FB70A5D4}" srcId="{0A9D7240-BDD6-4376-B572-3E42B2B1758F}" destId="{9DD78F39-F173-4736-98B5-9FEFCD8DAB5E}" srcOrd="0" destOrd="0" parTransId="{124A19F1-9BCA-4650-A81F-7D718998EAE1}" sibTransId="{83C53370-3B30-42AD-AFA1-8D31AFF3F266}"/>
    <dgm:cxn modelId="{037A2F78-A1EB-404B-A31D-84697E824AA1}" type="presOf" srcId="{B66008E5-EFAB-4B18-966F-3B44CB25CF01}" destId="{A94E1BAD-6E88-47B6-B696-04B0C471E618}" srcOrd="0" destOrd="0" presId="urn:microsoft.com/office/officeart/2005/8/layout/radial3"/>
    <dgm:cxn modelId="{35DEE884-1631-4C45-8D9B-2AB39EC49951}" type="presOf" srcId="{66047AE3-58ED-4050-B5C0-C1B50E5A76E1}" destId="{EF23ECB0-5C56-423F-B4C1-CC55A8F2917A}" srcOrd="0" destOrd="0" presId="urn:microsoft.com/office/officeart/2005/8/layout/radial3"/>
    <dgm:cxn modelId="{FFDD958E-D967-44E8-989E-9021FDC1C4B1}" srcId="{9DD78F39-F173-4736-98B5-9FEFCD8DAB5E}" destId="{7B46BCE2-723C-4BCF-98A4-C60749863503}" srcOrd="3" destOrd="0" parTransId="{F1689706-4564-4C49-A677-B732ED6428CB}" sibTransId="{36B83578-4C34-4320-BE75-CCF97734E4A3}"/>
    <dgm:cxn modelId="{AB06A59F-0DD9-4CE2-B06F-923FC706C405}" type="presOf" srcId="{482A092A-13BA-45C1-A0B6-FA384CA9F977}" destId="{A3A84D4A-D845-4845-B33C-95FD7D06ADF8}" srcOrd="0" destOrd="0" presId="urn:microsoft.com/office/officeart/2005/8/layout/radial3"/>
    <dgm:cxn modelId="{2F2E07B4-4D0B-461E-8DC6-5A5AC3969FBF}" type="presOf" srcId="{7B46BCE2-723C-4BCF-98A4-C60749863503}" destId="{0E2ECCAE-97CB-48FD-A484-6C99A9F3AFF1}" srcOrd="0" destOrd="0" presId="urn:microsoft.com/office/officeart/2005/8/layout/radial3"/>
    <dgm:cxn modelId="{1C54F6D3-BF93-4408-A570-C0B67B79ADB3}" type="presOf" srcId="{9C29C97A-77B5-44FE-A5D3-C2CB6D8FFF94}" destId="{AE91709C-1B9D-4023-B57E-A22E91A287BE}" srcOrd="0" destOrd="0" presId="urn:microsoft.com/office/officeart/2005/8/layout/radial3"/>
    <dgm:cxn modelId="{E5357FD6-7635-4574-A0A0-E52843FF1747}" type="presOf" srcId="{0A9D7240-BDD6-4376-B572-3E42B2B1758F}" destId="{DD7F95D2-2FD2-4487-AD80-2FB37236FE87}" srcOrd="0" destOrd="0" presId="urn:microsoft.com/office/officeart/2005/8/layout/radial3"/>
    <dgm:cxn modelId="{F55189D8-FFC2-4389-AC15-E782438A8BE2}" srcId="{9DD78F39-F173-4736-98B5-9FEFCD8DAB5E}" destId="{66047AE3-58ED-4050-B5C0-C1B50E5A76E1}" srcOrd="1" destOrd="0" parTransId="{32C5BC03-F43A-44DD-B085-D2405800BE45}" sibTransId="{27C0B24D-26CD-4C03-AE03-EAF946FAE643}"/>
    <dgm:cxn modelId="{C076A6E5-29AC-40B9-84EF-484A66094C1E}" srcId="{9DD78F39-F173-4736-98B5-9FEFCD8DAB5E}" destId="{B66008E5-EFAB-4B18-966F-3B44CB25CF01}" srcOrd="5" destOrd="0" parTransId="{9C2E87D0-1F9E-46F8-91F7-63BC372167EF}" sibTransId="{93CD740F-C14E-49DF-A73D-00C50204CE26}"/>
    <dgm:cxn modelId="{3FD4D9EF-FEE4-46C1-B969-7BA48AF234F8}" srcId="{9DD78F39-F173-4736-98B5-9FEFCD8DAB5E}" destId="{482A092A-13BA-45C1-A0B6-FA384CA9F977}" srcOrd="4" destOrd="0" parTransId="{42803318-83AD-4169-937A-81C54F932E6A}" sibTransId="{2D5DAFDE-A639-4BA4-B611-E76E0D0F98EF}"/>
    <dgm:cxn modelId="{04F47EFE-03ED-47D1-B8D2-6821484E477C}" srcId="{9DD78F39-F173-4736-98B5-9FEFCD8DAB5E}" destId="{855D158A-AABA-4FA1-8B3C-B1384E6FEE3B}" srcOrd="2" destOrd="0" parTransId="{04AC3C83-82CD-4373-9776-DC96E2E2AF1C}" sibTransId="{97D2B723-4588-4D72-BE3A-49F4C2468E71}"/>
    <dgm:cxn modelId="{74614140-4ABA-4DA2-A801-CC163146FB29}" type="presParOf" srcId="{DD7F95D2-2FD2-4487-AD80-2FB37236FE87}" destId="{99041A64-0B97-4BF8-A6AA-514F0EB9D845}" srcOrd="0" destOrd="0" presId="urn:microsoft.com/office/officeart/2005/8/layout/radial3"/>
    <dgm:cxn modelId="{AB07E7BD-EC6D-4193-A9E1-2B1F47D5D52B}" type="presParOf" srcId="{99041A64-0B97-4BF8-A6AA-514F0EB9D845}" destId="{F1400CA4-6DFA-44DD-AED8-CC250F180D21}" srcOrd="0" destOrd="0" presId="urn:microsoft.com/office/officeart/2005/8/layout/radial3"/>
    <dgm:cxn modelId="{12BF9E58-D88F-41B1-A1E9-EAB88A6443A9}" type="presParOf" srcId="{99041A64-0B97-4BF8-A6AA-514F0EB9D845}" destId="{B3C4A43C-BE5B-4EAA-B2C3-7A1AC4F747A8}" srcOrd="1" destOrd="0" presId="urn:microsoft.com/office/officeart/2005/8/layout/radial3"/>
    <dgm:cxn modelId="{FF4DBC1B-221E-42B3-9B01-CA0C31E0E692}" type="presParOf" srcId="{99041A64-0B97-4BF8-A6AA-514F0EB9D845}" destId="{EF23ECB0-5C56-423F-B4C1-CC55A8F2917A}" srcOrd="2" destOrd="0" presId="urn:microsoft.com/office/officeart/2005/8/layout/radial3"/>
    <dgm:cxn modelId="{40C51767-EC56-48F7-9728-CD66B3B870B9}" type="presParOf" srcId="{99041A64-0B97-4BF8-A6AA-514F0EB9D845}" destId="{6DD49F62-B816-4485-ABA2-508B35715316}" srcOrd="3" destOrd="0" presId="urn:microsoft.com/office/officeart/2005/8/layout/radial3"/>
    <dgm:cxn modelId="{824A9902-F73A-458E-A35E-8D0E1DFC6C2F}" type="presParOf" srcId="{99041A64-0B97-4BF8-A6AA-514F0EB9D845}" destId="{0E2ECCAE-97CB-48FD-A484-6C99A9F3AFF1}" srcOrd="4" destOrd="0" presId="urn:microsoft.com/office/officeart/2005/8/layout/radial3"/>
    <dgm:cxn modelId="{D0E24459-569F-460F-9B8D-AE73EDDA9465}" type="presParOf" srcId="{99041A64-0B97-4BF8-A6AA-514F0EB9D845}" destId="{A3A84D4A-D845-4845-B33C-95FD7D06ADF8}" srcOrd="5" destOrd="0" presId="urn:microsoft.com/office/officeart/2005/8/layout/radial3"/>
    <dgm:cxn modelId="{CF1D09C4-AAE5-436B-984B-3BBD4FC7EFD0}" type="presParOf" srcId="{99041A64-0B97-4BF8-A6AA-514F0EB9D845}" destId="{A94E1BAD-6E88-47B6-B696-04B0C471E618}" srcOrd="6" destOrd="0" presId="urn:microsoft.com/office/officeart/2005/8/layout/radial3"/>
    <dgm:cxn modelId="{DBB4ECC1-252F-4A6D-BBB2-2531FDB13BB9}" type="presParOf" srcId="{99041A64-0B97-4BF8-A6AA-514F0EB9D845}" destId="{AE91709C-1B9D-4023-B57E-A22E91A287BE}"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5DE671-607F-4FA8-9650-06497B392C4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B4FD5035-9417-4DD1-82D4-FF480F185AF8}">
      <dgm:prSet phldrT="[Text]" custT="1"/>
      <dgm:spPr>
        <a:solidFill>
          <a:schemeClr val="accent2"/>
        </a:solidFill>
      </dgm:spPr>
      <dgm:t>
        <a:bodyPr/>
        <a:lstStyle/>
        <a:p>
          <a:r>
            <a:rPr lang="en-US" sz="1200" b="1" dirty="0"/>
            <a:t>STEP 1</a:t>
          </a:r>
        </a:p>
      </dgm:t>
    </dgm:pt>
    <dgm:pt modelId="{E25876D4-EF11-4514-A15D-2A1DB3F4B046}" type="parTrans" cxnId="{9F1AF3C6-8635-4768-A6E2-7E0654FAF9AA}">
      <dgm:prSet/>
      <dgm:spPr/>
      <dgm:t>
        <a:bodyPr/>
        <a:lstStyle/>
        <a:p>
          <a:endParaRPr lang="en-US"/>
        </a:p>
      </dgm:t>
    </dgm:pt>
    <dgm:pt modelId="{1F5BC2AD-3559-4417-9585-32318DD365BE}" type="sibTrans" cxnId="{9F1AF3C6-8635-4768-A6E2-7E0654FAF9AA}">
      <dgm:prSet/>
      <dgm:spPr>
        <a:solidFill>
          <a:schemeClr val="bg1">
            <a:lumMod val="50000"/>
          </a:schemeClr>
        </a:solidFill>
      </dgm:spPr>
      <dgm:t>
        <a:bodyPr/>
        <a:lstStyle/>
        <a:p>
          <a:endParaRPr lang="en-US"/>
        </a:p>
      </dgm:t>
    </dgm:pt>
    <dgm:pt modelId="{D20D2D2B-242C-4A78-99BB-BB03EB355261}">
      <dgm:prSet phldrT="[Text]" custT="1"/>
      <dgm:spPr>
        <a:solidFill>
          <a:schemeClr val="accent2"/>
        </a:solidFill>
      </dgm:spPr>
      <dgm:t>
        <a:bodyPr/>
        <a:lstStyle/>
        <a:p>
          <a:r>
            <a:rPr lang="en-US" sz="1200" b="1" dirty="0"/>
            <a:t>STEP 2</a:t>
          </a:r>
        </a:p>
      </dgm:t>
    </dgm:pt>
    <dgm:pt modelId="{12CA81F0-0322-4DDF-984A-A497706CE67F}" type="parTrans" cxnId="{BF820D46-49B4-4FFE-A0B0-0B1645B02394}">
      <dgm:prSet/>
      <dgm:spPr/>
      <dgm:t>
        <a:bodyPr/>
        <a:lstStyle/>
        <a:p>
          <a:endParaRPr lang="en-US"/>
        </a:p>
      </dgm:t>
    </dgm:pt>
    <dgm:pt modelId="{9DD1632D-49DE-4B77-94E4-F72736DB6695}" type="sibTrans" cxnId="{BF820D46-49B4-4FFE-A0B0-0B1645B02394}">
      <dgm:prSet/>
      <dgm:spPr>
        <a:solidFill>
          <a:schemeClr val="bg1">
            <a:lumMod val="50000"/>
          </a:schemeClr>
        </a:solidFill>
      </dgm:spPr>
      <dgm:t>
        <a:bodyPr/>
        <a:lstStyle/>
        <a:p>
          <a:endParaRPr lang="en-US"/>
        </a:p>
      </dgm:t>
    </dgm:pt>
    <dgm:pt modelId="{FFF01F14-7827-401A-BEB9-AB6EDB0E282E}">
      <dgm:prSet phldrT="[Text]" custT="1"/>
      <dgm:spPr>
        <a:solidFill>
          <a:schemeClr val="accent2"/>
        </a:solidFill>
      </dgm:spPr>
      <dgm:t>
        <a:bodyPr/>
        <a:lstStyle/>
        <a:p>
          <a:r>
            <a:rPr lang="en-US" sz="1200" b="1" dirty="0"/>
            <a:t>STEP 3</a:t>
          </a:r>
        </a:p>
      </dgm:t>
    </dgm:pt>
    <dgm:pt modelId="{069F4146-D178-41CC-881D-9F8F27CCD560}" type="parTrans" cxnId="{55CC394D-0CA0-4E19-9A08-BB517ABC003A}">
      <dgm:prSet/>
      <dgm:spPr/>
      <dgm:t>
        <a:bodyPr/>
        <a:lstStyle/>
        <a:p>
          <a:endParaRPr lang="en-US"/>
        </a:p>
      </dgm:t>
    </dgm:pt>
    <dgm:pt modelId="{64E9D68E-A493-4BF2-B128-ABD089C911EE}" type="sibTrans" cxnId="{55CC394D-0CA0-4E19-9A08-BB517ABC003A}">
      <dgm:prSet/>
      <dgm:spPr>
        <a:solidFill>
          <a:schemeClr val="bg1">
            <a:lumMod val="50000"/>
          </a:schemeClr>
        </a:solidFill>
      </dgm:spPr>
      <dgm:t>
        <a:bodyPr/>
        <a:lstStyle/>
        <a:p>
          <a:endParaRPr lang="en-US"/>
        </a:p>
      </dgm:t>
    </dgm:pt>
    <dgm:pt modelId="{A14DF0FB-8A2B-4684-B4C9-ADFFF0189C46}">
      <dgm:prSet custT="1"/>
      <dgm:spPr/>
      <dgm:t>
        <a:bodyPr/>
        <a:lstStyle/>
        <a:p>
          <a:r>
            <a:rPr lang="en-US" sz="1200" b="1" dirty="0"/>
            <a:t>STEP 4</a:t>
          </a:r>
        </a:p>
      </dgm:t>
    </dgm:pt>
    <dgm:pt modelId="{5898C531-D438-42BA-A7FD-D6EAA680736B}" type="parTrans" cxnId="{95F5B9C9-1E11-4506-ABCB-E93B0F6E71C4}">
      <dgm:prSet/>
      <dgm:spPr/>
      <dgm:t>
        <a:bodyPr/>
        <a:lstStyle/>
        <a:p>
          <a:endParaRPr lang="en-US"/>
        </a:p>
      </dgm:t>
    </dgm:pt>
    <dgm:pt modelId="{54F3B052-D0DC-4A43-A81B-00ABC940D043}" type="sibTrans" cxnId="{95F5B9C9-1E11-4506-ABCB-E93B0F6E71C4}">
      <dgm:prSet/>
      <dgm:spPr>
        <a:solidFill>
          <a:schemeClr val="bg1">
            <a:lumMod val="50000"/>
          </a:schemeClr>
        </a:solidFill>
      </dgm:spPr>
      <dgm:t>
        <a:bodyPr/>
        <a:lstStyle/>
        <a:p>
          <a:endParaRPr lang="en-US"/>
        </a:p>
      </dgm:t>
    </dgm:pt>
    <dgm:pt modelId="{AF5C38EC-2557-4C2B-BB7D-FE8ED81A5E84}">
      <dgm:prSet custT="1"/>
      <dgm:spPr>
        <a:solidFill>
          <a:schemeClr val="accent2"/>
        </a:solidFill>
      </dgm:spPr>
      <dgm:t>
        <a:bodyPr/>
        <a:lstStyle/>
        <a:p>
          <a:r>
            <a:rPr lang="en-US" sz="1200" b="1" dirty="0"/>
            <a:t>STEP 5</a:t>
          </a:r>
        </a:p>
      </dgm:t>
    </dgm:pt>
    <dgm:pt modelId="{ED506817-B886-4985-8B40-A6F535DBA45B}" type="parTrans" cxnId="{B0AAC810-98BF-4EA8-A988-070F8111FAF1}">
      <dgm:prSet/>
      <dgm:spPr/>
      <dgm:t>
        <a:bodyPr/>
        <a:lstStyle/>
        <a:p>
          <a:endParaRPr lang="en-US"/>
        </a:p>
      </dgm:t>
    </dgm:pt>
    <dgm:pt modelId="{9B2E2B25-B1BA-4C24-9BF8-3BC62739B027}" type="sibTrans" cxnId="{B0AAC810-98BF-4EA8-A988-070F8111FAF1}">
      <dgm:prSet/>
      <dgm:spPr/>
      <dgm:t>
        <a:bodyPr/>
        <a:lstStyle/>
        <a:p>
          <a:endParaRPr lang="en-US"/>
        </a:p>
      </dgm:t>
    </dgm:pt>
    <dgm:pt modelId="{B00EBB26-A6EB-4083-8CCF-B31BA4F2A3EF}" type="pres">
      <dgm:prSet presAssocID="{DE5DE671-607F-4FA8-9650-06497B392C4D}" presName="Name0" presStyleCnt="0">
        <dgm:presLayoutVars>
          <dgm:dir/>
          <dgm:resizeHandles val="exact"/>
        </dgm:presLayoutVars>
      </dgm:prSet>
      <dgm:spPr/>
    </dgm:pt>
    <dgm:pt modelId="{0885D0E2-BCBB-4546-9AE3-67805E941A8C}" type="pres">
      <dgm:prSet presAssocID="{B4FD5035-9417-4DD1-82D4-FF480F185AF8}" presName="node" presStyleLbl="node1" presStyleIdx="0" presStyleCnt="5">
        <dgm:presLayoutVars>
          <dgm:bulletEnabled val="1"/>
        </dgm:presLayoutVars>
      </dgm:prSet>
      <dgm:spPr>
        <a:prstGeom prst="rect">
          <a:avLst/>
        </a:prstGeom>
      </dgm:spPr>
    </dgm:pt>
    <dgm:pt modelId="{549320EF-D063-4C6C-B2C1-91F6E9D5B595}" type="pres">
      <dgm:prSet presAssocID="{1F5BC2AD-3559-4417-9585-32318DD365BE}" presName="sibTrans" presStyleLbl="sibTrans2D1" presStyleIdx="0" presStyleCnt="4"/>
      <dgm:spPr/>
    </dgm:pt>
    <dgm:pt modelId="{EACA374A-4B00-449E-A244-53FF80416B94}" type="pres">
      <dgm:prSet presAssocID="{1F5BC2AD-3559-4417-9585-32318DD365BE}" presName="connectorText" presStyleLbl="sibTrans2D1" presStyleIdx="0" presStyleCnt="4"/>
      <dgm:spPr/>
    </dgm:pt>
    <dgm:pt modelId="{B972832A-86CC-4A49-A2AB-E71D2550B1AA}" type="pres">
      <dgm:prSet presAssocID="{D20D2D2B-242C-4A78-99BB-BB03EB355261}" presName="node" presStyleLbl="node1" presStyleIdx="1" presStyleCnt="5">
        <dgm:presLayoutVars>
          <dgm:bulletEnabled val="1"/>
        </dgm:presLayoutVars>
      </dgm:prSet>
      <dgm:spPr>
        <a:prstGeom prst="rect">
          <a:avLst/>
        </a:prstGeom>
      </dgm:spPr>
    </dgm:pt>
    <dgm:pt modelId="{39C0BC36-3AD6-454D-A43A-539B0BD7D1CA}" type="pres">
      <dgm:prSet presAssocID="{9DD1632D-49DE-4B77-94E4-F72736DB6695}" presName="sibTrans" presStyleLbl="sibTrans2D1" presStyleIdx="1" presStyleCnt="4"/>
      <dgm:spPr/>
    </dgm:pt>
    <dgm:pt modelId="{78079612-7B12-4C0B-AA82-7506CBA81229}" type="pres">
      <dgm:prSet presAssocID="{9DD1632D-49DE-4B77-94E4-F72736DB6695}" presName="connectorText" presStyleLbl="sibTrans2D1" presStyleIdx="1" presStyleCnt="4"/>
      <dgm:spPr/>
    </dgm:pt>
    <dgm:pt modelId="{F136EDC4-5E67-4E39-B7C0-D5BDB128BEAB}" type="pres">
      <dgm:prSet presAssocID="{FFF01F14-7827-401A-BEB9-AB6EDB0E282E}" presName="node" presStyleLbl="node1" presStyleIdx="2" presStyleCnt="5">
        <dgm:presLayoutVars>
          <dgm:bulletEnabled val="1"/>
        </dgm:presLayoutVars>
      </dgm:prSet>
      <dgm:spPr>
        <a:prstGeom prst="rect">
          <a:avLst/>
        </a:prstGeom>
      </dgm:spPr>
    </dgm:pt>
    <dgm:pt modelId="{AD545E09-70C7-46DB-A2C7-2B20E9ECD9F6}" type="pres">
      <dgm:prSet presAssocID="{64E9D68E-A493-4BF2-B128-ABD089C911EE}" presName="sibTrans" presStyleLbl="sibTrans2D1" presStyleIdx="2" presStyleCnt="4"/>
      <dgm:spPr/>
    </dgm:pt>
    <dgm:pt modelId="{97199409-41FA-4A1E-A116-5A02894645AE}" type="pres">
      <dgm:prSet presAssocID="{64E9D68E-A493-4BF2-B128-ABD089C911EE}" presName="connectorText" presStyleLbl="sibTrans2D1" presStyleIdx="2" presStyleCnt="4"/>
      <dgm:spPr/>
    </dgm:pt>
    <dgm:pt modelId="{5F9A3BEC-443F-4256-B12E-1BB845A2E990}" type="pres">
      <dgm:prSet presAssocID="{A14DF0FB-8A2B-4684-B4C9-ADFFF0189C46}" presName="node" presStyleLbl="node1" presStyleIdx="3" presStyleCnt="5">
        <dgm:presLayoutVars>
          <dgm:bulletEnabled val="1"/>
        </dgm:presLayoutVars>
      </dgm:prSet>
      <dgm:spPr>
        <a:prstGeom prst="rect">
          <a:avLst/>
        </a:prstGeom>
      </dgm:spPr>
    </dgm:pt>
    <dgm:pt modelId="{5AA150A3-248C-4A28-94F2-EFAEB4AB8374}" type="pres">
      <dgm:prSet presAssocID="{54F3B052-D0DC-4A43-A81B-00ABC940D043}" presName="sibTrans" presStyleLbl="sibTrans2D1" presStyleIdx="3" presStyleCnt="4"/>
      <dgm:spPr/>
    </dgm:pt>
    <dgm:pt modelId="{FD160801-24A8-4830-AEA0-0902F6538AF3}" type="pres">
      <dgm:prSet presAssocID="{54F3B052-D0DC-4A43-A81B-00ABC940D043}" presName="connectorText" presStyleLbl="sibTrans2D1" presStyleIdx="3" presStyleCnt="4"/>
      <dgm:spPr/>
    </dgm:pt>
    <dgm:pt modelId="{46BE312F-4F7B-419D-A9CA-970FDE00A179}" type="pres">
      <dgm:prSet presAssocID="{AF5C38EC-2557-4C2B-BB7D-FE8ED81A5E84}" presName="node" presStyleLbl="node1" presStyleIdx="4" presStyleCnt="5">
        <dgm:presLayoutVars>
          <dgm:bulletEnabled val="1"/>
        </dgm:presLayoutVars>
      </dgm:prSet>
      <dgm:spPr>
        <a:prstGeom prst="rect">
          <a:avLst/>
        </a:prstGeom>
      </dgm:spPr>
    </dgm:pt>
  </dgm:ptLst>
  <dgm:cxnLst>
    <dgm:cxn modelId="{14F14206-ECAC-4FE2-B224-D6C5EB2F5BDC}" type="presOf" srcId="{1F5BC2AD-3559-4417-9585-32318DD365BE}" destId="{549320EF-D063-4C6C-B2C1-91F6E9D5B595}" srcOrd="0" destOrd="0" presId="urn:microsoft.com/office/officeart/2005/8/layout/process1"/>
    <dgm:cxn modelId="{B0AAC810-98BF-4EA8-A988-070F8111FAF1}" srcId="{DE5DE671-607F-4FA8-9650-06497B392C4D}" destId="{AF5C38EC-2557-4C2B-BB7D-FE8ED81A5E84}" srcOrd="4" destOrd="0" parTransId="{ED506817-B886-4985-8B40-A6F535DBA45B}" sibTransId="{9B2E2B25-B1BA-4C24-9BF8-3BC62739B027}"/>
    <dgm:cxn modelId="{BAD47E1A-AF05-4671-9616-E57950938168}" type="presOf" srcId="{D20D2D2B-242C-4A78-99BB-BB03EB355261}" destId="{B972832A-86CC-4A49-A2AB-E71D2550B1AA}" srcOrd="0" destOrd="0" presId="urn:microsoft.com/office/officeart/2005/8/layout/process1"/>
    <dgm:cxn modelId="{72CB325C-5DD4-49CE-B3AA-09766A017456}" type="presOf" srcId="{AF5C38EC-2557-4C2B-BB7D-FE8ED81A5E84}" destId="{46BE312F-4F7B-419D-A9CA-970FDE00A179}" srcOrd="0" destOrd="0" presId="urn:microsoft.com/office/officeart/2005/8/layout/process1"/>
    <dgm:cxn modelId="{EA417C5D-1550-4718-9845-563C147E4750}" type="presOf" srcId="{FFF01F14-7827-401A-BEB9-AB6EDB0E282E}" destId="{F136EDC4-5E67-4E39-B7C0-D5BDB128BEAB}" srcOrd="0" destOrd="0" presId="urn:microsoft.com/office/officeart/2005/8/layout/process1"/>
    <dgm:cxn modelId="{BF820D46-49B4-4FFE-A0B0-0B1645B02394}" srcId="{DE5DE671-607F-4FA8-9650-06497B392C4D}" destId="{D20D2D2B-242C-4A78-99BB-BB03EB355261}" srcOrd="1" destOrd="0" parTransId="{12CA81F0-0322-4DDF-984A-A497706CE67F}" sibTransId="{9DD1632D-49DE-4B77-94E4-F72736DB6695}"/>
    <dgm:cxn modelId="{55CC394D-0CA0-4E19-9A08-BB517ABC003A}" srcId="{DE5DE671-607F-4FA8-9650-06497B392C4D}" destId="{FFF01F14-7827-401A-BEB9-AB6EDB0E282E}" srcOrd="2" destOrd="0" parTransId="{069F4146-D178-41CC-881D-9F8F27CCD560}" sibTransId="{64E9D68E-A493-4BF2-B128-ABD089C911EE}"/>
    <dgm:cxn modelId="{7BD1B44E-5396-489E-856A-AA321F763C6A}" type="presOf" srcId="{B4FD5035-9417-4DD1-82D4-FF480F185AF8}" destId="{0885D0E2-BCBB-4546-9AE3-67805E941A8C}" srcOrd="0" destOrd="0" presId="urn:microsoft.com/office/officeart/2005/8/layout/process1"/>
    <dgm:cxn modelId="{CC77A283-0FE4-467A-A6ED-A062CFAF005A}" type="presOf" srcId="{1F5BC2AD-3559-4417-9585-32318DD365BE}" destId="{EACA374A-4B00-449E-A244-53FF80416B94}" srcOrd="1" destOrd="0" presId="urn:microsoft.com/office/officeart/2005/8/layout/process1"/>
    <dgm:cxn modelId="{0A9BAD86-384A-4EFD-AAA9-ED3D25D30697}" type="presOf" srcId="{9DD1632D-49DE-4B77-94E4-F72736DB6695}" destId="{78079612-7B12-4C0B-AA82-7506CBA81229}" srcOrd="1" destOrd="0" presId="urn:microsoft.com/office/officeart/2005/8/layout/process1"/>
    <dgm:cxn modelId="{6F52F89C-B6DF-43FE-ADD8-3F67A65C55AE}" type="presOf" srcId="{64E9D68E-A493-4BF2-B128-ABD089C911EE}" destId="{AD545E09-70C7-46DB-A2C7-2B20E9ECD9F6}" srcOrd="0" destOrd="0" presId="urn:microsoft.com/office/officeart/2005/8/layout/process1"/>
    <dgm:cxn modelId="{9AF353A1-E0C6-4F59-8F64-9B9C3C81B807}" type="presOf" srcId="{54F3B052-D0DC-4A43-A81B-00ABC940D043}" destId="{FD160801-24A8-4830-AEA0-0902F6538AF3}" srcOrd="1" destOrd="0" presId="urn:microsoft.com/office/officeart/2005/8/layout/process1"/>
    <dgm:cxn modelId="{DADDD1A8-ED91-4279-95DC-0C8F2121E626}" type="presOf" srcId="{9DD1632D-49DE-4B77-94E4-F72736DB6695}" destId="{39C0BC36-3AD6-454D-A43A-539B0BD7D1CA}" srcOrd="0" destOrd="0" presId="urn:microsoft.com/office/officeart/2005/8/layout/process1"/>
    <dgm:cxn modelId="{C8D640B1-B7B2-48B3-B56B-656A3CAF09EF}" type="presOf" srcId="{A14DF0FB-8A2B-4684-B4C9-ADFFF0189C46}" destId="{5F9A3BEC-443F-4256-B12E-1BB845A2E990}" srcOrd="0" destOrd="0" presId="urn:microsoft.com/office/officeart/2005/8/layout/process1"/>
    <dgm:cxn modelId="{9F1AF3C6-8635-4768-A6E2-7E0654FAF9AA}" srcId="{DE5DE671-607F-4FA8-9650-06497B392C4D}" destId="{B4FD5035-9417-4DD1-82D4-FF480F185AF8}" srcOrd="0" destOrd="0" parTransId="{E25876D4-EF11-4514-A15D-2A1DB3F4B046}" sibTransId="{1F5BC2AD-3559-4417-9585-32318DD365BE}"/>
    <dgm:cxn modelId="{95F5B9C9-1E11-4506-ABCB-E93B0F6E71C4}" srcId="{DE5DE671-607F-4FA8-9650-06497B392C4D}" destId="{A14DF0FB-8A2B-4684-B4C9-ADFFF0189C46}" srcOrd="3" destOrd="0" parTransId="{5898C531-D438-42BA-A7FD-D6EAA680736B}" sibTransId="{54F3B052-D0DC-4A43-A81B-00ABC940D043}"/>
    <dgm:cxn modelId="{3451CFCA-BA6C-4589-AE37-303EC8F578A6}" type="presOf" srcId="{64E9D68E-A493-4BF2-B128-ABD089C911EE}" destId="{97199409-41FA-4A1E-A116-5A02894645AE}" srcOrd="1" destOrd="0" presId="urn:microsoft.com/office/officeart/2005/8/layout/process1"/>
    <dgm:cxn modelId="{205C1BD1-26C4-421C-A927-52C0BC5FA32D}" type="presOf" srcId="{DE5DE671-607F-4FA8-9650-06497B392C4D}" destId="{B00EBB26-A6EB-4083-8CCF-B31BA4F2A3EF}" srcOrd="0" destOrd="0" presId="urn:microsoft.com/office/officeart/2005/8/layout/process1"/>
    <dgm:cxn modelId="{F5F69AE9-7E50-4DB2-969B-A7E4BDD7503A}" type="presOf" srcId="{54F3B052-D0DC-4A43-A81B-00ABC940D043}" destId="{5AA150A3-248C-4A28-94F2-EFAEB4AB8374}" srcOrd="0" destOrd="0" presId="urn:microsoft.com/office/officeart/2005/8/layout/process1"/>
    <dgm:cxn modelId="{AC367A05-90A6-4B01-BE56-F878B23CB7B1}" type="presParOf" srcId="{B00EBB26-A6EB-4083-8CCF-B31BA4F2A3EF}" destId="{0885D0E2-BCBB-4546-9AE3-67805E941A8C}" srcOrd="0" destOrd="0" presId="urn:microsoft.com/office/officeart/2005/8/layout/process1"/>
    <dgm:cxn modelId="{57F3F99A-FBCB-441E-BF70-5C95EFCF536E}" type="presParOf" srcId="{B00EBB26-A6EB-4083-8CCF-B31BA4F2A3EF}" destId="{549320EF-D063-4C6C-B2C1-91F6E9D5B595}" srcOrd="1" destOrd="0" presId="urn:microsoft.com/office/officeart/2005/8/layout/process1"/>
    <dgm:cxn modelId="{15B65064-7F22-4D86-9720-6A000B21D276}" type="presParOf" srcId="{549320EF-D063-4C6C-B2C1-91F6E9D5B595}" destId="{EACA374A-4B00-449E-A244-53FF80416B94}" srcOrd="0" destOrd="0" presId="urn:microsoft.com/office/officeart/2005/8/layout/process1"/>
    <dgm:cxn modelId="{C0664D57-B980-4D30-986C-0D9D01859D8E}" type="presParOf" srcId="{B00EBB26-A6EB-4083-8CCF-B31BA4F2A3EF}" destId="{B972832A-86CC-4A49-A2AB-E71D2550B1AA}" srcOrd="2" destOrd="0" presId="urn:microsoft.com/office/officeart/2005/8/layout/process1"/>
    <dgm:cxn modelId="{B3F1DFEF-BE02-4179-964D-00AED03BED0C}" type="presParOf" srcId="{B00EBB26-A6EB-4083-8CCF-B31BA4F2A3EF}" destId="{39C0BC36-3AD6-454D-A43A-539B0BD7D1CA}" srcOrd="3" destOrd="0" presId="urn:microsoft.com/office/officeart/2005/8/layout/process1"/>
    <dgm:cxn modelId="{84630871-F730-4D4E-9ABD-DAE19603660D}" type="presParOf" srcId="{39C0BC36-3AD6-454D-A43A-539B0BD7D1CA}" destId="{78079612-7B12-4C0B-AA82-7506CBA81229}" srcOrd="0" destOrd="0" presId="urn:microsoft.com/office/officeart/2005/8/layout/process1"/>
    <dgm:cxn modelId="{799A4EFA-63D6-45DA-BE95-6E81E62DEF8C}" type="presParOf" srcId="{B00EBB26-A6EB-4083-8CCF-B31BA4F2A3EF}" destId="{F136EDC4-5E67-4E39-B7C0-D5BDB128BEAB}" srcOrd="4" destOrd="0" presId="urn:microsoft.com/office/officeart/2005/8/layout/process1"/>
    <dgm:cxn modelId="{14724CEB-A8D5-4D4B-B45D-C7B266856334}" type="presParOf" srcId="{B00EBB26-A6EB-4083-8CCF-B31BA4F2A3EF}" destId="{AD545E09-70C7-46DB-A2C7-2B20E9ECD9F6}" srcOrd="5" destOrd="0" presId="urn:microsoft.com/office/officeart/2005/8/layout/process1"/>
    <dgm:cxn modelId="{9BBE7297-A090-41F8-80B4-D6EF2209FB85}" type="presParOf" srcId="{AD545E09-70C7-46DB-A2C7-2B20E9ECD9F6}" destId="{97199409-41FA-4A1E-A116-5A02894645AE}" srcOrd="0" destOrd="0" presId="urn:microsoft.com/office/officeart/2005/8/layout/process1"/>
    <dgm:cxn modelId="{251B6F8D-C5B7-48A1-A073-FCCF53EEFB22}" type="presParOf" srcId="{B00EBB26-A6EB-4083-8CCF-B31BA4F2A3EF}" destId="{5F9A3BEC-443F-4256-B12E-1BB845A2E990}" srcOrd="6" destOrd="0" presId="urn:microsoft.com/office/officeart/2005/8/layout/process1"/>
    <dgm:cxn modelId="{E7935925-FBDA-4EAA-9550-C41ABE0EB52A}" type="presParOf" srcId="{B00EBB26-A6EB-4083-8CCF-B31BA4F2A3EF}" destId="{5AA150A3-248C-4A28-94F2-EFAEB4AB8374}" srcOrd="7" destOrd="0" presId="urn:microsoft.com/office/officeart/2005/8/layout/process1"/>
    <dgm:cxn modelId="{8B91D5F5-4FCD-4441-AF6C-EDB63E1E0A0C}" type="presParOf" srcId="{5AA150A3-248C-4A28-94F2-EFAEB4AB8374}" destId="{FD160801-24A8-4830-AEA0-0902F6538AF3}" srcOrd="0" destOrd="0" presId="urn:microsoft.com/office/officeart/2005/8/layout/process1"/>
    <dgm:cxn modelId="{26D2B978-0824-4AE2-8685-0331B48CF2A2}" type="presParOf" srcId="{B00EBB26-A6EB-4083-8CCF-B31BA4F2A3EF}" destId="{46BE312F-4F7B-419D-A9CA-970FDE00A179}"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5DE671-607F-4FA8-9650-06497B392C4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B4FD5035-9417-4DD1-82D4-FF480F185AF8}">
      <dgm:prSet phldrT="[Text]" custT="1"/>
      <dgm:spPr>
        <a:solidFill>
          <a:schemeClr val="accent2"/>
        </a:solidFill>
      </dgm:spPr>
      <dgm:t>
        <a:bodyPr/>
        <a:lstStyle/>
        <a:p>
          <a:r>
            <a:rPr lang="en-US" sz="1200" b="1" dirty="0"/>
            <a:t>STEP 11</a:t>
          </a:r>
        </a:p>
      </dgm:t>
    </dgm:pt>
    <dgm:pt modelId="{E25876D4-EF11-4514-A15D-2A1DB3F4B046}" type="parTrans" cxnId="{9F1AF3C6-8635-4768-A6E2-7E0654FAF9AA}">
      <dgm:prSet/>
      <dgm:spPr/>
      <dgm:t>
        <a:bodyPr/>
        <a:lstStyle/>
        <a:p>
          <a:endParaRPr lang="en-US"/>
        </a:p>
      </dgm:t>
    </dgm:pt>
    <dgm:pt modelId="{1F5BC2AD-3559-4417-9585-32318DD365BE}" type="sibTrans" cxnId="{9F1AF3C6-8635-4768-A6E2-7E0654FAF9AA}">
      <dgm:prSet/>
      <dgm:spPr>
        <a:solidFill>
          <a:schemeClr val="bg1">
            <a:lumMod val="50000"/>
          </a:schemeClr>
        </a:solidFill>
      </dgm:spPr>
      <dgm:t>
        <a:bodyPr/>
        <a:lstStyle/>
        <a:p>
          <a:endParaRPr lang="en-US"/>
        </a:p>
      </dgm:t>
    </dgm:pt>
    <dgm:pt modelId="{D20D2D2B-242C-4A78-99BB-BB03EB355261}">
      <dgm:prSet phldrT="[Text]" custT="1"/>
      <dgm:spPr>
        <a:solidFill>
          <a:schemeClr val="accent2"/>
        </a:solidFill>
      </dgm:spPr>
      <dgm:t>
        <a:bodyPr/>
        <a:lstStyle/>
        <a:p>
          <a:r>
            <a:rPr lang="en-US" sz="1200" b="1" dirty="0"/>
            <a:t>STEP 10</a:t>
          </a:r>
        </a:p>
      </dgm:t>
    </dgm:pt>
    <dgm:pt modelId="{12CA81F0-0322-4DDF-984A-A497706CE67F}" type="parTrans" cxnId="{BF820D46-49B4-4FFE-A0B0-0B1645B02394}">
      <dgm:prSet/>
      <dgm:spPr/>
      <dgm:t>
        <a:bodyPr/>
        <a:lstStyle/>
        <a:p>
          <a:endParaRPr lang="en-US"/>
        </a:p>
      </dgm:t>
    </dgm:pt>
    <dgm:pt modelId="{9DD1632D-49DE-4B77-94E4-F72736DB6695}" type="sibTrans" cxnId="{BF820D46-49B4-4FFE-A0B0-0B1645B02394}">
      <dgm:prSet/>
      <dgm:spPr>
        <a:solidFill>
          <a:schemeClr val="bg1">
            <a:lumMod val="50000"/>
          </a:schemeClr>
        </a:solidFill>
      </dgm:spPr>
      <dgm:t>
        <a:bodyPr/>
        <a:lstStyle/>
        <a:p>
          <a:endParaRPr lang="en-US"/>
        </a:p>
      </dgm:t>
    </dgm:pt>
    <dgm:pt modelId="{FFF01F14-7827-401A-BEB9-AB6EDB0E282E}">
      <dgm:prSet phldrT="[Text]" custT="1"/>
      <dgm:spPr>
        <a:solidFill>
          <a:schemeClr val="accent1"/>
        </a:solidFill>
      </dgm:spPr>
      <dgm:t>
        <a:bodyPr/>
        <a:lstStyle/>
        <a:p>
          <a:r>
            <a:rPr lang="en-US" sz="1200" b="1" dirty="0"/>
            <a:t>STEP 9</a:t>
          </a:r>
        </a:p>
      </dgm:t>
    </dgm:pt>
    <dgm:pt modelId="{069F4146-D178-41CC-881D-9F8F27CCD560}" type="parTrans" cxnId="{55CC394D-0CA0-4E19-9A08-BB517ABC003A}">
      <dgm:prSet/>
      <dgm:spPr/>
      <dgm:t>
        <a:bodyPr/>
        <a:lstStyle/>
        <a:p>
          <a:endParaRPr lang="en-US"/>
        </a:p>
      </dgm:t>
    </dgm:pt>
    <dgm:pt modelId="{64E9D68E-A493-4BF2-B128-ABD089C911EE}" type="sibTrans" cxnId="{55CC394D-0CA0-4E19-9A08-BB517ABC003A}">
      <dgm:prSet/>
      <dgm:spPr>
        <a:solidFill>
          <a:schemeClr val="bg1">
            <a:lumMod val="50000"/>
          </a:schemeClr>
        </a:solidFill>
      </dgm:spPr>
      <dgm:t>
        <a:bodyPr/>
        <a:lstStyle/>
        <a:p>
          <a:endParaRPr lang="en-US"/>
        </a:p>
      </dgm:t>
    </dgm:pt>
    <dgm:pt modelId="{A14DF0FB-8A2B-4684-B4C9-ADFFF0189C46}">
      <dgm:prSet custT="1"/>
      <dgm:spPr>
        <a:solidFill>
          <a:schemeClr val="accent2"/>
        </a:solidFill>
      </dgm:spPr>
      <dgm:t>
        <a:bodyPr/>
        <a:lstStyle/>
        <a:p>
          <a:r>
            <a:rPr lang="en-US" sz="1200" b="1" dirty="0"/>
            <a:t>STEP 8</a:t>
          </a:r>
        </a:p>
      </dgm:t>
    </dgm:pt>
    <dgm:pt modelId="{5898C531-D438-42BA-A7FD-D6EAA680736B}" type="parTrans" cxnId="{95F5B9C9-1E11-4506-ABCB-E93B0F6E71C4}">
      <dgm:prSet/>
      <dgm:spPr/>
      <dgm:t>
        <a:bodyPr/>
        <a:lstStyle/>
        <a:p>
          <a:endParaRPr lang="en-US"/>
        </a:p>
      </dgm:t>
    </dgm:pt>
    <dgm:pt modelId="{54F3B052-D0DC-4A43-A81B-00ABC940D043}" type="sibTrans" cxnId="{95F5B9C9-1E11-4506-ABCB-E93B0F6E71C4}">
      <dgm:prSet/>
      <dgm:spPr>
        <a:solidFill>
          <a:schemeClr val="bg1">
            <a:lumMod val="50000"/>
          </a:schemeClr>
        </a:solidFill>
      </dgm:spPr>
      <dgm:t>
        <a:bodyPr/>
        <a:lstStyle/>
        <a:p>
          <a:endParaRPr lang="en-US"/>
        </a:p>
      </dgm:t>
    </dgm:pt>
    <dgm:pt modelId="{AF5C38EC-2557-4C2B-BB7D-FE8ED81A5E84}">
      <dgm:prSet custT="1"/>
      <dgm:spPr>
        <a:solidFill>
          <a:schemeClr val="accent2"/>
        </a:solidFill>
      </dgm:spPr>
      <dgm:t>
        <a:bodyPr/>
        <a:lstStyle/>
        <a:p>
          <a:r>
            <a:rPr lang="en-US" sz="1200" b="1" dirty="0"/>
            <a:t>STEP 7</a:t>
          </a:r>
        </a:p>
      </dgm:t>
    </dgm:pt>
    <dgm:pt modelId="{ED506817-B886-4985-8B40-A6F535DBA45B}" type="parTrans" cxnId="{B0AAC810-98BF-4EA8-A988-070F8111FAF1}">
      <dgm:prSet/>
      <dgm:spPr/>
      <dgm:t>
        <a:bodyPr/>
        <a:lstStyle/>
        <a:p>
          <a:endParaRPr lang="en-US"/>
        </a:p>
      </dgm:t>
    </dgm:pt>
    <dgm:pt modelId="{9B2E2B25-B1BA-4C24-9BF8-3BC62739B027}" type="sibTrans" cxnId="{B0AAC810-98BF-4EA8-A988-070F8111FAF1}">
      <dgm:prSet/>
      <dgm:spPr>
        <a:solidFill>
          <a:schemeClr val="bg1">
            <a:lumMod val="50000"/>
          </a:schemeClr>
        </a:solidFill>
      </dgm:spPr>
      <dgm:t>
        <a:bodyPr/>
        <a:lstStyle/>
        <a:p>
          <a:endParaRPr lang="en-US"/>
        </a:p>
      </dgm:t>
    </dgm:pt>
    <dgm:pt modelId="{C5E77442-37B0-4850-9F67-803DFE3108B1}">
      <dgm:prSet custT="1"/>
      <dgm:spPr>
        <a:solidFill>
          <a:schemeClr val="accent2"/>
        </a:solidFill>
      </dgm:spPr>
      <dgm:t>
        <a:bodyPr/>
        <a:lstStyle/>
        <a:p>
          <a:r>
            <a:rPr lang="en-US" sz="1200" b="1" dirty="0"/>
            <a:t>STEP 6</a:t>
          </a:r>
        </a:p>
      </dgm:t>
    </dgm:pt>
    <dgm:pt modelId="{C05E2302-7527-4676-B149-2193387E34F7}" type="parTrans" cxnId="{4F358E9F-AE15-42D9-8C66-9240F505F5D0}">
      <dgm:prSet/>
      <dgm:spPr/>
      <dgm:t>
        <a:bodyPr/>
        <a:lstStyle/>
        <a:p>
          <a:endParaRPr lang="en-US"/>
        </a:p>
      </dgm:t>
    </dgm:pt>
    <dgm:pt modelId="{BD59F6FB-33F9-4AD6-A0EC-247697208F01}" type="sibTrans" cxnId="{4F358E9F-AE15-42D9-8C66-9240F505F5D0}">
      <dgm:prSet/>
      <dgm:spPr/>
      <dgm:t>
        <a:bodyPr/>
        <a:lstStyle/>
        <a:p>
          <a:endParaRPr lang="en-US"/>
        </a:p>
      </dgm:t>
    </dgm:pt>
    <dgm:pt modelId="{B00EBB26-A6EB-4083-8CCF-B31BA4F2A3EF}" type="pres">
      <dgm:prSet presAssocID="{DE5DE671-607F-4FA8-9650-06497B392C4D}" presName="Name0" presStyleCnt="0">
        <dgm:presLayoutVars>
          <dgm:dir/>
          <dgm:resizeHandles val="exact"/>
        </dgm:presLayoutVars>
      </dgm:prSet>
      <dgm:spPr/>
    </dgm:pt>
    <dgm:pt modelId="{0885D0E2-BCBB-4546-9AE3-67805E941A8C}" type="pres">
      <dgm:prSet presAssocID="{B4FD5035-9417-4DD1-82D4-FF480F185AF8}" presName="node" presStyleLbl="node1" presStyleIdx="0" presStyleCnt="6">
        <dgm:presLayoutVars>
          <dgm:bulletEnabled val="1"/>
        </dgm:presLayoutVars>
      </dgm:prSet>
      <dgm:spPr>
        <a:prstGeom prst="rect">
          <a:avLst/>
        </a:prstGeom>
      </dgm:spPr>
    </dgm:pt>
    <dgm:pt modelId="{549320EF-D063-4C6C-B2C1-91F6E9D5B595}" type="pres">
      <dgm:prSet presAssocID="{1F5BC2AD-3559-4417-9585-32318DD365BE}" presName="sibTrans" presStyleLbl="sibTrans2D1" presStyleIdx="0" presStyleCnt="5" custFlipHor="1"/>
      <dgm:spPr/>
    </dgm:pt>
    <dgm:pt modelId="{EACA374A-4B00-449E-A244-53FF80416B94}" type="pres">
      <dgm:prSet presAssocID="{1F5BC2AD-3559-4417-9585-32318DD365BE}" presName="connectorText" presStyleLbl="sibTrans2D1" presStyleIdx="0" presStyleCnt="5"/>
      <dgm:spPr/>
    </dgm:pt>
    <dgm:pt modelId="{B972832A-86CC-4A49-A2AB-E71D2550B1AA}" type="pres">
      <dgm:prSet presAssocID="{D20D2D2B-242C-4A78-99BB-BB03EB355261}" presName="node" presStyleLbl="node1" presStyleIdx="1" presStyleCnt="6">
        <dgm:presLayoutVars>
          <dgm:bulletEnabled val="1"/>
        </dgm:presLayoutVars>
      </dgm:prSet>
      <dgm:spPr>
        <a:prstGeom prst="rect">
          <a:avLst/>
        </a:prstGeom>
      </dgm:spPr>
    </dgm:pt>
    <dgm:pt modelId="{39C0BC36-3AD6-454D-A43A-539B0BD7D1CA}" type="pres">
      <dgm:prSet presAssocID="{9DD1632D-49DE-4B77-94E4-F72736DB6695}" presName="sibTrans" presStyleLbl="sibTrans2D1" presStyleIdx="1" presStyleCnt="5" custFlipHor="1"/>
      <dgm:spPr/>
    </dgm:pt>
    <dgm:pt modelId="{78079612-7B12-4C0B-AA82-7506CBA81229}" type="pres">
      <dgm:prSet presAssocID="{9DD1632D-49DE-4B77-94E4-F72736DB6695}" presName="connectorText" presStyleLbl="sibTrans2D1" presStyleIdx="1" presStyleCnt="5"/>
      <dgm:spPr/>
    </dgm:pt>
    <dgm:pt modelId="{F136EDC4-5E67-4E39-B7C0-D5BDB128BEAB}" type="pres">
      <dgm:prSet presAssocID="{FFF01F14-7827-401A-BEB9-AB6EDB0E282E}" presName="node" presStyleLbl="node1" presStyleIdx="2" presStyleCnt="6">
        <dgm:presLayoutVars>
          <dgm:bulletEnabled val="1"/>
        </dgm:presLayoutVars>
      </dgm:prSet>
      <dgm:spPr>
        <a:prstGeom prst="rect">
          <a:avLst/>
        </a:prstGeom>
      </dgm:spPr>
    </dgm:pt>
    <dgm:pt modelId="{AD545E09-70C7-46DB-A2C7-2B20E9ECD9F6}" type="pres">
      <dgm:prSet presAssocID="{64E9D68E-A493-4BF2-B128-ABD089C911EE}" presName="sibTrans" presStyleLbl="sibTrans2D1" presStyleIdx="2" presStyleCnt="5" custFlipHor="1"/>
      <dgm:spPr/>
    </dgm:pt>
    <dgm:pt modelId="{97199409-41FA-4A1E-A116-5A02894645AE}" type="pres">
      <dgm:prSet presAssocID="{64E9D68E-A493-4BF2-B128-ABD089C911EE}" presName="connectorText" presStyleLbl="sibTrans2D1" presStyleIdx="2" presStyleCnt="5"/>
      <dgm:spPr/>
    </dgm:pt>
    <dgm:pt modelId="{5F9A3BEC-443F-4256-B12E-1BB845A2E990}" type="pres">
      <dgm:prSet presAssocID="{A14DF0FB-8A2B-4684-B4C9-ADFFF0189C46}" presName="node" presStyleLbl="node1" presStyleIdx="3" presStyleCnt="6">
        <dgm:presLayoutVars>
          <dgm:bulletEnabled val="1"/>
        </dgm:presLayoutVars>
      </dgm:prSet>
      <dgm:spPr>
        <a:prstGeom prst="rect">
          <a:avLst/>
        </a:prstGeom>
      </dgm:spPr>
    </dgm:pt>
    <dgm:pt modelId="{5AA150A3-248C-4A28-94F2-EFAEB4AB8374}" type="pres">
      <dgm:prSet presAssocID="{54F3B052-D0DC-4A43-A81B-00ABC940D043}" presName="sibTrans" presStyleLbl="sibTrans2D1" presStyleIdx="3" presStyleCnt="5" custFlipHor="1"/>
      <dgm:spPr/>
    </dgm:pt>
    <dgm:pt modelId="{FD160801-24A8-4830-AEA0-0902F6538AF3}" type="pres">
      <dgm:prSet presAssocID="{54F3B052-D0DC-4A43-A81B-00ABC940D043}" presName="connectorText" presStyleLbl="sibTrans2D1" presStyleIdx="3" presStyleCnt="5"/>
      <dgm:spPr/>
    </dgm:pt>
    <dgm:pt modelId="{46BE312F-4F7B-419D-A9CA-970FDE00A179}" type="pres">
      <dgm:prSet presAssocID="{AF5C38EC-2557-4C2B-BB7D-FE8ED81A5E84}" presName="node" presStyleLbl="node1" presStyleIdx="4" presStyleCnt="6" custLinFactNeighborY="21429">
        <dgm:presLayoutVars>
          <dgm:bulletEnabled val="1"/>
        </dgm:presLayoutVars>
      </dgm:prSet>
      <dgm:spPr>
        <a:prstGeom prst="rect">
          <a:avLst/>
        </a:prstGeom>
      </dgm:spPr>
    </dgm:pt>
    <dgm:pt modelId="{AC9CF45F-7339-48D3-9997-72E8033ADD8B}" type="pres">
      <dgm:prSet presAssocID="{9B2E2B25-B1BA-4C24-9BF8-3BC62739B027}" presName="sibTrans" presStyleLbl="sibTrans2D1" presStyleIdx="4" presStyleCnt="5" custFlipHor="1"/>
      <dgm:spPr/>
    </dgm:pt>
    <dgm:pt modelId="{BA74C35C-4919-4D0F-9507-973ABA1A582E}" type="pres">
      <dgm:prSet presAssocID="{9B2E2B25-B1BA-4C24-9BF8-3BC62739B027}" presName="connectorText" presStyleLbl="sibTrans2D1" presStyleIdx="4" presStyleCnt="5"/>
      <dgm:spPr/>
    </dgm:pt>
    <dgm:pt modelId="{7A5D4A51-2419-4389-99ED-95BB348D6CF6}" type="pres">
      <dgm:prSet presAssocID="{C5E77442-37B0-4850-9F67-803DFE3108B1}" presName="node" presStyleLbl="node1" presStyleIdx="5" presStyleCnt="6">
        <dgm:presLayoutVars>
          <dgm:bulletEnabled val="1"/>
        </dgm:presLayoutVars>
      </dgm:prSet>
      <dgm:spPr/>
    </dgm:pt>
  </dgm:ptLst>
  <dgm:cxnLst>
    <dgm:cxn modelId="{C3B53703-5683-4919-9C9B-4A8E7E4182C5}" type="presOf" srcId="{64E9D68E-A493-4BF2-B128-ABD089C911EE}" destId="{AD545E09-70C7-46DB-A2C7-2B20E9ECD9F6}" srcOrd="0" destOrd="0" presId="urn:microsoft.com/office/officeart/2005/8/layout/process1"/>
    <dgm:cxn modelId="{E936EC03-7B6D-4D97-A486-F81A0F160EF4}" type="presOf" srcId="{AF5C38EC-2557-4C2B-BB7D-FE8ED81A5E84}" destId="{46BE312F-4F7B-419D-A9CA-970FDE00A179}" srcOrd="0" destOrd="0" presId="urn:microsoft.com/office/officeart/2005/8/layout/process1"/>
    <dgm:cxn modelId="{B0AAC810-98BF-4EA8-A988-070F8111FAF1}" srcId="{DE5DE671-607F-4FA8-9650-06497B392C4D}" destId="{AF5C38EC-2557-4C2B-BB7D-FE8ED81A5E84}" srcOrd="4" destOrd="0" parTransId="{ED506817-B886-4985-8B40-A6F535DBA45B}" sibTransId="{9B2E2B25-B1BA-4C24-9BF8-3BC62739B027}"/>
    <dgm:cxn modelId="{B830A033-59B9-425D-98BA-D1B7FE899709}" type="presOf" srcId="{D20D2D2B-242C-4A78-99BB-BB03EB355261}" destId="{B972832A-86CC-4A49-A2AB-E71D2550B1AA}" srcOrd="0" destOrd="0" presId="urn:microsoft.com/office/officeart/2005/8/layout/process1"/>
    <dgm:cxn modelId="{4ED87842-0C84-4880-A9BD-DCD55A538AB8}" type="presOf" srcId="{C5E77442-37B0-4850-9F67-803DFE3108B1}" destId="{7A5D4A51-2419-4389-99ED-95BB348D6CF6}" srcOrd="0" destOrd="0" presId="urn:microsoft.com/office/officeart/2005/8/layout/process1"/>
    <dgm:cxn modelId="{BF820D46-49B4-4FFE-A0B0-0B1645B02394}" srcId="{DE5DE671-607F-4FA8-9650-06497B392C4D}" destId="{D20D2D2B-242C-4A78-99BB-BB03EB355261}" srcOrd="1" destOrd="0" parTransId="{12CA81F0-0322-4DDF-984A-A497706CE67F}" sibTransId="{9DD1632D-49DE-4B77-94E4-F72736DB6695}"/>
    <dgm:cxn modelId="{C0DC5146-06D9-490A-A25F-16B0E70D905A}" type="presOf" srcId="{54F3B052-D0DC-4A43-A81B-00ABC940D043}" destId="{5AA150A3-248C-4A28-94F2-EFAEB4AB8374}" srcOrd="0" destOrd="0" presId="urn:microsoft.com/office/officeart/2005/8/layout/process1"/>
    <dgm:cxn modelId="{55CC394D-0CA0-4E19-9A08-BB517ABC003A}" srcId="{DE5DE671-607F-4FA8-9650-06497B392C4D}" destId="{FFF01F14-7827-401A-BEB9-AB6EDB0E282E}" srcOrd="2" destOrd="0" parTransId="{069F4146-D178-41CC-881D-9F8F27CCD560}" sibTransId="{64E9D68E-A493-4BF2-B128-ABD089C911EE}"/>
    <dgm:cxn modelId="{76763E91-A47B-4445-8A18-115301189427}" type="presOf" srcId="{64E9D68E-A493-4BF2-B128-ABD089C911EE}" destId="{97199409-41FA-4A1E-A116-5A02894645AE}" srcOrd="1" destOrd="0" presId="urn:microsoft.com/office/officeart/2005/8/layout/process1"/>
    <dgm:cxn modelId="{452EF79E-2767-4228-A0DB-AD6AA8DD3549}" type="presOf" srcId="{9DD1632D-49DE-4B77-94E4-F72736DB6695}" destId="{78079612-7B12-4C0B-AA82-7506CBA81229}" srcOrd="1" destOrd="0" presId="urn:microsoft.com/office/officeart/2005/8/layout/process1"/>
    <dgm:cxn modelId="{4F358E9F-AE15-42D9-8C66-9240F505F5D0}" srcId="{DE5DE671-607F-4FA8-9650-06497B392C4D}" destId="{C5E77442-37B0-4850-9F67-803DFE3108B1}" srcOrd="5" destOrd="0" parTransId="{C05E2302-7527-4676-B149-2193387E34F7}" sibTransId="{BD59F6FB-33F9-4AD6-A0EC-247697208F01}"/>
    <dgm:cxn modelId="{D4CB2AA3-562C-4A59-8D75-0C3842CC7834}" type="presOf" srcId="{9DD1632D-49DE-4B77-94E4-F72736DB6695}" destId="{39C0BC36-3AD6-454D-A43A-539B0BD7D1CA}" srcOrd="0" destOrd="0" presId="urn:microsoft.com/office/officeart/2005/8/layout/process1"/>
    <dgm:cxn modelId="{577F1BAB-72C5-4CCC-9FE9-50490A7C3097}" type="presOf" srcId="{A14DF0FB-8A2B-4684-B4C9-ADFFF0189C46}" destId="{5F9A3BEC-443F-4256-B12E-1BB845A2E990}" srcOrd="0" destOrd="0" presId="urn:microsoft.com/office/officeart/2005/8/layout/process1"/>
    <dgm:cxn modelId="{BB470EAF-B309-4D10-AF7B-9A0DF67C3CD3}" type="presOf" srcId="{FFF01F14-7827-401A-BEB9-AB6EDB0E282E}" destId="{F136EDC4-5E67-4E39-B7C0-D5BDB128BEAB}" srcOrd="0" destOrd="0" presId="urn:microsoft.com/office/officeart/2005/8/layout/process1"/>
    <dgm:cxn modelId="{96BC81B7-7107-4BC6-B04D-1B717CF94A90}" type="presOf" srcId="{9B2E2B25-B1BA-4C24-9BF8-3BC62739B027}" destId="{AC9CF45F-7339-48D3-9997-72E8033ADD8B}" srcOrd="0" destOrd="0" presId="urn:microsoft.com/office/officeart/2005/8/layout/process1"/>
    <dgm:cxn modelId="{8BC118BD-8A45-48E7-AB7B-F3B68D36559F}" type="presOf" srcId="{9B2E2B25-B1BA-4C24-9BF8-3BC62739B027}" destId="{BA74C35C-4919-4D0F-9507-973ABA1A582E}" srcOrd="1" destOrd="0" presId="urn:microsoft.com/office/officeart/2005/8/layout/process1"/>
    <dgm:cxn modelId="{9F1AF3C6-8635-4768-A6E2-7E0654FAF9AA}" srcId="{DE5DE671-607F-4FA8-9650-06497B392C4D}" destId="{B4FD5035-9417-4DD1-82D4-FF480F185AF8}" srcOrd="0" destOrd="0" parTransId="{E25876D4-EF11-4514-A15D-2A1DB3F4B046}" sibTransId="{1F5BC2AD-3559-4417-9585-32318DD365BE}"/>
    <dgm:cxn modelId="{936484C7-E51F-4CB1-8FCE-B9FCAB18E1A7}" type="presOf" srcId="{B4FD5035-9417-4DD1-82D4-FF480F185AF8}" destId="{0885D0E2-BCBB-4546-9AE3-67805E941A8C}" srcOrd="0" destOrd="0" presId="urn:microsoft.com/office/officeart/2005/8/layout/process1"/>
    <dgm:cxn modelId="{71FD68C9-B2E1-4FD8-8323-A9B508B2A7B0}" type="presOf" srcId="{1F5BC2AD-3559-4417-9585-32318DD365BE}" destId="{EACA374A-4B00-449E-A244-53FF80416B94}" srcOrd="1" destOrd="0" presId="urn:microsoft.com/office/officeart/2005/8/layout/process1"/>
    <dgm:cxn modelId="{95F5B9C9-1E11-4506-ABCB-E93B0F6E71C4}" srcId="{DE5DE671-607F-4FA8-9650-06497B392C4D}" destId="{A14DF0FB-8A2B-4684-B4C9-ADFFF0189C46}" srcOrd="3" destOrd="0" parTransId="{5898C531-D438-42BA-A7FD-D6EAA680736B}" sibTransId="{54F3B052-D0DC-4A43-A81B-00ABC940D043}"/>
    <dgm:cxn modelId="{B6C812CD-46E9-412B-9066-A83585C4B888}" type="presOf" srcId="{1F5BC2AD-3559-4417-9585-32318DD365BE}" destId="{549320EF-D063-4C6C-B2C1-91F6E9D5B595}" srcOrd="0" destOrd="0" presId="urn:microsoft.com/office/officeart/2005/8/layout/process1"/>
    <dgm:cxn modelId="{F2F7FBCD-AF11-4F4B-A2EE-950C3F3F5B26}" type="presOf" srcId="{54F3B052-D0DC-4A43-A81B-00ABC940D043}" destId="{FD160801-24A8-4830-AEA0-0902F6538AF3}" srcOrd="1" destOrd="0" presId="urn:microsoft.com/office/officeart/2005/8/layout/process1"/>
    <dgm:cxn modelId="{04F3A7E0-CECE-483D-A433-97072BADCDF0}" type="presOf" srcId="{DE5DE671-607F-4FA8-9650-06497B392C4D}" destId="{B00EBB26-A6EB-4083-8CCF-B31BA4F2A3EF}" srcOrd="0" destOrd="0" presId="urn:microsoft.com/office/officeart/2005/8/layout/process1"/>
    <dgm:cxn modelId="{F7DF9F2A-7A51-4A79-A7D6-BD64AC0545CE}" type="presParOf" srcId="{B00EBB26-A6EB-4083-8CCF-B31BA4F2A3EF}" destId="{0885D0E2-BCBB-4546-9AE3-67805E941A8C}" srcOrd="0" destOrd="0" presId="urn:microsoft.com/office/officeart/2005/8/layout/process1"/>
    <dgm:cxn modelId="{3BF7CD31-178C-458F-A7DE-3C0B7E510ED3}" type="presParOf" srcId="{B00EBB26-A6EB-4083-8CCF-B31BA4F2A3EF}" destId="{549320EF-D063-4C6C-B2C1-91F6E9D5B595}" srcOrd="1" destOrd="0" presId="urn:microsoft.com/office/officeart/2005/8/layout/process1"/>
    <dgm:cxn modelId="{C013D756-B7B1-4D25-A3CC-5B4AFA931315}" type="presParOf" srcId="{549320EF-D063-4C6C-B2C1-91F6E9D5B595}" destId="{EACA374A-4B00-449E-A244-53FF80416B94}" srcOrd="0" destOrd="0" presId="urn:microsoft.com/office/officeart/2005/8/layout/process1"/>
    <dgm:cxn modelId="{65174C5A-FB5B-42F8-B07D-CAC4126003D0}" type="presParOf" srcId="{B00EBB26-A6EB-4083-8CCF-B31BA4F2A3EF}" destId="{B972832A-86CC-4A49-A2AB-E71D2550B1AA}" srcOrd="2" destOrd="0" presId="urn:microsoft.com/office/officeart/2005/8/layout/process1"/>
    <dgm:cxn modelId="{5E1F5C78-DD06-4368-A28C-9F93FA59D5EA}" type="presParOf" srcId="{B00EBB26-A6EB-4083-8CCF-B31BA4F2A3EF}" destId="{39C0BC36-3AD6-454D-A43A-539B0BD7D1CA}" srcOrd="3" destOrd="0" presId="urn:microsoft.com/office/officeart/2005/8/layout/process1"/>
    <dgm:cxn modelId="{14730E8E-4ACF-4B4F-BC11-9320780B0C94}" type="presParOf" srcId="{39C0BC36-3AD6-454D-A43A-539B0BD7D1CA}" destId="{78079612-7B12-4C0B-AA82-7506CBA81229}" srcOrd="0" destOrd="0" presId="urn:microsoft.com/office/officeart/2005/8/layout/process1"/>
    <dgm:cxn modelId="{6961C9DC-7CC0-417E-BC67-413A75192D76}" type="presParOf" srcId="{B00EBB26-A6EB-4083-8CCF-B31BA4F2A3EF}" destId="{F136EDC4-5E67-4E39-B7C0-D5BDB128BEAB}" srcOrd="4" destOrd="0" presId="urn:microsoft.com/office/officeart/2005/8/layout/process1"/>
    <dgm:cxn modelId="{9F6F6B0F-2D64-4778-B4A9-F1922DA18537}" type="presParOf" srcId="{B00EBB26-A6EB-4083-8CCF-B31BA4F2A3EF}" destId="{AD545E09-70C7-46DB-A2C7-2B20E9ECD9F6}" srcOrd="5" destOrd="0" presId="urn:microsoft.com/office/officeart/2005/8/layout/process1"/>
    <dgm:cxn modelId="{555FD7C5-94F0-462C-B354-3EE878EDDCF7}" type="presParOf" srcId="{AD545E09-70C7-46DB-A2C7-2B20E9ECD9F6}" destId="{97199409-41FA-4A1E-A116-5A02894645AE}" srcOrd="0" destOrd="0" presId="urn:microsoft.com/office/officeart/2005/8/layout/process1"/>
    <dgm:cxn modelId="{5CCD0FEB-C61F-48E1-9706-4333F6BCEA06}" type="presParOf" srcId="{B00EBB26-A6EB-4083-8CCF-B31BA4F2A3EF}" destId="{5F9A3BEC-443F-4256-B12E-1BB845A2E990}" srcOrd="6" destOrd="0" presId="urn:microsoft.com/office/officeart/2005/8/layout/process1"/>
    <dgm:cxn modelId="{D80B4D10-0CDF-4105-BE95-C469379034D1}" type="presParOf" srcId="{B00EBB26-A6EB-4083-8CCF-B31BA4F2A3EF}" destId="{5AA150A3-248C-4A28-94F2-EFAEB4AB8374}" srcOrd="7" destOrd="0" presId="urn:microsoft.com/office/officeart/2005/8/layout/process1"/>
    <dgm:cxn modelId="{CB8B7D90-8996-4F79-B9C6-EF2799352650}" type="presParOf" srcId="{5AA150A3-248C-4A28-94F2-EFAEB4AB8374}" destId="{FD160801-24A8-4830-AEA0-0902F6538AF3}" srcOrd="0" destOrd="0" presId="urn:microsoft.com/office/officeart/2005/8/layout/process1"/>
    <dgm:cxn modelId="{E029CAC5-86D1-45C0-B52C-548C80D474B7}" type="presParOf" srcId="{B00EBB26-A6EB-4083-8CCF-B31BA4F2A3EF}" destId="{46BE312F-4F7B-419D-A9CA-970FDE00A179}" srcOrd="8" destOrd="0" presId="urn:microsoft.com/office/officeart/2005/8/layout/process1"/>
    <dgm:cxn modelId="{D4EF9D2E-DED3-4230-84AD-C8358C9DA09A}" type="presParOf" srcId="{B00EBB26-A6EB-4083-8CCF-B31BA4F2A3EF}" destId="{AC9CF45F-7339-48D3-9997-72E8033ADD8B}" srcOrd="9" destOrd="0" presId="urn:microsoft.com/office/officeart/2005/8/layout/process1"/>
    <dgm:cxn modelId="{5E91FC21-B950-479C-853A-3BC4B48ED15C}" type="presParOf" srcId="{AC9CF45F-7339-48D3-9997-72E8033ADD8B}" destId="{BA74C35C-4919-4D0F-9507-973ABA1A582E}" srcOrd="0" destOrd="0" presId="urn:microsoft.com/office/officeart/2005/8/layout/process1"/>
    <dgm:cxn modelId="{B476AF5C-AD11-43CB-8F73-E5EF3289734C}" type="presParOf" srcId="{B00EBB26-A6EB-4083-8CCF-B31BA4F2A3EF}" destId="{7A5D4A51-2419-4389-99ED-95BB348D6CF6}" srcOrd="1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5DE671-607F-4FA8-9650-06497B392C4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B4FD5035-9417-4DD1-82D4-FF480F185AF8}">
      <dgm:prSet phldrT="[Text]" custT="1"/>
      <dgm:spPr>
        <a:solidFill>
          <a:schemeClr val="accent2"/>
        </a:solidFill>
      </dgm:spPr>
      <dgm:t>
        <a:bodyPr/>
        <a:lstStyle/>
        <a:p>
          <a:r>
            <a:rPr lang="en-US" sz="1200" b="1" dirty="0"/>
            <a:t>STEP 12</a:t>
          </a:r>
        </a:p>
      </dgm:t>
    </dgm:pt>
    <dgm:pt modelId="{E25876D4-EF11-4514-A15D-2A1DB3F4B046}" type="parTrans" cxnId="{9F1AF3C6-8635-4768-A6E2-7E0654FAF9AA}">
      <dgm:prSet/>
      <dgm:spPr/>
      <dgm:t>
        <a:bodyPr/>
        <a:lstStyle/>
        <a:p>
          <a:endParaRPr lang="en-US"/>
        </a:p>
      </dgm:t>
    </dgm:pt>
    <dgm:pt modelId="{1F5BC2AD-3559-4417-9585-32318DD365BE}" type="sibTrans" cxnId="{9F1AF3C6-8635-4768-A6E2-7E0654FAF9AA}">
      <dgm:prSet/>
      <dgm:spPr>
        <a:solidFill>
          <a:schemeClr val="bg1">
            <a:lumMod val="50000"/>
          </a:schemeClr>
        </a:solidFill>
      </dgm:spPr>
      <dgm:t>
        <a:bodyPr/>
        <a:lstStyle/>
        <a:p>
          <a:endParaRPr lang="en-US"/>
        </a:p>
      </dgm:t>
    </dgm:pt>
    <dgm:pt modelId="{D20D2D2B-242C-4A78-99BB-BB03EB355261}">
      <dgm:prSet phldrT="[Text]" custT="1"/>
      <dgm:spPr>
        <a:solidFill>
          <a:schemeClr val="accent2"/>
        </a:solidFill>
      </dgm:spPr>
      <dgm:t>
        <a:bodyPr/>
        <a:lstStyle/>
        <a:p>
          <a:r>
            <a:rPr lang="en-US" sz="1200" b="1" dirty="0"/>
            <a:t>STEP 13</a:t>
          </a:r>
        </a:p>
      </dgm:t>
    </dgm:pt>
    <dgm:pt modelId="{12CA81F0-0322-4DDF-984A-A497706CE67F}" type="parTrans" cxnId="{BF820D46-49B4-4FFE-A0B0-0B1645B02394}">
      <dgm:prSet/>
      <dgm:spPr/>
      <dgm:t>
        <a:bodyPr/>
        <a:lstStyle/>
        <a:p>
          <a:endParaRPr lang="en-US"/>
        </a:p>
      </dgm:t>
    </dgm:pt>
    <dgm:pt modelId="{9DD1632D-49DE-4B77-94E4-F72736DB6695}" type="sibTrans" cxnId="{BF820D46-49B4-4FFE-A0B0-0B1645B02394}">
      <dgm:prSet/>
      <dgm:spPr>
        <a:solidFill>
          <a:schemeClr val="bg1">
            <a:lumMod val="50000"/>
          </a:schemeClr>
        </a:solidFill>
      </dgm:spPr>
      <dgm:t>
        <a:bodyPr/>
        <a:lstStyle/>
        <a:p>
          <a:endParaRPr lang="en-US"/>
        </a:p>
      </dgm:t>
    </dgm:pt>
    <dgm:pt modelId="{FFF01F14-7827-401A-BEB9-AB6EDB0E282E}">
      <dgm:prSet phldrT="[Text]" custT="1"/>
      <dgm:spPr>
        <a:solidFill>
          <a:schemeClr val="accent2"/>
        </a:solidFill>
      </dgm:spPr>
      <dgm:t>
        <a:bodyPr/>
        <a:lstStyle/>
        <a:p>
          <a:r>
            <a:rPr lang="en-US" sz="1200" b="1" dirty="0"/>
            <a:t>STEP 14</a:t>
          </a:r>
        </a:p>
      </dgm:t>
    </dgm:pt>
    <dgm:pt modelId="{069F4146-D178-41CC-881D-9F8F27CCD560}" type="parTrans" cxnId="{55CC394D-0CA0-4E19-9A08-BB517ABC003A}">
      <dgm:prSet/>
      <dgm:spPr/>
      <dgm:t>
        <a:bodyPr/>
        <a:lstStyle/>
        <a:p>
          <a:endParaRPr lang="en-US"/>
        </a:p>
      </dgm:t>
    </dgm:pt>
    <dgm:pt modelId="{64E9D68E-A493-4BF2-B128-ABD089C911EE}" type="sibTrans" cxnId="{55CC394D-0CA0-4E19-9A08-BB517ABC003A}">
      <dgm:prSet/>
      <dgm:spPr>
        <a:solidFill>
          <a:schemeClr val="bg1">
            <a:lumMod val="50000"/>
          </a:schemeClr>
        </a:solidFill>
      </dgm:spPr>
      <dgm:t>
        <a:bodyPr/>
        <a:lstStyle/>
        <a:p>
          <a:endParaRPr lang="en-US"/>
        </a:p>
      </dgm:t>
    </dgm:pt>
    <dgm:pt modelId="{A14DF0FB-8A2B-4684-B4C9-ADFFF0189C46}">
      <dgm:prSet custT="1"/>
      <dgm:spPr>
        <a:solidFill>
          <a:schemeClr val="accent2"/>
        </a:solidFill>
      </dgm:spPr>
      <dgm:t>
        <a:bodyPr/>
        <a:lstStyle/>
        <a:p>
          <a:r>
            <a:rPr lang="en-US" sz="1200" b="1" dirty="0"/>
            <a:t>STEP 15</a:t>
          </a:r>
        </a:p>
      </dgm:t>
    </dgm:pt>
    <dgm:pt modelId="{5898C531-D438-42BA-A7FD-D6EAA680736B}" type="parTrans" cxnId="{95F5B9C9-1E11-4506-ABCB-E93B0F6E71C4}">
      <dgm:prSet/>
      <dgm:spPr/>
      <dgm:t>
        <a:bodyPr/>
        <a:lstStyle/>
        <a:p>
          <a:endParaRPr lang="en-US"/>
        </a:p>
      </dgm:t>
    </dgm:pt>
    <dgm:pt modelId="{54F3B052-D0DC-4A43-A81B-00ABC940D043}" type="sibTrans" cxnId="{95F5B9C9-1E11-4506-ABCB-E93B0F6E71C4}">
      <dgm:prSet/>
      <dgm:spPr>
        <a:solidFill>
          <a:schemeClr val="bg1">
            <a:lumMod val="50000"/>
          </a:schemeClr>
        </a:solidFill>
      </dgm:spPr>
      <dgm:t>
        <a:bodyPr/>
        <a:lstStyle/>
        <a:p>
          <a:endParaRPr lang="en-US"/>
        </a:p>
      </dgm:t>
    </dgm:pt>
    <dgm:pt modelId="{AF5C38EC-2557-4C2B-BB7D-FE8ED81A5E84}">
      <dgm:prSet custT="1"/>
      <dgm:spPr>
        <a:solidFill>
          <a:schemeClr val="accent1"/>
        </a:solidFill>
      </dgm:spPr>
      <dgm:t>
        <a:bodyPr/>
        <a:lstStyle/>
        <a:p>
          <a:r>
            <a:rPr lang="en-US" sz="1200" b="1" dirty="0"/>
            <a:t>STEP 16</a:t>
          </a:r>
        </a:p>
      </dgm:t>
    </dgm:pt>
    <dgm:pt modelId="{ED506817-B886-4985-8B40-A6F535DBA45B}" type="parTrans" cxnId="{B0AAC810-98BF-4EA8-A988-070F8111FAF1}">
      <dgm:prSet/>
      <dgm:spPr/>
      <dgm:t>
        <a:bodyPr/>
        <a:lstStyle/>
        <a:p>
          <a:endParaRPr lang="en-US"/>
        </a:p>
      </dgm:t>
    </dgm:pt>
    <dgm:pt modelId="{9B2E2B25-B1BA-4C24-9BF8-3BC62739B027}" type="sibTrans" cxnId="{B0AAC810-98BF-4EA8-A988-070F8111FAF1}">
      <dgm:prSet/>
      <dgm:spPr/>
      <dgm:t>
        <a:bodyPr/>
        <a:lstStyle/>
        <a:p>
          <a:endParaRPr lang="en-US"/>
        </a:p>
      </dgm:t>
    </dgm:pt>
    <dgm:pt modelId="{B00EBB26-A6EB-4083-8CCF-B31BA4F2A3EF}" type="pres">
      <dgm:prSet presAssocID="{DE5DE671-607F-4FA8-9650-06497B392C4D}" presName="Name0" presStyleCnt="0">
        <dgm:presLayoutVars>
          <dgm:dir/>
          <dgm:resizeHandles val="exact"/>
        </dgm:presLayoutVars>
      </dgm:prSet>
      <dgm:spPr/>
    </dgm:pt>
    <dgm:pt modelId="{0885D0E2-BCBB-4546-9AE3-67805E941A8C}" type="pres">
      <dgm:prSet presAssocID="{B4FD5035-9417-4DD1-82D4-FF480F185AF8}" presName="node" presStyleLbl="node1" presStyleIdx="0" presStyleCnt="5">
        <dgm:presLayoutVars>
          <dgm:bulletEnabled val="1"/>
        </dgm:presLayoutVars>
      </dgm:prSet>
      <dgm:spPr>
        <a:prstGeom prst="rect">
          <a:avLst/>
        </a:prstGeom>
      </dgm:spPr>
    </dgm:pt>
    <dgm:pt modelId="{549320EF-D063-4C6C-B2C1-91F6E9D5B595}" type="pres">
      <dgm:prSet presAssocID="{1F5BC2AD-3559-4417-9585-32318DD365BE}" presName="sibTrans" presStyleLbl="sibTrans2D1" presStyleIdx="0" presStyleCnt="4" custFlipHor="0"/>
      <dgm:spPr/>
    </dgm:pt>
    <dgm:pt modelId="{EACA374A-4B00-449E-A244-53FF80416B94}" type="pres">
      <dgm:prSet presAssocID="{1F5BC2AD-3559-4417-9585-32318DD365BE}" presName="connectorText" presStyleLbl="sibTrans2D1" presStyleIdx="0" presStyleCnt="4"/>
      <dgm:spPr/>
    </dgm:pt>
    <dgm:pt modelId="{B972832A-86CC-4A49-A2AB-E71D2550B1AA}" type="pres">
      <dgm:prSet presAssocID="{D20D2D2B-242C-4A78-99BB-BB03EB355261}" presName="node" presStyleLbl="node1" presStyleIdx="1" presStyleCnt="5">
        <dgm:presLayoutVars>
          <dgm:bulletEnabled val="1"/>
        </dgm:presLayoutVars>
      </dgm:prSet>
      <dgm:spPr>
        <a:prstGeom prst="rect">
          <a:avLst/>
        </a:prstGeom>
      </dgm:spPr>
    </dgm:pt>
    <dgm:pt modelId="{39C0BC36-3AD6-454D-A43A-539B0BD7D1CA}" type="pres">
      <dgm:prSet presAssocID="{9DD1632D-49DE-4B77-94E4-F72736DB6695}" presName="sibTrans" presStyleLbl="sibTrans2D1" presStyleIdx="1" presStyleCnt="4" custFlipHor="0"/>
      <dgm:spPr/>
    </dgm:pt>
    <dgm:pt modelId="{78079612-7B12-4C0B-AA82-7506CBA81229}" type="pres">
      <dgm:prSet presAssocID="{9DD1632D-49DE-4B77-94E4-F72736DB6695}" presName="connectorText" presStyleLbl="sibTrans2D1" presStyleIdx="1" presStyleCnt="4"/>
      <dgm:spPr/>
    </dgm:pt>
    <dgm:pt modelId="{F136EDC4-5E67-4E39-B7C0-D5BDB128BEAB}" type="pres">
      <dgm:prSet presAssocID="{FFF01F14-7827-401A-BEB9-AB6EDB0E282E}" presName="node" presStyleLbl="node1" presStyleIdx="2" presStyleCnt="5">
        <dgm:presLayoutVars>
          <dgm:bulletEnabled val="1"/>
        </dgm:presLayoutVars>
      </dgm:prSet>
      <dgm:spPr>
        <a:prstGeom prst="rect">
          <a:avLst/>
        </a:prstGeom>
      </dgm:spPr>
    </dgm:pt>
    <dgm:pt modelId="{AD545E09-70C7-46DB-A2C7-2B20E9ECD9F6}" type="pres">
      <dgm:prSet presAssocID="{64E9D68E-A493-4BF2-B128-ABD089C911EE}" presName="sibTrans" presStyleLbl="sibTrans2D1" presStyleIdx="2" presStyleCnt="4" custFlipHor="0"/>
      <dgm:spPr/>
    </dgm:pt>
    <dgm:pt modelId="{97199409-41FA-4A1E-A116-5A02894645AE}" type="pres">
      <dgm:prSet presAssocID="{64E9D68E-A493-4BF2-B128-ABD089C911EE}" presName="connectorText" presStyleLbl="sibTrans2D1" presStyleIdx="2" presStyleCnt="4"/>
      <dgm:spPr/>
    </dgm:pt>
    <dgm:pt modelId="{5F9A3BEC-443F-4256-B12E-1BB845A2E990}" type="pres">
      <dgm:prSet presAssocID="{A14DF0FB-8A2B-4684-B4C9-ADFFF0189C46}" presName="node" presStyleLbl="node1" presStyleIdx="3" presStyleCnt="5">
        <dgm:presLayoutVars>
          <dgm:bulletEnabled val="1"/>
        </dgm:presLayoutVars>
      </dgm:prSet>
      <dgm:spPr>
        <a:prstGeom prst="rect">
          <a:avLst/>
        </a:prstGeom>
      </dgm:spPr>
    </dgm:pt>
    <dgm:pt modelId="{5AA150A3-248C-4A28-94F2-EFAEB4AB8374}" type="pres">
      <dgm:prSet presAssocID="{54F3B052-D0DC-4A43-A81B-00ABC940D043}" presName="sibTrans" presStyleLbl="sibTrans2D1" presStyleIdx="3" presStyleCnt="4" custFlipHor="0"/>
      <dgm:spPr/>
    </dgm:pt>
    <dgm:pt modelId="{FD160801-24A8-4830-AEA0-0902F6538AF3}" type="pres">
      <dgm:prSet presAssocID="{54F3B052-D0DC-4A43-A81B-00ABC940D043}" presName="connectorText" presStyleLbl="sibTrans2D1" presStyleIdx="3" presStyleCnt="4"/>
      <dgm:spPr/>
    </dgm:pt>
    <dgm:pt modelId="{46BE312F-4F7B-419D-A9CA-970FDE00A179}" type="pres">
      <dgm:prSet presAssocID="{AF5C38EC-2557-4C2B-BB7D-FE8ED81A5E84}" presName="node" presStyleLbl="node1" presStyleIdx="4" presStyleCnt="5" custLinFactNeighborY="21429">
        <dgm:presLayoutVars>
          <dgm:bulletEnabled val="1"/>
        </dgm:presLayoutVars>
      </dgm:prSet>
      <dgm:spPr>
        <a:prstGeom prst="rect">
          <a:avLst/>
        </a:prstGeom>
      </dgm:spPr>
    </dgm:pt>
  </dgm:ptLst>
  <dgm:cxnLst>
    <dgm:cxn modelId="{833A140F-CAED-4F0B-9955-DC7AF291925F}" type="presOf" srcId="{A14DF0FB-8A2B-4684-B4C9-ADFFF0189C46}" destId="{5F9A3BEC-443F-4256-B12E-1BB845A2E990}" srcOrd="0" destOrd="0" presId="urn:microsoft.com/office/officeart/2005/8/layout/process1"/>
    <dgm:cxn modelId="{B0AAC810-98BF-4EA8-A988-070F8111FAF1}" srcId="{DE5DE671-607F-4FA8-9650-06497B392C4D}" destId="{AF5C38EC-2557-4C2B-BB7D-FE8ED81A5E84}" srcOrd="4" destOrd="0" parTransId="{ED506817-B886-4985-8B40-A6F535DBA45B}" sibTransId="{9B2E2B25-B1BA-4C24-9BF8-3BC62739B027}"/>
    <dgm:cxn modelId="{E83B7B24-8F6E-4D51-879A-1FF3070D9C1B}" type="presOf" srcId="{54F3B052-D0DC-4A43-A81B-00ABC940D043}" destId="{5AA150A3-248C-4A28-94F2-EFAEB4AB8374}" srcOrd="0" destOrd="0" presId="urn:microsoft.com/office/officeart/2005/8/layout/process1"/>
    <dgm:cxn modelId="{9FF6712A-7500-4ADE-9793-1AA0A9863046}" type="presOf" srcId="{54F3B052-D0DC-4A43-A81B-00ABC940D043}" destId="{FD160801-24A8-4830-AEA0-0902F6538AF3}" srcOrd="1" destOrd="0" presId="urn:microsoft.com/office/officeart/2005/8/layout/process1"/>
    <dgm:cxn modelId="{7E9C8F2C-61E2-4CA2-883D-244F0DC884BD}" type="presOf" srcId="{9DD1632D-49DE-4B77-94E4-F72736DB6695}" destId="{78079612-7B12-4C0B-AA82-7506CBA81229}" srcOrd="1" destOrd="0" presId="urn:microsoft.com/office/officeart/2005/8/layout/process1"/>
    <dgm:cxn modelId="{92987B30-C405-4370-99E5-C1C8298D2AF9}" type="presOf" srcId="{64E9D68E-A493-4BF2-B128-ABD089C911EE}" destId="{97199409-41FA-4A1E-A116-5A02894645AE}" srcOrd="1" destOrd="0" presId="urn:microsoft.com/office/officeart/2005/8/layout/process1"/>
    <dgm:cxn modelId="{1C901964-141A-49BA-8656-979A94752D2B}" type="presOf" srcId="{D20D2D2B-242C-4A78-99BB-BB03EB355261}" destId="{B972832A-86CC-4A49-A2AB-E71D2550B1AA}" srcOrd="0" destOrd="0" presId="urn:microsoft.com/office/officeart/2005/8/layout/process1"/>
    <dgm:cxn modelId="{BF820D46-49B4-4FFE-A0B0-0B1645B02394}" srcId="{DE5DE671-607F-4FA8-9650-06497B392C4D}" destId="{D20D2D2B-242C-4A78-99BB-BB03EB355261}" srcOrd="1" destOrd="0" parTransId="{12CA81F0-0322-4DDF-984A-A497706CE67F}" sibTransId="{9DD1632D-49DE-4B77-94E4-F72736DB6695}"/>
    <dgm:cxn modelId="{83B8BE46-7228-4003-A1EE-6FDE0BD4FD1A}" type="presOf" srcId="{FFF01F14-7827-401A-BEB9-AB6EDB0E282E}" destId="{F136EDC4-5E67-4E39-B7C0-D5BDB128BEAB}" srcOrd="0" destOrd="0" presId="urn:microsoft.com/office/officeart/2005/8/layout/process1"/>
    <dgm:cxn modelId="{55CC394D-0CA0-4E19-9A08-BB517ABC003A}" srcId="{DE5DE671-607F-4FA8-9650-06497B392C4D}" destId="{FFF01F14-7827-401A-BEB9-AB6EDB0E282E}" srcOrd="2" destOrd="0" parTransId="{069F4146-D178-41CC-881D-9F8F27CCD560}" sibTransId="{64E9D68E-A493-4BF2-B128-ABD089C911EE}"/>
    <dgm:cxn modelId="{09A56780-D9CA-4EC6-BE2B-E4DB19551F9F}" type="presOf" srcId="{DE5DE671-607F-4FA8-9650-06497B392C4D}" destId="{B00EBB26-A6EB-4083-8CCF-B31BA4F2A3EF}" srcOrd="0" destOrd="0" presId="urn:microsoft.com/office/officeart/2005/8/layout/process1"/>
    <dgm:cxn modelId="{D398D990-EC5A-49BE-9CE5-6464BAB29AF4}" type="presOf" srcId="{9DD1632D-49DE-4B77-94E4-F72736DB6695}" destId="{39C0BC36-3AD6-454D-A43A-539B0BD7D1CA}" srcOrd="0" destOrd="0" presId="urn:microsoft.com/office/officeart/2005/8/layout/process1"/>
    <dgm:cxn modelId="{974182AD-9580-4BC7-8687-815213720008}" type="presOf" srcId="{AF5C38EC-2557-4C2B-BB7D-FE8ED81A5E84}" destId="{46BE312F-4F7B-419D-A9CA-970FDE00A179}" srcOrd="0" destOrd="0" presId="urn:microsoft.com/office/officeart/2005/8/layout/process1"/>
    <dgm:cxn modelId="{20DA18C0-BE5E-43AC-9729-5F4B4B348C6D}" type="presOf" srcId="{B4FD5035-9417-4DD1-82D4-FF480F185AF8}" destId="{0885D0E2-BCBB-4546-9AE3-67805E941A8C}" srcOrd="0" destOrd="0" presId="urn:microsoft.com/office/officeart/2005/8/layout/process1"/>
    <dgm:cxn modelId="{9F1AF3C6-8635-4768-A6E2-7E0654FAF9AA}" srcId="{DE5DE671-607F-4FA8-9650-06497B392C4D}" destId="{B4FD5035-9417-4DD1-82D4-FF480F185AF8}" srcOrd="0" destOrd="0" parTransId="{E25876D4-EF11-4514-A15D-2A1DB3F4B046}" sibTransId="{1F5BC2AD-3559-4417-9585-32318DD365BE}"/>
    <dgm:cxn modelId="{95F5B9C9-1E11-4506-ABCB-E93B0F6E71C4}" srcId="{DE5DE671-607F-4FA8-9650-06497B392C4D}" destId="{A14DF0FB-8A2B-4684-B4C9-ADFFF0189C46}" srcOrd="3" destOrd="0" parTransId="{5898C531-D438-42BA-A7FD-D6EAA680736B}" sibTransId="{54F3B052-D0DC-4A43-A81B-00ABC940D043}"/>
    <dgm:cxn modelId="{9282E4CB-C599-4661-AB9D-F6DF44040DAB}" type="presOf" srcId="{1F5BC2AD-3559-4417-9585-32318DD365BE}" destId="{EACA374A-4B00-449E-A244-53FF80416B94}" srcOrd="1" destOrd="0" presId="urn:microsoft.com/office/officeart/2005/8/layout/process1"/>
    <dgm:cxn modelId="{5A261EF5-19C5-4A13-98C6-12A1D093A18D}" type="presOf" srcId="{1F5BC2AD-3559-4417-9585-32318DD365BE}" destId="{549320EF-D063-4C6C-B2C1-91F6E9D5B595}" srcOrd="0" destOrd="0" presId="urn:microsoft.com/office/officeart/2005/8/layout/process1"/>
    <dgm:cxn modelId="{9F54DCF5-7EAA-4175-8CDA-8A6E967C3EA4}" type="presOf" srcId="{64E9D68E-A493-4BF2-B128-ABD089C911EE}" destId="{AD545E09-70C7-46DB-A2C7-2B20E9ECD9F6}" srcOrd="0" destOrd="0" presId="urn:microsoft.com/office/officeart/2005/8/layout/process1"/>
    <dgm:cxn modelId="{3125FD91-064A-47B6-9969-92A6D94F65B0}" type="presParOf" srcId="{B00EBB26-A6EB-4083-8CCF-B31BA4F2A3EF}" destId="{0885D0E2-BCBB-4546-9AE3-67805E941A8C}" srcOrd="0" destOrd="0" presId="urn:microsoft.com/office/officeart/2005/8/layout/process1"/>
    <dgm:cxn modelId="{F5EB4A36-8B00-4417-B498-739F204ACAA5}" type="presParOf" srcId="{B00EBB26-A6EB-4083-8CCF-B31BA4F2A3EF}" destId="{549320EF-D063-4C6C-B2C1-91F6E9D5B595}" srcOrd="1" destOrd="0" presId="urn:microsoft.com/office/officeart/2005/8/layout/process1"/>
    <dgm:cxn modelId="{6A47E1C0-CC79-42E3-89E2-DAAC3A44A733}" type="presParOf" srcId="{549320EF-D063-4C6C-B2C1-91F6E9D5B595}" destId="{EACA374A-4B00-449E-A244-53FF80416B94}" srcOrd="0" destOrd="0" presId="urn:microsoft.com/office/officeart/2005/8/layout/process1"/>
    <dgm:cxn modelId="{AF6A830A-E64B-4678-AE88-B83C7CBA17D2}" type="presParOf" srcId="{B00EBB26-A6EB-4083-8CCF-B31BA4F2A3EF}" destId="{B972832A-86CC-4A49-A2AB-E71D2550B1AA}" srcOrd="2" destOrd="0" presId="urn:microsoft.com/office/officeart/2005/8/layout/process1"/>
    <dgm:cxn modelId="{C99C6817-8215-450B-BF11-A18942AC78DC}" type="presParOf" srcId="{B00EBB26-A6EB-4083-8CCF-B31BA4F2A3EF}" destId="{39C0BC36-3AD6-454D-A43A-539B0BD7D1CA}" srcOrd="3" destOrd="0" presId="urn:microsoft.com/office/officeart/2005/8/layout/process1"/>
    <dgm:cxn modelId="{856390E7-6CFB-483C-B1D8-C9F3D445412A}" type="presParOf" srcId="{39C0BC36-3AD6-454D-A43A-539B0BD7D1CA}" destId="{78079612-7B12-4C0B-AA82-7506CBA81229}" srcOrd="0" destOrd="0" presId="urn:microsoft.com/office/officeart/2005/8/layout/process1"/>
    <dgm:cxn modelId="{845BC676-6D09-42DF-A562-2DCF758B4180}" type="presParOf" srcId="{B00EBB26-A6EB-4083-8CCF-B31BA4F2A3EF}" destId="{F136EDC4-5E67-4E39-B7C0-D5BDB128BEAB}" srcOrd="4" destOrd="0" presId="urn:microsoft.com/office/officeart/2005/8/layout/process1"/>
    <dgm:cxn modelId="{782BB07A-0FC6-45BC-9D64-CF1BF51823C3}" type="presParOf" srcId="{B00EBB26-A6EB-4083-8CCF-B31BA4F2A3EF}" destId="{AD545E09-70C7-46DB-A2C7-2B20E9ECD9F6}" srcOrd="5" destOrd="0" presId="urn:microsoft.com/office/officeart/2005/8/layout/process1"/>
    <dgm:cxn modelId="{07BE2645-9E9A-4100-AF9F-459BC8A1EB79}" type="presParOf" srcId="{AD545E09-70C7-46DB-A2C7-2B20E9ECD9F6}" destId="{97199409-41FA-4A1E-A116-5A02894645AE}" srcOrd="0" destOrd="0" presId="urn:microsoft.com/office/officeart/2005/8/layout/process1"/>
    <dgm:cxn modelId="{7642825C-E4C5-4ECB-8E47-16FE33327302}" type="presParOf" srcId="{B00EBB26-A6EB-4083-8CCF-B31BA4F2A3EF}" destId="{5F9A3BEC-443F-4256-B12E-1BB845A2E990}" srcOrd="6" destOrd="0" presId="urn:microsoft.com/office/officeart/2005/8/layout/process1"/>
    <dgm:cxn modelId="{9F541357-45DB-41C5-9885-3CB7C797698E}" type="presParOf" srcId="{B00EBB26-A6EB-4083-8CCF-B31BA4F2A3EF}" destId="{5AA150A3-248C-4A28-94F2-EFAEB4AB8374}" srcOrd="7" destOrd="0" presId="urn:microsoft.com/office/officeart/2005/8/layout/process1"/>
    <dgm:cxn modelId="{76781515-462C-44FA-A6E9-DFE6354EEFB3}" type="presParOf" srcId="{5AA150A3-248C-4A28-94F2-EFAEB4AB8374}" destId="{FD160801-24A8-4830-AEA0-0902F6538AF3}" srcOrd="0" destOrd="0" presId="urn:microsoft.com/office/officeart/2005/8/layout/process1"/>
    <dgm:cxn modelId="{16A8DE42-39A7-4C99-A1F5-B58D0FD8953E}" type="presParOf" srcId="{B00EBB26-A6EB-4083-8CCF-B31BA4F2A3EF}" destId="{46BE312F-4F7B-419D-A9CA-970FDE00A179}" srcOrd="8"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7C9BB-6D6A-43BC-9C12-66ED14E87458}">
      <dsp:nvSpPr>
        <dsp:cNvPr id="0" name=""/>
        <dsp:cNvSpPr/>
      </dsp:nvSpPr>
      <dsp:spPr>
        <a:xfrm>
          <a:off x="-5341500" y="-817996"/>
          <a:ext cx="6360393" cy="6360393"/>
        </a:xfrm>
        <a:prstGeom prst="blockArc">
          <a:avLst>
            <a:gd name="adj1" fmla="val 18900000"/>
            <a:gd name="adj2" fmla="val 2700000"/>
            <a:gd name="adj3" fmla="val 340"/>
          </a:avLst>
        </a:prstGeom>
        <a:solidFill>
          <a:schemeClr val="bg1">
            <a:lumMod val="50000"/>
          </a:schemeClr>
        </a:solidFill>
        <a:ln w="19050" cap="flat" cmpd="sng" algn="ctr">
          <a:solidFill>
            <a:schemeClr val="bg1">
              <a:lumMod val="50000"/>
            </a:schemeClr>
          </a:solidFill>
          <a:prstDash val="solid"/>
        </a:ln>
        <a:effectLst/>
      </dsp:spPr>
      <dsp:style>
        <a:lnRef idx="2">
          <a:scrgbClr r="0" g="0" b="0"/>
        </a:lnRef>
        <a:fillRef idx="0">
          <a:scrgbClr r="0" g="0" b="0"/>
        </a:fillRef>
        <a:effectRef idx="0">
          <a:scrgbClr r="0" g="0" b="0"/>
        </a:effectRef>
        <a:fontRef idx="minor"/>
      </dsp:style>
    </dsp:sp>
    <dsp:sp modelId="{68BBE1AA-D9D9-48F7-B5CB-D2C84C2B2E01}">
      <dsp:nvSpPr>
        <dsp:cNvPr id="0" name=""/>
        <dsp:cNvSpPr/>
      </dsp:nvSpPr>
      <dsp:spPr>
        <a:xfrm>
          <a:off x="328870" y="214771"/>
          <a:ext cx="8292312" cy="429353"/>
        </a:xfrm>
        <a:prstGeom prst="rect">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799"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Districts develop project documents (OEM supports as needed)</a:t>
          </a:r>
        </a:p>
      </dsp:txBody>
      <dsp:txXfrm>
        <a:off x="328870" y="214771"/>
        <a:ext cx="8292312" cy="429353"/>
      </dsp:txXfrm>
    </dsp:sp>
    <dsp:sp modelId="{23DEE80A-E7A1-4382-A15E-1807F2EC1F20}">
      <dsp:nvSpPr>
        <dsp:cNvPr id="0" name=""/>
        <dsp:cNvSpPr/>
      </dsp:nvSpPr>
      <dsp:spPr>
        <a:xfrm>
          <a:off x="144581" y="245158"/>
          <a:ext cx="368578" cy="368578"/>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D2ED5D-1B48-4945-959E-D509D0E6F708}">
      <dsp:nvSpPr>
        <dsp:cNvPr id="0" name=""/>
        <dsp:cNvSpPr/>
      </dsp:nvSpPr>
      <dsp:spPr>
        <a:xfrm>
          <a:off x="717688" y="859179"/>
          <a:ext cx="7903494" cy="429353"/>
        </a:xfrm>
        <a:prstGeom prst="rect">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799"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Public Involvement and Coordination with local government, agencies and </a:t>
          </a:r>
          <a:br>
            <a:rPr lang="en-US" sz="1800" kern="1200" dirty="0">
              <a:solidFill>
                <a:schemeClr val="tx1"/>
              </a:solidFill>
            </a:rPr>
          </a:br>
          <a:r>
            <a:rPr lang="en-US" sz="1800" kern="1200" dirty="0">
              <a:solidFill>
                <a:schemeClr val="tx1"/>
              </a:solidFill>
            </a:rPr>
            <a:t>Indian Tribes</a:t>
          </a:r>
        </a:p>
      </dsp:txBody>
      <dsp:txXfrm>
        <a:off x="717688" y="859179"/>
        <a:ext cx="7903494" cy="429353"/>
      </dsp:txXfrm>
    </dsp:sp>
    <dsp:sp modelId="{BC0D2D17-B2DD-4B1A-B5BC-5A130F522D42}">
      <dsp:nvSpPr>
        <dsp:cNvPr id="0" name=""/>
        <dsp:cNvSpPr/>
      </dsp:nvSpPr>
      <dsp:spPr>
        <a:xfrm>
          <a:off x="533399" y="889566"/>
          <a:ext cx="368578" cy="368578"/>
        </a:xfrm>
        <a:prstGeom prst="ellipse">
          <a:avLst/>
        </a:prstGeom>
        <a:solidFill>
          <a:schemeClr val="lt1">
            <a:hueOff val="0"/>
            <a:satOff val="0"/>
            <a:lumOff val="0"/>
            <a:alphaOff val="0"/>
          </a:schemeClr>
        </a:solidFill>
        <a:ln w="19050" cap="flat" cmpd="sng" algn="ctr">
          <a:solidFill>
            <a:schemeClr val="accent2">
              <a:hueOff val="-1761073"/>
              <a:satOff val="-5510"/>
              <a:lumOff val="2549"/>
              <a:alphaOff val="0"/>
            </a:schemeClr>
          </a:solidFill>
          <a:prstDash val="solid"/>
        </a:ln>
        <a:effectLst/>
      </dsp:spPr>
      <dsp:style>
        <a:lnRef idx="2">
          <a:scrgbClr r="0" g="0" b="0"/>
        </a:lnRef>
        <a:fillRef idx="1">
          <a:scrgbClr r="0" g="0" b="0"/>
        </a:fillRef>
        <a:effectRef idx="0">
          <a:scrgbClr r="0" g="0" b="0"/>
        </a:effectRef>
        <a:fontRef idx="minor"/>
      </dsp:style>
    </dsp:sp>
    <dsp:sp modelId="{539E3393-460F-481A-91A4-595F2F6A0F1D}">
      <dsp:nvSpPr>
        <dsp:cNvPr id="0" name=""/>
        <dsp:cNvSpPr/>
      </dsp:nvSpPr>
      <dsp:spPr>
        <a:xfrm>
          <a:off x="930759" y="1503115"/>
          <a:ext cx="7690424" cy="429353"/>
        </a:xfrm>
        <a:prstGeom prst="rect">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799"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Development decisions are based on FDOT’s Manuals, Standards and Guidelines and Programmatic Agreements</a:t>
          </a:r>
          <a:endParaRPr lang="en-US" sz="1800" kern="1200" dirty="0">
            <a:solidFill>
              <a:schemeClr val="tx1"/>
            </a:solidFill>
          </a:endParaRPr>
        </a:p>
      </dsp:txBody>
      <dsp:txXfrm>
        <a:off x="930759" y="1503115"/>
        <a:ext cx="7690424" cy="429353"/>
      </dsp:txXfrm>
    </dsp:sp>
    <dsp:sp modelId="{BC6B78D1-9FBC-4551-9008-54BD11714437}">
      <dsp:nvSpPr>
        <dsp:cNvPr id="0" name=""/>
        <dsp:cNvSpPr/>
      </dsp:nvSpPr>
      <dsp:spPr>
        <a:xfrm>
          <a:off x="746469" y="1533502"/>
          <a:ext cx="368578" cy="368578"/>
        </a:xfrm>
        <a:prstGeom prst="ellipse">
          <a:avLst/>
        </a:prstGeom>
        <a:solidFill>
          <a:schemeClr val="lt1">
            <a:hueOff val="0"/>
            <a:satOff val="0"/>
            <a:lumOff val="0"/>
            <a:alphaOff val="0"/>
          </a:schemeClr>
        </a:solidFill>
        <a:ln w="19050" cap="flat" cmpd="sng" algn="ctr">
          <a:solidFill>
            <a:schemeClr val="accent2">
              <a:hueOff val="-3522145"/>
              <a:satOff val="-11020"/>
              <a:lumOff val="5098"/>
              <a:alphaOff val="0"/>
            </a:schemeClr>
          </a:solidFill>
          <a:prstDash val="solid"/>
        </a:ln>
        <a:effectLst/>
      </dsp:spPr>
      <dsp:style>
        <a:lnRef idx="2">
          <a:scrgbClr r="0" g="0" b="0"/>
        </a:lnRef>
        <a:fillRef idx="1">
          <a:scrgbClr r="0" g="0" b="0"/>
        </a:fillRef>
        <a:effectRef idx="0">
          <a:scrgbClr r="0" g="0" b="0"/>
        </a:effectRef>
        <a:fontRef idx="minor"/>
      </dsp:style>
    </dsp:sp>
    <dsp:sp modelId="{3C3DC237-7721-4B96-8671-696D7CC87D0F}">
      <dsp:nvSpPr>
        <dsp:cNvPr id="0" name=""/>
        <dsp:cNvSpPr/>
      </dsp:nvSpPr>
      <dsp:spPr>
        <a:xfrm>
          <a:off x="998790" y="2147523"/>
          <a:ext cx="7622392" cy="429353"/>
        </a:xfrm>
        <a:prstGeom prst="rect">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799"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District Quality Control Certification</a:t>
          </a:r>
          <a:endParaRPr lang="en-US" sz="1800" kern="1200" dirty="0">
            <a:solidFill>
              <a:schemeClr val="tx1"/>
            </a:solidFill>
          </a:endParaRPr>
        </a:p>
      </dsp:txBody>
      <dsp:txXfrm>
        <a:off x="998790" y="2147523"/>
        <a:ext cx="7622392" cy="429353"/>
      </dsp:txXfrm>
    </dsp:sp>
    <dsp:sp modelId="{5DB59DF5-8015-4CC6-978B-CFECE2A53FC9}">
      <dsp:nvSpPr>
        <dsp:cNvPr id="0" name=""/>
        <dsp:cNvSpPr/>
      </dsp:nvSpPr>
      <dsp:spPr>
        <a:xfrm>
          <a:off x="814501" y="2177910"/>
          <a:ext cx="368578" cy="368578"/>
        </a:xfrm>
        <a:prstGeom prst="ellipse">
          <a:avLst/>
        </a:prstGeom>
        <a:solidFill>
          <a:schemeClr val="lt1">
            <a:hueOff val="0"/>
            <a:satOff val="0"/>
            <a:lumOff val="0"/>
            <a:alphaOff val="0"/>
          </a:schemeClr>
        </a:solidFill>
        <a:ln w="19050" cap="flat" cmpd="sng" algn="ctr">
          <a:solidFill>
            <a:schemeClr val="accent2">
              <a:hueOff val="-5283218"/>
              <a:satOff val="-16530"/>
              <a:lumOff val="7647"/>
              <a:alphaOff val="0"/>
            </a:schemeClr>
          </a:solidFill>
          <a:prstDash val="solid"/>
        </a:ln>
        <a:effectLst/>
      </dsp:spPr>
      <dsp:style>
        <a:lnRef idx="2">
          <a:scrgbClr r="0" g="0" b="0"/>
        </a:lnRef>
        <a:fillRef idx="1">
          <a:scrgbClr r="0" g="0" b="0"/>
        </a:fillRef>
        <a:effectRef idx="0">
          <a:scrgbClr r="0" g="0" b="0"/>
        </a:effectRef>
        <a:fontRef idx="minor"/>
      </dsp:style>
    </dsp:sp>
    <dsp:sp modelId="{46154F18-36A5-47F4-A999-EECDAEF62681}">
      <dsp:nvSpPr>
        <dsp:cNvPr id="0" name=""/>
        <dsp:cNvSpPr/>
      </dsp:nvSpPr>
      <dsp:spPr>
        <a:xfrm>
          <a:off x="930759" y="2791931"/>
          <a:ext cx="7690424" cy="429353"/>
        </a:xfrm>
        <a:prstGeom prst="rect">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799"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Follow OEM’s NEPA Review Process</a:t>
          </a:r>
          <a:endParaRPr lang="en-US" sz="1800" kern="1200" dirty="0">
            <a:solidFill>
              <a:schemeClr val="tx1"/>
            </a:solidFill>
          </a:endParaRPr>
        </a:p>
      </dsp:txBody>
      <dsp:txXfrm>
        <a:off x="930759" y="2791931"/>
        <a:ext cx="7690424" cy="429353"/>
      </dsp:txXfrm>
    </dsp:sp>
    <dsp:sp modelId="{F25A7965-0E33-430D-97C2-DA51074FC5FC}">
      <dsp:nvSpPr>
        <dsp:cNvPr id="0" name=""/>
        <dsp:cNvSpPr/>
      </dsp:nvSpPr>
      <dsp:spPr>
        <a:xfrm>
          <a:off x="746469" y="2822318"/>
          <a:ext cx="368578" cy="368578"/>
        </a:xfrm>
        <a:prstGeom prst="ellipse">
          <a:avLst/>
        </a:prstGeom>
        <a:solidFill>
          <a:schemeClr val="lt1">
            <a:hueOff val="0"/>
            <a:satOff val="0"/>
            <a:lumOff val="0"/>
            <a:alphaOff val="0"/>
          </a:schemeClr>
        </a:solidFill>
        <a:ln w="19050" cap="flat" cmpd="sng" algn="ctr">
          <a:solidFill>
            <a:schemeClr val="accent2">
              <a:hueOff val="-7044290"/>
              <a:satOff val="-22039"/>
              <a:lumOff val="10196"/>
              <a:alphaOff val="0"/>
            </a:schemeClr>
          </a:solidFill>
          <a:prstDash val="solid"/>
        </a:ln>
        <a:effectLst/>
      </dsp:spPr>
      <dsp:style>
        <a:lnRef idx="2">
          <a:scrgbClr r="0" g="0" b="0"/>
        </a:lnRef>
        <a:fillRef idx="1">
          <a:scrgbClr r="0" g="0" b="0"/>
        </a:fillRef>
        <a:effectRef idx="0">
          <a:scrgbClr r="0" g="0" b="0"/>
        </a:effectRef>
        <a:fontRef idx="minor"/>
      </dsp:style>
    </dsp:sp>
    <dsp:sp modelId="{96AEAB0C-EA71-4C7C-BB2E-AA33A12E48F3}">
      <dsp:nvSpPr>
        <dsp:cNvPr id="0" name=""/>
        <dsp:cNvSpPr/>
      </dsp:nvSpPr>
      <dsp:spPr>
        <a:xfrm>
          <a:off x="717688" y="3435867"/>
          <a:ext cx="7903494" cy="429353"/>
        </a:xfrm>
        <a:prstGeom prst="rect">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799"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tx1"/>
              </a:solidFill>
            </a:rPr>
            <a:t>Additional requirements based on Class of Action significance</a:t>
          </a:r>
          <a:endParaRPr lang="en-US" sz="1800" kern="1200" dirty="0">
            <a:solidFill>
              <a:schemeClr val="tx1"/>
            </a:solidFill>
          </a:endParaRPr>
        </a:p>
      </dsp:txBody>
      <dsp:txXfrm>
        <a:off x="717688" y="3435867"/>
        <a:ext cx="7903494" cy="429353"/>
      </dsp:txXfrm>
    </dsp:sp>
    <dsp:sp modelId="{FA155C97-0257-4118-970E-2A51277A3948}">
      <dsp:nvSpPr>
        <dsp:cNvPr id="0" name=""/>
        <dsp:cNvSpPr/>
      </dsp:nvSpPr>
      <dsp:spPr>
        <a:xfrm>
          <a:off x="533399" y="3466254"/>
          <a:ext cx="368578" cy="368578"/>
        </a:xfrm>
        <a:prstGeom prst="ellipse">
          <a:avLst/>
        </a:prstGeom>
        <a:solidFill>
          <a:schemeClr val="lt1">
            <a:hueOff val="0"/>
            <a:satOff val="0"/>
            <a:lumOff val="0"/>
            <a:alphaOff val="0"/>
          </a:schemeClr>
        </a:solidFill>
        <a:ln w="19050" cap="flat" cmpd="sng" algn="ctr">
          <a:solidFill>
            <a:schemeClr val="accent2">
              <a:hueOff val="-8805363"/>
              <a:satOff val="-27549"/>
              <a:lumOff val="12745"/>
              <a:alphaOff val="0"/>
            </a:schemeClr>
          </a:solidFill>
          <a:prstDash val="solid"/>
        </a:ln>
        <a:effectLst/>
      </dsp:spPr>
      <dsp:style>
        <a:lnRef idx="2">
          <a:scrgbClr r="0" g="0" b="0"/>
        </a:lnRef>
        <a:fillRef idx="1">
          <a:scrgbClr r="0" g="0" b="0"/>
        </a:fillRef>
        <a:effectRef idx="0">
          <a:scrgbClr r="0" g="0" b="0"/>
        </a:effectRef>
        <a:fontRef idx="minor"/>
      </dsp:style>
    </dsp:sp>
    <dsp:sp modelId="{A533268F-5013-4ABF-8EBA-B3E7DEA6F382}">
      <dsp:nvSpPr>
        <dsp:cNvPr id="0" name=""/>
        <dsp:cNvSpPr/>
      </dsp:nvSpPr>
      <dsp:spPr>
        <a:xfrm>
          <a:off x="328870" y="4080275"/>
          <a:ext cx="8292312" cy="429353"/>
        </a:xfrm>
        <a:prstGeom prst="rect">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0799"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NEPA Assignment Program Quality Assurance / Quality Control Plan</a:t>
          </a:r>
        </a:p>
      </dsp:txBody>
      <dsp:txXfrm>
        <a:off x="328870" y="4080275"/>
        <a:ext cx="8292312" cy="429353"/>
      </dsp:txXfrm>
    </dsp:sp>
    <dsp:sp modelId="{C2EAD0DF-149B-490D-9966-3FBFF0C6D4B2}">
      <dsp:nvSpPr>
        <dsp:cNvPr id="0" name=""/>
        <dsp:cNvSpPr/>
      </dsp:nvSpPr>
      <dsp:spPr>
        <a:xfrm>
          <a:off x="144581" y="4110662"/>
          <a:ext cx="368578" cy="368578"/>
        </a:xfrm>
        <a:prstGeom prst="ellipse">
          <a:avLst/>
        </a:prstGeom>
        <a:solidFill>
          <a:schemeClr val="lt1">
            <a:hueOff val="0"/>
            <a:satOff val="0"/>
            <a:lumOff val="0"/>
            <a:alphaOff val="0"/>
          </a:schemeClr>
        </a:solidFill>
        <a:ln w="19050" cap="flat" cmpd="sng" algn="ctr">
          <a:solidFill>
            <a:schemeClr val="accent2">
              <a:hueOff val="-10566435"/>
              <a:satOff val="-33059"/>
              <a:lumOff val="1529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F421A-7DD9-4719-A8B9-5D2A698C9EB7}">
      <dsp:nvSpPr>
        <dsp:cNvPr id="0" name=""/>
        <dsp:cNvSpPr/>
      </dsp:nvSpPr>
      <dsp:spPr>
        <a:xfrm>
          <a:off x="1507984" y="1030028"/>
          <a:ext cx="315328" cy="91440"/>
        </a:xfrm>
        <a:custGeom>
          <a:avLst/>
          <a:gdLst/>
          <a:ahLst/>
          <a:cxnLst/>
          <a:rect l="0" t="0" r="0" b="0"/>
          <a:pathLst>
            <a:path>
              <a:moveTo>
                <a:pt x="0" y="45720"/>
              </a:moveTo>
              <a:lnTo>
                <a:pt x="315328" y="45720"/>
              </a:lnTo>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57000" y="1074018"/>
        <a:ext cx="17296" cy="3459"/>
      </dsp:txXfrm>
    </dsp:sp>
    <dsp:sp modelId="{85BE8148-E1C6-4FA4-89A3-EB564BD3014A}">
      <dsp:nvSpPr>
        <dsp:cNvPr id="0" name=""/>
        <dsp:cNvSpPr/>
      </dsp:nvSpPr>
      <dsp:spPr>
        <a:xfrm>
          <a:off x="5746" y="624536"/>
          <a:ext cx="1504038" cy="90242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t>ETDM Screening; Scope of Services Finalized; Advance Notification; Class of Action evaluation </a:t>
          </a:r>
        </a:p>
        <a:p>
          <a:pPr marL="0" lvl="0" indent="0" algn="ctr" defTabSz="444500">
            <a:lnSpc>
              <a:spcPct val="90000"/>
            </a:lnSpc>
            <a:spcBef>
              <a:spcPct val="0"/>
            </a:spcBef>
            <a:spcAft>
              <a:spcPct val="35000"/>
            </a:spcAft>
            <a:buNone/>
          </a:pPr>
          <a:r>
            <a:rPr lang="en-US" sz="1000" b="1" kern="1200" dirty="0"/>
            <a:t>(1)(2)</a:t>
          </a:r>
        </a:p>
      </dsp:txBody>
      <dsp:txXfrm>
        <a:off x="5746" y="624536"/>
        <a:ext cx="1504038" cy="902423"/>
      </dsp:txXfrm>
    </dsp:sp>
    <dsp:sp modelId="{044B1488-BE7B-483D-84C6-AE06A3E61E55}">
      <dsp:nvSpPr>
        <dsp:cNvPr id="0" name=""/>
        <dsp:cNvSpPr/>
      </dsp:nvSpPr>
      <dsp:spPr>
        <a:xfrm>
          <a:off x="3357951" y="1030028"/>
          <a:ext cx="315328" cy="91440"/>
        </a:xfrm>
        <a:custGeom>
          <a:avLst/>
          <a:gdLst/>
          <a:ahLst/>
          <a:cxnLst/>
          <a:rect l="0" t="0" r="0" b="0"/>
          <a:pathLst>
            <a:path>
              <a:moveTo>
                <a:pt x="0" y="45720"/>
              </a:moveTo>
              <a:lnTo>
                <a:pt x="315328" y="45720"/>
              </a:lnTo>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06968" y="1074018"/>
        <a:ext cx="17296" cy="3459"/>
      </dsp:txXfrm>
    </dsp:sp>
    <dsp:sp modelId="{93F97891-CBBD-4F65-B775-F056BA6E28AE}">
      <dsp:nvSpPr>
        <dsp:cNvPr id="0" name=""/>
        <dsp:cNvSpPr/>
      </dsp:nvSpPr>
      <dsp:spPr>
        <a:xfrm>
          <a:off x="1855713" y="624536"/>
          <a:ext cx="1504038" cy="90242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t>Project Initiation</a:t>
          </a:r>
        </a:p>
      </dsp:txBody>
      <dsp:txXfrm>
        <a:off x="1855713" y="624536"/>
        <a:ext cx="1504038" cy="902423"/>
      </dsp:txXfrm>
    </dsp:sp>
    <dsp:sp modelId="{66813C66-EB7D-4608-AABC-8F226B08E6B7}">
      <dsp:nvSpPr>
        <dsp:cNvPr id="0" name=""/>
        <dsp:cNvSpPr/>
      </dsp:nvSpPr>
      <dsp:spPr>
        <a:xfrm>
          <a:off x="5207919" y="1030028"/>
          <a:ext cx="315328" cy="91440"/>
        </a:xfrm>
        <a:custGeom>
          <a:avLst/>
          <a:gdLst/>
          <a:ahLst/>
          <a:cxnLst/>
          <a:rect l="0" t="0" r="0" b="0"/>
          <a:pathLst>
            <a:path>
              <a:moveTo>
                <a:pt x="0" y="45720"/>
              </a:moveTo>
              <a:lnTo>
                <a:pt x="315328" y="45720"/>
              </a:lnTo>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6935" y="1074018"/>
        <a:ext cx="17296" cy="3459"/>
      </dsp:txXfrm>
    </dsp:sp>
    <dsp:sp modelId="{15312B71-8BC1-4D31-8D9C-AC37F70A44A3}">
      <dsp:nvSpPr>
        <dsp:cNvPr id="0" name=""/>
        <dsp:cNvSpPr/>
      </dsp:nvSpPr>
      <dsp:spPr>
        <a:xfrm>
          <a:off x="3705680" y="624536"/>
          <a:ext cx="1504038" cy="90242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t>Technical Studies</a:t>
          </a:r>
        </a:p>
      </dsp:txBody>
      <dsp:txXfrm>
        <a:off x="3705680" y="624536"/>
        <a:ext cx="1504038" cy="902423"/>
      </dsp:txXfrm>
    </dsp:sp>
    <dsp:sp modelId="{9F1D3FCA-A683-41E4-97C9-69D2D47FA97F}">
      <dsp:nvSpPr>
        <dsp:cNvPr id="0" name=""/>
        <dsp:cNvSpPr/>
      </dsp:nvSpPr>
      <dsp:spPr>
        <a:xfrm>
          <a:off x="7057886" y="1030028"/>
          <a:ext cx="315328" cy="91440"/>
        </a:xfrm>
        <a:custGeom>
          <a:avLst/>
          <a:gdLst/>
          <a:ahLst/>
          <a:cxnLst/>
          <a:rect l="0" t="0" r="0" b="0"/>
          <a:pathLst>
            <a:path>
              <a:moveTo>
                <a:pt x="0" y="45720"/>
              </a:moveTo>
              <a:lnTo>
                <a:pt x="315328" y="45720"/>
              </a:lnTo>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06902" y="1074018"/>
        <a:ext cx="17296" cy="3459"/>
      </dsp:txXfrm>
    </dsp:sp>
    <dsp:sp modelId="{E1895E62-48E3-4D4A-9C83-1193177DF17B}">
      <dsp:nvSpPr>
        <dsp:cNvPr id="0" name=""/>
        <dsp:cNvSpPr/>
      </dsp:nvSpPr>
      <dsp:spPr>
        <a:xfrm>
          <a:off x="5555648" y="624536"/>
          <a:ext cx="1504038" cy="90242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t>District Review of Technical Studies</a:t>
          </a:r>
        </a:p>
      </dsp:txBody>
      <dsp:txXfrm>
        <a:off x="5555648" y="624536"/>
        <a:ext cx="1504038" cy="902423"/>
      </dsp:txXfrm>
    </dsp:sp>
    <dsp:sp modelId="{7E8AA0FE-B227-4FD9-BF2F-5319203B16B0}">
      <dsp:nvSpPr>
        <dsp:cNvPr id="0" name=""/>
        <dsp:cNvSpPr/>
      </dsp:nvSpPr>
      <dsp:spPr>
        <a:xfrm>
          <a:off x="757765" y="1525159"/>
          <a:ext cx="7399869" cy="315328"/>
        </a:xfrm>
        <a:custGeom>
          <a:avLst/>
          <a:gdLst/>
          <a:ahLst/>
          <a:cxnLst/>
          <a:rect l="0" t="0" r="0" b="0"/>
          <a:pathLst>
            <a:path>
              <a:moveTo>
                <a:pt x="7399869" y="0"/>
              </a:moveTo>
              <a:lnTo>
                <a:pt x="7399869" y="174764"/>
              </a:lnTo>
              <a:lnTo>
                <a:pt x="0" y="174764"/>
              </a:lnTo>
              <a:lnTo>
                <a:pt x="0" y="315328"/>
              </a:lnTo>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72501" y="1681094"/>
        <a:ext cx="370397" cy="3459"/>
      </dsp:txXfrm>
    </dsp:sp>
    <dsp:sp modelId="{E2F6C003-1C12-4DB6-88F3-D7F171A62A2F}">
      <dsp:nvSpPr>
        <dsp:cNvPr id="0" name=""/>
        <dsp:cNvSpPr/>
      </dsp:nvSpPr>
      <dsp:spPr>
        <a:xfrm>
          <a:off x="7405615" y="624536"/>
          <a:ext cx="1504038" cy="90242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t>Prepare Draft Environmental Document</a:t>
          </a:r>
        </a:p>
      </dsp:txBody>
      <dsp:txXfrm>
        <a:off x="7405615" y="624536"/>
        <a:ext cx="1504038" cy="902423"/>
      </dsp:txXfrm>
    </dsp:sp>
    <dsp:sp modelId="{8CDCF1CE-6F2D-496F-A9E7-55AEC935FD41}">
      <dsp:nvSpPr>
        <dsp:cNvPr id="0" name=""/>
        <dsp:cNvSpPr/>
      </dsp:nvSpPr>
      <dsp:spPr>
        <a:xfrm>
          <a:off x="1507984" y="2278380"/>
          <a:ext cx="315328" cy="91440"/>
        </a:xfrm>
        <a:custGeom>
          <a:avLst/>
          <a:gdLst/>
          <a:ahLst/>
          <a:cxnLst/>
          <a:rect l="0" t="0" r="0" b="0"/>
          <a:pathLst>
            <a:path>
              <a:moveTo>
                <a:pt x="0" y="45720"/>
              </a:moveTo>
              <a:lnTo>
                <a:pt x="315328" y="45720"/>
              </a:lnTo>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57000" y="2322370"/>
        <a:ext cx="17296" cy="3459"/>
      </dsp:txXfrm>
    </dsp:sp>
    <dsp:sp modelId="{E8B47F7E-C02D-4EB1-969F-FE50B0BB190F}">
      <dsp:nvSpPr>
        <dsp:cNvPr id="0" name=""/>
        <dsp:cNvSpPr/>
      </dsp:nvSpPr>
      <dsp:spPr>
        <a:xfrm>
          <a:off x="5746" y="1872888"/>
          <a:ext cx="1504038" cy="90242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t>District Quality Control Certification prior to submittal to OEM</a:t>
          </a:r>
        </a:p>
      </dsp:txBody>
      <dsp:txXfrm>
        <a:off x="5746" y="1872888"/>
        <a:ext cx="1504038" cy="902423"/>
      </dsp:txXfrm>
    </dsp:sp>
    <dsp:sp modelId="{90C76BEB-AA6B-4792-952D-05E9BC9AB289}">
      <dsp:nvSpPr>
        <dsp:cNvPr id="0" name=""/>
        <dsp:cNvSpPr/>
      </dsp:nvSpPr>
      <dsp:spPr>
        <a:xfrm>
          <a:off x="3357951" y="2278380"/>
          <a:ext cx="315328" cy="91440"/>
        </a:xfrm>
        <a:custGeom>
          <a:avLst/>
          <a:gdLst/>
          <a:ahLst/>
          <a:cxnLst/>
          <a:rect l="0" t="0" r="0" b="0"/>
          <a:pathLst>
            <a:path>
              <a:moveTo>
                <a:pt x="0" y="45720"/>
              </a:moveTo>
              <a:lnTo>
                <a:pt x="315328" y="45720"/>
              </a:lnTo>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06968" y="2322370"/>
        <a:ext cx="17296" cy="3459"/>
      </dsp:txXfrm>
    </dsp:sp>
    <dsp:sp modelId="{26637345-8D48-472A-959A-8A7B8AA51E80}">
      <dsp:nvSpPr>
        <dsp:cNvPr id="0" name=""/>
        <dsp:cNvSpPr/>
      </dsp:nvSpPr>
      <dsp:spPr>
        <a:xfrm>
          <a:off x="1855713" y="1872888"/>
          <a:ext cx="1504038" cy="90242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t>OEM and Legal </a:t>
          </a:r>
          <a:br>
            <a:rPr lang="en-US" sz="1000" b="1" kern="1200" dirty="0"/>
          </a:br>
          <a:r>
            <a:rPr lang="en-US" sz="1000" b="1" kern="1200" dirty="0"/>
            <a:t>Document Review </a:t>
          </a:r>
          <a:br>
            <a:rPr lang="en-US" sz="1000" b="1" kern="1200" dirty="0"/>
          </a:br>
          <a:r>
            <a:rPr lang="en-US" sz="1000" b="1" kern="1200" dirty="0"/>
            <a:t>(3)</a:t>
          </a:r>
        </a:p>
      </dsp:txBody>
      <dsp:txXfrm>
        <a:off x="1855713" y="1872888"/>
        <a:ext cx="1504038" cy="902423"/>
      </dsp:txXfrm>
    </dsp:sp>
    <dsp:sp modelId="{DD82082F-28F3-40B6-9AF8-2DC73A85F313}">
      <dsp:nvSpPr>
        <dsp:cNvPr id="0" name=""/>
        <dsp:cNvSpPr/>
      </dsp:nvSpPr>
      <dsp:spPr>
        <a:xfrm>
          <a:off x="5207919" y="2278380"/>
          <a:ext cx="315328" cy="91440"/>
        </a:xfrm>
        <a:custGeom>
          <a:avLst/>
          <a:gdLst/>
          <a:ahLst/>
          <a:cxnLst/>
          <a:rect l="0" t="0" r="0" b="0"/>
          <a:pathLst>
            <a:path>
              <a:moveTo>
                <a:pt x="0" y="45720"/>
              </a:moveTo>
              <a:lnTo>
                <a:pt x="315328" y="45720"/>
              </a:lnTo>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6935" y="2322370"/>
        <a:ext cx="17296" cy="3459"/>
      </dsp:txXfrm>
    </dsp:sp>
    <dsp:sp modelId="{14CFA887-9ACF-423F-BC78-F827142DE217}">
      <dsp:nvSpPr>
        <dsp:cNvPr id="0" name=""/>
        <dsp:cNvSpPr/>
      </dsp:nvSpPr>
      <dsp:spPr>
        <a:xfrm>
          <a:off x="3705680" y="1872888"/>
          <a:ext cx="1504038" cy="90242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t>District Updates Draft Environmental Document</a:t>
          </a:r>
        </a:p>
      </dsp:txBody>
      <dsp:txXfrm>
        <a:off x="3705680" y="1872888"/>
        <a:ext cx="1504038" cy="902423"/>
      </dsp:txXfrm>
    </dsp:sp>
    <dsp:sp modelId="{5793E504-AF6A-41E7-BF8E-548067E0BB7B}">
      <dsp:nvSpPr>
        <dsp:cNvPr id="0" name=""/>
        <dsp:cNvSpPr/>
      </dsp:nvSpPr>
      <dsp:spPr>
        <a:xfrm>
          <a:off x="7057886" y="2278380"/>
          <a:ext cx="315328" cy="91440"/>
        </a:xfrm>
        <a:custGeom>
          <a:avLst/>
          <a:gdLst/>
          <a:ahLst/>
          <a:cxnLst/>
          <a:rect l="0" t="0" r="0" b="0"/>
          <a:pathLst>
            <a:path>
              <a:moveTo>
                <a:pt x="0" y="45720"/>
              </a:moveTo>
              <a:lnTo>
                <a:pt x="315328" y="45720"/>
              </a:lnTo>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06902" y="2322370"/>
        <a:ext cx="17296" cy="3459"/>
      </dsp:txXfrm>
    </dsp:sp>
    <dsp:sp modelId="{5FC4A716-0C24-4F13-8506-63A2F1AD1388}">
      <dsp:nvSpPr>
        <dsp:cNvPr id="0" name=""/>
        <dsp:cNvSpPr/>
      </dsp:nvSpPr>
      <dsp:spPr>
        <a:xfrm>
          <a:off x="5555648" y="1872888"/>
          <a:ext cx="1504038" cy="90242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t>OEM and Legal </a:t>
          </a:r>
          <a:br>
            <a:rPr lang="en-US" sz="1000" b="1" kern="1200" dirty="0"/>
          </a:br>
          <a:r>
            <a:rPr lang="en-US" sz="1000" b="1" kern="1200" dirty="0"/>
            <a:t>Review and Approval</a:t>
          </a:r>
        </a:p>
      </dsp:txBody>
      <dsp:txXfrm>
        <a:off x="5555648" y="1872888"/>
        <a:ext cx="1504038" cy="902423"/>
      </dsp:txXfrm>
    </dsp:sp>
    <dsp:sp modelId="{99920F50-DE03-4825-BC31-CAEC9B934AEC}">
      <dsp:nvSpPr>
        <dsp:cNvPr id="0" name=""/>
        <dsp:cNvSpPr/>
      </dsp:nvSpPr>
      <dsp:spPr>
        <a:xfrm>
          <a:off x="757765" y="2773511"/>
          <a:ext cx="7399869" cy="315328"/>
        </a:xfrm>
        <a:custGeom>
          <a:avLst/>
          <a:gdLst/>
          <a:ahLst/>
          <a:cxnLst/>
          <a:rect l="0" t="0" r="0" b="0"/>
          <a:pathLst>
            <a:path>
              <a:moveTo>
                <a:pt x="7399869" y="0"/>
              </a:moveTo>
              <a:lnTo>
                <a:pt x="7399869" y="174764"/>
              </a:lnTo>
              <a:lnTo>
                <a:pt x="0" y="174764"/>
              </a:lnTo>
              <a:lnTo>
                <a:pt x="0" y="315328"/>
              </a:lnTo>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72501" y="2929446"/>
        <a:ext cx="370397" cy="3459"/>
      </dsp:txXfrm>
    </dsp:sp>
    <dsp:sp modelId="{636E0613-7C75-4528-BBD2-B0B2DB8B214F}">
      <dsp:nvSpPr>
        <dsp:cNvPr id="0" name=""/>
        <dsp:cNvSpPr/>
      </dsp:nvSpPr>
      <dsp:spPr>
        <a:xfrm>
          <a:off x="7405615" y="1872888"/>
          <a:ext cx="1504038" cy="90242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t>Public Hearing</a:t>
          </a:r>
        </a:p>
      </dsp:txBody>
      <dsp:txXfrm>
        <a:off x="7405615" y="1872888"/>
        <a:ext cx="1504038" cy="902423"/>
      </dsp:txXfrm>
    </dsp:sp>
    <dsp:sp modelId="{C8CDC052-ACEA-4FFC-9C8A-1D6525E2F1C9}">
      <dsp:nvSpPr>
        <dsp:cNvPr id="0" name=""/>
        <dsp:cNvSpPr/>
      </dsp:nvSpPr>
      <dsp:spPr>
        <a:xfrm>
          <a:off x="1507984" y="3526731"/>
          <a:ext cx="315328" cy="91440"/>
        </a:xfrm>
        <a:custGeom>
          <a:avLst/>
          <a:gdLst/>
          <a:ahLst/>
          <a:cxnLst/>
          <a:rect l="0" t="0" r="0" b="0"/>
          <a:pathLst>
            <a:path>
              <a:moveTo>
                <a:pt x="0" y="45720"/>
              </a:moveTo>
              <a:lnTo>
                <a:pt x="315328" y="45720"/>
              </a:lnTo>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57000" y="3570722"/>
        <a:ext cx="17296" cy="3459"/>
      </dsp:txXfrm>
    </dsp:sp>
    <dsp:sp modelId="{C5ACE6FD-1CF7-493D-84B7-133EAA8689B6}">
      <dsp:nvSpPr>
        <dsp:cNvPr id="0" name=""/>
        <dsp:cNvSpPr/>
      </dsp:nvSpPr>
      <dsp:spPr>
        <a:xfrm>
          <a:off x="5746" y="3121240"/>
          <a:ext cx="1504038" cy="90242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t>District Updates Final Document</a:t>
          </a:r>
        </a:p>
      </dsp:txBody>
      <dsp:txXfrm>
        <a:off x="5746" y="3121240"/>
        <a:ext cx="1504038" cy="902423"/>
      </dsp:txXfrm>
    </dsp:sp>
    <dsp:sp modelId="{1B7B9ACE-EB1D-4593-9862-928CF8C3ABCD}">
      <dsp:nvSpPr>
        <dsp:cNvPr id="0" name=""/>
        <dsp:cNvSpPr/>
      </dsp:nvSpPr>
      <dsp:spPr>
        <a:xfrm>
          <a:off x="3357951" y="3526731"/>
          <a:ext cx="315328" cy="91440"/>
        </a:xfrm>
        <a:custGeom>
          <a:avLst/>
          <a:gdLst/>
          <a:ahLst/>
          <a:cxnLst/>
          <a:rect l="0" t="0" r="0" b="0"/>
          <a:pathLst>
            <a:path>
              <a:moveTo>
                <a:pt x="0" y="45720"/>
              </a:moveTo>
              <a:lnTo>
                <a:pt x="315328" y="45720"/>
              </a:lnTo>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06968" y="3570722"/>
        <a:ext cx="17296" cy="3459"/>
      </dsp:txXfrm>
    </dsp:sp>
    <dsp:sp modelId="{171B9508-3D94-472F-82C9-AC37A178B620}">
      <dsp:nvSpPr>
        <dsp:cNvPr id="0" name=""/>
        <dsp:cNvSpPr/>
      </dsp:nvSpPr>
      <dsp:spPr>
        <a:xfrm>
          <a:off x="1855713" y="3121240"/>
          <a:ext cx="1504038" cy="90242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t>OEM and Legal</a:t>
          </a:r>
          <a:br>
            <a:rPr lang="en-US" sz="1000" b="1" kern="1200" dirty="0"/>
          </a:br>
          <a:r>
            <a:rPr lang="en-US" sz="1000" b="1" kern="1200" dirty="0"/>
            <a:t>Review of Final Document</a:t>
          </a:r>
        </a:p>
      </dsp:txBody>
      <dsp:txXfrm>
        <a:off x="1855713" y="3121240"/>
        <a:ext cx="1504038" cy="902423"/>
      </dsp:txXfrm>
    </dsp:sp>
    <dsp:sp modelId="{9D590B98-0D20-463F-8A3D-ECF01E41C175}">
      <dsp:nvSpPr>
        <dsp:cNvPr id="0" name=""/>
        <dsp:cNvSpPr/>
      </dsp:nvSpPr>
      <dsp:spPr>
        <a:xfrm>
          <a:off x="5207919" y="3526731"/>
          <a:ext cx="315328" cy="91440"/>
        </a:xfrm>
        <a:custGeom>
          <a:avLst/>
          <a:gdLst/>
          <a:ahLst/>
          <a:cxnLst/>
          <a:rect l="0" t="0" r="0" b="0"/>
          <a:pathLst>
            <a:path>
              <a:moveTo>
                <a:pt x="0" y="45720"/>
              </a:moveTo>
              <a:lnTo>
                <a:pt x="315328" y="45720"/>
              </a:lnTo>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6935" y="3570722"/>
        <a:ext cx="17296" cy="3459"/>
      </dsp:txXfrm>
    </dsp:sp>
    <dsp:sp modelId="{6F08A6F9-C170-4F66-9785-C69568B7DBC1}">
      <dsp:nvSpPr>
        <dsp:cNvPr id="0" name=""/>
        <dsp:cNvSpPr/>
      </dsp:nvSpPr>
      <dsp:spPr>
        <a:xfrm>
          <a:off x="3705680" y="3121240"/>
          <a:ext cx="1504038" cy="90242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t>District Certifies Final Document</a:t>
          </a:r>
        </a:p>
      </dsp:txBody>
      <dsp:txXfrm>
        <a:off x="3705680" y="3121240"/>
        <a:ext cx="1504038" cy="902423"/>
      </dsp:txXfrm>
    </dsp:sp>
    <dsp:sp modelId="{09657418-2B75-4AB7-871E-F5EDE96DB0B1}">
      <dsp:nvSpPr>
        <dsp:cNvPr id="0" name=""/>
        <dsp:cNvSpPr/>
      </dsp:nvSpPr>
      <dsp:spPr>
        <a:xfrm>
          <a:off x="7057886" y="3526731"/>
          <a:ext cx="315328" cy="91440"/>
        </a:xfrm>
        <a:custGeom>
          <a:avLst/>
          <a:gdLst/>
          <a:ahLst/>
          <a:cxnLst/>
          <a:rect l="0" t="0" r="0" b="0"/>
          <a:pathLst>
            <a:path>
              <a:moveTo>
                <a:pt x="0" y="45720"/>
              </a:moveTo>
              <a:lnTo>
                <a:pt x="315328" y="45720"/>
              </a:lnTo>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06902" y="3570722"/>
        <a:ext cx="17296" cy="3459"/>
      </dsp:txXfrm>
    </dsp:sp>
    <dsp:sp modelId="{4C85F00C-6B03-4701-896D-2C0A7254EFB9}">
      <dsp:nvSpPr>
        <dsp:cNvPr id="0" name=""/>
        <dsp:cNvSpPr/>
      </dsp:nvSpPr>
      <dsp:spPr>
        <a:xfrm>
          <a:off x="5555648" y="3121240"/>
          <a:ext cx="1504038" cy="90242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t>OEM Approves Final Document; Location and Design Concept Acceptance</a:t>
          </a:r>
        </a:p>
      </dsp:txBody>
      <dsp:txXfrm>
        <a:off x="5555648" y="3121240"/>
        <a:ext cx="1504038" cy="902423"/>
      </dsp:txXfrm>
    </dsp:sp>
    <dsp:sp modelId="{1610A4D6-DC8C-44B7-B7D2-3EC37DB7FEA3}">
      <dsp:nvSpPr>
        <dsp:cNvPr id="0" name=""/>
        <dsp:cNvSpPr/>
      </dsp:nvSpPr>
      <dsp:spPr>
        <a:xfrm>
          <a:off x="7405615" y="3121240"/>
          <a:ext cx="1504038" cy="902423"/>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b="1" kern="1200" dirty="0"/>
            <a:t>Additional Steps for FONSI/ROD (Publication and Limitation of Claims)</a:t>
          </a:r>
        </a:p>
      </dsp:txBody>
      <dsp:txXfrm>
        <a:off x="7405615" y="3121240"/>
        <a:ext cx="1504038" cy="902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00CA4-6DFA-44DD-AED8-CC250F180D21}">
      <dsp:nvSpPr>
        <dsp:cNvPr id="0" name=""/>
        <dsp:cNvSpPr/>
      </dsp:nvSpPr>
      <dsp:spPr>
        <a:xfrm>
          <a:off x="2742158" y="1402600"/>
          <a:ext cx="3354883" cy="3354883"/>
        </a:xfrm>
        <a:prstGeom prst="ellipse">
          <a:avLst/>
        </a:prstGeom>
        <a:noFill/>
        <a:ln w="5080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233469" y="1893911"/>
        <a:ext cx="2372261" cy="2372261"/>
      </dsp:txXfrm>
    </dsp:sp>
    <dsp:sp modelId="{B3C4A43C-BE5B-4EAA-B2C3-7A1AC4F747A8}">
      <dsp:nvSpPr>
        <dsp:cNvPr id="0" name=""/>
        <dsp:cNvSpPr/>
      </dsp:nvSpPr>
      <dsp:spPr>
        <a:xfrm>
          <a:off x="3580879" y="55288"/>
          <a:ext cx="1677441" cy="1677441"/>
        </a:xfrm>
        <a:prstGeom prst="ellipse">
          <a:avLst/>
        </a:prstGeom>
        <a:solidFill>
          <a:srgbClr val="92D050">
            <a:alpha val="69804"/>
          </a:srgbClr>
        </a:solidFill>
        <a:ln w="762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Assigns Project Lead Review Team                    1 Engineer and  1 Environmental Analyst</a:t>
          </a:r>
        </a:p>
      </dsp:txBody>
      <dsp:txXfrm>
        <a:off x="3826535" y="300944"/>
        <a:ext cx="1186129" cy="1186129"/>
      </dsp:txXfrm>
    </dsp:sp>
    <dsp:sp modelId="{EF23ECB0-5C56-423F-B4C1-CC55A8F2917A}">
      <dsp:nvSpPr>
        <dsp:cNvPr id="0" name=""/>
        <dsp:cNvSpPr/>
      </dsp:nvSpPr>
      <dsp:spPr>
        <a:xfrm>
          <a:off x="5289988" y="878352"/>
          <a:ext cx="1677441" cy="1677441"/>
        </a:xfrm>
        <a:prstGeom prst="ellipse">
          <a:avLst/>
        </a:prstGeom>
        <a:solidFill>
          <a:schemeClr val="tx2">
            <a:alpha val="69804"/>
          </a:schemeClr>
        </a:solidFill>
        <a:ln w="762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Coordinate with Districts to determine project issues</a:t>
          </a:r>
        </a:p>
      </dsp:txBody>
      <dsp:txXfrm>
        <a:off x="5535644" y="1124008"/>
        <a:ext cx="1186129" cy="1186129"/>
      </dsp:txXfrm>
    </dsp:sp>
    <dsp:sp modelId="{6DD49F62-B816-4485-ABA2-508B35715316}">
      <dsp:nvSpPr>
        <dsp:cNvPr id="0" name=""/>
        <dsp:cNvSpPr/>
      </dsp:nvSpPr>
      <dsp:spPr>
        <a:xfrm>
          <a:off x="5712104" y="2727760"/>
          <a:ext cx="1677441" cy="1677441"/>
        </a:xfrm>
        <a:prstGeom prst="ellipse">
          <a:avLst/>
        </a:prstGeom>
        <a:solidFill>
          <a:srgbClr val="FF0000">
            <a:alpha val="50000"/>
          </a:srgbClr>
        </a:solidFill>
        <a:ln w="762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Assigns Subject Matter Experts (SMEs) as necessary</a:t>
          </a:r>
        </a:p>
      </dsp:txBody>
      <dsp:txXfrm>
        <a:off x="5957760" y="2973416"/>
        <a:ext cx="1186129" cy="1186129"/>
      </dsp:txXfrm>
    </dsp:sp>
    <dsp:sp modelId="{0E2ECCAE-97CB-48FD-A484-6C99A9F3AFF1}">
      <dsp:nvSpPr>
        <dsp:cNvPr id="0" name=""/>
        <dsp:cNvSpPr/>
      </dsp:nvSpPr>
      <dsp:spPr>
        <a:xfrm>
          <a:off x="4529363" y="4210869"/>
          <a:ext cx="1677441" cy="1677441"/>
        </a:xfrm>
        <a:prstGeom prst="ellipse">
          <a:avLst/>
        </a:prstGeom>
        <a:solidFill>
          <a:srgbClr val="800080">
            <a:alpha val="69804"/>
          </a:srgbClr>
        </a:solidFill>
        <a:ln w="762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Provide support to district throughout PD&amp;E study</a:t>
          </a:r>
        </a:p>
      </dsp:txBody>
      <dsp:txXfrm>
        <a:off x="4775019" y="4456525"/>
        <a:ext cx="1186129" cy="1186129"/>
      </dsp:txXfrm>
    </dsp:sp>
    <dsp:sp modelId="{A3A84D4A-D845-4845-B33C-95FD7D06ADF8}">
      <dsp:nvSpPr>
        <dsp:cNvPr id="0" name=""/>
        <dsp:cNvSpPr/>
      </dsp:nvSpPr>
      <dsp:spPr>
        <a:xfrm>
          <a:off x="2632394" y="4210869"/>
          <a:ext cx="1677441" cy="1677441"/>
        </a:xfrm>
        <a:prstGeom prst="ellipse">
          <a:avLst/>
        </a:prstGeom>
        <a:solidFill>
          <a:srgbClr val="009999">
            <a:alpha val="69804"/>
          </a:srgbClr>
        </a:solidFill>
        <a:ln w="762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Provide guidance on new federal and state policies</a:t>
          </a:r>
        </a:p>
      </dsp:txBody>
      <dsp:txXfrm>
        <a:off x="2878050" y="4456525"/>
        <a:ext cx="1186129" cy="1186129"/>
      </dsp:txXfrm>
    </dsp:sp>
    <dsp:sp modelId="{A94E1BAD-6E88-47B6-B696-04B0C471E618}">
      <dsp:nvSpPr>
        <dsp:cNvPr id="0" name=""/>
        <dsp:cNvSpPr/>
      </dsp:nvSpPr>
      <dsp:spPr>
        <a:xfrm>
          <a:off x="1449653" y="2727760"/>
          <a:ext cx="1677441" cy="1677441"/>
        </a:xfrm>
        <a:prstGeom prst="ellipse">
          <a:avLst/>
        </a:prstGeom>
        <a:solidFill>
          <a:srgbClr val="5683D7">
            <a:alpha val="69804"/>
          </a:srgbClr>
        </a:solidFill>
        <a:ln w="762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Review and provide approval at project review milestones</a:t>
          </a:r>
        </a:p>
      </dsp:txBody>
      <dsp:txXfrm>
        <a:off x="1695309" y="2973416"/>
        <a:ext cx="1186129" cy="1186129"/>
      </dsp:txXfrm>
    </dsp:sp>
    <dsp:sp modelId="{AE91709C-1B9D-4023-B57E-A22E91A287BE}">
      <dsp:nvSpPr>
        <dsp:cNvPr id="0" name=""/>
        <dsp:cNvSpPr/>
      </dsp:nvSpPr>
      <dsp:spPr>
        <a:xfrm>
          <a:off x="1871769" y="878352"/>
          <a:ext cx="1677441" cy="1677441"/>
        </a:xfrm>
        <a:prstGeom prst="ellipse">
          <a:avLst/>
        </a:prstGeom>
        <a:solidFill>
          <a:srgbClr val="009900">
            <a:alpha val="69804"/>
          </a:srgbClr>
        </a:solidFill>
        <a:ln w="762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bg1"/>
              </a:solidFill>
            </a:rPr>
            <a:t>Coordinate with Legal to confirm Document is ready for signature</a:t>
          </a:r>
        </a:p>
      </dsp:txBody>
      <dsp:txXfrm>
        <a:off x="2117425" y="1124008"/>
        <a:ext cx="1186129" cy="11861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5D0E2-BCBB-4546-9AE3-67805E941A8C}">
      <dsp:nvSpPr>
        <dsp:cNvPr id="0" name=""/>
        <dsp:cNvSpPr/>
      </dsp:nvSpPr>
      <dsp:spPr>
        <a:xfrm>
          <a:off x="8553" y="0"/>
          <a:ext cx="1325135" cy="215274"/>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STEP 1</a:t>
          </a:r>
        </a:p>
      </dsp:txBody>
      <dsp:txXfrm>
        <a:off x="8553" y="0"/>
        <a:ext cx="1325135" cy="215274"/>
      </dsp:txXfrm>
    </dsp:sp>
    <dsp:sp modelId="{549320EF-D063-4C6C-B2C1-91F6E9D5B595}">
      <dsp:nvSpPr>
        <dsp:cNvPr id="0" name=""/>
        <dsp:cNvSpPr/>
      </dsp:nvSpPr>
      <dsp:spPr>
        <a:xfrm>
          <a:off x="1466202" y="0"/>
          <a:ext cx="280928" cy="21527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466202" y="43055"/>
        <a:ext cx="216346" cy="129164"/>
      </dsp:txXfrm>
    </dsp:sp>
    <dsp:sp modelId="{B972832A-86CC-4A49-A2AB-E71D2550B1AA}">
      <dsp:nvSpPr>
        <dsp:cNvPr id="0" name=""/>
        <dsp:cNvSpPr/>
      </dsp:nvSpPr>
      <dsp:spPr>
        <a:xfrm>
          <a:off x="1863742" y="0"/>
          <a:ext cx="1325135" cy="215274"/>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STEP 2</a:t>
          </a:r>
        </a:p>
      </dsp:txBody>
      <dsp:txXfrm>
        <a:off x="1863742" y="0"/>
        <a:ext cx="1325135" cy="215274"/>
      </dsp:txXfrm>
    </dsp:sp>
    <dsp:sp modelId="{39C0BC36-3AD6-454D-A43A-539B0BD7D1CA}">
      <dsp:nvSpPr>
        <dsp:cNvPr id="0" name=""/>
        <dsp:cNvSpPr/>
      </dsp:nvSpPr>
      <dsp:spPr>
        <a:xfrm>
          <a:off x="3321391" y="0"/>
          <a:ext cx="280928" cy="21527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321391" y="43055"/>
        <a:ext cx="216346" cy="129164"/>
      </dsp:txXfrm>
    </dsp:sp>
    <dsp:sp modelId="{F136EDC4-5E67-4E39-B7C0-D5BDB128BEAB}">
      <dsp:nvSpPr>
        <dsp:cNvPr id="0" name=""/>
        <dsp:cNvSpPr/>
      </dsp:nvSpPr>
      <dsp:spPr>
        <a:xfrm>
          <a:off x="3718932" y="0"/>
          <a:ext cx="1325135" cy="215274"/>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STEP 3</a:t>
          </a:r>
        </a:p>
      </dsp:txBody>
      <dsp:txXfrm>
        <a:off x="3718932" y="0"/>
        <a:ext cx="1325135" cy="215274"/>
      </dsp:txXfrm>
    </dsp:sp>
    <dsp:sp modelId="{AD545E09-70C7-46DB-A2C7-2B20E9ECD9F6}">
      <dsp:nvSpPr>
        <dsp:cNvPr id="0" name=""/>
        <dsp:cNvSpPr/>
      </dsp:nvSpPr>
      <dsp:spPr>
        <a:xfrm>
          <a:off x="5176581" y="0"/>
          <a:ext cx="280928" cy="21527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176581" y="43055"/>
        <a:ext cx="216346" cy="129164"/>
      </dsp:txXfrm>
    </dsp:sp>
    <dsp:sp modelId="{5F9A3BEC-443F-4256-B12E-1BB845A2E990}">
      <dsp:nvSpPr>
        <dsp:cNvPr id="0" name=""/>
        <dsp:cNvSpPr/>
      </dsp:nvSpPr>
      <dsp:spPr>
        <a:xfrm>
          <a:off x="5574121" y="0"/>
          <a:ext cx="1325135" cy="21527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STEP 4</a:t>
          </a:r>
        </a:p>
      </dsp:txBody>
      <dsp:txXfrm>
        <a:off x="5574121" y="0"/>
        <a:ext cx="1325135" cy="215274"/>
      </dsp:txXfrm>
    </dsp:sp>
    <dsp:sp modelId="{5AA150A3-248C-4A28-94F2-EFAEB4AB8374}">
      <dsp:nvSpPr>
        <dsp:cNvPr id="0" name=""/>
        <dsp:cNvSpPr/>
      </dsp:nvSpPr>
      <dsp:spPr>
        <a:xfrm>
          <a:off x="7031770" y="0"/>
          <a:ext cx="280928" cy="21527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031770" y="43055"/>
        <a:ext cx="216346" cy="129164"/>
      </dsp:txXfrm>
    </dsp:sp>
    <dsp:sp modelId="{46BE312F-4F7B-419D-A9CA-970FDE00A179}">
      <dsp:nvSpPr>
        <dsp:cNvPr id="0" name=""/>
        <dsp:cNvSpPr/>
      </dsp:nvSpPr>
      <dsp:spPr>
        <a:xfrm>
          <a:off x="7429311" y="0"/>
          <a:ext cx="1325135" cy="215274"/>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STEP 5</a:t>
          </a:r>
        </a:p>
      </dsp:txBody>
      <dsp:txXfrm>
        <a:off x="7429311" y="0"/>
        <a:ext cx="1325135" cy="2152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5D0E2-BCBB-4546-9AE3-67805E941A8C}">
      <dsp:nvSpPr>
        <dsp:cNvPr id="0" name=""/>
        <dsp:cNvSpPr/>
      </dsp:nvSpPr>
      <dsp:spPr>
        <a:xfrm>
          <a:off x="4278" y="0"/>
          <a:ext cx="1094305" cy="201553"/>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STEP 11</a:t>
          </a:r>
        </a:p>
      </dsp:txBody>
      <dsp:txXfrm>
        <a:off x="4278" y="0"/>
        <a:ext cx="1094305" cy="201553"/>
      </dsp:txXfrm>
    </dsp:sp>
    <dsp:sp modelId="{549320EF-D063-4C6C-B2C1-91F6E9D5B595}">
      <dsp:nvSpPr>
        <dsp:cNvPr id="0" name=""/>
        <dsp:cNvSpPr/>
      </dsp:nvSpPr>
      <dsp:spPr>
        <a:xfrm flipH="1">
          <a:off x="1208014" y="0"/>
          <a:ext cx="231992" cy="201553"/>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268480" y="40311"/>
        <a:ext cx="171526" cy="120931"/>
      </dsp:txXfrm>
    </dsp:sp>
    <dsp:sp modelId="{B972832A-86CC-4A49-A2AB-E71D2550B1AA}">
      <dsp:nvSpPr>
        <dsp:cNvPr id="0" name=""/>
        <dsp:cNvSpPr/>
      </dsp:nvSpPr>
      <dsp:spPr>
        <a:xfrm>
          <a:off x="1536306" y="0"/>
          <a:ext cx="1094305" cy="201553"/>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STEP 10</a:t>
          </a:r>
        </a:p>
      </dsp:txBody>
      <dsp:txXfrm>
        <a:off x="1536306" y="0"/>
        <a:ext cx="1094305" cy="201553"/>
      </dsp:txXfrm>
    </dsp:sp>
    <dsp:sp modelId="{39C0BC36-3AD6-454D-A43A-539B0BD7D1CA}">
      <dsp:nvSpPr>
        <dsp:cNvPr id="0" name=""/>
        <dsp:cNvSpPr/>
      </dsp:nvSpPr>
      <dsp:spPr>
        <a:xfrm flipH="1">
          <a:off x="2740042" y="0"/>
          <a:ext cx="231992" cy="201553"/>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800508" y="40311"/>
        <a:ext cx="171526" cy="120931"/>
      </dsp:txXfrm>
    </dsp:sp>
    <dsp:sp modelId="{F136EDC4-5E67-4E39-B7C0-D5BDB128BEAB}">
      <dsp:nvSpPr>
        <dsp:cNvPr id="0" name=""/>
        <dsp:cNvSpPr/>
      </dsp:nvSpPr>
      <dsp:spPr>
        <a:xfrm>
          <a:off x="3068333" y="0"/>
          <a:ext cx="1094305" cy="201553"/>
        </a:xfrm>
        <a:prstGeom prst="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STEP 9</a:t>
          </a:r>
        </a:p>
      </dsp:txBody>
      <dsp:txXfrm>
        <a:off x="3068333" y="0"/>
        <a:ext cx="1094305" cy="201553"/>
      </dsp:txXfrm>
    </dsp:sp>
    <dsp:sp modelId="{AD545E09-70C7-46DB-A2C7-2B20E9ECD9F6}">
      <dsp:nvSpPr>
        <dsp:cNvPr id="0" name=""/>
        <dsp:cNvSpPr/>
      </dsp:nvSpPr>
      <dsp:spPr>
        <a:xfrm flipH="1">
          <a:off x="4272069" y="0"/>
          <a:ext cx="231992" cy="201553"/>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332535" y="40311"/>
        <a:ext cx="171526" cy="120931"/>
      </dsp:txXfrm>
    </dsp:sp>
    <dsp:sp modelId="{5F9A3BEC-443F-4256-B12E-1BB845A2E990}">
      <dsp:nvSpPr>
        <dsp:cNvPr id="0" name=""/>
        <dsp:cNvSpPr/>
      </dsp:nvSpPr>
      <dsp:spPr>
        <a:xfrm>
          <a:off x="4600361" y="0"/>
          <a:ext cx="1094305" cy="201553"/>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STEP 8</a:t>
          </a:r>
        </a:p>
      </dsp:txBody>
      <dsp:txXfrm>
        <a:off x="4600361" y="0"/>
        <a:ext cx="1094305" cy="201553"/>
      </dsp:txXfrm>
    </dsp:sp>
    <dsp:sp modelId="{5AA150A3-248C-4A28-94F2-EFAEB4AB8374}">
      <dsp:nvSpPr>
        <dsp:cNvPr id="0" name=""/>
        <dsp:cNvSpPr/>
      </dsp:nvSpPr>
      <dsp:spPr>
        <a:xfrm flipH="1">
          <a:off x="5804096" y="0"/>
          <a:ext cx="231992" cy="201553"/>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864562" y="40311"/>
        <a:ext cx="171526" cy="120931"/>
      </dsp:txXfrm>
    </dsp:sp>
    <dsp:sp modelId="{46BE312F-4F7B-419D-A9CA-970FDE00A179}">
      <dsp:nvSpPr>
        <dsp:cNvPr id="0" name=""/>
        <dsp:cNvSpPr/>
      </dsp:nvSpPr>
      <dsp:spPr>
        <a:xfrm>
          <a:off x="6132388" y="0"/>
          <a:ext cx="1094305" cy="201553"/>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STEP 7</a:t>
          </a:r>
        </a:p>
      </dsp:txBody>
      <dsp:txXfrm>
        <a:off x="6132388" y="0"/>
        <a:ext cx="1094305" cy="201553"/>
      </dsp:txXfrm>
    </dsp:sp>
    <dsp:sp modelId="{AC9CF45F-7339-48D3-9997-72E8033ADD8B}">
      <dsp:nvSpPr>
        <dsp:cNvPr id="0" name=""/>
        <dsp:cNvSpPr/>
      </dsp:nvSpPr>
      <dsp:spPr>
        <a:xfrm flipH="1">
          <a:off x="7336124" y="0"/>
          <a:ext cx="231992" cy="201553"/>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7396590" y="40311"/>
        <a:ext cx="171526" cy="120931"/>
      </dsp:txXfrm>
    </dsp:sp>
    <dsp:sp modelId="{7A5D4A51-2419-4389-99ED-95BB348D6CF6}">
      <dsp:nvSpPr>
        <dsp:cNvPr id="0" name=""/>
        <dsp:cNvSpPr/>
      </dsp:nvSpPr>
      <dsp:spPr>
        <a:xfrm>
          <a:off x="7664415" y="0"/>
          <a:ext cx="1094305" cy="20155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STEP 6</a:t>
          </a:r>
        </a:p>
      </dsp:txBody>
      <dsp:txXfrm>
        <a:off x="7670318" y="5903"/>
        <a:ext cx="1082499" cy="1897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5D0E2-BCBB-4546-9AE3-67805E941A8C}">
      <dsp:nvSpPr>
        <dsp:cNvPr id="0" name=""/>
        <dsp:cNvSpPr/>
      </dsp:nvSpPr>
      <dsp:spPr>
        <a:xfrm>
          <a:off x="8553" y="0"/>
          <a:ext cx="1325135" cy="201553"/>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STEP 12</a:t>
          </a:r>
        </a:p>
      </dsp:txBody>
      <dsp:txXfrm>
        <a:off x="8553" y="0"/>
        <a:ext cx="1325135" cy="201553"/>
      </dsp:txXfrm>
    </dsp:sp>
    <dsp:sp modelId="{549320EF-D063-4C6C-B2C1-91F6E9D5B595}">
      <dsp:nvSpPr>
        <dsp:cNvPr id="0" name=""/>
        <dsp:cNvSpPr/>
      </dsp:nvSpPr>
      <dsp:spPr>
        <a:xfrm>
          <a:off x="1466202" y="0"/>
          <a:ext cx="280928" cy="201553"/>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466202" y="40311"/>
        <a:ext cx="220462" cy="120931"/>
      </dsp:txXfrm>
    </dsp:sp>
    <dsp:sp modelId="{B972832A-86CC-4A49-A2AB-E71D2550B1AA}">
      <dsp:nvSpPr>
        <dsp:cNvPr id="0" name=""/>
        <dsp:cNvSpPr/>
      </dsp:nvSpPr>
      <dsp:spPr>
        <a:xfrm>
          <a:off x="1863742" y="0"/>
          <a:ext cx="1325135" cy="201553"/>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STEP 13</a:t>
          </a:r>
        </a:p>
      </dsp:txBody>
      <dsp:txXfrm>
        <a:off x="1863742" y="0"/>
        <a:ext cx="1325135" cy="201553"/>
      </dsp:txXfrm>
    </dsp:sp>
    <dsp:sp modelId="{39C0BC36-3AD6-454D-A43A-539B0BD7D1CA}">
      <dsp:nvSpPr>
        <dsp:cNvPr id="0" name=""/>
        <dsp:cNvSpPr/>
      </dsp:nvSpPr>
      <dsp:spPr>
        <a:xfrm>
          <a:off x="3321391" y="0"/>
          <a:ext cx="280928" cy="201553"/>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321391" y="40311"/>
        <a:ext cx="220462" cy="120931"/>
      </dsp:txXfrm>
    </dsp:sp>
    <dsp:sp modelId="{F136EDC4-5E67-4E39-B7C0-D5BDB128BEAB}">
      <dsp:nvSpPr>
        <dsp:cNvPr id="0" name=""/>
        <dsp:cNvSpPr/>
      </dsp:nvSpPr>
      <dsp:spPr>
        <a:xfrm>
          <a:off x="3718932" y="0"/>
          <a:ext cx="1325135" cy="201553"/>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STEP 14</a:t>
          </a:r>
        </a:p>
      </dsp:txBody>
      <dsp:txXfrm>
        <a:off x="3718932" y="0"/>
        <a:ext cx="1325135" cy="201553"/>
      </dsp:txXfrm>
    </dsp:sp>
    <dsp:sp modelId="{AD545E09-70C7-46DB-A2C7-2B20E9ECD9F6}">
      <dsp:nvSpPr>
        <dsp:cNvPr id="0" name=""/>
        <dsp:cNvSpPr/>
      </dsp:nvSpPr>
      <dsp:spPr>
        <a:xfrm>
          <a:off x="5176581" y="0"/>
          <a:ext cx="280928" cy="201553"/>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176581" y="40311"/>
        <a:ext cx="220462" cy="120931"/>
      </dsp:txXfrm>
    </dsp:sp>
    <dsp:sp modelId="{5F9A3BEC-443F-4256-B12E-1BB845A2E990}">
      <dsp:nvSpPr>
        <dsp:cNvPr id="0" name=""/>
        <dsp:cNvSpPr/>
      </dsp:nvSpPr>
      <dsp:spPr>
        <a:xfrm>
          <a:off x="5574121" y="0"/>
          <a:ext cx="1325135" cy="201553"/>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STEP 15</a:t>
          </a:r>
        </a:p>
      </dsp:txBody>
      <dsp:txXfrm>
        <a:off x="5574121" y="0"/>
        <a:ext cx="1325135" cy="201553"/>
      </dsp:txXfrm>
    </dsp:sp>
    <dsp:sp modelId="{5AA150A3-248C-4A28-94F2-EFAEB4AB8374}">
      <dsp:nvSpPr>
        <dsp:cNvPr id="0" name=""/>
        <dsp:cNvSpPr/>
      </dsp:nvSpPr>
      <dsp:spPr>
        <a:xfrm>
          <a:off x="7031770" y="0"/>
          <a:ext cx="280928" cy="201553"/>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7031770" y="40311"/>
        <a:ext cx="220462" cy="120931"/>
      </dsp:txXfrm>
    </dsp:sp>
    <dsp:sp modelId="{46BE312F-4F7B-419D-A9CA-970FDE00A179}">
      <dsp:nvSpPr>
        <dsp:cNvPr id="0" name=""/>
        <dsp:cNvSpPr/>
      </dsp:nvSpPr>
      <dsp:spPr>
        <a:xfrm>
          <a:off x="7429311" y="0"/>
          <a:ext cx="1325135" cy="201553"/>
        </a:xfrm>
        <a:prstGeom prst="rect">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STEP 16</a:t>
          </a:r>
        </a:p>
      </dsp:txBody>
      <dsp:txXfrm>
        <a:off x="7429311" y="0"/>
        <a:ext cx="1325135" cy="201553"/>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24" tIns="46412" rIns="92824" bIns="46412"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24" tIns="46412" rIns="92824" bIns="46412" rtlCol="0"/>
          <a:lstStyle>
            <a:lvl1pPr algn="r">
              <a:defRPr sz="1200"/>
            </a:lvl1pPr>
          </a:lstStyle>
          <a:p>
            <a:fld id="{06C94221-3F45-49E9-868B-3247BA318792}" type="datetimeFigureOut">
              <a:rPr lang="en-US" smtClean="0"/>
              <a:t>2/25/2025</a:t>
            </a:fld>
            <a:endParaRPr lang="en-US"/>
          </a:p>
        </p:txBody>
      </p:sp>
      <p:sp>
        <p:nvSpPr>
          <p:cNvPr id="4" name="Slide Image Placeholder 3"/>
          <p:cNvSpPr>
            <a:spLocks noGrp="1" noRot="1" noChangeAspect="1"/>
          </p:cNvSpPr>
          <p:nvPr>
            <p:ph type="sldImg" idx="2"/>
          </p:nvPr>
        </p:nvSpPr>
        <p:spPr>
          <a:xfrm>
            <a:off x="428625" y="693738"/>
            <a:ext cx="6153150" cy="3462337"/>
          </a:xfrm>
          <a:prstGeom prst="rect">
            <a:avLst/>
          </a:prstGeom>
          <a:noFill/>
          <a:ln w="12700">
            <a:solidFill>
              <a:prstClr val="black"/>
            </a:solidFill>
          </a:ln>
        </p:spPr>
        <p:txBody>
          <a:bodyPr vert="horz" lIns="92824" tIns="46412" rIns="92824" bIns="46412"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24" tIns="46412" rIns="92824" bIns="464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24" tIns="46412" rIns="92824" bIns="4641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24" tIns="46412" rIns="92824" bIns="46412" rtlCol="0" anchor="b"/>
          <a:lstStyle>
            <a:lvl1pPr algn="r">
              <a:defRPr sz="1200"/>
            </a:lvl1pPr>
          </a:lstStyle>
          <a:p>
            <a:fld id="{3D046A48-5B92-4650-90F7-A7D564AF2197}" type="slidenum">
              <a:rPr lang="en-US" smtClean="0"/>
              <a:t>‹#›</a:t>
            </a:fld>
            <a:endParaRPr lang="en-US"/>
          </a:p>
        </p:txBody>
      </p:sp>
    </p:spTree>
    <p:extLst>
      <p:ext uri="{BB962C8B-B14F-4D97-AF65-F5344CB8AC3E}">
        <p14:creationId xmlns:p14="http://schemas.microsoft.com/office/powerpoint/2010/main" val="2525423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pPr marL="0" lvl="1" defTabSz="928238">
              <a:defRPr/>
            </a:pPr>
            <a:r>
              <a:rPr lang="en-US" sz="2000" dirty="0"/>
              <a:t>A Programmatic Agreement is a formal, legally binding agreement between FDOT and other state and/or Federal agencies that streamline the environmental review and project delivery process</a:t>
            </a:r>
          </a:p>
          <a:p>
            <a:pPr marL="0" lvl="1" defTabSz="928238">
              <a:defRPr/>
            </a:pPr>
            <a:endParaRPr lang="en-US" sz="2000" dirty="0"/>
          </a:p>
          <a:p>
            <a:pPr marL="0" lvl="1" defTabSz="928238">
              <a:defRPr/>
            </a:pPr>
            <a:r>
              <a:rPr lang="en-US" sz="2000" dirty="0"/>
              <a:t>FDOT authorized to make a determination on the engineering and operational acceptability of certain types of interstate system access changes to expedite FHWA approval</a:t>
            </a:r>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6</a:t>
            </a:fld>
            <a:endParaRPr lang="en-US"/>
          </a:p>
        </p:txBody>
      </p:sp>
    </p:spTree>
    <p:extLst>
      <p:ext uri="{BB962C8B-B14F-4D97-AF65-F5344CB8AC3E}">
        <p14:creationId xmlns:p14="http://schemas.microsoft.com/office/powerpoint/2010/main" val="4006651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64723-3EC3-4C54-B649-5CBFD18AC061}" type="slidenum">
              <a:rPr lang="en-US" smtClean="0"/>
              <a:t>23</a:t>
            </a:fld>
            <a:endParaRPr lang="en-US"/>
          </a:p>
        </p:txBody>
      </p:sp>
    </p:spTree>
    <p:extLst>
      <p:ext uri="{BB962C8B-B14F-4D97-AF65-F5344CB8AC3E}">
        <p14:creationId xmlns:p14="http://schemas.microsoft.com/office/powerpoint/2010/main" val="829126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r>
              <a:rPr lang="en-US" sz="1800" dirty="0"/>
              <a:t>District Project Core Team</a:t>
            </a:r>
          </a:p>
          <a:p>
            <a:pPr lvl="1"/>
            <a:r>
              <a:rPr lang="en-US" sz="1600" dirty="0"/>
              <a:t>District Project Manager and District Liaisons representing applicable functional areas (e.g., environment, design, drainage, permitting)</a:t>
            </a:r>
          </a:p>
          <a:p>
            <a:r>
              <a:rPr lang="en-US" sz="1800" dirty="0"/>
              <a:t>Technical Studies are conducted to address specific issues</a:t>
            </a:r>
          </a:p>
          <a:p>
            <a:r>
              <a:rPr lang="en-US" sz="1800" dirty="0"/>
              <a:t>Technical Reports are prepared and reviewed following the OEM Document Review Process (after District QC)</a:t>
            </a:r>
          </a:p>
          <a:p>
            <a:r>
              <a:rPr lang="en-US" sz="1800" dirty="0"/>
              <a:t>Coordination and Public Involvement is conducted and documented</a:t>
            </a:r>
          </a:p>
          <a:p>
            <a:r>
              <a:rPr lang="en-US" sz="1800" dirty="0"/>
              <a:t>District Project Core Team discusses possible ways to avoid or minimize identified potential impacts (with support from OEM as needed)</a:t>
            </a:r>
          </a:p>
          <a:p>
            <a:r>
              <a:rPr lang="en-US" sz="1800" dirty="0"/>
              <a:t>Environmental Document is prepared and reviewed following same process</a:t>
            </a:r>
          </a:p>
          <a:p>
            <a:r>
              <a:rPr lang="en-US" sz="1800" dirty="0"/>
              <a:t>Public Hearing held; documents updated</a:t>
            </a:r>
          </a:p>
          <a:p>
            <a:r>
              <a:rPr lang="en-US" sz="1800" dirty="0"/>
              <a:t>Legal Sufficiency as required</a:t>
            </a:r>
          </a:p>
          <a:p>
            <a:r>
              <a:rPr lang="en-US" sz="1800" dirty="0"/>
              <a:t>Approval of Environmental Document</a:t>
            </a:r>
          </a:p>
          <a:p>
            <a:r>
              <a:rPr lang="en-US" sz="1800" dirty="0"/>
              <a:t>Additional Steps </a:t>
            </a:r>
            <a:r>
              <a:rPr lang="en-US" sz="1600" dirty="0"/>
              <a:t>for </a:t>
            </a:r>
            <a:r>
              <a:rPr lang="en-US" sz="1800" dirty="0"/>
              <a:t>Finding of No Significant Impact or Record of Decision)</a:t>
            </a:r>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25</a:t>
            </a:fld>
            <a:endParaRPr lang="en-US"/>
          </a:p>
        </p:txBody>
      </p:sp>
    </p:spTree>
    <p:extLst>
      <p:ext uri="{BB962C8B-B14F-4D97-AF65-F5344CB8AC3E}">
        <p14:creationId xmlns:p14="http://schemas.microsoft.com/office/powerpoint/2010/main" val="3872842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pPr lvl="1"/>
            <a:r>
              <a:rPr lang="en-US" sz="1900" dirty="0"/>
              <a:t>District certifies action qualifies for a CE under 23 CFR 771.117 (c) and identified in 23 CFR 771.117(d)</a:t>
            </a:r>
          </a:p>
          <a:p>
            <a:pPr lvl="1"/>
            <a:r>
              <a:rPr lang="en-US" sz="1900" dirty="0"/>
              <a:t>District uploads documentation to the Statewide Environmental Project Tracker (SWEPT)</a:t>
            </a:r>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29</a:t>
            </a:fld>
            <a:endParaRPr lang="en-US"/>
          </a:p>
        </p:txBody>
      </p:sp>
    </p:spTree>
    <p:extLst>
      <p:ext uri="{BB962C8B-B14F-4D97-AF65-F5344CB8AC3E}">
        <p14:creationId xmlns:p14="http://schemas.microsoft.com/office/powerpoint/2010/main" val="3167366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r>
              <a:rPr lang="en-US" dirty="0"/>
              <a:t>Starting in 1996, FHWA delegated to the Divisions greater responsibility in the oversight of the National Environmental Policy Act  (NEPA)/Project Development process for transportation projects. However, because certain NEPA actions could rise to the level of national policy or significant controversy, certain projects may warrant a "prior concurrence" by FHWA Headquarters (HQ). For these selected, pre-identified projects, prior concurrence is a step in the project development process at which FHWA field offices obtain a "green light," or approval, from HQ before proceeding with key approvals under NEPA.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Prior concurrence is a finding by the Planning and Environment CBU that the document in question is acceptable from a policy/program perspective. Legal sufficiency is a review by the Office of Chief Counsel to ensure that the documentation meets legal minimums and will therefore be defensible in court.</a:t>
            </a:r>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43</a:t>
            </a:fld>
            <a:endParaRPr lang="en-US"/>
          </a:p>
        </p:txBody>
      </p:sp>
    </p:spTree>
    <p:extLst>
      <p:ext uri="{BB962C8B-B14F-4D97-AF65-F5344CB8AC3E}">
        <p14:creationId xmlns:p14="http://schemas.microsoft.com/office/powerpoint/2010/main" val="2612730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44</a:t>
            </a:fld>
            <a:endParaRPr lang="en-US"/>
          </a:p>
        </p:txBody>
      </p:sp>
    </p:spTree>
    <p:extLst>
      <p:ext uri="{BB962C8B-B14F-4D97-AF65-F5344CB8AC3E}">
        <p14:creationId xmlns:p14="http://schemas.microsoft.com/office/powerpoint/2010/main" val="1413522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45</a:t>
            </a:fld>
            <a:endParaRPr lang="en-US"/>
          </a:p>
        </p:txBody>
      </p:sp>
    </p:spTree>
    <p:extLst>
      <p:ext uri="{BB962C8B-B14F-4D97-AF65-F5344CB8AC3E}">
        <p14:creationId xmlns:p14="http://schemas.microsoft.com/office/powerpoint/2010/main" val="1731085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r>
              <a:rPr lang="en-US" dirty="0"/>
              <a:t>The OEM NEPA Assignment Program QA/QC plan integrate NEPA Assignment requirements and describe FDOT’s process for complying with negotiated performance measures in the NEPA Assignment Program MOU. </a:t>
            </a:r>
          </a:p>
          <a:p>
            <a:r>
              <a:rPr lang="en-US" dirty="0"/>
              <a:t>The OEM QA/QC Plan supports quality assurance procedures, self assessments, and the FHWA audits in the following fundamental areas:</a:t>
            </a:r>
          </a:p>
          <a:p>
            <a:pPr lvl="1"/>
            <a:r>
              <a:rPr lang="en-US" dirty="0"/>
              <a:t>Linking Planning and NEPA – describes early environmental review processes which occur prior to initiation of environmental studies </a:t>
            </a:r>
          </a:p>
          <a:p>
            <a:pPr lvl="1"/>
            <a:r>
              <a:rPr lang="en-US" dirty="0"/>
              <a:t>NEPA Compliance – provides an overview of the document review and approval, legal sufficiency, and prior concurrence processes </a:t>
            </a:r>
          </a:p>
          <a:p>
            <a:pPr lvl="1"/>
            <a:r>
              <a:rPr lang="en-US" dirty="0"/>
              <a:t>Project Level Compliance – details review and approval procedures for each class of action</a:t>
            </a:r>
          </a:p>
          <a:p>
            <a:pPr lvl="1"/>
            <a:r>
              <a:rPr lang="en-US" dirty="0"/>
              <a:t>Quality and Performance Monitoring – identifies procedures for assuring program level quality </a:t>
            </a:r>
          </a:p>
          <a:p>
            <a:pPr lvl="1"/>
            <a:r>
              <a:rPr lang="en-US" dirty="0"/>
              <a:t>Recordkeeping and Retention – addresses requirements for maintaining project files and administrative records. </a:t>
            </a:r>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60</a:t>
            </a:fld>
            <a:endParaRPr lang="en-US"/>
          </a:p>
        </p:txBody>
      </p:sp>
    </p:spTree>
    <p:extLst>
      <p:ext uri="{BB962C8B-B14F-4D97-AF65-F5344CB8AC3E}">
        <p14:creationId xmlns:p14="http://schemas.microsoft.com/office/powerpoint/2010/main" val="2812765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FDOT will monitor performance measures to evaluate its NEPA Assignment Program responsibilities:</a:t>
            </a:r>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61</a:t>
            </a:fld>
            <a:endParaRPr lang="en-US"/>
          </a:p>
        </p:txBody>
      </p:sp>
    </p:spTree>
    <p:extLst>
      <p:ext uri="{BB962C8B-B14F-4D97-AF65-F5344CB8AC3E}">
        <p14:creationId xmlns:p14="http://schemas.microsoft.com/office/powerpoint/2010/main" val="3940870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62</a:t>
            </a:fld>
            <a:endParaRPr lang="en-US"/>
          </a:p>
        </p:txBody>
      </p:sp>
    </p:spTree>
    <p:extLst>
      <p:ext uri="{BB962C8B-B14F-4D97-AF65-F5344CB8AC3E}">
        <p14:creationId xmlns:p14="http://schemas.microsoft.com/office/powerpoint/2010/main" val="1515512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following table presents the NEPA Assignment performance measures, monitored process, desired outcomes, tools and indicators, and metrics. </a:t>
            </a:r>
            <a:r>
              <a:rPr lang="en-US" sz="1200" i="1" kern="1200" dirty="0">
                <a:solidFill>
                  <a:schemeClr val="tx1"/>
                </a:solidFill>
                <a:effectLst/>
                <a:latin typeface="+mn-lt"/>
                <a:ea typeface="+mn-ea"/>
                <a:cs typeface="+mn-cs"/>
              </a:rPr>
              <a:t>Italicized statements are from the FDOT NEPA Assignment Program Application.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63</a:t>
            </a:fld>
            <a:endParaRPr lang="en-US"/>
          </a:p>
        </p:txBody>
      </p:sp>
    </p:spTree>
    <p:extLst>
      <p:ext uri="{BB962C8B-B14F-4D97-AF65-F5344CB8AC3E}">
        <p14:creationId xmlns:p14="http://schemas.microsoft.com/office/powerpoint/2010/main" val="4261790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r>
              <a:rPr lang="en-US" dirty="0"/>
              <a:t>https://www.environment.fhwa.dot.gov/integ/related.asp </a:t>
            </a:r>
          </a:p>
        </p:txBody>
      </p:sp>
      <p:sp>
        <p:nvSpPr>
          <p:cNvPr id="4" name="Slide Number Placeholder 3"/>
          <p:cNvSpPr>
            <a:spLocks noGrp="1"/>
          </p:cNvSpPr>
          <p:nvPr>
            <p:ph type="sldNum" sz="quarter" idx="10"/>
          </p:nvPr>
        </p:nvSpPr>
        <p:spPr/>
        <p:txBody>
          <a:bodyPr/>
          <a:lstStyle/>
          <a:p>
            <a:fld id="{3D046A48-5B92-4650-90F7-A7D564AF2197}" type="slidenum">
              <a:rPr lang="en-US" smtClean="0"/>
              <a:t>9</a:t>
            </a:fld>
            <a:endParaRPr lang="en-US"/>
          </a:p>
        </p:txBody>
      </p:sp>
    </p:spTree>
    <p:extLst>
      <p:ext uri="{BB962C8B-B14F-4D97-AF65-F5344CB8AC3E}">
        <p14:creationId xmlns:p14="http://schemas.microsoft.com/office/powerpoint/2010/main" val="2793731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following table presents the NEPA Assignment performance measures, monitored process, desired outcomes, tools and indicators, and metrics. </a:t>
            </a:r>
            <a:r>
              <a:rPr lang="en-US" sz="1200" i="1" kern="1200" dirty="0">
                <a:solidFill>
                  <a:schemeClr val="tx1"/>
                </a:solidFill>
                <a:effectLst/>
                <a:latin typeface="+mn-lt"/>
                <a:ea typeface="+mn-ea"/>
                <a:cs typeface="+mn-cs"/>
              </a:rPr>
              <a:t>Italicized statements are from the FDOT NEPA Assignment Program Application.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64</a:t>
            </a:fld>
            <a:endParaRPr lang="en-US"/>
          </a:p>
        </p:txBody>
      </p:sp>
    </p:spTree>
    <p:extLst>
      <p:ext uri="{BB962C8B-B14F-4D97-AF65-F5344CB8AC3E}">
        <p14:creationId xmlns:p14="http://schemas.microsoft.com/office/powerpoint/2010/main" val="2653776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r>
              <a:rPr lang="en-US" dirty="0"/>
              <a:t>https://www.environment.fhwa.dot.gov/integ/related.asp </a:t>
            </a:r>
          </a:p>
          <a:p>
            <a:endParaRPr lang="en-US" dirty="0"/>
          </a:p>
          <a:p>
            <a:r>
              <a:rPr lang="en-US" dirty="0"/>
              <a:t>Use information from Oregon</a:t>
            </a:r>
            <a:r>
              <a:rPr lang="en-US" baseline="0" dirty="0"/>
              <a:t> for script - </a:t>
            </a:r>
            <a:endParaRPr lang="en-US" dirty="0"/>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10</a:t>
            </a:fld>
            <a:endParaRPr lang="en-US"/>
          </a:p>
        </p:txBody>
      </p:sp>
    </p:spTree>
    <p:extLst>
      <p:ext uri="{BB962C8B-B14F-4D97-AF65-F5344CB8AC3E}">
        <p14:creationId xmlns:p14="http://schemas.microsoft.com/office/powerpoint/2010/main" val="774132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endParaRPr lang="en-US" dirty="0">
              <a:effectLst/>
            </a:endParaRPr>
          </a:p>
          <a:p>
            <a:r>
              <a:rPr lang="en-US" dirty="0">
                <a:effectLst/>
              </a:rPr>
              <a:t>MAP 21 – Section 1310 – https://www.environment.fhwa.dot.gov/integ/related.asp </a:t>
            </a:r>
          </a:p>
          <a:p>
            <a:r>
              <a:rPr lang="en-US" dirty="0">
                <a:effectLst/>
              </a:rPr>
              <a:t>Adoption of Planning Products for Use in NEPA Proceedings- </a:t>
            </a:r>
          </a:p>
          <a:p>
            <a:pPr lvl="1"/>
            <a:r>
              <a:rPr lang="en-US" dirty="0">
                <a:effectLst/>
              </a:rPr>
              <a:t>'(1) IN GENERAL- Subject to the conditions set forth in subsection (d), the Federal lead agency for a project may adopt and use a planning product in proceedings relating to any class of action in the environmental review process of the project.</a:t>
            </a:r>
          </a:p>
          <a:p>
            <a:pPr lvl="1"/>
            <a:r>
              <a:rPr lang="en-US" dirty="0">
                <a:effectLst/>
              </a:rPr>
              <a:t>'(2) IDENTIFICATION- When the Federal lead agency makes a determination to adopt and use a planning product, the Federal lead agency shall identify those agencies that participated in the development of the planning products.</a:t>
            </a:r>
          </a:p>
          <a:p>
            <a:pPr lvl="1"/>
            <a:r>
              <a:rPr lang="en-US" dirty="0">
                <a:effectLst/>
              </a:rPr>
              <a:t>'(3) PARTIAL ADOPTION OF PLANNING PRODUCTS- The Federal lead agency may adopt a planning product under paragraph (1) in its entirety or may select portions for adoption.</a:t>
            </a:r>
          </a:p>
          <a:p>
            <a:pPr lvl="1"/>
            <a:r>
              <a:rPr lang="en-US" dirty="0">
                <a:effectLst/>
              </a:rPr>
              <a:t>'(4) TIMING- A determination under paragraph (1) with respect to the adoption of a planning product may be made at the time the lead agencies decide the appropriate scope of environmental review for the project but may also occur later in the environmental review process, as appropriate.</a:t>
            </a:r>
          </a:p>
          <a:p>
            <a:pPr marL="0" lvl="1" defTabSz="928238">
              <a:defRPr/>
            </a:pPr>
            <a:endParaRPr lang="en-US" dirty="0"/>
          </a:p>
          <a:p>
            <a:pPr lvl="1"/>
            <a:r>
              <a:rPr lang="en-US" dirty="0">
                <a:effectLst/>
              </a:rPr>
              <a:t>PLANNING DECISIONS- Planning decisions that may be adopted pursuant to this section include— </a:t>
            </a:r>
          </a:p>
          <a:p>
            <a:pPr lvl="2"/>
            <a:r>
              <a:rPr lang="en-US" dirty="0">
                <a:effectLst/>
              </a:rPr>
              <a:t>'(A) whether tolling, private financial assistance, or other special financial measures are necessary to implement the project;</a:t>
            </a:r>
          </a:p>
          <a:p>
            <a:pPr lvl="2"/>
            <a:r>
              <a:rPr lang="en-US" dirty="0">
                <a:effectLst/>
              </a:rPr>
              <a:t>'(B) a decision with respect to modal choice, including a decision to implement corridor or subarea study recommendations to advance different modal solutions as separate projects with independent utility;</a:t>
            </a:r>
          </a:p>
          <a:p>
            <a:pPr lvl="2"/>
            <a:r>
              <a:rPr lang="en-US" dirty="0">
                <a:effectLst/>
              </a:rPr>
              <a:t>'(C) a basic description of the environmental setting;</a:t>
            </a:r>
          </a:p>
          <a:p>
            <a:pPr lvl="2"/>
            <a:r>
              <a:rPr lang="en-US" dirty="0">
                <a:effectLst/>
              </a:rPr>
              <a:t>'(D) a decision with respect to methodologies for analysis; and</a:t>
            </a:r>
          </a:p>
          <a:p>
            <a:pPr lvl="2"/>
            <a:r>
              <a:rPr lang="en-US" dirty="0">
                <a:effectLst/>
              </a:rPr>
              <a:t>'(E) an identification of programmatic level mitigation for potential impacts that the Federal lead agency, in consultation with Federal, State, local, and tribal resource agencies, determines are most effectively addressed at a regional or national program level, including— </a:t>
            </a:r>
          </a:p>
          <a:p>
            <a:pPr lvl="3"/>
            <a:r>
              <a:rPr lang="en-US" dirty="0">
                <a:effectLst/>
              </a:rPr>
              <a:t>'(</a:t>
            </a:r>
            <a:r>
              <a:rPr lang="en-US" dirty="0" err="1">
                <a:effectLst/>
              </a:rPr>
              <a:t>i</a:t>
            </a:r>
            <a:r>
              <a:rPr lang="en-US" dirty="0">
                <a:effectLst/>
              </a:rPr>
              <a:t>) system-level measures to avoid, minimize, or mitigate impacts of proposed transportation investments on environmental resources, including regional ecosystem and water resources; and</a:t>
            </a:r>
          </a:p>
          <a:p>
            <a:pPr lvl="3"/>
            <a:r>
              <a:rPr lang="en-US" dirty="0">
                <a:effectLst/>
              </a:rPr>
              <a:t>'(ii) potential mitigation activities, locations, and investments.</a:t>
            </a:r>
          </a:p>
          <a:p>
            <a:pPr marL="0" lvl="1" defTabSz="928238">
              <a:defRPr/>
            </a:pPr>
            <a:endParaRPr lang="en-US" dirty="0"/>
          </a:p>
          <a:p>
            <a:pPr lvl="1"/>
            <a:r>
              <a:rPr lang="en-US" dirty="0">
                <a:effectLst/>
              </a:rPr>
              <a:t>PLANNING ANALYSES- Planning analyses that may be adopted pursuant to this section include studies with respect to— </a:t>
            </a:r>
          </a:p>
          <a:p>
            <a:pPr lvl="2"/>
            <a:r>
              <a:rPr lang="en-US" dirty="0">
                <a:effectLst/>
              </a:rPr>
              <a:t>'(A) travel demands;</a:t>
            </a:r>
          </a:p>
          <a:p>
            <a:pPr lvl="2"/>
            <a:r>
              <a:rPr lang="en-US" dirty="0">
                <a:effectLst/>
              </a:rPr>
              <a:t>'(B) regional development and growth;</a:t>
            </a:r>
          </a:p>
          <a:p>
            <a:pPr lvl="2"/>
            <a:r>
              <a:rPr lang="en-US" dirty="0">
                <a:effectLst/>
              </a:rPr>
              <a:t>'(C) local land use, growth management, and development;</a:t>
            </a:r>
          </a:p>
          <a:p>
            <a:pPr lvl="2"/>
            <a:r>
              <a:rPr lang="en-US" dirty="0">
                <a:effectLst/>
              </a:rPr>
              <a:t>'(D) population and employment;</a:t>
            </a:r>
          </a:p>
          <a:p>
            <a:pPr lvl="2"/>
            <a:r>
              <a:rPr lang="en-US" dirty="0">
                <a:effectLst/>
              </a:rPr>
              <a:t>'(E) natural and built environmental conditions;</a:t>
            </a:r>
          </a:p>
          <a:p>
            <a:pPr lvl="2"/>
            <a:r>
              <a:rPr lang="en-US" dirty="0">
                <a:effectLst/>
              </a:rPr>
              <a:t>'(F) environmental resources and environmentally sensitive areas;</a:t>
            </a:r>
          </a:p>
          <a:p>
            <a:pPr lvl="2"/>
            <a:r>
              <a:rPr lang="en-US" dirty="0">
                <a:effectLst/>
              </a:rPr>
              <a:t>'(G) potential environmental effects, including the identification of resources of concern and potential cumulative effects on those resources, identified as a result of a statewide or regional cumulative effects assessment; and</a:t>
            </a:r>
          </a:p>
          <a:p>
            <a:pPr lvl="2"/>
            <a:r>
              <a:rPr lang="en-US" dirty="0">
                <a:effectLst/>
              </a:rPr>
              <a:t>'(H) mitigation needs for a proposed action, or for programmatic level mitigation, for potential effects that the Federal lead agency determines are most effectively addressed at a regional or national program level.</a:t>
            </a:r>
          </a:p>
          <a:p>
            <a:pPr marL="0" lvl="1" defTabSz="928238">
              <a:defRPr/>
            </a:pPr>
            <a:endParaRPr lang="en-US" dirty="0"/>
          </a:p>
          <a:p>
            <a:pPr marL="0" lvl="1" defTabSz="928238">
              <a:defRPr/>
            </a:pPr>
            <a:r>
              <a:rPr lang="en-US" dirty="0">
                <a:effectLst/>
              </a:rPr>
              <a:t>'(d) Conditions- Adoption and use of a planning product under this section is subject to a determination by the Federal lead agency, with the concurrence of other participating agencies with relevant expertise and project sponsors as appropriate, and with an opportunity for public notice and comment and consideration of those comments by the Federal lead agency, that the following conditions have been met: </a:t>
            </a:r>
            <a:endParaRPr lang="en-US" dirty="0"/>
          </a:p>
          <a:p>
            <a:pPr marL="0" lvl="1" defTabSz="928238">
              <a:defRPr/>
            </a:pPr>
            <a:endParaRPr lang="en-US" dirty="0"/>
          </a:p>
          <a:p>
            <a:pPr marL="0" lvl="1" defTabSz="928238">
              <a:defRPr/>
            </a:pPr>
            <a:endParaRPr lang="en-US" dirty="0"/>
          </a:p>
          <a:p>
            <a:pPr marL="0" lvl="1" defTabSz="928238">
              <a:defRPr/>
            </a:pPr>
            <a:endParaRPr lang="en-US" dirty="0"/>
          </a:p>
          <a:p>
            <a:pPr marL="0" lvl="1" defTabSz="928238">
              <a:defRPr/>
            </a:pPr>
            <a:r>
              <a:rPr lang="en-US" dirty="0"/>
              <a:t>From Part 1 Chapter 4: Planning and PD&amp;E should be seamlessly integrated in the project development process. The benefits of linking planning decisions and the PD&amp;E Study include performing a study based on decisions and information developed during planning, minimizing duplication of project development efforts, streamlining project delivery by promoting efficient and cost-effective Planning phase solutions, among others.</a:t>
            </a:r>
          </a:p>
          <a:p>
            <a:pPr marL="0" lvl="1" defTabSz="928238">
              <a:defRPr/>
            </a:pPr>
            <a:endParaRPr lang="en-US" dirty="0"/>
          </a:p>
          <a:p>
            <a:pPr marL="0" lvl="1" defTabSz="928238">
              <a:defRPr/>
            </a:pPr>
            <a:r>
              <a:rPr lang="en-US" dirty="0"/>
              <a:t>Linking planning and </a:t>
            </a:r>
            <a:r>
              <a:rPr lang="en-US" b="1" i="1" dirty="0"/>
              <a:t>NEPA</a:t>
            </a:r>
            <a:r>
              <a:rPr lang="en-US" dirty="0"/>
              <a:t> does not mean the planning products should be prepared to a level comparable to a </a:t>
            </a:r>
            <a:r>
              <a:rPr lang="en-US" b="1" i="1" dirty="0"/>
              <a:t>NEPA</a:t>
            </a:r>
            <a:r>
              <a:rPr lang="en-US" dirty="0"/>
              <a:t> analysis. Pursuant to </a:t>
            </a:r>
            <a:r>
              <a:rPr lang="en-US" b="1" i="1" dirty="0"/>
              <a:t>23 U.S.C § 134(o)</a:t>
            </a:r>
            <a:r>
              <a:rPr lang="en-US" dirty="0"/>
              <a:t>, </a:t>
            </a:r>
            <a:r>
              <a:rPr lang="en-US" b="1" i="1" dirty="0"/>
              <a:t>23 U.S.C. § 135(j)</a:t>
            </a:r>
            <a:r>
              <a:rPr lang="en-US" dirty="0"/>
              <a:t> and </a:t>
            </a:r>
            <a:r>
              <a:rPr lang="en-US" b="1" i="1" dirty="0"/>
              <a:t>49 U.S.C. § 5305(h),</a:t>
            </a:r>
            <a:r>
              <a:rPr lang="en-US" dirty="0"/>
              <a:t> transportation plans and programs are exempted from </a:t>
            </a:r>
            <a:r>
              <a:rPr lang="en-US" b="1" i="1" dirty="0"/>
              <a:t>NEPA</a:t>
            </a:r>
            <a:r>
              <a:rPr lang="en-US" dirty="0"/>
              <a:t> review. Environmental evaluations that are conducted during Planning phase are not required to address all regulatory requirements that should be addressed by the </a:t>
            </a:r>
            <a:r>
              <a:rPr lang="en-US" b="1" i="1" dirty="0"/>
              <a:t>NEPA</a:t>
            </a:r>
            <a:r>
              <a:rPr lang="en-US" dirty="0"/>
              <a:t> analysis.</a:t>
            </a:r>
          </a:p>
          <a:p>
            <a:pPr marL="0" lvl="1" defTabSz="928238">
              <a:defRPr/>
            </a:pPr>
            <a:endParaRPr lang="en-US" dirty="0"/>
          </a:p>
          <a:p>
            <a:pPr marL="0" lvl="1" defTabSz="928238">
              <a:defRPr/>
            </a:pPr>
            <a:endParaRPr lang="en-US" dirty="0"/>
          </a:p>
          <a:p>
            <a:pPr marL="0" lvl="1" defTabSz="928238">
              <a:defRPr/>
            </a:pPr>
            <a:endParaRPr lang="en-US" dirty="0"/>
          </a:p>
          <a:p>
            <a:pPr marL="0" lvl="1" defTabSz="928238">
              <a:defRPr/>
            </a:pPr>
            <a:r>
              <a:rPr lang="en-US" dirty="0"/>
              <a:t>SAFETEA-LU included a process for conducting “Efficient Environmental Reviews for Project Decision Making” for highway projects under Section 6002 (b) of the bill. </a:t>
            </a:r>
          </a:p>
          <a:p>
            <a:pPr marL="0" lvl="1" defTabSz="928238">
              <a:defRPr/>
            </a:pPr>
            <a:endParaRPr lang="en-US" dirty="0"/>
          </a:p>
          <a:p>
            <a:pPr marL="0" lvl="1" defTabSz="928238">
              <a:defRPr/>
            </a:pPr>
            <a:r>
              <a:rPr lang="en-US" dirty="0"/>
              <a:t>In December 2005, FHWA recognized the ETDM process as satisfying the statutory requirements of SAFETEA-LU Section 6002(b) and being acceptable for use on federal-aid projects.</a:t>
            </a:r>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11</a:t>
            </a:fld>
            <a:endParaRPr lang="en-US"/>
          </a:p>
        </p:txBody>
      </p:sp>
    </p:spTree>
    <p:extLst>
      <p:ext uri="{BB962C8B-B14F-4D97-AF65-F5344CB8AC3E}">
        <p14:creationId xmlns:p14="http://schemas.microsoft.com/office/powerpoint/2010/main" val="1881183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pPr marL="164643" lvl="1">
              <a:buFont typeface="Arial" panose="020B0604020202020204" pitchFamily="34" charset="0"/>
              <a:buChar char="•"/>
            </a:pPr>
            <a:r>
              <a:rPr lang="en-US" dirty="0"/>
              <a:t>Concurrence of federal Cooperating Agencies on adoption of planning product when planning product will be used for permit </a:t>
            </a:r>
          </a:p>
          <a:p>
            <a:pPr marL="164643" lvl="1">
              <a:buFont typeface="Arial" panose="020B0604020202020204" pitchFamily="34" charset="0"/>
              <a:buChar char="•"/>
            </a:pPr>
            <a:r>
              <a:rPr lang="en-US" dirty="0"/>
              <a:t>Lead Federal Agency must provide guidance in planning decisions</a:t>
            </a:r>
          </a:p>
          <a:p>
            <a:pPr marL="164643" lvl="1">
              <a:buFont typeface="Arial" panose="020B0604020202020204" pitchFamily="34" charset="0"/>
              <a:buChar char="•"/>
            </a:pPr>
            <a:r>
              <a:rPr lang="en-US" dirty="0"/>
              <a:t>Adopt or incorporate by reference entire planning product or select portions</a:t>
            </a:r>
          </a:p>
          <a:p>
            <a:pPr marL="164643" lvl="1">
              <a:buFont typeface="Arial" panose="020B0604020202020204" pitchFamily="34" charset="0"/>
              <a:buChar char="•"/>
            </a:pPr>
            <a:r>
              <a:rPr lang="en-US" dirty="0"/>
              <a:t>Public Notice required during planning process that planning products may be adopted during a subsequent environmental review process</a:t>
            </a:r>
          </a:p>
          <a:p>
            <a:pPr marL="164643" lvl="1">
              <a:buFont typeface="Arial" panose="020B0604020202020204" pitchFamily="34" charset="0"/>
              <a:buChar char="•"/>
            </a:pPr>
            <a:r>
              <a:rPr lang="en-US" dirty="0"/>
              <a:t>During environmental review process, provide notice of the intention to adopt or incorporate by reference planning products or decisions in NEPA</a:t>
            </a:r>
          </a:p>
          <a:p>
            <a:pPr marL="164643" lvl="1">
              <a:buFont typeface="Arial" panose="020B0604020202020204" pitchFamily="34" charset="0"/>
              <a:buChar char="•"/>
            </a:pPr>
            <a:r>
              <a:rPr lang="en-US" dirty="0"/>
              <a:t>Planning-level analysis does not need to rise to the level of detail required in the NEPA process</a:t>
            </a:r>
          </a:p>
          <a:p>
            <a:pPr marL="164643" lvl="1">
              <a:buFont typeface="Arial" panose="020B0604020202020204" pitchFamily="34" charset="0"/>
              <a:buChar char="•"/>
            </a:pPr>
            <a:r>
              <a:rPr lang="en-US" dirty="0"/>
              <a:t>FDOT Guidance: PD&amp;E Manual, Part 1 Chapter 4</a:t>
            </a:r>
          </a:p>
          <a:p>
            <a:endParaRPr lang="en-US" dirty="0">
              <a:effectLst/>
            </a:endParaRPr>
          </a:p>
          <a:p>
            <a:endParaRPr lang="en-US" dirty="0">
              <a:effectLst/>
            </a:endParaRPr>
          </a:p>
          <a:p>
            <a:endParaRPr lang="en-US" dirty="0">
              <a:effectLst/>
            </a:endParaRPr>
          </a:p>
          <a:p>
            <a:endParaRPr lang="en-US" dirty="0">
              <a:effectLst/>
            </a:endParaRPr>
          </a:p>
          <a:p>
            <a:endParaRPr lang="en-US" dirty="0">
              <a:effectLst/>
            </a:endParaRPr>
          </a:p>
          <a:p>
            <a:endParaRPr lang="en-US" dirty="0">
              <a:effectLst/>
            </a:endParaRPr>
          </a:p>
          <a:p>
            <a:endParaRPr lang="en-US" dirty="0">
              <a:effectLst/>
            </a:endParaRPr>
          </a:p>
          <a:p>
            <a:endParaRPr lang="en-US" dirty="0">
              <a:effectLst/>
            </a:endParaRPr>
          </a:p>
          <a:p>
            <a:r>
              <a:rPr lang="en-US" dirty="0">
                <a:effectLst/>
              </a:rPr>
              <a:t>MAP 21 – Section 1310 – https://www.environment.fhwa.dot.gov/integ/related.asp </a:t>
            </a:r>
          </a:p>
          <a:p>
            <a:r>
              <a:rPr lang="en-US" dirty="0">
                <a:effectLst/>
              </a:rPr>
              <a:t>Adoption of Planning Products for Use in NEPA Proceedings- </a:t>
            </a:r>
          </a:p>
          <a:p>
            <a:pPr lvl="1"/>
            <a:r>
              <a:rPr lang="en-US" dirty="0">
                <a:effectLst/>
              </a:rPr>
              <a:t>'(1) IN GENERAL- Subject to the conditions set forth in subsection (d), the Federal lead agency for a project may adopt and use a planning product in proceedings relating to any class of action in the environmental review process of the project.</a:t>
            </a:r>
          </a:p>
          <a:p>
            <a:pPr lvl="1"/>
            <a:r>
              <a:rPr lang="en-US" dirty="0">
                <a:effectLst/>
              </a:rPr>
              <a:t>'(2) IDENTIFICATION- When the Federal lead agency makes a determination to adopt and use a planning product, the Federal lead agency shall identify those agencies that participated in the development of the planning products.</a:t>
            </a:r>
          </a:p>
          <a:p>
            <a:pPr lvl="1"/>
            <a:r>
              <a:rPr lang="en-US" dirty="0">
                <a:effectLst/>
              </a:rPr>
              <a:t>'(3) PARTIAL ADOPTION OF PLANNING PRODUCTS- The Federal lead agency may adopt a planning product under paragraph (1) in its entirety or may select portions for adoption.</a:t>
            </a:r>
          </a:p>
          <a:p>
            <a:pPr lvl="1"/>
            <a:r>
              <a:rPr lang="en-US" dirty="0">
                <a:effectLst/>
              </a:rPr>
              <a:t>'(4) TIMING- A determination under paragraph (1) with respect to the adoption of a planning product may be made at the time the lead agencies decide the appropriate scope of environmental review for the project but may also occur later in the environmental review process, as appropriate.</a:t>
            </a:r>
          </a:p>
          <a:p>
            <a:pPr marL="0" lvl="1" defTabSz="928238">
              <a:defRPr/>
            </a:pPr>
            <a:endParaRPr lang="en-US" dirty="0"/>
          </a:p>
          <a:p>
            <a:pPr lvl="1"/>
            <a:r>
              <a:rPr lang="en-US" dirty="0">
                <a:effectLst/>
              </a:rPr>
              <a:t>PLANNING DECISIONS- Planning decisions that may be adopted pursuant to this section include— </a:t>
            </a:r>
          </a:p>
          <a:p>
            <a:pPr lvl="2"/>
            <a:r>
              <a:rPr lang="en-US" dirty="0">
                <a:effectLst/>
              </a:rPr>
              <a:t>'(A) whether tolling, private financial assistance, or other special financial measures are necessary to implement the project;</a:t>
            </a:r>
          </a:p>
          <a:p>
            <a:pPr lvl="2"/>
            <a:r>
              <a:rPr lang="en-US" dirty="0">
                <a:effectLst/>
              </a:rPr>
              <a:t>'(B) a decision with respect to modal choice, including a decision to implement corridor or subarea study recommendations to advance different modal solutions as separate projects with independent utility;</a:t>
            </a:r>
          </a:p>
          <a:p>
            <a:pPr lvl="2"/>
            <a:r>
              <a:rPr lang="en-US" dirty="0">
                <a:effectLst/>
              </a:rPr>
              <a:t>'(C) a basic description of the environmental setting;</a:t>
            </a:r>
          </a:p>
          <a:p>
            <a:pPr lvl="2"/>
            <a:r>
              <a:rPr lang="en-US" dirty="0">
                <a:effectLst/>
              </a:rPr>
              <a:t>'(D) a decision with respect to methodologies for analysis; and</a:t>
            </a:r>
          </a:p>
          <a:p>
            <a:pPr lvl="2"/>
            <a:r>
              <a:rPr lang="en-US" dirty="0">
                <a:effectLst/>
              </a:rPr>
              <a:t>'(E) an identification of programmatic level mitigation for potential impacts that the Federal lead agency, in consultation with Federal, State, local, and tribal resource agencies, determines are most effectively addressed at a regional or national program level, including— </a:t>
            </a:r>
          </a:p>
          <a:p>
            <a:pPr lvl="3"/>
            <a:r>
              <a:rPr lang="en-US" dirty="0">
                <a:effectLst/>
              </a:rPr>
              <a:t>'(</a:t>
            </a:r>
            <a:r>
              <a:rPr lang="en-US" dirty="0" err="1">
                <a:effectLst/>
              </a:rPr>
              <a:t>i</a:t>
            </a:r>
            <a:r>
              <a:rPr lang="en-US" dirty="0">
                <a:effectLst/>
              </a:rPr>
              <a:t>) system-level measures to avoid, minimize, or mitigate impacts of proposed transportation investments on environmental resources, including regional ecosystem and water resources; and</a:t>
            </a:r>
          </a:p>
          <a:p>
            <a:pPr lvl="3"/>
            <a:r>
              <a:rPr lang="en-US" dirty="0">
                <a:effectLst/>
              </a:rPr>
              <a:t>'(ii) potential mitigation activities, locations, and investments.</a:t>
            </a:r>
          </a:p>
          <a:p>
            <a:pPr marL="0" lvl="1" defTabSz="928238">
              <a:defRPr/>
            </a:pPr>
            <a:endParaRPr lang="en-US" dirty="0"/>
          </a:p>
          <a:p>
            <a:pPr lvl="1"/>
            <a:r>
              <a:rPr lang="en-US" dirty="0">
                <a:effectLst/>
              </a:rPr>
              <a:t>PLANNING ANALYSES- Planning analyses that may be adopted pursuant to this section include studies with respect to— </a:t>
            </a:r>
          </a:p>
          <a:p>
            <a:pPr lvl="2"/>
            <a:r>
              <a:rPr lang="en-US" dirty="0">
                <a:effectLst/>
              </a:rPr>
              <a:t>'(A) travel demands;</a:t>
            </a:r>
          </a:p>
          <a:p>
            <a:pPr lvl="2"/>
            <a:r>
              <a:rPr lang="en-US" dirty="0">
                <a:effectLst/>
              </a:rPr>
              <a:t>'(B) regional development and growth;</a:t>
            </a:r>
          </a:p>
          <a:p>
            <a:pPr lvl="2"/>
            <a:r>
              <a:rPr lang="en-US" dirty="0">
                <a:effectLst/>
              </a:rPr>
              <a:t>'(C) local land use, growth management, and development;</a:t>
            </a:r>
          </a:p>
          <a:p>
            <a:pPr lvl="2"/>
            <a:r>
              <a:rPr lang="en-US" dirty="0">
                <a:effectLst/>
              </a:rPr>
              <a:t>'(D) population and employment;</a:t>
            </a:r>
          </a:p>
          <a:p>
            <a:pPr lvl="2"/>
            <a:r>
              <a:rPr lang="en-US" dirty="0">
                <a:effectLst/>
              </a:rPr>
              <a:t>'(E) natural and built environmental conditions;</a:t>
            </a:r>
          </a:p>
          <a:p>
            <a:pPr lvl="2"/>
            <a:r>
              <a:rPr lang="en-US" dirty="0">
                <a:effectLst/>
              </a:rPr>
              <a:t>'(F) environmental resources and environmentally sensitive areas;</a:t>
            </a:r>
          </a:p>
          <a:p>
            <a:pPr lvl="2"/>
            <a:r>
              <a:rPr lang="en-US" dirty="0">
                <a:effectLst/>
              </a:rPr>
              <a:t>'(G) potential environmental effects, including the identification of resources of concern and potential cumulative effects on those resources, identified as a result of a statewide or regional cumulative effects assessment; and</a:t>
            </a:r>
          </a:p>
          <a:p>
            <a:pPr lvl="2"/>
            <a:r>
              <a:rPr lang="en-US" dirty="0">
                <a:effectLst/>
              </a:rPr>
              <a:t>'(H) mitigation needs for a proposed action, or for programmatic level mitigation, for potential effects that the Federal lead agency determines are most effectively addressed at a regional or national program level.</a:t>
            </a:r>
          </a:p>
          <a:p>
            <a:pPr marL="0" lvl="1" defTabSz="928238">
              <a:defRPr/>
            </a:pPr>
            <a:endParaRPr lang="en-US" dirty="0"/>
          </a:p>
          <a:p>
            <a:pPr marL="0" lvl="1" defTabSz="928238">
              <a:defRPr/>
            </a:pPr>
            <a:r>
              <a:rPr lang="en-US" dirty="0">
                <a:effectLst/>
              </a:rPr>
              <a:t>'(d) Conditions- Adoption and use of a planning product under this section is subject to a determination by the Federal lead agency, with the concurrence of other participating agencies with relevant expertise and project sponsors as appropriate, and with an opportunity for public notice and comment and consideration of those comments by the Federal lead agency, that the following conditions have been met: </a:t>
            </a:r>
            <a:endParaRPr lang="en-US" dirty="0"/>
          </a:p>
          <a:p>
            <a:pPr marL="0" lvl="1" defTabSz="928238">
              <a:defRPr/>
            </a:pPr>
            <a:endParaRPr lang="en-US" dirty="0"/>
          </a:p>
          <a:p>
            <a:pPr marL="0" lvl="1" defTabSz="928238">
              <a:defRPr/>
            </a:pPr>
            <a:endParaRPr lang="en-US" dirty="0"/>
          </a:p>
          <a:p>
            <a:pPr marL="0" lvl="1" defTabSz="928238">
              <a:defRPr/>
            </a:pPr>
            <a:endParaRPr lang="en-US" dirty="0"/>
          </a:p>
          <a:p>
            <a:pPr marL="0" lvl="1" defTabSz="928238">
              <a:defRPr/>
            </a:pPr>
            <a:r>
              <a:rPr lang="en-US" dirty="0"/>
              <a:t>From Part 1 Chapter 4: Planning and PD&amp;E should be seamlessly integrated in the project development process. The benefits of linking planning decisions and the PD&amp;E Study include performing a study based on decisions and information developed during planning, minimizing duplication of project development efforts, streamlining project delivery by promoting efficient and cost-effective Planning phase solutions, among others.</a:t>
            </a:r>
          </a:p>
          <a:p>
            <a:pPr marL="0" lvl="1" defTabSz="928238">
              <a:defRPr/>
            </a:pPr>
            <a:endParaRPr lang="en-US" dirty="0"/>
          </a:p>
          <a:p>
            <a:pPr marL="0" lvl="1" defTabSz="928238">
              <a:defRPr/>
            </a:pPr>
            <a:r>
              <a:rPr lang="en-US" dirty="0"/>
              <a:t>Linking planning and </a:t>
            </a:r>
            <a:r>
              <a:rPr lang="en-US" b="1" i="1" dirty="0"/>
              <a:t>NEPA</a:t>
            </a:r>
            <a:r>
              <a:rPr lang="en-US" dirty="0"/>
              <a:t> does not mean the planning products should be prepared to a level comparable to a </a:t>
            </a:r>
            <a:r>
              <a:rPr lang="en-US" b="1" i="1" dirty="0"/>
              <a:t>NEPA</a:t>
            </a:r>
            <a:r>
              <a:rPr lang="en-US" dirty="0"/>
              <a:t> analysis. Pursuant to </a:t>
            </a:r>
            <a:r>
              <a:rPr lang="en-US" b="1" i="1" dirty="0"/>
              <a:t>23 U.S.C § 134(o)</a:t>
            </a:r>
            <a:r>
              <a:rPr lang="en-US" dirty="0"/>
              <a:t>, </a:t>
            </a:r>
            <a:r>
              <a:rPr lang="en-US" b="1" i="1" dirty="0"/>
              <a:t>23 U.S.C. § 135(j)</a:t>
            </a:r>
            <a:r>
              <a:rPr lang="en-US" dirty="0"/>
              <a:t> and </a:t>
            </a:r>
            <a:r>
              <a:rPr lang="en-US" b="1" i="1" dirty="0"/>
              <a:t>49 U.S.C. § 5305(h),</a:t>
            </a:r>
            <a:r>
              <a:rPr lang="en-US" dirty="0"/>
              <a:t> transportation plans and programs are exempted from </a:t>
            </a:r>
            <a:r>
              <a:rPr lang="en-US" b="1" i="1" dirty="0"/>
              <a:t>NEPA</a:t>
            </a:r>
            <a:r>
              <a:rPr lang="en-US" dirty="0"/>
              <a:t> review. Environmental evaluations that are conducted during Planning phase are not required to address all regulatory requirements that should be addressed by the </a:t>
            </a:r>
            <a:r>
              <a:rPr lang="en-US" b="1" i="1" dirty="0"/>
              <a:t>NEPA</a:t>
            </a:r>
            <a:r>
              <a:rPr lang="en-US" dirty="0"/>
              <a:t> analysis.</a:t>
            </a:r>
          </a:p>
          <a:p>
            <a:pPr marL="0" lvl="1" defTabSz="928238">
              <a:defRPr/>
            </a:pPr>
            <a:endParaRPr lang="en-US" dirty="0"/>
          </a:p>
          <a:p>
            <a:pPr marL="0" lvl="1" defTabSz="928238">
              <a:defRPr/>
            </a:pPr>
            <a:endParaRPr lang="en-US" dirty="0"/>
          </a:p>
          <a:p>
            <a:pPr marL="0" lvl="1" defTabSz="928238">
              <a:defRPr/>
            </a:pPr>
            <a:r>
              <a:rPr lang="en-US" dirty="0"/>
              <a:t>SAFETEA-LU included a process for conducting “Efficient Environmental Reviews for Project Decision Making” for highway projects under Section 6002 (b) of the bill. </a:t>
            </a:r>
          </a:p>
          <a:p>
            <a:pPr marL="0" lvl="1" defTabSz="928238">
              <a:defRPr/>
            </a:pPr>
            <a:endParaRPr lang="en-US" dirty="0"/>
          </a:p>
          <a:p>
            <a:pPr marL="0" lvl="1" defTabSz="928238">
              <a:defRPr/>
            </a:pPr>
            <a:r>
              <a:rPr lang="en-US" dirty="0"/>
              <a:t>In December 2005, FHWA recognized the ETDM process as satisfying the statutory requirements of SAFETEA-LU Section 6002(b) and being acceptable for use on federal-aid projects.</a:t>
            </a:r>
          </a:p>
          <a:p>
            <a:endParaRPr lang="en-US" dirty="0"/>
          </a:p>
          <a:p>
            <a:endParaRPr lang="en-US" dirty="0"/>
          </a:p>
          <a:p>
            <a:endParaRPr lang="en-US" dirty="0"/>
          </a:p>
          <a:p>
            <a:r>
              <a:rPr lang="en-US" dirty="0"/>
              <a:t>For purposes of transportation planning alone, a planning-level analysis does not need to rise to the level of detail required in the NEPA process. Rather, it needs to be accurate and up-to-date, and should adequately support recommended improvements in the statewide or metropolitan long-range transportation plan. The SAFETEA-LU requires transportation planning processes to focus on setting a context and following acceptable procedures. For example, the SAFETEA-LU requires a “discussion of the types of potential environmental mitigation activities” and potential areas for their implementation, rather than details on specific strategies. The SAFETEA-LU also emphasizes consultation with Federal, State, and Tribal land management, wildlife, and regulatory agencies.</a:t>
            </a:r>
          </a:p>
          <a:p>
            <a:endParaRPr lang="en-US" dirty="0"/>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12</a:t>
            </a:fld>
            <a:endParaRPr lang="en-US"/>
          </a:p>
        </p:txBody>
      </p:sp>
    </p:spTree>
    <p:extLst>
      <p:ext uri="{BB962C8B-B14F-4D97-AF65-F5344CB8AC3E}">
        <p14:creationId xmlns:p14="http://schemas.microsoft.com/office/powerpoint/2010/main" val="47178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endParaRPr lang="en-US" dirty="0">
              <a:effectLst/>
            </a:endParaRPr>
          </a:p>
          <a:p>
            <a:r>
              <a:rPr lang="en-US" dirty="0">
                <a:effectLst/>
              </a:rPr>
              <a:t>MAP 21 – Section 1310 – https://www.environment.fhwa.dot.gov/integ/related.asp </a:t>
            </a:r>
          </a:p>
          <a:p>
            <a:r>
              <a:rPr lang="en-US" dirty="0">
                <a:effectLst/>
              </a:rPr>
              <a:t>Adoption of Planning Products for Use in NEPA Proceedings- </a:t>
            </a:r>
          </a:p>
          <a:p>
            <a:pPr lvl="1"/>
            <a:r>
              <a:rPr lang="en-US" dirty="0">
                <a:effectLst/>
              </a:rPr>
              <a:t>'(1) IN GENERAL- Subject to the conditions set forth in subsection (d), the Federal lead agency for a project may adopt and use a planning product in proceedings relating to any class of action in the environmental review process of the project.</a:t>
            </a:r>
          </a:p>
          <a:p>
            <a:pPr lvl="1"/>
            <a:r>
              <a:rPr lang="en-US" dirty="0">
                <a:effectLst/>
              </a:rPr>
              <a:t>'(2) IDENTIFICATION- When the Federal lead agency makes a determination to adopt and use a planning product, the Federal lead agency shall identify those agencies that participated in the development of the planning products.</a:t>
            </a:r>
          </a:p>
          <a:p>
            <a:pPr lvl="1"/>
            <a:r>
              <a:rPr lang="en-US" dirty="0">
                <a:effectLst/>
              </a:rPr>
              <a:t>'(3) PARTIAL ADOPTION OF PLANNING PRODUCTS- The Federal lead agency may adopt a planning product under paragraph (1) in its entirety or may select portions for adoption.</a:t>
            </a:r>
          </a:p>
          <a:p>
            <a:pPr lvl="1"/>
            <a:r>
              <a:rPr lang="en-US" dirty="0">
                <a:effectLst/>
              </a:rPr>
              <a:t>'(4) TIMING- A determination under paragraph (1) with respect to the adoption of a planning product may be made at the time the lead agencies decide the appropriate scope of environmental review for the project but may also occur later in the environmental review process, as appropriate.</a:t>
            </a:r>
          </a:p>
          <a:p>
            <a:pPr marL="0" lvl="1" defTabSz="928238">
              <a:defRPr/>
            </a:pPr>
            <a:endParaRPr lang="en-US" dirty="0"/>
          </a:p>
          <a:p>
            <a:pPr lvl="1"/>
            <a:r>
              <a:rPr lang="en-US" dirty="0">
                <a:effectLst/>
              </a:rPr>
              <a:t>PLANNING DECISIONS- Planning decisions that may be adopted pursuant to this section include— </a:t>
            </a:r>
          </a:p>
          <a:p>
            <a:pPr lvl="2"/>
            <a:r>
              <a:rPr lang="en-US" dirty="0">
                <a:effectLst/>
              </a:rPr>
              <a:t>'(A) whether tolling, private financial assistance, or other special financial measures are necessary to implement the project;</a:t>
            </a:r>
          </a:p>
          <a:p>
            <a:pPr lvl="2"/>
            <a:r>
              <a:rPr lang="en-US" dirty="0">
                <a:effectLst/>
              </a:rPr>
              <a:t>'(B) a decision with respect to modal choice, including a decision to implement corridor or subarea study recommendations to advance different modal solutions as separate projects with independent utility;</a:t>
            </a:r>
          </a:p>
          <a:p>
            <a:pPr lvl="2"/>
            <a:r>
              <a:rPr lang="en-US" dirty="0">
                <a:effectLst/>
              </a:rPr>
              <a:t>'(C) a basic description of the environmental setting;</a:t>
            </a:r>
          </a:p>
          <a:p>
            <a:pPr lvl="2"/>
            <a:r>
              <a:rPr lang="en-US" dirty="0">
                <a:effectLst/>
              </a:rPr>
              <a:t>'(D) a decision with respect to methodologies for analysis; and</a:t>
            </a:r>
          </a:p>
          <a:p>
            <a:pPr lvl="2"/>
            <a:r>
              <a:rPr lang="en-US" dirty="0">
                <a:effectLst/>
              </a:rPr>
              <a:t>'(E) an identification of programmatic level mitigation for potential impacts that the Federal lead agency, in consultation with Federal, State, local, and tribal resource agencies, determines are most effectively addressed at a regional or national program level, including— </a:t>
            </a:r>
          </a:p>
          <a:p>
            <a:pPr lvl="3"/>
            <a:r>
              <a:rPr lang="en-US" dirty="0">
                <a:effectLst/>
              </a:rPr>
              <a:t>'(</a:t>
            </a:r>
            <a:r>
              <a:rPr lang="en-US" dirty="0" err="1">
                <a:effectLst/>
              </a:rPr>
              <a:t>i</a:t>
            </a:r>
            <a:r>
              <a:rPr lang="en-US" dirty="0">
                <a:effectLst/>
              </a:rPr>
              <a:t>) system-level measures to avoid, minimize, or mitigate impacts of proposed transportation investments on environmental resources, including regional ecosystem and water resources; and</a:t>
            </a:r>
          </a:p>
          <a:p>
            <a:pPr lvl="3"/>
            <a:r>
              <a:rPr lang="en-US" dirty="0">
                <a:effectLst/>
              </a:rPr>
              <a:t>'(ii) potential mitigation activities, locations, and investments.</a:t>
            </a:r>
          </a:p>
          <a:p>
            <a:pPr marL="0" lvl="1" defTabSz="928238">
              <a:defRPr/>
            </a:pPr>
            <a:endParaRPr lang="en-US" dirty="0"/>
          </a:p>
          <a:p>
            <a:pPr lvl="1"/>
            <a:r>
              <a:rPr lang="en-US" dirty="0">
                <a:effectLst/>
              </a:rPr>
              <a:t>PLANNING ANALYSES- Planning analyses that may be adopted pursuant to this section include studies with respect to— </a:t>
            </a:r>
          </a:p>
          <a:p>
            <a:pPr lvl="2"/>
            <a:r>
              <a:rPr lang="en-US" dirty="0">
                <a:effectLst/>
              </a:rPr>
              <a:t>'(A) travel demands;</a:t>
            </a:r>
          </a:p>
          <a:p>
            <a:pPr lvl="2"/>
            <a:r>
              <a:rPr lang="en-US" dirty="0">
                <a:effectLst/>
              </a:rPr>
              <a:t>'(B) regional development and growth;</a:t>
            </a:r>
          </a:p>
          <a:p>
            <a:pPr lvl="2"/>
            <a:r>
              <a:rPr lang="en-US" dirty="0">
                <a:effectLst/>
              </a:rPr>
              <a:t>'(C) local land use, growth management, and development;</a:t>
            </a:r>
          </a:p>
          <a:p>
            <a:pPr lvl="2"/>
            <a:r>
              <a:rPr lang="en-US" dirty="0">
                <a:effectLst/>
              </a:rPr>
              <a:t>'(D) population and employment;</a:t>
            </a:r>
          </a:p>
          <a:p>
            <a:pPr lvl="2"/>
            <a:r>
              <a:rPr lang="en-US" dirty="0">
                <a:effectLst/>
              </a:rPr>
              <a:t>'(E) natural and built environmental conditions;</a:t>
            </a:r>
          </a:p>
          <a:p>
            <a:pPr lvl="2"/>
            <a:r>
              <a:rPr lang="en-US" dirty="0">
                <a:effectLst/>
              </a:rPr>
              <a:t>'(F) environmental resources and environmentally sensitive areas;</a:t>
            </a:r>
          </a:p>
          <a:p>
            <a:pPr lvl="2"/>
            <a:r>
              <a:rPr lang="en-US" dirty="0">
                <a:effectLst/>
              </a:rPr>
              <a:t>'(G) potential environmental effects, including the identification of resources of concern and potential cumulative effects on those resources, identified as a result of a statewide or regional cumulative effects assessment; and</a:t>
            </a:r>
          </a:p>
          <a:p>
            <a:pPr lvl="2"/>
            <a:r>
              <a:rPr lang="en-US" dirty="0">
                <a:effectLst/>
              </a:rPr>
              <a:t>'(H) mitigation needs for a proposed action, or for programmatic level mitigation, for potential effects that the Federal lead agency determines are most effectively addressed at a regional or national program level.</a:t>
            </a:r>
          </a:p>
          <a:p>
            <a:pPr marL="0" lvl="1" defTabSz="928238">
              <a:defRPr/>
            </a:pPr>
            <a:endParaRPr lang="en-US" dirty="0"/>
          </a:p>
          <a:p>
            <a:pPr marL="0" lvl="1" defTabSz="928238">
              <a:defRPr/>
            </a:pPr>
            <a:r>
              <a:rPr lang="en-US" dirty="0">
                <a:effectLst/>
              </a:rPr>
              <a:t>'(d) Conditions- Adoption and use of a planning product under this section is subject to a determination by the Federal lead agency, with the concurrence of other participating agencies with relevant expertise and project sponsors as appropriate, and with an opportunity for public notice and comment and consideration of those comments by the Federal lead agency, that the following conditions have been met: </a:t>
            </a:r>
            <a:endParaRPr lang="en-US" dirty="0"/>
          </a:p>
          <a:p>
            <a:pPr marL="0" lvl="1" defTabSz="928238">
              <a:defRPr/>
            </a:pPr>
            <a:endParaRPr lang="en-US" dirty="0"/>
          </a:p>
          <a:p>
            <a:pPr marL="0" lvl="1" defTabSz="928238">
              <a:defRPr/>
            </a:pPr>
            <a:endParaRPr lang="en-US" dirty="0"/>
          </a:p>
          <a:p>
            <a:pPr marL="0" lvl="1" defTabSz="928238">
              <a:defRPr/>
            </a:pPr>
            <a:endParaRPr lang="en-US" dirty="0"/>
          </a:p>
          <a:p>
            <a:pPr marL="0" lvl="1" defTabSz="928238">
              <a:defRPr/>
            </a:pPr>
            <a:r>
              <a:rPr lang="en-US" dirty="0"/>
              <a:t>From Part 1 Chapter 4: Planning and PD&amp;E should be seamlessly integrated in the project development process. The benefits of linking planning decisions and the PD&amp;E Study include performing a study based on decisions and information developed during planning, minimizing duplication of project development efforts, streamlining project delivery by promoting efficient and cost-effective Planning phase solutions, among others.</a:t>
            </a:r>
          </a:p>
          <a:p>
            <a:pPr marL="0" lvl="1" defTabSz="928238">
              <a:defRPr/>
            </a:pPr>
            <a:endParaRPr lang="en-US" dirty="0"/>
          </a:p>
          <a:p>
            <a:pPr marL="0" lvl="1" defTabSz="928238">
              <a:defRPr/>
            </a:pPr>
            <a:r>
              <a:rPr lang="en-US" dirty="0"/>
              <a:t>Linking planning and </a:t>
            </a:r>
            <a:r>
              <a:rPr lang="en-US" b="1" i="1" dirty="0"/>
              <a:t>NEPA</a:t>
            </a:r>
            <a:r>
              <a:rPr lang="en-US" dirty="0"/>
              <a:t> does not mean the planning products should be prepared to a level comparable to a </a:t>
            </a:r>
            <a:r>
              <a:rPr lang="en-US" b="1" i="1" dirty="0"/>
              <a:t>NEPA</a:t>
            </a:r>
            <a:r>
              <a:rPr lang="en-US" dirty="0"/>
              <a:t> analysis. Pursuant to </a:t>
            </a:r>
            <a:r>
              <a:rPr lang="en-US" b="1" i="1" dirty="0"/>
              <a:t>23 U.S.C § 134(o)</a:t>
            </a:r>
            <a:r>
              <a:rPr lang="en-US" dirty="0"/>
              <a:t>, </a:t>
            </a:r>
            <a:r>
              <a:rPr lang="en-US" b="1" i="1" dirty="0"/>
              <a:t>23 U.S.C. § 135(j)</a:t>
            </a:r>
            <a:r>
              <a:rPr lang="en-US" dirty="0"/>
              <a:t> and </a:t>
            </a:r>
            <a:r>
              <a:rPr lang="en-US" b="1" i="1" dirty="0"/>
              <a:t>49 U.S.C. § 5305(h),</a:t>
            </a:r>
            <a:r>
              <a:rPr lang="en-US" dirty="0"/>
              <a:t> transportation plans and programs are exempted from </a:t>
            </a:r>
            <a:r>
              <a:rPr lang="en-US" b="1" i="1" dirty="0"/>
              <a:t>NEPA</a:t>
            </a:r>
            <a:r>
              <a:rPr lang="en-US" dirty="0"/>
              <a:t> review. Environmental evaluations that are conducted during Planning phase are not required to address all regulatory requirements that should be addressed by the </a:t>
            </a:r>
            <a:r>
              <a:rPr lang="en-US" b="1" i="1" dirty="0"/>
              <a:t>NEPA</a:t>
            </a:r>
            <a:r>
              <a:rPr lang="en-US" dirty="0"/>
              <a:t> analysis.</a:t>
            </a:r>
          </a:p>
          <a:p>
            <a:pPr marL="0" lvl="1" defTabSz="928238">
              <a:defRPr/>
            </a:pPr>
            <a:endParaRPr lang="en-US" dirty="0"/>
          </a:p>
          <a:p>
            <a:pPr marL="0" lvl="1" defTabSz="928238">
              <a:defRPr/>
            </a:pPr>
            <a:endParaRPr lang="en-US" dirty="0"/>
          </a:p>
          <a:p>
            <a:pPr marL="0" lvl="1" defTabSz="928238">
              <a:defRPr/>
            </a:pPr>
            <a:endParaRPr lang="en-US" dirty="0"/>
          </a:p>
          <a:p>
            <a:pPr marL="0" lvl="1" defTabSz="928238">
              <a:defRPr/>
            </a:pPr>
            <a:r>
              <a:rPr lang="en-US" dirty="0"/>
              <a:t>SAFETEA-LU included a process for conducting “Efficient Environmental Reviews for Project Decision Making” for highway projects under Section 6002 (b) of the bill. </a:t>
            </a:r>
          </a:p>
          <a:p>
            <a:pPr marL="0" lvl="1" defTabSz="928238">
              <a:defRPr/>
            </a:pPr>
            <a:endParaRPr lang="en-US" dirty="0"/>
          </a:p>
          <a:p>
            <a:pPr marL="0" lvl="1" defTabSz="928238">
              <a:defRPr/>
            </a:pPr>
            <a:r>
              <a:rPr lang="en-US" dirty="0"/>
              <a:t>In December 2005, FHWA recognized the ETDM process as satisfying the statutory requirements of SAFETEA-LU Section 6002(b) and being acceptable for use on federal-aid projects.</a:t>
            </a:r>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13</a:t>
            </a:fld>
            <a:endParaRPr lang="en-US"/>
          </a:p>
        </p:txBody>
      </p:sp>
    </p:spTree>
    <p:extLst>
      <p:ext uri="{BB962C8B-B14F-4D97-AF65-F5344CB8AC3E}">
        <p14:creationId xmlns:p14="http://schemas.microsoft.com/office/powerpoint/2010/main" val="1494150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endParaRPr lang="en-US" dirty="0">
              <a:effectLst/>
            </a:endParaRPr>
          </a:p>
          <a:p>
            <a:r>
              <a:rPr lang="en-US" dirty="0">
                <a:effectLst/>
              </a:rPr>
              <a:t>MAP 21 – Section 1310 – https://www.environment.fhwa.dot.gov/integ/related.asp </a:t>
            </a:r>
          </a:p>
          <a:p>
            <a:r>
              <a:rPr lang="en-US" dirty="0">
                <a:effectLst/>
              </a:rPr>
              <a:t>Adoption of Planning Products for Use in NEPA Proceedings- </a:t>
            </a:r>
          </a:p>
          <a:p>
            <a:pPr lvl="1"/>
            <a:r>
              <a:rPr lang="en-US" dirty="0">
                <a:effectLst/>
              </a:rPr>
              <a:t>'(1) IN GENERAL- Subject to the conditions set forth in subsection (d), the Federal lead agency for a project may adopt and use a planning product in proceedings relating to any class of action in the environmental review process of the project.</a:t>
            </a:r>
          </a:p>
          <a:p>
            <a:pPr lvl="1"/>
            <a:r>
              <a:rPr lang="en-US" dirty="0">
                <a:effectLst/>
              </a:rPr>
              <a:t>'(2) IDENTIFICATION- When the Federal lead agency makes a determination to adopt and use a planning product, the Federal lead agency shall identify those agencies that participated in the development of the planning products.</a:t>
            </a:r>
          </a:p>
          <a:p>
            <a:pPr lvl="1"/>
            <a:r>
              <a:rPr lang="en-US" dirty="0">
                <a:effectLst/>
              </a:rPr>
              <a:t>'(3) PARTIAL ADOPTION OF PLANNING PRODUCTS- The Federal lead agency may adopt a planning product under paragraph (1) in its entirety or may select portions for adoption.</a:t>
            </a:r>
          </a:p>
          <a:p>
            <a:pPr lvl="1"/>
            <a:r>
              <a:rPr lang="en-US" dirty="0">
                <a:effectLst/>
              </a:rPr>
              <a:t>'(4) TIMING- A determination under paragraph (1) with respect to the adoption of a planning product may be made at the time the lead agencies decide the appropriate scope of environmental review for the project but may also occur later in the environmental review process, as appropriate.</a:t>
            </a:r>
          </a:p>
          <a:p>
            <a:pPr marL="0" lvl="1" defTabSz="928238">
              <a:defRPr/>
            </a:pPr>
            <a:endParaRPr lang="en-US" dirty="0"/>
          </a:p>
          <a:p>
            <a:pPr lvl="1"/>
            <a:r>
              <a:rPr lang="en-US" dirty="0">
                <a:effectLst/>
              </a:rPr>
              <a:t>PLANNING DECISIONS- Planning decisions that may be adopted pursuant to this section include— </a:t>
            </a:r>
          </a:p>
          <a:p>
            <a:pPr lvl="2"/>
            <a:r>
              <a:rPr lang="en-US" dirty="0">
                <a:effectLst/>
              </a:rPr>
              <a:t>'(A) whether tolling, private financial assistance, or other special financial measures are necessary to implement the project;</a:t>
            </a:r>
          </a:p>
          <a:p>
            <a:pPr lvl="2"/>
            <a:r>
              <a:rPr lang="en-US" dirty="0">
                <a:effectLst/>
              </a:rPr>
              <a:t>'(B) a decision with respect to modal choice, including a decision to implement corridor or subarea study recommendations to advance different modal solutions as separate projects with independent utility;</a:t>
            </a:r>
          </a:p>
          <a:p>
            <a:pPr lvl="2"/>
            <a:r>
              <a:rPr lang="en-US" dirty="0">
                <a:effectLst/>
              </a:rPr>
              <a:t>'(C) a basic description of the environmental setting;</a:t>
            </a:r>
          </a:p>
          <a:p>
            <a:pPr lvl="2"/>
            <a:r>
              <a:rPr lang="en-US" dirty="0">
                <a:effectLst/>
              </a:rPr>
              <a:t>'(D) a decision with respect to methodologies for analysis; and</a:t>
            </a:r>
          </a:p>
          <a:p>
            <a:pPr lvl="2"/>
            <a:r>
              <a:rPr lang="en-US" dirty="0">
                <a:effectLst/>
              </a:rPr>
              <a:t>'(E) an identification of programmatic level mitigation for potential impacts that the Federal lead agency, in consultation with Federal, State, local, and tribal resource agencies, determines are most effectively addressed at a regional or national program level, including— </a:t>
            </a:r>
          </a:p>
          <a:p>
            <a:pPr lvl="3"/>
            <a:r>
              <a:rPr lang="en-US" dirty="0">
                <a:effectLst/>
              </a:rPr>
              <a:t>'(</a:t>
            </a:r>
            <a:r>
              <a:rPr lang="en-US" dirty="0" err="1">
                <a:effectLst/>
              </a:rPr>
              <a:t>i</a:t>
            </a:r>
            <a:r>
              <a:rPr lang="en-US" dirty="0">
                <a:effectLst/>
              </a:rPr>
              <a:t>) system-level measures to avoid, minimize, or mitigate impacts of proposed transportation investments on environmental resources, including regional ecosystem and water resources; and</a:t>
            </a:r>
          </a:p>
          <a:p>
            <a:pPr lvl="3"/>
            <a:r>
              <a:rPr lang="en-US" dirty="0">
                <a:effectLst/>
              </a:rPr>
              <a:t>'(ii) potential mitigation activities, locations, and investments.</a:t>
            </a:r>
          </a:p>
          <a:p>
            <a:pPr marL="0" lvl="1" defTabSz="928238">
              <a:defRPr/>
            </a:pPr>
            <a:endParaRPr lang="en-US" dirty="0"/>
          </a:p>
          <a:p>
            <a:pPr lvl="1"/>
            <a:r>
              <a:rPr lang="en-US" dirty="0">
                <a:effectLst/>
              </a:rPr>
              <a:t>PLANNING ANALYSES- Planning analyses that may be adopted pursuant to this section include studies with respect to— </a:t>
            </a:r>
          </a:p>
          <a:p>
            <a:pPr lvl="2"/>
            <a:r>
              <a:rPr lang="en-US" dirty="0">
                <a:effectLst/>
              </a:rPr>
              <a:t>'(A) travel demands;</a:t>
            </a:r>
          </a:p>
          <a:p>
            <a:pPr lvl="2"/>
            <a:r>
              <a:rPr lang="en-US" dirty="0">
                <a:effectLst/>
              </a:rPr>
              <a:t>'(B) regional development and growth;</a:t>
            </a:r>
          </a:p>
          <a:p>
            <a:pPr lvl="2"/>
            <a:r>
              <a:rPr lang="en-US" dirty="0">
                <a:effectLst/>
              </a:rPr>
              <a:t>'(C) local land use, growth management, and development;</a:t>
            </a:r>
          </a:p>
          <a:p>
            <a:pPr lvl="2"/>
            <a:r>
              <a:rPr lang="en-US" dirty="0">
                <a:effectLst/>
              </a:rPr>
              <a:t>'(D) population and employment;</a:t>
            </a:r>
          </a:p>
          <a:p>
            <a:pPr lvl="2"/>
            <a:r>
              <a:rPr lang="en-US" dirty="0">
                <a:effectLst/>
              </a:rPr>
              <a:t>'(E) natural and built environmental conditions;</a:t>
            </a:r>
          </a:p>
          <a:p>
            <a:pPr lvl="2"/>
            <a:r>
              <a:rPr lang="en-US" dirty="0">
                <a:effectLst/>
              </a:rPr>
              <a:t>'(F) environmental resources and environmentally sensitive areas;</a:t>
            </a:r>
          </a:p>
          <a:p>
            <a:pPr lvl="2"/>
            <a:r>
              <a:rPr lang="en-US" dirty="0">
                <a:effectLst/>
              </a:rPr>
              <a:t>'(G) potential environmental effects, including the identification of resources of concern and potential cumulative effects on those resources, identified as a result of a statewide or regional cumulative effects assessment; and</a:t>
            </a:r>
          </a:p>
          <a:p>
            <a:pPr lvl="2"/>
            <a:r>
              <a:rPr lang="en-US" dirty="0">
                <a:effectLst/>
              </a:rPr>
              <a:t>'(H) mitigation needs for a proposed action, or for programmatic level mitigation, for potential effects that the Federal lead agency determines are most effectively addressed at a regional or national program level.</a:t>
            </a:r>
          </a:p>
          <a:p>
            <a:pPr marL="0" lvl="1" defTabSz="928238">
              <a:defRPr/>
            </a:pPr>
            <a:endParaRPr lang="en-US" dirty="0"/>
          </a:p>
          <a:p>
            <a:pPr marL="0" lvl="1" defTabSz="928238">
              <a:defRPr/>
            </a:pPr>
            <a:r>
              <a:rPr lang="en-US" dirty="0">
                <a:effectLst/>
              </a:rPr>
              <a:t>'(d) Conditions- Adoption and use of a planning product under this section is subject to a determination by the Federal lead agency, with the concurrence of other participating agencies with relevant expertise and project sponsors as appropriate, and with an opportunity for public notice and comment and consideration of those comments by the Federal lead agency, that the following conditions have been met: </a:t>
            </a:r>
            <a:endParaRPr lang="en-US" dirty="0"/>
          </a:p>
          <a:p>
            <a:pPr marL="0" lvl="1" defTabSz="928238">
              <a:defRPr/>
            </a:pPr>
            <a:endParaRPr lang="en-US" dirty="0"/>
          </a:p>
          <a:p>
            <a:pPr marL="0" lvl="1" defTabSz="928238">
              <a:defRPr/>
            </a:pPr>
            <a:endParaRPr lang="en-US" dirty="0"/>
          </a:p>
          <a:p>
            <a:pPr marL="0" lvl="1" defTabSz="928238">
              <a:defRPr/>
            </a:pPr>
            <a:endParaRPr lang="en-US" dirty="0"/>
          </a:p>
          <a:p>
            <a:pPr marL="0" lvl="1" defTabSz="928238">
              <a:defRPr/>
            </a:pPr>
            <a:r>
              <a:rPr lang="en-US" dirty="0"/>
              <a:t>From Part 1 Chapter 4: Planning and PD&amp;E should be seamlessly integrated in the project development process. The benefits of linking planning decisions and the PD&amp;E Study include performing a study based on decisions and information developed during planning, minimizing duplication of project development efforts, streamlining project delivery by promoting efficient and cost-effective Planning phase solutions, among others.</a:t>
            </a:r>
          </a:p>
          <a:p>
            <a:pPr marL="0" lvl="1" defTabSz="928238">
              <a:defRPr/>
            </a:pPr>
            <a:endParaRPr lang="en-US" dirty="0"/>
          </a:p>
          <a:p>
            <a:pPr marL="0" lvl="1" defTabSz="928238">
              <a:defRPr/>
            </a:pPr>
            <a:r>
              <a:rPr lang="en-US" dirty="0"/>
              <a:t>Linking planning and </a:t>
            </a:r>
            <a:r>
              <a:rPr lang="en-US" b="1" i="1" dirty="0"/>
              <a:t>NEPA</a:t>
            </a:r>
            <a:r>
              <a:rPr lang="en-US" dirty="0"/>
              <a:t> does not mean the planning products should be prepared to a level comparable to a </a:t>
            </a:r>
            <a:r>
              <a:rPr lang="en-US" b="1" i="1" dirty="0"/>
              <a:t>NEPA</a:t>
            </a:r>
            <a:r>
              <a:rPr lang="en-US" dirty="0"/>
              <a:t> analysis. Pursuant to </a:t>
            </a:r>
            <a:r>
              <a:rPr lang="en-US" b="1" i="1" dirty="0"/>
              <a:t>23 U.S.C § 134(o)</a:t>
            </a:r>
            <a:r>
              <a:rPr lang="en-US" dirty="0"/>
              <a:t>, </a:t>
            </a:r>
            <a:r>
              <a:rPr lang="en-US" b="1" i="1" dirty="0"/>
              <a:t>23 U.S.C. § 135(j)</a:t>
            </a:r>
            <a:r>
              <a:rPr lang="en-US" dirty="0"/>
              <a:t> and </a:t>
            </a:r>
            <a:r>
              <a:rPr lang="en-US" b="1" i="1" dirty="0"/>
              <a:t>49 U.S.C. § 5305(h),</a:t>
            </a:r>
            <a:r>
              <a:rPr lang="en-US" dirty="0"/>
              <a:t> transportation plans and programs are exempted from </a:t>
            </a:r>
            <a:r>
              <a:rPr lang="en-US" b="1" i="1" dirty="0"/>
              <a:t>NEPA</a:t>
            </a:r>
            <a:r>
              <a:rPr lang="en-US" dirty="0"/>
              <a:t> review. Environmental evaluations that are conducted during Planning phase are not required to address all regulatory requirements that should be addressed by the </a:t>
            </a:r>
            <a:r>
              <a:rPr lang="en-US" b="1" i="1" dirty="0"/>
              <a:t>NEPA</a:t>
            </a:r>
            <a:r>
              <a:rPr lang="en-US" dirty="0"/>
              <a:t> analysis.</a:t>
            </a:r>
          </a:p>
          <a:p>
            <a:pPr marL="0" lvl="1" defTabSz="928238">
              <a:defRPr/>
            </a:pPr>
            <a:endParaRPr lang="en-US" dirty="0"/>
          </a:p>
          <a:p>
            <a:pPr marL="0" lvl="1" defTabSz="928238">
              <a:defRPr/>
            </a:pPr>
            <a:endParaRPr lang="en-US" dirty="0"/>
          </a:p>
          <a:p>
            <a:pPr marL="0" lvl="1" defTabSz="928238">
              <a:defRPr/>
            </a:pPr>
            <a:endParaRPr lang="en-US" dirty="0"/>
          </a:p>
          <a:p>
            <a:pPr marL="0" lvl="1" defTabSz="928238">
              <a:defRPr/>
            </a:pPr>
            <a:r>
              <a:rPr lang="en-US" dirty="0"/>
              <a:t>SAFETEA-LU included a process for conducting “Efficient Environmental Reviews for Project Decision Making” for highway projects under Section 6002 (b) of the bill. </a:t>
            </a:r>
          </a:p>
          <a:p>
            <a:pPr marL="0" lvl="1" defTabSz="928238">
              <a:defRPr/>
            </a:pPr>
            <a:endParaRPr lang="en-US" dirty="0"/>
          </a:p>
          <a:p>
            <a:pPr marL="0" lvl="1" defTabSz="928238">
              <a:defRPr/>
            </a:pPr>
            <a:r>
              <a:rPr lang="en-US" dirty="0"/>
              <a:t>In December 2005, FHWA recognized the ETDM process as satisfying the statutory requirements of SAFETEA-LU Section 6002(b) and being acceptable for use on federal-aid projects.</a:t>
            </a:r>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14</a:t>
            </a:fld>
            <a:endParaRPr lang="en-US"/>
          </a:p>
        </p:txBody>
      </p:sp>
    </p:spTree>
    <p:extLst>
      <p:ext uri="{BB962C8B-B14F-4D97-AF65-F5344CB8AC3E}">
        <p14:creationId xmlns:p14="http://schemas.microsoft.com/office/powerpoint/2010/main" val="3761588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r>
              <a:rPr lang="en-US" dirty="0"/>
              <a:t>https://www.environment.fhwa.dot.gov/integ/related.asp </a:t>
            </a:r>
          </a:p>
        </p:txBody>
      </p:sp>
      <p:sp>
        <p:nvSpPr>
          <p:cNvPr id="4" name="Slide Number Placeholder 3"/>
          <p:cNvSpPr>
            <a:spLocks noGrp="1"/>
          </p:cNvSpPr>
          <p:nvPr>
            <p:ph type="sldNum" sz="quarter" idx="10"/>
          </p:nvPr>
        </p:nvSpPr>
        <p:spPr/>
        <p:txBody>
          <a:bodyPr/>
          <a:lstStyle/>
          <a:p>
            <a:fld id="{3D046A48-5B92-4650-90F7-A7D564AF2197}" type="slidenum">
              <a:rPr lang="en-US" smtClean="0"/>
              <a:t>15</a:t>
            </a:fld>
            <a:endParaRPr lang="en-US"/>
          </a:p>
        </p:txBody>
      </p:sp>
    </p:spTree>
    <p:extLst>
      <p:ext uri="{BB962C8B-B14F-4D97-AF65-F5344CB8AC3E}">
        <p14:creationId xmlns:p14="http://schemas.microsoft.com/office/powerpoint/2010/main" val="39655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93738"/>
            <a:ext cx="6153150" cy="3462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664723-3EC3-4C54-B649-5CBFD18AC061}" type="slidenum">
              <a:rPr lang="en-US" smtClean="0"/>
              <a:t>21</a:t>
            </a:fld>
            <a:endParaRPr lang="en-US"/>
          </a:p>
        </p:txBody>
      </p:sp>
    </p:spTree>
    <p:extLst>
      <p:ext uri="{BB962C8B-B14F-4D97-AF65-F5344CB8AC3E}">
        <p14:creationId xmlns:p14="http://schemas.microsoft.com/office/powerpoint/2010/main" val="2799228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EM Title &amp; Speaker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050" name="Picture 2" descr="S:\BD\Marketing\Wp_Wpro\FDOT ETDM Graphics WORKING Files\OEM Office of Environmental Management\OEM Logo Color LRG v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3196" y="228600"/>
            <a:ext cx="6180637" cy="15544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31520" y="2042160"/>
            <a:ext cx="7071360" cy="1737360"/>
          </a:xfrm>
        </p:spPr>
        <p:txBody>
          <a:bodyPr anchor="t" anchorCtr="0">
            <a:normAutofit/>
          </a:bodyPr>
          <a:lstStyle>
            <a:lvl1pPr>
              <a:lnSpc>
                <a:spcPct val="75000"/>
              </a:lnSpc>
              <a:defRPr sz="39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731520" y="3855720"/>
            <a:ext cx="7071360" cy="899160"/>
          </a:xfrm>
        </p:spPr>
        <p:txBody>
          <a:bodyPr>
            <a:normAutofit/>
          </a:bodyPr>
          <a:lstStyle>
            <a:lvl1pPr marL="0" indent="0" algn="l">
              <a:buNone/>
              <a:defRPr sz="25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Rectangle 9"/>
          <p:cNvSpPr/>
          <p:nvPr userDrawn="1"/>
        </p:nvSpPr>
        <p:spPr>
          <a:xfrm flipH="1">
            <a:off x="0" y="5288280"/>
            <a:ext cx="12192000" cy="13716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flipH="1">
            <a:off x="0" y="5425440"/>
            <a:ext cx="12192000" cy="9144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2278" y="5836591"/>
            <a:ext cx="2799252" cy="969311"/>
          </a:xfrm>
          <a:prstGeom prst="rect">
            <a:avLst/>
          </a:prstGeom>
        </p:spPr>
      </p:pic>
    </p:spTree>
    <p:extLst>
      <p:ext uri="{BB962C8B-B14F-4D97-AF65-F5344CB8AC3E}">
        <p14:creationId xmlns:p14="http://schemas.microsoft.com/office/powerpoint/2010/main" val="3324324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N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00"/>
            </a:lvl1pPr>
          </a:lstStyle>
          <a:p>
            <a:r>
              <a:rPr lang="en-US" dirty="0"/>
              <a:t>Click to edit Master title style</a:t>
            </a:r>
          </a:p>
        </p:txBody>
      </p:sp>
      <p:sp>
        <p:nvSpPr>
          <p:cNvPr id="3" name="Content Placeholder 2"/>
          <p:cNvSpPr>
            <a:spLocks noGrp="1"/>
          </p:cNvSpPr>
          <p:nvPr>
            <p:ph idx="1"/>
          </p:nvPr>
        </p:nvSpPr>
        <p:spPr>
          <a:xfrm>
            <a:off x="304800" y="1188720"/>
            <a:ext cx="11460480" cy="4937760"/>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347200" y="6425964"/>
            <a:ext cx="711200" cy="365125"/>
          </a:xfrm>
        </p:spPr>
        <p:txBody>
          <a:bodyPr/>
          <a:lstStyle/>
          <a:p>
            <a:fld id="{C36A997D-243A-4F89-9286-B2689FAEAD31}" type="slidenum">
              <a:rPr lang="en-US" smtClean="0"/>
              <a:t>‹#›</a:t>
            </a:fld>
            <a:endParaRPr lang="en-US"/>
          </a:p>
        </p:txBody>
      </p:sp>
    </p:spTree>
    <p:extLst>
      <p:ext uri="{BB962C8B-B14F-4D97-AF65-F5344CB8AC3E}">
        <p14:creationId xmlns:p14="http://schemas.microsoft.com/office/powerpoint/2010/main" val="410414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188720"/>
            <a:ext cx="7559040"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36A997D-243A-4F89-9286-B2689FAEAD31}" type="slidenum">
              <a:rPr lang="en-US" smtClean="0"/>
              <a:t>‹#›</a:t>
            </a:fld>
            <a:endParaRPr lang="en-US"/>
          </a:p>
        </p:txBody>
      </p:sp>
    </p:spTree>
    <p:extLst>
      <p:ext uri="{BB962C8B-B14F-4D97-AF65-F5344CB8AC3E}">
        <p14:creationId xmlns:p14="http://schemas.microsoft.com/office/powerpoint/2010/main" val="2256189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4800" y="1142999"/>
            <a:ext cx="5384800" cy="4937760"/>
          </a:xfrm>
        </p:spPr>
        <p:txBody>
          <a:bodyPr>
            <a:normAutofit/>
          </a:bodyPr>
          <a:lstStyle>
            <a:lvl1pPr>
              <a:defRPr sz="21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42999"/>
            <a:ext cx="5384800" cy="4937760"/>
          </a:xfrm>
        </p:spPr>
        <p:txBody>
          <a:bodyPr>
            <a:normAutofit/>
          </a:bodyPr>
          <a:lstStyle>
            <a:lvl1pPr>
              <a:defRPr sz="21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C36A997D-243A-4F89-9286-B2689FAEAD31}" type="slidenum">
              <a:rPr lang="en-US" smtClean="0"/>
              <a:t>‹#›</a:t>
            </a:fld>
            <a:endParaRPr lang="en-US"/>
          </a:p>
        </p:txBody>
      </p:sp>
    </p:spTree>
    <p:extLst>
      <p:ext uri="{BB962C8B-B14F-4D97-AF65-F5344CB8AC3E}">
        <p14:creationId xmlns:p14="http://schemas.microsoft.com/office/powerpoint/2010/main" val="156189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0972800" cy="82296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143000"/>
            <a:ext cx="5386917" cy="639762"/>
          </a:xfrm>
        </p:spPr>
        <p:txBody>
          <a:bodyPr anchor="b">
            <a:normAutofit/>
          </a:bodyPr>
          <a:lstStyle>
            <a:lvl1pPr marL="0" indent="0">
              <a:buNone/>
              <a:defRPr sz="2200" b="1" i="0" spc="-10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1828800"/>
            <a:ext cx="5386917" cy="4297680"/>
          </a:xfrm>
        </p:spPr>
        <p:txBody>
          <a:bodyPr>
            <a:normAutofit/>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94401" y="1143000"/>
            <a:ext cx="5389033" cy="639762"/>
          </a:xfrm>
        </p:spPr>
        <p:txBody>
          <a:bodyPr anchor="b">
            <a:normAutofit/>
          </a:bodyPr>
          <a:lstStyle>
            <a:lvl1pPr marL="0" indent="0">
              <a:buNone/>
              <a:defRPr sz="2200" b="1" i="0" spc="-100" baseline="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994401" y="1828800"/>
            <a:ext cx="5389033" cy="4297680"/>
          </a:xfrm>
        </p:spPr>
        <p:txBody>
          <a:bodyPr>
            <a:normAutofit/>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C36A997D-243A-4F89-9286-B2689FAEAD31}" type="slidenum">
              <a:rPr lang="en-US" smtClean="0"/>
              <a:t>‹#›</a:t>
            </a:fld>
            <a:endParaRPr lang="en-US"/>
          </a:p>
        </p:txBody>
      </p:sp>
    </p:spTree>
    <p:extLst>
      <p:ext uri="{BB962C8B-B14F-4D97-AF65-F5344CB8AC3E}">
        <p14:creationId xmlns:p14="http://schemas.microsoft.com/office/powerpoint/2010/main" val="86233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36A997D-243A-4F89-9286-B2689FAEAD31}" type="slidenum">
              <a:rPr lang="en-US" smtClean="0"/>
              <a:t>‹#›</a:t>
            </a:fld>
            <a:endParaRPr lang="en-US"/>
          </a:p>
        </p:txBody>
      </p:sp>
    </p:spTree>
    <p:extLst>
      <p:ext uri="{BB962C8B-B14F-4D97-AF65-F5344CB8AC3E}">
        <p14:creationId xmlns:p14="http://schemas.microsoft.com/office/powerpoint/2010/main" val="180271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6A997D-243A-4F89-9286-B2689FAEAD31}" type="slidenum">
              <a:rPr lang="en-US" smtClean="0"/>
              <a:t>‹#›</a:t>
            </a:fld>
            <a:endParaRPr lang="en-US"/>
          </a:p>
        </p:txBody>
      </p:sp>
    </p:spTree>
    <p:extLst>
      <p:ext uri="{BB962C8B-B14F-4D97-AF65-F5344CB8AC3E}">
        <p14:creationId xmlns:p14="http://schemas.microsoft.com/office/powerpoint/2010/main" val="304081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9173"/>
          <a:stretch/>
        </p:blipFill>
        <p:spPr>
          <a:xfrm flipH="1">
            <a:off x="-3" y="3252434"/>
            <a:ext cx="1866299" cy="2386366"/>
          </a:xfrm>
          <a:prstGeom prst="rect">
            <a:avLst/>
          </a:prstGeom>
        </p:spPr>
      </p:pic>
      <p:grpSp>
        <p:nvGrpSpPr>
          <p:cNvPr id="15" name="Group 14"/>
          <p:cNvGrpSpPr/>
          <p:nvPr userDrawn="1"/>
        </p:nvGrpSpPr>
        <p:grpSpPr>
          <a:xfrm>
            <a:off x="0" y="2514600"/>
            <a:ext cx="12192000" cy="1828800"/>
            <a:chOff x="0" y="2468881"/>
            <a:chExt cx="9144000" cy="1828800"/>
          </a:xfrm>
        </p:grpSpPr>
        <p:sp>
          <p:nvSpPr>
            <p:cNvPr id="8" name="Rectangle 7"/>
            <p:cNvSpPr/>
            <p:nvPr userDrawn="1"/>
          </p:nvSpPr>
          <p:spPr>
            <a:xfrm flipH="1">
              <a:off x="0" y="2468881"/>
              <a:ext cx="9144000" cy="155448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flipH="1">
              <a:off x="0" y="4023361"/>
              <a:ext cx="9144000" cy="27432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 name="Title 1"/>
          <p:cNvSpPr>
            <a:spLocks noGrp="1"/>
          </p:cNvSpPr>
          <p:nvPr userDrawn="1">
            <p:ph type="title" hasCustomPrompt="1"/>
          </p:nvPr>
        </p:nvSpPr>
        <p:spPr>
          <a:xfrm>
            <a:off x="304800" y="2590801"/>
            <a:ext cx="10363200" cy="1362075"/>
          </a:xfrm>
        </p:spPr>
        <p:txBody>
          <a:bodyPr anchor="b" anchorCtr="0"/>
          <a:lstStyle>
            <a:lvl1pPr algn="l">
              <a:defRPr sz="40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2503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S:\BD\Marketing\Wp_Wpro\FDOT ETDM Graphics WORKING Files\OEM Office of Environmental Management\OEM Acro Color LRG v08.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0769601" y="5984044"/>
            <a:ext cx="1194817" cy="8739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rotWithShape="1">
          <a:blip r:embed="rId11" cstate="print">
            <a:extLst>
              <a:ext uri="{28A0092B-C50C-407E-A947-70E740481C1C}">
                <a14:useLocalDpi xmlns:a14="http://schemas.microsoft.com/office/drawing/2010/main" val="0"/>
              </a:ext>
            </a:extLst>
          </a:blip>
          <a:srcRect l="3058" t="13294" r="9608" b="1999"/>
          <a:stretch/>
        </p:blipFill>
        <p:spPr>
          <a:xfrm>
            <a:off x="11216640" y="0"/>
            <a:ext cx="975360" cy="1097280"/>
          </a:xfrm>
          <a:prstGeom prst="rect">
            <a:avLst/>
          </a:prstGeom>
        </p:spPr>
      </p:pic>
      <p:sp>
        <p:nvSpPr>
          <p:cNvPr id="2" name="Title Placeholder 1"/>
          <p:cNvSpPr>
            <a:spLocks noGrp="1"/>
          </p:cNvSpPr>
          <p:nvPr>
            <p:ph type="title"/>
          </p:nvPr>
        </p:nvSpPr>
        <p:spPr>
          <a:xfrm>
            <a:off x="304800" y="274638"/>
            <a:ext cx="10972800" cy="822960"/>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304800" y="1188720"/>
            <a:ext cx="11460480" cy="484632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448800" y="6425964"/>
            <a:ext cx="711200" cy="365125"/>
          </a:xfrm>
          <a:prstGeom prst="rect">
            <a:avLst/>
          </a:prstGeom>
        </p:spPr>
        <p:txBody>
          <a:bodyPr vert="horz" lIns="0" tIns="0" rIns="0" bIns="0" rtlCol="0" anchor="b" anchorCtr="0"/>
          <a:lstStyle>
            <a:lvl1pPr algn="r">
              <a:defRPr sz="1100" b="1">
                <a:solidFill>
                  <a:schemeClr val="tx1"/>
                </a:solidFill>
              </a:defRPr>
            </a:lvl1pPr>
          </a:lstStyle>
          <a:p>
            <a:fld id="{C36A997D-243A-4F89-9286-B2689FAEAD31}" type="slidenum">
              <a:rPr lang="en-US" smtClean="0"/>
              <a:pPr/>
              <a:t>‹#›</a:t>
            </a:fld>
            <a:endParaRPr lang="en-US" dirty="0"/>
          </a:p>
        </p:txBody>
      </p:sp>
      <p:sp>
        <p:nvSpPr>
          <p:cNvPr id="7" name="Rectangle 6"/>
          <p:cNvSpPr/>
          <p:nvPr userDrawn="1"/>
        </p:nvSpPr>
        <p:spPr>
          <a:xfrm>
            <a:off x="0" y="0"/>
            <a:ext cx="12192000" cy="13716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137160"/>
            <a:ext cx="12192000" cy="9144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Content Placeholder 2"/>
          <p:cNvSpPr txBox="1">
            <a:spLocks/>
          </p:cNvSpPr>
          <p:nvPr userDrawn="1"/>
        </p:nvSpPr>
        <p:spPr>
          <a:xfrm>
            <a:off x="2844800" y="6271420"/>
            <a:ext cx="6595229" cy="434181"/>
          </a:xfrm>
          <a:prstGeom prst="rect">
            <a:avLst/>
          </a:prstGeom>
        </p:spPr>
        <p:txBody>
          <a:bodyPr lIns="0" tIns="0" rIns="0" bIns="0" anchor="b" anchorCtr="0"/>
          <a:lstStyle>
            <a:lvl1pPr marL="171450" indent="-171450" algn="l" defTabSz="914400" rtl="0" eaLnBrk="1" latinLnBrk="0" hangingPunct="1">
              <a:lnSpc>
                <a:spcPct val="80000"/>
              </a:lnSpc>
              <a:spcBef>
                <a:spcPts val="0"/>
              </a:spcBef>
              <a:spcAft>
                <a:spcPts val="1200"/>
              </a:spcAft>
              <a:buFont typeface="Arial" panose="020B0604020202020204" pitchFamily="34" charset="0"/>
              <a:buChar char="•"/>
              <a:defRPr sz="2300" kern="1200" spc="-60" baseline="0">
                <a:solidFill>
                  <a:schemeClr val="tx1"/>
                </a:solidFill>
                <a:latin typeface="+mn-lt"/>
                <a:ea typeface="+mn-ea"/>
                <a:cs typeface="+mn-cs"/>
              </a:defRPr>
            </a:lvl1pPr>
            <a:lvl2pPr marL="401638" indent="-171450" algn="l" defTabSz="914400" rtl="0" eaLnBrk="1" latinLnBrk="0" hangingPunct="1">
              <a:lnSpc>
                <a:spcPct val="80000"/>
              </a:lnSpc>
              <a:spcBef>
                <a:spcPts val="0"/>
              </a:spcBef>
              <a:spcAft>
                <a:spcPts val="1200"/>
              </a:spcAft>
              <a:buSzPct val="95000"/>
              <a:buFont typeface="Wingdings" panose="05000000000000000000" pitchFamily="2" charset="2"/>
              <a:buChar char="§"/>
              <a:defRPr sz="2300" kern="1200" spc="-60" baseline="0">
                <a:solidFill>
                  <a:schemeClr val="tx1"/>
                </a:solidFill>
                <a:latin typeface="+mn-lt"/>
                <a:ea typeface="+mn-ea"/>
                <a:cs typeface="+mn-cs"/>
              </a:defRPr>
            </a:lvl2pPr>
            <a:lvl3pPr marL="742950" indent="-169863" algn="l" defTabSz="914400" rtl="0" eaLnBrk="1" latinLnBrk="0" hangingPunct="1">
              <a:lnSpc>
                <a:spcPct val="80000"/>
              </a:lnSpc>
              <a:spcBef>
                <a:spcPts val="0"/>
              </a:spcBef>
              <a:spcAft>
                <a:spcPts val="1200"/>
              </a:spcAft>
              <a:buSzPct val="70000"/>
              <a:buFont typeface="AECOM Sans" panose="020B0504020202020204" pitchFamily="34" charset="0"/>
              <a:buChar char="◆"/>
              <a:defRPr sz="2300" kern="1200" spc="-60" baseline="0">
                <a:solidFill>
                  <a:schemeClr val="tx1"/>
                </a:solidFill>
                <a:latin typeface="+mn-lt"/>
                <a:ea typeface="+mn-ea"/>
                <a:cs typeface="+mn-cs"/>
              </a:defRPr>
            </a:lvl3pPr>
            <a:lvl4pPr marL="1025525" indent="-222250" algn="l" defTabSz="914400" rtl="0" eaLnBrk="1" latinLnBrk="0" hangingPunct="1">
              <a:lnSpc>
                <a:spcPct val="80000"/>
              </a:lnSpc>
              <a:spcBef>
                <a:spcPts val="0"/>
              </a:spcBef>
              <a:spcAft>
                <a:spcPts val="1200"/>
              </a:spcAft>
              <a:buFont typeface="AECOM Sans" panose="020B0504020202020204" pitchFamily="34" charset="0"/>
              <a:buChar char="₋"/>
              <a:defRPr sz="2300" kern="1200" spc="-60" baseline="0">
                <a:solidFill>
                  <a:schemeClr val="tx1"/>
                </a:solidFill>
                <a:latin typeface="+mn-lt"/>
                <a:ea typeface="+mn-ea"/>
                <a:cs typeface="+mn-cs"/>
              </a:defRPr>
            </a:lvl4pPr>
            <a:lvl5pPr marL="1316038" indent="-169863" algn="l" defTabSz="914400" rtl="0" eaLnBrk="1" latinLnBrk="0" hangingPunct="1">
              <a:lnSpc>
                <a:spcPct val="80000"/>
              </a:lnSpc>
              <a:spcBef>
                <a:spcPts val="0"/>
              </a:spcBef>
              <a:spcAft>
                <a:spcPts val="1200"/>
              </a:spcAft>
              <a:buFont typeface="Arial" panose="020B0604020202020204" pitchFamily="34" charset="0"/>
              <a:buChar char="»"/>
              <a:tabLst/>
              <a:defRPr sz="2300" kern="1200" spc="-6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sz="1300" b="1" spc="-40" baseline="0" dirty="0">
                <a:solidFill>
                  <a:schemeClr val="bg1">
                    <a:lumMod val="50000"/>
                  </a:schemeClr>
                </a:solidFill>
                <a:latin typeface="+mj-lt"/>
              </a:rPr>
              <a:t>NEPA Assignment: </a:t>
            </a:r>
            <a:r>
              <a:rPr lang="en-US" sz="1200" b="1" spc="-50" baseline="0" dirty="0">
                <a:solidFill>
                  <a:srgbClr val="007BA2"/>
                </a:solidFill>
              </a:rPr>
              <a:t>OEM NEPA Review Process for OEM Reviewers</a:t>
            </a:r>
          </a:p>
        </p:txBody>
      </p:sp>
      <p:grpSp>
        <p:nvGrpSpPr>
          <p:cNvPr id="12" name="Group 11"/>
          <p:cNvGrpSpPr/>
          <p:nvPr userDrawn="1"/>
        </p:nvGrpSpPr>
        <p:grpSpPr>
          <a:xfrm>
            <a:off x="2032215" y="6357728"/>
            <a:ext cx="8737385" cy="548640"/>
            <a:chOff x="2206487" y="6357728"/>
            <a:chExt cx="4763141" cy="548640"/>
          </a:xfrm>
        </p:grpSpPr>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2206487" y="6357728"/>
              <a:ext cx="362404" cy="548640"/>
            </a:xfrm>
            <a:prstGeom prst="rect">
              <a:avLst/>
            </a:prstGeom>
          </p:spPr>
        </p:pic>
        <p:pic>
          <p:nvPicPr>
            <p:cNvPr id="24" name="Picture 2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607224" y="6357728"/>
              <a:ext cx="362404" cy="548640"/>
            </a:xfrm>
            <a:prstGeom prst="rect">
              <a:avLst/>
            </a:prstGeom>
          </p:spPr>
        </p:pic>
      </p:grpSp>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88759" y="6199632"/>
            <a:ext cx="1743456" cy="603504"/>
          </a:xfrm>
          <a:prstGeom prst="rect">
            <a:avLst/>
          </a:prstGeom>
        </p:spPr>
      </p:pic>
    </p:spTree>
    <p:extLst>
      <p:ext uri="{BB962C8B-B14F-4D97-AF65-F5344CB8AC3E}">
        <p14:creationId xmlns:p14="http://schemas.microsoft.com/office/powerpoint/2010/main" val="261647675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hf hdr="0" ftr="0" dt="0"/>
  <p:txStyles>
    <p:titleStyle>
      <a:lvl1pPr algn="l" defTabSz="914400" rtl="0" eaLnBrk="1" latinLnBrk="0" hangingPunct="1">
        <a:lnSpc>
          <a:spcPct val="80000"/>
        </a:lnSpc>
        <a:spcBef>
          <a:spcPct val="0"/>
        </a:spcBef>
        <a:buNone/>
        <a:defRPr sz="2900" b="0" kern="1200" spc="-90" baseline="0">
          <a:solidFill>
            <a:schemeClr val="accent2"/>
          </a:solidFill>
          <a:latin typeface="+mj-lt"/>
          <a:ea typeface="+mj-ea"/>
          <a:cs typeface="+mj-cs"/>
        </a:defRPr>
      </a:lvl1pPr>
    </p:titleStyle>
    <p:body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omments" Target="../comments/commen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13.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8" Type="http://schemas.openxmlformats.org/officeDocument/2006/relationships/comments" Target="../comments/comment17.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2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8" Type="http://schemas.openxmlformats.org/officeDocument/2006/relationships/comments" Target="../comments/comment21.xml"/><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comments" Target="../comments/comment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omments" Target="../comments/comment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comments" Target="../comments/comment24.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2" Type="http://schemas.openxmlformats.org/officeDocument/2006/relationships/comments" Target="../comments/comment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comments" Target="../comments/comment2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comments" Target="../comments/comment2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omments" Target="../comments/comment2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omments" Target="../comments/comment2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omments" Target="../comments/comment30.xml"/></Relationships>
</file>

<file path=ppt/slides/_rels/slide44.xml.rels><?xml version="1.0" encoding="UTF-8" standalone="yes"?>
<Relationships xmlns="http://schemas.openxmlformats.org/package/2006/relationships"><Relationship Id="rId3" Type="http://schemas.openxmlformats.org/officeDocument/2006/relationships/comments" Target="../comments/comment3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omments" Target="../comments/comment3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omments" Target="../comments/comment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comments" Target="../comments/comment3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dot.state.fl.us/emo/resources.sht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omments" Target="../comments/comment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omments" Target="../comments/comment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omments" Target="../comments/comment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omments" Target="../comments/comment38.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omments" Target="../comments/comment39.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omments" Target="../comments/comment40.xml"/><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comments" Target="../comments/comment4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comments" Target="../comments/comment4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fhwa.dot.gov/environment/" TargetMode="External"/><Relationship Id="rId2" Type="http://schemas.openxmlformats.org/officeDocument/2006/relationships/hyperlink" Target="http://www.fhwa.dot.gov/pgc/"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environment.transportation.org/center/products_programs/reports/improving_quality_nepa.aspx"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NEPA Assignment:</a:t>
            </a:r>
            <a:br>
              <a:rPr lang="en-US" b="1" dirty="0"/>
            </a:br>
            <a:r>
              <a:rPr lang="en-US" spc="-170" dirty="0">
                <a:latin typeface="+mn-lt"/>
              </a:rPr>
              <a:t>OEM NEPA Review Process for OEM Reviewers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0480" y="1036320"/>
            <a:ext cx="2901696" cy="3048000"/>
          </a:xfrm>
          <a:prstGeom prst="rect">
            <a:avLst/>
          </a:prstGeom>
        </p:spPr>
      </p:pic>
      <p:sp>
        <p:nvSpPr>
          <p:cNvPr id="13" name="Subtitle 2"/>
          <p:cNvSpPr txBox="1">
            <a:spLocks/>
          </p:cNvSpPr>
          <p:nvPr/>
        </p:nvSpPr>
        <p:spPr>
          <a:xfrm>
            <a:off x="1695450" y="5791200"/>
            <a:ext cx="5715000" cy="899160"/>
          </a:xfrm>
          <a:prstGeom prst="rect">
            <a:avLst/>
          </a:prstGeom>
        </p:spPr>
        <p:txBody>
          <a:bodyPr vert="horz" lIns="0" tIns="0" rIns="0" bIns="0" rtlCol="0">
            <a:normAutofit/>
          </a:bodyPr>
          <a:lstStyle>
            <a:lvl1pPr marL="0" indent="0" algn="l" defTabSz="914400" rtl="0" eaLnBrk="1" latinLnBrk="0" hangingPunct="1">
              <a:lnSpc>
                <a:spcPct val="85000"/>
              </a:lnSpc>
              <a:spcBef>
                <a:spcPts val="0"/>
              </a:spcBef>
              <a:spcAft>
                <a:spcPts val="1400"/>
              </a:spcAft>
              <a:buFont typeface="Arial" panose="020B0604020202020204" pitchFamily="34" charset="0"/>
              <a:buNone/>
              <a:defRPr sz="2500" kern="1200" spc="-80" baseline="0">
                <a:solidFill>
                  <a:schemeClr val="tx1">
                    <a:tint val="75000"/>
                  </a:schemeClr>
                </a:solidFill>
                <a:latin typeface="+mn-lt"/>
                <a:ea typeface="+mn-ea"/>
                <a:cs typeface="+mn-cs"/>
              </a:defRPr>
            </a:lvl1pPr>
            <a:lvl2pPr marL="457200" indent="0" algn="ctr" defTabSz="914400" rtl="0" eaLnBrk="1" latinLnBrk="0" hangingPunct="1">
              <a:lnSpc>
                <a:spcPct val="85000"/>
              </a:lnSpc>
              <a:spcBef>
                <a:spcPts val="0"/>
              </a:spcBef>
              <a:spcAft>
                <a:spcPts val="1400"/>
              </a:spcAft>
              <a:buSzPct val="95000"/>
              <a:buFont typeface="Wingdings" panose="05000000000000000000" pitchFamily="2" charset="2"/>
              <a:buNone/>
              <a:defRPr sz="2400" kern="1200" spc="-80" baseline="0">
                <a:solidFill>
                  <a:schemeClr val="tx1">
                    <a:tint val="75000"/>
                  </a:schemeClr>
                </a:solidFill>
                <a:latin typeface="+mn-lt"/>
                <a:ea typeface="+mn-ea"/>
                <a:cs typeface="+mn-cs"/>
              </a:defRPr>
            </a:lvl2pPr>
            <a:lvl3pPr marL="914400" indent="0" algn="ctr" defTabSz="914400" rtl="0" eaLnBrk="1" latinLnBrk="0" hangingPunct="1">
              <a:lnSpc>
                <a:spcPct val="85000"/>
              </a:lnSpc>
              <a:spcBef>
                <a:spcPts val="0"/>
              </a:spcBef>
              <a:spcAft>
                <a:spcPts val="1400"/>
              </a:spcAft>
              <a:buSzPct val="70000"/>
              <a:buFont typeface="AECOM Sans" panose="020B0504020202020204" pitchFamily="34" charset="0"/>
              <a:buNone/>
              <a:defRPr sz="2400" kern="1200" spc="-80" baseline="0">
                <a:solidFill>
                  <a:schemeClr val="tx1">
                    <a:tint val="75000"/>
                  </a:schemeClr>
                </a:solidFill>
                <a:latin typeface="+mn-lt"/>
                <a:ea typeface="+mn-ea"/>
                <a:cs typeface="+mn-cs"/>
              </a:defRPr>
            </a:lvl3pPr>
            <a:lvl4pPr marL="1371600" indent="0" algn="ctr" defTabSz="914400" rtl="0" eaLnBrk="1" latinLnBrk="0" hangingPunct="1">
              <a:lnSpc>
                <a:spcPct val="85000"/>
              </a:lnSpc>
              <a:spcBef>
                <a:spcPts val="0"/>
              </a:spcBef>
              <a:spcAft>
                <a:spcPts val="1400"/>
              </a:spcAft>
              <a:buFont typeface="AECOM Sans" panose="020B0504020202020204" pitchFamily="34" charset="0"/>
              <a:buNone/>
              <a:defRPr sz="2400" kern="1200" spc="-80" baseline="0">
                <a:solidFill>
                  <a:schemeClr val="tx1">
                    <a:tint val="75000"/>
                  </a:schemeClr>
                </a:solidFill>
                <a:latin typeface="+mn-lt"/>
                <a:ea typeface="+mn-ea"/>
                <a:cs typeface="+mn-cs"/>
              </a:defRPr>
            </a:lvl4pPr>
            <a:lvl5pPr marL="1828800" indent="0" algn="ctr" defTabSz="914400" rtl="0" eaLnBrk="1" latinLnBrk="0" hangingPunct="1">
              <a:lnSpc>
                <a:spcPct val="85000"/>
              </a:lnSpc>
              <a:spcBef>
                <a:spcPts val="0"/>
              </a:spcBef>
              <a:spcAft>
                <a:spcPts val="1400"/>
              </a:spcAft>
              <a:buFont typeface="Arial" panose="020B0604020202020204" pitchFamily="34" charset="0"/>
              <a:buNone/>
              <a:tabLst/>
              <a:defRPr sz="2400" kern="1200" spc="-8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base"/>
            <a:r>
              <a:rPr lang="en-US" sz="1400" dirty="0"/>
              <a:t>The environmental review, consultation, and other actions required by applicable federal environmental laws described in this training are carried out by </a:t>
            </a:r>
            <a:r>
              <a:rPr lang="en-US" sz="1400" dirty="0" err="1"/>
              <a:t>FDOT</a:t>
            </a:r>
            <a:r>
              <a:rPr lang="en-US" sz="1400" dirty="0"/>
              <a:t> pursuant to 23 </a:t>
            </a:r>
            <a:r>
              <a:rPr lang="en-US" sz="1400" dirty="0" err="1"/>
              <a:t>U.S.C</a:t>
            </a:r>
            <a:r>
              <a:rPr lang="en-US" sz="1400" dirty="0"/>
              <a:t>. §327 and a Memorandum of Understanding dated [INSERT DATE], executed by </a:t>
            </a:r>
            <a:r>
              <a:rPr lang="en-US" sz="1400" dirty="0" err="1"/>
              <a:t>FHWA</a:t>
            </a:r>
            <a:r>
              <a:rPr lang="en-US" sz="1400" dirty="0"/>
              <a:t> and </a:t>
            </a:r>
            <a:r>
              <a:rPr lang="en-US" sz="1400" dirty="0" err="1"/>
              <a:t>FDOT</a:t>
            </a:r>
            <a:r>
              <a:rPr lang="en-US" sz="1400" dirty="0"/>
              <a:t>.</a:t>
            </a:r>
          </a:p>
        </p:txBody>
      </p:sp>
      <p:sp>
        <p:nvSpPr>
          <p:cNvPr id="15" name="Subtitle 1"/>
          <p:cNvSpPr>
            <a:spLocks noGrp="1"/>
          </p:cNvSpPr>
          <p:nvPr>
            <p:ph type="subTitle" idx="1"/>
          </p:nvPr>
        </p:nvSpPr>
        <p:spPr>
          <a:xfrm>
            <a:off x="2072640" y="3855720"/>
            <a:ext cx="5303520" cy="899160"/>
          </a:xfrm>
        </p:spPr>
        <p:txBody>
          <a:bodyPr/>
          <a:lstStyle/>
          <a:p>
            <a:r>
              <a:rPr lang="en-US"/>
              <a:t>2016</a:t>
            </a:r>
            <a:endParaRPr lang="en-US" dirty="0"/>
          </a:p>
        </p:txBody>
      </p:sp>
    </p:spTree>
    <p:extLst>
      <p:ext uri="{BB962C8B-B14F-4D97-AF65-F5344CB8AC3E}">
        <p14:creationId xmlns:p14="http://schemas.microsoft.com/office/powerpoint/2010/main" val="381760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Planning and Environmental Linkages (PEL)</a:t>
            </a:r>
          </a:p>
        </p:txBody>
      </p:sp>
      <p:sp>
        <p:nvSpPr>
          <p:cNvPr id="5" name="Content Placeholder 4"/>
          <p:cNvSpPr>
            <a:spLocks noGrp="1"/>
          </p:cNvSpPr>
          <p:nvPr>
            <p:ph idx="1"/>
          </p:nvPr>
        </p:nvSpPr>
        <p:spPr>
          <a:xfrm>
            <a:off x="1752600" y="1386840"/>
            <a:ext cx="5669280" cy="4937760"/>
          </a:xfrm>
        </p:spPr>
        <p:txBody>
          <a:bodyPr>
            <a:normAutofit/>
          </a:bodyPr>
          <a:lstStyle/>
          <a:p>
            <a:r>
              <a:rPr lang="en-US" dirty="0"/>
              <a:t>Process for incorporating environmental considerations into transportation planning</a:t>
            </a:r>
          </a:p>
          <a:p>
            <a:r>
              <a:rPr lang="en-US" dirty="0"/>
              <a:t>Uses information, analysis and products developed during planning to inform the environmental review process</a:t>
            </a:r>
          </a:p>
          <a:p>
            <a:r>
              <a:rPr lang="en-US" dirty="0"/>
              <a:t>Enhances inter-agency participation and coordination reducing the potential for conflict</a:t>
            </a:r>
          </a:p>
          <a:p>
            <a:r>
              <a:rPr lang="en-US" dirty="0"/>
              <a:t>Identifies fatal flaws and reduces duplication of project development efforts</a:t>
            </a:r>
          </a:p>
          <a:p>
            <a:r>
              <a:rPr lang="en-US" dirty="0"/>
              <a:t>Streamlines project delivery by promoting efficient and cost-effective planning phase solutions</a:t>
            </a:r>
          </a:p>
          <a:p>
            <a:endParaRPr lang="en-US" dirty="0"/>
          </a:p>
        </p:txBody>
      </p:sp>
      <p:sp>
        <p:nvSpPr>
          <p:cNvPr id="3" name="Slide Number Placeholder 2"/>
          <p:cNvSpPr>
            <a:spLocks noGrp="1"/>
          </p:cNvSpPr>
          <p:nvPr>
            <p:ph type="sldNum" sz="quarter" idx="12"/>
          </p:nvPr>
        </p:nvSpPr>
        <p:spPr>
          <a:xfrm>
            <a:off x="8534400" y="6425964"/>
            <a:ext cx="533400" cy="365125"/>
          </a:xfrm>
        </p:spPr>
        <p:txBody>
          <a:bodyPr/>
          <a:lstStyle/>
          <a:p>
            <a:fld id="{C36A997D-243A-4F89-9286-B2689FAEAD31}" type="slidenum">
              <a:rPr lang="en-US" smtClean="0"/>
              <a:t>10</a:t>
            </a:fld>
            <a:endParaRPr lang="en-US"/>
          </a:p>
        </p:txBody>
      </p:sp>
      <p:pic>
        <p:nvPicPr>
          <p:cNvPr id="2050" name="Picture 2" descr="V:\2158\active\215810408\TWO 8 TRAINING\Graphics\Roadways-icon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052" y="1295401"/>
            <a:ext cx="2343149" cy="234314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V:\2158\active\215810408\TWO 8 TRAINING\Graphics\enivornment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1" y="3871914"/>
            <a:ext cx="2147887" cy="2147887"/>
          </a:xfrm>
          <a:prstGeom prst="rect">
            <a:avLst/>
          </a:prstGeom>
          <a:noFill/>
          <a:extLst>
            <a:ext uri="{909E8E84-426E-40DD-AFC4-6F175D3DCCD1}">
              <a14:hiddenFill xmlns:a14="http://schemas.microsoft.com/office/drawing/2010/main">
                <a:solidFill>
                  <a:srgbClr val="FFFFFF"/>
                </a:solidFill>
              </a14:hiddenFill>
            </a:ext>
          </a:extLst>
        </p:spPr>
      </p:pic>
      <p:sp>
        <p:nvSpPr>
          <p:cNvPr id="6" name="Plus 5"/>
          <p:cNvSpPr/>
          <p:nvPr/>
        </p:nvSpPr>
        <p:spPr>
          <a:xfrm>
            <a:off x="8210550" y="3002756"/>
            <a:ext cx="1271587" cy="1271587"/>
          </a:xfrm>
          <a:prstGeom prst="mathPlus">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173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Laws and Regulations</a:t>
            </a:r>
          </a:p>
        </p:txBody>
      </p:sp>
      <p:sp>
        <p:nvSpPr>
          <p:cNvPr id="3" name="Content Placeholder 2"/>
          <p:cNvSpPr>
            <a:spLocks noGrp="1"/>
          </p:cNvSpPr>
          <p:nvPr>
            <p:ph idx="1"/>
          </p:nvPr>
        </p:nvSpPr>
        <p:spPr>
          <a:xfrm>
            <a:off x="1752600" y="1188720"/>
            <a:ext cx="8839200" cy="5237243"/>
          </a:xfrm>
        </p:spPr>
        <p:txBody>
          <a:bodyPr>
            <a:normAutofit lnSpcReduction="10000"/>
          </a:bodyPr>
          <a:lstStyle/>
          <a:p>
            <a:pPr marL="0" lvl="1" indent="0">
              <a:buNone/>
            </a:pPr>
            <a:r>
              <a:rPr lang="en-US" b="1" dirty="0"/>
              <a:t>Regulatory Authority</a:t>
            </a:r>
          </a:p>
          <a:p>
            <a:r>
              <a:rPr lang="en-US" sz="2000" dirty="0"/>
              <a:t>Integration of Planning and Environmental Review; 23 United States Code (U.S.C.) § 168</a:t>
            </a:r>
          </a:p>
          <a:p>
            <a:r>
              <a:rPr lang="en-US" sz="2000" dirty="0"/>
              <a:t>Transportation Planning Studies and Project Development; 23 Code of Federal Regulations (CFR) §§ 450.212 and 450.318  </a:t>
            </a:r>
          </a:p>
          <a:p>
            <a:r>
              <a:rPr lang="en-US" sz="2000" dirty="0"/>
              <a:t>Linking the Transportation Planning and NEPA Process; Appendix A of 23 CFR 450 </a:t>
            </a:r>
          </a:p>
          <a:p>
            <a:r>
              <a:rPr lang="en-US" sz="2000" dirty="0"/>
              <a:t>Efficient Environmental Reviews for Project Decision Making; 23 U.S.C. § 139</a:t>
            </a:r>
          </a:p>
          <a:p>
            <a:pPr marL="0" lvl="1" indent="0">
              <a:buNone/>
            </a:pPr>
            <a:r>
              <a:rPr lang="en-US" b="1" dirty="0"/>
              <a:t>Fixing America’s Surface Transportation (FAST) Act</a:t>
            </a:r>
          </a:p>
          <a:p>
            <a:r>
              <a:rPr lang="en-US" sz="2000" dirty="0"/>
              <a:t>Additional direction for using planning decisions in NEPA</a:t>
            </a:r>
          </a:p>
          <a:p>
            <a:r>
              <a:rPr lang="en-US" sz="2000" dirty="0"/>
              <a:t>Amends the Efficient Environmental Review Process to expedite project delivery; consultation requirements</a:t>
            </a:r>
          </a:p>
          <a:p>
            <a:r>
              <a:rPr lang="en-US" sz="2000" dirty="0"/>
              <a:t>Transparency in environmental review process</a:t>
            </a:r>
          </a:p>
          <a:p>
            <a:pPr lvl="1"/>
            <a:r>
              <a:rPr lang="en-US" sz="1800" dirty="0"/>
              <a:t>National Permitting Dashboard</a:t>
            </a:r>
          </a:p>
          <a:p>
            <a:pPr lvl="1"/>
            <a:r>
              <a:rPr lang="en-US" sz="1800" dirty="0"/>
              <a:t>Public website of project review and permitting status</a:t>
            </a:r>
          </a:p>
          <a:p>
            <a:pPr marL="512762" lvl="2">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C36A997D-243A-4F89-9286-B2689FAEAD31}" type="slidenum">
              <a:rPr lang="en-US" smtClean="0"/>
              <a:t>11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1" y="4800601"/>
            <a:ext cx="1751827" cy="1251305"/>
          </a:xfrm>
          <a:prstGeom prst="rect">
            <a:avLst/>
          </a:prstGeom>
        </p:spPr>
      </p:pic>
    </p:spTree>
    <p:extLst>
      <p:ext uri="{BB962C8B-B14F-4D97-AF65-F5344CB8AC3E}">
        <p14:creationId xmlns:p14="http://schemas.microsoft.com/office/powerpoint/2010/main" val="1914941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Using Planning Decisions to Inform NEPA</a:t>
            </a:r>
          </a:p>
        </p:txBody>
      </p:sp>
      <p:sp>
        <p:nvSpPr>
          <p:cNvPr id="3" name="Content Placeholder 2"/>
          <p:cNvSpPr>
            <a:spLocks noGrp="1"/>
          </p:cNvSpPr>
          <p:nvPr>
            <p:ph idx="1"/>
          </p:nvPr>
        </p:nvSpPr>
        <p:spPr>
          <a:xfrm>
            <a:off x="1752600" y="1188720"/>
            <a:ext cx="8839200" cy="4937760"/>
          </a:xfrm>
        </p:spPr>
        <p:txBody>
          <a:bodyPr>
            <a:normAutofit/>
          </a:bodyPr>
          <a:lstStyle/>
          <a:p>
            <a:pPr marL="171450" lvl="1">
              <a:buFont typeface="Arial" panose="020B0604020202020204" pitchFamily="34" charset="0"/>
              <a:buChar char="•"/>
            </a:pPr>
            <a:r>
              <a:rPr lang="en-US" dirty="0"/>
              <a:t>Concurrence of federal Cooperating Agencies on adoption of planning product when planning product will be used for permit </a:t>
            </a:r>
          </a:p>
          <a:p>
            <a:pPr marL="171450" lvl="1">
              <a:buFont typeface="Arial" panose="020B0604020202020204" pitchFamily="34" charset="0"/>
              <a:buChar char="•"/>
            </a:pPr>
            <a:r>
              <a:rPr lang="en-US" dirty="0"/>
              <a:t>Lead Federal Agency must provide guidance in planning decisions</a:t>
            </a:r>
          </a:p>
          <a:p>
            <a:pPr marL="171450" lvl="1">
              <a:buFont typeface="Arial" panose="020B0604020202020204" pitchFamily="34" charset="0"/>
              <a:buChar char="•"/>
            </a:pPr>
            <a:r>
              <a:rPr lang="en-US" dirty="0"/>
              <a:t>Adopt or incorporate by reference entire planning product or select portions</a:t>
            </a:r>
          </a:p>
          <a:p>
            <a:pPr marL="171450" lvl="1">
              <a:buFont typeface="Arial" panose="020B0604020202020204" pitchFamily="34" charset="0"/>
              <a:buChar char="•"/>
            </a:pPr>
            <a:r>
              <a:rPr lang="en-US" dirty="0"/>
              <a:t>Public Notice required on intent to adopt / incorporate</a:t>
            </a:r>
          </a:p>
          <a:p>
            <a:pPr lvl="1"/>
            <a:r>
              <a:rPr lang="en-US" sz="2000" dirty="0"/>
              <a:t>During planning process</a:t>
            </a:r>
          </a:p>
          <a:p>
            <a:pPr lvl="1"/>
            <a:r>
              <a:rPr lang="en-US" sz="2000" dirty="0"/>
              <a:t>During environmental review</a:t>
            </a:r>
          </a:p>
          <a:p>
            <a:pPr marL="171450" lvl="1">
              <a:buFont typeface="Arial" panose="020B0604020202020204" pitchFamily="34" charset="0"/>
              <a:buChar char="•"/>
            </a:pPr>
            <a:r>
              <a:rPr lang="en-US" dirty="0"/>
              <a:t>Planning-level analysis does not need to rise to the level of detail required in the NEPA process</a:t>
            </a:r>
          </a:p>
          <a:p>
            <a:pPr marL="171450" lvl="1">
              <a:buFont typeface="Arial" panose="020B0604020202020204" pitchFamily="34" charset="0"/>
              <a:buChar char="•"/>
            </a:pPr>
            <a:r>
              <a:rPr lang="en-US" dirty="0"/>
              <a:t>FDOT Guidance: PD&amp;E Manual, Part 1 Chapter 4</a:t>
            </a:r>
          </a:p>
          <a:p>
            <a:pPr marL="171450" lvl="1">
              <a:buFont typeface="Arial" panose="020B0604020202020204" pitchFamily="34" charset="0"/>
              <a:buChar char="•"/>
            </a:pPr>
            <a:endParaRPr lang="en-US" dirty="0"/>
          </a:p>
          <a:p>
            <a:pPr marL="171450" lvl="1">
              <a:buFont typeface="Arial" panose="020B0604020202020204" pitchFamily="34" charset="0"/>
              <a:buChar char="•"/>
            </a:pPr>
            <a:endParaRPr lang="en-US" dirty="0"/>
          </a:p>
          <a:p>
            <a:pPr marL="512762" lvl="2">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C36A997D-243A-4F89-9286-B2689FAEAD31}" type="slidenum">
              <a:rPr lang="en-US" smtClean="0"/>
              <a:t>12</a:t>
            </a:fld>
            <a:endParaRPr lang="en-US"/>
          </a:p>
        </p:txBody>
      </p:sp>
      <p:sp>
        <p:nvSpPr>
          <p:cNvPr id="6" name="TextBox 5"/>
          <p:cNvSpPr txBox="1"/>
          <p:nvPr/>
        </p:nvSpPr>
        <p:spPr>
          <a:xfrm>
            <a:off x="7704268" y="4800600"/>
            <a:ext cx="2209800" cy="1477328"/>
          </a:xfrm>
          <a:prstGeom prst="rect">
            <a:avLst/>
          </a:prstGeom>
          <a:noFill/>
        </p:spPr>
        <p:txBody>
          <a:bodyPr wrap="square" rtlCol="0">
            <a:spAutoFit/>
          </a:bodyPr>
          <a:lstStyle/>
          <a:p>
            <a:r>
              <a:rPr lang="en-US" dirty="0">
                <a:solidFill>
                  <a:srgbClr val="FF0000"/>
                </a:solidFill>
              </a:rPr>
              <a:t>I don’t think we do public notice now…</a:t>
            </a:r>
          </a:p>
          <a:p>
            <a:r>
              <a:rPr lang="en-US" dirty="0">
                <a:solidFill>
                  <a:srgbClr val="FF0000"/>
                </a:solidFill>
              </a:rPr>
              <a:t>Need to add to our</a:t>
            </a:r>
          </a:p>
          <a:p>
            <a:r>
              <a:rPr lang="en-US" dirty="0">
                <a:solidFill>
                  <a:srgbClr val="FF0000"/>
                </a:solidFill>
              </a:rPr>
              <a:t>Procedures/manuals?</a:t>
            </a:r>
          </a:p>
          <a:p>
            <a:endParaRPr lang="en-US" dirty="0">
              <a:solidFill>
                <a:srgbClr val="FF0000"/>
              </a:solidFill>
            </a:endParaRPr>
          </a:p>
        </p:txBody>
      </p:sp>
    </p:spTree>
    <p:extLst>
      <p:ext uri="{BB962C8B-B14F-4D97-AF65-F5344CB8AC3E}">
        <p14:creationId xmlns:p14="http://schemas.microsoft.com/office/powerpoint/2010/main" val="1533030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Efficient Environmental Review Process</a:t>
            </a:r>
          </a:p>
        </p:txBody>
      </p:sp>
      <p:sp>
        <p:nvSpPr>
          <p:cNvPr id="3" name="Content Placeholder 2"/>
          <p:cNvSpPr>
            <a:spLocks noGrp="1"/>
          </p:cNvSpPr>
          <p:nvPr>
            <p:ph idx="1"/>
          </p:nvPr>
        </p:nvSpPr>
        <p:spPr>
          <a:xfrm>
            <a:off x="1752600" y="1188720"/>
            <a:ext cx="8839200" cy="4907280"/>
          </a:xfrm>
        </p:spPr>
        <p:txBody>
          <a:bodyPr>
            <a:noAutofit/>
          </a:bodyPr>
          <a:lstStyle/>
          <a:p>
            <a:pPr marL="171450" lvl="1">
              <a:buFont typeface="Arial" panose="020B0604020202020204" pitchFamily="34" charset="0"/>
              <a:buChar char="•"/>
            </a:pPr>
            <a:r>
              <a:rPr lang="en-US" dirty="0"/>
              <a:t>Issue Checklist - Lead Federal Agency in consultation with participating agencies (Type 2 CE, EA and EIS); </a:t>
            </a:r>
            <a:r>
              <a:rPr lang="en-US" dirty="0">
                <a:solidFill>
                  <a:srgbClr val="0DB14B"/>
                </a:solidFill>
              </a:rPr>
              <a:t>satisfied by ETDM</a:t>
            </a:r>
          </a:p>
          <a:p>
            <a:pPr marL="171450" lvl="1">
              <a:buFont typeface="Arial" panose="020B0604020202020204" pitchFamily="34" charset="0"/>
              <a:buChar char="•"/>
            </a:pPr>
            <a:r>
              <a:rPr lang="en-US" dirty="0"/>
              <a:t>Schedule - Lead Federal Agency with consultation and concurrence from Participating Agencies for EISs</a:t>
            </a:r>
          </a:p>
          <a:p>
            <a:pPr lvl="1"/>
            <a:r>
              <a:rPr lang="en-US" sz="2000" dirty="0"/>
              <a:t>Schedule changes require concurrence</a:t>
            </a:r>
          </a:p>
          <a:p>
            <a:pPr lvl="1"/>
            <a:r>
              <a:rPr lang="en-US" sz="2000" dirty="0"/>
              <a:t>Occurs during Environmental Scoping Process for EISs</a:t>
            </a:r>
          </a:p>
          <a:p>
            <a:pPr marL="171450" lvl="1">
              <a:buFont typeface="Arial" panose="020B0604020202020204" pitchFamily="34" charset="0"/>
              <a:buChar char="•"/>
            </a:pPr>
            <a:r>
              <a:rPr lang="en-US" dirty="0"/>
              <a:t>Early participation or issue resolution - with applicable federal resource agencies during the NEPA Scoping process; </a:t>
            </a:r>
            <a:r>
              <a:rPr lang="en-US" dirty="0">
                <a:solidFill>
                  <a:srgbClr val="0DB14B"/>
                </a:solidFill>
              </a:rPr>
              <a:t>satisfied by ETDM</a:t>
            </a:r>
            <a:endParaRPr lang="en-US" dirty="0"/>
          </a:p>
          <a:p>
            <a:pPr lvl="1"/>
            <a:r>
              <a:rPr lang="en-US" sz="2000" dirty="0"/>
              <a:t>Purpose and Need</a:t>
            </a:r>
          </a:p>
          <a:p>
            <a:pPr lvl="1"/>
            <a:r>
              <a:rPr lang="en-US" sz="2000" dirty="0"/>
              <a:t>Range of Alternatives for EISs</a:t>
            </a:r>
          </a:p>
        </p:txBody>
      </p:sp>
      <p:sp>
        <p:nvSpPr>
          <p:cNvPr id="4" name="Slide Number Placeholder 3"/>
          <p:cNvSpPr>
            <a:spLocks noGrp="1"/>
          </p:cNvSpPr>
          <p:nvPr>
            <p:ph type="sldNum" sz="quarter" idx="12"/>
          </p:nvPr>
        </p:nvSpPr>
        <p:spPr/>
        <p:txBody>
          <a:bodyPr/>
          <a:lstStyle/>
          <a:p>
            <a:fld id="{C36A997D-243A-4F89-9286-B2689FAEAD31}" type="slidenum">
              <a:rPr lang="en-US" smtClean="0"/>
              <a:t>13</a:t>
            </a:fld>
            <a:endParaRPr lang="en-US"/>
          </a:p>
        </p:txBody>
      </p:sp>
    </p:spTree>
    <p:extLst>
      <p:ext uri="{BB962C8B-B14F-4D97-AF65-F5344CB8AC3E}">
        <p14:creationId xmlns:p14="http://schemas.microsoft.com/office/powerpoint/2010/main" val="2158453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Efficient Environmental Review Process</a:t>
            </a:r>
          </a:p>
        </p:txBody>
      </p:sp>
      <p:sp>
        <p:nvSpPr>
          <p:cNvPr id="3" name="Content Placeholder 2"/>
          <p:cNvSpPr>
            <a:spLocks noGrp="1"/>
          </p:cNvSpPr>
          <p:nvPr>
            <p:ph idx="1"/>
          </p:nvPr>
        </p:nvSpPr>
        <p:spPr>
          <a:xfrm>
            <a:off x="1752600" y="1188720"/>
            <a:ext cx="8839200" cy="4983480"/>
          </a:xfrm>
        </p:spPr>
        <p:txBody>
          <a:bodyPr>
            <a:normAutofit fontScale="92500" lnSpcReduction="20000"/>
          </a:bodyPr>
          <a:lstStyle/>
          <a:p>
            <a:pPr marL="171450" lvl="1">
              <a:lnSpc>
                <a:spcPct val="95000"/>
              </a:lnSpc>
              <a:buFont typeface="Arial" panose="020B0604020202020204" pitchFamily="34" charset="0"/>
              <a:buChar char="•"/>
            </a:pPr>
            <a:r>
              <a:rPr lang="en-US" dirty="0"/>
              <a:t>Methodology – Lead Federal Agency in collaboration with Participating Agencies</a:t>
            </a:r>
          </a:p>
          <a:p>
            <a:pPr lvl="1">
              <a:lnSpc>
                <a:spcPct val="95000"/>
              </a:lnSpc>
            </a:pPr>
            <a:r>
              <a:rPr lang="en-US" sz="2100" dirty="0"/>
              <a:t>Alternative Corridor Evaluation</a:t>
            </a:r>
          </a:p>
          <a:p>
            <a:pPr lvl="1">
              <a:lnSpc>
                <a:spcPct val="95000"/>
              </a:lnSpc>
            </a:pPr>
            <a:r>
              <a:rPr lang="en-US" sz="2100" dirty="0"/>
              <a:t>Others as part of ETDM Process</a:t>
            </a:r>
          </a:p>
          <a:p>
            <a:pPr marL="171450" lvl="1">
              <a:lnSpc>
                <a:spcPct val="95000"/>
              </a:lnSpc>
              <a:buFont typeface="Arial" panose="020B0604020202020204" pitchFamily="34" charset="0"/>
              <a:buChar char="•"/>
            </a:pPr>
            <a:r>
              <a:rPr lang="en-US" dirty="0"/>
              <a:t>Involvement of public and Participating Agencies in:</a:t>
            </a:r>
          </a:p>
          <a:p>
            <a:pPr lvl="1">
              <a:lnSpc>
                <a:spcPct val="95000"/>
              </a:lnSpc>
            </a:pPr>
            <a:r>
              <a:rPr lang="en-US" sz="2000" dirty="0"/>
              <a:t>Purpose and Need</a:t>
            </a:r>
          </a:p>
          <a:p>
            <a:pPr lvl="1">
              <a:lnSpc>
                <a:spcPct val="95000"/>
              </a:lnSpc>
            </a:pPr>
            <a:r>
              <a:rPr lang="en-US" sz="2000" dirty="0"/>
              <a:t>Range of Alternatives</a:t>
            </a:r>
          </a:p>
          <a:p>
            <a:pPr marL="171450" lvl="1">
              <a:lnSpc>
                <a:spcPct val="95000"/>
              </a:lnSpc>
              <a:buFont typeface="Arial" panose="020B0604020202020204" pitchFamily="34" charset="0"/>
              <a:buChar char="•"/>
            </a:pPr>
            <a:r>
              <a:rPr lang="en-US" dirty="0"/>
              <a:t>Limits opportunities for regulatory issues which have been resolved early in the process from being raised again</a:t>
            </a:r>
          </a:p>
          <a:p>
            <a:pPr marL="171450" lvl="1">
              <a:lnSpc>
                <a:spcPct val="95000"/>
              </a:lnSpc>
              <a:buFont typeface="Arial" panose="020B0604020202020204" pitchFamily="34" charset="0"/>
              <a:buChar char="•"/>
            </a:pPr>
            <a:r>
              <a:rPr lang="en-US" dirty="0"/>
              <a:t>Limits Participating Agencies to comment only within their areas of expertise</a:t>
            </a:r>
          </a:p>
          <a:p>
            <a:pPr marL="171450" lvl="1">
              <a:lnSpc>
                <a:spcPct val="95000"/>
              </a:lnSpc>
              <a:buFont typeface="Arial" panose="020B0604020202020204" pitchFamily="34" charset="0"/>
              <a:buChar char="•"/>
            </a:pPr>
            <a:r>
              <a:rPr lang="en-US" dirty="0"/>
              <a:t>Lead Federal Agency has deadlines for initiating project and consulting with Participating Agencies for EAs and EISs</a:t>
            </a:r>
          </a:p>
          <a:p>
            <a:pPr marL="171450" lvl="1">
              <a:lnSpc>
                <a:spcPct val="95000"/>
              </a:lnSpc>
              <a:buFont typeface="Arial" panose="020B0604020202020204" pitchFamily="34" charset="0"/>
              <a:buChar char="•"/>
            </a:pPr>
            <a:r>
              <a:rPr lang="en-US" dirty="0"/>
              <a:t>Continued emphasis on combining Final EIS (FEIS) with Record of Decision (ROD)</a:t>
            </a:r>
          </a:p>
          <a:p>
            <a:pPr marL="512762" lvl="2">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C36A997D-243A-4F89-9286-B2689FAEAD31}" type="slidenum">
              <a:rPr lang="en-US" smtClean="0"/>
              <a:t>14</a:t>
            </a:fld>
            <a:endParaRPr lang="en-US"/>
          </a:p>
        </p:txBody>
      </p:sp>
    </p:spTree>
    <p:extLst>
      <p:ext uri="{BB962C8B-B14F-4D97-AF65-F5344CB8AC3E}">
        <p14:creationId xmlns:p14="http://schemas.microsoft.com/office/powerpoint/2010/main" val="164110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Efficient Transportation Decision Making (ETDM)</a:t>
            </a:r>
          </a:p>
        </p:txBody>
      </p:sp>
      <p:sp>
        <p:nvSpPr>
          <p:cNvPr id="5" name="Content Placeholder 4"/>
          <p:cNvSpPr>
            <a:spLocks noGrp="1"/>
          </p:cNvSpPr>
          <p:nvPr>
            <p:ph idx="1"/>
          </p:nvPr>
        </p:nvSpPr>
        <p:spPr>
          <a:xfrm>
            <a:off x="1752600" y="1188720"/>
            <a:ext cx="8229600" cy="4937760"/>
          </a:xfrm>
        </p:spPr>
        <p:txBody>
          <a:bodyPr>
            <a:normAutofit/>
          </a:bodyPr>
          <a:lstStyle/>
          <a:p>
            <a:r>
              <a:rPr lang="en-US" dirty="0"/>
              <a:t>Satisfies the statutory requirements</a:t>
            </a:r>
          </a:p>
          <a:p>
            <a:pPr lvl="1"/>
            <a:r>
              <a:rPr lang="en-US" sz="2000" dirty="0"/>
              <a:t>Safe, Accountable, Flexible, Efficient Transportation Equity Act: A Legacy for Users (SAFETEA-LU), Section 6002(b) for Efficient Environmental Reviews for Project Decision Making</a:t>
            </a:r>
          </a:p>
          <a:p>
            <a:pPr lvl="1"/>
            <a:r>
              <a:rPr lang="en-US" sz="2000" dirty="0"/>
              <a:t>Consistent with the streamlining objectives of the Moving Ahead for Progress in the 21</a:t>
            </a:r>
            <a:r>
              <a:rPr lang="en-US" sz="2000" baseline="30000" dirty="0"/>
              <a:t>st</a:t>
            </a:r>
            <a:r>
              <a:rPr lang="en-US" sz="2000" dirty="0"/>
              <a:t> Century Act (MAP-21) and the FAST Act</a:t>
            </a:r>
          </a:p>
          <a:p>
            <a:r>
              <a:rPr lang="en-US" dirty="0"/>
              <a:t>Incorporates environmental considerations into transportation planning to inform project delivery</a:t>
            </a:r>
          </a:p>
          <a:p>
            <a:r>
              <a:rPr lang="en-US" dirty="0"/>
              <a:t>Provides agencies, local governments, tribes and other stakeholders the opportunity for early input and consideration of the environment in planning</a:t>
            </a:r>
          </a:p>
          <a:p>
            <a:pPr lvl="1"/>
            <a:r>
              <a:rPr lang="en-US" sz="2000" dirty="0"/>
              <a:t>Planning Screening Event</a:t>
            </a:r>
          </a:p>
          <a:p>
            <a:pPr lvl="1"/>
            <a:r>
              <a:rPr lang="en-US" sz="2000" dirty="0"/>
              <a:t>Programming Screening Event</a:t>
            </a:r>
          </a:p>
        </p:txBody>
      </p:sp>
      <p:sp>
        <p:nvSpPr>
          <p:cNvPr id="3" name="Slide Number Placeholder 2"/>
          <p:cNvSpPr>
            <a:spLocks noGrp="1"/>
          </p:cNvSpPr>
          <p:nvPr>
            <p:ph type="sldNum" sz="quarter" idx="12"/>
          </p:nvPr>
        </p:nvSpPr>
        <p:spPr>
          <a:xfrm>
            <a:off x="8534400" y="6425964"/>
            <a:ext cx="533400" cy="365125"/>
          </a:xfrm>
        </p:spPr>
        <p:txBody>
          <a:bodyPr/>
          <a:lstStyle/>
          <a:p>
            <a:fld id="{C36A997D-243A-4F89-9286-B2689FAEAD31}" type="slidenum">
              <a:rPr lang="en-US" smtClean="0"/>
              <a:t>15</a:t>
            </a:fld>
            <a:endParaRPr lang="en-US" dirty="0"/>
          </a:p>
        </p:txBody>
      </p:sp>
    </p:spTree>
    <p:extLst>
      <p:ext uri="{BB962C8B-B14F-4D97-AF65-F5344CB8AC3E}">
        <p14:creationId xmlns:p14="http://schemas.microsoft.com/office/powerpoint/2010/main" val="120944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OEM’s New Role in </a:t>
            </a:r>
            <a:br>
              <a:rPr lang="en-US" dirty="0"/>
            </a:br>
            <a:r>
              <a:rPr lang="en-US" dirty="0"/>
              <a:t>Pre-PD&amp;E / Pre-NEPA</a:t>
            </a:r>
          </a:p>
        </p:txBody>
      </p:sp>
      <p:sp>
        <p:nvSpPr>
          <p:cNvPr id="4" name="Slide Number Placeholder 3"/>
          <p:cNvSpPr>
            <a:spLocks noGrp="1"/>
          </p:cNvSpPr>
          <p:nvPr>
            <p:ph type="sldNum" sz="quarter" idx="12"/>
          </p:nvPr>
        </p:nvSpPr>
        <p:spPr>
          <a:xfrm>
            <a:off x="8534400" y="6425964"/>
            <a:ext cx="533400" cy="365125"/>
          </a:xfrm>
        </p:spPr>
        <p:txBody>
          <a:bodyPr/>
          <a:lstStyle/>
          <a:p>
            <a:fld id="{C36A997D-243A-4F89-9286-B2689FAEAD31}" type="slidenum">
              <a:rPr lang="en-US" smtClean="0"/>
              <a:t>16</a:t>
            </a:fld>
            <a:endParaRPr lang="en-US"/>
          </a:p>
        </p:txBody>
      </p:sp>
      <p:sp>
        <p:nvSpPr>
          <p:cNvPr id="17" name="Oval 16"/>
          <p:cNvSpPr/>
          <p:nvPr/>
        </p:nvSpPr>
        <p:spPr>
          <a:xfrm>
            <a:off x="4737005" y="1839685"/>
            <a:ext cx="4163786" cy="4163786"/>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762967" y="3479993"/>
            <a:ext cx="2530641" cy="2530641"/>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68526" y="304800"/>
            <a:ext cx="2122714" cy="212271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115300" y="4533900"/>
            <a:ext cx="1714500" cy="17145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497412" y="3183212"/>
            <a:ext cx="3065188" cy="3065188"/>
          </a:xfrm>
          <a:prstGeom prst="ellipse">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33601" y="2286000"/>
            <a:ext cx="1469571" cy="146957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34000" y="2438400"/>
            <a:ext cx="3068052" cy="3068052"/>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5705975" y="2998529"/>
            <a:ext cx="2402306" cy="1877437"/>
          </a:xfrm>
          <a:prstGeom prst="rect">
            <a:avLst/>
          </a:prstGeom>
        </p:spPr>
        <p:txBody>
          <a:bodyPr wrap="square">
            <a:spAutoFit/>
          </a:bodyPr>
          <a:lstStyle/>
          <a:p>
            <a:r>
              <a:rPr lang="en-US" sz="1400" b="1" dirty="0">
                <a:solidFill>
                  <a:schemeClr val="bg1"/>
                </a:solidFill>
              </a:rPr>
              <a:t>Review and adopt planning </a:t>
            </a:r>
            <a:br>
              <a:rPr lang="en-US" sz="1400" b="1" dirty="0">
                <a:solidFill>
                  <a:schemeClr val="bg1"/>
                </a:solidFill>
              </a:rPr>
            </a:br>
            <a:r>
              <a:rPr lang="en-US" sz="1400" b="1" dirty="0">
                <a:solidFill>
                  <a:schemeClr val="bg1"/>
                </a:solidFill>
              </a:rPr>
              <a:t>products for use during </a:t>
            </a:r>
            <a:r>
              <a:rPr lang="en-US" sz="1400" b="1" i="1" dirty="0">
                <a:solidFill>
                  <a:schemeClr val="bg1"/>
                </a:solidFill>
              </a:rPr>
              <a:t>NEPA</a:t>
            </a:r>
            <a:endParaRPr lang="en-US" sz="1400" b="1" dirty="0">
              <a:solidFill>
                <a:schemeClr val="bg1"/>
              </a:solidFill>
            </a:endParaRPr>
          </a:p>
          <a:p>
            <a:pPr marL="112713" indent="-112713">
              <a:buFont typeface="Arial" pitchFamily="34" charset="0"/>
              <a:buChar char="•"/>
            </a:pPr>
            <a:r>
              <a:rPr lang="en-US" sz="1100" dirty="0">
                <a:solidFill>
                  <a:schemeClr val="bg1"/>
                </a:solidFill>
              </a:rPr>
              <a:t>Project Purpose and Need</a:t>
            </a:r>
          </a:p>
          <a:p>
            <a:pPr marL="112713" indent="-112713">
              <a:buFont typeface="Arial" pitchFamily="34" charset="0"/>
              <a:buChar char="•"/>
            </a:pPr>
            <a:r>
              <a:rPr lang="en-US" sz="1100" dirty="0">
                <a:solidFill>
                  <a:schemeClr val="bg1"/>
                </a:solidFill>
              </a:rPr>
              <a:t>Alternative Corridor Evaluation (ACE) Methodology Memorandum (MM) and Alternative Corridor Evaluation Report (ACER)</a:t>
            </a:r>
          </a:p>
          <a:p>
            <a:pPr marL="112713" indent="-112713">
              <a:buFont typeface="Arial" pitchFamily="34" charset="0"/>
              <a:buChar char="•"/>
            </a:pPr>
            <a:r>
              <a:rPr lang="en-US" sz="1100" dirty="0">
                <a:solidFill>
                  <a:schemeClr val="bg1"/>
                </a:solidFill>
              </a:rPr>
              <a:t>Other Methodology documents</a:t>
            </a:r>
          </a:p>
          <a:p>
            <a:pPr marL="112713" indent="-112713">
              <a:buFont typeface="Arial" pitchFamily="34" charset="0"/>
              <a:buChar char="•"/>
            </a:pPr>
            <a:r>
              <a:rPr lang="en-US" sz="1100" dirty="0">
                <a:solidFill>
                  <a:schemeClr val="bg1"/>
                </a:solidFill>
              </a:rPr>
              <a:t>Elimination of unreasonable alternatives</a:t>
            </a:r>
          </a:p>
        </p:txBody>
      </p:sp>
      <p:sp>
        <p:nvSpPr>
          <p:cNvPr id="20" name="Rectangle 19"/>
          <p:cNvSpPr/>
          <p:nvPr/>
        </p:nvSpPr>
        <p:spPr>
          <a:xfrm>
            <a:off x="6716486" y="880290"/>
            <a:ext cx="1894115" cy="1005660"/>
          </a:xfrm>
          <a:prstGeom prst="rect">
            <a:avLst/>
          </a:prstGeom>
        </p:spPr>
        <p:txBody>
          <a:bodyPr wrap="square">
            <a:spAutoFit/>
          </a:bodyPr>
          <a:lstStyle/>
          <a:p>
            <a:r>
              <a:rPr lang="en-US" sz="1400" b="1" dirty="0">
                <a:solidFill>
                  <a:schemeClr val="bg1"/>
                </a:solidFill>
              </a:rPr>
              <a:t>Advance Notification / Programming Screen</a:t>
            </a:r>
          </a:p>
          <a:p>
            <a:pPr marL="171450" indent="-171450">
              <a:lnSpc>
                <a:spcPct val="95000"/>
              </a:lnSpc>
              <a:buFont typeface="Arial" pitchFamily="34" charset="0"/>
              <a:buChar char="•"/>
            </a:pPr>
            <a:r>
              <a:rPr lang="en-US" sz="1100" dirty="0">
                <a:solidFill>
                  <a:schemeClr val="bg1"/>
                </a:solidFill>
              </a:rPr>
              <a:t>Officially invite and approve Cooperating and</a:t>
            </a:r>
            <a:br>
              <a:rPr lang="en-US" sz="1100" dirty="0">
                <a:solidFill>
                  <a:schemeClr val="bg1"/>
                </a:solidFill>
              </a:rPr>
            </a:br>
            <a:r>
              <a:rPr lang="en-US" sz="1100" dirty="0">
                <a:solidFill>
                  <a:schemeClr val="bg1"/>
                </a:solidFill>
              </a:rPr>
              <a:t>Participating Agencies</a:t>
            </a:r>
          </a:p>
        </p:txBody>
      </p:sp>
      <p:sp>
        <p:nvSpPr>
          <p:cNvPr id="22" name="Rectangle 21"/>
          <p:cNvSpPr/>
          <p:nvPr/>
        </p:nvSpPr>
        <p:spPr>
          <a:xfrm>
            <a:off x="8145379" y="4730737"/>
            <a:ext cx="1676400" cy="1384995"/>
          </a:xfrm>
          <a:prstGeom prst="rect">
            <a:avLst/>
          </a:prstGeom>
        </p:spPr>
        <p:txBody>
          <a:bodyPr wrap="square">
            <a:spAutoFit/>
          </a:bodyPr>
          <a:lstStyle/>
          <a:p>
            <a:pPr algn="ctr"/>
            <a:r>
              <a:rPr lang="en-US" sz="1200" b="1" dirty="0">
                <a:solidFill>
                  <a:schemeClr val="bg1"/>
                </a:solidFill>
              </a:rPr>
              <a:t>Provide comments </a:t>
            </a:r>
            <a:br>
              <a:rPr lang="en-US" sz="1200" b="1" dirty="0">
                <a:solidFill>
                  <a:schemeClr val="bg1"/>
                </a:solidFill>
              </a:rPr>
            </a:br>
            <a:r>
              <a:rPr lang="en-US" sz="1200" b="1" dirty="0">
                <a:solidFill>
                  <a:schemeClr val="bg1"/>
                </a:solidFill>
              </a:rPr>
              <a:t>and recommendations regarding proposed transportation projects during the Planning and Programming </a:t>
            </a:r>
            <a:br>
              <a:rPr lang="en-US" sz="1200" b="1" dirty="0">
                <a:solidFill>
                  <a:schemeClr val="bg1"/>
                </a:solidFill>
              </a:rPr>
            </a:br>
            <a:r>
              <a:rPr lang="en-US" sz="1200" b="1" dirty="0">
                <a:solidFill>
                  <a:schemeClr val="bg1"/>
                </a:solidFill>
              </a:rPr>
              <a:t>Screening events</a:t>
            </a:r>
          </a:p>
        </p:txBody>
      </p:sp>
      <p:sp>
        <p:nvSpPr>
          <p:cNvPr id="23" name="Rectangle 22"/>
          <p:cNvSpPr/>
          <p:nvPr/>
        </p:nvSpPr>
        <p:spPr>
          <a:xfrm>
            <a:off x="2222316" y="2651454"/>
            <a:ext cx="1292138" cy="738664"/>
          </a:xfrm>
          <a:prstGeom prst="rect">
            <a:avLst/>
          </a:prstGeom>
        </p:spPr>
        <p:txBody>
          <a:bodyPr wrap="square">
            <a:spAutoFit/>
          </a:bodyPr>
          <a:lstStyle/>
          <a:p>
            <a:pPr algn="ctr"/>
            <a:r>
              <a:rPr lang="en-US" sz="1400" b="1" dirty="0">
                <a:solidFill>
                  <a:schemeClr val="bg1"/>
                </a:solidFill>
              </a:rPr>
              <a:t>ETDM Issue Resolution process</a:t>
            </a:r>
          </a:p>
        </p:txBody>
      </p:sp>
      <p:sp>
        <p:nvSpPr>
          <p:cNvPr id="25" name="Rectangle 24"/>
          <p:cNvSpPr/>
          <p:nvPr/>
        </p:nvSpPr>
        <p:spPr>
          <a:xfrm>
            <a:off x="3029666" y="3828907"/>
            <a:ext cx="2286000" cy="1969770"/>
          </a:xfrm>
          <a:prstGeom prst="rect">
            <a:avLst/>
          </a:prstGeom>
        </p:spPr>
        <p:txBody>
          <a:bodyPr wrap="square">
            <a:spAutoFit/>
          </a:bodyPr>
          <a:lstStyle/>
          <a:p>
            <a:r>
              <a:rPr lang="en-US" sz="1400" b="1" dirty="0">
                <a:solidFill>
                  <a:schemeClr val="bg1"/>
                </a:solidFill>
              </a:rPr>
              <a:t>Review and approve the Class of Action (COA) for </a:t>
            </a:r>
            <a:br>
              <a:rPr lang="en-US" sz="1400" b="1" dirty="0">
                <a:solidFill>
                  <a:schemeClr val="bg1"/>
                </a:solidFill>
              </a:rPr>
            </a:br>
            <a:r>
              <a:rPr lang="en-US" sz="1400" b="1" dirty="0">
                <a:solidFill>
                  <a:schemeClr val="bg1"/>
                </a:solidFill>
              </a:rPr>
              <a:t>the federal Environmental Document</a:t>
            </a:r>
          </a:p>
          <a:p>
            <a:pPr marL="171450" indent="-171450">
              <a:buFont typeface="Arial" pitchFamily="34" charset="0"/>
              <a:buChar char="•"/>
            </a:pPr>
            <a:r>
              <a:rPr lang="en-US" sz="1100" dirty="0">
                <a:solidFill>
                  <a:schemeClr val="bg1"/>
                </a:solidFill>
              </a:rPr>
              <a:t>Districts propose COA and provide supporting documentation as needed</a:t>
            </a:r>
          </a:p>
          <a:p>
            <a:pPr marL="171450" indent="-171450">
              <a:buFont typeface="Arial" pitchFamily="34" charset="0"/>
              <a:buChar char="•"/>
            </a:pPr>
            <a:r>
              <a:rPr lang="en-US" sz="1100" dirty="0">
                <a:solidFill>
                  <a:schemeClr val="bg1"/>
                </a:solidFill>
              </a:rPr>
              <a:t>OEM coordinates with Districts, review and approve</a:t>
            </a:r>
            <a:br>
              <a:rPr lang="en-US" sz="1100" dirty="0">
                <a:solidFill>
                  <a:schemeClr val="bg1"/>
                </a:solidFill>
              </a:rPr>
            </a:br>
            <a:r>
              <a:rPr lang="en-US" sz="1100" dirty="0">
                <a:solidFill>
                  <a:schemeClr val="bg1"/>
                </a:solidFill>
              </a:rPr>
              <a:t>the final COA</a:t>
            </a:r>
          </a:p>
        </p:txBody>
      </p:sp>
    </p:spTree>
    <p:extLst>
      <p:ext uri="{BB962C8B-B14F-4D97-AF65-F5344CB8AC3E}">
        <p14:creationId xmlns:p14="http://schemas.microsoft.com/office/powerpoint/2010/main" val="204866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7421" t="16353" r="7077" b="23065"/>
          <a:stretch/>
        </p:blipFill>
        <p:spPr>
          <a:xfrm>
            <a:off x="5952067" y="3505201"/>
            <a:ext cx="4419600" cy="1359237"/>
          </a:xfrm>
          <a:prstGeom prst="rect">
            <a:avLst/>
          </a:prstGeom>
        </p:spPr>
      </p:pic>
      <p:sp>
        <p:nvSpPr>
          <p:cNvPr id="2" name="Title 1"/>
          <p:cNvSpPr>
            <a:spLocks noGrp="1"/>
          </p:cNvSpPr>
          <p:nvPr>
            <p:ph type="title"/>
          </p:nvPr>
        </p:nvSpPr>
        <p:spPr/>
        <p:txBody>
          <a:bodyPr/>
          <a:lstStyle/>
          <a:p>
            <a:r>
              <a:rPr lang="en-US" dirty="0"/>
              <a:t>Statewide Acceleration Transformation (SWAT)</a:t>
            </a:r>
          </a:p>
        </p:txBody>
      </p:sp>
      <p:sp>
        <p:nvSpPr>
          <p:cNvPr id="3" name="Content Placeholder 2"/>
          <p:cNvSpPr>
            <a:spLocks noGrp="1"/>
          </p:cNvSpPr>
          <p:nvPr>
            <p:ph idx="1"/>
          </p:nvPr>
        </p:nvSpPr>
        <p:spPr>
          <a:xfrm>
            <a:off x="1752600" y="1371600"/>
            <a:ext cx="8686800" cy="4785360"/>
          </a:xfrm>
        </p:spPr>
        <p:txBody>
          <a:bodyPr>
            <a:normAutofit/>
          </a:bodyPr>
          <a:lstStyle/>
          <a:p>
            <a:pPr marL="171450" lvl="1">
              <a:buFont typeface="Arial" panose="020B0604020202020204" pitchFamily="34" charset="0"/>
              <a:buChar char="•"/>
            </a:pPr>
            <a:r>
              <a:rPr lang="en-US" dirty="0"/>
              <a:t>Systematic approach to accelerate pre-construction activities</a:t>
            </a:r>
          </a:p>
          <a:p>
            <a:pPr marL="171450" lvl="1">
              <a:buFont typeface="Arial" panose="020B0604020202020204" pitchFamily="34" charset="0"/>
              <a:buChar char="•"/>
            </a:pPr>
            <a:r>
              <a:rPr lang="en-US" dirty="0"/>
              <a:t>Process benefits both state and federally funded projects</a:t>
            </a:r>
          </a:p>
          <a:p>
            <a:pPr marL="171450" lvl="1">
              <a:buFont typeface="Arial" panose="020B0604020202020204" pitchFamily="34" charset="0"/>
              <a:buChar char="•"/>
            </a:pPr>
            <a:r>
              <a:rPr lang="en-US" dirty="0"/>
              <a:t>Coordinated with Work Program Development Cycle</a:t>
            </a:r>
          </a:p>
          <a:p>
            <a:pPr marL="171450" lvl="1">
              <a:buFont typeface="Arial" panose="020B0604020202020204" pitchFamily="34" charset="0"/>
              <a:buChar char="•"/>
            </a:pPr>
            <a:r>
              <a:rPr lang="en-US" dirty="0"/>
              <a:t>Multi-disciplinary coordination through SWAT Team meetings</a:t>
            </a:r>
          </a:p>
          <a:p>
            <a:pPr marL="171450" lvl="1">
              <a:buFont typeface="Arial" panose="020B0604020202020204" pitchFamily="34" charset="0"/>
              <a:buChar char="•"/>
            </a:pPr>
            <a:r>
              <a:rPr lang="en-US" dirty="0"/>
              <a:t>Goals </a:t>
            </a:r>
          </a:p>
          <a:p>
            <a:pPr lvl="1"/>
            <a:r>
              <a:rPr lang="en-US" sz="2000" dirty="0"/>
              <a:t>Simplify documentation requirements</a:t>
            </a:r>
          </a:p>
          <a:p>
            <a:pPr lvl="1"/>
            <a:r>
              <a:rPr lang="en-US" sz="2000" dirty="0"/>
              <a:t>Reduce redundant work</a:t>
            </a:r>
          </a:p>
          <a:p>
            <a:pPr lvl="1"/>
            <a:r>
              <a:rPr lang="en-US" sz="2000" dirty="0"/>
              <a:t>Overlap PD&amp;E and Design Phases</a:t>
            </a:r>
          </a:p>
          <a:p>
            <a:pPr lvl="1"/>
            <a:r>
              <a:rPr lang="en-US" sz="2000" dirty="0"/>
              <a:t>Identify issues earlier through cross-functional review</a:t>
            </a:r>
          </a:p>
          <a:p>
            <a:pPr lvl="1"/>
            <a:endParaRPr lang="en-US" sz="2200" dirty="0"/>
          </a:p>
          <a:p>
            <a:pPr lvl="1"/>
            <a:endParaRPr lang="en-US" dirty="0"/>
          </a:p>
        </p:txBody>
      </p:sp>
      <p:sp>
        <p:nvSpPr>
          <p:cNvPr id="4" name="Slide Number Placeholder 3"/>
          <p:cNvSpPr>
            <a:spLocks noGrp="1"/>
          </p:cNvSpPr>
          <p:nvPr>
            <p:ph type="sldNum" sz="quarter" idx="12"/>
          </p:nvPr>
        </p:nvSpPr>
        <p:spPr/>
        <p:txBody>
          <a:bodyPr/>
          <a:lstStyle/>
          <a:p>
            <a:fld id="{C36A997D-243A-4F89-9286-B2689FAEAD31}" type="slidenum">
              <a:rPr lang="en-US" smtClean="0"/>
              <a:t>17</a:t>
            </a:fld>
            <a:endParaRPr lang="en-US"/>
          </a:p>
        </p:txBody>
      </p:sp>
    </p:spTree>
    <p:extLst>
      <p:ext uri="{BB962C8B-B14F-4D97-AF65-F5344CB8AC3E}">
        <p14:creationId xmlns:p14="http://schemas.microsoft.com/office/powerpoint/2010/main" val="3764461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SWAT Process Timeline</a:t>
            </a:r>
          </a:p>
        </p:txBody>
      </p:sp>
      <p:sp>
        <p:nvSpPr>
          <p:cNvPr id="4" name="Slide Number Placeholder 3"/>
          <p:cNvSpPr>
            <a:spLocks noGrp="1"/>
          </p:cNvSpPr>
          <p:nvPr>
            <p:ph type="sldNum" sz="quarter" idx="12"/>
          </p:nvPr>
        </p:nvSpPr>
        <p:spPr>
          <a:xfrm>
            <a:off x="8534400" y="6425964"/>
            <a:ext cx="533400" cy="365125"/>
          </a:xfrm>
        </p:spPr>
        <p:txBody>
          <a:bodyPr/>
          <a:lstStyle/>
          <a:p>
            <a:fld id="{C36A997D-243A-4F89-9286-B2689FAEAD31}" type="slidenum">
              <a:rPr lang="en-US" smtClean="0"/>
              <a:t>18</a:t>
            </a:fld>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219201"/>
            <a:ext cx="7848600" cy="4845895"/>
          </a:xfrm>
          <a:prstGeom prst="rect">
            <a:avLst/>
          </a:prstGeom>
        </p:spPr>
      </p:pic>
    </p:spTree>
    <p:extLst>
      <p:ext uri="{BB962C8B-B14F-4D97-AF65-F5344CB8AC3E}">
        <p14:creationId xmlns:p14="http://schemas.microsoft.com/office/powerpoint/2010/main" val="1234182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OEM’s Role in SWAT</a:t>
            </a:r>
          </a:p>
        </p:txBody>
      </p:sp>
      <p:sp>
        <p:nvSpPr>
          <p:cNvPr id="3" name="Content Placeholder 2"/>
          <p:cNvSpPr>
            <a:spLocks noGrp="1"/>
          </p:cNvSpPr>
          <p:nvPr>
            <p:ph idx="1"/>
          </p:nvPr>
        </p:nvSpPr>
        <p:spPr>
          <a:xfrm>
            <a:off x="1752600" y="1219200"/>
            <a:ext cx="4343400" cy="4937760"/>
          </a:xfrm>
        </p:spPr>
        <p:txBody>
          <a:bodyPr>
            <a:normAutofit lnSpcReduction="10000"/>
          </a:bodyPr>
          <a:lstStyle/>
          <a:p>
            <a:r>
              <a:rPr lang="en-US" dirty="0"/>
              <a:t>Central Team meets quarterly</a:t>
            </a:r>
          </a:p>
          <a:p>
            <a:pPr lvl="1">
              <a:lnSpc>
                <a:spcPct val="95000"/>
              </a:lnSpc>
            </a:pPr>
            <a:r>
              <a:rPr lang="en-US" sz="2000" dirty="0"/>
              <a:t>Track SWAT projects</a:t>
            </a:r>
          </a:p>
          <a:p>
            <a:pPr lvl="1">
              <a:lnSpc>
                <a:spcPct val="95000"/>
              </a:lnSpc>
            </a:pPr>
            <a:r>
              <a:rPr lang="en-US" sz="2000" dirty="0"/>
              <a:t>Share Lessons Learned</a:t>
            </a:r>
          </a:p>
          <a:p>
            <a:pPr lvl="1">
              <a:lnSpc>
                <a:spcPct val="95000"/>
              </a:lnSpc>
            </a:pPr>
            <a:r>
              <a:rPr lang="en-US" sz="2000" dirty="0"/>
              <a:t>Refine / Update Guidance</a:t>
            </a:r>
          </a:p>
          <a:p>
            <a:r>
              <a:rPr lang="en-US" dirty="0"/>
              <a:t>Support District Coordination</a:t>
            </a:r>
          </a:p>
          <a:p>
            <a:pPr lvl="1"/>
            <a:r>
              <a:rPr lang="en-US" sz="2000" dirty="0"/>
              <a:t>Work Program Concept Meeting</a:t>
            </a:r>
          </a:p>
          <a:p>
            <a:pPr lvl="1"/>
            <a:r>
              <a:rPr lang="en-US" sz="2000" dirty="0"/>
              <a:t>SWAT Planning Meeting</a:t>
            </a:r>
          </a:p>
          <a:p>
            <a:pPr lvl="1"/>
            <a:r>
              <a:rPr lang="en-US" sz="2000" dirty="0"/>
              <a:t>SWAT Kick-off Meeting</a:t>
            </a:r>
          </a:p>
          <a:p>
            <a:r>
              <a:rPr lang="en-US" dirty="0"/>
              <a:t>Provide training</a:t>
            </a:r>
          </a:p>
          <a:p>
            <a:pPr lvl="1">
              <a:lnSpc>
                <a:spcPct val="95000"/>
              </a:lnSpc>
            </a:pPr>
            <a:r>
              <a:rPr lang="en-US" sz="2000" dirty="0"/>
              <a:t>SWAT Training Workbook</a:t>
            </a:r>
          </a:p>
          <a:p>
            <a:pPr lvl="1">
              <a:lnSpc>
                <a:spcPct val="95000"/>
              </a:lnSpc>
            </a:pPr>
            <a:r>
              <a:rPr lang="en-US" sz="2000" dirty="0"/>
              <a:t>NEPA 102 SWAT and Project Development Process Training Module</a:t>
            </a:r>
          </a:p>
        </p:txBody>
      </p:sp>
      <p:sp>
        <p:nvSpPr>
          <p:cNvPr id="4" name="Slide Number Placeholder 3"/>
          <p:cNvSpPr>
            <a:spLocks noGrp="1"/>
          </p:cNvSpPr>
          <p:nvPr>
            <p:ph type="sldNum" sz="quarter" idx="12"/>
          </p:nvPr>
        </p:nvSpPr>
        <p:spPr/>
        <p:txBody>
          <a:bodyPr/>
          <a:lstStyle/>
          <a:p>
            <a:fld id="{C36A997D-243A-4F89-9286-B2689FAEAD31}" type="slidenum">
              <a:rPr lang="en-US" smtClean="0"/>
              <a:t>19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1" y="582642"/>
            <a:ext cx="4676851" cy="5208558"/>
          </a:xfrm>
          <a:prstGeom prst="rect">
            <a:avLst/>
          </a:prstGeom>
        </p:spPr>
      </p:pic>
    </p:spTree>
    <p:extLst>
      <p:ext uri="{BB962C8B-B14F-4D97-AF65-F5344CB8AC3E}">
        <p14:creationId xmlns:p14="http://schemas.microsoft.com/office/powerpoint/2010/main" val="250358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and Overview</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Under the NEPA Assignment Program, FDOT assumes all of FHWA’s responsibilities for environmental review, resource agency consultation and other environmental regulatory compliance-related actions pertaining to the review or approval of projects.</a:t>
            </a:r>
          </a:p>
          <a:p>
            <a:r>
              <a:rPr lang="en-US" dirty="0"/>
              <a:t>Lesson 1     Foundation for Review Process</a:t>
            </a:r>
          </a:p>
          <a:p>
            <a:r>
              <a:rPr lang="en-US" dirty="0"/>
              <a:t>Lesson 2     Pre-PD&amp;E / Pre-NEPA: Planning and Environmental Linkages </a:t>
            </a:r>
          </a:p>
          <a:p>
            <a:r>
              <a:rPr lang="en-US" dirty="0"/>
              <a:t>Lesson 3     Overview of </a:t>
            </a:r>
            <a:r>
              <a:rPr lang="it-IT" dirty="0"/>
              <a:t>NEPA Assignment Program</a:t>
            </a:r>
            <a:endParaRPr lang="en-US" dirty="0"/>
          </a:p>
          <a:p>
            <a:r>
              <a:rPr lang="en-US" dirty="0"/>
              <a:t>Lesson 4     </a:t>
            </a:r>
            <a:r>
              <a:rPr lang="it-IT" dirty="0"/>
              <a:t>Environmental Document Review Process</a:t>
            </a:r>
            <a:endParaRPr lang="en-US" dirty="0"/>
          </a:p>
          <a:p>
            <a:r>
              <a:rPr lang="en-US" dirty="0"/>
              <a:t>Lesson 5     NEPA Document Review for Type 1 CEs</a:t>
            </a:r>
          </a:p>
          <a:p>
            <a:r>
              <a:rPr lang="en-US" dirty="0"/>
              <a:t>Lesson 6     NEPA Document Review for Type 2 CEs, EAs and EISs</a:t>
            </a:r>
          </a:p>
          <a:p>
            <a:r>
              <a:rPr lang="en-US" dirty="0"/>
              <a:t>Lesson 7     Collaboration (EAs and EISs)</a:t>
            </a:r>
          </a:p>
          <a:p>
            <a:r>
              <a:rPr lang="en-US" dirty="0"/>
              <a:t>Lesson 8     Quality Assurance and Quality Control</a:t>
            </a:r>
          </a:p>
          <a:p>
            <a:r>
              <a:rPr lang="en-US" dirty="0"/>
              <a:t>Lesson 9     Tracking the Review Process</a:t>
            </a:r>
          </a:p>
        </p:txBody>
      </p:sp>
      <p:sp>
        <p:nvSpPr>
          <p:cNvPr id="5" name="Slide Number Placeholder 4"/>
          <p:cNvSpPr>
            <a:spLocks noGrp="1"/>
          </p:cNvSpPr>
          <p:nvPr>
            <p:ph type="sldNum" sz="quarter" idx="12"/>
          </p:nvPr>
        </p:nvSpPr>
        <p:spPr/>
        <p:txBody>
          <a:bodyPr/>
          <a:lstStyle/>
          <a:p>
            <a:fld id="{C36A997D-243A-4F89-9286-B2689FAEAD31}" type="slidenum">
              <a:rPr lang="en-US" smtClean="0"/>
              <a:t>2</a:t>
            </a:fld>
            <a:endParaRPr lang="en-US"/>
          </a:p>
        </p:txBody>
      </p:sp>
    </p:spTree>
    <p:extLst>
      <p:ext uri="{BB962C8B-B14F-4D97-AF65-F5344CB8AC3E}">
        <p14:creationId xmlns:p14="http://schemas.microsoft.com/office/powerpoint/2010/main" val="925097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2590801"/>
            <a:ext cx="8382000" cy="1362075"/>
          </a:xfrm>
        </p:spPr>
        <p:txBody>
          <a:bodyPr>
            <a:normAutofit fontScale="90000"/>
          </a:bodyPr>
          <a:lstStyle/>
          <a:p>
            <a:r>
              <a:rPr lang="en-US" dirty="0"/>
              <a:t>Lesson 3:</a:t>
            </a:r>
            <a:br>
              <a:rPr lang="en-US" dirty="0"/>
            </a:br>
            <a:r>
              <a:rPr lang="en-US" dirty="0"/>
              <a:t>Overview of </a:t>
            </a:r>
            <a:r>
              <a:rPr lang="it-IT" dirty="0"/>
              <a:t>NEPA Assignment Program</a:t>
            </a:r>
            <a:endParaRPr lang="en-US" dirty="0"/>
          </a:p>
        </p:txBody>
      </p:sp>
    </p:spTree>
    <p:extLst>
      <p:ext uri="{BB962C8B-B14F-4D97-AF65-F5344CB8AC3E}">
        <p14:creationId xmlns:p14="http://schemas.microsoft.com/office/powerpoint/2010/main" val="2241193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36A997D-243A-4F89-9286-B2689FAEAD31}" type="slidenum">
              <a:rPr lang="en-US" smtClean="0"/>
              <a:pPr/>
              <a:t>21</a:t>
            </a:fld>
            <a:endParaRPr lang="en-US" dirty="0"/>
          </a:p>
        </p:txBody>
      </p:sp>
      <p:sp>
        <p:nvSpPr>
          <p:cNvPr id="14" name="Title 1"/>
          <p:cNvSpPr txBox="1">
            <a:spLocks/>
          </p:cNvSpPr>
          <p:nvPr/>
        </p:nvSpPr>
        <p:spPr>
          <a:xfrm>
            <a:off x="1752600" y="274638"/>
            <a:ext cx="8229600" cy="822960"/>
          </a:xfrm>
          <a:prstGeom prst="rect">
            <a:avLst/>
          </a:prstGeom>
        </p:spPr>
        <p:txBody>
          <a:bodyPr vert="horz" lIns="0" tIns="0" rIns="0" bIns="0" rtlCol="0" anchor="b" anchorCtr="0">
            <a:normAutofit/>
          </a:bodyPr>
          <a:lstStyle>
            <a:lvl1pPr algn="l" defTabSz="914400" rtl="0" eaLnBrk="1" latinLnBrk="0" hangingPunct="1">
              <a:lnSpc>
                <a:spcPct val="80000"/>
              </a:lnSpc>
              <a:spcBef>
                <a:spcPct val="0"/>
              </a:spcBef>
              <a:buNone/>
              <a:defRPr sz="2900" b="0" kern="1200" spc="-90" baseline="0">
                <a:solidFill>
                  <a:schemeClr val="accent2"/>
                </a:solidFill>
                <a:latin typeface="+mj-lt"/>
                <a:ea typeface="+mj-ea"/>
                <a:cs typeface="+mj-cs"/>
              </a:defRPr>
            </a:lvl1pPr>
          </a:lstStyle>
          <a:p>
            <a:r>
              <a:rPr lang="en-US" dirty="0"/>
              <a:t>What is NEPA Assignment ?</a:t>
            </a:r>
          </a:p>
        </p:txBody>
      </p:sp>
      <p:sp>
        <p:nvSpPr>
          <p:cNvPr id="16" name="Content Placeholder 2"/>
          <p:cNvSpPr txBox="1">
            <a:spLocks/>
          </p:cNvSpPr>
          <p:nvPr/>
        </p:nvSpPr>
        <p:spPr>
          <a:xfrm>
            <a:off x="1752600" y="1188720"/>
            <a:ext cx="5410200" cy="4937760"/>
          </a:xfrm>
          <a:prstGeom prst="rect">
            <a:avLst/>
          </a:prstGeom>
        </p:spPr>
        <p:txBody>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strike="sngStrike" dirty="0"/>
              <a:t>Formal </a:t>
            </a:r>
            <a:r>
              <a:rPr lang="en-US" b="1" dirty="0"/>
              <a:t>Assignment of FHWA’s NEPA </a:t>
            </a:r>
            <a:r>
              <a:rPr lang="en-US" b="1" strike="sngStrike" dirty="0"/>
              <a:t>project decision </a:t>
            </a:r>
            <a:r>
              <a:rPr lang="en-US" b="1" dirty="0"/>
              <a:t>responsibilities for highway projects to FDOT </a:t>
            </a:r>
            <a:r>
              <a:rPr lang="en-US" b="1" strike="sngStrike" dirty="0"/>
              <a:t>who would assume</a:t>
            </a:r>
            <a:r>
              <a:rPr lang="en-US" b="1" dirty="0"/>
              <a:t>: </a:t>
            </a:r>
          </a:p>
          <a:p>
            <a:r>
              <a:rPr lang="en-US" sz="2000" dirty="0"/>
              <a:t>Responsibilities </a:t>
            </a:r>
            <a:r>
              <a:rPr lang="en-US" sz="2000" strike="sngStrike" dirty="0"/>
              <a:t>cited</a:t>
            </a:r>
            <a:r>
              <a:rPr lang="en-US" sz="2000" dirty="0"/>
              <a:t> codified in 23 U.S.C. § 327</a:t>
            </a:r>
          </a:p>
          <a:p>
            <a:r>
              <a:rPr lang="en-US" sz="2000" dirty="0"/>
              <a:t>NEPA, all eligible Federal Environmental Laws and Executive Orders as provided in Appendix A to Part 773</a:t>
            </a:r>
          </a:p>
          <a:p>
            <a:r>
              <a:rPr lang="en-US" sz="2000" dirty="0"/>
              <a:t>All Classes of highway projects</a:t>
            </a:r>
          </a:p>
          <a:p>
            <a:pPr lvl="1"/>
            <a:r>
              <a:rPr lang="en-US" sz="1800" dirty="0"/>
              <a:t>Class I: Environmental Impact Statement (EIS) projects</a:t>
            </a:r>
          </a:p>
          <a:p>
            <a:pPr lvl="1"/>
            <a:r>
              <a:rPr lang="en-US" sz="1800" dirty="0"/>
              <a:t>Class II: Categorically Excluded (CE) projects</a:t>
            </a:r>
          </a:p>
          <a:p>
            <a:pPr lvl="1"/>
            <a:r>
              <a:rPr lang="en-US" sz="1800" dirty="0"/>
              <a:t>Class III: Environmental Assessments (EA)</a:t>
            </a:r>
          </a:p>
          <a:p>
            <a:r>
              <a:rPr lang="en-US" sz="2000" dirty="0"/>
              <a:t>Local Agency Program (LAP) Highway Projects</a:t>
            </a:r>
          </a:p>
          <a:p>
            <a:endParaRPr lang="en-US" sz="2000" dirty="0"/>
          </a:p>
        </p:txBody>
      </p:sp>
      <p:pic>
        <p:nvPicPr>
          <p:cNvPr id="5" name="Picture 4"/>
          <p:cNvPicPr>
            <a:picLocks noChangeAspect="1"/>
          </p:cNvPicPr>
          <p:nvPr/>
        </p:nvPicPr>
        <p:blipFill>
          <a:blip r:embed="rId3"/>
          <a:stretch>
            <a:fillRect/>
          </a:stretch>
        </p:blipFill>
        <p:spPr>
          <a:xfrm>
            <a:off x="7332896" y="1702594"/>
            <a:ext cx="3040464" cy="3910013"/>
          </a:xfrm>
          <a:prstGeom prst="rect">
            <a:avLst/>
          </a:prstGeom>
          <a:ln w="15875">
            <a:solidFill>
              <a:schemeClr val="accent1"/>
            </a:solidFill>
          </a:ln>
        </p:spPr>
      </p:pic>
    </p:spTree>
    <p:extLst>
      <p:ext uri="{BB962C8B-B14F-4D97-AF65-F5344CB8AC3E}">
        <p14:creationId xmlns:p14="http://schemas.microsoft.com/office/powerpoint/2010/main" val="1479067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885950" y="1295401"/>
            <a:ext cx="2000251" cy="2000251"/>
          </a:xfrm>
          <a:prstGeom prst="ellipse">
            <a:avLst/>
          </a:prstGeom>
          <a:blipFill dpi="0" rotWithShape="1">
            <a:blip r:embed="rId2">
              <a:extLst>
                <a:ext uri="{28A0092B-C50C-407E-A947-70E740481C1C}">
                  <a14:useLocalDpi xmlns:a14="http://schemas.microsoft.com/office/drawing/2010/main" val="0"/>
                </a:ext>
              </a:extLst>
            </a:blip>
            <a:srcRect/>
            <a:stretch>
              <a:fillRect l="13968" t="-10159" r="-13968" b="10159"/>
            </a:stretch>
          </a:blipFill>
          <a:ln w="76200">
            <a:solidFill>
              <a:schemeClr val="accent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885950" y="3867150"/>
            <a:ext cx="2000251" cy="2000251"/>
          </a:xfrm>
          <a:prstGeom prst="ellipse">
            <a:avLst/>
          </a:prstGeom>
          <a:noFill/>
          <a:ln w="76200">
            <a:solidFill>
              <a:schemeClr val="accent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OEM’s New Role under NEPA Assignment</a:t>
            </a:r>
          </a:p>
        </p:txBody>
      </p:sp>
      <p:sp>
        <p:nvSpPr>
          <p:cNvPr id="5" name="Slide Number Placeholder 4"/>
          <p:cNvSpPr>
            <a:spLocks noGrp="1"/>
          </p:cNvSpPr>
          <p:nvPr>
            <p:ph type="sldNum" sz="quarter" idx="12"/>
          </p:nvPr>
        </p:nvSpPr>
        <p:spPr>
          <a:xfrm>
            <a:off x="8534400" y="6425964"/>
            <a:ext cx="533400" cy="365125"/>
          </a:xfrm>
        </p:spPr>
        <p:txBody>
          <a:bodyPr/>
          <a:lstStyle/>
          <a:p>
            <a:fld id="{C36A997D-243A-4F89-9286-B2689FAEAD31}" type="slidenum">
              <a:rPr lang="en-US" smtClean="0"/>
              <a:pPr/>
              <a:t>22</a:t>
            </a:fld>
            <a:endParaRPr lang="en-US" dirty="0"/>
          </a:p>
        </p:txBody>
      </p:sp>
      <p:sp>
        <p:nvSpPr>
          <p:cNvPr id="18" name="Plus 17"/>
          <p:cNvSpPr/>
          <p:nvPr/>
        </p:nvSpPr>
        <p:spPr>
          <a:xfrm>
            <a:off x="2250281" y="2971801"/>
            <a:ext cx="1271587" cy="1271587"/>
          </a:xfrm>
          <a:prstGeom prst="mathPlus">
            <a:avLst/>
          </a:prstGeom>
          <a:solidFill>
            <a:schemeClr val="tx1">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8"/>
          <p:cNvSpPr txBox="1">
            <a:spLocks/>
          </p:cNvSpPr>
          <p:nvPr/>
        </p:nvSpPr>
        <p:spPr>
          <a:xfrm>
            <a:off x="4114800" y="1310640"/>
            <a:ext cx="6400800" cy="4937760"/>
          </a:xfrm>
          <a:prstGeom prst="rect">
            <a:avLst/>
          </a:prstGeom>
        </p:spPr>
        <p:txBody>
          <a:bodyPr>
            <a:normAutofit fontScale="85000" lnSpcReduction="20000"/>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a:t>Program Management and Oversight</a:t>
            </a:r>
          </a:p>
          <a:p>
            <a:r>
              <a:rPr lang="en-US" sz="2600" dirty="0"/>
              <a:t>Documentation and Records Managements</a:t>
            </a:r>
          </a:p>
          <a:p>
            <a:r>
              <a:rPr lang="en-US" sz="2600" dirty="0"/>
              <a:t>Quality Assurance / Quality Control</a:t>
            </a:r>
          </a:p>
          <a:p>
            <a:r>
              <a:rPr lang="en-US" sz="2600" dirty="0"/>
              <a:t>Self-Assessment and support of FHWA Audits</a:t>
            </a:r>
          </a:p>
          <a:p>
            <a:r>
              <a:rPr lang="en-US" sz="2600" dirty="0"/>
              <a:t>Training</a:t>
            </a:r>
          </a:p>
          <a:p>
            <a:r>
              <a:rPr lang="en-US" sz="2600" dirty="0"/>
              <a:t>Agency and Stakeholder Coordination</a:t>
            </a:r>
          </a:p>
          <a:p>
            <a:r>
              <a:rPr lang="en-US" sz="2600" dirty="0"/>
              <a:t>Communication with Districts on changes in laws or Executive Orders</a:t>
            </a:r>
          </a:p>
          <a:p>
            <a:r>
              <a:rPr lang="en-US" sz="2600" dirty="0"/>
              <a:t>Coordination with Office of General Counsel</a:t>
            </a:r>
          </a:p>
          <a:p>
            <a:pPr lvl="1"/>
            <a:r>
              <a:rPr lang="en-US" sz="2200" dirty="0"/>
              <a:t>Legal Reviews / Legal Sufficiency Reviews</a:t>
            </a:r>
          </a:p>
          <a:p>
            <a:r>
              <a:rPr lang="en-US" sz="2600" dirty="0"/>
              <a:t>Coordination with State Transportation Development Administrator</a:t>
            </a:r>
          </a:p>
          <a:p>
            <a:pPr lvl="1"/>
            <a:r>
              <a:rPr lang="en-US" sz="2200" dirty="0"/>
              <a:t>Prior Concurrence </a:t>
            </a:r>
          </a:p>
          <a:p>
            <a:pPr lvl="1"/>
            <a:endParaRPr lang="en-US" dirty="0"/>
          </a:p>
          <a:p>
            <a:endParaRPr lang="en-US" dirty="0"/>
          </a:p>
        </p:txBody>
      </p:sp>
      <p:sp>
        <p:nvSpPr>
          <p:cNvPr id="14" name="Rectangle 13"/>
          <p:cNvSpPr/>
          <p:nvPr/>
        </p:nvSpPr>
        <p:spPr>
          <a:xfrm>
            <a:off x="2025358" y="4405609"/>
            <a:ext cx="172143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NEPA</a:t>
            </a:r>
          </a:p>
        </p:txBody>
      </p:sp>
    </p:spTree>
    <p:extLst>
      <p:ext uri="{BB962C8B-B14F-4D97-AF65-F5344CB8AC3E}">
        <p14:creationId xmlns:p14="http://schemas.microsoft.com/office/powerpoint/2010/main" val="242367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dirty="0">
                <a:solidFill>
                  <a:schemeClr val="bg1"/>
                </a:solidFill>
              </a:rPr>
              <a:t>6</a:t>
            </a:r>
          </a:p>
        </p:txBody>
      </p:sp>
      <p:sp>
        <p:nvSpPr>
          <p:cNvPr id="14" name="Title 1"/>
          <p:cNvSpPr txBox="1">
            <a:spLocks/>
          </p:cNvSpPr>
          <p:nvPr/>
        </p:nvSpPr>
        <p:spPr>
          <a:xfrm>
            <a:off x="1752600" y="274638"/>
            <a:ext cx="8229600" cy="822960"/>
          </a:xfrm>
          <a:prstGeom prst="rect">
            <a:avLst/>
          </a:prstGeom>
        </p:spPr>
        <p:txBody>
          <a:bodyPr vert="horz" lIns="0" tIns="0" rIns="0" bIns="0" rtlCol="0" anchor="b" anchorCtr="0">
            <a:normAutofit/>
          </a:bodyPr>
          <a:lstStyle>
            <a:lvl1pPr algn="l" defTabSz="914400" rtl="0" eaLnBrk="1" latinLnBrk="0" hangingPunct="1">
              <a:lnSpc>
                <a:spcPct val="80000"/>
              </a:lnSpc>
              <a:spcBef>
                <a:spcPct val="0"/>
              </a:spcBef>
              <a:buNone/>
              <a:defRPr sz="2900" b="0" kern="1200" spc="-90" baseline="0">
                <a:solidFill>
                  <a:schemeClr val="accent2"/>
                </a:solidFill>
                <a:latin typeface="+mj-lt"/>
                <a:ea typeface="+mj-ea"/>
                <a:cs typeface="+mj-cs"/>
              </a:defRPr>
            </a:lvl1pPr>
          </a:lstStyle>
          <a:p>
            <a:r>
              <a:rPr lang="en-US" dirty="0"/>
              <a:t>How will this change the process?</a:t>
            </a:r>
          </a:p>
        </p:txBody>
      </p:sp>
      <p:sp>
        <p:nvSpPr>
          <p:cNvPr id="16" name="Content Placeholder 2"/>
          <p:cNvSpPr txBox="1">
            <a:spLocks/>
          </p:cNvSpPr>
          <p:nvPr/>
        </p:nvSpPr>
        <p:spPr>
          <a:xfrm>
            <a:off x="1752600" y="1188720"/>
            <a:ext cx="8229600" cy="5364480"/>
          </a:xfrm>
          <a:prstGeom prst="rect">
            <a:avLst/>
          </a:prstGeom>
        </p:spPr>
        <p:txBody>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Resource Agencies will work directly with FDOT</a:t>
            </a:r>
          </a:p>
          <a:p>
            <a:r>
              <a:rPr lang="en-US" sz="2000" dirty="0"/>
              <a:t>FDOT becomes solely responsible and legally liable for its decisions</a:t>
            </a:r>
          </a:p>
          <a:p>
            <a:r>
              <a:rPr lang="en-US" sz="2000" dirty="0"/>
              <a:t>FHWA Revised Responsibilities</a:t>
            </a:r>
          </a:p>
          <a:p>
            <a:pPr lvl="1">
              <a:spcAft>
                <a:spcPts val="1000"/>
              </a:spcAft>
            </a:pPr>
            <a:r>
              <a:rPr lang="en-US" sz="1800" dirty="0"/>
              <a:t>Stewardship and Oversight responsibilities</a:t>
            </a:r>
          </a:p>
          <a:p>
            <a:pPr lvl="1">
              <a:spcAft>
                <a:spcPts val="1000"/>
              </a:spcAft>
            </a:pPr>
            <a:r>
              <a:rPr lang="en-US" sz="1800" dirty="0"/>
              <a:t>Provide training</a:t>
            </a:r>
          </a:p>
          <a:p>
            <a:pPr lvl="1">
              <a:spcAft>
                <a:spcPts val="1000"/>
              </a:spcAft>
            </a:pPr>
            <a:r>
              <a:rPr lang="en-US" sz="1800" dirty="0"/>
              <a:t>Program technical assistance and policy interpretation, </a:t>
            </a:r>
            <a:r>
              <a:rPr lang="en-US" sz="1800" b="1" dirty="0"/>
              <a:t>NO PROJECT ASSISTANCE</a:t>
            </a:r>
          </a:p>
          <a:p>
            <a:pPr lvl="1">
              <a:spcAft>
                <a:spcPts val="1000"/>
              </a:spcAft>
            </a:pPr>
            <a:r>
              <a:rPr lang="en-US" sz="1800" dirty="0"/>
              <a:t>Audit FDOT’s program once a year for first four years</a:t>
            </a:r>
          </a:p>
          <a:p>
            <a:pPr lvl="1">
              <a:spcAft>
                <a:spcPts val="1000"/>
              </a:spcAft>
            </a:pPr>
            <a:r>
              <a:rPr lang="en-US" sz="1800" dirty="0"/>
              <a:t>Engineering decisions</a:t>
            </a:r>
          </a:p>
          <a:p>
            <a:pPr lvl="1">
              <a:spcAft>
                <a:spcPts val="1000"/>
              </a:spcAft>
            </a:pPr>
            <a:r>
              <a:rPr lang="en-US" sz="1800" dirty="0"/>
              <a:t>Project level air quality conformity determinations (Florida is in attainment)</a:t>
            </a:r>
          </a:p>
          <a:p>
            <a:pPr lvl="1">
              <a:spcAft>
                <a:spcPts val="1000"/>
              </a:spcAft>
            </a:pPr>
            <a:r>
              <a:rPr lang="en-US" sz="1800" dirty="0"/>
              <a:t>Government to government Tribal consultations</a:t>
            </a:r>
          </a:p>
          <a:p>
            <a:pPr lvl="1">
              <a:spcAft>
                <a:spcPts val="1000"/>
              </a:spcAft>
            </a:pPr>
            <a:r>
              <a:rPr lang="en-US" sz="1800" dirty="0"/>
              <a:t>USDOT responsibilities for statewide and metropolitan planning</a:t>
            </a:r>
          </a:p>
          <a:p>
            <a:pPr lvl="1">
              <a:spcAft>
                <a:spcPts val="1000"/>
              </a:spcAft>
            </a:pPr>
            <a:r>
              <a:rPr lang="en-US" sz="1800" dirty="0"/>
              <a:t>Projects the cross state lines</a:t>
            </a:r>
          </a:p>
          <a:p>
            <a:pPr lvl="1">
              <a:spcAft>
                <a:spcPts val="1000"/>
              </a:spcAft>
            </a:pPr>
            <a:r>
              <a:rPr lang="en-US" sz="1800" dirty="0"/>
              <a:t>On-going projects excluded from NEPA Assignment</a:t>
            </a:r>
          </a:p>
          <a:p>
            <a:endParaRPr lang="en-US" sz="2000" dirty="0"/>
          </a:p>
        </p:txBody>
      </p:sp>
      <p:sp>
        <p:nvSpPr>
          <p:cNvPr id="6" name="Slide Number Placeholder 4"/>
          <p:cNvSpPr txBox="1">
            <a:spLocks/>
          </p:cNvSpPr>
          <p:nvPr/>
        </p:nvSpPr>
        <p:spPr>
          <a:xfrm>
            <a:off x="8534400" y="6477001"/>
            <a:ext cx="533400" cy="365125"/>
          </a:xfrm>
          <a:prstGeom prst="rect">
            <a:avLst/>
          </a:prstGeom>
        </p:spPr>
        <p:txBody>
          <a:bodyPr vert="horz" lIns="0" tIns="0" rIns="0" bIns="0" rtlCol="0" anchor="b" anchorCtr="0"/>
          <a:lstStyle>
            <a:defPPr>
              <a:defRPr lang="en-US"/>
            </a:defPPr>
            <a:lvl1pPr marL="0" algn="r" defTabSz="914400" rtl="0" eaLnBrk="1" latinLnBrk="0" hangingPunct="1">
              <a:defRPr sz="11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6A997D-243A-4F89-9286-B2689FAEAD31}" type="slidenum">
              <a:rPr lang="en-US"/>
              <a:pPr/>
              <a:t>23</a:t>
            </a:fld>
            <a:endParaRPr lang="en-US" dirty="0"/>
          </a:p>
        </p:txBody>
      </p:sp>
    </p:spTree>
    <p:extLst>
      <p:ext uri="{BB962C8B-B14F-4D97-AF65-F5344CB8AC3E}">
        <p14:creationId xmlns:p14="http://schemas.microsoft.com/office/powerpoint/2010/main" val="1288162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2590801"/>
            <a:ext cx="8382000" cy="1362075"/>
          </a:xfrm>
        </p:spPr>
        <p:txBody>
          <a:bodyPr>
            <a:normAutofit fontScale="90000"/>
          </a:bodyPr>
          <a:lstStyle/>
          <a:p>
            <a:r>
              <a:rPr lang="en-US" dirty="0"/>
              <a:t>Lesson 4:</a:t>
            </a:r>
            <a:br>
              <a:rPr lang="en-US" dirty="0"/>
            </a:br>
            <a:r>
              <a:rPr lang="it-IT" dirty="0"/>
              <a:t>Environmental Document Review Process</a:t>
            </a:r>
            <a:endParaRPr lang="en-US" dirty="0"/>
          </a:p>
        </p:txBody>
      </p:sp>
    </p:spTree>
    <p:extLst>
      <p:ext uri="{BB962C8B-B14F-4D97-AF65-F5344CB8AC3E}">
        <p14:creationId xmlns:p14="http://schemas.microsoft.com/office/powerpoint/2010/main" val="1339367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74638"/>
            <a:ext cx="8229600" cy="822960"/>
          </a:xfrm>
        </p:spPr>
        <p:txBody>
          <a:bodyPr/>
          <a:lstStyle/>
          <a:p>
            <a:r>
              <a:rPr lang="en-US" dirty="0"/>
              <a:t>Overview of Environmental Document Review Process</a:t>
            </a:r>
          </a:p>
        </p:txBody>
      </p:sp>
      <p:sp>
        <p:nvSpPr>
          <p:cNvPr id="3" name="Slide Number Placeholder 2"/>
          <p:cNvSpPr>
            <a:spLocks noGrp="1"/>
          </p:cNvSpPr>
          <p:nvPr>
            <p:ph type="sldNum" sz="quarter" idx="12"/>
          </p:nvPr>
        </p:nvSpPr>
        <p:spPr>
          <a:xfrm>
            <a:off x="8534400" y="6425964"/>
            <a:ext cx="533400" cy="365125"/>
          </a:xfrm>
        </p:spPr>
        <p:txBody>
          <a:bodyPr/>
          <a:lstStyle/>
          <a:p>
            <a:fld id="{C36A997D-243A-4F89-9286-B2689FAEAD31}" type="slidenum">
              <a:rPr lang="en-US" smtClean="0"/>
              <a:t>25</a:t>
            </a:fld>
            <a:endParaRPr lang="en-US" dirty="0"/>
          </a:p>
        </p:txBody>
      </p:sp>
      <p:graphicFrame>
        <p:nvGraphicFramePr>
          <p:cNvPr id="9" name="Diagram 8"/>
          <p:cNvGraphicFramePr/>
          <p:nvPr>
            <p:extLst>
              <p:ext uri="{D42A27DB-BD31-4B8C-83A1-F6EECF244321}">
                <p14:modId xmlns:p14="http://schemas.microsoft.com/office/powerpoint/2010/main" val="4113125996"/>
              </p:ext>
            </p:extLst>
          </p:nvPr>
        </p:nvGraphicFramePr>
        <p:xfrm>
          <a:off x="1640840" y="762000"/>
          <a:ext cx="8915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p:cNvGrpSpPr/>
          <p:nvPr/>
        </p:nvGrpSpPr>
        <p:grpSpPr>
          <a:xfrm>
            <a:off x="5343803" y="5117378"/>
            <a:ext cx="1504038" cy="902423"/>
            <a:chOff x="5746" y="3121240"/>
            <a:chExt cx="1504038" cy="902423"/>
          </a:xfrm>
        </p:grpSpPr>
        <p:sp>
          <p:nvSpPr>
            <p:cNvPr id="11" name="Rectangle 10"/>
            <p:cNvSpPr/>
            <p:nvPr/>
          </p:nvSpPr>
          <p:spPr>
            <a:xfrm>
              <a:off x="5746" y="3121240"/>
              <a:ext cx="1504038" cy="902423"/>
            </a:xfrm>
            <a:prstGeom prst="rect">
              <a:avLst/>
            </a:prstGeom>
            <a:ln>
              <a:prstDash val="sysDash"/>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Rectangle 11"/>
            <p:cNvSpPr/>
            <p:nvPr/>
          </p:nvSpPr>
          <p:spPr>
            <a:xfrm>
              <a:off x="5746" y="3121240"/>
              <a:ext cx="1504038" cy="902423"/>
            </a:xfrm>
            <a:prstGeom prst="rect">
              <a:avLst/>
            </a:prstGeom>
            <a:ln>
              <a:prstDash val="sysDash"/>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71120" rIns="71120" bIns="71120" numCol="1" spcCol="1270" anchor="ctr" anchorCtr="0">
              <a:noAutofit/>
            </a:bodyPr>
            <a:lstStyle/>
            <a:p>
              <a:pPr algn="ctr" defTabSz="444500">
                <a:lnSpc>
                  <a:spcPct val="90000"/>
                </a:lnSpc>
                <a:spcBef>
                  <a:spcPct val="0"/>
                </a:spcBef>
                <a:spcAft>
                  <a:spcPct val="35000"/>
                </a:spcAft>
              </a:pPr>
              <a:r>
                <a:rPr lang="en-US" sz="1000" b="1" dirty="0"/>
                <a:t>Final Legal Sufficiency Completed for EISs and Individual Section 4(f)</a:t>
              </a:r>
            </a:p>
          </p:txBody>
        </p:sp>
      </p:grpSp>
      <p:grpSp>
        <p:nvGrpSpPr>
          <p:cNvPr id="13" name="Group 12"/>
          <p:cNvGrpSpPr/>
          <p:nvPr/>
        </p:nvGrpSpPr>
        <p:grpSpPr>
          <a:xfrm rot="5400000">
            <a:off x="5912972" y="4907280"/>
            <a:ext cx="315328" cy="91440"/>
            <a:chOff x="5207919" y="3526731"/>
            <a:chExt cx="315328" cy="91440"/>
          </a:xfrm>
        </p:grpSpPr>
        <p:sp>
          <p:nvSpPr>
            <p:cNvPr id="14" name="Straight Connector 3"/>
            <p:cNvSpPr/>
            <p:nvPr/>
          </p:nvSpPr>
          <p:spPr>
            <a:xfrm>
              <a:off x="5207919" y="3526731"/>
              <a:ext cx="315328" cy="91440"/>
            </a:xfrm>
            <a:custGeom>
              <a:avLst/>
              <a:gdLst/>
              <a:ahLst/>
              <a:cxnLst/>
              <a:rect l="0" t="0" r="0" b="0"/>
              <a:pathLst>
                <a:path>
                  <a:moveTo>
                    <a:pt x="0" y="45720"/>
                  </a:moveTo>
                  <a:lnTo>
                    <a:pt x="315328" y="45720"/>
                  </a:lnTo>
                </a:path>
              </a:pathLst>
            </a:custGeom>
            <a:noFill/>
            <a:ln w="12700">
              <a:prstDash val="dash"/>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Straight Connector 4"/>
            <p:cNvSpPr/>
            <p:nvPr/>
          </p:nvSpPr>
          <p:spPr>
            <a:xfrm>
              <a:off x="5356935" y="3570722"/>
              <a:ext cx="17296" cy="3459"/>
            </a:xfrm>
            <a:prstGeom prst="rect">
              <a:avLst/>
            </a:prstGeom>
            <a:ln w="12700">
              <a:prstDash val="dash"/>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b="1"/>
            </a:p>
          </p:txBody>
        </p:sp>
      </p:grpSp>
      <p:sp>
        <p:nvSpPr>
          <p:cNvPr id="18" name="Straight Connector 4"/>
          <p:cNvSpPr/>
          <p:nvPr/>
        </p:nvSpPr>
        <p:spPr>
          <a:xfrm rot="16200000">
            <a:off x="6994982" y="4270735"/>
            <a:ext cx="17296" cy="3459"/>
          </a:xfrm>
          <a:prstGeom prst="rect">
            <a:avLst/>
          </a:prstGeom>
          <a:ln>
            <a:prstDash val="dash"/>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algn="ctr" defTabSz="222250">
              <a:lnSpc>
                <a:spcPct val="90000"/>
              </a:lnSpc>
              <a:spcBef>
                <a:spcPct val="0"/>
              </a:spcBef>
              <a:spcAft>
                <a:spcPct val="35000"/>
              </a:spcAft>
            </a:pPr>
            <a:endParaRPr lang="en-US" sz="500"/>
          </a:p>
        </p:txBody>
      </p:sp>
      <p:cxnSp>
        <p:nvCxnSpPr>
          <p:cNvPr id="20" name="Straight Arrow Connector 19"/>
          <p:cNvCxnSpPr/>
          <p:nvPr/>
        </p:nvCxnSpPr>
        <p:spPr>
          <a:xfrm flipV="1">
            <a:off x="7001900" y="4343400"/>
            <a:ext cx="0" cy="1225188"/>
          </a:xfrm>
          <a:prstGeom prst="straightConnector1">
            <a:avLst/>
          </a:prstGeom>
          <a:ln w="12700">
            <a:solidFill>
              <a:srgbClr val="007BA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1" idx="3"/>
          </p:cNvCxnSpPr>
          <p:nvPr/>
        </p:nvCxnSpPr>
        <p:spPr>
          <a:xfrm flipV="1">
            <a:off x="6847842" y="5568589"/>
            <a:ext cx="154059" cy="1"/>
          </a:xfrm>
          <a:prstGeom prst="line">
            <a:avLst/>
          </a:prstGeom>
          <a:ln w="12700">
            <a:solidFill>
              <a:srgbClr val="007BA2"/>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13912" y="4953001"/>
            <a:ext cx="3415289" cy="830997"/>
          </a:xfrm>
          <a:prstGeom prst="rect">
            <a:avLst/>
          </a:prstGeom>
          <a:noFill/>
        </p:spPr>
        <p:txBody>
          <a:bodyPr wrap="square" rtlCol="0">
            <a:spAutoFit/>
          </a:bodyPr>
          <a:lstStyle/>
          <a:p>
            <a:r>
              <a:rPr lang="en-US" sz="800" b="1" dirty="0"/>
              <a:t>NOTES:</a:t>
            </a:r>
          </a:p>
          <a:p>
            <a:pPr marL="228600" indent="-228600">
              <a:buAutoNum type="arabicPeriod"/>
            </a:pPr>
            <a:r>
              <a:rPr lang="en-US" sz="800" dirty="0"/>
              <a:t>Type 1 CEs are not screened in ETDM and will continue to be prepared and approved at the District level.</a:t>
            </a:r>
          </a:p>
          <a:p>
            <a:pPr marL="228600" indent="-228600">
              <a:buAutoNum type="arabicPeriod"/>
            </a:pPr>
            <a:r>
              <a:rPr lang="en-US" sz="800" dirty="0"/>
              <a:t>The </a:t>
            </a:r>
            <a:r>
              <a:rPr lang="en-US" sz="800" dirty="0" err="1"/>
              <a:t>MiCE</a:t>
            </a:r>
            <a:r>
              <a:rPr lang="en-US" sz="800" dirty="0"/>
              <a:t> process is used as described in Part 1 Chapter 2 of the PD&amp;E Manual.</a:t>
            </a:r>
          </a:p>
          <a:p>
            <a:pPr marL="228600" indent="-228600">
              <a:buAutoNum type="arabicPeriod"/>
            </a:pPr>
            <a:r>
              <a:rPr lang="en-US" sz="800" dirty="0"/>
              <a:t>Type 2 CEs reviewed prior to public hearing upon request.</a:t>
            </a:r>
          </a:p>
        </p:txBody>
      </p:sp>
    </p:spTree>
    <p:extLst>
      <p:ext uri="{BB962C8B-B14F-4D97-AF65-F5344CB8AC3E}">
        <p14:creationId xmlns:p14="http://schemas.microsoft.com/office/powerpoint/2010/main" val="1313001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Lesson 5:</a:t>
            </a:r>
            <a:br>
              <a:rPr lang="en-US" dirty="0"/>
            </a:br>
            <a:r>
              <a:rPr lang="en-US" dirty="0"/>
              <a:t>NEPA Document Review Process for Type 1 CEs</a:t>
            </a:r>
          </a:p>
        </p:txBody>
      </p:sp>
    </p:spTree>
    <p:extLst>
      <p:ext uri="{BB962C8B-B14F-4D97-AF65-F5344CB8AC3E}">
        <p14:creationId xmlns:p14="http://schemas.microsoft.com/office/powerpoint/2010/main" val="511593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1 Categorical Exclusion Overview</a:t>
            </a:r>
          </a:p>
        </p:txBody>
      </p:sp>
      <p:grpSp>
        <p:nvGrpSpPr>
          <p:cNvPr id="16" name="Group 15"/>
          <p:cNvGrpSpPr/>
          <p:nvPr/>
        </p:nvGrpSpPr>
        <p:grpSpPr>
          <a:xfrm>
            <a:off x="1632858" y="1283269"/>
            <a:ext cx="8892540" cy="5060378"/>
            <a:chOff x="160075" y="1405890"/>
            <a:chExt cx="8677062" cy="4937759"/>
          </a:xfrm>
        </p:grpSpPr>
        <p:sp>
          <p:nvSpPr>
            <p:cNvPr id="17" name="Rectangle 16"/>
            <p:cNvSpPr/>
            <p:nvPr/>
          </p:nvSpPr>
          <p:spPr>
            <a:xfrm>
              <a:off x="160075" y="1405890"/>
              <a:ext cx="4461214" cy="4592116"/>
            </a:xfrm>
            <a:prstGeom prst="rect">
              <a:avLst/>
            </a:prstGeom>
            <a:solidFill>
              <a:schemeClr val="accent2">
                <a:lumMod val="75000"/>
              </a:schemeClr>
            </a:solidFill>
            <a:ln>
              <a:solidFill>
                <a:schemeClr val="accent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9" name="Rectangle 18" descr="Slide 61"/>
            <p:cNvSpPr/>
            <p:nvPr/>
          </p:nvSpPr>
          <p:spPr>
            <a:xfrm>
              <a:off x="4708269" y="3149676"/>
              <a:ext cx="1390902" cy="1390902"/>
            </a:xfrm>
            <a:prstGeom prst="rect">
              <a:avLst/>
            </a:prstGeom>
            <a:blipFill>
              <a:blip r:embed="rId2" cstate="print"/>
              <a:srcRect/>
              <a:stretch>
                <a:fillRect l="-27000" r="-27000"/>
              </a:stretch>
            </a:blip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2" name="Rectangle 21"/>
            <p:cNvSpPr/>
            <p:nvPr/>
          </p:nvSpPr>
          <p:spPr>
            <a:xfrm>
              <a:off x="6212456" y="3149675"/>
              <a:ext cx="2624681" cy="2848333"/>
            </a:xfrm>
            <a:prstGeom prst="rect">
              <a:avLst/>
            </a:prstGeom>
            <a:blipFill rotWithShape="1">
              <a:blip r:embed="rId3" cstate="print">
                <a:extLst>
                  <a:ext uri="{28A0092B-C50C-407E-A947-70E740481C1C}">
                    <a14:useLocalDpi xmlns:a14="http://schemas.microsoft.com/office/drawing/2010/main" val="0"/>
                  </a:ext>
                </a:extLst>
              </a:blip>
              <a:srcRect/>
              <a:stretch>
                <a:fillRect l="-13997" r="-50954"/>
              </a:stretch>
            </a:blip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6" name="Rectangle 25" descr="Picture12.png"/>
            <p:cNvSpPr/>
            <p:nvPr/>
          </p:nvSpPr>
          <p:spPr>
            <a:xfrm>
              <a:off x="4708269" y="4607106"/>
              <a:ext cx="1390902" cy="1390902"/>
            </a:xfrm>
            <a:prstGeom prst="rect">
              <a:avLst/>
            </a:prstGeom>
            <a:blipFill rotWithShape="1">
              <a:blip r:embed="rId4" cstate="print"/>
              <a:srcRect/>
              <a:stretch>
                <a:fillRect l="-91000" r="-91000"/>
              </a:stretch>
            </a:blip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1" name="Rectangle 30"/>
            <p:cNvSpPr/>
            <p:nvPr/>
          </p:nvSpPr>
          <p:spPr>
            <a:xfrm>
              <a:off x="4730351" y="1405891"/>
              <a:ext cx="4106786" cy="1661135"/>
            </a:xfrm>
            <a:prstGeom prst="rect">
              <a:avLst/>
            </a:prstGeom>
            <a:blipFill rotWithShape="1">
              <a:blip r:embed="rId5" cstate="print">
                <a:extLst>
                  <a:ext uri="{28A0092B-C50C-407E-A947-70E740481C1C}">
                    <a14:useLocalDpi xmlns:a14="http://schemas.microsoft.com/office/drawing/2010/main" val="0"/>
                  </a:ext>
                </a:extLst>
              </a:blip>
              <a:srcRect/>
              <a:stretch>
                <a:fillRect t="-27986" r="266" b="-35984"/>
              </a:stretch>
            </a:blip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1" name="Freeform 40"/>
            <p:cNvSpPr/>
            <p:nvPr/>
          </p:nvSpPr>
          <p:spPr>
            <a:xfrm>
              <a:off x="7288356" y="5998006"/>
              <a:ext cx="89648" cy="345643"/>
            </a:xfrm>
            <a:custGeom>
              <a:avLst/>
              <a:gdLst>
                <a:gd name="connsiteX0" fmla="*/ 0 w 89648"/>
                <a:gd name="connsiteY0" fmla="*/ 0 h 345643"/>
                <a:gd name="connsiteX1" fmla="*/ 89648 w 89648"/>
                <a:gd name="connsiteY1" fmla="*/ 0 h 345643"/>
                <a:gd name="connsiteX2" fmla="*/ 89648 w 89648"/>
                <a:gd name="connsiteY2" fmla="*/ 345643 h 345643"/>
                <a:gd name="connsiteX3" fmla="*/ 0 w 89648"/>
                <a:gd name="connsiteY3" fmla="*/ 345643 h 345643"/>
                <a:gd name="connsiteX4" fmla="*/ 0 w 89648"/>
                <a:gd name="connsiteY4" fmla="*/ 0 h 34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48" h="345643">
                  <a:moveTo>
                    <a:pt x="0" y="0"/>
                  </a:moveTo>
                  <a:lnTo>
                    <a:pt x="89648" y="0"/>
                  </a:lnTo>
                  <a:lnTo>
                    <a:pt x="89648" y="345643"/>
                  </a:lnTo>
                  <a:lnTo>
                    <a:pt x="0" y="3456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12700" rIns="35560" bIns="0" numCol="1" spcCol="1270" anchor="ctr" anchorCtr="0">
              <a:noAutofit/>
            </a:bodyPr>
            <a:lstStyle/>
            <a:p>
              <a:pPr algn="ctr" defTabSz="222250">
                <a:lnSpc>
                  <a:spcPct val="90000"/>
                </a:lnSpc>
                <a:spcBef>
                  <a:spcPct val="0"/>
                </a:spcBef>
                <a:spcAft>
                  <a:spcPct val="35000"/>
                </a:spcAft>
              </a:pPr>
              <a:endParaRPr lang="en-US" sz="500"/>
            </a:p>
          </p:txBody>
        </p:sp>
        <p:sp>
          <p:nvSpPr>
            <p:cNvPr id="50" name="Freeform 49"/>
            <p:cNvSpPr/>
            <p:nvPr/>
          </p:nvSpPr>
          <p:spPr>
            <a:xfrm>
              <a:off x="7920156" y="5998006"/>
              <a:ext cx="89648" cy="345643"/>
            </a:xfrm>
            <a:custGeom>
              <a:avLst/>
              <a:gdLst>
                <a:gd name="connsiteX0" fmla="*/ 0 w 89648"/>
                <a:gd name="connsiteY0" fmla="*/ 0 h 345643"/>
                <a:gd name="connsiteX1" fmla="*/ 89648 w 89648"/>
                <a:gd name="connsiteY1" fmla="*/ 0 h 345643"/>
                <a:gd name="connsiteX2" fmla="*/ 89648 w 89648"/>
                <a:gd name="connsiteY2" fmla="*/ 345643 h 345643"/>
                <a:gd name="connsiteX3" fmla="*/ 0 w 89648"/>
                <a:gd name="connsiteY3" fmla="*/ 345643 h 345643"/>
                <a:gd name="connsiteX4" fmla="*/ 0 w 89648"/>
                <a:gd name="connsiteY4" fmla="*/ 0 h 34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48" h="345643">
                  <a:moveTo>
                    <a:pt x="0" y="0"/>
                  </a:moveTo>
                  <a:lnTo>
                    <a:pt x="89648" y="0"/>
                  </a:lnTo>
                  <a:lnTo>
                    <a:pt x="89648" y="345643"/>
                  </a:lnTo>
                  <a:lnTo>
                    <a:pt x="0" y="3456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12700" rIns="35560" bIns="0" numCol="1" spcCol="1270" anchor="ctr" anchorCtr="0">
              <a:noAutofit/>
            </a:bodyPr>
            <a:lstStyle/>
            <a:p>
              <a:pPr algn="ctr" defTabSz="222250">
                <a:lnSpc>
                  <a:spcPct val="90000"/>
                </a:lnSpc>
                <a:spcBef>
                  <a:spcPct val="0"/>
                </a:spcBef>
                <a:spcAft>
                  <a:spcPct val="35000"/>
                </a:spcAft>
              </a:pPr>
              <a:endParaRPr lang="en-US" sz="500"/>
            </a:p>
          </p:txBody>
        </p:sp>
        <p:sp>
          <p:nvSpPr>
            <p:cNvPr id="56" name="Freeform 55"/>
            <p:cNvSpPr/>
            <p:nvPr/>
          </p:nvSpPr>
          <p:spPr>
            <a:xfrm>
              <a:off x="8265567" y="5998006"/>
              <a:ext cx="89648" cy="345643"/>
            </a:xfrm>
            <a:custGeom>
              <a:avLst/>
              <a:gdLst>
                <a:gd name="connsiteX0" fmla="*/ 0 w 89648"/>
                <a:gd name="connsiteY0" fmla="*/ 0 h 345643"/>
                <a:gd name="connsiteX1" fmla="*/ 89648 w 89648"/>
                <a:gd name="connsiteY1" fmla="*/ 0 h 345643"/>
                <a:gd name="connsiteX2" fmla="*/ 89648 w 89648"/>
                <a:gd name="connsiteY2" fmla="*/ 345643 h 345643"/>
                <a:gd name="connsiteX3" fmla="*/ 0 w 89648"/>
                <a:gd name="connsiteY3" fmla="*/ 345643 h 345643"/>
                <a:gd name="connsiteX4" fmla="*/ 0 w 89648"/>
                <a:gd name="connsiteY4" fmla="*/ 0 h 34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48" h="345643">
                  <a:moveTo>
                    <a:pt x="0" y="0"/>
                  </a:moveTo>
                  <a:lnTo>
                    <a:pt x="89648" y="0"/>
                  </a:lnTo>
                  <a:lnTo>
                    <a:pt x="89648" y="345643"/>
                  </a:lnTo>
                  <a:lnTo>
                    <a:pt x="0" y="34564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 tIns="12700" rIns="35560" bIns="0" numCol="1" spcCol="1270" anchor="ctr" anchorCtr="0">
              <a:noAutofit/>
            </a:bodyPr>
            <a:lstStyle/>
            <a:p>
              <a:pPr algn="ctr" defTabSz="222250">
                <a:lnSpc>
                  <a:spcPct val="90000"/>
                </a:lnSpc>
                <a:spcBef>
                  <a:spcPct val="0"/>
                </a:spcBef>
                <a:spcAft>
                  <a:spcPct val="35000"/>
                </a:spcAft>
              </a:pPr>
              <a:endParaRPr lang="en-US" sz="500"/>
            </a:p>
          </p:txBody>
        </p:sp>
      </p:grpSp>
      <p:sp>
        <p:nvSpPr>
          <p:cNvPr id="4" name="Slide Number Placeholder 3"/>
          <p:cNvSpPr>
            <a:spLocks noGrp="1"/>
          </p:cNvSpPr>
          <p:nvPr>
            <p:ph type="sldNum" sz="quarter" idx="12"/>
          </p:nvPr>
        </p:nvSpPr>
        <p:spPr/>
        <p:txBody>
          <a:bodyPr/>
          <a:lstStyle/>
          <a:p>
            <a:fld id="{C36A997D-243A-4F89-9286-B2689FAEAD31}" type="slidenum">
              <a:rPr lang="en-US" smtClean="0"/>
              <a:t>27</a:t>
            </a:fld>
            <a:endParaRPr lang="en-US"/>
          </a:p>
        </p:txBody>
      </p:sp>
      <p:sp>
        <p:nvSpPr>
          <p:cNvPr id="11" name="Content Placeholder 2"/>
          <p:cNvSpPr txBox="1">
            <a:spLocks/>
          </p:cNvSpPr>
          <p:nvPr/>
        </p:nvSpPr>
        <p:spPr>
          <a:xfrm>
            <a:off x="1785258" y="1463040"/>
            <a:ext cx="4343400" cy="4937760"/>
          </a:xfrm>
          <a:prstGeom prst="rect">
            <a:avLst/>
          </a:prstGeom>
        </p:spPr>
        <p:txBody>
          <a:bodyPr vert="horz" lIns="0" tIns="0" rIns="0" bIns="0" rtlCol="0">
            <a:norm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rPr>
              <a:t>Non-construction activities </a:t>
            </a:r>
          </a:p>
          <a:p>
            <a:r>
              <a:rPr lang="en-US" dirty="0">
                <a:solidFill>
                  <a:schemeClr val="bg1"/>
                </a:solidFill>
              </a:rPr>
              <a:t>Limited construction activities</a:t>
            </a:r>
          </a:p>
          <a:p>
            <a:r>
              <a:rPr lang="en-US" dirty="0">
                <a:solidFill>
                  <a:schemeClr val="bg1"/>
                </a:solidFill>
              </a:rPr>
              <a:t>Qualify as Categorical Exclusions</a:t>
            </a:r>
          </a:p>
          <a:p>
            <a:pPr lvl="1">
              <a:lnSpc>
                <a:spcPct val="95000"/>
              </a:lnSpc>
            </a:pPr>
            <a:r>
              <a:rPr lang="en-US" sz="2000" dirty="0">
                <a:solidFill>
                  <a:schemeClr val="bg1"/>
                </a:solidFill>
              </a:rPr>
              <a:t>23 CFR § 771.117(a)</a:t>
            </a:r>
          </a:p>
          <a:p>
            <a:r>
              <a:rPr lang="en-US" dirty="0">
                <a:solidFill>
                  <a:schemeClr val="bg1"/>
                </a:solidFill>
              </a:rPr>
              <a:t>Actions listed in:</a:t>
            </a:r>
          </a:p>
          <a:p>
            <a:pPr lvl="1"/>
            <a:r>
              <a:rPr lang="en-US" sz="2000" dirty="0">
                <a:solidFill>
                  <a:schemeClr val="bg1"/>
                </a:solidFill>
              </a:rPr>
              <a:t>23 CFR § 771.117(c), or</a:t>
            </a:r>
          </a:p>
          <a:p>
            <a:pPr lvl="1"/>
            <a:r>
              <a:rPr lang="en-US" sz="2000" dirty="0">
                <a:solidFill>
                  <a:schemeClr val="bg1"/>
                </a:solidFill>
              </a:rPr>
              <a:t>23 CFR § 771.117(d)</a:t>
            </a:r>
          </a:p>
          <a:p>
            <a:pPr lvl="1"/>
            <a:r>
              <a:rPr lang="en-US" sz="2000" dirty="0">
                <a:solidFill>
                  <a:schemeClr val="bg1"/>
                </a:solidFill>
              </a:rPr>
              <a:t>Part 1, Chapter 2 – PD&amp;E Manual</a:t>
            </a:r>
            <a:endParaRPr lang="en-US" dirty="0">
              <a:solidFill>
                <a:schemeClr val="bg1"/>
              </a:solidFill>
            </a:endParaRPr>
          </a:p>
        </p:txBody>
      </p:sp>
    </p:spTree>
    <p:extLst>
      <p:ext uri="{BB962C8B-B14F-4D97-AF65-F5344CB8AC3E}">
        <p14:creationId xmlns:p14="http://schemas.microsoft.com/office/powerpoint/2010/main" val="1960735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1 Categorical Exclusions - Documentation</a:t>
            </a:r>
          </a:p>
        </p:txBody>
      </p:sp>
      <p:sp>
        <p:nvSpPr>
          <p:cNvPr id="3" name="Content Placeholder 2"/>
          <p:cNvSpPr>
            <a:spLocks noGrp="1"/>
          </p:cNvSpPr>
          <p:nvPr>
            <p:ph idx="1"/>
          </p:nvPr>
        </p:nvSpPr>
        <p:spPr>
          <a:xfrm>
            <a:off x="1752600" y="1310640"/>
            <a:ext cx="5029200" cy="4937760"/>
          </a:xfrm>
        </p:spPr>
        <p:txBody>
          <a:bodyPr>
            <a:normAutofit/>
          </a:bodyPr>
          <a:lstStyle/>
          <a:p>
            <a:r>
              <a:rPr lang="en-US" dirty="0"/>
              <a:t>Type 1 Categorical Exclusion Checklist</a:t>
            </a:r>
          </a:p>
          <a:p>
            <a:pPr lvl="1"/>
            <a:r>
              <a:rPr lang="en-US" sz="2000" dirty="0"/>
              <a:t>Part 1, Chapter 2 - PD&amp;E Manual</a:t>
            </a:r>
          </a:p>
          <a:p>
            <a:pPr lvl="1"/>
            <a:r>
              <a:rPr lang="en-US" sz="2000" dirty="0"/>
              <a:t>Form No. 650-050-12</a:t>
            </a:r>
          </a:p>
          <a:p>
            <a:r>
              <a:rPr lang="en-US" dirty="0"/>
              <a:t>Checklist is the Environmental Document</a:t>
            </a:r>
          </a:p>
          <a:p>
            <a:r>
              <a:rPr lang="en-US" dirty="0"/>
              <a:t>Include supporting documentation in File</a:t>
            </a:r>
          </a:p>
          <a:p>
            <a:pPr lvl="1"/>
            <a:r>
              <a:rPr lang="en-US" sz="2000" dirty="0"/>
              <a:t>Agency Coordination</a:t>
            </a:r>
          </a:p>
          <a:p>
            <a:pPr lvl="1"/>
            <a:r>
              <a:rPr lang="en-US" sz="2000" dirty="0"/>
              <a:t>Technical Memos</a:t>
            </a:r>
            <a:endParaRPr lang="en-US" sz="2200" dirty="0"/>
          </a:p>
        </p:txBody>
      </p:sp>
      <p:sp>
        <p:nvSpPr>
          <p:cNvPr id="4" name="Slide Number Placeholder 3"/>
          <p:cNvSpPr>
            <a:spLocks noGrp="1"/>
          </p:cNvSpPr>
          <p:nvPr>
            <p:ph type="sldNum" sz="quarter" idx="12"/>
          </p:nvPr>
        </p:nvSpPr>
        <p:spPr/>
        <p:txBody>
          <a:bodyPr/>
          <a:lstStyle/>
          <a:p>
            <a:fld id="{C36A997D-243A-4F89-9286-B2689FAEAD31}" type="slidenum">
              <a:rPr lang="en-US" smtClean="0"/>
              <a:t>28</a:t>
            </a:fld>
            <a:endParaRPr lang="en-US"/>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17" r="3087"/>
          <a:stretch/>
        </p:blipFill>
        <p:spPr bwMode="auto">
          <a:xfrm>
            <a:off x="6966504" y="1310640"/>
            <a:ext cx="3396696" cy="4465320"/>
          </a:xfrm>
          <a:prstGeom prst="rect">
            <a:avLst/>
          </a:prstGeom>
          <a:noFill/>
          <a:ln w="19050">
            <a:solidFill>
              <a:srgbClr val="007BA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69459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NEPA Document Review for Type 1 CEs</a:t>
            </a:r>
          </a:p>
        </p:txBody>
      </p:sp>
      <p:sp>
        <p:nvSpPr>
          <p:cNvPr id="3" name="Content Placeholder 2"/>
          <p:cNvSpPr>
            <a:spLocks noGrp="1"/>
          </p:cNvSpPr>
          <p:nvPr>
            <p:ph idx="1"/>
          </p:nvPr>
        </p:nvSpPr>
        <p:spPr>
          <a:xfrm>
            <a:off x="1752600" y="1310640"/>
            <a:ext cx="4191000" cy="4937760"/>
          </a:xfrm>
        </p:spPr>
        <p:txBody>
          <a:bodyPr>
            <a:normAutofit/>
          </a:bodyPr>
          <a:lstStyle/>
          <a:p>
            <a:r>
              <a:rPr lang="en-US" dirty="0"/>
              <a:t>Approvals of Type 1 CEs delegated to Districts</a:t>
            </a:r>
          </a:p>
          <a:p>
            <a:pPr lvl="1"/>
            <a:r>
              <a:rPr lang="en-US" sz="2000" dirty="0"/>
              <a:t>Districts responsible for internal Quality Assurance / Quality Control</a:t>
            </a:r>
          </a:p>
          <a:p>
            <a:pPr lvl="1"/>
            <a:r>
              <a:rPr lang="en-US" sz="2000" dirty="0"/>
              <a:t>Review and Approval is </a:t>
            </a:r>
            <a:r>
              <a:rPr lang="en-US" sz="2000" b="1" dirty="0"/>
              <a:t>NOT REQUIRED</a:t>
            </a:r>
            <a:r>
              <a:rPr lang="en-US" sz="2000" dirty="0"/>
              <a:t> from OEM</a:t>
            </a:r>
          </a:p>
          <a:p>
            <a:pPr lvl="0"/>
            <a:r>
              <a:rPr lang="en-US" dirty="0"/>
              <a:t>Document uploaded to the State Wide Environmental Project Tracker (SWEPT) discussed in Lesson 9</a:t>
            </a:r>
          </a:p>
        </p:txBody>
      </p:sp>
      <p:sp>
        <p:nvSpPr>
          <p:cNvPr id="4" name="Slide Number Placeholder 3"/>
          <p:cNvSpPr>
            <a:spLocks noGrp="1"/>
          </p:cNvSpPr>
          <p:nvPr>
            <p:ph type="sldNum" sz="quarter" idx="12"/>
          </p:nvPr>
        </p:nvSpPr>
        <p:spPr/>
        <p:txBody>
          <a:bodyPr/>
          <a:lstStyle/>
          <a:p>
            <a:fld id="{C36A997D-243A-4F89-9286-B2689FAEAD31}" type="slidenum">
              <a:rPr lang="en-US" smtClean="0"/>
              <a:t>29</a:t>
            </a:fld>
            <a:endParaRPr lang="en-US"/>
          </a:p>
        </p:txBody>
      </p:sp>
      <p:pic>
        <p:nvPicPr>
          <p:cNvPr id="6" name="Picture 5"/>
          <p:cNvPicPr/>
          <p:nvPr/>
        </p:nvPicPr>
        <p:blipFill rotWithShape="1">
          <a:blip r:embed="rId3"/>
          <a:srcRect r="40909"/>
          <a:stretch/>
        </p:blipFill>
        <p:spPr>
          <a:xfrm>
            <a:off x="6248400" y="1310640"/>
            <a:ext cx="3962400" cy="4267200"/>
          </a:xfrm>
          <a:prstGeom prst="rect">
            <a:avLst/>
          </a:prstGeom>
        </p:spPr>
      </p:pic>
    </p:spTree>
    <p:extLst>
      <p:ext uri="{BB962C8B-B14F-4D97-AF65-F5344CB8AC3E}">
        <p14:creationId xmlns:p14="http://schemas.microsoft.com/office/powerpoint/2010/main" val="64764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52600" y="2590801"/>
            <a:ext cx="6781800" cy="1362075"/>
          </a:xfrm>
        </p:spPr>
        <p:txBody>
          <a:bodyPr>
            <a:normAutofit/>
          </a:bodyPr>
          <a:lstStyle/>
          <a:p>
            <a:r>
              <a:rPr lang="en-US" dirty="0"/>
              <a:t>Lesson 1:</a:t>
            </a:r>
            <a:br>
              <a:rPr lang="en-US" dirty="0"/>
            </a:br>
            <a:r>
              <a:rPr lang="en-US" dirty="0"/>
              <a:t>Foundation for Review Process</a:t>
            </a:r>
          </a:p>
        </p:txBody>
      </p:sp>
    </p:spTree>
    <p:extLst>
      <p:ext uri="{BB962C8B-B14F-4D97-AF65-F5344CB8AC3E}">
        <p14:creationId xmlns:p14="http://schemas.microsoft.com/office/powerpoint/2010/main" val="1990646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Lesson 6:</a:t>
            </a:r>
            <a:br>
              <a:rPr lang="en-US" dirty="0"/>
            </a:br>
            <a:r>
              <a:rPr lang="en-US" dirty="0"/>
              <a:t>NEPA Document Review Process for Type 2 CEs, EAs, and EISs</a:t>
            </a:r>
          </a:p>
        </p:txBody>
      </p:sp>
    </p:spTree>
    <p:extLst>
      <p:ext uri="{BB962C8B-B14F-4D97-AF65-F5344CB8AC3E}">
        <p14:creationId xmlns:p14="http://schemas.microsoft.com/office/powerpoint/2010/main" val="2485748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183215664"/>
              </p:ext>
            </p:extLst>
          </p:nvPr>
        </p:nvGraphicFramePr>
        <p:xfrm>
          <a:off x="2590800" y="381000"/>
          <a:ext cx="88392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752600" y="274638"/>
            <a:ext cx="3581400" cy="822960"/>
          </a:xfrm>
        </p:spPr>
        <p:txBody>
          <a:bodyPr>
            <a:normAutofit fontScale="90000"/>
          </a:bodyPr>
          <a:lstStyle/>
          <a:p>
            <a:r>
              <a:rPr lang="en-US" dirty="0"/>
              <a:t>OEM’s Role in NEPA Document Review Process</a:t>
            </a:r>
          </a:p>
        </p:txBody>
      </p:sp>
      <p:sp>
        <p:nvSpPr>
          <p:cNvPr id="4" name="Slide Number Placeholder 3"/>
          <p:cNvSpPr>
            <a:spLocks noGrp="1"/>
          </p:cNvSpPr>
          <p:nvPr>
            <p:ph type="sldNum" sz="quarter" idx="12"/>
          </p:nvPr>
        </p:nvSpPr>
        <p:spPr>
          <a:xfrm>
            <a:off x="8534400" y="6425964"/>
            <a:ext cx="533400" cy="365125"/>
          </a:xfrm>
        </p:spPr>
        <p:txBody>
          <a:bodyPr/>
          <a:lstStyle/>
          <a:p>
            <a:fld id="{C36A997D-243A-4F89-9286-B2689FAEAD31}" type="slidenum">
              <a:rPr lang="en-US" smtClean="0"/>
              <a:t>31</a:t>
            </a:fld>
            <a:endParaRPr lang="en-US" dirty="0"/>
          </a:p>
        </p:txBody>
      </p:sp>
      <p:pic>
        <p:nvPicPr>
          <p:cNvPr id="6" name="Picture 2" descr="S:\BD\Marketing\Wp_Wpro\FDOT ETDM Graphics WORKING Files\OEM Office of Environmental Management\OEM Acro Color LRG v0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1628" y="2645973"/>
            <a:ext cx="1801091" cy="175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96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Roles and Responsibilities of OEM Reviewers</a:t>
            </a:r>
          </a:p>
        </p:txBody>
      </p:sp>
      <p:sp>
        <p:nvSpPr>
          <p:cNvPr id="5" name="Slide Number Placeholder 4"/>
          <p:cNvSpPr>
            <a:spLocks noGrp="1"/>
          </p:cNvSpPr>
          <p:nvPr>
            <p:ph type="sldNum" sz="quarter" idx="12"/>
          </p:nvPr>
        </p:nvSpPr>
        <p:spPr>
          <a:xfrm>
            <a:off x="8534400" y="6425964"/>
            <a:ext cx="533400" cy="365125"/>
          </a:xfrm>
        </p:spPr>
        <p:txBody>
          <a:bodyPr/>
          <a:lstStyle/>
          <a:p>
            <a:fld id="{C36A997D-243A-4F89-9286-B2689FAEAD31}" type="slidenum">
              <a:rPr lang="en-US" smtClean="0"/>
              <a:pPr/>
              <a:t>32</a:t>
            </a:fld>
            <a:endParaRPr lang="en-US" dirty="0"/>
          </a:p>
        </p:txBody>
      </p:sp>
      <p:sp>
        <p:nvSpPr>
          <p:cNvPr id="3" name="Content Placeholder 2"/>
          <p:cNvSpPr>
            <a:spLocks noGrp="1"/>
          </p:cNvSpPr>
          <p:nvPr>
            <p:ph idx="4294967295"/>
          </p:nvPr>
        </p:nvSpPr>
        <p:spPr>
          <a:xfrm>
            <a:off x="1828801" y="2301876"/>
            <a:ext cx="3814763" cy="4937125"/>
          </a:xfrm>
        </p:spPr>
        <p:txBody>
          <a:bodyPr>
            <a:noAutofit/>
          </a:bodyPr>
          <a:lstStyle/>
          <a:p>
            <a:pPr marL="171450" lvl="1">
              <a:buFont typeface="Arial" panose="020B0604020202020204" pitchFamily="34" charset="0"/>
              <a:buChar char="•"/>
            </a:pPr>
            <a:r>
              <a:rPr lang="en-US" sz="2000" dirty="0"/>
              <a:t>One Environmental and Engineering Liaison established per District</a:t>
            </a:r>
          </a:p>
          <a:p>
            <a:pPr marL="171450" lvl="1">
              <a:buFont typeface="Arial" panose="020B0604020202020204" pitchFamily="34" charset="0"/>
              <a:buChar char="•"/>
            </a:pPr>
            <a:r>
              <a:rPr lang="en-US" sz="2000" dirty="0"/>
              <a:t>Provide District support and guidance (District Go To Person)</a:t>
            </a:r>
          </a:p>
          <a:p>
            <a:pPr marL="171450" lvl="1">
              <a:buFont typeface="Arial" panose="020B0604020202020204" pitchFamily="34" charset="0"/>
              <a:buChar char="•"/>
            </a:pPr>
            <a:r>
              <a:rPr lang="en-US" sz="2000" dirty="0"/>
              <a:t>Address general questions (unrelated to reviews); policy, process, technical issues</a:t>
            </a:r>
          </a:p>
          <a:p>
            <a:pPr marL="171450" lvl="1">
              <a:buFont typeface="Arial" panose="020B0604020202020204" pitchFamily="34" charset="0"/>
              <a:buChar char="•"/>
            </a:pPr>
            <a:r>
              <a:rPr lang="en-US" sz="2000" dirty="0"/>
              <a:t>Seek input from Subject Matter Expert and together respond to District</a:t>
            </a:r>
          </a:p>
        </p:txBody>
      </p:sp>
      <p:grpSp>
        <p:nvGrpSpPr>
          <p:cNvPr id="8" name="Group 7"/>
          <p:cNvGrpSpPr/>
          <p:nvPr/>
        </p:nvGrpSpPr>
        <p:grpSpPr>
          <a:xfrm>
            <a:off x="1752601" y="1397000"/>
            <a:ext cx="8686799" cy="4699000"/>
            <a:chOff x="2009139" y="1397000"/>
            <a:chExt cx="5125721" cy="4699000"/>
          </a:xfrm>
        </p:grpSpPr>
        <p:sp>
          <p:nvSpPr>
            <p:cNvPr id="9" name="Straight Connector 8"/>
            <p:cNvSpPr/>
            <p:nvPr/>
          </p:nvSpPr>
          <p:spPr>
            <a:xfrm>
              <a:off x="2009139" y="1866900"/>
              <a:ext cx="0" cy="4229100"/>
            </a:xfrm>
            <a:prstGeom prst="line">
              <a:avLst/>
            </a:prstGeom>
            <a:ln>
              <a:solidFill>
                <a:schemeClr val="accent2"/>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Freeform 10"/>
            <p:cNvSpPr/>
            <p:nvPr/>
          </p:nvSpPr>
          <p:spPr>
            <a:xfrm>
              <a:off x="2126614" y="3910965"/>
              <a:ext cx="2224271" cy="2185035"/>
            </a:xfrm>
            <a:custGeom>
              <a:avLst/>
              <a:gdLst>
                <a:gd name="connsiteX0" fmla="*/ 0 w 2224271"/>
                <a:gd name="connsiteY0" fmla="*/ 0 h 2185035"/>
                <a:gd name="connsiteX1" fmla="*/ 2224271 w 2224271"/>
                <a:gd name="connsiteY1" fmla="*/ 0 h 2185035"/>
                <a:gd name="connsiteX2" fmla="*/ 2224271 w 2224271"/>
                <a:gd name="connsiteY2" fmla="*/ 2185035 h 2185035"/>
                <a:gd name="connsiteX3" fmla="*/ 0 w 2224271"/>
                <a:gd name="connsiteY3" fmla="*/ 2185035 h 2185035"/>
                <a:gd name="connsiteX4" fmla="*/ 0 w 2224271"/>
                <a:gd name="connsiteY4" fmla="*/ 0 h 2185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271" h="2185035">
                  <a:moveTo>
                    <a:pt x="0" y="0"/>
                  </a:moveTo>
                  <a:lnTo>
                    <a:pt x="2224271" y="0"/>
                  </a:lnTo>
                  <a:lnTo>
                    <a:pt x="2224271" y="2185035"/>
                  </a:lnTo>
                  <a:lnTo>
                    <a:pt x="0" y="21850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algn="ctr" defTabSz="1600200">
                <a:lnSpc>
                  <a:spcPct val="90000"/>
                </a:lnSpc>
                <a:spcBef>
                  <a:spcPct val="0"/>
                </a:spcBef>
                <a:spcAft>
                  <a:spcPct val="35000"/>
                </a:spcAft>
              </a:pPr>
              <a:endParaRPr lang="en-US" sz="3600"/>
            </a:p>
          </p:txBody>
        </p:sp>
        <p:sp>
          <p:nvSpPr>
            <p:cNvPr id="12" name="Freeform 11"/>
            <p:cNvSpPr/>
            <p:nvPr/>
          </p:nvSpPr>
          <p:spPr>
            <a:xfrm>
              <a:off x="2009139" y="1397000"/>
              <a:ext cx="2349500" cy="736600"/>
            </a:xfrm>
            <a:custGeom>
              <a:avLst/>
              <a:gdLst>
                <a:gd name="connsiteX0" fmla="*/ 0 w 2349500"/>
                <a:gd name="connsiteY0" fmla="*/ 0 h 469900"/>
                <a:gd name="connsiteX1" fmla="*/ 2349500 w 2349500"/>
                <a:gd name="connsiteY1" fmla="*/ 0 h 469900"/>
                <a:gd name="connsiteX2" fmla="*/ 2349500 w 2349500"/>
                <a:gd name="connsiteY2" fmla="*/ 469900 h 469900"/>
                <a:gd name="connsiteX3" fmla="*/ 0 w 2349500"/>
                <a:gd name="connsiteY3" fmla="*/ 469900 h 469900"/>
                <a:gd name="connsiteX4" fmla="*/ 0 w 2349500"/>
                <a:gd name="connsiteY4" fmla="*/ 0 h 46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9500" h="469900">
                  <a:moveTo>
                    <a:pt x="0" y="0"/>
                  </a:moveTo>
                  <a:lnTo>
                    <a:pt x="2349500" y="0"/>
                  </a:lnTo>
                  <a:lnTo>
                    <a:pt x="2349500" y="469900"/>
                  </a:lnTo>
                  <a:lnTo>
                    <a:pt x="0" y="469900"/>
                  </a:lnTo>
                  <a:lnTo>
                    <a:pt x="0" y="0"/>
                  </a:lnTo>
                  <a:close/>
                </a:path>
              </a:pathLst>
            </a:custGeom>
            <a:solidFill>
              <a:schemeClr val="accent2"/>
            </a:solidFill>
            <a:ln>
              <a:solidFill>
                <a:schemeClr val="accent2"/>
              </a:solidFill>
            </a:ln>
            <a:scene3d>
              <a:camera prst="orthographicFront"/>
              <a:lightRig rig="threePt" dir="t"/>
            </a:scene3d>
            <a:sp3d>
              <a:bevelT/>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algn="ctr" defTabSz="622300">
                <a:lnSpc>
                  <a:spcPct val="90000"/>
                </a:lnSpc>
                <a:spcBef>
                  <a:spcPct val="0"/>
                </a:spcBef>
                <a:spcAft>
                  <a:spcPct val="35000"/>
                </a:spcAft>
              </a:pPr>
              <a:r>
                <a:rPr lang="en-US" sz="2000" dirty="0"/>
                <a:t>OEM District Liaisons</a:t>
              </a:r>
            </a:p>
          </p:txBody>
        </p:sp>
        <p:sp>
          <p:nvSpPr>
            <p:cNvPr id="13" name="Straight Connector 12"/>
            <p:cNvSpPr/>
            <p:nvPr/>
          </p:nvSpPr>
          <p:spPr>
            <a:xfrm>
              <a:off x="4785360" y="1866900"/>
              <a:ext cx="0" cy="4229100"/>
            </a:xfrm>
            <a:prstGeom prst="line">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Freeform 14"/>
            <p:cNvSpPr/>
            <p:nvPr/>
          </p:nvSpPr>
          <p:spPr>
            <a:xfrm>
              <a:off x="4902835" y="3910965"/>
              <a:ext cx="2224271" cy="2185035"/>
            </a:xfrm>
            <a:custGeom>
              <a:avLst/>
              <a:gdLst>
                <a:gd name="connsiteX0" fmla="*/ 0 w 2224271"/>
                <a:gd name="connsiteY0" fmla="*/ 0 h 2185035"/>
                <a:gd name="connsiteX1" fmla="*/ 2224271 w 2224271"/>
                <a:gd name="connsiteY1" fmla="*/ 0 h 2185035"/>
                <a:gd name="connsiteX2" fmla="*/ 2224271 w 2224271"/>
                <a:gd name="connsiteY2" fmla="*/ 2185035 h 2185035"/>
                <a:gd name="connsiteX3" fmla="*/ 0 w 2224271"/>
                <a:gd name="connsiteY3" fmla="*/ 2185035 h 2185035"/>
                <a:gd name="connsiteX4" fmla="*/ 0 w 2224271"/>
                <a:gd name="connsiteY4" fmla="*/ 0 h 2185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271" h="2185035">
                  <a:moveTo>
                    <a:pt x="0" y="0"/>
                  </a:moveTo>
                  <a:lnTo>
                    <a:pt x="2224271" y="0"/>
                  </a:lnTo>
                  <a:lnTo>
                    <a:pt x="2224271" y="2185035"/>
                  </a:lnTo>
                  <a:lnTo>
                    <a:pt x="0" y="21850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algn="ctr" defTabSz="1600200">
                <a:lnSpc>
                  <a:spcPct val="90000"/>
                </a:lnSpc>
                <a:spcBef>
                  <a:spcPct val="0"/>
                </a:spcBef>
                <a:spcAft>
                  <a:spcPct val="35000"/>
                </a:spcAft>
              </a:pPr>
              <a:endParaRPr lang="en-US" sz="3600"/>
            </a:p>
          </p:txBody>
        </p:sp>
        <p:sp>
          <p:nvSpPr>
            <p:cNvPr id="16" name="Freeform 15"/>
            <p:cNvSpPr/>
            <p:nvPr/>
          </p:nvSpPr>
          <p:spPr>
            <a:xfrm>
              <a:off x="4785360" y="1397000"/>
              <a:ext cx="2349500" cy="736600"/>
            </a:xfrm>
            <a:custGeom>
              <a:avLst/>
              <a:gdLst>
                <a:gd name="connsiteX0" fmla="*/ 0 w 2349500"/>
                <a:gd name="connsiteY0" fmla="*/ 0 h 469900"/>
                <a:gd name="connsiteX1" fmla="*/ 2349500 w 2349500"/>
                <a:gd name="connsiteY1" fmla="*/ 0 h 469900"/>
                <a:gd name="connsiteX2" fmla="*/ 2349500 w 2349500"/>
                <a:gd name="connsiteY2" fmla="*/ 469900 h 469900"/>
                <a:gd name="connsiteX3" fmla="*/ 0 w 2349500"/>
                <a:gd name="connsiteY3" fmla="*/ 469900 h 469900"/>
                <a:gd name="connsiteX4" fmla="*/ 0 w 2349500"/>
                <a:gd name="connsiteY4" fmla="*/ 0 h 46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9500" h="469900">
                  <a:moveTo>
                    <a:pt x="0" y="0"/>
                  </a:moveTo>
                  <a:lnTo>
                    <a:pt x="2349500" y="0"/>
                  </a:lnTo>
                  <a:lnTo>
                    <a:pt x="2349500" y="469900"/>
                  </a:lnTo>
                  <a:lnTo>
                    <a:pt x="0" y="469900"/>
                  </a:lnTo>
                  <a:lnTo>
                    <a:pt x="0" y="0"/>
                  </a:lnTo>
                  <a:close/>
                </a:path>
              </a:pathLst>
            </a:custGeom>
            <a:scene3d>
              <a:camera prst="orthographicFront"/>
              <a:lightRig rig="threePt" dir="t"/>
            </a:scene3d>
            <a:sp3d>
              <a:bevelT/>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algn="ctr" defTabSz="622300">
                <a:lnSpc>
                  <a:spcPct val="90000"/>
                </a:lnSpc>
                <a:spcBef>
                  <a:spcPct val="0"/>
                </a:spcBef>
                <a:spcAft>
                  <a:spcPct val="35000"/>
                </a:spcAft>
              </a:pPr>
              <a:r>
                <a:rPr lang="en-US" sz="2000" dirty="0"/>
                <a:t>OEM Project Coordinators</a:t>
              </a:r>
            </a:p>
          </p:txBody>
        </p:sp>
      </p:grpSp>
      <p:sp>
        <p:nvSpPr>
          <p:cNvPr id="17" name="Content Placeholder 2"/>
          <p:cNvSpPr txBox="1">
            <a:spLocks/>
          </p:cNvSpPr>
          <p:nvPr/>
        </p:nvSpPr>
        <p:spPr>
          <a:xfrm>
            <a:off x="6556387" y="2301875"/>
            <a:ext cx="3782717" cy="4034246"/>
          </a:xfrm>
          <a:prstGeom prst="rect">
            <a:avLst/>
          </a:prstGeom>
        </p:spPr>
        <p:txBody>
          <a:bodyPr vert="horz" lIns="0" tIns="0" rIns="0" bIns="0" rtlCol="0">
            <a:norm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Assigned to District projects based on availability and complexity of project</a:t>
            </a:r>
          </a:p>
          <a:p>
            <a:r>
              <a:rPr lang="en-US" sz="2000" dirty="0"/>
              <a:t>Lead review process and address District review questions</a:t>
            </a:r>
          </a:p>
          <a:p>
            <a:r>
              <a:rPr lang="en-US" sz="2000" dirty="0"/>
              <a:t>May or may not be same person as the OEM District Liaison</a:t>
            </a:r>
          </a:p>
        </p:txBody>
      </p:sp>
    </p:spTree>
    <p:extLst>
      <p:ext uri="{BB962C8B-B14F-4D97-AF65-F5344CB8AC3E}">
        <p14:creationId xmlns:p14="http://schemas.microsoft.com/office/powerpoint/2010/main" val="67247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a:stCxn id="33" idx="0"/>
            <a:endCxn id="32" idx="2"/>
          </p:cNvCxnSpPr>
          <p:nvPr/>
        </p:nvCxnSpPr>
        <p:spPr>
          <a:xfrm flipV="1">
            <a:off x="9876896" y="2756639"/>
            <a:ext cx="0" cy="997873"/>
          </a:xfrm>
          <a:prstGeom prst="line">
            <a:avLst/>
          </a:prstGeom>
          <a:ln>
            <a:solidFill>
              <a:schemeClr val="accent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7" idx="1"/>
          </p:cNvCxnSpPr>
          <p:nvPr/>
        </p:nvCxnSpPr>
        <p:spPr>
          <a:xfrm flipV="1">
            <a:off x="8550804" y="1756896"/>
            <a:ext cx="4762" cy="2804753"/>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56" idx="1"/>
          </p:cNvCxnSpPr>
          <p:nvPr/>
        </p:nvCxnSpPr>
        <p:spPr>
          <a:xfrm flipH="1" flipV="1">
            <a:off x="7299450" y="2341140"/>
            <a:ext cx="1" cy="1912032"/>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1676400" y="1309190"/>
            <a:ext cx="8839200" cy="1590704"/>
          </a:xfrm>
          <a:prstGeom prst="rect">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1524000" y="3262177"/>
            <a:ext cx="9144000"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55" idx="1"/>
          </p:cNvCxnSpPr>
          <p:nvPr/>
        </p:nvCxnSpPr>
        <p:spPr>
          <a:xfrm flipV="1">
            <a:off x="6304492" y="1756896"/>
            <a:ext cx="0" cy="2804753"/>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47" idx="1"/>
          </p:cNvCxnSpPr>
          <p:nvPr/>
        </p:nvCxnSpPr>
        <p:spPr>
          <a:xfrm flipV="1">
            <a:off x="5002320" y="2347642"/>
            <a:ext cx="9525" cy="1905530"/>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8" idx="1"/>
          </p:cNvCxnSpPr>
          <p:nvPr/>
        </p:nvCxnSpPr>
        <p:spPr>
          <a:xfrm flipV="1">
            <a:off x="4027489" y="1756896"/>
            <a:ext cx="8995" cy="2830194"/>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4" idx="1"/>
          </p:cNvCxnSpPr>
          <p:nvPr/>
        </p:nvCxnSpPr>
        <p:spPr>
          <a:xfrm flipV="1">
            <a:off x="1888048" y="1756896"/>
            <a:ext cx="0" cy="2804753"/>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2817283" y="2341140"/>
            <a:ext cx="0" cy="1921712"/>
          </a:xfrm>
          <a:prstGeom prst="line">
            <a:avLst/>
          </a:prstGeom>
          <a:ln>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OEM District Liaisons</a:t>
            </a:r>
          </a:p>
        </p:txBody>
      </p:sp>
      <p:sp>
        <p:nvSpPr>
          <p:cNvPr id="3" name="Slide Number Placeholder 2"/>
          <p:cNvSpPr>
            <a:spLocks noGrp="1"/>
          </p:cNvSpPr>
          <p:nvPr>
            <p:ph type="sldNum" sz="quarter" idx="12"/>
          </p:nvPr>
        </p:nvSpPr>
        <p:spPr>
          <a:xfrm>
            <a:off x="8534400" y="6425964"/>
            <a:ext cx="533400" cy="365125"/>
          </a:xfrm>
        </p:spPr>
        <p:txBody>
          <a:bodyPr/>
          <a:lstStyle/>
          <a:p>
            <a:fld id="{C36A997D-243A-4F89-9286-B2689FAEAD31}" type="slidenum">
              <a:rPr lang="en-US" smtClean="0"/>
              <a:t>33</a:t>
            </a:fld>
            <a:endParaRPr lang="en-US" dirty="0"/>
          </a:p>
        </p:txBody>
      </p:sp>
      <p:sp>
        <p:nvSpPr>
          <p:cNvPr id="21" name="Oval 20"/>
          <p:cNvSpPr/>
          <p:nvPr/>
        </p:nvSpPr>
        <p:spPr>
          <a:xfrm>
            <a:off x="1600200" y="2977485"/>
            <a:ext cx="551392" cy="551392"/>
          </a:xfrm>
          <a:prstGeom prst="ellipse">
            <a:avLst/>
          </a:prstGeom>
          <a:solidFill>
            <a:srgbClr val="FFCC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D1</a:t>
            </a:r>
          </a:p>
        </p:txBody>
      </p:sp>
      <p:sp>
        <p:nvSpPr>
          <p:cNvPr id="22" name="Oval 21"/>
          <p:cNvSpPr/>
          <p:nvPr/>
        </p:nvSpPr>
        <p:spPr>
          <a:xfrm>
            <a:off x="2532592" y="2977485"/>
            <a:ext cx="551392" cy="551392"/>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D2</a:t>
            </a:r>
          </a:p>
        </p:txBody>
      </p:sp>
      <p:sp>
        <p:nvSpPr>
          <p:cNvPr id="23" name="Oval 22"/>
          <p:cNvSpPr/>
          <p:nvPr/>
        </p:nvSpPr>
        <p:spPr>
          <a:xfrm>
            <a:off x="3751792" y="2977484"/>
            <a:ext cx="551392" cy="551392"/>
          </a:xfrm>
          <a:prstGeom prst="ellipse">
            <a:avLst/>
          </a:prstGeom>
          <a:solidFill>
            <a:srgbClr val="7AB0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D3</a:t>
            </a:r>
          </a:p>
        </p:txBody>
      </p:sp>
      <p:sp>
        <p:nvSpPr>
          <p:cNvPr id="24" name="Oval 23"/>
          <p:cNvSpPr/>
          <p:nvPr/>
        </p:nvSpPr>
        <p:spPr>
          <a:xfrm>
            <a:off x="4742392" y="2977482"/>
            <a:ext cx="551392" cy="551392"/>
          </a:xfrm>
          <a:prstGeom prst="ellipse">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D4</a:t>
            </a:r>
          </a:p>
        </p:txBody>
      </p:sp>
      <p:sp>
        <p:nvSpPr>
          <p:cNvPr id="25" name="Oval 24"/>
          <p:cNvSpPr/>
          <p:nvPr/>
        </p:nvSpPr>
        <p:spPr>
          <a:xfrm>
            <a:off x="6019800" y="2977485"/>
            <a:ext cx="551392" cy="551392"/>
          </a:xfrm>
          <a:prstGeom prst="ellipse">
            <a:avLst/>
          </a:prstGeom>
          <a:solidFill>
            <a:srgbClr val="CCE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D5</a:t>
            </a:r>
          </a:p>
        </p:txBody>
      </p:sp>
      <p:sp>
        <p:nvSpPr>
          <p:cNvPr id="26" name="Oval 25"/>
          <p:cNvSpPr/>
          <p:nvPr/>
        </p:nvSpPr>
        <p:spPr>
          <a:xfrm>
            <a:off x="7028392" y="2977485"/>
            <a:ext cx="551392" cy="551392"/>
          </a:xfrm>
          <a:prstGeom prst="ellipse">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D6</a:t>
            </a:r>
          </a:p>
        </p:txBody>
      </p:sp>
      <p:sp>
        <p:nvSpPr>
          <p:cNvPr id="27" name="Oval 26"/>
          <p:cNvSpPr/>
          <p:nvPr/>
        </p:nvSpPr>
        <p:spPr>
          <a:xfrm>
            <a:off x="8305800" y="2977481"/>
            <a:ext cx="551392" cy="551392"/>
          </a:xfrm>
          <a:prstGeom prst="ellipse">
            <a:avLst/>
          </a:prstGeom>
          <a:solidFill>
            <a:srgbClr val="9900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D7</a:t>
            </a:r>
          </a:p>
        </p:txBody>
      </p:sp>
      <p:sp>
        <p:nvSpPr>
          <p:cNvPr id="28" name="Oval 27"/>
          <p:cNvSpPr/>
          <p:nvPr/>
        </p:nvSpPr>
        <p:spPr>
          <a:xfrm>
            <a:off x="9601200" y="2977485"/>
            <a:ext cx="551392" cy="551392"/>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FTE</a:t>
            </a:r>
          </a:p>
        </p:txBody>
      </p:sp>
      <p:sp>
        <p:nvSpPr>
          <p:cNvPr id="30" name="TextBox 29"/>
          <p:cNvSpPr txBox="1"/>
          <p:nvPr/>
        </p:nvSpPr>
        <p:spPr>
          <a:xfrm>
            <a:off x="5002319" y="1109135"/>
            <a:ext cx="2297131" cy="400110"/>
          </a:xfrm>
          <a:prstGeom prst="rect">
            <a:avLst/>
          </a:prstGeom>
          <a:solidFill>
            <a:schemeClr val="bg1"/>
          </a:solidFill>
          <a:ln>
            <a:solidFill>
              <a:schemeClr val="accent1"/>
            </a:solidFill>
            <a:prstDash val="solid"/>
          </a:ln>
        </p:spPr>
        <p:txBody>
          <a:bodyPr wrap="square" rtlCol="0">
            <a:spAutoFit/>
          </a:bodyPr>
          <a:lstStyle/>
          <a:p>
            <a:pPr algn="ctr"/>
            <a:r>
              <a:rPr lang="en-US" sz="2000" b="1" dirty="0">
                <a:solidFill>
                  <a:schemeClr val="bg1">
                    <a:lumMod val="50000"/>
                  </a:schemeClr>
                </a:solidFill>
              </a:rPr>
              <a:t>ENVIRONMENTAL</a:t>
            </a:r>
          </a:p>
        </p:txBody>
      </p:sp>
      <p:sp>
        <p:nvSpPr>
          <p:cNvPr id="39" name="TextBox 38"/>
          <p:cNvSpPr txBox="1"/>
          <p:nvPr/>
        </p:nvSpPr>
        <p:spPr>
          <a:xfrm>
            <a:off x="1888048" y="1621427"/>
            <a:ext cx="1371600" cy="461665"/>
          </a:xfrm>
          <a:prstGeom prst="rect">
            <a:avLst/>
          </a:prstGeom>
          <a:noFill/>
        </p:spPr>
        <p:txBody>
          <a:bodyPr wrap="square" rtlCol="0">
            <a:spAutoFit/>
          </a:bodyPr>
          <a:lstStyle/>
          <a:p>
            <a:pPr>
              <a:spcAft>
                <a:spcPts val="300"/>
              </a:spcAft>
            </a:pPr>
            <a:r>
              <a:rPr lang="en-US" sz="1050" dirty="0" err="1"/>
              <a:t>Katasha</a:t>
            </a:r>
            <a:r>
              <a:rPr lang="en-US" sz="1050" dirty="0"/>
              <a:t> Cornwell</a:t>
            </a:r>
            <a:r>
              <a:rPr lang="en-US" sz="1100" b="1" dirty="0"/>
              <a:t>*</a:t>
            </a:r>
          </a:p>
          <a:p>
            <a:pPr>
              <a:spcAft>
                <a:spcPts val="300"/>
              </a:spcAft>
            </a:pPr>
            <a:r>
              <a:rPr lang="en-US" sz="1050" dirty="0"/>
              <a:t>Thu-</a:t>
            </a:r>
            <a:r>
              <a:rPr lang="en-US" sz="1050" dirty="0" err="1"/>
              <a:t>Huong</a:t>
            </a:r>
            <a:r>
              <a:rPr lang="en-US" sz="1050" dirty="0"/>
              <a:t> Clark</a:t>
            </a:r>
          </a:p>
        </p:txBody>
      </p:sp>
      <p:sp>
        <p:nvSpPr>
          <p:cNvPr id="40" name="TextBox 39"/>
          <p:cNvSpPr txBox="1"/>
          <p:nvPr/>
        </p:nvSpPr>
        <p:spPr>
          <a:xfrm>
            <a:off x="2820440" y="2217127"/>
            <a:ext cx="1371600" cy="461665"/>
          </a:xfrm>
          <a:prstGeom prst="rect">
            <a:avLst/>
          </a:prstGeom>
          <a:noFill/>
        </p:spPr>
        <p:txBody>
          <a:bodyPr wrap="square" rtlCol="0">
            <a:spAutoFit/>
          </a:bodyPr>
          <a:lstStyle/>
          <a:p>
            <a:pPr>
              <a:spcAft>
                <a:spcPts val="300"/>
              </a:spcAft>
            </a:pPr>
            <a:r>
              <a:rPr lang="en-US" sz="1050" dirty="0"/>
              <a:t>Erika Thompson</a:t>
            </a:r>
            <a:r>
              <a:rPr lang="en-US" sz="1100" b="1" dirty="0"/>
              <a:t>*</a:t>
            </a:r>
          </a:p>
          <a:p>
            <a:pPr>
              <a:spcAft>
                <a:spcPts val="300"/>
              </a:spcAft>
            </a:pPr>
            <a:r>
              <a:rPr lang="en-US" sz="1050" dirty="0" err="1"/>
              <a:t>Shereen</a:t>
            </a:r>
            <a:r>
              <a:rPr lang="en-US" sz="1050" dirty="0"/>
              <a:t> Yee Fong</a:t>
            </a:r>
          </a:p>
        </p:txBody>
      </p:sp>
      <p:sp>
        <p:nvSpPr>
          <p:cNvPr id="42" name="TextBox 41"/>
          <p:cNvSpPr txBox="1"/>
          <p:nvPr/>
        </p:nvSpPr>
        <p:spPr>
          <a:xfrm>
            <a:off x="4036483" y="1621427"/>
            <a:ext cx="1371600" cy="461665"/>
          </a:xfrm>
          <a:prstGeom prst="rect">
            <a:avLst/>
          </a:prstGeom>
          <a:noFill/>
        </p:spPr>
        <p:txBody>
          <a:bodyPr wrap="square" rtlCol="0">
            <a:spAutoFit/>
          </a:bodyPr>
          <a:lstStyle/>
          <a:p>
            <a:pPr>
              <a:spcAft>
                <a:spcPts val="300"/>
              </a:spcAft>
            </a:pPr>
            <a:r>
              <a:rPr lang="en-US" sz="1050" dirty="0" err="1"/>
              <a:t>Katasha</a:t>
            </a:r>
            <a:r>
              <a:rPr lang="en-US" sz="1050" dirty="0"/>
              <a:t> Cornwell</a:t>
            </a:r>
            <a:r>
              <a:rPr lang="en-US" sz="1100" b="1" dirty="0"/>
              <a:t>*</a:t>
            </a:r>
          </a:p>
          <a:p>
            <a:pPr>
              <a:spcAft>
                <a:spcPts val="300"/>
              </a:spcAft>
            </a:pPr>
            <a:r>
              <a:rPr lang="en-US" sz="1050" dirty="0"/>
              <a:t>Thu-</a:t>
            </a:r>
            <a:r>
              <a:rPr lang="en-US" sz="1050" dirty="0" err="1"/>
              <a:t>Huong</a:t>
            </a:r>
            <a:r>
              <a:rPr lang="en-US" sz="1050" dirty="0"/>
              <a:t> Clark</a:t>
            </a:r>
          </a:p>
        </p:txBody>
      </p:sp>
      <p:sp>
        <p:nvSpPr>
          <p:cNvPr id="44" name="TextBox 43"/>
          <p:cNvSpPr txBox="1"/>
          <p:nvPr/>
        </p:nvSpPr>
        <p:spPr>
          <a:xfrm>
            <a:off x="5015001" y="2217127"/>
            <a:ext cx="1371600" cy="461665"/>
          </a:xfrm>
          <a:prstGeom prst="rect">
            <a:avLst/>
          </a:prstGeom>
          <a:noFill/>
        </p:spPr>
        <p:txBody>
          <a:bodyPr wrap="square" rtlCol="0">
            <a:spAutoFit/>
          </a:bodyPr>
          <a:lstStyle/>
          <a:p>
            <a:pPr>
              <a:spcAft>
                <a:spcPts val="300"/>
              </a:spcAft>
            </a:pPr>
            <a:r>
              <a:rPr lang="en-US" sz="1050" dirty="0" err="1"/>
              <a:t>Shereen</a:t>
            </a:r>
            <a:r>
              <a:rPr lang="en-US" sz="1050" dirty="0"/>
              <a:t> Yee Fong</a:t>
            </a:r>
            <a:r>
              <a:rPr lang="en-US" sz="1100" b="1" dirty="0"/>
              <a:t>*</a:t>
            </a:r>
          </a:p>
          <a:p>
            <a:pPr>
              <a:spcAft>
                <a:spcPts val="300"/>
              </a:spcAft>
            </a:pPr>
            <a:r>
              <a:rPr lang="en-US" sz="1050" dirty="0"/>
              <a:t>Erika Thompson</a:t>
            </a:r>
          </a:p>
        </p:txBody>
      </p:sp>
      <p:sp>
        <p:nvSpPr>
          <p:cNvPr id="46" name="TextBox 45"/>
          <p:cNvSpPr txBox="1"/>
          <p:nvPr/>
        </p:nvSpPr>
        <p:spPr>
          <a:xfrm>
            <a:off x="6304492" y="1621427"/>
            <a:ext cx="1371600" cy="461665"/>
          </a:xfrm>
          <a:prstGeom prst="rect">
            <a:avLst/>
          </a:prstGeom>
          <a:noFill/>
        </p:spPr>
        <p:txBody>
          <a:bodyPr wrap="square" rtlCol="0">
            <a:spAutoFit/>
          </a:bodyPr>
          <a:lstStyle/>
          <a:p>
            <a:pPr>
              <a:spcAft>
                <a:spcPts val="300"/>
              </a:spcAft>
            </a:pPr>
            <a:r>
              <a:rPr lang="en-US" sz="1050" dirty="0"/>
              <a:t>Thu-Huong Clark </a:t>
            </a:r>
            <a:r>
              <a:rPr lang="en-US" sz="1100" b="1" dirty="0"/>
              <a:t>*</a:t>
            </a:r>
          </a:p>
          <a:p>
            <a:pPr>
              <a:spcAft>
                <a:spcPts val="300"/>
              </a:spcAft>
            </a:pPr>
            <a:r>
              <a:rPr lang="en-US" sz="1050" dirty="0" err="1"/>
              <a:t>Katasha</a:t>
            </a:r>
            <a:r>
              <a:rPr lang="en-US" sz="1050" dirty="0"/>
              <a:t> Cornwell</a:t>
            </a:r>
          </a:p>
        </p:txBody>
      </p:sp>
      <p:sp>
        <p:nvSpPr>
          <p:cNvPr id="50" name="Rectangle 49"/>
          <p:cNvSpPr/>
          <p:nvPr/>
        </p:nvSpPr>
        <p:spPr>
          <a:xfrm>
            <a:off x="1685397" y="3616099"/>
            <a:ext cx="8830281" cy="1373662"/>
          </a:xfrm>
          <a:prstGeom prst="rect">
            <a:avLst/>
          </a:prstGeom>
          <a:noFill/>
          <a:ln w="19050">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302607" y="2220158"/>
            <a:ext cx="1371600" cy="461665"/>
          </a:xfrm>
          <a:prstGeom prst="rect">
            <a:avLst/>
          </a:prstGeom>
          <a:noFill/>
        </p:spPr>
        <p:txBody>
          <a:bodyPr wrap="square" rtlCol="0">
            <a:spAutoFit/>
          </a:bodyPr>
          <a:lstStyle/>
          <a:p>
            <a:pPr>
              <a:spcAft>
                <a:spcPts val="300"/>
              </a:spcAft>
            </a:pPr>
            <a:r>
              <a:rPr lang="en-US" sz="1050" dirty="0" err="1"/>
              <a:t>Shereen</a:t>
            </a:r>
            <a:r>
              <a:rPr lang="en-US" sz="1050" dirty="0"/>
              <a:t> Yee Fong</a:t>
            </a:r>
            <a:r>
              <a:rPr lang="en-US" sz="1100" b="1" dirty="0"/>
              <a:t>*</a:t>
            </a:r>
          </a:p>
          <a:p>
            <a:pPr>
              <a:spcAft>
                <a:spcPts val="300"/>
              </a:spcAft>
            </a:pPr>
            <a:r>
              <a:rPr lang="en-US" sz="1050" dirty="0"/>
              <a:t>Erika Thompson</a:t>
            </a:r>
          </a:p>
        </p:txBody>
      </p:sp>
      <p:sp>
        <p:nvSpPr>
          <p:cNvPr id="54" name="TextBox 53"/>
          <p:cNvSpPr txBox="1"/>
          <p:nvPr/>
        </p:nvSpPr>
        <p:spPr>
          <a:xfrm>
            <a:off x="8560329" y="1621427"/>
            <a:ext cx="1371600" cy="461665"/>
          </a:xfrm>
          <a:prstGeom prst="rect">
            <a:avLst/>
          </a:prstGeom>
          <a:noFill/>
        </p:spPr>
        <p:txBody>
          <a:bodyPr wrap="square" rtlCol="0">
            <a:spAutoFit/>
          </a:bodyPr>
          <a:lstStyle/>
          <a:p>
            <a:pPr>
              <a:spcAft>
                <a:spcPts val="300"/>
              </a:spcAft>
            </a:pPr>
            <a:r>
              <a:rPr lang="en-US" sz="1050" dirty="0"/>
              <a:t>Erika Thompson</a:t>
            </a:r>
            <a:r>
              <a:rPr lang="en-US" sz="1100" b="1" dirty="0"/>
              <a:t>*</a:t>
            </a:r>
          </a:p>
          <a:p>
            <a:pPr>
              <a:spcAft>
                <a:spcPts val="300"/>
              </a:spcAft>
            </a:pPr>
            <a:r>
              <a:rPr lang="en-US" sz="1050" dirty="0" err="1"/>
              <a:t>Shereen</a:t>
            </a:r>
            <a:r>
              <a:rPr lang="en-US" sz="1050" dirty="0"/>
              <a:t> Yee-Fong</a:t>
            </a:r>
          </a:p>
        </p:txBody>
      </p:sp>
      <p:sp>
        <p:nvSpPr>
          <p:cNvPr id="32" name="TextBox 31"/>
          <p:cNvSpPr txBox="1"/>
          <p:nvPr/>
        </p:nvSpPr>
        <p:spPr>
          <a:xfrm>
            <a:off x="9191096" y="2341140"/>
            <a:ext cx="1371600" cy="415498"/>
          </a:xfrm>
          <a:prstGeom prst="rect">
            <a:avLst/>
          </a:prstGeom>
          <a:noFill/>
        </p:spPr>
        <p:txBody>
          <a:bodyPr wrap="square" rtlCol="0">
            <a:spAutoFit/>
          </a:bodyPr>
          <a:lstStyle/>
          <a:p>
            <a:pPr algn="ctr">
              <a:spcAft>
                <a:spcPts val="300"/>
              </a:spcAft>
            </a:pPr>
            <a:r>
              <a:rPr lang="en-US" sz="1050" b="1" dirty="0">
                <a:solidFill>
                  <a:schemeClr val="accent6">
                    <a:lumMod val="75000"/>
                  </a:schemeClr>
                </a:solidFill>
              </a:rPr>
              <a:t>Use contact for geographic District</a:t>
            </a:r>
          </a:p>
        </p:txBody>
      </p:sp>
      <p:sp>
        <p:nvSpPr>
          <p:cNvPr id="33" name="TextBox 32"/>
          <p:cNvSpPr txBox="1"/>
          <p:nvPr/>
        </p:nvSpPr>
        <p:spPr>
          <a:xfrm>
            <a:off x="9191096" y="3754511"/>
            <a:ext cx="1371600" cy="415498"/>
          </a:xfrm>
          <a:prstGeom prst="rect">
            <a:avLst/>
          </a:prstGeom>
          <a:noFill/>
        </p:spPr>
        <p:txBody>
          <a:bodyPr wrap="square" rtlCol="0">
            <a:spAutoFit/>
          </a:bodyPr>
          <a:lstStyle/>
          <a:p>
            <a:pPr algn="ctr">
              <a:spcAft>
                <a:spcPts val="300"/>
              </a:spcAft>
            </a:pPr>
            <a:r>
              <a:rPr lang="en-US" sz="1050" b="1" dirty="0">
                <a:solidFill>
                  <a:schemeClr val="accent6">
                    <a:lumMod val="75000"/>
                  </a:schemeClr>
                </a:solidFill>
              </a:rPr>
              <a:t>Use contact for geographic District</a:t>
            </a:r>
          </a:p>
        </p:txBody>
      </p:sp>
      <p:sp>
        <p:nvSpPr>
          <p:cNvPr id="34" name="TextBox 33"/>
          <p:cNvSpPr txBox="1"/>
          <p:nvPr/>
        </p:nvSpPr>
        <p:spPr>
          <a:xfrm>
            <a:off x="1888048" y="4434690"/>
            <a:ext cx="1371600" cy="253916"/>
          </a:xfrm>
          <a:prstGeom prst="rect">
            <a:avLst/>
          </a:prstGeom>
          <a:noFill/>
        </p:spPr>
        <p:txBody>
          <a:bodyPr wrap="square" rtlCol="0">
            <a:spAutoFit/>
          </a:bodyPr>
          <a:lstStyle/>
          <a:p>
            <a:pPr>
              <a:spcAft>
                <a:spcPts val="300"/>
              </a:spcAft>
            </a:pPr>
            <a:r>
              <a:rPr lang="en-US" sz="1050" dirty="0"/>
              <a:t>Martha Hodgson</a:t>
            </a:r>
          </a:p>
        </p:txBody>
      </p:sp>
      <p:sp>
        <p:nvSpPr>
          <p:cNvPr id="36" name="TextBox 35"/>
          <p:cNvSpPr txBox="1"/>
          <p:nvPr/>
        </p:nvSpPr>
        <p:spPr>
          <a:xfrm>
            <a:off x="2808288" y="4126214"/>
            <a:ext cx="1371600" cy="253916"/>
          </a:xfrm>
          <a:prstGeom prst="rect">
            <a:avLst/>
          </a:prstGeom>
          <a:noFill/>
        </p:spPr>
        <p:txBody>
          <a:bodyPr wrap="square" rtlCol="0">
            <a:spAutoFit/>
          </a:bodyPr>
          <a:lstStyle/>
          <a:p>
            <a:pPr>
              <a:spcAft>
                <a:spcPts val="300"/>
              </a:spcAft>
            </a:pPr>
            <a:r>
              <a:rPr lang="en-US" sz="1050" dirty="0"/>
              <a:t>Jenna Bowman</a:t>
            </a:r>
          </a:p>
        </p:txBody>
      </p:sp>
      <p:sp>
        <p:nvSpPr>
          <p:cNvPr id="38" name="TextBox 37"/>
          <p:cNvSpPr txBox="1"/>
          <p:nvPr/>
        </p:nvSpPr>
        <p:spPr>
          <a:xfrm>
            <a:off x="4027488" y="4460132"/>
            <a:ext cx="1371600" cy="253916"/>
          </a:xfrm>
          <a:prstGeom prst="rect">
            <a:avLst/>
          </a:prstGeom>
          <a:noFill/>
        </p:spPr>
        <p:txBody>
          <a:bodyPr wrap="square" rtlCol="0">
            <a:spAutoFit/>
          </a:bodyPr>
          <a:lstStyle/>
          <a:p>
            <a:pPr>
              <a:spcAft>
                <a:spcPts val="300"/>
              </a:spcAft>
            </a:pPr>
            <a:r>
              <a:rPr lang="en-US" sz="1050" dirty="0"/>
              <a:t>Jenna Bowman</a:t>
            </a:r>
          </a:p>
        </p:txBody>
      </p:sp>
      <p:sp>
        <p:nvSpPr>
          <p:cNvPr id="47" name="TextBox 46"/>
          <p:cNvSpPr txBox="1"/>
          <p:nvPr/>
        </p:nvSpPr>
        <p:spPr>
          <a:xfrm>
            <a:off x="5002319" y="4126214"/>
            <a:ext cx="1371600" cy="253916"/>
          </a:xfrm>
          <a:prstGeom prst="rect">
            <a:avLst/>
          </a:prstGeom>
          <a:noFill/>
        </p:spPr>
        <p:txBody>
          <a:bodyPr wrap="square" rtlCol="0">
            <a:spAutoFit/>
          </a:bodyPr>
          <a:lstStyle/>
          <a:p>
            <a:pPr>
              <a:spcAft>
                <a:spcPts val="300"/>
              </a:spcAft>
            </a:pPr>
            <a:r>
              <a:rPr lang="en-US" sz="1050" dirty="0"/>
              <a:t>TBD</a:t>
            </a:r>
          </a:p>
        </p:txBody>
      </p:sp>
      <p:sp>
        <p:nvSpPr>
          <p:cNvPr id="55" name="TextBox 54"/>
          <p:cNvSpPr txBox="1"/>
          <p:nvPr/>
        </p:nvSpPr>
        <p:spPr>
          <a:xfrm>
            <a:off x="6304492" y="4434690"/>
            <a:ext cx="1371600" cy="253916"/>
          </a:xfrm>
          <a:prstGeom prst="rect">
            <a:avLst/>
          </a:prstGeom>
          <a:noFill/>
        </p:spPr>
        <p:txBody>
          <a:bodyPr wrap="square" rtlCol="0">
            <a:spAutoFit/>
          </a:bodyPr>
          <a:lstStyle/>
          <a:p>
            <a:pPr>
              <a:spcAft>
                <a:spcPts val="300"/>
              </a:spcAft>
            </a:pPr>
            <a:r>
              <a:rPr lang="en-US" sz="1050" dirty="0"/>
              <a:t>Catherine Bradley</a:t>
            </a:r>
          </a:p>
        </p:txBody>
      </p:sp>
      <p:sp>
        <p:nvSpPr>
          <p:cNvPr id="56" name="TextBox 55"/>
          <p:cNvSpPr txBox="1"/>
          <p:nvPr/>
        </p:nvSpPr>
        <p:spPr>
          <a:xfrm>
            <a:off x="7299450" y="4126214"/>
            <a:ext cx="1371600" cy="253916"/>
          </a:xfrm>
          <a:prstGeom prst="rect">
            <a:avLst/>
          </a:prstGeom>
          <a:noFill/>
        </p:spPr>
        <p:txBody>
          <a:bodyPr wrap="square" rtlCol="0">
            <a:spAutoFit/>
          </a:bodyPr>
          <a:lstStyle/>
          <a:p>
            <a:pPr>
              <a:spcAft>
                <a:spcPts val="300"/>
              </a:spcAft>
            </a:pPr>
            <a:r>
              <a:rPr lang="en-US" sz="1050" dirty="0"/>
              <a:t>Catherine Bradley</a:t>
            </a:r>
          </a:p>
        </p:txBody>
      </p:sp>
      <p:sp>
        <p:nvSpPr>
          <p:cNvPr id="57" name="TextBox 56"/>
          <p:cNvSpPr txBox="1"/>
          <p:nvPr/>
        </p:nvSpPr>
        <p:spPr>
          <a:xfrm>
            <a:off x="8550804" y="4434690"/>
            <a:ext cx="1371600" cy="253916"/>
          </a:xfrm>
          <a:prstGeom prst="rect">
            <a:avLst/>
          </a:prstGeom>
          <a:noFill/>
        </p:spPr>
        <p:txBody>
          <a:bodyPr wrap="square" rtlCol="0">
            <a:spAutoFit/>
          </a:bodyPr>
          <a:lstStyle/>
          <a:p>
            <a:pPr>
              <a:spcAft>
                <a:spcPts val="300"/>
              </a:spcAft>
            </a:pPr>
            <a:r>
              <a:rPr lang="en-US" sz="1050" dirty="0"/>
              <a:t>Martha Hodgson</a:t>
            </a:r>
          </a:p>
        </p:txBody>
      </p:sp>
      <p:sp>
        <p:nvSpPr>
          <p:cNvPr id="31" name="TextBox 30"/>
          <p:cNvSpPr txBox="1"/>
          <p:nvPr/>
        </p:nvSpPr>
        <p:spPr>
          <a:xfrm>
            <a:off x="4917123" y="4789705"/>
            <a:ext cx="2297132" cy="400110"/>
          </a:xfrm>
          <a:prstGeom prst="rect">
            <a:avLst/>
          </a:prstGeom>
          <a:solidFill>
            <a:schemeClr val="bg1"/>
          </a:solidFill>
          <a:ln>
            <a:solidFill>
              <a:schemeClr val="accent2">
                <a:lumMod val="60000"/>
                <a:lumOff val="40000"/>
              </a:schemeClr>
            </a:solidFill>
            <a:prstDash val="solid"/>
          </a:ln>
        </p:spPr>
        <p:txBody>
          <a:bodyPr wrap="square" rtlCol="0">
            <a:spAutoFit/>
          </a:bodyPr>
          <a:lstStyle/>
          <a:p>
            <a:pPr algn="ctr"/>
            <a:r>
              <a:rPr lang="en-US" sz="2000" b="1" dirty="0">
                <a:solidFill>
                  <a:schemeClr val="bg1">
                    <a:lumMod val="50000"/>
                  </a:schemeClr>
                </a:solidFill>
              </a:rPr>
              <a:t>ENGINEERING</a:t>
            </a:r>
          </a:p>
        </p:txBody>
      </p:sp>
      <p:sp>
        <p:nvSpPr>
          <p:cNvPr id="59" name="TextBox 58"/>
          <p:cNvSpPr txBox="1"/>
          <p:nvPr/>
        </p:nvSpPr>
        <p:spPr>
          <a:xfrm>
            <a:off x="9220200" y="4994850"/>
            <a:ext cx="1295400" cy="215444"/>
          </a:xfrm>
          <a:prstGeom prst="rect">
            <a:avLst/>
          </a:prstGeom>
          <a:noFill/>
        </p:spPr>
        <p:txBody>
          <a:bodyPr wrap="square" rtlCol="0">
            <a:spAutoFit/>
          </a:bodyPr>
          <a:lstStyle/>
          <a:p>
            <a:r>
              <a:rPr lang="en-US" sz="800" b="1" dirty="0">
                <a:solidFill>
                  <a:schemeClr val="bg1">
                    <a:lumMod val="50000"/>
                  </a:schemeClr>
                </a:solidFill>
              </a:rPr>
              <a:t>NOTES: * Primary Contact</a:t>
            </a:r>
          </a:p>
        </p:txBody>
      </p:sp>
      <p:grpSp>
        <p:nvGrpSpPr>
          <p:cNvPr id="15" name="Group 14"/>
          <p:cNvGrpSpPr/>
          <p:nvPr/>
        </p:nvGrpSpPr>
        <p:grpSpPr>
          <a:xfrm>
            <a:off x="2209800" y="5334001"/>
            <a:ext cx="3801004" cy="768673"/>
            <a:chOff x="161396" y="5365350"/>
            <a:chExt cx="3801004" cy="768673"/>
          </a:xfrm>
        </p:grpSpPr>
        <p:sp>
          <p:nvSpPr>
            <p:cNvPr id="14" name="Rectangle 13"/>
            <p:cNvSpPr/>
            <p:nvPr/>
          </p:nvSpPr>
          <p:spPr>
            <a:xfrm>
              <a:off x="351896" y="5483963"/>
              <a:ext cx="3610504" cy="650060"/>
            </a:xfrm>
            <a:prstGeom prst="rect">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438400" y="5479998"/>
              <a:ext cx="1524000" cy="654025"/>
            </a:xfrm>
            <a:prstGeom prst="rect">
              <a:avLst/>
            </a:prstGeom>
            <a:noFill/>
            <a:ln>
              <a:noFill/>
            </a:ln>
          </p:spPr>
          <p:txBody>
            <a:bodyPr wrap="square" rtlCol="0">
              <a:spAutoFit/>
            </a:bodyPr>
            <a:lstStyle/>
            <a:p>
              <a:pPr marL="171450" indent="-171450">
                <a:spcAft>
                  <a:spcPts val="300"/>
                </a:spcAft>
                <a:buFont typeface="Arial" pitchFamily="34" charset="0"/>
                <a:buChar char="•"/>
              </a:pPr>
              <a:r>
                <a:rPr lang="en-US" sz="1050" dirty="0"/>
                <a:t>Marjorie Kirby</a:t>
              </a:r>
            </a:p>
            <a:p>
              <a:pPr marL="171450" indent="-171450">
                <a:spcAft>
                  <a:spcPts val="300"/>
                </a:spcAft>
                <a:buFont typeface="Arial" pitchFamily="34" charset="0"/>
                <a:buChar char="•"/>
              </a:pPr>
              <a:r>
                <a:rPr lang="en-US" sz="1050" dirty="0"/>
                <a:t>Victor </a:t>
              </a:r>
              <a:r>
                <a:rPr lang="en-US" sz="1050" dirty="0" err="1"/>
                <a:t>Muchuruza</a:t>
              </a:r>
              <a:endParaRPr lang="en-US" sz="1050" dirty="0"/>
            </a:p>
            <a:p>
              <a:pPr marL="171450" indent="-171450">
                <a:spcAft>
                  <a:spcPts val="300"/>
                </a:spcAft>
                <a:buFont typeface="Arial" pitchFamily="34" charset="0"/>
                <a:buChar char="•"/>
              </a:pPr>
              <a:r>
                <a:rPr lang="en-US" sz="1050" dirty="0"/>
                <a:t>Xavier Pagan</a:t>
              </a:r>
            </a:p>
          </p:txBody>
        </p:sp>
        <p:sp>
          <p:nvSpPr>
            <p:cNvPr id="62" name="TextBox 61"/>
            <p:cNvSpPr txBox="1"/>
            <p:nvPr/>
          </p:nvSpPr>
          <p:spPr>
            <a:xfrm>
              <a:off x="161396" y="5365350"/>
              <a:ext cx="2277004" cy="253916"/>
            </a:xfrm>
            <a:prstGeom prst="rect">
              <a:avLst/>
            </a:prstGeom>
            <a:solidFill>
              <a:schemeClr val="bg1"/>
            </a:solidFill>
            <a:ln>
              <a:solidFill>
                <a:schemeClr val="bg1">
                  <a:lumMod val="50000"/>
                </a:schemeClr>
              </a:solidFill>
              <a:prstDash val="solid"/>
            </a:ln>
          </p:spPr>
          <p:txBody>
            <a:bodyPr wrap="square" rtlCol="0">
              <a:spAutoFit/>
            </a:bodyPr>
            <a:lstStyle/>
            <a:p>
              <a:pPr algn="ctr">
                <a:spcAft>
                  <a:spcPts val="600"/>
                </a:spcAft>
              </a:pPr>
              <a:r>
                <a:rPr lang="en-US" sz="1050" b="1" dirty="0">
                  <a:solidFill>
                    <a:schemeClr val="bg1">
                      <a:lumMod val="50000"/>
                    </a:schemeClr>
                  </a:solidFill>
                </a:rPr>
                <a:t>Administrator Support to all Districts</a:t>
              </a:r>
            </a:p>
          </p:txBody>
        </p:sp>
      </p:grpSp>
      <p:grpSp>
        <p:nvGrpSpPr>
          <p:cNvPr id="64" name="Group 63"/>
          <p:cNvGrpSpPr/>
          <p:nvPr/>
        </p:nvGrpSpPr>
        <p:grpSpPr>
          <a:xfrm>
            <a:off x="6266394" y="5344406"/>
            <a:ext cx="3801003" cy="368564"/>
            <a:chOff x="161397" y="5365350"/>
            <a:chExt cx="3801003" cy="368564"/>
          </a:xfrm>
        </p:grpSpPr>
        <p:sp>
          <p:nvSpPr>
            <p:cNvPr id="65" name="Rectangle 64"/>
            <p:cNvSpPr/>
            <p:nvPr/>
          </p:nvSpPr>
          <p:spPr>
            <a:xfrm>
              <a:off x="351896" y="5483963"/>
              <a:ext cx="3610504" cy="249951"/>
            </a:xfrm>
            <a:prstGeom prst="rect">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1949715" y="5479998"/>
              <a:ext cx="2012685" cy="253916"/>
            </a:xfrm>
            <a:prstGeom prst="rect">
              <a:avLst/>
            </a:prstGeom>
            <a:noFill/>
          </p:spPr>
          <p:txBody>
            <a:bodyPr wrap="square" rtlCol="0">
              <a:spAutoFit/>
            </a:bodyPr>
            <a:lstStyle/>
            <a:p>
              <a:pPr marL="171450" indent="-171450">
                <a:spcAft>
                  <a:spcPts val="300"/>
                </a:spcAft>
                <a:buFont typeface="Arial" pitchFamily="34" charset="0"/>
                <a:buChar char="•"/>
              </a:pPr>
              <a:r>
                <a:rPr lang="en-US" sz="1050" dirty="0"/>
                <a:t>Kathleen </a:t>
              </a:r>
              <a:r>
                <a:rPr lang="en-US" sz="1050" dirty="0" err="1"/>
                <a:t>Toolan</a:t>
              </a:r>
              <a:endParaRPr lang="en-US" sz="1050" dirty="0"/>
            </a:p>
          </p:txBody>
        </p:sp>
        <p:sp>
          <p:nvSpPr>
            <p:cNvPr id="67" name="TextBox 66"/>
            <p:cNvSpPr txBox="1"/>
            <p:nvPr/>
          </p:nvSpPr>
          <p:spPr>
            <a:xfrm>
              <a:off x="161397" y="5365350"/>
              <a:ext cx="1788318" cy="253916"/>
            </a:xfrm>
            <a:prstGeom prst="rect">
              <a:avLst/>
            </a:prstGeom>
            <a:solidFill>
              <a:schemeClr val="bg1"/>
            </a:solidFill>
            <a:ln>
              <a:solidFill>
                <a:schemeClr val="bg1">
                  <a:lumMod val="50000"/>
                </a:schemeClr>
              </a:solidFill>
              <a:prstDash val="solid"/>
            </a:ln>
          </p:spPr>
          <p:txBody>
            <a:bodyPr wrap="square" rtlCol="0">
              <a:spAutoFit/>
            </a:bodyPr>
            <a:lstStyle/>
            <a:p>
              <a:pPr algn="ctr">
                <a:spcAft>
                  <a:spcPts val="600"/>
                </a:spcAft>
              </a:pPr>
              <a:r>
                <a:rPr lang="en-US" sz="1050" b="1" dirty="0">
                  <a:solidFill>
                    <a:schemeClr val="bg1">
                      <a:lumMod val="50000"/>
                    </a:schemeClr>
                  </a:solidFill>
                </a:rPr>
                <a:t>Office of General Counsel</a:t>
              </a:r>
            </a:p>
          </p:txBody>
        </p:sp>
      </p:grpSp>
    </p:spTree>
    <p:extLst>
      <p:ext uri="{BB962C8B-B14F-4D97-AF65-F5344CB8AC3E}">
        <p14:creationId xmlns:p14="http://schemas.microsoft.com/office/powerpoint/2010/main" val="3668500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NEPA Document Review Process Flowchart</a:t>
            </a:r>
          </a:p>
        </p:txBody>
      </p:sp>
      <p:sp>
        <p:nvSpPr>
          <p:cNvPr id="3" name="Slide Number Placeholder 2"/>
          <p:cNvSpPr>
            <a:spLocks noGrp="1"/>
          </p:cNvSpPr>
          <p:nvPr>
            <p:ph type="sldNum" sz="quarter" idx="12"/>
          </p:nvPr>
        </p:nvSpPr>
        <p:spPr>
          <a:xfrm>
            <a:off x="8534400" y="6425964"/>
            <a:ext cx="533400" cy="365125"/>
          </a:xfrm>
        </p:spPr>
        <p:txBody>
          <a:bodyPr/>
          <a:lstStyle/>
          <a:p>
            <a:fld id="{C36A997D-243A-4F89-9286-B2689FAEAD31}" type="slidenum">
              <a:rPr lang="en-US" smtClean="0"/>
              <a:t>34</a:t>
            </a:fld>
            <a:endParaRPr lang="en-US"/>
          </a:p>
        </p:txBody>
      </p:sp>
      <p:graphicFrame>
        <p:nvGraphicFramePr>
          <p:cNvPr id="48" name="Diagram 47"/>
          <p:cNvGraphicFramePr/>
          <p:nvPr/>
        </p:nvGraphicFramePr>
        <p:xfrm>
          <a:off x="1752600" y="1181100"/>
          <a:ext cx="8763000" cy="215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9" name="Rectangle 48"/>
          <p:cNvSpPr/>
          <p:nvPr/>
        </p:nvSpPr>
        <p:spPr>
          <a:xfrm>
            <a:off x="1775460" y="1460500"/>
            <a:ext cx="1295400" cy="961430"/>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722120" y="1737313"/>
            <a:ext cx="1424940" cy="338554"/>
          </a:xfrm>
          <a:prstGeom prst="rect">
            <a:avLst/>
          </a:prstGeom>
          <a:noFill/>
        </p:spPr>
        <p:txBody>
          <a:bodyPr wrap="square" rtlCol="0">
            <a:spAutoFit/>
          </a:bodyPr>
          <a:lstStyle/>
          <a:p>
            <a:pPr algn="ctr"/>
            <a:r>
              <a:rPr lang="en-US" sz="800" b="1" dirty="0"/>
              <a:t>STATE ENVIRONMENTAL PROCESS ADMINISTRATOR</a:t>
            </a:r>
          </a:p>
        </p:txBody>
      </p:sp>
      <p:sp>
        <p:nvSpPr>
          <p:cNvPr id="51" name="Rectangle 50"/>
          <p:cNvSpPr/>
          <p:nvPr/>
        </p:nvSpPr>
        <p:spPr>
          <a:xfrm>
            <a:off x="3619500" y="1460500"/>
            <a:ext cx="1295400" cy="961430"/>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566160" y="1531204"/>
            <a:ext cx="1424940" cy="830997"/>
          </a:xfrm>
          <a:prstGeom prst="rect">
            <a:avLst/>
          </a:prstGeom>
          <a:noFill/>
        </p:spPr>
        <p:txBody>
          <a:bodyPr wrap="square" rtlCol="0">
            <a:spAutoFit/>
          </a:bodyPr>
          <a:lstStyle/>
          <a:p>
            <a:pPr algn="ctr"/>
            <a:r>
              <a:rPr lang="en-US" sz="800" b="1" dirty="0"/>
              <a:t>ASSIGN OEM PROJECT LEAD REVIEW TEAM</a:t>
            </a:r>
          </a:p>
          <a:p>
            <a:pPr algn="ctr"/>
            <a:r>
              <a:rPr lang="en-US" sz="800" dirty="0"/>
              <a:t>(AT THE BEGINNING OF PROJECT DEVELOPMENT)</a:t>
            </a:r>
          </a:p>
          <a:p>
            <a:pPr algn="ctr"/>
            <a:r>
              <a:rPr lang="en-US" sz="800" dirty="0"/>
              <a:t>1 Engineer / 1 Environmental Analyst</a:t>
            </a:r>
          </a:p>
        </p:txBody>
      </p:sp>
      <p:sp>
        <p:nvSpPr>
          <p:cNvPr id="53" name="Rectangle 52"/>
          <p:cNvSpPr/>
          <p:nvPr/>
        </p:nvSpPr>
        <p:spPr>
          <a:xfrm>
            <a:off x="5486400" y="1460500"/>
            <a:ext cx="1295400" cy="961430"/>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421630" y="1706350"/>
            <a:ext cx="1424940" cy="461665"/>
          </a:xfrm>
          <a:prstGeom prst="rect">
            <a:avLst/>
          </a:prstGeom>
          <a:noFill/>
        </p:spPr>
        <p:txBody>
          <a:bodyPr wrap="square" rtlCol="0">
            <a:spAutoFit/>
          </a:bodyPr>
          <a:lstStyle/>
          <a:p>
            <a:pPr algn="ctr"/>
            <a:r>
              <a:rPr lang="en-US" sz="800" b="1" dirty="0"/>
              <a:t>COORDINATE WITH DISTRICTS TO DETERMINE PROJECT ISSUES</a:t>
            </a:r>
          </a:p>
        </p:txBody>
      </p:sp>
      <p:sp>
        <p:nvSpPr>
          <p:cNvPr id="56" name="TextBox 55"/>
          <p:cNvSpPr txBox="1"/>
          <p:nvPr/>
        </p:nvSpPr>
        <p:spPr>
          <a:xfrm>
            <a:off x="7308719" y="1829460"/>
            <a:ext cx="1424940" cy="338554"/>
          </a:xfrm>
          <a:prstGeom prst="rect">
            <a:avLst/>
          </a:prstGeom>
          <a:noFill/>
        </p:spPr>
        <p:txBody>
          <a:bodyPr wrap="square" rtlCol="0">
            <a:spAutoFit/>
          </a:bodyPr>
          <a:lstStyle/>
          <a:p>
            <a:pPr algn="ctr"/>
            <a:r>
              <a:rPr lang="en-US" sz="800" b="1" dirty="0"/>
              <a:t>EVALUATE</a:t>
            </a:r>
          </a:p>
          <a:p>
            <a:pPr algn="ctr"/>
            <a:r>
              <a:rPr lang="en-US" sz="800" b="1" dirty="0"/>
              <a:t>CLASS OF ACTION</a:t>
            </a:r>
          </a:p>
        </p:txBody>
      </p:sp>
      <p:sp>
        <p:nvSpPr>
          <p:cNvPr id="57" name="Rectangle 56"/>
          <p:cNvSpPr/>
          <p:nvPr/>
        </p:nvSpPr>
        <p:spPr>
          <a:xfrm>
            <a:off x="9189720" y="1452619"/>
            <a:ext cx="1295400" cy="961430"/>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9124950" y="1679419"/>
            <a:ext cx="1424940" cy="461665"/>
          </a:xfrm>
          <a:prstGeom prst="rect">
            <a:avLst/>
          </a:prstGeom>
          <a:noFill/>
        </p:spPr>
        <p:txBody>
          <a:bodyPr wrap="square" rtlCol="0">
            <a:spAutoFit/>
          </a:bodyPr>
          <a:lstStyle/>
          <a:p>
            <a:pPr algn="ctr"/>
            <a:r>
              <a:rPr lang="en-US" sz="800" b="1" dirty="0"/>
              <a:t>ASSIGN SUBJECT </a:t>
            </a:r>
          </a:p>
          <a:p>
            <a:pPr algn="ctr"/>
            <a:r>
              <a:rPr lang="en-US" sz="800" b="1" dirty="0"/>
              <a:t>MATTER EXPERTS (SME) AS NECESSARY</a:t>
            </a:r>
          </a:p>
        </p:txBody>
      </p:sp>
      <p:graphicFrame>
        <p:nvGraphicFramePr>
          <p:cNvPr id="59" name="Diagram 58"/>
          <p:cNvGraphicFramePr/>
          <p:nvPr/>
        </p:nvGraphicFramePr>
        <p:xfrm>
          <a:off x="1752600" y="2838828"/>
          <a:ext cx="8763000" cy="2015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60" name="Group 59"/>
          <p:cNvGrpSpPr/>
          <p:nvPr/>
        </p:nvGrpSpPr>
        <p:grpSpPr>
          <a:xfrm rot="16200000">
            <a:off x="10133749" y="2467865"/>
            <a:ext cx="281203" cy="328954"/>
            <a:chOff x="7034361" y="13322"/>
            <a:chExt cx="281203" cy="328954"/>
          </a:xfrm>
          <a:solidFill>
            <a:schemeClr val="bg1">
              <a:lumMod val="50000"/>
            </a:schemeClr>
          </a:solidFill>
        </p:grpSpPr>
        <p:sp>
          <p:nvSpPr>
            <p:cNvPr id="61" name="Right Arrow 60"/>
            <p:cNvSpPr/>
            <p:nvPr/>
          </p:nvSpPr>
          <p:spPr>
            <a:xfrm flipH="1">
              <a:off x="7034361" y="13322"/>
              <a:ext cx="281203" cy="32895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62" name="Right Arrow 4"/>
            <p:cNvSpPr/>
            <p:nvPr/>
          </p:nvSpPr>
          <p:spPr>
            <a:xfrm>
              <a:off x="7118722" y="79113"/>
              <a:ext cx="196842" cy="1973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77850">
                <a:lnSpc>
                  <a:spcPct val="90000"/>
                </a:lnSpc>
                <a:spcBef>
                  <a:spcPct val="0"/>
                </a:spcBef>
                <a:spcAft>
                  <a:spcPct val="35000"/>
                </a:spcAft>
              </a:pPr>
              <a:endParaRPr lang="en-US" sz="1300"/>
            </a:p>
          </p:txBody>
        </p:sp>
      </p:grpSp>
      <p:sp>
        <p:nvSpPr>
          <p:cNvPr id="63" name="Rectangle 62"/>
          <p:cNvSpPr/>
          <p:nvPr/>
        </p:nvSpPr>
        <p:spPr>
          <a:xfrm>
            <a:off x="9464040" y="3109009"/>
            <a:ext cx="1013460" cy="961430"/>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851970" y="3193555"/>
            <a:ext cx="1169670" cy="830997"/>
          </a:xfrm>
          <a:prstGeom prst="rect">
            <a:avLst/>
          </a:prstGeom>
          <a:noFill/>
        </p:spPr>
        <p:txBody>
          <a:bodyPr wrap="square" rtlCol="0">
            <a:spAutoFit/>
          </a:bodyPr>
          <a:lstStyle/>
          <a:p>
            <a:pPr algn="ctr"/>
            <a:r>
              <a:rPr lang="en-US" sz="800" b="1" dirty="0"/>
              <a:t>DISTRICT QUALITY CONTROL CERTIFICATION </a:t>
            </a:r>
          </a:p>
          <a:p>
            <a:pPr algn="ctr"/>
            <a:r>
              <a:rPr lang="en-US" sz="800" b="1" dirty="0"/>
              <a:t>PRIOR TO SUBMITTAL TO OEM AND LEGAL </a:t>
            </a:r>
          </a:p>
          <a:p>
            <a:pPr algn="ctr"/>
            <a:r>
              <a:rPr lang="en-US" sz="800" b="1" dirty="0"/>
              <a:t>(1)</a:t>
            </a:r>
          </a:p>
        </p:txBody>
      </p:sp>
      <p:sp>
        <p:nvSpPr>
          <p:cNvPr id="65" name="Rectangle 64"/>
          <p:cNvSpPr/>
          <p:nvPr/>
        </p:nvSpPr>
        <p:spPr>
          <a:xfrm>
            <a:off x="6382630" y="3109009"/>
            <a:ext cx="1008771" cy="961430"/>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6347461" y="3296322"/>
            <a:ext cx="1073541" cy="584775"/>
          </a:xfrm>
          <a:prstGeom prst="rect">
            <a:avLst/>
          </a:prstGeom>
          <a:noFill/>
        </p:spPr>
        <p:txBody>
          <a:bodyPr wrap="square" rtlCol="0">
            <a:spAutoFit/>
          </a:bodyPr>
          <a:lstStyle/>
          <a:p>
            <a:pPr algn="ctr"/>
            <a:r>
              <a:rPr lang="en-US" sz="800" b="1" dirty="0"/>
              <a:t>DISTRICT UPLOADS DRAFT DOCUMENTS INTO ELECTRONIC REVIEW SYSTEM</a:t>
            </a:r>
          </a:p>
        </p:txBody>
      </p:sp>
      <p:sp>
        <p:nvSpPr>
          <p:cNvPr id="23" name="Rectangle 22"/>
          <p:cNvSpPr/>
          <p:nvPr/>
        </p:nvSpPr>
        <p:spPr>
          <a:xfrm rot="2700000">
            <a:off x="4991230" y="3258329"/>
            <a:ext cx="852613" cy="830308"/>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702420" y="3317668"/>
            <a:ext cx="1424940" cy="830997"/>
          </a:xfrm>
          <a:prstGeom prst="rect">
            <a:avLst/>
          </a:prstGeom>
          <a:noFill/>
        </p:spPr>
        <p:txBody>
          <a:bodyPr wrap="square" rtlCol="0">
            <a:spAutoFit/>
          </a:bodyPr>
          <a:lstStyle/>
          <a:p>
            <a:pPr algn="ctr"/>
            <a:r>
              <a:rPr lang="en-US" sz="800" b="1" dirty="0"/>
              <a:t>OEM LEAD </a:t>
            </a:r>
          </a:p>
          <a:p>
            <a:pPr algn="ctr"/>
            <a:r>
              <a:rPr lang="en-US" sz="800" b="1" dirty="0"/>
              <a:t>REVIEW TEAM</a:t>
            </a:r>
            <a:r>
              <a:rPr lang="en-US" sz="800" dirty="0"/>
              <a:t> </a:t>
            </a:r>
          </a:p>
          <a:p>
            <a:pPr algn="ctr"/>
            <a:r>
              <a:rPr lang="en-US" sz="800" dirty="0"/>
              <a:t>confirms </a:t>
            </a:r>
          </a:p>
          <a:p>
            <a:pPr algn="ctr"/>
            <a:r>
              <a:rPr lang="en-US" sz="800" dirty="0"/>
              <a:t>documents are</a:t>
            </a:r>
          </a:p>
          <a:p>
            <a:pPr algn="ctr"/>
            <a:r>
              <a:rPr lang="en-US" sz="800" dirty="0"/>
              <a:t> ready for</a:t>
            </a:r>
          </a:p>
          <a:p>
            <a:pPr algn="ctr"/>
            <a:r>
              <a:rPr lang="en-US" sz="800" dirty="0"/>
              <a:t> review</a:t>
            </a:r>
          </a:p>
        </p:txBody>
      </p:sp>
      <p:sp>
        <p:nvSpPr>
          <p:cNvPr id="27" name="Rectangle 26"/>
          <p:cNvSpPr/>
          <p:nvPr/>
        </p:nvSpPr>
        <p:spPr>
          <a:xfrm>
            <a:off x="3307080" y="3108961"/>
            <a:ext cx="1066800" cy="961430"/>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202305" y="3266511"/>
            <a:ext cx="1276350" cy="584775"/>
          </a:xfrm>
          <a:prstGeom prst="rect">
            <a:avLst/>
          </a:prstGeom>
          <a:noFill/>
        </p:spPr>
        <p:txBody>
          <a:bodyPr wrap="square" rtlCol="0">
            <a:spAutoFit/>
          </a:bodyPr>
          <a:lstStyle/>
          <a:p>
            <a:pPr algn="ctr"/>
            <a:r>
              <a:rPr lang="en-US" sz="800" b="1" dirty="0"/>
              <a:t>DISTRICT PROJECT BRIEFING FOR OEM</a:t>
            </a:r>
          </a:p>
          <a:p>
            <a:pPr algn="ctr"/>
            <a:r>
              <a:rPr lang="en-US" sz="800" b="1" dirty="0"/>
              <a:t>AND </a:t>
            </a:r>
          </a:p>
          <a:p>
            <a:pPr algn="ctr"/>
            <a:r>
              <a:rPr lang="en-US" sz="800" b="1" dirty="0"/>
              <a:t>LEGAL REVIEWERS</a:t>
            </a:r>
          </a:p>
        </p:txBody>
      </p:sp>
      <p:sp>
        <p:nvSpPr>
          <p:cNvPr id="29" name="Rectangle 28"/>
          <p:cNvSpPr/>
          <p:nvPr/>
        </p:nvSpPr>
        <p:spPr>
          <a:xfrm>
            <a:off x="1786890" y="3108961"/>
            <a:ext cx="1032510" cy="961430"/>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48790" y="3124201"/>
            <a:ext cx="1097280" cy="954107"/>
          </a:xfrm>
          <a:prstGeom prst="rect">
            <a:avLst/>
          </a:prstGeom>
          <a:noFill/>
        </p:spPr>
        <p:txBody>
          <a:bodyPr wrap="square" rtlCol="0">
            <a:spAutoFit/>
          </a:bodyPr>
          <a:lstStyle/>
          <a:p>
            <a:pPr algn="ctr"/>
            <a:r>
              <a:rPr lang="en-US" sz="800" b="1" dirty="0"/>
              <a:t>OEM, LEGAL AND COOPERATING AGENCIES</a:t>
            </a:r>
          </a:p>
          <a:p>
            <a:pPr algn="ctr"/>
            <a:r>
              <a:rPr lang="en-US" sz="800" b="1" dirty="0"/>
              <a:t>30-DAY REVIEW      AND SUBMITTAL OF COMMENTS TO DISTRICT (2)</a:t>
            </a:r>
          </a:p>
        </p:txBody>
      </p:sp>
      <p:graphicFrame>
        <p:nvGraphicFramePr>
          <p:cNvPr id="31" name="Diagram 30"/>
          <p:cNvGraphicFramePr/>
          <p:nvPr/>
        </p:nvGraphicFramePr>
        <p:xfrm>
          <a:off x="1748790" y="4499664"/>
          <a:ext cx="8763000" cy="20155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3" name="TextBox 32"/>
          <p:cNvSpPr txBox="1"/>
          <p:nvPr/>
        </p:nvSpPr>
        <p:spPr>
          <a:xfrm>
            <a:off x="9372600" y="4969291"/>
            <a:ext cx="1097280" cy="707886"/>
          </a:xfrm>
          <a:prstGeom prst="rect">
            <a:avLst/>
          </a:prstGeom>
          <a:noFill/>
        </p:spPr>
        <p:txBody>
          <a:bodyPr wrap="square" rtlCol="0">
            <a:spAutoFit/>
          </a:bodyPr>
          <a:lstStyle/>
          <a:p>
            <a:pPr algn="ctr"/>
            <a:r>
              <a:rPr lang="en-US" sz="800" b="1" dirty="0"/>
              <a:t>DOCUMENT </a:t>
            </a:r>
          </a:p>
          <a:p>
            <a:pPr algn="ctr"/>
            <a:r>
              <a:rPr lang="en-US" sz="800" b="1" dirty="0"/>
              <a:t>SIGNED BY </a:t>
            </a:r>
          </a:p>
          <a:p>
            <a:pPr algn="ctr"/>
            <a:r>
              <a:rPr lang="en-US" sz="800" b="1" dirty="0"/>
              <a:t>DIRECTOR OF </a:t>
            </a:r>
          </a:p>
          <a:p>
            <a:pPr algn="ctr"/>
            <a:r>
              <a:rPr lang="en-US" sz="800" b="1" dirty="0"/>
              <a:t>OEM OR </a:t>
            </a:r>
          </a:p>
          <a:p>
            <a:pPr algn="ctr"/>
            <a:r>
              <a:rPr lang="en-US" sz="800" b="1" dirty="0"/>
              <a:t>DELEGATE</a:t>
            </a:r>
          </a:p>
        </p:txBody>
      </p:sp>
      <p:sp>
        <p:nvSpPr>
          <p:cNvPr id="37" name="TextBox 36"/>
          <p:cNvSpPr txBox="1"/>
          <p:nvPr/>
        </p:nvSpPr>
        <p:spPr>
          <a:xfrm>
            <a:off x="5427345" y="5034198"/>
            <a:ext cx="1424940" cy="461665"/>
          </a:xfrm>
          <a:prstGeom prst="rect">
            <a:avLst/>
          </a:prstGeom>
          <a:noFill/>
        </p:spPr>
        <p:txBody>
          <a:bodyPr wrap="square" rtlCol="0">
            <a:spAutoFit/>
          </a:bodyPr>
          <a:lstStyle/>
          <a:p>
            <a:pPr algn="ctr"/>
            <a:r>
              <a:rPr lang="en-US" sz="800" b="1" dirty="0"/>
              <a:t>LEGAL </a:t>
            </a:r>
          </a:p>
          <a:p>
            <a:pPr algn="ctr"/>
            <a:r>
              <a:rPr lang="en-US" sz="800" b="1" dirty="0"/>
              <a:t>SUFFICIENCY  REVIEW </a:t>
            </a:r>
          </a:p>
          <a:p>
            <a:pPr algn="ctr"/>
            <a:r>
              <a:rPr lang="en-US" sz="800" b="1" dirty="0"/>
              <a:t>IF REQUIRED</a:t>
            </a:r>
            <a:endParaRPr lang="en-US" sz="800" dirty="0"/>
          </a:p>
        </p:txBody>
      </p:sp>
      <p:sp>
        <p:nvSpPr>
          <p:cNvPr id="38" name="Rectangle 37"/>
          <p:cNvSpPr/>
          <p:nvPr/>
        </p:nvSpPr>
        <p:spPr>
          <a:xfrm>
            <a:off x="3628000" y="4767024"/>
            <a:ext cx="1286900" cy="1057573"/>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635180" y="4823172"/>
            <a:ext cx="1286900" cy="954107"/>
          </a:xfrm>
          <a:prstGeom prst="rect">
            <a:avLst/>
          </a:prstGeom>
          <a:noFill/>
        </p:spPr>
        <p:txBody>
          <a:bodyPr wrap="square" rtlCol="0">
            <a:spAutoFit/>
          </a:bodyPr>
          <a:lstStyle/>
          <a:p>
            <a:pPr algn="ctr"/>
            <a:r>
              <a:rPr lang="en-US" sz="800" b="1" dirty="0"/>
              <a:t>DISTRICT ADDRESSES COMMENTS AND DISTRICT ENVIRONMENTAL ADMINISTRATOR RESUBMITS FOR OEM APPROVAL</a:t>
            </a:r>
          </a:p>
        </p:txBody>
      </p:sp>
      <p:sp>
        <p:nvSpPr>
          <p:cNvPr id="40" name="Rectangle 39"/>
          <p:cNvSpPr/>
          <p:nvPr/>
        </p:nvSpPr>
        <p:spPr>
          <a:xfrm>
            <a:off x="1783080" y="4767024"/>
            <a:ext cx="1287780" cy="1057573"/>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800225" y="5064977"/>
            <a:ext cx="1253490" cy="461665"/>
          </a:xfrm>
          <a:prstGeom prst="rect">
            <a:avLst/>
          </a:prstGeom>
          <a:noFill/>
        </p:spPr>
        <p:txBody>
          <a:bodyPr wrap="square" rtlCol="0">
            <a:spAutoFit/>
          </a:bodyPr>
          <a:lstStyle/>
          <a:p>
            <a:pPr algn="ctr"/>
            <a:r>
              <a:rPr lang="en-US" sz="800" b="1" dirty="0"/>
              <a:t>COMMENT RESOLUTION MEETING WITH DISTRICT (OPTIONAL)</a:t>
            </a:r>
          </a:p>
        </p:txBody>
      </p:sp>
      <p:sp>
        <p:nvSpPr>
          <p:cNvPr id="43" name="Rectangle 42"/>
          <p:cNvSpPr/>
          <p:nvPr/>
        </p:nvSpPr>
        <p:spPr>
          <a:xfrm rot="2700000">
            <a:off x="7586359" y="1611154"/>
            <a:ext cx="852613" cy="830308"/>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rot="16200000">
            <a:off x="1810766" y="4144265"/>
            <a:ext cx="281203" cy="328954"/>
            <a:chOff x="7034361" y="13322"/>
            <a:chExt cx="281203" cy="328954"/>
          </a:xfrm>
          <a:solidFill>
            <a:schemeClr val="bg1">
              <a:lumMod val="50000"/>
            </a:schemeClr>
          </a:solidFill>
        </p:grpSpPr>
        <p:sp>
          <p:nvSpPr>
            <p:cNvPr id="45" name="Right Arrow 44"/>
            <p:cNvSpPr/>
            <p:nvPr/>
          </p:nvSpPr>
          <p:spPr>
            <a:xfrm flipH="1">
              <a:off x="7034361" y="13322"/>
              <a:ext cx="281203" cy="328954"/>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46" name="Right Arrow 4"/>
            <p:cNvSpPr/>
            <p:nvPr/>
          </p:nvSpPr>
          <p:spPr>
            <a:xfrm>
              <a:off x="7118722" y="79113"/>
              <a:ext cx="196842" cy="1973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77850">
                <a:lnSpc>
                  <a:spcPct val="90000"/>
                </a:lnSpc>
                <a:spcBef>
                  <a:spcPct val="0"/>
                </a:spcBef>
                <a:spcAft>
                  <a:spcPct val="35000"/>
                </a:spcAft>
              </a:pPr>
              <a:endParaRPr lang="en-US" sz="1300"/>
            </a:p>
          </p:txBody>
        </p:sp>
      </p:grpSp>
      <p:sp>
        <p:nvSpPr>
          <p:cNvPr id="67" name="Rectangle 66"/>
          <p:cNvSpPr/>
          <p:nvPr/>
        </p:nvSpPr>
        <p:spPr>
          <a:xfrm rot="2700000">
            <a:off x="9522726" y="4893728"/>
            <a:ext cx="792556" cy="787835"/>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497830" y="4767024"/>
            <a:ext cx="1283970" cy="1057573"/>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7350370" y="4757204"/>
            <a:ext cx="1245250" cy="1057573"/>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7932421" y="3108960"/>
            <a:ext cx="1008771" cy="961430"/>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9434000" y="3344134"/>
            <a:ext cx="1073541" cy="338554"/>
          </a:xfrm>
          <a:prstGeom prst="rect">
            <a:avLst/>
          </a:prstGeom>
          <a:noFill/>
        </p:spPr>
        <p:txBody>
          <a:bodyPr wrap="square" rtlCol="0">
            <a:spAutoFit/>
          </a:bodyPr>
          <a:lstStyle/>
          <a:p>
            <a:pPr algn="ctr"/>
            <a:r>
              <a:rPr lang="en-US" sz="800" b="1" dirty="0"/>
              <a:t>DISTRICT PREPARES DRAFT DOCUMENTS</a:t>
            </a:r>
          </a:p>
        </p:txBody>
      </p:sp>
      <p:sp>
        <p:nvSpPr>
          <p:cNvPr id="72" name="TextBox 71"/>
          <p:cNvSpPr txBox="1"/>
          <p:nvPr/>
        </p:nvSpPr>
        <p:spPr>
          <a:xfrm>
            <a:off x="7260525" y="4972644"/>
            <a:ext cx="1424940" cy="584775"/>
          </a:xfrm>
          <a:prstGeom prst="rect">
            <a:avLst/>
          </a:prstGeom>
          <a:noFill/>
        </p:spPr>
        <p:txBody>
          <a:bodyPr wrap="square" rtlCol="0">
            <a:spAutoFit/>
          </a:bodyPr>
          <a:lstStyle/>
          <a:p>
            <a:pPr algn="ctr"/>
            <a:r>
              <a:rPr lang="en-US" sz="800" b="1" dirty="0"/>
              <a:t>OEM AND LEGAL </a:t>
            </a:r>
          </a:p>
          <a:p>
            <a:pPr algn="ctr"/>
            <a:r>
              <a:rPr lang="en-US" sz="800" b="1" dirty="0"/>
              <a:t>CONFIRM DOCUMENT</a:t>
            </a:r>
          </a:p>
          <a:p>
            <a:pPr algn="ctr"/>
            <a:r>
              <a:rPr lang="en-US" sz="800" b="1" dirty="0"/>
              <a:t>IS READY FOR </a:t>
            </a:r>
          </a:p>
          <a:p>
            <a:pPr algn="ctr"/>
            <a:r>
              <a:rPr lang="en-US" sz="800" b="1" dirty="0"/>
              <a:t>SIGNATURE</a:t>
            </a:r>
            <a:endParaRPr lang="en-US" sz="800" dirty="0"/>
          </a:p>
        </p:txBody>
      </p:sp>
      <p:sp>
        <p:nvSpPr>
          <p:cNvPr id="5" name="TextBox 4"/>
          <p:cNvSpPr txBox="1"/>
          <p:nvPr/>
        </p:nvSpPr>
        <p:spPr>
          <a:xfrm>
            <a:off x="4702421" y="5943601"/>
            <a:ext cx="3318769" cy="461665"/>
          </a:xfrm>
          <a:prstGeom prst="rect">
            <a:avLst/>
          </a:prstGeom>
          <a:noFill/>
        </p:spPr>
        <p:txBody>
          <a:bodyPr wrap="square" rtlCol="0">
            <a:spAutoFit/>
          </a:bodyPr>
          <a:lstStyle/>
          <a:p>
            <a:r>
              <a:rPr lang="en-US" sz="800" b="1" dirty="0">
                <a:solidFill>
                  <a:schemeClr val="bg1">
                    <a:lumMod val="50000"/>
                  </a:schemeClr>
                </a:solidFill>
              </a:rPr>
              <a:t>NOTES:</a:t>
            </a:r>
          </a:p>
          <a:p>
            <a:pPr marL="228600" indent="-228600">
              <a:buAutoNum type="arabicPeriod"/>
            </a:pPr>
            <a:r>
              <a:rPr lang="en-US" sz="800" dirty="0">
                <a:solidFill>
                  <a:schemeClr val="bg1">
                    <a:lumMod val="50000"/>
                  </a:schemeClr>
                </a:solidFill>
              </a:rPr>
              <a:t>This process applies to Type 2 CEs (after public hearing), EAs and EISs.</a:t>
            </a:r>
          </a:p>
          <a:p>
            <a:pPr marL="228600" indent="-228600">
              <a:buAutoNum type="arabicPeriod"/>
            </a:pPr>
            <a:r>
              <a:rPr lang="en-US" sz="800" dirty="0">
                <a:solidFill>
                  <a:schemeClr val="bg1">
                    <a:lumMod val="50000"/>
                  </a:schemeClr>
                </a:solidFill>
              </a:rPr>
              <a:t>Legal Review of Type 2 CEs as appropriate.</a:t>
            </a:r>
          </a:p>
        </p:txBody>
      </p:sp>
    </p:spTree>
    <p:extLst>
      <p:ext uri="{BB962C8B-B14F-4D97-AF65-F5344CB8AC3E}">
        <p14:creationId xmlns:p14="http://schemas.microsoft.com/office/powerpoint/2010/main" val="1796653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NEPA Document Review Process Steps</a:t>
            </a:r>
          </a:p>
        </p:txBody>
      </p:sp>
      <p:sp>
        <p:nvSpPr>
          <p:cNvPr id="3" name="Slide Number Placeholder 2"/>
          <p:cNvSpPr>
            <a:spLocks noGrp="1"/>
          </p:cNvSpPr>
          <p:nvPr>
            <p:ph type="sldNum" sz="quarter" idx="12"/>
          </p:nvPr>
        </p:nvSpPr>
        <p:spPr>
          <a:xfrm>
            <a:off x="8534400" y="6425964"/>
            <a:ext cx="533400" cy="365125"/>
          </a:xfrm>
        </p:spPr>
        <p:txBody>
          <a:bodyPr/>
          <a:lstStyle/>
          <a:p>
            <a:fld id="{C36A997D-243A-4F89-9286-B2689FAEAD31}" type="slidenum">
              <a:rPr lang="en-US" smtClean="0"/>
              <a:t>35</a:t>
            </a:fld>
            <a:endParaRPr lang="en-US"/>
          </a:p>
        </p:txBody>
      </p:sp>
      <p:sp>
        <p:nvSpPr>
          <p:cNvPr id="4" name="Rectangle 3"/>
          <p:cNvSpPr/>
          <p:nvPr/>
        </p:nvSpPr>
        <p:spPr>
          <a:xfrm>
            <a:off x="1775460" y="1671702"/>
            <a:ext cx="1295400" cy="961430"/>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22120" y="1798474"/>
            <a:ext cx="1424940" cy="707886"/>
          </a:xfrm>
          <a:prstGeom prst="rect">
            <a:avLst/>
          </a:prstGeom>
          <a:noFill/>
        </p:spPr>
        <p:txBody>
          <a:bodyPr wrap="square" rtlCol="0">
            <a:spAutoFit/>
          </a:bodyPr>
          <a:lstStyle/>
          <a:p>
            <a:pPr algn="ctr"/>
            <a:r>
              <a:rPr lang="en-US" sz="1000" b="1" dirty="0"/>
              <a:t>STATE ENVIRONMENTAL PROCESS ADMINISTRATOR</a:t>
            </a:r>
          </a:p>
        </p:txBody>
      </p:sp>
      <p:grpSp>
        <p:nvGrpSpPr>
          <p:cNvPr id="6" name="Group 5"/>
          <p:cNvGrpSpPr/>
          <p:nvPr/>
        </p:nvGrpSpPr>
        <p:grpSpPr>
          <a:xfrm>
            <a:off x="1760593" y="1354202"/>
            <a:ext cx="1325135" cy="215274"/>
            <a:chOff x="8553" y="0"/>
            <a:chExt cx="1325135" cy="215274"/>
          </a:xfrm>
        </p:grpSpPr>
        <p:sp>
          <p:nvSpPr>
            <p:cNvPr id="7" name="Rectangle 6"/>
            <p:cNvSpPr/>
            <p:nvPr/>
          </p:nvSpPr>
          <p:spPr>
            <a:xfrm>
              <a:off x="8553" y="0"/>
              <a:ext cx="1325135" cy="215274"/>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ectangle 7"/>
            <p:cNvSpPr/>
            <p:nvPr/>
          </p:nvSpPr>
          <p:spPr>
            <a:xfrm>
              <a:off x="8553" y="0"/>
              <a:ext cx="1325135" cy="21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b="1" dirty="0"/>
                <a:t>STEP 1</a:t>
              </a:r>
            </a:p>
          </p:txBody>
        </p:sp>
      </p:grpSp>
      <p:sp>
        <p:nvSpPr>
          <p:cNvPr id="9" name="Content Placeholder 2"/>
          <p:cNvSpPr txBox="1">
            <a:spLocks/>
          </p:cNvSpPr>
          <p:nvPr/>
        </p:nvSpPr>
        <p:spPr>
          <a:xfrm>
            <a:off x="3147060" y="1371600"/>
            <a:ext cx="7292340" cy="4648200"/>
          </a:xfrm>
          <a:prstGeom prst="rect">
            <a:avLst/>
          </a:prstGeom>
          <a:ln w="19050">
            <a:solidFill>
              <a:schemeClr val="accent2"/>
            </a:solidFill>
            <a:prstDash val="dash"/>
          </a:ln>
        </p:spPr>
        <p:txBody>
          <a:bodyPr anchor="ctr">
            <a:normAutofit fontScale="85000" lnSpcReduction="20000"/>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t>State Environmental Process Administrator</a:t>
            </a:r>
          </a:p>
          <a:p>
            <a:pPr lvl="1"/>
            <a:r>
              <a:rPr lang="en-US" sz="2000" dirty="0"/>
              <a:t>Receives notification that a new project is coming online </a:t>
            </a:r>
          </a:p>
          <a:p>
            <a:pPr lvl="1"/>
            <a:r>
              <a:rPr lang="en-US" sz="2000" dirty="0"/>
              <a:t>Assigns OEM Project Coordinator (lead environmental scientist)</a:t>
            </a:r>
          </a:p>
          <a:p>
            <a:r>
              <a:rPr lang="en-US" b="1" dirty="0"/>
              <a:t>State Environmental Development Engineer assigns lead engineer</a:t>
            </a:r>
          </a:p>
          <a:p>
            <a:r>
              <a:rPr lang="en-US" b="1" dirty="0"/>
              <a:t>Review team consists of at least 1 Environmental Scientist / 1 Engineer</a:t>
            </a:r>
          </a:p>
          <a:p>
            <a:r>
              <a:rPr lang="en-US" b="1" dirty="0"/>
              <a:t>OEM Project Coordinator</a:t>
            </a:r>
          </a:p>
          <a:p>
            <a:pPr lvl="1"/>
            <a:r>
              <a:rPr lang="en-US" sz="2000" dirty="0"/>
              <a:t>Schedules introductory meeting with District</a:t>
            </a:r>
          </a:p>
          <a:p>
            <a:pPr lvl="1"/>
            <a:r>
              <a:rPr lang="en-US" sz="2000" dirty="0"/>
              <a:t>Assesses need for consultant support in review process </a:t>
            </a:r>
          </a:p>
          <a:p>
            <a:r>
              <a:rPr lang="en-US" b="1" dirty="0"/>
              <a:t>Meeting with District</a:t>
            </a:r>
          </a:p>
          <a:p>
            <a:pPr lvl="1"/>
            <a:r>
              <a:rPr lang="en-US" sz="2000" dirty="0"/>
              <a:t>Introduce District’s Project Core Team and OEM Review Team</a:t>
            </a:r>
          </a:p>
          <a:p>
            <a:pPr lvl="1"/>
            <a:r>
              <a:rPr lang="en-US" sz="2000" dirty="0"/>
              <a:t>Communicate mutual expectations about project</a:t>
            </a:r>
          </a:p>
          <a:p>
            <a:pPr lvl="1"/>
            <a:r>
              <a:rPr lang="en-US" sz="2000" dirty="0"/>
              <a:t>Discuss project schedule, review schedule and document review milestones</a:t>
            </a:r>
          </a:p>
          <a:p>
            <a:pPr lvl="1"/>
            <a:r>
              <a:rPr lang="en-US" sz="2000" dirty="0"/>
              <a:t>District provides project summary and issue discussion</a:t>
            </a:r>
          </a:p>
        </p:txBody>
      </p:sp>
      <p:sp>
        <p:nvSpPr>
          <p:cNvPr id="10" name="Rectangle 9"/>
          <p:cNvSpPr/>
          <p:nvPr/>
        </p:nvSpPr>
        <p:spPr>
          <a:xfrm>
            <a:off x="1775460" y="3327402"/>
            <a:ext cx="1295400" cy="961430"/>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22120" y="3531118"/>
            <a:ext cx="1424940" cy="553998"/>
          </a:xfrm>
          <a:prstGeom prst="rect">
            <a:avLst/>
          </a:prstGeom>
          <a:noFill/>
        </p:spPr>
        <p:txBody>
          <a:bodyPr wrap="square" rtlCol="0">
            <a:spAutoFit/>
          </a:bodyPr>
          <a:lstStyle/>
          <a:p>
            <a:pPr algn="ctr"/>
            <a:r>
              <a:rPr lang="en-US" sz="1000" b="1" dirty="0"/>
              <a:t>ASSIGN OEM</a:t>
            </a:r>
            <a:br>
              <a:rPr lang="en-US" sz="1000" b="1" dirty="0"/>
            </a:br>
            <a:r>
              <a:rPr lang="en-US" sz="1000" b="1" dirty="0"/>
              <a:t>PROJECT LEAD </a:t>
            </a:r>
            <a:br>
              <a:rPr lang="en-US" sz="1000" b="1" dirty="0"/>
            </a:br>
            <a:r>
              <a:rPr lang="en-US" sz="1000" b="1" dirty="0"/>
              <a:t>REVIEW TEAM</a:t>
            </a:r>
          </a:p>
        </p:txBody>
      </p:sp>
      <p:grpSp>
        <p:nvGrpSpPr>
          <p:cNvPr id="12" name="Group 11"/>
          <p:cNvGrpSpPr/>
          <p:nvPr/>
        </p:nvGrpSpPr>
        <p:grpSpPr>
          <a:xfrm>
            <a:off x="1760593" y="3009902"/>
            <a:ext cx="1325135" cy="215274"/>
            <a:chOff x="8553" y="0"/>
            <a:chExt cx="1325135" cy="215274"/>
          </a:xfrm>
        </p:grpSpPr>
        <p:sp>
          <p:nvSpPr>
            <p:cNvPr id="13" name="Rectangle 12"/>
            <p:cNvSpPr/>
            <p:nvPr/>
          </p:nvSpPr>
          <p:spPr>
            <a:xfrm>
              <a:off x="8553" y="0"/>
              <a:ext cx="1325135" cy="215274"/>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Rectangle 13"/>
            <p:cNvSpPr/>
            <p:nvPr/>
          </p:nvSpPr>
          <p:spPr>
            <a:xfrm>
              <a:off x="8553" y="0"/>
              <a:ext cx="1325135" cy="21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b="1" dirty="0"/>
                <a:t>STEP 2</a:t>
              </a:r>
            </a:p>
          </p:txBody>
        </p:sp>
      </p:grpSp>
      <p:sp>
        <p:nvSpPr>
          <p:cNvPr id="24" name="Rectangle 23"/>
          <p:cNvSpPr/>
          <p:nvPr/>
        </p:nvSpPr>
        <p:spPr>
          <a:xfrm>
            <a:off x="1788160" y="5058370"/>
            <a:ext cx="1295400" cy="961430"/>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734820" y="5185142"/>
            <a:ext cx="1424940" cy="707886"/>
          </a:xfrm>
          <a:prstGeom prst="rect">
            <a:avLst/>
          </a:prstGeom>
          <a:noFill/>
        </p:spPr>
        <p:txBody>
          <a:bodyPr wrap="square" rtlCol="0">
            <a:spAutoFit/>
          </a:bodyPr>
          <a:lstStyle/>
          <a:p>
            <a:pPr algn="ctr"/>
            <a:r>
              <a:rPr lang="en-US" sz="1000" b="1" dirty="0"/>
              <a:t>COORDINATE WITH DISTRICTS TO DETERMINE PROJECT ISSUES</a:t>
            </a:r>
          </a:p>
        </p:txBody>
      </p:sp>
      <p:grpSp>
        <p:nvGrpSpPr>
          <p:cNvPr id="26" name="Group 25"/>
          <p:cNvGrpSpPr/>
          <p:nvPr/>
        </p:nvGrpSpPr>
        <p:grpSpPr>
          <a:xfrm>
            <a:off x="1773293" y="4740870"/>
            <a:ext cx="1325135" cy="215274"/>
            <a:chOff x="8553" y="0"/>
            <a:chExt cx="1325135" cy="215274"/>
          </a:xfrm>
        </p:grpSpPr>
        <p:sp>
          <p:nvSpPr>
            <p:cNvPr id="27" name="Rectangle 26"/>
            <p:cNvSpPr/>
            <p:nvPr/>
          </p:nvSpPr>
          <p:spPr>
            <a:xfrm>
              <a:off x="8553" y="0"/>
              <a:ext cx="1325135" cy="215274"/>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8" name="Rectangle 27"/>
            <p:cNvSpPr/>
            <p:nvPr/>
          </p:nvSpPr>
          <p:spPr>
            <a:xfrm>
              <a:off x="8553" y="0"/>
              <a:ext cx="1325135" cy="21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b="1" dirty="0"/>
                <a:t>STEP 3</a:t>
              </a:r>
            </a:p>
          </p:txBody>
        </p:sp>
      </p:grpSp>
    </p:spTree>
    <p:extLst>
      <p:ext uri="{BB962C8B-B14F-4D97-AF65-F5344CB8AC3E}">
        <p14:creationId xmlns:p14="http://schemas.microsoft.com/office/powerpoint/2010/main" val="1921338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NEPA Document Review Process Steps</a:t>
            </a:r>
          </a:p>
        </p:txBody>
      </p:sp>
      <p:sp>
        <p:nvSpPr>
          <p:cNvPr id="3" name="Slide Number Placeholder 2"/>
          <p:cNvSpPr>
            <a:spLocks noGrp="1"/>
          </p:cNvSpPr>
          <p:nvPr>
            <p:ph type="sldNum" sz="quarter" idx="12"/>
          </p:nvPr>
        </p:nvSpPr>
        <p:spPr>
          <a:xfrm>
            <a:off x="8534400" y="6425964"/>
            <a:ext cx="533400" cy="365125"/>
          </a:xfrm>
        </p:spPr>
        <p:txBody>
          <a:bodyPr/>
          <a:lstStyle/>
          <a:p>
            <a:fld id="{C36A997D-243A-4F89-9286-B2689FAEAD31}" type="slidenum">
              <a:rPr lang="en-US" smtClean="0"/>
              <a:t>36</a:t>
            </a:fld>
            <a:endParaRPr lang="en-US"/>
          </a:p>
        </p:txBody>
      </p:sp>
      <p:sp>
        <p:nvSpPr>
          <p:cNvPr id="5" name="TextBox 4"/>
          <p:cNvSpPr txBox="1"/>
          <p:nvPr/>
        </p:nvSpPr>
        <p:spPr>
          <a:xfrm>
            <a:off x="1722120" y="2127330"/>
            <a:ext cx="1424940" cy="553998"/>
          </a:xfrm>
          <a:prstGeom prst="rect">
            <a:avLst/>
          </a:prstGeom>
          <a:noFill/>
        </p:spPr>
        <p:txBody>
          <a:bodyPr wrap="square" rtlCol="0">
            <a:spAutoFit/>
          </a:bodyPr>
          <a:lstStyle/>
          <a:p>
            <a:pPr algn="ctr"/>
            <a:r>
              <a:rPr lang="en-US" sz="1000" b="1" dirty="0"/>
              <a:t>EVALUATE</a:t>
            </a:r>
          </a:p>
          <a:p>
            <a:pPr algn="ctr"/>
            <a:r>
              <a:rPr lang="en-US" sz="1000" b="1" dirty="0"/>
              <a:t>CLASS OF </a:t>
            </a:r>
          </a:p>
          <a:p>
            <a:pPr algn="ctr"/>
            <a:r>
              <a:rPr lang="en-US" sz="1000" b="1" dirty="0"/>
              <a:t>ACTION</a:t>
            </a:r>
          </a:p>
        </p:txBody>
      </p:sp>
      <p:grpSp>
        <p:nvGrpSpPr>
          <p:cNvPr id="6" name="Group 5"/>
          <p:cNvGrpSpPr/>
          <p:nvPr/>
        </p:nvGrpSpPr>
        <p:grpSpPr>
          <a:xfrm>
            <a:off x="1760593" y="1507066"/>
            <a:ext cx="1325135" cy="215274"/>
            <a:chOff x="8553" y="0"/>
            <a:chExt cx="1325135" cy="215274"/>
          </a:xfrm>
        </p:grpSpPr>
        <p:sp>
          <p:nvSpPr>
            <p:cNvPr id="7" name="Rectangle 6"/>
            <p:cNvSpPr/>
            <p:nvPr/>
          </p:nvSpPr>
          <p:spPr>
            <a:xfrm>
              <a:off x="8553" y="0"/>
              <a:ext cx="1325135" cy="215274"/>
            </a:xfrm>
            <a:prstGeom prst="rect">
              <a:avLst/>
            </a:prstGeom>
            <a:solidFill>
              <a:srgbClr val="0DB1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ectangle 7"/>
            <p:cNvSpPr/>
            <p:nvPr/>
          </p:nvSpPr>
          <p:spPr>
            <a:xfrm>
              <a:off x="8553" y="0"/>
              <a:ext cx="1325135" cy="21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b="1" dirty="0"/>
                <a:t>STEP 4</a:t>
              </a:r>
            </a:p>
          </p:txBody>
        </p:sp>
      </p:grpSp>
      <p:sp>
        <p:nvSpPr>
          <p:cNvPr id="16" name="Rectangle 15"/>
          <p:cNvSpPr/>
          <p:nvPr/>
        </p:nvSpPr>
        <p:spPr>
          <a:xfrm>
            <a:off x="1775460" y="4508500"/>
            <a:ext cx="1295400" cy="961430"/>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722120" y="4712216"/>
            <a:ext cx="1424940" cy="553998"/>
          </a:xfrm>
          <a:prstGeom prst="rect">
            <a:avLst/>
          </a:prstGeom>
          <a:noFill/>
        </p:spPr>
        <p:txBody>
          <a:bodyPr wrap="square" rtlCol="0">
            <a:spAutoFit/>
          </a:bodyPr>
          <a:lstStyle/>
          <a:p>
            <a:pPr algn="ctr"/>
            <a:r>
              <a:rPr lang="en-US" sz="1000" b="1" dirty="0"/>
              <a:t>ASSIGN SUBJECT </a:t>
            </a:r>
          </a:p>
          <a:p>
            <a:pPr algn="ctr"/>
            <a:r>
              <a:rPr lang="en-US" sz="1000" b="1" dirty="0"/>
              <a:t>MATTER EXPERTS (SME) AS NECESSARY</a:t>
            </a:r>
          </a:p>
        </p:txBody>
      </p:sp>
      <p:grpSp>
        <p:nvGrpSpPr>
          <p:cNvPr id="18" name="Group 17"/>
          <p:cNvGrpSpPr/>
          <p:nvPr/>
        </p:nvGrpSpPr>
        <p:grpSpPr>
          <a:xfrm>
            <a:off x="1760593" y="4191000"/>
            <a:ext cx="1325135" cy="215274"/>
            <a:chOff x="8553" y="0"/>
            <a:chExt cx="1325135" cy="215274"/>
          </a:xfrm>
        </p:grpSpPr>
        <p:sp>
          <p:nvSpPr>
            <p:cNvPr id="19" name="Rectangle 18"/>
            <p:cNvSpPr/>
            <p:nvPr/>
          </p:nvSpPr>
          <p:spPr>
            <a:xfrm>
              <a:off x="8553" y="0"/>
              <a:ext cx="1325135" cy="215274"/>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0" name="Rectangle 19"/>
            <p:cNvSpPr/>
            <p:nvPr/>
          </p:nvSpPr>
          <p:spPr>
            <a:xfrm>
              <a:off x="8553" y="0"/>
              <a:ext cx="1325135" cy="21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b="1" dirty="0"/>
                <a:t>STEP 5</a:t>
              </a:r>
            </a:p>
          </p:txBody>
        </p:sp>
      </p:grpSp>
      <p:sp>
        <p:nvSpPr>
          <p:cNvPr id="22" name="Rectangle 21"/>
          <p:cNvSpPr/>
          <p:nvPr/>
        </p:nvSpPr>
        <p:spPr>
          <a:xfrm rot="2700000">
            <a:off x="1996854" y="1989175"/>
            <a:ext cx="852613" cy="830308"/>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p:cNvSpPr txBox="1">
            <a:spLocks/>
          </p:cNvSpPr>
          <p:nvPr/>
        </p:nvSpPr>
        <p:spPr>
          <a:xfrm>
            <a:off x="3147060" y="1524000"/>
            <a:ext cx="7292340" cy="2286000"/>
          </a:xfrm>
          <a:prstGeom prst="rect">
            <a:avLst/>
          </a:prstGeom>
          <a:ln w="19050">
            <a:solidFill>
              <a:schemeClr val="accent1"/>
            </a:solidFill>
            <a:prstDash val="dash"/>
          </a:ln>
        </p:spPr>
        <p:txBody>
          <a:bodyPr anchor="ctr">
            <a:no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65000"/>
              </a:lnSpc>
              <a:buNone/>
            </a:pPr>
            <a:r>
              <a:rPr lang="en-US" sz="2000" b="1" dirty="0"/>
              <a:t>Class of Action (COA) Evaluation</a:t>
            </a:r>
          </a:p>
          <a:p>
            <a:pPr>
              <a:lnSpc>
                <a:spcPct val="65000"/>
              </a:lnSpc>
            </a:pPr>
            <a:r>
              <a:rPr lang="en-US" sz="1800" dirty="0"/>
              <a:t>District proposes COA and provides supporting documentation</a:t>
            </a:r>
          </a:p>
          <a:p>
            <a:pPr>
              <a:lnSpc>
                <a:spcPct val="65000"/>
              </a:lnSpc>
            </a:pPr>
            <a:r>
              <a:rPr lang="en-US" sz="1800" dirty="0"/>
              <a:t>OEM Project Coordinator reviews proposed COA and if disagrees discusses reasons why with Districts until agreement is reached</a:t>
            </a:r>
          </a:p>
          <a:p>
            <a:pPr>
              <a:lnSpc>
                <a:spcPct val="65000"/>
              </a:lnSpc>
            </a:pPr>
            <a:r>
              <a:rPr lang="en-US" sz="1800" dirty="0"/>
              <a:t>Districts submit proposed COA in the Environmental Screening Tool</a:t>
            </a:r>
          </a:p>
          <a:p>
            <a:pPr>
              <a:lnSpc>
                <a:spcPct val="65000"/>
              </a:lnSpc>
            </a:pPr>
            <a:r>
              <a:rPr lang="en-US" sz="1800" dirty="0"/>
              <a:t>Director of OEM (or designee) reviews and approves COA (during ETDM Programming Screen or after as needed)</a:t>
            </a:r>
          </a:p>
        </p:txBody>
      </p:sp>
      <p:sp>
        <p:nvSpPr>
          <p:cNvPr id="4" name="Rectangle 3"/>
          <p:cNvSpPr/>
          <p:nvPr/>
        </p:nvSpPr>
        <p:spPr>
          <a:xfrm>
            <a:off x="3172462" y="4198486"/>
            <a:ext cx="7292339" cy="1027461"/>
          </a:xfrm>
          <a:prstGeom prst="rect">
            <a:avLst/>
          </a:prstGeom>
          <a:ln w="19050">
            <a:solidFill>
              <a:schemeClr val="accent2"/>
            </a:solidFill>
            <a:prstDash val="dash"/>
          </a:ln>
        </p:spPr>
        <p:txBody>
          <a:bodyPr wrap="square" anchor="ctr">
            <a:spAutoFit/>
          </a:bodyPr>
          <a:lstStyle/>
          <a:p>
            <a:pPr>
              <a:lnSpc>
                <a:spcPct val="65000"/>
              </a:lnSpc>
              <a:spcAft>
                <a:spcPts val="1400"/>
              </a:spcAft>
            </a:pPr>
            <a:r>
              <a:rPr lang="en-US" sz="2000" b="1" dirty="0"/>
              <a:t>Subject Matter Experts and Office of General Counsel (OGC) Staff</a:t>
            </a:r>
          </a:p>
          <a:p>
            <a:pPr marL="342900" indent="-342900">
              <a:lnSpc>
                <a:spcPct val="65000"/>
              </a:lnSpc>
              <a:spcAft>
                <a:spcPts val="1400"/>
              </a:spcAft>
              <a:buFont typeface="Arial" pitchFamily="34" charset="0"/>
              <a:buChar char="•"/>
            </a:pPr>
            <a:r>
              <a:rPr lang="en-US" dirty="0"/>
              <a:t>Requested by OEM Project Coordinator based on project issues </a:t>
            </a:r>
          </a:p>
          <a:p>
            <a:pPr marL="342900" indent="-342900">
              <a:lnSpc>
                <a:spcPct val="65000"/>
              </a:lnSpc>
              <a:spcAft>
                <a:spcPts val="1400"/>
              </a:spcAft>
              <a:buFont typeface="Arial" pitchFamily="34" charset="0"/>
              <a:buChar char="•"/>
            </a:pPr>
            <a:r>
              <a:rPr lang="en-US" dirty="0"/>
              <a:t>Part of Review Team and involved during entire process</a:t>
            </a:r>
          </a:p>
        </p:txBody>
      </p:sp>
    </p:spTree>
    <p:extLst>
      <p:ext uri="{BB962C8B-B14F-4D97-AF65-F5344CB8AC3E}">
        <p14:creationId xmlns:p14="http://schemas.microsoft.com/office/powerpoint/2010/main" val="1597401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NEPA Document Review Process Steps</a:t>
            </a:r>
          </a:p>
        </p:txBody>
      </p:sp>
      <p:sp>
        <p:nvSpPr>
          <p:cNvPr id="5" name="Content Placeholder 4"/>
          <p:cNvSpPr>
            <a:spLocks noGrp="1"/>
          </p:cNvSpPr>
          <p:nvPr>
            <p:ph idx="1"/>
          </p:nvPr>
        </p:nvSpPr>
        <p:spPr>
          <a:xfrm>
            <a:off x="1752600" y="1447800"/>
            <a:ext cx="8595360" cy="4678680"/>
          </a:xfrm>
        </p:spPr>
        <p:txBody>
          <a:bodyPr/>
          <a:lstStyle/>
          <a:p>
            <a:r>
              <a:rPr lang="en-US" dirty="0"/>
              <a:t>Know when to involve FDOT Office of General Counsel (OGC)</a:t>
            </a:r>
          </a:p>
          <a:p>
            <a:pPr lvl="1"/>
            <a:r>
              <a:rPr lang="en-US" sz="2000" dirty="0"/>
              <a:t>Environmental Impact Statements </a:t>
            </a:r>
          </a:p>
          <a:p>
            <a:pPr lvl="1"/>
            <a:r>
              <a:rPr lang="en-US" sz="2000" dirty="0"/>
              <a:t>Complex Environmental Assessments</a:t>
            </a:r>
          </a:p>
          <a:p>
            <a:pPr lvl="1"/>
            <a:r>
              <a:rPr lang="en-US" sz="2000" dirty="0"/>
              <a:t>Complex Issues on any project (Type 2 Categorical Exclusions reviewed upon request)</a:t>
            </a:r>
          </a:p>
          <a:p>
            <a:pPr lvl="1"/>
            <a:r>
              <a:rPr lang="en-US" sz="2000" dirty="0"/>
              <a:t>Potential / Actual Section 4(f) issues</a:t>
            </a:r>
          </a:p>
          <a:p>
            <a:pPr lvl="1"/>
            <a:r>
              <a:rPr lang="en-US" sz="2000" dirty="0"/>
              <a:t>Potential for controversy</a:t>
            </a:r>
          </a:p>
          <a:p>
            <a:pPr lvl="1"/>
            <a:r>
              <a:rPr lang="en-US" sz="2000" dirty="0"/>
              <a:t>A credible agency or legal opposition is discovered</a:t>
            </a:r>
          </a:p>
          <a:p>
            <a:pPr lvl="1"/>
            <a:r>
              <a:rPr lang="en-US" sz="2000" dirty="0"/>
              <a:t>Limitation on Claims posting</a:t>
            </a:r>
          </a:p>
          <a:p>
            <a:r>
              <a:rPr lang="en-US" dirty="0"/>
              <a:t>Get them involved early and throughout the process</a:t>
            </a:r>
          </a:p>
        </p:txBody>
      </p:sp>
      <p:sp>
        <p:nvSpPr>
          <p:cNvPr id="3" name="Slide Number Placeholder 2"/>
          <p:cNvSpPr>
            <a:spLocks noGrp="1"/>
          </p:cNvSpPr>
          <p:nvPr>
            <p:ph type="sldNum" sz="quarter" idx="12"/>
          </p:nvPr>
        </p:nvSpPr>
        <p:spPr/>
        <p:txBody>
          <a:bodyPr/>
          <a:lstStyle/>
          <a:p>
            <a:fld id="{C36A997D-243A-4F89-9286-B2689FAEAD31}" type="slidenum">
              <a:rPr lang="en-US" smtClean="0"/>
              <a:t>37</a:t>
            </a:fld>
            <a:endParaRPr lang="en-US"/>
          </a:p>
        </p:txBody>
      </p:sp>
      <p:sp>
        <p:nvSpPr>
          <p:cNvPr id="29" name="Content Placeholder 2"/>
          <p:cNvSpPr txBox="1">
            <a:spLocks/>
          </p:cNvSpPr>
          <p:nvPr/>
        </p:nvSpPr>
        <p:spPr>
          <a:xfrm>
            <a:off x="4343400" y="2286000"/>
            <a:ext cx="8610600" cy="5029200"/>
          </a:xfrm>
          <a:prstGeom prst="rect">
            <a:avLst/>
          </a:prstGeom>
        </p:spPr>
        <p:txBody>
          <a:bodyPr>
            <a:no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pic>
        <p:nvPicPr>
          <p:cNvPr id="4" name="Picture 3"/>
          <p:cNvPicPr>
            <a:picLocks noChangeAspect="1"/>
          </p:cNvPicPr>
          <p:nvPr/>
        </p:nvPicPr>
        <p:blipFill rotWithShape="1">
          <a:blip r:embed="rId2"/>
          <a:srcRect t="-2016" b="-6866"/>
          <a:stretch/>
        </p:blipFill>
        <p:spPr>
          <a:xfrm>
            <a:off x="8525933" y="3886201"/>
            <a:ext cx="1412964" cy="137160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97952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NEPA Document Review Process Steps</a:t>
            </a:r>
          </a:p>
        </p:txBody>
      </p:sp>
      <p:sp>
        <p:nvSpPr>
          <p:cNvPr id="5" name="Slide Number Placeholder 4"/>
          <p:cNvSpPr>
            <a:spLocks noGrp="1"/>
          </p:cNvSpPr>
          <p:nvPr>
            <p:ph type="sldNum" sz="quarter" idx="12"/>
          </p:nvPr>
        </p:nvSpPr>
        <p:spPr>
          <a:xfrm>
            <a:off x="8534400" y="6400801"/>
            <a:ext cx="533400" cy="365125"/>
          </a:xfrm>
        </p:spPr>
        <p:txBody>
          <a:bodyPr/>
          <a:lstStyle/>
          <a:p>
            <a:fld id="{C36A997D-243A-4F89-9286-B2689FAEAD31}" type="slidenum">
              <a:rPr lang="en-US" smtClean="0"/>
              <a:pPr/>
              <a:t>38</a:t>
            </a:fld>
            <a:endParaRPr lang="en-US"/>
          </a:p>
        </p:txBody>
      </p:sp>
      <p:sp>
        <p:nvSpPr>
          <p:cNvPr id="6" name="Rectangle 5"/>
          <p:cNvSpPr/>
          <p:nvPr/>
        </p:nvSpPr>
        <p:spPr>
          <a:xfrm>
            <a:off x="1775460" y="1756833"/>
            <a:ext cx="1295400" cy="961430"/>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22120" y="1981200"/>
            <a:ext cx="1424940" cy="400110"/>
          </a:xfrm>
          <a:prstGeom prst="rect">
            <a:avLst/>
          </a:prstGeom>
          <a:noFill/>
        </p:spPr>
        <p:txBody>
          <a:bodyPr wrap="square" rtlCol="0">
            <a:spAutoFit/>
          </a:bodyPr>
          <a:lstStyle/>
          <a:p>
            <a:pPr algn="ctr"/>
            <a:r>
              <a:rPr lang="en-US" sz="1000" b="1" dirty="0"/>
              <a:t>DISTRICT PREPARES DRAFT DOCUMENTS</a:t>
            </a:r>
          </a:p>
        </p:txBody>
      </p:sp>
      <p:grpSp>
        <p:nvGrpSpPr>
          <p:cNvPr id="8" name="Group 7"/>
          <p:cNvGrpSpPr/>
          <p:nvPr/>
        </p:nvGrpSpPr>
        <p:grpSpPr>
          <a:xfrm>
            <a:off x="1760593" y="1439333"/>
            <a:ext cx="1325135" cy="215274"/>
            <a:chOff x="8553" y="0"/>
            <a:chExt cx="1325135" cy="215274"/>
          </a:xfrm>
        </p:grpSpPr>
        <p:sp>
          <p:nvSpPr>
            <p:cNvPr id="9" name="Rectangle 8"/>
            <p:cNvSpPr/>
            <p:nvPr/>
          </p:nvSpPr>
          <p:spPr>
            <a:xfrm>
              <a:off x="8553" y="0"/>
              <a:ext cx="1325135" cy="215274"/>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Rectangle 9"/>
            <p:cNvSpPr/>
            <p:nvPr/>
          </p:nvSpPr>
          <p:spPr>
            <a:xfrm>
              <a:off x="8553" y="0"/>
              <a:ext cx="1325135" cy="21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b="1" dirty="0"/>
                <a:t>STEP 6</a:t>
              </a:r>
            </a:p>
          </p:txBody>
        </p:sp>
      </p:grpSp>
      <p:sp>
        <p:nvSpPr>
          <p:cNvPr id="11" name="Content Placeholder 2"/>
          <p:cNvSpPr txBox="1">
            <a:spLocks/>
          </p:cNvSpPr>
          <p:nvPr/>
        </p:nvSpPr>
        <p:spPr>
          <a:xfrm>
            <a:off x="3147060" y="1447800"/>
            <a:ext cx="7292340" cy="2209800"/>
          </a:xfrm>
          <a:prstGeom prst="rect">
            <a:avLst/>
          </a:prstGeom>
          <a:ln w="19050">
            <a:solidFill>
              <a:schemeClr val="accent2"/>
            </a:solidFill>
            <a:prstDash val="dash"/>
          </a:ln>
        </p:spPr>
        <p:txBody>
          <a:bodyPr anchor="ctr">
            <a:no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65000"/>
              </a:lnSpc>
              <a:buNone/>
            </a:pPr>
            <a:r>
              <a:rPr lang="en-US" sz="2000" b="1" dirty="0"/>
              <a:t>District Prepares Draft Document</a:t>
            </a:r>
          </a:p>
          <a:p>
            <a:pPr>
              <a:lnSpc>
                <a:spcPct val="65000"/>
              </a:lnSpc>
            </a:pPr>
            <a:r>
              <a:rPr lang="en-US" sz="1800" dirty="0"/>
              <a:t>Address EDTM issues</a:t>
            </a:r>
          </a:p>
          <a:p>
            <a:pPr>
              <a:lnSpc>
                <a:spcPct val="65000"/>
              </a:lnSpc>
            </a:pPr>
            <a:r>
              <a:rPr lang="en-US" sz="1800" dirty="0"/>
              <a:t>Address Public, local government, agency and tribal comments</a:t>
            </a:r>
          </a:p>
          <a:p>
            <a:pPr>
              <a:lnSpc>
                <a:spcPct val="65000"/>
              </a:lnSpc>
            </a:pPr>
            <a:r>
              <a:rPr lang="en-US" sz="1800" dirty="0"/>
              <a:t>Perform required Technical Studies and reference in the Environmental Document</a:t>
            </a:r>
          </a:p>
          <a:p>
            <a:pPr>
              <a:lnSpc>
                <a:spcPct val="65000"/>
              </a:lnSpc>
            </a:pPr>
            <a:r>
              <a:rPr lang="en-US" sz="1800" dirty="0"/>
              <a:t>Include Standard statements as applicable</a:t>
            </a:r>
          </a:p>
          <a:p>
            <a:pPr>
              <a:lnSpc>
                <a:spcPct val="65000"/>
              </a:lnSpc>
            </a:pPr>
            <a:r>
              <a:rPr lang="en-US" sz="1800" dirty="0"/>
              <a:t>In accordance with PD&amp;E Manual</a:t>
            </a:r>
          </a:p>
        </p:txBody>
      </p:sp>
      <p:pic>
        <p:nvPicPr>
          <p:cNvPr id="3" name="Picture 2"/>
          <p:cNvPicPr>
            <a:picLocks noChangeAspect="1"/>
          </p:cNvPicPr>
          <p:nvPr/>
        </p:nvPicPr>
        <p:blipFill>
          <a:blip r:embed="rId2"/>
          <a:stretch>
            <a:fillRect/>
          </a:stretch>
        </p:blipFill>
        <p:spPr>
          <a:xfrm>
            <a:off x="6172200" y="3886200"/>
            <a:ext cx="2514600" cy="2190750"/>
          </a:xfrm>
          <a:prstGeom prst="rect">
            <a:avLst/>
          </a:prstGeom>
        </p:spPr>
      </p:pic>
    </p:spTree>
    <p:extLst>
      <p:ext uri="{BB962C8B-B14F-4D97-AF65-F5344CB8AC3E}">
        <p14:creationId xmlns:p14="http://schemas.microsoft.com/office/powerpoint/2010/main" val="3943444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806706" y="3031530"/>
            <a:ext cx="8556494" cy="2835871"/>
          </a:xfrm>
          <a:prstGeom prst="rect">
            <a:avLst/>
          </a:prstGeom>
          <a:noFill/>
          <a:ln>
            <a:solidFill>
              <a:schemeClr val="bg1">
                <a:lumMod val="50000"/>
              </a:schemeClr>
            </a:solidFill>
            <a:prstDash val="dash"/>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dirty="0"/>
              <a:t>NEPA Document Review Process Steps</a:t>
            </a:r>
          </a:p>
        </p:txBody>
      </p:sp>
      <p:sp>
        <p:nvSpPr>
          <p:cNvPr id="3" name="Slide Number Placeholder 2"/>
          <p:cNvSpPr>
            <a:spLocks noGrp="1"/>
          </p:cNvSpPr>
          <p:nvPr>
            <p:ph type="sldNum" sz="quarter" idx="12"/>
          </p:nvPr>
        </p:nvSpPr>
        <p:spPr>
          <a:xfrm>
            <a:off x="8534400" y="6425964"/>
            <a:ext cx="533400" cy="365125"/>
          </a:xfrm>
        </p:spPr>
        <p:txBody>
          <a:bodyPr/>
          <a:lstStyle/>
          <a:p>
            <a:fld id="{C36A997D-243A-4F89-9286-B2689FAEAD31}" type="slidenum">
              <a:rPr lang="en-US" smtClean="0"/>
              <a:t>39</a:t>
            </a:fld>
            <a:endParaRPr lang="en-US" dirty="0"/>
          </a:p>
        </p:txBody>
      </p:sp>
      <p:sp>
        <p:nvSpPr>
          <p:cNvPr id="9" name="Content Placeholder 2"/>
          <p:cNvSpPr txBox="1">
            <a:spLocks/>
          </p:cNvSpPr>
          <p:nvPr/>
        </p:nvSpPr>
        <p:spPr>
          <a:xfrm>
            <a:off x="3177540" y="1414858"/>
            <a:ext cx="7185660" cy="1278930"/>
          </a:xfrm>
          <a:prstGeom prst="rect">
            <a:avLst/>
          </a:prstGeom>
          <a:solidFill>
            <a:schemeClr val="accent2">
              <a:lumMod val="75000"/>
            </a:schemeClr>
          </a:solidFill>
          <a:ln w="19050">
            <a:noFill/>
            <a:prstDash val="dash"/>
          </a:ln>
        </p:spPr>
        <p:txBody>
          <a:bodyPr anchor="ctr">
            <a:norm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800"/>
              </a:spcAft>
              <a:buNone/>
            </a:pPr>
            <a:r>
              <a:rPr lang="en-US" sz="2000" b="1" dirty="0">
                <a:solidFill>
                  <a:schemeClr val="bg1"/>
                </a:solidFill>
              </a:rPr>
              <a:t>District Quality Control Certification</a:t>
            </a:r>
          </a:p>
          <a:p>
            <a:pPr>
              <a:spcAft>
                <a:spcPts val="800"/>
              </a:spcAft>
            </a:pPr>
            <a:r>
              <a:rPr lang="en-US" sz="1800" dirty="0">
                <a:solidFill>
                  <a:schemeClr val="bg1"/>
                </a:solidFill>
              </a:rPr>
              <a:t>District certifies that they performed their own review </a:t>
            </a:r>
          </a:p>
          <a:p>
            <a:pPr>
              <a:spcAft>
                <a:spcPts val="800"/>
              </a:spcAft>
            </a:pPr>
            <a:r>
              <a:rPr lang="en-US" sz="1800" dirty="0">
                <a:solidFill>
                  <a:schemeClr val="bg1"/>
                </a:solidFill>
              </a:rPr>
              <a:t>Consultant QC Certification to Districts is recommended</a:t>
            </a:r>
          </a:p>
        </p:txBody>
      </p:sp>
      <p:sp>
        <p:nvSpPr>
          <p:cNvPr id="10" name="Rectangle 9"/>
          <p:cNvSpPr/>
          <p:nvPr/>
        </p:nvSpPr>
        <p:spPr>
          <a:xfrm>
            <a:off x="1805940" y="1716744"/>
            <a:ext cx="1295400" cy="961430"/>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752600" y="1766946"/>
            <a:ext cx="1424940" cy="861774"/>
          </a:xfrm>
          <a:prstGeom prst="rect">
            <a:avLst/>
          </a:prstGeom>
          <a:noFill/>
        </p:spPr>
        <p:txBody>
          <a:bodyPr wrap="square" rtlCol="0">
            <a:spAutoFit/>
          </a:bodyPr>
          <a:lstStyle/>
          <a:p>
            <a:pPr algn="ctr"/>
            <a:r>
              <a:rPr lang="en-US" sz="1000" b="1" dirty="0"/>
              <a:t>DISTRICT QUALITY CONTROL CERTIFICATION </a:t>
            </a:r>
          </a:p>
          <a:p>
            <a:pPr algn="ctr"/>
            <a:r>
              <a:rPr lang="en-US" sz="1000" b="1" dirty="0"/>
              <a:t>PRIOR TO SUBMITTAL TO OEM AND LEGAL</a:t>
            </a:r>
          </a:p>
        </p:txBody>
      </p:sp>
      <p:grpSp>
        <p:nvGrpSpPr>
          <p:cNvPr id="12" name="Group 11"/>
          <p:cNvGrpSpPr/>
          <p:nvPr/>
        </p:nvGrpSpPr>
        <p:grpSpPr>
          <a:xfrm>
            <a:off x="1791073" y="1414858"/>
            <a:ext cx="1325135" cy="215274"/>
            <a:chOff x="8553" y="0"/>
            <a:chExt cx="1325135" cy="215274"/>
          </a:xfrm>
        </p:grpSpPr>
        <p:sp>
          <p:nvSpPr>
            <p:cNvPr id="13" name="Rectangle 12"/>
            <p:cNvSpPr/>
            <p:nvPr/>
          </p:nvSpPr>
          <p:spPr>
            <a:xfrm>
              <a:off x="8553" y="0"/>
              <a:ext cx="1325135" cy="215274"/>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Rectangle 13"/>
            <p:cNvSpPr/>
            <p:nvPr/>
          </p:nvSpPr>
          <p:spPr>
            <a:xfrm>
              <a:off x="8553" y="0"/>
              <a:ext cx="1325135" cy="21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b="1" dirty="0"/>
                <a:t>STEP 7</a:t>
              </a:r>
            </a:p>
          </p:txBody>
        </p:sp>
      </p:grpSp>
      <p:pic>
        <p:nvPicPr>
          <p:cNvPr id="21" name="Picture 20"/>
          <p:cNvPicPr>
            <a:picLocks noChangeAspect="1"/>
          </p:cNvPicPr>
          <p:nvPr/>
        </p:nvPicPr>
        <p:blipFill>
          <a:blip r:embed="rId2"/>
          <a:stretch>
            <a:fillRect/>
          </a:stretch>
        </p:blipFill>
        <p:spPr>
          <a:xfrm>
            <a:off x="8173454" y="3104821"/>
            <a:ext cx="2066647" cy="2694401"/>
          </a:xfrm>
          <a:prstGeom prst="rect">
            <a:avLst/>
          </a:prstGeom>
          <a:ln w="6350">
            <a:solidFill>
              <a:schemeClr val="bg1">
                <a:lumMod val="65000"/>
              </a:schemeClr>
            </a:solidFill>
          </a:ln>
        </p:spPr>
      </p:pic>
      <p:pic>
        <p:nvPicPr>
          <p:cNvPr id="23" name="Picture 22"/>
          <p:cNvPicPr>
            <a:picLocks noChangeAspect="1"/>
          </p:cNvPicPr>
          <p:nvPr/>
        </p:nvPicPr>
        <p:blipFill>
          <a:blip r:embed="rId3"/>
          <a:stretch>
            <a:fillRect/>
          </a:stretch>
        </p:blipFill>
        <p:spPr>
          <a:xfrm>
            <a:off x="8534401" y="1507530"/>
            <a:ext cx="1741583" cy="1076291"/>
          </a:xfrm>
          <a:prstGeom prst="rect">
            <a:avLst/>
          </a:prstGeom>
          <a:solidFill>
            <a:schemeClr val="bg1"/>
          </a:solidFill>
          <a:ln w="15875">
            <a:solidFill>
              <a:schemeClr val="accent2"/>
            </a:solidFill>
          </a:ln>
        </p:spPr>
      </p:pic>
      <p:sp>
        <p:nvSpPr>
          <p:cNvPr id="24" name="Content Placeholder 2"/>
          <p:cNvSpPr txBox="1">
            <a:spLocks/>
          </p:cNvSpPr>
          <p:nvPr/>
        </p:nvSpPr>
        <p:spPr>
          <a:xfrm>
            <a:off x="1905000" y="3105250"/>
            <a:ext cx="6096000" cy="2693972"/>
          </a:xfrm>
          <a:prstGeom prst="rect">
            <a:avLst/>
          </a:prstGeom>
        </p:spPr>
        <p:txBody>
          <a:bodyPr anchor="ctr">
            <a:norm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b="1" dirty="0">
                <a:solidFill>
                  <a:schemeClr val="bg1">
                    <a:lumMod val="50000"/>
                  </a:schemeClr>
                </a:solidFill>
              </a:rPr>
              <a:t>Environmental Document Submittal Form</a:t>
            </a:r>
          </a:p>
          <a:p>
            <a:pPr>
              <a:spcAft>
                <a:spcPts val="600"/>
              </a:spcAft>
            </a:pPr>
            <a:r>
              <a:rPr lang="en-US" sz="2000" dirty="0">
                <a:solidFill>
                  <a:schemeClr val="bg1">
                    <a:lumMod val="50000"/>
                  </a:schemeClr>
                </a:solidFill>
              </a:rPr>
              <a:t>Submittal Type (Initial, Comment Resolution, Approval)</a:t>
            </a:r>
          </a:p>
          <a:p>
            <a:pPr>
              <a:spcAft>
                <a:spcPts val="600"/>
              </a:spcAft>
            </a:pPr>
            <a:r>
              <a:rPr lang="en-US" sz="2000" dirty="0">
                <a:solidFill>
                  <a:schemeClr val="bg1">
                    <a:lumMod val="50000"/>
                  </a:schemeClr>
                </a:solidFill>
              </a:rPr>
              <a:t>Local Agency Program (LAP)?</a:t>
            </a:r>
          </a:p>
          <a:p>
            <a:pPr>
              <a:spcAft>
                <a:spcPts val="600"/>
              </a:spcAft>
            </a:pPr>
            <a:r>
              <a:rPr lang="en-US" sz="2000" dirty="0">
                <a:solidFill>
                  <a:schemeClr val="bg1">
                    <a:lumMod val="50000"/>
                  </a:schemeClr>
                </a:solidFill>
              </a:rPr>
              <a:t>Design-Build?</a:t>
            </a:r>
          </a:p>
          <a:p>
            <a:pPr>
              <a:spcAft>
                <a:spcPts val="600"/>
              </a:spcAft>
            </a:pPr>
            <a:r>
              <a:rPr lang="en-US" sz="2000" dirty="0">
                <a:solidFill>
                  <a:schemeClr val="bg1">
                    <a:lumMod val="50000"/>
                  </a:schemeClr>
                </a:solidFill>
              </a:rPr>
              <a:t>District Leads</a:t>
            </a:r>
          </a:p>
          <a:p>
            <a:pPr>
              <a:spcAft>
                <a:spcPts val="600"/>
              </a:spcAft>
            </a:pPr>
            <a:r>
              <a:rPr lang="en-US" sz="2000" dirty="0">
                <a:solidFill>
                  <a:schemeClr val="bg1">
                    <a:lumMod val="50000"/>
                  </a:schemeClr>
                </a:solidFill>
              </a:rPr>
              <a:t>Type of Document </a:t>
            </a:r>
          </a:p>
          <a:p>
            <a:pPr>
              <a:spcAft>
                <a:spcPts val="600"/>
              </a:spcAft>
            </a:pPr>
            <a:r>
              <a:rPr lang="en-US" sz="2000" dirty="0">
                <a:solidFill>
                  <a:schemeClr val="bg1">
                    <a:lumMod val="50000"/>
                  </a:schemeClr>
                </a:solidFill>
              </a:rPr>
              <a:t>Contents of Submittal</a:t>
            </a:r>
          </a:p>
        </p:txBody>
      </p:sp>
    </p:spTree>
    <p:extLst>
      <p:ext uri="{BB962C8B-B14F-4D97-AF65-F5344CB8AC3E}">
        <p14:creationId xmlns:p14="http://schemas.microsoft.com/office/powerpoint/2010/main" val="21657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Basics…</a:t>
            </a:r>
          </a:p>
        </p:txBody>
      </p:sp>
      <p:sp>
        <p:nvSpPr>
          <p:cNvPr id="3" name="Slide Number Placeholder 2"/>
          <p:cNvSpPr>
            <a:spLocks noGrp="1"/>
          </p:cNvSpPr>
          <p:nvPr>
            <p:ph type="sldNum" sz="quarter" idx="12"/>
          </p:nvPr>
        </p:nvSpPr>
        <p:spPr/>
        <p:txBody>
          <a:bodyPr/>
          <a:lstStyle/>
          <a:p>
            <a:fld id="{C36A997D-243A-4F89-9286-B2689FAEAD31}" type="slidenum">
              <a:rPr lang="en-US" smtClean="0"/>
              <a:t>4</a:t>
            </a:fld>
            <a:endParaRPr lang="en-US"/>
          </a:p>
        </p:txBody>
      </p:sp>
      <p:graphicFrame>
        <p:nvGraphicFramePr>
          <p:cNvPr id="6" name="Diagram 5"/>
          <p:cNvGraphicFramePr/>
          <p:nvPr>
            <p:extLst>
              <p:ext uri="{D42A27DB-BD31-4B8C-83A1-F6EECF244321}">
                <p14:modId xmlns:p14="http://schemas.microsoft.com/office/powerpoint/2010/main" val="3723551653"/>
              </p:ext>
            </p:extLst>
          </p:nvPr>
        </p:nvGraphicFramePr>
        <p:xfrm>
          <a:off x="1752600" y="1219200"/>
          <a:ext cx="8686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9806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NEPA Document Review Process Steps</a:t>
            </a:r>
          </a:p>
        </p:txBody>
      </p:sp>
      <p:sp>
        <p:nvSpPr>
          <p:cNvPr id="3" name="Slide Number Placeholder 2"/>
          <p:cNvSpPr>
            <a:spLocks noGrp="1"/>
          </p:cNvSpPr>
          <p:nvPr>
            <p:ph type="sldNum" sz="quarter" idx="12"/>
          </p:nvPr>
        </p:nvSpPr>
        <p:spPr>
          <a:xfrm>
            <a:off x="8534400" y="6425964"/>
            <a:ext cx="533400" cy="365125"/>
          </a:xfrm>
        </p:spPr>
        <p:txBody>
          <a:bodyPr/>
          <a:lstStyle/>
          <a:p>
            <a:fld id="{C36A997D-243A-4F89-9286-B2689FAEAD31}" type="slidenum">
              <a:rPr lang="en-US" smtClean="0"/>
              <a:t>40</a:t>
            </a:fld>
            <a:endParaRPr lang="en-US"/>
          </a:p>
        </p:txBody>
      </p:sp>
      <p:sp>
        <p:nvSpPr>
          <p:cNvPr id="5" name="TextBox 4"/>
          <p:cNvSpPr txBox="1"/>
          <p:nvPr/>
        </p:nvSpPr>
        <p:spPr>
          <a:xfrm>
            <a:off x="1683648" y="3592808"/>
            <a:ext cx="1424940" cy="400110"/>
          </a:xfrm>
          <a:prstGeom prst="rect">
            <a:avLst/>
          </a:prstGeom>
          <a:noFill/>
        </p:spPr>
        <p:txBody>
          <a:bodyPr wrap="square" rtlCol="0">
            <a:spAutoFit/>
          </a:bodyPr>
          <a:lstStyle/>
          <a:p>
            <a:pPr algn="ctr"/>
            <a:r>
              <a:rPr lang="en-US" sz="1000" b="1" dirty="0"/>
              <a:t>OEM LEAD </a:t>
            </a:r>
          </a:p>
          <a:p>
            <a:pPr algn="ctr"/>
            <a:r>
              <a:rPr lang="en-US" sz="1000" b="1" dirty="0"/>
              <a:t>REVIEW TEAM</a:t>
            </a:r>
            <a:r>
              <a:rPr lang="en-US" sz="1000" dirty="0"/>
              <a:t> </a:t>
            </a:r>
          </a:p>
        </p:txBody>
      </p:sp>
      <p:grpSp>
        <p:nvGrpSpPr>
          <p:cNvPr id="6" name="Group 5"/>
          <p:cNvGrpSpPr/>
          <p:nvPr/>
        </p:nvGrpSpPr>
        <p:grpSpPr>
          <a:xfrm>
            <a:off x="1722121" y="2895600"/>
            <a:ext cx="1325135" cy="215274"/>
            <a:chOff x="8553" y="0"/>
            <a:chExt cx="1325135" cy="215274"/>
          </a:xfrm>
        </p:grpSpPr>
        <p:sp>
          <p:nvSpPr>
            <p:cNvPr id="7" name="Rectangle 6"/>
            <p:cNvSpPr/>
            <p:nvPr/>
          </p:nvSpPr>
          <p:spPr>
            <a:xfrm>
              <a:off x="8553" y="0"/>
              <a:ext cx="1325135" cy="215274"/>
            </a:xfrm>
            <a:prstGeom prst="rect">
              <a:avLst/>
            </a:prstGeom>
            <a:solidFill>
              <a:srgbClr val="0DB1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ectangle 7"/>
            <p:cNvSpPr/>
            <p:nvPr/>
          </p:nvSpPr>
          <p:spPr>
            <a:xfrm>
              <a:off x="8553" y="0"/>
              <a:ext cx="1325135" cy="21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b="1" dirty="0"/>
                <a:t>STEP 9</a:t>
              </a:r>
            </a:p>
          </p:txBody>
        </p:sp>
      </p:grpSp>
      <p:sp>
        <p:nvSpPr>
          <p:cNvPr id="9" name="Content Placeholder 2"/>
          <p:cNvSpPr txBox="1">
            <a:spLocks/>
          </p:cNvSpPr>
          <p:nvPr/>
        </p:nvSpPr>
        <p:spPr>
          <a:xfrm>
            <a:off x="3162299" y="1447800"/>
            <a:ext cx="7292340" cy="1152158"/>
          </a:xfrm>
          <a:prstGeom prst="rect">
            <a:avLst/>
          </a:prstGeom>
          <a:ln w="19050">
            <a:solidFill>
              <a:schemeClr val="accent2"/>
            </a:solidFill>
            <a:prstDash val="dash"/>
          </a:ln>
        </p:spPr>
        <p:txBody>
          <a:bodyPr>
            <a:norm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dirty="0"/>
              <a:t>Electronic Review System</a:t>
            </a:r>
          </a:p>
          <a:p>
            <a:pPr>
              <a:spcAft>
                <a:spcPts val="600"/>
              </a:spcAft>
            </a:pPr>
            <a:r>
              <a:rPr lang="en-US" sz="1800" dirty="0"/>
              <a:t>District Project Manager uploads document(s) for review</a:t>
            </a:r>
            <a:endParaRPr lang="en-US" sz="1600" dirty="0"/>
          </a:p>
        </p:txBody>
      </p:sp>
      <p:sp>
        <p:nvSpPr>
          <p:cNvPr id="22" name="Rectangle 21"/>
          <p:cNvSpPr/>
          <p:nvPr/>
        </p:nvSpPr>
        <p:spPr>
          <a:xfrm rot="2700000">
            <a:off x="1958382" y="3377709"/>
            <a:ext cx="852613" cy="830308"/>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75460" y="1765300"/>
            <a:ext cx="1295400" cy="834658"/>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722120" y="1806714"/>
            <a:ext cx="1424940" cy="707886"/>
          </a:xfrm>
          <a:prstGeom prst="rect">
            <a:avLst/>
          </a:prstGeom>
          <a:noFill/>
        </p:spPr>
        <p:txBody>
          <a:bodyPr wrap="square" rtlCol="0">
            <a:spAutoFit/>
          </a:bodyPr>
          <a:lstStyle/>
          <a:p>
            <a:pPr algn="ctr"/>
            <a:r>
              <a:rPr lang="en-US" sz="1000" b="1" dirty="0"/>
              <a:t>DISTRICT UPLOADS DRAFT DOCUMENTS INTO ELECTRONIC REVIEW SYSTEM</a:t>
            </a:r>
          </a:p>
        </p:txBody>
      </p:sp>
      <p:grpSp>
        <p:nvGrpSpPr>
          <p:cNvPr id="23" name="Group 22"/>
          <p:cNvGrpSpPr/>
          <p:nvPr/>
        </p:nvGrpSpPr>
        <p:grpSpPr>
          <a:xfrm>
            <a:off x="1760593" y="1447800"/>
            <a:ext cx="1325135" cy="215274"/>
            <a:chOff x="8553" y="0"/>
            <a:chExt cx="1325135" cy="215274"/>
          </a:xfrm>
        </p:grpSpPr>
        <p:sp>
          <p:nvSpPr>
            <p:cNvPr id="24" name="Rectangle 23"/>
            <p:cNvSpPr/>
            <p:nvPr/>
          </p:nvSpPr>
          <p:spPr>
            <a:xfrm>
              <a:off x="8553" y="0"/>
              <a:ext cx="1325135" cy="215274"/>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5" name="Rectangle 24"/>
            <p:cNvSpPr/>
            <p:nvPr/>
          </p:nvSpPr>
          <p:spPr>
            <a:xfrm>
              <a:off x="8553" y="0"/>
              <a:ext cx="1325135" cy="21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b="1" dirty="0"/>
                <a:t>STEP 8</a:t>
              </a:r>
            </a:p>
          </p:txBody>
        </p:sp>
      </p:grpSp>
      <p:sp>
        <p:nvSpPr>
          <p:cNvPr id="26" name="Content Placeholder 2"/>
          <p:cNvSpPr txBox="1">
            <a:spLocks/>
          </p:cNvSpPr>
          <p:nvPr/>
        </p:nvSpPr>
        <p:spPr>
          <a:xfrm>
            <a:off x="3161927" y="2911642"/>
            <a:ext cx="7292712" cy="2895600"/>
          </a:xfrm>
          <a:prstGeom prst="rect">
            <a:avLst/>
          </a:prstGeom>
          <a:ln w="19050">
            <a:solidFill>
              <a:schemeClr val="accent1"/>
            </a:solidFill>
            <a:prstDash val="dash"/>
          </a:ln>
        </p:spPr>
        <p:txBody>
          <a:bodyPr anchor="ctr">
            <a:no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US" sz="2000" b="1" dirty="0"/>
              <a:t>Readiness Check by Project Coordinator</a:t>
            </a:r>
          </a:p>
          <a:p>
            <a:pPr>
              <a:spcAft>
                <a:spcPts val="600"/>
              </a:spcAft>
            </a:pPr>
            <a:r>
              <a:rPr lang="en-US" sz="1600" dirty="0"/>
              <a:t>Is package complete?</a:t>
            </a:r>
          </a:p>
          <a:p>
            <a:pPr>
              <a:spcAft>
                <a:spcPts val="600"/>
              </a:spcAft>
            </a:pPr>
            <a:r>
              <a:rPr lang="en-US" sz="1600" dirty="0"/>
              <a:t>Environmental Document Form (QC Certification) completed?</a:t>
            </a:r>
          </a:p>
          <a:p>
            <a:pPr>
              <a:spcAft>
                <a:spcPts val="600"/>
              </a:spcAft>
            </a:pPr>
            <a:r>
              <a:rPr lang="en-US" sz="1600" dirty="0"/>
              <a:t>ETDM issues addressed? </a:t>
            </a:r>
          </a:p>
          <a:p>
            <a:pPr>
              <a:spcAft>
                <a:spcPts val="600"/>
              </a:spcAft>
            </a:pPr>
            <a:r>
              <a:rPr lang="en-US" sz="1600" dirty="0"/>
              <a:t>Technical Studies performed and appropriately referenced</a:t>
            </a:r>
          </a:p>
          <a:p>
            <a:pPr>
              <a:spcAft>
                <a:spcPts val="600"/>
              </a:spcAft>
            </a:pPr>
            <a:r>
              <a:rPr lang="en-US" sz="1600" dirty="0"/>
              <a:t>Public, local government, agency and tribal comments addressed</a:t>
            </a:r>
          </a:p>
          <a:p>
            <a:pPr marL="0" indent="0">
              <a:spcAft>
                <a:spcPts val="600"/>
              </a:spcAft>
              <a:buNone/>
            </a:pPr>
            <a:r>
              <a:rPr lang="en-US" sz="2000" b="1" dirty="0"/>
              <a:t>Possible Outcomes</a:t>
            </a:r>
          </a:p>
          <a:p>
            <a:pPr>
              <a:spcAft>
                <a:spcPts val="600"/>
              </a:spcAft>
            </a:pPr>
            <a:r>
              <a:rPr lang="en-US" sz="1600" dirty="0"/>
              <a:t>Document is returned as “Not Ready for Review”</a:t>
            </a:r>
          </a:p>
          <a:p>
            <a:pPr>
              <a:spcAft>
                <a:spcPts val="600"/>
              </a:spcAft>
            </a:pPr>
            <a:r>
              <a:rPr lang="en-US" sz="1600" dirty="0"/>
              <a:t>Review Cycle initiated</a:t>
            </a:r>
          </a:p>
        </p:txBody>
      </p:sp>
    </p:spTree>
    <p:extLst>
      <p:ext uri="{BB962C8B-B14F-4D97-AF65-F5344CB8AC3E}">
        <p14:creationId xmlns:p14="http://schemas.microsoft.com/office/powerpoint/2010/main" val="7991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NEPA Document Review Process Steps</a:t>
            </a:r>
          </a:p>
        </p:txBody>
      </p:sp>
      <p:sp>
        <p:nvSpPr>
          <p:cNvPr id="5" name="Slide Number Placeholder 4"/>
          <p:cNvSpPr>
            <a:spLocks noGrp="1"/>
          </p:cNvSpPr>
          <p:nvPr>
            <p:ph type="sldNum" sz="quarter" idx="12"/>
          </p:nvPr>
        </p:nvSpPr>
        <p:spPr>
          <a:xfrm>
            <a:off x="8534400" y="6425964"/>
            <a:ext cx="533400" cy="365125"/>
          </a:xfrm>
        </p:spPr>
        <p:txBody>
          <a:bodyPr/>
          <a:lstStyle/>
          <a:p>
            <a:fld id="{C36A997D-243A-4F89-9286-B2689FAEAD31}" type="slidenum">
              <a:rPr lang="en-US" smtClean="0"/>
              <a:pPr/>
              <a:t>41</a:t>
            </a:fld>
            <a:endParaRPr lang="en-US"/>
          </a:p>
        </p:txBody>
      </p:sp>
      <p:sp>
        <p:nvSpPr>
          <p:cNvPr id="6" name="Rectangle 5"/>
          <p:cNvSpPr/>
          <p:nvPr/>
        </p:nvSpPr>
        <p:spPr>
          <a:xfrm>
            <a:off x="1775460" y="3128433"/>
            <a:ext cx="1295400" cy="1219379"/>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22120" y="3178262"/>
            <a:ext cx="1424940" cy="1169551"/>
          </a:xfrm>
          <a:prstGeom prst="rect">
            <a:avLst/>
          </a:prstGeom>
          <a:noFill/>
        </p:spPr>
        <p:txBody>
          <a:bodyPr wrap="square" rtlCol="0">
            <a:spAutoFit/>
          </a:bodyPr>
          <a:lstStyle/>
          <a:p>
            <a:pPr algn="ctr"/>
            <a:r>
              <a:rPr lang="en-US" sz="1000" b="1" dirty="0"/>
              <a:t>OEM , LEGAL AND COOPERATING AGENCIES</a:t>
            </a:r>
          </a:p>
          <a:p>
            <a:pPr algn="ctr"/>
            <a:r>
              <a:rPr lang="en-US" sz="1000" b="1" dirty="0"/>
              <a:t>30-DAY REVIEW         AND SUBMITTAL OF COMMENTS TO DISTRICT</a:t>
            </a:r>
          </a:p>
        </p:txBody>
      </p:sp>
      <p:grpSp>
        <p:nvGrpSpPr>
          <p:cNvPr id="8" name="Group 7"/>
          <p:cNvGrpSpPr/>
          <p:nvPr/>
        </p:nvGrpSpPr>
        <p:grpSpPr>
          <a:xfrm>
            <a:off x="1760593" y="2810933"/>
            <a:ext cx="1325135" cy="215274"/>
            <a:chOff x="8553" y="0"/>
            <a:chExt cx="1325135" cy="215274"/>
          </a:xfrm>
        </p:grpSpPr>
        <p:sp>
          <p:nvSpPr>
            <p:cNvPr id="9" name="Rectangle 8"/>
            <p:cNvSpPr/>
            <p:nvPr/>
          </p:nvSpPr>
          <p:spPr>
            <a:xfrm>
              <a:off x="8553" y="0"/>
              <a:ext cx="1325135" cy="215274"/>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Rectangle 9"/>
            <p:cNvSpPr/>
            <p:nvPr/>
          </p:nvSpPr>
          <p:spPr>
            <a:xfrm>
              <a:off x="8553" y="0"/>
              <a:ext cx="1325135" cy="21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b="1" dirty="0"/>
                <a:t>STEP 11</a:t>
              </a:r>
            </a:p>
          </p:txBody>
        </p:sp>
      </p:grpSp>
      <p:sp>
        <p:nvSpPr>
          <p:cNvPr id="11" name="Rectangle 10"/>
          <p:cNvSpPr/>
          <p:nvPr/>
        </p:nvSpPr>
        <p:spPr>
          <a:xfrm>
            <a:off x="1775460" y="4905970"/>
            <a:ext cx="1295400" cy="961430"/>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722120" y="5032742"/>
            <a:ext cx="1424940" cy="707886"/>
          </a:xfrm>
          <a:prstGeom prst="rect">
            <a:avLst/>
          </a:prstGeom>
          <a:noFill/>
        </p:spPr>
        <p:txBody>
          <a:bodyPr wrap="square" rtlCol="0">
            <a:spAutoFit/>
          </a:bodyPr>
          <a:lstStyle/>
          <a:p>
            <a:pPr algn="ctr"/>
            <a:r>
              <a:rPr lang="en-US" sz="1000" b="1" dirty="0"/>
              <a:t>COMMENT RESOLUTION MEETING WITH DISTRICT (OPTIONAL)</a:t>
            </a:r>
          </a:p>
        </p:txBody>
      </p:sp>
      <p:grpSp>
        <p:nvGrpSpPr>
          <p:cNvPr id="13" name="Group 12"/>
          <p:cNvGrpSpPr/>
          <p:nvPr/>
        </p:nvGrpSpPr>
        <p:grpSpPr>
          <a:xfrm>
            <a:off x="1760593" y="4588470"/>
            <a:ext cx="1325135" cy="215274"/>
            <a:chOff x="8553" y="0"/>
            <a:chExt cx="1325135" cy="215274"/>
          </a:xfrm>
        </p:grpSpPr>
        <p:sp>
          <p:nvSpPr>
            <p:cNvPr id="14" name="Rectangle 13"/>
            <p:cNvSpPr/>
            <p:nvPr/>
          </p:nvSpPr>
          <p:spPr>
            <a:xfrm>
              <a:off x="8553" y="0"/>
              <a:ext cx="1325135" cy="215274"/>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5" name="Rectangle 14"/>
            <p:cNvSpPr/>
            <p:nvPr/>
          </p:nvSpPr>
          <p:spPr>
            <a:xfrm>
              <a:off x="8553" y="0"/>
              <a:ext cx="1325135" cy="21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b="1" dirty="0"/>
                <a:t>STEP 12</a:t>
              </a:r>
            </a:p>
          </p:txBody>
        </p:sp>
      </p:grpSp>
      <p:sp>
        <p:nvSpPr>
          <p:cNvPr id="21" name="Content Placeholder 2"/>
          <p:cNvSpPr txBox="1">
            <a:spLocks/>
          </p:cNvSpPr>
          <p:nvPr/>
        </p:nvSpPr>
        <p:spPr>
          <a:xfrm>
            <a:off x="3147060" y="1295400"/>
            <a:ext cx="7292340" cy="4572000"/>
          </a:xfrm>
          <a:prstGeom prst="rect">
            <a:avLst/>
          </a:prstGeom>
          <a:ln w="19050">
            <a:solidFill>
              <a:schemeClr val="accent2"/>
            </a:solidFill>
            <a:prstDash val="dash"/>
          </a:ln>
        </p:spPr>
        <p:txBody>
          <a:bodyPr>
            <a:no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1200"/>
              </a:spcAft>
              <a:buNone/>
            </a:pPr>
            <a:r>
              <a:rPr lang="en-US" sz="2000" b="1" dirty="0"/>
              <a:t>Project Briefing scheduled by District Project Manager</a:t>
            </a:r>
          </a:p>
          <a:p>
            <a:pPr>
              <a:spcAft>
                <a:spcPts val="1200"/>
              </a:spcAft>
            </a:pPr>
            <a:r>
              <a:rPr lang="en-US" sz="1800" dirty="0"/>
              <a:t>Summarize issues and Coordination held during study</a:t>
            </a:r>
          </a:p>
          <a:p>
            <a:pPr>
              <a:spcAft>
                <a:spcPts val="1200"/>
              </a:spcAft>
            </a:pPr>
            <a:r>
              <a:rPr lang="en-US" sz="1800" dirty="0"/>
              <a:t>Include Cooperating Agencies</a:t>
            </a:r>
          </a:p>
          <a:p>
            <a:pPr marL="0" indent="0">
              <a:spcAft>
                <a:spcPts val="1200"/>
              </a:spcAft>
              <a:buNone/>
            </a:pPr>
            <a:r>
              <a:rPr lang="en-US" sz="2000" b="1" dirty="0"/>
              <a:t>30 Day Review Cycle</a:t>
            </a:r>
          </a:p>
          <a:p>
            <a:pPr>
              <a:spcAft>
                <a:spcPts val="1200"/>
              </a:spcAft>
            </a:pPr>
            <a:r>
              <a:rPr lang="en-US" sz="1800" dirty="0"/>
              <a:t>Day 1 to Day 21: submittal reviewed by OEM and Legal (as applicable)</a:t>
            </a:r>
          </a:p>
          <a:p>
            <a:pPr>
              <a:spcAft>
                <a:spcPts val="1200"/>
              </a:spcAft>
            </a:pPr>
            <a:r>
              <a:rPr lang="en-US" sz="1800" dirty="0"/>
              <a:t>Day 21 to Day 30: OEM comments reviewed for accuracy and consolidated</a:t>
            </a:r>
            <a:r>
              <a:rPr lang="en-US" sz="1800" strike="sngStrike" dirty="0"/>
              <a:t>; value added </a:t>
            </a:r>
            <a:r>
              <a:rPr lang="en-US" sz="1800" dirty="0"/>
              <a:t>comments</a:t>
            </a:r>
          </a:p>
          <a:p>
            <a:pPr>
              <a:spcAft>
                <a:spcPts val="1200"/>
              </a:spcAft>
            </a:pPr>
            <a:r>
              <a:rPr lang="en-US" sz="1800" dirty="0"/>
              <a:t>Cooperating Agencies transmit comments at end of 30 day cycle</a:t>
            </a:r>
          </a:p>
          <a:p>
            <a:pPr marL="0" indent="0">
              <a:spcAft>
                <a:spcPts val="1200"/>
              </a:spcAft>
              <a:buNone/>
            </a:pPr>
            <a:r>
              <a:rPr lang="en-US" sz="2000" b="1" dirty="0"/>
              <a:t>Comment Resolution Meeting (Optional) </a:t>
            </a:r>
          </a:p>
          <a:p>
            <a:pPr>
              <a:spcAft>
                <a:spcPts val="1200"/>
              </a:spcAft>
            </a:pPr>
            <a:r>
              <a:rPr lang="en-US" sz="1800" dirty="0"/>
              <a:t>Requested by Districts as needed</a:t>
            </a:r>
          </a:p>
          <a:p>
            <a:pPr>
              <a:spcAft>
                <a:spcPts val="1200"/>
              </a:spcAft>
            </a:pPr>
            <a:r>
              <a:rPr lang="en-US" sz="1800" dirty="0"/>
              <a:t>Discuss </a:t>
            </a:r>
            <a:r>
              <a:rPr lang="en-US" sz="1800" strike="sngStrike" dirty="0"/>
              <a:t>major</a:t>
            </a:r>
            <a:r>
              <a:rPr lang="en-US" sz="1800" dirty="0"/>
              <a:t> comments </a:t>
            </a:r>
            <a:r>
              <a:rPr lang="en-US" sz="1800" strike="sngStrike" dirty="0"/>
              <a:t>and responses </a:t>
            </a:r>
            <a:r>
              <a:rPr lang="en-US" sz="1800" dirty="0"/>
              <a:t>that were not understood </a:t>
            </a:r>
            <a:r>
              <a:rPr lang="en-US" sz="1800" strike="sngStrike" dirty="0"/>
              <a:t>and</a:t>
            </a:r>
            <a:r>
              <a:rPr lang="en-US" sz="1800" dirty="0"/>
              <a:t> </a:t>
            </a:r>
          </a:p>
          <a:p>
            <a:pPr>
              <a:spcAft>
                <a:spcPts val="1200"/>
              </a:spcAft>
            </a:pPr>
            <a:r>
              <a:rPr lang="en-US" sz="1800" dirty="0"/>
              <a:t>Address additional District’s questions</a:t>
            </a:r>
          </a:p>
          <a:p>
            <a:pPr>
              <a:spcAft>
                <a:spcPts val="1200"/>
              </a:spcAft>
            </a:pPr>
            <a:r>
              <a:rPr lang="en-US" sz="1800" dirty="0"/>
              <a:t>Include Cooperating Agencies as needed </a:t>
            </a:r>
          </a:p>
        </p:txBody>
      </p:sp>
      <p:sp>
        <p:nvSpPr>
          <p:cNvPr id="22" name="Rectangle 21"/>
          <p:cNvSpPr/>
          <p:nvPr/>
        </p:nvSpPr>
        <p:spPr>
          <a:xfrm>
            <a:off x="1775460" y="1604430"/>
            <a:ext cx="1295400" cy="961430"/>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722120" y="1713194"/>
            <a:ext cx="1424940" cy="707886"/>
          </a:xfrm>
          <a:prstGeom prst="rect">
            <a:avLst/>
          </a:prstGeom>
          <a:noFill/>
        </p:spPr>
        <p:txBody>
          <a:bodyPr wrap="square" rtlCol="0">
            <a:spAutoFit/>
          </a:bodyPr>
          <a:lstStyle/>
          <a:p>
            <a:pPr algn="ctr"/>
            <a:r>
              <a:rPr lang="en-US" sz="1000" b="1" dirty="0"/>
              <a:t>DISTRICT PROJECT BRIEFING FOR          OEM AND LEGAL REVIEWERS</a:t>
            </a:r>
          </a:p>
        </p:txBody>
      </p:sp>
      <p:grpSp>
        <p:nvGrpSpPr>
          <p:cNvPr id="24" name="Group 23"/>
          <p:cNvGrpSpPr/>
          <p:nvPr/>
        </p:nvGrpSpPr>
        <p:grpSpPr>
          <a:xfrm>
            <a:off x="1760593" y="1286930"/>
            <a:ext cx="1325135" cy="215274"/>
            <a:chOff x="8553" y="0"/>
            <a:chExt cx="1325135" cy="215274"/>
          </a:xfrm>
        </p:grpSpPr>
        <p:sp>
          <p:nvSpPr>
            <p:cNvPr id="25" name="Rectangle 24"/>
            <p:cNvSpPr/>
            <p:nvPr/>
          </p:nvSpPr>
          <p:spPr>
            <a:xfrm>
              <a:off x="8553" y="0"/>
              <a:ext cx="1325135" cy="215274"/>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6" name="Rectangle 25"/>
            <p:cNvSpPr/>
            <p:nvPr/>
          </p:nvSpPr>
          <p:spPr>
            <a:xfrm>
              <a:off x="8553" y="0"/>
              <a:ext cx="1325135" cy="21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b="1" dirty="0"/>
                <a:t>STEP 10</a:t>
              </a:r>
            </a:p>
          </p:txBody>
        </p:sp>
      </p:grpSp>
    </p:spTree>
    <p:extLst>
      <p:ext uri="{BB962C8B-B14F-4D97-AF65-F5344CB8AC3E}">
        <p14:creationId xmlns:p14="http://schemas.microsoft.com/office/powerpoint/2010/main" val="3892193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NEPA Document Review Process Steps</a:t>
            </a:r>
          </a:p>
        </p:txBody>
      </p:sp>
      <p:sp>
        <p:nvSpPr>
          <p:cNvPr id="3" name="Slide Number Placeholder 2"/>
          <p:cNvSpPr>
            <a:spLocks noGrp="1"/>
          </p:cNvSpPr>
          <p:nvPr>
            <p:ph type="sldNum" sz="quarter" idx="12"/>
          </p:nvPr>
        </p:nvSpPr>
        <p:spPr>
          <a:xfrm>
            <a:off x="8534400" y="6425964"/>
            <a:ext cx="533400" cy="365125"/>
          </a:xfrm>
        </p:spPr>
        <p:txBody>
          <a:bodyPr/>
          <a:lstStyle/>
          <a:p>
            <a:fld id="{C36A997D-243A-4F89-9286-B2689FAEAD31}" type="slidenum">
              <a:rPr lang="en-US" smtClean="0"/>
              <a:t>42</a:t>
            </a:fld>
            <a:endParaRPr lang="en-US"/>
          </a:p>
        </p:txBody>
      </p:sp>
      <p:sp>
        <p:nvSpPr>
          <p:cNvPr id="22" name="Rectangle 21"/>
          <p:cNvSpPr/>
          <p:nvPr/>
        </p:nvSpPr>
        <p:spPr>
          <a:xfrm>
            <a:off x="1775460" y="3975100"/>
            <a:ext cx="1295400" cy="961430"/>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722120" y="4178816"/>
            <a:ext cx="1424940" cy="553998"/>
          </a:xfrm>
          <a:prstGeom prst="rect">
            <a:avLst/>
          </a:prstGeom>
          <a:noFill/>
        </p:spPr>
        <p:txBody>
          <a:bodyPr wrap="square" rtlCol="0">
            <a:spAutoFit/>
          </a:bodyPr>
          <a:lstStyle/>
          <a:p>
            <a:pPr algn="ctr"/>
            <a:r>
              <a:rPr lang="en-US" sz="1000" b="1" dirty="0"/>
              <a:t>LEGAL </a:t>
            </a:r>
          </a:p>
          <a:p>
            <a:pPr algn="ctr"/>
            <a:r>
              <a:rPr lang="en-US" sz="1000" b="1" dirty="0"/>
              <a:t>SUFFICIENCY  REVIEW </a:t>
            </a:r>
          </a:p>
          <a:p>
            <a:pPr algn="ctr"/>
            <a:r>
              <a:rPr lang="en-US" sz="1000" b="1" dirty="0"/>
              <a:t>IF REQUIRED</a:t>
            </a:r>
            <a:endParaRPr lang="en-US" sz="1000" dirty="0"/>
          </a:p>
        </p:txBody>
      </p:sp>
      <p:grpSp>
        <p:nvGrpSpPr>
          <p:cNvPr id="24" name="Group 23"/>
          <p:cNvGrpSpPr/>
          <p:nvPr/>
        </p:nvGrpSpPr>
        <p:grpSpPr>
          <a:xfrm>
            <a:off x="1760593" y="3657600"/>
            <a:ext cx="1325135" cy="215274"/>
            <a:chOff x="8553" y="0"/>
            <a:chExt cx="1325135" cy="215274"/>
          </a:xfrm>
        </p:grpSpPr>
        <p:sp>
          <p:nvSpPr>
            <p:cNvPr id="25" name="Rectangle 24"/>
            <p:cNvSpPr/>
            <p:nvPr/>
          </p:nvSpPr>
          <p:spPr>
            <a:xfrm>
              <a:off x="8553" y="0"/>
              <a:ext cx="1325135" cy="215274"/>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6" name="Rectangle 25"/>
            <p:cNvSpPr/>
            <p:nvPr/>
          </p:nvSpPr>
          <p:spPr>
            <a:xfrm>
              <a:off x="8553" y="0"/>
              <a:ext cx="1325135" cy="21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b="1" dirty="0"/>
                <a:t>STEP 14</a:t>
              </a:r>
            </a:p>
          </p:txBody>
        </p:sp>
      </p:grpSp>
      <p:sp>
        <p:nvSpPr>
          <p:cNvPr id="44" name="Rectangle 43"/>
          <p:cNvSpPr/>
          <p:nvPr/>
        </p:nvSpPr>
        <p:spPr>
          <a:xfrm>
            <a:off x="1775460" y="1954650"/>
            <a:ext cx="1295400" cy="1245751"/>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722120" y="1992749"/>
            <a:ext cx="1424940" cy="1169551"/>
          </a:xfrm>
          <a:prstGeom prst="rect">
            <a:avLst/>
          </a:prstGeom>
          <a:noFill/>
        </p:spPr>
        <p:txBody>
          <a:bodyPr wrap="square" rtlCol="0">
            <a:spAutoFit/>
          </a:bodyPr>
          <a:lstStyle/>
          <a:p>
            <a:pPr algn="ctr"/>
            <a:r>
              <a:rPr lang="en-US" sz="1000" b="1" dirty="0"/>
              <a:t>DISTRICT ADDRESSES COMMENTS AND DISTRICT ENVIRONMENTAL ADMINISTRATOR RESUBMITS FOR OEM APPROVAL</a:t>
            </a:r>
          </a:p>
        </p:txBody>
      </p:sp>
      <p:grpSp>
        <p:nvGrpSpPr>
          <p:cNvPr id="46" name="Group 45"/>
          <p:cNvGrpSpPr/>
          <p:nvPr/>
        </p:nvGrpSpPr>
        <p:grpSpPr>
          <a:xfrm>
            <a:off x="1760593" y="1637150"/>
            <a:ext cx="1325135" cy="215274"/>
            <a:chOff x="8553" y="0"/>
            <a:chExt cx="1325135" cy="215274"/>
          </a:xfrm>
        </p:grpSpPr>
        <p:sp>
          <p:nvSpPr>
            <p:cNvPr id="47" name="Rectangle 46"/>
            <p:cNvSpPr/>
            <p:nvPr/>
          </p:nvSpPr>
          <p:spPr>
            <a:xfrm>
              <a:off x="8553" y="0"/>
              <a:ext cx="1325135" cy="215274"/>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48" name="Rectangle 47"/>
            <p:cNvSpPr/>
            <p:nvPr/>
          </p:nvSpPr>
          <p:spPr>
            <a:xfrm>
              <a:off x="8553" y="0"/>
              <a:ext cx="1325135" cy="21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b="1" dirty="0"/>
                <a:t>STEP 13</a:t>
              </a:r>
            </a:p>
          </p:txBody>
        </p:sp>
      </p:grpSp>
      <p:sp>
        <p:nvSpPr>
          <p:cNvPr id="54" name="Content Placeholder 2"/>
          <p:cNvSpPr txBox="1">
            <a:spLocks/>
          </p:cNvSpPr>
          <p:nvPr/>
        </p:nvSpPr>
        <p:spPr>
          <a:xfrm>
            <a:off x="3147060" y="1637150"/>
            <a:ext cx="7292340" cy="1563250"/>
          </a:xfrm>
          <a:prstGeom prst="rect">
            <a:avLst/>
          </a:prstGeom>
          <a:ln w="19050">
            <a:solidFill>
              <a:schemeClr val="accent2"/>
            </a:solidFill>
            <a:prstDash val="dash"/>
          </a:ln>
        </p:spPr>
        <p:txBody>
          <a:bodyPr anchor="ctr">
            <a:no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65000"/>
              </a:lnSpc>
              <a:buNone/>
            </a:pPr>
            <a:r>
              <a:rPr lang="en-US" sz="2000" b="1" dirty="0"/>
              <a:t>Resubmittal</a:t>
            </a:r>
            <a:endParaRPr lang="en-US" b="1" dirty="0"/>
          </a:p>
          <a:p>
            <a:pPr>
              <a:lnSpc>
                <a:spcPct val="65000"/>
              </a:lnSpc>
            </a:pPr>
            <a:r>
              <a:rPr lang="en-US" sz="1800" dirty="0"/>
              <a:t>Include Environmental Document Submittal Form </a:t>
            </a:r>
          </a:p>
          <a:p>
            <a:pPr>
              <a:lnSpc>
                <a:spcPct val="65000"/>
              </a:lnSpc>
            </a:pPr>
            <a:r>
              <a:rPr lang="en-US" sz="1800" dirty="0"/>
              <a:t>Best Practice - use “Track</a:t>
            </a:r>
            <a:r>
              <a:rPr lang="en-US" sz="1800" strike="sngStrike" dirty="0"/>
              <a:t>ed</a:t>
            </a:r>
            <a:r>
              <a:rPr lang="en-US" sz="1800" dirty="0"/>
              <a:t> Changes” for quicker follow up review</a:t>
            </a:r>
          </a:p>
          <a:p>
            <a:pPr>
              <a:lnSpc>
                <a:spcPct val="65000"/>
              </a:lnSpc>
            </a:pPr>
            <a:r>
              <a:rPr lang="en-US" sz="1800" dirty="0"/>
              <a:t>ERC should include reference to where change was made</a:t>
            </a:r>
          </a:p>
        </p:txBody>
      </p:sp>
      <p:sp>
        <p:nvSpPr>
          <p:cNvPr id="4" name="Rectangle 3"/>
          <p:cNvSpPr/>
          <p:nvPr/>
        </p:nvSpPr>
        <p:spPr>
          <a:xfrm>
            <a:off x="7682948" y="345914"/>
            <a:ext cx="2781852" cy="1323439"/>
          </a:xfrm>
          <a:prstGeom prst="rect">
            <a:avLst/>
          </a:prstGeom>
        </p:spPr>
        <p:txBody>
          <a:bodyPr wrap="none">
            <a:spAutoFit/>
          </a:bodyPr>
          <a:lstStyle/>
          <a:p>
            <a:pPr lvl="1"/>
            <a:r>
              <a:rPr lang="en-US" sz="2000" dirty="0">
                <a:solidFill>
                  <a:srgbClr val="FF0000"/>
                </a:solidFill>
              </a:rPr>
              <a:t>Do we want </a:t>
            </a:r>
          </a:p>
          <a:p>
            <a:pPr lvl="1"/>
            <a:r>
              <a:rPr lang="en-US" sz="2000" dirty="0">
                <a:solidFill>
                  <a:srgbClr val="FF0000"/>
                </a:solidFill>
              </a:rPr>
              <a:t>Districts to </a:t>
            </a:r>
          </a:p>
          <a:p>
            <a:pPr lvl="1"/>
            <a:r>
              <a:rPr lang="en-US" sz="2000" dirty="0">
                <a:solidFill>
                  <a:srgbClr val="FF0000"/>
                </a:solidFill>
              </a:rPr>
              <a:t>Submit Certification </a:t>
            </a:r>
          </a:p>
          <a:p>
            <a:pPr lvl="1"/>
            <a:r>
              <a:rPr lang="en-US" sz="2000" dirty="0">
                <a:solidFill>
                  <a:srgbClr val="FF0000"/>
                </a:solidFill>
              </a:rPr>
              <a:t>With resubmittal?</a:t>
            </a:r>
          </a:p>
        </p:txBody>
      </p:sp>
      <p:sp>
        <p:nvSpPr>
          <p:cNvPr id="5" name="Rectangle 4"/>
          <p:cNvSpPr/>
          <p:nvPr/>
        </p:nvSpPr>
        <p:spPr>
          <a:xfrm>
            <a:off x="3147060" y="3665552"/>
            <a:ext cx="7292340" cy="1910779"/>
          </a:xfrm>
          <a:prstGeom prst="rect">
            <a:avLst/>
          </a:prstGeom>
          <a:ln w="19050">
            <a:solidFill>
              <a:schemeClr val="accent2"/>
            </a:solidFill>
            <a:prstDash val="dash"/>
          </a:ln>
        </p:spPr>
        <p:txBody>
          <a:bodyPr wrap="square" anchor="ctr">
            <a:spAutoFit/>
          </a:bodyPr>
          <a:lstStyle/>
          <a:p>
            <a:pPr indent="-285750">
              <a:lnSpc>
                <a:spcPct val="65000"/>
              </a:lnSpc>
              <a:spcAft>
                <a:spcPts val="1400"/>
              </a:spcAft>
            </a:pPr>
            <a:r>
              <a:rPr lang="en-US" sz="2000" b="1" spc="-80" dirty="0"/>
              <a:t>Legal Sufficiency Review</a:t>
            </a:r>
          </a:p>
          <a:p>
            <a:pPr marL="169863" indent="-169863">
              <a:lnSpc>
                <a:spcPct val="65000"/>
              </a:lnSpc>
              <a:spcAft>
                <a:spcPts val="1400"/>
              </a:spcAft>
              <a:buFont typeface="Arial" pitchFamily="34" charset="0"/>
              <a:buChar char="•"/>
            </a:pPr>
            <a:r>
              <a:rPr lang="en-US" spc="-80" dirty="0"/>
              <a:t>Required for Draft Final EISs and Individual Section 4(f) Evaluations</a:t>
            </a:r>
          </a:p>
          <a:p>
            <a:pPr marL="742950" lvl="1" indent="-285750">
              <a:lnSpc>
                <a:spcPct val="65000"/>
              </a:lnSpc>
              <a:spcAft>
                <a:spcPts val="1400"/>
              </a:spcAft>
              <a:buFont typeface="Courier New" panose="02070309020205020404" pitchFamily="49" charset="0"/>
              <a:buChar char="o"/>
            </a:pPr>
            <a:r>
              <a:rPr lang="en-US" spc="-80" dirty="0"/>
              <a:t>Assesses whether the Environmental Document adequately addresses the NEPA procedures, laws and policies concerning the project</a:t>
            </a:r>
          </a:p>
          <a:p>
            <a:pPr marL="742950" lvl="1" indent="-285750">
              <a:lnSpc>
                <a:spcPct val="65000"/>
              </a:lnSpc>
              <a:spcAft>
                <a:spcPts val="1400"/>
              </a:spcAft>
              <a:buFont typeface="Courier New" panose="02070309020205020404" pitchFamily="49" charset="0"/>
              <a:buChar char="o"/>
            </a:pPr>
            <a:r>
              <a:rPr lang="en-US" spc="-80" dirty="0"/>
              <a:t>Evaluates potential litigation risk</a:t>
            </a:r>
          </a:p>
          <a:p>
            <a:pPr marL="169863" indent="-169863">
              <a:lnSpc>
                <a:spcPct val="65000"/>
              </a:lnSpc>
              <a:spcAft>
                <a:spcPts val="1400"/>
              </a:spcAft>
              <a:buFont typeface="Arial" pitchFamily="34" charset="0"/>
              <a:buChar char="•"/>
            </a:pPr>
            <a:r>
              <a:rPr lang="en-US" spc="-80" dirty="0"/>
              <a:t>Refer to Legal Sufficiency Reviews and Certification Training Module</a:t>
            </a:r>
          </a:p>
        </p:txBody>
      </p:sp>
    </p:spTree>
    <p:extLst>
      <p:ext uri="{BB962C8B-B14F-4D97-AF65-F5344CB8AC3E}">
        <p14:creationId xmlns:p14="http://schemas.microsoft.com/office/powerpoint/2010/main" val="1557270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p:cNvSpPr txBox="1">
            <a:spLocks/>
          </p:cNvSpPr>
          <p:nvPr/>
        </p:nvSpPr>
        <p:spPr>
          <a:xfrm>
            <a:off x="1752600" y="1295400"/>
            <a:ext cx="8686800" cy="4631730"/>
          </a:xfrm>
          <a:prstGeom prst="rect">
            <a:avLst/>
          </a:prstGeom>
        </p:spPr>
        <p:txBody>
          <a:bodyPr>
            <a:no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b="1" dirty="0"/>
              <a:t>What is it and how was it handled before NEPA Assignment?</a:t>
            </a:r>
          </a:p>
          <a:p>
            <a:r>
              <a:rPr lang="en-US" sz="2000" dirty="0"/>
              <a:t>FHWA Division Offices or Headquarters (HQ) identified projects with potential to rise to the level of national policy or having significant controversy</a:t>
            </a:r>
          </a:p>
          <a:p>
            <a:r>
              <a:rPr lang="en-US" sz="2000" dirty="0"/>
              <a:t>“</a:t>
            </a:r>
            <a:r>
              <a:rPr lang="en-US" sz="2000" dirty="0">
                <a:solidFill>
                  <a:schemeClr val="accent1"/>
                </a:solidFill>
              </a:rPr>
              <a:t>Green light</a:t>
            </a:r>
            <a:r>
              <a:rPr lang="en-US" sz="2000" dirty="0"/>
              <a:t>” approval from HQ required prior to proceeding with key approvals under NEPA</a:t>
            </a:r>
          </a:p>
          <a:p>
            <a:pPr marL="0" lvl="1" indent="0">
              <a:buNone/>
            </a:pPr>
            <a:r>
              <a:rPr lang="en-US" b="1" dirty="0"/>
              <a:t>May apply to projects with:</a:t>
            </a:r>
          </a:p>
          <a:p>
            <a:r>
              <a:rPr lang="en-US" sz="2000" dirty="0"/>
              <a:t>Impacts of unusual magnitude</a:t>
            </a:r>
          </a:p>
          <a:p>
            <a:r>
              <a:rPr lang="en-US" sz="2000" dirty="0"/>
              <a:t>High levels of controversy</a:t>
            </a:r>
          </a:p>
          <a:p>
            <a:r>
              <a:rPr lang="en-US" sz="2000" dirty="0"/>
              <a:t>Major unresolved issues</a:t>
            </a:r>
          </a:p>
          <a:p>
            <a:r>
              <a:rPr lang="en-US" sz="2000" dirty="0"/>
              <a:t>Emerging or national policy issues under development</a:t>
            </a:r>
          </a:p>
          <a:p>
            <a:r>
              <a:rPr lang="en-US" sz="2000" dirty="0"/>
              <a:t>Issues for which Districts seek policy assistance</a:t>
            </a:r>
          </a:p>
        </p:txBody>
      </p:sp>
      <p:sp>
        <p:nvSpPr>
          <p:cNvPr id="2" name="Title 1"/>
          <p:cNvSpPr>
            <a:spLocks noGrp="1"/>
          </p:cNvSpPr>
          <p:nvPr>
            <p:ph type="title"/>
          </p:nvPr>
        </p:nvSpPr>
        <p:spPr/>
        <p:txBody>
          <a:bodyPr/>
          <a:lstStyle/>
          <a:p>
            <a:r>
              <a:rPr lang="en-US" dirty="0"/>
              <a:t>Prior Concurrence pursuant to 23 CFR </a:t>
            </a:r>
            <a:r>
              <a:rPr lang="en-US" sz="3200" dirty="0"/>
              <a:t>§ </a:t>
            </a:r>
            <a:r>
              <a:rPr lang="en-US" dirty="0"/>
              <a:t>771.125 (c)</a:t>
            </a:r>
          </a:p>
        </p:txBody>
      </p:sp>
      <p:sp>
        <p:nvSpPr>
          <p:cNvPr id="3" name="Slide Number Placeholder 2"/>
          <p:cNvSpPr>
            <a:spLocks noGrp="1"/>
          </p:cNvSpPr>
          <p:nvPr>
            <p:ph type="sldNum" sz="quarter" idx="12"/>
          </p:nvPr>
        </p:nvSpPr>
        <p:spPr>
          <a:xfrm>
            <a:off x="8534400" y="6425964"/>
            <a:ext cx="533400" cy="365125"/>
          </a:xfrm>
        </p:spPr>
        <p:txBody>
          <a:bodyPr/>
          <a:lstStyle/>
          <a:p>
            <a:fld id="{C36A997D-243A-4F89-9286-B2689FAEAD31}" type="slidenum">
              <a:rPr lang="en-US" smtClean="0"/>
              <a:t>43</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1" y="3352801"/>
            <a:ext cx="1933575" cy="1933575"/>
          </a:xfrm>
          <a:prstGeom prst="rect">
            <a:avLst/>
          </a:prstGeom>
        </p:spPr>
      </p:pic>
    </p:spTree>
    <p:extLst>
      <p:ext uri="{BB962C8B-B14F-4D97-AF65-F5344CB8AC3E}">
        <p14:creationId xmlns:p14="http://schemas.microsoft.com/office/powerpoint/2010/main" val="419950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p:cNvSpPr txBox="1">
            <a:spLocks/>
          </p:cNvSpPr>
          <p:nvPr/>
        </p:nvSpPr>
        <p:spPr>
          <a:xfrm>
            <a:off x="1752600" y="1295400"/>
            <a:ext cx="8382000" cy="4631730"/>
          </a:xfrm>
          <a:prstGeom prst="rect">
            <a:avLst/>
          </a:prstGeom>
        </p:spPr>
        <p:txBody>
          <a:bodyPr>
            <a:no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b="1" dirty="0"/>
              <a:t>Districts and OEM Collaborate on decision to seek Prior Concurrence</a:t>
            </a:r>
          </a:p>
          <a:p>
            <a:r>
              <a:rPr lang="en-US" sz="2000" dirty="0"/>
              <a:t>Determined on a case by case basis</a:t>
            </a:r>
          </a:p>
          <a:p>
            <a:r>
              <a:rPr lang="en-US" sz="2000" strike="sngStrike" dirty="0"/>
              <a:t>Mostly </a:t>
            </a:r>
            <a:r>
              <a:rPr lang="en-US" sz="2000" dirty="0"/>
              <a:t>applies to EIS projects at Final EIS stage but can apply to Draft EIS</a:t>
            </a:r>
          </a:p>
          <a:p>
            <a:r>
              <a:rPr lang="en-US" sz="2000" dirty="0"/>
              <a:t>Can apply to Record of Decision if issues have not been addressed</a:t>
            </a:r>
          </a:p>
          <a:p>
            <a:pPr marL="171450" lvl="1">
              <a:spcAft>
                <a:spcPts val="0"/>
              </a:spcAft>
              <a:buFont typeface="Arial" panose="020B0604020202020204" pitchFamily="34" charset="0"/>
              <a:buChar char="•"/>
            </a:pPr>
            <a:endParaRPr lang="en-US" sz="900" dirty="0"/>
          </a:p>
          <a:p>
            <a:pPr marL="0" lvl="1" indent="0">
              <a:buNone/>
            </a:pPr>
            <a:r>
              <a:rPr lang="en-US" b="1" dirty="0"/>
              <a:t>When projects are anticipated to involve a constructive use under Section 4(f)</a:t>
            </a:r>
          </a:p>
          <a:p>
            <a:r>
              <a:rPr lang="en-US" sz="2000" dirty="0"/>
              <a:t>FDOT will coordinate with FHWA on underlying policy issues before making final determination of a Section 4(f) constructive use</a:t>
            </a:r>
          </a:p>
          <a:p>
            <a:r>
              <a:rPr lang="en-US" sz="2000" dirty="0"/>
              <a:t>Section 4(f) constructive use evaluations will undergo legal review before they are signed by Director of OEM</a:t>
            </a:r>
          </a:p>
          <a:p>
            <a:pPr lvl="1"/>
            <a:endParaRPr lang="en-US" sz="2000" dirty="0"/>
          </a:p>
          <a:p>
            <a:pPr lvl="1"/>
            <a:endParaRPr lang="en-US" sz="2000" dirty="0"/>
          </a:p>
          <a:p>
            <a:pPr lvl="1"/>
            <a:endParaRPr lang="en-US" sz="2000" dirty="0"/>
          </a:p>
        </p:txBody>
      </p:sp>
      <p:sp>
        <p:nvSpPr>
          <p:cNvPr id="2" name="Title 1"/>
          <p:cNvSpPr>
            <a:spLocks noGrp="1"/>
          </p:cNvSpPr>
          <p:nvPr>
            <p:ph type="title"/>
          </p:nvPr>
        </p:nvSpPr>
        <p:spPr/>
        <p:txBody>
          <a:bodyPr/>
          <a:lstStyle/>
          <a:p>
            <a:r>
              <a:rPr lang="en-US" dirty="0"/>
              <a:t>Prior Concurrence under NEPA Assignment</a:t>
            </a:r>
          </a:p>
        </p:txBody>
      </p:sp>
      <p:sp>
        <p:nvSpPr>
          <p:cNvPr id="3" name="Slide Number Placeholder 2"/>
          <p:cNvSpPr>
            <a:spLocks noGrp="1"/>
          </p:cNvSpPr>
          <p:nvPr>
            <p:ph type="sldNum" sz="quarter" idx="12"/>
          </p:nvPr>
        </p:nvSpPr>
        <p:spPr>
          <a:xfrm>
            <a:off x="8534400" y="6425964"/>
            <a:ext cx="533400" cy="365125"/>
          </a:xfrm>
        </p:spPr>
        <p:txBody>
          <a:bodyPr/>
          <a:lstStyle/>
          <a:p>
            <a:fld id="{C36A997D-243A-4F89-9286-B2689FAEAD31}" type="slidenum">
              <a:rPr lang="en-US" smtClean="0"/>
              <a:t>44</a:t>
            </a:fld>
            <a:endParaRPr lang="en-US"/>
          </a:p>
        </p:txBody>
      </p:sp>
    </p:spTree>
    <p:extLst>
      <p:ext uri="{BB962C8B-B14F-4D97-AF65-F5344CB8AC3E}">
        <p14:creationId xmlns:p14="http://schemas.microsoft.com/office/powerpoint/2010/main" val="3751761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Content Placeholder 2"/>
          <p:cNvSpPr txBox="1">
            <a:spLocks/>
          </p:cNvSpPr>
          <p:nvPr/>
        </p:nvSpPr>
        <p:spPr>
          <a:xfrm>
            <a:off x="1752600" y="1295400"/>
            <a:ext cx="8610600" cy="4631730"/>
          </a:xfrm>
          <a:prstGeom prst="rect">
            <a:avLst/>
          </a:prstGeom>
        </p:spPr>
        <p:txBody>
          <a:bodyPr>
            <a:no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b="1" dirty="0"/>
              <a:t>Prior Concurrence Review</a:t>
            </a:r>
          </a:p>
          <a:p>
            <a:r>
              <a:rPr lang="en-US" sz="2000" dirty="0"/>
              <a:t>EIS reviewed by State Environmental Programs Administrator or State Environmental Process Administrator or designee</a:t>
            </a:r>
          </a:p>
          <a:p>
            <a:pPr lvl="1"/>
            <a:r>
              <a:rPr lang="en-US" sz="2000" dirty="0"/>
              <a:t>SMEs and OGC provide input, as appropriate</a:t>
            </a:r>
          </a:p>
          <a:p>
            <a:pPr marL="0" lvl="1" indent="0">
              <a:buNone/>
            </a:pPr>
            <a:r>
              <a:rPr lang="en-US" b="1" dirty="0"/>
              <a:t>Prior Concurrence Approval</a:t>
            </a:r>
          </a:p>
          <a:p>
            <a:r>
              <a:rPr lang="en-US" sz="2000" dirty="0"/>
              <a:t>State Transportation Development Administrator (STDA) or designee, after consulting with OGC if desired, determines whether the project can proceed with key NEPA approvals.</a:t>
            </a:r>
          </a:p>
          <a:p>
            <a:r>
              <a:rPr lang="en-US" sz="2000" dirty="0"/>
              <a:t>Documented in an email from STDA to the Director of OEM</a:t>
            </a:r>
          </a:p>
          <a:p>
            <a:pPr lvl="1"/>
            <a:r>
              <a:rPr lang="en-US" sz="1800" dirty="0"/>
              <a:t>Summarize issues in questions have been resolved </a:t>
            </a:r>
          </a:p>
          <a:p>
            <a:pPr lvl="1"/>
            <a:r>
              <a:rPr lang="en-US" sz="1800" dirty="0"/>
              <a:t>Summarize actions undertaken to address issues</a:t>
            </a:r>
            <a:endParaRPr lang="en-US" sz="2000" dirty="0"/>
          </a:p>
          <a:p>
            <a:pPr lvl="1"/>
            <a:endParaRPr lang="en-US" sz="2000" dirty="0"/>
          </a:p>
          <a:p>
            <a:pPr lvl="1"/>
            <a:endParaRPr lang="en-US" sz="2000" dirty="0"/>
          </a:p>
        </p:txBody>
      </p:sp>
      <p:sp>
        <p:nvSpPr>
          <p:cNvPr id="2" name="Title 1"/>
          <p:cNvSpPr>
            <a:spLocks noGrp="1"/>
          </p:cNvSpPr>
          <p:nvPr>
            <p:ph type="title"/>
          </p:nvPr>
        </p:nvSpPr>
        <p:spPr/>
        <p:txBody>
          <a:bodyPr/>
          <a:lstStyle/>
          <a:p>
            <a:r>
              <a:rPr lang="en-US" dirty="0"/>
              <a:t>Prior Concurrence under NEPA Assignment</a:t>
            </a:r>
          </a:p>
        </p:txBody>
      </p:sp>
      <p:sp>
        <p:nvSpPr>
          <p:cNvPr id="3" name="Slide Number Placeholder 2"/>
          <p:cNvSpPr>
            <a:spLocks noGrp="1"/>
          </p:cNvSpPr>
          <p:nvPr>
            <p:ph type="sldNum" sz="quarter" idx="12"/>
          </p:nvPr>
        </p:nvSpPr>
        <p:spPr>
          <a:xfrm>
            <a:off x="8534400" y="6425964"/>
            <a:ext cx="533400" cy="365125"/>
          </a:xfrm>
        </p:spPr>
        <p:txBody>
          <a:bodyPr/>
          <a:lstStyle/>
          <a:p>
            <a:fld id="{C36A997D-243A-4F89-9286-B2689FAEAD31}" type="slidenum">
              <a:rPr lang="en-US" smtClean="0"/>
              <a:t>45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783" y="4343401"/>
            <a:ext cx="1666875" cy="1666875"/>
          </a:xfrm>
          <a:prstGeom prst="rect">
            <a:avLst/>
          </a:prstGeom>
        </p:spPr>
      </p:pic>
    </p:spTree>
    <p:extLst>
      <p:ext uri="{BB962C8B-B14F-4D97-AF65-F5344CB8AC3E}">
        <p14:creationId xmlns:p14="http://schemas.microsoft.com/office/powerpoint/2010/main" val="3813809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NEPA Document Review Process Steps</a:t>
            </a:r>
          </a:p>
        </p:txBody>
      </p:sp>
      <p:sp>
        <p:nvSpPr>
          <p:cNvPr id="3" name="Slide Number Placeholder 2"/>
          <p:cNvSpPr>
            <a:spLocks noGrp="1"/>
          </p:cNvSpPr>
          <p:nvPr>
            <p:ph type="sldNum" sz="quarter" idx="12"/>
          </p:nvPr>
        </p:nvSpPr>
        <p:spPr>
          <a:xfrm>
            <a:off x="8534400" y="6425964"/>
            <a:ext cx="533400" cy="365125"/>
          </a:xfrm>
        </p:spPr>
        <p:txBody>
          <a:bodyPr/>
          <a:lstStyle/>
          <a:p>
            <a:fld id="{C36A997D-243A-4F89-9286-B2689FAEAD31}" type="slidenum">
              <a:rPr lang="en-US" smtClean="0"/>
              <a:t>46</a:t>
            </a:fld>
            <a:endParaRPr lang="en-US"/>
          </a:p>
        </p:txBody>
      </p:sp>
      <p:sp>
        <p:nvSpPr>
          <p:cNvPr id="27" name="Rectangle 26"/>
          <p:cNvSpPr/>
          <p:nvPr/>
        </p:nvSpPr>
        <p:spPr>
          <a:xfrm>
            <a:off x="1775460" y="1857970"/>
            <a:ext cx="1295400" cy="961430"/>
          </a:xfrm>
          <a:prstGeom prst="rect">
            <a:avLst/>
          </a:prstGeom>
          <a:no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722120" y="1984742"/>
            <a:ext cx="1424940" cy="707886"/>
          </a:xfrm>
          <a:prstGeom prst="rect">
            <a:avLst/>
          </a:prstGeom>
          <a:noFill/>
        </p:spPr>
        <p:txBody>
          <a:bodyPr wrap="square" rtlCol="0">
            <a:spAutoFit/>
          </a:bodyPr>
          <a:lstStyle/>
          <a:p>
            <a:pPr algn="ctr"/>
            <a:r>
              <a:rPr lang="en-US" sz="1000" b="1" dirty="0"/>
              <a:t>OEM AND LEGAL </a:t>
            </a:r>
          </a:p>
          <a:p>
            <a:pPr algn="ctr"/>
            <a:r>
              <a:rPr lang="en-US" sz="1000" b="1" dirty="0"/>
              <a:t>CONFIRM DOCUMENT</a:t>
            </a:r>
          </a:p>
          <a:p>
            <a:pPr algn="ctr"/>
            <a:r>
              <a:rPr lang="en-US" sz="1000" b="1" dirty="0"/>
              <a:t>IS READY FOR </a:t>
            </a:r>
          </a:p>
          <a:p>
            <a:pPr algn="ctr"/>
            <a:r>
              <a:rPr lang="en-US" sz="1000" b="1" dirty="0"/>
              <a:t>SIGNATURE</a:t>
            </a:r>
            <a:endParaRPr lang="en-US" sz="1000" dirty="0"/>
          </a:p>
        </p:txBody>
      </p:sp>
      <p:grpSp>
        <p:nvGrpSpPr>
          <p:cNvPr id="29" name="Group 28"/>
          <p:cNvGrpSpPr/>
          <p:nvPr/>
        </p:nvGrpSpPr>
        <p:grpSpPr>
          <a:xfrm>
            <a:off x="1760593" y="1540470"/>
            <a:ext cx="1325135" cy="215274"/>
            <a:chOff x="8553" y="0"/>
            <a:chExt cx="1325135" cy="215274"/>
          </a:xfrm>
        </p:grpSpPr>
        <p:sp>
          <p:nvSpPr>
            <p:cNvPr id="30" name="Rectangle 29"/>
            <p:cNvSpPr/>
            <p:nvPr/>
          </p:nvSpPr>
          <p:spPr>
            <a:xfrm>
              <a:off x="8553" y="0"/>
              <a:ext cx="1325135" cy="215274"/>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1" name="Rectangle 30"/>
            <p:cNvSpPr/>
            <p:nvPr/>
          </p:nvSpPr>
          <p:spPr>
            <a:xfrm>
              <a:off x="8553" y="0"/>
              <a:ext cx="1325135" cy="21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b="1" dirty="0"/>
                <a:t>STEP 15</a:t>
              </a:r>
            </a:p>
          </p:txBody>
        </p:sp>
      </p:grpSp>
      <p:sp>
        <p:nvSpPr>
          <p:cNvPr id="32" name="TextBox 31"/>
          <p:cNvSpPr txBox="1"/>
          <p:nvPr/>
        </p:nvSpPr>
        <p:spPr>
          <a:xfrm>
            <a:off x="1711960" y="3795264"/>
            <a:ext cx="1424940" cy="861774"/>
          </a:xfrm>
          <a:prstGeom prst="rect">
            <a:avLst/>
          </a:prstGeom>
          <a:noFill/>
        </p:spPr>
        <p:txBody>
          <a:bodyPr wrap="square" rtlCol="0">
            <a:spAutoFit/>
          </a:bodyPr>
          <a:lstStyle/>
          <a:p>
            <a:pPr algn="ctr"/>
            <a:r>
              <a:rPr lang="en-US" sz="1000" b="1" dirty="0"/>
              <a:t>DOCUMENT </a:t>
            </a:r>
          </a:p>
          <a:p>
            <a:pPr algn="ctr"/>
            <a:r>
              <a:rPr lang="en-US" sz="1000" b="1" dirty="0"/>
              <a:t>SIGNED BY </a:t>
            </a:r>
          </a:p>
          <a:p>
            <a:pPr algn="ctr"/>
            <a:r>
              <a:rPr lang="en-US" sz="1000" b="1" dirty="0"/>
              <a:t>DIRECTOR OF </a:t>
            </a:r>
          </a:p>
          <a:p>
            <a:pPr algn="ctr"/>
            <a:r>
              <a:rPr lang="en-US" sz="1000" b="1" dirty="0"/>
              <a:t>OEM OR </a:t>
            </a:r>
          </a:p>
          <a:p>
            <a:pPr algn="ctr"/>
            <a:r>
              <a:rPr lang="en-US" sz="1000" b="1" dirty="0"/>
              <a:t>DELEGATE</a:t>
            </a:r>
          </a:p>
        </p:txBody>
      </p:sp>
      <p:grpSp>
        <p:nvGrpSpPr>
          <p:cNvPr id="33" name="Group 32"/>
          <p:cNvGrpSpPr/>
          <p:nvPr/>
        </p:nvGrpSpPr>
        <p:grpSpPr>
          <a:xfrm>
            <a:off x="1760593" y="3200400"/>
            <a:ext cx="1325135" cy="215274"/>
            <a:chOff x="8553" y="0"/>
            <a:chExt cx="1325135" cy="215274"/>
          </a:xfrm>
        </p:grpSpPr>
        <p:sp>
          <p:nvSpPr>
            <p:cNvPr id="34" name="Rectangle 33"/>
            <p:cNvSpPr/>
            <p:nvPr/>
          </p:nvSpPr>
          <p:spPr>
            <a:xfrm>
              <a:off x="8553" y="0"/>
              <a:ext cx="1325135" cy="215274"/>
            </a:xfrm>
            <a:prstGeom prst="rect">
              <a:avLst/>
            </a:prstGeom>
            <a:solidFill>
              <a:srgbClr val="0DB1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5" name="Rectangle 34"/>
            <p:cNvSpPr/>
            <p:nvPr/>
          </p:nvSpPr>
          <p:spPr>
            <a:xfrm>
              <a:off x="8553" y="0"/>
              <a:ext cx="1325135" cy="215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sz="1200" b="1" dirty="0"/>
                <a:t>STEP 16</a:t>
              </a:r>
            </a:p>
          </p:txBody>
        </p:sp>
      </p:grpSp>
      <p:sp>
        <p:nvSpPr>
          <p:cNvPr id="36" name="Rectangle 35"/>
          <p:cNvSpPr/>
          <p:nvPr/>
        </p:nvSpPr>
        <p:spPr>
          <a:xfrm rot="2700000">
            <a:off x="1928026" y="3712094"/>
            <a:ext cx="992863" cy="966889"/>
          </a:xfrm>
          <a:prstGeom prst="rect">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3147060" y="1556940"/>
            <a:ext cx="7292340" cy="1262460"/>
          </a:xfrm>
          <a:prstGeom prst="rect">
            <a:avLst/>
          </a:prstGeom>
          <a:ln w="19050">
            <a:solidFill>
              <a:schemeClr val="accent2"/>
            </a:solidFill>
            <a:prstDash val="dash"/>
          </a:ln>
        </p:spPr>
        <p:txBody>
          <a:bodyPr anchor="ctr">
            <a:no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65000"/>
              </a:lnSpc>
              <a:buNone/>
            </a:pPr>
            <a:r>
              <a:rPr lang="en-US" sz="2000" b="1" dirty="0"/>
              <a:t>OEM Review Team and OGC</a:t>
            </a:r>
          </a:p>
          <a:p>
            <a:pPr>
              <a:lnSpc>
                <a:spcPct val="65000"/>
              </a:lnSpc>
            </a:pPr>
            <a:r>
              <a:rPr lang="en-US" sz="2000" dirty="0"/>
              <a:t>Ensure all issues have been addressed</a:t>
            </a:r>
          </a:p>
          <a:p>
            <a:pPr>
              <a:lnSpc>
                <a:spcPct val="65000"/>
              </a:lnSpc>
            </a:pPr>
            <a:r>
              <a:rPr lang="en-US" sz="2000" dirty="0"/>
              <a:t>Confirm document is ready for signature</a:t>
            </a:r>
          </a:p>
        </p:txBody>
      </p:sp>
      <p:sp>
        <p:nvSpPr>
          <p:cNvPr id="4" name="Rectangle 3"/>
          <p:cNvSpPr/>
          <p:nvPr/>
        </p:nvSpPr>
        <p:spPr>
          <a:xfrm>
            <a:off x="3155527" y="3200400"/>
            <a:ext cx="7283873" cy="1387046"/>
          </a:xfrm>
          <a:prstGeom prst="rect">
            <a:avLst/>
          </a:prstGeom>
          <a:ln w="19050">
            <a:solidFill>
              <a:schemeClr val="accent1"/>
            </a:solidFill>
            <a:prstDash val="dash"/>
          </a:ln>
        </p:spPr>
        <p:txBody>
          <a:bodyPr wrap="square" anchor="ctr">
            <a:spAutoFit/>
          </a:bodyPr>
          <a:lstStyle/>
          <a:p>
            <a:pPr>
              <a:lnSpc>
                <a:spcPct val="65000"/>
              </a:lnSpc>
              <a:spcAft>
                <a:spcPts val="1400"/>
              </a:spcAft>
            </a:pPr>
            <a:r>
              <a:rPr lang="en-US" sz="2000" b="1" dirty="0"/>
              <a:t>Director of OEM or designee signs Environmental Document</a:t>
            </a:r>
          </a:p>
          <a:p>
            <a:pPr marL="169863" indent="-169863">
              <a:lnSpc>
                <a:spcPct val="65000"/>
              </a:lnSpc>
              <a:spcAft>
                <a:spcPts val="1400"/>
              </a:spcAft>
              <a:buFont typeface="Arial" pitchFamily="34" charset="0"/>
              <a:buChar char="•"/>
            </a:pPr>
            <a:r>
              <a:rPr lang="en-US" dirty="0"/>
              <a:t>Type 2 CE = Location Design Concept Approval</a:t>
            </a:r>
          </a:p>
          <a:p>
            <a:pPr marL="169863" indent="-169863">
              <a:lnSpc>
                <a:spcPct val="65000"/>
              </a:lnSpc>
              <a:spcAft>
                <a:spcPts val="1400"/>
              </a:spcAft>
              <a:buFont typeface="Arial" pitchFamily="34" charset="0"/>
              <a:buChar char="•"/>
            </a:pPr>
            <a:r>
              <a:rPr lang="en-US" dirty="0"/>
              <a:t>Draft EA and EIS = approval for Public Availability</a:t>
            </a:r>
          </a:p>
          <a:p>
            <a:pPr marL="169863" indent="-169863">
              <a:lnSpc>
                <a:spcPct val="65000"/>
              </a:lnSpc>
              <a:spcAft>
                <a:spcPts val="1400"/>
              </a:spcAft>
              <a:buFont typeface="Arial" pitchFamily="34" charset="0"/>
              <a:buChar char="•"/>
            </a:pPr>
            <a:r>
              <a:rPr lang="en-US" dirty="0"/>
              <a:t>Additional Steps for EAs and EISs</a:t>
            </a:r>
          </a:p>
        </p:txBody>
      </p:sp>
    </p:spTree>
    <p:extLst>
      <p:ext uri="{BB962C8B-B14F-4D97-AF65-F5344CB8AC3E}">
        <p14:creationId xmlns:p14="http://schemas.microsoft.com/office/powerpoint/2010/main" val="33947319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 Considerations in NEPA Document Review Process</a:t>
            </a:r>
          </a:p>
        </p:txBody>
      </p:sp>
      <p:sp>
        <p:nvSpPr>
          <p:cNvPr id="5" name="Slide Number Placeholder 4"/>
          <p:cNvSpPr>
            <a:spLocks noGrp="1"/>
          </p:cNvSpPr>
          <p:nvPr>
            <p:ph type="sldNum" sz="quarter" idx="12"/>
          </p:nvPr>
        </p:nvSpPr>
        <p:spPr/>
        <p:txBody>
          <a:bodyPr/>
          <a:lstStyle/>
          <a:p>
            <a:fld id="{C36A997D-243A-4F89-9286-B2689FAEAD31}" type="slidenum">
              <a:rPr lang="en-US" smtClean="0"/>
              <a:pPr/>
              <a:t>47</a:t>
            </a:fld>
            <a:endParaRPr lang="en-US" dirty="0"/>
          </a:p>
        </p:txBody>
      </p:sp>
      <p:sp>
        <p:nvSpPr>
          <p:cNvPr id="13" name="Content Placeholder 2"/>
          <p:cNvSpPr txBox="1">
            <a:spLocks/>
          </p:cNvSpPr>
          <p:nvPr/>
        </p:nvSpPr>
        <p:spPr>
          <a:xfrm>
            <a:off x="1676400" y="1304574"/>
            <a:ext cx="5791200" cy="4936530"/>
          </a:xfrm>
          <a:prstGeom prst="rect">
            <a:avLst/>
          </a:prstGeom>
        </p:spPr>
        <p:txBody>
          <a:bodyPr>
            <a:no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After Public Hearing</a:t>
            </a:r>
          </a:p>
          <a:p>
            <a:pPr lvl="1"/>
            <a:r>
              <a:rPr lang="en-US" sz="2000" dirty="0"/>
              <a:t>No significant impacts, prepare a Finding of No Significant Impact (FONSI)</a:t>
            </a:r>
          </a:p>
          <a:p>
            <a:pPr lvl="1"/>
            <a:r>
              <a:rPr lang="en-US" sz="2000" dirty="0"/>
              <a:t>Follow NEPA Document Review Process for EA with FONSI Step 6 - 16</a:t>
            </a:r>
          </a:p>
          <a:p>
            <a:r>
              <a:rPr lang="en-US" dirty="0"/>
              <a:t>Director of OEM or designee signs EA with FONSI</a:t>
            </a:r>
          </a:p>
          <a:p>
            <a:pPr lvl="1"/>
            <a:r>
              <a:rPr lang="en-US" sz="2000" dirty="0"/>
              <a:t>Grants Location Design Concept Acceptance</a:t>
            </a:r>
          </a:p>
          <a:p>
            <a:r>
              <a:rPr lang="en-US" dirty="0"/>
              <a:t>Limitation of Claims Notice 23 U.S.C § 139 (l)</a:t>
            </a:r>
          </a:p>
          <a:p>
            <a:r>
              <a:rPr lang="en-US" dirty="0"/>
              <a:t>Refer to Finding of No Significant Impact (FONSI) Training Module</a:t>
            </a:r>
            <a:endParaRPr lang="en-US" sz="2000" dirty="0"/>
          </a:p>
        </p:txBody>
      </p:sp>
      <p:grpSp>
        <p:nvGrpSpPr>
          <p:cNvPr id="3" name="Group 2"/>
          <p:cNvGrpSpPr/>
          <p:nvPr/>
        </p:nvGrpSpPr>
        <p:grpSpPr>
          <a:xfrm>
            <a:off x="7239000" y="1844780"/>
            <a:ext cx="3175818" cy="3336821"/>
            <a:chOff x="5867400" y="1768579"/>
            <a:chExt cx="3175818" cy="3336821"/>
          </a:xfrm>
        </p:grpSpPr>
        <p:grpSp>
          <p:nvGrpSpPr>
            <p:cNvPr id="6" name="Group 5"/>
            <p:cNvGrpSpPr/>
            <p:nvPr/>
          </p:nvGrpSpPr>
          <p:grpSpPr>
            <a:xfrm>
              <a:off x="5867400" y="1768579"/>
              <a:ext cx="2269018" cy="2871970"/>
              <a:chOff x="2547347" y="2416282"/>
              <a:chExt cx="2639430" cy="3340808"/>
            </a:xfrm>
          </p:grpSpPr>
          <p:sp>
            <p:nvSpPr>
              <p:cNvPr id="7" name="Freeform 6"/>
              <p:cNvSpPr/>
              <p:nvPr/>
            </p:nvSpPr>
            <p:spPr>
              <a:xfrm>
                <a:off x="3612771" y="2416282"/>
                <a:ext cx="1565554" cy="1566866"/>
              </a:xfrm>
              <a:custGeom>
                <a:avLst/>
                <a:gdLst>
                  <a:gd name="connsiteX0" fmla="*/ 0 w 1669851"/>
                  <a:gd name="connsiteY0" fmla="*/ 834926 h 1669851"/>
                  <a:gd name="connsiteX1" fmla="*/ 834926 w 1669851"/>
                  <a:gd name="connsiteY1" fmla="*/ 0 h 1669851"/>
                  <a:gd name="connsiteX2" fmla="*/ 1669852 w 1669851"/>
                  <a:gd name="connsiteY2" fmla="*/ 834926 h 1669851"/>
                  <a:gd name="connsiteX3" fmla="*/ 834926 w 1669851"/>
                  <a:gd name="connsiteY3" fmla="*/ 1669852 h 1669851"/>
                  <a:gd name="connsiteX4" fmla="*/ 0 w 1669851"/>
                  <a:gd name="connsiteY4" fmla="*/ 834926 h 1669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851" h="1669851">
                    <a:moveTo>
                      <a:pt x="0" y="834926"/>
                    </a:moveTo>
                    <a:cubicBezTo>
                      <a:pt x="0" y="373809"/>
                      <a:pt x="373809" y="0"/>
                      <a:pt x="834926" y="0"/>
                    </a:cubicBezTo>
                    <a:cubicBezTo>
                      <a:pt x="1296043" y="0"/>
                      <a:pt x="1669852" y="373809"/>
                      <a:pt x="1669852" y="834926"/>
                    </a:cubicBezTo>
                    <a:cubicBezTo>
                      <a:pt x="1669852" y="1296043"/>
                      <a:pt x="1296043" y="1669852"/>
                      <a:pt x="834926" y="1669852"/>
                    </a:cubicBezTo>
                    <a:cubicBezTo>
                      <a:pt x="373809" y="1669852"/>
                      <a:pt x="0" y="1296043"/>
                      <a:pt x="0" y="83492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8834" tIns="278834" rIns="278834" bIns="278834" numCol="1" spcCol="1270" anchor="ctr" anchorCtr="0">
                <a:noAutofit/>
              </a:bodyPr>
              <a:lstStyle/>
              <a:p>
                <a:pPr algn="ctr" defTabSz="1200150">
                  <a:lnSpc>
                    <a:spcPct val="90000"/>
                  </a:lnSpc>
                  <a:spcBef>
                    <a:spcPct val="0"/>
                  </a:spcBef>
                  <a:spcAft>
                    <a:spcPct val="35000"/>
                  </a:spcAft>
                </a:pPr>
                <a:r>
                  <a:rPr lang="en-US" b="1" dirty="0"/>
                  <a:t>Public Hearing</a:t>
                </a:r>
              </a:p>
            </p:txBody>
          </p:sp>
          <p:sp>
            <p:nvSpPr>
              <p:cNvPr id="8" name="Freeform 7"/>
              <p:cNvSpPr/>
              <p:nvPr/>
            </p:nvSpPr>
            <p:spPr>
              <a:xfrm rot="3005229">
                <a:off x="4726152" y="3861210"/>
                <a:ext cx="353499" cy="567750"/>
              </a:xfrm>
              <a:custGeom>
                <a:avLst/>
                <a:gdLst>
                  <a:gd name="connsiteX0" fmla="*/ 0 w 353499"/>
                  <a:gd name="connsiteY0" fmla="*/ 113550 h 567749"/>
                  <a:gd name="connsiteX1" fmla="*/ 176750 w 353499"/>
                  <a:gd name="connsiteY1" fmla="*/ 113550 h 567749"/>
                  <a:gd name="connsiteX2" fmla="*/ 176750 w 353499"/>
                  <a:gd name="connsiteY2" fmla="*/ 0 h 567749"/>
                  <a:gd name="connsiteX3" fmla="*/ 353499 w 353499"/>
                  <a:gd name="connsiteY3" fmla="*/ 283875 h 567749"/>
                  <a:gd name="connsiteX4" fmla="*/ 176750 w 353499"/>
                  <a:gd name="connsiteY4" fmla="*/ 567749 h 567749"/>
                  <a:gd name="connsiteX5" fmla="*/ 176750 w 353499"/>
                  <a:gd name="connsiteY5" fmla="*/ 454199 h 567749"/>
                  <a:gd name="connsiteX6" fmla="*/ 0 w 353499"/>
                  <a:gd name="connsiteY6" fmla="*/ 454199 h 567749"/>
                  <a:gd name="connsiteX7" fmla="*/ 0 w 353499"/>
                  <a:gd name="connsiteY7" fmla="*/ 113550 h 56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499" h="567749">
                    <a:moveTo>
                      <a:pt x="0" y="113550"/>
                    </a:moveTo>
                    <a:lnTo>
                      <a:pt x="176750" y="113550"/>
                    </a:lnTo>
                    <a:lnTo>
                      <a:pt x="176750" y="0"/>
                    </a:lnTo>
                    <a:lnTo>
                      <a:pt x="353499" y="283875"/>
                    </a:lnTo>
                    <a:lnTo>
                      <a:pt x="176750" y="567749"/>
                    </a:lnTo>
                    <a:lnTo>
                      <a:pt x="176750" y="454199"/>
                    </a:lnTo>
                    <a:lnTo>
                      <a:pt x="0" y="454199"/>
                    </a:lnTo>
                    <a:lnTo>
                      <a:pt x="0" y="11355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3550" rIns="106049" bIns="113549" numCol="1" spcCol="1270" anchor="ctr" anchorCtr="0">
                <a:noAutofit/>
              </a:bodyPr>
              <a:lstStyle/>
              <a:p>
                <a:pPr algn="ctr" defTabSz="933450">
                  <a:lnSpc>
                    <a:spcPct val="90000"/>
                  </a:lnSpc>
                  <a:spcBef>
                    <a:spcPct val="0"/>
                  </a:spcBef>
                  <a:spcAft>
                    <a:spcPct val="35000"/>
                  </a:spcAft>
                </a:pPr>
                <a:endParaRPr lang="en-US" sz="2100"/>
              </a:p>
            </p:txBody>
          </p:sp>
          <p:sp>
            <p:nvSpPr>
              <p:cNvPr id="10" name="Freeform 9"/>
              <p:cNvSpPr/>
              <p:nvPr/>
            </p:nvSpPr>
            <p:spPr>
              <a:xfrm>
                <a:off x="2547347" y="4226548"/>
                <a:ext cx="1581212" cy="1530542"/>
              </a:xfrm>
              <a:custGeom>
                <a:avLst/>
                <a:gdLst>
                  <a:gd name="connsiteX0" fmla="*/ 0 w 1669851"/>
                  <a:gd name="connsiteY0" fmla="*/ 834926 h 1669851"/>
                  <a:gd name="connsiteX1" fmla="*/ 834926 w 1669851"/>
                  <a:gd name="connsiteY1" fmla="*/ 0 h 1669851"/>
                  <a:gd name="connsiteX2" fmla="*/ 1669852 w 1669851"/>
                  <a:gd name="connsiteY2" fmla="*/ 834926 h 1669851"/>
                  <a:gd name="connsiteX3" fmla="*/ 834926 w 1669851"/>
                  <a:gd name="connsiteY3" fmla="*/ 1669852 h 1669851"/>
                  <a:gd name="connsiteX4" fmla="*/ 0 w 1669851"/>
                  <a:gd name="connsiteY4" fmla="*/ 834926 h 1669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851" h="1669851">
                    <a:moveTo>
                      <a:pt x="0" y="834926"/>
                    </a:moveTo>
                    <a:cubicBezTo>
                      <a:pt x="0" y="373809"/>
                      <a:pt x="373809" y="0"/>
                      <a:pt x="834926" y="0"/>
                    </a:cubicBezTo>
                    <a:cubicBezTo>
                      <a:pt x="1296043" y="0"/>
                      <a:pt x="1669852" y="373809"/>
                      <a:pt x="1669852" y="834926"/>
                    </a:cubicBezTo>
                    <a:cubicBezTo>
                      <a:pt x="1669852" y="1296043"/>
                      <a:pt x="1296043" y="1669852"/>
                      <a:pt x="834926" y="1669852"/>
                    </a:cubicBezTo>
                    <a:cubicBezTo>
                      <a:pt x="373809" y="1669852"/>
                      <a:pt x="0" y="1296043"/>
                      <a:pt x="0" y="834926"/>
                    </a:cubicBezTo>
                    <a:close/>
                  </a:path>
                </a:pathLst>
              </a:cu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8834" tIns="278834" rIns="278834" bIns="278834" numCol="1" spcCol="1270" anchor="ctr" anchorCtr="0">
                <a:noAutofit/>
              </a:bodyPr>
              <a:lstStyle/>
              <a:p>
                <a:pPr algn="ctr" defTabSz="1200150">
                  <a:lnSpc>
                    <a:spcPct val="90000"/>
                  </a:lnSpc>
                  <a:spcBef>
                    <a:spcPct val="0"/>
                  </a:spcBef>
                  <a:spcAft>
                    <a:spcPct val="35000"/>
                  </a:spcAft>
                </a:pPr>
                <a:r>
                  <a:rPr lang="en-US" dirty="0">
                    <a:solidFill>
                      <a:schemeClr val="tx1"/>
                    </a:solidFill>
                  </a:rPr>
                  <a:t>Prepare FONSI</a:t>
                </a:r>
              </a:p>
            </p:txBody>
          </p:sp>
        </p:grpSp>
        <p:sp>
          <p:nvSpPr>
            <p:cNvPr id="11" name="TextBox 10"/>
            <p:cNvSpPr txBox="1"/>
            <p:nvPr/>
          </p:nvSpPr>
          <p:spPr>
            <a:xfrm>
              <a:off x="7208558" y="3802349"/>
              <a:ext cx="487642" cy="369332"/>
            </a:xfrm>
            <a:prstGeom prst="rect">
              <a:avLst/>
            </a:prstGeom>
            <a:noFill/>
          </p:spPr>
          <p:txBody>
            <a:bodyPr wrap="square" rtlCol="0">
              <a:spAutoFit/>
            </a:bodyPr>
            <a:lstStyle/>
            <a:p>
              <a:pPr algn="ctr"/>
              <a:r>
                <a:rPr lang="en-US" b="1" dirty="0"/>
                <a:t>OR</a:t>
              </a:r>
            </a:p>
          </p:txBody>
        </p:sp>
        <p:sp>
          <p:nvSpPr>
            <p:cNvPr id="12" name="Freeform 11"/>
            <p:cNvSpPr/>
            <p:nvPr/>
          </p:nvSpPr>
          <p:spPr>
            <a:xfrm rot="18594771" flipH="1">
              <a:off x="6866291" y="2997639"/>
              <a:ext cx="303890" cy="488073"/>
            </a:xfrm>
            <a:custGeom>
              <a:avLst/>
              <a:gdLst>
                <a:gd name="connsiteX0" fmla="*/ 0 w 353499"/>
                <a:gd name="connsiteY0" fmla="*/ 113550 h 567749"/>
                <a:gd name="connsiteX1" fmla="*/ 176750 w 353499"/>
                <a:gd name="connsiteY1" fmla="*/ 113550 h 567749"/>
                <a:gd name="connsiteX2" fmla="*/ 176750 w 353499"/>
                <a:gd name="connsiteY2" fmla="*/ 0 h 567749"/>
                <a:gd name="connsiteX3" fmla="*/ 353499 w 353499"/>
                <a:gd name="connsiteY3" fmla="*/ 283875 h 567749"/>
                <a:gd name="connsiteX4" fmla="*/ 176750 w 353499"/>
                <a:gd name="connsiteY4" fmla="*/ 567749 h 567749"/>
                <a:gd name="connsiteX5" fmla="*/ 176750 w 353499"/>
                <a:gd name="connsiteY5" fmla="*/ 454199 h 567749"/>
                <a:gd name="connsiteX6" fmla="*/ 0 w 353499"/>
                <a:gd name="connsiteY6" fmla="*/ 454199 h 567749"/>
                <a:gd name="connsiteX7" fmla="*/ 0 w 353499"/>
                <a:gd name="connsiteY7" fmla="*/ 113550 h 56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499" h="567749">
                  <a:moveTo>
                    <a:pt x="0" y="113550"/>
                  </a:moveTo>
                  <a:lnTo>
                    <a:pt x="176750" y="113550"/>
                  </a:lnTo>
                  <a:lnTo>
                    <a:pt x="176750" y="0"/>
                  </a:lnTo>
                  <a:lnTo>
                    <a:pt x="353499" y="283875"/>
                  </a:lnTo>
                  <a:lnTo>
                    <a:pt x="176750" y="567749"/>
                  </a:lnTo>
                  <a:lnTo>
                    <a:pt x="176750" y="454199"/>
                  </a:lnTo>
                  <a:lnTo>
                    <a:pt x="0" y="454199"/>
                  </a:lnTo>
                  <a:lnTo>
                    <a:pt x="0" y="11355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3550" rIns="106049" bIns="113549" numCol="1" spcCol="1270" anchor="ctr" anchorCtr="0">
              <a:noAutofit/>
            </a:bodyPr>
            <a:lstStyle/>
            <a:p>
              <a:pPr algn="ctr" defTabSz="933450">
                <a:lnSpc>
                  <a:spcPct val="90000"/>
                </a:lnSpc>
                <a:spcBef>
                  <a:spcPct val="0"/>
                </a:spcBef>
                <a:spcAft>
                  <a:spcPct val="35000"/>
                </a:spcAft>
              </a:pPr>
              <a:endParaRPr lang="en-US" sz="2100"/>
            </a:p>
          </p:txBody>
        </p:sp>
        <p:sp>
          <p:nvSpPr>
            <p:cNvPr id="15" name="Freeform 14"/>
            <p:cNvSpPr/>
            <p:nvPr/>
          </p:nvSpPr>
          <p:spPr>
            <a:xfrm>
              <a:off x="7683909" y="3332449"/>
              <a:ext cx="1359309" cy="1315751"/>
            </a:xfrm>
            <a:custGeom>
              <a:avLst/>
              <a:gdLst>
                <a:gd name="connsiteX0" fmla="*/ 0 w 1669851"/>
                <a:gd name="connsiteY0" fmla="*/ 834926 h 1669851"/>
                <a:gd name="connsiteX1" fmla="*/ 834926 w 1669851"/>
                <a:gd name="connsiteY1" fmla="*/ 0 h 1669851"/>
                <a:gd name="connsiteX2" fmla="*/ 1669852 w 1669851"/>
                <a:gd name="connsiteY2" fmla="*/ 834926 h 1669851"/>
                <a:gd name="connsiteX3" fmla="*/ 834926 w 1669851"/>
                <a:gd name="connsiteY3" fmla="*/ 1669852 h 1669851"/>
                <a:gd name="connsiteX4" fmla="*/ 0 w 1669851"/>
                <a:gd name="connsiteY4" fmla="*/ 834926 h 1669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851" h="1669851">
                  <a:moveTo>
                    <a:pt x="0" y="834926"/>
                  </a:moveTo>
                  <a:cubicBezTo>
                    <a:pt x="0" y="373809"/>
                    <a:pt x="373809" y="0"/>
                    <a:pt x="834926" y="0"/>
                  </a:cubicBezTo>
                  <a:cubicBezTo>
                    <a:pt x="1296043" y="0"/>
                    <a:pt x="1669852" y="373809"/>
                    <a:pt x="1669852" y="834926"/>
                  </a:cubicBezTo>
                  <a:cubicBezTo>
                    <a:pt x="1669852" y="1296043"/>
                    <a:pt x="1296043" y="1669852"/>
                    <a:pt x="834926" y="1669852"/>
                  </a:cubicBezTo>
                  <a:cubicBezTo>
                    <a:pt x="373809" y="1669852"/>
                    <a:pt x="0" y="1296043"/>
                    <a:pt x="0" y="834926"/>
                  </a:cubicBezTo>
                  <a:close/>
                </a:path>
              </a:pathLst>
            </a:cu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8834" tIns="278834" rIns="278834" bIns="278834" numCol="1" spcCol="1270" anchor="ctr" anchorCtr="0">
              <a:noAutofit/>
            </a:bodyPr>
            <a:lstStyle/>
            <a:p>
              <a:pPr algn="ctr" defTabSz="1200150">
                <a:lnSpc>
                  <a:spcPct val="90000"/>
                </a:lnSpc>
                <a:spcBef>
                  <a:spcPct val="0"/>
                </a:spcBef>
                <a:spcAft>
                  <a:spcPct val="35000"/>
                </a:spcAft>
              </a:pPr>
              <a:r>
                <a:rPr lang="en-US" dirty="0">
                  <a:solidFill>
                    <a:schemeClr val="tx1"/>
                  </a:solidFill>
                </a:rPr>
                <a:t>Prepare DEIS</a:t>
              </a:r>
            </a:p>
          </p:txBody>
        </p:sp>
        <p:sp>
          <p:nvSpPr>
            <p:cNvPr id="17" name="Rectangle 16"/>
            <p:cNvSpPr/>
            <p:nvPr/>
          </p:nvSpPr>
          <p:spPr>
            <a:xfrm>
              <a:off x="5867400" y="4736068"/>
              <a:ext cx="3175817" cy="369332"/>
            </a:xfrm>
            <a:prstGeom prst="rect">
              <a:avLst/>
            </a:prstGeom>
          </p:spPr>
          <p:txBody>
            <a:bodyPr wrap="square">
              <a:spAutoFit/>
            </a:bodyPr>
            <a:lstStyle/>
            <a:p>
              <a:pPr algn="ctr"/>
              <a:r>
                <a:rPr lang="en-US" b="1" dirty="0">
                  <a:solidFill>
                    <a:schemeClr val="bg1">
                      <a:lumMod val="50000"/>
                    </a:schemeClr>
                  </a:solidFill>
                </a:rPr>
                <a:t>PD&amp;E Manual Part 1 Chapter 7</a:t>
              </a:r>
            </a:p>
          </p:txBody>
        </p:sp>
      </p:grpSp>
    </p:spTree>
    <p:extLst>
      <p:ext uri="{BB962C8B-B14F-4D97-AF65-F5344CB8AC3E}">
        <p14:creationId xmlns:p14="http://schemas.microsoft.com/office/powerpoint/2010/main" val="3296881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274638"/>
            <a:ext cx="8382000" cy="822960"/>
          </a:xfrm>
        </p:spPr>
        <p:txBody>
          <a:bodyPr/>
          <a:lstStyle/>
          <a:p>
            <a:r>
              <a:rPr lang="en-US" dirty="0"/>
              <a:t>EIS Considerations in NEPA Document Review Process</a:t>
            </a:r>
          </a:p>
        </p:txBody>
      </p:sp>
      <p:sp>
        <p:nvSpPr>
          <p:cNvPr id="5" name="Slide Number Placeholder 4"/>
          <p:cNvSpPr>
            <a:spLocks noGrp="1"/>
          </p:cNvSpPr>
          <p:nvPr>
            <p:ph type="sldNum" sz="quarter" idx="12"/>
          </p:nvPr>
        </p:nvSpPr>
        <p:spPr/>
        <p:txBody>
          <a:bodyPr/>
          <a:lstStyle/>
          <a:p>
            <a:fld id="{C36A997D-243A-4F89-9286-B2689FAEAD31}" type="slidenum">
              <a:rPr lang="en-US" smtClean="0"/>
              <a:pPr/>
              <a:t>48</a:t>
            </a:fld>
            <a:endParaRPr lang="en-US" dirty="0"/>
          </a:p>
        </p:txBody>
      </p:sp>
      <p:sp>
        <p:nvSpPr>
          <p:cNvPr id="13" name="Content Placeholder 2"/>
          <p:cNvSpPr txBox="1">
            <a:spLocks/>
          </p:cNvSpPr>
          <p:nvPr/>
        </p:nvSpPr>
        <p:spPr>
          <a:xfrm>
            <a:off x="1617131" y="1464270"/>
            <a:ext cx="5486400" cy="4936530"/>
          </a:xfrm>
          <a:prstGeom prst="rect">
            <a:avLst/>
          </a:prstGeom>
        </p:spPr>
        <p:txBody>
          <a:bodyPr>
            <a:no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After Public Hearing</a:t>
            </a:r>
          </a:p>
          <a:p>
            <a:pPr lvl="1"/>
            <a:r>
              <a:rPr lang="en-US" sz="2000" dirty="0"/>
              <a:t>Prepare Final EIS and Record of Decision (combined or separate)</a:t>
            </a:r>
          </a:p>
          <a:p>
            <a:pPr lvl="1"/>
            <a:r>
              <a:rPr lang="en-US" sz="2000" dirty="0"/>
              <a:t>Follow NEPA Document Review Process for FEIS/ROD Steps 6 - 16</a:t>
            </a:r>
          </a:p>
          <a:p>
            <a:r>
              <a:rPr lang="en-US" dirty="0"/>
              <a:t>Director of OEM or designee signs FEIS and ROD or combined FEIS/ROD</a:t>
            </a:r>
          </a:p>
          <a:p>
            <a:pPr lvl="1"/>
            <a:r>
              <a:rPr lang="en-US" sz="2000" dirty="0"/>
              <a:t>Grants Location Design Concept Acceptance</a:t>
            </a:r>
          </a:p>
          <a:p>
            <a:r>
              <a:rPr lang="en-US" dirty="0"/>
              <a:t>Limitation of Claims Notice 23 U.S.C § 139 (l)</a:t>
            </a:r>
          </a:p>
          <a:p>
            <a:r>
              <a:rPr lang="en-US" dirty="0"/>
              <a:t>Refer to Final EIS and ROD Training Module</a:t>
            </a:r>
          </a:p>
          <a:p>
            <a:pPr lvl="1"/>
            <a:endParaRPr lang="en-US" sz="2000" dirty="0"/>
          </a:p>
        </p:txBody>
      </p:sp>
      <p:grpSp>
        <p:nvGrpSpPr>
          <p:cNvPr id="3" name="Group 2"/>
          <p:cNvGrpSpPr/>
          <p:nvPr/>
        </p:nvGrpSpPr>
        <p:grpSpPr>
          <a:xfrm>
            <a:off x="7010400" y="1676401"/>
            <a:ext cx="3581400" cy="3609547"/>
            <a:chOff x="5333999" y="1393011"/>
            <a:chExt cx="3733801" cy="3763145"/>
          </a:xfrm>
        </p:grpSpPr>
        <p:grpSp>
          <p:nvGrpSpPr>
            <p:cNvPr id="6" name="Group 5"/>
            <p:cNvGrpSpPr/>
            <p:nvPr/>
          </p:nvGrpSpPr>
          <p:grpSpPr>
            <a:xfrm>
              <a:off x="5333999" y="1393011"/>
              <a:ext cx="2590800" cy="3331389"/>
              <a:chOff x="2281428" y="2245322"/>
              <a:chExt cx="3013741" cy="3875226"/>
            </a:xfrm>
          </p:grpSpPr>
          <p:sp>
            <p:nvSpPr>
              <p:cNvPr id="7" name="Freeform 6"/>
              <p:cNvSpPr/>
              <p:nvPr/>
            </p:nvSpPr>
            <p:spPr>
              <a:xfrm>
                <a:off x="3461946" y="2245322"/>
                <a:ext cx="1833223" cy="1737826"/>
              </a:xfrm>
              <a:custGeom>
                <a:avLst/>
                <a:gdLst>
                  <a:gd name="connsiteX0" fmla="*/ 0 w 1669851"/>
                  <a:gd name="connsiteY0" fmla="*/ 834926 h 1669851"/>
                  <a:gd name="connsiteX1" fmla="*/ 834926 w 1669851"/>
                  <a:gd name="connsiteY1" fmla="*/ 0 h 1669851"/>
                  <a:gd name="connsiteX2" fmla="*/ 1669852 w 1669851"/>
                  <a:gd name="connsiteY2" fmla="*/ 834926 h 1669851"/>
                  <a:gd name="connsiteX3" fmla="*/ 834926 w 1669851"/>
                  <a:gd name="connsiteY3" fmla="*/ 1669852 h 1669851"/>
                  <a:gd name="connsiteX4" fmla="*/ 0 w 1669851"/>
                  <a:gd name="connsiteY4" fmla="*/ 834926 h 1669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851" h="1669851">
                    <a:moveTo>
                      <a:pt x="0" y="834926"/>
                    </a:moveTo>
                    <a:cubicBezTo>
                      <a:pt x="0" y="373809"/>
                      <a:pt x="373809" y="0"/>
                      <a:pt x="834926" y="0"/>
                    </a:cubicBezTo>
                    <a:cubicBezTo>
                      <a:pt x="1296043" y="0"/>
                      <a:pt x="1669852" y="373809"/>
                      <a:pt x="1669852" y="834926"/>
                    </a:cubicBezTo>
                    <a:cubicBezTo>
                      <a:pt x="1669852" y="1296043"/>
                      <a:pt x="1296043" y="1669852"/>
                      <a:pt x="834926" y="1669852"/>
                    </a:cubicBezTo>
                    <a:cubicBezTo>
                      <a:pt x="373809" y="1669852"/>
                      <a:pt x="0" y="1296043"/>
                      <a:pt x="0" y="834926"/>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8834" tIns="278834" rIns="278834" bIns="278834" numCol="1" spcCol="1270" anchor="ctr" anchorCtr="0">
                <a:noAutofit/>
              </a:bodyPr>
              <a:lstStyle/>
              <a:p>
                <a:pPr algn="ctr" defTabSz="1200150">
                  <a:lnSpc>
                    <a:spcPct val="90000"/>
                  </a:lnSpc>
                  <a:spcBef>
                    <a:spcPct val="0"/>
                  </a:spcBef>
                  <a:spcAft>
                    <a:spcPct val="35000"/>
                  </a:spcAft>
                </a:pPr>
                <a:r>
                  <a:rPr lang="en-US" sz="2000" b="1" dirty="0"/>
                  <a:t>Public Hearing</a:t>
                </a:r>
              </a:p>
            </p:txBody>
          </p:sp>
          <p:sp>
            <p:nvSpPr>
              <p:cNvPr id="8" name="Freeform 7"/>
              <p:cNvSpPr/>
              <p:nvPr/>
            </p:nvSpPr>
            <p:spPr>
              <a:xfrm rot="3005229">
                <a:off x="4787274" y="3861211"/>
                <a:ext cx="353499" cy="567750"/>
              </a:xfrm>
              <a:custGeom>
                <a:avLst/>
                <a:gdLst>
                  <a:gd name="connsiteX0" fmla="*/ 0 w 353499"/>
                  <a:gd name="connsiteY0" fmla="*/ 113550 h 567749"/>
                  <a:gd name="connsiteX1" fmla="*/ 176750 w 353499"/>
                  <a:gd name="connsiteY1" fmla="*/ 113550 h 567749"/>
                  <a:gd name="connsiteX2" fmla="*/ 176750 w 353499"/>
                  <a:gd name="connsiteY2" fmla="*/ 0 h 567749"/>
                  <a:gd name="connsiteX3" fmla="*/ 353499 w 353499"/>
                  <a:gd name="connsiteY3" fmla="*/ 283875 h 567749"/>
                  <a:gd name="connsiteX4" fmla="*/ 176750 w 353499"/>
                  <a:gd name="connsiteY4" fmla="*/ 567749 h 567749"/>
                  <a:gd name="connsiteX5" fmla="*/ 176750 w 353499"/>
                  <a:gd name="connsiteY5" fmla="*/ 454199 h 567749"/>
                  <a:gd name="connsiteX6" fmla="*/ 0 w 353499"/>
                  <a:gd name="connsiteY6" fmla="*/ 454199 h 567749"/>
                  <a:gd name="connsiteX7" fmla="*/ 0 w 353499"/>
                  <a:gd name="connsiteY7" fmla="*/ 113550 h 56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499" h="567749">
                    <a:moveTo>
                      <a:pt x="0" y="113550"/>
                    </a:moveTo>
                    <a:lnTo>
                      <a:pt x="176750" y="113550"/>
                    </a:lnTo>
                    <a:lnTo>
                      <a:pt x="176750" y="0"/>
                    </a:lnTo>
                    <a:lnTo>
                      <a:pt x="353499" y="283875"/>
                    </a:lnTo>
                    <a:lnTo>
                      <a:pt x="176750" y="567749"/>
                    </a:lnTo>
                    <a:lnTo>
                      <a:pt x="176750" y="454199"/>
                    </a:lnTo>
                    <a:lnTo>
                      <a:pt x="0" y="454199"/>
                    </a:lnTo>
                    <a:lnTo>
                      <a:pt x="0" y="113550"/>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3550" rIns="106049" bIns="113549" numCol="1" spcCol="1270" anchor="ctr" anchorCtr="0">
                <a:noAutofit/>
              </a:bodyPr>
              <a:lstStyle/>
              <a:p>
                <a:pPr algn="ctr" defTabSz="933450">
                  <a:lnSpc>
                    <a:spcPct val="90000"/>
                  </a:lnSpc>
                  <a:spcBef>
                    <a:spcPct val="0"/>
                  </a:spcBef>
                  <a:spcAft>
                    <a:spcPct val="35000"/>
                  </a:spcAft>
                </a:pPr>
                <a:endParaRPr lang="en-US" sz="2100"/>
              </a:p>
            </p:txBody>
          </p:sp>
          <p:sp>
            <p:nvSpPr>
              <p:cNvPr id="10" name="Freeform 9"/>
              <p:cNvSpPr/>
              <p:nvPr/>
            </p:nvSpPr>
            <p:spPr>
              <a:xfrm>
                <a:off x="2281428" y="4226548"/>
                <a:ext cx="1847131" cy="1894000"/>
              </a:xfrm>
              <a:custGeom>
                <a:avLst/>
                <a:gdLst>
                  <a:gd name="connsiteX0" fmla="*/ 0 w 1669851"/>
                  <a:gd name="connsiteY0" fmla="*/ 834926 h 1669851"/>
                  <a:gd name="connsiteX1" fmla="*/ 834926 w 1669851"/>
                  <a:gd name="connsiteY1" fmla="*/ 0 h 1669851"/>
                  <a:gd name="connsiteX2" fmla="*/ 1669852 w 1669851"/>
                  <a:gd name="connsiteY2" fmla="*/ 834926 h 1669851"/>
                  <a:gd name="connsiteX3" fmla="*/ 834926 w 1669851"/>
                  <a:gd name="connsiteY3" fmla="*/ 1669852 h 1669851"/>
                  <a:gd name="connsiteX4" fmla="*/ 0 w 1669851"/>
                  <a:gd name="connsiteY4" fmla="*/ 834926 h 1669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851" h="1669851">
                    <a:moveTo>
                      <a:pt x="0" y="834926"/>
                    </a:moveTo>
                    <a:cubicBezTo>
                      <a:pt x="0" y="373809"/>
                      <a:pt x="373809" y="0"/>
                      <a:pt x="834926" y="0"/>
                    </a:cubicBezTo>
                    <a:cubicBezTo>
                      <a:pt x="1296043" y="0"/>
                      <a:pt x="1669852" y="373809"/>
                      <a:pt x="1669852" y="834926"/>
                    </a:cubicBezTo>
                    <a:cubicBezTo>
                      <a:pt x="1669852" y="1296043"/>
                      <a:pt x="1296043" y="1669852"/>
                      <a:pt x="834926" y="1669852"/>
                    </a:cubicBezTo>
                    <a:cubicBezTo>
                      <a:pt x="373809" y="1669852"/>
                      <a:pt x="0" y="1296043"/>
                      <a:pt x="0" y="834926"/>
                    </a:cubicBezTo>
                    <a:close/>
                  </a:path>
                </a:pathLst>
              </a:custGeom>
              <a:solidFill>
                <a:schemeClr val="bg1"/>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8834" tIns="278834" rIns="278834" bIns="278834" numCol="1" spcCol="1270" anchor="ctr" anchorCtr="0">
                <a:noAutofit/>
              </a:bodyPr>
              <a:lstStyle/>
              <a:p>
                <a:pPr algn="ctr" defTabSz="1200150">
                  <a:lnSpc>
                    <a:spcPct val="90000"/>
                  </a:lnSpc>
                  <a:spcBef>
                    <a:spcPct val="0"/>
                  </a:spcBef>
                  <a:spcAft>
                    <a:spcPct val="35000"/>
                  </a:spcAft>
                </a:pPr>
                <a:r>
                  <a:rPr lang="en-US" dirty="0">
                    <a:solidFill>
                      <a:schemeClr val="tx1"/>
                    </a:solidFill>
                  </a:rPr>
                  <a:t>Prepare Combined FEIS with ROD</a:t>
                </a:r>
              </a:p>
            </p:txBody>
          </p:sp>
        </p:grpSp>
        <p:sp>
          <p:nvSpPr>
            <p:cNvPr id="11" name="TextBox 10"/>
            <p:cNvSpPr txBox="1"/>
            <p:nvPr/>
          </p:nvSpPr>
          <p:spPr>
            <a:xfrm>
              <a:off x="6957078" y="3725632"/>
              <a:ext cx="487642" cy="352961"/>
            </a:xfrm>
            <a:prstGeom prst="rect">
              <a:avLst/>
            </a:prstGeom>
            <a:noFill/>
          </p:spPr>
          <p:txBody>
            <a:bodyPr wrap="square" rtlCol="0">
              <a:spAutoFit/>
            </a:bodyPr>
            <a:lstStyle/>
            <a:p>
              <a:pPr algn="ctr"/>
              <a:r>
                <a:rPr lang="en-US" sz="1600" b="1" dirty="0"/>
                <a:t>OR</a:t>
              </a:r>
              <a:endParaRPr lang="en-US" b="1" dirty="0"/>
            </a:p>
          </p:txBody>
        </p:sp>
        <p:sp>
          <p:nvSpPr>
            <p:cNvPr id="12" name="Freeform 11"/>
            <p:cNvSpPr/>
            <p:nvPr/>
          </p:nvSpPr>
          <p:spPr>
            <a:xfrm rot="18594771" flipH="1">
              <a:off x="6421381" y="2769039"/>
              <a:ext cx="303890" cy="488073"/>
            </a:xfrm>
            <a:custGeom>
              <a:avLst/>
              <a:gdLst>
                <a:gd name="connsiteX0" fmla="*/ 0 w 353499"/>
                <a:gd name="connsiteY0" fmla="*/ 113550 h 567749"/>
                <a:gd name="connsiteX1" fmla="*/ 176750 w 353499"/>
                <a:gd name="connsiteY1" fmla="*/ 113550 h 567749"/>
                <a:gd name="connsiteX2" fmla="*/ 176750 w 353499"/>
                <a:gd name="connsiteY2" fmla="*/ 0 h 567749"/>
                <a:gd name="connsiteX3" fmla="*/ 353499 w 353499"/>
                <a:gd name="connsiteY3" fmla="*/ 283875 h 567749"/>
                <a:gd name="connsiteX4" fmla="*/ 176750 w 353499"/>
                <a:gd name="connsiteY4" fmla="*/ 567749 h 567749"/>
                <a:gd name="connsiteX5" fmla="*/ 176750 w 353499"/>
                <a:gd name="connsiteY5" fmla="*/ 454199 h 567749"/>
                <a:gd name="connsiteX6" fmla="*/ 0 w 353499"/>
                <a:gd name="connsiteY6" fmla="*/ 454199 h 567749"/>
                <a:gd name="connsiteX7" fmla="*/ 0 w 353499"/>
                <a:gd name="connsiteY7" fmla="*/ 113550 h 56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499" h="567749">
                  <a:moveTo>
                    <a:pt x="0" y="113550"/>
                  </a:moveTo>
                  <a:lnTo>
                    <a:pt x="176750" y="113550"/>
                  </a:lnTo>
                  <a:lnTo>
                    <a:pt x="176750" y="0"/>
                  </a:lnTo>
                  <a:lnTo>
                    <a:pt x="353499" y="283875"/>
                  </a:lnTo>
                  <a:lnTo>
                    <a:pt x="176750" y="567749"/>
                  </a:lnTo>
                  <a:lnTo>
                    <a:pt x="176750" y="454199"/>
                  </a:lnTo>
                  <a:lnTo>
                    <a:pt x="0" y="454199"/>
                  </a:lnTo>
                  <a:lnTo>
                    <a:pt x="0" y="113550"/>
                  </a:lnTo>
                  <a:close/>
                </a:path>
              </a:pathLst>
            </a:cu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13550" rIns="106049" bIns="113549" numCol="1" spcCol="1270" anchor="ctr" anchorCtr="0">
              <a:noAutofit/>
            </a:bodyPr>
            <a:lstStyle/>
            <a:p>
              <a:pPr algn="ctr" defTabSz="933450">
                <a:lnSpc>
                  <a:spcPct val="90000"/>
                </a:lnSpc>
                <a:spcBef>
                  <a:spcPct val="0"/>
                </a:spcBef>
                <a:spcAft>
                  <a:spcPct val="35000"/>
                </a:spcAft>
              </a:pPr>
              <a:endParaRPr lang="en-US" sz="2100"/>
            </a:p>
          </p:txBody>
        </p:sp>
        <p:sp>
          <p:nvSpPr>
            <p:cNvPr id="17" name="Rectangle 16"/>
            <p:cNvSpPr/>
            <p:nvPr/>
          </p:nvSpPr>
          <p:spPr>
            <a:xfrm>
              <a:off x="5334000" y="4771108"/>
              <a:ext cx="3733800" cy="385048"/>
            </a:xfrm>
            <a:prstGeom prst="rect">
              <a:avLst/>
            </a:prstGeom>
          </p:spPr>
          <p:txBody>
            <a:bodyPr wrap="square">
              <a:spAutoFit/>
            </a:bodyPr>
            <a:lstStyle/>
            <a:p>
              <a:pPr algn="ctr"/>
              <a:r>
                <a:rPr lang="en-US" b="1" dirty="0">
                  <a:solidFill>
                    <a:schemeClr val="bg1">
                      <a:lumMod val="50000"/>
                    </a:schemeClr>
                  </a:solidFill>
                </a:rPr>
                <a:t>PD&amp;E Manual Part 1 Chapter 9</a:t>
              </a:r>
            </a:p>
          </p:txBody>
        </p:sp>
        <p:sp>
          <p:nvSpPr>
            <p:cNvPr id="14" name="Freeform 13"/>
            <p:cNvSpPr/>
            <p:nvPr/>
          </p:nvSpPr>
          <p:spPr>
            <a:xfrm>
              <a:off x="7479890" y="3096198"/>
              <a:ext cx="1587909" cy="1628202"/>
            </a:xfrm>
            <a:custGeom>
              <a:avLst/>
              <a:gdLst>
                <a:gd name="connsiteX0" fmla="*/ 0 w 1669851"/>
                <a:gd name="connsiteY0" fmla="*/ 834926 h 1669851"/>
                <a:gd name="connsiteX1" fmla="*/ 834926 w 1669851"/>
                <a:gd name="connsiteY1" fmla="*/ 0 h 1669851"/>
                <a:gd name="connsiteX2" fmla="*/ 1669852 w 1669851"/>
                <a:gd name="connsiteY2" fmla="*/ 834926 h 1669851"/>
                <a:gd name="connsiteX3" fmla="*/ 834926 w 1669851"/>
                <a:gd name="connsiteY3" fmla="*/ 1669852 h 1669851"/>
                <a:gd name="connsiteX4" fmla="*/ 0 w 1669851"/>
                <a:gd name="connsiteY4" fmla="*/ 834926 h 1669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851" h="1669851">
                  <a:moveTo>
                    <a:pt x="0" y="834926"/>
                  </a:moveTo>
                  <a:cubicBezTo>
                    <a:pt x="0" y="373809"/>
                    <a:pt x="373809" y="0"/>
                    <a:pt x="834926" y="0"/>
                  </a:cubicBezTo>
                  <a:cubicBezTo>
                    <a:pt x="1296043" y="0"/>
                    <a:pt x="1669852" y="373809"/>
                    <a:pt x="1669852" y="834926"/>
                  </a:cubicBezTo>
                  <a:cubicBezTo>
                    <a:pt x="1669852" y="1296043"/>
                    <a:pt x="1296043" y="1669852"/>
                    <a:pt x="834926" y="1669852"/>
                  </a:cubicBezTo>
                  <a:cubicBezTo>
                    <a:pt x="373809" y="1669852"/>
                    <a:pt x="0" y="1296043"/>
                    <a:pt x="0" y="834926"/>
                  </a:cubicBezTo>
                  <a:close/>
                </a:path>
              </a:pathLst>
            </a:custGeom>
            <a:solidFill>
              <a:schemeClr val="bg1"/>
            </a:solidFill>
            <a:ln>
              <a:solidFill>
                <a:schemeClr val="accent2"/>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8834" tIns="278834" rIns="278834" bIns="278834" numCol="1" spcCol="1270" anchor="ctr" anchorCtr="0">
              <a:noAutofit/>
            </a:bodyPr>
            <a:lstStyle/>
            <a:p>
              <a:pPr algn="ctr" defTabSz="1200150">
                <a:lnSpc>
                  <a:spcPct val="90000"/>
                </a:lnSpc>
                <a:spcBef>
                  <a:spcPct val="0"/>
                </a:spcBef>
                <a:spcAft>
                  <a:spcPct val="35000"/>
                </a:spcAft>
              </a:pPr>
              <a:r>
                <a:rPr lang="en-US" dirty="0">
                  <a:solidFill>
                    <a:schemeClr val="tx1"/>
                  </a:solidFill>
                </a:rPr>
                <a:t>Prepare Separate FEIS and ROD</a:t>
              </a:r>
            </a:p>
          </p:txBody>
        </p:sp>
      </p:grpSp>
    </p:spTree>
    <p:extLst>
      <p:ext uri="{BB962C8B-B14F-4D97-AF65-F5344CB8AC3E}">
        <p14:creationId xmlns:p14="http://schemas.microsoft.com/office/powerpoint/2010/main" val="2451455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Re-evaluations</a:t>
            </a:r>
          </a:p>
        </p:txBody>
      </p:sp>
      <p:sp>
        <p:nvSpPr>
          <p:cNvPr id="3" name="Content Placeholder 2"/>
          <p:cNvSpPr>
            <a:spLocks noGrp="1"/>
          </p:cNvSpPr>
          <p:nvPr>
            <p:ph idx="1"/>
          </p:nvPr>
        </p:nvSpPr>
        <p:spPr>
          <a:xfrm>
            <a:off x="1762124" y="1292900"/>
            <a:ext cx="8677276" cy="4937760"/>
          </a:xfrm>
        </p:spPr>
        <p:txBody>
          <a:bodyPr>
            <a:normAutofit/>
          </a:bodyPr>
          <a:lstStyle/>
          <a:p>
            <a:pPr lvl="0"/>
            <a:r>
              <a:rPr lang="en-US" dirty="0"/>
              <a:t>Documents whether or not changes have occurred </a:t>
            </a:r>
            <a:br>
              <a:rPr lang="en-US" dirty="0"/>
            </a:br>
            <a:r>
              <a:rPr lang="en-US" dirty="0"/>
              <a:t>since the approval of the original Environmental </a:t>
            </a:r>
            <a:br>
              <a:rPr lang="en-US" dirty="0"/>
            </a:br>
            <a:r>
              <a:rPr lang="en-US" dirty="0"/>
              <a:t>Document</a:t>
            </a:r>
          </a:p>
          <a:p>
            <a:r>
              <a:rPr lang="en-US" dirty="0"/>
              <a:t>Required:</a:t>
            </a:r>
          </a:p>
          <a:p>
            <a:pPr lvl="1"/>
            <a:r>
              <a:rPr lang="en-US" sz="2000" dirty="0"/>
              <a:t>Prior to requesting federal-aid authorization for subsequent </a:t>
            </a:r>
            <a:br>
              <a:rPr lang="en-US" sz="2000" dirty="0"/>
            </a:br>
            <a:r>
              <a:rPr lang="en-US" sz="2000" dirty="0"/>
              <a:t>project phases (final design, right of way and construction)</a:t>
            </a:r>
          </a:p>
          <a:p>
            <a:pPr lvl="1"/>
            <a:r>
              <a:rPr lang="en-US" sz="2000" dirty="0"/>
              <a:t>Major design/project changes</a:t>
            </a:r>
          </a:p>
          <a:p>
            <a:pPr lvl="1"/>
            <a:r>
              <a:rPr lang="en-US" sz="2000" dirty="0"/>
              <a:t>Major design/project changes during a design-build project</a:t>
            </a:r>
          </a:p>
          <a:p>
            <a:pPr lvl="1"/>
            <a:r>
              <a:rPr lang="en-US" sz="2000" dirty="0"/>
              <a:t>Project changes from the federal process to the state </a:t>
            </a:r>
            <a:br>
              <a:rPr lang="en-US" sz="2000" dirty="0"/>
            </a:br>
            <a:r>
              <a:rPr lang="en-US" sz="2000" dirty="0"/>
              <a:t>process</a:t>
            </a:r>
          </a:p>
          <a:p>
            <a:r>
              <a:rPr lang="en-US" dirty="0"/>
              <a:t>Refer to Re-evaluations Training Module</a:t>
            </a:r>
          </a:p>
          <a:p>
            <a:pPr lvl="1"/>
            <a:endParaRPr lang="en-US" dirty="0"/>
          </a:p>
        </p:txBody>
      </p:sp>
      <p:sp>
        <p:nvSpPr>
          <p:cNvPr id="5" name="Slide Number Placeholder 4"/>
          <p:cNvSpPr>
            <a:spLocks noGrp="1"/>
          </p:cNvSpPr>
          <p:nvPr>
            <p:ph type="sldNum" sz="quarter" idx="12"/>
          </p:nvPr>
        </p:nvSpPr>
        <p:spPr/>
        <p:txBody>
          <a:bodyPr/>
          <a:lstStyle/>
          <a:p>
            <a:fld id="{C36A997D-243A-4F89-9286-B2689FAEAD31}" type="slidenum">
              <a:rPr lang="en-US" smtClean="0"/>
              <a:pPr/>
              <a:t>49</a:t>
            </a:fld>
            <a:endParaRPr lang="en-US"/>
          </a:p>
        </p:txBody>
      </p:sp>
      <p:pic>
        <p:nvPicPr>
          <p:cNvPr id="16" name="Picture 15"/>
          <p:cNvPicPr>
            <a:picLocks noChangeAspect="1"/>
          </p:cNvPicPr>
          <p:nvPr/>
        </p:nvPicPr>
        <p:blipFill rotWithShape="1">
          <a:blip r:embed="rId2"/>
          <a:srcRect l="9375"/>
          <a:stretch/>
        </p:blipFill>
        <p:spPr>
          <a:xfrm>
            <a:off x="7924801" y="1597207"/>
            <a:ext cx="2539295" cy="1679393"/>
          </a:xfrm>
          <a:prstGeom prst="roundRect">
            <a:avLst>
              <a:gd name="adj" fmla="val 8594"/>
            </a:avLst>
          </a:prstGeom>
          <a:solidFill>
            <a:srgbClr val="FFFFFF">
              <a:shade val="85000"/>
            </a:srgbClr>
          </a:solidFill>
          <a:ln>
            <a:noFill/>
          </a:ln>
          <a:effectLst/>
        </p:spPr>
      </p:pic>
      <p:pic>
        <p:nvPicPr>
          <p:cNvPr id="17" name="Picture 16"/>
          <p:cNvPicPr>
            <a:picLocks noChangeAspect="1"/>
          </p:cNvPicPr>
          <p:nvPr/>
        </p:nvPicPr>
        <p:blipFill rotWithShape="1">
          <a:blip r:embed="rId3"/>
          <a:srcRect l="-1" r="3228"/>
          <a:stretch/>
        </p:blipFill>
        <p:spPr>
          <a:xfrm>
            <a:off x="7937147" y="3730806"/>
            <a:ext cx="2514600" cy="167692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765552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FDOT Manuals, Standards and Guidance</a:t>
            </a:r>
          </a:p>
        </p:txBody>
      </p:sp>
      <p:sp>
        <p:nvSpPr>
          <p:cNvPr id="3" name="Content Placeholder 2"/>
          <p:cNvSpPr>
            <a:spLocks noGrp="1"/>
          </p:cNvSpPr>
          <p:nvPr>
            <p:ph idx="1"/>
          </p:nvPr>
        </p:nvSpPr>
        <p:spPr/>
        <p:txBody>
          <a:bodyPr/>
          <a:lstStyle/>
          <a:p>
            <a:pPr marL="285750" lvl="1" indent="-285750">
              <a:buFont typeface="Arial" panose="020B0604020202020204" pitchFamily="34" charset="0"/>
              <a:buChar char="•"/>
            </a:pPr>
            <a:r>
              <a:rPr lang="en-US" dirty="0"/>
              <a:t>Project Development and Environment (PD&amp;E) Manual</a:t>
            </a:r>
          </a:p>
          <a:p>
            <a:pPr marL="285750" lvl="1" indent="-285750">
              <a:buFont typeface="Arial" panose="020B0604020202020204" pitchFamily="34" charset="0"/>
              <a:buChar char="•"/>
            </a:pPr>
            <a:r>
              <a:rPr lang="en-US" dirty="0"/>
              <a:t>Efficient Transportation Decision Making (ETDM) Manual </a:t>
            </a:r>
          </a:p>
          <a:p>
            <a:pPr marL="285750" lvl="1" indent="-285750">
              <a:buFont typeface="Arial" panose="020B0604020202020204" pitchFamily="34" charset="0"/>
              <a:buChar char="•"/>
            </a:pPr>
            <a:r>
              <a:rPr lang="en-US" dirty="0"/>
              <a:t>Design Standards</a:t>
            </a:r>
          </a:p>
          <a:p>
            <a:pPr marL="285750" lvl="1" indent="-285750">
              <a:buFont typeface="Arial" panose="020B0604020202020204" pitchFamily="34" charset="0"/>
              <a:buChar char="•"/>
            </a:pPr>
            <a:r>
              <a:rPr lang="en-US" dirty="0"/>
              <a:t>Plans Preparation Manual (PPM)</a:t>
            </a:r>
          </a:p>
          <a:p>
            <a:pPr marL="285750" lvl="1" indent="-285750">
              <a:buFont typeface="Arial" panose="020B0604020202020204" pitchFamily="34" charset="0"/>
              <a:buChar char="•"/>
            </a:pPr>
            <a:r>
              <a:rPr lang="en-US" dirty="0"/>
              <a:t>Interchange Access Request User’s Guide</a:t>
            </a:r>
          </a:p>
          <a:p>
            <a:pPr marL="285750" lvl="1" indent="-285750">
              <a:buFont typeface="Arial" panose="020B0604020202020204" pitchFamily="34" charset="0"/>
              <a:buChar char="•"/>
            </a:pPr>
            <a:r>
              <a:rPr lang="en-US" dirty="0"/>
              <a:t>Public Involvement Resources for the Practitioner</a:t>
            </a:r>
          </a:p>
          <a:p>
            <a:pPr marL="285750" lvl="1" indent="-285750">
              <a:buFont typeface="Arial" panose="020B0604020202020204" pitchFamily="34" charset="0"/>
              <a:buChar char="•"/>
            </a:pPr>
            <a:r>
              <a:rPr lang="en-US" dirty="0"/>
              <a:t>Public Involvement Handbook</a:t>
            </a:r>
          </a:p>
          <a:p>
            <a:pPr marL="285750" lvl="1" indent="-285750">
              <a:buFont typeface="Arial" panose="020B0604020202020204" pitchFamily="34" charset="0"/>
              <a:buChar char="•"/>
            </a:pPr>
            <a:r>
              <a:rPr lang="en-US" dirty="0"/>
              <a:t>Construction Project Administration Manual (CPAM)</a:t>
            </a:r>
          </a:p>
          <a:p>
            <a:pPr marL="285750" lvl="1" indent="-285750">
              <a:buFont typeface="Arial" panose="020B0604020202020204" pitchFamily="34" charset="0"/>
              <a:buChar char="•"/>
            </a:pPr>
            <a:r>
              <a:rPr lang="en-US" dirty="0"/>
              <a:t>Guidance Documents and Training Materials available on FDOT’s website under EMO Resources:  </a:t>
            </a:r>
            <a:r>
              <a:rPr lang="en-US" sz="2000" dirty="0"/>
              <a:t> </a:t>
            </a:r>
            <a:r>
              <a:rPr lang="en-US" sz="2000" dirty="0">
                <a:hlinkClick r:id="rId2"/>
              </a:rPr>
              <a:t>http://www.dot.state.fl.us/emo/resources.shtm</a:t>
            </a:r>
            <a:r>
              <a:rPr lang="en-US" sz="2000" dirty="0"/>
              <a:t> </a:t>
            </a:r>
          </a:p>
          <a:p>
            <a:pPr lvl="1"/>
            <a:endParaRPr lang="en-US" dirty="0"/>
          </a:p>
        </p:txBody>
      </p:sp>
      <p:sp>
        <p:nvSpPr>
          <p:cNvPr id="4" name="Slide Number Placeholder 3"/>
          <p:cNvSpPr>
            <a:spLocks noGrp="1"/>
          </p:cNvSpPr>
          <p:nvPr>
            <p:ph type="sldNum" sz="quarter" idx="12"/>
          </p:nvPr>
        </p:nvSpPr>
        <p:spPr/>
        <p:txBody>
          <a:bodyPr/>
          <a:lstStyle/>
          <a:p>
            <a:fld id="{C36A997D-243A-4F89-9286-B2689FAEAD31}" type="slidenum">
              <a:rPr lang="en-US" smtClean="0"/>
              <a:t>5</a:t>
            </a:fld>
            <a:endParaRPr lang="en-US"/>
          </a:p>
        </p:txBody>
      </p:sp>
      <p:pic>
        <p:nvPicPr>
          <p:cNvPr id="1026" name="Picture 2" descr="V:\2158\active\215810408\TWO 8 TRAINING\Graphics\docum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590800"/>
            <a:ext cx="1871662" cy="183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279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Re-evaluations</a:t>
            </a:r>
          </a:p>
        </p:txBody>
      </p:sp>
      <p:sp>
        <p:nvSpPr>
          <p:cNvPr id="5" name="Slide Number Placeholder 4"/>
          <p:cNvSpPr>
            <a:spLocks noGrp="1"/>
          </p:cNvSpPr>
          <p:nvPr>
            <p:ph type="sldNum" sz="quarter" idx="12"/>
          </p:nvPr>
        </p:nvSpPr>
        <p:spPr/>
        <p:txBody>
          <a:bodyPr/>
          <a:lstStyle/>
          <a:p>
            <a:fld id="{C36A997D-243A-4F89-9286-B2689FAEAD31}" type="slidenum">
              <a:rPr lang="en-US" smtClean="0"/>
              <a:pPr/>
              <a:t>50</a:t>
            </a:fld>
            <a:endParaRPr lang="en-US" dirty="0"/>
          </a:p>
        </p:txBody>
      </p:sp>
      <p:sp>
        <p:nvSpPr>
          <p:cNvPr id="6" name="Oval 5"/>
          <p:cNvSpPr/>
          <p:nvPr/>
        </p:nvSpPr>
        <p:spPr>
          <a:xfrm>
            <a:off x="2133601" y="1956039"/>
            <a:ext cx="2312549" cy="2239675"/>
          </a:xfrm>
          <a:prstGeom prst="ellipse">
            <a:avLst/>
          </a:prstGeom>
          <a:solidFill>
            <a:srgbClr val="9900CC"/>
          </a:solidFill>
          <a:ln w="127000">
            <a:solidFill>
              <a:schemeClr val="bg1">
                <a:lumMod val="85000"/>
              </a:schemeClr>
            </a:solidFill>
          </a:ln>
          <a:scene3d>
            <a:camera prst="orthographicFront"/>
            <a:lightRig rig="threePt" dir="t"/>
          </a:scene3d>
          <a:sp3d>
            <a:bevelT/>
          </a:sp3d>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txBody>
          <a:bodyPr anchor="ctr"/>
          <a:lstStyle/>
          <a:p>
            <a:pPr algn="ctr"/>
            <a:endParaRPr lang="en-US" sz="2400" b="1" dirty="0"/>
          </a:p>
        </p:txBody>
      </p:sp>
      <p:sp>
        <p:nvSpPr>
          <p:cNvPr id="7" name="Oval 6"/>
          <p:cNvSpPr/>
          <p:nvPr/>
        </p:nvSpPr>
        <p:spPr>
          <a:xfrm>
            <a:off x="3760350" y="3326954"/>
            <a:ext cx="2159447" cy="2159447"/>
          </a:xfrm>
          <a:prstGeom prst="ellipse">
            <a:avLst/>
          </a:prstGeom>
          <a:solidFill>
            <a:schemeClr val="accent2"/>
          </a:solidFill>
          <a:ln w="127000">
            <a:solidFill>
              <a:schemeClr val="bg1">
                <a:lumMod val="85000"/>
              </a:schemeClr>
            </a:solidFill>
          </a:ln>
          <a:scene3d>
            <a:camera prst="orthographicFront"/>
            <a:lightRig rig="threePt" dir="t"/>
          </a:scene3d>
          <a:sp3d>
            <a:bevelT/>
          </a:sp3d>
        </p:spPr>
        <p:style>
          <a:lnRef idx="2">
            <a:schemeClr val="lt1">
              <a:hueOff val="0"/>
              <a:satOff val="0"/>
              <a:lumOff val="0"/>
              <a:alphaOff val="0"/>
            </a:schemeClr>
          </a:lnRef>
          <a:fillRef idx="1">
            <a:schemeClr val="accent4">
              <a:tint val="50000"/>
              <a:hueOff val="-3247716"/>
              <a:satOff val="2521"/>
              <a:lumOff val="-82"/>
              <a:alphaOff val="0"/>
            </a:schemeClr>
          </a:fillRef>
          <a:effectRef idx="0">
            <a:schemeClr val="accent4">
              <a:tint val="50000"/>
              <a:hueOff val="-3247716"/>
              <a:satOff val="2521"/>
              <a:lumOff val="-82"/>
              <a:alphaOff val="0"/>
            </a:schemeClr>
          </a:effectRef>
          <a:fontRef idx="minor">
            <a:schemeClr val="lt1">
              <a:hueOff val="0"/>
              <a:satOff val="0"/>
              <a:lumOff val="0"/>
              <a:alphaOff val="0"/>
            </a:schemeClr>
          </a:fontRef>
        </p:style>
        <p:txBody>
          <a:bodyPr anchor="ctr"/>
          <a:lstStyle/>
          <a:p>
            <a:pPr algn="ctr"/>
            <a:endParaRPr lang="en-US" sz="2000" b="1" dirty="0"/>
          </a:p>
        </p:txBody>
      </p:sp>
      <p:sp>
        <p:nvSpPr>
          <p:cNvPr id="8" name="Oval 7"/>
          <p:cNvSpPr/>
          <p:nvPr/>
        </p:nvSpPr>
        <p:spPr>
          <a:xfrm>
            <a:off x="5055749" y="1756945"/>
            <a:ext cx="2199440" cy="2256493"/>
          </a:xfrm>
          <a:prstGeom prst="ellipse">
            <a:avLst/>
          </a:prstGeom>
          <a:solidFill>
            <a:schemeClr val="accent1"/>
          </a:solidFill>
          <a:ln w="127000">
            <a:solidFill>
              <a:schemeClr val="bg1">
                <a:lumMod val="85000"/>
              </a:schemeClr>
            </a:solidFill>
          </a:ln>
          <a:scene3d>
            <a:camera prst="orthographicFront"/>
            <a:lightRig rig="threePt" dir="t"/>
          </a:scene3d>
          <a:sp3d>
            <a:bevelT/>
          </a:sp3d>
        </p:spPr>
        <p:style>
          <a:lnRef idx="2">
            <a:schemeClr val="lt1">
              <a:hueOff val="0"/>
              <a:satOff val="0"/>
              <a:lumOff val="0"/>
              <a:alphaOff val="0"/>
            </a:schemeClr>
          </a:lnRef>
          <a:fillRef idx="1">
            <a:schemeClr val="accent4">
              <a:tint val="50000"/>
              <a:hueOff val="-6495432"/>
              <a:satOff val="5041"/>
              <a:lumOff val="-163"/>
              <a:alphaOff val="0"/>
            </a:schemeClr>
          </a:fillRef>
          <a:effectRef idx="0">
            <a:schemeClr val="accent4">
              <a:tint val="50000"/>
              <a:hueOff val="-6495432"/>
              <a:satOff val="5041"/>
              <a:lumOff val="-163"/>
              <a:alphaOff val="0"/>
            </a:schemeClr>
          </a:effectRef>
          <a:fontRef idx="minor">
            <a:schemeClr val="lt1">
              <a:hueOff val="0"/>
              <a:satOff val="0"/>
              <a:lumOff val="0"/>
              <a:alphaOff val="0"/>
            </a:schemeClr>
          </a:fontRef>
        </p:style>
        <p:txBody>
          <a:bodyPr anchor="ctr"/>
          <a:lstStyle/>
          <a:p>
            <a:pPr marL="0" lvl="2" algn="ctr"/>
            <a:endParaRPr lang="en-US" sz="2000" b="1" dirty="0"/>
          </a:p>
        </p:txBody>
      </p:sp>
      <p:sp>
        <p:nvSpPr>
          <p:cNvPr id="9" name="Oval 8"/>
          <p:cNvSpPr/>
          <p:nvPr/>
        </p:nvSpPr>
        <p:spPr>
          <a:xfrm>
            <a:off x="6084449" y="3528964"/>
            <a:ext cx="2552700" cy="2338437"/>
          </a:xfrm>
          <a:prstGeom prst="ellipse">
            <a:avLst/>
          </a:prstGeom>
          <a:solidFill>
            <a:srgbClr val="92D050"/>
          </a:solidFill>
          <a:ln w="127000">
            <a:solidFill>
              <a:schemeClr val="bg1">
                <a:lumMod val="85000"/>
              </a:schemeClr>
            </a:solidFill>
          </a:ln>
          <a:scene3d>
            <a:camera prst="orthographicFront"/>
            <a:lightRig rig="threePt" dir="t"/>
          </a:scene3d>
          <a:sp3d>
            <a:bevelT/>
          </a:sp3d>
        </p:spPr>
        <p:style>
          <a:lnRef idx="2">
            <a:schemeClr val="lt1">
              <a:hueOff val="0"/>
              <a:satOff val="0"/>
              <a:lumOff val="0"/>
              <a:alphaOff val="0"/>
            </a:schemeClr>
          </a:lnRef>
          <a:fillRef idx="1">
            <a:schemeClr val="accent4">
              <a:tint val="50000"/>
              <a:hueOff val="-9743147"/>
              <a:satOff val="7562"/>
              <a:lumOff val="-245"/>
              <a:alphaOff val="0"/>
            </a:schemeClr>
          </a:fillRef>
          <a:effectRef idx="0">
            <a:schemeClr val="accent4">
              <a:tint val="50000"/>
              <a:hueOff val="-9743147"/>
              <a:satOff val="7562"/>
              <a:lumOff val="-245"/>
              <a:alphaOff val="0"/>
            </a:schemeClr>
          </a:effectRef>
          <a:fontRef idx="minor">
            <a:schemeClr val="lt1">
              <a:hueOff val="0"/>
              <a:satOff val="0"/>
              <a:lumOff val="0"/>
              <a:alphaOff val="0"/>
            </a:schemeClr>
          </a:fontRef>
        </p:style>
        <p:txBody>
          <a:bodyPr anchor="ctr"/>
          <a:lstStyle/>
          <a:p>
            <a:pPr marL="0" lvl="2" algn="ctr"/>
            <a:endParaRPr lang="en-US" sz="1200" dirty="0"/>
          </a:p>
        </p:txBody>
      </p:sp>
      <p:sp>
        <p:nvSpPr>
          <p:cNvPr id="10" name="Oval 9"/>
          <p:cNvSpPr/>
          <p:nvPr/>
        </p:nvSpPr>
        <p:spPr>
          <a:xfrm>
            <a:off x="7722749" y="2286000"/>
            <a:ext cx="2146300" cy="2146300"/>
          </a:xfrm>
          <a:prstGeom prst="ellipse">
            <a:avLst/>
          </a:prstGeom>
          <a:solidFill>
            <a:schemeClr val="accent5"/>
          </a:solidFill>
          <a:ln w="127000">
            <a:solidFill>
              <a:schemeClr val="bg1">
                <a:lumMod val="85000"/>
              </a:schemeClr>
            </a:solidFill>
          </a:ln>
          <a:scene3d>
            <a:camera prst="orthographicFront"/>
            <a:lightRig rig="threePt" dir="t"/>
          </a:scene3d>
          <a:sp3d>
            <a:bevelT/>
          </a:sp3d>
        </p:spPr>
        <p:style>
          <a:lnRef idx="2">
            <a:schemeClr val="lt1">
              <a:hueOff val="0"/>
              <a:satOff val="0"/>
              <a:lumOff val="0"/>
              <a:alphaOff val="0"/>
            </a:schemeClr>
          </a:lnRef>
          <a:fillRef idx="1">
            <a:schemeClr val="accent4">
              <a:tint val="50000"/>
              <a:hueOff val="-12990863"/>
              <a:satOff val="10082"/>
              <a:lumOff val="-327"/>
              <a:alphaOff val="0"/>
            </a:schemeClr>
          </a:fillRef>
          <a:effectRef idx="0">
            <a:schemeClr val="accent4">
              <a:tint val="50000"/>
              <a:hueOff val="-12990863"/>
              <a:satOff val="10082"/>
              <a:lumOff val="-327"/>
              <a:alphaOff val="0"/>
            </a:schemeClr>
          </a:effectRef>
          <a:fontRef idx="minor">
            <a:schemeClr val="lt1">
              <a:hueOff val="0"/>
              <a:satOff val="0"/>
              <a:lumOff val="0"/>
              <a:alphaOff val="0"/>
            </a:schemeClr>
          </a:fontRef>
        </p:style>
        <p:txBody>
          <a:bodyPr anchor="ctr"/>
          <a:lstStyle/>
          <a:p>
            <a:pPr marL="0" lvl="2" algn="ctr"/>
            <a:endParaRPr lang="en-US" sz="2000" b="1" dirty="0"/>
          </a:p>
        </p:txBody>
      </p:sp>
      <p:sp>
        <p:nvSpPr>
          <p:cNvPr id="11" name="TextBox 10"/>
          <p:cNvSpPr txBox="1"/>
          <p:nvPr/>
        </p:nvSpPr>
        <p:spPr>
          <a:xfrm>
            <a:off x="2234635" y="2438400"/>
            <a:ext cx="2036234" cy="1600438"/>
          </a:xfrm>
          <a:prstGeom prst="rect">
            <a:avLst/>
          </a:prstGeom>
          <a:noFill/>
        </p:spPr>
        <p:txBody>
          <a:bodyPr wrap="square" rtlCol="0">
            <a:spAutoFit/>
          </a:bodyPr>
          <a:lstStyle/>
          <a:p>
            <a:pPr marL="0" lvl="2" algn="ctr"/>
            <a:r>
              <a:rPr lang="en-US" sz="1400" b="1" dirty="0">
                <a:solidFill>
                  <a:schemeClr val="bg1"/>
                </a:solidFill>
              </a:rPr>
              <a:t>RE-EVALUATION MEETING</a:t>
            </a:r>
            <a:endParaRPr lang="en-US" sz="1400" dirty="0">
              <a:solidFill>
                <a:schemeClr val="bg1"/>
              </a:solidFill>
            </a:endParaRPr>
          </a:p>
          <a:p>
            <a:pPr marL="0" lvl="2" algn="ctr"/>
            <a:r>
              <a:rPr lang="en-US" sz="1400" dirty="0">
                <a:solidFill>
                  <a:schemeClr val="bg1"/>
                </a:solidFill>
              </a:rPr>
              <a:t>OEM Project Coordinator and District meet to discuss validity of Environmental  Document</a:t>
            </a:r>
            <a:endParaRPr lang="en-US" dirty="0">
              <a:solidFill>
                <a:schemeClr val="bg1"/>
              </a:solidFill>
            </a:endParaRPr>
          </a:p>
        </p:txBody>
      </p:sp>
      <p:sp>
        <p:nvSpPr>
          <p:cNvPr id="12" name="Rectangle 11"/>
          <p:cNvSpPr/>
          <p:nvPr/>
        </p:nvSpPr>
        <p:spPr>
          <a:xfrm>
            <a:off x="3073803" y="2065479"/>
            <a:ext cx="340158" cy="461665"/>
          </a:xfrm>
          <a:prstGeom prst="rect">
            <a:avLst/>
          </a:prstGeom>
        </p:spPr>
        <p:txBody>
          <a:bodyPr wrap="none">
            <a:spAutoFit/>
          </a:bodyPr>
          <a:lstStyle/>
          <a:p>
            <a:pPr algn="ctr"/>
            <a:r>
              <a:rPr lang="en-US" sz="2400" b="1" dirty="0">
                <a:solidFill>
                  <a:schemeClr val="bg1"/>
                </a:solidFill>
              </a:rPr>
              <a:t>1</a:t>
            </a:r>
            <a:endParaRPr lang="en-US" b="1" dirty="0">
              <a:solidFill>
                <a:schemeClr val="bg1"/>
              </a:solidFill>
            </a:endParaRPr>
          </a:p>
        </p:txBody>
      </p:sp>
      <p:sp>
        <p:nvSpPr>
          <p:cNvPr id="13" name="TextBox 12"/>
          <p:cNvSpPr txBox="1"/>
          <p:nvPr/>
        </p:nvSpPr>
        <p:spPr>
          <a:xfrm>
            <a:off x="3821955" y="3810001"/>
            <a:ext cx="2036234" cy="1384995"/>
          </a:xfrm>
          <a:prstGeom prst="rect">
            <a:avLst/>
          </a:prstGeom>
          <a:noFill/>
        </p:spPr>
        <p:txBody>
          <a:bodyPr wrap="square" rtlCol="0">
            <a:spAutoFit/>
          </a:bodyPr>
          <a:lstStyle/>
          <a:p>
            <a:pPr marL="0" lvl="2" algn="ctr"/>
            <a:r>
              <a:rPr lang="en-US" sz="1400" b="1" dirty="0">
                <a:solidFill>
                  <a:schemeClr val="bg1"/>
                </a:solidFill>
              </a:rPr>
              <a:t>DOCUMENT </a:t>
            </a:r>
          </a:p>
          <a:p>
            <a:pPr marL="0" lvl="2" algn="ctr"/>
            <a:r>
              <a:rPr lang="en-US" sz="1400" b="1" dirty="0">
                <a:solidFill>
                  <a:schemeClr val="bg1"/>
                </a:solidFill>
              </a:rPr>
              <a:t>STILL VALID</a:t>
            </a:r>
          </a:p>
          <a:p>
            <a:pPr marL="0" lvl="2" algn="ctr"/>
            <a:r>
              <a:rPr lang="en-US" sz="1400" dirty="0">
                <a:solidFill>
                  <a:schemeClr val="bg1"/>
                </a:solidFill>
              </a:rPr>
              <a:t>District proceeds with project and documents results of coordination    in project file </a:t>
            </a:r>
            <a:endParaRPr lang="en-US" dirty="0">
              <a:solidFill>
                <a:schemeClr val="bg1"/>
              </a:solidFill>
            </a:endParaRPr>
          </a:p>
        </p:txBody>
      </p:sp>
      <p:sp>
        <p:nvSpPr>
          <p:cNvPr id="14" name="Rectangle 13"/>
          <p:cNvSpPr/>
          <p:nvPr/>
        </p:nvSpPr>
        <p:spPr>
          <a:xfrm>
            <a:off x="4635843" y="3352801"/>
            <a:ext cx="340158" cy="461665"/>
          </a:xfrm>
          <a:prstGeom prst="rect">
            <a:avLst/>
          </a:prstGeom>
        </p:spPr>
        <p:txBody>
          <a:bodyPr wrap="none">
            <a:spAutoFit/>
          </a:bodyPr>
          <a:lstStyle/>
          <a:p>
            <a:pPr algn="ctr"/>
            <a:r>
              <a:rPr lang="en-US" sz="2400" b="1" dirty="0">
                <a:solidFill>
                  <a:schemeClr val="bg1"/>
                </a:solidFill>
              </a:rPr>
              <a:t>2</a:t>
            </a:r>
            <a:endParaRPr lang="en-US" b="1" dirty="0">
              <a:solidFill>
                <a:schemeClr val="bg1"/>
              </a:solidFill>
            </a:endParaRPr>
          </a:p>
        </p:txBody>
      </p:sp>
      <p:sp>
        <p:nvSpPr>
          <p:cNvPr id="15" name="TextBox 14"/>
          <p:cNvSpPr txBox="1"/>
          <p:nvPr/>
        </p:nvSpPr>
        <p:spPr>
          <a:xfrm>
            <a:off x="5055750" y="2272606"/>
            <a:ext cx="2225423" cy="1384995"/>
          </a:xfrm>
          <a:prstGeom prst="rect">
            <a:avLst/>
          </a:prstGeom>
          <a:noFill/>
        </p:spPr>
        <p:txBody>
          <a:bodyPr wrap="square" rtlCol="0">
            <a:spAutoFit/>
          </a:bodyPr>
          <a:lstStyle/>
          <a:p>
            <a:pPr marL="0" lvl="2" algn="ctr"/>
            <a:r>
              <a:rPr lang="en-US" sz="1400" b="1" dirty="0">
                <a:solidFill>
                  <a:schemeClr val="bg1"/>
                </a:solidFill>
              </a:rPr>
              <a:t>CHANGES REQUIRED</a:t>
            </a:r>
            <a:endParaRPr lang="en-US" sz="1400" dirty="0">
              <a:solidFill>
                <a:schemeClr val="bg1"/>
              </a:solidFill>
            </a:endParaRPr>
          </a:p>
          <a:p>
            <a:pPr marL="0" lvl="2" algn="ctr"/>
            <a:r>
              <a:rPr lang="en-US" sz="1400" dirty="0">
                <a:solidFill>
                  <a:schemeClr val="bg1"/>
                </a:solidFill>
              </a:rPr>
              <a:t>OEM Project Coordinator and District determine level of analysis and public involvement required to advance project</a:t>
            </a:r>
            <a:endParaRPr lang="en-US" dirty="0">
              <a:solidFill>
                <a:schemeClr val="bg1"/>
              </a:solidFill>
            </a:endParaRPr>
          </a:p>
        </p:txBody>
      </p:sp>
      <p:sp>
        <p:nvSpPr>
          <p:cNvPr id="16" name="TextBox 15"/>
          <p:cNvSpPr txBox="1"/>
          <p:nvPr/>
        </p:nvSpPr>
        <p:spPr>
          <a:xfrm>
            <a:off x="7808751" y="2679919"/>
            <a:ext cx="2036234" cy="1384995"/>
          </a:xfrm>
          <a:prstGeom prst="rect">
            <a:avLst/>
          </a:prstGeom>
          <a:noFill/>
        </p:spPr>
        <p:txBody>
          <a:bodyPr wrap="square" rtlCol="0">
            <a:spAutoFit/>
          </a:bodyPr>
          <a:lstStyle/>
          <a:p>
            <a:pPr marL="0" lvl="2" algn="ctr"/>
            <a:r>
              <a:rPr lang="en-US" sz="1400" b="1" dirty="0">
                <a:solidFill>
                  <a:schemeClr val="bg1"/>
                </a:solidFill>
              </a:rPr>
              <a:t>APPROVAL</a:t>
            </a:r>
            <a:endParaRPr lang="en-US" sz="1400" dirty="0">
              <a:solidFill>
                <a:schemeClr val="bg1"/>
              </a:solidFill>
            </a:endParaRPr>
          </a:p>
          <a:p>
            <a:pPr marL="0" lvl="2" algn="ctr"/>
            <a:r>
              <a:rPr lang="en-US" sz="1400" dirty="0">
                <a:solidFill>
                  <a:schemeClr val="bg1"/>
                </a:solidFill>
              </a:rPr>
              <a:t>Director of OEM signs  Re-evaluation. District completes Status of Environmental Certification Form</a:t>
            </a:r>
            <a:endParaRPr lang="en-US" dirty="0">
              <a:solidFill>
                <a:schemeClr val="bg1"/>
              </a:solidFill>
            </a:endParaRPr>
          </a:p>
        </p:txBody>
      </p:sp>
      <p:sp>
        <p:nvSpPr>
          <p:cNvPr id="17" name="Rectangle 16"/>
          <p:cNvSpPr/>
          <p:nvPr/>
        </p:nvSpPr>
        <p:spPr>
          <a:xfrm>
            <a:off x="6008250" y="1796927"/>
            <a:ext cx="284379" cy="461665"/>
          </a:xfrm>
          <a:prstGeom prst="rect">
            <a:avLst/>
          </a:prstGeom>
        </p:spPr>
        <p:txBody>
          <a:bodyPr wrap="square">
            <a:spAutoFit/>
          </a:bodyPr>
          <a:lstStyle/>
          <a:p>
            <a:pPr algn="ctr"/>
            <a:r>
              <a:rPr lang="en-US" sz="2400" b="1" dirty="0">
                <a:solidFill>
                  <a:schemeClr val="bg1"/>
                </a:solidFill>
              </a:rPr>
              <a:t>3</a:t>
            </a:r>
            <a:endParaRPr lang="en-US" b="1" dirty="0">
              <a:solidFill>
                <a:schemeClr val="bg1"/>
              </a:solidFill>
            </a:endParaRPr>
          </a:p>
        </p:txBody>
      </p:sp>
      <p:sp>
        <p:nvSpPr>
          <p:cNvPr id="18" name="TextBox 17"/>
          <p:cNvSpPr txBox="1"/>
          <p:nvPr/>
        </p:nvSpPr>
        <p:spPr>
          <a:xfrm>
            <a:off x="6172200" y="4038362"/>
            <a:ext cx="2339446" cy="1600438"/>
          </a:xfrm>
          <a:prstGeom prst="rect">
            <a:avLst/>
          </a:prstGeom>
          <a:noFill/>
        </p:spPr>
        <p:txBody>
          <a:bodyPr wrap="square" rtlCol="0">
            <a:spAutoFit/>
          </a:bodyPr>
          <a:lstStyle/>
          <a:p>
            <a:pPr marL="0" lvl="2" algn="ctr"/>
            <a:r>
              <a:rPr lang="en-US" sz="1400" b="1" dirty="0">
                <a:solidFill>
                  <a:schemeClr val="bg1"/>
                </a:solidFill>
              </a:rPr>
              <a:t>OEM NEPA</a:t>
            </a:r>
          </a:p>
          <a:p>
            <a:pPr marL="0" lvl="2" algn="ctr"/>
            <a:r>
              <a:rPr lang="en-US" sz="1400" b="1" dirty="0">
                <a:solidFill>
                  <a:schemeClr val="bg1"/>
                </a:solidFill>
              </a:rPr>
              <a:t> DOCUMENT REVIEW</a:t>
            </a:r>
            <a:endParaRPr lang="en-US" sz="1400" dirty="0">
              <a:solidFill>
                <a:schemeClr val="bg1"/>
              </a:solidFill>
            </a:endParaRPr>
          </a:p>
          <a:p>
            <a:pPr marL="0" lvl="2" algn="ctr"/>
            <a:r>
              <a:rPr lang="en-US" sz="1400" dirty="0">
                <a:solidFill>
                  <a:schemeClr val="bg1"/>
                </a:solidFill>
              </a:rPr>
              <a:t>Follow steps 6 – 16, OEM Reviewers confirm analysis and required public involvement was                 conducted </a:t>
            </a:r>
            <a:endParaRPr lang="en-US" dirty="0">
              <a:solidFill>
                <a:schemeClr val="bg1"/>
              </a:solidFill>
            </a:endParaRPr>
          </a:p>
        </p:txBody>
      </p:sp>
      <p:sp>
        <p:nvSpPr>
          <p:cNvPr id="20" name="Rectangle 19"/>
          <p:cNvSpPr/>
          <p:nvPr/>
        </p:nvSpPr>
        <p:spPr>
          <a:xfrm>
            <a:off x="7218610" y="3555307"/>
            <a:ext cx="284379" cy="461665"/>
          </a:xfrm>
          <a:prstGeom prst="rect">
            <a:avLst/>
          </a:prstGeom>
        </p:spPr>
        <p:txBody>
          <a:bodyPr wrap="square">
            <a:spAutoFit/>
          </a:bodyPr>
          <a:lstStyle/>
          <a:p>
            <a:pPr algn="ctr"/>
            <a:r>
              <a:rPr lang="en-US" sz="2400" b="1" dirty="0">
                <a:solidFill>
                  <a:schemeClr val="bg1"/>
                </a:solidFill>
              </a:rPr>
              <a:t>4</a:t>
            </a:r>
            <a:endParaRPr lang="en-US" b="1" dirty="0">
              <a:solidFill>
                <a:schemeClr val="bg1"/>
              </a:solidFill>
            </a:endParaRPr>
          </a:p>
        </p:txBody>
      </p:sp>
      <p:sp>
        <p:nvSpPr>
          <p:cNvPr id="21" name="Rectangle 20"/>
          <p:cNvSpPr/>
          <p:nvPr/>
        </p:nvSpPr>
        <p:spPr>
          <a:xfrm>
            <a:off x="8684679" y="2322307"/>
            <a:ext cx="284379" cy="461665"/>
          </a:xfrm>
          <a:prstGeom prst="rect">
            <a:avLst/>
          </a:prstGeom>
        </p:spPr>
        <p:txBody>
          <a:bodyPr wrap="square">
            <a:spAutoFit/>
          </a:bodyPr>
          <a:lstStyle/>
          <a:p>
            <a:pPr algn="ctr"/>
            <a:r>
              <a:rPr lang="en-US" sz="2400" b="1" dirty="0">
                <a:solidFill>
                  <a:schemeClr val="bg1"/>
                </a:solidFill>
              </a:rPr>
              <a:t>5</a:t>
            </a:r>
            <a:endParaRPr lang="en-US" b="1" dirty="0">
              <a:solidFill>
                <a:schemeClr val="bg1"/>
              </a:solidFill>
            </a:endParaRPr>
          </a:p>
        </p:txBody>
      </p:sp>
    </p:spTree>
    <p:extLst>
      <p:ext uri="{BB962C8B-B14F-4D97-AF65-F5344CB8AC3E}">
        <p14:creationId xmlns:p14="http://schemas.microsoft.com/office/powerpoint/2010/main" val="2075906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for Conducting Reviews</a:t>
            </a:r>
          </a:p>
        </p:txBody>
      </p:sp>
      <p:sp>
        <p:nvSpPr>
          <p:cNvPr id="3" name="Content Placeholder 2"/>
          <p:cNvSpPr>
            <a:spLocks noGrp="1"/>
          </p:cNvSpPr>
          <p:nvPr>
            <p:ph idx="1"/>
          </p:nvPr>
        </p:nvSpPr>
        <p:spPr/>
        <p:txBody>
          <a:bodyPr>
            <a:normAutofit/>
          </a:bodyPr>
          <a:lstStyle/>
          <a:p>
            <a:r>
              <a:rPr lang="en-US" sz="2200" dirty="0"/>
              <a:t>Does Environmental Document comply with FDOT standards and manuals?</a:t>
            </a:r>
          </a:p>
          <a:p>
            <a:r>
              <a:rPr lang="en-US" sz="2200" dirty="0"/>
              <a:t>Were major issues identified in ETDM Programming Screen addressed?</a:t>
            </a:r>
          </a:p>
          <a:p>
            <a:r>
              <a:rPr lang="en-US" sz="2200" dirty="0"/>
              <a:t>Is the Purpose and Need supported and consistent across documents?</a:t>
            </a:r>
          </a:p>
          <a:p>
            <a:r>
              <a:rPr lang="en-US" sz="2200" dirty="0"/>
              <a:t>Is information appropriately referenced or incorporated?</a:t>
            </a:r>
          </a:p>
          <a:p>
            <a:r>
              <a:rPr lang="en-US" sz="2200" dirty="0"/>
              <a:t>Do technical reports provide proper analysis and conclusions? </a:t>
            </a:r>
          </a:p>
          <a:p>
            <a:r>
              <a:rPr lang="en-US" sz="2200" dirty="0"/>
              <a:t>If methodology memoranda was developed, was it followed or reasons for updates to methodology explained?</a:t>
            </a:r>
          </a:p>
          <a:p>
            <a:r>
              <a:rPr lang="en-US" sz="2200" dirty="0"/>
              <a:t>Does the Alternatives Analysis justify the Recommended Alternative</a:t>
            </a:r>
          </a:p>
          <a:p>
            <a:r>
              <a:rPr lang="en-US" sz="2200" dirty="0"/>
              <a:t>Are project issues and impacts addressed satisfactorily?</a:t>
            </a:r>
          </a:p>
          <a:p>
            <a:r>
              <a:rPr lang="en-US" sz="2200" dirty="0"/>
              <a:t>Were public, local government, agency and tribal comments addressed?</a:t>
            </a:r>
          </a:p>
          <a:p>
            <a:r>
              <a:rPr lang="en-US" sz="2200" dirty="0"/>
              <a:t>Were previous review comments addressed?</a:t>
            </a:r>
          </a:p>
        </p:txBody>
      </p:sp>
      <p:sp>
        <p:nvSpPr>
          <p:cNvPr id="5" name="Slide Number Placeholder 4"/>
          <p:cNvSpPr>
            <a:spLocks noGrp="1"/>
          </p:cNvSpPr>
          <p:nvPr>
            <p:ph type="sldNum" sz="quarter" idx="12"/>
          </p:nvPr>
        </p:nvSpPr>
        <p:spPr/>
        <p:txBody>
          <a:bodyPr/>
          <a:lstStyle/>
          <a:p>
            <a:fld id="{C36A997D-243A-4F89-9286-B2689FAEAD31}" type="slidenum">
              <a:rPr lang="en-US" smtClean="0"/>
              <a:pPr/>
              <a:t>51</a:t>
            </a:fld>
            <a:endParaRPr lang="en-US" dirty="0"/>
          </a:p>
        </p:txBody>
      </p:sp>
    </p:spTree>
    <p:extLst>
      <p:ext uri="{BB962C8B-B14F-4D97-AF65-F5344CB8AC3E}">
        <p14:creationId xmlns:p14="http://schemas.microsoft.com/office/powerpoint/2010/main" val="6982350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for Conducting Reviews</a:t>
            </a:r>
          </a:p>
        </p:txBody>
      </p:sp>
      <p:sp>
        <p:nvSpPr>
          <p:cNvPr id="3" name="Content Placeholder 2"/>
          <p:cNvSpPr>
            <a:spLocks noGrp="1"/>
          </p:cNvSpPr>
          <p:nvPr>
            <p:ph idx="1"/>
          </p:nvPr>
        </p:nvSpPr>
        <p:spPr/>
        <p:txBody>
          <a:bodyPr>
            <a:normAutofit fontScale="92500" lnSpcReduction="10000"/>
          </a:bodyPr>
          <a:lstStyle/>
          <a:p>
            <a:pPr lvl="0"/>
            <a:r>
              <a:rPr lang="en-US" dirty="0"/>
              <a:t>Get Organized</a:t>
            </a:r>
          </a:p>
          <a:p>
            <a:pPr lvl="1"/>
            <a:r>
              <a:rPr lang="en-US" sz="2000" dirty="0"/>
              <a:t>Develop comment spreadsheet (can be through Electronic Review system when used)</a:t>
            </a:r>
          </a:p>
          <a:p>
            <a:pPr lvl="1"/>
            <a:r>
              <a:rPr lang="en-US" sz="2000" dirty="0"/>
              <a:t>Include the page number and exact location the comment is referencing</a:t>
            </a:r>
          </a:p>
          <a:p>
            <a:pPr lvl="1"/>
            <a:r>
              <a:rPr lang="en-US" sz="2000" dirty="0"/>
              <a:t>Apply a neutral attitude to the comment and be courteous. No emotions, snarky or inappropriate comments  “Kill them with kindness”</a:t>
            </a:r>
          </a:p>
          <a:p>
            <a:pPr lvl="1"/>
            <a:r>
              <a:rPr lang="en-US" sz="2000" dirty="0"/>
              <a:t>Be clinical - Point out errors, unsupported statements and mistaken or inappropriate conclusions (often necessary as future legal documentation)</a:t>
            </a:r>
          </a:p>
          <a:p>
            <a:pPr lvl="1"/>
            <a:r>
              <a:rPr lang="en-US" sz="2000" dirty="0"/>
              <a:t>Less is better, No speculation</a:t>
            </a:r>
          </a:p>
          <a:p>
            <a:pPr lvl="1"/>
            <a:r>
              <a:rPr lang="en-US" sz="2000" dirty="0"/>
              <a:t>Remember, we are all on the same team and trying solve problems</a:t>
            </a:r>
          </a:p>
          <a:p>
            <a:r>
              <a:rPr lang="en-US" dirty="0"/>
              <a:t>Review comments for accuracy and consolidate</a:t>
            </a:r>
          </a:p>
          <a:p>
            <a:r>
              <a:rPr lang="en-US" dirty="0"/>
              <a:t>Comment Resolution Meetings provides a forum for reviewer and District to go over how comment was addressed</a:t>
            </a:r>
          </a:p>
          <a:p>
            <a:r>
              <a:rPr lang="en-US" dirty="0"/>
              <a:t>District Responses should not be “this was addressed” but should explain how and if not addressed, why it wasn’t </a:t>
            </a:r>
          </a:p>
        </p:txBody>
      </p:sp>
      <p:sp>
        <p:nvSpPr>
          <p:cNvPr id="5" name="Slide Number Placeholder 4"/>
          <p:cNvSpPr>
            <a:spLocks noGrp="1"/>
          </p:cNvSpPr>
          <p:nvPr>
            <p:ph type="sldNum" sz="quarter" idx="12"/>
          </p:nvPr>
        </p:nvSpPr>
        <p:spPr/>
        <p:txBody>
          <a:bodyPr/>
          <a:lstStyle/>
          <a:p>
            <a:fld id="{C36A997D-243A-4F89-9286-B2689FAEAD31}" type="slidenum">
              <a:rPr lang="en-US" smtClean="0"/>
              <a:pPr/>
              <a:t>52</a:t>
            </a:fld>
            <a:endParaRPr lang="en-US" dirty="0"/>
          </a:p>
        </p:txBody>
      </p:sp>
    </p:spTree>
    <p:extLst>
      <p:ext uri="{BB962C8B-B14F-4D97-AF65-F5344CB8AC3E}">
        <p14:creationId xmlns:p14="http://schemas.microsoft.com/office/powerpoint/2010/main" val="21617854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6A997D-243A-4F89-9286-B2689FAEAD31}" type="slidenum">
              <a:rPr lang="en-US" smtClean="0"/>
              <a:t>53</a:t>
            </a:fld>
            <a:endParaRPr lang="en-US"/>
          </a:p>
        </p:txBody>
      </p:sp>
      <p:sp>
        <p:nvSpPr>
          <p:cNvPr id="5" name="Title 1"/>
          <p:cNvSpPr>
            <a:spLocks noGrp="1"/>
          </p:cNvSpPr>
          <p:nvPr>
            <p:ph type="title"/>
          </p:nvPr>
        </p:nvSpPr>
        <p:spPr>
          <a:xfrm>
            <a:off x="1752600" y="274638"/>
            <a:ext cx="8229600" cy="822960"/>
          </a:xfrm>
        </p:spPr>
        <p:txBody>
          <a:bodyPr/>
          <a:lstStyle/>
          <a:p>
            <a:r>
              <a:rPr lang="en-US" dirty="0"/>
              <a:t>Best Practices for Conducting Reviews</a:t>
            </a:r>
          </a:p>
        </p:txBody>
      </p:sp>
      <p:sp>
        <p:nvSpPr>
          <p:cNvPr id="6" name="Content Placeholder 2"/>
          <p:cNvSpPr>
            <a:spLocks noGrp="1"/>
          </p:cNvSpPr>
          <p:nvPr>
            <p:ph idx="1"/>
          </p:nvPr>
        </p:nvSpPr>
        <p:spPr>
          <a:xfrm>
            <a:off x="1752600" y="1188720"/>
            <a:ext cx="8595360" cy="4937760"/>
          </a:xfrm>
        </p:spPr>
        <p:txBody>
          <a:bodyPr>
            <a:normAutofit/>
          </a:bodyPr>
          <a:lstStyle/>
          <a:p>
            <a:pPr lvl="0"/>
            <a:r>
              <a:rPr lang="en-US" dirty="0"/>
              <a:t>Using consultant resources during OEM reviews</a:t>
            </a:r>
          </a:p>
          <a:p>
            <a:pPr lvl="1"/>
            <a:r>
              <a:rPr lang="en-US" sz="2000" dirty="0"/>
              <a:t>Consultants can support the review process as long as there is no conflict of interest</a:t>
            </a:r>
          </a:p>
          <a:p>
            <a:pPr lvl="1"/>
            <a:r>
              <a:rPr lang="en-US" sz="2000" dirty="0"/>
              <a:t>Consultants are NOT allowed to make decisions</a:t>
            </a:r>
          </a:p>
          <a:p>
            <a:pPr lvl="1"/>
            <a:r>
              <a:rPr lang="en-US" sz="2000" dirty="0"/>
              <a:t>Need should be identified early and consultants invited to participate from the beginning of the process</a:t>
            </a:r>
          </a:p>
          <a:p>
            <a:r>
              <a:rPr lang="en-US" dirty="0"/>
              <a:t>Maintaining the same reviewers throughout the study ensures consistency between reviews, no learning curve</a:t>
            </a:r>
          </a:p>
          <a:p>
            <a:r>
              <a:rPr lang="en-US" dirty="0"/>
              <a:t>Project Coordinator should review all documents for consistency, often one document is updated and others with similar information are not</a:t>
            </a:r>
          </a:p>
          <a:p>
            <a:r>
              <a:rPr lang="en-US" dirty="0"/>
              <a:t>Front end submittal optional, can help accelerate review process</a:t>
            </a:r>
          </a:p>
          <a:p>
            <a:pPr lvl="1"/>
            <a:r>
              <a:rPr lang="en-US" sz="2000" dirty="0"/>
              <a:t>Have an informal review and approval of format and front end text (e.g., cover page, project description, purpose and need, location map)</a:t>
            </a:r>
          </a:p>
        </p:txBody>
      </p:sp>
    </p:spTree>
    <p:extLst>
      <p:ext uri="{BB962C8B-B14F-4D97-AF65-F5344CB8AC3E}">
        <p14:creationId xmlns:p14="http://schemas.microsoft.com/office/powerpoint/2010/main" val="1372374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Lesson 7:</a:t>
            </a:r>
            <a:br>
              <a:rPr lang="en-US" dirty="0"/>
            </a:br>
            <a:r>
              <a:rPr lang="en-US" dirty="0"/>
              <a:t>Collaboration (EAs and EISs)</a:t>
            </a:r>
          </a:p>
        </p:txBody>
      </p:sp>
    </p:spTree>
    <p:extLst>
      <p:ext uri="{BB962C8B-B14F-4D97-AF65-F5344CB8AC3E}">
        <p14:creationId xmlns:p14="http://schemas.microsoft.com/office/powerpoint/2010/main" val="3487086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6A997D-243A-4F89-9286-B2689FAEAD31}" type="slidenum">
              <a:rPr lang="en-US" smtClean="0"/>
              <a:t>55</a:t>
            </a:fld>
            <a:endParaRPr lang="en-US"/>
          </a:p>
        </p:txBody>
      </p:sp>
      <p:sp>
        <p:nvSpPr>
          <p:cNvPr id="5" name="Title 1"/>
          <p:cNvSpPr>
            <a:spLocks noGrp="1"/>
          </p:cNvSpPr>
          <p:nvPr>
            <p:ph type="title"/>
          </p:nvPr>
        </p:nvSpPr>
        <p:spPr>
          <a:xfrm>
            <a:off x="1752600" y="274638"/>
            <a:ext cx="8229600" cy="822960"/>
          </a:xfrm>
        </p:spPr>
        <p:txBody>
          <a:bodyPr/>
          <a:lstStyle/>
          <a:p>
            <a:r>
              <a:rPr lang="en-US" dirty="0"/>
              <a:t>Collaboration (EAs and EISs)</a:t>
            </a:r>
          </a:p>
        </p:txBody>
      </p:sp>
      <p:sp>
        <p:nvSpPr>
          <p:cNvPr id="6" name="Content Placeholder 2"/>
          <p:cNvSpPr>
            <a:spLocks noGrp="1"/>
          </p:cNvSpPr>
          <p:nvPr>
            <p:ph idx="1"/>
          </p:nvPr>
        </p:nvSpPr>
        <p:spPr>
          <a:xfrm>
            <a:off x="1752600" y="1188720"/>
            <a:ext cx="8595360" cy="4937760"/>
          </a:xfrm>
        </p:spPr>
        <p:txBody>
          <a:bodyPr>
            <a:normAutofit/>
          </a:bodyPr>
          <a:lstStyle/>
          <a:p>
            <a:pPr marL="0" indent="0">
              <a:buNone/>
            </a:pPr>
            <a:r>
              <a:rPr lang="en-US" b="1" dirty="0"/>
              <a:t>Collaboration between OEM and Districts at key points during environmental process</a:t>
            </a:r>
          </a:p>
          <a:p>
            <a:r>
              <a:rPr lang="en-US" sz="2000" dirty="0"/>
              <a:t>Ensure studies and documents are appropriately scoped</a:t>
            </a:r>
          </a:p>
          <a:p>
            <a:r>
              <a:rPr lang="en-US" sz="2000" dirty="0"/>
              <a:t>Ensure the NEPA process is followed and compliance with law and procedures</a:t>
            </a:r>
          </a:p>
          <a:p>
            <a:r>
              <a:rPr lang="en-US" sz="2000" dirty="0"/>
              <a:t>Prevents delays through early identification and resolution of issues</a:t>
            </a:r>
          </a:p>
          <a:p>
            <a:r>
              <a:rPr lang="en-US" sz="2000" dirty="0"/>
              <a:t>Presents more opportunities for Quality Assurance and Quality Control</a:t>
            </a:r>
          </a:p>
          <a:p>
            <a:r>
              <a:rPr lang="en-US" sz="2000" dirty="0"/>
              <a:t>Helps ensure success in NEPA Assignment</a:t>
            </a:r>
          </a:p>
          <a:p>
            <a:pPr marL="0" indent="0">
              <a:buNone/>
            </a:pPr>
            <a:r>
              <a:rPr lang="en-US" b="1" dirty="0"/>
              <a:t>Complex or controversial projects benefit from monthly status meetings</a:t>
            </a:r>
          </a:p>
          <a:p>
            <a:r>
              <a:rPr lang="en-US" sz="2000" dirty="0"/>
              <a:t>Should be discussed and scheduled during OEM/District Introductory Meeting</a:t>
            </a:r>
          </a:p>
          <a:p>
            <a:r>
              <a:rPr lang="en-US" sz="2000" dirty="0"/>
              <a:t>Review status of engineering, environmental process and public involvement activities</a:t>
            </a:r>
          </a:p>
          <a:p>
            <a:r>
              <a:rPr lang="en-US" sz="2000" dirty="0"/>
              <a:t>Get ahead of issues and formulate a plan</a:t>
            </a:r>
            <a:endParaRPr lang="en-US" dirty="0"/>
          </a:p>
        </p:txBody>
      </p:sp>
    </p:spTree>
    <p:extLst>
      <p:ext uri="{BB962C8B-B14F-4D97-AF65-F5344CB8AC3E}">
        <p14:creationId xmlns:p14="http://schemas.microsoft.com/office/powerpoint/2010/main" val="1109042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6A997D-243A-4F89-9286-B2689FAEAD31}" type="slidenum">
              <a:rPr lang="en-US" smtClean="0"/>
              <a:t>56</a:t>
            </a:fld>
            <a:endParaRPr lang="en-US"/>
          </a:p>
        </p:txBody>
      </p:sp>
      <p:sp>
        <p:nvSpPr>
          <p:cNvPr id="5" name="Title 1"/>
          <p:cNvSpPr>
            <a:spLocks noGrp="1"/>
          </p:cNvSpPr>
          <p:nvPr>
            <p:ph type="title"/>
          </p:nvPr>
        </p:nvSpPr>
        <p:spPr>
          <a:xfrm>
            <a:off x="1752600" y="274638"/>
            <a:ext cx="8229600" cy="822960"/>
          </a:xfrm>
        </p:spPr>
        <p:txBody>
          <a:bodyPr/>
          <a:lstStyle/>
          <a:p>
            <a:r>
              <a:rPr lang="en-US" dirty="0"/>
              <a:t>Collaboration (EAs and EISs)</a:t>
            </a:r>
          </a:p>
        </p:txBody>
      </p:sp>
      <p:sp>
        <p:nvSpPr>
          <p:cNvPr id="6" name="Content Placeholder 2"/>
          <p:cNvSpPr>
            <a:spLocks noGrp="1"/>
          </p:cNvSpPr>
          <p:nvPr>
            <p:ph idx="1"/>
          </p:nvPr>
        </p:nvSpPr>
        <p:spPr>
          <a:xfrm>
            <a:off x="1752600" y="1188720"/>
            <a:ext cx="8595360" cy="4937760"/>
          </a:xfrm>
        </p:spPr>
        <p:txBody>
          <a:bodyPr>
            <a:normAutofit/>
          </a:bodyPr>
          <a:lstStyle/>
          <a:p>
            <a:pPr marL="0" indent="0">
              <a:buNone/>
            </a:pPr>
            <a:r>
              <a:rPr lang="en-US" b="1" dirty="0"/>
              <a:t>Additional Collaboration Points</a:t>
            </a:r>
          </a:p>
          <a:p>
            <a:r>
              <a:rPr lang="en-US" sz="2000" dirty="0"/>
              <a:t>SWAT Kick-off Meeting (discussed previously)</a:t>
            </a:r>
          </a:p>
          <a:p>
            <a:r>
              <a:rPr lang="en-US" sz="2000" dirty="0"/>
              <a:t>Alternative Corridor Evaluation (ACE) process, range of Alternatives</a:t>
            </a:r>
          </a:p>
          <a:p>
            <a:r>
              <a:rPr lang="en-US" sz="2000" dirty="0"/>
              <a:t>ETDM Programming Screen / Class of Action evaluation</a:t>
            </a:r>
          </a:p>
          <a:p>
            <a:r>
              <a:rPr lang="en-US" sz="2000" dirty="0"/>
              <a:t>PD&amp;E Scope of Services Development</a:t>
            </a:r>
          </a:p>
          <a:p>
            <a:r>
              <a:rPr lang="en-US" sz="2000" dirty="0"/>
              <a:t>At project initiation; once Consultant is on board</a:t>
            </a:r>
          </a:p>
          <a:p>
            <a:r>
              <a:rPr lang="en-US" sz="2000" dirty="0"/>
              <a:t>At key Public Involvement Milestones</a:t>
            </a:r>
          </a:p>
          <a:p>
            <a:pPr lvl="1"/>
            <a:r>
              <a:rPr lang="en-US" sz="1800" dirty="0"/>
              <a:t>Public Involvement Plan, Notice of Intent, Scoping</a:t>
            </a:r>
          </a:p>
          <a:p>
            <a:pPr lvl="1"/>
            <a:r>
              <a:rPr lang="en-US" sz="1800" dirty="0"/>
              <a:t>Briefing OEM before and after major events (response to public, agency and tribal comments)</a:t>
            </a:r>
          </a:p>
          <a:p>
            <a:pPr lvl="1"/>
            <a:r>
              <a:rPr lang="en-US" sz="1800" dirty="0"/>
              <a:t>Assess need to update Environmental Document after hearing</a:t>
            </a:r>
          </a:p>
        </p:txBody>
      </p:sp>
      <p:sp>
        <p:nvSpPr>
          <p:cNvPr id="8" name="Oval 7"/>
          <p:cNvSpPr/>
          <p:nvPr/>
        </p:nvSpPr>
        <p:spPr>
          <a:xfrm>
            <a:off x="8305800" y="1905000"/>
            <a:ext cx="2209800" cy="2209800"/>
          </a:xfrm>
          <a:prstGeom prst="ellipse">
            <a:avLst/>
          </a:prstGeom>
          <a:blipFill>
            <a:blip r:embed="rId2">
              <a:extLst>
                <a:ext uri="{28A0092B-C50C-407E-A947-70E740481C1C}">
                  <a14:useLocalDpi xmlns:a14="http://schemas.microsoft.com/office/drawing/2010/main" val="0"/>
                </a:ext>
              </a:extLst>
            </a:blip>
            <a:srcRect/>
            <a:stretch>
              <a:fillRect l="9170" t="2768" r="9170" b="14190"/>
            </a:stretch>
          </a:blipFill>
          <a:ln w="76200">
            <a:solidFill>
              <a:schemeClr val="bg1">
                <a:lumMod val="50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24472860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6A997D-243A-4F89-9286-B2689FAEAD31}" type="slidenum">
              <a:rPr lang="en-US" smtClean="0"/>
              <a:t>57</a:t>
            </a:fld>
            <a:endParaRPr lang="en-US"/>
          </a:p>
        </p:txBody>
      </p:sp>
      <p:sp>
        <p:nvSpPr>
          <p:cNvPr id="5" name="Title 1"/>
          <p:cNvSpPr>
            <a:spLocks noGrp="1"/>
          </p:cNvSpPr>
          <p:nvPr>
            <p:ph type="title"/>
          </p:nvPr>
        </p:nvSpPr>
        <p:spPr>
          <a:xfrm>
            <a:off x="1752600" y="274638"/>
            <a:ext cx="8229600" cy="822960"/>
          </a:xfrm>
        </p:spPr>
        <p:txBody>
          <a:bodyPr/>
          <a:lstStyle/>
          <a:p>
            <a:r>
              <a:rPr lang="en-US" dirty="0"/>
              <a:t>Collaboration (EAs and EISs)</a:t>
            </a:r>
          </a:p>
        </p:txBody>
      </p:sp>
      <p:sp>
        <p:nvSpPr>
          <p:cNvPr id="6" name="Content Placeholder 2"/>
          <p:cNvSpPr>
            <a:spLocks noGrp="1"/>
          </p:cNvSpPr>
          <p:nvPr>
            <p:ph idx="1"/>
          </p:nvPr>
        </p:nvSpPr>
        <p:spPr>
          <a:xfrm>
            <a:off x="1752600" y="1295400"/>
            <a:ext cx="8595360" cy="4831080"/>
          </a:xfrm>
        </p:spPr>
        <p:txBody>
          <a:bodyPr>
            <a:normAutofit/>
          </a:bodyPr>
          <a:lstStyle/>
          <a:p>
            <a:pPr marL="0" indent="0">
              <a:buNone/>
            </a:pPr>
            <a:r>
              <a:rPr lang="en-US" b="1" dirty="0"/>
              <a:t>Development of Alternatives</a:t>
            </a:r>
          </a:p>
          <a:p>
            <a:r>
              <a:rPr lang="en-US" sz="2000" dirty="0"/>
              <a:t>Alternatives Screening </a:t>
            </a:r>
          </a:p>
          <a:p>
            <a:r>
              <a:rPr lang="en-US" sz="2000" dirty="0"/>
              <a:t>Identification of Preferred Alternative</a:t>
            </a:r>
          </a:p>
          <a:p>
            <a:pPr marL="0" indent="0">
              <a:buNone/>
            </a:pPr>
            <a:r>
              <a:rPr lang="en-US" b="1" dirty="0"/>
              <a:t>Technical Reports</a:t>
            </a:r>
          </a:p>
          <a:p>
            <a:r>
              <a:rPr lang="en-US" sz="2000" dirty="0"/>
              <a:t>Discuss approach/methodology, assumptions and results</a:t>
            </a:r>
          </a:p>
          <a:p>
            <a:r>
              <a:rPr lang="en-US" sz="2000" dirty="0"/>
              <a:t>Trouble shooting during analysis or production of Environmental Document as needed</a:t>
            </a:r>
          </a:p>
          <a:p>
            <a:pPr marL="0" indent="0">
              <a:buNone/>
            </a:pPr>
            <a:r>
              <a:rPr lang="en-US" b="1" dirty="0"/>
              <a:t>Other Considerations</a:t>
            </a:r>
          </a:p>
          <a:p>
            <a:r>
              <a:rPr lang="en-US" sz="2000" dirty="0"/>
              <a:t>Project File organization and Administrative Record</a:t>
            </a:r>
          </a:p>
          <a:p>
            <a:r>
              <a:rPr lang="en-US" sz="2000" dirty="0"/>
              <a:t>Seek advice from OGC as needed</a:t>
            </a:r>
          </a:p>
          <a:p>
            <a:r>
              <a:rPr lang="en-US" sz="2000" dirty="0"/>
              <a:t>Maintain meeting notes, document decisions made and add to the project file</a:t>
            </a:r>
            <a:endParaRPr lang="en-US" dirty="0"/>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543800" y="609600"/>
            <a:ext cx="2621280" cy="2621280"/>
          </a:xfrm>
          <a:prstGeom prst="rect">
            <a:avLst/>
          </a:prstGeom>
        </p:spPr>
      </p:pic>
    </p:spTree>
    <p:extLst>
      <p:ext uri="{BB962C8B-B14F-4D97-AF65-F5344CB8AC3E}">
        <p14:creationId xmlns:p14="http://schemas.microsoft.com/office/powerpoint/2010/main" val="42850654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Lesson 8:</a:t>
            </a:r>
            <a:br>
              <a:rPr lang="en-US" dirty="0"/>
            </a:br>
            <a:r>
              <a:rPr lang="en-US" dirty="0"/>
              <a:t>Quality Assurance and Quality Control</a:t>
            </a:r>
          </a:p>
        </p:txBody>
      </p:sp>
    </p:spTree>
    <p:extLst>
      <p:ext uri="{BB962C8B-B14F-4D97-AF65-F5344CB8AC3E}">
        <p14:creationId xmlns:p14="http://schemas.microsoft.com/office/powerpoint/2010/main" val="40122271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FDOT Quality Assurance / Quality Control Policy</a:t>
            </a:r>
          </a:p>
        </p:txBody>
      </p:sp>
      <p:sp>
        <p:nvSpPr>
          <p:cNvPr id="5" name="Content Placeholder 4"/>
          <p:cNvSpPr>
            <a:spLocks noGrp="1"/>
          </p:cNvSpPr>
          <p:nvPr>
            <p:ph idx="1"/>
          </p:nvPr>
        </p:nvSpPr>
        <p:spPr>
          <a:xfrm>
            <a:off x="1752600" y="1310640"/>
            <a:ext cx="8686800" cy="4937760"/>
          </a:xfrm>
        </p:spPr>
        <p:txBody>
          <a:bodyPr/>
          <a:lstStyle/>
          <a:p>
            <a:r>
              <a:rPr lang="en-US" dirty="0"/>
              <a:t>QA/QC Policy, Topic Number 001-260-001</a:t>
            </a:r>
          </a:p>
          <a:p>
            <a:r>
              <a:rPr lang="en-US" dirty="0"/>
              <a:t>Ensures compliance and quality performance by the Central Office and District staff responsible for the delivery of transportation products, services, and information. </a:t>
            </a:r>
          </a:p>
          <a:p>
            <a:endParaRPr lang="en-US" dirty="0"/>
          </a:p>
        </p:txBody>
      </p:sp>
      <p:sp>
        <p:nvSpPr>
          <p:cNvPr id="3" name="Slide Number Placeholder 2"/>
          <p:cNvSpPr>
            <a:spLocks noGrp="1"/>
          </p:cNvSpPr>
          <p:nvPr>
            <p:ph type="sldNum" sz="quarter" idx="12"/>
          </p:nvPr>
        </p:nvSpPr>
        <p:spPr/>
        <p:txBody>
          <a:bodyPr/>
          <a:lstStyle/>
          <a:p>
            <a:fld id="{C36A997D-243A-4F89-9286-B2689FAEAD31}" type="slidenum">
              <a:rPr lang="en-US" smtClean="0"/>
              <a:t>59</a:t>
            </a:fld>
            <a:endParaRPr lang="en-US"/>
          </a:p>
        </p:txBody>
      </p:sp>
      <p:grpSp>
        <p:nvGrpSpPr>
          <p:cNvPr id="2" name="Group 1"/>
          <p:cNvGrpSpPr/>
          <p:nvPr/>
        </p:nvGrpSpPr>
        <p:grpSpPr>
          <a:xfrm>
            <a:off x="3429000" y="3634131"/>
            <a:ext cx="2043886" cy="1718143"/>
            <a:chOff x="838200" y="3505200"/>
            <a:chExt cx="2043886" cy="1718143"/>
          </a:xfrm>
        </p:grpSpPr>
        <p:pic>
          <p:nvPicPr>
            <p:cNvPr id="4099" name="Picture 3" descr="V:\2158\active\215810408\TWO 8 TRAINING\Graphics\documents.png"/>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38200" y="3505200"/>
              <a:ext cx="1171664" cy="114880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V:\2158\active\215810408\TWO 8 TRAINING\Graphics\magnifying glass.png"/>
            <p:cNvPicPr>
              <a:picLocks noChangeAspect="1" noChangeArrowheads="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18591010">
              <a:off x="1639503" y="3980760"/>
              <a:ext cx="922830" cy="1562336"/>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4"/>
          <a:stretch>
            <a:fillRect/>
          </a:stretch>
        </p:blipFill>
        <p:spPr>
          <a:xfrm>
            <a:off x="5867400" y="2633134"/>
            <a:ext cx="2819400" cy="3652405"/>
          </a:xfrm>
          <a:prstGeom prst="rect">
            <a:avLst/>
          </a:prstGeom>
          <a:ln w="15875">
            <a:solidFill>
              <a:schemeClr val="accent1"/>
            </a:solidFill>
          </a:ln>
        </p:spPr>
      </p:pic>
    </p:spTree>
    <p:extLst>
      <p:ext uri="{BB962C8B-B14F-4D97-AF65-F5344CB8AC3E}">
        <p14:creationId xmlns:p14="http://schemas.microsoft.com/office/powerpoint/2010/main" val="110739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Programmatic Agreements (PA)</a:t>
            </a:r>
          </a:p>
        </p:txBody>
      </p:sp>
      <p:sp>
        <p:nvSpPr>
          <p:cNvPr id="4" name="Slide Number Placeholder 3"/>
          <p:cNvSpPr>
            <a:spLocks noGrp="1"/>
          </p:cNvSpPr>
          <p:nvPr>
            <p:ph type="sldNum" sz="quarter" idx="12"/>
          </p:nvPr>
        </p:nvSpPr>
        <p:spPr/>
        <p:txBody>
          <a:bodyPr/>
          <a:lstStyle/>
          <a:p>
            <a:fld id="{C36A997D-243A-4F89-9286-B2689FAEAD31}" type="slidenum">
              <a:rPr lang="en-US" smtClean="0"/>
              <a:t>6</a:t>
            </a:fld>
            <a:endParaRPr lang="en-US"/>
          </a:p>
        </p:txBody>
      </p:sp>
      <p:sp>
        <p:nvSpPr>
          <p:cNvPr id="7" name="Freeform 6"/>
          <p:cNvSpPr/>
          <p:nvPr/>
        </p:nvSpPr>
        <p:spPr>
          <a:xfrm>
            <a:off x="1688432" y="1219200"/>
            <a:ext cx="8835189" cy="279404"/>
          </a:xfrm>
          <a:custGeom>
            <a:avLst/>
            <a:gdLst>
              <a:gd name="connsiteX0" fmla="*/ 0 w 8610600"/>
              <a:gd name="connsiteY0" fmla="*/ 0 h 279404"/>
              <a:gd name="connsiteX1" fmla="*/ 8610600 w 8610600"/>
              <a:gd name="connsiteY1" fmla="*/ 0 h 279404"/>
              <a:gd name="connsiteX2" fmla="*/ 8610600 w 8610600"/>
              <a:gd name="connsiteY2" fmla="*/ 279404 h 279404"/>
              <a:gd name="connsiteX3" fmla="*/ 0 w 8610600"/>
              <a:gd name="connsiteY3" fmla="*/ 279404 h 279404"/>
              <a:gd name="connsiteX4" fmla="*/ 0 w 8610600"/>
              <a:gd name="connsiteY4" fmla="*/ 0 h 279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0600" h="279404">
                <a:moveTo>
                  <a:pt x="0" y="0"/>
                </a:moveTo>
                <a:lnTo>
                  <a:pt x="8610600" y="0"/>
                </a:lnTo>
                <a:lnTo>
                  <a:pt x="8610600" y="279404"/>
                </a:lnTo>
                <a:lnTo>
                  <a:pt x="0" y="279404"/>
                </a:lnTo>
                <a:lnTo>
                  <a:pt x="0" y="0"/>
                </a:lnTo>
                <a:close/>
              </a:path>
            </a:pathLst>
          </a:custGeom>
          <a:solidFill>
            <a:schemeClr val="bg1">
              <a:lumMod val="65000"/>
            </a:schemeClr>
          </a:solidFill>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n-US" b="1" dirty="0"/>
              <a:t>FORMAL, LEGALLY BINDING DOCUMENTS</a:t>
            </a:r>
          </a:p>
        </p:txBody>
      </p:sp>
      <p:sp>
        <p:nvSpPr>
          <p:cNvPr id="9" name="Freeform 8"/>
          <p:cNvSpPr/>
          <p:nvPr/>
        </p:nvSpPr>
        <p:spPr>
          <a:xfrm>
            <a:off x="1688433" y="1572463"/>
            <a:ext cx="2867397" cy="1331940"/>
          </a:xfrm>
          <a:custGeom>
            <a:avLst/>
            <a:gdLst>
              <a:gd name="connsiteX0" fmla="*/ 0 w 2867397"/>
              <a:gd name="connsiteY0" fmla="*/ 0 h 2560320"/>
              <a:gd name="connsiteX1" fmla="*/ 2867397 w 2867397"/>
              <a:gd name="connsiteY1" fmla="*/ 0 h 2560320"/>
              <a:gd name="connsiteX2" fmla="*/ 2867397 w 2867397"/>
              <a:gd name="connsiteY2" fmla="*/ 2560320 h 2560320"/>
              <a:gd name="connsiteX3" fmla="*/ 0 w 2867397"/>
              <a:gd name="connsiteY3" fmla="*/ 2560320 h 2560320"/>
              <a:gd name="connsiteX4" fmla="*/ 0 w 2867397"/>
              <a:gd name="connsiteY4" fmla="*/ 0 h 256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397" h="2560320">
                <a:moveTo>
                  <a:pt x="0" y="0"/>
                </a:moveTo>
                <a:lnTo>
                  <a:pt x="2867397" y="0"/>
                </a:lnTo>
                <a:lnTo>
                  <a:pt x="2867397" y="2560320"/>
                </a:lnTo>
                <a:lnTo>
                  <a:pt x="0" y="2560320"/>
                </a:lnTo>
                <a:lnTo>
                  <a:pt x="0" y="0"/>
                </a:lnTo>
                <a:close/>
              </a:path>
            </a:pathLst>
          </a:custGeom>
          <a:solidFill>
            <a:schemeClr val="accent4">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defTabSz="711200">
              <a:lnSpc>
                <a:spcPct val="90000"/>
              </a:lnSpc>
              <a:spcBef>
                <a:spcPct val="0"/>
              </a:spcBef>
              <a:spcAft>
                <a:spcPct val="35000"/>
              </a:spcAft>
            </a:pPr>
            <a:endParaRPr lang="en-US" sz="1400" b="1" dirty="0">
              <a:solidFill>
                <a:schemeClr val="tx1">
                  <a:lumMod val="65000"/>
                  <a:lumOff val="35000"/>
                </a:schemeClr>
              </a:solidFill>
            </a:endParaRPr>
          </a:p>
        </p:txBody>
      </p:sp>
      <p:sp>
        <p:nvSpPr>
          <p:cNvPr id="10" name="Freeform 9"/>
          <p:cNvSpPr/>
          <p:nvPr/>
        </p:nvSpPr>
        <p:spPr>
          <a:xfrm>
            <a:off x="4684360" y="1568452"/>
            <a:ext cx="2867397" cy="4290846"/>
          </a:xfrm>
          <a:custGeom>
            <a:avLst/>
            <a:gdLst>
              <a:gd name="connsiteX0" fmla="*/ 0 w 2867397"/>
              <a:gd name="connsiteY0" fmla="*/ 0 h 2560320"/>
              <a:gd name="connsiteX1" fmla="*/ 2867397 w 2867397"/>
              <a:gd name="connsiteY1" fmla="*/ 0 h 2560320"/>
              <a:gd name="connsiteX2" fmla="*/ 2867397 w 2867397"/>
              <a:gd name="connsiteY2" fmla="*/ 2560320 h 2560320"/>
              <a:gd name="connsiteX3" fmla="*/ 0 w 2867397"/>
              <a:gd name="connsiteY3" fmla="*/ 2560320 h 2560320"/>
              <a:gd name="connsiteX4" fmla="*/ 0 w 2867397"/>
              <a:gd name="connsiteY4" fmla="*/ 0 h 256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397" h="2560320">
                <a:moveTo>
                  <a:pt x="0" y="0"/>
                </a:moveTo>
                <a:lnTo>
                  <a:pt x="2867397" y="0"/>
                </a:lnTo>
                <a:lnTo>
                  <a:pt x="2867397" y="2560320"/>
                </a:lnTo>
                <a:lnTo>
                  <a:pt x="0" y="2560320"/>
                </a:lnTo>
                <a:lnTo>
                  <a:pt x="0" y="0"/>
                </a:lnTo>
                <a:close/>
              </a:path>
            </a:pathLst>
          </a:custGeom>
          <a:solidFill>
            <a:schemeClr val="accent3">
              <a:lumMod val="20000"/>
              <a:lumOff val="80000"/>
            </a:schemeClr>
          </a:solidFill>
          <a:ln w="12700">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defTabSz="711200">
              <a:lnSpc>
                <a:spcPct val="90000"/>
              </a:lnSpc>
              <a:spcBef>
                <a:spcPct val="0"/>
              </a:spcBef>
              <a:spcAft>
                <a:spcPct val="35000"/>
              </a:spcAft>
            </a:pPr>
            <a:endParaRPr lang="en-US" sz="1400" b="1" dirty="0">
              <a:solidFill>
                <a:schemeClr val="tx1">
                  <a:lumMod val="65000"/>
                  <a:lumOff val="35000"/>
                </a:schemeClr>
              </a:solidFill>
            </a:endParaRPr>
          </a:p>
        </p:txBody>
      </p:sp>
      <p:sp>
        <p:nvSpPr>
          <p:cNvPr id="11" name="Freeform 10"/>
          <p:cNvSpPr/>
          <p:nvPr/>
        </p:nvSpPr>
        <p:spPr>
          <a:xfrm>
            <a:off x="7680159" y="1568452"/>
            <a:ext cx="2843463" cy="2640154"/>
          </a:xfrm>
          <a:custGeom>
            <a:avLst/>
            <a:gdLst>
              <a:gd name="connsiteX0" fmla="*/ 0 w 2867397"/>
              <a:gd name="connsiteY0" fmla="*/ 0 h 2560320"/>
              <a:gd name="connsiteX1" fmla="*/ 2867397 w 2867397"/>
              <a:gd name="connsiteY1" fmla="*/ 0 h 2560320"/>
              <a:gd name="connsiteX2" fmla="*/ 2867397 w 2867397"/>
              <a:gd name="connsiteY2" fmla="*/ 2560320 h 2560320"/>
              <a:gd name="connsiteX3" fmla="*/ 0 w 2867397"/>
              <a:gd name="connsiteY3" fmla="*/ 2560320 h 2560320"/>
              <a:gd name="connsiteX4" fmla="*/ 0 w 2867397"/>
              <a:gd name="connsiteY4" fmla="*/ 0 h 256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397" h="2560320">
                <a:moveTo>
                  <a:pt x="0" y="0"/>
                </a:moveTo>
                <a:lnTo>
                  <a:pt x="2867397" y="0"/>
                </a:lnTo>
                <a:lnTo>
                  <a:pt x="2867397" y="2560320"/>
                </a:lnTo>
                <a:lnTo>
                  <a:pt x="0" y="2560320"/>
                </a:lnTo>
                <a:lnTo>
                  <a:pt x="0" y="0"/>
                </a:lnTo>
                <a:close/>
              </a:path>
            </a:pathLst>
          </a:custGeom>
          <a:solidFill>
            <a:schemeClr val="accent5">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t" anchorCtr="0">
            <a:noAutofit/>
          </a:bodyPr>
          <a:lstStyle/>
          <a:p>
            <a:pPr algn="ctr" defTabSz="711200">
              <a:lnSpc>
                <a:spcPct val="90000"/>
              </a:lnSpc>
              <a:spcBef>
                <a:spcPct val="0"/>
              </a:spcBef>
              <a:spcAft>
                <a:spcPct val="35000"/>
              </a:spcAft>
            </a:pPr>
            <a:endParaRPr lang="en-US" sz="1400" b="1" dirty="0">
              <a:solidFill>
                <a:schemeClr val="tx1">
                  <a:lumMod val="65000"/>
                  <a:lumOff val="35000"/>
                </a:schemeClr>
              </a:solidFill>
            </a:endParaRPr>
          </a:p>
        </p:txBody>
      </p:sp>
      <p:sp>
        <p:nvSpPr>
          <p:cNvPr id="12" name="Rectangle 11"/>
          <p:cNvSpPr/>
          <p:nvPr/>
        </p:nvSpPr>
        <p:spPr>
          <a:xfrm>
            <a:off x="1688432" y="5913449"/>
            <a:ext cx="8835189" cy="71120"/>
          </a:xfrm>
          <a:prstGeom prst="rect">
            <a:avLst/>
          </a:prstGeom>
          <a:solidFill>
            <a:schemeClr val="bg1">
              <a:lumMod val="65000"/>
            </a:schemeClr>
          </a:solidFill>
          <a:ln>
            <a:solidFill>
              <a:schemeClr val="bg1">
                <a:lumMod val="65000"/>
              </a:schemeClr>
            </a:solidFill>
          </a:ln>
        </p:spPr>
        <p:style>
          <a:lnRef idx="0">
            <a:schemeClr val="accen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4" name="Rectangle 13"/>
          <p:cNvSpPr/>
          <p:nvPr/>
        </p:nvSpPr>
        <p:spPr>
          <a:xfrm>
            <a:off x="1748396" y="1600200"/>
            <a:ext cx="2743200" cy="1300356"/>
          </a:xfrm>
          <a:prstGeom prst="rect">
            <a:avLst/>
          </a:prstGeom>
        </p:spPr>
        <p:txBody>
          <a:bodyPr wrap="square">
            <a:spAutoFit/>
          </a:bodyPr>
          <a:lstStyle/>
          <a:p>
            <a:pPr indent="-285750">
              <a:spcAft>
                <a:spcPts val="300"/>
              </a:spcAft>
            </a:pPr>
            <a:r>
              <a:rPr lang="en-US" sz="1400" b="1" dirty="0"/>
              <a:t>PA for Categorical Exclusions (CEs) under 23 CFR § 771.117 </a:t>
            </a:r>
          </a:p>
          <a:p>
            <a:pPr marL="285750" indent="-285750">
              <a:spcAft>
                <a:spcPts val="300"/>
              </a:spcAft>
              <a:buFont typeface="Arial" pitchFamily="34" charset="0"/>
              <a:buChar char="•"/>
            </a:pPr>
            <a:r>
              <a:rPr lang="en-US" sz="1200" dirty="0"/>
              <a:t>On the effective date of the NEPA Assignment Program, the existing PA is suspended as FDOT assumes authority for CE approvals </a:t>
            </a:r>
          </a:p>
        </p:txBody>
      </p:sp>
      <p:sp>
        <p:nvSpPr>
          <p:cNvPr id="15" name="Rectangle 14"/>
          <p:cNvSpPr/>
          <p:nvPr/>
        </p:nvSpPr>
        <p:spPr>
          <a:xfrm>
            <a:off x="4784558" y="1600201"/>
            <a:ext cx="2667000" cy="3362459"/>
          </a:xfrm>
          <a:prstGeom prst="rect">
            <a:avLst/>
          </a:prstGeom>
        </p:spPr>
        <p:txBody>
          <a:bodyPr wrap="square">
            <a:spAutoFit/>
          </a:bodyPr>
          <a:lstStyle/>
          <a:p>
            <a:pPr>
              <a:spcAft>
                <a:spcPts val="300"/>
              </a:spcAft>
            </a:pPr>
            <a:r>
              <a:rPr lang="en-US" sz="1400" b="1" dirty="0"/>
              <a:t>PA Between FHWA and FDOT Regarding Approval of Specific Types of Changes in Interstate System Access</a:t>
            </a:r>
          </a:p>
          <a:p>
            <a:pPr marL="168275" indent="-168275">
              <a:spcAft>
                <a:spcPts val="300"/>
              </a:spcAft>
              <a:buFont typeface="Arial" pitchFamily="34" charset="0"/>
              <a:buChar char="•"/>
            </a:pPr>
            <a:r>
              <a:rPr lang="en-US" sz="1200" dirty="0"/>
              <a:t>PA Section II: Processing Requirements for I-System Access Requests</a:t>
            </a:r>
          </a:p>
          <a:p>
            <a:pPr marL="168275" indent="-168275">
              <a:spcAft>
                <a:spcPts val="300"/>
              </a:spcAft>
              <a:buFont typeface="Arial" pitchFamily="34" charset="0"/>
              <a:buChar char="•"/>
            </a:pPr>
            <a:r>
              <a:rPr lang="en-US" sz="1200" dirty="0"/>
              <a:t>FDOT Procedure  No. 525-030-160, New or Modified Interchanges</a:t>
            </a:r>
          </a:p>
          <a:p>
            <a:pPr marL="168275" indent="-168275">
              <a:spcAft>
                <a:spcPts val="300"/>
              </a:spcAft>
              <a:buFont typeface="Arial" pitchFamily="34" charset="0"/>
              <a:buChar char="•"/>
            </a:pPr>
            <a:r>
              <a:rPr lang="en-US" sz="1200" dirty="0"/>
              <a:t>FDOT Interchange Access Requests User’s Guide</a:t>
            </a:r>
          </a:p>
          <a:p>
            <a:pPr marL="460375" lvl="1" indent="-171450">
              <a:spcAft>
                <a:spcPts val="300"/>
              </a:spcAft>
              <a:buFont typeface="Arial" pitchFamily="34" charset="0"/>
              <a:buChar char="•"/>
            </a:pPr>
            <a:r>
              <a:rPr lang="en-US" sz="1100" dirty="0"/>
              <a:t>Section 1.7 Acceptance Authorities</a:t>
            </a:r>
          </a:p>
          <a:p>
            <a:pPr marL="460375" lvl="1" indent="-171450">
              <a:spcAft>
                <a:spcPts val="300"/>
              </a:spcAft>
              <a:buFont typeface="Arial" pitchFamily="34" charset="0"/>
              <a:buChar char="•"/>
            </a:pPr>
            <a:r>
              <a:rPr lang="en-US" sz="1100" dirty="0"/>
              <a:t>Section 3.11 Environmental Considerations</a:t>
            </a:r>
          </a:p>
          <a:p>
            <a:pPr marL="460375" lvl="1" indent="-171450">
              <a:spcAft>
                <a:spcPts val="300"/>
              </a:spcAft>
              <a:buFont typeface="Arial" pitchFamily="34" charset="0"/>
              <a:buChar char="•"/>
            </a:pPr>
            <a:r>
              <a:rPr lang="en-US" sz="1100" dirty="0"/>
              <a:t>Section 3.12 Review of the Report </a:t>
            </a:r>
          </a:p>
          <a:p>
            <a:pPr marL="460375" lvl="1" indent="-171450">
              <a:spcAft>
                <a:spcPts val="300"/>
              </a:spcAft>
              <a:buFont typeface="Arial" pitchFamily="34" charset="0"/>
              <a:buChar char="•"/>
            </a:pPr>
            <a:r>
              <a:rPr lang="en-US" sz="1100" dirty="0"/>
              <a:t>Section 3.13 Quality Control</a:t>
            </a:r>
          </a:p>
        </p:txBody>
      </p:sp>
      <p:sp>
        <p:nvSpPr>
          <p:cNvPr id="16" name="Rectangle 15"/>
          <p:cNvSpPr/>
          <p:nvPr/>
        </p:nvSpPr>
        <p:spPr>
          <a:xfrm>
            <a:off x="7710298" y="1600200"/>
            <a:ext cx="2743200" cy="2608406"/>
          </a:xfrm>
          <a:prstGeom prst="rect">
            <a:avLst/>
          </a:prstGeom>
        </p:spPr>
        <p:txBody>
          <a:bodyPr wrap="square">
            <a:spAutoFit/>
          </a:bodyPr>
          <a:lstStyle/>
          <a:p>
            <a:pPr marL="0" lvl="1">
              <a:spcAft>
                <a:spcPts val="300"/>
              </a:spcAft>
            </a:pPr>
            <a:r>
              <a:rPr lang="en-US" sz="1400" b="1" dirty="0"/>
              <a:t>PA among FHWA, Advisory Council on Historic Preservation, the Florida Division of Historic Resources and FDOT Regarding Implementation of the Federal-Aid Highway Program in Florida</a:t>
            </a:r>
          </a:p>
          <a:p>
            <a:pPr marL="285750" indent="-285750">
              <a:spcAft>
                <a:spcPts val="300"/>
              </a:spcAft>
              <a:buFont typeface="Arial" pitchFamily="34" charset="0"/>
              <a:buChar char="•"/>
            </a:pPr>
            <a:r>
              <a:rPr lang="en-US" sz="1200" dirty="0"/>
              <a:t>Specifies procedures for resolving conflicts with external agencies</a:t>
            </a:r>
          </a:p>
          <a:p>
            <a:pPr marL="285750" indent="-285750">
              <a:spcAft>
                <a:spcPts val="300"/>
              </a:spcAft>
              <a:buFont typeface="Arial" pitchFamily="34" charset="0"/>
              <a:buChar char="•"/>
            </a:pPr>
            <a:r>
              <a:rPr lang="en-US" sz="1200" dirty="0"/>
              <a:t>Under NEPA Assignment, FDOT assumes FHWA’s role in the PA</a:t>
            </a:r>
          </a:p>
          <a:p>
            <a:pPr marL="285750" indent="-285750">
              <a:spcAft>
                <a:spcPts val="300"/>
              </a:spcAft>
              <a:buFont typeface="Arial" pitchFamily="34" charset="0"/>
              <a:buChar char="•"/>
            </a:pPr>
            <a:r>
              <a:rPr lang="en-US" sz="1200" dirty="0"/>
              <a:t>Section III. Responsibilities and General Requirements of the FDOT</a:t>
            </a:r>
            <a:endParaRPr lang="en-US" sz="1600"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22038" b="10243"/>
          <a:stretch/>
        </p:blipFill>
        <p:spPr>
          <a:xfrm>
            <a:off x="7680159" y="4305301"/>
            <a:ext cx="2843463" cy="1553997"/>
          </a:xfrm>
          <a:prstGeom prst="rect">
            <a:avLst/>
          </a:prstGeom>
          <a:ln w="15875">
            <a:noFill/>
          </a:ln>
        </p:spPr>
      </p:pic>
    </p:spTree>
    <p:extLst>
      <p:ext uri="{BB962C8B-B14F-4D97-AF65-F5344CB8AC3E}">
        <p14:creationId xmlns:p14="http://schemas.microsoft.com/office/powerpoint/2010/main" val="6427118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NEPA Assignment Program                                Quality Assurance/Quality Control Plan</a:t>
            </a:r>
          </a:p>
        </p:txBody>
      </p:sp>
      <p:sp>
        <p:nvSpPr>
          <p:cNvPr id="3" name="Content Placeholder 2"/>
          <p:cNvSpPr>
            <a:spLocks noGrp="1"/>
          </p:cNvSpPr>
          <p:nvPr>
            <p:ph idx="1"/>
          </p:nvPr>
        </p:nvSpPr>
        <p:spPr>
          <a:xfrm>
            <a:off x="1752600" y="1524000"/>
            <a:ext cx="8595360" cy="4602480"/>
          </a:xfrm>
        </p:spPr>
        <p:txBody>
          <a:bodyPr>
            <a:normAutofit/>
          </a:bodyPr>
          <a:lstStyle/>
          <a:p>
            <a:pPr lvl="0"/>
            <a:r>
              <a:rPr lang="en-US" dirty="0"/>
              <a:t>Addresses NEPA Assignment Responsibilities</a:t>
            </a:r>
            <a:br>
              <a:rPr lang="en-US" dirty="0"/>
            </a:br>
            <a:r>
              <a:rPr lang="en-US" dirty="0"/>
              <a:t>involved with:</a:t>
            </a:r>
          </a:p>
          <a:p>
            <a:pPr lvl="1"/>
            <a:r>
              <a:rPr lang="en-US" sz="2000" dirty="0"/>
              <a:t>Linking Planning and NEPA</a:t>
            </a:r>
          </a:p>
          <a:p>
            <a:pPr lvl="1"/>
            <a:r>
              <a:rPr lang="en-US" sz="2000" dirty="0"/>
              <a:t>NEPA Document Review Process</a:t>
            </a:r>
          </a:p>
          <a:p>
            <a:pPr lvl="1"/>
            <a:r>
              <a:rPr lang="en-US" sz="2000" dirty="0"/>
              <a:t>Self-Assessment</a:t>
            </a:r>
          </a:p>
          <a:p>
            <a:pPr lvl="1"/>
            <a:r>
              <a:rPr lang="en-US" sz="2000" dirty="0"/>
              <a:t>MOU Performance Measures</a:t>
            </a:r>
          </a:p>
          <a:p>
            <a:pPr lvl="1"/>
            <a:r>
              <a:rPr lang="en-US" sz="2000" dirty="0"/>
              <a:t>Audit Support Responsibilities</a:t>
            </a:r>
          </a:p>
          <a:p>
            <a:pPr lvl="1"/>
            <a:r>
              <a:rPr lang="en-US" sz="2000" dirty="0"/>
              <a:t>Data Management and Record Retention</a:t>
            </a:r>
          </a:p>
          <a:p>
            <a:r>
              <a:rPr lang="en-US" dirty="0"/>
              <a:t>Identifies program and project level responsibilities</a:t>
            </a:r>
          </a:p>
          <a:p>
            <a:r>
              <a:rPr lang="en-US" dirty="0"/>
              <a:t>Refer to </a:t>
            </a:r>
            <a:r>
              <a:rPr lang="en-US" dirty="0">
                <a:solidFill>
                  <a:srgbClr val="FF0000"/>
                </a:solidFill>
              </a:rPr>
              <a:t>xxx</a:t>
            </a:r>
            <a:r>
              <a:rPr lang="en-US" dirty="0"/>
              <a:t> and </a:t>
            </a:r>
            <a:r>
              <a:rPr lang="en-US" dirty="0">
                <a:solidFill>
                  <a:srgbClr val="FF0000"/>
                </a:solidFill>
              </a:rPr>
              <a:t>xxx</a:t>
            </a:r>
            <a:r>
              <a:rPr lang="en-US" dirty="0"/>
              <a:t> Training Modules</a:t>
            </a:r>
            <a:endParaRPr lang="en-US" sz="2000" dirty="0"/>
          </a:p>
          <a:p>
            <a:pPr lvl="0"/>
            <a:endParaRPr lang="en-US" sz="2000" dirty="0"/>
          </a:p>
        </p:txBody>
      </p:sp>
      <p:sp>
        <p:nvSpPr>
          <p:cNvPr id="4" name="Slide Number Placeholder 3"/>
          <p:cNvSpPr>
            <a:spLocks noGrp="1"/>
          </p:cNvSpPr>
          <p:nvPr>
            <p:ph type="sldNum" sz="quarter" idx="12"/>
          </p:nvPr>
        </p:nvSpPr>
        <p:spPr/>
        <p:txBody>
          <a:bodyPr/>
          <a:lstStyle/>
          <a:p>
            <a:fld id="{C36A997D-243A-4F89-9286-B2689FAEAD31}" type="slidenum">
              <a:rPr lang="en-US" smtClean="0"/>
              <a:t>60</a:t>
            </a:fld>
            <a:endParaRPr lang="en-US"/>
          </a:p>
        </p:txBody>
      </p:sp>
      <p:pic>
        <p:nvPicPr>
          <p:cNvPr id="5" name="Picture 4"/>
          <p:cNvPicPr>
            <a:picLocks noChangeAspect="1"/>
          </p:cNvPicPr>
          <p:nvPr/>
        </p:nvPicPr>
        <p:blipFill rotWithShape="1">
          <a:blip r:embed="rId3"/>
          <a:srcRect l="2251" t="5316" r="1007" b="1324"/>
          <a:stretch/>
        </p:blipFill>
        <p:spPr>
          <a:xfrm>
            <a:off x="7391400" y="1273723"/>
            <a:ext cx="2777068" cy="3459401"/>
          </a:xfrm>
          <a:prstGeom prst="rect">
            <a:avLst/>
          </a:prstGeom>
          <a:solidFill>
            <a:schemeClr val="bg1"/>
          </a:solidFill>
          <a:ln w="15875">
            <a:solidFill>
              <a:schemeClr val="accent1"/>
            </a:solidFill>
          </a:ln>
        </p:spPr>
      </p:pic>
      <p:pic>
        <p:nvPicPr>
          <p:cNvPr id="6" name="Picture 5"/>
          <p:cNvPicPr>
            <a:picLocks noChangeAspect="1"/>
          </p:cNvPicPr>
          <p:nvPr/>
        </p:nvPicPr>
        <p:blipFill>
          <a:blip r:embed="rId4"/>
          <a:stretch>
            <a:fillRect/>
          </a:stretch>
        </p:blipFill>
        <p:spPr>
          <a:xfrm>
            <a:off x="8492068" y="3477496"/>
            <a:ext cx="2023532" cy="2511255"/>
          </a:xfrm>
          <a:prstGeom prst="rect">
            <a:avLst/>
          </a:prstGeom>
        </p:spPr>
      </p:pic>
    </p:spTree>
    <p:extLst>
      <p:ext uri="{BB962C8B-B14F-4D97-AF65-F5344CB8AC3E}">
        <p14:creationId xmlns:p14="http://schemas.microsoft.com/office/powerpoint/2010/main" val="1044671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 and Performance Measures Introduction</a:t>
            </a:r>
          </a:p>
        </p:txBody>
      </p:sp>
      <p:sp>
        <p:nvSpPr>
          <p:cNvPr id="3" name="Content Placeholder 2"/>
          <p:cNvSpPr>
            <a:spLocks noGrp="1"/>
          </p:cNvSpPr>
          <p:nvPr>
            <p:ph idx="1"/>
          </p:nvPr>
        </p:nvSpPr>
        <p:spPr/>
        <p:txBody>
          <a:bodyPr>
            <a:normAutofit/>
          </a:bodyPr>
          <a:lstStyle/>
          <a:p>
            <a:pPr marL="1587" lvl="1" indent="0">
              <a:buSzTx/>
              <a:buNone/>
            </a:pPr>
            <a:endParaRPr lang="en-US" b="1" dirty="0"/>
          </a:p>
          <a:p>
            <a:pPr marL="1587" lvl="1" indent="0">
              <a:buSzTx/>
              <a:buNone/>
            </a:pPr>
            <a:r>
              <a:rPr lang="en-US" b="1" dirty="0"/>
              <a:t>Compliance with NEPA, FHWA NEPA regulations, and other federal environmental statutes and regulations</a:t>
            </a:r>
          </a:p>
          <a:p>
            <a:pPr marL="342900" indent="-342900"/>
            <a:r>
              <a:rPr lang="en-US" sz="2000" dirty="0"/>
              <a:t>Maintain documentation regarding compliance with responsibilities assumed under MOU</a:t>
            </a:r>
          </a:p>
          <a:p>
            <a:pPr marL="1587" lvl="1" indent="0">
              <a:buSzTx/>
              <a:buNone/>
            </a:pPr>
            <a:r>
              <a:rPr lang="en-US" b="1" dirty="0"/>
              <a:t>QA/QC for NEPA decisions – Maintain internal QA/QC measures and processes</a:t>
            </a:r>
          </a:p>
          <a:p>
            <a:pPr marL="114299" indent="-342900"/>
            <a:r>
              <a:rPr lang="en-US" sz="2000" dirty="0"/>
              <a:t>Record of Legal Sufficiency Reviews</a:t>
            </a:r>
          </a:p>
          <a:p>
            <a:pPr marL="342900" indent="-342900"/>
            <a:r>
              <a:rPr lang="en-US" sz="2000" dirty="0"/>
              <a:t>Compliance with FDOT’s environmental document content standards and procedures, including those related to QA/QC</a:t>
            </a:r>
          </a:p>
        </p:txBody>
      </p:sp>
      <p:sp>
        <p:nvSpPr>
          <p:cNvPr id="4" name="Slide Number Placeholder 3"/>
          <p:cNvSpPr>
            <a:spLocks noGrp="1"/>
          </p:cNvSpPr>
          <p:nvPr>
            <p:ph type="sldNum" sz="quarter" idx="12"/>
          </p:nvPr>
        </p:nvSpPr>
        <p:spPr/>
        <p:txBody>
          <a:bodyPr/>
          <a:lstStyle/>
          <a:p>
            <a:fld id="{C36A997D-243A-4F89-9286-B2689FAEAD31}" type="slidenum">
              <a:rPr lang="en-US" smtClean="0"/>
              <a:t>61</a:t>
            </a:fld>
            <a:endParaRPr lang="en-US"/>
          </a:p>
        </p:txBody>
      </p:sp>
    </p:spTree>
    <p:extLst>
      <p:ext uri="{BB962C8B-B14F-4D97-AF65-F5344CB8AC3E}">
        <p14:creationId xmlns:p14="http://schemas.microsoft.com/office/powerpoint/2010/main" val="23721885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 and Performance Measures Introduction</a:t>
            </a:r>
          </a:p>
        </p:txBody>
      </p:sp>
      <p:sp>
        <p:nvSpPr>
          <p:cNvPr id="3" name="Content Placeholder 2"/>
          <p:cNvSpPr>
            <a:spLocks noGrp="1"/>
          </p:cNvSpPr>
          <p:nvPr>
            <p:ph idx="1"/>
          </p:nvPr>
        </p:nvSpPr>
        <p:spPr/>
        <p:txBody>
          <a:bodyPr>
            <a:normAutofit/>
          </a:bodyPr>
          <a:lstStyle/>
          <a:p>
            <a:pPr marL="1587" lvl="1" indent="0">
              <a:buSzTx/>
              <a:buNone/>
            </a:pPr>
            <a:endParaRPr lang="en-US" b="1" dirty="0"/>
          </a:p>
          <a:p>
            <a:pPr marL="1587" lvl="1" indent="0">
              <a:buSzTx/>
              <a:buNone/>
            </a:pPr>
            <a:r>
              <a:rPr lang="en-US" b="1" dirty="0"/>
              <a:t>Relationship with agencies and the general public</a:t>
            </a:r>
          </a:p>
          <a:p>
            <a:pPr marL="342900" indent="-342900"/>
            <a:r>
              <a:rPr lang="en-US" sz="2000" dirty="0"/>
              <a:t>Maintain communication considering timeliness and responsiveness among FDOT, federal and state resource agencies, Indian Tribes and the public</a:t>
            </a:r>
          </a:p>
          <a:p>
            <a:pPr marL="114299" indent="-342900"/>
            <a:r>
              <a:rPr lang="en-US" sz="2000" dirty="0"/>
              <a:t>Provide opportunities for public involvement and comment</a:t>
            </a:r>
          </a:p>
          <a:p>
            <a:pPr marL="114299" indent="-342900"/>
            <a:r>
              <a:rPr lang="en-US" sz="2000" dirty="0"/>
              <a:t>Use NEPA issue resolution process, as appropriate</a:t>
            </a:r>
          </a:p>
          <a:p>
            <a:pPr marL="1587" lvl="1" indent="0">
              <a:buSzTx/>
              <a:buNone/>
            </a:pPr>
            <a:r>
              <a:rPr lang="en-US" b="1" dirty="0"/>
              <a:t>Increase efficiency and timeliness in completion of the NEPA process</a:t>
            </a:r>
          </a:p>
          <a:p>
            <a:pPr marL="342900" indent="-342900"/>
            <a:r>
              <a:rPr lang="en-US" sz="2000" dirty="0"/>
              <a:t>Compare time of completion of environmental document (e.g., NEPA documents and technical repots) approvals before and after assumption of responsibilities)</a:t>
            </a:r>
          </a:p>
        </p:txBody>
      </p:sp>
      <p:sp>
        <p:nvSpPr>
          <p:cNvPr id="4" name="Slide Number Placeholder 3"/>
          <p:cNvSpPr>
            <a:spLocks noGrp="1"/>
          </p:cNvSpPr>
          <p:nvPr>
            <p:ph type="sldNum" sz="quarter" idx="12"/>
          </p:nvPr>
        </p:nvSpPr>
        <p:spPr/>
        <p:txBody>
          <a:bodyPr/>
          <a:lstStyle/>
          <a:p>
            <a:fld id="{C36A997D-243A-4F89-9286-B2689FAEAD31}" type="slidenum">
              <a:rPr lang="en-US" smtClean="0"/>
              <a:t>62</a:t>
            </a:fld>
            <a:endParaRPr lang="en-US"/>
          </a:p>
        </p:txBody>
      </p:sp>
    </p:spTree>
    <p:extLst>
      <p:ext uri="{BB962C8B-B14F-4D97-AF65-F5344CB8AC3E}">
        <p14:creationId xmlns:p14="http://schemas.microsoft.com/office/powerpoint/2010/main" val="4153347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67640"/>
            <a:ext cx="8229600" cy="822960"/>
          </a:xfrm>
        </p:spPr>
        <p:txBody>
          <a:bodyPr/>
          <a:lstStyle/>
          <a:p>
            <a:r>
              <a:rPr lang="en-US" dirty="0"/>
              <a:t>Performance Measures Matrix – QA/QC</a:t>
            </a:r>
          </a:p>
        </p:txBody>
      </p:sp>
      <p:sp>
        <p:nvSpPr>
          <p:cNvPr id="4" name="Slide Number Placeholder 3"/>
          <p:cNvSpPr>
            <a:spLocks noGrp="1"/>
          </p:cNvSpPr>
          <p:nvPr>
            <p:ph type="sldNum" sz="quarter" idx="12"/>
          </p:nvPr>
        </p:nvSpPr>
        <p:spPr/>
        <p:txBody>
          <a:bodyPr/>
          <a:lstStyle/>
          <a:p>
            <a:fld id="{C36A997D-243A-4F89-9286-B2689FAEAD31}" type="slidenum">
              <a:rPr lang="en-US" smtClean="0"/>
              <a:t>63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756321549"/>
              </p:ext>
            </p:extLst>
          </p:nvPr>
        </p:nvGraphicFramePr>
        <p:xfrm>
          <a:off x="1752601" y="2743201"/>
          <a:ext cx="8534399" cy="634813"/>
        </p:xfrm>
        <a:graphic>
          <a:graphicData uri="http://schemas.openxmlformats.org/drawingml/2006/table">
            <a:tbl>
              <a:tblPr firstRow="1" firstCol="1" bandRow="1">
                <a:tableStyleId>{5C22544A-7EE6-4342-B048-85BDC9FD1C3A}</a:tableStyleId>
              </a:tblPr>
              <a:tblGrid>
                <a:gridCol w="1143001">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2057400">
                  <a:extLst>
                    <a:ext uri="{9D8B030D-6E8A-4147-A177-3AD203B41FA5}">
                      <a16:colId xmlns:a16="http://schemas.microsoft.com/office/drawing/2014/main" val="20005"/>
                    </a:ext>
                  </a:extLst>
                </a:gridCol>
                <a:gridCol w="1371598">
                  <a:extLst>
                    <a:ext uri="{9D8B030D-6E8A-4147-A177-3AD203B41FA5}">
                      <a16:colId xmlns:a16="http://schemas.microsoft.com/office/drawing/2014/main" val="20006"/>
                    </a:ext>
                  </a:extLst>
                </a:gridCol>
              </a:tblGrid>
              <a:tr h="634813">
                <a:tc>
                  <a:txBody>
                    <a:bodyPr/>
                    <a:lstStyle/>
                    <a:p>
                      <a:pPr marL="0" marR="0" indent="-228600" algn="l">
                        <a:spcBef>
                          <a:spcPts val="0"/>
                        </a:spcBef>
                        <a:spcAft>
                          <a:spcPts val="0"/>
                        </a:spcAft>
                      </a:pPr>
                      <a:r>
                        <a:rPr lang="en-US" sz="1200" dirty="0">
                          <a:effectLst/>
                        </a:rPr>
                        <a:t>MOU Performance Measure</a:t>
                      </a:r>
                      <a:endParaRPr lang="en-US" sz="1200" b="1" dirty="0">
                        <a:effectLst/>
                        <a:latin typeface="Arial" panose="020B0604020202020204" pitchFamily="34" charset="0"/>
                        <a:ea typeface="Times New Roman" panose="02020603050405020304" pitchFamily="18" charset="0"/>
                      </a:endParaRPr>
                    </a:p>
                  </a:txBody>
                  <a:tcPr marL="42805" marR="42805" marT="0" marB="0"/>
                </a:tc>
                <a:tc>
                  <a:txBody>
                    <a:bodyPr/>
                    <a:lstStyle/>
                    <a:p>
                      <a:pPr marL="0" marR="0" indent="-228600" algn="l">
                        <a:spcBef>
                          <a:spcPts val="0"/>
                        </a:spcBef>
                        <a:spcAft>
                          <a:spcPts val="0"/>
                        </a:spcAft>
                      </a:pPr>
                      <a:r>
                        <a:rPr lang="en-US" sz="1200" dirty="0">
                          <a:effectLst/>
                        </a:rPr>
                        <a:t>OEM Sub-Measure</a:t>
                      </a:r>
                      <a:endParaRPr lang="en-US" sz="1200" b="1" dirty="0">
                        <a:effectLst/>
                        <a:latin typeface="Arial" panose="020B0604020202020204" pitchFamily="34" charset="0"/>
                        <a:ea typeface="Times New Roman" panose="02020603050405020304" pitchFamily="18" charset="0"/>
                      </a:endParaRPr>
                    </a:p>
                  </a:txBody>
                  <a:tcPr marL="42805" marR="42805" marT="0" marB="0"/>
                </a:tc>
                <a:tc>
                  <a:txBody>
                    <a:bodyPr/>
                    <a:lstStyle/>
                    <a:p>
                      <a:pPr marL="0" marR="0" indent="-228600" algn="l">
                        <a:spcBef>
                          <a:spcPts val="0"/>
                        </a:spcBef>
                        <a:spcAft>
                          <a:spcPts val="0"/>
                        </a:spcAft>
                      </a:pPr>
                      <a:r>
                        <a:rPr lang="en-US" sz="1200" dirty="0">
                          <a:effectLst/>
                        </a:rPr>
                        <a:t>Target</a:t>
                      </a:r>
                      <a:endParaRPr lang="en-US" sz="1200" b="1" dirty="0">
                        <a:effectLst/>
                        <a:latin typeface="Arial" panose="020B0604020202020204" pitchFamily="34" charset="0"/>
                        <a:ea typeface="Times New Roman" panose="02020603050405020304" pitchFamily="18" charset="0"/>
                      </a:endParaRPr>
                    </a:p>
                  </a:txBody>
                  <a:tcPr marL="42805" marR="42805" marT="0" marB="0"/>
                </a:tc>
                <a:tc>
                  <a:txBody>
                    <a:bodyPr/>
                    <a:lstStyle/>
                    <a:p>
                      <a:pPr marL="0" marR="0" indent="-228600" algn="l">
                        <a:spcBef>
                          <a:spcPts val="0"/>
                        </a:spcBef>
                        <a:spcAft>
                          <a:spcPts val="0"/>
                        </a:spcAft>
                      </a:pPr>
                      <a:r>
                        <a:rPr lang="en-US" sz="1200" dirty="0">
                          <a:effectLst/>
                        </a:rPr>
                        <a:t>Responsible Party</a:t>
                      </a:r>
                      <a:endParaRPr lang="en-US" sz="1200" b="1" dirty="0">
                        <a:effectLst/>
                        <a:latin typeface="Arial" panose="020B0604020202020204" pitchFamily="34" charset="0"/>
                        <a:ea typeface="Times New Roman" panose="02020603050405020304" pitchFamily="18" charset="0"/>
                      </a:endParaRPr>
                    </a:p>
                  </a:txBody>
                  <a:tcPr marL="42805" marR="42805" marT="0" marB="0"/>
                </a:tc>
                <a:tc>
                  <a:txBody>
                    <a:bodyPr/>
                    <a:lstStyle/>
                    <a:p>
                      <a:pPr marL="0" marR="0" indent="-228600" algn="l">
                        <a:spcBef>
                          <a:spcPts val="0"/>
                        </a:spcBef>
                        <a:spcAft>
                          <a:spcPts val="0"/>
                        </a:spcAft>
                      </a:pPr>
                      <a:r>
                        <a:rPr lang="en-US" sz="1200" dirty="0">
                          <a:effectLst/>
                        </a:rPr>
                        <a:t>Critical Process</a:t>
                      </a:r>
                      <a:endParaRPr lang="en-US" sz="1200" b="1" dirty="0">
                        <a:effectLst/>
                        <a:latin typeface="Arial" panose="020B0604020202020204" pitchFamily="34" charset="0"/>
                        <a:ea typeface="Times New Roman" panose="02020603050405020304" pitchFamily="18" charset="0"/>
                      </a:endParaRPr>
                    </a:p>
                  </a:txBody>
                  <a:tcPr marL="42805" marR="42805" marT="0" marB="0"/>
                </a:tc>
                <a:tc>
                  <a:txBody>
                    <a:bodyPr/>
                    <a:lstStyle/>
                    <a:p>
                      <a:pPr marL="0" marR="0" indent="-228600" algn="l">
                        <a:spcBef>
                          <a:spcPts val="0"/>
                        </a:spcBef>
                        <a:spcAft>
                          <a:spcPts val="0"/>
                        </a:spcAft>
                      </a:pPr>
                      <a:r>
                        <a:rPr lang="en-US" sz="1200" dirty="0">
                          <a:effectLst/>
                        </a:rPr>
                        <a:t>Desired Outcome</a:t>
                      </a:r>
                      <a:endParaRPr lang="en-US" sz="1200" b="1" dirty="0">
                        <a:effectLst/>
                        <a:latin typeface="Arial" panose="020B0604020202020204" pitchFamily="34" charset="0"/>
                        <a:ea typeface="Times New Roman" panose="02020603050405020304" pitchFamily="18" charset="0"/>
                      </a:endParaRPr>
                    </a:p>
                  </a:txBody>
                  <a:tcPr marL="42805" marR="42805" marT="0" marB="0"/>
                </a:tc>
                <a:tc>
                  <a:txBody>
                    <a:bodyPr/>
                    <a:lstStyle/>
                    <a:p>
                      <a:pPr marL="0" marR="0" indent="-228600" algn="l">
                        <a:spcBef>
                          <a:spcPts val="0"/>
                        </a:spcBef>
                        <a:spcAft>
                          <a:spcPts val="0"/>
                        </a:spcAft>
                      </a:pPr>
                      <a:r>
                        <a:rPr lang="en-US" sz="1200" dirty="0">
                          <a:effectLst/>
                        </a:rPr>
                        <a:t>Tool/Indicator</a:t>
                      </a:r>
                      <a:endParaRPr lang="en-US" sz="1200" b="1" dirty="0">
                        <a:effectLst/>
                        <a:latin typeface="Arial" panose="020B0604020202020204" pitchFamily="34" charset="0"/>
                        <a:ea typeface="Times New Roman" panose="02020603050405020304" pitchFamily="18" charset="0"/>
                      </a:endParaRPr>
                    </a:p>
                  </a:txBody>
                  <a:tcPr marL="42805" marR="42805" marT="0" marB="0"/>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30219835"/>
              </p:ext>
            </p:extLst>
          </p:nvPr>
        </p:nvGraphicFramePr>
        <p:xfrm>
          <a:off x="1752601" y="3429000"/>
          <a:ext cx="8534399" cy="2499360"/>
        </p:xfrm>
        <a:graphic>
          <a:graphicData uri="http://schemas.openxmlformats.org/drawingml/2006/table">
            <a:tbl>
              <a:tblPr firstCol="1" bandRow="1">
                <a:tableStyleId>{5C22544A-7EE6-4342-B048-85BDC9FD1C3A}</a:tableStyleId>
              </a:tblPr>
              <a:tblGrid>
                <a:gridCol w="1137002">
                  <a:extLst>
                    <a:ext uri="{9D8B030D-6E8A-4147-A177-3AD203B41FA5}">
                      <a16:colId xmlns:a16="http://schemas.microsoft.com/office/drawing/2014/main" val="20000"/>
                    </a:ext>
                  </a:extLst>
                </a:gridCol>
                <a:gridCol w="1208618">
                  <a:extLst>
                    <a:ext uri="{9D8B030D-6E8A-4147-A177-3AD203B41FA5}">
                      <a16:colId xmlns:a16="http://schemas.microsoft.com/office/drawing/2014/main" val="20001"/>
                    </a:ext>
                  </a:extLst>
                </a:gridCol>
                <a:gridCol w="529656">
                  <a:extLst>
                    <a:ext uri="{9D8B030D-6E8A-4147-A177-3AD203B41FA5}">
                      <a16:colId xmlns:a16="http://schemas.microsoft.com/office/drawing/2014/main" val="20002"/>
                    </a:ext>
                  </a:extLst>
                </a:gridCol>
                <a:gridCol w="983647">
                  <a:extLst>
                    <a:ext uri="{9D8B030D-6E8A-4147-A177-3AD203B41FA5}">
                      <a16:colId xmlns:a16="http://schemas.microsoft.com/office/drawing/2014/main" val="20003"/>
                    </a:ext>
                  </a:extLst>
                </a:gridCol>
                <a:gridCol w="1210643">
                  <a:extLst>
                    <a:ext uri="{9D8B030D-6E8A-4147-A177-3AD203B41FA5}">
                      <a16:colId xmlns:a16="http://schemas.microsoft.com/office/drawing/2014/main" val="20004"/>
                    </a:ext>
                  </a:extLst>
                </a:gridCol>
                <a:gridCol w="2042959">
                  <a:extLst>
                    <a:ext uri="{9D8B030D-6E8A-4147-A177-3AD203B41FA5}">
                      <a16:colId xmlns:a16="http://schemas.microsoft.com/office/drawing/2014/main" val="20005"/>
                    </a:ext>
                  </a:extLst>
                </a:gridCol>
                <a:gridCol w="1421874">
                  <a:extLst>
                    <a:ext uri="{9D8B030D-6E8A-4147-A177-3AD203B41FA5}">
                      <a16:colId xmlns:a16="http://schemas.microsoft.com/office/drawing/2014/main" val="20006"/>
                    </a:ext>
                  </a:extLst>
                </a:gridCol>
              </a:tblGrid>
              <a:tr h="1236594">
                <a:tc>
                  <a:txBody>
                    <a:bodyPr/>
                    <a:lstStyle/>
                    <a:p>
                      <a:pPr marL="0" marR="0" indent="-228600" algn="l">
                        <a:spcBef>
                          <a:spcPts val="0"/>
                        </a:spcBef>
                        <a:spcAft>
                          <a:spcPts val="300"/>
                        </a:spcAft>
                      </a:pPr>
                      <a:r>
                        <a:rPr lang="en-US" sz="1100" spc="-25" dirty="0">
                          <a:effectLst/>
                        </a:rPr>
                        <a:t>QA/QC for NEPA decisions:</a:t>
                      </a:r>
                    </a:p>
                    <a:p>
                      <a:pPr marL="0" marR="0" indent="-228600" algn="l">
                        <a:spcBef>
                          <a:spcPts val="0"/>
                        </a:spcBef>
                        <a:spcAft>
                          <a:spcPts val="300"/>
                        </a:spcAft>
                      </a:pPr>
                      <a:r>
                        <a:rPr lang="en-US" sz="1100" spc="-25" dirty="0">
                          <a:effectLst/>
                        </a:rPr>
                        <a:t> </a:t>
                      </a:r>
                    </a:p>
                    <a:p>
                      <a:pPr marL="0" marR="0" indent="-228600" algn="l">
                        <a:spcBef>
                          <a:spcPts val="0"/>
                        </a:spcBef>
                        <a:spcAft>
                          <a:spcPts val="300"/>
                        </a:spcAft>
                      </a:pPr>
                      <a:r>
                        <a:rPr lang="en-US" sz="1100" spc="-25" dirty="0">
                          <a:effectLst/>
                        </a:rPr>
                        <a:t>Maintain internal QA/QC measures and processes, including a record of:</a:t>
                      </a:r>
                    </a:p>
                    <a:p>
                      <a:pPr marL="0" marR="0" indent="-228600" algn="l">
                        <a:spcBef>
                          <a:spcPts val="0"/>
                        </a:spcBef>
                        <a:spcAft>
                          <a:spcPts val="300"/>
                        </a:spcAft>
                      </a:pPr>
                      <a:r>
                        <a:rPr lang="en-US" sz="1100" spc="-25" dirty="0">
                          <a:effectLst/>
                        </a:rPr>
                        <a:t> </a:t>
                      </a:r>
                    </a:p>
                    <a:p>
                      <a:pPr marL="0" marR="0" indent="-228600" algn="l">
                        <a:spcBef>
                          <a:spcPts val="0"/>
                        </a:spcBef>
                        <a:spcAft>
                          <a:spcPts val="300"/>
                        </a:spcAft>
                      </a:pPr>
                      <a:r>
                        <a:rPr lang="en-US" sz="1100" spc="-25" dirty="0">
                          <a:effectLst/>
                        </a:rPr>
                        <a:t>Completion of legal sufficiency reviews by FDOT’s Office of General Counsel</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indent="-228600" algn="l">
                        <a:spcBef>
                          <a:spcPts val="0"/>
                        </a:spcBef>
                        <a:spcAft>
                          <a:spcPts val="300"/>
                        </a:spcAft>
                      </a:pPr>
                      <a:r>
                        <a:rPr lang="en-US" sz="1100" spc="-25" dirty="0">
                          <a:effectLst/>
                        </a:rPr>
                        <a:t>Percent of FEISs, FEIS/RODs, and individual section 4(f) determinations reviewed for legal sufficiency prior to environmental document approval.</a:t>
                      </a:r>
                    </a:p>
                    <a:p>
                      <a:pPr marL="205740" marR="0" indent="-228600" algn="l">
                        <a:spcBef>
                          <a:spcPts val="0"/>
                        </a:spcBef>
                        <a:spcAft>
                          <a:spcPts val="300"/>
                        </a:spcAft>
                      </a:pPr>
                      <a:r>
                        <a:rPr lang="en-US" sz="1100" spc="-25" dirty="0">
                          <a:effectLst/>
                        </a:rPr>
                        <a:t> </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indent="-228600" algn="l">
                        <a:spcBef>
                          <a:spcPts val="0"/>
                        </a:spcBef>
                        <a:spcAft>
                          <a:spcPts val="300"/>
                        </a:spcAft>
                      </a:pPr>
                      <a:r>
                        <a:rPr lang="en-US" sz="1100" spc="-25" dirty="0">
                          <a:effectLst/>
                        </a:rPr>
                        <a:t>100%</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indent="-228600" algn="l">
                        <a:spcBef>
                          <a:spcPts val="0"/>
                        </a:spcBef>
                        <a:spcAft>
                          <a:spcPts val="300"/>
                        </a:spcAft>
                      </a:pPr>
                      <a:r>
                        <a:rPr lang="en-US" sz="1100" spc="-25" dirty="0">
                          <a:effectLst/>
                        </a:rPr>
                        <a:t>Office of General Counsel</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indent="-228600" algn="l">
                        <a:spcBef>
                          <a:spcPts val="0"/>
                        </a:spcBef>
                        <a:spcAft>
                          <a:spcPts val="300"/>
                        </a:spcAft>
                      </a:pPr>
                      <a:r>
                        <a:rPr lang="en-US" sz="1100" spc="-25" dirty="0">
                          <a:effectLst/>
                        </a:rPr>
                        <a:t>Final legal sufficiency review completed</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indent="-228600" algn="l">
                        <a:spcBef>
                          <a:spcPts val="0"/>
                        </a:spcBef>
                        <a:spcAft>
                          <a:spcPts val="300"/>
                        </a:spcAft>
                      </a:pPr>
                      <a:r>
                        <a:rPr lang="en-US" sz="1100" spc="-25" dirty="0">
                          <a:effectLst/>
                        </a:rPr>
                        <a:t>Legal sufficiency reviews performed by FDOT Office of General Counsel for final EISs and Individual Section 4(f) evaluations before final document approval</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indent="-228600" algn="l">
                        <a:spcBef>
                          <a:spcPts val="0"/>
                        </a:spcBef>
                        <a:spcAft>
                          <a:spcPts val="300"/>
                        </a:spcAft>
                      </a:pPr>
                      <a:r>
                        <a:rPr lang="en-US" sz="1100" spc="-25" dirty="0">
                          <a:effectLst/>
                        </a:rPr>
                        <a:t>Tracking method = In SWEPT, the date of legal sufficiency determination occurs before environmental document approval date. (Enforce procedure in SWEPT: these environmental documents cannot be approved until approved by OGC)</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extLst>
                  <a:ext uri="{0D108BD9-81ED-4DB2-BD59-A6C34878D82A}">
                    <a16:rowId xmlns:a16="http://schemas.microsoft.com/office/drawing/2014/main" val="10000"/>
                  </a:ext>
                </a:extLst>
              </a:tr>
            </a:tbl>
          </a:graphicData>
        </a:graphic>
      </p:graphicFrame>
      <p:sp>
        <p:nvSpPr>
          <p:cNvPr id="13" name="Content Placeholder 2"/>
          <p:cNvSpPr>
            <a:spLocks noGrp="1"/>
          </p:cNvSpPr>
          <p:nvPr>
            <p:ph idx="1"/>
          </p:nvPr>
        </p:nvSpPr>
        <p:spPr>
          <a:xfrm>
            <a:off x="1752600" y="1295401"/>
            <a:ext cx="8534400" cy="1701613"/>
          </a:xfrm>
        </p:spPr>
        <p:txBody>
          <a:bodyPr>
            <a:noAutofit/>
          </a:bodyPr>
          <a:lstStyle/>
          <a:p>
            <a:pPr marL="1587" lvl="1" indent="0">
              <a:spcAft>
                <a:spcPts val="600"/>
              </a:spcAft>
              <a:buSzTx/>
              <a:buNone/>
            </a:pPr>
            <a:r>
              <a:rPr lang="en-US" b="1" dirty="0"/>
              <a:t>Matrix establishes how Performance Measures will be evaluated</a:t>
            </a:r>
          </a:p>
          <a:p>
            <a:pPr marL="685799" lvl="2" indent="-342900">
              <a:spcAft>
                <a:spcPts val="600"/>
              </a:spcAft>
              <a:buSzTx/>
            </a:pPr>
            <a:r>
              <a:rPr lang="en-US" sz="2000" dirty="0"/>
              <a:t>Target</a:t>
            </a:r>
          </a:p>
          <a:p>
            <a:pPr marL="685799" lvl="2" indent="-342900">
              <a:spcAft>
                <a:spcPts val="600"/>
              </a:spcAft>
              <a:buSzTx/>
            </a:pPr>
            <a:r>
              <a:rPr lang="en-US" sz="2000" dirty="0"/>
              <a:t>Responsible Party</a:t>
            </a:r>
          </a:p>
          <a:p>
            <a:pPr marL="685799" lvl="2" indent="-342900">
              <a:spcAft>
                <a:spcPts val="600"/>
              </a:spcAft>
              <a:buSzTx/>
            </a:pPr>
            <a:r>
              <a:rPr lang="en-US" sz="2000" dirty="0"/>
              <a:t>Critical Process</a:t>
            </a:r>
          </a:p>
        </p:txBody>
      </p:sp>
      <p:sp>
        <p:nvSpPr>
          <p:cNvPr id="14" name="Content Placeholder 2"/>
          <p:cNvSpPr txBox="1">
            <a:spLocks/>
          </p:cNvSpPr>
          <p:nvPr/>
        </p:nvSpPr>
        <p:spPr>
          <a:xfrm>
            <a:off x="4343400" y="1295402"/>
            <a:ext cx="5105400" cy="1701613"/>
          </a:xfrm>
          <a:prstGeom prst="rect">
            <a:avLst/>
          </a:prstGeom>
        </p:spPr>
        <p:txBody>
          <a:bodyPr vert="horz" lIns="0" tIns="0" rIns="0" bIns="0" rtlCol="0">
            <a:no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4487" lvl="1" indent="-342900">
              <a:spcAft>
                <a:spcPts val="600"/>
              </a:spcAft>
              <a:buSzTx/>
            </a:pPr>
            <a:endParaRPr lang="en-US" dirty="0"/>
          </a:p>
          <a:p>
            <a:pPr marL="685799" lvl="2" indent="-342900">
              <a:spcAft>
                <a:spcPts val="600"/>
              </a:spcAft>
              <a:buSzTx/>
            </a:pPr>
            <a:r>
              <a:rPr lang="en-US" sz="2000" dirty="0"/>
              <a:t>Desired Outcome</a:t>
            </a:r>
          </a:p>
          <a:p>
            <a:pPr marL="685799" lvl="2" indent="-342900">
              <a:spcAft>
                <a:spcPts val="600"/>
              </a:spcAft>
              <a:buSzTx/>
            </a:pPr>
            <a:r>
              <a:rPr lang="en-US" sz="2000" dirty="0"/>
              <a:t>Tool/Indicator</a:t>
            </a:r>
          </a:p>
        </p:txBody>
      </p:sp>
    </p:spTree>
    <p:extLst>
      <p:ext uri="{BB962C8B-B14F-4D97-AF65-F5344CB8AC3E}">
        <p14:creationId xmlns:p14="http://schemas.microsoft.com/office/powerpoint/2010/main" val="12634843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67640"/>
            <a:ext cx="8229600" cy="822960"/>
          </a:xfrm>
        </p:spPr>
        <p:txBody>
          <a:bodyPr/>
          <a:lstStyle/>
          <a:p>
            <a:r>
              <a:rPr lang="en-US" dirty="0"/>
              <a:t>Performance Measures Matrix – QA/QC</a:t>
            </a:r>
          </a:p>
        </p:txBody>
      </p:sp>
      <p:sp>
        <p:nvSpPr>
          <p:cNvPr id="4" name="Slide Number Placeholder 3"/>
          <p:cNvSpPr>
            <a:spLocks noGrp="1"/>
          </p:cNvSpPr>
          <p:nvPr>
            <p:ph type="sldNum" sz="quarter" idx="12"/>
          </p:nvPr>
        </p:nvSpPr>
        <p:spPr/>
        <p:txBody>
          <a:bodyPr/>
          <a:lstStyle/>
          <a:p>
            <a:fld id="{C36A997D-243A-4F89-9286-B2689FAEAD31}" type="slidenum">
              <a:rPr lang="en-US" smtClean="0"/>
              <a:t>64</a:t>
            </a:fld>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2788487277"/>
              </p:ext>
            </p:extLst>
          </p:nvPr>
        </p:nvGraphicFramePr>
        <p:xfrm>
          <a:off x="1752600" y="1828801"/>
          <a:ext cx="8534400" cy="4166329"/>
        </p:xfrm>
        <a:graphic>
          <a:graphicData uri="http://schemas.openxmlformats.org/drawingml/2006/table">
            <a:tbl>
              <a:tblPr firstCol="1" bandRow="1">
                <a:tableStyleId>{5C22544A-7EE6-4342-B048-85BDC9FD1C3A}</a:tableStyleId>
              </a:tblPr>
              <a:tblGrid>
                <a:gridCol w="1143001">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2057400">
                  <a:extLst>
                    <a:ext uri="{9D8B030D-6E8A-4147-A177-3AD203B41FA5}">
                      <a16:colId xmlns:a16="http://schemas.microsoft.com/office/drawing/2014/main" val="20005"/>
                    </a:ext>
                  </a:extLst>
                </a:gridCol>
                <a:gridCol w="1371599">
                  <a:extLst>
                    <a:ext uri="{9D8B030D-6E8A-4147-A177-3AD203B41FA5}">
                      <a16:colId xmlns:a16="http://schemas.microsoft.com/office/drawing/2014/main" val="20006"/>
                    </a:ext>
                  </a:extLst>
                </a:gridCol>
              </a:tblGrid>
              <a:tr h="1200770">
                <a:tc rowSpan="3">
                  <a:txBody>
                    <a:bodyPr/>
                    <a:lstStyle/>
                    <a:p>
                      <a:pPr marL="0" marR="0" indent="-228600" algn="just">
                        <a:spcBef>
                          <a:spcPts val="0"/>
                        </a:spcBef>
                        <a:spcAft>
                          <a:spcPts val="300"/>
                        </a:spcAft>
                      </a:pPr>
                      <a:r>
                        <a:rPr lang="en-US" sz="1100" spc="-25" dirty="0">
                          <a:effectLst/>
                        </a:rPr>
                        <a:t>QA/QC for NEPA decisions: </a:t>
                      </a:r>
                    </a:p>
                    <a:p>
                      <a:pPr marL="0" marR="0" indent="-228600" algn="just">
                        <a:spcBef>
                          <a:spcPts val="0"/>
                        </a:spcBef>
                        <a:spcAft>
                          <a:spcPts val="300"/>
                        </a:spcAft>
                      </a:pPr>
                      <a:r>
                        <a:rPr lang="en-US" sz="1100" spc="-25" dirty="0">
                          <a:effectLst/>
                        </a:rPr>
                        <a:t> </a:t>
                      </a:r>
                    </a:p>
                    <a:p>
                      <a:pPr marL="0" marR="0" indent="-228600" algn="l">
                        <a:spcBef>
                          <a:spcPts val="0"/>
                        </a:spcBef>
                        <a:spcAft>
                          <a:spcPts val="300"/>
                        </a:spcAft>
                      </a:pPr>
                      <a:r>
                        <a:rPr lang="en-US" sz="1100" spc="-25" dirty="0">
                          <a:effectLst/>
                        </a:rPr>
                        <a:t>Maintain internal QA/QC measures and processes, including a record of: </a:t>
                      </a:r>
                    </a:p>
                    <a:p>
                      <a:pPr marL="0" marR="0" indent="-228600" algn="l">
                        <a:spcBef>
                          <a:spcPts val="0"/>
                        </a:spcBef>
                        <a:spcAft>
                          <a:spcPts val="300"/>
                        </a:spcAft>
                      </a:pPr>
                      <a:r>
                        <a:rPr lang="en-US" sz="1100" spc="-25" dirty="0">
                          <a:effectLst/>
                        </a:rPr>
                        <a:t> </a:t>
                      </a:r>
                    </a:p>
                    <a:p>
                      <a:pPr marL="0" marR="0" indent="-228600" algn="l">
                        <a:spcBef>
                          <a:spcPts val="0"/>
                        </a:spcBef>
                        <a:spcAft>
                          <a:spcPts val="300"/>
                        </a:spcAft>
                      </a:pPr>
                      <a:r>
                        <a:rPr lang="en-US" sz="1100" spc="-25" dirty="0">
                          <a:effectLst/>
                        </a:rPr>
                        <a:t>Compliance with FDOT’s environmental document content standards and procedures, including those related to QA/QC</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indent="-228600" algn="l">
                        <a:spcBef>
                          <a:spcPts val="0"/>
                        </a:spcBef>
                        <a:spcAft>
                          <a:spcPts val="300"/>
                        </a:spcAft>
                      </a:pPr>
                      <a:r>
                        <a:rPr lang="en-US" sz="1100" spc="-25" dirty="0">
                          <a:effectLst/>
                        </a:rPr>
                        <a:t>Percent of draft environmental documents submitted with the District environmental certification form</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indent="-228600" algn="l">
                        <a:spcBef>
                          <a:spcPts val="0"/>
                        </a:spcBef>
                        <a:spcAft>
                          <a:spcPts val="300"/>
                        </a:spcAft>
                      </a:pPr>
                      <a:r>
                        <a:rPr lang="en-US" sz="1100" spc="-25" dirty="0">
                          <a:effectLst/>
                        </a:rPr>
                        <a:t>95%</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indent="-228600" algn="l">
                        <a:spcBef>
                          <a:spcPts val="0"/>
                        </a:spcBef>
                        <a:spcAft>
                          <a:spcPts val="300"/>
                        </a:spcAft>
                      </a:pPr>
                      <a:r>
                        <a:rPr lang="en-US" sz="1100" spc="-25" dirty="0">
                          <a:effectLst/>
                        </a:rPr>
                        <a:t>District Environmental Project Manager</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indent="-228600" algn="l">
                        <a:spcBef>
                          <a:spcPts val="0"/>
                        </a:spcBef>
                        <a:spcAft>
                          <a:spcPts val="300"/>
                        </a:spcAft>
                      </a:pPr>
                      <a:r>
                        <a:rPr lang="en-US" sz="1100" spc="-25" dirty="0">
                          <a:effectLst/>
                        </a:rPr>
                        <a:t>NEPA decisions made in accordance with ETDM and PD&amp;E Manuals</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lvl="0" indent="0" algn="l">
                        <a:spcBef>
                          <a:spcPts val="0"/>
                        </a:spcBef>
                        <a:spcAft>
                          <a:spcPts val="300"/>
                        </a:spcAft>
                        <a:buFont typeface="Symbol" panose="05050102010706020507" pitchFamily="18" charset="2"/>
                        <a:buNone/>
                        <a:tabLst>
                          <a:tab pos="228600" algn="l"/>
                          <a:tab pos="457200" algn="l"/>
                        </a:tabLst>
                      </a:pPr>
                      <a:r>
                        <a:rPr lang="en-US" sz="1100" spc="-25" dirty="0">
                          <a:effectLst/>
                        </a:rPr>
                        <a:t>Environmental documents sufficiently complete to begin formal review</a:t>
                      </a:r>
                    </a:p>
                    <a:p>
                      <a:pPr marL="0" marR="0" lvl="0" indent="0" algn="l">
                        <a:spcBef>
                          <a:spcPts val="0"/>
                        </a:spcBef>
                        <a:spcAft>
                          <a:spcPts val="300"/>
                        </a:spcAft>
                        <a:buFont typeface="Symbol" panose="05050102010706020507" pitchFamily="18" charset="2"/>
                        <a:buNone/>
                        <a:tabLst>
                          <a:tab pos="228600" algn="l"/>
                          <a:tab pos="457200" algn="l"/>
                        </a:tabLst>
                      </a:pPr>
                      <a:r>
                        <a:rPr lang="en-US" sz="1100" spc="-25" dirty="0">
                          <a:effectLst/>
                        </a:rPr>
                        <a:t>Document District completion of Quality Control activities on environmental documents</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indent="-228600">
                        <a:spcBef>
                          <a:spcPts val="0"/>
                        </a:spcBef>
                        <a:spcAft>
                          <a:spcPts val="0"/>
                        </a:spcAft>
                      </a:pPr>
                      <a:r>
                        <a:rPr lang="en-US" sz="1100" spc="-25" dirty="0">
                          <a:effectLst/>
                        </a:rPr>
                        <a:t>Tracking method = certification forms recorded in SWEPT</a:t>
                      </a:r>
                      <a:endParaRPr lang="en-US" sz="1100" dirty="0">
                        <a:effectLst/>
                      </a:endParaRPr>
                    </a:p>
                    <a:p>
                      <a:pPr marL="0" marR="0" indent="-228600" algn="l">
                        <a:spcBef>
                          <a:spcPts val="0"/>
                        </a:spcBef>
                        <a:spcAft>
                          <a:spcPts val="300"/>
                        </a:spcAft>
                      </a:pPr>
                      <a:r>
                        <a:rPr lang="en-US" sz="1100" spc="-25" dirty="0">
                          <a:effectLst/>
                        </a:rPr>
                        <a:t> </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extLst>
                  <a:ext uri="{0D108BD9-81ED-4DB2-BD59-A6C34878D82A}">
                    <a16:rowId xmlns:a16="http://schemas.microsoft.com/office/drawing/2014/main" val="10000"/>
                  </a:ext>
                </a:extLst>
              </a:tr>
              <a:tr h="1289591">
                <a:tc vMerge="1">
                  <a:txBody>
                    <a:bodyPr/>
                    <a:lstStyle/>
                    <a:p>
                      <a:endParaRPr lang="en-US"/>
                    </a:p>
                  </a:txBody>
                  <a:tcPr/>
                </a:tc>
                <a:tc>
                  <a:txBody>
                    <a:bodyPr/>
                    <a:lstStyle/>
                    <a:p>
                      <a:pPr marL="0" marR="0" indent="-228600" algn="l">
                        <a:spcBef>
                          <a:spcPts val="0"/>
                        </a:spcBef>
                        <a:spcAft>
                          <a:spcPts val="300"/>
                        </a:spcAft>
                      </a:pPr>
                      <a:r>
                        <a:rPr lang="en-US" sz="1100" spc="-25" dirty="0">
                          <a:effectLst/>
                        </a:rPr>
                        <a:t>Percent of draft environmental documents certified by the District and accepted for document review by OEM at first submittal.</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indent="-228600" algn="l">
                        <a:spcBef>
                          <a:spcPts val="0"/>
                        </a:spcBef>
                        <a:spcAft>
                          <a:spcPts val="300"/>
                        </a:spcAft>
                      </a:pPr>
                      <a:r>
                        <a:rPr lang="en-US" sz="1100" spc="-25" dirty="0">
                          <a:effectLst/>
                        </a:rPr>
                        <a:t>80%</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indent="-228600" algn="l">
                        <a:spcBef>
                          <a:spcPts val="0"/>
                        </a:spcBef>
                        <a:spcAft>
                          <a:spcPts val="300"/>
                        </a:spcAft>
                      </a:pPr>
                      <a:r>
                        <a:rPr lang="en-US" sz="1100" spc="-25" dirty="0">
                          <a:effectLst/>
                        </a:rPr>
                        <a:t>District Environmental Administrator</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indent="-228600" algn="l">
                        <a:spcBef>
                          <a:spcPts val="0"/>
                        </a:spcBef>
                        <a:spcAft>
                          <a:spcPts val="300"/>
                        </a:spcAft>
                      </a:pPr>
                      <a:r>
                        <a:rPr lang="en-US" sz="1100" spc="-25" dirty="0">
                          <a:effectLst/>
                        </a:rPr>
                        <a:t>NEPA decisions made in accordance with ETDM and PD&amp;E Manuals</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lvl="0" indent="0" algn="l">
                        <a:spcBef>
                          <a:spcPts val="0"/>
                        </a:spcBef>
                        <a:spcAft>
                          <a:spcPts val="300"/>
                        </a:spcAft>
                        <a:buFont typeface="Symbol" panose="05050102010706020507" pitchFamily="18" charset="2"/>
                        <a:buNone/>
                        <a:tabLst>
                          <a:tab pos="228600" algn="l"/>
                          <a:tab pos="457200" algn="l"/>
                        </a:tabLst>
                      </a:pPr>
                      <a:r>
                        <a:rPr lang="en-US" sz="1100" spc="-25" dirty="0">
                          <a:effectLst/>
                        </a:rPr>
                        <a:t>Environmental documents sufficiently complete to begin formal review</a:t>
                      </a:r>
                    </a:p>
                    <a:p>
                      <a:pPr marL="0" marR="0" lvl="0" indent="0" algn="l">
                        <a:spcBef>
                          <a:spcPts val="0"/>
                        </a:spcBef>
                        <a:spcAft>
                          <a:spcPts val="300"/>
                        </a:spcAft>
                        <a:buFont typeface="Symbol" panose="05050102010706020507" pitchFamily="18" charset="2"/>
                        <a:buNone/>
                        <a:tabLst>
                          <a:tab pos="228600" algn="l"/>
                          <a:tab pos="457200" algn="l"/>
                        </a:tabLst>
                      </a:pPr>
                      <a:r>
                        <a:rPr lang="en-US" sz="1100" spc="-25" dirty="0">
                          <a:effectLst/>
                        </a:rPr>
                        <a:t>Verification by OEM of District Quality Control activities on environmental documents</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indent="-228600" algn="l">
                        <a:spcBef>
                          <a:spcPts val="0"/>
                        </a:spcBef>
                        <a:spcAft>
                          <a:spcPts val="300"/>
                        </a:spcAft>
                      </a:pPr>
                      <a:r>
                        <a:rPr lang="en-US" sz="1100" spc="-25" dirty="0">
                          <a:effectLst/>
                        </a:rPr>
                        <a:t>Tracking method = SWEPT reports number of times document certification submitted before review starts</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extLst>
                  <a:ext uri="{0D108BD9-81ED-4DB2-BD59-A6C34878D82A}">
                    <a16:rowId xmlns:a16="http://schemas.microsoft.com/office/drawing/2014/main" val="10001"/>
                  </a:ext>
                </a:extLst>
              </a:tr>
              <a:tr h="1624439">
                <a:tc vMerge="1">
                  <a:txBody>
                    <a:bodyPr/>
                    <a:lstStyle/>
                    <a:p>
                      <a:endParaRPr lang="en-US"/>
                    </a:p>
                  </a:txBody>
                  <a:tcPr/>
                </a:tc>
                <a:tc>
                  <a:txBody>
                    <a:bodyPr/>
                    <a:lstStyle/>
                    <a:p>
                      <a:pPr marL="0" marR="0" indent="-228600" algn="l">
                        <a:spcBef>
                          <a:spcPts val="0"/>
                        </a:spcBef>
                        <a:spcAft>
                          <a:spcPts val="300"/>
                        </a:spcAft>
                      </a:pPr>
                      <a:r>
                        <a:rPr lang="en-US" sz="1100" spc="-25" dirty="0">
                          <a:effectLst/>
                        </a:rPr>
                        <a:t>Percent of environmental documents approved by OEM on first submission of final environmental document</a:t>
                      </a:r>
                    </a:p>
                    <a:p>
                      <a:pPr marL="0" marR="0" indent="-228600" algn="l">
                        <a:spcBef>
                          <a:spcPts val="0"/>
                        </a:spcBef>
                        <a:spcAft>
                          <a:spcPts val="300"/>
                        </a:spcAft>
                      </a:pPr>
                      <a:r>
                        <a:rPr lang="en-US" sz="1100" spc="-25" dirty="0">
                          <a:effectLst/>
                        </a:rPr>
                        <a:t> </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indent="-228600" algn="l">
                        <a:spcBef>
                          <a:spcPts val="0"/>
                        </a:spcBef>
                        <a:spcAft>
                          <a:spcPts val="300"/>
                        </a:spcAft>
                      </a:pPr>
                      <a:r>
                        <a:rPr lang="en-US" sz="1100" spc="-25" dirty="0">
                          <a:effectLst/>
                        </a:rPr>
                        <a:t>85%</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indent="-228600" algn="l">
                        <a:spcBef>
                          <a:spcPts val="0"/>
                        </a:spcBef>
                        <a:spcAft>
                          <a:spcPts val="300"/>
                        </a:spcAft>
                      </a:pPr>
                      <a:r>
                        <a:rPr lang="en-US" sz="1100" spc="-25">
                          <a:effectLst/>
                        </a:rPr>
                        <a:t>OEM Management Team</a:t>
                      </a:r>
                      <a:endParaRPr lang="en-US" sz="1100" spc="-25">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indent="-228600" algn="l">
                        <a:spcBef>
                          <a:spcPts val="0"/>
                        </a:spcBef>
                        <a:spcAft>
                          <a:spcPts val="300"/>
                        </a:spcAft>
                      </a:pPr>
                      <a:r>
                        <a:rPr lang="en-US" sz="1100" spc="-25" dirty="0">
                          <a:effectLst/>
                        </a:rPr>
                        <a:t>NEPA decisions made in accordance with ETDM and PD&amp;E Manuals</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indent="-228600" algn="l">
                        <a:spcBef>
                          <a:spcPts val="0"/>
                        </a:spcBef>
                        <a:spcAft>
                          <a:spcPts val="300"/>
                        </a:spcAft>
                      </a:pPr>
                      <a:r>
                        <a:rPr lang="en-US" sz="1100" spc="-25" dirty="0">
                          <a:effectLst/>
                        </a:rPr>
                        <a:t>Obtain approval of NEPA document</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tc>
                  <a:txBody>
                    <a:bodyPr/>
                    <a:lstStyle/>
                    <a:p>
                      <a:pPr marL="0" marR="0" indent="-228600" algn="l">
                        <a:spcBef>
                          <a:spcPts val="0"/>
                        </a:spcBef>
                        <a:spcAft>
                          <a:spcPts val="300"/>
                        </a:spcAft>
                      </a:pPr>
                      <a:r>
                        <a:rPr lang="en-US" sz="1100" spc="-25" dirty="0">
                          <a:effectLst/>
                        </a:rPr>
                        <a:t>Tracking method = SWEPT reports number of times submitted before approval</a:t>
                      </a:r>
                      <a:endParaRPr lang="en-US" sz="1100" spc="-25"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805" marR="42805" marT="0" marB="0"/>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30343318"/>
              </p:ext>
            </p:extLst>
          </p:nvPr>
        </p:nvGraphicFramePr>
        <p:xfrm>
          <a:off x="1752601" y="1143001"/>
          <a:ext cx="8534399" cy="634813"/>
        </p:xfrm>
        <a:graphic>
          <a:graphicData uri="http://schemas.openxmlformats.org/drawingml/2006/table">
            <a:tbl>
              <a:tblPr firstRow="1" firstCol="1" bandRow="1">
                <a:tableStyleId>{5C22544A-7EE6-4342-B048-85BDC9FD1C3A}</a:tableStyleId>
              </a:tblPr>
              <a:tblGrid>
                <a:gridCol w="1143001">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2057400">
                  <a:extLst>
                    <a:ext uri="{9D8B030D-6E8A-4147-A177-3AD203B41FA5}">
                      <a16:colId xmlns:a16="http://schemas.microsoft.com/office/drawing/2014/main" val="20005"/>
                    </a:ext>
                  </a:extLst>
                </a:gridCol>
                <a:gridCol w="1371598">
                  <a:extLst>
                    <a:ext uri="{9D8B030D-6E8A-4147-A177-3AD203B41FA5}">
                      <a16:colId xmlns:a16="http://schemas.microsoft.com/office/drawing/2014/main" val="20006"/>
                    </a:ext>
                  </a:extLst>
                </a:gridCol>
              </a:tblGrid>
              <a:tr h="634813">
                <a:tc>
                  <a:txBody>
                    <a:bodyPr/>
                    <a:lstStyle/>
                    <a:p>
                      <a:pPr marL="0" marR="0" indent="-228600" algn="l">
                        <a:spcBef>
                          <a:spcPts val="0"/>
                        </a:spcBef>
                        <a:spcAft>
                          <a:spcPts val="0"/>
                        </a:spcAft>
                      </a:pPr>
                      <a:r>
                        <a:rPr lang="en-US" sz="1200" dirty="0">
                          <a:effectLst/>
                        </a:rPr>
                        <a:t>MOU Performance Measure</a:t>
                      </a:r>
                      <a:endParaRPr lang="en-US" sz="1200" b="1" dirty="0">
                        <a:effectLst/>
                        <a:latin typeface="Arial" panose="020B0604020202020204" pitchFamily="34" charset="0"/>
                        <a:ea typeface="Times New Roman" panose="02020603050405020304" pitchFamily="18" charset="0"/>
                      </a:endParaRPr>
                    </a:p>
                  </a:txBody>
                  <a:tcPr marL="42805" marR="42805" marT="0" marB="0"/>
                </a:tc>
                <a:tc>
                  <a:txBody>
                    <a:bodyPr/>
                    <a:lstStyle/>
                    <a:p>
                      <a:pPr marL="0" marR="0" indent="-228600" algn="l">
                        <a:spcBef>
                          <a:spcPts val="0"/>
                        </a:spcBef>
                        <a:spcAft>
                          <a:spcPts val="0"/>
                        </a:spcAft>
                      </a:pPr>
                      <a:r>
                        <a:rPr lang="en-US" sz="1200" dirty="0">
                          <a:effectLst/>
                        </a:rPr>
                        <a:t>OEM Sub-Measure</a:t>
                      </a:r>
                      <a:endParaRPr lang="en-US" sz="1200" b="1" dirty="0">
                        <a:effectLst/>
                        <a:latin typeface="Arial" panose="020B0604020202020204" pitchFamily="34" charset="0"/>
                        <a:ea typeface="Times New Roman" panose="02020603050405020304" pitchFamily="18" charset="0"/>
                      </a:endParaRPr>
                    </a:p>
                  </a:txBody>
                  <a:tcPr marL="42805" marR="42805" marT="0" marB="0"/>
                </a:tc>
                <a:tc>
                  <a:txBody>
                    <a:bodyPr/>
                    <a:lstStyle/>
                    <a:p>
                      <a:pPr marL="0" marR="0" indent="-228600" algn="l">
                        <a:spcBef>
                          <a:spcPts val="0"/>
                        </a:spcBef>
                        <a:spcAft>
                          <a:spcPts val="0"/>
                        </a:spcAft>
                      </a:pPr>
                      <a:r>
                        <a:rPr lang="en-US" sz="1200" dirty="0">
                          <a:effectLst/>
                        </a:rPr>
                        <a:t>Target</a:t>
                      </a:r>
                      <a:endParaRPr lang="en-US" sz="1200" b="1" dirty="0">
                        <a:effectLst/>
                        <a:latin typeface="Arial" panose="020B0604020202020204" pitchFamily="34" charset="0"/>
                        <a:ea typeface="Times New Roman" panose="02020603050405020304" pitchFamily="18" charset="0"/>
                      </a:endParaRPr>
                    </a:p>
                  </a:txBody>
                  <a:tcPr marL="42805" marR="42805" marT="0" marB="0"/>
                </a:tc>
                <a:tc>
                  <a:txBody>
                    <a:bodyPr/>
                    <a:lstStyle/>
                    <a:p>
                      <a:pPr marL="0" marR="0" indent="-228600" algn="l">
                        <a:spcBef>
                          <a:spcPts val="0"/>
                        </a:spcBef>
                        <a:spcAft>
                          <a:spcPts val="0"/>
                        </a:spcAft>
                      </a:pPr>
                      <a:r>
                        <a:rPr lang="en-US" sz="1200" dirty="0">
                          <a:effectLst/>
                        </a:rPr>
                        <a:t>Responsible Party</a:t>
                      </a:r>
                      <a:endParaRPr lang="en-US" sz="1200" b="1" dirty="0">
                        <a:effectLst/>
                        <a:latin typeface="Arial" panose="020B0604020202020204" pitchFamily="34" charset="0"/>
                        <a:ea typeface="Times New Roman" panose="02020603050405020304" pitchFamily="18" charset="0"/>
                      </a:endParaRPr>
                    </a:p>
                  </a:txBody>
                  <a:tcPr marL="42805" marR="42805" marT="0" marB="0"/>
                </a:tc>
                <a:tc>
                  <a:txBody>
                    <a:bodyPr/>
                    <a:lstStyle/>
                    <a:p>
                      <a:pPr marL="0" marR="0" indent="-228600" algn="l">
                        <a:spcBef>
                          <a:spcPts val="0"/>
                        </a:spcBef>
                        <a:spcAft>
                          <a:spcPts val="0"/>
                        </a:spcAft>
                      </a:pPr>
                      <a:r>
                        <a:rPr lang="en-US" sz="1200" dirty="0">
                          <a:effectLst/>
                        </a:rPr>
                        <a:t>Critical Process</a:t>
                      </a:r>
                      <a:endParaRPr lang="en-US" sz="1200" b="1" dirty="0">
                        <a:effectLst/>
                        <a:latin typeface="Arial" panose="020B0604020202020204" pitchFamily="34" charset="0"/>
                        <a:ea typeface="Times New Roman" panose="02020603050405020304" pitchFamily="18" charset="0"/>
                      </a:endParaRPr>
                    </a:p>
                  </a:txBody>
                  <a:tcPr marL="42805" marR="42805" marT="0" marB="0"/>
                </a:tc>
                <a:tc>
                  <a:txBody>
                    <a:bodyPr/>
                    <a:lstStyle/>
                    <a:p>
                      <a:pPr marL="0" marR="0" indent="-228600" algn="l">
                        <a:spcBef>
                          <a:spcPts val="0"/>
                        </a:spcBef>
                        <a:spcAft>
                          <a:spcPts val="0"/>
                        </a:spcAft>
                      </a:pPr>
                      <a:r>
                        <a:rPr lang="en-US" sz="1200" dirty="0">
                          <a:effectLst/>
                        </a:rPr>
                        <a:t>Desired Outcome</a:t>
                      </a:r>
                      <a:endParaRPr lang="en-US" sz="1200" b="1" dirty="0">
                        <a:effectLst/>
                        <a:latin typeface="Arial" panose="020B0604020202020204" pitchFamily="34" charset="0"/>
                        <a:ea typeface="Times New Roman" panose="02020603050405020304" pitchFamily="18" charset="0"/>
                      </a:endParaRPr>
                    </a:p>
                  </a:txBody>
                  <a:tcPr marL="42805" marR="42805" marT="0" marB="0"/>
                </a:tc>
                <a:tc>
                  <a:txBody>
                    <a:bodyPr/>
                    <a:lstStyle/>
                    <a:p>
                      <a:pPr marL="0" marR="0" indent="-228600" algn="l">
                        <a:spcBef>
                          <a:spcPts val="0"/>
                        </a:spcBef>
                        <a:spcAft>
                          <a:spcPts val="0"/>
                        </a:spcAft>
                      </a:pPr>
                      <a:r>
                        <a:rPr lang="en-US" sz="1200" dirty="0">
                          <a:effectLst/>
                        </a:rPr>
                        <a:t>Tool/Indicator</a:t>
                      </a:r>
                      <a:endParaRPr lang="en-US" sz="1200" b="1" dirty="0">
                        <a:effectLst/>
                        <a:latin typeface="Arial" panose="020B0604020202020204" pitchFamily="34" charset="0"/>
                        <a:ea typeface="Times New Roman" panose="02020603050405020304" pitchFamily="18" charset="0"/>
                      </a:endParaRPr>
                    </a:p>
                  </a:txBody>
                  <a:tcPr marL="42805" marR="42805"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890407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Lesson 9:</a:t>
            </a:r>
            <a:br>
              <a:rPr lang="en-US" dirty="0"/>
            </a:br>
            <a:r>
              <a:rPr lang="en-US" dirty="0"/>
              <a:t>Tracking the Review Process</a:t>
            </a:r>
          </a:p>
        </p:txBody>
      </p:sp>
    </p:spTree>
    <p:extLst>
      <p:ext uri="{BB962C8B-B14F-4D97-AF65-F5344CB8AC3E}">
        <p14:creationId xmlns:p14="http://schemas.microsoft.com/office/powerpoint/2010/main" val="35923152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State wide Environmental Project Tracker (SWEPT)</a:t>
            </a:r>
          </a:p>
        </p:txBody>
      </p:sp>
      <p:sp>
        <p:nvSpPr>
          <p:cNvPr id="5" name="Content Placeholder 4"/>
          <p:cNvSpPr>
            <a:spLocks noGrp="1"/>
          </p:cNvSpPr>
          <p:nvPr>
            <p:ph idx="1"/>
          </p:nvPr>
        </p:nvSpPr>
        <p:spPr>
          <a:xfrm>
            <a:off x="1752600" y="1188720"/>
            <a:ext cx="8839200" cy="4937760"/>
          </a:xfrm>
        </p:spPr>
        <p:txBody>
          <a:bodyPr>
            <a:normAutofit/>
          </a:bodyPr>
          <a:lstStyle/>
          <a:p>
            <a:pPr marL="0" indent="0">
              <a:buNone/>
            </a:pPr>
            <a:endParaRPr lang="en-US" b="1" dirty="0"/>
          </a:p>
          <a:p>
            <a:pPr marL="0" indent="0">
              <a:buNone/>
            </a:pPr>
            <a:r>
              <a:rPr lang="en-US" sz="2800" b="1" dirty="0"/>
              <a:t>Interactive web-based application:</a:t>
            </a:r>
          </a:p>
          <a:p>
            <a:r>
              <a:rPr lang="en-US" dirty="0"/>
              <a:t>Project Input/Setup – Create project scopes of work</a:t>
            </a:r>
          </a:p>
          <a:p>
            <a:r>
              <a:rPr lang="en-US" dirty="0"/>
              <a:t>Project Dashboards – Track project schedules </a:t>
            </a:r>
          </a:p>
          <a:p>
            <a:r>
              <a:rPr lang="en-US" dirty="0"/>
              <a:t>Quality &amp; Performance Management – Record and report QA/QC results</a:t>
            </a:r>
          </a:p>
          <a:p>
            <a:r>
              <a:rPr lang="en-US" dirty="0"/>
              <a:t>Team Management – Assign and notify review teams </a:t>
            </a:r>
          </a:p>
          <a:p>
            <a:r>
              <a:rPr lang="en-US" dirty="0"/>
              <a:t>Project Documents – Maintain and provide access to the environmental project file of record</a:t>
            </a:r>
          </a:p>
          <a:p>
            <a:r>
              <a:rPr lang="en-US" dirty="0"/>
              <a:t>Communicates with Work Program and Project Schedule Management Codes</a:t>
            </a:r>
            <a:endParaRPr lang="en-US" sz="2000" dirty="0"/>
          </a:p>
        </p:txBody>
      </p:sp>
      <p:sp>
        <p:nvSpPr>
          <p:cNvPr id="3" name="Slide Number Placeholder 2"/>
          <p:cNvSpPr>
            <a:spLocks noGrp="1"/>
          </p:cNvSpPr>
          <p:nvPr>
            <p:ph type="sldNum" sz="quarter" idx="12"/>
          </p:nvPr>
        </p:nvSpPr>
        <p:spPr/>
        <p:txBody>
          <a:bodyPr/>
          <a:lstStyle/>
          <a:p>
            <a:fld id="{C36A997D-243A-4F89-9286-B2689FAEAD31}" type="slidenum">
              <a:rPr lang="en-US" smtClean="0"/>
              <a:t>66</a:t>
            </a:fld>
            <a:endParaRPr lang="en-US"/>
          </a:p>
        </p:txBody>
      </p:sp>
    </p:spTree>
    <p:extLst>
      <p:ext uri="{BB962C8B-B14F-4D97-AF65-F5344CB8AC3E}">
        <p14:creationId xmlns:p14="http://schemas.microsoft.com/office/powerpoint/2010/main" val="30774573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Input / Set up: Create Scope of Services</a:t>
            </a:r>
          </a:p>
        </p:txBody>
      </p:sp>
      <p:sp>
        <p:nvSpPr>
          <p:cNvPr id="4" name="Slide Number Placeholder 3"/>
          <p:cNvSpPr>
            <a:spLocks noGrp="1"/>
          </p:cNvSpPr>
          <p:nvPr>
            <p:ph type="sldNum" sz="quarter" idx="12"/>
          </p:nvPr>
        </p:nvSpPr>
        <p:spPr>
          <a:xfrm>
            <a:off x="8534400" y="6425964"/>
            <a:ext cx="533400" cy="365125"/>
          </a:xfrm>
        </p:spPr>
        <p:txBody>
          <a:bodyPr/>
          <a:lstStyle/>
          <a:p>
            <a:fld id="{C36A997D-243A-4F89-9286-B2689FAEAD31}" type="slidenum">
              <a:rPr lang="en-US" smtClean="0"/>
              <a:t>67</a:t>
            </a:fld>
            <a:endParaRPr lang="en-US"/>
          </a:p>
        </p:txBody>
      </p:sp>
      <p:pic>
        <p:nvPicPr>
          <p:cNvPr id="6" name="Picture 5"/>
          <p:cNvPicPr/>
          <p:nvPr/>
        </p:nvPicPr>
        <p:blipFill>
          <a:blip r:embed="rId2"/>
          <a:stretch>
            <a:fillRect/>
          </a:stretch>
        </p:blipFill>
        <p:spPr>
          <a:xfrm>
            <a:off x="2133601" y="1295400"/>
            <a:ext cx="7576457" cy="4419600"/>
          </a:xfrm>
          <a:prstGeom prst="rect">
            <a:avLst/>
          </a:prstGeom>
        </p:spPr>
      </p:pic>
    </p:spTree>
    <p:extLst>
      <p:ext uri="{BB962C8B-B14F-4D97-AF65-F5344CB8AC3E}">
        <p14:creationId xmlns:p14="http://schemas.microsoft.com/office/powerpoint/2010/main" val="2060760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Dashboard: Track Project Schedules</a:t>
            </a:r>
          </a:p>
        </p:txBody>
      </p:sp>
      <p:sp>
        <p:nvSpPr>
          <p:cNvPr id="4" name="Slide Number Placeholder 3"/>
          <p:cNvSpPr>
            <a:spLocks noGrp="1"/>
          </p:cNvSpPr>
          <p:nvPr>
            <p:ph type="sldNum" sz="quarter" idx="12"/>
          </p:nvPr>
        </p:nvSpPr>
        <p:spPr>
          <a:xfrm>
            <a:off x="8534400" y="6425964"/>
            <a:ext cx="533400" cy="365125"/>
          </a:xfrm>
        </p:spPr>
        <p:txBody>
          <a:bodyPr/>
          <a:lstStyle/>
          <a:p>
            <a:fld id="{C36A997D-243A-4F89-9286-B2689FAEAD31}" type="slidenum">
              <a:rPr lang="en-US" smtClean="0"/>
              <a:t>68</a:t>
            </a:fld>
            <a:endParaRPr lang="en-US"/>
          </a:p>
        </p:txBody>
      </p:sp>
      <p:pic>
        <p:nvPicPr>
          <p:cNvPr id="8" name="Picture 7"/>
          <p:cNvPicPr/>
          <p:nvPr/>
        </p:nvPicPr>
        <p:blipFill rotWithShape="1">
          <a:blip r:embed="rId2"/>
          <a:srcRect b="11701"/>
          <a:stretch/>
        </p:blipFill>
        <p:spPr>
          <a:xfrm>
            <a:off x="2278564" y="1371600"/>
            <a:ext cx="7475036" cy="4572000"/>
          </a:xfrm>
          <a:prstGeom prst="rect">
            <a:avLst/>
          </a:prstGeom>
        </p:spPr>
      </p:pic>
    </p:spTree>
    <p:extLst>
      <p:ext uri="{BB962C8B-B14F-4D97-AF65-F5344CB8AC3E}">
        <p14:creationId xmlns:p14="http://schemas.microsoft.com/office/powerpoint/2010/main" val="4190353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Quality and Performance Management</a:t>
            </a:r>
          </a:p>
        </p:txBody>
      </p:sp>
      <p:sp>
        <p:nvSpPr>
          <p:cNvPr id="4" name="Slide Number Placeholder 3"/>
          <p:cNvSpPr>
            <a:spLocks noGrp="1"/>
          </p:cNvSpPr>
          <p:nvPr>
            <p:ph type="sldNum" sz="quarter" idx="12"/>
          </p:nvPr>
        </p:nvSpPr>
        <p:spPr>
          <a:xfrm>
            <a:off x="8534400" y="6425964"/>
            <a:ext cx="533400" cy="365125"/>
          </a:xfrm>
        </p:spPr>
        <p:txBody>
          <a:bodyPr/>
          <a:lstStyle/>
          <a:p>
            <a:fld id="{C36A997D-243A-4F89-9286-B2689FAEAD31}" type="slidenum">
              <a:rPr lang="en-US" smtClean="0"/>
              <a:t>69</a:t>
            </a:fld>
            <a:endParaRPr lang="en-US"/>
          </a:p>
        </p:txBody>
      </p:sp>
      <p:pic>
        <p:nvPicPr>
          <p:cNvPr id="6" name="Picture 5"/>
          <p:cNvPicPr/>
          <p:nvPr/>
        </p:nvPicPr>
        <p:blipFill>
          <a:blip r:embed="rId2"/>
          <a:stretch>
            <a:fillRect/>
          </a:stretch>
        </p:blipFill>
        <p:spPr>
          <a:xfrm>
            <a:off x="2438400" y="1371600"/>
            <a:ext cx="6934200" cy="4648200"/>
          </a:xfrm>
          <a:prstGeom prst="rect">
            <a:avLst/>
          </a:prstGeom>
        </p:spPr>
      </p:pic>
    </p:spTree>
    <p:extLst>
      <p:ext uri="{BB962C8B-B14F-4D97-AF65-F5344CB8AC3E}">
        <p14:creationId xmlns:p14="http://schemas.microsoft.com/office/powerpoint/2010/main" val="1624918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FHWA Guidance</a:t>
            </a:r>
          </a:p>
        </p:txBody>
      </p:sp>
      <p:sp>
        <p:nvSpPr>
          <p:cNvPr id="3" name="Content Placeholder 2"/>
          <p:cNvSpPr>
            <a:spLocks noGrp="1"/>
          </p:cNvSpPr>
          <p:nvPr>
            <p:ph idx="1"/>
          </p:nvPr>
        </p:nvSpPr>
        <p:spPr>
          <a:xfrm>
            <a:off x="1752600" y="1188720"/>
            <a:ext cx="8686800" cy="4907280"/>
          </a:xfrm>
        </p:spPr>
        <p:txBody>
          <a:bodyPr>
            <a:normAutofit/>
          </a:bodyPr>
          <a:lstStyle/>
          <a:p>
            <a:pPr marL="0" indent="0">
              <a:spcAft>
                <a:spcPts val="1800"/>
              </a:spcAft>
              <a:buNone/>
            </a:pPr>
            <a:r>
              <a:rPr lang="en-US" b="1" dirty="0"/>
              <a:t>Federal-aid Highway Program Policy and Guidance Center</a:t>
            </a:r>
          </a:p>
          <a:p>
            <a:pPr>
              <a:spcAft>
                <a:spcPts val="1800"/>
              </a:spcAft>
            </a:pPr>
            <a:r>
              <a:rPr lang="en-US" sz="2000" dirty="0">
                <a:hlinkClick r:id="rId2"/>
              </a:rPr>
              <a:t>http://www.fhwa.dot.gov/pgc/</a:t>
            </a:r>
            <a:r>
              <a:rPr lang="en-US" sz="2000" dirty="0"/>
              <a:t> </a:t>
            </a:r>
          </a:p>
          <a:p>
            <a:pPr marL="0" indent="0">
              <a:spcAft>
                <a:spcPts val="1800"/>
              </a:spcAft>
              <a:buNone/>
            </a:pPr>
            <a:r>
              <a:rPr lang="en-US" b="1" dirty="0"/>
              <a:t>Office of Planning, </a:t>
            </a:r>
            <a:br>
              <a:rPr lang="en-US" b="1" dirty="0"/>
            </a:br>
            <a:r>
              <a:rPr lang="en-US" b="1" dirty="0"/>
              <a:t>Environment Website</a:t>
            </a:r>
          </a:p>
          <a:p>
            <a:pPr>
              <a:spcAft>
                <a:spcPts val="1800"/>
              </a:spcAft>
            </a:pPr>
            <a:r>
              <a:rPr lang="en-US" sz="2000" dirty="0">
                <a:hlinkClick r:id="rId3"/>
              </a:rPr>
              <a:t>http://www.fhwa.dot.gov/environment/</a:t>
            </a:r>
            <a:r>
              <a:rPr lang="en-US" sz="2000" dirty="0"/>
              <a:t> </a:t>
            </a:r>
          </a:p>
          <a:p>
            <a:pPr marL="0" indent="0">
              <a:spcAft>
                <a:spcPts val="1800"/>
              </a:spcAft>
              <a:buNone/>
            </a:pPr>
            <a:r>
              <a:rPr lang="en-US" b="1" dirty="0"/>
              <a:t>Environmental Review Toolkit </a:t>
            </a:r>
            <a:br>
              <a:rPr lang="en-US" b="1" dirty="0"/>
            </a:br>
            <a:r>
              <a:rPr lang="en-US" b="1" dirty="0"/>
              <a:t>(and FAST Act Guidance)</a:t>
            </a:r>
          </a:p>
          <a:p>
            <a:pPr>
              <a:spcAft>
                <a:spcPts val="1800"/>
              </a:spcAft>
            </a:pPr>
            <a:r>
              <a:rPr lang="en-US" sz="2000" u="sng" dirty="0">
                <a:hlinkClick r:id="rId4"/>
              </a:rPr>
              <a:t>https://www.environment.fhwa.dot.gov/index.asp</a:t>
            </a:r>
          </a:p>
          <a:p>
            <a:pPr>
              <a:spcAft>
                <a:spcPts val="1800"/>
              </a:spcAft>
            </a:pPr>
            <a:r>
              <a:rPr lang="en-US" sz="2000" u="sng" dirty="0">
                <a:hlinkClick r:id="rId4"/>
              </a:rPr>
              <a:t>https://www.environment.fhwa.dot.gov/strmlng/environmental_provisions.asp#fast</a:t>
            </a:r>
          </a:p>
          <a:p>
            <a:pPr lvl="1">
              <a:spcAft>
                <a:spcPts val="1800"/>
              </a:spcAft>
            </a:pPr>
            <a:endParaRPr lang="en-US" sz="2000" u="sng" dirty="0"/>
          </a:p>
        </p:txBody>
      </p:sp>
      <p:sp>
        <p:nvSpPr>
          <p:cNvPr id="4" name="Slide Number Placeholder 3"/>
          <p:cNvSpPr>
            <a:spLocks noGrp="1"/>
          </p:cNvSpPr>
          <p:nvPr>
            <p:ph type="sldNum" sz="quarter" idx="12"/>
          </p:nvPr>
        </p:nvSpPr>
        <p:spPr/>
        <p:txBody>
          <a:bodyPr/>
          <a:lstStyle/>
          <a:p>
            <a:fld id="{C36A997D-243A-4F89-9286-B2689FAEAD31}" type="slidenum">
              <a:rPr lang="en-US" smtClean="0"/>
              <a:t>7</a:t>
            </a:fld>
            <a:endParaRPr lang="en-US"/>
          </a:p>
        </p:txBody>
      </p:sp>
      <p:pic>
        <p:nvPicPr>
          <p:cNvPr id="5" name="Picture 4"/>
          <p:cNvPicPr>
            <a:picLocks noChangeAspect="1"/>
          </p:cNvPicPr>
          <p:nvPr/>
        </p:nvPicPr>
        <p:blipFill>
          <a:blip r:embed="rId5"/>
          <a:stretch>
            <a:fillRect/>
          </a:stretch>
        </p:blipFill>
        <p:spPr>
          <a:xfrm>
            <a:off x="6400800" y="1905000"/>
            <a:ext cx="3802856" cy="1996424"/>
          </a:xfrm>
          <a:prstGeom prst="rect">
            <a:avLst/>
          </a:prstGeom>
          <a:ln>
            <a:solidFill>
              <a:schemeClr val="accent1"/>
            </a:solidFill>
          </a:ln>
        </p:spPr>
      </p:pic>
    </p:spTree>
    <p:extLst>
      <p:ext uri="{BB962C8B-B14F-4D97-AF65-F5344CB8AC3E}">
        <p14:creationId xmlns:p14="http://schemas.microsoft.com/office/powerpoint/2010/main" val="8625713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Team Management – Assign and Notify Reviewers</a:t>
            </a:r>
          </a:p>
        </p:txBody>
      </p:sp>
      <p:sp>
        <p:nvSpPr>
          <p:cNvPr id="4" name="Slide Number Placeholder 3"/>
          <p:cNvSpPr>
            <a:spLocks noGrp="1"/>
          </p:cNvSpPr>
          <p:nvPr>
            <p:ph type="sldNum" sz="quarter" idx="12"/>
          </p:nvPr>
        </p:nvSpPr>
        <p:spPr>
          <a:xfrm>
            <a:off x="8534400" y="6425964"/>
            <a:ext cx="533400" cy="365125"/>
          </a:xfrm>
        </p:spPr>
        <p:txBody>
          <a:bodyPr/>
          <a:lstStyle/>
          <a:p>
            <a:fld id="{C36A997D-243A-4F89-9286-B2689FAEAD31}" type="slidenum">
              <a:rPr lang="en-US" smtClean="0"/>
              <a:t>70</a:t>
            </a:fld>
            <a:endParaRPr lang="en-US"/>
          </a:p>
        </p:txBody>
      </p:sp>
      <p:pic>
        <p:nvPicPr>
          <p:cNvPr id="6" name="Picture 5"/>
          <p:cNvPicPr/>
          <p:nvPr/>
        </p:nvPicPr>
        <p:blipFill>
          <a:blip r:embed="rId2"/>
          <a:stretch>
            <a:fillRect/>
          </a:stretch>
        </p:blipFill>
        <p:spPr>
          <a:xfrm>
            <a:off x="2628900" y="1295400"/>
            <a:ext cx="6743700" cy="4648200"/>
          </a:xfrm>
          <a:prstGeom prst="rect">
            <a:avLst/>
          </a:prstGeom>
        </p:spPr>
      </p:pic>
    </p:spTree>
    <p:extLst>
      <p:ext uri="{BB962C8B-B14F-4D97-AF65-F5344CB8AC3E}">
        <p14:creationId xmlns:p14="http://schemas.microsoft.com/office/powerpoint/2010/main" val="14059358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Environmental Project File </a:t>
            </a:r>
          </a:p>
        </p:txBody>
      </p:sp>
      <p:sp>
        <p:nvSpPr>
          <p:cNvPr id="4" name="Slide Number Placeholder 3"/>
          <p:cNvSpPr>
            <a:spLocks noGrp="1"/>
          </p:cNvSpPr>
          <p:nvPr>
            <p:ph type="sldNum" sz="quarter" idx="12"/>
          </p:nvPr>
        </p:nvSpPr>
        <p:spPr>
          <a:xfrm>
            <a:off x="8534400" y="6425964"/>
            <a:ext cx="533400" cy="365125"/>
          </a:xfrm>
        </p:spPr>
        <p:txBody>
          <a:bodyPr/>
          <a:lstStyle/>
          <a:p>
            <a:fld id="{C36A997D-243A-4F89-9286-B2689FAEAD31}" type="slidenum">
              <a:rPr lang="en-US" smtClean="0"/>
              <a:t>71</a:t>
            </a:fld>
            <a:endParaRPr lang="en-US"/>
          </a:p>
        </p:txBody>
      </p:sp>
      <p:pic>
        <p:nvPicPr>
          <p:cNvPr id="8" name="Picture 7"/>
          <p:cNvPicPr/>
          <p:nvPr/>
        </p:nvPicPr>
        <p:blipFill>
          <a:blip r:embed="rId2"/>
          <a:stretch>
            <a:fillRect/>
          </a:stretch>
        </p:blipFill>
        <p:spPr>
          <a:xfrm>
            <a:off x="2514600" y="1295400"/>
            <a:ext cx="7010400" cy="4572000"/>
          </a:xfrm>
          <a:prstGeom prst="rect">
            <a:avLst/>
          </a:prstGeom>
        </p:spPr>
      </p:pic>
    </p:spTree>
    <p:extLst>
      <p:ext uri="{BB962C8B-B14F-4D97-AF65-F5344CB8AC3E}">
        <p14:creationId xmlns:p14="http://schemas.microsoft.com/office/powerpoint/2010/main" val="2156782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2590801"/>
            <a:ext cx="8763000" cy="1362075"/>
          </a:xfrm>
        </p:spPr>
        <p:txBody>
          <a:bodyPr>
            <a:normAutofit fontScale="90000"/>
          </a:bodyPr>
          <a:lstStyle/>
          <a:p>
            <a:r>
              <a:rPr lang="en-US" dirty="0"/>
              <a:t>Lesson 2:</a:t>
            </a:r>
            <a:br>
              <a:rPr lang="en-US" dirty="0"/>
            </a:br>
            <a:r>
              <a:rPr lang="en-US" dirty="0"/>
              <a:t>Pre-PD&amp;E / Pre-NEPA: </a:t>
            </a:r>
            <a:br>
              <a:rPr lang="en-US" dirty="0"/>
            </a:br>
            <a:r>
              <a:rPr lang="en-US" dirty="0"/>
              <a:t>Planning and Environmental Linkages</a:t>
            </a:r>
          </a:p>
        </p:txBody>
      </p:sp>
    </p:spTree>
    <p:extLst>
      <p:ext uri="{BB962C8B-B14F-4D97-AF65-F5344CB8AC3E}">
        <p14:creationId xmlns:p14="http://schemas.microsoft.com/office/powerpoint/2010/main" val="1031866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Transportation Planning Process</a:t>
            </a:r>
          </a:p>
        </p:txBody>
      </p:sp>
      <p:sp>
        <p:nvSpPr>
          <p:cNvPr id="5" name="Content Placeholder 4"/>
          <p:cNvSpPr>
            <a:spLocks noGrp="1"/>
          </p:cNvSpPr>
          <p:nvPr>
            <p:ph idx="1"/>
          </p:nvPr>
        </p:nvSpPr>
        <p:spPr>
          <a:xfrm>
            <a:off x="1752600" y="1463040"/>
            <a:ext cx="4876800" cy="4099560"/>
          </a:xfrm>
        </p:spPr>
        <p:txBody>
          <a:bodyPr>
            <a:normAutofit/>
          </a:bodyPr>
          <a:lstStyle/>
          <a:p>
            <a:pPr marL="171450" lvl="1">
              <a:buFont typeface="Arial" panose="020B0604020202020204" pitchFamily="34" charset="0"/>
              <a:buChar char="•"/>
            </a:pPr>
            <a:r>
              <a:rPr lang="en-US" dirty="0"/>
              <a:t>Long Range Transportation Plan (LRTP)</a:t>
            </a:r>
          </a:p>
          <a:p>
            <a:pPr marL="171450" lvl="1">
              <a:buFont typeface="Arial" panose="020B0604020202020204" pitchFamily="34" charset="0"/>
              <a:buChar char="•"/>
            </a:pPr>
            <a:r>
              <a:rPr lang="en-US" dirty="0"/>
              <a:t>Cost Feasible Plan (CFP)</a:t>
            </a:r>
          </a:p>
          <a:p>
            <a:pPr marL="171450" lvl="1">
              <a:buFont typeface="Arial" panose="020B0604020202020204" pitchFamily="34" charset="0"/>
              <a:buChar char="•"/>
            </a:pPr>
            <a:r>
              <a:rPr lang="en-US" dirty="0"/>
              <a:t>Strategic Intermodal System (SIS) Plans</a:t>
            </a:r>
          </a:p>
          <a:p>
            <a:pPr marL="171450" lvl="1">
              <a:buFont typeface="Arial" panose="020B0604020202020204" pitchFamily="34" charset="0"/>
              <a:buChar char="•"/>
            </a:pPr>
            <a:r>
              <a:rPr lang="en-US" dirty="0"/>
              <a:t>Corridor Planning Studies</a:t>
            </a:r>
          </a:p>
          <a:p>
            <a:pPr marL="171450" lvl="1">
              <a:buFont typeface="Arial" panose="020B0604020202020204" pitchFamily="34" charset="0"/>
              <a:buChar char="•"/>
            </a:pPr>
            <a:r>
              <a:rPr lang="en-US" dirty="0"/>
              <a:t>Planning Studies</a:t>
            </a:r>
          </a:p>
          <a:p>
            <a:pPr lvl="1"/>
            <a:r>
              <a:rPr lang="en-US" sz="2000" dirty="0"/>
              <a:t>Define or refine project parameters</a:t>
            </a:r>
          </a:p>
          <a:p>
            <a:pPr lvl="1"/>
            <a:r>
              <a:rPr lang="en-US" sz="2000" dirty="0"/>
              <a:t>Establish Purpose and Need</a:t>
            </a:r>
          </a:p>
          <a:p>
            <a:pPr lvl="1"/>
            <a:r>
              <a:rPr lang="en-US" sz="2000" dirty="0"/>
              <a:t>Facilitate scope of work for PD&amp;E Study</a:t>
            </a:r>
          </a:p>
          <a:p>
            <a:pPr lvl="1"/>
            <a:r>
              <a:rPr lang="en-US" sz="2000" dirty="0"/>
              <a:t>Alternatives Development </a:t>
            </a:r>
          </a:p>
        </p:txBody>
      </p:sp>
      <p:sp>
        <p:nvSpPr>
          <p:cNvPr id="3" name="Slide Number Placeholder 2"/>
          <p:cNvSpPr>
            <a:spLocks noGrp="1"/>
          </p:cNvSpPr>
          <p:nvPr>
            <p:ph type="sldNum" sz="quarter" idx="12"/>
          </p:nvPr>
        </p:nvSpPr>
        <p:spPr>
          <a:xfrm>
            <a:off x="8534400" y="6425964"/>
            <a:ext cx="533400" cy="365125"/>
          </a:xfrm>
        </p:spPr>
        <p:txBody>
          <a:bodyPr/>
          <a:lstStyle/>
          <a:p>
            <a:fld id="{C36A997D-243A-4F89-9286-B2689FAEAD31}" type="slidenum">
              <a:rPr lang="en-US" smtClean="0"/>
              <a:t>9</a:t>
            </a:fld>
            <a:endParaRPr lang="en-US" dirty="0"/>
          </a:p>
        </p:txBody>
      </p:sp>
      <p:pic>
        <p:nvPicPr>
          <p:cNvPr id="8" name="Picture 7"/>
          <p:cNvPicPr>
            <a:picLocks noChangeAspect="1"/>
          </p:cNvPicPr>
          <p:nvPr/>
        </p:nvPicPr>
        <p:blipFill>
          <a:blip r:embed="rId3"/>
          <a:stretch>
            <a:fillRect/>
          </a:stretch>
        </p:blipFill>
        <p:spPr>
          <a:xfrm>
            <a:off x="6938302" y="1463040"/>
            <a:ext cx="3043899" cy="3923246"/>
          </a:xfrm>
          <a:prstGeom prst="rect">
            <a:avLst/>
          </a:prstGeom>
          <a:ln w="15875">
            <a:solidFill>
              <a:schemeClr val="accent1"/>
            </a:solidFill>
          </a:ln>
        </p:spPr>
      </p:pic>
    </p:spTree>
    <p:extLst>
      <p:ext uri="{BB962C8B-B14F-4D97-AF65-F5344CB8AC3E}">
        <p14:creationId xmlns:p14="http://schemas.microsoft.com/office/powerpoint/2010/main" val="3742536193"/>
      </p:ext>
    </p:extLst>
  </p:cSld>
  <p:clrMapOvr>
    <a:masterClrMapping/>
  </p:clrMapOvr>
</p:sld>
</file>

<file path=ppt/theme/theme1.xml><?xml version="1.0" encoding="utf-8"?>
<a:theme xmlns:a="http://schemas.openxmlformats.org/drawingml/2006/main" name="OEM PPT Template C (05062016)">
  <a:themeElements>
    <a:clrScheme name="OEM Color Spectrum Template 01">
      <a:dk1>
        <a:sysClr val="windowText" lastClr="000000"/>
      </a:dk1>
      <a:lt1>
        <a:sysClr val="window" lastClr="FFFFFF"/>
      </a:lt1>
      <a:dk2>
        <a:srgbClr val="1F4283"/>
      </a:dk2>
      <a:lt2>
        <a:srgbClr val="EEECE1"/>
      </a:lt2>
      <a:accent1>
        <a:srgbClr val="0DB14B"/>
      </a:accent1>
      <a:accent2>
        <a:srgbClr val="007AA4"/>
      </a:accent2>
      <a:accent3>
        <a:srgbClr val="CA5C28"/>
      </a:accent3>
      <a:accent4>
        <a:srgbClr val="8064A2"/>
      </a:accent4>
      <a:accent5>
        <a:srgbClr val="AE9D41"/>
      </a:accent5>
      <a:accent6>
        <a:srgbClr val="F79646"/>
      </a:accent6>
      <a:hlink>
        <a:srgbClr val="69A1C2"/>
      </a:hlink>
      <a:folHlink>
        <a:srgbClr val="D72E2A"/>
      </a:folHlink>
    </a:clrScheme>
    <a:fontScheme name="Custom 1">
      <a:majorFont>
        <a:latin typeface="Tahoma"/>
        <a:ea typeface=""/>
        <a:cs typeface=""/>
      </a:majorFont>
      <a:minorFont>
        <a:latin typeface="Calibri"/>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13586</TotalTime>
  <Words>9574</Words>
  <Application>Microsoft Office PowerPoint</Application>
  <PresentationFormat>Widescreen</PresentationFormat>
  <Paragraphs>1054</Paragraphs>
  <Slides>71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71</vt:i4>
      </vt:variant>
    </vt:vector>
  </HeadingPairs>
  <TitlesOfParts>
    <vt:vector size="80" baseType="lpstr">
      <vt:lpstr>Tahoma</vt:lpstr>
      <vt:lpstr>Symbol</vt:lpstr>
      <vt:lpstr>Arial Narrow</vt:lpstr>
      <vt:lpstr>Wingdings</vt:lpstr>
      <vt:lpstr>Arial</vt:lpstr>
      <vt:lpstr>Calibri</vt:lpstr>
      <vt:lpstr>AECOM Sans</vt:lpstr>
      <vt:lpstr>Courier New</vt:lpstr>
      <vt:lpstr>OEM PPT Template C (05062016)</vt:lpstr>
      <vt:lpstr>NEPA Assignment: OEM NEPA Review Process for OEM Reviewers</vt:lpstr>
      <vt:lpstr>Outline and Overview</vt:lpstr>
      <vt:lpstr>Lesson 1: Foundation for Review Process</vt:lpstr>
      <vt:lpstr>The Basics…</vt:lpstr>
      <vt:lpstr>FDOT Manuals, Standards and Guidance</vt:lpstr>
      <vt:lpstr>Programmatic Agreements (PA)</vt:lpstr>
      <vt:lpstr>FHWA Guidance</vt:lpstr>
      <vt:lpstr>Lesson 2: Pre-PD&amp;E / Pre-NEPA:  Planning and Environmental Linkages</vt:lpstr>
      <vt:lpstr>Transportation Planning Process</vt:lpstr>
      <vt:lpstr>Planning and Environmental Linkages (PEL)</vt:lpstr>
      <vt:lpstr>Laws and Regulations</vt:lpstr>
      <vt:lpstr>FAST: Using Planning Decisions to Inform NEPA</vt:lpstr>
      <vt:lpstr>FAST: Efficient Environmental Review Process</vt:lpstr>
      <vt:lpstr>FAST: Efficient Environmental Review Process</vt:lpstr>
      <vt:lpstr>Efficient Transportation Decision Making (ETDM)</vt:lpstr>
      <vt:lpstr>OEM’s New Role in  Pre-PD&amp;E / Pre-NEPA</vt:lpstr>
      <vt:lpstr>Statewide Acceleration Transformation (SWAT)</vt:lpstr>
      <vt:lpstr>SWAT Process Timeline</vt:lpstr>
      <vt:lpstr>OEM’s Role in SWAT</vt:lpstr>
      <vt:lpstr>Lesson 3: Overview of NEPA Assignment Program</vt:lpstr>
      <vt:lpstr>PowerPoint Presentation</vt:lpstr>
      <vt:lpstr>OEM’s New Role under NEPA Assignment</vt:lpstr>
      <vt:lpstr>PowerPoint Presentation</vt:lpstr>
      <vt:lpstr>Lesson 4: Environmental Document Review Process</vt:lpstr>
      <vt:lpstr>Overview of Environmental Document Review Process</vt:lpstr>
      <vt:lpstr>Lesson 5: NEPA Document Review Process for Type 1 CEs</vt:lpstr>
      <vt:lpstr>Type 1 Categorical Exclusion Overview</vt:lpstr>
      <vt:lpstr>Type 1 Categorical Exclusions - Documentation</vt:lpstr>
      <vt:lpstr>NEPA Document Review for Type 1 CEs</vt:lpstr>
      <vt:lpstr>Lesson 6: NEPA Document Review Process for Type 2 CEs, EAs, and EISs</vt:lpstr>
      <vt:lpstr>OEM’s Role in NEPA Document Review Process</vt:lpstr>
      <vt:lpstr>New Roles and Responsibilities of OEM Reviewers</vt:lpstr>
      <vt:lpstr>OEM District Liaisons</vt:lpstr>
      <vt:lpstr>NEPA Document Review Process Flowchart</vt:lpstr>
      <vt:lpstr>NEPA Document Review Process Steps</vt:lpstr>
      <vt:lpstr>NEPA Document Review Process Steps</vt:lpstr>
      <vt:lpstr>NEPA Document Review Process Steps</vt:lpstr>
      <vt:lpstr>NEPA Document Review Process Steps</vt:lpstr>
      <vt:lpstr>NEPA Document Review Process Steps</vt:lpstr>
      <vt:lpstr>NEPA Document Review Process Steps</vt:lpstr>
      <vt:lpstr>NEPA Document Review Process Steps</vt:lpstr>
      <vt:lpstr>NEPA Document Review Process Steps</vt:lpstr>
      <vt:lpstr>Prior Concurrence pursuant to 23 CFR § 771.125 (c)</vt:lpstr>
      <vt:lpstr>Prior Concurrence under NEPA Assignment</vt:lpstr>
      <vt:lpstr>Prior Concurrence under NEPA Assignment</vt:lpstr>
      <vt:lpstr>NEPA Document Review Process Steps</vt:lpstr>
      <vt:lpstr>EA Considerations in NEPA Document Review Process</vt:lpstr>
      <vt:lpstr>EIS Considerations in NEPA Document Review Process</vt:lpstr>
      <vt:lpstr>Re-evaluations</vt:lpstr>
      <vt:lpstr>Re-evaluations</vt:lpstr>
      <vt:lpstr>Best Practices for Conducting Reviews</vt:lpstr>
      <vt:lpstr>Best Practices for Conducting Reviews</vt:lpstr>
      <vt:lpstr>Best Practices for Conducting Reviews</vt:lpstr>
      <vt:lpstr>Lesson 7: Collaboration (EAs and EISs)</vt:lpstr>
      <vt:lpstr>Collaboration (EAs and EISs)</vt:lpstr>
      <vt:lpstr>Collaboration (EAs and EISs)</vt:lpstr>
      <vt:lpstr>Collaboration (EAs and EISs)</vt:lpstr>
      <vt:lpstr>Lesson 8: Quality Assurance and Quality Control</vt:lpstr>
      <vt:lpstr>FDOT Quality Assurance / Quality Control Policy</vt:lpstr>
      <vt:lpstr>NEPA Assignment Program                                Quality Assurance/Quality Control Plan</vt:lpstr>
      <vt:lpstr>MOU and Performance Measures Introduction</vt:lpstr>
      <vt:lpstr>MOU and Performance Measures Introduction</vt:lpstr>
      <vt:lpstr>Performance Measures Matrix – QA/QC</vt:lpstr>
      <vt:lpstr>Performance Measures Matrix – QA/QC</vt:lpstr>
      <vt:lpstr>Lesson 9: Tracking the Review Process</vt:lpstr>
      <vt:lpstr>State wide Environmental Project Tracker (SWEPT)</vt:lpstr>
      <vt:lpstr>Project Input / Set up: Create Scope of Services</vt:lpstr>
      <vt:lpstr>Project Dashboard: Track Project Schedules</vt:lpstr>
      <vt:lpstr>Quality and Performance Management</vt:lpstr>
      <vt:lpstr>Team Management – Assign and Notify Reviewers</vt:lpstr>
      <vt:lpstr>Environmental Project File </vt:lpstr>
    </vt:vector>
  </TitlesOfParts>
  <Company>URS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Carvey, Roger</dc:creator>
  <cp:lastModifiedBy>Bennett, Jonathon</cp:lastModifiedBy>
  <cp:revision>367</cp:revision>
  <cp:lastPrinted>2016-08-24T17:11:40Z</cp:lastPrinted>
  <dcterms:created xsi:type="dcterms:W3CDTF">2016-05-04T19:49:08Z</dcterms:created>
  <dcterms:modified xsi:type="dcterms:W3CDTF">2025-02-25T13:06:37Z</dcterms:modified>
</cp:coreProperties>
</file>