
<file path=[Content_Types].xml><?xml version="1.0" encoding="utf-8"?>
<Types xmlns="http://schemas.openxmlformats.org/package/2006/content-types">
  <Default Extension="png" ContentType="image/png"/>
  <Default Extension="jpg&amp;ehk=uRO5FPkPmzNdC" ContentType="image/jpeg"/>
  <Default Extension="gif&amp;ehk=LfAlPjeq9Lg91q7KODHibA&amp;r=0&amp;pid=OfficeInsert" ContentType="image/png"/>
  <Default Extension="jpeg" ContentType="image/jpeg"/>
  <Default Extension="rels" ContentType="application/vnd.openxmlformats-package.relationships+xml"/>
  <Default Extension="xml" ContentType="application/xml"/>
  <Default Extension="jpg&amp;ehk=7ZFtacf0JJN7uMnFqdxxtA&amp;r=0&amp;pid=OfficeInsert"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6" r:id="rId4"/>
    <p:sldId id="282" r:id="rId5"/>
    <p:sldId id="257" r:id="rId6"/>
    <p:sldId id="261" r:id="rId7"/>
    <p:sldId id="258" r:id="rId8"/>
    <p:sldId id="264" r:id="rId9"/>
    <p:sldId id="262" r:id="rId10"/>
    <p:sldId id="263" r:id="rId11"/>
    <p:sldId id="265" r:id="rId12"/>
    <p:sldId id="275" r:id="rId13"/>
    <p:sldId id="278" r:id="rId14"/>
    <p:sldId id="279" r:id="rId15"/>
    <p:sldId id="277" r:id="rId16"/>
    <p:sldId id="267" r:id="rId17"/>
    <p:sldId id="272" r:id="rId18"/>
    <p:sldId id="274" r:id="rId19"/>
    <p:sldId id="269" r:id="rId20"/>
    <p:sldId id="270" r:id="rId21"/>
    <p:sldId id="280" r:id="rId22"/>
    <p:sldId id="281" r:id="rId23"/>
    <p:sldId id="26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9" autoAdjust="0"/>
    <p:restoredTop sz="94660"/>
  </p:normalViewPr>
  <p:slideViewPr>
    <p:cSldViewPr snapToGrid="0">
      <p:cViewPr varScale="1">
        <p:scale>
          <a:sx n="105" d="100"/>
          <a:sy n="105" d="100"/>
        </p:scale>
        <p:origin x="69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_rels/data1.xml.rels><?xml version="1.0" encoding="UTF-8" standalone="yes"?>
<Relationships xmlns="http://schemas.openxmlformats.org/package/2006/relationships"><Relationship Id="rId8" Type="http://schemas.openxmlformats.org/officeDocument/2006/relationships/hyperlink" Target="https://austinrailnow.com/2013/11/19/highland-sector-favored-by-project-connect-but-wheres-the-travel-demand/" TargetMode="External"/><Relationship Id="rId13" Type="http://schemas.openxmlformats.org/officeDocument/2006/relationships/image" Target="../media/image8.jpg&amp;ehk=7ZFtacf0JJN7uMnFqdxxtA&amp;r=0&amp;pid=OfficeInsert"/><Relationship Id="rId18" Type="http://schemas.openxmlformats.org/officeDocument/2006/relationships/hyperlink" Target="http://www.unwelcomeguests.net/Category:US_Legislation" TargetMode="External"/><Relationship Id="rId3" Type="http://schemas.openxmlformats.org/officeDocument/2006/relationships/image" Target="../media/image3.jpeg"/><Relationship Id="rId7" Type="http://schemas.openxmlformats.org/officeDocument/2006/relationships/image" Target="../media/image5.jpeg"/><Relationship Id="rId12" Type="http://schemas.openxmlformats.org/officeDocument/2006/relationships/hyperlink" Target="https://journalofglobalanalysis.com/tag/european-countries/" TargetMode="External"/><Relationship Id="rId17" Type="http://schemas.openxmlformats.org/officeDocument/2006/relationships/image" Target="../media/image10.jpg&amp;ehk=uRO5FPkPmzNdC"/><Relationship Id="rId2" Type="http://schemas.openxmlformats.org/officeDocument/2006/relationships/hyperlink" Target="http://www.new-educ.com/outils-google-pour-les-enseignants" TargetMode="External"/><Relationship Id="rId16" Type="http://schemas.openxmlformats.org/officeDocument/2006/relationships/hyperlink" Target="http://commons.wikimedia.org/wiki/file:kent_narrows_bridges_md1.jpg" TargetMode="External"/><Relationship Id="rId1" Type="http://schemas.openxmlformats.org/officeDocument/2006/relationships/image" Target="../media/image2.gif&amp;ehk=LfAlPjeq9Lg91q7KODHibA&amp;r=0&amp;pid=OfficeInsert"/><Relationship Id="rId6" Type="http://schemas.openxmlformats.org/officeDocument/2006/relationships/hyperlink" Target="http://flickr.com/photos/romancing_the_road/6238007466" TargetMode="External"/><Relationship Id="rId11" Type="http://schemas.openxmlformats.org/officeDocument/2006/relationships/image" Target="../media/image7.png"/><Relationship Id="rId5" Type="http://schemas.openxmlformats.org/officeDocument/2006/relationships/image" Target="../media/image4.jpeg"/><Relationship Id="rId15" Type="http://schemas.openxmlformats.org/officeDocument/2006/relationships/image" Target="../media/image9.jpeg"/><Relationship Id="rId10" Type="http://schemas.openxmlformats.org/officeDocument/2006/relationships/hyperlink" Target="https://lebanonspring.wordpress.com/2011/11/08/new-transport-plan-for-beirut-congestion-traffic-solution-problem/" TargetMode="External"/><Relationship Id="rId4" Type="http://schemas.openxmlformats.org/officeDocument/2006/relationships/hyperlink" Target="http://theconversation.com/traffic-congestion-is-there-a-miracle-cure-hint-its-not-roads-42753" TargetMode="External"/><Relationship Id="rId9" Type="http://schemas.openxmlformats.org/officeDocument/2006/relationships/image" Target="../media/image6.jpeg"/><Relationship Id="rId14" Type="http://schemas.openxmlformats.org/officeDocument/2006/relationships/hyperlink" Target="http://www.ingenieriaindustrialonline.com/herramientas-para-el-ingeniero-industrial/medios-y-gesti%C3%B3n-del-transporte/transporte-multimodal/" TargetMode="External"/></Relationships>
</file>

<file path=ppt/diagrams/_rels/drawing1.xml.rels><?xml version="1.0" encoding="UTF-8" standalone="yes"?>
<Relationships xmlns="http://schemas.openxmlformats.org/package/2006/relationships"><Relationship Id="rId8" Type="http://schemas.openxmlformats.org/officeDocument/2006/relationships/hyperlink" Target="https://austinrailnow.com/2013/11/19/highland-sector-favored-by-project-connect-but-wheres-the-travel-demand/" TargetMode="External"/><Relationship Id="rId13" Type="http://schemas.openxmlformats.org/officeDocument/2006/relationships/image" Target="../media/image8.jpg&amp;ehk=7ZFtacf0JJN7uMnFqdxxtA&amp;r=0&amp;pid=OfficeInsert"/><Relationship Id="rId18" Type="http://schemas.openxmlformats.org/officeDocument/2006/relationships/hyperlink" Target="http://www.unwelcomeguests.net/Category:US_Legislation" TargetMode="External"/><Relationship Id="rId3" Type="http://schemas.openxmlformats.org/officeDocument/2006/relationships/image" Target="../media/image3.jpeg"/><Relationship Id="rId7" Type="http://schemas.openxmlformats.org/officeDocument/2006/relationships/image" Target="../media/image5.jpeg"/><Relationship Id="rId12" Type="http://schemas.openxmlformats.org/officeDocument/2006/relationships/hyperlink" Target="https://journalofglobalanalysis.com/tag/european-countries/" TargetMode="External"/><Relationship Id="rId17" Type="http://schemas.openxmlformats.org/officeDocument/2006/relationships/image" Target="../media/image10.jpg&amp;ehk=uRO5FPkPmzNdC"/><Relationship Id="rId2" Type="http://schemas.openxmlformats.org/officeDocument/2006/relationships/hyperlink" Target="http://www.new-educ.com/outils-google-pour-les-enseignants" TargetMode="External"/><Relationship Id="rId16" Type="http://schemas.openxmlformats.org/officeDocument/2006/relationships/hyperlink" Target="http://commons.wikimedia.org/wiki/file:kent_narrows_bridges_md1.jpg" TargetMode="External"/><Relationship Id="rId1" Type="http://schemas.openxmlformats.org/officeDocument/2006/relationships/image" Target="../media/image2.gif&amp;ehk=LfAlPjeq9Lg91q7KODHibA&amp;r=0&amp;pid=OfficeInsert"/><Relationship Id="rId6" Type="http://schemas.openxmlformats.org/officeDocument/2006/relationships/hyperlink" Target="http://flickr.com/photos/romancing_the_road/6238007466" TargetMode="External"/><Relationship Id="rId11" Type="http://schemas.openxmlformats.org/officeDocument/2006/relationships/image" Target="../media/image7.png"/><Relationship Id="rId5" Type="http://schemas.openxmlformats.org/officeDocument/2006/relationships/image" Target="../media/image4.jpeg"/><Relationship Id="rId15" Type="http://schemas.openxmlformats.org/officeDocument/2006/relationships/image" Target="../media/image9.jpeg"/><Relationship Id="rId10" Type="http://schemas.openxmlformats.org/officeDocument/2006/relationships/hyperlink" Target="https://lebanonspring.wordpress.com/2011/11/08/new-transport-plan-for-beirut-congestion-traffic-solution-problem/" TargetMode="External"/><Relationship Id="rId4" Type="http://schemas.openxmlformats.org/officeDocument/2006/relationships/hyperlink" Target="http://theconversation.com/traffic-congestion-is-there-a-miracle-cure-hint-its-not-roads-42753" TargetMode="External"/><Relationship Id="rId9" Type="http://schemas.openxmlformats.org/officeDocument/2006/relationships/image" Target="../media/image6.jpeg"/><Relationship Id="rId14" Type="http://schemas.openxmlformats.org/officeDocument/2006/relationships/hyperlink" Target="http://www.ingenieriaindustrialonline.com/herramientas-para-el-ingeniero-industrial/medios-y-gesti%C3%B3n-del-transporte/transporte-multimodal/"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31FDD6-EF94-4930-BBA9-EBAEBB1EDE6D}"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n-US"/>
        </a:p>
      </dgm:t>
    </dgm:pt>
    <dgm:pt modelId="{584711E9-D288-4C9C-A3CB-4114312F398E}">
      <dgm:prSet/>
      <dgm:spPr>
        <a:solidFill>
          <a:schemeClr val="tx2">
            <a:lumMod val="20000"/>
            <a:lumOff val="80000"/>
            <a:alpha val="40000"/>
          </a:schemeClr>
        </a:solidFill>
      </dgm:spPr>
      <dgm:t>
        <a:bodyPr/>
        <a:lstStyle/>
        <a:p>
          <a:r>
            <a:rPr lang="en-US"/>
            <a:t>Project Status</a:t>
          </a:r>
        </a:p>
      </dgm:t>
    </dgm:pt>
    <dgm:pt modelId="{4AC412B6-F152-41EA-9BF1-D5AE11A4A89A}" type="parTrans" cxnId="{1FD30FA6-7A19-4546-B400-A8412E0EA33F}">
      <dgm:prSet/>
      <dgm:spPr/>
      <dgm:t>
        <a:bodyPr/>
        <a:lstStyle/>
        <a:p>
          <a:endParaRPr lang="en-US"/>
        </a:p>
      </dgm:t>
    </dgm:pt>
    <dgm:pt modelId="{529B82FB-D8B0-44D9-AD97-B5FE2DB4EFA5}" type="sibTrans" cxnId="{1FD30FA6-7A19-4546-B400-A8412E0EA33F}">
      <dgm:prSet/>
      <dgm:spPr/>
      <dgm:t>
        <a:bodyPr/>
        <a:lstStyle/>
        <a:p>
          <a:endParaRPr lang="en-US"/>
        </a:p>
      </dgm:t>
    </dgm:pt>
    <dgm:pt modelId="{D68ECB68-412A-4390-AE34-5D5E9A7B5DA2}">
      <dgm:prSet custT="1"/>
      <dgm:spPr>
        <a:solidFill>
          <a:srgbClr val="44546A">
            <a:lumMod val="20000"/>
            <a:lumOff val="80000"/>
            <a:alpha val="40000"/>
          </a:srgbClr>
        </a:solidFill>
        <a:ln w="6350" cap="flat" cmpd="sng" algn="ctr">
          <a:solidFill>
            <a:srgbClr val="4472C4">
              <a:hueOff val="0"/>
              <a:satOff val="0"/>
              <a:lumOff val="0"/>
              <a:alphaOff val="0"/>
            </a:srgbClr>
          </a:solidFill>
          <a:prstDash val="solid"/>
          <a:miter lim="800000"/>
        </a:ln>
        <a:effectLst/>
      </dgm:spPr>
      <dgm:t>
        <a:bodyPr spcFirstLastPara="0" vert="horz" wrap="square" lIns="675383" tIns="76200" rIns="76200" bIns="76200" numCol="1" spcCol="1270" anchor="ctr" anchorCtr="0"/>
        <a:lstStyle/>
        <a:p>
          <a:pPr marL="0" lvl="0" indent="0" algn="l" defTabSz="889000">
            <a:lnSpc>
              <a:spcPct val="90000"/>
            </a:lnSpc>
            <a:spcBef>
              <a:spcPct val="0"/>
            </a:spcBef>
            <a:spcAft>
              <a:spcPct val="35000"/>
            </a:spcAft>
            <a:buNone/>
          </a:pPr>
          <a:r>
            <a:rPr lang="en-US" sz="2000" kern="1200">
              <a:solidFill>
                <a:prstClr val="black">
                  <a:hueOff val="0"/>
                  <a:satOff val="0"/>
                  <a:lumOff val="0"/>
                  <a:alphaOff val="0"/>
                </a:prstClr>
              </a:solidFill>
              <a:latin typeface="Calibri" panose="020F0502020204030204"/>
              <a:ea typeface="+mn-ea"/>
              <a:cs typeface="+mn-cs"/>
            </a:rPr>
            <a:t>Capacity</a:t>
          </a:r>
        </a:p>
      </dgm:t>
    </dgm:pt>
    <dgm:pt modelId="{D4805D71-2EB6-46A2-B677-739FBE0668A8}" type="parTrans" cxnId="{E494FB92-10B1-40CE-9AB6-89E9BD220043}">
      <dgm:prSet/>
      <dgm:spPr/>
      <dgm:t>
        <a:bodyPr/>
        <a:lstStyle/>
        <a:p>
          <a:endParaRPr lang="en-US"/>
        </a:p>
      </dgm:t>
    </dgm:pt>
    <dgm:pt modelId="{537A1A0B-1D79-4E88-9412-9BED2CD14FE9}" type="sibTrans" cxnId="{E494FB92-10B1-40CE-9AB6-89E9BD220043}">
      <dgm:prSet/>
      <dgm:spPr/>
      <dgm:t>
        <a:bodyPr/>
        <a:lstStyle/>
        <a:p>
          <a:endParaRPr lang="en-US"/>
        </a:p>
      </dgm:t>
    </dgm:pt>
    <dgm:pt modelId="{26FE50C3-AC6B-477E-B65C-168DF614BAC9}">
      <dgm:prSet custT="1"/>
      <dgm:spPr>
        <a:solidFill>
          <a:srgbClr val="44546A">
            <a:lumMod val="20000"/>
            <a:lumOff val="80000"/>
            <a:alpha val="40000"/>
          </a:srgbClr>
        </a:solidFill>
        <a:ln w="6350" cap="flat" cmpd="sng" algn="ctr">
          <a:solidFill>
            <a:srgbClr val="4472C4">
              <a:hueOff val="0"/>
              <a:satOff val="0"/>
              <a:lumOff val="0"/>
              <a:alphaOff val="0"/>
            </a:srgbClr>
          </a:solidFill>
          <a:prstDash val="solid"/>
          <a:miter lim="800000"/>
        </a:ln>
        <a:effectLst/>
      </dgm:spPr>
      <dgm:t>
        <a:bodyPr spcFirstLastPara="0" vert="horz" wrap="square" lIns="675383" tIns="76200" rIns="76200" bIns="76200" numCol="1" spcCol="1270" anchor="ctr" anchorCtr="0"/>
        <a:lstStyle/>
        <a:p>
          <a:pPr marL="0" lvl="0" indent="0" algn="l" defTabSz="889000">
            <a:lnSpc>
              <a:spcPct val="90000"/>
            </a:lnSpc>
            <a:spcBef>
              <a:spcPct val="0"/>
            </a:spcBef>
            <a:spcAft>
              <a:spcPct val="35000"/>
            </a:spcAft>
            <a:buNone/>
          </a:pPr>
          <a:r>
            <a:rPr lang="en-US" sz="2000" kern="1200" dirty="0">
              <a:solidFill>
                <a:prstClr val="black">
                  <a:hueOff val="0"/>
                  <a:satOff val="0"/>
                  <a:lumOff val="0"/>
                  <a:alphaOff val="0"/>
                </a:prstClr>
              </a:solidFill>
              <a:latin typeface="Calibri" panose="020F0502020204030204"/>
              <a:ea typeface="+mn-ea"/>
              <a:cs typeface="+mn-cs"/>
            </a:rPr>
            <a:t>Safety</a:t>
          </a:r>
        </a:p>
      </dgm:t>
    </dgm:pt>
    <dgm:pt modelId="{F55846D4-DCCF-4D94-8053-E5AA33583037}" type="parTrans" cxnId="{0154E0E8-3535-4FC4-8789-D2785CA1F301}">
      <dgm:prSet/>
      <dgm:spPr/>
      <dgm:t>
        <a:bodyPr/>
        <a:lstStyle/>
        <a:p>
          <a:endParaRPr lang="en-US"/>
        </a:p>
      </dgm:t>
    </dgm:pt>
    <dgm:pt modelId="{37001591-C93A-4C20-8927-A9CC93806EF1}" type="sibTrans" cxnId="{0154E0E8-3535-4FC4-8789-D2785CA1F301}">
      <dgm:prSet/>
      <dgm:spPr/>
      <dgm:t>
        <a:bodyPr/>
        <a:lstStyle/>
        <a:p>
          <a:endParaRPr lang="en-US"/>
        </a:p>
      </dgm:t>
    </dgm:pt>
    <dgm:pt modelId="{7FA419FF-382A-4F20-A78F-B1943A09FD9D}">
      <dgm:prSet custT="1"/>
      <dgm:spPr>
        <a:solidFill>
          <a:srgbClr val="44546A">
            <a:lumMod val="20000"/>
            <a:lumOff val="80000"/>
            <a:alpha val="40000"/>
          </a:srgbClr>
        </a:solidFill>
        <a:ln w="6350" cap="flat" cmpd="sng" algn="ctr">
          <a:solidFill>
            <a:srgbClr val="4472C4">
              <a:hueOff val="0"/>
              <a:satOff val="0"/>
              <a:lumOff val="0"/>
              <a:alphaOff val="0"/>
            </a:srgbClr>
          </a:solidFill>
          <a:prstDash val="solid"/>
          <a:miter lim="800000"/>
        </a:ln>
        <a:effectLst/>
      </dgm:spPr>
      <dgm:t>
        <a:bodyPr spcFirstLastPara="0" vert="horz" wrap="square" lIns="675383" tIns="76200" rIns="76200" bIns="76200" numCol="1" spcCol="1270" anchor="ctr" anchorCtr="0"/>
        <a:lstStyle/>
        <a:p>
          <a:pPr marL="0" lvl="0" indent="0" algn="l" defTabSz="889000">
            <a:lnSpc>
              <a:spcPct val="90000"/>
            </a:lnSpc>
            <a:spcBef>
              <a:spcPct val="0"/>
            </a:spcBef>
            <a:spcAft>
              <a:spcPct val="35000"/>
            </a:spcAft>
            <a:buNone/>
          </a:pPr>
          <a:r>
            <a:rPr lang="en-US" sz="2000" kern="1200">
              <a:solidFill>
                <a:prstClr val="black">
                  <a:hueOff val="0"/>
                  <a:satOff val="0"/>
                  <a:lumOff val="0"/>
                  <a:alphaOff val="0"/>
                </a:prstClr>
              </a:solidFill>
              <a:latin typeface="Calibri" panose="020F0502020204030204"/>
              <a:ea typeface="+mn-ea"/>
              <a:cs typeface="+mn-cs"/>
            </a:rPr>
            <a:t>Transportation Demand</a:t>
          </a:r>
        </a:p>
      </dgm:t>
    </dgm:pt>
    <dgm:pt modelId="{30EC6EB3-7DE5-455B-9972-82B76F06AA8D}" type="parTrans" cxnId="{BF639A3F-2C71-46ED-9811-928DE46680AD}">
      <dgm:prSet/>
      <dgm:spPr/>
      <dgm:t>
        <a:bodyPr/>
        <a:lstStyle/>
        <a:p>
          <a:endParaRPr lang="en-US"/>
        </a:p>
      </dgm:t>
    </dgm:pt>
    <dgm:pt modelId="{A26B43E8-9A0A-460B-A01A-F0B8F8EC4842}" type="sibTrans" cxnId="{BF639A3F-2C71-46ED-9811-928DE46680AD}">
      <dgm:prSet/>
      <dgm:spPr/>
      <dgm:t>
        <a:bodyPr/>
        <a:lstStyle/>
        <a:p>
          <a:endParaRPr lang="en-US"/>
        </a:p>
      </dgm:t>
    </dgm:pt>
    <dgm:pt modelId="{1CDF6EF4-839D-4D9C-A0B7-3FB096E47FFE}">
      <dgm:prSet custT="1"/>
      <dgm:spPr>
        <a:solidFill>
          <a:srgbClr val="44546A">
            <a:lumMod val="20000"/>
            <a:lumOff val="80000"/>
            <a:alpha val="40000"/>
          </a:srgbClr>
        </a:solidFill>
        <a:ln w="6350" cap="flat" cmpd="sng" algn="ctr">
          <a:solidFill>
            <a:srgbClr val="4472C4">
              <a:hueOff val="0"/>
              <a:satOff val="0"/>
              <a:lumOff val="0"/>
              <a:alphaOff val="0"/>
            </a:srgbClr>
          </a:solidFill>
          <a:prstDash val="solid"/>
          <a:miter lim="800000"/>
        </a:ln>
        <a:effectLst/>
      </dgm:spPr>
      <dgm:t>
        <a:bodyPr spcFirstLastPara="0" vert="horz" wrap="square" lIns="675383" tIns="76200" rIns="76200" bIns="76200" numCol="1" spcCol="1270" anchor="ctr" anchorCtr="0"/>
        <a:lstStyle/>
        <a:p>
          <a:pPr marL="0" lvl="0" indent="0" algn="l" defTabSz="889000">
            <a:lnSpc>
              <a:spcPct val="90000"/>
            </a:lnSpc>
            <a:spcBef>
              <a:spcPct val="0"/>
            </a:spcBef>
            <a:spcAft>
              <a:spcPct val="35000"/>
            </a:spcAft>
            <a:buNone/>
          </a:pPr>
          <a:r>
            <a:rPr lang="en-US" sz="2000" kern="1200" dirty="0">
              <a:solidFill>
                <a:prstClr val="black">
                  <a:hueOff val="0"/>
                  <a:satOff val="0"/>
                  <a:lumOff val="0"/>
                  <a:alphaOff val="0"/>
                </a:prstClr>
              </a:solidFill>
              <a:latin typeface="Calibri" panose="020F0502020204030204"/>
              <a:ea typeface="+mn-ea"/>
              <a:cs typeface="+mn-cs"/>
            </a:rPr>
            <a:t>System Linkage</a:t>
          </a:r>
        </a:p>
      </dgm:t>
    </dgm:pt>
    <dgm:pt modelId="{7C024342-C527-4AC0-90A4-81195F4DEED8}" type="parTrans" cxnId="{C19D2D3A-FEA9-4AC0-917C-4F0EDCFDEE17}">
      <dgm:prSet/>
      <dgm:spPr/>
      <dgm:t>
        <a:bodyPr/>
        <a:lstStyle/>
        <a:p>
          <a:endParaRPr lang="en-US"/>
        </a:p>
      </dgm:t>
    </dgm:pt>
    <dgm:pt modelId="{F64F46AA-0A9C-42C2-BC3D-A5F0487442DA}" type="sibTrans" cxnId="{C19D2D3A-FEA9-4AC0-917C-4F0EDCFDEE17}">
      <dgm:prSet/>
      <dgm:spPr/>
      <dgm:t>
        <a:bodyPr/>
        <a:lstStyle/>
        <a:p>
          <a:endParaRPr lang="en-US"/>
        </a:p>
      </dgm:t>
    </dgm:pt>
    <dgm:pt modelId="{ED713379-307A-438B-A3FE-B6233331D80F}">
      <dgm:prSet/>
      <dgm:spPr>
        <a:solidFill>
          <a:srgbClr val="44546A">
            <a:lumMod val="20000"/>
            <a:lumOff val="80000"/>
            <a:alpha val="40000"/>
          </a:srgbClr>
        </a:solidFill>
        <a:ln w="6350" cap="flat" cmpd="sng" algn="ctr">
          <a:solidFill>
            <a:srgbClr val="4472C4">
              <a:hueOff val="0"/>
              <a:satOff val="0"/>
              <a:lumOff val="0"/>
              <a:alphaOff val="0"/>
            </a:srgbClr>
          </a:solidFill>
          <a:prstDash val="solid"/>
          <a:miter lim="800000"/>
        </a:ln>
        <a:effectLst/>
      </dgm:spPr>
      <dgm:t>
        <a:bodyPr spcFirstLastPara="0" vert="horz" wrap="square" lIns="675383" tIns="76200" rIns="76200" bIns="76200" numCol="1" spcCol="1270" anchor="ctr" anchorCtr="0"/>
        <a:lstStyle/>
        <a:p>
          <a:r>
            <a:rPr lang="en-US" dirty="0"/>
            <a:t>Social Demands or Economic Development</a:t>
          </a:r>
        </a:p>
      </dgm:t>
    </dgm:pt>
    <dgm:pt modelId="{8348A10F-6635-4AA5-BB77-A351297E689A}" type="parTrans" cxnId="{ADBE4F2A-E5FF-4D42-9A65-87BB757AC864}">
      <dgm:prSet/>
      <dgm:spPr/>
      <dgm:t>
        <a:bodyPr/>
        <a:lstStyle/>
        <a:p>
          <a:endParaRPr lang="en-US"/>
        </a:p>
      </dgm:t>
    </dgm:pt>
    <dgm:pt modelId="{E21F75D4-1BD6-4906-B26C-1A6A9EF19CEE}" type="sibTrans" cxnId="{ADBE4F2A-E5FF-4D42-9A65-87BB757AC864}">
      <dgm:prSet/>
      <dgm:spPr/>
      <dgm:t>
        <a:bodyPr/>
        <a:lstStyle/>
        <a:p>
          <a:endParaRPr lang="en-US"/>
        </a:p>
      </dgm:t>
    </dgm:pt>
    <dgm:pt modelId="{D60B33F7-EB59-470C-ADF2-D34EE15D783A}">
      <dgm:prSet custT="1"/>
      <dgm:spPr>
        <a:solidFill>
          <a:srgbClr val="44546A">
            <a:lumMod val="20000"/>
            <a:lumOff val="80000"/>
            <a:alpha val="40000"/>
          </a:srgbClr>
        </a:solidFill>
        <a:ln w="6350" cap="flat" cmpd="sng" algn="ctr">
          <a:solidFill>
            <a:srgbClr val="4472C4">
              <a:hueOff val="0"/>
              <a:satOff val="0"/>
              <a:lumOff val="0"/>
              <a:alphaOff val="0"/>
            </a:srgbClr>
          </a:solidFill>
          <a:prstDash val="solid"/>
          <a:miter lim="800000"/>
        </a:ln>
        <a:effectLst/>
      </dgm:spPr>
      <dgm:t>
        <a:bodyPr spcFirstLastPara="0" vert="horz" wrap="square" lIns="675383" tIns="76200" rIns="76200" bIns="76200" numCol="1" spcCol="1270" anchor="ctr" anchorCtr="0"/>
        <a:lstStyle/>
        <a:p>
          <a:pPr marL="0" lvl="0" indent="0" algn="l" defTabSz="889000">
            <a:lnSpc>
              <a:spcPct val="90000"/>
            </a:lnSpc>
            <a:spcBef>
              <a:spcPct val="0"/>
            </a:spcBef>
            <a:spcAft>
              <a:spcPct val="35000"/>
            </a:spcAft>
            <a:buNone/>
          </a:pPr>
          <a:r>
            <a:rPr lang="en-US" sz="2000" kern="1200">
              <a:solidFill>
                <a:prstClr val="black">
                  <a:hueOff val="0"/>
                  <a:satOff val="0"/>
                  <a:lumOff val="0"/>
                  <a:alphaOff val="0"/>
                </a:prstClr>
              </a:solidFill>
              <a:latin typeface="Calibri" panose="020F0502020204030204"/>
              <a:ea typeface="+mn-ea"/>
              <a:cs typeface="+mn-cs"/>
            </a:rPr>
            <a:t>Modal Interrelationships</a:t>
          </a:r>
        </a:p>
      </dgm:t>
    </dgm:pt>
    <dgm:pt modelId="{96E819A9-FC9F-46DF-8997-7C616A15F13A}" type="parTrans" cxnId="{28E7E4E7-8ADE-4802-A57A-BC04C064BABF}">
      <dgm:prSet/>
      <dgm:spPr/>
      <dgm:t>
        <a:bodyPr/>
        <a:lstStyle/>
        <a:p>
          <a:endParaRPr lang="en-US"/>
        </a:p>
      </dgm:t>
    </dgm:pt>
    <dgm:pt modelId="{F04173CA-9CD2-4283-8BA5-A834CFC21E87}" type="sibTrans" cxnId="{28E7E4E7-8ADE-4802-A57A-BC04C064BABF}">
      <dgm:prSet/>
      <dgm:spPr/>
      <dgm:t>
        <a:bodyPr/>
        <a:lstStyle/>
        <a:p>
          <a:endParaRPr lang="en-US"/>
        </a:p>
      </dgm:t>
    </dgm:pt>
    <dgm:pt modelId="{03D78289-422D-4DE8-8AE0-29E80B607185}">
      <dgm:prSet custT="1"/>
      <dgm:spPr>
        <a:solidFill>
          <a:srgbClr val="44546A">
            <a:lumMod val="20000"/>
            <a:lumOff val="80000"/>
            <a:alpha val="40000"/>
          </a:srgbClr>
        </a:solidFill>
        <a:ln w="6350" cap="flat" cmpd="sng" algn="ctr">
          <a:solidFill>
            <a:srgbClr val="4472C4">
              <a:hueOff val="0"/>
              <a:satOff val="0"/>
              <a:lumOff val="0"/>
              <a:alphaOff val="0"/>
            </a:srgbClr>
          </a:solidFill>
          <a:prstDash val="solid"/>
          <a:miter lim="800000"/>
        </a:ln>
        <a:effectLst/>
      </dgm:spPr>
      <dgm:t>
        <a:bodyPr spcFirstLastPara="0" vert="horz" wrap="square" lIns="675383" tIns="76200" rIns="76200" bIns="76200" numCol="1" spcCol="1270" anchor="ctr" anchorCtr="0"/>
        <a:lstStyle/>
        <a:p>
          <a:pPr marL="0" lvl="0" indent="0" algn="l" defTabSz="889000">
            <a:lnSpc>
              <a:spcPct val="90000"/>
            </a:lnSpc>
            <a:spcBef>
              <a:spcPct val="0"/>
            </a:spcBef>
            <a:spcAft>
              <a:spcPct val="35000"/>
            </a:spcAft>
            <a:buNone/>
          </a:pPr>
          <a:r>
            <a:rPr lang="en-US" sz="2000" kern="1200" dirty="0">
              <a:solidFill>
                <a:prstClr val="black">
                  <a:hueOff val="0"/>
                  <a:satOff val="0"/>
                  <a:lumOff val="0"/>
                  <a:alphaOff val="0"/>
                </a:prstClr>
              </a:solidFill>
              <a:latin typeface="Calibri" panose="020F0502020204030204"/>
              <a:ea typeface="+mn-ea"/>
              <a:cs typeface="+mn-cs"/>
            </a:rPr>
            <a:t>Roadway Deficiencies</a:t>
          </a:r>
        </a:p>
      </dgm:t>
    </dgm:pt>
    <dgm:pt modelId="{D5D301B9-3C2C-4098-B9BE-213231DC1468}" type="parTrans" cxnId="{27E53511-DFBA-4488-B686-A56779C5E99C}">
      <dgm:prSet/>
      <dgm:spPr/>
      <dgm:t>
        <a:bodyPr/>
        <a:lstStyle/>
        <a:p>
          <a:endParaRPr lang="en-US"/>
        </a:p>
      </dgm:t>
    </dgm:pt>
    <dgm:pt modelId="{75E3C282-2280-493A-9EE7-86479FFF46A2}" type="sibTrans" cxnId="{27E53511-DFBA-4488-B686-A56779C5E99C}">
      <dgm:prSet/>
      <dgm:spPr/>
      <dgm:t>
        <a:bodyPr/>
        <a:lstStyle/>
        <a:p>
          <a:endParaRPr lang="en-US"/>
        </a:p>
      </dgm:t>
    </dgm:pt>
    <dgm:pt modelId="{F9124FC2-5896-4040-8CD0-F811FF8807FA}">
      <dgm:prSet custT="1"/>
      <dgm:spPr>
        <a:solidFill>
          <a:srgbClr val="44546A">
            <a:lumMod val="20000"/>
            <a:lumOff val="80000"/>
            <a:alpha val="40000"/>
          </a:srgbClr>
        </a:solidFill>
        <a:ln w="6350" cap="flat" cmpd="sng" algn="ctr">
          <a:solidFill>
            <a:srgbClr val="4472C4">
              <a:hueOff val="0"/>
              <a:satOff val="0"/>
              <a:lumOff val="0"/>
              <a:alphaOff val="0"/>
            </a:srgbClr>
          </a:solidFill>
          <a:prstDash val="solid"/>
          <a:miter lim="800000"/>
        </a:ln>
        <a:effectLst/>
      </dgm:spPr>
      <dgm:t>
        <a:bodyPr spcFirstLastPara="0" vert="horz" wrap="square" lIns="675383" tIns="76200" rIns="76200" bIns="76200" numCol="1" spcCol="1270" anchor="ctr" anchorCtr="0"/>
        <a:lstStyle/>
        <a:p>
          <a:pPr marL="0" lvl="0" indent="0" algn="l" defTabSz="889000">
            <a:lnSpc>
              <a:spcPct val="90000"/>
            </a:lnSpc>
            <a:spcBef>
              <a:spcPct val="0"/>
            </a:spcBef>
            <a:spcAft>
              <a:spcPct val="35000"/>
            </a:spcAft>
            <a:buNone/>
          </a:pPr>
          <a:r>
            <a:rPr lang="en-US" sz="2000" kern="1200" dirty="0">
              <a:solidFill>
                <a:prstClr val="black">
                  <a:hueOff val="0"/>
                  <a:satOff val="0"/>
                  <a:lumOff val="0"/>
                  <a:alphaOff val="0"/>
                </a:prstClr>
              </a:solidFill>
              <a:latin typeface="Calibri" panose="020F0502020204030204"/>
              <a:ea typeface="+mn-ea"/>
              <a:cs typeface="+mn-cs"/>
            </a:rPr>
            <a:t>Legislation</a:t>
          </a:r>
        </a:p>
      </dgm:t>
    </dgm:pt>
    <dgm:pt modelId="{BA7BD32C-1940-446D-AE99-09ABDD2A1B57}" type="parTrans" cxnId="{5EACB8EC-9B94-4696-A758-ACBC8F38EE70}">
      <dgm:prSet/>
      <dgm:spPr/>
      <dgm:t>
        <a:bodyPr/>
        <a:lstStyle/>
        <a:p>
          <a:endParaRPr lang="en-US"/>
        </a:p>
      </dgm:t>
    </dgm:pt>
    <dgm:pt modelId="{8339521D-444B-408E-B0D3-1744998E9CE9}" type="sibTrans" cxnId="{5EACB8EC-9B94-4696-A758-ACBC8F38EE70}">
      <dgm:prSet/>
      <dgm:spPr/>
      <dgm:t>
        <a:bodyPr/>
        <a:lstStyle/>
        <a:p>
          <a:endParaRPr lang="en-US"/>
        </a:p>
      </dgm:t>
    </dgm:pt>
    <dgm:pt modelId="{B0368D95-7CF6-4232-8CAB-2A514BAB48E0}" type="pres">
      <dgm:prSet presAssocID="{8F31FDD6-EF94-4930-BBA9-EBAEBB1EDE6D}" presName="Name0" presStyleCnt="0">
        <dgm:presLayoutVars>
          <dgm:dir/>
          <dgm:resizeHandles val="exact"/>
        </dgm:presLayoutVars>
      </dgm:prSet>
      <dgm:spPr/>
    </dgm:pt>
    <dgm:pt modelId="{576300F4-683B-496E-8904-2722005983E0}" type="pres">
      <dgm:prSet presAssocID="{584711E9-D288-4C9C-A3CB-4114312F398E}" presName="composite" presStyleCnt="0"/>
      <dgm:spPr/>
    </dgm:pt>
    <dgm:pt modelId="{916DD945-6BA4-40F3-99DD-A2052158904E}" type="pres">
      <dgm:prSet presAssocID="{584711E9-D288-4C9C-A3CB-4114312F398E}" presName="rect1" presStyleLbl="trAlignAcc1" presStyleIdx="0" presStyleCnt="9">
        <dgm:presLayoutVars>
          <dgm:bulletEnabled val="1"/>
        </dgm:presLayoutVars>
      </dgm:prSet>
      <dgm:spPr/>
    </dgm:pt>
    <dgm:pt modelId="{2414F15D-2B26-4AE4-B356-E091275B3C78}" type="pres">
      <dgm:prSet presAssocID="{584711E9-D288-4C9C-A3CB-4114312F398E}" presName="rect2" presStyleLbl="fgImgPlace1" presStyleIdx="0" presStyleCnt="9"/>
      <dgm:spPr>
        <a:blipFill>
          <a:blip xmlns:r="http://schemas.openxmlformats.org/officeDocument/2006/relationships" r:embed="rId1">
            <a:extLst>
              <a:ext uri="{28A0092B-C50C-407E-A947-70E740481C1C}">
                <a14:useLocalDpi xmlns:a14="http://schemas.microsoft.com/office/drawing/2010/main" val="0"/>
              </a:ext>
              <a:ext uri="{837473B0-CC2E-450A-ABE3-18F120FF3D39}">
                <a1611:picAttrSrcUrl xmlns:a1611="http://schemas.microsoft.com/office/drawing/2016/11/main" r:id="rId2"/>
              </a:ext>
            </a:extLst>
          </a:blip>
          <a:srcRect/>
          <a:stretch>
            <a:fillRect l="-47000" r="-47000"/>
          </a:stretch>
        </a:blipFill>
        <a:ln>
          <a:solidFill>
            <a:schemeClr val="accent6"/>
          </a:solidFill>
        </a:ln>
      </dgm:spPr>
    </dgm:pt>
    <dgm:pt modelId="{5EE86818-D0B6-4D83-A8BD-A0CCA83A6BB6}" type="pres">
      <dgm:prSet presAssocID="{529B82FB-D8B0-44D9-AD97-B5FE2DB4EFA5}" presName="sibTrans" presStyleCnt="0"/>
      <dgm:spPr/>
    </dgm:pt>
    <dgm:pt modelId="{103864FB-C413-4C52-B881-EA26CF708413}" type="pres">
      <dgm:prSet presAssocID="{D68ECB68-412A-4390-AE34-5D5E9A7B5DA2}" presName="composite" presStyleCnt="0"/>
      <dgm:spPr/>
    </dgm:pt>
    <dgm:pt modelId="{8CC7B99A-60EF-4DB7-A732-2E0F26E2D27B}" type="pres">
      <dgm:prSet presAssocID="{D68ECB68-412A-4390-AE34-5D5E9A7B5DA2}" presName="rect1" presStyleLbl="trAlignAcc1" presStyleIdx="1" presStyleCnt="9">
        <dgm:presLayoutVars>
          <dgm:bulletEnabled val="1"/>
        </dgm:presLayoutVars>
      </dgm:prSet>
      <dgm:spPr>
        <a:xfrm>
          <a:off x="4379943" y="146990"/>
          <a:ext cx="3190785" cy="997120"/>
        </a:xfrm>
        <a:prstGeom prst="rect">
          <a:avLst/>
        </a:prstGeom>
      </dgm:spPr>
    </dgm:pt>
    <dgm:pt modelId="{86579092-EB22-4D71-9702-400AF48E7A50}" type="pres">
      <dgm:prSet presAssocID="{D68ECB68-412A-4390-AE34-5D5E9A7B5DA2}" presName="rect2" presStyleLbl="fgImgPlace1" presStyleIdx="1" presStyleCnt="9"/>
      <dgm:spPr>
        <a:blipFill>
          <a:blip xmlns:r="http://schemas.openxmlformats.org/officeDocument/2006/relationships" r:embed="rId3" cstate="print">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a:stretch>
            <a:fillRect l="-15000" r="-15000"/>
          </a:stretch>
        </a:blipFill>
        <a:ln>
          <a:solidFill>
            <a:schemeClr val="accent6"/>
          </a:solidFill>
        </a:ln>
      </dgm:spPr>
    </dgm:pt>
    <dgm:pt modelId="{8E7FABAE-6297-43BD-834B-8D7CA01D3BE3}" type="pres">
      <dgm:prSet presAssocID="{537A1A0B-1D79-4E88-9412-9BED2CD14FE9}" presName="sibTrans" presStyleCnt="0"/>
      <dgm:spPr/>
    </dgm:pt>
    <dgm:pt modelId="{F837350D-0B24-40F2-8CA5-B8CA666207A3}" type="pres">
      <dgm:prSet presAssocID="{26FE50C3-AC6B-477E-B65C-168DF614BAC9}" presName="composite" presStyleCnt="0"/>
      <dgm:spPr/>
    </dgm:pt>
    <dgm:pt modelId="{8AB27832-BEC2-4D34-B47E-18F1CC018474}" type="pres">
      <dgm:prSet presAssocID="{26FE50C3-AC6B-477E-B65C-168DF614BAC9}" presName="rect1" presStyleLbl="trAlignAcc1" presStyleIdx="2" presStyleCnt="9">
        <dgm:presLayoutVars>
          <dgm:bulletEnabled val="1"/>
        </dgm:presLayoutVars>
      </dgm:prSet>
      <dgm:spPr>
        <a:xfrm>
          <a:off x="7817793" y="146990"/>
          <a:ext cx="3190785" cy="997120"/>
        </a:xfrm>
        <a:prstGeom prst="rect">
          <a:avLst/>
        </a:prstGeom>
      </dgm:spPr>
    </dgm:pt>
    <dgm:pt modelId="{80827888-67AE-4BD1-8A72-5C5D4E38D7A2}" type="pres">
      <dgm:prSet presAssocID="{26FE50C3-AC6B-477E-B65C-168DF614BAC9}" presName="rect2" presStyleLbl="fgImgPlace1" presStyleIdx="2" presStyleCnt="9"/>
      <dgm:spPr>
        <a:blipFill>
          <a:blip xmlns:r="http://schemas.openxmlformats.org/officeDocument/2006/relationships" r:embed="rId5" cstate="print">
            <a:extLst>
              <a:ext uri="{28A0092B-C50C-407E-A947-70E740481C1C}">
                <a14:useLocalDpi xmlns:a14="http://schemas.microsoft.com/office/drawing/2010/main" val="0"/>
              </a:ext>
              <a:ext uri="{837473B0-CC2E-450A-ABE3-18F120FF3D39}">
                <a1611:picAttrSrcUrl xmlns:a1611="http://schemas.microsoft.com/office/drawing/2016/11/main" r:id="rId6"/>
              </a:ext>
            </a:extLst>
          </a:blip>
          <a:srcRect/>
          <a:stretch>
            <a:fillRect l="-63000" r="-63000"/>
          </a:stretch>
        </a:blipFill>
        <a:ln>
          <a:solidFill>
            <a:schemeClr val="accent6"/>
          </a:solidFill>
        </a:ln>
      </dgm:spPr>
    </dgm:pt>
    <dgm:pt modelId="{C1400517-9DFB-4C17-9104-62F9FF494439}" type="pres">
      <dgm:prSet presAssocID="{37001591-C93A-4C20-8927-A9CC93806EF1}" presName="sibTrans" presStyleCnt="0"/>
      <dgm:spPr/>
    </dgm:pt>
    <dgm:pt modelId="{042B9201-6EC7-4DFE-858D-50021748F02D}" type="pres">
      <dgm:prSet presAssocID="{7FA419FF-382A-4F20-A78F-B1943A09FD9D}" presName="composite" presStyleCnt="0"/>
      <dgm:spPr/>
    </dgm:pt>
    <dgm:pt modelId="{00873D89-F1C2-4624-A00C-DAD904C46B62}" type="pres">
      <dgm:prSet presAssocID="{7FA419FF-382A-4F20-A78F-B1943A09FD9D}" presName="rect1" presStyleLbl="trAlignAcc1" presStyleIdx="3" presStyleCnt="9">
        <dgm:presLayoutVars>
          <dgm:bulletEnabled val="1"/>
        </dgm:presLayoutVars>
      </dgm:prSet>
      <dgm:spPr>
        <a:xfrm>
          <a:off x="984699" y="1414677"/>
          <a:ext cx="3097849" cy="968078"/>
        </a:xfrm>
        <a:prstGeom prst="rect">
          <a:avLst/>
        </a:prstGeom>
      </dgm:spPr>
    </dgm:pt>
    <dgm:pt modelId="{63EAA83F-16D8-40E5-8992-9A9A8671E52C}" type="pres">
      <dgm:prSet presAssocID="{7FA419FF-382A-4F20-A78F-B1943A09FD9D}" presName="rect2" presStyleLbl="fgImgPlace1" presStyleIdx="3" presStyleCnt="9"/>
      <dgm:spPr>
        <a:blipFill>
          <a:blip xmlns:r="http://schemas.openxmlformats.org/officeDocument/2006/relationships" r:embed="rId7" cstate="print">
            <a:extLst>
              <a:ext uri="{28A0092B-C50C-407E-A947-70E740481C1C}">
                <a14:useLocalDpi xmlns:a14="http://schemas.microsoft.com/office/drawing/2010/main" val="0"/>
              </a:ext>
              <a:ext uri="{837473B0-CC2E-450A-ABE3-18F120FF3D39}">
                <a1611:picAttrSrcUrl xmlns:a1611="http://schemas.microsoft.com/office/drawing/2016/11/main" r:id="rId8"/>
              </a:ext>
            </a:extLst>
          </a:blip>
          <a:srcRect/>
          <a:stretch>
            <a:fillRect l="-8000" r="-8000"/>
          </a:stretch>
        </a:blipFill>
        <a:ln>
          <a:solidFill>
            <a:schemeClr val="accent6"/>
          </a:solidFill>
        </a:ln>
      </dgm:spPr>
    </dgm:pt>
    <dgm:pt modelId="{531C5493-D615-45DA-BF4E-86854D81DE57}" type="pres">
      <dgm:prSet presAssocID="{A26B43E8-9A0A-460B-A01A-F0B8F8EC4842}" presName="sibTrans" presStyleCnt="0"/>
      <dgm:spPr/>
    </dgm:pt>
    <dgm:pt modelId="{B3A7426D-8404-4957-BDED-FE0405952108}" type="pres">
      <dgm:prSet presAssocID="{1CDF6EF4-839D-4D9C-A0B7-3FB096E47FFE}" presName="composite" presStyleCnt="0"/>
      <dgm:spPr/>
    </dgm:pt>
    <dgm:pt modelId="{D8B44F92-5E52-457B-9361-60F4DF7B7A1A}" type="pres">
      <dgm:prSet presAssocID="{1CDF6EF4-839D-4D9C-A0B7-3FB096E47FFE}" presName="rect1" presStyleLbl="trAlignAcc1" presStyleIdx="4" presStyleCnt="9">
        <dgm:presLayoutVars>
          <dgm:bulletEnabled val="1"/>
        </dgm:presLayoutVars>
      </dgm:prSet>
      <dgm:spPr>
        <a:xfrm>
          <a:off x="4329613" y="1402254"/>
          <a:ext cx="3190785" cy="997120"/>
        </a:xfrm>
        <a:prstGeom prst="rect">
          <a:avLst/>
        </a:prstGeom>
      </dgm:spPr>
    </dgm:pt>
    <dgm:pt modelId="{B7688A5F-7BB2-45D5-9FC5-F375F3E92925}" type="pres">
      <dgm:prSet presAssocID="{1CDF6EF4-839D-4D9C-A0B7-3FB096E47FFE}" presName="rect2" presStyleLbl="fgImgPlace1" presStyleIdx="4" presStyleCnt="9"/>
      <dgm:spPr>
        <a:blipFill>
          <a:blip xmlns:r="http://schemas.openxmlformats.org/officeDocument/2006/relationships" r:embed="rId9" cstate="print">
            <a:extLst>
              <a:ext uri="{28A0092B-C50C-407E-A947-70E740481C1C}">
                <a14:useLocalDpi xmlns:a14="http://schemas.microsoft.com/office/drawing/2010/main" val="0"/>
              </a:ext>
              <a:ext uri="{837473B0-CC2E-450A-ABE3-18F120FF3D39}">
                <a1611:picAttrSrcUrl xmlns:a1611="http://schemas.microsoft.com/office/drawing/2016/11/main" r:id="rId10"/>
              </a:ext>
            </a:extLst>
          </a:blip>
          <a:srcRect/>
          <a:stretch>
            <a:fillRect l="-111000" r="-111000"/>
          </a:stretch>
        </a:blipFill>
        <a:ln>
          <a:solidFill>
            <a:schemeClr val="accent6"/>
          </a:solidFill>
        </a:ln>
      </dgm:spPr>
    </dgm:pt>
    <dgm:pt modelId="{5DBF9993-50DB-4431-9AC5-932BC30C108B}" type="pres">
      <dgm:prSet presAssocID="{F64F46AA-0A9C-42C2-BC3D-A5F0487442DA}" presName="sibTrans" presStyleCnt="0"/>
      <dgm:spPr/>
    </dgm:pt>
    <dgm:pt modelId="{D548B37A-03BA-47EA-A405-C8F187348407}" type="pres">
      <dgm:prSet presAssocID="{ED713379-307A-438B-A3FE-B6233331D80F}" presName="composite" presStyleCnt="0"/>
      <dgm:spPr/>
    </dgm:pt>
    <dgm:pt modelId="{2E8821F5-4A44-4957-8755-95A7FCF27068}" type="pres">
      <dgm:prSet presAssocID="{ED713379-307A-438B-A3FE-B6233331D80F}" presName="rect1" presStyleLbl="trAlignAcc1" presStyleIdx="5" presStyleCnt="9">
        <dgm:presLayoutVars>
          <dgm:bulletEnabled val="1"/>
        </dgm:presLayoutVars>
      </dgm:prSet>
      <dgm:spPr>
        <a:xfrm>
          <a:off x="7771316" y="1402254"/>
          <a:ext cx="3190785" cy="997120"/>
        </a:xfrm>
        <a:prstGeom prst="rect">
          <a:avLst/>
        </a:prstGeom>
      </dgm:spPr>
    </dgm:pt>
    <dgm:pt modelId="{6F199F89-2FE2-4866-8402-7EFFC5D60169}" type="pres">
      <dgm:prSet presAssocID="{ED713379-307A-438B-A3FE-B6233331D80F}" presName="rect2" presStyleLbl="fgImgPlace1" presStyleIdx="5" presStyleCnt="9" custScaleX="101104"/>
      <dgm:spPr>
        <a:blipFill>
          <a:blip xmlns:r="http://schemas.openxmlformats.org/officeDocument/2006/relationships" r:embed="rId11" cstate="print">
            <a:duotone>
              <a:prstClr val="black"/>
              <a:schemeClr val="accent6">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12"/>
              </a:ext>
            </a:extLst>
          </a:blip>
          <a:srcRect/>
          <a:stretch>
            <a:fillRect l="-18000" r="-18000"/>
          </a:stretch>
        </a:blipFill>
        <a:ln>
          <a:solidFill>
            <a:schemeClr val="accent6"/>
          </a:solidFill>
        </a:ln>
      </dgm:spPr>
    </dgm:pt>
    <dgm:pt modelId="{5168B055-B7BA-4C67-8BD0-A2C83AC302CE}" type="pres">
      <dgm:prSet presAssocID="{E21F75D4-1BD6-4906-B26C-1A6A9EF19CEE}" presName="sibTrans" presStyleCnt="0"/>
      <dgm:spPr/>
    </dgm:pt>
    <dgm:pt modelId="{36EE6A1E-FB83-4F85-9624-8B2CA2AC247A}" type="pres">
      <dgm:prSet presAssocID="{D60B33F7-EB59-470C-ADF2-D34EE15D783A}" presName="composite" presStyleCnt="0"/>
      <dgm:spPr/>
    </dgm:pt>
    <dgm:pt modelId="{60C94F40-FCA2-4E55-B1C7-89491CB1596D}" type="pres">
      <dgm:prSet presAssocID="{D60B33F7-EB59-470C-ADF2-D34EE15D783A}" presName="rect1" presStyleLbl="trAlignAcc1" presStyleIdx="6" presStyleCnt="9">
        <dgm:presLayoutVars>
          <dgm:bulletEnabled val="1"/>
        </dgm:presLayoutVars>
      </dgm:prSet>
      <dgm:spPr>
        <a:xfrm>
          <a:off x="942094" y="2657517"/>
          <a:ext cx="3190785" cy="997120"/>
        </a:xfrm>
        <a:prstGeom prst="rect">
          <a:avLst/>
        </a:prstGeom>
      </dgm:spPr>
    </dgm:pt>
    <dgm:pt modelId="{D05E8BA7-C992-4C87-BD82-2AE0C056C6B8}" type="pres">
      <dgm:prSet presAssocID="{D60B33F7-EB59-470C-ADF2-D34EE15D783A}" presName="rect2" presStyleLbl="fgImgPlace1" presStyleIdx="6" presStyleCnt="9"/>
      <dgm:spPr>
        <a:blipFill>
          <a:blip xmlns:r="http://schemas.openxmlformats.org/officeDocument/2006/relationships" r:embed="rId13">
            <a:extLst>
              <a:ext uri="{28A0092B-C50C-407E-A947-70E740481C1C}">
                <a14:useLocalDpi xmlns:a14="http://schemas.microsoft.com/office/drawing/2010/main" val="0"/>
              </a:ext>
              <a:ext uri="{837473B0-CC2E-450A-ABE3-18F120FF3D39}">
                <a1611:picAttrSrcUrl xmlns:a1611="http://schemas.microsoft.com/office/drawing/2016/11/main" r:id="rId14"/>
              </a:ext>
            </a:extLst>
          </a:blip>
          <a:srcRect/>
          <a:stretch>
            <a:fillRect l="-61000" r="-61000"/>
          </a:stretch>
        </a:blipFill>
        <a:ln>
          <a:solidFill>
            <a:schemeClr val="accent6"/>
          </a:solidFill>
        </a:ln>
      </dgm:spPr>
    </dgm:pt>
    <dgm:pt modelId="{13FF6A10-17F1-4CD4-9004-4AE75B368312}" type="pres">
      <dgm:prSet presAssocID="{F04173CA-9CD2-4283-8BA5-A834CFC21E87}" presName="sibTrans" presStyleCnt="0"/>
      <dgm:spPr/>
    </dgm:pt>
    <dgm:pt modelId="{DDC2E68D-167F-4590-9BEE-40C07B6A5D41}" type="pres">
      <dgm:prSet presAssocID="{03D78289-422D-4DE8-8AE0-29E80B607185}" presName="composite" presStyleCnt="0"/>
      <dgm:spPr/>
    </dgm:pt>
    <dgm:pt modelId="{5598CEE8-2E06-4A38-80CF-22F69D23017E}" type="pres">
      <dgm:prSet presAssocID="{03D78289-422D-4DE8-8AE0-29E80B607185}" presName="rect1" presStyleLbl="trAlignAcc1" presStyleIdx="7" presStyleCnt="9">
        <dgm:presLayoutVars>
          <dgm:bulletEnabled val="1"/>
        </dgm:presLayoutVars>
      </dgm:prSet>
      <dgm:spPr>
        <a:xfrm>
          <a:off x="4379943" y="2657517"/>
          <a:ext cx="3190785" cy="997120"/>
        </a:xfrm>
        <a:prstGeom prst="rect">
          <a:avLst/>
        </a:prstGeom>
      </dgm:spPr>
    </dgm:pt>
    <dgm:pt modelId="{2698A1C0-759C-47CB-80C8-90057C16C5C5}" type="pres">
      <dgm:prSet presAssocID="{03D78289-422D-4DE8-8AE0-29E80B607185}" presName="rect2" presStyleLbl="fgImgPlace1" presStyleIdx="7" presStyleCnt="9"/>
      <dgm:spPr>
        <a:blipFill>
          <a:blip xmlns:r="http://schemas.openxmlformats.org/officeDocument/2006/relationships" r:embed="rId15" cstate="print">
            <a:extLst>
              <a:ext uri="{28A0092B-C50C-407E-A947-70E740481C1C}">
                <a14:useLocalDpi xmlns:a14="http://schemas.microsoft.com/office/drawing/2010/main" val="0"/>
              </a:ext>
              <a:ext uri="{837473B0-CC2E-450A-ABE3-18F120FF3D39}">
                <a1611:picAttrSrcUrl xmlns:a1611="http://schemas.microsoft.com/office/drawing/2016/11/main" r:id="rId16"/>
              </a:ext>
            </a:extLst>
          </a:blip>
          <a:srcRect/>
          <a:stretch>
            <a:fillRect l="-89000" r="-89000"/>
          </a:stretch>
        </a:blipFill>
        <a:ln>
          <a:solidFill>
            <a:schemeClr val="accent6"/>
          </a:solidFill>
        </a:ln>
      </dgm:spPr>
    </dgm:pt>
    <dgm:pt modelId="{3AC58ABA-5194-4852-B26F-C9025E754D00}" type="pres">
      <dgm:prSet presAssocID="{75E3C282-2280-493A-9EE7-86479FFF46A2}" presName="sibTrans" presStyleCnt="0"/>
      <dgm:spPr/>
    </dgm:pt>
    <dgm:pt modelId="{7BE89CA3-1A0F-450E-8C44-8BF1F42C7B77}" type="pres">
      <dgm:prSet presAssocID="{F9124FC2-5896-4040-8CD0-F811FF8807FA}" presName="composite" presStyleCnt="0"/>
      <dgm:spPr/>
    </dgm:pt>
    <dgm:pt modelId="{CB2EF44E-E64C-4611-B725-4D70E00A94E0}" type="pres">
      <dgm:prSet presAssocID="{F9124FC2-5896-4040-8CD0-F811FF8807FA}" presName="rect1" presStyleLbl="trAlignAcc1" presStyleIdx="8" presStyleCnt="9">
        <dgm:presLayoutVars>
          <dgm:bulletEnabled val="1"/>
        </dgm:presLayoutVars>
      </dgm:prSet>
      <dgm:spPr>
        <a:xfrm>
          <a:off x="7817793" y="2657517"/>
          <a:ext cx="3190785" cy="997120"/>
        </a:xfrm>
        <a:prstGeom prst="rect">
          <a:avLst/>
        </a:prstGeom>
      </dgm:spPr>
    </dgm:pt>
    <dgm:pt modelId="{BC9978E7-298C-49CF-9A5F-ABFDECA05170}" type="pres">
      <dgm:prSet presAssocID="{F9124FC2-5896-4040-8CD0-F811FF8807FA}" presName="rect2" presStyleLbl="fgImgPlace1" presStyleIdx="8" presStyleCnt="9"/>
      <dgm:spPr>
        <a:blipFill>
          <a:blip xmlns:r="http://schemas.openxmlformats.org/officeDocument/2006/relationships" r:embed="rId17">
            <a:extLst>
              <a:ext uri="{28A0092B-C50C-407E-A947-70E740481C1C}">
                <a14:useLocalDpi xmlns:a14="http://schemas.microsoft.com/office/drawing/2010/main" val="0"/>
              </a:ext>
              <a:ext uri="{837473B0-CC2E-450A-ABE3-18F120FF3D39}">
                <a1611:picAttrSrcUrl xmlns:a1611="http://schemas.microsoft.com/office/drawing/2016/11/main" r:id="rId18"/>
              </a:ext>
            </a:extLst>
          </a:blip>
          <a:srcRect/>
          <a:stretch>
            <a:fillRect l="-25000" r="-25000"/>
          </a:stretch>
        </a:blipFill>
        <a:ln>
          <a:solidFill>
            <a:schemeClr val="accent6"/>
          </a:solidFill>
        </a:ln>
      </dgm:spPr>
    </dgm:pt>
  </dgm:ptLst>
  <dgm:cxnLst>
    <dgm:cxn modelId="{27E53511-DFBA-4488-B686-A56779C5E99C}" srcId="{8F31FDD6-EF94-4930-BBA9-EBAEBB1EDE6D}" destId="{03D78289-422D-4DE8-8AE0-29E80B607185}" srcOrd="7" destOrd="0" parTransId="{D5D301B9-3C2C-4098-B9BE-213231DC1468}" sibTransId="{75E3C282-2280-493A-9EE7-86479FFF46A2}"/>
    <dgm:cxn modelId="{ADBE4F2A-E5FF-4D42-9A65-87BB757AC864}" srcId="{8F31FDD6-EF94-4930-BBA9-EBAEBB1EDE6D}" destId="{ED713379-307A-438B-A3FE-B6233331D80F}" srcOrd="5" destOrd="0" parTransId="{8348A10F-6635-4AA5-BB77-A351297E689A}" sibTransId="{E21F75D4-1BD6-4906-B26C-1A6A9EF19CEE}"/>
    <dgm:cxn modelId="{C19D2D3A-FEA9-4AC0-917C-4F0EDCFDEE17}" srcId="{8F31FDD6-EF94-4930-BBA9-EBAEBB1EDE6D}" destId="{1CDF6EF4-839D-4D9C-A0B7-3FB096E47FFE}" srcOrd="4" destOrd="0" parTransId="{7C024342-C527-4AC0-90A4-81195F4DEED8}" sibTransId="{F64F46AA-0A9C-42C2-BC3D-A5F0487442DA}"/>
    <dgm:cxn modelId="{BF639A3F-2C71-46ED-9811-928DE46680AD}" srcId="{8F31FDD6-EF94-4930-BBA9-EBAEBB1EDE6D}" destId="{7FA419FF-382A-4F20-A78F-B1943A09FD9D}" srcOrd="3" destOrd="0" parTransId="{30EC6EB3-7DE5-455B-9972-82B76F06AA8D}" sibTransId="{A26B43E8-9A0A-460B-A01A-F0B8F8EC4842}"/>
    <dgm:cxn modelId="{81E3BC5D-B88A-452C-A9B5-9FBCE9E0A48B}" type="presOf" srcId="{ED713379-307A-438B-A3FE-B6233331D80F}" destId="{2E8821F5-4A44-4957-8755-95A7FCF27068}" srcOrd="0" destOrd="0" presId="urn:microsoft.com/office/officeart/2008/layout/PictureStrips"/>
    <dgm:cxn modelId="{AFFA325E-FD58-4938-AD70-6DBBEA7848C9}" type="presOf" srcId="{03D78289-422D-4DE8-8AE0-29E80B607185}" destId="{5598CEE8-2E06-4A38-80CF-22F69D23017E}" srcOrd="0" destOrd="0" presId="urn:microsoft.com/office/officeart/2008/layout/PictureStrips"/>
    <dgm:cxn modelId="{BDCF2547-A862-419A-8A9A-083DDAFC39D1}" type="presOf" srcId="{7FA419FF-382A-4F20-A78F-B1943A09FD9D}" destId="{00873D89-F1C2-4624-A00C-DAD904C46B62}" srcOrd="0" destOrd="0" presId="urn:microsoft.com/office/officeart/2008/layout/PictureStrips"/>
    <dgm:cxn modelId="{3424F269-3B03-4134-BB3D-5632560D9973}" type="presOf" srcId="{584711E9-D288-4C9C-A3CB-4114312F398E}" destId="{916DD945-6BA4-40F3-99DD-A2052158904E}" srcOrd="0" destOrd="0" presId="urn:microsoft.com/office/officeart/2008/layout/PictureStrips"/>
    <dgm:cxn modelId="{05312C8E-BFDB-4368-B152-30A821ECB2B4}" type="presOf" srcId="{1CDF6EF4-839D-4D9C-A0B7-3FB096E47FFE}" destId="{D8B44F92-5E52-457B-9361-60F4DF7B7A1A}" srcOrd="0" destOrd="0" presId="urn:microsoft.com/office/officeart/2008/layout/PictureStrips"/>
    <dgm:cxn modelId="{E494FB92-10B1-40CE-9AB6-89E9BD220043}" srcId="{8F31FDD6-EF94-4930-BBA9-EBAEBB1EDE6D}" destId="{D68ECB68-412A-4390-AE34-5D5E9A7B5DA2}" srcOrd="1" destOrd="0" parTransId="{D4805D71-2EB6-46A2-B677-739FBE0668A8}" sibTransId="{537A1A0B-1D79-4E88-9412-9BED2CD14FE9}"/>
    <dgm:cxn modelId="{DE048F95-D071-46E7-94A7-E05208CA3116}" type="presOf" srcId="{26FE50C3-AC6B-477E-B65C-168DF614BAC9}" destId="{8AB27832-BEC2-4D34-B47E-18F1CC018474}" srcOrd="0" destOrd="0" presId="urn:microsoft.com/office/officeart/2008/layout/PictureStrips"/>
    <dgm:cxn modelId="{C834AC95-1BC1-487D-B431-3367FFFFCEAA}" type="presOf" srcId="{F9124FC2-5896-4040-8CD0-F811FF8807FA}" destId="{CB2EF44E-E64C-4611-B725-4D70E00A94E0}" srcOrd="0" destOrd="0" presId="urn:microsoft.com/office/officeart/2008/layout/PictureStrips"/>
    <dgm:cxn modelId="{1DB543A4-E915-4A3B-9F68-0A36CEFB3694}" type="presOf" srcId="{8F31FDD6-EF94-4930-BBA9-EBAEBB1EDE6D}" destId="{B0368D95-7CF6-4232-8CAB-2A514BAB48E0}" srcOrd="0" destOrd="0" presId="urn:microsoft.com/office/officeart/2008/layout/PictureStrips"/>
    <dgm:cxn modelId="{1FD30FA6-7A19-4546-B400-A8412E0EA33F}" srcId="{8F31FDD6-EF94-4930-BBA9-EBAEBB1EDE6D}" destId="{584711E9-D288-4C9C-A3CB-4114312F398E}" srcOrd="0" destOrd="0" parTransId="{4AC412B6-F152-41EA-9BF1-D5AE11A4A89A}" sibTransId="{529B82FB-D8B0-44D9-AD97-B5FE2DB4EFA5}"/>
    <dgm:cxn modelId="{D30F2FE6-9B24-46BB-B2EB-31254B952930}" type="presOf" srcId="{D68ECB68-412A-4390-AE34-5D5E9A7B5DA2}" destId="{8CC7B99A-60EF-4DB7-A732-2E0F26E2D27B}" srcOrd="0" destOrd="0" presId="urn:microsoft.com/office/officeart/2008/layout/PictureStrips"/>
    <dgm:cxn modelId="{28E7E4E7-8ADE-4802-A57A-BC04C064BABF}" srcId="{8F31FDD6-EF94-4930-BBA9-EBAEBB1EDE6D}" destId="{D60B33F7-EB59-470C-ADF2-D34EE15D783A}" srcOrd="6" destOrd="0" parTransId="{96E819A9-FC9F-46DF-8997-7C616A15F13A}" sibTransId="{F04173CA-9CD2-4283-8BA5-A834CFC21E87}"/>
    <dgm:cxn modelId="{0154E0E8-3535-4FC4-8789-D2785CA1F301}" srcId="{8F31FDD6-EF94-4930-BBA9-EBAEBB1EDE6D}" destId="{26FE50C3-AC6B-477E-B65C-168DF614BAC9}" srcOrd="2" destOrd="0" parTransId="{F55846D4-DCCF-4D94-8053-E5AA33583037}" sibTransId="{37001591-C93A-4C20-8927-A9CC93806EF1}"/>
    <dgm:cxn modelId="{5EACB8EC-9B94-4696-A758-ACBC8F38EE70}" srcId="{8F31FDD6-EF94-4930-BBA9-EBAEBB1EDE6D}" destId="{F9124FC2-5896-4040-8CD0-F811FF8807FA}" srcOrd="8" destOrd="0" parTransId="{BA7BD32C-1940-446D-AE99-09ABDD2A1B57}" sibTransId="{8339521D-444B-408E-B0D3-1744998E9CE9}"/>
    <dgm:cxn modelId="{1CB834F3-AB2D-4375-BA3D-887D13DAE7FF}" type="presOf" srcId="{D60B33F7-EB59-470C-ADF2-D34EE15D783A}" destId="{60C94F40-FCA2-4E55-B1C7-89491CB1596D}" srcOrd="0" destOrd="0" presId="urn:microsoft.com/office/officeart/2008/layout/PictureStrips"/>
    <dgm:cxn modelId="{926D3B4C-B21A-4A1F-A773-94BC335CCA8F}" type="presParOf" srcId="{B0368D95-7CF6-4232-8CAB-2A514BAB48E0}" destId="{576300F4-683B-496E-8904-2722005983E0}" srcOrd="0" destOrd="0" presId="urn:microsoft.com/office/officeart/2008/layout/PictureStrips"/>
    <dgm:cxn modelId="{934B0559-9397-4E2B-9DF1-AE3D00359886}" type="presParOf" srcId="{576300F4-683B-496E-8904-2722005983E0}" destId="{916DD945-6BA4-40F3-99DD-A2052158904E}" srcOrd="0" destOrd="0" presId="urn:microsoft.com/office/officeart/2008/layout/PictureStrips"/>
    <dgm:cxn modelId="{5FF0B307-01A2-4A33-8967-F430673F409A}" type="presParOf" srcId="{576300F4-683B-496E-8904-2722005983E0}" destId="{2414F15D-2B26-4AE4-B356-E091275B3C78}" srcOrd="1" destOrd="0" presId="urn:microsoft.com/office/officeart/2008/layout/PictureStrips"/>
    <dgm:cxn modelId="{8891BFB7-A721-469D-8F95-71206DA3E8D9}" type="presParOf" srcId="{B0368D95-7CF6-4232-8CAB-2A514BAB48E0}" destId="{5EE86818-D0B6-4D83-A8BD-A0CCA83A6BB6}" srcOrd="1" destOrd="0" presId="urn:microsoft.com/office/officeart/2008/layout/PictureStrips"/>
    <dgm:cxn modelId="{7A53E760-A5A7-4F16-91AF-866B79DEF7B5}" type="presParOf" srcId="{B0368D95-7CF6-4232-8CAB-2A514BAB48E0}" destId="{103864FB-C413-4C52-B881-EA26CF708413}" srcOrd="2" destOrd="0" presId="urn:microsoft.com/office/officeart/2008/layout/PictureStrips"/>
    <dgm:cxn modelId="{6BF8A644-732C-452A-B51E-37C8260AAE97}" type="presParOf" srcId="{103864FB-C413-4C52-B881-EA26CF708413}" destId="{8CC7B99A-60EF-4DB7-A732-2E0F26E2D27B}" srcOrd="0" destOrd="0" presId="urn:microsoft.com/office/officeart/2008/layout/PictureStrips"/>
    <dgm:cxn modelId="{F8287F1D-2F7E-48F4-A960-9D8EE1004911}" type="presParOf" srcId="{103864FB-C413-4C52-B881-EA26CF708413}" destId="{86579092-EB22-4D71-9702-400AF48E7A50}" srcOrd="1" destOrd="0" presId="urn:microsoft.com/office/officeart/2008/layout/PictureStrips"/>
    <dgm:cxn modelId="{A82ABF16-84EC-4BFD-BFF4-EEBBA69DDA6A}" type="presParOf" srcId="{B0368D95-7CF6-4232-8CAB-2A514BAB48E0}" destId="{8E7FABAE-6297-43BD-834B-8D7CA01D3BE3}" srcOrd="3" destOrd="0" presId="urn:microsoft.com/office/officeart/2008/layout/PictureStrips"/>
    <dgm:cxn modelId="{EE6CC5B1-5F75-4D8B-B4D7-5D41D48CBE3A}" type="presParOf" srcId="{B0368D95-7CF6-4232-8CAB-2A514BAB48E0}" destId="{F837350D-0B24-40F2-8CA5-B8CA666207A3}" srcOrd="4" destOrd="0" presId="urn:microsoft.com/office/officeart/2008/layout/PictureStrips"/>
    <dgm:cxn modelId="{5C495614-063B-4D20-927F-656E913D5A4D}" type="presParOf" srcId="{F837350D-0B24-40F2-8CA5-B8CA666207A3}" destId="{8AB27832-BEC2-4D34-B47E-18F1CC018474}" srcOrd="0" destOrd="0" presId="urn:microsoft.com/office/officeart/2008/layout/PictureStrips"/>
    <dgm:cxn modelId="{A91DD9C6-24DB-45B3-8CB4-C40ADFE70D39}" type="presParOf" srcId="{F837350D-0B24-40F2-8CA5-B8CA666207A3}" destId="{80827888-67AE-4BD1-8A72-5C5D4E38D7A2}" srcOrd="1" destOrd="0" presId="urn:microsoft.com/office/officeart/2008/layout/PictureStrips"/>
    <dgm:cxn modelId="{959DA11C-2713-49B5-B4AB-5B90E0B3F12D}" type="presParOf" srcId="{B0368D95-7CF6-4232-8CAB-2A514BAB48E0}" destId="{C1400517-9DFB-4C17-9104-62F9FF494439}" srcOrd="5" destOrd="0" presId="urn:microsoft.com/office/officeart/2008/layout/PictureStrips"/>
    <dgm:cxn modelId="{309492BE-FBB2-47D4-A4EE-41DCD658562B}" type="presParOf" srcId="{B0368D95-7CF6-4232-8CAB-2A514BAB48E0}" destId="{042B9201-6EC7-4DFE-858D-50021748F02D}" srcOrd="6" destOrd="0" presId="urn:microsoft.com/office/officeart/2008/layout/PictureStrips"/>
    <dgm:cxn modelId="{1B9BAE81-0310-4F60-ADB0-9847A1CF618A}" type="presParOf" srcId="{042B9201-6EC7-4DFE-858D-50021748F02D}" destId="{00873D89-F1C2-4624-A00C-DAD904C46B62}" srcOrd="0" destOrd="0" presId="urn:microsoft.com/office/officeart/2008/layout/PictureStrips"/>
    <dgm:cxn modelId="{92F56F3F-7E4A-49AA-8786-87B02FADCA24}" type="presParOf" srcId="{042B9201-6EC7-4DFE-858D-50021748F02D}" destId="{63EAA83F-16D8-40E5-8992-9A9A8671E52C}" srcOrd="1" destOrd="0" presId="urn:microsoft.com/office/officeart/2008/layout/PictureStrips"/>
    <dgm:cxn modelId="{B02C908C-7C4B-4687-B0A7-2032B1893DFE}" type="presParOf" srcId="{B0368D95-7CF6-4232-8CAB-2A514BAB48E0}" destId="{531C5493-D615-45DA-BF4E-86854D81DE57}" srcOrd="7" destOrd="0" presId="urn:microsoft.com/office/officeart/2008/layout/PictureStrips"/>
    <dgm:cxn modelId="{FCBF6A18-D921-4DC3-896E-67308320B71B}" type="presParOf" srcId="{B0368D95-7CF6-4232-8CAB-2A514BAB48E0}" destId="{B3A7426D-8404-4957-BDED-FE0405952108}" srcOrd="8" destOrd="0" presId="urn:microsoft.com/office/officeart/2008/layout/PictureStrips"/>
    <dgm:cxn modelId="{8207DE9C-88E3-4382-8486-2F8961B2507D}" type="presParOf" srcId="{B3A7426D-8404-4957-BDED-FE0405952108}" destId="{D8B44F92-5E52-457B-9361-60F4DF7B7A1A}" srcOrd="0" destOrd="0" presId="urn:microsoft.com/office/officeart/2008/layout/PictureStrips"/>
    <dgm:cxn modelId="{1D4599CB-F8B2-4D0A-9EC2-F2686490A3BA}" type="presParOf" srcId="{B3A7426D-8404-4957-BDED-FE0405952108}" destId="{B7688A5F-7BB2-45D5-9FC5-F375F3E92925}" srcOrd="1" destOrd="0" presId="urn:microsoft.com/office/officeart/2008/layout/PictureStrips"/>
    <dgm:cxn modelId="{BE54EF53-22FF-4B69-A6EF-52BE7DD41BC6}" type="presParOf" srcId="{B0368D95-7CF6-4232-8CAB-2A514BAB48E0}" destId="{5DBF9993-50DB-4431-9AC5-932BC30C108B}" srcOrd="9" destOrd="0" presId="urn:microsoft.com/office/officeart/2008/layout/PictureStrips"/>
    <dgm:cxn modelId="{1B2A84F1-E6AD-4A8A-9FFF-57EBD4BB85EB}" type="presParOf" srcId="{B0368D95-7CF6-4232-8CAB-2A514BAB48E0}" destId="{D548B37A-03BA-47EA-A405-C8F187348407}" srcOrd="10" destOrd="0" presId="urn:microsoft.com/office/officeart/2008/layout/PictureStrips"/>
    <dgm:cxn modelId="{DEB2FD0A-8F13-4710-97FE-A22058F73E8B}" type="presParOf" srcId="{D548B37A-03BA-47EA-A405-C8F187348407}" destId="{2E8821F5-4A44-4957-8755-95A7FCF27068}" srcOrd="0" destOrd="0" presId="urn:microsoft.com/office/officeart/2008/layout/PictureStrips"/>
    <dgm:cxn modelId="{5CE3D473-94FA-451E-8A6E-2B689B5A7ABB}" type="presParOf" srcId="{D548B37A-03BA-47EA-A405-C8F187348407}" destId="{6F199F89-2FE2-4866-8402-7EFFC5D60169}" srcOrd="1" destOrd="0" presId="urn:microsoft.com/office/officeart/2008/layout/PictureStrips"/>
    <dgm:cxn modelId="{7D35D1FA-61C9-4844-8D26-CA24E77D6A33}" type="presParOf" srcId="{B0368D95-7CF6-4232-8CAB-2A514BAB48E0}" destId="{5168B055-B7BA-4C67-8BD0-A2C83AC302CE}" srcOrd="11" destOrd="0" presId="urn:microsoft.com/office/officeart/2008/layout/PictureStrips"/>
    <dgm:cxn modelId="{CC5B3A96-998E-4B4D-92D5-F1C0CE769B51}" type="presParOf" srcId="{B0368D95-7CF6-4232-8CAB-2A514BAB48E0}" destId="{36EE6A1E-FB83-4F85-9624-8B2CA2AC247A}" srcOrd="12" destOrd="0" presId="urn:microsoft.com/office/officeart/2008/layout/PictureStrips"/>
    <dgm:cxn modelId="{62D93447-4263-4415-B547-265F949644CF}" type="presParOf" srcId="{36EE6A1E-FB83-4F85-9624-8B2CA2AC247A}" destId="{60C94F40-FCA2-4E55-B1C7-89491CB1596D}" srcOrd="0" destOrd="0" presId="urn:microsoft.com/office/officeart/2008/layout/PictureStrips"/>
    <dgm:cxn modelId="{5277B055-2F01-4641-B079-5D064621C30F}" type="presParOf" srcId="{36EE6A1E-FB83-4F85-9624-8B2CA2AC247A}" destId="{D05E8BA7-C992-4C87-BD82-2AE0C056C6B8}" srcOrd="1" destOrd="0" presId="urn:microsoft.com/office/officeart/2008/layout/PictureStrips"/>
    <dgm:cxn modelId="{85C37911-8854-4376-8FB2-26CE6FE72457}" type="presParOf" srcId="{B0368D95-7CF6-4232-8CAB-2A514BAB48E0}" destId="{13FF6A10-17F1-4CD4-9004-4AE75B368312}" srcOrd="13" destOrd="0" presId="urn:microsoft.com/office/officeart/2008/layout/PictureStrips"/>
    <dgm:cxn modelId="{F99D544A-1E45-4BC4-BD74-5B799071A44D}" type="presParOf" srcId="{B0368D95-7CF6-4232-8CAB-2A514BAB48E0}" destId="{DDC2E68D-167F-4590-9BEE-40C07B6A5D41}" srcOrd="14" destOrd="0" presId="urn:microsoft.com/office/officeart/2008/layout/PictureStrips"/>
    <dgm:cxn modelId="{289035BF-720C-4F29-91BA-708EF9A998EE}" type="presParOf" srcId="{DDC2E68D-167F-4590-9BEE-40C07B6A5D41}" destId="{5598CEE8-2E06-4A38-80CF-22F69D23017E}" srcOrd="0" destOrd="0" presId="urn:microsoft.com/office/officeart/2008/layout/PictureStrips"/>
    <dgm:cxn modelId="{77187B0F-E7BC-46B6-A5B3-E6FD78DE48D3}" type="presParOf" srcId="{DDC2E68D-167F-4590-9BEE-40C07B6A5D41}" destId="{2698A1C0-759C-47CB-80C8-90057C16C5C5}" srcOrd="1" destOrd="0" presId="urn:microsoft.com/office/officeart/2008/layout/PictureStrips"/>
    <dgm:cxn modelId="{92359A29-1E14-4D3D-9808-191B84371375}" type="presParOf" srcId="{B0368D95-7CF6-4232-8CAB-2A514BAB48E0}" destId="{3AC58ABA-5194-4852-B26F-C9025E754D00}" srcOrd="15" destOrd="0" presId="urn:microsoft.com/office/officeart/2008/layout/PictureStrips"/>
    <dgm:cxn modelId="{FE3B08A5-58C9-43CC-904E-17DB281C316E}" type="presParOf" srcId="{B0368D95-7CF6-4232-8CAB-2A514BAB48E0}" destId="{7BE89CA3-1A0F-450E-8C44-8BF1F42C7B77}" srcOrd="16" destOrd="0" presId="urn:microsoft.com/office/officeart/2008/layout/PictureStrips"/>
    <dgm:cxn modelId="{00CCC37D-96BB-473F-B7CD-FB2621FD0963}" type="presParOf" srcId="{7BE89CA3-1A0F-450E-8C44-8BF1F42C7B77}" destId="{CB2EF44E-E64C-4611-B725-4D70E00A94E0}" srcOrd="0" destOrd="0" presId="urn:microsoft.com/office/officeart/2008/layout/PictureStrips"/>
    <dgm:cxn modelId="{D769E215-12C4-4E0F-A70F-7AE75CDEBE8C}" type="presParOf" srcId="{7BE89CA3-1A0F-450E-8C44-8BF1F42C7B77}" destId="{BC9978E7-298C-49CF-9A5F-ABFDECA05170}"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A89D284-A14D-4CFE-8F30-216DEDCFBBE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9298B44A-3C5D-4398-A2DB-B45997855CB2}">
      <dgm:prSet/>
      <dgm:spPr/>
      <dgm:t>
        <a:bodyPr/>
        <a:lstStyle/>
        <a:p>
          <a:r>
            <a:rPr lang="en-US"/>
            <a:t>Capacity</a:t>
          </a:r>
        </a:p>
      </dgm:t>
    </dgm:pt>
    <dgm:pt modelId="{3EFA91D1-8B57-4B78-B906-4C399E3C966A}" type="parTrans" cxnId="{6F23CFDB-82F2-4B1C-9052-D341EB26193C}">
      <dgm:prSet/>
      <dgm:spPr/>
      <dgm:t>
        <a:bodyPr/>
        <a:lstStyle/>
        <a:p>
          <a:endParaRPr lang="en-US"/>
        </a:p>
      </dgm:t>
    </dgm:pt>
    <dgm:pt modelId="{E5C5985C-E700-4118-9DE9-86F09321CE42}" type="sibTrans" cxnId="{6F23CFDB-82F2-4B1C-9052-D341EB26193C}">
      <dgm:prSet/>
      <dgm:spPr/>
      <dgm:t>
        <a:bodyPr/>
        <a:lstStyle/>
        <a:p>
          <a:endParaRPr lang="en-US"/>
        </a:p>
      </dgm:t>
    </dgm:pt>
    <dgm:pt modelId="{F9AD011F-8201-496E-AD7E-F54CF5430C87}">
      <dgm:prSet/>
      <dgm:spPr/>
      <dgm:t>
        <a:bodyPr/>
        <a:lstStyle/>
        <a:p>
          <a:r>
            <a:rPr lang="en-US"/>
            <a:t>Existing capacity and its ability to meet present and projected traffic demands. </a:t>
          </a:r>
        </a:p>
      </dgm:t>
    </dgm:pt>
    <dgm:pt modelId="{A09306F7-E3AA-4A83-9FBB-B98B8502618B}" type="parTrans" cxnId="{4FF0051E-6D42-47DD-B628-361E06B654E7}">
      <dgm:prSet/>
      <dgm:spPr/>
      <dgm:t>
        <a:bodyPr/>
        <a:lstStyle/>
        <a:p>
          <a:endParaRPr lang="en-US"/>
        </a:p>
      </dgm:t>
    </dgm:pt>
    <dgm:pt modelId="{734A1547-E2DE-477A-899D-A09DB15E300E}" type="sibTrans" cxnId="{4FF0051E-6D42-47DD-B628-361E06B654E7}">
      <dgm:prSet/>
      <dgm:spPr/>
      <dgm:t>
        <a:bodyPr/>
        <a:lstStyle/>
        <a:p>
          <a:endParaRPr lang="en-US"/>
        </a:p>
      </dgm:t>
    </dgm:pt>
    <dgm:pt modelId="{B0C1BAD0-9823-4D17-AC1F-2B78C38CD3AF}">
      <dgm:prSet/>
      <dgm:spPr/>
      <dgm:t>
        <a:bodyPr/>
        <a:lstStyle/>
        <a:p>
          <a:r>
            <a:rPr lang="en-US" dirty="0"/>
            <a:t>Capacity and levels of service for existing and proposed facilities are needed.</a:t>
          </a:r>
        </a:p>
      </dgm:t>
    </dgm:pt>
    <dgm:pt modelId="{8C937F4E-6CD3-42AB-BD00-2EF8D92C5816}" type="parTrans" cxnId="{C3BFB38A-6CC3-4DD7-976A-5C0DBDEB003A}">
      <dgm:prSet/>
      <dgm:spPr/>
      <dgm:t>
        <a:bodyPr/>
        <a:lstStyle/>
        <a:p>
          <a:endParaRPr lang="en-US"/>
        </a:p>
      </dgm:t>
    </dgm:pt>
    <dgm:pt modelId="{41AB35BF-6270-44D9-8732-63C69EAFECB3}" type="sibTrans" cxnId="{C3BFB38A-6CC3-4DD7-976A-5C0DBDEB003A}">
      <dgm:prSet/>
      <dgm:spPr/>
      <dgm:t>
        <a:bodyPr/>
        <a:lstStyle/>
        <a:p>
          <a:endParaRPr lang="en-US"/>
        </a:p>
      </dgm:t>
    </dgm:pt>
    <dgm:pt modelId="{6F039F37-3483-4DA0-ACC9-214E3FF92461}">
      <dgm:prSet/>
      <dgm:spPr/>
      <dgm:t>
        <a:bodyPr/>
        <a:lstStyle/>
        <a:p>
          <a:r>
            <a:rPr lang="en-US" dirty="0"/>
            <a:t>Transportation Demand </a:t>
          </a:r>
        </a:p>
      </dgm:t>
    </dgm:pt>
    <dgm:pt modelId="{3B0C5281-8E81-452B-9FB5-19361365E174}" type="parTrans" cxnId="{65CA05D9-6CB8-4755-8914-EAE08D7DA259}">
      <dgm:prSet/>
      <dgm:spPr/>
      <dgm:t>
        <a:bodyPr/>
        <a:lstStyle/>
        <a:p>
          <a:endParaRPr lang="en-US"/>
        </a:p>
      </dgm:t>
    </dgm:pt>
    <dgm:pt modelId="{6785AEF7-F3EC-4FBE-B62C-916EFA9027C1}" type="sibTrans" cxnId="{65CA05D9-6CB8-4755-8914-EAE08D7DA259}">
      <dgm:prSet/>
      <dgm:spPr/>
      <dgm:t>
        <a:bodyPr/>
        <a:lstStyle/>
        <a:p>
          <a:endParaRPr lang="en-US"/>
        </a:p>
      </dgm:t>
    </dgm:pt>
    <dgm:pt modelId="{933DACAB-446F-4B0F-B505-1E25810F5E5E}">
      <dgm:prSet/>
      <dgm:spPr/>
      <dgm:t>
        <a:bodyPr/>
        <a:lstStyle/>
        <a:p>
          <a:r>
            <a:rPr lang="en-US"/>
            <a:t>Forecast demand from MPO plans</a:t>
          </a:r>
        </a:p>
      </dgm:t>
    </dgm:pt>
    <dgm:pt modelId="{48A76F1F-B88A-4593-9C12-A580937F19E3}" type="parTrans" cxnId="{18E31ECA-04CD-4545-B6E4-DF869E43B155}">
      <dgm:prSet/>
      <dgm:spPr/>
      <dgm:t>
        <a:bodyPr/>
        <a:lstStyle/>
        <a:p>
          <a:endParaRPr lang="en-US"/>
        </a:p>
      </dgm:t>
    </dgm:pt>
    <dgm:pt modelId="{4B3F2579-B3DD-4F1A-B47A-5154E85E6193}" type="sibTrans" cxnId="{18E31ECA-04CD-4545-B6E4-DF869E43B155}">
      <dgm:prSet/>
      <dgm:spPr/>
      <dgm:t>
        <a:bodyPr/>
        <a:lstStyle/>
        <a:p>
          <a:endParaRPr lang="en-US"/>
        </a:p>
      </dgm:t>
    </dgm:pt>
    <dgm:pt modelId="{D5EFD86F-3A58-47F3-B906-26F058C88FFB}">
      <dgm:prSet/>
      <dgm:spPr/>
      <dgm:t>
        <a:bodyPr/>
        <a:lstStyle/>
        <a:p>
          <a:r>
            <a:rPr lang="en-US"/>
            <a:t>Relationship with planning level forecasts</a:t>
          </a:r>
        </a:p>
      </dgm:t>
    </dgm:pt>
    <dgm:pt modelId="{9FBADEAD-F423-42BC-97C6-3FAF02F4CF67}" type="parTrans" cxnId="{EEF71FC5-58A0-40A7-B368-91CE56D2E87C}">
      <dgm:prSet/>
      <dgm:spPr/>
      <dgm:t>
        <a:bodyPr/>
        <a:lstStyle/>
        <a:p>
          <a:endParaRPr lang="en-US"/>
        </a:p>
      </dgm:t>
    </dgm:pt>
    <dgm:pt modelId="{834064F1-E0DE-47BC-9BAA-8C72E3E8805E}" type="sibTrans" cxnId="{EEF71FC5-58A0-40A7-B368-91CE56D2E87C}">
      <dgm:prSet/>
      <dgm:spPr/>
      <dgm:t>
        <a:bodyPr/>
        <a:lstStyle/>
        <a:p>
          <a:endParaRPr lang="en-US"/>
        </a:p>
      </dgm:t>
    </dgm:pt>
    <dgm:pt modelId="{8E5392D5-F78F-4F21-AAF6-6AE03FD0CA2F}">
      <dgm:prSet/>
      <dgm:spPr/>
      <dgm:t>
        <a:bodyPr/>
        <a:lstStyle/>
        <a:p>
          <a:r>
            <a:rPr lang="en-US"/>
            <a:t>Safety </a:t>
          </a:r>
        </a:p>
      </dgm:t>
    </dgm:pt>
    <dgm:pt modelId="{FA1AF69D-50E9-4771-94FF-0B9C056EFC43}" type="parTrans" cxnId="{BF047E65-F83E-4404-93EC-0903D7976018}">
      <dgm:prSet/>
      <dgm:spPr/>
      <dgm:t>
        <a:bodyPr/>
        <a:lstStyle/>
        <a:p>
          <a:endParaRPr lang="en-US"/>
        </a:p>
      </dgm:t>
    </dgm:pt>
    <dgm:pt modelId="{D09F1732-73A1-4B3C-9542-27DECC947ECE}" type="sibTrans" cxnId="{BF047E65-F83E-4404-93EC-0903D7976018}">
      <dgm:prSet/>
      <dgm:spPr/>
      <dgm:t>
        <a:bodyPr/>
        <a:lstStyle/>
        <a:p>
          <a:endParaRPr lang="en-US"/>
        </a:p>
      </dgm:t>
    </dgm:pt>
    <dgm:pt modelId="{3598E7D0-ACE0-42BE-AFDA-73E544357F6F}">
      <dgm:prSet/>
      <dgm:spPr/>
      <dgm:t>
        <a:bodyPr/>
        <a:lstStyle/>
        <a:p>
          <a:r>
            <a:rPr lang="en-US"/>
            <a:t>Existing or potential safety hazard </a:t>
          </a:r>
        </a:p>
      </dgm:t>
    </dgm:pt>
    <dgm:pt modelId="{7B9E2498-7DC7-443C-AD7D-EAE70DC1CB26}" type="parTrans" cxnId="{F7BB7A43-3767-4E08-BA75-8FB2D10979BF}">
      <dgm:prSet/>
      <dgm:spPr/>
      <dgm:t>
        <a:bodyPr/>
        <a:lstStyle/>
        <a:p>
          <a:endParaRPr lang="en-US"/>
        </a:p>
      </dgm:t>
    </dgm:pt>
    <dgm:pt modelId="{2BFA6EF8-939E-47BA-8642-925DAD1A44DC}" type="sibTrans" cxnId="{F7BB7A43-3767-4E08-BA75-8FB2D10979BF}">
      <dgm:prSet/>
      <dgm:spPr/>
      <dgm:t>
        <a:bodyPr/>
        <a:lstStyle/>
        <a:p>
          <a:endParaRPr lang="en-US"/>
        </a:p>
      </dgm:t>
    </dgm:pt>
    <dgm:pt modelId="{A057793D-FBA3-41E3-8CC2-D94DABB6D8CA}">
      <dgm:prSet/>
      <dgm:spPr/>
      <dgm:t>
        <a:bodyPr/>
        <a:lstStyle/>
        <a:p>
          <a:r>
            <a:rPr lang="en-US"/>
            <a:t>Existing crash rate excessively high </a:t>
          </a:r>
        </a:p>
      </dgm:t>
    </dgm:pt>
    <dgm:pt modelId="{7D33AB93-9308-4B95-8323-D8F0446C9969}" type="parTrans" cxnId="{9571485E-7227-439D-896F-31F918670993}">
      <dgm:prSet/>
      <dgm:spPr/>
      <dgm:t>
        <a:bodyPr/>
        <a:lstStyle/>
        <a:p>
          <a:endParaRPr lang="en-US"/>
        </a:p>
      </dgm:t>
    </dgm:pt>
    <dgm:pt modelId="{300C1C72-2DB8-47AD-9123-E7F1FF918C55}" type="sibTrans" cxnId="{9571485E-7227-439D-896F-31F918670993}">
      <dgm:prSet/>
      <dgm:spPr/>
      <dgm:t>
        <a:bodyPr/>
        <a:lstStyle/>
        <a:p>
          <a:endParaRPr lang="en-US"/>
        </a:p>
      </dgm:t>
    </dgm:pt>
    <dgm:pt modelId="{1FA6E65D-877E-4072-8FD3-60426E0B9F90}">
      <dgm:prSet/>
      <dgm:spPr/>
      <dgm:t>
        <a:bodyPr/>
        <a:lstStyle/>
        <a:p>
          <a:r>
            <a:rPr lang="en-US"/>
            <a:t>Crash patterns and contributing causes</a:t>
          </a:r>
        </a:p>
      </dgm:t>
    </dgm:pt>
    <dgm:pt modelId="{02A3527D-0AB9-42E7-B397-6D6CB33779F7}" type="parTrans" cxnId="{3C75A20B-96DC-422A-B6B9-F2E5DED98CB9}">
      <dgm:prSet/>
      <dgm:spPr/>
      <dgm:t>
        <a:bodyPr/>
        <a:lstStyle/>
        <a:p>
          <a:endParaRPr lang="en-US"/>
        </a:p>
      </dgm:t>
    </dgm:pt>
    <dgm:pt modelId="{E9070F4D-CEFA-4D67-8A6A-AD2F04675055}" type="sibTrans" cxnId="{3C75A20B-96DC-422A-B6B9-F2E5DED98CB9}">
      <dgm:prSet/>
      <dgm:spPr/>
      <dgm:t>
        <a:bodyPr/>
        <a:lstStyle/>
        <a:p>
          <a:endParaRPr lang="en-US"/>
        </a:p>
      </dgm:t>
    </dgm:pt>
    <dgm:pt modelId="{17DA2A62-AC93-4CA3-940D-7C02F7E5B60A}">
      <dgm:prSet/>
      <dgm:spPr/>
      <dgm:t>
        <a:bodyPr/>
        <a:lstStyle/>
        <a:p>
          <a:r>
            <a:rPr lang="en-US"/>
            <a:t>Roadway Deficiencies</a:t>
          </a:r>
        </a:p>
      </dgm:t>
    </dgm:pt>
    <dgm:pt modelId="{246F1C7A-CFAB-4129-8E14-4D06DEE71182}" type="parTrans" cxnId="{EEE2B053-9C2B-49F1-A878-8919FA7A5F33}">
      <dgm:prSet/>
      <dgm:spPr/>
      <dgm:t>
        <a:bodyPr/>
        <a:lstStyle/>
        <a:p>
          <a:endParaRPr lang="en-US"/>
        </a:p>
      </dgm:t>
    </dgm:pt>
    <dgm:pt modelId="{15E86B32-0C80-4B59-86A2-F0935B3E9741}" type="sibTrans" cxnId="{EEE2B053-9C2B-49F1-A878-8919FA7A5F33}">
      <dgm:prSet/>
      <dgm:spPr/>
      <dgm:t>
        <a:bodyPr/>
        <a:lstStyle/>
        <a:p>
          <a:endParaRPr lang="en-US"/>
        </a:p>
      </dgm:t>
    </dgm:pt>
    <dgm:pt modelId="{CBA9AD96-5945-40C2-B8AE-BC32B207B1BA}">
      <dgm:prSet/>
      <dgm:spPr/>
      <dgm:t>
        <a:bodyPr/>
        <a:lstStyle/>
        <a:p>
          <a:r>
            <a:rPr lang="en-US"/>
            <a:t>Substandard geometrics</a:t>
          </a:r>
        </a:p>
      </dgm:t>
    </dgm:pt>
    <dgm:pt modelId="{FC9FCAC9-C203-48A6-8F4D-3448DB8EC5A1}" type="parTrans" cxnId="{E21EC8E2-266C-4EB1-A73F-BFC36E125CF1}">
      <dgm:prSet/>
      <dgm:spPr/>
      <dgm:t>
        <a:bodyPr/>
        <a:lstStyle/>
        <a:p>
          <a:endParaRPr lang="en-US"/>
        </a:p>
      </dgm:t>
    </dgm:pt>
    <dgm:pt modelId="{F06B1D8B-A096-43A9-96F8-48AB7190E75C}" type="sibTrans" cxnId="{E21EC8E2-266C-4EB1-A73F-BFC36E125CF1}">
      <dgm:prSet/>
      <dgm:spPr/>
      <dgm:t>
        <a:bodyPr/>
        <a:lstStyle/>
        <a:p>
          <a:endParaRPr lang="en-US"/>
        </a:p>
      </dgm:t>
    </dgm:pt>
    <dgm:pt modelId="{A0CBDFFC-1003-40D0-80D1-B709C386232A}">
      <dgm:prSet/>
      <dgm:spPr/>
      <dgm:t>
        <a:bodyPr/>
        <a:lstStyle/>
        <a:p>
          <a:r>
            <a:rPr lang="en-US"/>
            <a:t>Load limits on structures</a:t>
          </a:r>
        </a:p>
      </dgm:t>
    </dgm:pt>
    <dgm:pt modelId="{84DC1718-D982-4779-82FD-71FA5D3888D0}" type="parTrans" cxnId="{524D92A9-55C3-402B-AFA2-8AC511231E1C}">
      <dgm:prSet/>
      <dgm:spPr/>
      <dgm:t>
        <a:bodyPr/>
        <a:lstStyle/>
        <a:p>
          <a:endParaRPr lang="en-US"/>
        </a:p>
      </dgm:t>
    </dgm:pt>
    <dgm:pt modelId="{4F258B18-FE1E-4C7E-BBF4-368569C54CC1}" type="sibTrans" cxnId="{524D92A9-55C3-402B-AFA2-8AC511231E1C}">
      <dgm:prSet/>
      <dgm:spPr/>
      <dgm:t>
        <a:bodyPr/>
        <a:lstStyle/>
        <a:p>
          <a:endParaRPr lang="en-US"/>
        </a:p>
      </dgm:t>
    </dgm:pt>
    <dgm:pt modelId="{254472A6-B2AF-45A7-87F9-0173D13A222E}">
      <dgm:prSet/>
      <dgm:spPr/>
      <dgm:t>
        <a:bodyPr/>
        <a:lstStyle/>
        <a:p>
          <a:r>
            <a:rPr lang="en-US"/>
            <a:t>Inadequate cross-section</a:t>
          </a:r>
        </a:p>
      </dgm:t>
    </dgm:pt>
    <dgm:pt modelId="{5AB2D776-2340-455B-A03E-1125376B592B}" type="parTrans" cxnId="{FDCAE180-35D1-409F-AE05-20216CA6D929}">
      <dgm:prSet/>
      <dgm:spPr/>
      <dgm:t>
        <a:bodyPr/>
        <a:lstStyle/>
        <a:p>
          <a:endParaRPr lang="en-US"/>
        </a:p>
      </dgm:t>
    </dgm:pt>
    <dgm:pt modelId="{BBF09031-A773-46F6-992D-9E018345F0A2}" type="sibTrans" cxnId="{FDCAE180-35D1-409F-AE05-20216CA6D929}">
      <dgm:prSet/>
      <dgm:spPr/>
      <dgm:t>
        <a:bodyPr/>
        <a:lstStyle/>
        <a:p>
          <a:endParaRPr lang="en-US"/>
        </a:p>
      </dgm:t>
    </dgm:pt>
    <dgm:pt modelId="{A88D3445-BBD1-41A7-8A72-CD561B3AD5D7}" type="pres">
      <dgm:prSet presAssocID="{BA89D284-A14D-4CFE-8F30-216DEDCFBBE2}" presName="Name0" presStyleCnt="0">
        <dgm:presLayoutVars>
          <dgm:dir/>
          <dgm:animLvl val="lvl"/>
          <dgm:resizeHandles val="exact"/>
        </dgm:presLayoutVars>
      </dgm:prSet>
      <dgm:spPr/>
    </dgm:pt>
    <dgm:pt modelId="{6AA29340-8CA6-4856-A7AC-BC32B129DEEC}" type="pres">
      <dgm:prSet presAssocID="{9298B44A-3C5D-4398-A2DB-B45997855CB2}" presName="composite" presStyleCnt="0"/>
      <dgm:spPr/>
    </dgm:pt>
    <dgm:pt modelId="{EE10F7C5-F81E-4F00-ABFE-68F5482D5B59}" type="pres">
      <dgm:prSet presAssocID="{9298B44A-3C5D-4398-A2DB-B45997855CB2}" presName="parTx" presStyleLbl="alignNode1" presStyleIdx="0" presStyleCnt="4">
        <dgm:presLayoutVars>
          <dgm:chMax val="0"/>
          <dgm:chPref val="0"/>
          <dgm:bulletEnabled val="1"/>
        </dgm:presLayoutVars>
      </dgm:prSet>
      <dgm:spPr/>
    </dgm:pt>
    <dgm:pt modelId="{1D215C48-A3AD-4E5C-B2E0-3CC83C2BF489}" type="pres">
      <dgm:prSet presAssocID="{9298B44A-3C5D-4398-A2DB-B45997855CB2}" presName="desTx" presStyleLbl="alignAccFollowNode1" presStyleIdx="0" presStyleCnt="4">
        <dgm:presLayoutVars>
          <dgm:bulletEnabled val="1"/>
        </dgm:presLayoutVars>
      </dgm:prSet>
      <dgm:spPr/>
    </dgm:pt>
    <dgm:pt modelId="{11A09FC4-2911-40A9-A845-1014090B2283}" type="pres">
      <dgm:prSet presAssocID="{E5C5985C-E700-4118-9DE9-86F09321CE42}" presName="space" presStyleCnt="0"/>
      <dgm:spPr/>
    </dgm:pt>
    <dgm:pt modelId="{913D5D85-425B-466E-9E63-6715388F494B}" type="pres">
      <dgm:prSet presAssocID="{6F039F37-3483-4DA0-ACC9-214E3FF92461}" presName="composite" presStyleCnt="0"/>
      <dgm:spPr/>
    </dgm:pt>
    <dgm:pt modelId="{43CD6701-2CFA-4570-8D83-1922DA94A8D6}" type="pres">
      <dgm:prSet presAssocID="{6F039F37-3483-4DA0-ACC9-214E3FF92461}" presName="parTx" presStyleLbl="alignNode1" presStyleIdx="1" presStyleCnt="4">
        <dgm:presLayoutVars>
          <dgm:chMax val="0"/>
          <dgm:chPref val="0"/>
          <dgm:bulletEnabled val="1"/>
        </dgm:presLayoutVars>
      </dgm:prSet>
      <dgm:spPr/>
    </dgm:pt>
    <dgm:pt modelId="{3C597030-1D8C-4BC7-A677-A107E214FD59}" type="pres">
      <dgm:prSet presAssocID="{6F039F37-3483-4DA0-ACC9-214E3FF92461}" presName="desTx" presStyleLbl="alignAccFollowNode1" presStyleIdx="1" presStyleCnt="4">
        <dgm:presLayoutVars>
          <dgm:bulletEnabled val="1"/>
        </dgm:presLayoutVars>
      </dgm:prSet>
      <dgm:spPr/>
    </dgm:pt>
    <dgm:pt modelId="{EA4B421D-AA75-4335-A20A-AD142D52DC31}" type="pres">
      <dgm:prSet presAssocID="{6785AEF7-F3EC-4FBE-B62C-916EFA9027C1}" presName="space" presStyleCnt="0"/>
      <dgm:spPr/>
    </dgm:pt>
    <dgm:pt modelId="{9FDE7E59-5D8E-4003-9A13-963A02E6C325}" type="pres">
      <dgm:prSet presAssocID="{8E5392D5-F78F-4F21-AAF6-6AE03FD0CA2F}" presName="composite" presStyleCnt="0"/>
      <dgm:spPr/>
    </dgm:pt>
    <dgm:pt modelId="{648459B0-7F45-4C28-A9B9-A3104B311513}" type="pres">
      <dgm:prSet presAssocID="{8E5392D5-F78F-4F21-AAF6-6AE03FD0CA2F}" presName="parTx" presStyleLbl="alignNode1" presStyleIdx="2" presStyleCnt="4">
        <dgm:presLayoutVars>
          <dgm:chMax val="0"/>
          <dgm:chPref val="0"/>
          <dgm:bulletEnabled val="1"/>
        </dgm:presLayoutVars>
      </dgm:prSet>
      <dgm:spPr/>
    </dgm:pt>
    <dgm:pt modelId="{914FE6D1-4EEF-4B53-94CF-425E988C8072}" type="pres">
      <dgm:prSet presAssocID="{8E5392D5-F78F-4F21-AAF6-6AE03FD0CA2F}" presName="desTx" presStyleLbl="alignAccFollowNode1" presStyleIdx="2" presStyleCnt="4">
        <dgm:presLayoutVars>
          <dgm:bulletEnabled val="1"/>
        </dgm:presLayoutVars>
      </dgm:prSet>
      <dgm:spPr/>
    </dgm:pt>
    <dgm:pt modelId="{97E968FB-4AF9-47D3-B215-E558F6EFFA29}" type="pres">
      <dgm:prSet presAssocID="{D09F1732-73A1-4B3C-9542-27DECC947ECE}" presName="space" presStyleCnt="0"/>
      <dgm:spPr/>
    </dgm:pt>
    <dgm:pt modelId="{3381952D-1797-44CA-9960-AEB38EC55C1B}" type="pres">
      <dgm:prSet presAssocID="{17DA2A62-AC93-4CA3-940D-7C02F7E5B60A}" presName="composite" presStyleCnt="0"/>
      <dgm:spPr/>
    </dgm:pt>
    <dgm:pt modelId="{617E9FFD-250F-435A-AB0A-AF8CC1F384A2}" type="pres">
      <dgm:prSet presAssocID="{17DA2A62-AC93-4CA3-940D-7C02F7E5B60A}" presName="parTx" presStyleLbl="alignNode1" presStyleIdx="3" presStyleCnt="4">
        <dgm:presLayoutVars>
          <dgm:chMax val="0"/>
          <dgm:chPref val="0"/>
          <dgm:bulletEnabled val="1"/>
        </dgm:presLayoutVars>
      </dgm:prSet>
      <dgm:spPr/>
    </dgm:pt>
    <dgm:pt modelId="{962F0565-4479-4497-BB35-58AF6CA5C6EF}" type="pres">
      <dgm:prSet presAssocID="{17DA2A62-AC93-4CA3-940D-7C02F7E5B60A}" presName="desTx" presStyleLbl="alignAccFollowNode1" presStyleIdx="3" presStyleCnt="4">
        <dgm:presLayoutVars>
          <dgm:bulletEnabled val="1"/>
        </dgm:presLayoutVars>
      </dgm:prSet>
      <dgm:spPr/>
    </dgm:pt>
  </dgm:ptLst>
  <dgm:cxnLst>
    <dgm:cxn modelId="{331E1807-263D-498B-AE68-2AA7961C0730}" type="presOf" srcId="{A0CBDFFC-1003-40D0-80D1-B709C386232A}" destId="{962F0565-4479-4497-BB35-58AF6CA5C6EF}" srcOrd="0" destOrd="1" presId="urn:microsoft.com/office/officeart/2005/8/layout/hList1"/>
    <dgm:cxn modelId="{3C75A20B-96DC-422A-B6B9-F2E5DED98CB9}" srcId="{8E5392D5-F78F-4F21-AAF6-6AE03FD0CA2F}" destId="{1FA6E65D-877E-4072-8FD3-60426E0B9F90}" srcOrd="2" destOrd="0" parTransId="{02A3527D-0AB9-42E7-B397-6D6CB33779F7}" sibTransId="{E9070F4D-CEFA-4D67-8A6A-AD2F04675055}"/>
    <dgm:cxn modelId="{4FF0051E-6D42-47DD-B628-361E06B654E7}" srcId="{9298B44A-3C5D-4398-A2DB-B45997855CB2}" destId="{F9AD011F-8201-496E-AD7E-F54CF5430C87}" srcOrd="0" destOrd="0" parTransId="{A09306F7-E3AA-4A83-9FBB-B98B8502618B}" sibTransId="{734A1547-E2DE-477A-899D-A09DB15E300E}"/>
    <dgm:cxn modelId="{6FB19232-0234-4D5A-A12D-6F0CAE62AFA1}" type="presOf" srcId="{9298B44A-3C5D-4398-A2DB-B45997855CB2}" destId="{EE10F7C5-F81E-4F00-ABFE-68F5482D5B59}" srcOrd="0" destOrd="0" presId="urn:microsoft.com/office/officeart/2005/8/layout/hList1"/>
    <dgm:cxn modelId="{8BB5B032-75E2-40DE-8472-E9CC7F03DDE0}" type="presOf" srcId="{3598E7D0-ACE0-42BE-AFDA-73E544357F6F}" destId="{914FE6D1-4EEF-4B53-94CF-425E988C8072}" srcOrd="0" destOrd="0" presId="urn:microsoft.com/office/officeart/2005/8/layout/hList1"/>
    <dgm:cxn modelId="{C5C6E639-4670-4435-AD26-F871F638B317}" type="presOf" srcId="{A057793D-FBA3-41E3-8CC2-D94DABB6D8CA}" destId="{914FE6D1-4EEF-4B53-94CF-425E988C8072}" srcOrd="0" destOrd="1" presId="urn:microsoft.com/office/officeart/2005/8/layout/hList1"/>
    <dgm:cxn modelId="{218FE23A-AEFE-4E19-997B-A17A4ECB26F5}" type="presOf" srcId="{8E5392D5-F78F-4F21-AAF6-6AE03FD0CA2F}" destId="{648459B0-7F45-4C28-A9B9-A3104B311513}" srcOrd="0" destOrd="0" presId="urn:microsoft.com/office/officeart/2005/8/layout/hList1"/>
    <dgm:cxn modelId="{9571485E-7227-439D-896F-31F918670993}" srcId="{8E5392D5-F78F-4F21-AAF6-6AE03FD0CA2F}" destId="{A057793D-FBA3-41E3-8CC2-D94DABB6D8CA}" srcOrd="1" destOrd="0" parTransId="{7D33AB93-9308-4B95-8323-D8F0446C9969}" sibTransId="{300C1C72-2DB8-47AD-9123-E7F1FF918C55}"/>
    <dgm:cxn modelId="{F7BB7A43-3767-4E08-BA75-8FB2D10979BF}" srcId="{8E5392D5-F78F-4F21-AAF6-6AE03FD0CA2F}" destId="{3598E7D0-ACE0-42BE-AFDA-73E544357F6F}" srcOrd="0" destOrd="0" parTransId="{7B9E2498-7DC7-443C-AD7D-EAE70DC1CB26}" sibTransId="{2BFA6EF8-939E-47BA-8642-925DAD1A44DC}"/>
    <dgm:cxn modelId="{BF047E65-F83E-4404-93EC-0903D7976018}" srcId="{BA89D284-A14D-4CFE-8F30-216DEDCFBBE2}" destId="{8E5392D5-F78F-4F21-AAF6-6AE03FD0CA2F}" srcOrd="2" destOrd="0" parTransId="{FA1AF69D-50E9-4771-94FF-0B9C056EFC43}" sibTransId="{D09F1732-73A1-4B3C-9542-27DECC947ECE}"/>
    <dgm:cxn modelId="{02DCD046-A7EB-4DF9-9160-6BD4D95888B9}" type="presOf" srcId="{17DA2A62-AC93-4CA3-940D-7C02F7E5B60A}" destId="{617E9FFD-250F-435A-AB0A-AF8CC1F384A2}" srcOrd="0" destOrd="0" presId="urn:microsoft.com/office/officeart/2005/8/layout/hList1"/>
    <dgm:cxn modelId="{9B05FF48-734D-410A-AD20-10FB6D5DDA43}" type="presOf" srcId="{F9AD011F-8201-496E-AD7E-F54CF5430C87}" destId="{1D215C48-A3AD-4E5C-B2E0-3CC83C2BF489}" srcOrd="0" destOrd="0" presId="urn:microsoft.com/office/officeart/2005/8/layout/hList1"/>
    <dgm:cxn modelId="{AB4F896A-ACD2-457C-92F1-760728A73D27}" type="presOf" srcId="{254472A6-B2AF-45A7-87F9-0173D13A222E}" destId="{962F0565-4479-4497-BB35-58AF6CA5C6EF}" srcOrd="0" destOrd="2" presId="urn:microsoft.com/office/officeart/2005/8/layout/hList1"/>
    <dgm:cxn modelId="{7D96B04E-9955-4E7E-B800-64A4E1239484}" type="presOf" srcId="{D5EFD86F-3A58-47F3-B906-26F058C88FFB}" destId="{3C597030-1D8C-4BC7-A677-A107E214FD59}" srcOrd="0" destOrd="1" presId="urn:microsoft.com/office/officeart/2005/8/layout/hList1"/>
    <dgm:cxn modelId="{FA933170-7DE3-472D-B794-A915D795A918}" type="presOf" srcId="{933DACAB-446F-4B0F-B505-1E25810F5E5E}" destId="{3C597030-1D8C-4BC7-A677-A107E214FD59}" srcOrd="0" destOrd="0" presId="urn:microsoft.com/office/officeart/2005/8/layout/hList1"/>
    <dgm:cxn modelId="{F9F3A370-324A-4C5B-84B5-0B5A7DE70C02}" type="presOf" srcId="{CBA9AD96-5945-40C2-B8AE-BC32B207B1BA}" destId="{962F0565-4479-4497-BB35-58AF6CA5C6EF}" srcOrd="0" destOrd="0" presId="urn:microsoft.com/office/officeart/2005/8/layout/hList1"/>
    <dgm:cxn modelId="{EEE2B053-9C2B-49F1-A878-8919FA7A5F33}" srcId="{BA89D284-A14D-4CFE-8F30-216DEDCFBBE2}" destId="{17DA2A62-AC93-4CA3-940D-7C02F7E5B60A}" srcOrd="3" destOrd="0" parTransId="{246F1C7A-CFAB-4129-8E14-4D06DEE71182}" sibTransId="{15E86B32-0C80-4B59-86A2-F0935B3E9741}"/>
    <dgm:cxn modelId="{368CEA79-9CB1-4028-B672-083F08C8DD24}" type="presOf" srcId="{1FA6E65D-877E-4072-8FD3-60426E0B9F90}" destId="{914FE6D1-4EEF-4B53-94CF-425E988C8072}" srcOrd="0" destOrd="2" presId="urn:microsoft.com/office/officeart/2005/8/layout/hList1"/>
    <dgm:cxn modelId="{FDCAE180-35D1-409F-AE05-20216CA6D929}" srcId="{17DA2A62-AC93-4CA3-940D-7C02F7E5B60A}" destId="{254472A6-B2AF-45A7-87F9-0173D13A222E}" srcOrd="2" destOrd="0" parTransId="{5AB2D776-2340-455B-A03E-1125376B592B}" sibTransId="{BBF09031-A773-46F6-992D-9E018345F0A2}"/>
    <dgm:cxn modelId="{C3BFB38A-6CC3-4DD7-976A-5C0DBDEB003A}" srcId="{9298B44A-3C5D-4398-A2DB-B45997855CB2}" destId="{B0C1BAD0-9823-4D17-AC1F-2B78C38CD3AF}" srcOrd="1" destOrd="0" parTransId="{8C937F4E-6CD3-42AB-BD00-2EF8D92C5816}" sibTransId="{41AB35BF-6270-44D9-8732-63C69EAFECB3}"/>
    <dgm:cxn modelId="{20E08DA4-125C-478F-9522-31C293909D2D}" type="presOf" srcId="{6F039F37-3483-4DA0-ACC9-214E3FF92461}" destId="{43CD6701-2CFA-4570-8D83-1922DA94A8D6}" srcOrd="0" destOrd="0" presId="urn:microsoft.com/office/officeart/2005/8/layout/hList1"/>
    <dgm:cxn modelId="{524D92A9-55C3-402B-AFA2-8AC511231E1C}" srcId="{17DA2A62-AC93-4CA3-940D-7C02F7E5B60A}" destId="{A0CBDFFC-1003-40D0-80D1-B709C386232A}" srcOrd="1" destOrd="0" parTransId="{84DC1718-D982-4779-82FD-71FA5D3888D0}" sibTransId="{4F258B18-FE1E-4C7E-BBF4-368569C54CC1}"/>
    <dgm:cxn modelId="{EEF71FC5-58A0-40A7-B368-91CE56D2E87C}" srcId="{6F039F37-3483-4DA0-ACC9-214E3FF92461}" destId="{D5EFD86F-3A58-47F3-B906-26F058C88FFB}" srcOrd="1" destOrd="0" parTransId="{9FBADEAD-F423-42BC-97C6-3FAF02F4CF67}" sibTransId="{834064F1-E0DE-47BC-9BAA-8C72E3E8805E}"/>
    <dgm:cxn modelId="{3271A8C5-A73D-47C0-B940-09CBE2F652E5}" type="presOf" srcId="{B0C1BAD0-9823-4D17-AC1F-2B78C38CD3AF}" destId="{1D215C48-A3AD-4E5C-B2E0-3CC83C2BF489}" srcOrd="0" destOrd="1" presId="urn:microsoft.com/office/officeart/2005/8/layout/hList1"/>
    <dgm:cxn modelId="{18E31ECA-04CD-4545-B6E4-DF869E43B155}" srcId="{6F039F37-3483-4DA0-ACC9-214E3FF92461}" destId="{933DACAB-446F-4B0F-B505-1E25810F5E5E}" srcOrd="0" destOrd="0" parTransId="{48A76F1F-B88A-4593-9C12-A580937F19E3}" sibTransId="{4B3F2579-B3DD-4F1A-B47A-5154E85E6193}"/>
    <dgm:cxn modelId="{65CA05D9-6CB8-4755-8914-EAE08D7DA259}" srcId="{BA89D284-A14D-4CFE-8F30-216DEDCFBBE2}" destId="{6F039F37-3483-4DA0-ACC9-214E3FF92461}" srcOrd="1" destOrd="0" parTransId="{3B0C5281-8E81-452B-9FB5-19361365E174}" sibTransId="{6785AEF7-F3EC-4FBE-B62C-916EFA9027C1}"/>
    <dgm:cxn modelId="{6F23CFDB-82F2-4B1C-9052-D341EB26193C}" srcId="{BA89D284-A14D-4CFE-8F30-216DEDCFBBE2}" destId="{9298B44A-3C5D-4398-A2DB-B45997855CB2}" srcOrd="0" destOrd="0" parTransId="{3EFA91D1-8B57-4B78-B906-4C399E3C966A}" sibTransId="{E5C5985C-E700-4118-9DE9-86F09321CE42}"/>
    <dgm:cxn modelId="{E21EC8E2-266C-4EB1-A73F-BFC36E125CF1}" srcId="{17DA2A62-AC93-4CA3-940D-7C02F7E5B60A}" destId="{CBA9AD96-5945-40C2-B8AE-BC32B207B1BA}" srcOrd="0" destOrd="0" parTransId="{FC9FCAC9-C203-48A6-8F4D-3448DB8EC5A1}" sibTransId="{F06B1D8B-A096-43A9-96F8-48AB7190E75C}"/>
    <dgm:cxn modelId="{8F2021FF-BC2D-4A8F-A317-38998B716F8B}" type="presOf" srcId="{BA89D284-A14D-4CFE-8F30-216DEDCFBBE2}" destId="{A88D3445-BBD1-41A7-8A72-CD561B3AD5D7}" srcOrd="0" destOrd="0" presId="urn:microsoft.com/office/officeart/2005/8/layout/hList1"/>
    <dgm:cxn modelId="{CF3959D9-B769-4D86-849F-15AF3A1EAAB6}" type="presParOf" srcId="{A88D3445-BBD1-41A7-8A72-CD561B3AD5D7}" destId="{6AA29340-8CA6-4856-A7AC-BC32B129DEEC}" srcOrd="0" destOrd="0" presId="urn:microsoft.com/office/officeart/2005/8/layout/hList1"/>
    <dgm:cxn modelId="{3E38654C-CCE9-44E1-B96C-6DE2798FCBE9}" type="presParOf" srcId="{6AA29340-8CA6-4856-A7AC-BC32B129DEEC}" destId="{EE10F7C5-F81E-4F00-ABFE-68F5482D5B59}" srcOrd="0" destOrd="0" presId="urn:microsoft.com/office/officeart/2005/8/layout/hList1"/>
    <dgm:cxn modelId="{1DD73B36-164C-47AB-9429-B81DAE2F8B9A}" type="presParOf" srcId="{6AA29340-8CA6-4856-A7AC-BC32B129DEEC}" destId="{1D215C48-A3AD-4E5C-B2E0-3CC83C2BF489}" srcOrd="1" destOrd="0" presId="urn:microsoft.com/office/officeart/2005/8/layout/hList1"/>
    <dgm:cxn modelId="{17DE77BA-C278-41DA-8912-CD6C5D5A6914}" type="presParOf" srcId="{A88D3445-BBD1-41A7-8A72-CD561B3AD5D7}" destId="{11A09FC4-2911-40A9-A845-1014090B2283}" srcOrd="1" destOrd="0" presId="urn:microsoft.com/office/officeart/2005/8/layout/hList1"/>
    <dgm:cxn modelId="{297DA067-DB5E-43BA-8B8A-E7B9D7DB0800}" type="presParOf" srcId="{A88D3445-BBD1-41A7-8A72-CD561B3AD5D7}" destId="{913D5D85-425B-466E-9E63-6715388F494B}" srcOrd="2" destOrd="0" presId="urn:microsoft.com/office/officeart/2005/8/layout/hList1"/>
    <dgm:cxn modelId="{C70A5FA2-FAE4-46C9-917C-A3B0678385D4}" type="presParOf" srcId="{913D5D85-425B-466E-9E63-6715388F494B}" destId="{43CD6701-2CFA-4570-8D83-1922DA94A8D6}" srcOrd="0" destOrd="0" presId="urn:microsoft.com/office/officeart/2005/8/layout/hList1"/>
    <dgm:cxn modelId="{E5E66D30-71CE-46A2-A86B-C20EDC8F19E7}" type="presParOf" srcId="{913D5D85-425B-466E-9E63-6715388F494B}" destId="{3C597030-1D8C-4BC7-A677-A107E214FD59}" srcOrd="1" destOrd="0" presId="urn:microsoft.com/office/officeart/2005/8/layout/hList1"/>
    <dgm:cxn modelId="{0C34C967-29C0-41FF-901C-F1787299B644}" type="presParOf" srcId="{A88D3445-BBD1-41A7-8A72-CD561B3AD5D7}" destId="{EA4B421D-AA75-4335-A20A-AD142D52DC31}" srcOrd="3" destOrd="0" presId="urn:microsoft.com/office/officeart/2005/8/layout/hList1"/>
    <dgm:cxn modelId="{9C7CFC17-9DA3-4F7A-BDFE-AAB9B7F57E8F}" type="presParOf" srcId="{A88D3445-BBD1-41A7-8A72-CD561B3AD5D7}" destId="{9FDE7E59-5D8E-4003-9A13-963A02E6C325}" srcOrd="4" destOrd="0" presId="urn:microsoft.com/office/officeart/2005/8/layout/hList1"/>
    <dgm:cxn modelId="{5F128BCF-189D-487D-BFFE-FED5FB59C6BE}" type="presParOf" srcId="{9FDE7E59-5D8E-4003-9A13-963A02E6C325}" destId="{648459B0-7F45-4C28-A9B9-A3104B311513}" srcOrd="0" destOrd="0" presId="urn:microsoft.com/office/officeart/2005/8/layout/hList1"/>
    <dgm:cxn modelId="{504D56DF-C332-4818-ADC8-319FEE3DF6E1}" type="presParOf" srcId="{9FDE7E59-5D8E-4003-9A13-963A02E6C325}" destId="{914FE6D1-4EEF-4B53-94CF-425E988C8072}" srcOrd="1" destOrd="0" presId="urn:microsoft.com/office/officeart/2005/8/layout/hList1"/>
    <dgm:cxn modelId="{F39CD12D-B6E5-4006-8EAD-5727477101EA}" type="presParOf" srcId="{A88D3445-BBD1-41A7-8A72-CD561B3AD5D7}" destId="{97E968FB-4AF9-47D3-B215-E558F6EFFA29}" srcOrd="5" destOrd="0" presId="urn:microsoft.com/office/officeart/2005/8/layout/hList1"/>
    <dgm:cxn modelId="{24B6BEA3-4649-4D6C-8727-63BCE71EFC04}" type="presParOf" srcId="{A88D3445-BBD1-41A7-8A72-CD561B3AD5D7}" destId="{3381952D-1797-44CA-9960-AEB38EC55C1B}" srcOrd="6" destOrd="0" presId="urn:microsoft.com/office/officeart/2005/8/layout/hList1"/>
    <dgm:cxn modelId="{5B7767DA-625B-4FA3-B847-A9E6328B42D3}" type="presParOf" srcId="{3381952D-1797-44CA-9960-AEB38EC55C1B}" destId="{617E9FFD-250F-435A-AB0A-AF8CC1F384A2}" srcOrd="0" destOrd="0" presId="urn:microsoft.com/office/officeart/2005/8/layout/hList1"/>
    <dgm:cxn modelId="{981AEDAD-75D8-4E7E-A54B-C3D592303296}" type="presParOf" srcId="{3381952D-1797-44CA-9960-AEB38EC55C1B}" destId="{962F0565-4479-4497-BB35-58AF6CA5C6E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9D6B861-1CA4-4DC7-B935-96A74C1A3AD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2643CC13-E230-4540-AFB4-D483E4001EA3}">
      <dgm:prSet/>
      <dgm:spPr/>
      <dgm:t>
        <a:bodyPr/>
        <a:lstStyle/>
        <a:p>
          <a:r>
            <a:rPr lang="en-US"/>
            <a:t>System Linkage</a:t>
          </a:r>
        </a:p>
      </dgm:t>
    </dgm:pt>
    <dgm:pt modelId="{E6D5489A-0C6E-4998-BB6F-52E3972759AB}" type="parTrans" cxnId="{2F18DBD9-3AC1-4EF7-9299-C3352A815A95}">
      <dgm:prSet/>
      <dgm:spPr/>
      <dgm:t>
        <a:bodyPr/>
        <a:lstStyle/>
        <a:p>
          <a:endParaRPr lang="en-US"/>
        </a:p>
      </dgm:t>
    </dgm:pt>
    <dgm:pt modelId="{52E68D9C-D2B8-4278-9049-434711CBF3CA}" type="sibTrans" cxnId="{2F18DBD9-3AC1-4EF7-9299-C3352A815A95}">
      <dgm:prSet/>
      <dgm:spPr/>
      <dgm:t>
        <a:bodyPr/>
        <a:lstStyle/>
        <a:p>
          <a:endParaRPr lang="en-US"/>
        </a:p>
      </dgm:t>
    </dgm:pt>
    <dgm:pt modelId="{AE73DF58-681D-4391-9A56-36F76FD49502}">
      <dgm:prSet/>
      <dgm:spPr/>
      <dgm:t>
        <a:bodyPr/>
        <a:lstStyle/>
        <a:p>
          <a:r>
            <a:rPr lang="en-US"/>
            <a:t>Connecting a missing link</a:t>
          </a:r>
        </a:p>
      </dgm:t>
    </dgm:pt>
    <dgm:pt modelId="{0F344221-B4E8-4C9D-8B2C-A92979853FD0}" type="parTrans" cxnId="{8F745602-9367-47BB-A5CD-9E07476630A3}">
      <dgm:prSet/>
      <dgm:spPr/>
      <dgm:t>
        <a:bodyPr/>
        <a:lstStyle/>
        <a:p>
          <a:endParaRPr lang="en-US"/>
        </a:p>
      </dgm:t>
    </dgm:pt>
    <dgm:pt modelId="{D4E7C69C-D47A-4B73-897B-AD701E4FE971}" type="sibTrans" cxnId="{8F745602-9367-47BB-A5CD-9E07476630A3}">
      <dgm:prSet/>
      <dgm:spPr/>
      <dgm:t>
        <a:bodyPr/>
        <a:lstStyle/>
        <a:p>
          <a:endParaRPr lang="en-US"/>
        </a:p>
      </dgm:t>
    </dgm:pt>
    <dgm:pt modelId="{9F0B7562-C683-460E-B0F8-AF0A219106C4}">
      <dgm:prSet/>
      <dgm:spPr/>
      <dgm:t>
        <a:bodyPr/>
        <a:lstStyle/>
        <a:p>
          <a:r>
            <a:rPr lang="en-US" dirty="0"/>
            <a:t>Fit in the existing and future transportation system</a:t>
          </a:r>
        </a:p>
      </dgm:t>
    </dgm:pt>
    <dgm:pt modelId="{B50C91C8-C01B-4586-B60B-BCC84907AEDA}" type="parTrans" cxnId="{0C7E49F6-8CE7-4A09-A3EA-51B093A4FA0B}">
      <dgm:prSet/>
      <dgm:spPr/>
      <dgm:t>
        <a:bodyPr/>
        <a:lstStyle/>
        <a:p>
          <a:endParaRPr lang="en-US"/>
        </a:p>
      </dgm:t>
    </dgm:pt>
    <dgm:pt modelId="{D769B759-432B-4A76-8CFC-06E74ACBDB51}" type="sibTrans" cxnId="{0C7E49F6-8CE7-4A09-A3EA-51B093A4FA0B}">
      <dgm:prSet/>
      <dgm:spPr/>
      <dgm:t>
        <a:bodyPr/>
        <a:lstStyle/>
        <a:p>
          <a:endParaRPr lang="en-US"/>
        </a:p>
      </dgm:t>
    </dgm:pt>
    <dgm:pt modelId="{FE58DF70-019C-46DE-84BB-73684B4C5774}">
      <dgm:prSet/>
      <dgm:spPr/>
      <dgm:t>
        <a:bodyPr/>
        <a:lstStyle/>
        <a:p>
          <a:r>
            <a:rPr lang="en-US"/>
            <a:t>Modal Interrelationships</a:t>
          </a:r>
        </a:p>
      </dgm:t>
    </dgm:pt>
    <dgm:pt modelId="{E954D310-CFED-4E52-ADF7-85EA5DD319DE}" type="parTrans" cxnId="{6C9804BA-3F38-49F9-B8C1-C7949E4AD0EB}">
      <dgm:prSet/>
      <dgm:spPr/>
      <dgm:t>
        <a:bodyPr/>
        <a:lstStyle/>
        <a:p>
          <a:endParaRPr lang="en-US"/>
        </a:p>
      </dgm:t>
    </dgm:pt>
    <dgm:pt modelId="{4B222A82-1004-4AB7-8D6B-C266FCA6AF28}" type="sibTrans" cxnId="{6C9804BA-3F38-49F9-B8C1-C7949E4AD0EB}">
      <dgm:prSet/>
      <dgm:spPr/>
      <dgm:t>
        <a:bodyPr/>
        <a:lstStyle/>
        <a:p>
          <a:endParaRPr lang="en-US"/>
        </a:p>
      </dgm:t>
    </dgm:pt>
    <dgm:pt modelId="{0956860F-04DD-4E46-B718-5B8AF618E8E2}">
      <dgm:prSet/>
      <dgm:spPr/>
      <dgm:t>
        <a:bodyPr/>
        <a:lstStyle/>
        <a:p>
          <a:r>
            <a:rPr lang="en-US" dirty="0"/>
            <a:t>Relation with other modes</a:t>
          </a:r>
        </a:p>
      </dgm:t>
    </dgm:pt>
    <dgm:pt modelId="{F9C1ED06-643D-44BF-992C-1233F13EFBEA}" type="parTrans" cxnId="{D6A571DE-6EE8-4296-A7FE-29E52082F1F8}">
      <dgm:prSet/>
      <dgm:spPr/>
      <dgm:t>
        <a:bodyPr/>
        <a:lstStyle/>
        <a:p>
          <a:endParaRPr lang="en-US"/>
        </a:p>
      </dgm:t>
    </dgm:pt>
    <dgm:pt modelId="{EB96D480-BDEF-46BC-A6DA-BE096211C56F}" type="sibTrans" cxnId="{D6A571DE-6EE8-4296-A7FE-29E52082F1F8}">
      <dgm:prSet/>
      <dgm:spPr/>
      <dgm:t>
        <a:bodyPr/>
        <a:lstStyle/>
        <a:p>
          <a:endParaRPr lang="en-US"/>
        </a:p>
      </dgm:t>
    </dgm:pt>
    <dgm:pt modelId="{4DCF1D58-AFCC-45B1-A96C-B82332EEDAB3}">
      <dgm:prSet/>
      <dgm:spPr/>
      <dgm:t>
        <a:bodyPr/>
        <a:lstStyle/>
        <a:p>
          <a:r>
            <a:rPr lang="en-US"/>
            <a:t>Legislation</a:t>
          </a:r>
        </a:p>
      </dgm:t>
    </dgm:pt>
    <dgm:pt modelId="{5B37019C-FCA5-4DA6-ABD0-88027F2EFEA1}" type="parTrans" cxnId="{B3642262-C1D2-4023-A615-55A37E15F389}">
      <dgm:prSet/>
      <dgm:spPr/>
      <dgm:t>
        <a:bodyPr/>
        <a:lstStyle/>
        <a:p>
          <a:endParaRPr lang="en-US"/>
        </a:p>
      </dgm:t>
    </dgm:pt>
    <dgm:pt modelId="{20AA452C-87DA-4F0E-82B0-97500D680F46}" type="sibTrans" cxnId="{B3642262-C1D2-4023-A615-55A37E15F389}">
      <dgm:prSet/>
      <dgm:spPr/>
      <dgm:t>
        <a:bodyPr/>
        <a:lstStyle/>
        <a:p>
          <a:endParaRPr lang="en-US"/>
        </a:p>
      </dgm:t>
    </dgm:pt>
    <dgm:pt modelId="{84D00F58-8EEF-4FC0-B3C1-53C6B0F63FE4}">
      <dgm:prSet/>
      <dgm:spPr/>
      <dgm:t>
        <a:bodyPr/>
        <a:lstStyle/>
        <a:p>
          <a:r>
            <a:rPr lang="en-US" dirty="0"/>
            <a:t>Mandate action by federal, state or local</a:t>
          </a:r>
        </a:p>
      </dgm:t>
    </dgm:pt>
    <dgm:pt modelId="{F62563CF-35F1-4342-BDEB-761B76D663A7}" type="parTrans" cxnId="{09FE6A7B-74D5-4330-BC94-9CD3F9EDD034}">
      <dgm:prSet/>
      <dgm:spPr/>
      <dgm:t>
        <a:bodyPr/>
        <a:lstStyle/>
        <a:p>
          <a:endParaRPr lang="en-US"/>
        </a:p>
      </dgm:t>
    </dgm:pt>
    <dgm:pt modelId="{1FC55C63-53BB-490C-B80D-57FA775D3138}" type="sibTrans" cxnId="{09FE6A7B-74D5-4330-BC94-9CD3F9EDD034}">
      <dgm:prSet/>
      <dgm:spPr/>
      <dgm:t>
        <a:bodyPr/>
        <a:lstStyle/>
        <a:p>
          <a:endParaRPr lang="en-US"/>
        </a:p>
      </dgm:t>
    </dgm:pt>
    <dgm:pt modelId="{5EB0CB91-19AB-4887-9E29-9562AD061C8B}">
      <dgm:prSet/>
      <dgm:spPr/>
      <dgm:t>
        <a:bodyPr/>
        <a:lstStyle/>
        <a:p>
          <a:r>
            <a:rPr lang="en-US"/>
            <a:t>Social Demands or Economic Development</a:t>
          </a:r>
        </a:p>
      </dgm:t>
    </dgm:pt>
    <dgm:pt modelId="{13B98A46-6479-4CB0-BEE4-7EE32E0ECB62}" type="parTrans" cxnId="{D3B0DCCA-2B3C-45BE-BDE0-1DA563036096}">
      <dgm:prSet/>
      <dgm:spPr/>
      <dgm:t>
        <a:bodyPr/>
        <a:lstStyle/>
        <a:p>
          <a:endParaRPr lang="en-US"/>
        </a:p>
      </dgm:t>
    </dgm:pt>
    <dgm:pt modelId="{17C99564-8D5E-4D3D-82C8-0C58D0A5ED73}" type="sibTrans" cxnId="{D3B0DCCA-2B3C-45BE-BDE0-1DA563036096}">
      <dgm:prSet/>
      <dgm:spPr/>
      <dgm:t>
        <a:bodyPr/>
        <a:lstStyle/>
        <a:p>
          <a:endParaRPr lang="en-US"/>
        </a:p>
      </dgm:t>
    </dgm:pt>
    <dgm:pt modelId="{8D581FE5-E5E9-4921-B504-8756CBC88A52}">
      <dgm:prSet/>
      <dgm:spPr/>
      <dgm:t>
        <a:bodyPr/>
        <a:lstStyle/>
        <a:p>
          <a:r>
            <a:rPr lang="en-US"/>
            <a:t>Driven by projected economic development/land use changes </a:t>
          </a:r>
        </a:p>
      </dgm:t>
    </dgm:pt>
    <dgm:pt modelId="{7D9BFB7F-228A-404D-9455-E21F5CFCF4B7}" type="parTrans" cxnId="{3D5143D0-1C11-46AA-BE82-CBEF76973151}">
      <dgm:prSet/>
      <dgm:spPr/>
      <dgm:t>
        <a:bodyPr/>
        <a:lstStyle/>
        <a:p>
          <a:endParaRPr lang="en-US"/>
        </a:p>
      </dgm:t>
    </dgm:pt>
    <dgm:pt modelId="{964A59F0-7B11-4979-BDFA-725085F11C84}" type="sibTrans" cxnId="{3D5143D0-1C11-46AA-BE82-CBEF76973151}">
      <dgm:prSet/>
      <dgm:spPr/>
      <dgm:t>
        <a:bodyPr/>
        <a:lstStyle/>
        <a:p>
          <a:endParaRPr lang="en-US"/>
        </a:p>
      </dgm:t>
    </dgm:pt>
    <dgm:pt modelId="{D9DC5523-CDD2-4498-AC26-A3CD6CFE3522}">
      <dgm:prSet/>
      <dgm:spPr/>
      <dgm:t>
        <a:bodyPr/>
        <a:lstStyle/>
        <a:p>
          <a:r>
            <a:rPr lang="en-US" dirty="0"/>
            <a:t>Support new employment and benefit  other land use</a:t>
          </a:r>
        </a:p>
      </dgm:t>
    </dgm:pt>
    <dgm:pt modelId="{E8FA094B-83C2-42CC-8CB9-F226DE198B3D}" type="parTrans" cxnId="{3A5FEF04-D38D-43C0-B75E-EBD46C6467FD}">
      <dgm:prSet/>
      <dgm:spPr/>
      <dgm:t>
        <a:bodyPr/>
        <a:lstStyle/>
        <a:p>
          <a:endParaRPr lang="en-US"/>
        </a:p>
      </dgm:t>
    </dgm:pt>
    <dgm:pt modelId="{3CC974E5-D58E-4E79-88B6-C21F6627F815}" type="sibTrans" cxnId="{3A5FEF04-D38D-43C0-B75E-EBD46C6467FD}">
      <dgm:prSet/>
      <dgm:spPr/>
      <dgm:t>
        <a:bodyPr/>
        <a:lstStyle/>
        <a:p>
          <a:endParaRPr lang="en-US"/>
        </a:p>
      </dgm:t>
    </dgm:pt>
    <dgm:pt modelId="{E3D22122-92E7-4463-8DE0-674883D95760}">
      <dgm:prSet/>
      <dgm:spPr/>
      <dgm:t>
        <a:bodyPr/>
        <a:lstStyle/>
        <a:p>
          <a:r>
            <a:rPr lang="en-US" dirty="0"/>
            <a:t>Freight, seaports, airports, bike/</a:t>
          </a:r>
          <a:r>
            <a:rPr lang="en-US" dirty="0" err="1"/>
            <a:t>ped</a:t>
          </a:r>
          <a:r>
            <a:rPr lang="en-US" dirty="0"/>
            <a:t>, transit access</a:t>
          </a:r>
        </a:p>
      </dgm:t>
    </dgm:pt>
    <dgm:pt modelId="{4E6C24D0-F739-47AB-A80C-5BC812B1B903}" type="parTrans" cxnId="{6A286A78-0328-4B86-B5DE-7050D7475323}">
      <dgm:prSet/>
      <dgm:spPr/>
      <dgm:t>
        <a:bodyPr/>
        <a:lstStyle/>
        <a:p>
          <a:endParaRPr lang="en-US"/>
        </a:p>
      </dgm:t>
    </dgm:pt>
    <dgm:pt modelId="{55402FD9-A87D-45F0-9010-EFDBB7A5DE2D}" type="sibTrans" cxnId="{6A286A78-0328-4B86-B5DE-7050D7475323}">
      <dgm:prSet/>
      <dgm:spPr/>
      <dgm:t>
        <a:bodyPr/>
        <a:lstStyle/>
        <a:p>
          <a:endParaRPr lang="en-US"/>
        </a:p>
      </dgm:t>
    </dgm:pt>
    <dgm:pt modelId="{7F047C01-A614-4974-BA5E-55C02F8EB131}">
      <dgm:prSet/>
      <dgm:spPr/>
      <dgm:t>
        <a:bodyPr/>
        <a:lstStyle/>
        <a:p>
          <a:r>
            <a:rPr lang="en-US" dirty="0"/>
            <a:t>Other purpose &amp; need that might accomplish this</a:t>
          </a:r>
        </a:p>
      </dgm:t>
    </dgm:pt>
    <dgm:pt modelId="{7DF91735-389D-4AA3-9828-1C081F01469D}" type="parTrans" cxnId="{481C655C-FD65-41A9-AB89-C65A36E8CEC1}">
      <dgm:prSet/>
      <dgm:spPr/>
      <dgm:t>
        <a:bodyPr/>
        <a:lstStyle/>
        <a:p>
          <a:endParaRPr lang="en-US"/>
        </a:p>
      </dgm:t>
    </dgm:pt>
    <dgm:pt modelId="{18D3476D-5B7B-4A97-8231-E9FECAB27BA0}" type="sibTrans" cxnId="{481C655C-FD65-41A9-AB89-C65A36E8CEC1}">
      <dgm:prSet/>
      <dgm:spPr/>
      <dgm:t>
        <a:bodyPr/>
        <a:lstStyle/>
        <a:p>
          <a:endParaRPr lang="en-US"/>
        </a:p>
      </dgm:t>
    </dgm:pt>
    <dgm:pt modelId="{087DC8F4-9557-4DCE-B475-8BD5D932162B}" type="pres">
      <dgm:prSet presAssocID="{69D6B861-1CA4-4DC7-B935-96A74C1A3ADF}" presName="Name0" presStyleCnt="0">
        <dgm:presLayoutVars>
          <dgm:dir/>
          <dgm:animLvl val="lvl"/>
          <dgm:resizeHandles val="exact"/>
        </dgm:presLayoutVars>
      </dgm:prSet>
      <dgm:spPr/>
    </dgm:pt>
    <dgm:pt modelId="{95310761-CBCD-4EB2-A89C-A930C8DF859A}" type="pres">
      <dgm:prSet presAssocID="{2643CC13-E230-4540-AFB4-D483E4001EA3}" presName="composite" presStyleCnt="0"/>
      <dgm:spPr/>
    </dgm:pt>
    <dgm:pt modelId="{E1D39606-141B-4C20-A4E8-96B4248DB622}" type="pres">
      <dgm:prSet presAssocID="{2643CC13-E230-4540-AFB4-D483E4001EA3}" presName="parTx" presStyleLbl="alignNode1" presStyleIdx="0" presStyleCnt="4">
        <dgm:presLayoutVars>
          <dgm:chMax val="0"/>
          <dgm:chPref val="0"/>
          <dgm:bulletEnabled val="1"/>
        </dgm:presLayoutVars>
      </dgm:prSet>
      <dgm:spPr/>
    </dgm:pt>
    <dgm:pt modelId="{A253F4CC-4B0A-478E-A8A4-0AC86318C3C1}" type="pres">
      <dgm:prSet presAssocID="{2643CC13-E230-4540-AFB4-D483E4001EA3}" presName="desTx" presStyleLbl="alignAccFollowNode1" presStyleIdx="0" presStyleCnt="4">
        <dgm:presLayoutVars>
          <dgm:bulletEnabled val="1"/>
        </dgm:presLayoutVars>
      </dgm:prSet>
      <dgm:spPr/>
    </dgm:pt>
    <dgm:pt modelId="{B001F3BB-2B04-4AD3-96D3-1F212C767318}" type="pres">
      <dgm:prSet presAssocID="{52E68D9C-D2B8-4278-9049-434711CBF3CA}" presName="space" presStyleCnt="0"/>
      <dgm:spPr/>
    </dgm:pt>
    <dgm:pt modelId="{B614EDFA-C7FA-47BD-96D4-151F33AA19E5}" type="pres">
      <dgm:prSet presAssocID="{FE58DF70-019C-46DE-84BB-73684B4C5774}" presName="composite" presStyleCnt="0"/>
      <dgm:spPr/>
    </dgm:pt>
    <dgm:pt modelId="{C2D1463D-D76E-436B-AF7E-DC5E174E3213}" type="pres">
      <dgm:prSet presAssocID="{FE58DF70-019C-46DE-84BB-73684B4C5774}" presName="parTx" presStyleLbl="alignNode1" presStyleIdx="1" presStyleCnt="4">
        <dgm:presLayoutVars>
          <dgm:chMax val="0"/>
          <dgm:chPref val="0"/>
          <dgm:bulletEnabled val="1"/>
        </dgm:presLayoutVars>
      </dgm:prSet>
      <dgm:spPr/>
    </dgm:pt>
    <dgm:pt modelId="{2BB0C9DF-8021-4FB4-ADE0-DA0FA9652634}" type="pres">
      <dgm:prSet presAssocID="{FE58DF70-019C-46DE-84BB-73684B4C5774}" presName="desTx" presStyleLbl="alignAccFollowNode1" presStyleIdx="1" presStyleCnt="4">
        <dgm:presLayoutVars>
          <dgm:bulletEnabled val="1"/>
        </dgm:presLayoutVars>
      </dgm:prSet>
      <dgm:spPr/>
    </dgm:pt>
    <dgm:pt modelId="{FAD21044-E212-433B-9F2C-CB7FB7ECDC1C}" type="pres">
      <dgm:prSet presAssocID="{4B222A82-1004-4AB7-8D6B-C266FCA6AF28}" presName="space" presStyleCnt="0"/>
      <dgm:spPr/>
    </dgm:pt>
    <dgm:pt modelId="{12948F7E-0E62-4B57-ADE0-60A5A4A978E5}" type="pres">
      <dgm:prSet presAssocID="{4DCF1D58-AFCC-45B1-A96C-B82332EEDAB3}" presName="composite" presStyleCnt="0"/>
      <dgm:spPr/>
    </dgm:pt>
    <dgm:pt modelId="{BE3A5EC4-98F0-4B44-8376-F88A7666283C}" type="pres">
      <dgm:prSet presAssocID="{4DCF1D58-AFCC-45B1-A96C-B82332EEDAB3}" presName="parTx" presStyleLbl="alignNode1" presStyleIdx="2" presStyleCnt="4">
        <dgm:presLayoutVars>
          <dgm:chMax val="0"/>
          <dgm:chPref val="0"/>
          <dgm:bulletEnabled val="1"/>
        </dgm:presLayoutVars>
      </dgm:prSet>
      <dgm:spPr/>
    </dgm:pt>
    <dgm:pt modelId="{E115DC99-1BD8-48D2-83F8-56276821F347}" type="pres">
      <dgm:prSet presAssocID="{4DCF1D58-AFCC-45B1-A96C-B82332EEDAB3}" presName="desTx" presStyleLbl="alignAccFollowNode1" presStyleIdx="2" presStyleCnt="4">
        <dgm:presLayoutVars>
          <dgm:bulletEnabled val="1"/>
        </dgm:presLayoutVars>
      </dgm:prSet>
      <dgm:spPr/>
    </dgm:pt>
    <dgm:pt modelId="{B2EE3C35-7D54-47CE-A3A1-B1F0BD16F225}" type="pres">
      <dgm:prSet presAssocID="{20AA452C-87DA-4F0E-82B0-97500D680F46}" presName="space" presStyleCnt="0"/>
      <dgm:spPr/>
    </dgm:pt>
    <dgm:pt modelId="{D03E4C72-3003-4F0A-AAFA-D1FE22DF1496}" type="pres">
      <dgm:prSet presAssocID="{5EB0CB91-19AB-4887-9E29-9562AD061C8B}" presName="composite" presStyleCnt="0"/>
      <dgm:spPr/>
    </dgm:pt>
    <dgm:pt modelId="{D45639A9-D205-4FCC-B442-E9DBE392B617}" type="pres">
      <dgm:prSet presAssocID="{5EB0CB91-19AB-4887-9E29-9562AD061C8B}" presName="parTx" presStyleLbl="alignNode1" presStyleIdx="3" presStyleCnt="4">
        <dgm:presLayoutVars>
          <dgm:chMax val="0"/>
          <dgm:chPref val="0"/>
          <dgm:bulletEnabled val="1"/>
        </dgm:presLayoutVars>
      </dgm:prSet>
      <dgm:spPr/>
    </dgm:pt>
    <dgm:pt modelId="{4048269D-18D8-4161-ABB2-30657C77DB21}" type="pres">
      <dgm:prSet presAssocID="{5EB0CB91-19AB-4887-9E29-9562AD061C8B}" presName="desTx" presStyleLbl="alignAccFollowNode1" presStyleIdx="3" presStyleCnt="4">
        <dgm:presLayoutVars>
          <dgm:bulletEnabled val="1"/>
        </dgm:presLayoutVars>
      </dgm:prSet>
      <dgm:spPr/>
    </dgm:pt>
  </dgm:ptLst>
  <dgm:cxnLst>
    <dgm:cxn modelId="{A2B84402-3DC1-40B9-811B-1CC55572511A}" type="presOf" srcId="{5EB0CB91-19AB-4887-9E29-9562AD061C8B}" destId="{D45639A9-D205-4FCC-B442-E9DBE392B617}" srcOrd="0" destOrd="0" presId="urn:microsoft.com/office/officeart/2005/8/layout/hList1"/>
    <dgm:cxn modelId="{8F745602-9367-47BB-A5CD-9E07476630A3}" srcId="{2643CC13-E230-4540-AFB4-D483E4001EA3}" destId="{AE73DF58-681D-4391-9A56-36F76FD49502}" srcOrd="0" destOrd="0" parTransId="{0F344221-B4E8-4C9D-8B2C-A92979853FD0}" sibTransId="{D4E7C69C-D47A-4B73-897B-AD701E4FE971}"/>
    <dgm:cxn modelId="{3A5FEF04-D38D-43C0-B75E-EBD46C6467FD}" srcId="{5EB0CB91-19AB-4887-9E29-9562AD061C8B}" destId="{D9DC5523-CDD2-4498-AC26-A3CD6CFE3522}" srcOrd="1" destOrd="0" parTransId="{E8FA094B-83C2-42CC-8CB9-F226DE198B3D}" sibTransId="{3CC974E5-D58E-4E79-88B6-C21F6627F815}"/>
    <dgm:cxn modelId="{83AE6C18-1881-41CC-912D-E1BF2BE163E6}" type="presOf" srcId="{7F047C01-A614-4974-BA5E-55C02F8EB131}" destId="{E115DC99-1BD8-48D2-83F8-56276821F347}" srcOrd="0" destOrd="1" presId="urn:microsoft.com/office/officeart/2005/8/layout/hList1"/>
    <dgm:cxn modelId="{EB907920-A448-419A-A439-8C7332F79F20}" type="presOf" srcId="{8D581FE5-E5E9-4921-B504-8756CBC88A52}" destId="{4048269D-18D8-4161-ABB2-30657C77DB21}" srcOrd="0" destOrd="0" presId="urn:microsoft.com/office/officeart/2005/8/layout/hList1"/>
    <dgm:cxn modelId="{5E886C21-5A81-4541-9F4A-460EFF4D7333}" type="presOf" srcId="{2643CC13-E230-4540-AFB4-D483E4001EA3}" destId="{E1D39606-141B-4C20-A4E8-96B4248DB622}" srcOrd="0" destOrd="0" presId="urn:microsoft.com/office/officeart/2005/8/layout/hList1"/>
    <dgm:cxn modelId="{CD2BAE27-D423-480F-AB75-4A03067524E5}" type="presOf" srcId="{69D6B861-1CA4-4DC7-B935-96A74C1A3ADF}" destId="{087DC8F4-9557-4DCE-B475-8BD5D932162B}" srcOrd="0" destOrd="0" presId="urn:microsoft.com/office/officeart/2005/8/layout/hList1"/>
    <dgm:cxn modelId="{9DEC3E2F-FDE4-4F92-BEF7-98EEF657B0A9}" type="presOf" srcId="{FE58DF70-019C-46DE-84BB-73684B4C5774}" destId="{C2D1463D-D76E-436B-AF7E-DC5E174E3213}" srcOrd="0" destOrd="0" presId="urn:microsoft.com/office/officeart/2005/8/layout/hList1"/>
    <dgm:cxn modelId="{4DA9CD33-3367-42E6-8E38-358FB66F66AC}" type="presOf" srcId="{D9DC5523-CDD2-4498-AC26-A3CD6CFE3522}" destId="{4048269D-18D8-4161-ABB2-30657C77DB21}" srcOrd="0" destOrd="1" presId="urn:microsoft.com/office/officeart/2005/8/layout/hList1"/>
    <dgm:cxn modelId="{481C655C-FD65-41A9-AB89-C65A36E8CEC1}" srcId="{4DCF1D58-AFCC-45B1-A96C-B82332EEDAB3}" destId="{7F047C01-A614-4974-BA5E-55C02F8EB131}" srcOrd="1" destOrd="0" parTransId="{7DF91735-389D-4AA3-9828-1C081F01469D}" sibTransId="{18D3476D-5B7B-4A97-8231-E9FECAB27BA0}"/>
    <dgm:cxn modelId="{57B62061-158E-4AE8-8606-5ECCC7F02AA4}" type="presOf" srcId="{9F0B7562-C683-460E-B0F8-AF0A219106C4}" destId="{A253F4CC-4B0A-478E-A8A4-0AC86318C3C1}" srcOrd="0" destOrd="1" presId="urn:microsoft.com/office/officeart/2005/8/layout/hList1"/>
    <dgm:cxn modelId="{B3642262-C1D2-4023-A615-55A37E15F389}" srcId="{69D6B861-1CA4-4DC7-B935-96A74C1A3ADF}" destId="{4DCF1D58-AFCC-45B1-A96C-B82332EEDAB3}" srcOrd="2" destOrd="0" parTransId="{5B37019C-FCA5-4DA6-ABD0-88027F2EFEA1}" sibTransId="{20AA452C-87DA-4F0E-82B0-97500D680F46}"/>
    <dgm:cxn modelId="{ACA9E267-95E5-4E25-86D2-E25333E8A029}" type="presOf" srcId="{0956860F-04DD-4E46-B718-5B8AF618E8E2}" destId="{2BB0C9DF-8021-4FB4-ADE0-DA0FA9652634}" srcOrd="0" destOrd="0" presId="urn:microsoft.com/office/officeart/2005/8/layout/hList1"/>
    <dgm:cxn modelId="{68892978-FAD2-45D6-A0E1-C71A8D0942C3}" type="presOf" srcId="{4DCF1D58-AFCC-45B1-A96C-B82332EEDAB3}" destId="{BE3A5EC4-98F0-4B44-8376-F88A7666283C}" srcOrd="0" destOrd="0" presId="urn:microsoft.com/office/officeart/2005/8/layout/hList1"/>
    <dgm:cxn modelId="{6A286A78-0328-4B86-B5DE-7050D7475323}" srcId="{FE58DF70-019C-46DE-84BB-73684B4C5774}" destId="{E3D22122-92E7-4463-8DE0-674883D95760}" srcOrd="1" destOrd="0" parTransId="{4E6C24D0-F739-47AB-A80C-5BC812B1B903}" sibTransId="{55402FD9-A87D-45F0-9010-EFDBB7A5DE2D}"/>
    <dgm:cxn modelId="{C0163379-8674-4DD7-964B-0D2E08AF8201}" type="presOf" srcId="{84D00F58-8EEF-4FC0-B3C1-53C6B0F63FE4}" destId="{E115DC99-1BD8-48D2-83F8-56276821F347}" srcOrd="0" destOrd="0" presId="urn:microsoft.com/office/officeart/2005/8/layout/hList1"/>
    <dgm:cxn modelId="{7A11E27A-38E4-407F-9847-B79AD01D8692}" type="presOf" srcId="{E3D22122-92E7-4463-8DE0-674883D95760}" destId="{2BB0C9DF-8021-4FB4-ADE0-DA0FA9652634}" srcOrd="0" destOrd="1" presId="urn:microsoft.com/office/officeart/2005/8/layout/hList1"/>
    <dgm:cxn modelId="{09FE6A7B-74D5-4330-BC94-9CD3F9EDD034}" srcId="{4DCF1D58-AFCC-45B1-A96C-B82332EEDAB3}" destId="{84D00F58-8EEF-4FC0-B3C1-53C6B0F63FE4}" srcOrd="0" destOrd="0" parTransId="{F62563CF-35F1-4342-BDEB-761B76D663A7}" sibTransId="{1FC55C63-53BB-490C-B80D-57FA775D3138}"/>
    <dgm:cxn modelId="{A9DB7294-4CB3-43EA-959C-1EBD7FE24256}" type="presOf" srcId="{AE73DF58-681D-4391-9A56-36F76FD49502}" destId="{A253F4CC-4B0A-478E-A8A4-0AC86318C3C1}" srcOrd="0" destOrd="0" presId="urn:microsoft.com/office/officeart/2005/8/layout/hList1"/>
    <dgm:cxn modelId="{6C9804BA-3F38-49F9-B8C1-C7949E4AD0EB}" srcId="{69D6B861-1CA4-4DC7-B935-96A74C1A3ADF}" destId="{FE58DF70-019C-46DE-84BB-73684B4C5774}" srcOrd="1" destOrd="0" parTransId="{E954D310-CFED-4E52-ADF7-85EA5DD319DE}" sibTransId="{4B222A82-1004-4AB7-8D6B-C266FCA6AF28}"/>
    <dgm:cxn modelId="{D3B0DCCA-2B3C-45BE-BDE0-1DA563036096}" srcId="{69D6B861-1CA4-4DC7-B935-96A74C1A3ADF}" destId="{5EB0CB91-19AB-4887-9E29-9562AD061C8B}" srcOrd="3" destOrd="0" parTransId="{13B98A46-6479-4CB0-BEE4-7EE32E0ECB62}" sibTransId="{17C99564-8D5E-4D3D-82C8-0C58D0A5ED73}"/>
    <dgm:cxn modelId="{3D5143D0-1C11-46AA-BE82-CBEF76973151}" srcId="{5EB0CB91-19AB-4887-9E29-9562AD061C8B}" destId="{8D581FE5-E5E9-4921-B504-8756CBC88A52}" srcOrd="0" destOrd="0" parTransId="{7D9BFB7F-228A-404D-9455-E21F5CFCF4B7}" sibTransId="{964A59F0-7B11-4979-BDFA-725085F11C84}"/>
    <dgm:cxn modelId="{2F18DBD9-3AC1-4EF7-9299-C3352A815A95}" srcId="{69D6B861-1CA4-4DC7-B935-96A74C1A3ADF}" destId="{2643CC13-E230-4540-AFB4-D483E4001EA3}" srcOrd="0" destOrd="0" parTransId="{E6D5489A-0C6E-4998-BB6F-52E3972759AB}" sibTransId="{52E68D9C-D2B8-4278-9049-434711CBF3CA}"/>
    <dgm:cxn modelId="{D6A571DE-6EE8-4296-A7FE-29E52082F1F8}" srcId="{FE58DF70-019C-46DE-84BB-73684B4C5774}" destId="{0956860F-04DD-4E46-B718-5B8AF618E8E2}" srcOrd="0" destOrd="0" parTransId="{F9C1ED06-643D-44BF-992C-1233F13EFBEA}" sibTransId="{EB96D480-BDEF-46BC-A6DA-BE096211C56F}"/>
    <dgm:cxn modelId="{0C7E49F6-8CE7-4A09-A3EA-51B093A4FA0B}" srcId="{2643CC13-E230-4540-AFB4-D483E4001EA3}" destId="{9F0B7562-C683-460E-B0F8-AF0A219106C4}" srcOrd="1" destOrd="0" parTransId="{B50C91C8-C01B-4586-B60B-BCC84907AEDA}" sibTransId="{D769B759-432B-4A76-8CFC-06E74ACBDB51}"/>
    <dgm:cxn modelId="{A1F30873-AD85-4F3A-958D-FA079C8BD21F}" type="presParOf" srcId="{087DC8F4-9557-4DCE-B475-8BD5D932162B}" destId="{95310761-CBCD-4EB2-A89C-A930C8DF859A}" srcOrd="0" destOrd="0" presId="urn:microsoft.com/office/officeart/2005/8/layout/hList1"/>
    <dgm:cxn modelId="{444BC40D-5B87-48C2-9B80-5E6988AF677D}" type="presParOf" srcId="{95310761-CBCD-4EB2-A89C-A930C8DF859A}" destId="{E1D39606-141B-4C20-A4E8-96B4248DB622}" srcOrd="0" destOrd="0" presId="urn:microsoft.com/office/officeart/2005/8/layout/hList1"/>
    <dgm:cxn modelId="{A820288D-8D9E-49E6-95D1-4DBF38195885}" type="presParOf" srcId="{95310761-CBCD-4EB2-A89C-A930C8DF859A}" destId="{A253F4CC-4B0A-478E-A8A4-0AC86318C3C1}" srcOrd="1" destOrd="0" presId="urn:microsoft.com/office/officeart/2005/8/layout/hList1"/>
    <dgm:cxn modelId="{3EB35332-FA09-4F18-AD28-95C1DECA1375}" type="presParOf" srcId="{087DC8F4-9557-4DCE-B475-8BD5D932162B}" destId="{B001F3BB-2B04-4AD3-96D3-1F212C767318}" srcOrd="1" destOrd="0" presId="urn:microsoft.com/office/officeart/2005/8/layout/hList1"/>
    <dgm:cxn modelId="{FB0EF9B5-E065-4A4E-AA0C-3C661E30C56B}" type="presParOf" srcId="{087DC8F4-9557-4DCE-B475-8BD5D932162B}" destId="{B614EDFA-C7FA-47BD-96D4-151F33AA19E5}" srcOrd="2" destOrd="0" presId="urn:microsoft.com/office/officeart/2005/8/layout/hList1"/>
    <dgm:cxn modelId="{BE132F06-4E85-43E4-94E6-6251B91EDC10}" type="presParOf" srcId="{B614EDFA-C7FA-47BD-96D4-151F33AA19E5}" destId="{C2D1463D-D76E-436B-AF7E-DC5E174E3213}" srcOrd="0" destOrd="0" presId="urn:microsoft.com/office/officeart/2005/8/layout/hList1"/>
    <dgm:cxn modelId="{8790323C-0372-4AC8-8E7C-AD115B9F6839}" type="presParOf" srcId="{B614EDFA-C7FA-47BD-96D4-151F33AA19E5}" destId="{2BB0C9DF-8021-4FB4-ADE0-DA0FA9652634}" srcOrd="1" destOrd="0" presId="urn:microsoft.com/office/officeart/2005/8/layout/hList1"/>
    <dgm:cxn modelId="{4FAF7092-AE28-4D1F-9FF2-6A4F948D765E}" type="presParOf" srcId="{087DC8F4-9557-4DCE-B475-8BD5D932162B}" destId="{FAD21044-E212-433B-9F2C-CB7FB7ECDC1C}" srcOrd="3" destOrd="0" presId="urn:microsoft.com/office/officeart/2005/8/layout/hList1"/>
    <dgm:cxn modelId="{CB54A078-D00A-4CC7-B8B6-9A6549C48097}" type="presParOf" srcId="{087DC8F4-9557-4DCE-B475-8BD5D932162B}" destId="{12948F7E-0E62-4B57-ADE0-60A5A4A978E5}" srcOrd="4" destOrd="0" presId="urn:microsoft.com/office/officeart/2005/8/layout/hList1"/>
    <dgm:cxn modelId="{C2198E41-123F-4E11-BA26-5BF53C6C656D}" type="presParOf" srcId="{12948F7E-0E62-4B57-ADE0-60A5A4A978E5}" destId="{BE3A5EC4-98F0-4B44-8376-F88A7666283C}" srcOrd="0" destOrd="0" presId="urn:microsoft.com/office/officeart/2005/8/layout/hList1"/>
    <dgm:cxn modelId="{0A6AB74A-12D1-4403-811D-CFF947A45B34}" type="presParOf" srcId="{12948F7E-0E62-4B57-ADE0-60A5A4A978E5}" destId="{E115DC99-1BD8-48D2-83F8-56276821F347}" srcOrd="1" destOrd="0" presId="urn:microsoft.com/office/officeart/2005/8/layout/hList1"/>
    <dgm:cxn modelId="{5C7A23E4-33EF-4115-BEE5-5830E85CB41F}" type="presParOf" srcId="{087DC8F4-9557-4DCE-B475-8BD5D932162B}" destId="{B2EE3C35-7D54-47CE-A3A1-B1F0BD16F225}" srcOrd="5" destOrd="0" presId="urn:microsoft.com/office/officeart/2005/8/layout/hList1"/>
    <dgm:cxn modelId="{A9BFC686-096C-41F7-9E18-B5630B5812ED}" type="presParOf" srcId="{087DC8F4-9557-4DCE-B475-8BD5D932162B}" destId="{D03E4C72-3003-4F0A-AAFA-D1FE22DF1496}" srcOrd="6" destOrd="0" presId="urn:microsoft.com/office/officeart/2005/8/layout/hList1"/>
    <dgm:cxn modelId="{D3D2D1BB-9770-4D9F-A032-0A3BD3423556}" type="presParOf" srcId="{D03E4C72-3003-4F0A-AAFA-D1FE22DF1496}" destId="{D45639A9-D205-4FCC-B442-E9DBE392B617}" srcOrd="0" destOrd="0" presId="urn:microsoft.com/office/officeart/2005/8/layout/hList1"/>
    <dgm:cxn modelId="{EC656C73-79A6-4C71-92A2-C354C3E338C9}" type="presParOf" srcId="{D03E4C72-3003-4F0A-AAFA-D1FE22DF1496}" destId="{4048269D-18D8-4161-ABB2-30657C77DB21}"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912D2EA-2EC3-4E28-A02A-5C8B7AFAAAB2}" type="doc">
      <dgm:prSet loTypeId="urn:microsoft.com/office/officeart/2005/8/layout/hList1" loCatId="list" qsTypeId="urn:microsoft.com/office/officeart/2005/8/quickstyle/simple1" qsCatId="simple" csTypeId="urn:microsoft.com/office/officeart/2005/8/colors/accent1_2" csCatId="accent1"/>
      <dgm:spPr/>
      <dgm:t>
        <a:bodyPr/>
        <a:lstStyle/>
        <a:p>
          <a:endParaRPr lang="en-US"/>
        </a:p>
      </dgm:t>
    </dgm:pt>
    <dgm:pt modelId="{9F3A5357-E1EC-4C3A-86DB-53A6057271FD}">
      <dgm:prSet/>
      <dgm:spPr/>
      <dgm:t>
        <a:bodyPr/>
        <a:lstStyle/>
        <a:p>
          <a:r>
            <a:rPr lang="en-US"/>
            <a:t>Primary Need</a:t>
          </a:r>
        </a:p>
      </dgm:t>
    </dgm:pt>
    <dgm:pt modelId="{6C7376BD-EC39-45AC-8611-DDB8C266A049}" type="parTrans" cxnId="{855C90B3-63C6-463D-9EB2-8A88DBCA2B59}">
      <dgm:prSet/>
      <dgm:spPr/>
      <dgm:t>
        <a:bodyPr/>
        <a:lstStyle/>
        <a:p>
          <a:endParaRPr lang="en-US"/>
        </a:p>
      </dgm:t>
    </dgm:pt>
    <dgm:pt modelId="{4152CCE1-9855-428A-A2EA-E999B1BDE7CF}" type="sibTrans" cxnId="{855C90B3-63C6-463D-9EB2-8A88DBCA2B59}">
      <dgm:prSet/>
      <dgm:spPr/>
      <dgm:t>
        <a:bodyPr/>
        <a:lstStyle/>
        <a:p>
          <a:endParaRPr lang="en-US"/>
        </a:p>
      </dgm:t>
    </dgm:pt>
    <dgm:pt modelId="{4CB867A5-0176-491E-9E87-41B25C59FA69}">
      <dgm:prSet/>
      <dgm:spPr/>
      <dgm:t>
        <a:bodyPr/>
        <a:lstStyle/>
        <a:p>
          <a:r>
            <a:rPr lang="en-US"/>
            <a:t>Critical, core elements of needs necessary for developing the project.</a:t>
          </a:r>
        </a:p>
      </dgm:t>
    </dgm:pt>
    <dgm:pt modelId="{E130819C-D4F7-40FA-9A3F-B8768E6766AB}" type="parTrans" cxnId="{1E93A74B-22A8-4837-BAD1-655183320473}">
      <dgm:prSet/>
      <dgm:spPr/>
      <dgm:t>
        <a:bodyPr/>
        <a:lstStyle/>
        <a:p>
          <a:endParaRPr lang="en-US"/>
        </a:p>
      </dgm:t>
    </dgm:pt>
    <dgm:pt modelId="{AEC85D78-5B41-494D-BF8C-90328048C598}" type="sibTrans" cxnId="{1E93A74B-22A8-4837-BAD1-655183320473}">
      <dgm:prSet/>
      <dgm:spPr/>
      <dgm:t>
        <a:bodyPr/>
        <a:lstStyle/>
        <a:p>
          <a:endParaRPr lang="en-US"/>
        </a:p>
      </dgm:t>
    </dgm:pt>
    <dgm:pt modelId="{59FB3BCF-6602-426E-95BB-79990B54A77A}">
      <dgm:prSet/>
      <dgm:spPr/>
      <dgm:t>
        <a:bodyPr/>
        <a:lstStyle/>
        <a:p>
          <a:r>
            <a:rPr lang="en-US"/>
            <a:t>“Driver” of the project</a:t>
          </a:r>
        </a:p>
      </dgm:t>
    </dgm:pt>
    <dgm:pt modelId="{59D48AAE-AC8B-41F9-81B6-578E6C4488F9}" type="parTrans" cxnId="{64E46A4F-FFF9-4D76-ABAE-F6719D5E636D}">
      <dgm:prSet/>
      <dgm:spPr/>
      <dgm:t>
        <a:bodyPr/>
        <a:lstStyle/>
        <a:p>
          <a:endParaRPr lang="en-US"/>
        </a:p>
      </dgm:t>
    </dgm:pt>
    <dgm:pt modelId="{EE32E773-6490-42FD-95ED-96C466331615}" type="sibTrans" cxnId="{64E46A4F-FFF9-4D76-ABAE-F6719D5E636D}">
      <dgm:prSet/>
      <dgm:spPr/>
      <dgm:t>
        <a:bodyPr/>
        <a:lstStyle/>
        <a:p>
          <a:endParaRPr lang="en-US"/>
        </a:p>
      </dgm:t>
    </dgm:pt>
    <dgm:pt modelId="{00FD46C7-AB57-48F1-8FF0-5169E2154FF3}">
      <dgm:prSet/>
      <dgm:spPr/>
      <dgm:t>
        <a:bodyPr/>
        <a:lstStyle/>
        <a:p>
          <a:r>
            <a:rPr lang="en-US"/>
            <a:t>Used to develop and screen the alternatives</a:t>
          </a:r>
        </a:p>
      </dgm:t>
    </dgm:pt>
    <dgm:pt modelId="{0C79CBF6-18D2-4DB9-97A3-720C24E7DDE5}" type="parTrans" cxnId="{0E54A689-BA33-4C0C-9FA0-D05F917CA860}">
      <dgm:prSet/>
      <dgm:spPr/>
      <dgm:t>
        <a:bodyPr/>
        <a:lstStyle/>
        <a:p>
          <a:endParaRPr lang="en-US"/>
        </a:p>
      </dgm:t>
    </dgm:pt>
    <dgm:pt modelId="{3477E9B5-A653-4BAF-B82C-71F77A93B608}" type="sibTrans" cxnId="{0E54A689-BA33-4C0C-9FA0-D05F917CA860}">
      <dgm:prSet/>
      <dgm:spPr/>
      <dgm:t>
        <a:bodyPr/>
        <a:lstStyle/>
        <a:p>
          <a:endParaRPr lang="en-US"/>
        </a:p>
      </dgm:t>
    </dgm:pt>
    <dgm:pt modelId="{78A46F7B-3AE2-4102-AFB7-E13A830A3D34}">
      <dgm:prSet/>
      <dgm:spPr/>
      <dgm:t>
        <a:bodyPr/>
        <a:lstStyle/>
        <a:p>
          <a:r>
            <a:rPr lang="en-US"/>
            <a:t>Design solution concentrate on primary needs</a:t>
          </a:r>
        </a:p>
      </dgm:t>
    </dgm:pt>
    <dgm:pt modelId="{6FE16078-F47A-4608-ABE4-9D15BF258319}" type="parTrans" cxnId="{FD05F674-BCFA-4566-9933-DBC001EA7610}">
      <dgm:prSet/>
      <dgm:spPr/>
      <dgm:t>
        <a:bodyPr/>
        <a:lstStyle/>
        <a:p>
          <a:endParaRPr lang="en-US"/>
        </a:p>
      </dgm:t>
    </dgm:pt>
    <dgm:pt modelId="{F055B08F-3815-474F-8BA3-607B0C579E47}" type="sibTrans" cxnId="{FD05F674-BCFA-4566-9933-DBC001EA7610}">
      <dgm:prSet/>
      <dgm:spPr/>
      <dgm:t>
        <a:bodyPr/>
        <a:lstStyle/>
        <a:p>
          <a:endParaRPr lang="en-US"/>
        </a:p>
      </dgm:t>
    </dgm:pt>
    <dgm:pt modelId="{32DA2FB9-3270-440E-9D51-6E555C9672B8}">
      <dgm:prSet/>
      <dgm:spPr/>
      <dgm:t>
        <a:bodyPr/>
        <a:lstStyle/>
        <a:p>
          <a:r>
            <a:rPr lang="en-US"/>
            <a:t>Secondary Need</a:t>
          </a:r>
        </a:p>
      </dgm:t>
    </dgm:pt>
    <dgm:pt modelId="{5E6B0C3C-D64E-43F0-81D0-BFDB336F5A78}" type="parTrans" cxnId="{B8164F5B-9869-4203-876B-55B29B714523}">
      <dgm:prSet/>
      <dgm:spPr/>
      <dgm:t>
        <a:bodyPr/>
        <a:lstStyle/>
        <a:p>
          <a:endParaRPr lang="en-US"/>
        </a:p>
      </dgm:t>
    </dgm:pt>
    <dgm:pt modelId="{D79198B2-4DFF-4DA2-A6BB-A7771DB68E18}" type="sibTrans" cxnId="{B8164F5B-9869-4203-876B-55B29B714523}">
      <dgm:prSet/>
      <dgm:spPr/>
      <dgm:t>
        <a:bodyPr/>
        <a:lstStyle/>
        <a:p>
          <a:endParaRPr lang="en-US"/>
        </a:p>
      </dgm:t>
    </dgm:pt>
    <dgm:pt modelId="{509C101F-7B37-4A86-A295-8D7CF29B9032}">
      <dgm:prSet/>
      <dgm:spPr/>
      <dgm:t>
        <a:bodyPr/>
        <a:lstStyle/>
        <a:p>
          <a:r>
            <a:rPr lang="en-US"/>
            <a:t>Additional (desirable, non critical) needs that are identified as part of the project, </a:t>
          </a:r>
        </a:p>
      </dgm:t>
    </dgm:pt>
    <dgm:pt modelId="{E63ED085-4FB5-44DF-8184-C4BE157D14F5}" type="parTrans" cxnId="{DB2CD957-45CA-4987-A247-CEB72D1BFEFE}">
      <dgm:prSet/>
      <dgm:spPr/>
      <dgm:t>
        <a:bodyPr/>
        <a:lstStyle/>
        <a:p>
          <a:endParaRPr lang="en-US"/>
        </a:p>
      </dgm:t>
    </dgm:pt>
    <dgm:pt modelId="{29C18347-5699-40BA-971A-DD8C35FB9C32}" type="sibTrans" cxnId="{DB2CD957-45CA-4987-A247-CEB72D1BFEFE}">
      <dgm:prSet/>
      <dgm:spPr/>
      <dgm:t>
        <a:bodyPr/>
        <a:lstStyle/>
        <a:p>
          <a:endParaRPr lang="en-US"/>
        </a:p>
      </dgm:t>
    </dgm:pt>
    <dgm:pt modelId="{F98735B6-B425-4701-AEE9-E6D3216677F0}">
      <dgm:prSet/>
      <dgm:spPr/>
      <dgm:t>
        <a:bodyPr/>
        <a:lstStyle/>
        <a:p>
          <a:r>
            <a:rPr lang="en-US"/>
            <a:t>Not used to screen alternatives; however, they may be able to support selection of the preferred alternative</a:t>
          </a:r>
        </a:p>
      </dgm:t>
    </dgm:pt>
    <dgm:pt modelId="{39D58FB1-EAB4-499A-86AA-EFDB711AEFC9}" type="parTrans" cxnId="{0FBD0ED4-76B0-416B-B6FA-897523FE7908}">
      <dgm:prSet/>
      <dgm:spPr/>
      <dgm:t>
        <a:bodyPr/>
        <a:lstStyle/>
        <a:p>
          <a:endParaRPr lang="en-US"/>
        </a:p>
      </dgm:t>
    </dgm:pt>
    <dgm:pt modelId="{5F7835A3-4F69-4B38-9C86-671ADEB13D74}" type="sibTrans" cxnId="{0FBD0ED4-76B0-416B-B6FA-897523FE7908}">
      <dgm:prSet/>
      <dgm:spPr/>
      <dgm:t>
        <a:bodyPr/>
        <a:lstStyle/>
        <a:p>
          <a:endParaRPr lang="en-US"/>
        </a:p>
      </dgm:t>
    </dgm:pt>
    <dgm:pt modelId="{DCD09116-95BF-4838-97CB-7098027EADEF}" type="pres">
      <dgm:prSet presAssocID="{1912D2EA-2EC3-4E28-A02A-5C8B7AFAAAB2}" presName="Name0" presStyleCnt="0">
        <dgm:presLayoutVars>
          <dgm:dir/>
          <dgm:animLvl val="lvl"/>
          <dgm:resizeHandles val="exact"/>
        </dgm:presLayoutVars>
      </dgm:prSet>
      <dgm:spPr/>
    </dgm:pt>
    <dgm:pt modelId="{8F39BCBD-E874-4A1C-ACC0-5A8A61B0B50B}" type="pres">
      <dgm:prSet presAssocID="{9F3A5357-E1EC-4C3A-86DB-53A6057271FD}" presName="composite" presStyleCnt="0"/>
      <dgm:spPr/>
    </dgm:pt>
    <dgm:pt modelId="{3B787637-78D9-494C-B8E1-133F96445D92}" type="pres">
      <dgm:prSet presAssocID="{9F3A5357-E1EC-4C3A-86DB-53A6057271FD}" presName="parTx" presStyleLbl="alignNode1" presStyleIdx="0" presStyleCnt="2">
        <dgm:presLayoutVars>
          <dgm:chMax val="0"/>
          <dgm:chPref val="0"/>
          <dgm:bulletEnabled val="1"/>
        </dgm:presLayoutVars>
      </dgm:prSet>
      <dgm:spPr/>
    </dgm:pt>
    <dgm:pt modelId="{8437F2A1-9552-486A-88F4-8A30BFF512AD}" type="pres">
      <dgm:prSet presAssocID="{9F3A5357-E1EC-4C3A-86DB-53A6057271FD}" presName="desTx" presStyleLbl="alignAccFollowNode1" presStyleIdx="0" presStyleCnt="2">
        <dgm:presLayoutVars>
          <dgm:bulletEnabled val="1"/>
        </dgm:presLayoutVars>
      </dgm:prSet>
      <dgm:spPr/>
    </dgm:pt>
    <dgm:pt modelId="{B259ADFD-E6F2-4A11-8FBE-A8E31AC5DD38}" type="pres">
      <dgm:prSet presAssocID="{4152CCE1-9855-428A-A2EA-E999B1BDE7CF}" presName="space" presStyleCnt="0"/>
      <dgm:spPr/>
    </dgm:pt>
    <dgm:pt modelId="{CE3F4712-2E2A-45C3-8CBF-5B7545A32310}" type="pres">
      <dgm:prSet presAssocID="{32DA2FB9-3270-440E-9D51-6E555C9672B8}" presName="composite" presStyleCnt="0"/>
      <dgm:spPr/>
    </dgm:pt>
    <dgm:pt modelId="{D4C79C4C-A254-422E-A7A4-04C344C9398E}" type="pres">
      <dgm:prSet presAssocID="{32DA2FB9-3270-440E-9D51-6E555C9672B8}" presName="parTx" presStyleLbl="alignNode1" presStyleIdx="1" presStyleCnt="2">
        <dgm:presLayoutVars>
          <dgm:chMax val="0"/>
          <dgm:chPref val="0"/>
          <dgm:bulletEnabled val="1"/>
        </dgm:presLayoutVars>
      </dgm:prSet>
      <dgm:spPr/>
    </dgm:pt>
    <dgm:pt modelId="{FFFBFE17-831B-4DFB-9D08-C05D4D119FB8}" type="pres">
      <dgm:prSet presAssocID="{32DA2FB9-3270-440E-9D51-6E555C9672B8}" presName="desTx" presStyleLbl="alignAccFollowNode1" presStyleIdx="1" presStyleCnt="2">
        <dgm:presLayoutVars>
          <dgm:bulletEnabled val="1"/>
        </dgm:presLayoutVars>
      </dgm:prSet>
      <dgm:spPr/>
    </dgm:pt>
  </dgm:ptLst>
  <dgm:cxnLst>
    <dgm:cxn modelId="{56818E00-9BAE-4830-8D91-6E64262279EA}" type="presOf" srcId="{00FD46C7-AB57-48F1-8FF0-5169E2154FF3}" destId="{8437F2A1-9552-486A-88F4-8A30BFF512AD}" srcOrd="0" destOrd="2" presId="urn:microsoft.com/office/officeart/2005/8/layout/hList1"/>
    <dgm:cxn modelId="{EE949017-4101-4988-A205-99C1C420B2E3}" type="presOf" srcId="{9F3A5357-E1EC-4C3A-86DB-53A6057271FD}" destId="{3B787637-78D9-494C-B8E1-133F96445D92}" srcOrd="0" destOrd="0" presId="urn:microsoft.com/office/officeart/2005/8/layout/hList1"/>
    <dgm:cxn modelId="{A7E6F42D-4424-4652-82A9-A5D4D37D900E}" type="presOf" srcId="{59FB3BCF-6602-426E-95BB-79990B54A77A}" destId="{8437F2A1-9552-486A-88F4-8A30BFF512AD}" srcOrd="0" destOrd="1" presId="urn:microsoft.com/office/officeart/2005/8/layout/hList1"/>
    <dgm:cxn modelId="{B8164F5B-9869-4203-876B-55B29B714523}" srcId="{1912D2EA-2EC3-4E28-A02A-5C8B7AFAAAB2}" destId="{32DA2FB9-3270-440E-9D51-6E555C9672B8}" srcOrd="1" destOrd="0" parTransId="{5E6B0C3C-D64E-43F0-81D0-BFDB336F5A78}" sibTransId="{D79198B2-4DFF-4DA2-A6BB-A7771DB68E18}"/>
    <dgm:cxn modelId="{147C725D-729F-493C-BE0B-3ADA6BB1E5EB}" type="presOf" srcId="{78A46F7B-3AE2-4102-AFB7-E13A830A3D34}" destId="{8437F2A1-9552-486A-88F4-8A30BFF512AD}" srcOrd="0" destOrd="3" presId="urn:microsoft.com/office/officeart/2005/8/layout/hList1"/>
    <dgm:cxn modelId="{1E93A74B-22A8-4837-BAD1-655183320473}" srcId="{9F3A5357-E1EC-4C3A-86DB-53A6057271FD}" destId="{4CB867A5-0176-491E-9E87-41B25C59FA69}" srcOrd="0" destOrd="0" parTransId="{E130819C-D4F7-40FA-9A3F-B8768E6766AB}" sibTransId="{AEC85D78-5B41-494D-BF8C-90328048C598}"/>
    <dgm:cxn modelId="{64E46A4F-FFF9-4D76-ABAE-F6719D5E636D}" srcId="{9F3A5357-E1EC-4C3A-86DB-53A6057271FD}" destId="{59FB3BCF-6602-426E-95BB-79990B54A77A}" srcOrd="1" destOrd="0" parTransId="{59D48AAE-AC8B-41F9-81B6-578E6C4488F9}" sibTransId="{EE32E773-6490-42FD-95ED-96C466331615}"/>
    <dgm:cxn modelId="{578F9850-54B0-4A9B-8CBB-348803FC88BD}" type="presOf" srcId="{32DA2FB9-3270-440E-9D51-6E555C9672B8}" destId="{D4C79C4C-A254-422E-A7A4-04C344C9398E}" srcOrd="0" destOrd="0" presId="urn:microsoft.com/office/officeart/2005/8/layout/hList1"/>
    <dgm:cxn modelId="{FD05F674-BCFA-4566-9933-DBC001EA7610}" srcId="{9F3A5357-E1EC-4C3A-86DB-53A6057271FD}" destId="{78A46F7B-3AE2-4102-AFB7-E13A830A3D34}" srcOrd="3" destOrd="0" parTransId="{6FE16078-F47A-4608-ABE4-9D15BF258319}" sibTransId="{F055B08F-3815-474F-8BA3-607B0C579E47}"/>
    <dgm:cxn modelId="{DB2CD957-45CA-4987-A247-CEB72D1BFEFE}" srcId="{32DA2FB9-3270-440E-9D51-6E555C9672B8}" destId="{509C101F-7B37-4A86-A295-8D7CF29B9032}" srcOrd="0" destOrd="0" parTransId="{E63ED085-4FB5-44DF-8184-C4BE157D14F5}" sibTransId="{29C18347-5699-40BA-971A-DD8C35FB9C32}"/>
    <dgm:cxn modelId="{F2B42F78-5BB7-47B9-A79F-8777AD80E9FA}" type="presOf" srcId="{4CB867A5-0176-491E-9E87-41B25C59FA69}" destId="{8437F2A1-9552-486A-88F4-8A30BFF512AD}" srcOrd="0" destOrd="0" presId="urn:microsoft.com/office/officeart/2005/8/layout/hList1"/>
    <dgm:cxn modelId="{0E54A689-BA33-4C0C-9FA0-D05F917CA860}" srcId="{9F3A5357-E1EC-4C3A-86DB-53A6057271FD}" destId="{00FD46C7-AB57-48F1-8FF0-5169E2154FF3}" srcOrd="2" destOrd="0" parTransId="{0C79CBF6-18D2-4DB9-97A3-720C24E7DDE5}" sibTransId="{3477E9B5-A653-4BAF-B82C-71F77A93B608}"/>
    <dgm:cxn modelId="{855C90B3-63C6-463D-9EB2-8A88DBCA2B59}" srcId="{1912D2EA-2EC3-4E28-A02A-5C8B7AFAAAB2}" destId="{9F3A5357-E1EC-4C3A-86DB-53A6057271FD}" srcOrd="0" destOrd="0" parTransId="{6C7376BD-EC39-45AC-8611-DDB8C266A049}" sibTransId="{4152CCE1-9855-428A-A2EA-E999B1BDE7CF}"/>
    <dgm:cxn modelId="{F7A49BB6-32CD-4DEA-B208-111934931870}" type="presOf" srcId="{F98735B6-B425-4701-AEE9-E6D3216677F0}" destId="{FFFBFE17-831B-4DFB-9D08-C05D4D119FB8}" srcOrd="0" destOrd="1" presId="urn:microsoft.com/office/officeart/2005/8/layout/hList1"/>
    <dgm:cxn modelId="{0FBD0ED4-76B0-416B-B6FA-897523FE7908}" srcId="{32DA2FB9-3270-440E-9D51-6E555C9672B8}" destId="{F98735B6-B425-4701-AEE9-E6D3216677F0}" srcOrd="1" destOrd="0" parTransId="{39D58FB1-EAB4-499A-86AA-EFDB711AEFC9}" sibTransId="{5F7835A3-4F69-4B38-9C86-671ADEB13D74}"/>
    <dgm:cxn modelId="{42EF88DE-D51D-4A59-8977-D12E28DD34B3}" type="presOf" srcId="{1912D2EA-2EC3-4E28-A02A-5C8B7AFAAAB2}" destId="{DCD09116-95BF-4838-97CB-7098027EADEF}" srcOrd="0" destOrd="0" presId="urn:microsoft.com/office/officeart/2005/8/layout/hList1"/>
    <dgm:cxn modelId="{2B8971F1-EC74-4778-9AB7-39C00A415868}" type="presOf" srcId="{509C101F-7B37-4A86-A295-8D7CF29B9032}" destId="{FFFBFE17-831B-4DFB-9D08-C05D4D119FB8}" srcOrd="0" destOrd="0" presId="urn:microsoft.com/office/officeart/2005/8/layout/hList1"/>
    <dgm:cxn modelId="{5F1549EB-32B8-41A2-BE1D-96475F26094E}" type="presParOf" srcId="{DCD09116-95BF-4838-97CB-7098027EADEF}" destId="{8F39BCBD-E874-4A1C-ACC0-5A8A61B0B50B}" srcOrd="0" destOrd="0" presId="urn:microsoft.com/office/officeart/2005/8/layout/hList1"/>
    <dgm:cxn modelId="{FBE44294-27CE-4F80-B566-2622C457DDFD}" type="presParOf" srcId="{8F39BCBD-E874-4A1C-ACC0-5A8A61B0B50B}" destId="{3B787637-78D9-494C-B8E1-133F96445D92}" srcOrd="0" destOrd="0" presId="urn:microsoft.com/office/officeart/2005/8/layout/hList1"/>
    <dgm:cxn modelId="{ABBC5788-E073-4047-A805-D1256E11F240}" type="presParOf" srcId="{8F39BCBD-E874-4A1C-ACC0-5A8A61B0B50B}" destId="{8437F2A1-9552-486A-88F4-8A30BFF512AD}" srcOrd="1" destOrd="0" presId="urn:microsoft.com/office/officeart/2005/8/layout/hList1"/>
    <dgm:cxn modelId="{076486FA-D6CC-4710-B6DA-DC2CF9FF6856}" type="presParOf" srcId="{DCD09116-95BF-4838-97CB-7098027EADEF}" destId="{B259ADFD-E6F2-4A11-8FBE-A8E31AC5DD38}" srcOrd="1" destOrd="0" presId="urn:microsoft.com/office/officeart/2005/8/layout/hList1"/>
    <dgm:cxn modelId="{68582791-BF49-419C-89E2-206B0B806641}" type="presParOf" srcId="{DCD09116-95BF-4838-97CB-7098027EADEF}" destId="{CE3F4712-2E2A-45C3-8CBF-5B7545A32310}" srcOrd="2" destOrd="0" presId="urn:microsoft.com/office/officeart/2005/8/layout/hList1"/>
    <dgm:cxn modelId="{A06F3145-516B-49D9-A109-1C8C26EFF727}" type="presParOf" srcId="{CE3F4712-2E2A-45C3-8CBF-5B7545A32310}" destId="{D4C79C4C-A254-422E-A7A4-04C344C9398E}" srcOrd="0" destOrd="0" presId="urn:microsoft.com/office/officeart/2005/8/layout/hList1"/>
    <dgm:cxn modelId="{5B1D42B2-D6C9-4C4D-B1A6-FDB2BB2D2753}" type="presParOf" srcId="{CE3F4712-2E2A-45C3-8CBF-5B7545A32310}" destId="{FFFBFE17-831B-4DFB-9D08-C05D4D119FB8}"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6DD945-6BA4-40F3-99DD-A2052158904E}">
      <dsp:nvSpPr>
        <dsp:cNvPr id="0" name=""/>
        <dsp:cNvSpPr/>
      </dsp:nvSpPr>
      <dsp:spPr>
        <a:xfrm>
          <a:off x="942094" y="146990"/>
          <a:ext cx="3190785" cy="997120"/>
        </a:xfrm>
        <a:prstGeom prst="rect">
          <a:avLst/>
        </a:prstGeom>
        <a:solidFill>
          <a:schemeClr val="tx2">
            <a:lumMod val="20000"/>
            <a:lumOff val="80000"/>
            <a:alpha val="4000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75383"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Project Status</a:t>
          </a:r>
        </a:p>
      </dsp:txBody>
      <dsp:txXfrm>
        <a:off x="942094" y="146990"/>
        <a:ext cx="3190785" cy="997120"/>
      </dsp:txXfrm>
    </dsp:sp>
    <dsp:sp modelId="{2414F15D-2B26-4AE4-B356-E091275B3C78}">
      <dsp:nvSpPr>
        <dsp:cNvPr id="0" name=""/>
        <dsp:cNvSpPr/>
      </dsp:nvSpPr>
      <dsp:spPr>
        <a:xfrm>
          <a:off x="809144" y="2961"/>
          <a:ext cx="697984" cy="1046976"/>
        </a:xfrm>
        <a:prstGeom prst="rect">
          <a:avLst/>
        </a:prstGeom>
        <a:blipFill>
          <a:blip xmlns:r="http://schemas.openxmlformats.org/officeDocument/2006/relationships" r:embed="rId1">
            <a:extLst>
              <a:ext uri="{28A0092B-C50C-407E-A947-70E740481C1C}">
                <a14:useLocalDpi xmlns:a14="http://schemas.microsoft.com/office/drawing/2010/main" val="0"/>
              </a:ext>
              <a:ext uri="{837473B0-CC2E-450A-ABE3-18F120FF3D39}">
                <a1611:picAttrSrcUrl xmlns:a1611="http://schemas.microsoft.com/office/drawing/2016/11/main" r:id="rId2"/>
              </a:ext>
            </a:extLst>
          </a:blip>
          <a:srcRect/>
          <a:stretch>
            <a:fillRect l="-47000" r="-47000"/>
          </a:stretch>
        </a:blipFill>
        <a:ln w="12700" cap="flat" cmpd="sng" algn="ctr">
          <a:solidFill>
            <a:schemeClr val="accent6"/>
          </a:solidFill>
          <a:prstDash val="solid"/>
          <a:miter lim="800000"/>
        </a:ln>
        <a:effectLst/>
      </dsp:spPr>
      <dsp:style>
        <a:lnRef idx="2">
          <a:scrgbClr r="0" g="0" b="0"/>
        </a:lnRef>
        <a:fillRef idx="1">
          <a:scrgbClr r="0" g="0" b="0"/>
        </a:fillRef>
        <a:effectRef idx="0">
          <a:scrgbClr r="0" g="0" b="0"/>
        </a:effectRef>
        <a:fontRef idx="minor"/>
      </dsp:style>
    </dsp:sp>
    <dsp:sp modelId="{8CC7B99A-60EF-4DB7-A732-2E0F26E2D27B}">
      <dsp:nvSpPr>
        <dsp:cNvPr id="0" name=""/>
        <dsp:cNvSpPr/>
      </dsp:nvSpPr>
      <dsp:spPr>
        <a:xfrm>
          <a:off x="4379943" y="146990"/>
          <a:ext cx="3190785" cy="997120"/>
        </a:xfrm>
        <a:prstGeom prst="rect">
          <a:avLst/>
        </a:prstGeom>
        <a:solidFill>
          <a:srgbClr val="44546A">
            <a:lumMod val="20000"/>
            <a:lumOff val="80000"/>
            <a:alpha val="40000"/>
          </a:srgbClr>
        </a:solidFill>
        <a:ln w="6350" cap="flat" cmpd="sng" algn="ctr">
          <a:solidFill>
            <a:srgbClr val="4472C4">
              <a:hueOff val="0"/>
              <a:satOff val="0"/>
              <a:lumOff val="0"/>
              <a:alphaOff val="0"/>
            </a:srgb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75383"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solidFill>
                <a:prstClr val="black">
                  <a:hueOff val="0"/>
                  <a:satOff val="0"/>
                  <a:lumOff val="0"/>
                  <a:alphaOff val="0"/>
                </a:prstClr>
              </a:solidFill>
              <a:latin typeface="Calibri" panose="020F0502020204030204"/>
              <a:ea typeface="+mn-ea"/>
              <a:cs typeface="+mn-cs"/>
            </a:rPr>
            <a:t>Capacity</a:t>
          </a:r>
        </a:p>
      </dsp:txBody>
      <dsp:txXfrm>
        <a:off x="4379943" y="146990"/>
        <a:ext cx="3190785" cy="997120"/>
      </dsp:txXfrm>
    </dsp:sp>
    <dsp:sp modelId="{86579092-EB22-4D71-9702-400AF48E7A50}">
      <dsp:nvSpPr>
        <dsp:cNvPr id="0" name=""/>
        <dsp:cNvSpPr/>
      </dsp:nvSpPr>
      <dsp:spPr>
        <a:xfrm>
          <a:off x="4246994" y="2961"/>
          <a:ext cx="697984" cy="1046976"/>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a:stretch>
            <a:fillRect l="-15000" r="-15000"/>
          </a:stretch>
        </a:blipFill>
        <a:ln w="12700" cap="flat" cmpd="sng" algn="ctr">
          <a:solidFill>
            <a:schemeClr val="accent6"/>
          </a:solidFill>
          <a:prstDash val="solid"/>
          <a:miter lim="800000"/>
        </a:ln>
        <a:effectLst/>
      </dsp:spPr>
      <dsp:style>
        <a:lnRef idx="2">
          <a:scrgbClr r="0" g="0" b="0"/>
        </a:lnRef>
        <a:fillRef idx="1">
          <a:scrgbClr r="0" g="0" b="0"/>
        </a:fillRef>
        <a:effectRef idx="0">
          <a:scrgbClr r="0" g="0" b="0"/>
        </a:effectRef>
        <a:fontRef idx="minor"/>
      </dsp:style>
    </dsp:sp>
    <dsp:sp modelId="{8AB27832-BEC2-4D34-B47E-18F1CC018474}">
      <dsp:nvSpPr>
        <dsp:cNvPr id="0" name=""/>
        <dsp:cNvSpPr/>
      </dsp:nvSpPr>
      <dsp:spPr>
        <a:xfrm>
          <a:off x="7817793" y="146990"/>
          <a:ext cx="3190785" cy="997120"/>
        </a:xfrm>
        <a:prstGeom prst="rect">
          <a:avLst/>
        </a:prstGeom>
        <a:solidFill>
          <a:srgbClr val="44546A">
            <a:lumMod val="20000"/>
            <a:lumOff val="80000"/>
            <a:alpha val="40000"/>
          </a:srgbClr>
        </a:solidFill>
        <a:ln w="6350" cap="flat" cmpd="sng" algn="ctr">
          <a:solidFill>
            <a:srgbClr val="4472C4">
              <a:hueOff val="0"/>
              <a:satOff val="0"/>
              <a:lumOff val="0"/>
              <a:alphaOff val="0"/>
            </a:srgb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75383"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prstClr val="black">
                  <a:hueOff val="0"/>
                  <a:satOff val="0"/>
                  <a:lumOff val="0"/>
                  <a:alphaOff val="0"/>
                </a:prstClr>
              </a:solidFill>
              <a:latin typeface="Calibri" panose="020F0502020204030204"/>
              <a:ea typeface="+mn-ea"/>
              <a:cs typeface="+mn-cs"/>
            </a:rPr>
            <a:t>Safety</a:t>
          </a:r>
        </a:p>
      </dsp:txBody>
      <dsp:txXfrm>
        <a:off x="7817793" y="146990"/>
        <a:ext cx="3190785" cy="997120"/>
      </dsp:txXfrm>
    </dsp:sp>
    <dsp:sp modelId="{80827888-67AE-4BD1-8A72-5C5D4E38D7A2}">
      <dsp:nvSpPr>
        <dsp:cNvPr id="0" name=""/>
        <dsp:cNvSpPr/>
      </dsp:nvSpPr>
      <dsp:spPr>
        <a:xfrm>
          <a:off x="7684844" y="2961"/>
          <a:ext cx="697984" cy="1046976"/>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837473B0-CC2E-450A-ABE3-18F120FF3D39}">
                <a1611:picAttrSrcUrl xmlns:a1611="http://schemas.microsoft.com/office/drawing/2016/11/main" r:id="rId6"/>
              </a:ext>
            </a:extLst>
          </a:blip>
          <a:srcRect/>
          <a:stretch>
            <a:fillRect l="-63000" r="-63000"/>
          </a:stretch>
        </a:blipFill>
        <a:ln w="12700" cap="flat" cmpd="sng" algn="ctr">
          <a:solidFill>
            <a:schemeClr val="accent6"/>
          </a:solidFill>
          <a:prstDash val="solid"/>
          <a:miter lim="800000"/>
        </a:ln>
        <a:effectLst/>
      </dsp:spPr>
      <dsp:style>
        <a:lnRef idx="2">
          <a:scrgbClr r="0" g="0" b="0"/>
        </a:lnRef>
        <a:fillRef idx="1">
          <a:scrgbClr r="0" g="0" b="0"/>
        </a:fillRef>
        <a:effectRef idx="0">
          <a:scrgbClr r="0" g="0" b="0"/>
        </a:effectRef>
        <a:fontRef idx="minor"/>
      </dsp:style>
    </dsp:sp>
    <dsp:sp modelId="{00873D89-F1C2-4624-A00C-DAD904C46B62}">
      <dsp:nvSpPr>
        <dsp:cNvPr id="0" name=""/>
        <dsp:cNvSpPr/>
      </dsp:nvSpPr>
      <dsp:spPr>
        <a:xfrm>
          <a:off x="984699" y="1414677"/>
          <a:ext cx="3097849" cy="968078"/>
        </a:xfrm>
        <a:prstGeom prst="rect">
          <a:avLst/>
        </a:prstGeom>
        <a:solidFill>
          <a:srgbClr val="44546A">
            <a:lumMod val="20000"/>
            <a:lumOff val="80000"/>
            <a:alpha val="40000"/>
          </a:srgbClr>
        </a:solidFill>
        <a:ln w="6350" cap="flat" cmpd="sng" algn="ctr">
          <a:solidFill>
            <a:srgbClr val="4472C4">
              <a:hueOff val="0"/>
              <a:satOff val="0"/>
              <a:lumOff val="0"/>
              <a:alphaOff val="0"/>
            </a:srgb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75383"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solidFill>
                <a:prstClr val="black">
                  <a:hueOff val="0"/>
                  <a:satOff val="0"/>
                  <a:lumOff val="0"/>
                  <a:alphaOff val="0"/>
                </a:prstClr>
              </a:solidFill>
              <a:latin typeface="Calibri" panose="020F0502020204030204"/>
              <a:ea typeface="+mn-ea"/>
              <a:cs typeface="+mn-cs"/>
            </a:rPr>
            <a:t>Transportation Demand</a:t>
          </a:r>
        </a:p>
      </dsp:txBody>
      <dsp:txXfrm>
        <a:off x="984699" y="1414677"/>
        <a:ext cx="3097849" cy="968078"/>
      </dsp:txXfrm>
    </dsp:sp>
    <dsp:sp modelId="{63EAA83F-16D8-40E5-8992-9A9A8671E52C}">
      <dsp:nvSpPr>
        <dsp:cNvPr id="0" name=""/>
        <dsp:cNvSpPr/>
      </dsp:nvSpPr>
      <dsp:spPr>
        <a:xfrm>
          <a:off x="855622" y="1274844"/>
          <a:ext cx="677654" cy="1016482"/>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837473B0-CC2E-450A-ABE3-18F120FF3D39}">
                <a1611:picAttrSrcUrl xmlns:a1611="http://schemas.microsoft.com/office/drawing/2016/11/main" r:id="rId8"/>
              </a:ext>
            </a:extLst>
          </a:blip>
          <a:srcRect/>
          <a:stretch>
            <a:fillRect l="-8000" r="-8000"/>
          </a:stretch>
        </a:blipFill>
        <a:ln w="12700" cap="flat" cmpd="sng" algn="ctr">
          <a:solidFill>
            <a:schemeClr val="accent6"/>
          </a:solidFill>
          <a:prstDash val="solid"/>
          <a:miter lim="800000"/>
        </a:ln>
        <a:effectLst/>
      </dsp:spPr>
      <dsp:style>
        <a:lnRef idx="2">
          <a:scrgbClr r="0" g="0" b="0"/>
        </a:lnRef>
        <a:fillRef idx="1">
          <a:scrgbClr r="0" g="0" b="0"/>
        </a:fillRef>
        <a:effectRef idx="0">
          <a:scrgbClr r="0" g="0" b="0"/>
        </a:effectRef>
        <a:fontRef idx="minor"/>
      </dsp:style>
    </dsp:sp>
    <dsp:sp modelId="{D8B44F92-5E52-457B-9361-60F4DF7B7A1A}">
      <dsp:nvSpPr>
        <dsp:cNvPr id="0" name=""/>
        <dsp:cNvSpPr/>
      </dsp:nvSpPr>
      <dsp:spPr>
        <a:xfrm>
          <a:off x="4329613" y="1402254"/>
          <a:ext cx="3190785" cy="997120"/>
        </a:xfrm>
        <a:prstGeom prst="rect">
          <a:avLst/>
        </a:prstGeom>
        <a:solidFill>
          <a:srgbClr val="44546A">
            <a:lumMod val="20000"/>
            <a:lumOff val="80000"/>
            <a:alpha val="40000"/>
          </a:srgbClr>
        </a:solidFill>
        <a:ln w="6350" cap="flat" cmpd="sng" algn="ctr">
          <a:solidFill>
            <a:srgbClr val="4472C4">
              <a:hueOff val="0"/>
              <a:satOff val="0"/>
              <a:lumOff val="0"/>
              <a:alphaOff val="0"/>
            </a:srgb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75383"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prstClr val="black">
                  <a:hueOff val="0"/>
                  <a:satOff val="0"/>
                  <a:lumOff val="0"/>
                  <a:alphaOff val="0"/>
                </a:prstClr>
              </a:solidFill>
              <a:latin typeface="Calibri" panose="020F0502020204030204"/>
              <a:ea typeface="+mn-ea"/>
              <a:cs typeface="+mn-cs"/>
            </a:rPr>
            <a:t>System Linkage</a:t>
          </a:r>
        </a:p>
      </dsp:txBody>
      <dsp:txXfrm>
        <a:off x="4329613" y="1402254"/>
        <a:ext cx="3190785" cy="997120"/>
      </dsp:txXfrm>
    </dsp:sp>
    <dsp:sp modelId="{B7688A5F-7BB2-45D5-9FC5-F375F3E92925}">
      <dsp:nvSpPr>
        <dsp:cNvPr id="0" name=""/>
        <dsp:cNvSpPr/>
      </dsp:nvSpPr>
      <dsp:spPr>
        <a:xfrm>
          <a:off x="4196664" y="1258225"/>
          <a:ext cx="697984" cy="1046976"/>
        </a:xfrm>
        <a:prstGeom prst="rect">
          <a:avLst/>
        </a:prstGeom>
        <a:blipFill>
          <a:blip xmlns:r="http://schemas.openxmlformats.org/officeDocument/2006/relationships" r:embed="rId9" cstate="print">
            <a:extLst>
              <a:ext uri="{28A0092B-C50C-407E-A947-70E740481C1C}">
                <a14:useLocalDpi xmlns:a14="http://schemas.microsoft.com/office/drawing/2010/main" val="0"/>
              </a:ext>
              <a:ext uri="{837473B0-CC2E-450A-ABE3-18F120FF3D39}">
                <a1611:picAttrSrcUrl xmlns:a1611="http://schemas.microsoft.com/office/drawing/2016/11/main" r:id="rId10"/>
              </a:ext>
            </a:extLst>
          </a:blip>
          <a:srcRect/>
          <a:stretch>
            <a:fillRect l="-111000" r="-111000"/>
          </a:stretch>
        </a:blipFill>
        <a:ln w="12700" cap="flat" cmpd="sng" algn="ctr">
          <a:solidFill>
            <a:schemeClr val="accent6"/>
          </a:solidFill>
          <a:prstDash val="solid"/>
          <a:miter lim="800000"/>
        </a:ln>
        <a:effectLst/>
      </dsp:spPr>
      <dsp:style>
        <a:lnRef idx="2">
          <a:scrgbClr r="0" g="0" b="0"/>
        </a:lnRef>
        <a:fillRef idx="1">
          <a:scrgbClr r="0" g="0" b="0"/>
        </a:fillRef>
        <a:effectRef idx="0">
          <a:scrgbClr r="0" g="0" b="0"/>
        </a:effectRef>
        <a:fontRef idx="minor"/>
      </dsp:style>
    </dsp:sp>
    <dsp:sp modelId="{2E8821F5-4A44-4957-8755-95A7FCF27068}">
      <dsp:nvSpPr>
        <dsp:cNvPr id="0" name=""/>
        <dsp:cNvSpPr/>
      </dsp:nvSpPr>
      <dsp:spPr>
        <a:xfrm>
          <a:off x="7771316" y="1402254"/>
          <a:ext cx="3190785" cy="997120"/>
        </a:xfrm>
        <a:prstGeom prst="rect">
          <a:avLst/>
        </a:prstGeom>
        <a:solidFill>
          <a:srgbClr val="44546A">
            <a:lumMod val="20000"/>
            <a:lumOff val="80000"/>
            <a:alpha val="40000"/>
          </a:srgbClr>
        </a:solidFill>
        <a:ln w="6350" cap="flat" cmpd="sng" algn="ctr">
          <a:solidFill>
            <a:srgbClr val="4472C4">
              <a:hueOff val="0"/>
              <a:satOff val="0"/>
              <a:lumOff val="0"/>
              <a:alphaOff val="0"/>
            </a:srgb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75383"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Social Demands or Economic Development</a:t>
          </a:r>
        </a:p>
      </dsp:txBody>
      <dsp:txXfrm>
        <a:off x="7771316" y="1402254"/>
        <a:ext cx="3190785" cy="997120"/>
      </dsp:txXfrm>
    </dsp:sp>
    <dsp:sp modelId="{6F199F89-2FE2-4866-8402-7EFFC5D60169}">
      <dsp:nvSpPr>
        <dsp:cNvPr id="0" name=""/>
        <dsp:cNvSpPr/>
      </dsp:nvSpPr>
      <dsp:spPr>
        <a:xfrm>
          <a:off x="7634513" y="1258225"/>
          <a:ext cx="705690" cy="1046976"/>
        </a:xfrm>
        <a:prstGeom prst="rect">
          <a:avLst/>
        </a:prstGeom>
        <a:blipFill>
          <a:blip xmlns:r="http://schemas.openxmlformats.org/officeDocument/2006/relationships" r:embed="rId11" cstate="print">
            <a:duotone>
              <a:prstClr val="black"/>
              <a:schemeClr val="accent6">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12"/>
              </a:ext>
            </a:extLst>
          </a:blip>
          <a:srcRect/>
          <a:stretch>
            <a:fillRect l="-18000" r="-18000"/>
          </a:stretch>
        </a:blipFill>
        <a:ln w="12700" cap="flat" cmpd="sng" algn="ctr">
          <a:solidFill>
            <a:schemeClr val="accent6"/>
          </a:solidFill>
          <a:prstDash val="solid"/>
          <a:miter lim="800000"/>
        </a:ln>
        <a:effectLst/>
      </dsp:spPr>
      <dsp:style>
        <a:lnRef idx="2">
          <a:scrgbClr r="0" g="0" b="0"/>
        </a:lnRef>
        <a:fillRef idx="1">
          <a:scrgbClr r="0" g="0" b="0"/>
        </a:fillRef>
        <a:effectRef idx="0">
          <a:scrgbClr r="0" g="0" b="0"/>
        </a:effectRef>
        <a:fontRef idx="minor"/>
      </dsp:style>
    </dsp:sp>
    <dsp:sp modelId="{60C94F40-FCA2-4E55-B1C7-89491CB1596D}">
      <dsp:nvSpPr>
        <dsp:cNvPr id="0" name=""/>
        <dsp:cNvSpPr/>
      </dsp:nvSpPr>
      <dsp:spPr>
        <a:xfrm>
          <a:off x="942094" y="2657517"/>
          <a:ext cx="3190785" cy="997120"/>
        </a:xfrm>
        <a:prstGeom prst="rect">
          <a:avLst/>
        </a:prstGeom>
        <a:solidFill>
          <a:srgbClr val="44546A">
            <a:lumMod val="20000"/>
            <a:lumOff val="80000"/>
            <a:alpha val="40000"/>
          </a:srgbClr>
        </a:solidFill>
        <a:ln w="6350" cap="flat" cmpd="sng" algn="ctr">
          <a:solidFill>
            <a:srgbClr val="4472C4">
              <a:hueOff val="0"/>
              <a:satOff val="0"/>
              <a:lumOff val="0"/>
              <a:alphaOff val="0"/>
            </a:srgb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75383"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solidFill>
                <a:prstClr val="black">
                  <a:hueOff val="0"/>
                  <a:satOff val="0"/>
                  <a:lumOff val="0"/>
                  <a:alphaOff val="0"/>
                </a:prstClr>
              </a:solidFill>
              <a:latin typeface="Calibri" panose="020F0502020204030204"/>
              <a:ea typeface="+mn-ea"/>
              <a:cs typeface="+mn-cs"/>
            </a:rPr>
            <a:t>Modal Interrelationships</a:t>
          </a:r>
        </a:p>
      </dsp:txBody>
      <dsp:txXfrm>
        <a:off x="942094" y="2657517"/>
        <a:ext cx="3190785" cy="997120"/>
      </dsp:txXfrm>
    </dsp:sp>
    <dsp:sp modelId="{D05E8BA7-C992-4C87-BD82-2AE0C056C6B8}">
      <dsp:nvSpPr>
        <dsp:cNvPr id="0" name=""/>
        <dsp:cNvSpPr/>
      </dsp:nvSpPr>
      <dsp:spPr>
        <a:xfrm>
          <a:off x="809144" y="2513489"/>
          <a:ext cx="697984" cy="1046976"/>
        </a:xfrm>
        <a:prstGeom prst="rect">
          <a:avLst/>
        </a:prstGeom>
        <a:blipFill>
          <a:blip xmlns:r="http://schemas.openxmlformats.org/officeDocument/2006/relationships" r:embed="rId13">
            <a:extLst>
              <a:ext uri="{28A0092B-C50C-407E-A947-70E740481C1C}">
                <a14:useLocalDpi xmlns:a14="http://schemas.microsoft.com/office/drawing/2010/main" val="0"/>
              </a:ext>
              <a:ext uri="{837473B0-CC2E-450A-ABE3-18F120FF3D39}">
                <a1611:picAttrSrcUrl xmlns:a1611="http://schemas.microsoft.com/office/drawing/2016/11/main" r:id="rId14"/>
              </a:ext>
            </a:extLst>
          </a:blip>
          <a:srcRect/>
          <a:stretch>
            <a:fillRect l="-61000" r="-61000"/>
          </a:stretch>
        </a:blipFill>
        <a:ln w="12700" cap="flat" cmpd="sng" algn="ctr">
          <a:solidFill>
            <a:schemeClr val="accent6"/>
          </a:solidFill>
          <a:prstDash val="solid"/>
          <a:miter lim="800000"/>
        </a:ln>
        <a:effectLst/>
      </dsp:spPr>
      <dsp:style>
        <a:lnRef idx="2">
          <a:scrgbClr r="0" g="0" b="0"/>
        </a:lnRef>
        <a:fillRef idx="1">
          <a:scrgbClr r="0" g="0" b="0"/>
        </a:fillRef>
        <a:effectRef idx="0">
          <a:scrgbClr r="0" g="0" b="0"/>
        </a:effectRef>
        <a:fontRef idx="minor"/>
      </dsp:style>
    </dsp:sp>
    <dsp:sp modelId="{5598CEE8-2E06-4A38-80CF-22F69D23017E}">
      <dsp:nvSpPr>
        <dsp:cNvPr id="0" name=""/>
        <dsp:cNvSpPr/>
      </dsp:nvSpPr>
      <dsp:spPr>
        <a:xfrm>
          <a:off x="4379943" y="2657517"/>
          <a:ext cx="3190785" cy="997120"/>
        </a:xfrm>
        <a:prstGeom prst="rect">
          <a:avLst/>
        </a:prstGeom>
        <a:solidFill>
          <a:srgbClr val="44546A">
            <a:lumMod val="20000"/>
            <a:lumOff val="80000"/>
            <a:alpha val="40000"/>
          </a:srgbClr>
        </a:solidFill>
        <a:ln w="6350" cap="flat" cmpd="sng" algn="ctr">
          <a:solidFill>
            <a:srgbClr val="4472C4">
              <a:hueOff val="0"/>
              <a:satOff val="0"/>
              <a:lumOff val="0"/>
              <a:alphaOff val="0"/>
            </a:srgb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75383"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prstClr val="black">
                  <a:hueOff val="0"/>
                  <a:satOff val="0"/>
                  <a:lumOff val="0"/>
                  <a:alphaOff val="0"/>
                </a:prstClr>
              </a:solidFill>
              <a:latin typeface="Calibri" panose="020F0502020204030204"/>
              <a:ea typeface="+mn-ea"/>
              <a:cs typeface="+mn-cs"/>
            </a:rPr>
            <a:t>Roadway Deficiencies</a:t>
          </a:r>
        </a:p>
      </dsp:txBody>
      <dsp:txXfrm>
        <a:off x="4379943" y="2657517"/>
        <a:ext cx="3190785" cy="997120"/>
      </dsp:txXfrm>
    </dsp:sp>
    <dsp:sp modelId="{2698A1C0-759C-47CB-80C8-90057C16C5C5}">
      <dsp:nvSpPr>
        <dsp:cNvPr id="0" name=""/>
        <dsp:cNvSpPr/>
      </dsp:nvSpPr>
      <dsp:spPr>
        <a:xfrm>
          <a:off x="4246994" y="2513489"/>
          <a:ext cx="697984" cy="1046976"/>
        </a:xfrm>
        <a:prstGeom prst="rect">
          <a:avLst/>
        </a:prstGeom>
        <a:blipFill>
          <a:blip xmlns:r="http://schemas.openxmlformats.org/officeDocument/2006/relationships" r:embed="rId15" cstate="print">
            <a:extLst>
              <a:ext uri="{28A0092B-C50C-407E-A947-70E740481C1C}">
                <a14:useLocalDpi xmlns:a14="http://schemas.microsoft.com/office/drawing/2010/main" val="0"/>
              </a:ext>
              <a:ext uri="{837473B0-CC2E-450A-ABE3-18F120FF3D39}">
                <a1611:picAttrSrcUrl xmlns:a1611="http://schemas.microsoft.com/office/drawing/2016/11/main" r:id="rId16"/>
              </a:ext>
            </a:extLst>
          </a:blip>
          <a:srcRect/>
          <a:stretch>
            <a:fillRect l="-89000" r="-89000"/>
          </a:stretch>
        </a:blipFill>
        <a:ln w="12700" cap="flat" cmpd="sng" algn="ctr">
          <a:solidFill>
            <a:schemeClr val="accent6"/>
          </a:solidFill>
          <a:prstDash val="solid"/>
          <a:miter lim="800000"/>
        </a:ln>
        <a:effectLst/>
      </dsp:spPr>
      <dsp:style>
        <a:lnRef idx="2">
          <a:scrgbClr r="0" g="0" b="0"/>
        </a:lnRef>
        <a:fillRef idx="1">
          <a:scrgbClr r="0" g="0" b="0"/>
        </a:fillRef>
        <a:effectRef idx="0">
          <a:scrgbClr r="0" g="0" b="0"/>
        </a:effectRef>
        <a:fontRef idx="minor"/>
      </dsp:style>
    </dsp:sp>
    <dsp:sp modelId="{CB2EF44E-E64C-4611-B725-4D70E00A94E0}">
      <dsp:nvSpPr>
        <dsp:cNvPr id="0" name=""/>
        <dsp:cNvSpPr/>
      </dsp:nvSpPr>
      <dsp:spPr>
        <a:xfrm>
          <a:off x="7817793" y="2657517"/>
          <a:ext cx="3190785" cy="997120"/>
        </a:xfrm>
        <a:prstGeom prst="rect">
          <a:avLst/>
        </a:prstGeom>
        <a:solidFill>
          <a:srgbClr val="44546A">
            <a:lumMod val="20000"/>
            <a:lumOff val="80000"/>
            <a:alpha val="40000"/>
          </a:srgbClr>
        </a:solidFill>
        <a:ln w="6350" cap="flat" cmpd="sng" algn="ctr">
          <a:solidFill>
            <a:srgbClr val="4472C4">
              <a:hueOff val="0"/>
              <a:satOff val="0"/>
              <a:lumOff val="0"/>
              <a:alphaOff val="0"/>
            </a:srgb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75383"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prstClr val="black">
                  <a:hueOff val="0"/>
                  <a:satOff val="0"/>
                  <a:lumOff val="0"/>
                  <a:alphaOff val="0"/>
                </a:prstClr>
              </a:solidFill>
              <a:latin typeface="Calibri" panose="020F0502020204030204"/>
              <a:ea typeface="+mn-ea"/>
              <a:cs typeface="+mn-cs"/>
            </a:rPr>
            <a:t>Legislation</a:t>
          </a:r>
        </a:p>
      </dsp:txBody>
      <dsp:txXfrm>
        <a:off x="7817793" y="2657517"/>
        <a:ext cx="3190785" cy="997120"/>
      </dsp:txXfrm>
    </dsp:sp>
    <dsp:sp modelId="{BC9978E7-298C-49CF-9A5F-ABFDECA05170}">
      <dsp:nvSpPr>
        <dsp:cNvPr id="0" name=""/>
        <dsp:cNvSpPr/>
      </dsp:nvSpPr>
      <dsp:spPr>
        <a:xfrm>
          <a:off x="7684844" y="2513489"/>
          <a:ext cx="697984" cy="1046976"/>
        </a:xfrm>
        <a:prstGeom prst="rect">
          <a:avLst/>
        </a:prstGeom>
        <a:blipFill>
          <a:blip xmlns:r="http://schemas.openxmlformats.org/officeDocument/2006/relationships" r:embed="rId17">
            <a:extLst>
              <a:ext uri="{28A0092B-C50C-407E-A947-70E740481C1C}">
                <a14:useLocalDpi xmlns:a14="http://schemas.microsoft.com/office/drawing/2010/main" val="0"/>
              </a:ext>
              <a:ext uri="{837473B0-CC2E-450A-ABE3-18F120FF3D39}">
                <a1611:picAttrSrcUrl xmlns:a1611="http://schemas.microsoft.com/office/drawing/2016/11/main" r:id="rId18"/>
              </a:ext>
            </a:extLst>
          </a:blip>
          <a:srcRect/>
          <a:stretch>
            <a:fillRect l="-25000" r="-25000"/>
          </a:stretch>
        </a:blipFill>
        <a:ln w="12700" cap="flat" cmpd="sng" algn="ctr">
          <a:solidFill>
            <a:schemeClr val="accent6"/>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10F7C5-F81E-4F00-ABFE-68F5482D5B59}">
      <dsp:nvSpPr>
        <dsp:cNvPr id="0" name=""/>
        <dsp:cNvSpPr/>
      </dsp:nvSpPr>
      <dsp:spPr>
        <a:xfrm>
          <a:off x="3953" y="5151"/>
          <a:ext cx="2377306" cy="76704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kern="1200"/>
            <a:t>Capacity</a:t>
          </a:r>
        </a:p>
      </dsp:txBody>
      <dsp:txXfrm>
        <a:off x="3953" y="5151"/>
        <a:ext cx="2377306" cy="767044"/>
      </dsp:txXfrm>
    </dsp:sp>
    <dsp:sp modelId="{1D215C48-A3AD-4E5C-B2E0-3CC83C2BF489}">
      <dsp:nvSpPr>
        <dsp:cNvPr id="0" name=""/>
        <dsp:cNvSpPr/>
      </dsp:nvSpPr>
      <dsp:spPr>
        <a:xfrm>
          <a:off x="3953" y="772196"/>
          <a:ext cx="2377306" cy="357399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a:t>Existing capacity and its ability to meet present and projected traffic demands. </a:t>
          </a:r>
        </a:p>
        <a:p>
          <a:pPr marL="228600" lvl="1" indent="-228600" algn="l" defTabSz="933450">
            <a:lnSpc>
              <a:spcPct val="90000"/>
            </a:lnSpc>
            <a:spcBef>
              <a:spcPct val="0"/>
            </a:spcBef>
            <a:spcAft>
              <a:spcPct val="15000"/>
            </a:spcAft>
            <a:buChar char="•"/>
          </a:pPr>
          <a:r>
            <a:rPr lang="en-US" sz="2100" kern="1200" dirty="0"/>
            <a:t>Capacity and levels of service for existing and proposed facilities are needed.</a:t>
          </a:r>
        </a:p>
      </dsp:txBody>
      <dsp:txXfrm>
        <a:off x="3953" y="772196"/>
        <a:ext cx="2377306" cy="3573990"/>
      </dsp:txXfrm>
    </dsp:sp>
    <dsp:sp modelId="{43CD6701-2CFA-4570-8D83-1922DA94A8D6}">
      <dsp:nvSpPr>
        <dsp:cNvPr id="0" name=""/>
        <dsp:cNvSpPr/>
      </dsp:nvSpPr>
      <dsp:spPr>
        <a:xfrm>
          <a:off x="2714082" y="5151"/>
          <a:ext cx="2377306" cy="76704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kern="1200" dirty="0"/>
            <a:t>Transportation Demand </a:t>
          </a:r>
        </a:p>
      </dsp:txBody>
      <dsp:txXfrm>
        <a:off x="2714082" y="5151"/>
        <a:ext cx="2377306" cy="767044"/>
      </dsp:txXfrm>
    </dsp:sp>
    <dsp:sp modelId="{3C597030-1D8C-4BC7-A677-A107E214FD59}">
      <dsp:nvSpPr>
        <dsp:cNvPr id="0" name=""/>
        <dsp:cNvSpPr/>
      </dsp:nvSpPr>
      <dsp:spPr>
        <a:xfrm>
          <a:off x="2714082" y="772196"/>
          <a:ext cx="2377306" cy="357399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a:t>Forecast demand from MPO plans</a:t>
          </a:r>
        </a:p>
        <a:p>
          <a:pPr marL="228600" lvl="1" indent="-228600" algn="l" defTabSz="933450">
            <a:lnSpc>
              <a:spcPct val="90000"/>
            </a:lnSpc>
            <a:spcBef>
              <a:spcPct val="0"/>
            </a:spcBef>
            <a:spcAft>
              <a:spcPct val="15000"/>
            </a:spcAft>
            <a:buChar char="•"/>
          </a:pPr>
          <a:r>
            <a:rPr lang="en-US" sz="2100" kern="1200"/>
            <a:t>Relationship with planning level forecasts</a:t>
          </a:r>
        </a:p>
      </dsp:txBody>
      <dsp:txXfrm>
        <a:off x="2714082" y="772196"/>
        <a:ext cx="2377306" cy="3573990"/>
      </dsp:txXfrm>
    </dsp:sp>
    <dsp:sp modelId="{648459B0-7F45-4C28-A9B9-A3104B311513}">
      <dsp:nvSpPr>
        <dsp:cNvPr id="0" name=""/>
        <dsp:cNvSpPr/>
      </dsp:nvSpPr>
      <dsp:spPr>
        <a:xfrm>
          <a:off x="5424211" y="5151"/>
          <a:ext cx="2377306" cy="76704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kern="1200"/>
            <a:t>Safety </a:t>
          </a:r>
        </a:p>
      </dsp:txBody>
      <dsp:txXfrm>
        <a:off x="5424211" y="5151"/>
        <a:ext cx="2377306" cy="767044"/>
      </dsp:txXfrm>
    </dsp:sp>
    <dsp:sp modelId="{914FE6D1-4EEF-4B53-94CF-425E988C8072}">
      <dsp:nvSpPr>
        <dsp:cNvPr id="0" name=""/>
        <dsp:cNvSpPr/>
      </dsp:nvSpPr>
      <dsp:spPr>
        <a:xfrm>
          <a:off x="5424211" y="772196"/>
          <a:ext cx="2377306" cy="357399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a:t>Existing or potential safety hazard </a:t>
          </a:r>
        </a:p>
        <a:p>
          <a:pPr marL="228600" lvl="1" indent="-228600" algn="l" defTabSz="933450">
            <a:lnSpc>
              <a:spcPct val="90000"/>
            </a:lnSpc>
            <a:spcBef>
              <a:spcPct val="0"/>
            </a:spcBef>
            <a:spcAft>
              <a:spcPct val="15000"/>
            </a:spcAft>
            <a:buChar char="•"/>
          </a:pPr>
          <a:r>
            <a:rPr lang="en-US" sz="2100" kern="1200"/>
            <a:t>Existing crash rate excessively high </a:t>
          </a:r>
        </a:p>
        <a:p>
          <a:pPr marL="228600" lvl="1" indent="-228600" algn="l" defTabSz="933450">
            <a:lnSpc>
              <a:spcPct val="90000"/>
            </a:lnSpc>
            <a:spcBef>
              <a:spcPct val="0"/>
            </a:spcBef>
            <a:spcAft>
              <a:spcPct val="15000"/>
            </a:spcAft>
            <a:buChar char="•"/>
          </a:pPr>
          <a:r>
            <a:rPr lang="en-US" sz="2100" kern="1200"/>
            <a:t>Crash patterns and contributing causes</a:t>
          </a:r>
        </a:p>
      </dsp:txBody>
      <dsp:txXfrm>
        <a:off x="5424211" y="772196"/>
        <a:ext cx="2377306" cy="3573990"/>
      </dsp:txXfrm>
    </dsp:sp>
    <dsp:sp modelId="{617E9FFD-250F-435A-AB0A-AF8CC1F384A2}">
      <dsp:nvSpPr>
        <dsp:cNvPr id="0" name=""/>
        <dsp:cNvSpPr/>
      </dsp:nvSpPr>
      <dsp:spPr>
        <a:xfrm>
          <a:off x="8134340" y="5151"/>
          <a:ext cx="2377306" cy="76704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kern="1200"/>
            <a:t>Roadway Deficiencies</a:t>
          </a:r>
        </a:p>
      </dsp:txBody>
      <dsp:txXfrm>
        <a:off x="8134340" y="5151"/>
        <a:ext cx="2377306" cy="767044"/>
      </dsp:txXfrm>
    </dsp:sp>
    <dsp:sp modelId="{962F0565-4479-4497-BB35-58AF6CA5C6EF}">
      <dsp:nvSpPr>
        <dsp:cNvPr id="0" name=""/>
        <dsp:cNvSpPr/>
      </dsp:nvSpPr>
      <dsp:spPr>
        <a:xfrm>
          <a:off x="8134340" y="772196"/>
          <a:ext cx="2377306" cy="357399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a:t>Substandard geometrics</a:t>
          </a:r>
        </a:p>
        <a:p>
          <a:pPr marL="228600" lvl="1" indent="-228600" algn="l" defTabSz="933450">
            <a:lnSpc>
              <a:spcPct val="90000"/>
            </a:lnSpc>
            <a:spcBef>
              <a:spcPct val="0"/>
            </a:spcBef>
            <a:spcAft>
              <a:spcPct val="15000"/>
            </a:spcAft>
            <a:buChar char="•"/>
          </a:pPr>
          <a:r>
            <a:rPr lang="en-US" sz="2100" kern="1200"/>
            <a:t>Load limits on structures</a:t>
          </a:r>
        </a:p>
        <a:p>
          <a:pPr marL="228600" lvl="1" indent="-228600" algn="l" defTabSz="933450">
            <a:lnSpc>
              <a:spcPct val="90000"/>
            </a:lnSpc>
            <a:spcBef>
              <a:spcPct val="0"/>
            </a:spcBef>
            <a:spcAft>
              <a:spcPct val="15000"/>
            </a:spcAft>
            <a:buChar char="•"/>
          </a:pPr>
          <a:r>
            <a:rPr lang="en-US" sz="2100" kern="1200"/>
            <a:t>Inadequate cross-section</a:t>
          </a:r>
        </a:p>
      </dsp:txBody>
      <dsp:txXfrm>
        <a:off x="8134340" y="772196"/>
        <a:ext cx="2377306" cy="35739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D39606-141B-4C20-A4E8-96B4248DB622}">
      <dsp:nvSpPr>
        <dsp:cNvPr id="0" name=""/>
        <dsp:cNvSpPr/>
      </dsp:nvSpPr>
      <dsp:spPr>
        <a:xfrm>
          <a:off x="3953" y="463971"/>
          <a:ext cx="2377306" cy="95092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kern="1200"/>
            <a:t>System Linkage</a:t>
          </a:r>
        </a:p>
      </dsp:txBody>
      <dsp:txXfrm>
        <a:off x="3953" y="463971"/>
        <a:ext cx="2377306" cy="950922"/>
      </dsp:txXfrm>
    </dsp:sp>
    <dsp:sp modelId="{A253F4CC-4B0A-478E-A8A4-0AC86318C3C1}">
      <dsp:nvSpPr>
        <dsp:cNvPr id="0" name=""/>
        <dsp:cNvSpPr/>
      </dsp:nvSpPr>
      <dsp:spPr>
        <a:xfrm>
          <a:off x="3953" y="1414893"/>
          <a:ext cx="2377306" cy="247247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a:t>Connecting a missing link</a:t>
          </a:r>
        </a:p>
        <a:p>
          <a:pPr marL="171450" lvl="1" indent="-171450" algn="l" defTabSz="844550">
            <a:lnSpc>
              <a:spcPct val="90000"/>
            </a:lnSpc>
            <a:spcBef>
              <a:spcPct val="0"/>
            </a:spcBef>
            <a:spcAft>
              <a:spcPct val="15000"/>
            </a:spcAft>
            <a:buChar char="•"/>
          </a:pPr>
          <a:r>
            <a:rPr lang="en-US" sz="1900" kern="1200" dirty="0"/>
            <a:t>Fit in the existing and future transportation system</a:t>
          </a:r>
        </a:p>
      </dsp:txBody>
      <dsp:txXfrm>
        <a:off x="3953" y="1414893"/>
        <a:ext cx="2377306" cy="2472472"/>
      </dsp:txXfrm>
    </dsp:sp>
    <dsp:sp modelId="{C2D1463D-D76E-436B-AF7E-DC5E174E3213}">
      <dsp:nvSpPr>
        <dsp:cNvPr id="0" name=""/>
        <dsp:cNvSpPr/>
      </dsp:nvSpPr>
      <dsp:spPr>
        <a:xfrm>
          <a:off x="2714082" y="463971"/>
          <a:ext cx="2377306" cy="95092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kern="1200"/>
            <a:t>Modal Interrelationships</a:t>
          </a:r>
        </a:p>
      </dsp:txBody>
      <dsp:txXfrm>
        <a:off x="2714082" y="463971"/>
        <a:ext cx="2377306" cy="950922"/>
      </dsp:txXfrm>
    </dsp:sp>
    <dsp:sp modelId="{2BB0C9DF-8021-4FB4-ADE0-DA0FA9652634}">
      <dsp:nvSpPr>
        <dsp:cNvPr id="0" name=""/>
        <dsp:cNvSpPr/>
      </dsp:nvSpPr>
      <dsp:spPr>
        <a:xfrm>
          <a:off x="2714082" y="1414893"/>
          <a:ext cx="2377306" cy="247247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a:t>Relation with other modes</a:t>
          </a:r>
        </a:p>
        <a:p>
          <a:pPr marL="171450" lvl="1" indent="-171450" algn="l" defTabSz="844550">
            <a:lnSpc>
              <a:spcPct val="90000"/>
            </a:lnSpc>
            <a:spcBef>
              <a:spcPct val="0"/>
            </a:spcBef>
            <a:spcAft>
              <a:spcPct val="15000"/>
            </a:spcAft>
            <a:buChar char="•"/>
          </a:pPr>
          <a:r>
            <a:rPr lang="en-US" sz="1900" kern="1200" dirty="0"/>
            <a:t>Freight, seaports, airports, bike/</a:t>
          </a:r>
          <a:r>
            <a:rPr lang="en-US" sz="1900" kern="1200" dirty="0" err="1"/>
            <a:t>ped</a:t>
          </a:r>
          <a:r>
            <a:rPr lang="en-US" sz="1900" kern="1200" dirty="0"/>
            <a:t>, transit access</a:t>
          </a:r>
        </a:p>
      </dsp:txBody>
      <dsp:txXfrm>
        <a:off x="2714082" y="1414893"/>
        <a:ext cx="2377306" cy="2472472"/>
      </dsp:txXfrm>
    </dsp:sp>
    <dsp:sp modelId="{BE3A5EC4-98F0-4B44-8376-F88A7666283C}">
      <dsp:nvSpPr>
        <dsp:cNvPr id="0" name=""/>
        <dsp:cNvSpPr/>
      </dsp:nvSpPr>
      <dsp:spPr>
        <a:xfrm>
          <a:off x="5424211" y="463971"/>
          <a:ext cx="2377306" cy="95092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kern="1200"/>
            <a:t>Legislation</a:t>
          </a:r>
        </a:p>
      </dsp:txBody>
      <dsp:txXfrm>
        <a:off x="5424211" y="463971"/>
        <a:ext cx="2377306" cy="950922"/>
      </dsp:txXfrm>
    </dsp:sp>
    <dsp:sp modelId="{E115DC99-1BD8-48D2-83F8-56276821F347}">
      <dsp:nvSpPr>
        <dsp:cNvPr id="0" name=""/>
        <dsp:cNvSpPr/>
      </dsp:nvSpPr>
      <dsp:spPr>
        <a:xfrm>
          <a:off x="5424211" y="1414893"/>
          <a:ext cx="2377306" cy="247247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a:t>Mandate action by federal, state or local</a:t>
          </a:r>
        </a:p>
        <a:p>
          <a:pPr marL="171450" lvl="1" indent="-171450" algn="l" defTabSz="844550">
            <a:lnSpc>
              <a:spcPct val="90000"/>
            </a:lnSpc>
            <a:spcBef>
              <a:spcPct val="0"/>
            </a:spcBef>
            <a:spcAft>
              <a:spcPct val="15000"/>
            </a:spcAft>
            <a:buChar char="•"/>
          </a:pPr>
          <a:r>
            <a:rPr lang="en-US" sz="1900" kern="1200" dirty="0"/>
            <a:t>Other purpose &amp; need that might accomplish this</a:t>
          </a:r>
        </a:p>
      </dsp:txBody>
      <dsp:txXfrm>
        <a:off x="5424211" y="1414893"/>
        <a:ext cx="2377306" cy="2472472"/>
      </dsp:txXfrm>
    </dsp:sp>
    <dsp:sp modelId="{D45639A9-D205-4FCC-B442-E9DBE392B617}">
      <dsp:nvSpPr>
        <dsp:cNvPr id="0" name=""/>
        <dsp:cNvSpPr/>
      </dsp:nvSpPr>
      <dsp:spPr>
        <a:xfrm>
          <a:off x="8134340" y="463971"/>
          <a:ext cx="2377306" cy="95092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kern="1200"/>
            <a:t>Social Demands or Economic Development</a:t>
          </a:r>
        </a:p>
      </dsp:txBody>
      <dsp:txXfrm>
        <a:off x="8134340" y="463971"/>
        <a:ext cx="2377306" cy="950922"/>
      </dsp:txXfrm>
    </dsp:sp>
    <dsp:sp modelId="{4048269D-18D8-4161-ABB2-30657C77DB21}">
      <dsp:nvSpPr>
        <dsp:cNvPr id="0" name=""/>
        <dsp:cNvSpPr/>
      </dsp:nvSpPr>
      <dsp:spPr>
        <a:xfrm>
          <a:off x="8134340" y="1414893"/>
          <a:ext cx="2377306" cy="247247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a:t>Driven by projected economic development/land use changes </a:t>
          </a:r>
        </a:p>
        <a:p>
          <a:pPr marL="171450" lvl="1" indent="-171450" algn="l" defTabSz="844550">
            <a:lnSpc>
              <a:spcPct val="90000"/>
            </a:lnSpc>
            <a:spcBef>
              <a:spcPct val="0"/>
            </a:spcBef>
            <a:spcAft>
              <a:spcPct val="15000"/>
            </a:spcAft>
            <a:buChar char="•"/>
          </a:pPr>
          <a:r>
            <a:rPr lang="en-US" sz="1900" kern="1200" dirty="0"/>
            <a:t>Support new employment and benefit  other land use</a:t>
          </a:r>
        </a:p>
      </dsp:txBody>
      <dsp:txXfrm>
        <a:off x="8134340" y="1414893"/>
        <a:ext cx="2377306" cy="247247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787637-78D9-494C-B8E1-133F96445D92}">
      <dsp:nvSpPr>
        <dsp:cNvPr id="0" name=""/>
        <dsp:cNvSpPr/>
      </dsp:nvSpPr>
      <dsp:spPr>
        <a:xfrm>
          <a:off x="51" y="52704"/>
          <a:ext cx="4913783" cy="748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05664" rIns="184912" bIns="105664" numCol="1" spcCol="1270" anchor="ctr" anchorCtr="0">
          <a:noAutofit/>
        </a:bodyPr>
        <a:lstStyle/>
        <a:p>
          <a:pPr marL="0" lvl="0" indent="0" algn="ctr" defTabSz="1155700">
            <a:lnSpc>
              <a:spcPct val="90000"/>
            </a:lnSpc>
            <a:spcBef>
              <a:spcPct val="0"/>
            </a:spcBef>
            <a:spcAft>
              <a:spcPct val="35000"/>
            </a:spcAft>
            <a:buNone/>
          </a:pPr>
          <a:r>
            <a:rPr lang="en-US" sz="2600" kern="1200"/>
            <a:t>Primary Need</a:t>
          </a:r>
        </a:p>
      </dsp:txBody>
      <dsp:txXfrm>
        <a:off x="51" y="52704"/>
        <a:ext cx="4913783" cy="748800"/>
      </dsp:txXfrm>
    </dsp:sp>
    <dsp:sp modelId="{8437F2A1-9552-486A-88F4-8A30BFF512AD}">
      <dsp:nvSpPr>
        <dsp:cNvPr id="0" name=""/>
        <dsp:cNvSpPr/>
      </dsp:nvSpPr>
      <dsp:spPr>
        <a:xfrm>
          <a:off x="51" y="801504"/>
          <a:ext cx="4913783" cy="349713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8684" tIns="138684" rIns="184912" bIns="208026" numCol="1" spcCol="1270" anchor="t" anchorCtr="0">
          <a:noAutofit/>
        </a:bodyPr>
        <a:lstStyle/>
        <a:p>
          <a:pPr marL="228600" lvl="1" indent="-228600" algn="l" defTabSz="1155700">
            <a:lnSpc>
              <a:spcPct val="90000"/>
            </a:lnSpc>
            <a:spcBef>
              <a:spcPct val="0"/>
            </a:spcBef>
            <a:spcAft>
              <a:spcPct val="15000"/>
            </a:spcAft>
            <a:buChar char="•"/>
          </a:pPr>
          <a:r>
            <a:rPr lang="en-US" sz="2600" kern="1200"/>
            <a:t>Critical, core elements of needs necessary for developing the project.</a:t>
          </a:r>
        </a:p>
        <a:p>
          <a:pPr marL="228600" lvl="1" indent="-228600" algn="l" defTabSz="1155700">
            <a:lnSpc>
              <a:spcPct val="90000"/>
            </a:lnSpc>
            <a:spcBef>
              <a:spcPct val="0"/>
            </a:spcBef>
            <a:spcAft>
              <a:spcPct val="15000"/>
            </a:spcAft>
            <a:buChar char="•"/>
          </a:pPr>
          <a:r>
            <a:rPr lang="en-US" sz="2600" kern="1200"/>
            <a:t>“Driver” of the project</a:t>
          </a:r>
        </a:p>
        <a:p>
          <a:pPr marL="228600" lvl="1" indent="-228600" algn="l" defTabSz="1155700">
            <a:lnSpc>
              <a:spcPct val="90000"/>
            </a:lnSpc>
            <a:spcBef>
              <a:spcPct val="0"/>
            </a:spcBef>
            <a:spcAft>
              <a:spcPct val="15000"/>
            </a:spcAft>
            <a:buChar char="•"/>
          </a:pPr>
          <a:r>
            <a:rPr lang="en-US" sz="2600" kern="1200"/>
            <a:t>Used to develop and screen the alternatives</a:t>
          </a:r>
        </a:p>
        <a:p>
          <a:pPr marL="228600" lvl="1" indent="-228600" algn="l" defTabSz="1155700">
            <a:lnSpc>
              <a:spcPct val="90000"/>
            </a:lnSpc>
            <a:spcBef>
              <a:spcPct val="0"/>
            </a:spcBef>
            <a:spcAft>
              <a:spcPct val="15000"/>
            </a:spcAft>
            <a:buChar char="•"/>
          </a:pPr>
          <a:r>
            <a:rPr lang="en-US" sz="2600" kern="1200"/>
            <a:t>Design solution concentrate on primary needs</a:t>
          </a:r>
        </a:p>
      </dsp:txBody>
      <dsp:txXfrm>
        <a:off x="51" y="801504"/>
        <a:ext cx="4913783" cy="3497130"/>
      </dsp:txXfrm>
    </dsp:sp>
    <dsp:sp modelId="{D4C79C4C-A254-422E-A7A4-04C344C9398E}">
      <dsp:nvSpPr>
        <dsp:cNvPr id="0" name=""/>
        <dsp:cNvSpPr/>
      </dsp:nvSpPr>
      <dsp:spPr>
        <a:xfrm>
          <a:off x="5601764" y="52704"/>
          <a:ext cx="4913783" cy="748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05664" rIns="184912" bIns="105664" numCol="1" spcCol="1270" anchor="ctr" anchorCtr="0">
          <a:noAutofit/>
        </a:bodyPr>
        <a:lstStyle/>
        <a:p>
          <a:pPr marL="0" lvl="0" indent="0" algn="ctr" defTabSz="1155700">
            <a:lnSpc>
              <a:spcPct val="90000"/>
            </a:lnSpc>
            <a:spcBef>
              <a:spcPct val="0"/>
            </a:spcBef>
            <a:spcAft>
              <a:spcPct val="35000"/>
            </a:spcAft>
            <a:buNone/>
          </a:pPr>
          <a:r>
            <a:rPr lang="en-US" sz="2600" kern="1200"/>
            <a:t>Secondary Need</a:t>
          </a:r>
        </a:p>
      </dsp:txBody>
      <dsp:txXfrm>
        <a:off x="5601764" y="52704"/>
        <a:ext cx="4913783" cy="748800"/>
      </dsp:txXfrm>
    </dsp:sp>
    <dsp:sp modelId="{FFFBFE17-831B-4DFB-9D08-C05D4D119FB8}">
      <dsp:nvSpPr>
        <dsp:cNvPr id="0" name=""/>
        <dsp:cNvSpPr/>
      </dsp:nvSpPr>
      <dsp:spPr>
        <a:xfrm>
          <a:off x="5601764" y="801504"/>
          <a:ext cx="4913783" cy="349713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8684" tIns="138684" rIns="184912" bIns="208026" numCol="1" spcCol="1270" anchor="t" anchorCtr="0">
          <a:noAutofit/>
        </a:bodyPr>
        <a:lstStyle/>
        <a:p>
          <a:pPr marL="228600" lvl="1" indent="-228600" algn="l" defTabSz="1155700">
            <a:lnSpc>
              <a:spcPct val="90000"/>
            </a:lnSpc>
            <a:spcBef>
              <a:spcPct val="0"/>
            </a:spcBef>
            <a:spcAft>
              <a:spcPct val="15000"/>
            </a:spcAft>
            <a:buChar char="•"/>
          </a:pPr>
          <a:r>
            <a:rPr lang="en-US" sz="2600" kern="1200"/>
            <a:t>Additional (desirable, non critical) needs that are identified as part of the project, </a:t>
          </a:r>
        </a:p>
        <a:p>
          <a:pPr marL="228600" lvl="1" indent="-228600" algn="l" defTabSz="1155700">
            <a:lnSpc>
              <a:spcPct val="90000"/>
            </a:lnSpc>
            <a:spcBef>
              <a:spcPct val="0"/>
            </a:spcBef>
            <a:spcAft>
              <a:spcPct val="15000"/>
            </a:spcAft>
            <a:buChar char="•"/>
          </a:pPr>
          <a:r>
            <a:rPr lang="en-US" sz="2600" kern="1200"/>
            <a:t>Not used to screen alternatives; however, they may be able to support selection of the preferred alternative</a:t>
          </a:r>
        </a:p>
      </dsp:txBody>
      <dsp:txXfrm>
        <a:off x="5601764" y="801504"/>
        <a:ext cx="4913783" cy="3497130"/>
      </dsp:txXfrm>
    </dsp:sp>
  </dsp:spTree>
</dsp:drawing>
</file>

<file path=ppt/diagrams/layout1.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84F08-9BB1-47AF-9998-472300C7FD1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8CC00FF-2300-4958-AC72-E1A4FCF099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D20A40A-272C-4305-9B2A-31536818DB29}"/>
              </a:ext>
            </a:extLst>
          </p:cNvPr>
          <p:cNvSpPr>
            <a:spLocks noGrp="1"/>
          </p:cNvSpPr>
          <p:nvPr>
            <p:ph type="dt" sz="half" idx="10"/>
          </p:nvPr>
        </p:nvSpPr>
        <p:spPr/>
        <p:txBody>
          <a:bodyPr/>
          <a:lstStyle/>
          <a:p>
            <a:fld id="{93F31F78-E0D6-4482-A1E3-429D421F8692}" type="datetimeFigureOut">
              <a:rPr lang="en-US" smtClean="0"/>
              <a:t>8/10/2018</a:t>
            </a:fld>
            <a:endParaRPr lang="en-US"/>
          </a:p>
        </p:txBody>
      </p:sp>
      <p:sp>
        <p:nvSpPr>
          <p:cNvPr id="5" name="Footer Placeholder 4">
            <a:extLst>
              <a:ext uri="{FF2B5EF4-FFF2-40B4-BE49-F238E27FC236}">
                <a16:creationId xmlns:a16="http://schemas.microsoft.com/office/drawing/2014/main" id="{AA1B3066-6929-4BE7-BBBE-2897BA6486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E61352-2C9F-4A0F-ABF1-D1EB4538AA52}"/>
              </a:ext>
            </a:extLst>
          </p:cNvPr>
          <p:cNvSpPr>
            <a:spLocks noGrp="1"/>
          </p:cNvSpPr>
          <p:nvPr>
            <p:ph type="sldNum" sz="quarter" idx="12"/>
          </p:nvPr>
        </p:nvSpPr>
        <p:spPr/>
        <p:txBody>
          <a:bodyPr/>
          <a:lstStyle/>
          <a:p>
            <a:fld id="{BB04BE07-96F1-4961-A56A-9612534F001C}" type="slidenum">
              <a:rPr lang="en-US" smtClean="0"/>
              <a:t>‹#›</a:t>
            </a:fld>
            <a:endParaRPr lang="en-US"/>
          </a:p>
        </p:txBody>
      </p:sp>
    </p:spTree>
    <p:extLst>
      <p:ext uri="{BB962C8B-B14F-4D97-AF65-F5344CB8AC3E}">
        <p14:creationId xmlns:p14="http://schemas.microsoft.com/office/powerpoint/2010/main" val="2285213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5BBF4-6243-422E-A21B-4CAA76DC62C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4C57A75-8378-44D0-A5FB-A8C419E4A02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C9ADC2-F713-4B11-9E02-384D6634452D}"/>
              </a:ext>
            </a:extLst>
          </p:cNvPr>
          <p:cNvSpPr>
            <a:spLocks noGrp="1"/>
          </p:cNvSpPr>
          <p:nvPr>
            <p:ph type="dt" sz="half" idx="10"/>
          </p:nvPr>
        </p:nvSpPr>
        <p:spPr/>
        <p:txBody>
          <a:bodyPr/>
          <a:lstStyle/>
          <a:p>
            <a:fld id="{93F31F78-E0D6-4482-A1E3-429D421F8692}" type="datetimeFigureOut">
              <a:rPr lang="en-US" smtClean="0"/>
              <a:t>8/10/2018</a:t>
            </a:fld>
            <a:endParaRPr lang="en-US"/>
          </a:p>
        </p:txBody>
      </p:sp>
      <p:sp>
        <p:nvSpPr>
          <p:cNvPr id="5" name="Footer Placeholder 4">
            <a:extLst>
              <a:ext uri="{FF2B5EF4-FFF2-40B4-BE49-F238E27FC236}">
                <a16:creationId xmlns:a16="http://schemas.microsoft.com/office/drawing/2014/main" id="{645F0937-67C9-4D08-8682-5BA7417D20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063434-6AB1-41D4-8783-51CD1B3D90E3}"/>
              </a:ext>
            </a:extLst>
          </p:cNvPr>
          <p:cNvSpPr>
            <a:spLocks noGrp="1"/>
          </p:cNvSpPr>
          <p:nvPr>
            <p:ph type="sldNum" sz="quarter" idx="12"/>
          </p:nvPr>
        </p:nvSpPr>
        <p:spPr/>
        <p:txBody>
          <a:bodyPr/>
          <a:lstStyle/>
          <a:p>
            <a:fld id="{BB04BE07-96F1-4961-A56A-9612534F001C}" type="slidenum">
              <a:rPr lang="en-US" smtClean="0"/>
              <a:t>‹#›</a:t>
            </a:fld>
            <a:endParaRPr lang="en-US"/>
          </a:p>
        </p:txBody>
      </p:sp>
    </p:spTree>
    <p:extLst>
      <p:ext uri="{BB962C8B-B14F-4D97-AF65-F5344CB8AC3E}">
        <p14:creationId xmlns:p14="http://schemas.microsoft.com/office/powerpoint/2010/main" val="3673912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026E1E-FCC2-4F05-8E0C-D3F644CDB84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151C743-8CFE-4DA6-9D3F-F86AE2DA7CE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5D10CE-CACE-40FA-8951-B60ED181BD0F}"/>
              </a:ext>
            </a:extLst>
          </p:cNvPr>
          <p:cNvSpPr>
            <a:spLocks noGrp="1"/>
          </p:cNvSpPr>
          <p:nvPr>
            <p:ph type="dt" sz="half" idx="10"/>
          </p:nvPr>
        </p:nvSpPr>
        <p:spPr/>
        <p:txBody>
          <a:bodyPr/>
          <a:lstStyle/>
          <a:p>
            <a:fld id="{93F31F78-E0D6-4482-A1E3-429D421F8692}" type="datetimeFigureOut">
              <a:rPr lang="en-US" smtClean="0"/>
              <a:t>8/10/2018</a:t>
            </a:fld>
            <a:endParaRPr lang="en-US"/>
          </a:p>
        </p:txBody>
      </p:sp>
      <p:sp>
        <p:nvSpPr>
          <p:cNvPr id="5" name="Footer Placeholder 4">
            <a:extLst>
              <a:ext uri="{FF2B5EF4-FFF2-40B4-BE49-F238E27FC236}">
                <a16:creationId xmlns:a16="http://schemas.microsoft.com/office/drawing/2014/main" id="{E08D1815-E1A1-4116-8F96-3F6C91435B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913F8F-19B0-48EA-B7BD-B099D6453DC6}"/>
              </a:ext>
            </a:extLst>
          </p:cNvPr>
          <p:cNvSpPr>
            <a:spLocks noGrp="1"/>
          </p:cNvSpPr>
          <p:nvPr>
            <p:ph type="sldNum" sz="quarter" idx="12"/>
          </p:nvPr>
        </p:nvSpPr>
        <p:spPr/>
        <p:txBody>
          <a:bodyPr/>
          <a:lstStyle/>
          <a:p>
            <a:fld id="{BB04BE07-96F1-4961-A56A-9612534F001C}" type="slidenum">
              <a:rPr lang="en-US" smtClean="0"/>
              <a:t>‹#›</a:t>
            </a:fld>
            <a:endParaRPr lang="en-US"/>
          </a:p>
        </p:txBody>
      </p:sp>
    </p:spTree>
    <p:extLst>
      <p:ext uri="{BB962C8B-B14F-4D97-AF65-F5344CB8AC3E}">
        <p14:creationId xmlns:p14="http://schemas.microsoft.com/office/powerpoint/2010/main" val="1226717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EF88B-C3A0-4678-80EA-119744BF2B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DF4E2D-59A1-4017-B827-EBDF5D1A3CC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22480D-5DBD-406C-81BE-D39E68225DB5}"/>
              </a:ext>
            </a:extLst>
          </p:cNvPr>
          <p:cNvSpPr>
            <a:spLocks noGrp="1"/>
          </p:cNvSpPr>
          <p:nvPr>
            <p:ph type="dt" sz="half" idx="10"/>
          </p:nvPr>
        </p:nvSpPr>
        <p:spPr/>
        <p:txBody>
          <a:bodyPr/>
          <a:lstStyle/>
          <a:p>
            <a:fld id="{93F31F78-E0D6-4482-A1E3-429D421F8692}" type="datetimeFigureOut">
              <a:rPr lang="en-US" smtClean="0"/>
              <a:t>8/10/2018</a:t>
            </a:fld>
            <a:endParaRPr lang="en-US"/>
          </a:p>
        </p:txBody>
      </p:sp>
      <p:sp>
        <p:nvSpPr>
          <p:cNvPr id="5" name="Footer Placeholder 4">
            <a:extLst>
              <a:ext uri="{FF2B5EF4-FFF2-40B4-BE49-F238E27FC236}">
                <a16:creationId xmlns:a16="http://schemas.microsoft.com/office/drawing/2014/main" id="{1CAF65EA-6498-4773-8AB6-C8C5CA5FFD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96D089-F686-4291-9C0D-B8D5FE1382B4}"/>
              </a:ext>
            </a:extLst>
          </p:cNvPr>
          <p:cNvSpPr>
            <a:spLocks noGrp="1"/>
          </p:cNvSpPr>
          <p:nvPr>
            <p:ph type="sldNum" sz="quarter" idx="12"/>
          </p:nvPr>
        </p:nvSpPr>
        <p:spPr/>
        <p:txBody>
          <a:bodyPr/>
          <a:lstStyle/>
          <a:p>
            <a:fld id="{BB04BE07-96F1-4961-A56A-9612534F001C}" type="slidenum">
              <a:rPr lang="en-US" smtClean="0"/>
              <a:t>‹#›</a:t>
            </a:fld>
            <a:endParaRPr lang="en-US"/>
          </a:p>
        </p:txBody>
      </p:sp>
    </p:spTree>
    <p:extLst>
      <p:ext uri="{BB962C8B-B14F-4D97-AF65-F5344CB8AC3E}">
        <p14:creationId xmlns:p14="http://schemas.microsoft.com/office/powerpoint/2010/main" val="1091341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C303D-D476-48D5-ACF4-D0F72AB6812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259F5C-2EA7-4530-9A35-59DE94C5D3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40138AE-DC52-476D-9EC8-B4E6070B46B9}"/>
              </a:ext>
            </a:extLst>
          </p:cNvPr>
          <p:cNvSpPr>
            <a:spLocks noGrp="1"/>
          </p:cNvSpPr>
          <p:nvPr>
            <p:ph type="dt" sz="half" idx="10"/>
          </p:nvPr>
        </p:nvSpPr>
        <p:spPr/>
        <p:txBody>
          <a:bodyPr/>
          <a:lstStyle/>
          <a:p>
            <a:fld id="{93F31F78-E0D6-4482-A1E3-429D421F8692}" type="datetimeFigureOut">
              <a:rPr lang="en-US" smtClean="0"/>
              <a:t>8/10/2018</a:t>
            </a:fld>
            <a:endParaRPr lang="en-US"/>
          </a:p>
        </p:txBody>
      </p:sp>
      <p:sp>
        <p:nvSpPr>
          <p:cNvPr id="5" name="Footer Placeholder 4">
            <a:extLst>
              <a:ext uri="{FF2B5EF4-FFF2-40B4-BE49-F238E27FC236}">
                <a16:creationId xmlns:a16="http://schemas.microsoft.com/office/drawing/2014/main" id="{CEB64040-5238-4BE2-A6C7-434137A371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814623-7A20-4926-A05D-90FDD2EB7F3A}"/>
              </a:ext>
            </a:extLst>
          </p:cNvPr>
          <p:cNvSpPr>
            <a:spLocks noGrp="1"/>
          </p:cNvSpPr>
          <p:nvPr>
            <p:ph type="sldNum" sz="quarter" idx="12"/>
          </p:nvPr>
        </p:nvSpPr>
        <p:spPr/>
        <p:txBody>
          <a:bodyPr/>
          <a:lstStyle/>
          <a:p>
            <a:fld id="{BB04BE07-96F1-4961-A56A-9612534F001C}" type="slidenum">
              <a:rPr lang="en-US" smtClean="0"/>
              <a:t>‹#›</a:t>
            </a:fld>
            <a:endParaRPr lang="en-US"/>
          </a:p>
        </p:txBody>
      </p:sp>
    </p:spTree>
    <p:extLst>
      <p:ext uri="{BB962C8B-B14F-4D97-AF65-F5344CB8AC3E}">
        <p14:creationId xmlns:p14="http://schemas.microsoft.com/office/powerpoint/2010/main" val="1411514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23EC8-0192-4BB6-B1EA-F1129807DB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375208-1334-4E91-8B60-CAE6B10B251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E7CCC7-81DB-4CDE-B641-B3735BEEFB9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9228FAA-D9E9-4056-9671-C0558DBDE3BE}"/>
              </a:ext>
            </a:extLst>
          </p:cNvPr>
          <p:cNvSpPr>
            <a:spLocks noGrp="1"/>
          </p:cNvSpPr>
          <p:nvPr>
            <p:ph type="dt" sz="half" idx="10"/>
          </p:nvPr>
        </p:nvSpPr>
        <p:spPr/>
        <p:txBody>
          <a:bodyPr/>
          <a:lstStyle/>
          <a:p>
            <a:fld id="{93F31F78-E0D6-4482-A1E3-429D421F8692}" type="datetimeFigureOut">
              <a:rPr lang="en-US" smtClean="0"/>
              <a:t>8/10/2018</a:t>
            </a:fld>
            <a:endParaRPr lang="en-US"/>
          </a:p>
        </p:txBody>
      </p:sp>
      <p:sp>
        <p:nvSpPr>
          <p:cNvPr id="6" name="Footer Placeholder 5">
            <a:extLst>
              <a:ext uri="{FF2B5EF4-FFF2-40B4-BE49-F238E27FC236}">
                <a16:creationId xmlns:a16="http://schemas.microsoft.com/office/drawing/2014/main" id="{DFF5A646-B209-4EB4-BA25-3951F54CE2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0BD9BE-B9AF-48D0-B929-1102D4B406EB}"/>
              </a:ext>
            </a:extLst>
          </p:cNvPr>
          <p:cNvSpPr>
            <a:spLocks noGrp="1"/>
          </p:cNvSpPr>
          <p:nvPr>
            <p:ph type="sldNum" sz="quarter" idx="12"/>
          </p:nvPr>
        </p:nvSpPr>
        <p:spPr/>
        <p:txBody>
          <a:bodyPr/>
          <a:lstStyle/>
          <a:p>
            <a:fld id="{BB04BE07-96F1-4961-A56A-9612534F001C}" type="slidenum">
              <a:rPr lang="en-US" smtClean="0"/>
              <a:t>‹#›</a:t>
            </a:fld>
            <a:endParaRPr lang="en-US"/>
          </a:p>
        </p:txBody>
      </p:sp>
    </p:spTree>
    <p:extLst>
      <p:ext uri="{BB962C8B-B14F-4D97-AF65-F5344CB8AC3E}">
        <p14:creationId xmlns:p14="http://schemas.microsoft.com/office/powerpoint/2010/main" val="1650871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6C2F6-BA16-42E8-9248-DCA85086B7A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14F530-2738-48A0-8E14-6416880598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B9AA20E-76E5-475B-AC27-3E7C3D8CE07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CF9D1FA-C0B4-444E-B2E4-15CACA7039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3CA9D05-5490-4B86-BDEC-8EEF6407FC2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61E0C52-C753-42B2-91C3-EC66C45D3465}"/>
              </a:ext>
            </a:extLst>
          </p:cNvPr>
          <p:cNvSpPr>
            <a:spLocks noGrp="1"/>
          </p:cNvSpPr>
          <p:nvPr>
            <p:ph type="dt" sz="half" idx="10"/>
          </p:nvPr>
        </p:nvSpPr>
        <p:spPr/>
        <p:txBody>
          <a:bodyPr/>
          <a:lstStyle/>
          <a:p>
            <a:fld id="{93F31F78-E0D6-4482-A1E3-429D421F8692}" type="datetimeFigureOut">
              <a:rPr lang="en-US" smtClean="0"/>
              <a:t>8/10/2018</a:t>
            </a:fld>
            <a:endParaRPr lang="en-US"/>
          </a:p>
        </p:txBody>
      </p:sp>
      <p:sp>
        <p:nvSpPr>
          <p:cNvPr id="8" name="Footer Placeholder 7">
            <a:extLst>
              <a:ext uri="{FF2B5EF4-FFF2-40B4-BE49-F238E27FC236}">
                <a16:creationId xmlns:a16="http://schemas.microsoft.com/office/drawing/2014/main" id="{EAF1167E-AD03-4815-8FBE-6F9019CAEE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50B65A1-49C7-40BD-BD91-084142F043DC}"/>
              </a:ext>
            </a:extLst>
          </p:cNvPr>
          <p:cNvSpPr>
            <a:spLocks noGrp="1"/>
          </p:cNvSpPr>
          <p:nvPr>
            <p:ph type="sldNum" sz="quarter" idx="12"/>
          </p:nvPr>
        </p:nvSpPr>
        <p:spPr/>
        <p:txBody>
          <a:bodyPr/>
          <a:lstStyle/>
          <a:p>
            <a:fld id="{BB04BE07-96F1-4961-A56A-9612534F001C}" type="slidenum">
              <a:rPr lang="en-US" smtClean="0"/>
              <a:t>‹#›</a:t>
            </a:fld>
            <a:endParaRPr lang="en-US"/>
          </a:p>
        </p:txBody>
      </p:sp>
    </p:spTree>
    <p:extLst>
      <p:ext uri="{BB962C8B-B14F-4D97-AF65-F5344CB8AC3E}">
        <p14:creationId xmlns:p14="http://schemas.microsoft.com/office/powerpoint/2010/main" val="8831151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84B1C-91A6-46EB-8344-E83F3316783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055C04E-7825-48B8-948D-A1DF849EF0F2}"/>
              </a:ext>
            </a:extLst>
          </p:cNvPr>
          <p:cNvSpPr>
            <a:spLocks noGrp="1"/>
          </p:cNvSpPr>
          <p:nvPr>
            <p:ph type="dt" sz="half" idx="10"/>
          </p:nvPr>
        </p:nvSpPr>
        <p:spPr/>
        <p:txBody>
          <a:bodyPr/>
          <a:lstStyle/>
          <a:p>
            <a:fld id="{93F31F78-E0D6-4482-A1E3-429D421F8692}" type="datetimeFigureOut">
              <a:rPr lang="en-US" smtClean="0"/>
              <a:t>8/10/2018</a:t>
            </a:fld>
            <a:endParaRPr lang="en-US"/>
          </a:p>
        </p:txBody>
      </p:sp>
      <p:sp>
        <p:nvSpPr>
          <p:cNvPr id="4" name="Footer Placeholder 3">
            <a:extLst>
              <a:ext uri="{FF2B5EF4-FFF2-40B4-BE49-F238E27FC236}">
                <a16:creationId xmlns:a16="http://schemas.microsoft.com/office/drawing/2014/main" id="{59B6700B-7D0E-4EB8-ADC2-7484D3F1DE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9BA55D2-AB88-46A2-9C8B-53C2E2A62915}"/>
              </a:ext>
            </a:extLst>
          </p:cNvPr>
          <p:cNvSpPr>
            <a:spLocks noGrp="1"/>
          </p:cNvSpPr>
          <p:nvPr>
            <p:ph type="sldNum" sz="quarter" idx="12"/>
          </p:nvPr>
        </p:nvSpPr>
        <p:spPr/>
        <p:txBody>
          <a:bodyPr/>
          <a:lstStyle/>
          <a:p>
            <a:fld id="{BB04BE07-96F1-4961-A56A-9612534F001C}" type="slidenum">
              <a:rPr lang="en-US" smtClean="0"/>
              <a:t>‹#›</a:t>
            </a:fld>
            <a:endParaRPr lang="en-US"/>
          </a:p>
        </p:txBody>
      </p:sp>
    </p:spTree>
    <p:extLst>
      <p:ext uri="{BB962C8B-B14F-4D97-AF65-F5344CB8AC3E}">
        <p14:creationId xmlns:p14="http://schemas.microsoft.com/office/powerpoint/2010/main" val="2220236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0366EF5-D92A-4310-9A92-CDF5B97573B6}"/>
              </a:ext>
            </a:extLst>
          </p:cNvPr>
          <p:cNvSpPr>
            <a:spLocks noGrp="1"/>
          </p:cNvSpPr>
          <p:nvPr>
            <p:ph type="dt" sz="half" idx="10"/>
          </p:nvPr>
        </p:nvSpPr>
        <p:spPr/>
        <p:txBody>
          <a:bodyPr/>
          <a:lstStyle/>
          <a:p>
            <a:fld id="{93F31F78-E0D6-4482-A1E3-429D421F8692}" type="datetimeFigureOut">
              <a:rPr lang="en-US" smtClean="0"/>
              <a:t>8/10/2018</a:t>
            </a:fld>
            <a:endParaRPr lang="en-US"/>
          </a:p>
        </p:txBody>
      </p:sp>
      <p:sp>
        <p:nvSpPr>
          <p:cNvPr id="3" name="Footer Placeholder 2">
            <a:extLst>
              <a:ext uri="{FF2B5EF4-FFF2-40B4-BE49-F238E27FC236}">
                <a16:creationId xmlns:a16="http://schemas.microsoft.com/office/drawing/2014/main" id="{36BB107D-1292-4196-A3C9-770F04B9D2F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A91741-1E4F-448D-AD60-FD91286F6FEF}"/>
              </a:ext>
            </a:extLst>
          </p:cNvPr>
          <p:cNvSpPr>
            <a:spLocks noGrp="1"/>
          </p:cNvSpPr>
          <p:nvPr>
            <p:ph type="sldNum" sz="quarter" idx="12"/>
          </p:nvPr>
        </p:nvSpPr>
        <p:spPr/>
        <p:txBody>
          <a:bodyPr/>
          <a:lstStyle/>
          <a:p>
            <a:fld id="{BB04BE07-96F1-4961-A56A-9612534F001C}" type="slidenum">
              <a:rPr lang="en-US" smtClean="0"/>
              <a:t>‹#›</a:t>
            </a:fld>
            <a:endParaRPr lang="en-US"/>
          </a:p>
        </p:txBody>
      </p:sp>
    </p:spTree>
    <p:extLst>
      <p:ext uri="{BB962C8B-B14F-4D97-AF65-F5344CB8AC3E}">
        <p14:creationId xmlns:p14="http://schemas.microsoft.com/office/powerpoint/2010/main" val="3303613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089CB-A953-40C3-B917-23A5C2E862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43384C1-A885-41C0-B3BF-7938493BE7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DE0DA9A-8DE9-45A4-912B-5DB784BBF2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7E74A6D-3CE6-48AC-8011-468DE6EC65CD}"/>
              </a:ext>
            </a:extLst>
          </p:cNvPr>
          <p:cNvSpPr>
            <a:spLocks noGrp="1"/>
          </p:cNvSpPr>
          <p:nvPr>
            <p:ph type="dt" sz="half" idx="10"/>
          </p:nvPr>
        </p:nvSpPr>
        <p:spPr/>
        <p:txBody>
          <a:bodyPr/>
          <a:lstStyle/>
          <a:p>
            <a:fld id="{93F31F78-E0D6-4482-A1E3-429D421F8692}" type="datetimeFigureOut">
              <a:rPr lang="en-US" smtClean="0"/>
              <a:t>8/10/2018</a:t>
            </a:fld>
            <a:endParaRPr lang="en-US"/>
          </a:p>
        </p:txBody>
      </p:sp>
      <p:sp>
        <p:nvSpPr>
          <p:cNvPr id="6" name="Footer Placeholder 5">
            <a:extLst>
              <a:ext uri="{FF2B5EF4-FFF2-40B4-BE49-F238E27FC236}">
                <a16:creationId xmlns:a16="http://schemas.microsoft.com/office/drawing/2014/main" id="{967E57E0-EF83-4C15-8564-6A965C4FC0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740F16-4064-46F5-8C2E-891025191CC0}"/>
              </a:ext>
            </a:extLst>
          </p:cNvPr>
          <p:cNvSpPr>
            <a:spLocks noGrp="1"/>
          </p:cNvSpPr>
          <p:nvPr>
            <p:ph type="sldNum" sz="quarter" idx="12"/>
          </p:nvPr>
        </p:nvSpPr>
        <p:spPr/>
        <p:txBody>
          <a:bodyPr/>
          <a:lstStyle/>
          <a:p>
            <a:fld id="{BB04BE07-96F1-4961-A56A-9612534F001C}" type="slidenum">
              <a:rPr lang="en-US" smtClean="0"/>
              <a:t>‹#›</a:t>
            </a:fld>
            <a:endParaRPr lang="en-US"/>
          </a:p>
        </p:txBody>
      </p:sp>
    </p:spTree>
    <p:extLst>
      <p:ext uri="{BB962C8B-B14F-4D97-AF65-F5344CB8AC3E}">
        <p14:creationId xmlns:p14="http://schemas.microsoft.com/office/powerpoint/2010/main" val="2482277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071E5-B34D-477D-802A-9F45D8D5A3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36DE5D8-003E-4CE3-AD35-D6F8EF07DA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B3C69BE-D6C0-4905-828F-130DB9B383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0C95BF2-1453-4D22-B249-9E8589C136E5}"/>
              </a:ext>
            </a:extLst>
          </p:cNvPr>
          <p:cNvSpPr>
            <a:spLocks noGrp="1"/>
          </p:cNvSpPr>
          <p:nvPr>
            <p:ph type="dt" sz="half" idx="10"/>
          </p:nvPr>
        </p:nvSpPr>
        <p:spPr/>
        <p:txBody>
          <a:bodyPr/>
          <a:lstStyle/>
          <a:p>
            <a:fld id="{93F31F78-E0D6-4482-A1E3-429D421F8692}" type="datetimeFigureOut">
              <a:rPr lang="en-US" smtClean="0"/>
              <a:t>8/10/2018</a:t>
            </a:fld>
            <a:endParaRPr lang="en-US"/>
          </a:p>
        </p:txBody>
      </p:sp>
      <p:sp>
        <p:nvSpPr>
          <p:cNvPr id="6" name="Footer Placeholder 5">
            <a:extLst>
              <a:ext uri="{FF2B5EF4-FFF2-40B4-BE49-F238E27FC236}">
                <a16:creationId xmlns:a16="http://schemas.microsoft.com/office/drawing/2014/main" id="{2769BA36-C0F9-4784-90C7-7D1C91EE14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DAEC84-2A03-4405-97DC-C6A5F982FCC1}"/>
              </a:ext>
            </a:extLst>
          </p:cNvPr>
          <p:cNvSpPr>
            <a:spLocks noGrp="1"/>
          </p:cNvSpPr>
          <p:nvPr>
            <p:ph type="sldNum" sz="quarter" idx="12"/>
          </p:nvPr>
        </p:nvSpPr>
        <p:spPr/>
        <p:txBody>
          <a:bodyPr/>
          <a:lstStyle/>
          <a:p>
            <a:fld id="{BB04BE07-96F1-4961-A56A-9612534F001C}" type="slidenum">
              <a:rPr lang="en-US" smtClean="0"/>
              <a:t>‹#›</a:t>
            </a:fld>
            <a:endParaRPr lang="en-US"/>
          </a:p>
        </p:txBody>
      </p:sp>
    </p:spTree>
    <p:extLst>
      <p:ext uri="{BB962C8B-B14F-4D97-AF65-F5344CB8AC3E}">
        <p14:creationId xmlns:p14="http://schemas.microsoft.com/office/powerpoint/2010/main" val="3752344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597F04-EFAB-4F16-ABE2-BB38A4B5C9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B87C10D-E55F-461E-8DA8-C93CA75B68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CA700C-5AE5-42AF-9F44-0CE0E94AE9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F31F78-E0D6-4482-A1E3-429D421F8692}" type="datetimeFigureOut">
              <a:rPr lang="en-US" smtClean="0"/>
              <a:t>8/10/2018</a:t>
            </a:fld>
            <a:endParaRPr lang="en-US"/>
          </a:p>
        </p:txBody>
      </p:sp>
      <p:sp>
        <p:nvSpPr>
          <p:cNvPr id="5" name="Footer Placeholder 4">
            <a:extLst>
              <a:ext uri="{FF2B5EF4-FFF2-40B4-BE49-F238E27FC236}">
                <a16:creationId xmlns:a16="http://schemas.microsoft.com/office/drawing/2014/main" id="{571A5C38-A03B-48E4-9D0E-B19AC82853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82895F9-E073-450F-9069-CFBE6B04FF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04BE07-96F1-4961-A56A-9612534F001C}" type="slidenum">
              <a:rPr lang="en-US" smtClean="0"/>
              <a:t>‹#›</a:t>
            </a:fld>
            <a:endParaRPr lang="en-US"/>
          </a:p>
        </p:txBody>
      </p:sp>
    </p:spTree>
    <p:extLst>
      <p:ext uri="{BB962C8B-B14F-4D97-AF65-F5344CB8AC3E}">
        <p14:creationId xmlns:p14="http://schemas.microsoft.com/office/powerpoint/2010/main" val="4917552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D10AC-A657-46F2-9C04-10B9FBD4237B}"/>
              </a:ext>
            </a:extLst>
          </p:cNvPr>
          <p:cNvSpPr>
            <a:spLocks noGrp="1"/>
          </p:cNvSpPr>
          <p:nvPr>
            <p:ph type="ctrTitle"/>
          </p:nvPr>
        </p:nvSpPr>
        <p:spPr>
          <a:xfrm>
            <a:off x="1524000" y="2064063"/>
            <a:ext cx="9144000" cy="2387600"/>
          </a:xfrm>
        </p:spPr>
        <p:txBody>
          <a:bodyPr/>
          <a:lstStyle/>
          <a:p>
            <a:r>
              <a:rPr lang="en-US" b="1" dirty="0"/>
              <a:t>Purpose and Need Best Practices</a:t>
            </a:r>
          </a:p>
        </p:txBody>
      </p:sp>
      <p:sp>
        <p:nvSpPr>
          <p:cNvPr id="3" name="Subtitle 2">
            <a:extLst>
              <a:ext uri="{FF2B5EF4-FFF2-40B4-BE49-F238E27FC236}">
                <a16:creationId xmlns:a16="http://schemas.microsoft.com/office/drawing/2014/main" id="{0FDEB771-B450-4193-A277-6BC6AB45D7E9}"/>
              </a:ext>
            </a:extLst>
          </p:cNvPr>
          <p:cNvSpPr>
            <a:spLocks noGrp="1"/>
          </p:cNvSpPr>
          <p:nvPr>
            <p:ph type="subTitle" idx="1"/>
          </p:nvPr>
        </p:nvSpPr>
        <p:spPr>
          <a:xfrm>
            <a:off x="1524000" y="4543738"/>
            <a:ext cx="9144000" cy="1655762"/>
          </a:xfrm>
        </p:spPr>
        <p:txBody>
          <a:bodyPr/>
          <a:lstStyle/>
          <a:p>
            <a:r>
              <a:rPr lang="en-US"/>
              <a:t>8-7-18</a:t>
            </a:r>
            <a:endParaRPr lang="en-US" dirty="0"/>
          </a:p>
        </p:txBody>
      </p:sp>
      <p:pic>
        <p:nvPicPr>
          <p:cNvPr id="4" name="Picture 2" descr="S:\BD\Marketing\Wp_Wpro\FDOT ETDM Graphics WORKING Files\OEM Office of Environmental Management\OEM Logo Color LRG v08.jpg">
            <a:extLst>
              <a:ext uri="{FF2B5EF4-FFF2-40B4-BE49-F238E27FC236}">
                <a16:creationId xmlns:a16="http://schemas.microsoft.com/office/drawing/2014/main" id="{F679B532-F752-480D-80C0-14E3677A6D9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397" y="228600"/>
            <a:ext cx="4635478" cy="15544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97790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7E719-37D7-4F12-ADE3-0E0DA0175DC4}"/>
              </a:ext>
            </a:extLst>
          </p:cNvPr>
          <p:cNvSpPr>
            <a:spLocks noGrp="1"/>
          </p:cNvSpPr>
          <p:nvPr>
            <p:ph type="title"/>
          </p:nvPr>
        </p:nvSpPr>
        <p:spPr/>
        <p:txBody>
          <a:bodyPr/>
          <a:lstStyle/>
          <a:p>
            <a:r>
              <a:rPr lang="en-US" dirty="0"/>
              <a:t>Commonly Identified Project Needs</a:t>
            </a:r>
          </a:p>
        </p:txBody>
      </p:sp>
      <p:graphicFrame>
        <p:nvGraphicFramePr>
          <p:cNvPr id="4" name="Content Placeholder 3">
            <a:extLst>
              <a:ext uri="{FF2B5EF4-FFF2-40B4-BE49-F238E27FC236}">
                <a16:creationId xmlns:a16="http://schemas.microsoft.com/office/drawing/2014/main" id="{91F8F969-BFE7-408F-AC20-06CB82521962}"/>
              </a:ext>
            </a:extLst>
          </p:cNvPr>
          <p:cNvGraphicFramePr>
            <a:graphicFrameLocks noGrp="1"/>
          </p:cNvGraphicFramePr>
          <p:nvPr>
            <p:ph idx="1"/>
            <p:extLst>
              <p:ext uri="{D42A27DB-BD31-4B8C-83A1-F6EECF244321}">
                <p14:modId xmlns:p14="http://schemas.microsoft.com/office/powerpoint/2010/main" val="168641200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a:extLst>
              <a:ext uri="{FF2B5EF4-FFF2-40B4-BE49-F238E27FC236}">
                <a16:creationId xmlns:a16="http://schemas.microsoft.com/office/drawing/2014/main" id="{57FD62C9-D8C0-4514-A38C-DF559A297E0B}"/>
              </a:ext>
            </a:extLst>
          </p:cNvPr>
          <p:cNvSpPr/>
          <p:nvPr/>
        </p:nvSpPr>
        <p:spPr>
          <a:xfrm>
            <a:off x="838200" y="1825625"/>
            <a:ext cx="5095875" cy="4351338"/>
          </a:xfrm>
          <a:prstGeom prst="rect">
            <a:avLst/>
          </a:prstGeom>
          <a:noFill/>
          <a:ln w="19050" cmpd="thickThi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43891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7E719-37D7-4F12-ADE3-0E0DA0175DC4}"/>
              </a:ext>
            </a:extLst>
          </p:cNvPr>
          <p:cNvSpPr>
            <a:spLocks noGrp="1"/>
          </p:cNvSpPr>
          <p:nvPr>
            <p:ph type="title"/>
          </p:nvPr>
        </p:nvSpPr>
        <p:spPr/>
        <p:txBody>
          <a:bodyPr/>
          <a:lstStyle/>
          <a:p>
            <a:r>
              <a:rPr lang="en-US" dirty="0"/>
              <a:t>Other Elements of Need</a:t>
            </a:r>
          </a:p>
        </p:txBody>
      </p:sp>
      <p:graphicFrame>
        <p:nvGraphicFramePr>
          <p:cNvPr id="4" name="Content Placeholder 3">
            <a:extLst>
              <a:ext uri="{FF2B5EF4-FFF2-40B4-BE49-F238E27FC236}">
                <a16:creationId xmlns:a16="http://schemas.microsoft.com/office/drawing/2014/main" id="{D495594D-D48F-4FDB-B54D-29EF5A50C89C}"/>
              </a:ext>
            </a:extLst>
          </p:cNvPr>
          <p:cNvGraphicFramePr>
            <a:graphicFrameLocks noGrp="1"/>
          </p:cNvGraphicFramePr>
          <p:nvPr>
            <p:ph idx="1"/>
            <p:extLst>
              <p:ext uri="{D42A27DB-BD31-4B8C-83A1-F6EECF244321}">
                <p14:modId xmlns:p14="http://schemas.microsoft.com/office/powerpoint/2010/main" val="3364047351"/>
              </p:ext>
            </p:extLst>
          </p:nvPr>
        </p:nvGraphicFramePr>
        <p:xfrm>
          <a:off x="838200" y="13684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16B8BEEE-B029-4B65-9EC5-C8D2C75918D8}"/>
              </a:ext>
            </a:extLst>
          </p:cNvPr>
          <p:cNvSpPr txBox="1"/>
          <p:nvPr/>
        </p:nvSpPr>
        <p:spPr>
          <a:xfrm>
            <a:off x="838200" y="5376231"/>
            <a:ext cx="10515600" cy="523220"/>
          </a:xfrm>
          <a:prstGeom prst="rect">
            <a:avLst/>
          </a:prstGeom>
          <a:solidFill>
            <a:schemeClr val="accent5">
              <a:lumMod val="40000"/>
              <a:lumOff val="60000"/>
            </a:schemeClr>
          </a:solidFill>
          <a:ln>
            <a:solidFill>
              <a:srgbClr val="0070C0"/>
            </a:solidFill>
          </a:ln>
        </p:spPr>
        <p:txBody>
          <a:bodyPr wrap="square" rtlCol="0">
            <a:spAutoFit/>
          </a:bodyPr>
          <a:lstStyle/>
          <a:p>
            <a:r>
              <a:rPr lang="en-US" sz="2800" dirty="0"/>
              <a:t>If one of these is mentioned, it must be supported by data and analysis</a:t>
            </a:r>
          </a:p>
        </p:txBody>
      </p:sp>
    </p:spTree>
    <p:extLst>
      <p:ext uri="{BB962C8B-B14F-4D97-AF65-F5344CB8AC3E}">
        <p14:creationId xmlns:p14="http://schemas.microsoft.com/office/powerpoint/2010/main" val="2031056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8C10D-2B5A-41BE-B8A1-4CB2172382AA}"/>
              </a:ext>
            </a:extLst>
          </p:cNvPr>
          <p:cNvSpPr>
            <a:spLocks noGrp="1"/>
          </p:cNvSpPr>
          <p:nvPr>
            <p:ph type="title"/>
          </p:nvPr>
        </p:nvSpPr>
        <p:spPr/>
        <p:txBody>
          <a:bodyPr/>
          <a:lstStyle/>
          <a:p>
            <a:r>
              <a:rPr lang="en-US" dirty="0"/>
              <a:t>Primary vs. Secondary Needs</a:t>
            </a:r>
          </a:p>
        </p:txBody>
      </p:sp>
      <p:graphicFrame>
        <p:nvGraphicFramePr>
          <p:cNvPr id="4" name="Content Placeholder 3">
            <a:extLst>
              <a:ext uri="{FF2B5EF4-FFF2-40B4-BE49-F238E27FC236}">
                <a16:creationId xmlns:a16="http://schemas.microsoft.com/office/drawing/2014/main" id="{A202E6B4-DC2D-4F32-9982-FFFCDB7006A4}"/>
              </a:ext>
            </a:extLst>
          </p:cNvPr>
          <p:cNvGraphicFramePr>
            <a:graphicFrameLocks noGrp="1"/>
          </p:cNvGraphicFramePr>
          <p:nvPr>
            <p:ph idx="1"/>
            <p:extLst>
              <p:ext uri="{D42A27DB-BD31-4B8C-83A1-F6EECF244321}">
                <p14:modId xmlns:p14="http://schemas.microsoft.com/office/powerpoint/2010/main" val="354937946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499168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FB345-9CBF-4C92-8956-BBB167E8C4EC}"/>
              </a:ext>
            </a:extLst>
          </p:cNvPr>
          <p:cNvSpPr>
            <a:spLocks noGrp="1"/>
          </p:cNvSpPr>
          <p:nvPr>
            <p:ph type="title"/>
          </p:nvPr>
        </p:nvSpPr>
        <p:spPr/>
        <p:txBody>
          <a:bodyPr/>
          <a:lstStyle/>
          <a:p>
            <a:r>
              <a:rPr lang="en-US" dirty="0"/>
              <a:t>Primary vs. Secondary P&amp;N</a:t>
            </a:r>
          </a:p>
        </p:txBody>
      </p:sp>
      <p:sp>
        <p:nvSpPr>
          <p:cNvPr id="3" name="Content Placeholder 2">
            <a:extLst>
              <a:ext uri="{FF2B5EF4-FFF2-40B4-BE49-F238E27FC236}">
                <a16:creationId xmlns:a16="http://schemas.microsoft.com/office/drawing/2014/main" id="{F8503779-D4FC-4038-92CF-59EB93754232}"/>
              </a:ext>
            </a:extLst>
          </p:cNvPr>
          <p:cNvSpPr>
            <a:spLocks noGrp="1"/>
          </p:cNvSpPr>
          <p:nvPr>
            <p:ph idx="1"/>
          </p:nvPr>
        </p:nvSpPr>
        <p:spPr>
          <a:xfrm>
            <a:off x="838200" y="1825625"/>
            <a:ext cx="10515600" cy="1845623"/>
          </a:xfrm>
        </p:spPr>
        <p:txBody>
          <a:bodyPr/>
          <a:lstStyle/>
          <a:p>
            <a:pPr marL="0" indent="0">
              <a:buNone/>
            </a:pPr>
            <a:r>
              <a:rPr lang="en-US" dirty="0"/>
              <a:t>The purpose of this project is to improve roadway deficiencies (</a:t>
            </a:r>
            <a:r>
              <a:rPr lang="en-US" i="1" u="sng" dirty="0"/>
              <a:t>primary</a:t>
            </a:r>
            <a:r>
              <a:rPr lang="en-US" dirty="0"/>
              <a:t>) along Mahan Drive between North Monroe Street and Capital Circle NE. Additionally, a goal of this project is to improve safety conditions (</a:t>
            </a:r>
            <a:r>
              <a:rPr lang="en-US" i="1" u="sng" dirty="0"/>
              <a:t>secondary</a:t>
            </a:r>
            <a:r>
              <a:rPr lang="en-US" dirty="0"/>
              <a:t>) for vehicle and pedestrian traffic. </a:t>
            </a:r>
            <a:endParaRPr lang="en-US" i="1" dirty="0"/>
          </a:p>
        </p:txBody>
      </p:sp>
      <p:sp>
        <p:nvSpPr>
          <p:cNvPr id="4" name="TextBox 3">
            <a:extLst>
              <a:ext uri="{FF2B5EF4-FFF2-40B4-BE49-F238E27FC236}">
                <a16:creationId xmlns:a16="http://schemas.microsoft.com/office/drawing/2014/main" id="{A7DAD0C1-1A58-4D8B-9DE1-50B5C5819382}"/>
              </a:ext>
            </a:extLst>
          </p:cNvPr>
          <p:cNvSpPr txBox="1"/>
          <p:nvPr/>
        </p:nvSpPr>
        <p:spPr>
          <a:xfrm>
            <a:off x="838200" y="4299045"/>
            <a:ext cx="11076296" cy="523220"/>
          </a:xfrm>
          <a:prstGeom prst="rect">
            <a:avLst/>
          </a:prstGeom>
          <a:solidFill>
            <a:schemeClr val="tx2">
              <a:lumMod val="20000"/>
              <a:lumOff val="80000"/>
            </a:schemeClr>
          </a:solidFill>
        </p:spPr>
        <p:txBody>
          <a:bodyPr wrap="square" rtlCol="0">
            <a:spAutoFit/>
          </a:bodyPr>
          <a:lstStyle/>
          <a:p>
            <a:r>
              <a:rPr lang="en-US" sz="2800" i="1" dirty="0"/>
              <a:t>Data must be provided to support both primary and secondary purposes.</a:t>
            </a:r>
          </a:p>
        </p:txBody>
      </p:sp>
    </p:spTree>
    <p:extLst>
      <p:ext uri="{BB962C8B-B14F-4D97-AF65-F5344CB8AC3E}">
        <p14:creationId xmlns:p14="http://schemas.microsoft.com/office/powerpoint/2010/main" val="29557516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3AD1C-62F4-4E31-982A-8724AD72967C}"/>
              </a:ext>
            </a:extLst>
          </p:cNvPr>
          <p:cNvSpPr>
            <a:spLocks noGrp="1"/>
          </p:cNvSpPr>
          <p:nvPr>
            <p:ph type="title"/>
          </p:nvPr>
        </p:nvSpPr>
        <p:spPr/>
        <p:txBody>
          <a:bodyPr/>
          <a:lstStyle/>
          <a:p>
            <a:r>
              <a:rPr lang="en-US" dirty="0"/>
              <a:t>Primary vs. Secondary P&amp;N</a:t>
            </a:r>
          </a:p>
        </p:txBody>
      </p:sp>
      <p:sp>
        <p:nvSpPr>
          <p:cNvPr id="4" name="Content Placeholder 3">
            <a:extLst>
              <a:ext uri="{FF2B5EF4-FFF2-40B4-BE49-F238E27FC236}">
                <a16:creationId xmlns:a16="http://schemas.microsoft.com/office/drawing/2014/main" id="{5B35B52E-AED2-4072-B478-8F7F9286B4EF}"/>
              </a:ext>
            </a:extLst>
          </p:cNvPr>
          <p:cNvSpPr txBox="1">
            <a:spLocks noGrp="1"/>
          </p:cNvSpPr>
          <p:nvPr>
            <p:ph idx="1"/>
          </p:nvPr>
        </p:nvSpPr>
        <p:spPr>
          <a:xfrm>
            <a:off x="838200" y="3459962"/>
            <a:ext cx="10515600" cy="1882567"/>
          </a:xfrm>
          <a:prstGeom prst="rect">
            <a:avLst/>
          </a:prstGeom>
          <a:solidFill>
            <a:schemeClr val="accent1">
              <a:lumMod val="20000"/>
              <a:lumOff val="80000"/>
            </a:schemeClr>
          </a:solidFill>
          <a:ln>
            <a:solidFill>
              <a:srgbClr val="0070C0"/>
            </a:solidFill>
          </a:ln>
        </p:spPr>
        <p:txBody>
          <a:bodyPr wrap="square" rtlCol="0">
            <a:spAutoFit/>
          </a:bodyPr>
          <a:lstStyle/>
          <a:p>
            <a:pPr marL="0" indent="0">
              <a:buNone/>
            </a:pPr>
            <a:r>
              <a:rPr lang="en-US" sz="2400" dirty="0"/>
              <a:t>The Purpose of this project is to address capacity deficiency and improve mobility along Interstate 99 between Exit 20 and Exit 25.</a:t>
            </a:r>
          </a:p>
          <a:p>
            <a:pPr marL="0" indent="0">
              <a:buNone/>
            </a:pPr>
            <a:r>
              <a:rPr lang="en-US" sz="2400" dirty="0"/>
              <a:t>Additionally, according to the 2009 list of congressionally earmarked projects, the funding should be used to widen Interstate 99 to six lanes from Skiway interchange to </a:t>
            </a:r>
            <a:r>
              <a:rPr lang="en-US" sz="2400" dirty="0" err="1"/>
              <a:t>Donway</a:t>
            </a:r>
            <a:r>
              <a:rPr lang="en-US" sz="2400" dirty="0"/>
              <a:t> interchange (- </a:t>
            </a:r>
            <a:r>
              <a:rPr lang="en-US" sz="2400" i="1" dirty="0"/>
              <a:t>could be considered a secondary purpose</a:t>
            </a:r>
            <a:r>
              <a:rPr lang="en-US" sz="2400" dirty="0"/>
              <a:t>.)</a:t>
            </a:r>
          </a:p>
        </p:txBody>
      </p:sp>
      <p:sp>
        <p:nvSpPr>
          <p:cNvPr id="5" name="TextBox 4">
            <a:extLst>
              <a:ext uri="{FF2B5EF4-FFF2-40B4-BE49-F238E27FC236}">
                <a16:creationId xmlns:a16="http://schemas.microsoft.com/office/drawing/2014/main" id="{FE8E7958-5BA6-42EA-A4C7-DD503FD87065}"/>
              </a:ext>
            </a:extLst>
          </p:cNvPr>
          <p:cNvSpPr txBox="1"/>
          <p:nvPr/>
        </p:nvSpPr>
        <p:spPr>
          <a:xfrm>
            <a:off x="838200" y="1690688"/>
            <a:ext cx="10515600" cy="954107"/>
          </a:xfrm>
          <a:prstGeom prst="rect">
            <a:avLst/>
          </a:prstGeom>
          <a:noFill/>
        </p:spPr>
        <p:txBody>
          <a:bodyPr wrap="square" rtlCol="0">
            <a:spAutoFit/>
          </a:bodyPr>
          <a:lstStyle/>
          <a:p>
            <a:r>
              <a:rPr lang="en-US" sz="2800" i="1" dirty="0"/>
              <a:t>Widening of Interstate 99 between Exit 20 and Exit 25 was earmarked by the Congress</a:t>
            </a:r>
            <a:endParaRPr lang="en-US" sz="2800" dirty="0"/>
          </a:p>
        </p:txBody>
      </p:sp>
    </p:spTree>
    <p:extLst>
      <p:ext uri="{BB962C8B-B14F-4D97-AF65-F5344CB8AC3E}">
        <p14:creationId xmlns:p14="http://schemas.microsoft.com/office/powerpoint/2010/main" val="25952048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C2792-DEE7-442B-87E3-C3043423FD25}"/>
              </a:ext>
            </a:extLst>
          </p:cNvPr>
          <p:cNvSpPr>
            <a:spLocks noGrp="1"/>
          </p:cNvSpPr>
          <p:nvPr>
            <p:ph type="title"/>
          </p:nvPr>
        </p:nvSpPr>
        <p:spPr/>
        <p:txBody>
          <a:bodyPr/>
          <a:lstStyle/>
          <a:p>
            <a:r>
              <a:rPr lang="en-US" dirty="0"/>
              <a:t>P&amp;N Application Example</a:t>
            </a:r>
          </a:p>
        </p:txBody>
      </p:sp>
      <p:sp>
        <p:nvSpPr>
          <p:cNvPr id="3" name="Content Placeholder 2">
            <a:extLst>
              <a:ext uri="{FF2B5EF4-FFF2-40B4-BE49-F238E27FC236}">
                <a16:creationId xmlns:a16="http://schemas.microsoft.com/office/drawing/2014/main" id="{DB4505ED-6203-4790-85FA-00723633BF65}"/>
              </a:ext>
            </a:extLst>
          </p:cNvPr>
          <p:cNvSpPr>
            <a:spLocks noGrp="1"/>
          </p:cNvSpPr>
          <p:nvPr>
            <p:ph idx="1"/>
          </p:nvPr>
        </p:nvSpPr>
        <p:spPr>
          <a:xfrm>
            <a:off x="838200" y="1825624"/>
            <a:ext cx="10515600" cy="4916369"/>
          </a:xfrm>
        </p:spPr>
        <p:txBody>
          <a:bodyPr>
            <a:normAutofit fontScale="92500" lnSpcReduction="20000"/>
          </a:bodyPr>
          <a:lstStyle/>
          <a:p>
            <a:pPr marL="0" indent="0">
              <a:lnSpc>
                <a:spcPct val="105000"/>
              </a:lnSpc>
              <a:buNone/>
            </a:pPr>
            <a:r>
              <a:rPr lang="en-US" dirty="0"/>
              <a:t>Through the planning process, an MPO developed a Congestion Management Plan (CMP) which states that the MPO desires to achieve a LOS “E” for all urban roads.  The identified need for the planning process of one main street corridor is a capacity deficiency (the projected LOS is “F” without improvements) and suggested solution is to widen the corridor.  </a:t>
            </a:r>
          </a:p>
          <a:p>
            <a:pPr marL="0" indent="0">
              <a:lnSpc>
                <a:spcPct val="105000"/>
              </a:lnSpc>
              <a:buNone/>
            </a:pPr>
            <a:r>
              <a:rPr lang="en-US" dirty="0"/>
              <a:t>Alternatives (and future LOS) developed for this project include:</a:t>
            </a:r>
          </a:p>
          <a:p>
            <a:pPr lvl="1"/>
            <a:r>
              <a:rPr lang="en-US" dirty="0"/>
              <a:t>Transportation System Management (TSM) – future LOS F</a:t>
            </a:r>
          </a:p>
          <a:p>
            <a:pPr lvl="1"/>
            <a:r>
              <a:rPr lang="en-US" dirty="0"/>
              <a:t>Transportation Demand Management (TDM) – future LOS F</a:t>
            </a:r>
          </a:p>
          <a:p>
            <a:pPr lvl="1"/>
            <a:r>
              <a:rPr lang="en-US" dirty="0"/>
              <a:t>Add two lanes – future LOS E</a:t>
            </a:r>
          </a:p>
          <a:p>
            <a:pPr lvl="1"/>
            <a:r>
              <a:rPr lang="en-US" dirty="0"/>
              <a:t>Add four lanes – future LOS D</a:t>
            </a:r>
          </a:p>
          <a:p>
            <a:pPr>
              <a:lnSpc>
                <a:spcPct val="105000"/>
              </a:lnSpc>
            </a:pPr>
            <a:r>
              <a:rPr lang="en-US" dirty="0"/>
              <a:t>If the purpose and need is written “</a:t>
            </a:r>
            <a:r>
              <a:rPr lang="en-US" i="1" dirty="0"/>
              <a:t>the purpose is to reduce congestion to </a:t>
            </a:r>
            <a:r>
              <a:rPr lang="en-US" i="1" u="sng" dirty="0"/>
              <a:t>meet MPO LOS standard</a:t>
            </a:r>
            <a:r>
              <a:rPr lang="en-US" dirty="0"/>
              <a:t>”, then the TSM and TDM alternatives can be eliminated based on purpose and need.</a:t>
            </a:r>
          </a:p>
          <a:p>
            <a:endParaRPr lang="en-US" dirty="0"/>
          </a:p>
        </p:txBody>
      </p:sp>
    </p:spTree>
    <p:extLst>
      <p:ext uri="{BB962C8B-B14F-4D97-AF65-F5344CB8AC3E}">
        <p14:creationId xmlns:p14="http://schemas.microsoft.com/office/powerpoint/2010/main" val="2835521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C8EDE-EC1E-4877-ABA7-ACD3EDBE0FF7}"/>
              </a:ext>
            </a:extLst>
          </p:cNvPr>
          <p:cNvSpPr>
            <a:spLocks noGrp="1"/>
          </p:cNvSpPr>
          <p:nvPr>
            <p:ph type="title"/>
          </p:nvPr>
        </p:nvSpPr>
        <p:spPr/>
        <p:txBody>
          <a:bodyPr/>
          <a:lstStyle/>
          <a:p>
            <a:r>
              <a:rPr lang="en-US" dirty="0"/>
              <a:t>Purpose and Need Example</a:t>
            </a:r>
          </a:p>
        </p:txBody>
      </p:sp>
      <p:sp>
        <p:nvSpPr>
          <p:cNvPr id="3" name="Content Placeholder 2">
            <a:extLst>
              <a:ext uri="{FF2B5EF4-FFF2-40B4-BE49-F238E27FC236}">
                <a16:creationId xmlns:a16="http://schemas.microsoft.com/office/drawing/2014/main" id="{F30F5825-46DE-4F25-8705-50261553CD2B}"/>
              </a:ext>
            </a:extLst>
          </p:cNvPr>
          <p:cNvSpPr>
            <a:spLocks noGrp="1"/>
          </p:cNvSpPr>
          <p:nvPr>
            <p:ph idx="1"/>
          </p:nvPr>
        </p:nvSpPr>
        <p:spPr>
          <a:xfrm>
            <a:off x="838200" y="1825625"/>
            <a:ext cx="10515600" cy="1374775"/>
          </a:xfrm>
        </p:spPr>
        <p:txBody>
          <a:bodyPr>
            <a:normAutofit fontScale="92500"/>
          </a:bodyPr>
          <a:lstStyle/>
          <a:p>
            <a:pPr marL="0" indent="0">
              <a:buNone/>
            </a:pPr>
            <a:r>
              <a:rPr lang="en-US" dirty="0"/>
              <a:t>Purpose and Need  for a project stated that:</a:t>
            </a:r>
          </a:p>
          <a:p>
            <a:pPr marL="0" indent="0">
              <a:buNone/>
            </a:pPr>
            <a:r>
              <a:rPr lang="en-US" sz="2400" i="1" dirty="0"/>
              <a:t>“Additional capacity on Capital Circle North East is needed between Mahan Drive and Centerville Road because this segment is congested during peak hours of operations.”</a:t>
            </a:r>
          </a:p>
        </p:txBody>
      </p:sp>
      <p:sp>
        <p:nvSpPr>
          <p:cNvPr id="4" name="TextBox 3">
            <a:extLst>
              <a:ext uri="{FF2B5EF4-FFF2-40B4-BE49-F238E27FC236}">
                <a16:creationId xmlns:a16="http://schemas.microsoft.com/office/drawing/2014/main" id="{C0E2E886-E23F-454C-A08F-EDC8C7EAC726}"/>
              </a:ext>
            </a:extLst>
          </p:cNvPr>
          <p:cNvSpPr txBox="1"/>
          <p:nvPr/>
        </p:nvSpPr>
        <p:spPr>
          <a:xfrm>
            <a:off x="838200" y="4038600"/>
            <a:ext cx="10515600" cy="1569660"/>
          </a:xfrm>
          <a:prstGeom prst="rect">
            <a:avLst/>
          </a:prstGeom>
          <a:noFill/>
        </p:spPr>
        <p:txBody>
          <a:bodyPr wrap="square" rtlCol="0">
            <a:spAutoFit/>
          </a:bodyPr>
          <a:lstStyle/>
          <a:p>
            <a:pPr marL="285750" indent="-285750">
              <a:buFont typeface="Arial" panose="020B0604020202020204" pitchFamily="34" charset="0"/>
              <a:buChar char="•"/>
            </a:pPr>
            <a:r>
              <a:rPr lang="en-US" sz="2400" dirty="0"/>
              <a:t>What is the capacity of this segment?</a:t>
            </a:r>
          </a:p>
          <a:p>
            <a:pPr marL="285750" indent="-285750">
              <a:buFont typeface="Arial" panose="020B0604020202020204" pitchFamily="34" charset="0"/>
              <a:buChar char="•"/>
            </a:pPr>
            <a:r>
              <a:rPr lang="en-US" sz="2400" dirty="0"/>
              <a:t>How does this segment handle current and projected travel (traffic) demand?</a:t>
            </a:r>
          </a:p>
          <a:p>
            <a:pPr marL="285750" indent="-285750">
              <a:buFont typeface="Arial" panose="020B0604020202020204" pitchFamily="34" charset="0"/>
              <a:buChar char="•"/>
            </a:pPr>
            <a:r>
              <a:rPr lang="en-US" sz="2400" dirty="0"/>
              <a:t>What is the level of service (existing, and future)?</a:t>
            </a:r>
          </a:p>
          <a:p>
            <a:pPr marL="285750" indent="-285750">
              <a:buFont typeface="Arial" panose="020B0604020202020204" pitchFamily="34" charset="0"/>
              <a:buChar char="•"/>
            </a:pPr>
            <a:r>
              <a:rPr lang="en-US" sz="2400" dirty="0"/>
              <a:t>Are the problems localized at the intersections?</a:t>
            </a:r>
          </a:p>
        </p:txBody>
      </p:sp>
      <p:sp>
        <p:nvSpPr>
          <p:cNvPr id="5" name="TextBox 4">
            <a:extLst>
              <a:ext uri="{FF2B5EF4-FFF2-40B4-BE49-F238E27FC236}">
                <a16:creationId xmlns:a16="http://schemas.microsoft.com/office/drawing/2014/main" id="{6A19095A-C56A-4BE3-A3B8-6FA78BF21961}"/>
              </a:ext>
            </a:extLst>
          </p:cNvPr>
          <p:cNvSpPr txBox="1"/>
          <p:nvPr/>
        </p:nvSpPr>
        <p:spPr>
          <a:xfrm>
            <a:off x="838200" y="3437721"/>
            <a:ext cx="10439400" cy="523220"/>
          </a:xfrm>
          <a:prstGeom prst="rect">
            <a:avLst/>
          </a:prstGeom>
          <a:noFill/>
        </p:spPr>
        <p:txBody>
          <a:bodyPr wrap="square" rtlCol="0">
            <a:spAutoFit/>
          </a:bodyPr>
          <a:lstStyle/>
          <a:p>
            <a:r>
              <a:rPr lang="en-US" sz="2800" dirty="0"/>
              <a:t>Missing in the discussion/statement…</a:t>
            </a:r>
          </a:p>
        </p:txBody>
      </p:sp>
      <p:sp>
        <p:nvSpPr>
          <p:cNvPr id="6" name="TextBox 5">
            <a:extLst>
              <a:ext uri="{FF2B5EF4-FFF2-40B4-BE49-F238E27FC236}">
                <a16:creationId xmlns:a16="http://schemas.microsoft.com/office/drawing/2014/main" id="{FA00866D-8120-45E4-8541-8694DA355064}"/>
              </a:ext>
            </a:extLst>
          </p:cNvPr>
          <p:cNvSpPr txBox="1"/>
          <p:nvPr/>
        </p:nvSpPr>
        <p:spPr>
          <a:xfrm>
            <a:off x="619125" y="5791200"/>
            <a:ext cx="10972800" cy="830997"/>
          </a:xfrm>
          <a:prstGeom prst="rect">
            <a:avLst/>
          </a:prstGeom>
          <a:noFill/>
        </p:spPr>
        <p:txBody>
          <a:bodyPr wrap="square" rtlCol="0">
            <a:spAutoFit/>
          </a:bodyPr>
          <a:lstStyle/>
          <a:p>
            <a:r>
              <a:rPr lang="en-US" sz="2400" dirty="0"/>
              <a:t>Review  the analysis of the data (or supporting info) to verify the needs identified  support the transportation problem</a:t>
            </a:r>
          </a:p>
        </p:txBody>
      </p:sp>
    </p:spTree>
    <p:extLst>
      <p:ext uri="{BB962C8B-B14F-4D97-AF65-F5344CB8AC3E}">
        <p14:creationId xmlns:p14="http://schemas.microsoft.com/office/powerpoint/2010/main" val="3012308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P spid="5"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BC2A7-8146-406F-B33F-795806BF6206}"/>
              </a:ext>
            </a:extLst>
          </p:cNvPr>
          <p:cNvSpPr>
            <a:spLocks noGrp="1"/>
          </p:cNvSpPr>
          <p:nvPr>
            <p:ph type="title"/>
          </p:nvPr>
        </p:nvSpPr>
        <p:spPr/>
        <p:txBody>
          <a:bodyPr/>
          <a:lstStyle/>
          <a:p>
            <a:r>
              <a:rPr lang="en-US" dirty="0"/>
              <a:t>Purpose and Need Example 2</a:t>
            </a:r>
          </a:p>
        </p:txBody>
      </p:sp>
      <p:sp>
        <p:nvSpPr>
          <p:cNvPr id="3" name="Content Placeholder 2">
            <a:extLst>
              <a:ext uri="{FF2B5EF4-FFF2-40B4-BE49-F238E27FC236}">
                <a16:creationId xmlns:a16="http://schemas.microsoft.com/office/drawing/2014/main" id="{66DB4AF0-6931-45EE-A32B-074AF5759743}"/>
              </a:ext>
            </a:extLst>
          </p:cNvPr>
          <p:cNvSpPr>
            <a:spLocks noGrp="1"/>
          </p:cNvSpPr>
          <p:nvPr>
            <p:ph idx="1"/>
          </p:nvPr>
        </p:nvSpPr>
        <p:spPr>
          <a:xfrm>
            <a:off x="838200" y="1825624"/>
            <a:ext cx="10515600" cy="5032375"/>
          </a:xfrm>
        </p:spPr>
        <p:txBody>
          <a:bodyPr>
            <a:normAutofit fontScale="85000" lnSpcReduction="20000"/>
          </a:bodyPr>
          <a:lstStyle/>
          <a:p>
            <a:pPr marL="0" indent="0">
              <a:buNone/>
            </a:pPr>
            <a:r>
              <a:rPr lang="en-US" b="1" dirty="0"/>
              <a:t>1.3 Need for the Project </a:t>
            </a:r>
          </a:p>
          <a:p>
            <a:pPr marL="0" indent="0">
              <a:buNone/>
            </a:pPr>
            <a:r>
              <a:rPr lang="en-US" dirty="0"/>
              <a:t>The project is needed to </a:t>
            </a:r>
            <a:r>
              <a:rPr lang="en-US" u="sng" dirty="0"/>
              <a:t>improve operational capacity</a:t>
            </a:r>
            <a:r>
              <a:rPr lang="en-US" dirty="0"/>
              <a:t>, improve </a:t>
            </a:r>
            <a:r>
              <a:rPr lang="en-US" u="sng" dirty="0">
                <a:solidFill>
                  <a:srgbClr val="FF0000"/>
                </a:solidFill>
              </a:rPr>
              <a:t>overall traffic operations to accommodate future growth and development</a:t>
            </a:r>
            <a:r>
              <a:rPr lang="en-US" dirty="0"/>
              <a:t>, </a:t>
            </a:r>
            <a:r>
              <a:rPr lang="en-US" u="sng" dirty="0"/>
              <a:t>improve safety</a:t>
            </a:r>
            <a:r>
              <a:rPr lang="en-US" dirty="0"/>
              <a:t>, and </a:t>
            </a:r>
            <a:r>
              <a:rPr lang="en-US" u="sng" dirty="0">
                <a:solidFill>
                  <a:srgbClr val="FF0000"/>
                </a:solidFill>
              </a:rPr>
              <a:t>enhance emergency evacuation and response times</a:t>
            </a:r>
            <a:r>
              <a:rPr lang="en-US" dirty="0"/>
              <a:t>. </a:t>
            </a:r>
          </a:p>
          <a:p>
            <a:pPr marL="0" indent="0">
              <a:buNone/>
            </a:pPr>
            <a:r>
              <a:rPr lang="en-US" dirty="0"/>
              <a:t>1.3.1 Capacity </a:t>
            </a:r>
          </a:p>
          <a:p>
            <a:pPr marL="0" indent="0">
              <a:buNone/>
            </a:pPr>
            <a:r>
              <a:rPr lang="en-US" dirty="0"/>
              <a:t>1.3.2 Transportation Demand</a:t>
            </a:r>
          </a:p>
          <a:p>
            <a:pPr marL="0" indent="0">
              <a:buNone/>
            </a:pPr>
            <a:r>
              <a:rPr lang="en-US" dirty="0"/>
              <a:t>1.3.3 </a:t>
            </a:r>
            <a:r>
              <a:rPr lang="en-US" dirty="0">
                <a:solidFill>
                  <a:srgbClr val="FF0000"/>
                </a:solidFill>
              </a:rPr>
              <a:t>Planning Consistency</a:t>
            </a:r>
          </a:p>
          <a:p>
            <a:pPr marL="0" indent="0">
              <a:buNone/>
            </a:pPr>
            <a:r>
              <a:rPr lang="en-US" dirty="0"/>
              <a:t>1.3.4 Social Demand and Economic Development</a:t>
            </a:r>
          </a:p>
          <a:p>
            <a:pPr marL="0" indent="0">
              <a:buNone/>
            </a:pPr>
            <a:r>
              <a:rPr lang="en-US" dirty="0"/>
              <a:t>1.3.5 System Linkage</a:t>
            </a:r>
          </a:p>
          <a:p>
            <a:pPr marL="0" indent="0">
              <a:buNone/>
            </a:pPr>
            <a:r>
              <a:rPr lang="en-US" dirty="0"/>
              <a:t>1.3.6 Traffic Safety</a:t>
            </a:r>
          </a:p>
          <a:p>
            <a:pPr marL="0" indent="0">
              <a:buNone/>
            </a:pPr>
            <a:r>
              <a:rPr lang="en-US" dirty="0"/>
              <a:t>1.3.7 Modal Interrelationships</a:t>
            </a:r>
          </a:p>
          <a:p>
            <a:pPr marL="0" indent="0">
              <a:buNone/>
            </a:pPr>
            <a:r>
              <a:rPr lang="en-US" dirty="0"/>
              <a:t>1.3.8 Roadway Deficiencies</a:t>
            </a:r>
          </a:p>
          <a:p>
            <a:pPr marL="0" indent="0">
              <a:buNone/>
            </a:pPr>
            <a:r>
              <a:rPr lang="en-US" dirty="0"/>
              <a:t>1.3.9 </a:t>
            </a:r>
            <a:r>
              <a:rPr lang="en-US" dirty="0">
                <a:solidFill>
                  <a:srgbClr val="FF0000"/>
                </a:solidFill>
              </a:rPr>
              <a:t>Related Projects within the Study Area</a:t>
            </a:r>
          </a:p>
          <a:p>
            <a:endParaRPr lang="en-US" dirty="0"/>
          </a:p>
        </p:txBody>
      </p:sp>
    </p:spTree>
    <p:extLst>
      <p:ext uri="{BB962C8B-B14F-4D97-AF65-F5344CB8AC3E}">
        <p14:creationId xmlns:p14="http://schemas.microsoft.com/office/powerpoint/2010/main" val="11932454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BC2A7-8146-406F-B33F-795806BF6206}"/>
              </a:ext>
            </a:extLst>
          </p:cNvPr>
          <p:cNvSpPr>
            <a:spLocks noGrp="1"/>
          </p:cNvSpPr>
          <p:nvPr>
            <p:ph type="title"/>
          </p:nvPr>
        </p:nvSpPr>
        <p:spPr/>
        <p:txBody>
          <a:bodyPr/>
          <a:lstStyle/>
          <a:p>
            <a:r>
              <a:rPr lang="en-US" dirty="0"/>
              <a:t>Purpose and Need Example 2</a:t>
            </a:r>
          </a:p>
        </p:txBody>
      </p:sp>
      <p:sp>
        <p:nvSpPr>
          <p:cNvPr id="3" name="Content Placeholder 2">
            <a:extLst>
              <a:ext uri="{FF2B5EF4-FFF2-40B4-BE49-F238E27FC236}">
                <a16:creationId xmlns:a16="http://schemas.microsoft.com/office/drawing/2014/main" id="{66DB4AF0-6931-45EE-A32B-074AF5759743}"/>
              </a:ext>
            </a:extLst>
          </p:cNvPr>
          <p:cNvSpPr>
            <a:spLocks noGrp="1"/>
          </p:cNvSpPr>
          <p:nvPr>
            <p:ph idx="1"/>
          </p:nvPr>
        </p:nvSpPr>
        <p:spPr/>
        <p:txBody>
          <a:bodyPr>
            <a:normAutofit fontScale="92500" lnSpcReduction="20000"/>
          </a:bodyPr>
          <a:lstStyle/>
          <a:p>
            <a:pPr marL="0" indent="0">
              <a:buNone/>
            </a:pPr>
            <a:r>
              <a:rPr lang="en-US" dirty="0"/>
              <a:t>1.3.1 Capacity </a:t>
            </a:r>
          </a:p>
          <a:p>
            <a:pPr marL="0" indent="0">
              <a:buNone/>
            </a:pPr>
            <a:r>
              <a:rPr lang="en-US" dirty="0"/>
              <a:t>This project is needed to </a:t>
            </a:r>
            <a:r>
              <a:rPr lang="en-US" u="sng" dirty="0"/>
              <a:t>relieve current and projected future traffic congestion</a:t>
            </a:r>
            <a:r>
              <a:rPr lang="en-US" dirty="0"/>
              <a:t> along the portion of I-95 from JTB to Atlantic Boulevard. A Systems Interchange Modification Report (SIMR) is being prepared as part of this study. The preliminary study results indicate that this portion of I-95 experiences peak period congestion with </a:t>
            </a:r>
            <a:r>
              <a:rPr lang="en-US" u="sng" dirty="0"/>
              <a:t>speeds below the posted speed limit</a:t>
            </a:r>
            <a:r>
              <a:rPr lang="en-US" dirty="0"/>
              <a:t> due to demand that exceeds capacity. </a:t>
            </a:r>
            <a:r>
              <a:rPr lang="en-US" u="sng" dirty="0"/>
              <a:t>In 2014</a:t>
            </a:r>
            <a:r>
              <a:rPr lang="en-US" dirty="0"/>
              <a:t>, I-95 operated at LOS F from Bowden Road to Atlantic Boulevard and at LOS D between JTB and Bowden Road</a:t>
            </a:r>
            <a:r>
              <a:rPr lang="en-US" u="sng" dirty="0"/>
              <a:t>. By 2040</a:t>
            </a:r>
            <a:r>
              <a:rPr lang="en-US" dirty="0"/>
              <a:t>, the entire segment of I-95 within the study limits will operate at LOS F.  </a:t>
            </a:r>
          </a:p>
          <a:p>
            <a:pPr marL="0" indent="0">
              <a:buNone/>
            </a:pPr>
            <a:r>
              <a:rPr lang="en-US" dirty="0"/>
              <a:t>This segment of I-95 is predicted to experience a </a:t>
            </a:r>
            <a:r>
              <a:rPr lang="en-US" u="sng" dirty="0"/>
              <a:t>13% increase in traffic over the next 25 years</a:t>
            </a:r>
            <a:r>
              <a:rPr lang="en-US" dirty="0"/>
              <a:t>. The resulting congestion will progressively increase with periods of congestion extending beyond the normal a.m. and p.m. peak periods. </a:t>
            </a:r>
          </a:p>
          <a:p>
            <a:endParaRPr lang="en-US" dirty="0"/>
          </a:p>
        </p:txBody>
      </p:sp>
      <p:grpSp>
        <p:nvGrpSpPr>
          <p:cNvPr id="13" name="Group 12">
            <a:extLst>
              <a:ext uri="{FF2B5EF4-FFF2-40B4-BE49-F238E27FC236}">
                <a16:creationId xmlns:a16="http://schemas.microsoft.com/office/drawing/2014/main" id="{08123C7C-D38A-4440-81FB-D5B82174FBEC}"/>
              </a:ext>
            </a:extLst>
          </p:cNvPr>
          <p:cNvGrpSpPr/>
          <p:nvPr/>
        </p:nvGrpSpPr>
        <p:grpSpPr>
          <a:xfrm>
            <a:off x="7427498" y="5133474"/>
            <a:ext cx="4090736" cy="1505154"/>
            <a:chOff x="7908758" y="5133474"/>
            <a:chExt cx="4090736" cy="1505154"/>
          </a:xfrm>
        </p:grpSpPr>
        <p:sp>
          <p:nvSpPr>
            <p:cNvPr id="4" name="TextBox 3">
              <a:extLst>
                <a:ext uri="{FF2B5EF4-FFF2-40B4-BE49-F238E27FC236}">
                  <a16:creationId xmlns:a16="http://schemas.microsoft.com/office/drawing/2014/main" id="{34814BBB-82EC-43F3-89A1-143EDE25331F}"/>
                </a:ext>
              </a:extLst>
            </p:cNvPr>
            <p:cNvSpPr txBox="1"/>
            <p:nvPr/>
          </p:nvSpPr>
          <p:spPr>
            <a:xfrm>
              <a:off x="7908758" y="6176963"/>
              <a:ext cx="4090736" cy="461665"/>
            </a:xfrm>
            <a:prstGeom prst="rect">
              <a:avLst/>
            </a:prstGeom>
            <a:noFill/>
            <a:ln>
              <a:solidFill>
                <a:srgbClr val="FF0000"/>
              </a:solidFill>
            </a:ln>
          </p:spPr>
          <p:txBody>
            <a:bodyPr wrap="square" rtlCol="0">
              <a:spAutoFit/>
            </a:bodyPr>
            <a:lstStyle/>
            <a:p>
              <a:r>
                <a:rPr lang="en-US" sz="2400" dirty="0"/>
                <a:t>What is the baseline traffic?</a:t>
              </a:r>
            </a:p>
          </p:txBody>
        </p:sp>
        <p:cxnSp>
          <p:nvCxnSpPr>
            <p:cNvPr id="8" name="Connector: Elbow 7">
              <a:extLst>
                <a:ext uri="{FF2B5EF4-FFF2-40B4-BE49-F238E27FC236}">
                  <a16:creationId xmlns:a16="http://schemas.microsoft.com/office/drawing/2014/main" id="{1D28882F-91B6-4BBE-9A8A-8A6D7484E9AF}"/>
                </a:ext>
              </a:extLst>
            </p:cNvPr>
            <p:cNvCxnSpPr>
              <a:cxnSpLocks/>
              <a:stCxn id="4" idx="3"/>
            </p:cNvCxnSpPr>
            <p:nvPr/>
          </p:nvCxnSpPr>
          <p:spPr>
            <a:xfrm flipH="1" flipV="1">
              <a:off x="7908758" y="5133474"/>
              <a:ext cx="4090736" cy="1274322"/>
            </a:xfrm>
            <a:prstGeom prst="bentConnector3">
              <a:avLst>
                <a:gd name="adj1" fmla="val -5588"/>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29" name="Group 28">
            <a:extLst>
              <a:ext uri="{FF2B5EF4-FFF2-40B4-BE49-F238E27FC236}">
                <a16:creationId xmlns:a16="http://schemas.microsoft.com/office/drawing/2014/main" id="{539EBE46-2A0B-49E4-898D-F121832E262B}"/>
              </a:ext>
            </a:extLst>
          </p:cNvPr>
          <p:cNvGrpSpPr/>
          <p:nvPr/>
        </p:nvGrpSpPr>
        <p:grpSpPr>
          <a:xfrm>
            <a:off x="6108032" y="1296491"/>
            <a:ext cx="4572000" cy="2232772"/>
            <a:chOff x="6108032" y="1296491"/>
            <a:chExt cx="4572000" cy="2232772"/>
          </a:xfrm>
        </p:grpSpPr>
        <p:sp>
          <p:nvSpPr>
            <p:cNvPr id="23" name="TextBox 22">
              <a:extLst>
                <a:ext uri="{FF2B5EF4-FFF2-40B4-BE49-F238E27FC236}">
                  <a16:creationId xmlns:a16="http://schemas.microsoft.com/office/drawing/2014/main" id="{244F643D-C99D-4DC4-956E-93BE9F54BC09}"/>
                </a:ext>
              </a:extLst>
            </p:cNvPr>
            <p:cNvSpPr txBox="1"/>
            <p:nvPr/>
          </p:nvSpPr>
          <p:spPr>
            <a:xfrm>
              <a:off x="6108032" y="1296491"/>
              <a:ext cx="4572000" cy="461665"/>
            </a:xfrm>
            <a:prstGeom prst="rect">
              <a:avLst/>
            </a:prstGeom>
            <a:noFill/>
            <a:ln>
              <a:solidFill>
                <a:srgbClr val="FF0000"/>
              </a:solidFill>
            </a:ln>
          </p:spPr>
          <p:txBody>
            <a:bodyPr wrap="square" rtlCol="0">
              <a:spAutoFit/>
            </a:bodyPr>
            <a:lstStyle/>
            <a:p>
              <a:r>
                <a:rPr lang="en-US" sz="2400" dirty="0"/>
                <a:t>What is the current speed limit?</a:t>
              </a:r>
            </a:p>
          </p:txBody>
        </p:sp>
        <p:cxnSp>
          <p:nvCxnSpPr>
            <p:cNvPr id="25" name="Connector: Elbow 24">
              <a:extLst>
                <a:ext uri="{FF2B5EF4-FFF2-40B4-BE49-F238E27FC236}">
                  <a16:creationId xmlns:a16="http://schemas.microsoft.com/office/drawing/2014/main" id="{A5B6377F-B492-4533-A14E-62E656E9AF32}"/>
                </a:ext>
              </a:extLst>
            </p:cNvPr>
            <p:cNvCxnSpPr>
              <a:stCxn id="23" idx="3"/>
            </p:cNvCxnSpPr>
            <p:nvPr/>
          </p:nvCxnSpPr>
          <p:spPr>
            <a:xfrm flipH="1">
              <a:off x="10651958" y="1527324"/>
              <a:ext cx="28074" cy="2001939"/>
            </a:xfrm>
            <a:prstGeom prst="bentConnector4">
              <a:avLst>
                <a:gd name="adj1" fmla="val -2814252"/>
                <a:gd name="adj2" fmla="val 101440"/>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042208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9D8E9-691F-448C-B67C-5FF7DA8A81A5}"/>
              </a:ext>
            </a:extLst>
          </p:cNvPr>
          <p:cNvSpPr>
            <a:spLocks noGrp="1"/>
          </p:cNvSpPr>
          <p:nvPr>
            <p:ph type="title"/>
          </p:nvPr>
        </p:nvSpPr>
        <p:spPr/>
        <p:txBody>
          <a:bodyPr/>
          <a:lstStyle/>
          <a:p>
            <a:r>
              <a:rPr lang="en-US" dirty="0"/>
              <a:t>Purpose and Need Example 2</a:t>
            </a:r>
          </a:p>
        </p:txBody>
      </p:sp>
      <p:sp>
        <p:nvSpPr>
          <p:cNvPr id="3" name="Content Placeholder 2">
            <a:extLst>
              <a:ext uri="{FF2B5EF4-FFF2-40B4-BE49-F238E27FC236}">
                <a16:creationId xmlns:a16="http://schemas.microsoft.com/office/drawing/2014/main" id="{91A1EEEE-7081-4F02-9887-92D563246952}"/>
              </a:ext>
            </a:extLst>
          </p:cNvPr>
          <p:cNvSpPr>
            <a:spLocks noGrp="1"/>
          </p:cNvSpPr>
          <p:nvPr>
            <p:ph idx="1"/>
          </p:nvPr>
        </p:nvSpPr>
        <p:spPr>
          <a:xfrm>
            <a:off x="838200" y="1825624"/>
            <a:ext cx="10515600" cy="5032375"/>
          </a:xfrm>
        </p:spPr>
        <p:txBody>
          <a:bodyPr>
            <a:normAutofit fontScale="70000" lnSpcReduction="20000"/>
          </a:bodyPr>
          <a:lstStyle/>
          <a:p>
            <a:pPr marL="0" indent="0">
              <a:buNone/>
            </a:pPr>
            <a:r>
              <a:rPr lang="en-US" dirty="0"/>
              <a:t>1.3.4 Social Demand and Economic Development  </a:t>
            </a:r>
          </a:p>
          <a:p>
            <a:pPr marL="0" indent="0">
              <a:buNone/>
            </a:pPr>
            <a:r>
              <a:rPr lang="en-US" dirty="0"/>
              <a:t>I-95 serves major north-south traffic movements through the Jacksonville urban area. Within the limits of the study, I-95 connects suburban areas south of Jacksonville to downtown Jacksonville, as well as office, commercial, and industrial areas located along the I-95 corridor. Traffic demand on I-95 is directly related to population and employment changes. </a:t>
            </a:r>
            <a:r>
              <a:rPr lang="en-US" u="sng" dirty="0"/>
              <a:t>The population of Duval County is expected to increase by approximately 24% from 2010 to 2040, and employment is expected to increase by 21% during the same time period</a:t>
            </a:r>
            <a:r>
              <a:rPr lang="en-US" dirty="0"/>
              <a:t>.  </a:t>
            </a:r>
          </a:p>
          <a:p>
            <a:pPr marL="0" indent="0">
              <a:buNone/>
            </a:pPr>
            <a:r>
              <a:rPr lang="en-US" dirty="0"/>
              <a:t>The population and employment projections indicate that</a:t>
            </a:r>
            <a:r>
              <a:rPr lang="en-US" u="sng" dirty="0"/>
              <a:t> traffic volumes will continue to increase linearly with that growth</a:t>
            </a:r>
            <a:r>
              <a:rPr lang="en-US" dirty="0"/>
              <a:t>. Adequate transportation infrastructure is an economic competitive requirement, providing critical access to employment hubs as well as local and regional mobility for the efficient delivery of goods and services.  </a:t>
            </a:r>
            <a:r>
              <a:rPr lang="en-US" u="sng" dirty="0"/>
              <a:t>Top factors in attracting higher-wage employers to the area include: easy commuter access to job centers, minimizing traffic and congestion delays which results in decreased shipping costs, and intermodal linkages to airports, seaports and freight and passenger rail facilities</a:t>
            </a:r>
            <a:r>
              <a:rPr lang="en-US" dirty="0"/>
              <a:t>. </a:t>
            </a:r>
          </a:p>
          <a:p>
            <a:pPr marL="0" indent="0">
              <a:buNone/>
            </a:pPr>
            <a:r>
              <a:rPr lang="en-US" dirty="0"/>
              <a:t>In addition, the project corridor is located in an Enterprise Zone (Jacksonville EZ-1601) and a US Department of Housing and Urban Development (HUD) Empowerment Zone. An Enterprise Zone is a specific geographic area targeted for economic revitalization. Enterprise and HUD Empowerment Zones encourage economic growth and investment in distressed areas by offering tax advantages and incentives to businesses located within the zone boundaries. </a:t>
            </a:r>
          </a:p>
        </p:txBody>
      </p:sp>
      <p:grpSp>
        <p:nvGrpSpPr>
          <p:cNvPr id="9" name="Group 8">
            <a:extLst>
              <a:ext uri="{FF2B5EF4-FFF2-40B4-BE49-F238E27FC236}">
                <a16:creationId xmlns:a16="http://schemas.microsoft.com/office/drawing/2014/main" id="{3343E3C0-77B3-4EA0-9775-3C1C015F3AF7}"/>
              </a:ext>
            </a:extLst>
          </p:cNvPr>
          <p:cNvGrpSpPr/>
          <p:nvPr/>
        </p:nvGrpSpPr>
        <p:grpSpPr>
          <a:xfrm>
            <a:off x="838200" y="70435"/>
            <a:ext cx="10515601" cy="6352399"/>
            <a:chOff x="838200" y="70435"/>
            <a:chExt cx="10515601" cy="6352399"/>
          </a:xfrm>
        </p:grpSpPr>
        <p:sp>
          <p:nvSpPr>
            <p:cNvPr id="4" name="Rectangle 3">
              <a:extLst>
                <a:ext uri="{FF2B5EF4-FFF2-40B4-BE49-F238E27FC236}">
                  <a16:creationId xmlns:a16="http://schemas.microsoft.com/office/drawing/2014/main" id="{4C2B6A66-9A56-4591-8925-17B7A1230F99}"/>
                </a:ext>
              </a:extLst>
            </p:cNvPr>
            <p:cNvSpPr/>
            <p:nvPr/>
          </p:nvSpPr>
          <p:spPr>
            <a:xfrm>
              <a:off x="838200" y="5199961"/>
              <a:ext cx="10515600" cy="1222873"/>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a:extLst>
                <a:ext uri="{FF2B5EF4-FFF2-40B4-BE49-F238E27FC236}">
                  <a16:creationId xmlns:a16="http://schemas.microsoft.com/office/drawing/2014/main" id="{AF9F71A5-299C-4745-A5CE-1FCB3397FA06}"/>
                </a:ext>
              </a:extLst>
            </p:cNvPr>
            <p:cNvGrpSpPr/>
            <p:nvPr/>
          </p:nvGrpSpPr>
          <p:grpSpPr>
            <a:xfrm>
              <a:off x="7776410" y="70435"/>
              <a:ext cx="3577391" cy="5129526"/>
              <a:chOff x="7776410" y="70435"/>
              <a:chExt cx="3577391" cy="5129526"/>
            </a:xfrm>
          </p:grpSpPr>
          <p:sp>
            <p:nvSpPr>
              <p:cNvPr id="6" name="Callout: Line 5">
                <a:extLst>
                  <a:ext uri="{FF2B5EF4-FFF2-40B4-BE49-F238E27FC236}">
                    <a16:creationId xmlns:a16="http://schemas.microsoft.com/office/drawing/2014/main" id="{FF2ED8FE-D3D1-4CA4-917E-B8CF32B256BF}"/>
                  </a:ext>
                </a:extLst>
              </p:cNvPr>
              <p:cNvSpPr/>
              <p:nvPr/>
            </p:nvSpPr>
            <p:spPr>
              <a:xfrm>
                <a:off x="7776410" y="70435"/>
                <a:ext cx="3577390" cy="1620253"/>
              </a:xfrm>
              <a:prstGeom prst="borderCallout1">
                <a:avLst>
                  <a:gd name="adj1" fmla="val 98948"/>
                  <a:gd name="adj2" fmla="val 187"/>
                  <a:gd name="adj3" fmla="val 316460"/>
                  <a:gd name="adj4" fmla="val -193490"/>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rgbClr val="FF0000"/>
                    </a:solidFill>
                  </a:rPr>
                  <a:t>… will the project address this? How?</a:t>
                </a:r>
              </a:p>
            </p:txBody>
          </p:sp>
          <p:cxnSp>
            <p:nvCxnSpPr>
              <p:cNvPr id="7" name="Straight Connector 6">
                <a:extLst>
                  <a:ext uri="{FF2B5EF4-FFF2-40B4-BE49-F238E27FC236}">
                    <a16:creationId xmlns:a16="http://schemas.microsoft.com/office/drawing/2014/main" id="{BDA5B586-2032-4F0E-A6DA-DECC670AF699}"/>
                  </a:ext>
                </a:extLst>
              </p:cNvPr>
              <p:cNvCxnSpPr>
                <a:cxnSpLocks/>
              </p:cNvCxnSpPr>
              <p:nvPr/>
            </p:nvCxnSpPr>
            <p:spPr>
              <a:xfrm flipH="1">
                <a:off x="11353800" y="1690688"/>
                <a:ext cx="1" cy="3509273"/>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2600597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016BA-9572-4CC8-B3B0-53A468CEEEC7}"/>
              </a:ext>
            </a:extLst>
          </p:cNvPr>
          <p:cNvSpPr>
            <a:spLocks noGrp="1"/>
          </p:cNvSpPr>
          <p:nvPr>
            <p:ph type="title"/>
          </p:nvPr>
        </p:nvSpPr>
        <p:spPr/>
        <p:txBody>
          <a:bodyPr/>
          <a:lstStyle/>
          <a:p>
            <a:r>
              <a:rPr lang="en-US" dirty="0"/>
              <a:t>What We Know about Purpose and Need</a:t>
            </a:r>
          </a:p>
        </p:txBody>
      </p:sp>
      <p:grpSp>
        <p:nvGrpSpPr>
          <p:cNvPr id="12" name="Group 11">
            <a:extLst>
              <a:ext uri="{FF2B5EF4-FFF2-40B4-BE49-F238E27FC236}">
                <a16:creationId xmlns:a16="http://schemas.microsoft.com/office/drawing/2014/main" id="{1EA084AA-26E2-41ED-A3C4-35348FDB817B}"/>
              </a:ext>
            </a:extLst>
          </p:cNvPr>
          <p:cNvGrpSpPr/>
          <p:nvPr/>
        </p:nvGrpSpPr>
        <p:grpSpPr>
          <a:xfrm>
            <a:off x="838200" y="1826820"/>
            <a:ext cx="10430886" cy="4348947"/>
            <a:chOff x="4203192" y="1826820"/>
            <a:chExt cx="3785616" cy="4348947"/>
          </a:xfrm>
        </p:grpSpPr>
        <p:sp>
          <p:nvSpPr>
            <p:cNvPr id="13" name="Freeform: Shape 12">
              <a:extLst>
                <a:ext uri="{FF2B5EF4-FFF2-40B4-BE49-F238E27FC236}">
                  <a16:creationId xmlns:a16="http://schemas.microsoft.com/office/drawing/2014/main" id="{0AF9A38A-F494-4CCD-B0E1-0C593D15ECCF}"/>
                </a:ext>
              </a:extLst>
            </p:cNvPr>
            <p:cNvSpPr/>
            <p:nvPr/>
          </p:nvSpPr>
          <p:spPr>
            <a:xfrm>
              <a:off x="4203192" y="1826820"/>
              <a:ext cx="3785616" cy="695831"/>
            </a:xfrm>
            <a:custGeom>
              <a:avLst/>
              <a:gdLst>
                <a:gd name="connsiteX0" fmla="*/ 0 w 3785616"/>
                <a:gd name="connsiteY0" fmla="*/ 0 h 695831"/>
                <a:gd name="connsiteX1" fmla="*/ 3785616 w 3785616"/>
                <a:gd name="connsiteY1" fmla="*/ 0 h 695831"/>
                <a:gd name="connsiteX2" fmla="*/ 3785616 w 3785616"/>
                <a:gd name="connsiteY2" fmla="*/ 695831 h 695831"/>
                <a:gd name="connsiteX3" fmla="*/ 0 w 3785616"/>
                <a:gd name="connsiteY3" fmla="*/ 695831 h 695831"/>
                <a:gd name="connsiteX4" fmla="*/ 0 w 3785616"/>
                <a:gd name="connsiteY4" fmla="*/ 0 h 6958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85616" h="695831">
                  <a:moveTo>
                    <a:pt x="0" y="0"/>
                  </a:moveTo>
                  <a:lnTo>
                    <a:pt x="3785616" y="0"/>
                  </a:lnTo>
                  <a:lnTo>
                    <a:pt x="3785616" y="695831"/>
                  </a:lnTo>
                  <a:lnTo>
                    <a:pt x="0" y="695831"/>
                  </a:lnTo>
                  <a:lnTo>
                    <a:pt x="0" y="0"/>
                  </a:lnTo>
                  <a:close/>
                </a:path>
              </a:pathLst>
            </a:custGeom>
            <a:solidFill>
              <a:schemeClr val="accent1">
                <a:lumMod val="20000"/>
                <a:lumOff val="80000"/>
                <a:alpha val="76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0" tIns="38100" rIns="76200" bIns="38100" numCol="1" spcCol="1270" anchor="ctr" anchorCtr="0">
              <a:noAutofit/>
            </a:bodyPr>
            <a:lstStyle/>
            <a:p>
              <a:pPr marL="0" lvl="0" indent="0" defTabSz="889000">
                <a:lnSpc>
                  <a:spcPct val="90000"/>
                </a:lnSpc>
                <a:spcBef>
                  <a:spcPct val="0"/>
                </a:spcBef>
                <a:spcAft>
                  <a:spcPct val="35000"/>
                </a:spcAft>
                <a:buNone/>
              </a:pPr>
              <a:r>
                <a:rPr lang="en-US" sz="2800" kern="1200" dirty="0">
                  <a:solidFill>
                    <a:schemeClr val="tx1"/>
                  </a:solidFill>
                </a:rPr>
                <a:t>Provides basis for developing and evaluating alternatives</a:t>
              </a:r>
            </a:p>
          </p:txBody>
        </p:sp>
        <p:sp>
          <p:nvSpPr>
            <p:cNvPr id="14" name="Freeform: Shape 13">
              <a:extLst>
                <a:ext uri="{FF2B5EF4-FFF2-40B4-BE49-F238E27FC236}">
                  <a16:creationId xmlns:a16="http://schemas.microsoft.com/office/drawing/2014/main" id="{88B45B6D-B185-4DD4-837F-FFD500322DBF}"/>
                </a:ext>
              </a:extLst>
            </p:cNvPr>
            <p:cNvSpPr/>
            <p:nvPr/>
          </p:nvSpPr>
          <p:spPr>
            <a:xfrm>
              <a:off x="4203192" y="2557443"/>
              <a:ext cx="3785616" cy="695831"/>
            </a:xfrm>
            <a:custGeom>
              <a:avLst/>
              <a:gdLst>
                <a:gd name="connsiteX0" fmla="*/ 0 w 3785616"/>
                <a:gd name="connsiteY0" fmla="*/ 0 h 695831"/>
                <a:gd name="connsiteX1" fmla="*/ 3785616 w 3785616"/>
                <a:gd name="connsiteY1" fmla="*/ 0 h 695831"/>
                <a:gd name="connsiteX2" fmla="*/ 3785616 w 3785616"/>
                <a:gd name="connsiteY2" fmla="*/ 695831 h 695831"/>
                <a:gd name="connsiteX3" fmla="*/ 0 w 3785616"/>
                <a:gd name="connsiteY3" fmla="*/ 695831 h 695831"/>
                <a:gd name="connsiteX4" fmla="*/ 0 w 3785616"/>
                <a:gd name="connsiteY4" fmla="*/ 0 h 6958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85616" h="695831">
                  <a:moveTo>
                    <a:pt x="0" y="0"/>
                  </a:moveTo>
                  <a:lnTo>
                    <a:pt x="3785616" y="0"/>
                  </a:lnTo>
                  <a:lnTo>
                    <a:pt x="3785616" y="695831"/>
                  </a:lnTo>
                  <a:lnTo>
                    <a:pt x="0" y="695831"/>
                  </a:lnTo>
                  <a:lnTo>
                    <a:pt x="0" y="0"/>
                  </a:lnTo>
                  <a:close/>
                </a:path>
              </a:pathLst>
            </a:custGeom>
            <a:solidFill>
              <a:schemeClr val="accent5">
                <a:lumMod val="40000"/>
                <a:lumOff val="60000"/>
              </a:schemeClr>
            </a:solidFill>
            <a:ln w="12700" cap="flat" cmpd="sng" algn="ctr">
              <a:solidFill>
                <a:prstClr val="white">
                  <a:hueOff val="0"/>
                  <a:satOff val="0"/>
                  <a:lumOff val="0"/>
                  <a:alphaOff val="0"/>
                </a:prstClr>
              </a:solidFill>
              <a:prstDash val="solid"/>
              <a:miter lim="800000"/>
            </a:ln>
            <a:effectLst/>
          </p:spPr>
          <p:style>
            <a:lnRef idx="2">
              <a:scrgbClr r="0" g="0" b="0"/>
            </a:lnRef>
            <a:fillRef idx="1">
              <a:scrgbClr r="0" g="0" b="0"/>
            </a:fillRef>
            <a:effectRef idx="0">
              <a:scrgbClr r="0" g="0" b="0"/>
            </a:effectRef>
            <a:fontRef idx="minor">
              <a:schemeClr val="lt1"/>
            </a:fontRef>
          </p:style>
          <p:txBody>
            <a:bodyPr spcFirstLastPara="0" vert="horz" wrap="square" lIns="72390" tIns="36195" rIns="72390" bIns="36195" numCol="1" spcCol="1270" anchor="ctr" anchorCtr="0">
              <a:noAutofit/>
            </a:bodyPr>
            <a:lstStyle/>
            <a:p>
              <a:pPr marL="0" lvl="0" indent="0" defTabSz="889000">
                <a:lnSpc>
                  <a:spcPct val="90000"/>
                </a:lnSpc>
                <a:spcBef>
                  <a:spcPct val="0"/>
                </a:spcBef>
                <a:spcAft>
                  <a:spcPct val="35000"/>
                </a:spcAft>
                <a:buNone/>
              </a:pPr>
              <a:r>
                <a:rPr lang="en-US" sz="2800" kern="1200" dirty="0">
                  <a:solidFill>
                    <a:schemeClr val="tx1"/>
                  </a:solidFill>
                </a:rPr>
                <a:t>Should be clearly written, succinct and well defined</a:t>
              </a:r>
            </a:p>
          </p:txBody>
        </p:sp>
        <p:sp>
          <p:nvSpPr>
            <p:cNvPr id="15" name="Freeform: Shape 14">
              <a:extLst>
                <a:ext uri="{FF2B5EF4-FFF2-40B4-BE49-F238E27FC236}">
                  <a16:creationId xmlns:a16="http://schemas.microsoft.com/office/drawing/2014/main" id="{6113F775-5256-4660-9E98-6F7947029861}"/>
                </a:ext>
              </a:extLst>
            </p:cNvPr>
            <p:cNvSpPr/>
            <p:nvPr/>
          </p:nvSpPr>
          <p:spPr>
            <a:xfrm>
              <a:off x="4203192" y="3288066"/>
              <a:ext cx="3785616" cy="695831"/>
            </a:xfrm>
            <a:custGeom>
              <a:avLst/>
              <a:gdLst>
                <a:gd name="connsiteX0" fmla="*/ 0 w 3785616"/>
                <a:gd name="connsiteY0" fmla="*/ 0 h 695831"/>
                <a:gd name="connsiteX1" fmla="*/ 3785616 w 3785616"/>
                <a:gd name="connsiteY1" fmla="*/ 0 h 695831"/>
                <a:gd name="connsiteX2" fmla="*/ 3785616 w 3785616"/>
                <a:gd name="connsiteY2" fmla="*/ 695831 h 695831"/>
                <a:gd name="connsiteX3" fmla="*/ 0 w 3785616"/>
                <a:gd name="connsiteY3" fmla="*/ 695831 h 695831"/>
                <a:gd name="connsiteX4" fmla="*/ 0 w 3785616"/>
                <a:gd name="connsiteY4" fmla="*/ 0 h 6958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85616" h="695831">
                  <a:moveTo>
                    <a:pt x="0" y="0"/>
                  </a:moveTo>
                  <a:lnTo>
                    <a:pt x="3785616" y="0"/>
                  </a:lnTo>
                  <a:lnTo>
                    <a:pt x="3785616" y="695831"/>
                  </a:lnTo>
                  <a:lnTo>
                    <a:pt x="0" y="695831"/>
                  </a:lnTo>
                  <a:lnTo>
                    <a:pt x="0" y="0"/>
                  </a:lnTo>
                  <a:close/>
                </a:path>
              </a:pathLst>
            </a:custGeom>
            <a:solidFill>
              <a:schemeClr val="accent1">
                <a:lumMod val="20000"/>
                <a:lumOff val="80000"/>
                <a:alpha val="76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0" tIns="38100" rIns="76200" bIns="38100" numCol="1" spcCol="1270" anchor="ctr" anchorCtr="0">
              <a:noAutofit/>
            </a:bodyPr>
            <a:lstStyle/>
            <a:p>
              <a:pPr defTabSz="889000">
                <a:lnSpc>
                  <a:spcPct val="90000"/>
                </a:lnSpc>
                <a:spcBef>
                  <a:spcPct val="0"/>
                </a:spcBef>
                <a:spcAft>
                  <a:spcPct val="35000"/>
                </a:spcAft>
              </a:pPr>
              <a:r>
                <a:rPr lang="en-US" sz="2800" dirty="0">
                  <a:solidFill>
                    <a:schemeClr val="tx1"/>
                  </a:solidFill>
                </a:rPr>
                <a:t>Should include a statement of project status to date</a:t>
              </a:r>
            </a:p>
          </p:txBody>
        </p:sp>
        <p:sp>
          <p:nvSpPr>
            <p:cNvPr id="16" name="Freeform: Shape 15">
              <a:extLst>
                <a:ext uri="{FF2B5EF4-FFF2-40B4-BE49-F238E27FC236}">
                  <a16:creationId xmlns:a16="http://schemas.microsoft.com/office/drawing/2014/main" id="{E2B3D213-1BF3-4666-BBD5-3320B56D0B15}"/>
                </a:ext>
              </a:extLst>
            </p:cNvPr>
            <p:cNvSpPr/>
            <p:nvPr/>
          </p:nvSpPr>
          <p:spPr>
            <a:xfrm>
              <a:off x="4203192" y="4018689"/>
              <a:ext cx="3785616" cy="695831"/>
            </a:xfrm>
            <a:custGeom>
              <a:avLst/>
              <a:gdLst>
                <a:gd name="connsiteX0" fmla="*/ 0 w 3785616"/>
                <a:gd name="connsiteY0" fmla="*/ 0 h 695831"/>
                <a:gd name="connsiteX1" fmla="*/ 3785616 w 3785616"/>
                <a:gd name="connsiteY1" fmla="*/ 0 h 695831"/>
                <a:gd name="connsiteX2" fmla="*/ 3785616 w 3785616"/>
                <a:gd name="connsiteY2" fmla="*/ 695831 h 695831"/>
                <a:gd name="connsiteX3" fmla="*/ 0 w 3785616"/>
                <a:gd name="connsiteY3" fmla="*/ 695831 h 695831"/>
                <a:gd name="connsiteX4" fmla="*/ 0 w 3785616"/>
                <a:gd name="connsiteY4" fmla="*/ 0 h 6958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85616" h="695831">
                  <a:moveTo>
                    <a:pt x="0" y="0"/>
                  </a:moveTo>
                  <a:lnTo>
                    <a:pt x="3785616" y="0"/>
                  </a:lnTo>
                  <a:lnTo>
                    <a:pt x="3785616" y="695831"/>
                  </a:lnTo>
                  <a:lnTo>
                    <a:pt x="0" y="695831"/>
                  </a:lnTo>
                  <a:lnTo>
                    <a:pt x="0" y="0"/>
                  </a:lnTo>
                  <a:close/>
                </a:path>
              </a:pathLst>
            </a:custGeom>
            <a:solidFill>
              <a:schemeClr val="accent5">
                <a:lumMod val="40000"/>
                <a:lumOff val="60000"/>
              </a:schemeClr>
            </a:solidFill>
            <a:ln w="12700" cap="flat" cmpd="sng" algn="ctr">
              <a:solidFill>
                <a:prstClr val="white">
                  <a:hueOff val="0"/>
                  <a:satOff val="0"/>
                  <a:lumOff val="0"/>
                  <a:alphaOff val="0"/>
                </a:prstClr>
              </a:solidFill>
              <a:prstDash val="solid"/>
              <a:miter lim="800000"/>
            </a:ln>
            <a:effectLst/>
          </p:spPr>
          <p:style>
            <a:lnRef idx="2">
              <a:scrgbClr r="0" g="0" b="0"/>
            </a:lnRef>
            <a:fillRef idx="1">
              <a:scrgbClr r="0" g="0" b="0"/>
            </a:fillRef>
            <a:effectRef idx="0">
              <a:scrgbClr r="0" g="0" b="0"/>
            </a:effectRef>
            <a:fontRef idx="minor">
              <a:schemeClr val="lt1"/>
            </a:fontRef>
          </p:style>
          <p:txBody>
            <a:bodyPr spcFirstLastPara="0" vert="horz" wrap="square" lIns="72390" tIns="36195" rIns="72390" bIns="36195" numCol="1" spcCol="1270" anchor="ctr" anchorCtr="0">
              <a:noAutofit/>
            </a:bodyPr>
            <a:lstStyle/>
            <a:p>
              <a:pPr defTabSz="889000">
                <a:lnSpc>
                  <a:spcPct val="90000"/>
                </a:lnSpc>
                <a:spcBef>
                  <a:spcPct val="0"/>
                </a:spcBef>
                <a:spcAft>
                  <a:spcPct val="35000"/>
                </a:spcAft>
              </a:pPr>
              <a:r>
                <a:rPr lang="en-US" sz="2800" dirty="0">
                  <a:solidFill>
                    <a:schemeClr val="tx1"/>
                  </a:solidFill>
                </a:rPr>
                <a:t>Initially developed through the transportation planning process</a:t>
              </a:r>
            </a:p>
          </p:txBody>
        </p:sp>
        <p:sp>
          <p:nvSpPr>
            <p:cNvPr id="17" name="Freeform: Shape 16">
              <a:extLst>
                <a:ext uri="{FF2B5EF4-FFF2-40B4-BE49-F238E27FC236}">
                  <a16:creationId xmlns:a16="http://schemas.microsoft.com/office/drawing/2014/main" id="{742B72F9-E49D-4D02-9EA8-B43CCAB2DEBF}"/>
                </a:ext>
              </a:extLst>
            </p:cNvPr>
            <p:cNvSpPr/>
            <p:nvPr/>
          </p:nvSpPr>
          <p:spPr>
            <a:xfrm>
              <a:off x="4203192" y="4749313"/>
              <a:ext cx="3785616" cy="695831"/>
            </a:xfrm>
            <a:custGeom>
              <a:avLst/>
              <a:gdLst>
                <a:gd name="connsiteX0" fmla="*/ 0 w 3785616"/>
                <a:gd name="connsiteY0" fmla="*/ 0 h 695831"/>
                <a:gd name="connsiteX1" fmla="*/ 3785616 w 3785616"/>
                <a:gd name="connsiteY1" fmla="*/ 0 h 695831"/>
                <a:gd name="connsiteX2" fmla="*/ 3785616 w 3785616"/>
                <a:gd name="connsiteY2" fmla="*/ 695831 h 695831"/>
                <a:gd name="connsiteX3" fmla="*/ 0 w 3785616"/>
                <a:gd name="connsiteY3" fmla="*/ 695831 h 695831"/>
                <a:gd name="connsiteX4" fmla="*/ 0 w 3785616"/>
                <a:gd name="connsiteY4" fmla="*/ 0 h 6958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85616" h="695831">
                  <a:moveTo>
                    <a:pt x="0" y="0"/>
                  </a:moveTo>
                  <a:lnTo>
                    <a:pt x="3785616" y="0"/>
                  </a:lnTo>
                  <a:lnTo>
                    <a:pt x="3785616" y="695831"/>
                  </a:lnTo>
                  <a:lnTo>
                    <a:pt x="0" y="695831"/>
                  </a:lnTo>
                  <a:lnTo>
                    <a:pt x="0" y="0"/>
                  </a:lnTo>
                  <a:close/>
                </a:path>
              </a:pathLst>
            </a:custGeom>
            <a:solidFill>
              <a:schemeClr val="accent1">
                <a:lumMod val="20000"/>
                <a:lumOff val="80000"/>
                <a:alpha val="76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0" tIns="38100" rIns="76200" bIns="38100" numCol="1" spcCol="1270" anchor="ctr" anchorCtr="0">
              <a:noAutofit/>
            </a:bodyPr>
            <a:lstStyle/>
            <a:p>
              <a:pPr defTabSz="889000">
                <a:lnSpc>
                  <a:spcPct val="90000"/>
                </a:lnSpc>
                <a:spcBef>
                  <a:spcPct val="0"/>
                </a:spcBef>
                <a:spcAft>
                  <a:spcPct val="35000"/>
                </a:spcAft>
              </a:pPr>
              <a:r>
                <a:rPr lang="en-US" sz="2800" dirty="0">
                  <a:solidFill>
                    <a:schemeClr val="tx1"/>
                  </a:solidFill>
                </a:rPr>
                <a:t>MPO/TPO LRTPs, SIS Plans are the primary source of information </a:t>
              </a:r>
            </a:p>
          </p:txBody>
        </p:sp>
        <p:sp>
          <p:nvSpPr>
            <p:cNvPr id="18" name="Freeform: Shape 17">
              <a:extLst>
                <a:ext uri="{FF2B5EF4-FFF2-40B4-BE49-F238E27FC236}">
                  <a16:creationId xmlns:a16="http://schemas.microsoft.com/office/drawing/2014/main" id="{90D68C45-7521-4778-A538-7E73C1314692}"/>
                </a:ext>
              </a:extLst>
            </p:cNvPr>
            <p:cNvSpPr/>
            <p:nvPr/>
          </p:nvSpPr>
          <p:spPr>
            <a:xfrm>
              <a:off x="4203192" y="5479936"/>
              <a:ext cx="3785616" cy="695831"/>
            </a:xfrm>
            <a:custGeom>
              <a:avLst/>
              <a:gdLst>
                <a:gd name="connsiteX0" fmla="*/ 0 w 3785616"/>
                <a:gd name="connsiteY0" fmla="*/ 0 h 695831"/>
                <a:gd name="connsiteX1" fmla="*/ 3785616 w 3785616"/>
                <a:gd name="connsiteY1" fmla="*/ 0 h 695831"/>
                <a:gd name="connsiteX2" fmla="*/ 3785616 w 3785616"/>
                <a:gd name="connsiteY2" fmla="*/ 695831 h 695831"/>
                <a:gd name="connsiteX3" fmla="*/ 0 w 3785616"/>
                <a:gd name="connsiteY3" fmla="*/ 695831 h 695831"/>
                <a:gd name="connsiteX4" fmla="*/ 0 w 3785616"/>
                <a:gd name="connsiteY4" fmla="*/ 0 h 6958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85616" h="695831">
                  <a:moveTo>
                    <a:pt x="0" y="0"/>
                  </a:moveTo>
                  <a:lnTo>
                    <a:pt x="3785616" y="0"/>
                  </a:lnTo>
                  <a:lnTo>
                    <a:pt x="3785616" y="695831"/>
                  </a:lnTo>
                  <a:lnTo>
                    <a:pt x="0" y="695831"/>
                  </a:lnTo>
                  <a:lnTo>
                    <a:pt x="0" y="0"/>
                  </a:lnTo>
                  <a:close/>
                </a:path>
              </a:pathLst>
            </a:custGeom>
            <a:solidFill>
              <a:schemeClr val="accent5">
                <a:lumMod val="40000"/>
                <a:lumOff val="60000"/>
              </a:schemeClr>
            </a:solidFill>
            <a:ln w="12700" cap="flat" cmpd="sng" algn="ctr">
              <a:solidFill>
                <a:prstClr val="white">
                  <a:hueOff val="0"/>
                  <a:satOff val="0"/>
                  <a:lumOff val="0"/>
                  <a:alphaOff val="0"/>
                </a:prstClr>
              </a:solidFill>
              <a:prstDash val="solid"/>
              <a:miter lim="800000"/>
            </a:ln>
            <a:effectLst/>
          </p:spPr>
          <p:style>
            <a:lnRef idx="2">
              <a:scrgbClr r="0" g="0" b="0"/>
            </a:lnRef>
            <a:fillRef idx="1">
              <a:scrgbClr r="0" g="0" b="0"/>
            </a:fillRef>
            <a:effectRef idx="0">
              <a:scrgbClr r="0" g="0" b="0"/>
            </a:effectRef>
            <a:fontRef idx="minor">
              <a:schemeClr val="lt1"/>
            </a:fontRef>
          </p:style>
          <p:txBody>
            <a:bodyPr spcFirstLastPara="0" vert="horz" wrap="square" lIns="72390" tIns="36195" rIns="72390" bIns="36195" numCol="1" spcCol="1270" anchor="ctr" anchorCtr="0">
              <a:noAutofit/>
            </a:bodyPr>
            <a:lstStyle/>
            <a:p>
              <a:pPr defTabSz="889000">
                <a:lnSpc>
                  <a:spcPct val="90000"/>
                </a:lnSpc>
                <a:spcBef>
                  <a:spcPct val="0"/>
                </a:spcBef>
                <a:spcAft>
                  <a:spcPct val="35000"/>
                </a:spcAft>
              </a:pPr>
              <a:r>
                <a:rPr lang="en-US" sz="2800" dirty="0">
                  <a:solidFill>
                    <a:schemeClr val="tx1"/>
                  </a:solidFill>
                </a:rPr>
                <a:t>Should be refined, as appropriate, during PD&amp;E study</a:t>
              </a:r>
            </a:p>
          </p:txBody>
        </p:sp>
      </p:grpSp>
    </p:spTree>
    <p:extLst>
      <p:ext uri="{BB962C8B-B14F-4D97-AF65-F5344CB8AC3E}">
        <p14:creationId xmlns:p14="http://schemas.microsoft.com/office/powerpoint/2010/main" val="1518157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9D8E9-691F-448C-B67C-5FF7DA8A81A5}"/>
              </a:ext>
            </a:extLst>
          </p:cNvPr>
          <p:cNvSpPr>
            <a:spLocks noGrp="1"/>
          </p:cNvSpPr>
          <p:nvPr>
            <p:ph type="title"/>
          </p:nvPr>
        </p:nvSpPr>
        <p:spPr/>
        <p:txBody>
          <a:bodyPr/>
          <a:lstStyle/>
          <a:p>
            <a:r>
              <a:rPr lang="en-US" dirty="0"/>
              <a:t>Purpose and Need Example 2</a:t>
            </a:r>
          </a:p>
        </p:txBody>
      </p:sp>
      <p:sp>
        <p:nvSpPr>
          <p:cNvPr id="3" name="Content Placeholder 2">
            <a:extLst>
              <a:ext uri="{FF2B5EF4-FFF2-40B4-BE49-F238E27FC236}">
                <a16:creationId xmlns:a16="http://schemas.microsoft.com/office/drawing/2014/main" id="{91A1EEEE-7081-4F02-9887-92D563246952}"/>
              </a:ext>
            </a:extLst>
          </p:cNvPr>
          <p:cNvSpPr>
            <a:spLocks noGrp="1"/>
          </p:cNvSpPr>
          <p:nvPr>
            <p:ph idx="1"/>
          </p:nvPr>
        </p:nvSpPr>
        <p:spPr/>
        <p:txBody>
          <a:bodyPr>
            <a:normAutofit fontScale="70000" lnSpcReduction="20000"/>
          </a:bodyPr>
          <a:lstStyle/>
          <a:p>
            <a:pPr marL="0" indent="0">
              <a:buNone/>
            </a:pPr>
            <a:r>
              <a:rPr lang="en-US" dirty="0"/>
              <a:t>1.3.7 Modal Interrelationships </a:t>
            </a:r>
          </a:p>
          <a:p>
            <a:pPr marL="0" indent="0">
              <a:buNone/>
            </a:pPr>
            <a:r>
              <a:rPr lang="en-US" dirty="0"/>
              <a:t>I-95 does not have any bicycle or pedestrian facilities with one exception – </a:t>
            </a:r>
            <a:r>
              <a:rPr lang="en-US" u="sng" dirty="0"/>
              <a:t>a pedestrian overpass is located just north of the University Boulevard interchange</a:t>
            </a:r>
            <a:r>
              <a:rPr lang="en-US" dirty="0"/>
              <a:t>. The Jacksonville Transit Authority (JTA) </a:t>
            </a:r>
            <a:r>
              <a:rPr lang="en-US" u="sng" dirty="0"/>
              <a:t>operates two bus transit routes that briefly utilize I-95 north of Atlantic Boulevard: Routes 17 and 200</a:t>
            </a:r>
            <a:r>
              <a:rPr lang="en-US" dirty="0"/>
              <a:t>. Other bus routes service the communities surrounding the interstate but do not utilize I-95. The Skyway Fixed Guided Transit Station - Kings Avenue Station is located on the north end of the project. Cool to Pool a free rideshare matching service provided by the North Florida TPO Commuter Services Program, is also available in this area. </a:t>
            </a:r>
          </a:p>
          <a:p>
            <a:pPr marL="0" indent="0">
              <a:buNone/>
            </a:pPr>
            <a:r>
              <a:rPr lang="en-US" dirty="0"/>
              <a:t>1.3.8 Roadway Deficiencies  </a:t>
            </a:r>
          </a:p>
          <a:p>
            <a:pPr marL="0" indent="0">
              <a:buNone/>
            </a:pPr>
            <a:r>
              <a:rPr lang="en-US" dirty="0"/>
              <a:t>I-95 is an aging interstate, and as such, </a:t>
            </a:r>
            <a:r>
              <a:rPr lang="en-US" u="sng" dirty="0"/>
              <a:t>a number of design elements do not meet current FDOT </a:t>
            </a:r>
            <a:r>
              <a:rPr lang="en-US" dirty="0"/>
              <a:t>standards. The I-95 bridge over Bowden Road (#720331) and the I-95 bridge over San Diego Road (#720335) are both considered functionally obsolete</a:t>
            </a:r>
            <a:r>
              <a:rPr lang="en-US" u="sng" dirty="0"/>
              <a:t>. Other roadway deficiencies </a:t>
            </a:r>
            <a:r>
              <a:rPr lang="en-US" dirty="0"/>
              <a:t>include: inside shoulder width, vertical curvature (stopping sight distance), and vertical clearance. The </a:t>
            </a:r>
            <a:r>
              <a:rPr lang="en-US" u="sng" dirty="0"/>
              <a:t>inside shoulder for the majority of the project corridor </a:t>
            </a:r>
            <a:r>
              <a:rPr lang="en-US" dirty="0"/>
              <a:t>is deficient and varies from seven to eight feet. The vertical curves over JTB, Bowden Road, University Boulevard, Spring Glen Road, Emerson Street and San Diego Road do not meet current FDOT standards for vertical stopping sight distance. </a:t>
            </a:r>
            <a:r>
              <a:rPr lang="en-US" u="sng" dirty="0"/>
              <a:t>In addition, the vertical clearance</a:t>
            </a:r>
            <a:r>
              <a:rPr lang="en-US" dirty="0"/>
              <a:t> is severely deficient at Bowden Road, University Boulevard, Spring Glen Road, Emerson Street and San Diego Road. </a:t>
            </a:r>
          </a:p>
          <a:p>
            <a:endParaRPr lang="en-US" dirty="0"/>
          </a:p>
        </p:txBody>
      </p:sp>
      <p:grpSp>
        <p:nvGrpSpPr>
          <p:cNvPr id="9" name="Group 8">
            <a:extLst>
              <a:ext uri="{FF2B5EF4-FFF2-40B4-BE49-F238E27FC236}">
                <a16:creationId xmlns:a16="http://schemas.microsoft.com/office/drawing/2014/main" id="{11AEE53B-9BC1-4525-85A9-3E888FBDCF79}"/>
              </a:ext>
            </a:extLst>
          </p:cNvPr>
          <p:cNvGrpSpPr/>
          <p:nvPr/>
        </p:nvGrpSpPr>
        <p:grpSpPr>
          <a:xfrm>
            <a:off x="7776410" y="70435"/>
            <a:ext cx="3577390" cy="2720891"/>
            <a:chOff x="7776410" y="70435"/>
            <a:chExt cx="3577390" cy="2720891"/>
          </a:xfrm>
        </p:grpSpPr>
        <p:sp>
          <p:nvSpPr>
            <p:cNvPr id="4" name="Callout: Line 3">
              <a:extLst>
                <a:ext uri="{FF2B5EF4-FFF2-40B4-BE49-F238E27FC236}">
                  <a16:creationId xmlns:a16="http://schemas.microsoft.com/office/drawing/2014/main" id="{B1B8AE70-A512-48B2-83A9-D62F0F9640D1}"/>
                </a:ext>
              </a:extLst>
            </p:cNvPr>
            <p:cNvSpPr/>
            <p:nvPr/>
          </p:nvSpPr>
          <p:spPr>
            <a:xfrm>
              <a:off x="7776410" y="70435"/>
              <a:ext cx="3577390" cy="1620253"/>
            </a:xfrm>
            <a:prstGeom prst="borderCallout1">
              <a:avLst>
                <a:gd name="adj1" fmla="val 98948"/>
                <a:gd name="adj2" fmla="val 187"/>
                <a:gd name="adj3" fmla="val 133292"/>
                <a:gd name="adj4" fmla="val 4193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rgbClr val="FF0000"/>
                  </a:solidFill>
                </a:rPr>
                <a:t>What is the problem here? Will the project address these? How?</a:t>
              </a:r>
            </a:p>
          </p:txBody>
        </p:sp>
        <p:cxnSp>
          <p:nvCxnSpPr>
            <p:cNvPr id="6" name="Straight Connector 5">
              <a:extLst>
                <a:ext uri="{FF2B5EF4-FFF2-40B4-BE49-F238E27FC236}">
                  <a16:creationId xmlns:a16="http://schemas.microsoft.com/office/drawing/2014/main" id="{716FD027-EF5C-41A9-A652-23EA29ABB329}"/>
                </a:ext>
              </a:extLst>
            </p:cNvPr>
            <p:cNvCxnSpPr>
              <a:cxnSpLocks/>
            </p:cNvCxnSpPr>
            <p:nvPr/>
          </p:nvCxnSpPr>
          <p:spPr>
            <a:xfrm flipH="1">
              <a:off x="10908633" y="1690688"/>
              <a:ext cx="445167" cy="1100638"/>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9A1219B4-874F-4852-A304-380C463BBDF0}"/>
              </a:ext>
            </a:extLst>
          </p:cNvPr>
          <p:cNvGrpSpPr/>
          <p:nvPr/>
        </p:nvGrpSpPr>
        <p:grpSpPr>
          <a:xfrm>
            <a:off x="2743201" y="4780547"/>
            <a:ext cx="9176083" cy="1892969"/>
            <a:chOff x="2743201" y="4780547"/>
            <a:chExt cx="9176083" cy="1892969"/>
          </a:xfrm>
        </p:grpSpPr>
        <p:grpSp>
          <p:nvGrpSpPr>
            <p:cNvPr id="15" name="Group 14">
              <a:extLst>
                <a:ext uri="{FF2B5EF4-FFF2-40B4-BE49-F238E27FC236}">
                  <a16:creationId xmlns:a16="http://schemas.microsoft.com/office/drawing/2014/main" id="{A0B1C76E-059A-400E-8445-4233C5C93968}"/>
                </a:ext>
              </a:extLst>
            </p:cNvPr>
            <p:cNvGrpSpPr/>
            <p:nvPr/>
          </p:nvGrpSpPr>
          <p:grpSpPr>
            <a:xfrm>
              <a:off x="2743201" y="4780547"/>
              <a:ext cx="9176083" cy="1892969"/>
              <a:chOff x="2743201" y="4780547"/>
              <a:chExt cx="9176083" cy="1892969"/>
            </a:xfrm>
          </p:grpSpPr>
          <p:sp>
            <p:nvSpPr>
              <p:cNvPr id="10" name="Callout: Line 9">
                <a:extLst>
                  <a:ext uri="{FF2B5EF4-FFF2-40B4-BE49-F238E27FC236}">
                    <a16:creationId xmlns:a16="http://schemas.microsoft.com/office/drawing/2014/main" id="{F7737937-313D-4665-920A-A0C9189461A6}"/>
                  </a:ext>
                </a:extLst>
              </p:cNvPr>
              <p:cNvSpPr/>
              <p:nvPr/>
            </p:nvSpPr>
            <p:spPr>
              <a:xfrm>
                <a:off x="9368589" y="6047874"/>
                <a:ext cx="2550695" cy="625642"/>
              </a:xfrm>
              <a:prstGeom prst="borderCallout1">
                <a:avLst>
                  <a:gd name="adj1" fmla="val -237"/>
                  <a:gd name="adj2" fmla="val 1730"/>
                  <a:gd name="adj3" fmla="val -275556"/>
                  <a:gd name="adj4" fmla="val -49025"/>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VERY TRUE but are these related to the purpose?</a:t>
                </a:r>
              </a:p>
            </p:txBody>
          </p:sp>
          <p:cxnSp>
            <p:nvCxnSpPr>
              <p:cNvPr id="12" name="Straight Connector 11">
                <a:extLst>
                  <a:ext uri="{FF2B5EF4-FFF2-40B4-BE49-F238E27FC236}">
                    <a16:creationId xmlns:a16="http://schemas.microsoft.com/office/drawing/2014/main" id="{7A109484-F5E4-4D4B-90E1-19FB24DF3F36}"/>
                  </a:ext>
                </a:extLst>
              </p:cNvPr>
              <p:cNvCxnSpPr>
                <a:cxnSpLocks/>
              </p:cNvCxnSpPr>
              <p:nvPr/>
            </p:nvCxnSpPr>
            <p:spPr>
              <a:xfrm flipH="1" flipV="1">
                <a:off x="2743201" y="5823284"/>
                <a:ext cx="6625388" cy="850232"/>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CA1EF323-FE81-4A7F-B40E-6D08A328B456}"/>
                  </a:ext>
                </a:extLst>
              </p:cNvPr>
              <p:cNvCxnSpPr/>
              <p:nvPr/>
            </p:nvCxnSpPr>
            <p:spPr>
              <a:xfrm flipH="1" flipV="1">
                <a:off x="7138737" y="4780547"/>
                <a:ext cx="2229852" cy="1267327"/>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8" name="Straight Connector 17">
              <a:extLst>
                <a:ext uri="{FF2B5EF4-FFF2-40B4-BE49-F238E27FC236}">
                  <a16:creationId xmlns:a16="http://schemas.microsoft.com/office/drawing/2014/main" id="{4035E7B1-BF0E-4A7B-8E39-898A80830951}"/>
                </a:ext>
              </a:extLst>
            </p:cNvPr>
            <p:cNvCxnSpPr/>
            <p:nvPr/>
          </p:nvCxnSpPr>
          <p:spPr>
            <a:xfrm flipH="1" flipV="1">
              <a:off x="5418161" y="5199797"/>
              <a:ext cx="3950428" cy="1473719"/>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701759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fade">
                                      <p:cBhvr>
                                        <p:cTn id="21" dur="1000"/>
                                        <p:tgtEl>
                                          <p:spTgt spid="19"/>
                                        </p:tgtEl>
                                      </p:cBhvr>
                                    </p:animEffect>
                                    <p:anim calcmode="lin" valueType="num">
                                      <p:cBhvr>
                                        <p:cTn id="22" dur="1000" fill="hold"/>
                                        <p:tgtEl>
                                          <p:spTgt spid="19"/>
                                        </p:tgtEl>
                                        <p:attrNameLst>
                                          <p:attrName>ppt_x</p:attrName>
                                        </p:attrNameLst>
                                      </p:cBhvr>
                                      <p:tavLst>
                                        <p:tav tm="0">
                                          <p:val>
                                            <p:strVal val="#ppt_x"/>
                                          </p:val>
                                        </p:tav>
                                        <p:tav tm="100000">
                                          <p:val>
                                            <p:strVal val="#ppt_x"/>
                                          </p:val>
                                        </p:tav>
                                      </p:tavLst>
                                    </p:anim>
                                    <p:anim calcmode="lin" valueType="num">
                                      <p:cBhvr>
                                        <p:cTn id="23"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03932-9AF9-4FAA-94C3-91346BAA53E2}"/>
              </a:ext>
            </a:extLst>
          </p:cNvPr>
          <p:cNvSpPr>
            <a:spLocks noGrp="1"/>
          </p:cNvSpPr>
          <p:nvPr>
            <p:ph type="title"/>
          </p:nvPr>
        </p:nvSpPr>
        <p:spPr/>
        <p:txBody>
          <a:bodyPr/>
          <a:lstStyle/>
          <a:p>
            <a:r>
              <a:rPr lang="en-US" dirty="0"/>
              <a:t>Example 4</a:t>
            </a:r>
          </a:p>
        </p:txBody>
      </p:sp>
      <p:sp>
        <p:nvSpPr>
          <p:cNvPr id="3" name="Content Placeholder 2">
            <a:extLst>
              <a:ext uri="{FF2B5EF4-FFF2-40B4-BE49-F238E27FC236}">
                <a16:creationId xmlns:a16="http://schemas.microsoft.com/office/drawing/2014/main" id="{94C45986-FA25-40C4-BF57-E854E0C9A3E4}"/>
              </a:ext>
            </a:extLst>
          </p:cNvPr>
          <p:cNvSpPr>
            <a:spLocks noGrp="1"/>
          </p:cNvSpPr>
          <p:nvPr>
            <p:ph idx="1"/>
          </p:nvPr>
        </p:nvSpPr>
        <p:spPr/>
        <p:txBody>
          <a:bodyPr>
            <a:normAutofit fontScale="92500" lnSpcReduction="10000"/>
          </a:bodyPr>
          <a:lstStyle/>
          <a:p>
            <a:pPr marL="0" indent="0">
              <a:buNone/>
            </a:pPr>
            <a:r>
              <a:rPr lang="en-US" dirty="0"/>
              <a:t>1.2 Purpose and Need for Action</a:t>
            </a:r>
          </a:p>
          <a:p>
            <a:pPr marL="0" indent="0">
              <a:buNone/>
            </a:pPr>
            <a:r>
              <a:rPr lang="en-US" dirty="0"/>
              <a:t>The </a:t>
            </a:r>
            <a:r>
              <a:rPr lang="en-US" u="sng" dirty="0"/>
              <a:t>primary purpose </a:t>
            </a:r>
            <a:r>
              <a:rPr lang="en-US" dirty="0"/>
              <a:t>of the proposed action is to enhance overall traffic operations at the existing interchanges of SR‐9/I‐95 at SR 804/Boynton Beach Boulevard and at Gateway Boulevard by providing improvements to achieve </a:t>
            </a:r>
            <a:r>
              <a:rPr lang="en-US" u="sng" dirty="0"/>
              <a:t>acceptable Levels of Service (LOS) </a:t>
            </a:r>
            <a:r>
              <a:rPr lang="en-US" dirty="0"/>
              <a:t>in the future condition (2040 Design Year). The proposed action will </a:t>
            </a:r>
            <a:r>
              <a:rPr lang="en-US" u="sng" dirty="0"/>
              <a:t>support redevelopment efforts in the vicinity of the interchange, meeting the overall vision</a:t>
            </a:r>
            <a:r>
              <a:rPr lang="en-US" dirty="0"/>
              <a:t> of the City of Boynton Beach. </a:t>
            </a:r>
            <a:r>
              <a:rPr lang="en-US" u="sng" dirty="0"/>
              <a:t>In addition</a:t>
            </a:r>
            <a:r>
              <a:rPr lang="en-US" dirty="0"/>
              <a:t>, goals of the project include improving safety conditions and enhancing emergency evacuation and response times. </a:t>
            </a:r>
            <a:r>
              <a:rPr lang="en-US" b="1" dirty="0">
                <a:solidFill>
                  <a:srgbClr val="FF0000"/>
                </a:solidFill>
              </a:rPr>
              <a:t>(</a:t>
            </a:r>
            <a:r>
              <a:rPr lang="en-US" dirty="0"/>
              <a:t>The proposed action is anticipated to improve traffic operations at the study interchanges through implementation of operational and capacity improvements that will maintain and improve mobility, improve safety, and support existing and future development at the study interchanges</a:t>
            </a:r>
            <a:r>
              <a:rPr lang="en-US" b="1" dirty="0">
                <a:solidFill>
                  <a:srgbClr val="FF0000"/>
                </a:solidFill>
              </a:rPr>
              <a:t>)</a:t>
            </a:r>
            <a:r>
              <a:rPr lang="en-US" dirty="0"/>
              <a:t>.</a:t>
            </a:r>
          </a:p>
          <a:p>
            <a:endParaRPr lang="en-US" dirty="0"/>
          </a:p>
        </p:txBody>
      </p:sp>
      <p:sp>
        <p:nvSpPr>
          <p:cNvPr id="7" name="Callout: Bent Line 6">
            <a:extLst>
              <a:ext uri="{FF2B5EF4-FFF2-40B4-BE49-F238E27FC236}">
                <a16:creationId xmlns:a16="http://schemas.microsoft.com/office/drawing/2014/main" id="{F5C13623-B123-4755-BEAB-817B139133D8}"/>
              </a:ext>
            </a:extLst>
          </p:cNvPr>
          <p:cNvSpPr/>
          <p:nvPr/>
        </p:nvSpPr>
        <p:spPr>
          <a:xfrm>
            <a:off x="6332561" y="108270"/>
            <a:ext cx="2852382" cy="736979"/>
          </a:xfrm>
          <a:prstGeom prst="borderCallout2">
            <a:avLst>
              <a:gd name="adj1" fmla="val 48380"/>
              <a:gd name="adj2" fmla="val 279"/>
              <a:gd name="adj3" fmla="val 48380"/>
              <a:gd name="adj4" fmla="val -16667"/>
              <a:gd name="adj5" fmla="val 440278"/>
              <a:gd name="adj6" fmla="val -144274"/>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What constitute an acceptable (LOS)?</a:t>
            </a:r>
          </a:p>
        </p:txBody>
      </p:sp>
      <p:sp>
        <p:nvSpPr>
          <p:cNvPr id="9" name="Callout: Bent Line 8">
            <a:extLst>
              <a:ext uri="{FF2B5EF4-FFF2-40B4-BE49-F238E27FC236}">
                <a16:creationId xmlns:a16="http://schemas.microsoft.com/office/drawing/2014/main" id="{18A11838-107C-48D8-93A5-1D6EB2B380D3}"/>
              </a:ext>
            </a:extLst>
          </p:cNvPr>
          <p:cNvSpPr/>
          <p:nvPr/>
        </p:nvSpPr>
        <p:spPr>
          <a:xfrm>
            <a:off x="8065827" y="6176963"/>
            <a:ext cx="2674961" cy="537736"/>
          </a:xfrm>
          <a:prstGeom prst="borderCallout2">
            <a:avLst>
              <a:gd name="adj1" fmla="val 46668"/>
              <a:gd name="adj2" fmla="val -757"/>
              <a:gd name="adj3" fmla="val 46668"/>
              <a:gd name="adj4" fmla="val -16667"/>
              <a:gd name="adj5" fmla="val -57546"/>
              <a:gd name="adj6" fmla="val -68889"/>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This repeats</a:t>
            </a:r>
          </a:p>
        </p:txBody>
      </p:sp>
      <p:grpSp>
        <p:nvGrpSpPr>
          <p:cNvPr id="13" name="Group 12">
            <a:extLst>
              <a:ext uri="{FF2B5EF4-FFF2-40B4-BE49-F238E27FC236}">
                <a16:creationId xmlns:a16="http://schemas.microsoft.com/office/drawing/2014/main" id="{691A23C3-A3C6-44F5-A321-1008CBD9C4D3}"/>
              </a:ext>
            </a:extLst>
          </p:cNvPr>
          <p:cNvGrpSpPr/>
          <p:nvPr/>
        </p:nvGrpSpPr>
        <p:grpSpPr>
          <a:xfrm>
            <a:off x="5322627" y="919399"/>
            <a:ext cx="6714698" cy="2713406"/>
            <a:chOff x="5322627" y="919399"/>
            <a:chExt cx="6714698" cy="2713406"/>
          </a:xfrm>
        </p:grpSpPr>
        <p:sp>
          <p:nvSpPr>
            <p:cNvPr id="10" name="Callout: Bent Line 9">
              <a:extLst>
                <a:ext uri="{FF2B5EF4-FFF2-40B4-BE49-F238E27FC236}">
                  <a16:creationId xmlns:a16="http://schemas.microsoft.com/office/drawing/2014/main" id="{5AA063B9-07FF-4449-B7B9-4663176D3D4C}"/>
                </a:ext>
              </a:extLst>
            </p:cNvPr>
            <p:cNvSpPr/>
            <p:nvPr/>
          </p:nvSpPr>
          <p:spPr>
            <a:xfrm>
              <a:off x="9184943" y="919399"/>
              <a:ext cx="2852382" cy="736979"/>
            </a:xfrm>
            <a:prstGeom prst="borderCallout2">
              <a:avLst>
                <a:gd name="adj1" fmla="val 48380"/>
                <a:gd name="adj2" fmla="val 279"/>
                <a:gd name="adj3" fmla="val 48380"/>
                <a:gd name="adj4" fmla="val -16667"/>
                <a:gd name="adj5" fmla="val 418055"/>
                <a:gd name="adj6" fmla="val -190685"/>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Need specifics </a:t>
              </a:r>
            </a:p>
          </p:txBody>
        </p:sp>
        <p:cxnSp>
          <p:nvCxnSpPr>
            <p:cNvPr id="12" name="Straight Connector 11">
              <a:extLst>
                <a:ext uri="{FF2B5EF4-FFF2-40B4-BE49-F238E27FC236}">
                  <a16:creationId xmlns:a16="http://schemas.microsoft.com/office/drawing/2014/main" id="{D7253728-4515-4156-A899-69A75B46CF73}"/>
                </a:ext>
              </a:extLst>
            </p:cNvPr>
            <p:cNvCxnSpPr/>
            <p:nvPr/>
          </p:nvCxnSpPr>
          <p:spPr>
            <a:xfrm flipH="1">
              <a:off x="5322627" y="1287889"/>
              <a:ext cx="3384645" cy="2344916"/>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4" name="TextBox 13">
            <a:extLst>
              <a:ext uri="{FF2B5EF4-FFF2-40B4-BE49-F238E27FC236}">
                <a16:creationId xmlns:a16="http://schemas.microsoft.com/office/drawing/2014/main" id="{12B15121-5D92-426F-8E17-0EFE09E522B4}"/>
              </a:ext>
            </a:extLst>
          </p:cNvPr>
          <p:cNvSpPr txBox="1"/>
          <p:nvPr/>
        </p:nvSpPr>
        <p:spPr>
          <a:xfrm>
            <a:off x="1009934" y="6318913"/>
            <a:ext cx="4844956" cy="3693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a:solidFill>
                  <a:srgbClr val="FF0000"/>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dirty="0"/>
              <a:t>..and Need should be supported by data</a:t>
            </a:r>
          </a:p>
        </p:txBody>
      </p:sp>
    </p:spTree>
    <p:extLst>
      <p:ext uri="{BB962C8B-B14F-4D97-AF65-F5344CB8AC3E}">
        <p14:creationId xmlns:p14="http://schemas.microsoft.com/office/powerpoint/2010/main" val="2519841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 calcmode="lin" valueType="num">
                                      <p:cBhvr additive="base">
                                        <p:cTn id="22" dur="500" fill="hold"/>
                                        <p:tgtEl>
                                          <p:spTgt spid="14"/>
                                        </p:tgtEl>
                                        <p:attrNameLst>
                                          <p:attrName>ppt_x</p:attrName>
                                        </p:attrNameLst>
                                      </p:cBhvr>
                                      <p:tavLst>
                                        <p:tav tm="0">
                                          <p:val>
                                            <p:strVal val="#ppt_x"/>
                                          </p:val>
                                        </p:tav>
                                        <p:tav tm="100000">
                                          <p:val>
                                            <p:strVal val="#ppt_x"/>
                                          </p:val>
                                        </p:tav>
                                      </p:tavLst>
                                    </p:anim>
                                    <p:anim calcmode="lin" valueType="num">
                                      <p:cBhvr additive="base">
                                        <p:cTn id="2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1DF58-F7EC-45D5-A7B3-32E29E07D662}"/>
              </a:ext>
            </a:extLst>
          </p:cNvPr>
          <p:cNvSpPr>
            <a:spLocks noGrp="1"/>
          </p:cNvSpPr>
          <p:nvPr>
            <p:ph type="title"/>
          </p:nvPr>
        </p:nvSpPr>
        <p:spPr/>
        <p:txBody>
          <a:bodyPr/>
          <a:lstStyle/>
          <a:p>
            <a:r>
              <a:rPr lang="en-US" dirty="0"/>
              <a:t>Example 3</a:t>
            </a:r>
          </a:p>
        </p:txBody>
      </p:sp>
      <p:sp>
        <p:nvSpPr>
          <p:cNvPr id="3" name="Content Placeholder 2">
            <a:extLst>
              <a:ext uri="{FF2B5EF4-FFF2-40B4-BE49-F238E27FC236}">
                <a16:creationId xmlns:a16="http://schemas.microsoft.com/office/drawing/2014/main" id="{51B71092-706D-4F15-8F2C-6F0312191D34}"/>
              </a:ext>
            </a:extLst>
          </p:cNvPr>
          <p:cNvSpPr>
            <a:spLocks noGrp="1"/>
          </p:cNvSpPr>
          <p:nvPr>
            <p:ph idx="1"/>
          </p:nvPr>
        </p:nvSpPr>
        <p:spPr/>
        <p:txBody>
          <a:bodyPr>
            <a:normAutofit fontScale="70000" lnSpcReduction="20000"/>
          </a:bodyPr>
          <a:lstStyle/>
          <a:p>
            <a:pPr marL="0" indent="0">
              <a:buNone/>
            </a:pPr>
            <a:r>
              <a:rPr lang="en-US" b="1" dirty="0"/>
              <a:t>2.2 System Linkage</a:t>
            </a:r>
            <a:endParaRPr lang="en-US" dirty="0"/>
          </a:p>
          <a:p>
            <a:pPr marL="0" indent="0">
              <a:buNone/>
            </a:pPr>
            <a:r>
              <a:rPr lang="en-US" dirty="0"/>
              <a:t>The </a:t>
            </a:r>
            <a:r>
              <a:rPr lang="en-US" dirty="0">
                <a:solidFill>
                  <a:srgbClr val="FF0000"/>
                </a:solidFill>
              </a:rPr>
              <a:t>proposed new interchange will provide additional access </a:t>
            </a:r>
            <a:r>
              <a:rPr lang="en-US" dirty="0"/>
              <a:t>to I-10 in conjunction with the planned Crestview Bypass officially known as the PJ Adams Parkway Extension. Approved in 2013 by a separate PD&amp;E Study, the southern limits of the proposed bypass are generally from SR 85 to SR 10 (US 90), and include the existing PJ Adams Parkway and the subject section of Antioch Road having an overpass with I-10. Once completed, the full bypass will also connect US 90 and SR 85 north of Crestview, supporting both local and regional travel to bypass the heavily-traveled and congested segment of SR 85 through downtown Crestview.</a:t>
            </a:r>
          </a:p>
          <a:p>
            <a:pPr marL="0" indent="0">
              <a:buNone/>
            </a:pPr>
            <a:r>
              <a:rPr lang="en-US" b="1" dirty="0"/>
              <a:t>2.3 Social Demands or Economic Development</a:t>
            </a:r>
            <a:endParaRPr lang="en-US" dirty="0"/>
          </a:p>
          <a:p>
            <a:pPr marL="0" indent="0">
              <a:buNone/>
            </a:pPr>
            <a:r>
              <a:rPr lang="en-US" dirty="0"/>
              <a:t>The University of Florida’s Bureau of Economic and Business Research (BEBR) projects Okaloosa County’s current population of 188,000 to grow to 223,500 by 2040 with medium population growth, which is an increase of 18%. As the population increases, roadway volumes are projected to increase as well, further exacerbating the need for improved mobility and accessibility in the study area. </a:t>
            </a:r>
            <a:r>
              <a:rPr lang="en-US" dirty="0">
                <a:solidFill>
                  <a:srgbClr val="FF0000"/>
                </a:solidFill>
              </a:rPr>
              <a:t>There are no planned developments in the vicinity of the proposed I-10 and Antioch Road interchange driving the need for the interchange</a:t>
            </a:r>
            <a:r>
              <a:rPr lang="en-US" dirty="0"/>
              <a:t>.</a:t>
            </a:r>
          </a:p>
          <a:p>
            <a:pPr marL="0" indent="0">
              <a:buNone/>
            </a:pPr>
            <a:endParaRPr lang="en-US" dirty="0"/>
          </a:p>
          <a:p>
            <a:endParaRPr lang="en-US" dirty="0"/>
          </a:p>
        </p:txBody>
      </p:sp>
    </p:spTree>
    <p:extLst>
      <p:ext uri="{BB962C8B-B14F-4D97-AF65-F5344CB8AC3E}">
        <p14:creationId xmlns:p14="http://schemas.microsoft.com/office/powerpoint/2010/main" val="28376227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4813F-8EE5-4F57-B310-63561BDF83DA}"/>
              </a:ext>
            </a:extLst>
          </p:cNvPr>
          <p:cNvSpPr>
            <a:spLocks noGrp="1"/>
          </p:cNvSpPr>
          <p:nvPr>
            <p:ph type="title"/>
          </p:nvPr>
        </p:nvSpPr>
        <p:spPr/>
        <p:txBody>
          <a:bodyPr/>
          <a:lstStyle/>
          <a:p>
            <a:r>
              <a:rPr lang="en-US" dirty="0"/>
              <a:t>Take Three!</a:t>
            </a:r>
          </a:p>
        </p:txBody>
      </p:sp>
      <p:sp>
        <p:nvSpPr>
          <p:cNvPr id="3" name="Content Placeholder 2">
            <a:extLst>
              <a:ext uri="{FF2B5EF4-FFF2-40B4-BE49-F238E27FC236}">
                <a16:creationId xmlns:a16="http://schemas.microsoft.com/office/drawing/2014/main" id="{8045E8F5-5C46-46D1-ACE9-F48451CAFE9B}"/>
              </a:ext>
            </a:extLst>
          </p:cNvPr>
          <p:cNvSpPr>
            <a:spLocks noGrp="1"/>
          </p:cNvSpPr>
          <p:nvPr>
            <p:ph idx="1"/>
          </p:nvPr>
        </p:nvSpPr>
        <p:spPr>
          <a:xfrm>
            <a:off x="838199" y="1825625"/>
            <a:ext cx="11153775" cy="4351338"/>
          </a:xfrm>
        </p:spPr>
        <p:txBody>
          <a:bodyPr/>
          <a:lstStyle/>
          <a:p>
            <a:pPr marL="914400" indent="-914400">
              <a:buNone/>
            </a:pPr>
            <a:r>
              <a:rPr lang="en-US" dirty="0"/>
              <a:t> 3.	Level of detail can vary and is a function of project type and complexity</a:t>
            </a:r>
          </a:p>
          <a:p>
            <a:pPr marL="0" indent="0">
              <a:buNone/>
            </a:pPr>
            <a:endParaRPr lang="en-US" dirty="0"/>
          </a:p>
          <a:p>
            <a:pPr marL="0" indent="0">
              <a:buNone/>
            </a:pPr>
            <a:r>
              <a:rPr lang="en-US" dirty="0"/>
              <a:t>2.	Does the Purpose and Need provide a clear basis for implementing 	the project? i.e. have the answer to “What is” and “Why this is” the 	project?</a:t>
            </a:r>
          </a:p>
          <a:p>
            <a:pPr marL="0" indent="0">
              <a:buNone/>
            </a:pPr>
            <a:endParaRPr lang="en-US" dirty="0"/>
          </a:p>
          <a:p>
            <a:pPr marL="0" indent="0">
              <a:buNone/>
            </a:pPr>
            <a:r>
              <a:rPr lang="en-US" dirty="0"/>
              <a:t>1.	Does the Purpose and Need clearly written, and will it help to 	consider and evaluate alternatives, and select preferred alternatives?</a:t>
            </a:r>
          </a:p>
          <a:p>
            <a:endParaRPr lang="en-US" dirty="0"/>
          </a:p>
        </p:txBody>
      </p:sp>
    </p:spTree>
    <p:extLst>
      <p:ext uri="{BB962C8B-B14F-4D97-AF65-F5344CB8AC3E}">
        <p14:creationId xmlns:p14="http://schemas.microsoft.com/office/powerpoint/2010/main" val="3709412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7945-206A-4D0F-B8DB-2ED14B8141E9}"/>
              </a:ext>
            </a:extLst>
          </p:cNvPr>
          <p:cNvSpPr>
            <a:spLocks noGrp="1"/>
          </p:cNvSpPr>
          <p:nvPr>
            <p:ph type="title"/>
          </p:nvPr>
        </p:nvSpPr>
        <p:spPr/>
        <p:txBody>
          <a:bodyPr/>
          <a:lstStyle/>
          <a:p>
            <a:r>
              <a:rPr lang="en-US" dirty="0"/>
              <a:t>What We Know about Purpose and Need</a:t>
            </a:r>
          </a:p>
        </p:txBody>
      </p:sp>
      <p:sp>
        <p:nvSpPr>
          <p:cNvPr id="3" name="Content Placeholder 2">
            <a:extLst>
              <a:ext uri="{FF2B5EF4-FFF2-40B4-BE49-F238E27FC236}">
                <a16:creationId xmlns:a16="http://schemas.microsoft.com/office/drawing/2014/main" id="{8FC096A3-2EC5-44D5-B3B5-66D8CB50F5C2}"/>
              </a:ext>
            </a:extLst>
          </p:cNvPr>
          <p:cNvSpPr>
            <a:spLocks noGrp="1"/>
          </p:cNvSpPr>
          <p:nvPr>
            <p:ph idx="1"/>
          </p:nvPr>
        </p:nvSpPr>
        <p:spPr>
          <a:xfrm>
            <a:off x="838200" y="1825626"/>
            <a:ext cx="10515600" cy="546099"/>
          </a:xfrm>
          <a:gradFill>
            <a:gsLst>
              <a:gs pos="0">
                <a:schemeClr val="bg1"/>
              </a:gs>
              <a:gs pos="100000">
                <a:srgbClr val="0070C0"/>
              </a:gs>
            </a:gsLst>
            <a:lin ang="0" scaled="1"/>
          </a:gradFill>
          <a:ln>
            <a:solidFill>
              <a:schemeClr val="accent1"/>
            </a:solidFill>
          </a:ln>
        </p:spPr>
        <p:txBody>
          <a:bodyPr>
            <a:noAutofit/>
          </a:bodyPr>
          <a:lstStyle/>
          <a:p>
            <a:pPr marL="0" indent="0">
              <a:buNone/>
            </a:pPr>
            <a:r>
              <a:rPr lang="en-US" dirty="0"/>
              <a:t>Purpose and Need is used in Decision making process</a:t>
            </a:r>
          </a:p>
          <a:p>
            <a:pPr marL="0" indent="0">
              <a:buNone/>
            </a:pPr>
            <a:endParaRPr lang="en-US" dirty="0"/>
          </a:p>
          <a:p>
            <a:pPr marL="0" indent="0">
              <a:buNone/>
            </a:pPr>
            <a:endParaRPr lang="en-US" dirty="0"/>
          </a:p>
        </p:txBody>
      </p:sp>
      <p:sp>
        <p:nvSpPr>
          <p:cNvPr id="4" name="TextBox 3">
            <a:extLst>
              <a:ext uri="{FF2B5EF4-FFF2-40B4-BE49-F238E27FC236}">
                <a16:creationId xmlns:a16="http://schemas.microsoft.com/office/drawing/2014/main" id="{A2903B97-49A2-4E49-8DAF-5DB2418954A5}"/>
              </a:ext>
            </a:extLst>
          </p:cNvPr>
          <p:cNvSpPr txBox="1"/>
          <p:nvPr/>
        </p:nvSpPr>
        <p:spPr>
          <a:xfrm>
            <a:off x="742950" y="2838450"/>
            <a:ext cx="10610850" cy="2246769"/>
          </a:xfrm>
          <a:prstGeom prst="rect">
            <a:avLst/>
          </a:prstGeom>
          <a:noFill/>
        </p:spPr>
        <p:txBody>
          <a:bodyPr wrap="square" rtlCol="0">
            <a:spAutoFit/>
          </a:bodyPr>
          <a:lstStyle/>
          <a:p>
            <a:r>
              <a:rPr lang="en-US" sz="2800" dirty="0"/>
              <a:t>….evaluate project alternatives which </a:t>
            </a:r>
            <a:r>
              <a:rPr lang="en-US" sz="2800" u="sng" dirty="0"/>
              <a:t>meet the project’s purpose and need </a:t>
            </a:r>
            <a:r>
              <a:rPr lang="en-US" sz="2800" dirty="0"/>
              <a:t>while balancing cost and level of environmental impact relative to the transportation benefits which will be obtained from the project implementation</a:t>
            </a:r>
          </a:p>
          <a:p>
            <a:endParaRPr lang="en-US" sz="2800" dirty="0"/>
          </a:p>
        </p:txBody>
      </p:sp>
    </p:spTree>
    <p:extLst>
      <p:ext uri="{BB962C8B-B14F-4D97-AF65-F5344CB8AC3E}">
        <p14:creationId xmlns:p14="http://schemas.microsoft.com/office/powerpoint/2010/main" val="2221229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F3B67-2105-4168-BB3E-055AD64EB856}"/>
              </a:ext>
            </a:extLst>
          </p:cNvPr>
          <p:cNvSpPr>
            <a:spLocks noGrp="1"/>
          </p:cNvSpPr>
          <p:nvPr>
            <p:ph type="title"/>
          </p:nvPr>
        </p:nvSpPr>
        <p:spPr/>
        <p:txBody>
          <a:bodyPr/>
          <a:lstStyle/>
          <a:p>
            <a:r>
              <a:rPr lang="en-US" dirty="0"/>
              <a:t>What We Know about Purpose and Need</a:t>
            </a:r>
          </a:p>
        </p:txBody>
      </p:sp>
      <p:sp>
        <p:nvSpPr>
          <p:cNvPr id="3" name="Content Placeholder 2">
            <a:extLst>
              <a:ext uri="{FF2B5EF4-FFF2-40B4-BE49-F238E27FC236}">
                <a16:creationId xmlns:a16="http://schemas.microsoft.com/office/drawing/2014/main" id="{0FF4AFB1-2E68-4D23-A12B-9389AF6A0DA7}"/>
              </a:ext>
            </a:extLst>
          </p:cNvPr>
          <p:cNvSpPr>
            <a:spLocks noGrp="1"/>
          </p:cNvSpPr>
          <p:nvPr>
            <p:ph idx="1"/>
          </p:nvPr>
        </p:nvSpPr>
        <p:spPr>
          <a:xfrm>
            <a:off x="838200" y="1825625"/>
            <a:ext cx="11185478" cy="4351338"/>
          </a:xfrm>
        </p:spPr>
        <p:txBody>
          <a:bodyPr/>
          <a:lstStyle/>
          <a:p>
            <a:pPr marL="0" indent="0">
              <a:buNone/>
            </a:pPr>
            <a:r>
              <a:rPr lang="en-US" dirty="0"/>
              <a:t>How long is the purpose and need?</a:t>
            </a:r>
          </a:p>
          <a:p>
            <a:endParaRPr lang="en-US" dirty="0"/>
          </a:p>
          <a:p>
            <a:endParaRPr lang="en-US" dirty="0"/>
          </a:p>
          <a:p>
            <a:pPr marL="0" indent="0">
              <a:buNone/>
            </a:pPr>
            <a:r>
              <a:rPr lang="en-US" dirty="0"/>
              <a:t>………The Answer is….</a:t>
            </a:r>
          </a:p>
          <a:p>
            <a:pPr marL="0" indent="0">
              <a:buNone/>
            </a:pPr>
            <a:r>
              <a:rPr lang="en-US" dirty="0"/>
              <a:t> 			</a:t>
            </a:r>
            <a:r>
              <a:rPr lang="en-US" b="1" dirty="0"/>
              <a:t>It depends </a:t>
            </a:r>
            <a:r>
              <a:rPr lang="en-US" dirty="0"/>
              <a:t>on project type and complexity (including 				number of 	issues “driving” the project)</a:t>
            </a:r>
          </a:p>
        </p:txBody>
      </p:sp>
    </p:spTree>
    <p:extLst>
      <p:ext uri="{BB962C8B-B14F-4D97-AF65-F5344CB8AC3E}">
        <p14:creationId xmlns:p14="http://schemas.microsoft.com/office/powerpoint/2010/main" val="1382100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65FC9-2951-4AE2-85A4-E536F841F480}"/>
              </a:ext>
            </a:extLst>
          </p:cNvPr>
          <p:cNvSpPr>
            <a:spLocks noGrp="1"/>
          </p:cNvSpPr>
          <p:nvPr>
            <p:ph type="title"/>
          </p:nvPr>
        </p:nvSpPr>
        <p:spPr/>
        <p:txBody>
          <a:bodyPr/>
          <a:lstStyle/>
          <a:p>
            <a:r>
              <a:rPr lang="en-US" b="1" dirty="0"/>
              <a:t>Purpose and Need</a:t>
            </a:r>
          </a:p>
        </p:txBody>
      </p:sp>
      <p:grpSp>
        <p:nvGrpSpPr>
          <p:cNvPr id="5" name="Group 4">
            <a:extLst>
              <a:ext uri="{FF2B5EF4-FFF2-40B4-BE49-F238E27FC236}">
                <a16:creationId xmlns:a16="http://schemas.microsoft.com/office/drawing/2014/main" id="{E5D8F7AB-7414-41F6-BE77-955978698A95}"/>
              </a:ext>
            </a:extLst>
          </p:cNvPr>
          <p:cNvGrpSpPr/>
          <p:nvPr/>
        </p:nvGrpSpPr>
        <p:grpSpPr>
          <a:xfrm>
            <a:off x="838200" y="1856054"/>
            <a:ext cx="5303520" cy="2111828"/>
            <a:chOff x="838200" y="1856054"/>
            <a:chExt cx="5109556" cy="2111828"/>
          </a:xfrm>
        </p:grpSpPr>
        <p:sp>
          <p:nvSpPr>
            <p:cNvPr id="6" name="Freeform: Shape 5">
              <a:extLst>
                <a:ext uri="{FF2B5EF4-FFF2-40B4-BE49-F238E27FC236}">
                  <a16:creationId xmlns:a16="http://schemas.microsoft.com/office/drawing/2014/main" id="{59B754AB-C5CE-4CD6-B676-DD2C53BC95FE}"/>
                </a:ext>
              </a:extLst>
            </p:cNvPr>
            <p:cNvSpPr/>
            <p:nvPr/>
          </p:nvSpPr>
          <p:spPr>
            <a:xfrm>
              <a:off x="838200" y="1856054"/>
              <a:ext cx="5109556" cy="365760"/>
            </a:xfrm>
            <a:custGeom>
              <a:avLst/>
              <a:gdLst>
                <a:gd name="connsiteX0" fmla="*/ 0 w 5109556"/>
                <a:gd name="connsiteY0" fmla="*/ 0 h 1699200"/>
                <a:gd name="connsiteX1" fmla="*/ 5109556 w 5109556"/>
                <a:gd name="connsiteY1" fmla="*/ 0 h 1699200"/>
                <a:gd name="connsiteX2" fmla="*/ 5109556 w 5109556"/>
                <a:gd name="connsiteY2" fmla="*/ 1699200 h 1699200"/>
                <a:gd name="connsiteX3" fmla="*/ 0 w 5109556"/>
                <a:gd name="connsiteY3" fmla="*/ 1699200 h 1699200"/>
                <a:gd name="connsiteX4" fmla="*/ 0 w 5109556"/>
                <a:gd name="connsiteY4" fmla="*/ 0 h 1699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09556" h="1699200">
                  <a:moveTo>
                    <a:pt x="0" y="0"/>
                  </a:moveTo>
                  <a:lnTo>
                    <a:pt x="5109556" y="0"/>
                  </a:lnTo>
                  <a:lnTo>
                    <a:pt x="5109556" y="1699200"/>
                  </a:lnTo>
                  <a:lnTo>
                    <a:pt x="0" y="1699200"/>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9136" tIns="113792" rIns="199136" bIns="113792" numCol="1" spcCol="1270" anchor="ctr" anchorCtr="0">
              <a:noAutofit/>
            </a:bodyPr>
            <a:lstStyle/>
            <a:p>
              <a:pPr defTabSz="1244600">
                <a:lnSpc>
                  <a:spcPct val="90000"/>
                </a:lnSpc>
                <a:spcBef>
                  <a:spcPct val="0"/>
                </a:spcBef>
                <a:spcAft>
                  <a:spcPct val="35000"/>
                </a:spcAft>
              </a:pPr>
              <a:r>
                <a:rPr lang="en-US" sz="2800" dirty="0"/>
                <a:t>Purpose </a:t>
              </a:r>
            </a:p>
          </p:txBody>
        </p:sp>
        <p:sp>
          <p:nvSpPr>
            <p:cNvPr id="7" name="Freeform: Shape 6">
              <a:extLst>
                <a:ext uri="{FF2B5EF4-FFF2-40B4-BE49-F238E27FC236}">
                  <a16:creationId xmlns:a16="http://schemas.microsoft.com/office/drawing/2014/main" id="{DABB6500-7B26-4682-8850-3E507E8B7B47}"/>
                </a:ext>
              </a:extLst>
            </p:cNvPr>
            <p:cNvSpPr/>
            <p:nvPr/>
          </p:nvSpPr>
          <p:spPr>
            <a:xfrm>
              <a:off x="838200" y="2230522"/>
              <a:ext cx="5109556" cy="1737360"/>
            </a:xfrm>
            <a:custGeom>
              <a:avLst/>
              <a:gdLst>
                <a:gd name="connsiteX0" fmla="*/ 0 w 5109556"/>
                <a:gd name="connsiteY0" fmla="*/ 0 h 2591280"/>
                <a:gd name="connsiteX1" fmla="*/ 5109556 w 5109556"/>
                <a:gd name="connsiteY1" fmla="*/ 0 h 2591280"/>
                <a:gd name="connsiteX2" fmla="*/ 5109556 w 5109556"/>
                <a:gd name="connsiteY2" fmla="*/ 2591280 h 2591280"/>
                <a:gd name="connsiteX3" fmla="*/ 0 w 5109556"/>
                <a:gd name="connsiteY3" fmla="*/ 2591280 h 2591280"/>
                <a:gd name="connsiteX4" fmla="*/ 0 w 5109556"/>
                <a:gd name="connsiteY4" fmla="*/ 0 h 2591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09556" h="2591280">
                  <a:moveTo>
                    <a:pt x="0" y="0"/>
                  </a:moveTo>
                  <a:lnTo>
                    <a:pt x="5109556" y="0"/>
                  </a:lnTo>
                  <a:lnTo>
                    <a:pt x="5109556" y="2591280"/>
                  </a:lnTo>
                  <a:lnTo>
                    <a:pt x="0" y="2591280"/>
                  </a:lnTo>
                  <a:lnTo>
                    <a:pt x="0" y="0"/>
                  </a:lnTo>
                  <a:close/>
                </a:path>
              </a:pathLst>
            </a:custGeom>
            <a:no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28016" tIns="128016" rIns="170688" bIns="192024" numCol="1" spcCol="1270" anchor="t" anchorCtr="0">
              <a:noAutofit/>
            </a:bodyPr>
            <a:lstStyle/>
            <a:p>
              <a:pPr marL="0" lvl="1" indent="0" algn="l" defTabSz="1066800">
                <a:lnSpc>
                  <a:spcPct val="90000"/>
                </a:lnSpc>
                <a:spcBef>
                  <a:spcPct val="0"/>
                </a:spcBef>
                <a:spcAft>
                  <a:spcPct val="15000"/>
                </a:spcAft>
                <a:buFont typeface="Arial" panose="020B0604020202020204" pitchFamily="34" charset="0"/>
                <a:buChar char="•"/>
              </a:pPr>
              <a:r>
                <a:rPr lang="en-US" sz="2400" kern="1200" dirty="0"/>
                <a:t>Transportation problem to be solved </a:t>
              </a:r>
            </a:p>
            <a:p>
              <a:pPr marL="0" lvl="1" defTabSz="1066800">
                <a:lnSpc>
                  <a:spcPct val="90000"/>
                </a:lnSpc>
                <a:spcBef>
                  <a:spcPct val="0"/>
                </a:spcBef>
                <a:spcAft>
                  <a:spcPct val="15000"/>
                </a:spcAft>
                <a:buFont typeface="Arial" panose="020B0604020202020204" pitchFamily="34" charset="0"/>
                <a:buChar char="•"/>
              </a:pPr>
              <a:r>
                <a:rPr lang="en-US" sz="2400" dirty="0"/>
                <a:t>“What” of the Proposed Action</a:t>
              </a:r>
            </a:p>
            <a:p>
              <a:pPr marL="0" lvl="1" indent="0" algn="l" defTabSz="1066800">
                <a:lnSpc>
                  <a:spcPct val="90000"/>
                </a:lnSpc>
                <a:spcBef>
                  <a:spcPct val="0"/>
                </a:spcBef>
                <a:spcAft>
                  <a:spcPct val="15000"/>
                </a:spcAft>
                <a:buFont typeface="Arial" panose="020B0604020202020204" pitchFamily="34" charset="0"/>
                <a:buChar char="•"/>
              </a:pPr>
              <a:r>
                <a:rPr lang="en-US" sz="2400" dirty="0"/>
                <a:t>O</a:t>
              </a:r>
              <a:r>
                <a:rPr lang="en-US" sz="2400" kern="1200" dirty="0"/>
                <a:t>bjectives of the project</a:t>
              </a:r>
            </a:p>
          </p:txBody>
        </p:sp>
      </p:grpSp>
      <p:grpSp>
        <p:nvGrpSpPr>
          <p:cNvPr id="8" name="Group 7">
            <a:extLst>
              <a:ext uri="{FF2B5EF4-FFF2-40B4-BE49-F238E27FC236}">
                <a16:creationId xmlns:a16="http://schemas.microsoft.com/office/drawing/2014/main" id="{E501A91A-250E-4932-A83A-9A64229D331E}"/>
              </a:ext>
            </a:extLst>
          </p:cNvPr>
          <p:cNvGrpSpPr/>
          <p:nvPr/>
        </p:nvGrpSpPr>
        <p:grpSpPr>
          <a:xfrm>
            <a:off x="6244244" y="1856054"/>
            <a:ext cx="5303520" cy="2139504"/>
            <a:chOff x="838200" y="1856054"/>
            <a:chExt cx="5109556" cy="1992262"/>
          </a:xfrm>
        </p:grpSpPr>
        <p:sp>
          <p:nvSpPr>
            <p:cNvPr id="9" name="Freeform: Shape 8">
              <a:extLst>
                <a:ext uri="{FF2B5EF4-FFF2-40B4-BE49-F238E27FC236}">
                  <a16:creationId xmlns:a16="http://schemas.microsoft.com/office/drawing/2014/main" id="{B3719F2D-DFF3-4DE7-BD25-B0275551DFC7}"/>
                </a:ext>
              </a:extLst>
            </p:cNvPr>
            <p:cNvSpPr/>
            <p:nvPr/>
          </p:nvSpPr>
          <p:spPr>
            <a:xfrm>
              <a:off x="838200" y="1856054"/>
              <a:ext cx="5109556" cy="365760"/>
            </a:xfrm>
            <a:custGeom>
              <a:avLst/>
              <a:gdLst>
                <a:gd name="connsiteX0" fmla="*/ 0 w 5109556"/>
                <a:gd name="connsiteY0" fmla="*/ 0 h 1699200"/>
                <a:gd name="connsiteX1" fmla="*/ 5109556 w 5109556"/>
                <a:gd name="connsiteY1" fmla="*/ 0 h 1699200"/>
                <a:gd name="connsiteX2" fmla="*/ 5109556 w 5109556"/>
                <a:gd name="connsiteY2" fmla="*/ 1699200 h 1699200"/>
                <a:gd name="connsiteX3" fmla="*/ 0 w 5109556"/>
                <a:gd name="connsiteY3" fmla="*/ 1699200 h 1699200"/>
                <a:gd name="connsiteX4" fmla="*/ 0 w 5109556"/>
                <a:gd name="connsiteY4" fmla="*/ 0 h 1699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09556" h="1699200">
                  <a:moveTo>
                    <a:pt x="0" y="0"/>
                  </a:moveTo>
                  <a:lnTo>
                    <a:pt x="5109556" y="0"/>
                  </a:lnTo>
                  <a:lnTo>
                    <a:pt x="5109556" y="1699200"/>
                  </a:lnTo>
                  <a:lnTo>
                    <a:pt x="0" y="1699200"/>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9136" tIns="113792" rIns="199136" bIns="113792" numCol="1" spcCol="1270" anchor="ctr" anchorCtr="0">
              <a:noAutofit/>
            </a:bodyPr>
            <a:lstStyle/>
            <a:p>
              <a:pPr defTabSz="1244600">
                <a:lnSpc>
                  <a:spcPct val="90000"/>
                </a:lnSpc>
                <a:spcBef>
                  <a:spcPct val="0"/>
                </a:spcBef>
                <a:spcAft>
                  <a:spcPct val="35000"/>
                </a:spcAft>
              </a:pPr>
              <a:r>
                <a:rPr lang="en-US" sz="2800" dirty="0"/>
                <a:t>Need </a:t>
              </a:r>
            </a:p>
          </p:txBody>
        </p:sp>
        <p:sp>
          <p:nvSpPr>
            <p:cNvPr id="10" name="Freeform: Shape 9">
              <a:extLst>
                <a:ext uri="{FF2B5EF4-FFF2-40B4-BE49-F238E27FC236}">
                  <a16:creationId xmlns:a16="http://schemas.microsoft.com/office/drawing/2014/main" id="{CBB3D3AD-390B-4D84-8115-C8B073CA44D3}"/>
                </a:ext>
              </a:extLst>
            </p:cNvPr>
            <p:cNvSpPr/>
            <p:nvPr/>
          </p:nvSpPr>
          <p:spPr>
            <a:xfrm>
              <a:off x="838200" y="2230522"/>
              <a:ext cx="5109556" cy="1617794"/>
            </a:xfrm>
            <a:custGeom>
              <a:avLst/>
              <a:gdLst>
                <a:gd name="connsiteX0" fmla="*/ 0 w 5109556"/>
                <a:gd name="connsiteY0" fmla="*/ 0 h 2591280"/>
                <a:gd name="connsiteX1" fmla="*/ 5109556 w 5109556"/>
                <a:gd name="connsiteY1" fmla="*/ 0 h 2591280"/>
                <a:gd name="connsiteX2" fmla="*/ 5109556 w 5109556"/>
                <a:gd name="connsiteY2" fmla="*/ 2591280 h 2591280"/>
                <a:gd name="connsiteX3" fmla="*/ 0 w 5109556"/>
                <a:gd name="connsiteY3" fmla="*/ 2591280 h 2591280"/>
                <a:gd name="connsiteX4" fmla="*/ 0 w 5109556"/>
                <a:gd name="connsiteY4" fmla="*/ 0 h 2591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09556" h="2591280">
                  <a:moveTo>
                    <a:pt x="0" y="0"/>
                  </a:moveTo>
                  <a:lnTo>
                    <a:pt x="5109556" y="0"/>
                  </a:lnTo>
                  <a:lnTo>
                    <a:pt x="5109556" y="2591280"/>
                  </a:lnTo>
                  <a:lnTo>
                    <a:pt x="0" y="2591280"/>
                  </a:lnTo>
                  <a:lnTo>
                    <a:pt x="0" y="0"/>
                  </a:lnTo>
                  <a:close/>
                </a:path>
              </a:pathLst>
            </a:custGeom>
            <a:no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28016" tIns="128016" rIns="170688" bIns="192024" numCol="1" spcCol="1270" anchor="t" anchorCtr="0">
              <a:noAutofit/>
            </a:bodyPr>
            <a:lstStyle/>
            <a:p>
              <a:pPr marL="0" lvl="1" defTabSz="1066800">
                <a:lnSpc>
                  <a:spcPct val="90000"/>
                </a:lnSpc>
                <a:spcBef>
                  <a:spcPct val="0"/>
                </a:spcBef>
                <a:spcAft>
                  <a:spcPct val="15000"/>
                </a:spcAft>
                <a:buFont typeface="Arial" panose="020B0604020202020204" pitchFamily="34" charset="0"/>
                <a:buChar char="•"/>
              </a:pPr>
              <a:r>
                <a:rPr lang="en-US" sz="2400" dirty="0"/>
                <a:t>Data to support the problem (purpose)</a:t>
              </a:r>
            </a:p>
            <a:p>
              <a:pPr marL="0" lvl="1" defTabSz="1066800">
                <a:lnSpc>
                  <a:spcPct val="90000"/>
                </a:lnSpc>
                <a:spcBef>
                  <a:spcPct val="0"/>
                </a:spcBef>
                <a:spcAft>
                  <a:spcPct val="15000"/>
                </a:spcAft>
                <a:buFont typeface="Arial" panose="020B0604020202020204" pitchFamily="34" charset="0"/>
                <a:buChar char="•"/>
              </a:pPr>
              <a:r>
                <a:rPr lang="en-US" sz="2400" dirty="0"/>
                <a:t>“Why” of the project</a:t>
              </a:r>
            </a:p>
            <a:p>
              <a:pPr marL="0" lvl="1" defTabSz="1066800">
                <a:lnSpc>
                  <a:spcPct val="90000"/>
                </a:lnSpc>
                <a:spcBef>
                  <a:spcPct val="0"/>
                </a:spcBef>
                <a:spcAft>
                  <a:spcPct val="15000"/>
                </a:spcAft>
                <a:buFont typeface="Arial" panose="020B0604020202020204" pitchFamily="34" charset="0"/>
                <a:buChar char="•"/>
              </a:pPr>
              <a:r>
                <a:rPr lang="en-US" sz="2400" dirty="0"/>
                <a:t>Evidence a problem exists</a:t>
              </a:r>
            </a:p>
            <a:p>
              <a:pPr marL="0" lvl="1" defTabSz="1066800">
                <a:lnSpc>
                  <a:spcPct val="90000"/>
                </a:lnSpc>
                <a:spcBef>
                  <a:spcPct val="0"/>
                </a:spcBef>
                <a:spcAft>
                  <a:spcPct val="15000"/>
                </a:spcAft>
                <a:buFont typeface="Arial" panose="020B0604020202020204" pitchFamily="34" charset="0"/>
                <a:buChar char="•"/>
              </a:pPr>
              <a:r>
                <a:rPr lang="en-US" sz="2400" kern="1200" dirty="0"/>
                <a:t>Based on </a:t>
              </a:r>
              <a:r>
                <a:rPr lang="en-US" sz="2400" dirty="0"/>
                <a:t>facts and numerical data</a:t>
              </a:r>
              <a:endParaRPr lang="en-US" sz="2400" kern="1200" dirty="0"/>
            </a:p>
          </p:txBody>
        </p:sp>
      </p:grpSp>
      <p:grpSp>
        <p:nvGrpSpPr>
          <p:cNvPr id="14" name="Group 13">
            <a:extLst>
              <a:ext uri="{FF2B5EF4-FFF2-40B4-BE49-F238E27FC236}">
                <a16:creationId xmlns:a16="http://schemas.microsoft.com/office/drawing/2014/main" id="{A0DA034B-1D85-4428-B230-110C4CF87D18}"/>
              </a:ext>
            </a:extLst>
          </p:cNvPr>
          <p:cNvGrpSpPr/>
          <p:nvPr/>
        </p:nvGrpSpPr>
        <p:grpSpPr>
          <a:xfrm>
            <a:off x="838200" y="4444736"/>
            <a:ext cx="10709564" cy="1932708"/>
            <a:chOff x="871451" y="4592782"/>
            <a:chExt cx="10745586" cy="1932708"/>
          </a:xfrm>
        </p:grpSpPr>
        <p:sp>
          <p:nvSpPr>
            <p:cNvPr id="11" name="TextBox 10">
              <a:extLst>
                <a:ext uri="{FF2B5EF4-FFF2-40B4-BE49-F238E27FC236}">
                  <a16:creationId xmlns:a16="http://schemas.microsoft.com/office/drawing/2014/main" id="{E58DE1C9-C8B1-4DD0-9959-F78123BCDE90}"/>
                </a:ext>
              </a:extLst>
            </p:cNvPr>
            <p:cNvSpPr txBox="1"/>
            <p:nvPr/>
          </p:nvSpPr>
          <p:spPr>
            <a:xfrm>
              <a:off x="871451" y="4592782"/>
              <a:ext cx="10745586" cy="369332"/>
            </a:xfrm>
            <a:prstGeom prst="rect">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9136" tIns="113792" rIns="199136" bIns="113792" numCol="1" spcCol="1270" anchor="ctr" anchorCtr="0">
              <a:noAutofit/>
            </a:bodyPr>
            <a:lstStyle>
              <a:defPPr>
                <a:defRPr lang="en-US"/>
              </a:defPPr>
              <a:lvl1pPr lvl="0" indent="0" algn="ctr" defTabSz="1244600">
                <a:lnSpc>
                  <a:spcPct val="90000"/>
                </a:lnSpc>
                <a:spcBef>
                  <a:spcPct val="0"/>
                </a:spcBef>
                <a:spcAft>
                  <a:spcPct val="35000"/>
                </a:spcAft>
                <a:buNone/>
                <a:defRPr sz="2800">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US" dirty="0"/>
                <a:t>Purpose and Need are related</a:t>
              </a:r>
            </a:p>
          </p:txBody>
        </p:sp>
        <p:sp>
          <p:nvSpPr>
            <p:cNvPr id="13" name="TextBox 12">
              <a:extLst>
                <a:ext uri="{FF2B5EF4-FFF2-40B4-BE49-F238E27FC236}">
                  <a16:creationId xmlns:a16="http://schemas.microsoft.com/office/drawing/2014/main" id="{E694F026-FFD8-4FE6-A638-67F5B5897DB5}"/>
                </a:ext>
              </a:extLst>
            </p:cNvPr>
            <p:cNvSpPr txBox="1"/>
            <p:nvPr/>
          </p:nvSpPr>
          <p:spPr>
            <a:xfrm>
              <a:off x="871451" y="4962113"/>
              <a:ext cx="10745586" cy="1563377"/>
            </a:xfrm>
            <a:prstGeom prst="rect">
              <a:avLst/>
            </a:prstGeom>
            <a:no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28016" tIns="128016" rIns="170688" bIns="192024" numCol="1" spcCol="1270" anchor="t" anchorCtr="0">
              <a:noAutofit/>
            </a:bodyPr>
            <a:lstStyle>
              <a:defPPr>
                <a:defRPr lang="en-US"/>
              </a:defPPr>
              <a:lvl1pPr>
                <a:defRPr>
                  <a:solidFill>
                    <a:schemeClr val="dk1">
                      <a:hueOff val="0"/>
                      <a:satOff val="0"/>
                      <a:lumOff val="0"/>
                      <a:alphaOff val="0"/>
                    </a:schemeClr>
                  </a:solidFill>
                </a:defRPr>
              </a:lvl1pPr>
              <a:lvl2pPr marL="0" lvl="1" defTabSz="1066800">
                <a:lnSpc>
                  <a:spcPct val="90000"/>
                </a:lnSpc>
                <a:spcBef>
                  <a:spcPct val="0"/>
                </a:spcBef>
                <a:spcAft>
                  <a:spcPct val="15000"/>
                </a:spcAft>
                <a:buFont typeface="Arial" panose="020B0604020202020204" pitchFamily="34" charset="0"/>
                <a:buChar char="•"/>
                <a:defRPr sz="2400">
                  <a:solidFill>
                    <a:schemeClr val="dk1">
                      <a:hueOff val="0"/>
                      <a:satOff val="0"/>
                      <a:lumOff val="0"/>
                      <a:alphaOff val="0"/>
                    </a:schemeClr>
                  </a:solidFill>
                </a:defRPr>
              </a:lvl2pPr>
              <a:lvl3pPr>
                <a:defRPr>
                  <a:solidFill>
                    <a:schemeClr val="dk1">
                      <a:hueOff val="0"/>
                      <a:satOff val="0"/>
                      <a:lumOff val="0"/>
                      <a:alphaOff val="0"/>
                    </a:schemeClr>
                  </a:solidFill>
                </a:defRPr>
              </a:lvl3pPr>
              <a:lvl4pPr>
                <a:defRPr>
                  <a:solidFill>
                    <a:schemeClr val="dk1">
                      <a:hueOff val="0"/>
                      <a:satOff val="0"/>
                      <a:lumOff val="0"/>
                      <a:alphaOff val="0"/>
                    </a:schemeClr>
                  </a:solidFill>
                </a:defRPr>
              </a:lvl4pPr>
              <a:lvl5pPr>
                <a:defRPr>
                  <a:solidFill>
                    <a:schemeClr val="dk1">
                      <a:hueOff val="0"/>
                      <a:satOff val="0"/>
                      <a:lumOff val="0"/>
                      <a:alphaOff val="0"/>
                    </a:schemeClr>
                  </a:solidFill>
                </a:defRPr>
              </a:lvl5pPr>
              <a:lvl6pPr>
                <a:defRPr>
                  <a:solidFill>
                    <a:schemeClr val="dk1">
                      <a:hueOff val="0"/>
                      <a:satOff val="0"/>
                      <a:lumOff val="0"/>
                      <a:alphaOff val="0"/>
                    </a:schemeClr>
                  </a:solidFill>
                </a:defRPr>
              </a:lvl6pPr>
              <a:lvl7pPr>
                <a:defRPr>
                  <a:solidFill>
                    <a:schemeClr val="dk1">
                      <a:hueOff val="0"/>
                      <a:satOff val="0"/>
                      <a:lumOff val="0"/>
                      <a:alphaOff val="0"/>
                    </a:schemeClr>
                  </a:solidFill>
                </a:defRPr>
              </a:lvl7pPr>
              <a:lvl8pPr>
                <a:defRPr>
                  <a:solidFill>
                    <a:schemeClr val="dk1">
                      <a:hueOff val="0"/>
                      <a:satOff val="0"/>
                      <a:lumOff val="0"/>
                      <a:alphaOff val="0"/>
                    </a:schemeClr>
                  </a:solidFill>
                </a:defRPr>
              </a:lvl8pPr>
              <a:lvl9pPr>
                <a:defRPr>
                  <a:solidFill>
                    <a:schemeClr val="dk1">
                      <a:hueOff val="0"/>
                      <a:satOff val="0"/>
                      <a:lumOff val="0"/>
                      <a:alphaOff val="0"/>
                    </a:schemeClr>
                  </a:solidFill>
                </a:defRPr>
              </a:lvl9pPr>
            </a:lstStyle>
            <a:p>
              <a:r>
                <a:rPr lang="en-US" sz="2400" dirty="0"/>
                <a:t> If the purpose statement is based on </a:t>
              </a:r>
              <a:r>
                <a:rPr lang="en-US" sz="2400" u="sng" dirty="0"/>
                <a:t>safety improvements</a:t>
              </a:r>
              <a:r>
                <a:rPr lang="en-US" sz="2400" dirty="0"/>
                <a:t>, the need statement should support the assertion that there is (existing) or will be (future) </a:t>
              </a:r>
              <a:r>
                <a:rPr lang="en-US" sz="2400" u="sng" dirty="0"/>
                <a:t>safety problem</a:t>
              </a:r>
              <a:r>
                <a:rPr lang="en-US" sz="2400" dirty="0"/>
                <a:t> to be corrected</a:t>
              </a:r>
            </a:p>
          </p:txBody>
        </p:sp>
      </p:grpSp>
    </p:spTree>
    <p:extLst>
      <p:ext uri="{BB962C8B-B14F-4D97-AF65-F5344CB8AC3E}">
        <p14:creationId xmlns:p14="http://schemas.microsoft.com/office/powerpoint/2010/main" val="3409837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14649-4749-41B9-9658-70A32002249B}"/>
              </a:ext>
            </a:extLst>
          </p:cNvPr>
          <p:cNvSpPr>
            <a:spLocks noGrp="1"/>
          </p:cNvSpPr>
          <p:nvPr>
            <p:ph type="title"/>
          </p:nvPr>
        </p:nvSpPr>
        <p:spPr>
          <a:xfrm>
            <a:off x="838200" y="365125"/>
            <a:ext cx="10515600" cy="1325563"/>
          </a:xfrm>
        </p:spPr>
        <p:txBody>
          <a:bodyPr/>
          <a:lstStyle/>
          <a:p>
            <a:r>
              <a:rPr lang="en-US" dirty="0"/>
              <a:t>Purpose and Need is Not…</a:t>
            </a:r>
          </a:p>
        </p:txBody>
      </p:sp>
      <p:sp>
        <p:nvSpPr>
          <p:cNvPr id="4" name="Freeform: Shape 3">
            <a:extLst>
              <a:ext uri="{FF2B5EF4-FFF2-40B4-BE49-F238E27FC236}">
                <a16:creationId xmlns:a16="http://schemas.microsoft.com/office/drawing/2014/main" id="{D21B8266-9A01-44A5-90E4-1C2E89289952}"/>
              </a:ext>
            </a:extLst>
          </p:cNvPr>
          <p:cNvSpPr/>
          <p:nvPr/>
        </p:nvSpPr>
        <p:spPr>
          <a:xfrm>
            <a:off x="843886" y="1905335"/>
            <a:ext cx="4957389" cy="720000"/>
          </a:xfrm>
          <a:custGeom>
            <a:avLst/>
            <a:gdLst>
              <a:gd name="connsiteX0" fmla="*/ 0 w 4957389"/>
              <a:gd name="connsiteY0" fmla="*/ 0 h 720000"/>
              <a:gd name="connsiteX1" fmla="*/ 4957389 w 4957389"/>
              <a:gd name="connsiteY1" fmla="*/ 0 h 720000"/>
              <a:gd name="connsiteX2" fmla="*/ 4957389 w 4957389"/>
              <a:gd name="connsiteY2" fmla="*/ 720000 h 720000"/>
              <a:gd name="connsiteX3" fmla="*/ 0 w 4957389"/>
              <a:gd name="connsiteY3" fmla="*/ 720000 h 720000"/>
              <a:gd name="connsiteX4" fmla="*/ 0 w 4957389"/>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57389" h="720000">
                <a:moveTo>
                  <a:pt x="0" y="0"/>
                </a:moveTo>
                <a:lnTo>
                  <a:pt x="4957389" y="0"/>
                </a:lnTo>
                <a:lnTo>
                  <a:pt x="4957389" y="720000"/>
                </a:lnTo>
                <a:lnTo>
                  <a:pt x="0" y="720000"/>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7800" tIns="101600" rIns="177800" bIns="101600" numCol="1" spcCol="1270" anchor="ctr" anchorCtr="0">
            <a:noAutofit/>
          </a:bodyPr>
          <a:lstStyle/>
          <a:p>
            <a:pPr marL="0" lvl="0" indent="0" algn="ctr" defTabSz="1111250">
              <a:lnSpc>
                <a:spcPct val="90000"/>
              </a:lnSpc>
              <a:spcBef>
                <a:spcPct val="0"/>
              </a:spcBef>
              <a:spcAft>
                <a:spcPct val="35000"/>
              </a:spcAft>
              <a:buNone/>
            </a:pPr>
            <a:r>
              <a:rPr lang="en-US" sz="2500" kern="1200"/>
              <a:t>A statement of solution</a:t>
            </a:r>
          </a:p>
        </p:txBody>
      </p:sp>
      <p:sp>
        <p:nvSpPr>
          <p:cNvPr id="6" name="Freeform: Shape 5">
            <a:extLst>
              <a:ext uri="{FF2B5EF4-FFF2-40B4-BE49-F238E27FC236}">
                <a16:creationId xmlns:a16="http://schemas.microsoft.com/office/drawing/2014/main" id="{1FBA4A53-10CA-44F1-905F-CE2BD0F2E6D9}"/>
              </a:ext>
            </a:extLst>
          </p:cNvPr>
          <p:cNvSpPr/>
          <p:nvPr/>
        </p:nvSpPr>
        <p:spPr>
          <a:xfrm>
            <a:off x="843886" y="2625335"/>
            <a:ext cx="4957389" cy="4152951"/>
          </a:xfrm>
          <a:custGeom>
            <a:avLst/>
            <a:gdLst>
              <a:gd name="connsiteX0" fmla="*/ 0 w 4957389"/>
              <a:gd name="connsiteY0" fmla="*/ 0 h 4152951"/>
              <a:gd name="connsiteX1" fmla="*/ 4957389 w 4957389"/>
              <a:gd name="connsiteY1" fmla="*/ 0 h 4152951"/>
              <a:gd name="connsiteX2" fmla="*/ 4957389 w 4957389"/>
              <a:gd name="connsiteY2" fmla="*/ 4152951 h 4152951"/>
              <a:gd name="connsiteX3" fmla="*/ 0 w 4957389"/>
              <a:gd name="connsiteY3" fmla="*/ 4152951 h 4152951"/>
              <a:gd name="connsiteX4" fmla="*/ 0 w 4957389"/>
              <a:gd name="connsiteY4" fmla="*/ 0 h 41529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57389" h="4152951">
                <a:moveTo>
                  <a:pt x="0" y="0"/>
                </a:moveTo>
                <a:lnTo>
                  <a:pt x="4957389" y="0"/>
                </a:lnTo>
                <a:lnTo>
                  <a:pt x="4957389" y="4152951"/>
                </a:lnTo>
                <a:lnTo>
                  <a:pt x="0" y="4152951"/>
                </a:lnTo>
                <a:lnTo>
                  <a:pt x="0" y="0"/>
                </a:lnTo>
                <a:close/>
              </a:path>
            </a:pathLst>
          </a:custGeom>
          <a:noFill/>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33350" tIns="133350" rIns="177800" bIns="200025" numCol="1" spcCol="1270" anchor="t" anchorCtr="0">
            <a:noAutofit/>
          </a:bodyPr>
          <a:lstStyle/>
          <a:p>
            <a:pPr marL="0" lvl="1" indent="0" algn="l" defTabSz="1111250">
              <a:lnSpc>
                <a:spcPct val="90000"/>
              </a:lnSpc>
              <a:spcBef>
                <a:spcPct val="0"/>
              </a:spcBef>
              <a:spcAft>
                <a:spcPct val="15000"/>
              </a:spcAft>
              <a:buNone/>
            </a:pPr>
            <a:r>
              <a:rPr lang="en-US" sz="2500" kern="1200" dirty="0"/>
              <a:t>The purpose of the project is to build a bypass</a:t>
            </a:r>
          </a:p>
          <a:p>
            <a:pPr marL="0" lvl="1" indent="0" algn="l" defTabSz="1111250">
              <a:lnSpc>
                <a:spcPct val="90000"/>
              </a:lnSpc>
              <a:spcBef>
                <a:spcPct val="0"/>
              </a:spcBef>
              <a:spcAft>
                <a:spcPct val="15000"/>
              </a:spcAft>
              <a:buNone/>
            </a:pPr>
            <a:endParaRPr lang="en-US" sz="2500" kern="1200" dirty="0"/>
          </a:p>
          <a:p>
            <a:pPr marL="0" lvl="1" indent="0" algn="l" defTabSz="1111250">
              <a:lnSpc>
                <a:spcPct val="90000"/>
              </a:lnSpc>
              <a:spcBef>
                <a:spcPct val="0"/>
              </a:spcBef>
              <a:spcAft>
                <a:spcPct val="15000"/>
              </a:spcAft>
              <a:buNone/>
            </a:pPr>
            <a:r>
              <a:rPr lang="en-US" sz="2500" kern="1200" dirty="0"/>
              <a:t>The purpose of the project is to widen  corridor to a four-lane facility</a:t>
            </a:r>
          </a:p>
          <a:p>
            <a:pPr marL="0" lvl="1" indent="0" algn="l" defTabSz="1111250">
              <a:lnSpc>
                <a:spcPct val="90000"/>
              </a:lnSpc>
              <a:spcBef>
                <a:spcPct val="0"/>
              </a:spcBef>
              <a:spcAft>
                <a:spcPct val="15000"/>
              </a:spcAft>
              <a:buNone/>
            </a:pPr>
            <a:endParaRPr lang="en-US" sz="2500" kern="1200" dirty="0"/>
          </a:p>
          <a:p>
            <a:pPr marL="0" lvl="1" indent="0" algn="l" defTabSz="1111250">
              <a:lnSpc>
                <a:spcPct val="90000"/>
              </a:lnSpc>
              <a:spcBef>
                <a:spcPct val="0"/>
              </a:spcBef>
              <a:spcAft>
                <a:spcPct val="15000"/>
              </a:spcAft>
              <a:buNone/>
            </a:pPr>
            <a:r>
              <a:rPr lang="en-US" sz="2500" kern="1200" dirty="0"/>
              <a:t>The purpose is to promote growth/economic development</a:t>
            </a:r>
          </a:p>
        </p:txBody>
      </p:sp>
      <p:grpSp>
        <p:nvGrpSpPr>
          <p:cNvPr id="9" name="Group 8">
            <a:extLst>
              <a:ext uri="{FF2B5EF4-FFF2-40B4-BE49-F238E27FC236}">
                <a16:creationId xmlns:a16="http://schemas.microsoft.com/office/drawing/2014/main" id="{B1EA761C-5802-46B0-BF8C-70ABF62911EC}"/>
              </a:ext>
            </a:extLst>
          </p:cNvPr>
          <p:cNvGrpSpPr/>
          <p:nvPr/>
        </p:nvGrpSpPr>
        <p:grpSpPr>
          <a:xfrm>
            <a:off x="6390724" y="1905335"/>
            <a:ext cx="4957389" cy="4872951"/>
            <a:chOff x="6390724" y="1905335"/>
            <a:chExt cx="4957389" cy="4872951"/>
          </a:xfrm>
        </p:grpSpPr>
        <p:sp>
          <p:nvSpPr>
            <p:cNvPr id="7" name="Freeform: Shape 6">
              <a:extLst>
                <a:ext uri="{FF2B5EF4-FFF2-40B4-BE49-F238E27FC236}">
                  <a16:creationId xmlns:a16="http://schemas.microsoft.com/office/drawing/2014/main" id="{901F2F70-80F2-4D78-BEB8-021361CCE0FE}"/>
                </a:ext>
              </a:extLst>
            </p:cNvPr>
            <p:cNvSpPr/>
            <p:nvPr/>
          </p:nvSpPr>
          <p:spPr>
            <a:xfrm>
              <a:off x="6390724" y="1905335"/>
              <a:ext cx="4957389" cy="720000"/>
            </a:xfrm>
            <a:custGeom>
              <a:avLst/>
              <a:gdLst>
                <a:gd name="connsiteX0" fmla="*/ 0 w 4957389"/>
                <a:gd name="connsiteY0" fmla="*/ 0 h 720000"/>
                <a:gd name="connsiteX1" fmla="*/ 4957389 w 4957389"/>
                <a:gd name="connsiteY1" fmla="*/ 0 h 720000"/>
                <a:gd name="connsiteX2" fmla="*/ 4957389 w 4957389"/>
                <a:gd name="connsiteY2" fmla="*/ 720000 h 720000"/>
                <a:gd name="connsiteX3" fmla="*/ 0 w 4957389"/>
                <a:gd name="connsiteY3" fmla="*/ 720000 h 720000"/>
                <a:gd name="connsiteX4" fmla="*/ 0 w 4957389"/>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57389" h="720000">
                  <a:moveTo>
                    <a:pt x="0" y="0"/>
                  </a:moveTo>
                  <a:lnTo>
                    <a:pt x="4957389" y="0"/>
                  </a:lnTo>
                  <a:lnTo>
                    <a:pt x="4957389" y="720000"/>
                  </a:lnTo>
                  <a:lnTo>
                    <a:pt x="0" y="720000"/>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7800" tIns="101600" rIns="177800" bIns="101600" numCol="1" spcCol="1270" anchor="ctr" anchorCtr="0">
              <a:noAutofit/>
            </a:bodyPr>
            <a:lstStyle/>
            <a:p>
              <a:pPr marL="0" lvl="0" indent="0" algn="ctr" defTabSz="1111250">
                <a:lnSpc>
                  <a:spcPct val="90000"/>
                </a:lnSpc>
                <a:spcBef>
                  <a:spcPct val="0"/>
                </a:spcBef>
                <a:spcAft>
                  <a:spcPct val="35000"/>
                </a:spcAft>
                <a:buNone/>
              </a:pPr>
              <a:r>
                <a:rPr lang="en-US" sz="2500" kern="1200"/>
                <a:t>Project description</a:t>
              </a:r>
            </a:p>
          </p:txBody>
        </p:sp>
        <p:sp>
          <p:nvSpPr>
            <p:cNvPr id="8" name="Freeform: Shape 7">
              <a:extLst>
                <a:ext uri="{FF2B5EF4-FFF2-40B4-BE49-F238E27FC236}">
                  <a16:creationId xmlns:a16="http://schemas.microsoft.com/office/drawing/2014/main" id="{9DDF4061-0C07-43F5-8601-7FB6F780BD3D}"/>
                </a:ext>
              </a:extLst>
            </p:cNvPr>
            <p:cNvSpPr/>
            <p:nvPr/>
          </p:nvSpPr>
          <p:spPr>
            <a:xfrm>
              <a:off x="6390724" y="2625335"/>
              <a:ext cx="4957389" cy="4152951"/>
            </a:xfrm>
            <a:custGeom>
              <a:avLst/>
              <a:gdLst>
                <a:gd name="connsiteX0" fmla="*/ 0 w 4957389"/>
                <a:gd name="connsiteY0" fmla="*/ 0 h 4152951"/>
                <a:gd name="connsiteX1" fmla="*/ 4957389 w 4957389"/>
                <a:gd name="connsiteY1" fmla="*/ 0 h 4152951"/>
                <a:gd name="connsiteX2" fmla="*/ 4957389 w 4957389"/>
                <a:gd name="connsiteY2" fmla="*/ 4152951 h 4152951"/>
                <a:gd name="connsiteX3" fmla="*/ 0 w 4957389"/>
                <a:gd name="connsiteY3" fmla="*/ 4152951 h 4152951"/>
                <a:gd name="connsiteX4" fmla="*/ 0 w 4957389"/>
                <a:gd name="connsiteY4" fmla="*/ 0 h 41529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57389" h="4152951">
                  <a:moveTo>
                    <a:pt x="0" y="0"/>
                  </a:moveTo>
                  <a:lnTo>
                    <a:pt x="4957389" y="0"/>
                  </a:lnTo>
                  <a:lnTo>
                    <a:pt x="4957389" y="4152951"/>
                  </a:lnTo>
                  <a:lnTo>
                    <a:pt x="0" y="4152951"/>
                  </a:lnTo>
                  <a:lnTo>
                    <a:pt x="0" y="0"/>
                  </a:lnTo>
                  <a:close/>
                </a:path>
              </a:pathLst>
            </a:custGeom>
            <a:noFill/>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33350" tIns="133350" rIns="177800" bIns="200025" numCol="1" spcCol="1270" anchor="t" anchorCtr="0">
              <a:noAutofit/>
            </a:bodyPr>
            <a:lstStyle/>
            <a:p>
              <a:pPr marL="0" lvl="1" indent="0" algn="l" defTabSz="1111250">
                <a:lnSpc>
                  <a:spcPct val="90000"/>
                </a:lnSpc>
                <a:spcBef>
                  <a:spcPct val="0"/>
                </a:spcBef>
                <a:spcAft>
                  <a:spcPct val="15000"/>
                </a:spcAft>
                <a:buFontTx/>
                <a:buNone/>
              </a:pPr>
              <a:r>
                <a:rPr lang="en-US" sz="2500" kern="1200" dirty="0"/>
                <a:t>Project description defines the scope and location of the project</a:t>
              </a:r>
            </a:p>
          </p:txBody>
        </p:sp>
      </p:grpSp>
    </p:spTree>
    <p:extLst>
      <p:ext uri="{BB962C8B-B14F-4D97-AF65-F5344CB8AC3E}">
        <p14:creationId xmlns:p14="http://schemas.microsoft.com/office/powerpoint/2010/main" val="389777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E916E-6FD2-4120-8C51-7865D6BC1F6D}"/>
              </a:ext>
            </a:extLst>
          </p:cNvPr>
          <p:cNvSpPr>
            <a:spLocks noGrp="1"/>
          </p:cNvSpPr>
          <p:nvPr>
            <p:ph type="title"/>
          </p:nvPr>
        </p:nvSpPr>
        <p:spPr/>
        <p:txBody>
          <a:bodyPr/>
          <a:lstStyle/>
          <a:p>
            <a:r>
              <a:rPr lang="en-US" b="1" dirty="0"/>
              <a:t>Project Description</a:t>
            </a:r>
          </a:p>
        </p:txBody>
      </p:sp>
      <p:grpSp>
        <p:nvGrpSpPr>
          <p:cNvPr id="7" name="Group 6">
            <a:extLst>
              <a:ext uri="{FF2B5EF4-FFF2-40B4-BE49-F238E27FC236}">
                <a16:creationId xmlns:a16="http://schemas.microsoft.com/office/drawing/2014/main" id="{9C20B53E-272A-45F2-8D3F-FE0E6F56E377}"/>
              </a:ext>
            </a:extLst>
          </p:cNvPr>
          <p:cNvGrpSpPr/>
          <p:nvPr/>
        </p:nvGrpSpPr>
        <p:grpSpPr>
          <a:xfrm>
            <a:off x="838200" y="1852364"/>
            <a:ext cx="5144589" cy="2271145"/>
            <a:chOff x="838200" y="1852364"/>
            <a:chExt cx="10515600" cy="2271145"/>
          </a:xfrm>
        </p:grpSpPr>
        <p:sp>
          <p:nvSpPr>
            <p:cNvPr id="8" name="Freeform: Shape 7">
              <a:extLst>
                <a:ext uri="{FF2B5EF4-FFF2-40B4-BE49-F238E27FC236}">
                  <a16:creationId xmlns:a16="http://schemas.microsoft.com/office/drawing/2014/main" id="{337F6368-A19C-4D49-85AD-759AC7B98B37}"/>
                </a:ext>
              </a:extLst>
            </p:cNvPr>
            <p:cNvSpPr/>
            <p:nvPr/>
          </p:nvSpPr>
          <p:spPr>
            <a:xfrm>
              <a:off x="838200" y="1852364"/>
              <a:ext cx="10515600" cy="551202"/>
            </a:xfrm>
            <a:custGeom>
              <a:avLst/>
              <a:gdLst>
                <a:gd name="connsiteX0" fmla="*/ 0 w 10515600"/>
                <a:gd name="connsiteY0" fmla="*/ 0 h 1036800"/>
                <a:gd name="connsiteX1" fmla="*/ 10515600 w 10515600"/>
                <a:gd name="connsiteY1" fmla="*/ 0 h 1036800"/>
                <a:gd name="connsiteX2" fmla="*/ 10515600 w 10515600"/>
                <a:gd name="connsiteY2" fmla="*/ 1036800 h 1036800"/>
                <a:gd name="connsiteX3" fmla="*/ 0 w 10515600"/>
                <a:gd name="connsiteY3" fmla="*/ 1036800 h 1036800"/>
                <a:gd name="connsiteX4" fmla="*/ 0 w 10515600"/>
                <a:gd name="connsiteY4" fmla="*/ 0 h 1036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036800">
                  <a:moveTo>
                    <a:pt x="0" y="0"/>
                  </a:moveTo>
                  <a:lnTo>
                    <a:pt x="10515600" y="0"/>
                  </a:lnTo>
                  <a:lnTo>
                    <a:pt x="10515600" y="1036800"/>
                  </a:lnTo>
                  <a:lnTo>
                    <a:pt x="0" y="1036800"/>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9136" tIns="113792" rIns="199136" bIns="113792" numCol="1" spcCol="1270" anchor="ctr" anchorCtr="0">
              <a:noAutofit/>
            </a:bodyPr>
            <a:lstStyle/>
            <a:p>
              <a:pPr defTabSz="1244600">
                <a:lnSpc>
                  <a:spcPct val="90000"/>
                </a:lnSpc>
                <a:spcBef>
                  <a:spcPct val="0"/>
                </a:spcBef>
                <a:spcAft>
                  <a:spcPct val="35000"/>
                </a:spcAft>
              </a:pPr>
              <a:r>
                <a:rPr lang="en-US" sz="2800" dirty="0"/>
                <a:t>Contains the following</a:t>
              </a:r>
            </a:p>
          </p:txBody>
        </p:sp>
        <p:sp>
          <p:nvSpPr>
            <p:cNvPr id="9" name="Freeform: Shape 8">
              <a:extLst>
                <a:ext uri="{FF2B5EF4-FFF2-40B4-BE49-F238E27FC236}">
                  <a16:creationId xmlns:a16="http://schemas.microsoft.com/office/drawing/2014/main" id="{666EB5D5-34F6-4CF9-96EB-1598704BB91E}"/>
                </a:ext>
              </a:extLst>
            </p:cNvPr>
            <p:cNvSpPr/>
            <p:nvPr/>
          </p:nvSpPr>
          <p:spPr>
            <a:xfrm>
              <a:off x="838200" y="2400984"/>
              <a:ext cx="10515600" cy="1722525"/>
            </a:xfrm>
            <a:custGeom>
              <a:avLst/>
              <a:gdLst>
                <a:gd name="connsiteX0" fmla="*/ 0 w 10515600"/>
                <a:gd name="connsiteY0" fmla="*/ 0 h 3261059"/>
                <a:gd name="connsiteX1" fmla="*/ 10515600 w 10515600"/>
                <a:gd name="connsiteY1" fmla="*/ 0 h 3261059"/>
                <a:gd name="connsiteX2" fmla="*/ 10515600 w 10515600"/>
                <a:gd name="connsiteY2" fmla="*/ 3261059 h 3261059"/>
                <a:gd name="connsiteX3" fmla="*/ 0 w 10515600"/>
                <a:gd name="connsiteY3" fmla="*/ 3261059 h 3261059"/>
                <a:gd name="connsiteX4" fmla="*/ 0 w 10515600"/>
                <a:gd name="connsiteY4" fmla="*/ 0 h 32610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3261059">
                  <a:moveTo>
                    <a:pt x="0" y="0"/>
                  </a:moveTo>
                  <a:lnTo>
                    <a:pt x="10515600" y="0"/>
                  </a:lnTo>
                  <a:lnTo>
                    <a:pt x="10515600" y="3261059"/>
                  </a:lnTo>
                  <a:lnTo>
                    <a:pt x="0" y="3261059"/>
                  </a:lnTo>
                  <a:lnTo>
                    <a:pt x="0" y="0"/>
                  </a:lnTo>
                  <a:close/>
                </a:path>
              </a:pathLst>
            </a:custGeom>
            <a:no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28016" tIns="128016" rIns="170688" bIns="192024" numCol="1" spcCol="1270" anchor="t" anchorCtr="0">
              <a:noAutofit/>
            </a:bodyPr>
            <a:lstStyle/>
            <a:p>
              <a:pPr marL="0" lvl="1" defTabSz="1066800">
                <a:lnSpc>
                  <a:spcPct val="90000"/>
                </a:lnSpc>
                <a:spcBef>
                  <a:spcPct val="0"/>
                </a:spcBef>
                <a:spcAft>
                  <a:spcPct val="15000"/>
                </a:spcAft>
                <a:buFont typeface="Arial" panose="020B0604020202020204" pitchFamily="34" charset="0"/>
                <a:buChar char="•"/>
              </a:pPr>
              <a:r>
                <a:rPr lang="en-US" sz="2400" dirty="0"/>
                <a:t>Description of the existing facility </a:t>
              </a:r>
            </a:p>
            <a:p>
              <a:pPr marL="0" lvl="1" defTabSz="1066800">
                <a:lnSpc>
                  <a:spcPct val="90000"/>
                </a:lnSpc>
                <a:spcBef>
                  <a:spcPct val="0"/>
                </a:spcBef>
                <a:spcAft>
                  <a:spcPct val="15000"/>
                </a:spcAft>
                <a:buFont typeface="Arial" panose="020B0604020202020204" pitchFamily="34" charset="0"/>
                <a:buChar char="•"/>
              </a:pPr>
              <a:r>
                <a:rPr lang="en-US" sz="2400" dirty="0"/>
                <a:t>Limits of the project</a:t>
              </a:r>
            </a:p>
            <a:p>
              <a:pPr marL="0" lvl="1" defTabSz="1066800">
                <a:lnSpc>
                  <a:spcPct val="90000"/>
                </a:lnSpc>
                <a:spcBef>
                  <a:spcPct val="0"/>
                </a:spcBef>
                <a:spcAft>
                  <a:spcPct val="15000"/>
                </a:spcAft>
                <a:buFont typeface="Arial" panose="020B0604020202020204" pitchFamily="34" charset="0"/>
                <a:buChar char="•"/>
              </a:pPr>
              <a:r>
                <a:rPr lang="en-US" sz="2400" dirty="0"/>
                <a:t>City and County the project is located </a:t>
              </a:r>
            </a:p>
            <a:p>
              <a:pPr marL="0" lvl="1" defTabSz="1066800">
                <a:lnSpc>
                  <a:spcPct val="90000"/>
                </a:lnSpc>
                <a:spcBef>
                  <a:spcPct val="0"/>
                </a:spcBef>
                <a:spcAft>
                  <a:spcPct val="15000"/>
                </a:spcAft>
                <a:buFont typeface="Arial" panose="020B0604020202020204" pitchFamily="34" charset="0"/>
                <a:buChar char="•"/>
              </a:pPr>
              <a:r>
                <a:rPr lang="en-US" sz="2400" dirty="0"/>
                <a:t>Proposed improvements</a:t>
              </a:r>
            </a:p>
          </p:txBody>
        </p:sp>
      </p:grpSp>
      <p:sp>
        <p:nvSpPr>
          <p:cNvPr id="11" name="TextBox 10">
            <a:extLst>
              <a:ext uri="{FF2B5EF4-FFF2-40B4-BE49-F238E27FC236}">
                <a16:creationId xmlns:a16="http://schemas.microsoft.com/office/drawing/2014/main" id="{FA58ACC3-EFFB-4BF9-9B4A-DD38582555C9}"/>
              </a:ext>
            </a:extLst>
          </p:cNvPr>
          <p:cNvSpPr txBox="1"/>
          <p:nvPr/>
        </p:nvSpPr>
        <p:spPr>
          <a:xfrm>
            <a:off x="838200" y="4325211"/>
            <a:ext cx="10709564" cy="369332"/>
          </a:xfrm>
          <a:prstGeom prst="rect">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9136" tIns="113792" rIns="199136" bIns="113792" numCol="1" spcCol="1270" anchor="ctr" anchorCtr="0">
            <a:noAutofit/>
          </a:bodyPr>
          <a:lstStyle>
            <a:defPPr>
              <a:defRPr lang="en-US"/>
            </a:defPPr>
            <a:lvl1pPr lvl="0" indent="0" algn="ctr" defTabSz="1244600">
              <a:lnSpc>
                <a:spcPct val="90000"/>
              </a:lnSpc>
              <a:spcBef>
                <a:spcPct val="0"/>
              </a:spcBef>
              <a:spcAft>
                <a:spcPct val="35000"/>
              </a:spcAft>
              <a:buNone/>
              <a:defRPr sz="2800">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US" dirty="0"/>
              <a:t>Project Description is not Purpose and Need</a:t>
            </a:r>
          </a:p>
        </p:txBody>
      </p:sp>
      <p:sp>
        <p:nvSpPr>
          <p:cNvPr id="13" name="TextBox 12">
            <a:extLst>
              <a:ext uri="{FF2B5EF4-FFF2-40B4-BE49-F238E27FC236}">
                <a16:creationId xmlns:a16="http://schemas.microsoft.com/office/drawing/2014/main" id="{7EF80698-28E5-43DA-9B31-93F9229B7C69}"/>
              </a:ext>
            </a:extLst>
          </p:cNvPr>
          <p:cNvSpPr txBox="1"/>
          <p:nvPr/>
        </p:nvSpPr>
        <p:spPr>
          <a:xfrm>
            <a:off x="838200" y="5230086"/>
            <a:ext cx="10709564" cy="369332"/>
          </a:xfrm>
          <a:prstGeom prst="rect">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9136" tIns="113792" rIns="199136" bIns="113792" numCol="1" spcCol="1270" anchor="ctr" anchorCtr="0">
            <a:noAutofit/>
          </a:bodyPr>
          <a:lstStyle>
            <a:defPPr>
              <a:defRPr lang="en-US"/>
            </a:defPPr>
            <a:lvl1pPr lvl="0" indent="0" algn="ctr" defTabSz="1244600">
              <a:lnSpc>
                <a:spcPct val="90000"/>
              </a:lnSpc>
              <a:spcBef>
                <a:spcPct val="0"/>
              </a:spcBef>
              <a:spcAft>
                <a:spcPct val="35000"/>
              </a:spcAft>
              <a:buNone/>
              <a:defRPr sz="2800">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US" dirty="0"/>
              <a:t>Does the project have logical termini and independent utility?</a:t>
            </a:r>
          </a:p>
        </p:txBody>
      </p:sp>
    </p:spTree>
    <p:extLst>
      <p:ext uri="{BB962C8B-B14F-4D97-AF65-F5344CB8AC3E}">
        <p14:creationId xmlns:p14="http://schemas.microsoft.com/office/powerpoint/2010/main" val="13178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4A099-A1E7-4628-8FCB-995F01C0AE6F}"/>
              </a:ext>
            </a:extLst>
          </p:cNvPr>
          <p:cNvSpPr>
            <a:spLocks noGrp="1"/>
          </p:cNvSpPr>
          <p:nvPr>
            <p:ph type="title"/>
          </p:nvPr>
        </p:nvSpPr>
        <p:spPr/>
        <p:txBody>
          <a:bodyPr/>
          <a:lstStyle/>
          <a:p>
            <a:r>
              <a:rPr lang="en-US" dirty="0"/>
              <a:t>9 Elements of Need</a:t>
            </a:r>
          </a:p>
        </p:txBody>
      </p:sp>
      <p:graphicFrame>
        <p:nvGraphicFramePr>
          <p:cNvPr id="4" name="Content Placeholder 5">
            <a:extLst>
              <a:ext uri="{FF2B5EF4-FFF2-40B4-BE49-F238E27FC236}">
                <a16:creationId xmlns:a16="http://schemas.microsoft.com/office/drawing/2014/main" id="{4758C0CE-8D27-46E2-817E-E7D6D044EB47}"/>
              </a:ext>
            </a:extLst>
          </p:cNvPr>
          <p:cNvGraphicFramePr>
            <a:graphicFrameLocks noGrp="1"/>
          </p:cNvGraphicFramePr>
          <p:nvPr>
            <p:ph idx="1"/>
            <p:extLst>
              <p:ext uri="{D42A27DB-BD31-4B8C-83A1-F6EECF244321}">
                <p14:modId xmlns:p14="http://schemas.microsoft.com/office/powerpoint/2010/main" val="677206297"/>
              </p:ext>
            </p:extLst>
          </p:nvPr>
        </p:nvGraphicFramePr>
        <p:xfrm>
          <a:off x="187138" y="1860234"/>
          <a:ext cx="11817724"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69B204E1-4493-4991-9E0C-EE702E842F7E}"/>
              </a:ext>
            </a:extLst>
          </p:cNvPr>
          <p:cNvSpPr txBox="1"/>
          <p:nvPr/>
        </p:nvSpPr>
        <p:spPr>
          <a:xfrm>
            <a:off x="365312" y="5760720"/>
            <a:ext cx="11639550" cy="830997"/>
          </a:xfrm>
          <a:prstGeom prst="rect">
            <a:avLst/>
          </a:prstGeom>
          <a:gradFill>
            <a:gsLst>
              <a:gs pos="0">
                <a:schemeClr val="bg1"/>
              </a:gs>
              <a:gs pos="100000">
                <a:schemeClr val="accent5">
                  <a:lumMod val="60000"/>
                  <a:lumOff val="40000"/>
                </a:schemeClr>
              </a:gs>
            </a:gsLst>
            <a:lin ang="0" scaled="1"/>
          </a:gradFill>
          <a:ln>
            <a:solidFill>
              <a:schemeClr val="accent5">
                <a:lumMod val="40000"/>
                <a:lumOff val="60000"/>
              </a:schemeClr>
            </a:solidFill>
          </a:ln>
        </p:spPr>
        <p:txBody>
          <a:bodyPr wrap="square" rtlCol="0">
            <a:spAutoFit/>
          </a:bodyPr>
          <a:lstStyle/>
          <a:p>
            <a:r>
              <a:rPr lang="en-US" sz="2400" dirty="0"/>
              <a:t>The transportation planning process should identify many of [these] elements if they contribute to the transportation problems</a:t>
            </a:r>
          </a:p>
        </p:txBody>
      </p:sp>
    </p:spTree>
    <p:extLst>
      <p:ext uri="{BB962C8B-B14F-4D97-AF65-F5344CB8AC3E}">
        <p14:creationId xmlns:p14="http://schemas.microsoft.com/office/powerpoint/2010/main" val="1767076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7E719-37D7-4F12-ADE3-0E0DA0175DC4}"/>
              </a:ext>
            </a:extLst>
          </p:cNvPr>
          <p:cNvSpPr>
            <a:spLocks noGrp="1"/>
          </p:cNvSpPr>
          <p:nvPr>
            <p:ph type="title"/>
          </p:nvPr>
        </p:nvSpPr>
        <p:spPr/>
        <p:txBody>
          <a:bodyPr/>
          <a:lstStyle/>
          <a:p>
            <a:r>
              <a:rPr lang="en-US" dirty="0"/>
              <a:t>9 Elements of Need</a:t>
            </a:r>
          </a:p>
        </p:txBody>
      </p:sp>
      <p:grpSp>
        <p:nvGrpSpPr>
          <p:cNvPr id="6" name="Group 5">
            <a:extLst>
              <a:ext uri="{FF2B5EF4-FFF2-40B4-BE49-F238E27FC236}">
                <a16:creationId xmlns:a16="http://schemas.microsoft.com/office/drawing/2014/main" id="{50E7F3FA-B24B-4028-A8F0-A72B6E25DF51}"/>
              </a:ext>
            </a:extLst>
          </p:cNvPr>
          <p:cNvGrpSpPr/>
          <p:nvPr/>
        </p:nvGrpSpPr>
        <p:grpSpPr>
          <a:xfrm>
            <a:off x="542925" y="2134672"/>
            <a:ext cx="4105656" cy="2092880"/>
            <a:chOff x="7754112" y="1506022"/>
            <a:chExt cx="4105656" cy="2092880"/>
          </a:xfrm>
        </p:grpSpPr>
        <p:sp>
          <p:nvSpPr>
            <p:cNvPr id="4" name="TextBox 3">
              <a:extLst>
                <a:ext uri="{FF2B5EF4-FFF2-40B4-BE49-F238E27FC236}">
                  <a16:creationId xmlns:a16="http://schemas.microsoft.com/office/drawing/2014/main" id="{0E3DBD3E-413C-4131-9459-EA4FE2AD5251}"/>
                </a:ext>
              </a:extLst>
            </p:cNvPr>
            <p:cNvSpPr txBox="1"/>
            <p:nvPr/>
          </p:nvSpPr>
          <p:spPr>
            <a:xfrm>
              <a:off x="7754112" y="2029242"/>
              <a:ext cx="4105656" cy="1569660"/>
            </a:xfrm>
            <a:prstGeom prst="rect">
              <a:avLst/>
            </a:prstGeom>
            <a:solidFill>
              <a:schemeClr val="accent5">
                <a:lumMod val="40000"/>
                <a:lumOff val="60000"/>
              </a:schemeClr>
            </a:solidFill>
          </p:spPr>
          <p:txBody>
            <a:bodyPr wrap="square" rtlCol="0">
              <a:spAutoFit/>
            </a:bodyPr>
            <a:lstStyle/>
            <a:p>
              <a:r>
                <a:rPr lang="en-US" sz="2400" dirty="0"/>
                <a:t>Describe the action's history, including measures taken to date, other agencies involved, action spending, schedules</a:t>
              </a:r>
            </a:p>
          </p:txBody>
        </p:sp>
        <p:sp>
          <p:nvSpPr>
            <p:cNvPr id="5" name="TextBox 4">
              <a:extLst>
                <a:ext uri="{FF2B5EF4-FFF2-40B4-BE49-F238E27FC236}">
                  <a16:creationId xmlns:a16="http://schemas.microsoft.com/office/drawing/2014/main" id="{EEA51FF2-5B83-499C-8845-979F612F04A3}"/>
                </a:ext>
              </a:extLst>
            </p:cNvPr>
            <p:cNvSpPr txBox="1"/>
            <p:nvPr/>
          </p:nvSpPr>
          <p:spPr>
            <a:xfrm>
              <a:off x="7754112" y="1506022"/>
              <a:ext cx="4105656" cy="523220"/>
            </a:xfrm>
            <a:prstGeom prst="rect">
              <a:avLst/>
            </a:prstGeom>
            <a:solidFill>
              <a:schemeClr val="accent1"/>
            </a:solidFill>
          </p:spPr>
          <p:txBody>
            <a:bodyPr wrap="square" rtlCol="0">
              <a:spAutoFit/>
            </a:bodyPr>
            <a:lstStyle/>
            <a:p>
              <a:r>
                <a:rPr lang="en-US" sz="2800" dirty="0">
                  <a:solidFill>
                    <a:schemeClr val="bg1"/>
                  </a:solidFill>
                </a:rPr>
                <a:t>Project Status</a:t>
              </a:r>
            </a:p>
          </p:txBody>
        </p:sp>
      </p:grpSp>
      <p:sp>
        <p:nvSpPr>
          <p:cNvPr id="7" name="Rectangle 6">
            <a:extLst>
              <a:ext uri="{FF2B5EF4-FFF2-40B4-BE49-F238E27FC236}">
                <a16:creationId xmlns:a16="http://schemas.microsoft.com/office/drawing/2014/main" id="{858B1075-DE8E-4183-AB50-1ECE67EF602F}"/>
              </a:ext>
            </a:extLst>
          </p:cNvPr>
          <p:cNvSpPr/>
          <p:nvPr/>
        </p:nvSpPr>
        <p:spPr>
          <a:xfrm>
            <a:off x="4876800" y="2134672"/>
            <a:ext cx="7219950" cy="523220"/>
          </a:xfrm>
          <a:prstGeom prst="rect">
            <a:avLst/>
          </a:prstGeom>
          <a:solidFill>
            <a:schemeClr val="accent1">
              <a:lumMod val="20000"/>
              <a:lumOff val="80000"/>
            </a:schemeClr>
          </a:solidFill>
          <a:ln>
            <a:solidFill>
              <a:schemeClr val="accent1"/>
            </a:solidFill>
          </a:ln>
        </p:spPr>
        <p:txBody>
          <a:bodyPr wrap="square" rtlCol="0">
            <a:spAutoFit/>
          </a:bodyPr>
          <a:lstStyle/>
          <a:p>
            <a:r>
              <a:rPr lang="en-US" sz="2800" dirty="0"/>
              <a:t>Project Status should be described in all projects</a:t>
            </a:r>
          </a:p>
        </p:txBody>
      </p:sp>
      <p:sp>
        <p:nvSpPr>
          <p:cNvPr id="8" name="Rectangle 7">
            <a:extLst>
              <a:ext uri="{FF2B5EF4-FFF2-40B4-BE49-F238E27FC236}">
                <a16:creationId xmlns:a16="http://schemas.microsoft.com/office/drawing/2014/main" id="{467B95C2-84A2-4C3C-AA12-DD940F667133}"/>
              </a:ext>
            </a:extLst>
          </p:cNvPr>
          <p:cNvSpPr/>
          <p:nvPr/>
        </p:nvSpPr>
        <p:spPr>
          <a:xfrm>
            <a:off x="3903260" y="4750772"/>
            <a:ext cx="8193490" cy="1384995"/>
          </a:xfrm>
          <a:prstGeom prst="rect">
            <a:avLst/>
          </a:prstGeom>
          <a:solidFill>
            <a:schemeClr val="accent1">
              <a:lumMod val="20000"/>
              <a:lumOff val="80000"/>
            </a:schemeClr>
          </a:solidFill>
          <a:ln>
            <a:solidFill>
              <a:schemeClr val="accent1"/>
            </a:solidFill>
          </a:ln>
        </p:spPr>
        <p:txBody>
          <a:bodyPr wrap="square" rtlCol="0">
            <a:spAutoFit/>
          </a:bodyPr>
          <a:lstStyle/>
          <a:p>
            <a:r>
              <a:rPr lang="en-US" sz="2800" dirty="0"/>
              <a:t>Project Status is NOT Planning Consistency, </a:t>
            </a:r>
          </a:p>
          <a:p>
            <a:r>
              <a:rPr lang="en-US" sz="2800" dirty="0"/>
              <a:t>rather</a:t>
            </a:r>
          </a:p>
          <a:p>
            <a:r>
              <a:rPr lang="en-US" sz="2800" dirty="0"/>
              <a:t>Planning Consistency is a component of Project Status</a:t>
            </a:r>
          </a:p>
        </p:txBody>
      </p:sp>
    </p:spTree>
    <p:extLst>
      <p:ext uri="{BB962C8B-B14F-4D97-AF65-F5344CB8AC3E}">
        <p14:creationId xmlns:p14="http://schemas.microsoft.com/office/powerpoint/2010/main" val="1334329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1416</TotalTime>
  <Words>2267</Words>
  <Application>Microsoft Office PowerPoint</Application>
  <PresentationFormat>Widescreen</PresentationFormat>
  <Paragraphs>176</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Calibri Light</vt:lpstr>
      <vt:lpstr>Office Theme</vt:lpstr>
      <vt:lpstr>Purpose and Need Best Practices</vt:lpstr>
      <vt:lpstr>What We Know about Purpose and Need</vt:lpstr>
      <vt:lpstr>What We Know about Purpose and Need</vt:lpstr>
      <vt:lpstr>What We Know about Purpose and Need</vt:lpstr>
      <vt:lpstr>Purpose and Need</vt:lpstr>
      <vt:lpstr>Purpose and Need is Not…</vt:lpstr>
      <vt:lpstr>Project Description</vt:lpstr>
      <vt:lpstr>9 Elements of Need</vt:lpstr>
      <vt:lpstr>9 Elements of Need</vt:lpstr>
      <vt:lpstr>Commonly Identified Project Needs</vt:lpstr>
      <vt:lpstr>Other Elements of Need</vt:lpstr>
      <vt:lpstr>Primary vs. Secondary Needs</vt:lpstr>
      <vt:lpstr>Primary vs. Secondary P&amp;N</vt:lpstr>
      <vt:lpstr>Primary vs. Secondary P&amp;N</vt:lpstr>
      <vt:lpstr>P&amp;N Application Example</vt:lpstr>
      <vt:lpstr>Purpose and Need Example</vt:lpstr>
      <vt:lpstr>Purpose and Need Example 2</vt:lpstr>
      <vt:lpstr>Purpose and Need Example 2</vt:lpstr>
      <vt:lpstr>Purpose and Need Example 2</vt:lpstr>
      <vt:lpstr>Purpose and Need Example 2</vt:lpstr>
      <vt:lpstr>Example 4</vt:lpstr>
      <vt:lpstr>Example 3</vt:lpstr>
      <vt:lpstr>Take Three!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Purpose and Need Best Practices</dc:title>
  <dc:creator>victor muchuruza</dc:creator>
  <cp:lastModifiedBy>Muchuruza, Victor</cp:lastModifiedBy>
  <cp:revision>43</cp:revision>
  <dcterms:created xsi:type="dcterms:W3CDTF">2018-08-05T22:13:03Z</dcterms:created>
  <dcterms:modified xsi:type="dcterms:W3CDTF">2018-08-10T11:41:52Z</dcterms:modified>
</cp:coreProperties>
</file>