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23" r:id="rId2"/>
    <p:sldMasterId id="2147484135" r:id="rId3"/>
  </p:sldMasterIdLst>
  <p:notesMasterIdLst>
    <p:notesMasterId r:id="rId43"/>
  </p:notesMasterIdLst>
  <p:handoutMasterIdLst>
    <p:handoutMasterId r:id="rId44"/>
  </p:handoutMasterIdLst>
  <p:sldIdLst>
    <p:sldId id="319" r:id="rId4"/>
    <p:sldId id="350" r:id="rId5"/>
    <p:sldId id="352" r:id="rId6"/>
    <p:sldId id="353" r:id="rId7"/>
    <p:sldId id="361" r:id="rId8"/>
    <p:sldId id="354" r:id="rId9"/>
    <p:sldId id="351" r:id="rId10"/>
    <p:sldId id="356" r:id="rId11"/>
    <p:sldId id="355" r:id="rId12"/>
    <p:sldId id="359" r:id="rId13"/>
    <p:sldId id="357" r:id="rId14"/>
    <p:sldId id="362" r:id="rId15"/>
    <p:sldId id="382" r:id="rId16"/>
    <p:sldId id="383" r:id="rId17"/>
    <p:sldId id="384" r:id="rId18"/>
    <p:sldId id="385" r:id="rId19"/>
    <p:sldId id="386" r:id="rId20"/>
    <p:sldId id="387" r:id="rId21"/>
    <p:sldId id="389" r:id="rId22"/>
    <p:sldId id="363" r:id="rId23"/>
    <p:sldId id="364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91" r:id="rId40"/>
    <p:sldId id="381" r:id="rId41"/>
    <p:sldId id="390" r:id="rId42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1F4"/>
    <a:srgbClr val="BBEEF5"/>
    <a:srgbClr val="D29808"/>
    <a:srgbClr val="F5B209"/>
    <a:srgbClr val="FB9D03"/>
    <a:srgbClr val="E38E03"/>
    <a:srgbClr val="2BAB2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2517" autoAdjust="0"/>
  </p:normalViewPr>
  <p:slideViewPr>
    <p:cSldViewPr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j01931\AppData\Local\Microsoft\Windows\Temporary%20Internet%20Files\Content.Outlook\VI8RRSIH\Wildfire%20Work%20dolla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[Wildfire Work dollars.xlsx]Sheet2!PivotTable2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"/>
        <c:dLbl>
          <c:idx val="0"/>
          <c:layout>
            <c:manualLayout>
              <c:x val="-8.5132576709756505E-2"/>
              <c:y val="-2.023498715317311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"/>
        <c:dLbl>
          <c:idx val="0"/>
          <c:layout>
            <c:manualLayout>
              <c:x val="-4.109848530815831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dLbl>
          <c:idx val="0"/>
          <c:layout>
            <c:manualLayout>
              <c:x val="-3.082386398111873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"/>
        <c:dLbl>
          <c:idx val="0"/>
          <c:layout>
            <c:manualLayout>
              <c:x val="-6.8986743195837169E-2"/>
              <c:y val="2.0234987153173118E-3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7"/>
        <c:dLbl>
          <c:idx val="0"/>
          <c:layout>
            <c:manualLayout>
              <c:x val="-1.027462132703957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8"/>
        <c:dLbl>
          <c:idx val="0"/>
          <c:layout>
            <c:manualLayout>
              <c:x val="-6.898674319583716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9"/>
        <c:dLbl>
          <c:idx val="0"/>
          <c:layout>
            <c:manualLayout>
              <c:x val="-4.256628835487826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0"/>
        <c:dLbl>
          <c:idx val="0"/>
          <c:layout>
            <c:manualLayout>
              <c:x val="4.2566288354878253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1"/>
        <c:dLbl>
          <c:idx val="0"/>
          <c:layout>
            <c:manualLayout>
              <c:x val="-2.0549242654079158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2"/>
        <c:dLbl>
          <c:idx val="0"/>
          <c:layout>
            <c:manualLayout>
              <c:x val="-2.201704570079920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3"/>
        <c:dLbl>
          <c:idx val="0"/>
          <c:layout>
            <c:manualLayout>
              <c:x val="-1.3210227420479458E-2"/>
              <c:y val="-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4"/>
        <c:dLbl>
          <c:idx val="0"/>
          <c:layout>
            <c:manualLayout>
              <c:x val="-1.3210227420479458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5"/>
        <c:dLbl>
          <c:idx val="0"/>
          <c:layout>
            <c:manualLayout>
              <c:x val="-5.8712121868797597E-3"/>
              <c:y val="-2.83289820144422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6"/>
        <c:dLbl>
          <c:idx val="0"/>
          <c:layout>
            <c:manualLayout>
              <c:x val="-1.9081439607359217E-2"/>
              <c:y val="-2.2258485868490427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7"/>
        <c:dLbl>
          <c:idx val="0"/>
          <c:layout>
            <c:manualLayout>
              <c:x val="-2.6420454840958917E-2"/>
              <c:y val="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8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9"/>
        <c:dLbl>
          <c:idx val="0"/>
          <c:layout>
            <c:manualLayout>
              <c:x val="4.2566288354878253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0"/>
        <c:dLbl>
          <c:idx val="0"/>
          <c:layout>
            <c:manualLayout>
              <c:x val="-6.898674319583716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1"/>
        <c:dLbl>
          <c:idx val="0"/>
          <c:layout>
            <c:manualLayout>
              <c:x val="-2.6420454840958917E-2"/>
              <c:y val="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2"/>
        <c:dLbl>
          <c:idx val="0"/>
          <c:layout>
            <c:manualLayout>
              <c:x val="-5.8712121868797597E-3"/>
              <c:y val="-2.83289820144422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3"/>
        <c:dLbl>
          <c:idx val="0"/>
          <c:layout>
            <c:manualLayout>
              <c:x val="-1.027462132703957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4"/>
        <c:dLbl>
          <c:idx val="0"/>
          <c:layout>
            <c:manualLayout>
              <c:x val="-1.3210227420479458E-2"/>
              <c:y val="-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5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6"/>
        <c:dLbl>
          <c:idx val="0"/>
          <c:layout>
            <c:manualLayout>
              <c:x val="-4.256628835487826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7"/>
        <c:dLbl>
          <c:idx val="0"/>
          <c:layout>
            <c:manualLayout>
              <c:x val="-1.9081439607359217E-2"/>
              <c:y val="-2.2258485868490427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8"/>
        <c:dLbl>
          <c:idx val="0"/>
          <c:layout>
            <c:manualLayout>
              <c:x val="-8.5132576709756505E-2"/>
              <c:y val="-2.023498715317311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9"/>
        <c:dLbl>
          <c:idx val="0"/>
          <c:layout>
            <c:manualLayout>
              <c:x val="-4.109848530815831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0"/>
        <c:dLbl>
          <c:idx val="0"/>
          <c:layout>
            <c:manualLayout>
              <c:x val="-3.082386398111873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1"/>
        <c:dLbl>
          <c:idx val="0"/>
          <c:layout>
            <c:manualLayout>
              <c:x val="-6.8986743195837169E-2"/>
              <c:y val="2.0234987153173118E-3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2"/>
        <c:dLbl>
          <c:idx val="0"/>
          <c:layout>
            <c:manualLayout>
              <c:x val="-2.0549242654079158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3"/>
        <c:dLbl>
          <c:idx val="0"/>
          <c:layout>
            <c:manualLayout>
              <c:x val="-2.201704570079920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4"/>
        <c:dLbl>
          <c:idx val="0"/>
          <c:layout>
            <c:manualLayout>
              <c:x val="-1.3210227420479458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5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6"/>
        <c:dLbl>
          <c:idx val="0"/>
          <c:layout>
            <c:manualLayout>
              <c:x val="4.2566288354878253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7"/>
        <c:dLbl>
          <c:idx val="0"/>
          <c:layout>
            <c:manualLayout>
              <c:x val="-6.898674319583716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8"/>
        <c:dLbl>
          <c:idx val="0"/>
          <c:layout>
            <c:manualLayout>
              <c:x val="-2.6420454840958917E-2"/>
              <c:y val="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9"/>
        <c:dLbl>
          <c:idx val="0"/>
          <c:layout>
            <c:manualLayout>
              <c:x val="-5.8712121868797597E-3"/>
              <c:y val="-2.83289820144422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0"/>
        <c:dLbl>
          <c:idx val="0"/>
          <c:layout>
            <c:manualLayout>
              <c:x val="-1.027462132703957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1"/>
        <c:dLbl>
          <c:idx val="0"/>
          <c:layout>
            <c:manualLayout>
              <c:x val="-1.3210227420479458E-2"/>
              <c:y val="-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2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3"/>
        <c:dLbl>
          <c:idx val="0"/>
          <c:layout>
            <c:manualLayout>
              <c:x val="-4.256628835487826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4"/>
        <c:dLbl>
          <c:idx val="0"/>
          <c:layout>
            <c:manualLayout>
              <c:x val="-1.9081439607359217E-2"/>
              <c:y val="-2.2258485868490427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5"/>
        <c:dLbl>
          <c:idx val="0"/>
          <c:layout>
            <c:manualLayout>
              <c:x val="-8.5132576709756505E-2"/>
              <c:y val="-2.023498715317311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6"/>
        <c:dLbl>
          <c:idx val="0"/>
          <c:layout>
            <c:manualLayout>
              <c:x val="-4.109848530815831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7"/>
        <c:dLbl>
          <c:idx val="0"/>
          <c:layout>
            <c:manualLayout>
              <c:x val="-3.082386398111873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8"/>
        <c:dLbl>
          <c:idx val="0"/>
          <c:layout>
            <c:manualLayout>
              <c:x val="-6.8986743195837169E-2"/>
              <c:y val="2.0234987153173118E-3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9"/>
        <c:dLbl>
          <c:idx val="0"/>
          <c:layout>
            <c:manualLayout>
              <c:x val="-2.0549242654079158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0"/>
        <c:dLbl>
          <c:idx val="0"/>
          <c:layout>
            <c:manualLayout>
              <c:x val="-2.201704570079920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1"/>
        <c:dLbl>
          <c:idx val="0"/>
          <c:layout>
            <c:manualLayout>
              <c:x val="-1.3210227420479458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2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3"/>
        <c:dLbl>
          <c:idx val="0"/>
          <c:layout>
            <c:manualLayout>
              <c:x val="4.2566288354878253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4"/>
        <c:dLbl>
          <c:idx val="0"/>
          <c:layout>
            <c:manualLayout>
              <c:x val="-6.898674319583716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5"/>
        <c:dLbl>
          <c:idx val="0"/>
          <c:layout>
            <c:manualLayout>
              <c:x val="-2.6420454840958917E-2"/>
              <c:y val="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6"/>
        <c:dLbl>
          <c:idx val="0"/>
          <c:layout>
            <c:manualLayout>
              <c:x val="-5.8712121868797597E-3"/>
              <c:y val="-2.83289820144422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7"/>
        <c:dLbl>
          <c:idx val="0"/>
          <c:layout>
            <c:manualLayout>
              <c:x val="-1.0274621327039579E-2"/>
              <c:y val="-2.6305483299125052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8"/>
        <c:dLbl>
          <c:idx val="0"/>
          <c:layout>
            <c:manualLayout>
              <c:x val="-1.3210227420479458E-2"/>
              <c:y val="-2.428198458380774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9"/>
        <c:marker>
          <c:symbol val="none"/>
        </c:marker>
        <c:dLbl>
          <c:idx val="0"/>
          <c:numFmt formatCode="_(&quot;$&quot;* #,##0_);_(&quot;$&quot;* \(#,##0\);_(&quot;$&quot;* &quot;-&quot;_);_(@_)" sourceLinked="0"/>
          <c:spPr/>
          <c:txPr>
            <a:bodyPr/>
            <a:lstStyle/>
            <a:p>
              <a:pPr>
                <a:defRPr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0"/>
        <c:dLbl>
          <c:idx val="0"/>
          <c:layout>
            <c:manualLayout>
              <c:x val="-4.256628835487826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1"/>
        <c:dLbl>
          <c:idx val="0"/>
          <c:layout>
            <c:manualLayout>
              <c:x val="-1.9081439607359217E-2"/>
              <c:y val="-2.2258485868490427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2"/>
        <c:dLbl>
          <c:idx val="0"/>
          <c:layout>
            <c:manualLayout>
              <c:x val="-8.5132576709756505E-2"/>
              <c:y val="-2.023498715317311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3"/>
        <c:dLbl>
          <c:idx val="0"/>
          <c:layout>
            <c:manualLayout>
              <c:x val="-4.109848530815831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4"/>
        <c:dLbl>
          <c:idx val="0"/>
          <c:layout>
            <c:manualLayout>
              <c:x val="-3.0823863981118735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5"/>
        <c:dLbl>
          <c:idx val="0"/>
          <c:layout>
            <c:manualLayout>
              <c:x val="-6.8986743195837169E-2"/>
              <c:y val="2.0234987153173118E-3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6"/>
        <c:dLbl>
          <c:idx val="0"/>
          <c:layout>
            <c:manualLayout>
              <c:x val="-2.0549242654079158E-2"/>
              <c:y val="-2.8328982014442363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7"/>
        <c:dLbl>
          <c:idx val="0"/>
          <c:layout>
            <c:manualLayout>
              <c:x val="-2.2017045700799206E-2"/>
              <c:y val="-3.2375979445076988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8"/>
        <c:dLbl>
          <c:idx val="0"/>
          <c:layout>
            <c:manualLayout>
              <c:x val="-1.3210227420479458E-2"/>
              <c:y val="-1.8211488437855805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7.8103071441441532E-2"/>
          <c:y val="6.2489782924793721E-2"/>
          <c:w val="0.90663119899745581"/>
          <c:h val="0.78494749578490874"/>
        </c:manualLayout>
      </c:layout>
      <c:lineChart>
        <c:grouping val="standard"/>
        <c:varyColors val="0"/>
        <c:ser>
          <c:idx val="0"/>
          <c:order val="0"/>
          <c:tx>
            <c:strRef>
              <c:f>Sheet2!$B$4:$B$5</c:f>
              <c:strCache>
                <c:ptCount val="1"/>
                <c:pt idx="0">
                  <c:v>Sum of Labor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4.2566288354878253E-2"/>
                  <c:y val="-1.8211488437855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986743195837169E-2"/>
                  <c:y val="-2.6305483299125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420454840958917E-2"/>
                  <c:y val="2.428198458380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8712121868797597E-3"/>
                  <c:y val="-2.832898201444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0274621327039579E-2"/>
                  <c:y val="-2.6305483299125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3210227420479458E-2"/>
                  <c:y val="-2.428198458380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_);_(@_)" sourceLinked="0"/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Sheet2!$A$6:$A$16</c:f>
              <c:strCache>
                <c:ptCount val="10"/>
                <c:pt idx="0">
                  <c:v>11/27/2016</c:v>
                </c:pt>
                <c:pt idx="1">
                  <c:v>11/28/2016</c:v>
                </c:pt>
                <c:pt idx="2">
                  <c:v>11/29/2016</c:v>
                </c:pt>
                <c:pt idx="3">
                  <c:v>11/30/2016</c:v>
                </c:pt>
                <c:pt idx="4">
                  <c:v>12/1/2016</c:v>
                </c:pt>
                <c:pt idx="5">
                  <c:v>12/2/2016</c:v>
                </c:pt>
                <c:pt idx="6">
                  <c:v>12/3/2016</c:v>
                </c:pt>
                <c:pt idx="7">
                  <c:v>12/4/2016</c:v>
                </c:pt>
                <c:pt idx="8">
                  <c:v>12/5/2016</c:v>
                </c:pt>
                <c:pt idx="9">
                  <c:v>12/6/2016</c:v>
                </c:pt>
              </c:strCache>
            </c:strRef>
          </c:cat>
          <c:val>
            <c:numRef>
              <c:f>Sheet2!$B$6:$B$16</c:f>
              <c:numCache>
                <c:formatCode>General</c:formatCode>
                <c:ptCount val="10"/>
                <c:pt idx="0">
                  <c:v>0</c:v>
                </c:pt>
                <c:pt idx="1">
                  <c:v>5076</c:v>
                </c:pt>
                <c:pt idx="2">
                  <c:v>31896</c:v>
                </c:pt>
                <c:pt idx="3">
                  <c:v>23003</c:v>
                </c:pt>
                <c:pt idx="4">
                  <c:v>30839</c:v>
                </c:pt>
                <c:pt idx="5">
                  <c:v>23801</c:v>
                </c:pt>
                <c:pt idx="6">
                  <c:v>9755</c:v>
                </c:pt>
                <c:pt idx="7">
                  <c:v>7449</c:v>
                </c:pt>
                <c:pt idx="8">
                  <c:v>7294</c:v>
                </c:pt>
                <c:pt idx="9">
                  <c:v>2354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Sheet2!$C$4:$C$5</c:f>
              <c:strCache>
                <c:ptCount val="1"/>
                <c:pt idx="0">
                  <c:v>Sum of Equipment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2566288354878266E-2"/>
                  <c:y val="-3.2375979445076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024026864347865E-2"/>
                  <c:y val="5.0245067262337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081439607359217E-2"/>
                  <c:y val="-2.2258485868490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5132576709756505E-2"/>
                  <c:y val="-2.0234987153173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098485308158315E-2"/>
                  <c:y val="-2.832898201444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823863981118735E-2"/>
                  <c:y val="-2.832898201444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6.8986743195837169E-2"/>
                  <c:y val="2.02349871531731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549242654079158E-2"/>
                  <c:y val="-2.832898201444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017045700799206E-2"/>
                  <c:y val="-3.2375979445076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3210227420479458E-2"/>
                  <c:y val="-1.8211488437855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_(&quot;$&quot;* #,##0_);_(&quot;$&quot;* \(#,##0\);_(&quot;$&quot;* &quot;-&quot;_);_(@_)" sourceLinked="0"/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Sheet2!$A$6:$A$16</c:f>
              <c:strCache>
                <c:ptCount val="10"/>
                <c:pt idx="0">
                  <c:v>11/27/2016</c:v>
                </c:pt>
                <c:pt idx="1">
                  <c:v>11/28/2016</c:v>
                </c:pt>
                <c:pt idx="2">
                  <c:v>11/29/2016</c:v>
                </c:pt>
                <c:pt idx="3">
                  <c:v>11/30/2016</c:v>
                </c:pt>
                <c:pt idx="4">
                  <c:v>12/1/2016</c:v>
                </c:pt>
                <c:pt idx="5">
                  <c:v>12/2/2016</c:v>
                </c:pt>
                <c:pt idx="6">
                  <c:v>12/3/2016</c:v>
                </c:pt>
                <c:pt idx="7">
                  <c:v>12/4/2016</c:v>
                </c:pt>
                <c:pt idx="8">
                  <c:v>12/5/2016</c:v>
                </c:pt>
                <c:pt idx="9">
                  <c:v>12/6/2016</c:v>
                </c:pt>
              </c:strCache>
            </c:strRef>
          </c:cat>
          <c:val>
            <c:numRef>
              <c:f>Sheet2!$C$6:$C$16</c:f>
              <c:numCache>
                <c:formatCode>General</c:formatCode>
                <c:ptCount val="10"/>
                <c:pt idx="0">
                  <c:v>350</c:v>
                </c:pt>
                <c:pt idx="1">
                  <c:v>3098</c:v>
                </c:pt>
                <c:pt idx="2">
                  <c:v>22751</c:v>
                </c:pt>
                <c:pt idx="3">
                  <c:v>10485</c:v>
                </c:pt>
                <c:pt idx="4">
                  <c:v>11051</c:v>
                </c:pt>
                <c:pt idx="5">
                  <c:v>10773</c:v>
                </c:pt>
                <c:pt idx="6">
                  <c:v>2702</c:v>
                </c:pt>
                <c:pt idx="7">
                  <c:v>1341</c:v>
                </c:pt>
                <c:pt idx="8">
                  <c:v>117</c:v>
                </c:pt>
                <c:pt idx="9">
                  <c:v>117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183872"/>
        <c:axId val="79185408"/>
      </c:lineChart>
      <c:catAx>
        <c:axId val="79183872"/>
        <c:scaling>
          <c:orientation val="minMax"/>
        </c:scaling>
        <c:delete val="0"/>
        <c:axPos val="b"/>
        <c:numFmt formatCode="m/d/yy;@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79185408"/>
        <c:crosses val="autoZero"/>
        <c:auto val="1"/>
        <c:lblAlgn val="ctr"/>
        <c:lblOffset val="100"/>
        <c:noMultiLvlLbl val="0"/>
      </c:catAx>
      <c:valAx>
        <c:axId val="79185408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_);_(@_)" sourceLinked="0"/>
        <c:majorTickMark val="out"/>
        <c:minorTickMark val="none"/>
        <c:tickLblPos val="nextTo"/>
        <c:crossAx val="7918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245207131858542"/>
          <c:y val="0.12105397834187186"/>
          <c:w val="0.15424118375659529"/>
          <c:h val="7.2986659967173115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2FD330-BD16-4077-8327-8858E9AFC29F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B10E68-C33D-4C2B-96BB-EDCA2C9A5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52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AD9A94-C632-4EC8-8BCE-803FCED6ED5D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377D28-9DEE-49FD-A7A9-C2EBE9F92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24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F811CE-2E30-4CFD-BD7C-7F993F9B0D8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77D28-9DEE-49FD-A7A9-C2EBE9F92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2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2185990" y="1219200"/>
            <a:ext cx="47720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5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61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990601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5"/>
            <a:ext cx="8763000" cy="4958463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38D1EDC-56B1-4835-A0B2-6312C7492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5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990601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9F76136A-D24A-41C5-B001-9E16580F8C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8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5"/>
            <a:ext cx="4191000" cy="4958463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5"/>
            <a:ext cx="4191000" cy="4958463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D53E7916-D278-4ECB-A8E1-13DA6E2FD2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3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85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174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rgbClr val="E877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8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2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71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A27C13E-E434-4C58-A2CB-962C86F3E31E}" type="datetime1">
              <a:rPr lang="en-US"/>
              <a:pPr>
                <a:defRPr/>
              </a:pPr>
              <a:t>10/23/2017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>
              <a:defRPr/>
            </a:pPr>
            <a:fld id="{3B5B8295-533E-4B77-92F5-071A4938A3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80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1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381000" y="381000"/>
            <a:ext cx="22272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390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17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72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2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55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48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00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12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13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46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90800" y="3875088"/>
            <a:ext cx="6553200" cy="22399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>
            <a:fillRect/>
          </a:stretch>
        </p:blipFill>
        <p:spPr bwMode="auto">
          <a:xfrm>
            <a:off x="152400" y="3767138"/>
            <a:ext cx="25146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2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05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27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17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57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1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84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5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34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0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2" y="6019802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94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4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5"/>
            <a:ext cx="8763000" cy="4958463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CDC4C06-3B34-4F8C-968A-B6F575DDAE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3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990601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5810AA95-4E44-4099-9822-B904CCE8C9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0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990601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4B8ED4EC-7F55-4847-AFBF-D74088FDCE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990601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0B424631-3DDD-4600-AAE2-B7EB6879A3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9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77800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990601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51564"/>
            <a:ext cx="9144000" cy="706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6"/>
          <a:stretch>
            <a:fillRect/>
          </a:stretch>
        </p:blipFill>
        <p:spPr bwMode="auto">
          <a:xfrm>
            <a:off x="41275" y="6151564"/>
            <a:ext cx="1273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75400"/>
            <a:ext cx="2895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375400"/>
            <a:ext cx="2133600" cy="365125"/>
          </a:xfrm>
        </p:spPr>
        <p:txBody>
          <a:bodyPr/>
          <a:lstStyle>
            <a:lvl1pPr>
              <a:defRPr sz="100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DCBB3011-E996-4108-BB95-668A51046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0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F12DA23A-80FE-4C45-8020-C19C881C43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  <p:sldLayoutId id="2147484122" r:id="rId1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8B34D8-26CA-440B-A193-467FBD1C65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BB4BAD-6F2F-483B-AE39-8EEDCF83DF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53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BAE8CC1-EA95-43C5-9CE9-5DE799DAE8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0A6B3F-25E2-47FD-A4A6-041117D685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N6YYFS3lM" TargetMode="External"/><Relationship Id="rId2" Type="http://schemas.openxmlformats.org/officeDocument/2006/relationships/hyperlink" Target="https://www.youtube.com/watch?v=WZr3CPCe8BI&amp;t=71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estel.hagewood@tn.gov" TargetMode="External"/><Relationship Id="rId2" Type="http://schemas.openxmlformats.org/officeDocument/2006/relationships/hyperlink" Target="mailto:jerry.hatcher@tn.gov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715" y="2819400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tx2"/>
                </a:solidFill>
              </a:rPr>
              <a:t>Jerry Hatcher, </a:t>
            </a:r>
            <a:r>
              <a:rPr lang="en-US" dirty="0">
                <a:solidFill>
                  <a:schemeClr val="tx2"/>
                </a:solidFill>
              </a:rPr>
              <a:t>P.E. </a:t>
            </a:r>
            <a:r>
              <a:rPr lang="en-US" dirty="0" smtClean="0">
                <a:solidFill>
                  <a:schemeClr val="tx2"/>
                </a:solidFill>
              </a:rPr>
              <a:t>State Maintenance Engineer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2"/>
                </a:solidFill>
              </a:rPr>
              <a:t>Estel Hagewood, Transportation Manager </a:t>
            </a:r>
            <a:r>
              <a:rPr lang="en-US" dirty="0" smtClean="0">
                <a:solidFill>
                  <a:schemeClr val="tx2"/>
                </a:solidFill>
              </a:rPr>
              <a:t>2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2"/>
                </a:solidFill>
              </a:rPr>
              <a:t>10/24/2017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2" descr="L:\District 18\Gatlinburg Fire Pictures and Videos\Gatlinburg Fire\15219395_10157885900150055_9178491597261096844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9599" r="18525" b="26737"/>
          <a:stretch/>
        </p:blipFill>
        <p:spPr bwMode="auto">
          <a:xfrm>
            <a:off x="2438400" y="3886200"/>
            <a:ext cx="2209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2057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shville I-24 Flooded from Mill Creek with Building Floating in the highway Tennessee -Video by 2mnedolz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17785" r="23443" b="26159"/>
          <a:stretch/>
        </p:blipFill>
        <p:spPr bwMode="auto">
          <a:xfrm>
            <a:off x="6705600" y="38862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8593" y="762000"/>
            <a:ext cx="63014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TDOT’s Strike Force - Response to 2016 Gatlinburg Wildfires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9525000" y="3063360"/>
            <a:ext cx="1371600" cy="29712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Strike Force - Subsistence</a:t>
            </a:r>
            <a:endParaRPr lang="en-US" dirty="0"/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304800" y="1143000"/>
            <a:ext cx="4038600" cy="36576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Sleeping Bags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Cots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Tables and Chairs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Water Containers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Ice Chest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Dry Storage chest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Tarpaulins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Towel and wash cloth sets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000" dirty="0" smtClean="0"/>
              <a:t>Garbage can and bags 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648202" y="1143000"/>
            <a:ext cx="4041775" cy="3951288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Paper goods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Eating utensils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Cooking Equipment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Cooking kit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Cast Iron cook ware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Propane cylinders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Refrigerators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Stoves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400" dirty="0" smtClean="0"/>
              <a:t>Toilets</a:t>
            </a:r>
          </a:p>
          <a:p>
            <a:pPr eaLnBrk="1" hangingPunct="1">
              <a:buFont typeface="Arial" charset="0"/>
              <a:buNone/>
            </a:pPr>
            <a:endParaRPr lang="en-US" altLang="en-US" sz="2400" dirty="0" smtClean="0"/>
          </a:p>
        </p:txBody>
      </p:sp>
      <p:pic>
        <p:nvPicPr>
          <p:cNvPr id="77826" name="Picture 2" descr="https://d2s0f1q6r2lxto.cloudfront.net/pub/ProTips/wp-content/uploads/2016/04/How-to-keep-your-gear-dry-MIX_DRYGEAR_16OUTPROTIP-3270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97400"/>
            <a:ext cx="21336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ttp://www.wvsom.edu/sites/default/files/u16/suppl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43400"/>
            <a:ext cx="3073400" cy="1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Strike Force - </a:t>
            </a:r>
            <a:r>
              <a:rPr lang="en-US" dirty="0"/>
              <a:t>Fuel, Food,  &amp; Water</a:t>
            </a:r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2"/>
            <a:ext cx="4038600" cy="2285999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None/>
            </a:pPr>
            <a:r>
              <a:rPr lang="en-US" altLang="en-US" sz="2600" dirty="0" smtClean="0"/>
              <a:t>           FOOD/WATER</a:t>
            </a:r>
          </a:p>
          <a:p>
            <a:r>
              <a:rPr lang="en-US" altLang="en-US" sz="2600" dirty="0" smtClean="0"/>
              <a:t>Develop a shopping list for your 25 person strike team</a:t>
            </a:r>
          </a:p>
          <a:p>
            <a:r>
              <a:rPr lang="en-US" altLang="en-US" sz="2600" dirty="0" smtClean="0"/>
              <a:t>Pre-determine where these supplies can be purchased (24 hour availability)</a:t>
            </a:r>
          </a:p>
          <a:p>
            <a:r>
              <a:rPr lang="en-US" altLang="en-US" sz="2600" dirty="0" smtClean="0"/>
              <a:t>Food supplies should last 7 days.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200" y="1219201"/>
            <a:ext cx="40386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dirty="0" smtClean="0"/>
              <a:t>                  FUEL </a:t>
            </a:r>
          </a:p>
          <a:p>
            <a:r>
              <a:rPr lang="en-US" altLang="en-US" sz="2400" dirty="0" smtClean="0"/>
              <a:t>Fuel will be delivered to each Region for the mobile fuel tanks by contract  supplier</a:t>
            </a:r>
          </a:p>
          <a:p>
            <a:pPr marL="0" indent="0">
              <a:buNone/>
            </a:pPr>
            <a:endParaRPr lang="en-US" altLang="en-US" sz="24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733801"/>
            <a:ext cx="3708400" cy="23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 descr="http://img8.kingdge.com/img/b4f092d6c1cdc49900c591adf3ae63a1&amp;w=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114800" cy="231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Strike Force Annual Drill</a:t>
            </a:r>
            <a:endParaRPr lang="en-US" dirty="0"/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1600202"/>
            <a:ext cx="7086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Uniform Equipment Across the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Annual Training and Education 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Annual Strike Force Drill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Started in 2011</a:t>
            </a:r>
          </a:p>
        </p:txBody>
      </p:sp>
      <p:pic>
        <p:nvPicPr>
          <p:cNvPr id="81922" name="Picture 2" descr="S:\COMMUNITY RELATIONS\Photos\Photos\Roadeo\2015\GOPR0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1"/>
            <a:ext cx="26924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S:\COMMUNITY RELATIONS\Photos\Photos\Roadeo\2015\IMG_5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1"/>
            <a:ext cx="26924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S:\COMMUNITY RELATIONS\Photos\Photos\Roadeo\2015\IMG_5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29049"/>
            <a:ext cx="2667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6" r="2530" b="35018"/>
          <a:stretch/>
        </p:blipFill>
        <p:spPr>
          <a:xfrm>
            <a:off x="0" y="0"/>
            <a:ext cx="9144000" cy="68427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Strike Force Drill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48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70" r="1664" b="37827"/>
          <a:stretch/>
        </p:blipFill>
        <p:spPr>
          <a:xfrm>
            <a:off x="1423" y="0"/>
            <a:ext cx="91425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forest fire activity</a:t>
            </a:r>
          </a:p>
          <a:p>
            <a:pPr lvl="1"/>
            <a:r>
              <a:rPr lang="en-US" dirty="0" smtClean="0"/>
              <a:t>Greene County SR70 / Cocke County SR107 &amp; SR9</a:t>
            </a:r>
          </a:p>
          <a:p>
            <a:pPr lvl="1"/>
            <a:r>
              <a:rPr lang="en-US" dirty="0"/>
              <a:t>Remove first row of trees hanging over or that could fall on roadway and remove large brush along ditches and back slope.</a:t>
            </a:r>
            <a:endParaRPr lang="en-US" dirty="0" smtClean="0"/>
          </a:p>
          <a:p>
            <a:pPr marL="3086100"/>
            <a:r>
              <a:rPr lang="en-US" dirty="0" smtClean="0"/>
              <a:t>All regions participating</a:t>
            </a:r>
          </a:p>
          <a:p>
            <a:pPr marL="3086100"/>
            <a:r>
              <a:rPr lang="en-US" dirty="0" smtClean="0"/>
              <a:t>Base Camp, I-81 Salt Bin</a:t>
            </a:r>
          </a:p>
          <a:p>
            <a:pPr marL="3086100"/>
            <a:r>
              <a:rPr lang="en-US" dirty="0" smtClean="0"/>
              <a:t>October </a:t>
            </a:r>
            <a:r>
              <a:rPr lang="en-US" dirty="0" smtClean="0"/>
              <a:t>25-27,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34536" r="19439"/>
          <a:stretch/>
        </p:blipFill>
        <p:spPr>
          <a:xfrm>
            <a:off x="0" y="1"/>
            <a:ext cx="9144000" cy="6871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41800"/>
            <a:ext cx="8229600" cy="2616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I-81 Salt Bin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Janow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/Frank Bailey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up October 20-24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1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en-US" dirty="0" smtClean="0"/>
              <a:t>Region 1 Personnel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6120" y="1600200"/>
            <a:ext cx="2743200" cy="52578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Work Site Crew Leaders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Roger Carter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Carl Ellison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Ray Frazier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 smtClean="0"/>
              <a:t>Marcario</a:t>
            </a:r>
            <a:r>
              <a:rPr lang="en-US" sz="2000" dirty="0" smtClean="0"/>
              <a:t> Reyes</a:t>
            </a:r>
            <a:endParaRPr lang="en-US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Traffic Control</a:t>
            </a:r>
            <a:endParaRPr lang="en-US" sz="2000" b="1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1702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1802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Administration</a:t>
            </a:r>
            <a:endParaRPr lang="en-US" sz="2000" b="1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James Rosen</a:t>
            </a:r>
            <a:endParaRPr lang="en-US" sz="2000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17W/18E ASA2s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" y="1600200"/>
            <a:ext cx="2743200" cy="52578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Incident Command</a:t>
            </a:r>
            <a:endParaRPr lang="en-US" sz="2000" b="1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Dexter Justis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Randy Busler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Support</a:t>
            </a:r>
            <a:endParaRPr lang="en-US" sz="2000" b="1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Ben Price</a:t>
            </a:r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Doug Tarwater</a:t>
            </a:r>
            <a:endParaRPr lang="en-US" sz="2000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Rodney Dooley</a:t>
            </a:r>
            <a:endParaRPr lang="en-US" sz="2000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Willis Coffey</a:t>
            </a:r>
            <a:endParaRPr lang="en-US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 smtClean="0"/>
              <a:t>Medical</a:t>
            </a:r>
            <a:endParaRPr lang="en-US" sz="2000" b="1" dirty="0"/>
          </a:p>
          <a:p>
            <a:pPr indent="-231775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HELP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63640" y="1600200"/>
            <a:ext cx="2743200" cy="5257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prstClr val="black"/>
                </a:solidFill>
              </a:rPr>
              <a:t>Work Crew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Dennis Peters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Eric Wolfenbarger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Tim Drummonds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Carter Moulden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CJ Maish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Brian Baker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Treve Helton</a:t>
            </a: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Mike </a:t>
            </a:r>
            <a:r>
              <a:rPr lang="en-US" sz="2000" dirty="0" err="1" smtClean="0">
                <a:solidFill>
                  <a:prstClr val="black"/>
                </a:solidFill>
              </a:rPr>
              <a:t>Killion</a:t>
            </a:r>
            <a:endParaRPr lang="en-US" sz="2000" dirty="0" smtClean="0">
              <a:solidFill>
                <a:prstClr val="black"/>
              </a:solidFill>
            </a:endParaRPr>
          </a:p>
          <a:p>
            <a:pPr indent="-2317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Chris </a:t>
            </a:r>
            <a:r>
              <a:rPr lang="en-US" sz="2000" dirty="0" err="1" smtClean="0">
                <a:solidFill>
                  <a:prstClr val="black"/>
                </a:solidFill>
              </a:rPr>
              <a:t>Schaar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47" r="4062" b="419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8229600" cy="3404549"/>
          </a:xfrm>
        </p:spPr>
        <p:txBody>
          <a:bodyPr>
            <a:normAutofit/>
          </a:bodyPr>
          <a:lstStyle/>
          <a:p>
            <a:r>
              <a:rPr lang="en-US" dirty="0" smtClean="0"/>
              <a:t>Chainsaws – 10 available per crew </a:t>
            </a:r>
          </a:p>
          <a:p>
            <a:r>
              <a:rPr lang="en-US" dirty="0" smtClean="0"/>
              <a:t>Gradall – 1 per crew</a:t>
            </a:r>
          </a:p>
          <a:p>
            <a:r>
              <a:rPr lang="en-US" dirty="0" smtClean="0"/>
              <a:t>Skid Steer – brush grapple &amp; dirt bucket</a:t>
            </a:r>
          </a:p>
          <a:p>
            <a:r>
              <a:rPr lang="en-US" dirty="0" smtClean="0"/>
              <a:t>Dump Trucks – 6 per crew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94257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Salt Bin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792379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Site A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2086" y="3531385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Site B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5997596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Site C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7052" y="5440829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Site D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5524500" y="4531043"/>
            <a:ext cx="27432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429000" y="5463381"/>
            <a:ext cx="27432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916680" y="5092849"/>
            <a:ext cx="27432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263568" y="5646261"/>
            <a:ext cx="27432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2910840" y="896264"/>
            <a:ext cx="27432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10840" y="4038600"/>
            <a:ext cx="1005840" cy="1117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1"/>
          </p:cNvCxnSpPr>
          <p:nvPr/>
        </p:nvCxnSpPr>
        <p:spPr>
          <a:xfrm flipH="1">
            <a:off x="5867400" y="3977045"/>
            <a:ext cx="762000" cy="677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 flipV="1">
            <a:off x="4537888" y="5933277"/>
            <a:ext cx="948512" cy="248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59052" y="5685020"/>
            <a:ext cx="954708" cy="20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>
            <a:off x="2356218" y="586703"/>
            <a:ext cx="554622" cy="4492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5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MAINTDB\Strike Force\2016 Strike Force\Pictures\2016-10-31 Strike Force 2016\Strike Force 2016 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MAINTDB\Strike Force\2016 Strike Force\Pictures\2016-10-31 Strike Force 2016\Strike Force 2016 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26" y="0"/>
            <a:ext cx="466697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MAINTDB\Strike Force\2016 Strike Force\Pictures\2016-10-31 Strike Force 2016\Strike Force 2016 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70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:\MAINTDB\Strike Force\2016 Strike Force\Pictures\2016-10-31 Strike Force 2016\Strike Force 2016 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359426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:\MAINTDB\Strike Force\2016 Strike Force\Pictures\2016-10-31 Strike Force 2016\Strike Force 2016 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90" y="-16565"/>
            <a:ext cx="4479235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:\MAINTDB\Strike Force\2016 Strike Force\Pictures\2016-10-31 Strike Force 2016\Strike Force 2016 1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07" y="3362738"/>
            <a:ext cx="4536661" cy="35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6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1"/>
            <a:ext cx="8763000" cy="635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Disasters occur across the state on a relatively routine basis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828801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Natural Disasters</a:t>
            </a:r>
          </a:p>
          <a:p>
            <a:pPr lvl="1"/>
            <a:r>
              <a:rPr lang="en-US" dirty="0" smtClean="0"/>
              <a:t>Heavy Rainfall/flooding</a:t>
            </a:r>
          </a:p>
          <a:p>
            <a:pPr lvl="1"/>
            <a:r>
              <a:rPr lang="en-US" dirty="0" smtClean="0"/>
              <a:t>Snow</a:t>
            </a:r>
          </a:p>
          <a:p>
            <a:pPr lvl="1"/>
            <a:r>
              <a:rPr lang="en-US" dirty="0" smtClean="0"/>
              <a:t>Ice</a:t>
            </a:r>
          </a:p>
          <a:p>
            <a:pPr lvl="1"/>
            <a:r>
              <a:rPr lang="en-US" dirty="0" smtClean="0"/>
              <a:t>High Winds</a:t>
            </a:r>
          </a:p>
          <a:p>
            <a:pPr lvl="1"/>
            <a:r>
              <a:rPr lang="en-US" dirty="0" smtClean="0"/>
              <a:t>Tornados</a:t>
            </a:r>
          </a:p>
          <a:p>
            <a:pPr lvl="1"/>
            <a:r>
              <a:rPr lang="en-US" dirty="0" smtClean="0"/>
              <a:t>Hurricanes</a:t>
            </a:r>
          </a:p>
          <a:p>
            <a:pPr lvl="1"/>
            <a:r>
              <a:rPr lang="en-US" dirty="0" err="1" smtClean="0"/>
              <a:t>Rockfall</a:t>
            </a:r>
            <a:endParaRPr lang="en-US" dirty="0" smtClean="0"/>
          </a:p>
          <a:p>
            <a:pPr lvl="1"/>
            <a:r>
              <a:rPr lang="en-US" dirty="0" smtClean="0"/>
              <a:t>Slides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24400" y="1828801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 Made Disasters</a:t>
            </a:r>
          </a:p>
          <a:p>
            <a:pPr lvl="1"/>
            <a:r>
              <a:rPr lang="en-US" dirty="0" smtClean="0"/>
              <a:t>Traffic Crashes</a:t>
            </a:r>
          </a:p>
          <a:p>
            <a:pPr lvl="1"/>
            <a:r>
              <a:rPr lang="en-US" dirty="0" smtClean="0"/>
              <a:t>Chemical Spills</a:t>
            </a:r>
          </a:p>
          <a:p>
            <a:pPr lvl="1"/>
            <a:r>
              <a:rPr lang="en-US" dirty="0" smtClean="0"/>
              <a:t>Protests</a:t>
            </a:r>
          </a:p>
          <a:p>
            <a:pPr lvl="1"/>
            <a:r>
              <a:rPr lang="en-US" dirty="0" smtClean="0"/>
              <a:t>Terrorism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0" y="6248400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F00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Whatever Happens, We Are There!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2946" name="Picture 2" descr="http://hobnobfranklin.com/wp-content/uploads/sites/6/2014/08/4489934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2" y="3962400"/>
            <a:ext cx="2895599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S:\COMMUNITY RELATIONS\Photos\Photos\Disaster\Tornado\Tornado-Rutherford\I24cleanupmm75#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2743200" cy="15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64" y="4261426"/>
            <a:ext cx="5927436" cy="2596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/>
          <a:stretch/>
        </p:blipFill>
        <p:spPr>
          <a:xfrm>
            <a:off x="16164" y="4261427"/>
            <a:ext cx="3200400" cy="2596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726"/>
            <a:ext cx="9144000" cy="2332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22860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Calibri"/>
                <a:cs typeface="+mn-cs"/>
              </a:rPr>
              <a:t>Gatlinburg Wildfire: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Calibri"/>
                <a:cs typeface="+mn-cs"/>
              </a:rPr>
              <a:t>TDOT Strike Force Response</a:t>
            </a:r>
            <a:endParaRPr lang="en-US" sz="32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10" name="Rectangle 9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161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77002" y="1355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57400"/>
            <a:ext cx="8229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prstClr val="white"/>
                </a:solidFill>
                <a:latin typeface="Calibri"/>
                <a:cs typeface="+mn-cs"/>
              </a:rPr>
              <a:t>TDOT Response/Assistance: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cs typeface="+mn-cs"/>
              </a:rPr>
              <a:t>11/12/16 – 11/21/16 </a:t>
            </a:r>
            <a:r>
              <a:rPr lang="en-US" sz="2400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Crews assisting w/ </a:t>
            </a:r>
            <a:r>
              <a:rPr lang="en-US" sz="2400" i="1" dirty="0" err="1" smtClean="0">
                <a:solidFill>
                  <a:prstClr val="white"/>
                </a:solidFill>
                <a:latin typeface="Calibri"/>
                <a:cs typeface="+mn-cs"/>
              </a:rPr>
              <a:t>Neddy</a:t>
            </a: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 Mtn. wildfire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cs typeface="+mn-cs"/>
              </a:rPr>
              <a:t>11/28/16 – 12/2/16 </a:t>
            </a:r>
            <a:r>
              <a:rPr lang="en-US" sz="2400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Gatlinburg fire response/assistance</a:t>
            </a:r>
            <a:endParaRPr lang="en-US" sz="24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7" name="Rectangle 6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8185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599" y="1676400"/>
            <a:ext cx="810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cs typeface="+mn-cs"/>
              </a:rPr>
              <a:t>On Wednesday, 11/23/16  at 5:30 p.m. Great Smoky Mountain National Park officials observe a smoke column at the top of Chimney Tops located about 5.5 miles of Gatlinburg about 1.5 acres.</a:t>
            </a:r>
            <a:endParaRPr lang="en-US" sz="24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1"/>
            <a:ext cx="4648200" cy="34897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7" name="Rectangle 6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85812"/>
              </p:ext>
            </p:extLst>
          </p:nvPr>
        </p:nvGraphicFramePr>
        <p:xfrm>
          <a:off x="304800" y="5425207"/>
          <a:ext cx="2641008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408"/>
                <a:gridCol w="13716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Thursday  11/24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Park Firefighters set up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containment area of 410 acres. 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962400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Saturday  11/26 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Fire has grown to 6 acres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2050" name="Picture 2" descr="november-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1"/>
            <a:ext cx="2743200" cy="21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vember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387608"/>
            <a:ext cx="2971800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892763"/>
              </p:ext>
            </p:extLst>
          </p:nvPr>
        </p:nvGraphicFramePr>
        <p:xfrm>
          <a:off x="304800" y="5425207"/>
          <a:ext cx="2641008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408"/>
                <a:gridCol w="13716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Sunday  11/27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35 acres burning.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white"/>
                </a:solidFill>
                <a:latin typeface="Calibri"/>
                <a:cs typeface="+mn-cs"/>
              </a:rPr>
              <a:t>-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Winds pick up &amp; humidity drops.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-Morning -12 mph winds w/25mph gusts.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-Evening predictions- 40 mph gusts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-Park Service orders 3 helicopters for water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dumps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3074" name="Picture 2" descr="november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9599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469244"/>
              </p:ext>
            </p:extLst>
          </p:nvPr>
        </p:nvGraphicFramePr>
        <p:xfrm>
          <a:off x="304800" y="5425207"/>
          <a:ext cx="2641008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408"/>
                <a:gridCol w="13716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752601"/>
            <a:ext cx="693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Weather changes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-Strong winds push fire 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-Burning embers creating spot fires up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white"/>
                </a:solidFill>
                <a:latin typeface="Calibri"/>
                <a:cs typeface="+mn-cs"/>
              </a:rPr>
              <a:t>t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o 1 mile away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-Park officials order additional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firefighting crews &amp; resources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FF0000"/>
                </a:solidFill>
                <a:latin typeface="Calibri"/>
                <a:cs typeface="+mn-cs"/>
              </a:rPr>
              <a:t>Fire is 4.5 miles away from Gatlinburg</a:t>
            </a:r>
            <a:endParaRPr lang="en-US" sz="2000" i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pic>
        <p:nvPicPr>
          <p:cNvPr id="3076" name="Picture 4" descr="monday-november-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80" y="1905000"/>
            <a:ext cx="3352800" cy="258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090084"/>
              </p:ext>
            </p:extLst>
          </p:nvPr>
        </p:nvGraphicFramePr>
        <p:xfrm>
          <a:off x="304800" y="5425207"/>
          <a:ext cx="2641008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408"/>
                <a:gridCol w="13716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7239000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Surrounding area becoming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white"/>
                </a:solidFill>
                <a:latin typeface="Calibri"/>
                <a:cs typeface="+mn-cs"/>
              </a:rPr>
              <a:t>c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overed in heavy smoke.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-Park officials notify Gatlinburg FD to watch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for spot fires “though highly unlikely”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50" i="1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-11:35 a.m. Spot fire discovered Twin Creeks area of Park near Cherokee Orchard Rd.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TDOT was aware of visibility issues in                                    Gatlinburg and Cosby.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851" y="4467726"/>
            <a:ext cx="4751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1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FF0000"/>
                </a:solidFill>
                <a:latin typeface="Calibri"/>
                <a:cs typeface="+mn-cs"/>
              </a:rPr>
              <a:t>Fire had spread 3 miles in 4 ½ hours</a:t>
            </a:r>
            <a:endParaRPr lang="en-US" sz="2200" b="1" i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pic>
        <p:nvPicPr>
          <p:cNvPr id="4098" name="Picture 2" descr="Image result for gatlinburg sm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01" y="914400"/>
            <a:ext cx="31623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7" y="4250865"/>
            <a:ext cx="2943225" cy="226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05597"/>
              </p:ext>
            </p:extLst>
          </p:nvPr>
        </p:nvGraphicFramePr>
        <p:xfrm>
          <a:off x="304800" y="5425207"/>
          <a:ext cx="2641008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408"/>
                <a:gridCol w="13716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6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76400"/>
            <a:ext cx="8305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Gatlinburg FD begins positioning trucks at Park boundary &amp; begin building fire lines w/dozers.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-Started going door to door w/ voluntary evacuations.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-Begins calls for mutual aid.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-200+ FF from multiple agencies respond.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63" y="2743200"/>
            <a:ext cx="424261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7" name="Rectangle 6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90877"/>
              </p:ext>
            </p:extLst>
          </p:nvPr>
        </p:nvGraphicFramePr>
        <p:xfrm>
          <a:off x="228600" y="5463540"/>
          <a:ext cx="3429000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22860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Sevier Co. on Standby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County Fleet on Standby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3300242"/>
            <a:ext cx="456814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5:45pm -6pm</a:t>
            </a: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: -</a:t>
            </a:r>
            <a:r>
              <a:rPr lang="en-US" i="1" dirty="0" smtClean="0">
                <a:solidFill>
                  <a:prstClr val="white"/>
                </a:solidFill>
                <a:latin typeface="Calibri"/>
                <a:cs typeface="+mn-cs"/>
              </a:rPr>
              <a:t>Multiple fires in Gatlinburg begin to ignite from wind blown embers.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white"/>
                </a:solidFill>
                <a:latin typeface="Calibri"/>
                <a:cs typeface="+mn-cs"/>
              </a:rPr>
              <a:t>(87 mph wind gust recorded at Cove Mtn. nearby)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white"/>
                </a:solidFill>
                <a:latin typeface="Calibri"/>
                <a:cs typeface="+mn-cs"/>
              </a:rPr>
              <a:t>-Sevier Co. Supervisor Brad Oakley put TDOT crews on standby.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62095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Fires reported at 6:30 p.m.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- Mandatory evacuations begin in </a:t>
            </a:r>
            <a:r>
              <a:rPr lang="en-US" sz="2000" b="1" i="1" dirty="0" err="1" smtClean="0">
                <a:solidFill>
                  <a:prstClr val="white"/>
                </a:solidFill>
                <a:latin typeface="Calibri"/>
                <a:cs typeface="+mn-cs"/>
              </a:rPr>
              <a:t>Mynatt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 Park area &amp; Turkey Nest area.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35" y="2438400"/>
            <a:ext cx="710586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8" name="Rectangle 7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53647"/>
              </p:ext>
            </p:extLst>
          </p:nvPr>
        </p:nvGraphicFramePr>
        <p:xfrm>
          <a:off x="228600" y="5516880"/>
          <a:ext cx="3429000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22860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Sevier Co. Crews in Route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County Fleet in Route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9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Fires reported by 7 p.m.  - Mandatory evacuation of threatened areas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7" y="2514629"/>
            <a:ext cx="5229225" cy="403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7" name="Rectangle 6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46681"/>
              </p:ext>
            </p:extLst>
          </p:nvPr>
        </p:nvGraphicFramePr>
        <p:xfrm>
          <a:off x="152400" y="5257800"/>
          <a:ext cx="3505200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23368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Sevier Co. Crews on Scene -</a:t>
                      </a:r>
                      <a:r>
                        <a:rPr lang="en-US" sz="1600" baseline="0" dirty="0" smtClean="0"/>
                        <a:t> 12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County Fleet on Scene – 7 Dump Trucks,</a:t>
                      </a:r>
                      <a:r>
                        <a:rPr lang="en-US" sz="1600" baseline="0" dirty="0" smtClean="0"/>
                        <a:t> 1 Gradall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TDOT has a long history of working to get roads back open and cleaning up after disaster events.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Tennessee Emergency Management Agency is the Lead Agency for Disaster Events</a:t>
            </a:r>
          </a:p>
          <a:p>
            <a:r>
              <a:rPr lang="en-US" dirty="0" smtClean="0"/>
              <a:t>TDOT serves a Emergency Service Function (ESF) in State Government</a:t>
            </a:r>
          </a:p>
        </p:txBody>
      </p:sp>
    </p:spTree>
    <p:extLst>
      <p:ext uri="{BB962C8B-B14F-4D97-AF65-F5344CB8AC3E}">
        <p14:creationId xmlns:p14="http://schemas.microsoft.com/office/powerpoint/2010/main" val="26360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6" name="Rectangle 5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extBox 1"/>
          <p:cNvSpPr txBox="1"/>
          <p:nvPr/>
        </p:nvSpPr>
        <p:spPr>
          <a:xfrm>
            <a:off x="533400" y="14478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By 8 p.m.  -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7" y="1847911"/>
            <a:ext cx="5153025" cy="397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828800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8:15 p.m. – Widespread loss of power in Gatlinburg.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Fire resources depleted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Mandatory evacuation of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Gatlinburg area was ordered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8:30 p.m. – TDOT joined command post for Emergency Services</a:t>
            </a:r>
            <a:endParaRPr lang="en-US" sz="20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929938"/>
              </p:ext>
            </p:extLst>
          </p:nvPr>
        </p:nvGraphicFramePr>
        <p:xfrm>
          <a:off x="152400" y="4953000"/>
          <a:ext cx="4419600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29464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Sevier Co. Crews on Scene –</a:t>
                      </a:r>
                      <a:r>
                        <a:rPr lang="en-US" sz="1600" baseline="0" dirty="0" smtClean="0"/>
                        <a:t> 12</a:t>
                      </a:r>
                    </a:p>
                    <a:p>
                      <a:r>
                        <a:rPr lang="en-US" sz="1600" baseline="0" dirty="0" err="1" smtClean="0"/>
                        <a:t>Cocke</a:t>
                      </a:r>
                      <a:r>
                        <a:rPr lang="en-US" sz="1600" baseline="0" dirty="0" smtClean="0"/>
                        <a:t> &amp; Jefferson Co. Crews on Scene – 12 additional (</a:t>
                      </a:r>
                      <a:r>
                        <a:rPr lang="en-US" sz="1600" b="1" baseline="0" dirty="0" smtClean="0"/>
                        <a:t>24 Total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County Fleet on Scene – 18 Dump Trucks,</a:t>
                      </a:r>
                      <a:r>
                        <a:rPr lang="en-US" sz="1600" baseline="0" dirty="0" smtClean="0"/>
                        <a:t> 1 Gradall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8:30 p.m.  -SCEMA calls TEMA to send public alert message to evacuate area.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7" y="1924112"/>
            <a:ext cx="5153025" cy="397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600"/>
            <a:ext cx="35337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8:45 p.m. – 2 cell phone towers go down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TEMA tries to call SCEMA to approve wording of warning message but unable to get through due to towers down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Message does not go out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Message Goes out @ 9:03pm by NWS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8" name="Rectangle 7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50589"/>
              </p:ext>
            </p:extLst>
          </p:nvPr>
        </p:nvGraphicFramePr>
        <p:xfrm>
          <a:off x="152400" y="4953000"/>
          <a:ext cx="4419600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29464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Sevier Co. Crews on Scene –</a:t>
                      </a:r>
                      <a:r>
                        <a:rPr lang="en-US" sz="1600" baseline="0" dirty="0" smtClean="0"/>
                        <a:t> 12</a:t>
                      </a:r>
                    </a:p>
                    <a:p>
                      <a:r>
                        <a:rPr lang="en-US" sz="1600" baseline="0" dirty="0" err="1" smtClean="0"/>
                        <a:t>Cocke</a:t>
                      </a:r>
                      <a:r>
                        <a:rPr lang="en-US" sz="1600" baseline="0" dirty="0" smtClean="0"/>
                        <a:t> &amp; Jefferson Co. Crews on Scene – 12 additional (</a:t>
                      </a:r>
                      <a:r>
                        <a:rPr lang="en-US" sz="1600" b="1" baseline="0" dirty="0" smtClean="0"/>
                        <a:t>24 Total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County Fleet on Scene – 18 Dump Trucks,</a:t>
                      </a:r>
                      <a:r>
                        <a:rPr lang="en-US" sz="1600" baseline="0" dirty="0" smtClean="0"/>
                        <a:t> 1 Gradall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8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4478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Monday  11/28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Fires 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  <a:cs typeface="+mn-cs"/>
              </a:rPr>
              <a:t>by 10 p.m.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828800"/>
            <a:ext cx="373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alibri"/>
                <a:cs typeface="+mn-cs"/>
              </a:rPr>
              <a:t>-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Fires burning through the Spur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-Fires in Pigeon Forge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-At this time TDOT has been fully engaged in road clearing activities on SR-73, SR-416, SR-454, and keeping SR-71 open for emergency purposes.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-TDOT had helped free trapped fire truck at Beech Branch.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95" r="838" b="2088"/>
          <a:stretch/>
        </p:blipFill>
        <p:spPr bwMode="auto">
          <a:xfrm>
            <a:off x="4061861" y="1925054"/>
            <a:ext cx="4883140" cy="412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jj00891\AppData\Local\Microsoft\Windows\Temporary Internet Files\Content.Outlook\X4X3RPD5\IMG_47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2823616" cy="21336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056823"/>
              </p:ext>
            </p:extLst>
          </p:nvPr>
        </p:nvGraphicFramePr>
        <p:xfrm>
          <a:off x="152400" y="5181600"/>
          <a:ext cx="4876800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7338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Sevier,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Cocke</a:t>
                      </a:r>
                      <a:r>
                        <a:rPr lang="en-US" sz="1600" baseline="0" dirty="0" smtClean="0"/>
                        <a:t>, Jefferson, &amp; Grainger Co. Crews on Scene – </a:t>
                      </a:r>
                      <a:r>
                        <a:rPr lang="en-US" sz="1600" b="1" baseline="0" dirty="0" smtClean="0"/>
                        <a:t>29 Total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County Fleet on Scene – 5 Pickups,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23 Dump Trucks,</a:t>
                      </a:r>
                      <a:r>
                        <a:rPr lang="en-US" sz="1600" baseline="0" dirty="0" smtClean="0"/>
                        <a:t> 1 Gradall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788855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Tuesday 11/29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+mn-cs"/>
              </a:rPr>
              <a:t>– Midnight – 8 AM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26" name="Picture 2" descr="L:\District 18\Gatlinburg Fire Pictures and Videos\Gatlinburg Fire\15219395_10157885900150055_9178491597261096844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9599" r="3684" b="26737"/>
          <a:stretch/>
        </p:blipFill>
        <p:spPr bwMode="auto">
          <a:xfrm>
            <a:off x="5105400" y="838201"/>
            <a:ext cx="3805848" cy="189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69857"/>
            <a:ext cx="838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Overnight the Following Activities were                                                       performed by TDOT crews: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-Kept Beech Branch, Wiley Oakley, Campbell Lead, Topside, Gatlinburg Bypass as well as state routes in the immediate vicinity open for emergency crews and evacuations.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-Additional Equipment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1 Gradall, 2 loaders, 2 </a:t>
            </a:r>
            <a:r>
              <a:rPr lang="en-US" sz="2000" i="1" dirty="0" err="1" smtClean="0">
                <a:solidFill>
                  <a:prstClr val="white"/>
                </a:solidFill>
                <a:latin typeface="Calibri"/>
                <a:cs typeface="+mn-cs"/>
              </a:rPr>
              <a:t>skidsteers</a:t>
            </a: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, 1,000 gal mobile fuel tank, 3,000 gal mobile fuel tank, 2 service trucks, 1 tire trailer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-Continued to staff the command center and provided (shuttled) fuel to fire trucks that were actively engaged in fire fighting activities.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 smtClean="0">
              <a:solidFill>
                <a:prstClr val="white"/>
              </a:solidFill>
              <a:latin typeface="Calibri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14775"/>
              </p:ext>
            </p:extLst>
          </p:nvPr>
        </p:nvGraphicFramePr>
        <p:xfrm>
          <a:off x="152400" y="5562600"/>
          <a:ext cx="5867400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46482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 from Across the Region</a:t>
                      </a:r>
                      <a:r>
                        <a:rPr lang="en-US" sz="1600" baseline="0" dirty="0" smtClean="0"/>
                        <a:t> on Scene – </a:t>
                      </a:r>
                      <a:r>
                        <a:rPr lang="en-US" sz="1600" b="1" baseline="0" dirty="0" smtClean="0"/>
                        <a:t>53 Total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Regional Fleet on Scene – </a:t>
                      </a:r>
                      <a:r>
                        <a:rPr lang="en-US" sz="1600" b="1" dirty="0" smtClean="0"/>
                        <a:t>39 Total, 25 Chainsaws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788855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white"/>
                </a:solidFill>
                <a:latin typeface="Calibri"/>
                <a:cs typeface="+mn-cs"/>
              </a:rPr>
              <a:t>Tuesday 11/29 – 8 AM – 8 PM</a:t>
            </a:r>
            <a:endParaRPr lang="en-US" sz="2000" i="1" u="sng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122850"/>
              </p:ext>
            </p:extLst>
          </p:nvPr>
        </p:nvGraphicFramePr>
        <p:xfrm>
          <a:off x="152400" y="5562600"/>
          <a:ext cx="5867400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4648200"/>
              </a:tblGrid>
              <a:tr h="3759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TDOT</a:t>
                      </a:r>
                      <a:r>
                        <a:rPr lang="en-US" sz="1900" baseline="0" dirty="0" smtClean="0"/>
                        <a:t> Response</a:t>
                      </a: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Crews from Across the Region</a:t>
                      </a:r>
                      <a:r>
                        <a:rPr lang="en-US" sz="1600" baseline="0" dirty="0" smtClean="0"/>
                        <a:t> on Scene – </a:t>
                      </a:r>
                      <a:r>
                        <a:rPr lang="en-US" sz="1600" b="1" baseline="0" dirty="0" smtClean="0"/>
                        <a:t>10 average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Equipment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Regional Fleet on Scene – </a:t>
                      </a:r>
                      <a:r>
                        <a:rPr lang="en-US" sz="1600" b="1" dirty="0" smtClean="0"/>
                        <a:t>Various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2050" name="Picture 2" descr="L:\District 18\Gatlinburg Fire Pictures and Videos\Gatlinburg Fire\15350464_10157886177595055_314326778507196546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37052" r="19445" b="26877"/>
          <a:stretch/>
        </p:blipFill>
        <p:spPr bwMode="auto">
          <a:xfrm>
            <a:off x="4351244" y="804837"/>
            <a:ext cx="4734025" cy="168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69857"/>
            <a:ext cx="838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-First priority included reopening state                                                       maintained routes, including SR-73, SR-416, SR-454.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</a:t>
            </a:r>
            <a:r>
              <a:rPr lang="en-US" sz="2000" i="1" dirty="0">
                <a:solidFill>
                  <a:prstClr val="white"/>
                </a:solidFill>
                <a:latin typeface="Calibri"/>
                <a:cs typeface="+mn-cs"/>
              </a:rPr>
              <a:t>State maintained routes were opened by 10:30 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-After the above routes were cleared, efforts were focused on SR-71 (the Spur/US-441).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-The clearing efforts resulted in over 1,000 C.Y. of material or over 83 loads of material being removed from these routes.</a:t>
            </a:r>
            <a:endParaRPr lang="en-US" sz="20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white"/>
                </a:solidFill>
                <a:latin typeface="Calibri"/>
                <a:cs typeface="+mn-cs"/>
              </a:rPr>
              <a:t>-Established a transition plan to staff the Incident Command Center through the weekend (December 2) and maintain a work crew to assist with various duties through Friday afternoon.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1" dirty="0" smtClean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1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24202" y="201718"/>
            <a:ext cx="2544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Daily Cost Analysis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206274"/>
              </p:ext>
            </p:extLst>
          </p:nvPr>
        </p:nvGraphicFramePr>
        <p:xfrm>
          <a:off x="304802" y="762000"/>
          <a:ext cx="8458199" cy="5813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3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0601" y="1676400"/>
            <a:ext cx="8229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prstClr val="white"/>
                </a:solidFill>
                <a:latin typeface="Calibri"/>
                <a:cs typeface="+mn-cs"/>
              </a:rPr>
              <a:t>TDOT Response/Assistance: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  <a:cs typeface="+mn-cs"/>
              </a:rPr>
              <a:t>Total Cost $215,550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  <a:cs typeface="+mn-cs"/>
              </a:rPr>
              <a:t>Combined Response/Assistance Resources-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3,066+ person-hours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pickup trucks; dump trucks; loaders; Gradalls; </a:t>
            </a:r>
            <a:r>
              <a:rPr lang="en-US" sz="2400" i="1" dirty="0" err="1" smtClean="0">
                <a:solidFill>
                  <a:prstClr val="white"/>
                </a:solidFill>
                <a:latin typeface="Calibri"/>
                <a:cs typeface="+mn-cs"/>
              </a:rPr>
              <a:t>trackhoes</a:t>
            </a: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; Roller; forklift; air compressor; service trucks; fuel tanks;  message boards; light plants</a:t>
            </a:r>
            <a:r>
              <a:rPr lang="en-US" sz="2400" i="1" smtClean="0">
                <a:solidFill>
                  <a:prstClr val="white"/>
                </a:solidFill>
                <a:latin typeface="Calibri"/>
                <a:cs typeface="+mn-cs"/>
              </a:rPr>
              <a:t>; chainsaws</a:t>
            </a:r>
            <a:endParaRPr lang="en-US" sz="2400" i="1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i="1" dirty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  <a:cs typeface="+mn-cs"/>
              </a:rPr>
              <a:t>Services-</a:t>
            </a:r>
            <a:r>
              <a:rPr lang="en-US" sz="2400" dirty="0" smtClean="0"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en-US" sz="2400" i="1" dirty="0" smtClean="0">
                <a:solidFill>
                  <a:prstClr val="white"/>
                </a:solidFill>
                <a:latin typeface="Calibri"/>
                <a:cs typeface="+mn-cs"/>
              </a:rPr>
              <a:t>Traffic control; debris removal, cutting/clearing trees; Emergency vehicle maintenance; victim search/rescue teams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i="1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  <a:cs typeface="+mn-cs"/>
              </a:rPr>
              <a:t>Cocke</a:t>
            </a:r>
            <a:r>
              <a:rPr lang="en-US" sz="2800" dirty="0" smtClean="0">
                <a:solidFill>
                  <a:prstClr val="white"/>
                </a:solidFill>
                <a:latin typeface="Calibri"/>
                <a:cs typeface="+mn-cs"/>
              </a:rPr>
              <a:t>/Grainger/Hamblen/Jefferson/Sevier</a:t>
            </a:r>
            <a:endParaRPr lang="en-US" sz="28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7" name="Rectangle 6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TextBox 9"/>
          <p:cNvSpPr txBox="1"/>
          <p:nvPr/>
        </p:nvSpPr>
        <p:spPr>
          <a:xfrm>
            <a:off x="6400800" y="211723"/>
            <a:ext cx="2544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1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2" y="1828801"/>
            <a:ext cx="8259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 smtClean="0">
                <a:solidFill>
                  <a:prstClr val="white"/>
                </a:solidFill>
                <a:latin typeface="Calibri"/>
                <a:cs typeface="+mn-cs"/>
              </a:rPr>
              <a:t>November 28, 2016 Gatlinburg Wildfires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667000"/>
            <a:ext cx="8308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prstClr val="white"/>
                </a:solidFill>
                <a:latin typeface="Calibri"/>
                <a:cs typeface="+mn-cs"/>
              </a:rPr>
              <a:t>14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en-US" sz="3600" i="1" dirty="0" smtClean="0">
                <a:solidFill>
                  <a:prstClr val="white"/>
                </a:solidFill>
                <a:latin typeface="Calibri"/>
                <a:cs typeface="+mn-cs"/>
              </a:rPr>
              <a:t>Deaths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prstClr val="white"/>
                </a:solidFill>
                <a:latin typeface="Calibri"/>
                <a:cs typeface="+mn-cs"/>
              </a:rPr>
              <a:t>130+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en-US" sz="3600" i="1" dirty="0" smtClean="0">
                <a:solidFill>
                  <a:prstClr val="white"/>
                </a:solidFill>
                <a:latin typeface="Calibri"/>
                <a:cs typeface="+mn-cs"/>
              </a:rPr>
              <a:t>Reported injuries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prstClr val="white"/>
                </a:solidFill>
                <a:latin typeface="Calibri"/>
                <a:cs typeface="+mn-cs"/>
              </a:rPr>
              <a:t>2,400+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en-US" sz="3600" i="1" dirty="0" smtClean="0">
                <a:solidFill>
                  <a:prstClr val="white"/>
                </a:solidFill>
                <a:latin typeface="Calibri"/>
                <a:cs typeface="+mn-cs"/>
              </a:rPr>
              <a:t>Structures damaged or destroyed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prstClr val="white"/>
                </a:solidFill>
                <a:latin typeface="Calibri"/>
                <a:cs typeface="+mn-cs"/>
              </a:rPr>
              <a:t>14,000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cs typeface="+mn-cs"/>
              </a:rPr>
              <a:t>  </a:t>
            </a:r>
            <a:r>
              <a:rPr lang="en-US" sz="3600" i="1" dirty="0" smtClean="0">
                <a:solidFill>
                  <a:prstClr val="white"/>
                </a:solidFill>
                <a:latin typeface="Calibri"/>
                <a:cs typeface="+mn-cs"/>
              </a:rPr>
              <a:t>Residents &amp; Visitors forced to evacuate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prstClr val="white"/>
                </a:solidFill>
                <a:latin typeface="Calibri"/>
                <a:cs typeface="+mn-cs"/>
              </a:rPr>
              <a:t>Over $1 Billion </a:t>
            </a:r>
            <a:r>
              <a:rPr lang="en-US" sz="3600" i="1" dirty="0" smtClean="0">
                <a:solidFill>
                  <a:prstClr val="white"/>
                </a:solidFill>
                <a:latin typeface="Calibri"/>
                <a:cs typeface="+mn-cs"/>
              </a:rPr>
              <a:t>Damages</a:t>
            </a:r>
            <a:endParaRPr lang="en-US" sz="36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2400" y="304800"/>
            <a:ext cx="2362200" cy="1143000"/>
            <a:chOff x="152400" y="304800"/>
            <a:chExt cx="2362200" cy="1143000"/>
          </a:xfrm>
        </p:grpSpPr>
        <p:sp>
          <p:nvSpPr>
            <p:cNvPr id="9" name="Rectangle 8"/>
            <p:cNvSpPr/>
            <p:nvPr/>
          </p:nvSpPr>
          <p:spPr>
            <a:xfrm>
              <a:off x="152400" y="304800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81000"/>
              <a:ext cx="2203708" cy="9631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2" name="TextBox 11"/>
          <p:cNvSpPr txBox="1"/>
          <p:nvPr/>
        </p:nvSpPr>
        <p:spPr>
          <a:xfrm>
            <a:off x="2971800" y="3810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Calibri"/>
                <a:cs typeface="+mn-cs"/>
              </a:rPr>
              <a:t>Incident Overview</a:t>
            </a:r>
            <a:endParaRPr lang="en-US" sz="40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Gatlinburg Strike Force Response</a:t>
            </a:r>
            <a:endParaRPr lang="en-US" dirty="0"/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1260901"/>
            <a:ext cx="7772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Here is the long form Gatlinburg Fires documentary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  <a:hlinkClick r:id="rId2"/>
              </a:rPr>
              <a:t>https://www.youtube.com/watch?v=WZr3CPCe8BI&amp;t=71s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Here is the shortened version of the Gatlinburg Fires documentary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  <a:hlinkClick r:id="rId3"/>
              </a:rPr>
              <a:t>https://www.youtube.com/watch?v=aiN6YYFS3lM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1" name="Picture 3" descr="http://mediad.publicbroadcasting.net/p/wpln/files/styles/x_large/public/201611/via_mark_nagi_tdot_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1"/>
            <a:ext cx="3035300" cy="22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 descr="https://www.wired.com/wp-content/uploads/2015/11/GettyImages-511825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505200"/>
            <a:ext cx="3406999" cy="22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Jerry Hatcher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jerry.hatcher@tn.gov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615-741-2027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Estel Hagewood</a:t>
            </a:r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estel.hagewood@tn.gov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615-741-2027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Recovery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238704"/>
              </p:ext>
            </p:extLst>
          </p:nvPr>
        </p:nvGraphicFramePr>
        <p:xfrm>
          <a:off x="609600" y="1219201"/>
          <a:ext cx="8153400" cy="48686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36351"/>
                <a:gridCol w="1059249"/>
                <a:gridCol w="5257800"/>
              </a:tblGrid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Book Antiqua"/>
                          <a:ea typeface="Times New Roman"/>
                        </a:rPr>
                        <a:t>Emergency Support Function</a:t>
                      </a:r>
                      <a:endParaRPr lang="en-US" sz="16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Book Antiqua"/>
                          <a:ea typeface="Times New Roman"/>
                        </a:rPr>
                        <a:t>TDOT’s Role</a:t>
                      </a:r>
                      <a:endParaRPr lang="en-US" sz="16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Book Antiqua"/>
                          <a:ea typeface="Times New Roman"/>
                        </a:rPr>
                        <a:t>Responsibilities</a:t>
                      </a:r>
                      <a:endParaRPr lang="en-US" sz="16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ESF–1 (Transportation) Transportation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Lead 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  <a:tab pos="160020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Provide for the coordination of state transportation support to local governments in Tennessee.  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  <a:tab pos="160020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Coordinate the movement of essential personnel, equipment and support resources into, out of, around, through and within an impacted area.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6953">
                <a:tc>
                  <a:txBody>
                    <a:bodyPr/>
                    <a:lstStyle/>
                    <a:p>
                      <a:pPr marL="1206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0225" algn="l"/>
                        </a:tabLst>
                      </a:pPr>
                      <a:r>
                        <a:rPr lang="en-US" sz="1200" b="1">
                          <a:effectLst/>
                          <a:latin typeface="Book Antiqua"/>
                          <a:ea typeface="Times New Roman"/>
                        </a:rPr>
                        <a:t>ESF-3 (Infrastructure)   Route Clearance &amp; Bridge Inspection</a:t>
                      </a:r>
                      <a:endParaRPr lang="en-US" sz="120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Lead 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Collect current information from field units (TDOT, THP, TDF, local officials, etc.) regarding blocked or damaged roads and bridges.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Request assistance from Military and Civil Air Patrol aerial units for reconnaissance if deemed necessary or if requested by ESF 5 Information and Planning or the Direction and Coordination Group at the State Emergency Operations Center (SEOC).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Determine best routes for use by emergency personnel responding to affected areas.  Provide primary and alternate route information (to the extent possible) to agencies requesting routing information.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Prioritize the restoration of route to usable conditions.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Deploy TDOT units to areas in need of debris removal or road restoration operations.  Request Military or Forestry units for assistance when necessary.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Request assistance from U.S. Army Corps of Engineers and/or federal TDOT officials if needed to perform inspections, debris removal, or other functions.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4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ESF-3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(Infrastructure) 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Debris Removal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Book Antiqua"/>
                          <a:ea typeface="Times New Roman"/>
                        </a:rPr>
                        <a:t>Lead </a:t>
                      </a:r>
                      <a:endParaRPr lang="en-US" sz="12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Responsible for the physical removal of debris.</a:t>
                      </a: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  <a:cs typeface="Times New Roman"/>
                        </a:rPr>
                        <a:t> Provide personnel and equipment to local governments as requested to assist in debris removal operations.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  <a:cs typeface="Times New Roman"/>
                        </a:rPr>
                        <a:t>Obtain disposal site information from local officials or state environmental officials.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effectLst/>
                          <a:latin typeface="Book Antiqua"/>
                          <a:ea typeface="Times New Roman"/>
                        </a:rPr>
                        <a:t>Coordinate the removal of debris with federal, state and local environmental and public works officials.</a:t>
                      </a:r>
                      <a:endParaRPr lang="en-US" sz="1100" dirty="0">
                        <a:effectLst/>
                        <a:latin typeface="Times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68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2971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200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971800" cy="33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89787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1" name="Picture 1" descr="S:\COMMUNITY RELATIONS\Photos\Photos\Disaster\Flooding\2010\Opryland area and Cornelia Fort Airport\_DSC00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1"/>
            <a:ext cx="5562600" cy="37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Katrina</a:t>
            </a:r>
            <a:endParaRPr lang="en-US" dirty="0"/>
          </a:p>
        </p:txBody>
      </p:sp>
      <p:pic>
        <p:nvPicPr>
          <p:cNvPr id="74754" name="Picture 2" descr="https://upload.wikimedia.org/wikipedia/commons/d/db/NOAA-Hurricane-Katrina-Aug28-05-2145UT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http://www.history.com/s3static/video-thumbnails/AETN-History_Prod/73/954/History_Speeches_6010_Katrina_Worst_History_still_624x3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5943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60" name="Picture 8" descr="http://www.hurricanekatrina.com/images/hurricane-katrina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1"/>
            <a:ext cx="38100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191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Louisiana &amp; Mississippi appreciated our offer for assistance…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257802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they already had enough victims.</a:t>
            </a:r>
            <a:endParaRPr lang="en-US" dirty="0"/>
          </a:p>
        </p:txBody>
      </p:sp>
      <p:pic>
        <p:nvPicPr>
          <p:cNvPr id="75778" name="Picture 2" descr="https://whowhatwhy.org/wp-content/uploads/2015/08/Hurricane-Katrina-Astrodome-Shel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290956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8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Strike Force Team Development</a:t>
            </a:r>
            <a:endParaRPr lang="en-US" dirty="0"/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" descr="j0156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25146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j03331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200" y="2057401"/>
            <a:ext cx="25146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2"/>
            <a:ext cx="25336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7200" y="45720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800" b="1" dirty="0" smtClean="0">
                <a:solidFill>
                  <a:srgbClr val="000000"/>
                </a:solidFill>
                <a:cs typeface="Arial" charset="0"/>
              </a:rPr>
              <a:t>Tennessee STRIKE </a:t>
            </a:r>
            <a:r>
              <a:rPr lang="en-US" altLang="en-US" sz="4800" b="1" dirty="0" smtClean="0">
                <a:solidFill>
                  <a:srgbClr val="000000"/>
                </a:solidFill>
              </a:rPr>
              <a:t>FORCE </a:t>
            </a:r>
          </a:p>
          <a:p>
            <a:pPr algn="ctr"/>
            <a:r>
              <a:rPr lang="en-US" altLang="en-US" sz="4800" b="1" dirty="0" smtClean="0">
                <a:solidFill>
                  <a:srgbClr val="000000"/>
                </a:solidFill>
              </a:rPr>
              <a:t>Team</a:t>
            </a:r>
            <a:r>
              <a:rPr lang="en-US" altLang="en-US" sz="4800" b="1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Strike Force </a:t>
            </a:r>
            <a:r>
              <a:rPr lang="en-US" dirty="0" smtClean="0"/>
              <a:t> - Personnel</a:t>
            </a:r>
            <a:endParaRPr lang="en-US" dirty="0"/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57200" y="1752600"/>
            <a:ext cx="4648200" cy="3657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dirty="0" smtClean="0"/>
              <a:t>25 </a:t>
            </a:r>
            <a:r>
              <a:rPr lang="en-US" altLang="en-US" sz="2400" dirty="0" smtClean="0"/>
              <a:t>person teams</a:t>
            </a:r>
          </a:p>
          <a:p>
            <a:pPr eaLnBrk="1" hangingPunct="1"/>
            <a:r>
              <a:rPr lang="en-US" altLang="en-US" sz="2400" dirty="0" smtClean="0"/>
              <a:t>Each team consist of:</a:t>
            </a:r>
          </a:p>
          <a:p>
            <a:pPr marL="0" indent="0" eaLnBrk="1" hangingPunct="1">
              <a:buNone/>
            </a:pPr>
            <a:r>
              <a:rPr lang="en-US" altLang="en-US" sz="2000" dirty="0"/>
              <a:t>	</a:t>
            </a:r>
            <a:r>
              <a:rPr lang="en-US" altLang="en-US" sz="2400" dirty="0" smtClean="0"/>
              <a:t>3-Supervisors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6-Equipment Operators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12-Truck Drivers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	2-Tractor Lowboy Drivers 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2-Mechanics</a:t>
            </a: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 smtClean="0"/>
              <a:t>	List of alternates </a:t>
            </a:r>
          </a:p>
          <a:p>
            <a:endParaRPr lang="en-US" altLang="en-US" dirty="0" smtClean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2" y="1752600"/>
            <a:ext cx="2151017" cy="1981200"/>
          </a:xfr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1"/>
            <a:ext cx="2133600" cy="204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Strike Force - Equipment</a:t>
            </a:r>
            <a:endParaRPr lang="en-US" dirty="0"/>
          </a:p>
        </p:txBody>
      </p:sp>
      <p:sp>
        <p:nvSpPr>
          <p:cNvPr id="4" name="AutoShape 6" descr="http://www.hurricanekatrina.com/images/hurricane-katrina-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487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dirty="0" err="1" smtClean="0"/>
              <a:t>Crewcab</a:t>
            </a:r>
            <a:endParaRPr lang="en-US" altLang="en-US" dirty="0"/>
          </a:p>
          <a:p>
            <a:pPr eaLnBrk="1" hangingPunct="1">
              <a:buFont typeface="Arial" charset="0"/>
              <a:buNone/>
            </a:pPr>
            <a:r>
              <a:rPr lang="en-US" altLang="en-US" dirty="0" err="1" smtClean="0"/>
              <a:t>Crewcab</a:t>
            </a:r>
            <a:r>
              <a:rPr lang="en-US" altLang="en-US" dirty="0" smtClean="0"/>
              <a:t> </a:t>
            </a:r>
            <a:r>
              <a:rPr lang="en-US" altLang="en-US" dirty="0"/>
              <a:t>service body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Large </a:t>
            </a:r>
            <a:r>
              <a:rPr lang="en-US" altLang="en-US" dirty="0"/>
              <a:t>Service Truck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Fuel </a:t>
            </a:r>
            <a:r>
              <a:rPr lang="en-US" altLang="en-US" dirty="0"/>
              <a:t>truck/trailer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Tandem </a:t>
            </a:r>
            <a:r>
              <a:rPr lang="en-US" altLang="en-US" dirty="0"/>
              <a:t>Axle Dumps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Single </a:t>
            </a:r>
            <a:r>
              <a:rPr lang="en-US" altLang="en-US" dirty="0"/>
              <a:t>Axle Dumps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Tri-axle </a:t>
            </a:r>
            <a:r>
              <a:rPr lang="en-US" altLang="en-US" dirty="0"/>
              <a:t>tractor lowboys with drop deck trailers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Large </a:t>
            </a:r>
            <a:r>
              <a:rPr lang="en-US" altLang="en-US" dirty="0"/>
              <a:t>tag-a-long trailers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Enclosed </a:t>
            </a:r>
            <a:r>
              <a:rPr lang="en-US" altLang="en-US" dirty="0"/>
              <a:t>Trailers (28ft long)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12192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Large </a:t>
            </a:r>
            <a:r>
              <a:rPr lang="en-US" altLang="en-US" dirty="0"/>
              <a:t>track-hoe with thumb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Medium </a:t>
            </a:r>
            <a:r>
              <a:rPr lang="en-US" altLang="en-US" dirty="0"/>
              <a:t>track-hoe with thumb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Rubber </a:t>
            </a:r>
            <a:r>
              <a:rPr lang="en-US" altLang="en-US" dirty="0"/>
              <a:t>tired loaders: </a:t>
            </a:r>
            <a:r>
              <a:rPr lang="en-US" altLang="en-US" dirty="0" smtClean="0"/>
              <a:t>4 </a:t>
            </a:r>
            <a:r>
              <a:rPr lang="en-US" altLang="en-US" dirty="0"/>
              <a:t>in 1 bucket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Small </a:t>
            </a:r>
            <a:r>
              <a:rPr lang="en-US" altLang="en-US" dirty="0"/>
              <a:t>dozer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55kw </a:t>
            </a:r>
            <a:r>
              <a:rPr lang="en-US" altLang="en-US" dirty="0"/>
              <a:t>trailer mounted generators </a:t>
            </a:r>
            <a:endParaRPr lang="en-US" altLang="en-US" dirty="0" smtClean="0"/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10kw </a:t>
            </a:r>
            <a:r>
              <a:rPr lang="en-US" altLang="en-US" dirty="0"/>
              <a:t>generators</a:t>
            </a:r>
          </a:p>
          <a:p>
            <a:pPr eaLnBrk="1" hangingPunct="1">
              <a:buFont typeface="Arial" charset="0"/>
              <a:buNone/>
            </a:pPr>
            <a:r>
              <a:rPr lang="en-US" altLang="en-US" dirty="0" smtClean="0"/>
              <a:t>Trailers </a:t>
            </a:r>
            <a:r>
              <a:rPr lang="en-US" altLang="en-US" dirty="0"/>
              <a:t>(bunks, showers, kitchen, rest room)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1"/>
            <a:ext cx="5334000" cy="191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4191000"/>
            <a:ext cx="255763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5273</TotalTime>
  <Words>1916</Words>
  <Application>Microsoft Office PowerPoint</Application>
  <PresentationFormat>On-screen Show (4:3)</PresentationFormat>
  <Paragraphs>378</Paragraphs>
  <Slides>39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PowerPoint B</vt:lpstr>
      <vt:lpstr>Office Theme</vt:lpstr>
      <vt:lpstr>1_Office Theme</vt:lpstr>
      <vt:lpstr>PowerPoint Presentation</vt:lpstr>
      <vt:lpstr>Disaster Recovery</vt:lpstr>
      <vt:lpstr>Disaster Recovery</vt:lpstr>
      <vt:lpstr>Disaster Recovery</vt:lpstr>
      <vt:lpstr>PowerPoint Presentation</vt:lpstr>
      <vt:lpstr>Hurricane Katrina</vt:lpstr>
      <vt:lpstr>Strike Force Team Development</vt:lpstr>
      <vt:lpstr>Strike Force  - Personnel</vt:lpstr>
      <vt:lpstr>Strike Force - Equipment</vt:lpstr>
      <vt:lpstr>Strike Force - Subsistence</vt:lpstr>
      <vt:lpstr>Strike Force - Fuel, Food,  &amp; Water</vt:lpstr>
      <vt:lpstr>Strike Force Annual Drill</vt:lpstr>
      <vt:lpstr>2016 Strike Force Drill</vt:lpstr>
      <vt:lpstr>Scenario</vt:lpstr>
      <vt:lpstr>Camp</vt:lpstr>
      <vt:lpstr>Region 1 Personnel</vt:lpstr>
      <vt:lpstr>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Gatlinburg Strike Force Response</vt:lpstr>
      <vt:lpstr>Questions???</vt:lpstr>
    </vt:vector>
  </TitlesOfParts>
  <Company>TDOT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Backlog?</dc:title>
  <dc:creator>TDOT</dc:creator>
  <cp:lastModifiedBy>TDOT</cp:lastModifiedBy>
  <cp:revision>240</cp:revision>
  <cp:lastPrinted>2016-02-08T17:09:54Z</cp:lastPrinted>
  <dcterms:created xsi:type="dcterms:W3CDTF">2016-01-21T16:03:11Z</dcterms:created>
  <dcterms:modified xsi:type="dcterms:W3CDTF">2017-10-23T21:31:26Z</dcterms:modified>
</cp:coreProperties>
</file>