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54"/>
  </p:notesMasterIdLst>
  <p:handoutMasterIdLst>
    <p:handoutMasterId r:id="rId55"/>
  </p:handoutMasterIdLst>
  <p:sldIdLst>
    <p:sldId id="351" r:id="rId3"/>
    <p:sldId id="372" r:id="rId4"/>
    <p:sldId id="373" r:id="rId5"/>
    <p:sldId id="375" r:id="rId6"/>
    <p:sldId id="398" r:id="rId7"/>
    <p:sldId id="399" r:id="rId8"/>
    <p:sldId id="400" r:id="rId9"/>
    <p:sldId id="401" r:id="rId10"/>
    <p:sldId id="403" r:id="rId11"/>
    <p:sldId id="405" r:id="rId12"/>
    <p:sldId id="406" r:id="rId13"/>
    <p:sldId id="407" r:id="rId14"/>
    <p:sldId id="408" r:id="rId15"/>
    <p:sldId id="409" r:id="rId16"/>
    <p:sldId id="410" r:id="rId17"/>
    <p:sldId id="411" r:id="rId18"/>
    <p:sldId id="412" r:id="rId19"/>
    <p:sldId id="413" r:id="rId20"/>
    <p:sldId id="414" r:id="rId21"/>
    <p:sldId id="415" r:id="rId22"/>
    <p:sldId id="416" r:id="rId23"/>
    <p:sldId id="417" r:id="rId24"/>
    <p:sldId id="420" r:id="rId25"/>
    <p:sldId id="445" r:id="rId26"/>
    <p:sldId id="446" r:id="rId27"/>
    <p:sldId id="447" r:id="rId28"/>
    <p:sldId id="418" r:id="rId29"/>
    <p:sldId id="419" r:id="rId30"/>
    <p:sldId id="421" r:id="rId31"/>
    <p:sldId id="422" r:id="rId32"/>
    <p:sldId id="423" r:id="rId33"/>
    <p:sldId id="424" r:id="rId34"/>
    <p:sldId id="425" r:id="rId35"/>
    <p:sldId id="426" r:id="rId36"/>
    <p:sldId id="427" r:id="rId37"/>
    <p:sldId id="428" r:id="rId38"/>
    <p:sldId id="429" r:id="rId39"/>
    <p:sldId id="430" r:id="rId40"/>
    <p:sldId id="431" r:id="rId41"/>
    <p:sldId id="432" r:id="rId42"/>
    <p:sldId id="433" r:id="rId43"/>
    <p:sldId id="434" r:id="rId44"/>
    <p:sldId id="435" r:id="rId45"/>
    <p:sldId id="436" r:id="rId46"/>
    <p:sldId id="438" r:id="rId47"/>
    <p:sldId id="439" r:id="rId48"/>
    <p:sldId id="440" r:id="rId49"/>
    <p:sldId id="441" r:id="rId50"/>
    <p:sldId id="443" r:id="rId51"/>
    <p:sldId id="444" r:id="rId52"/>
    <p:sldId id="397" r:id="rId53"/>
  </p:sldIdLst>
  <p:sldSz cx="9144000" cy="5143500" type="screen16x9"/>
  <p:notesSz cx="7010400" cy="9236075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925700"/>
    <a:srgbClr val="CC7A00"/>
    <a:srgbClr val="14385C"/>
    <a:srgbClr val="899BAD"/>
    <a:srgbClr val="042A45"/>
    <a:srgbClr val="042A43"/>
    <a:srgbClr val="D27D00"/>
    <a:srgbClr val="25629F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1" autoAdjust="0"/>
    <p:restoredTop sz="99657" autoAdjust="0"/>
  </p:normalViewPr>
  <p:slideViewPr>
    <p:cSldViewPr snapToGrid="0" showGuides="1">
      <p:cViewPr>
        <p:scale>
          <a:sx n="154" d="100"/>
          <a:sy n="154" d="100"/>
        </p:scale>
        <p:origin x="1422" y="1440"/>
      </p:cViewPr>
      <p:guideLst>
        <p:guide orient="horz" pos="1077"/>
        <p:guide orient="horz" pos="2176"/>
        <p:guide pos="1901"/>
        <p:guide pos="38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162" y="-102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/>
              <a:t>% Lane Miles Good or Better-Statewide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'4_Y Plan'!$D$9:$D$12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'4_Y Plan'!$E$9:$E$12</c:f>
              <c:numCache>
                <c:formatCode>0.00%</c:formatCode>
                <c:ptCount val="4"/>
                <c:pt idx="0">
                  <c:v>0.879</c:v>
                </c:pt>
                <c:pt idx="1">
                  <c:v>0.87119999999999997</c:v>
                </c:pt>
                <c:pt idx="2">
                  <c:v>0.86780000000000002</c:v>
                </c:pt>
                <c:pt idx="3">
                  <c:v>0.85980000000000001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083904"/>
        <c:axId val="113085824"/>
      </c:barChart>
      <c:catAx>
        <c:axId val="113083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3085824"/>
        <c:crosses val="autoZero"/>
        <c:auto val="1"/>
        <c:lblAlgn val="ctr"/>
        <c:lblOffset val="100"/>
        <c:noMultiLvlLbl val="0"/>
      </c:catAx>
      <c:valAx>
        <c:axId val="113085824"/>
        <c:scaling>
          <c:orientation val="minMax"/>
          <c:max val="1"/>
          <c:min val="0.60000000000000009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Lane Miles</a:t>
                </a:r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crossAx val="1130839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E6447-1AF7-45FC-B6F3-B45DEEC38ECA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2EB33-711F-41CA-8F73-C56B715F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56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A790463-911A-4750-AD2E-671879DD54F4}" type="datetimeFigureOut">
              <a:rPr lang="en-US" smtClean="0"/>
              <a:pPr/>
              <a:t>10/25/2017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541898-D043-4569-A9A6-59B778BEC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541898-D043-4569-A9A6-59B778BECE0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6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BBB-1352-4ADB-A7DE-12BB190FCB1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25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BBB-1352-4ADB-A7DE-12BB190FCB1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17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BBB-1352-4ADB-A7DE-12BB190FCB1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83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BBB-1352-4ADB-A7DE-12BB190FCB1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BBB-1352-4ADB-A7DE-12BB190FCB1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61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BBB-1352-4ADB-A7DE-12BB190FCB1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9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BBB-1352-4ADB-A7DE-12BB190FCB1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9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BBB-1352-4ADB-A7DE-12BB190FCB1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image" Target="../media/image7.png"/><Relationship Id="rId2" Type="http://schemas.openxmlformats.org/officeDocument/2006/relationships/tags" Target="../tags/tag1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7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57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252410" y="2847954"/>
            <a:ext cx="4114800" cy="1057275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252410" y="3955235"/>
            <a:ext cx="4114800" cy="4331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5" name="Picture 4" descr="TitleFooterBlueandWhi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303"/>
            <a:ext cx="9144000" cy="648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988" cy="69981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228600" y="3933804"/>
            <a:ext cx="4191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8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7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72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36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84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25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92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39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3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TitleFooterBlueandWhi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303"/>
            <a:ext cx="9144000" cy="648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7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481009" y="2896792"/>
            <a:ext cx="5100433" cy="792956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481010" y="3784402"/>
            <a:ext cx="5133855" cy="444698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Subtitle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3711179"/>
            <a:ext cx="4800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50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08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Rectangle 2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509590" y="2795091"/>
            <a:ext cx="4114800" cy="1057275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509590" y="3902372"/>
            <a:ext cx="4114800" cy="59293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>
              <a:buNone/>
              <a:def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Subtitle</a:t>
            </a:r>
            <a:endParaRPr lang="en-US" dirty="0"/>
          </a:p>
        </p:txBody>
      </p:sp>
      <p:pic>
        <p:nvPicPr>
          <p:cNvPr id="5" name="Picture 4" descr="TitleFooterBlueandWhit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303"/>
            <a:ext cx="9144000" cy="648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988" cy="699817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85780" y="3880941"/>
            <a:ext cx="4191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1" y="4933950"/>
            <a:ext cx="211057" cy="14063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1" y="4933950"/>
            <a:ext cx="211057" cy="14063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4601" y="4933950"/>
            <a:ext cx="211057" cy="14063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Z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47"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 userDrawn="1"/>
        </p:nvCxnSpPr>
        <p:spPr>
          <a:xfrm>
            <a:off x="276483" y="3478333"/>
            <a:ext cx="413398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9"/>
          <a:stretch/>
        </p:blipFill>
        <p:spPr>
          <a:xfrm>
            <a:off x="4981415" y="531805"/>
            <a:ext cx="4087522" cy="3855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7" y="2568144"/>
            <a:ext cx="2314257" cy="781382"/>
          </a:xfrm>
          <a:prstGeom prst="rect">
            <a:avLst/>
          </a:prstGeom>
        </p:spPr>
      </p:pic>
      <p:pic>
        <p:nvPicPr>
          <p:cNvPr id="14" name="Picture 13" descr="TitleFooterBlueandWhit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5303"/>
            <a:ext cx="9144000" cy="6481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988" cy="69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37896" y="3618648"/>
            <a:ext cx="4114800" cy="434738"/>
          </a:xfrm>
          <a:noFill/>
        </p:spPr>
        <p:txBody>
          <a:bodyPr wrap="square" lIns="0" tIns="0" rIns="0" bIns="0" rtlCol="0" anchor="b" anchorCtr="0">
            <a:noAutofit/>
          </a:bodyPr>
          <a:lstStyle>
            <a:lvl1pPr>
              <a:lnSpc>
                <a:spcPct val="90000"/>
              </a:lnSpc>
              <a:def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8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6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3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9679"/>
            <a:ext cx="9144000" cy="423821"/>
          </a:xfrm>
          <a:prstGeom prst="rect">
            <a:avLst/>
          </a:prstGeom>
        </p:spPr>
      </p:pic>
      <p:pic>
        <p:nvPicPr>
          <p:cNvPr id="4" name="Picture 3" descr="Header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682"/>
          </a:xfrm>
          <a:prstGeom prst="rect">
            <a:avLst/>
          </a:prstGeom>
        </p:spPr>
      </p:pic>
      <p:graphicFrame>
        <p:nvGraphicFramePr>
          <p:cNvPr id="10" name="Object 9" hidden="1"/>
          <p:cNvGraphicFramePr>
            <a:graphicFrameLocks/>
          </p:cNvGraphicFramePr>
          <p:nvPr>
            <p:custDataLst>
              <p:tags r:id="rId9"/>
            </p:custDataLst>
          </p:nvPr>
        </p:nvGraphicFramePr>
        <p:xfrm>
          <a:off x="0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0" name="think-cell Slide" r:id="rId16" imgW="0" imgH="0" progId="">
                  <p:embed/>
                </p:oleObj>
              </mc:Choice>
              <mc:Fallback>
                <p:oleObj name="think-cell Slide" r:id="rId16" imgW="0" imgH="0" progId="">
                  <p:embed/>
                  <p:pic>
                    <p:nvPicPr>
                      <p:cNvPr id="0" name="Rectangle 1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1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>
            <p:custDataLst>
              <p:tags r:id="rId10"/>
            </p:custDataLst>
          </p:nvPr>
        </p:nvSpPr>
        <p:spPr>
          <a:xfrm>
            <a:off x="8886826" y="4934549"/>
            <a:ext cx="257175" cy="1428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 bwMode="gray">
          <a:xfrm>
            <a:off x="247816" y="32720"/>
            <a:ext cx="8353425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333375" y="800100"/>
            <a:ext cx="8477250" cy="3886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0950" y="4936797"/>
            <a:ext cx="211057" cy="14063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0" indent="0" algn="r" defTabSz="914400" rtl="0" eaLnBrk="1" latinLnBrk="0" hangingPunct="1">
              <a:buNone/>
              <a:def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835595"/>
            <a:ext cx="426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Franklin Gothic Book" pitchFamily="34" charset="0"/>
              </a:rPr>
              <a:t>2017</a:t>
            </a:r>
            <a:r>
              <a:rPr lang="en-US" sz="1200" baseline="0" dirty="0" smtClean="0">
                <a:solidFill>
                  <a:schemeClr val="bg1"/>
                </a:solidFill>
                <a:latin typeface="Franklin Gothic Book" pitchFamily="34" charset="0"/>
              </a:rPr>
              <a:t> SASHTO Southeast Maintenance Conference</a:t>
            </a:r>
            <a:endParaRPr lang="en-US" sz="1200" dirty="0" smtClean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9626" y="4835594"/>
            <a:ext cx="4094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 pitchFamily="34" charset="0"/>
              </a:rPr>
              <a:t>10/25/2017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55" r:id="rId5"/>
    <p:sldLayoutId id="2147483661" r:id="rId6"/>
  </p:sldLayoutIdLst>
  <p:timing>
    <p:tnLst>
      <p:par>
        <p:cTn id="1" dur="indefinite" restart="never" nodeType="tmRoot"/>
      </p:par>
    </p:tnLst>
  </p:timing>
  <p:hf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lang="en-US" sz="2000" b="0" kern="1200" dirty="0" smtClean="0">
          <a:solidFill>
            <a:schemeClr val="bg1"/>
          </a:solidFill>
          <a:effectLst/>
          <a:latin typeface="Franklin Gothic Demi" pitchFamily="34" charset="0"/>
          <a:ea typeface="+mn-ea"/>
          <a:cs typeface="Arial" pitchFamily="34" charset="0"/>
        </a:defRPr>
      </a:lvl1pPr>
    </p:titleStyle>
    <p:bodyStyle>
      <a:lvl1pPr marL="230188" indent="-230188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1pPr>
      <a:lvl2pPr marL="514350" indent="-230188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2pPr>
      <a:lvl3pPr marL="742950" indent="-17145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3pPr>
      <a:lvl4pPr marL="971550" indent="-22860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4pPr>
      <a:lvl5pPr marL="1143000" indent="-171450" algn="l" defTabSz="9144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itchFamily="34" charset="0"/>
        <a:buChar char="»"/>
        <a:defRPr sz="2000" kern="1200">
          <a:solidFill>
            <a:schemeClr val="tx1"/>
          </a:solidFill>
          <a:latin typeface="Franklin Gothic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DC6E-6441-4FFD-9BE7-76F1185183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E33EF-9725-4AFA-82CC-14E0334E70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4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tiff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Magdy.Mikhail@txdot.gov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Magdy.Mikhail@txdot.gov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tiff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452345" y="2965858"/>
            <a:ext cx="4929191" cy="792956"/>
          </a:xfrm>
        </p:spPr>
        <p:txBody>
          <a:bodyPr/>
          <a:lstStyle/>
          <a:p>
            <a:r>
              <a:rPr lang="en-US" dirty="0" smtClean="0"/>
              <a:t>2017 SASHTO</a:t>
            </a:r>
            <a:br>
              <a:rPr lang="en-US" dirty="0" smtClean="0"/>
            </a:br>
            <a:r>
              <a:rPr lang="en-US" sz="2400" dirty="0" smtClean="0"/>
              <a:t>Southeast Regional </a:t>
            </a:r>
            <a:br>
              <a:rPr lang="en-US" sz="2400" dirty="0" smtClean="0"/>
            </a:br>
            <a:r>
              <a:rPr lang="en-US" sz="2400" dirty="0" smtClean="0"/>
              <a:t>Maintenance Conference</a:t>
            </a:r>
            <a:endParaRPr lang="en-US" dirty="0"/>
          </a:p>
        </p:txBody>
      </p:sp>
      <p:sp>
        <p:nvSpPr>
          <p:cNvPr id="27" name="Subtitle 26"/>
          <p:cNvSpPr>
            <a:spLocks noGrp="1"/>
          </p:cNvSpPr>
          <p:nvPr>
            <p:ph type="subTitle" idx="1"/>
          </p:nvPr>
        </p:nvSpPr>
        <p:spPr>
          <a:xfrm>
            <a:off x="452345" y="3889435"/>
            <a:ext cx="4929191" cy="444698"/>
          </a:xfrm>
        </p:spPr>
        <p:txBody>
          <a:bodyPr/>
          <a:lstStyle/>
          <a:p>
            <a:r>
              <a:rPr lang="en-US" dirty="0" smtClean="0"/>
              <a:t>Orlando, Florida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24400" y="4697512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10/25/2017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339" r="392" b="-339"/>
          <a:stretch/>
        </p:blipFill>
        <p:spPr>
          <a:xfrm>
            <a:off x="6137911" y="1525678"/>
            <a:ext cx="2834640" cy="28803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15233" r="37950" b="5087"/>
          <a:stretch/>
        </p:blipFill>
        <p:spPr>
          <a:xfrm>
            <a:off x="1186972" y="744204"/>
            <a:ext cx="1142026" cy="745015"/>
          </a:xfrm>
          <a:prstGeom prst="rect">
            <a:avLst/>
          </a:prstGeom>
          <a:ln w="19050">
            <a:noFill/>
          </a:ln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2" t="21297" r="34137"/>
          <a:stretch/>
        </p:blipFill>
        <p:spPr>
          <a:xfrm>
            <a:off x="3504884" y="742950"/>
            <a:ext cx="746747" cy="747522"/>
          </a:xfrm>
          <a:prstGeom prst="rect">
            <a:avLst/>
          </a:prstGeom>
          <a:ln w="19050">
            <a:noFill/>
          </a:ln>
        </p:spPr>
      </p:pic>
      <p:pic>
        <p:nvPicPr>
          <p:cNvPr id="26" name="Picture 25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5" t="18025" r="24116" b="33603"/>
          <a:stretch/>
        </p:blipFill>
        <p:spPr>
          <a:xfrm>
            <a:off x="2365714" y="742950"/>
            <a:ext cx="1102455" cy="747522"/>
          </a:xfrm>
          <a:prstGeom prst="rect">
            <a:avLst/>
          </a:prstGeom>
          <a:ln w="19050">
            <a:noFill/>
          </a:ln>
        </p:spPr>
      </p:pic>
      <p:pic>
        <p:nvPicPr>
          <p:cNvPr id="28" name="Picture 27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5" t="15291" r="5253" b="12187"/>
          <a:stretch/>
        </p:blipFill>
        <p:spPr>
          <a:xfrm>
            <a:off x="4285805" y="742950"/>
            <a:ext cx="1179286" cy="747522"/>
          </a:xfrm>
          <a:prstGeom prst="rect">
            <a:avLst/>
          </a:prstGeom>
          <a:ln w="19050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t="34544" r="14209" b="14422"/>
          <a:stretch/>
        </p:blipFill>
        <p:spPr>
          <a:xfrm>
            <a:off x="152401" y="744204"/>
            <a:ext cx="997857" cy="745015"/>
          </a:xfrm>
          <a:prstGeom prst="rect">
            <a:avLst/>
          </a:prstGeom>
          <a:ln w="19050">
            <a:noFill/>
          </a:ln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17032"/>
          <a:stretch/>
        </p:blipFill>
        <p:spPr>
          <a:xfrm>
            <a:off x="5501958" y="742950"/>
            <a:ext cx="1539187" cy="747522"/>
          </a:xfrm>
          <a:prstGeom prst="rect">
            <a:avLst/>
          </a:prstGeom>
          <a:solidFill>
            <a:srgbClr val="FFCC00"/>
          </a:solidFill>
          <a:ln w="19050">
            <a:noFill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733806"/>
            <a:ext cx="18748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333140" y="1455008"/>
            <a:ext cx="8353425" cy="2308324"/>
          </a:xfrm>
        </p:spPr>
        <p:txBody>
          <a:bodyPr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TxDOT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>Automated 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>Data Collection </a:t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>TxDOT  Experience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4400" y="4697512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5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6" y="580767"/>
            <a:ext cx="8830491" cy="404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1831" name="Text Box 7"/>
          <p:cNvSpPr txBox="1">
            <a:spLocks noChangeArrowheads="1"/>
          </p:cNvSpPr>
          <p:nvPr/>
        </p:nvSpPr>
        <p:spPr bwMode="auto">
          <a:xfrm>
            <a:off x="304800" y="3549559"/>
            <a:ext cx="389080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rgbClr val="0000DC"/>
                </a:solidFill>
              </a:rPr>
              <a:t>25 Districts</a:t>
            </a:r>
          </a:p>
          <a:p>
            <a:r>
              <a:rPr lang="en-US" altLang="en-US" sz="1600" b="1" dirty="0">
                <a:solidFill>
                  <a:srgbClr val="0000DC"/>
                </a:solidFill>
              </a:rPr>
              <a:t>254 Counties</a:t>
            </a:r>
          </a:p>
          <a:p>
            <a:r>
              <a:rPr lang="en-US" altLang="en-US" sz="1600" b="1" dirty="0">
                <a:solidFill>
                  <a:srgbClr val="0000DC"/>
                </a:solidFill>
              </a:rPr>
              <a:t>Approximately </a:t>
            </a:r>
            <a:r>
              <a:rPr lang="en-US" altLang="en-US" sz="1600" b="1" dirty="0" smtClean="0">
                <a:solidFill>
                  <a:srgbClr val="0000DC"/>
                </a:solidFill>
              </a:rPr>
              <a:t>195,700 </a:t>
            </a:r>
            <a:r>
              <a:rPr lang="en-US" altLang="en-US" sz="1600" b="1" dirty="0">
                <a:solidFill>
                  <a:srgbClr val="0000DC"/>
                </a:solidFill>
              </a:rPr>
              <a:t>lane miles</a:t>
            </a:r>
          </a:p>
          <a:p>
            <a:r>
              <a:rPr lang="en-US" altLang="en-US" sz="1600" b="1" dirty="0">
                <a:solidFill>
                  <a:srgbClr val="0000DC"/>
                </a:solidFill>
              </a:rPr>
              <a:t>Approximately 63,000 NHS Lane Miles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Department of Transportation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34200" y="3685212"/>
            <a:ext cx="18288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06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TxDOT Pavement Data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FY 17 </a:t>
            </a:r>
          </a:p>
          <a:p>
            <a:pPr lvl="1"/>
            <a:r>
              <a:rPr lang="en-US" dirty="0" smtClean="0"/>
              <a:t>Multiple Award</a:t>
            </a:r>
          </a:p>
          <a:p>
            <a:pPr lvl="2"/>
            <a:r>
              <a:rPr lang="en-US" sz="2000" dirty="0" err="1" smtClean="0"/>
              <a:t>Fugro</a:t>
            </a:r>
            <a:r>
              <a:rPr lang="en-US" sz="2000" dirty="0" smtClean="0"/>
              <a:t> </a:t>
            </a:r>
            <a:r>
              <a:rPr lang="en-US" sz="2000" dirty="0" err="1" smtClean="0"/>
              <a:t>Roadware</a:t>
            </a:r>
            <a:r>
              <a:rPr lang="en-US" sz="2000" dirty="0" smtClean="0"/>
              <a:t>	$3.2M Contract ($70 Per lane mile)</a:t>
            </a:r>
          </a:p>
          <a:p>
            <a:pPr lvl="2"/>
            <a:r>
              <a:rPr lang="en-US" sz="2000" dirty="0" smtClean="0"/>
              <a:t>Pathway Services	$3.0M Contract ($65 Per lane mile)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FY 18 </a:t>
            </a:r>
          </a:p>
          <a:p>
            <a:pPr lvl="1"/>
            <a:r>
              <a:rPr lang="en-US" dirty="0" smtClean="0"/>
              <a:t>Single Award</a:t>
            </a:r>
          </a:p>
          <a:p>
            <a:pPr lvl="2"/>
            <a:r>
              <a:rPr lang="en-US" sz="2000" dirty="0" smtClean="0"/>
              <a:t>Pathway Services	$5.7M Contract ($59 Per lane mile)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>
                <a:spcBef>
                  <a:spcPts val="900"/>
                </a:spcBef>
              </a:pPr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5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Pavement Condition Data is Collected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Ride (IRI)</a:t>
            </a:r>
          </a:p>
          <a:p>
            <a:endParaRPr lang="en-US" dirty="0" smtClean="0"/>
          </a:p>
          <a:p>
            <a:r>
              <a:rPr lang="en-US" dirty="0" smtClean="0"/>
              <a:t>Surface Distress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ACP (Cracking</a:t>
            </a:r>
            <a:r>
              <a:rPr lang="en-US" dirty="0"/>
              <a:t>, rutting, </a:t>
            </a:r>
            <a:r>
              <a:rPr lang="en-US" dirty="0" smtClean="0"/>
              <a:t>patches, failures, raveling, flushing)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CRCP (</a:t>
            </a:r>
            <a:r>
              <a:rPr lang="en-US" dirty="0" err="1"/>
              <a:t>P</a:t>
            </a:r>
            <a:r>
              <a:rPr lang="en-US" dirty="0" err="1" smtClean="0"/>
              <a:t>unchouts</a:t>
            </a:r>
            <a:r>
              <a:rPr lang="en-US" dirty="0" smtClean="0"/>
              <a:t>, spalls, patches)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JCP (Cracking, failed joints &amp; cracks, faulting, patching, shattered slabs)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>
                <a:spcBef>
                  <a:spcPts val="900"/>
                </a:spcBef>
              </a:pPr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4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Pavement Data is Collected  &amp; Processed?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100% </a:t>
            </a:r>
            <a:r>
              <a:rPr lang="en-US" dirty="0" smtClean="0"/>
              <a:t> </a:t>
            </a:r>
            <a:r>
              <a:rPr lang="en-US" dirty="0"/>
              <a:t>of Every </a:t>
            </a:r>
            <a:r>
              <a:rPr lang="en-US" dirty="0" smtClean="0"/>
              <a:t>Roadbed Annually </a:t>
            </a:r>
          </a:p>
          <a:p>
            <a:pPr marL="284162" lvl="1" indent="0">
              <a:buNone/>
            </a:pPr>
            <a:r>
              <a:rPr lang="en-US" dirty="0"/>
              <a:t>~</a:t>
            </a:r>
            <a:r>
              <a:rPr lang="en-US" dirty="0" smtClean="0"/>
              <a:t>90,000 lane miles</a:t>
            </a:r>
          </a:p>
          <a:p>
            <a:endParaRPr lang="en-US" dirty="0"/>
          </a:p>
          <a:p>
            <a:r>
              <a:rPr lang="en-US" dirty="0" smtClean="0"/>
              <a:t>Automated Data Collection </a:t>
            </a:r>
          </a:p>
          <a:p>
            <a:endParaRPr lang="en-US" sz="2000" dirty="0" smtClean="0"/>
          </a:p>
          <a:p>
            <a:pPr marL="287338" indent="0">
              <a:buNone/>
            </a:pPr>
            <a:r>
              <a:rPr lang="en-US" sz="2000" dirty="0" smtClean="0"/>
              <a:t>Automated Post Processing of images for distresses like rutting, cracking, raveling, flushing, spalls, faulting, etc.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dirty="0" smtClean="0"/>
              <a:t>Semi-Automated Data Collection</a:t>
            </a:r>
          </a:p>
          <a:p>
            <a:endParaRPr lang="en-US" dirty="0" smtClean="0"/>
          </a:p>
          <a:p>
            <a:pPr marL="284162" lvl="1" indent="0">
              <a:buNone/>
            </a:pPr>
            <a:r>
              <a:rPr lang="en-US" i="1" dirty="0" smtClean="0"/>
              <a:t>Manual Post processing of images for distresses like Patches &amp; failures, etc.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3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Impact of Automated Data Collection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658577"/>
              </p:ext>
            </p:extLst>
          </p:nvPr>
        </p:nvGraphicFramePr>
        <p:xfrm>
          <a:off x="152400" y="685800"/>
          <a:ext cx="8534400" cy="1315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397"/>
                <a:gridCol w="1484243"/>
                <a:gridCol w="1706880"/>
                <a:gridCol w="1706880"/>
              </a:tblGrid>
              <a:tr h="7429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% Lane Miles Good or Better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FY 16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FY 17</a:t>
                      </a:r>
                      <a:endParaRPr lang="en-US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Change</a:t>
                      </a:r>
                      <a:endParaRPr lang="en-US" sz="1800" dirty="0"/>
                    </a:p>
                  </a:txBody>
                  <a:tcPr marT="34290" marB="34290"/>
                </a:tc>
              </a:tr>
              <a:tr h="572621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Statewide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87.32%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84.65%</a:t>
                      </a:r>
                      <a:endParaRPr lang="en-US" sz="2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smtClean="0"/>
                        <a:t>-2.67%</a:t>
                      </a:r>
                      <a:endParaRPr lang="en-US" sz="2100" b="1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219200" y="2628900"/>
            <a:ext cx="541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More Cracking</a:t>
            </a:r>
          </a:p>
          <a:p>
            <a:endParaRPr lang="en-US" dirty="0"/>
          </a:p>
          <a:p>
            <a:r>
              <a:rPr lang="en-US" dirty="0"/>
              <a:t>More Rutting</a:t>
            </a:r>
          </a:p>
          <a:p>
            <a:pPr lvl="1"/>
            <a:r>
              <a:rPr lang="en-US" dirty="0"/>
              <a:t>(Transitioned from 5 point acoustic sensors to full transverse profile)</a:t>
            </a:r>
          </a:p>
        </p:txBody>
      </p:sp>
    </p:spTree>
    <p:extLst>
      <p:ext uri="{BB962C8B-B14F-4D97-AF65-F5344CB8AC3E}">
        <p14:creationId xmlns:p14="http://schemas.microsoft.com/office/powerpoint/2010/main" val="17728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Magdy Mikhail, P.E.</a:t>
            </a:r>
          </a:p>
          <a:p>
            <a:pPr marL="0" indent="0">
              <a:buNone/>
            </a:pPr>
            <a:r>
              <a:rPr lang="en-US" dirty="0" smtClean="0"/>
              <a:t>Maintenance Division</a:t>
            </a:r>
          </a:p>
          <a:p>
            <a:pPr marL="0" indent="0">
              <a:buNone/>
            </a:pPr>
            <a:r>
              <a:rPr lang="en-US" dirty="0" smtClean="0"/>
              <a:t>Director of Pavement Asset Management Section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Magdy.Mikhail@txdot.gov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Phone: (512) 416-3288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2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TxDOT Pavement Management System – Pavement Analyst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1" y="571500"/>
            <a:ext cx="8677275" cy="4114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514350" indent="-2301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74295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97155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114300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prstClr val="black"/>
                </a:solidFill>
              </a:rPr>
              <a:t>Pavement Analyst:</a:t>
            </a:r>
            <a:endParaRPr lang="en-US" sz="2000" b="1" dirty="0" smtClean="0">
              <a:solidFill>
                <a:prstClr val="black"/>
              </a:solidFill>
            </a:endParaRPr>
          </a:p>
          <a:p>
            <a:pPr lvl="2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</a:rPr>
              <a:t>Web-accessed</a:t>
            </a:r>
          </a:p>
          <a:p>
            <a:pPr lvl="2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</a:rPr>
              <a:t>Easy Access to all Pavement Condition and Inventory Data</a:t>
            </a:r>
          </a:p>
          <a:p>
            <a:pPr lvl="2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</a:rPr>
              <a:t>Ability to query and extract  all Pavement  data</a:t>
            </a:r>
          </a:p>
          <a:p>
            <a:pPr lvl="2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</a:rPr>
              <a:t>Ability to Export Data to Excel, Shape file</a:t>
            </a:r>
          </a:p>
          <a:p>
            <a:pPr lvl="2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</a:rPr>
              <a:t>Work History &amp; Surface Age (Routine MNT, PM &amp; Rehab)</a:t>
            </a:r>
          </a:p>
          <a:p>
            <a:pPr lvl="2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</a:rPr>
              <a:t>Summary Reports</a:t>
            </a:r>
            <a:endParaRPr lang="en-US" sz="2000" b="1" dirty="0">
              <a:solidFill>
                <a:prstClr val="black"/>
              </a:solidFill>
            </a:endParaRPr>
          </a:p>
          <a:p>
            <a:pPr lvl="2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prstClr val="black"/>
                </a:solidFill>
              </a:rPr>
              <a:t>A</a:t>
            </a:r>
            <a:r>
              <a:rPr lang="en-US" sz="2000" b="1" dirty="0" smtClean="0">
                <a:solidFill>
                  <a:prstClr val="black"/>
                </a:solidFill>
              </a:rPr>
              <a:t>nalytical capability</a:t>
            </a:r>
          </a:p>
          <a:p>
            <a:pPr lvl="3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</a:rPr>
              <a:t>Predict future Pavement Condition (</a:t>
            </a:r>
            <a:r>
              <a:rPr lang="en-US" b="1" dirty="0" smtClean="0">
                <a:solidFill>
                  <a:prstClr val="black"/>
                </a:solidFill>
              </a:rPr>
              <a:t>based on available funds &amp; planned projects</a:t>
            </a:r>
            <a:r>
              <a:rPr lang="en-US" sz="2000" b="1" dirty="0" smtClean="0">
                <a:solidFill>
                  <a:prstClr val="black"/>
                </a:solidFill>
              </a:rPr>
              <a:t>)</a:t>
            </a:r>
          </a:p>
          <a:p>
            <a:pPr lvl="3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</a:rPr>
              <a:t>Evaluate Impact of Funding Levels on Pavement Performance</a:t>
            </a:r>
          </a:p>
          <a:p>
            <a:pPr lvl="3">
              <a:buClr>
                <a:srgbClr val="0A1B2B"/>
              </a:buClr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prstClr val="black"/>
                </a:solidFill>
              </a:rPr>
              <a:t>Determine Funding needs to achieve a Pavement Condition Target</a:t>
            </a:r>
          </a:p>
          <a:p>
            <a:pPr lvl="2">
              <a:buClr>
                <a:srgbClr val="0A1B2B"/>
              </a:buClr>
              <a:buFont typeface="Wingdings" panose="05000000000000000000" pitchFamily="2" charset="2"/>
              <a:buChar char="§"/>
            </a:pPr>
            <a:endParaRPr lang="en-US" sz="2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7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97" y="499883"/>
            <a:ext cx="5634682" cy="41437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MAP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0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Pavement Performance Prediction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864601" y="4933950"/>
            <a:ext cx="211057" cy="140631"/>
          </a:xfrm>
          <a:prstGeom prst="rect">
            <a:avLst/>
          </a:prstGeom>
        </p:spPr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013758"/>
              </p:ext>
            </p:extLst>
          </p:nvPr>
        </p:nvGraphicFramePr>
        <p:xfrm>
          <a:off x="152400" y="514350"/>
          <a:ext cx="8839200" cy="417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04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1876"/>
            <a:ext cx="8353425" cy="400110"/>
          </a:xfrm>
        </p:spPr>
        <p:txBody>
          <a:bodyPr/>
          <a:lstStyle/>
          <a:p>
            <a:r>
              <a:rPr lang="en-US" i="1" dirty="0" err="1" smtClean="0"/>
              <a:t>TxDOT’s</a:t>
            </a:r>
            <a:r>
              <a:rPr lang="en-US" i="1" dirty="0" smtClean="0"/>
              <a:t> Safety Rest Area System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2</a:t>
            </a:fld>
            <a:endParaRPr lang="en-US" dirty="0"/>
          </a:p>
        </p:txBody>
      </p:sp>
      <p:pic>
        <p:nvPicPr>
          <p:cNvPr id="6" name="Picture 4" descr="State of Texas Safety Rest Area location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8" y="604158"/>
            <a:ext cx="5588647" cy="408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3453" y="518985"/>
            <a:ext cx="3421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80 Facilities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000" b="1" dirty="0" smtClean="0"/>
              <a:t>46 New Style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2000" b="1" dirty="0" smtClean="0"/>
              <a:t>34 Old Style (Pre Interstate)</a:t>
            </a:r>
          </a:p>
        </p:txBody>
      </p:sp>
      <p:pic>
        <p:nvPicPr>
          <p:cNvPr id="153602" name="Picture 2" descr="View of Knox County rest are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16710"/>
          <a:stretch/>
        </p:blipFill>
        <p:spPr bwMode="auto">
          <a:xfrm>
            <a:off x="5743576" y="3233058"/>
            <a:ext cx="3248025" cy="1166750"/>
          </a:xfrm>
          <a:prstGeom prst="rect">
            <a:avLst/>
          </a:prstGeom>
          <a:noFill/>
          <a:ln w="3175" cmpd="sng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3" name="Picture 3" descr="T:\MNTFM\00_SRA General\3_SRA Photos_Videos\Ward\_MG_0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920" y="2009240"/>
            <a:ext cx="3213366" cy="113562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9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Magdy Mikhail, P.E.</a:t>
            </a:r>
          </a:p>
          <a:p>
            <a:pPr marL="0" indent="0">
              <a:buNone/>
            </a:pPr>
            <a:r>
              <a:rPr lang="en-US" dirty="0" smtClean="0"/>
              <a:t>Maintenance Division</a:t>
            </a:r>
          </a:p>
          <a:p>
            <a:pPr marL="0" indent="0">
              <a:buNone/>
            </a:pPr>
            <a:r>
              <a:rPr lang="en-US" dirty="0" smtClean="0"/>
              <a:t>Director of Pavement Asset Management Section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Magdy.Mikhail@txdot.gov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Phone: (512) 416-3288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864601" y="4933950"/>
            <a:ext cx="211057" cy="140631"/>
          </a:xfrm>
          <a:prstGeom prst="rect">
            <a:avLst/>
          </a:prstGeom>
        </p:spPr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9"/>
          <p:cNvSpPr txBox="1">
            <a:spLocks/>
          </p:cNvSpPr>
          <p:nvPr/>
        </p:nvSpPr>
        <p:spPr bwMode="gray">
          <a:xfrm>
            <a:off x="457200" y="2990088"/>
            <a:ext cx="4602047" cy="16764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Arial" pitchFamily="34" charset="0"/>
              </a:defRPr>
            </a:lvl1pPr>
          </a:lstStyle>
          <a:p>
            <a:pPr>
              <a:tabLst>
                <a:tab pos="114300" algn="l"/>
                <a:tab pos="1543050" algn="l"/>
              </a:tabLst>
            </a:pPr>
            <a:r>
              <a:rPr sz="2400" dirty="0" smtClean="0">
                <a:solidFill>
                  <a:srgbClr val="0A1B2B"/>
                </a:solidFill>
                <a:latin typeface="Franklin Gothic Book" panose="020B0503020102020204" pitchFamily="34" charset="0"/>
              </a:rPr>
              <a:t>Hurricane </a:t>
            </a:r>
            <a:r>
              <a:rPr sz="2400" dirty="0">
                <a:solidFill>
                  <a:srgbClr val="0A1B2B"/>
                </a:solidFill>
                <a:latin typeface="Franklin Gothic Book" panose="020B0503020102020204" pitchFamily="34" charset="0"/>
              </a:rPr>
              <a:t>Harvey </a:t>
            </a:r>
            <a:r>
              <a:rPr sz="2400" dirty="0" smtClean="0">
                <a:solidFill>
                  <a:srgbClr val="0A1B2B"/>
                </a:solidFill>
                <a:latin typeface="Franklin Gothic Book" panose="020B0503020102020204" pitchFamily="34" charset="0"/>
              </a:rPr>
              <a:t>Hits Texas</a:t>
            </a:r>
          </a:p>
          <a:p>
            <a:pPr>
              <a:tabLst>
                <a:tab pos="114300" algn="l"/>
                <a:tab pos="1543050" algn="l"/>
              </a:tabLst>
            </a:pPr>
            <a:r>
              <a:rPr sz="2400" dirty="0" smtClean="0">
                <a:solidFill>
                  <a:srgbClr val="0A1B2B"/>
                </a:solidFill>
                <a:latin typeface="Franklin Gothic Book" panose="020B0503020102020204" pitchFamily="34" charset="0"/>
              </a:rPr>
              <a:t>TxDOT Responds and Rebuilds</a:t>
            </a:r>
            <a:r>
              <a:rPr sz="2000" cap="none" dirty="0">
                <a:solidFill>
                  <a:prstClr val="black"/>
                </a:solidFill>
              </a:rPr>
              <a:t>	</a:t>
            </a:r>
            <a:r>
              <a:rPr sz="2400" b="1" cap="small" dirty="0">
                <a:solidFill>
                  <a:srgbClr val="0A1B2B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sz="2400" b="1" cap="small" dirty="0">
                <a:solidFill>
                  <a:srgbClr val="0A1B2B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sz="1200" b="1" cap="small" dirty="0">
              <a:solidFill>
                <a:srgbClr val="0A1B2B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tabLst>
                <a:tab pos="114300" algn="l"/>
                <a:tab pos="1543050" algn="l"/>
              </a:tabLst>
            </a:pPr>
            <a:r>
              <a:rPr sz="3200" b="1" cap="small" dirty="0">
                <a:solidFill>
                  <a:srgbClr val="0A1B2B"/>
                </a:solidFill>
              </a:rPr>
              <a:t/>
            </a:r>
            <a:br>
              <a:rPr sz="3200" b="1" cap="small" dirty="0">
                <a:solidFill>
                  <a:srgbClr val="0A1B2B"/>
                </a:solidFill>
              </a:rPr>
            </a:br>
            <a:endParaRPr sz="1600" dirty="0">
              <a:solidFill>
                <a:srgbClr val="0A1B2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400" y="4771376"/>
            <a:ext cx="2291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white"/>
                </a:solidFill>
              </a:rPr>
              <a:t>September 2017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8279" y="893711"/>
            <a:ext cx="8167443" cy="1906639"/>
            <a:chOff x="505313" y="993612"/>
            <a:chExt cx="8105287" cy="1892129"/>
          </a:xfrm>
        </p:grpSpPr>
        <p:pic>
          <p:nvPicPr>
            <p:cNvPr id="156674" name="Picture 2" descr="Image may contain: sky and outdoo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820" y="993613"/>
              <a:ext cx="2215780" cy="189212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676" name="Picture 4" descr="Image may contain: sky and outdoo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13" y="993613"/>
              <a:ext cx="3365113" cy="189212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 descr="T:\AEO\Hurricane Harvey\HOU\Beltway 8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473" y="993612"/>
              <a:ext cx="1425459" cy="189212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7" name="Picture 3" descr="T:\AEO\Hurricane Harvey\HOU\High Rise Appts and vehicle underwater_RL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1979" y="993612"/>
              <a:ext cx="789794" cy="189212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16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22</a:t>
            </a:fld>
            <a:endParaRPr lang="en-US" dirty="0"/>
          </a:p>
        </p:txBody>
      </p:sp>
      <p:pic>
        <p:nvPicPr>
          <p:cNvPr id="154626" name="Picture 2" descr="C:\Users\RNEVEU\Desktop\harvey-rec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535132"/>
            <a:ext cx="9080384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7255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Formation of Hurricane Harvey</a:t>
            </a:r>
          </a:p>
        </p:txBody>
      </p:sp>
    </p:spTree>
    <p:extLst>
      <p:ext uri="{BB962C8B-B14F-4D97-AF65-F5344CB8AC3E}">
        <p14:creationId xmlns:p14="http://schemas.microsoft.com/office/powerpoint/2010/main" val="33124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7816" y="32720"/>
            <a:ext cx="8353425" cy="40011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bg1"/>
                </a:solidFill>
                <a:effectLst/>
                <a:latin typeface="Franklin Gothic Demi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 smtClean="0"/>
              <a:t>7-Day Radar Loop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8" y="742950"/>
            <a:ext cx="1780954" cy="1585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JWILL14\AppData\Local\Microsoft\Windows\Temporary Internet Files\Content.Outlook\V2GKYL36\08.25.17 115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65" y="742950"/>
            <a:ext cx="1774592" cy="15855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JWILL14\AppData\Local\Microsoft\Windows\Temporary Internet Files\Content.Outlook\V2GKYL36\08.25.17 16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374" y="742950"/>
            <a:ext cx="1794783" cy="15855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JWILL14\AppData\Local\Microsoft\Windows\Temporary Internet Files\Content.Outlook\V2GKYL36\08.26.17 013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21" y="742950"/>
            <a:ext cx="1794782" cy="16099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97" y="752475"/>
            <a:ext cx="1772976" cy="1588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" y="2800350"/>
            <a:ext cx="1812897" cy="1626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17" y="2790160"/>
            <a:ext cx="1815288" cy="1626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95" y="2781725"/>
            <a:ext cx="1828800" cy="1644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38" y="2781725"/>
            <a:ext cx="1739894" cy="1644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70" y="2790160"/>
            <a:ext cx="1787579" cy="16363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5305" y="2461988"/>
            <a:ext cx="7053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Franklin Gothic Book" panose="020B0503020102020204" pitchFamily="34" charset="0"/>
              </a:rPr>
              <a:t>Hurricane Harvey approaching landfall and moving across southeast Texas, August 25 – August 31, 2017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514350"/>
            <a:ext cx="891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  </a:t>
            </a:r>
            <a:r>
              <a:rPr lang="en-US" sz="1200" dirty="0"/>
              <a:t>8/25/2017 </a:t>
            </a:r>
            <a:r>
              <a:rPr lang="en-US" sz="1200" dirty="0" smtClean="0"/>
              <a:t>2:08                  8/25/2017 11:58                 8/25/2017 16:08                     8/26/2017 1:38                8/26/2017 17:18                                                  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065" y="4416356"/>
            <a:ext cx="891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  8/27/2017 10:38               8/28/2017 13:58                      8/29/2017 8:08                   8/30/2017 16:58               8/31/2017 6:38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751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TxDOT</a:t>
            </a:r>
            <a:r>
              <a:rPr lang="en-US" dirty="0" smtClean="0"/>
              <a:t> Districts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24</a:t>
            </a:fld>
            <a:endParaRPr lang="en-US" dirty="0"/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562232"/>
            <a:ext cx="6829425" cy="40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59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Re-entry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25</a:t>
            </a:fld>
            <a:endParaRPr lang="en-US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03" y="525163"/>
            <a:ext cx="7247238" cy="416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1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Re-entry Plan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26</a:t>
            </a:fld>
            <a:endParaRPr lang="en-US" dirty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1" y="525162"/>
            <a:ext cx="6833286" cy="412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4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TxDOT’s Maintenance Division Emergency Operations Center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27</a:t>
            </a:fld>
            <a:endParaRPr lang="en-US" dirty="0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66750"/>
            <a:ext cx="6857999" cy="385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28</a:t>
            </a:fld>
            <a:endParaRPr lang="en-US" dirty="0"/>
          </a:p>
        </p:txBody>
      </p:sp>
      <p:pic>
        <p:nvPicPr>
          <p:cNvPr id="153602" name="Picture 2" descr="C:\Users\RNEVEU\Desktop\DIqtxE3UIAA_RW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" y="512805"/>
            <a:ext cx="5233087" cy="415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87546" y="512805"/>
            <a:ext cx="35958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Historic Hurricane Harvey Facts:</a:t>
            </a:r>
          </a:p>
          <a:p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areal coverage of locations picking up at least 20 inches of rain was greater than the state of West Virginia, while the 40-inch-plus zone was larger than Delaware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top rainfall total is 60.58 inches in Nederland, Texas from Aug. 24-Sep. 1. Incredibly, a second site, Groves, Texas, also topped the record book by receiving more than 60 inches during that same time period. Both of these topped the previous tropical cyclone rainfall record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Pending final confirmation, this rainfall total would be the heaviest from any tropical cyclone in the U.S. in records dating to 1950, topping the 48-inch storm total in Medina, Texas, from Tropical Storm Amelia in 1978, according to research by NOAA/WPC meteorologist David Roth.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6153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16" y="32720"/>
            <a:ext cx="8353425" cy="400110"/>
          </a:xfrm>
        </p:spPr>
        <p:txBody>
          <a:bodyPr/>
          <a:lstStyle/>
          <a:p>
            <a:r>
              <a:rPr lang="en-US" dirty="0" err="1" smtClean="0"/>
              <a:t>TxDOT</a:t>
            </a:r>
            <a:r>
              <a:rPr lang="en-US" dirty="0" smtClean="0"/>
              <a:t> responds to Hurricane Harvey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292" name="Picture 4" descr="T:\AEO\Hurricane Harvey\CRP\Building seawall in Pt Aransas (Austin American-Statesman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66750"/>
            <a:ext cx="6477000" cy="35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3500" y="4172426"/>
            <a:ext cx="6400800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TxDOT crews install a surge wall on SH 361 in Aransas Pass on Aug. 25, hours before Hurricane Harvey devastated the area. (Photo: </a:t>
            </a:r>
            <a:r>
              <a:rPr lang="en-US" sz="1200" dirty="0">
                <a:latin typeface="Franklin Gothic Book" panose="020B0503020102020204" pitchFamily="34" charset="0"/>
              </a:rPr>
              <a:t>Nick </a:t>
            </a:r>
            <a:r>
              <a:rPr lang="en-US" sz="1200" dirty="0" smtClean="0">
                <a:latin typeface="Franklin Gothic Book" panose="020B0503020102020204" pitchFamily="34" charset="0"/>
              </a:rPr>
              <a:t>Wagner, Austin American-Statesman)</a:t>
            </a:r>
            <a:endParaRPr lang="en-US" sz="1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1876"/>
            <a:ext cx="8353425" cy="400110"/>
          </a:xfrm>
        </p:spPr>
        <p:txBody>
          <a:bodyPr/>
          <a:lstStyle/>
          <a:p>
            <a:r>
              <a:rPr lang="en-US" dirty="0" smtClean="0"/>
              <a:t>SAFETY REST AREA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175763"/>
              </p:ext>
            </p:extLst>
          </p:nvPr>
        </p:nvGraphicFramePr>
        <p:xfrm>
          <a:off x="152400" y="619963"/>
          <a:ext cx="3657600" cy="3809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760"/>
                <a:gridCol w="1146267"/>
                <a:gridCol w="536249"/>
                <a:gridCol w="1430324"/>
              </a:tblGrid>
              <a:tr h="17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sng" strike="noStrike" dirty="0">
                          <a:effectLst/>
                        </a:rPr>
                        <a:t>YEAR</a:t>
                      </a:r>
                      <a:endParaRPr lang="en-US" sz="800" b="1" i="0" u="sng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sng" strike="noStrike" dirty="0">
                          <a:effectLst/>
                        </a:rPr>
                        <a:t>COUNTY</a:t>
                      </a:r>
                      <a:endParaRPr lang="en-US" sz="800" b="1" i="0" u="sng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sng" strike="noStrike" dirty="0">
                          <a:effectLst/>
                        </a:rPr>
                        <a:t>#</a:t>
                      </a:r>
                      <a:endParaRPr lang="en-US" sz="800" b="1" i="0" u="sng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sng" strike="noStrike" dirty="0">
                          <a:effectLst/>
                        </a:rPr>
                        <a:t>$</a:t>
                      </a:r>
                      <a:endParaRPr lang="en-US" sz="800" b="1" i="0" u="sng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2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1998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smtClean="0">
                          <a:effectLst/>
                        </a:rPr>
                        <a:t>Brooks*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 smtClean="0">
                          <a:effectLst/>
                          <a:latin typeface="Arial"/>
                        </a:rPr>
                        <a:t>132,000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2000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smtClean="0">
                          <a:effectLst/>
                        </a:rPr>
                        <a:t>Colorado*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237,010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2001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Gillespie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1,169,000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2001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Kenedy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2,308,000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2001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Live </a:t>
                      </a:r>
                      <a:r>
                        <a:rPr lang="en-US" sz="800" b="1" u="none" strike="noStrike" dirty="0" smtClean="0">
                          <a:effectLst/>
                        </a:rPr>
                        <a:t>Oak*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1,750,000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Hardeman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9,269,000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Donley/Gray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16,848,488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 smtClean="0">
                          <a:effectLst/>
                        </a:rPr>
                        <a:t>Victoria*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3,229,000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2003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Coke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1,895,000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2003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Donley US 287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2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10,499,000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2004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Hale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2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5,494,000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2004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Medina US 90c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4,890,000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2004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Cherokee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1,279,239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2005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Culberson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2,260,293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2006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Guadalupe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2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10,567,256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2007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Walker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2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17,852,000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2007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Polk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2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7,774,900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2008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Bell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16,408,000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2009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Navarro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15,501,394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2009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Chambers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15,500,000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2012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Ward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14,473,729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2013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La Salle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14,508,653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2013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</a:rPr>
                        <a:t>Hill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15,253,154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2014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Eastland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16,358,387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535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2015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Pecos (W)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23,135,092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21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>
                          <a:effectLst/>
                        </a:rPr>
                        <a:t>2016</a:t>
                      </a:r>
                      <a:endParaRPr lang="en-US" sz="800" b="1" i="0" u="none" strike="noStrike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</a:rPr>
                        <a:t>Hopkins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sng" strike="noStrike" dirty="0">
                          <a:effectLst/>
                        </a:rPr>
                        <a:t>2</a:t>
                      </a:r>
                      <a:endParaRPr lang="en-US" sz="800" b="1" i="0" u="sng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sng" strike="noStrike" dirty="0">
                          <a:effectLst/>
                        </a:rPr>
                        <a:t>23,690,540</a:t>
                      </a:r>
                      <a:endParaRPr lang="en-US" sz="800" b="1" i="0" u="sng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  <a:tr h="134183"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</a:rPr>
                        <a:t>46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effectLst/>
                        </a:rPr>
                        <a:t>$252,283,135</a:t>
                      </a:r>
                      <a:endParaRPr lang="en-US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520" marR="8520" marT="6390" marB="0" anchor="b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90800" y="4501813"/>
            <a:ext cx="116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*  Renovation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3342" y="3083011"/>
            <a:ext cx="5029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Future Projects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Minimum 5000 vehicles per day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Long distance travel corridor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Prioritize with fatigue related accident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One hour drive spacing  (or from metropolitan areas)</a:t>
            </a: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0" b="9090"/>
          <a:stretch/>
        </p:blipFill>
        <p:spPr bwMode="auto">
          <a:xfrm>
            <a:off x="6467594" y="571500"/>
            <a:ext cx="2185695" cy="235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4" descr="The new Donley County Safety Rest Areas on US-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71500"/>
            <a:ext cx="1922782" cy="103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2" name="Picture 6" descr="View of the new Hardeman County Safety Rest Are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5" t="24517"/>
          <a:stretch/>
        </p:blipFill>
        <p:spPr bwMode="auto">
          <a:xfrm>
            <a:off x="4114800" y="1749918"/>
            <a:ext cx="1922782" cy="10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83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Harvey’s </a:t>
            </a:r>
            <a:r>
              <a:rPr lang="en-US" dirty="0" smtClean="0"/>
              <a:t>impact </a:t>
            </a:r>
            <a:r>
              <a:rPr lang="en-US" dirty="0"/>
              <a:t>on </a:t>
            </a:r>
            <a:r>
              <a:rPr lang="en-US" dirty="0" smtClean="0"/>
              <a:t>southeast Texas (Houston District)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30</a:t>
            </a:fld>
            <a:endParaRPr lang="en-US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725150"/>
            <a:ext cx="3055826" cy="407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087755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31647" y="819150"/>
            <a:ext cx="8280707" cy="3276600"/>
            <a:chOff x="414472" y="819150"/>
            <a:chExt cx="8280707" cy="3276600"/>
          </a:xfrm>
        </p:grpSpPr>
        <p:pic>
          <p:nvPicPr>
            <p:cNvPr id="15770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72" y="819150"/>
              <a:ext cx="3996215" cy="32766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573" y="819150"/>
              <a:ext cx="3926606" cy="32766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31647" y="4095750"/>
            <a:ext cx="473969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I-10 W between Eldridge Pkwy and SH 6, Harris County.</a:t>
            </a:r>
          </a:p>
        </p:txBody>
      </p:sp>
    </p:spTree>
    <p:extLst>
      <p:ext uri="{BB962C8B-B14F-4D97-AF65-F5344CB8AC3E}">
        <p14:creationId xmlns:p14="http://schemas.microsoft.com/office/powerpoint/2010/main" val="364775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Harvey’s </a:t>
            </a:r>
            <a:r>
              <a:rPr lang="en-US" dirty="0" smtClean="0"/>
              <a:t>impact </a:t>
            </a:r>
            <a:r>
              <a:rPr lang="en-US" dirty="0"/>
              <a:t>on </a:t>
            </a:r>
            <a:r>
              <a:rPr lang="en-US" dirty="0" smtClean="0"/>
              <a:t>southeast Texas (Houston District)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31</a:t>
            </a:fld>
            <a:endParaRPr lang="en-US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725150"/>
            <a:ext cx="3055826" cy="407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087755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7290" y="1020271"/>
            <a:ext cx="8489420" cy="3316864"/>
            <a:chOff x="327290" y="1020271"/>
            <a:chExt cx="8489420" cy="3316864"/>
          </a:xfrm>
        </p:grpSpPr>
        <p:sp>
          <p:nvSpPr>
            <p:cNvPr id="5" name="TextBox 4"/>
            <p:cNvSpPr txBox="1"/>
            <p:nvPr/>
          </p:nvSpPr>
          <p:spPr>
            <a:xfrm>
              <a:off x="327290" y="3867150"/>
              <a:ext cx="2073649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200" dirty="0" smtClean="0">
                  <a:latin typeface="Franklin Gothic Book" panose="020B0503020102020204" pitchFamily="34" charset="0"/>
                </a:rPr>
                <a:t>Sam Houston Tollway at Buffalo Bayou, Harris County.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33227" y="3867151"/>
              <a:ext cx="3386573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200" dirty="0" smtClean="0">
                  <a:latin typeface="Franklin Gothic Book" panose="020B0503020102020204" pitchFamily="34" charset="0"/>
                </a:rPr>
                <a:t>Water level of the Brazos River under I-69 South in Fort Bend County.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85228" y="3875470"/>
              <a:ext cx="1831481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200" dirty="0" smtClean="0">
                  <a:latin typeface="Franklin Gothic Book" panose="020B0503020102020204" pitchFamily="34" charset="0"/>
                </a:rPr>
                <a:t>Brazos River at Richmond, Fort Bend County.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27290" y="1020271"/>
              <a:ext cx="8489420" cy="2850318"/>
              <a:chOff x="1066800" y="864432"/>
              <a:chExt cx="7189933" cy="2414016"/>
            </a:xfrm>
          </p:grpSpPr>
          <p:pic>
            <p:nvPicPr>
              <p:cNvPr id="12292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5599" y="864432"/>
                <a:ext cx="1551134" cy="2414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Picture 2" descr="T:\AEO\Hurricane Harvey\HOU\IMG_0165_RL.jpe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864432"/>
                <a:ext cx="1756233" cy="2414016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10" name="Picture 2" descr="T:\AEO\Hurricane Harvey\HOU\BRG Underpass.jpe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9765" y="864432"/>
                <a:ext cx="3484521" cy="2411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30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Harvey’s </a:t>
            </a:r>
            <a:r>
              <a:rPr lang="en-US" dirty="0" smtClean="0"/>
              <a:t>impact </a:t>
            </a:r>
            <a:r>
              <a:rPr lang="en-US" dirty="0"/>
              <a:t>on </a:t>
            </a:r>
            <a:r>
              <a:rPr lang="en-US" dirty="0" smtClean="0"/>
              <a:t>southeast Texas (Houston District)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32</a:t>
            </a:fld>
            <a:endParaRPr lang="en-US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725150"/>
            <a:ext cx="3055826" cy="407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087755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7596" y="819150"/>
            <a:ext cx="2403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Franklin Gothic Heavy" panose="020B0903020102020204" pitchFamily="34" charset="0"/>
              </a:rPr>
              <a:t>Brazos River at Richmond, Fort Bend County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77188" y="682119"/>
            <a:ext cx="7789625" cy="3947031"/>
            <a:chOff x="135175" y="604411"/>
            <a:chExt cx="7789625" cy="3947031"/>
          </a:xfrm>
        </p:grpSpPr>
        <p:grpSp>
          <p:nvGrpSpPr>
            <p:cNvPr id="4" name="Group 3"/>
            <p:cNvGrpSpPr/>
            <p:nvPr/>
          </p:nvGrpSpPr>
          <p:grpSpPr>
            <a:xfrm>
              <a:off x="135175" y="604411"/>
              <a:ext cx="7789625" cy="3670032"/>
              <a:chOff x="135175" y="604411"/>
              <a:chExt cx="8621311" cy="4061876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75" y="604411"/>
                <a:ext cx="4550253" cy="40618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6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604411"/>
                <a:ext cx="3803486" cy="40618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135175" y="4274443"/>
              <a:ext cx="77896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Franklin Gothic Book" panose="020B0503020102020204" pitchFamily="34" charset="0"/>
                </a:rPr>
                <a:t>I-10 at San Jacinto River in Harris County.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0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Harvey’s impact on south Texas  (Corpus Christi District)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33</a:t>
            </a:fld>
            <a:endParaRPr lang="en-US" dirty="0"/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4001750"/>
            <a:ext cx="38404800" cy="288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454" y="9810750"/>
            <a:ext cx="12310104" cy="756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150" y="3790950"/>
            <a:ext cx="413971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Drill ship broke free from its moorings near </a:t>
            </a:r>
            <a:r>
              <a:rPr lang="en-US" sz="1200" dirty="0" err="1" smtClean="0">
                <a:latin typeface="Franklin Gothic Book" panose="020B0503020102020204" pitchFamily="34" charset="0"/>
              </a:rPr>
              <a:t>TxDOT’s</a:t>
            </a:r>
            <a:r>
              <a:rPr lang="en-US" sz="1200" dirty="0" smtClean="0">
                <a:latin typeface="Franklin Gothic Book" panose="020B0503020102020204" pitchFamily="34" charset="0"/>
              </a:rPr>
              <a:t> ferry system in Port Aransas and beached near the jetties.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01150" y="881174"/>
            <a:ext cx="8341701" cy="2903131"/>
            <a:chOff x="84594" y="598081"/>
            <a:chExt cx="9195858" cy="3200400"/>
          </a:xfrm>
        </p:grpSpPr>
        <p:pic>
          <p:nvPicPr>
            <p:cNvPr id="15362" name="Picture 2" descr="T:\AEO\Hurricane Harvey\CRP\Drill Ship_Port A (2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94" y="598082"/>
              <a:ext cx="4563606" cy="320039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598081"/>
              <a:ext cx="4327452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817354" y="3784305"/>
            <a:ext cx="3925497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err="1" smtClean="0">
                <a:latin typeface="Franklin Gothic Book" panose="020B0503020102020204" pitchFamily="34" charset="0"/>
              </a:rPr>
              <a:t>TxDOT</a:t>
            </a:r>
            <a:r>
              <a:rPr lang="en-US" sz="1200" dirty="0" smtClean="0">
                <a:latin typeface="Franklin Gothic Book" panose="020B0503020102020204" pitchFamily="34" charset="0"/>
              </a:rPr>
              <a:t> ferry, R.E. </a:t>
            </a:r>
            <a:r>
              <a:rPr lang="en-US" sz="1200" dirty="0" err="1" smtClean="0">
                <a:latin typeface="Franklin Gothic Book" panose="020B0503020102020204" pitchFamily="34" charset="0"/>
              </a:rPr>
              <a:t>Stotzer</a:t>
            </a:r>
            <a:r>
              <a:rPr lang="en-US" sz="1200" dirty="0" smtClean="0">
                <a:latin typeface="Franklin Gothic Book" panose="020B0503020102020204" pitchFamily="34" charset="0"/>
              </a:rPr>
              <a:t> Jr., pushed onto pile clusters by Harvey.  Vessel returned to service after US Coast Guard found it to be undamaged.</a:t>
            </a:r>
          </a:p>
        </p:txBody>
      </p:sp>
    </p:spTree>
    <p:extLst>
      <p:ext uri="{BB962C8B-B14F-4D97-AF65-F5344CB8AC3E}">
        <p14:creationId xmlns:p14="http://schemas.microsoft.com/office/powerpoint/2010/main" val="16350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34</a:t>
            </a:fld>
            <a:endParaRPr lang="en-US" dirty="0"/>
          </a:p>
        </p:txBody>
      </p:sp>
      <p:pic>
        <p:nvPicPr>
          <p:cNvPr id="154626" name="Picture 2" descr="U:\ITE\HighWaterSupp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571500"/>
            <a:ext cx="912158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106" y="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T</a:t>
            </a:r>
            <a:r>
              <a:rPr lang="en-US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xDOT Responds to the Call</a:t>
            </a:r>
            <a:endParaRPr lang="en-US" sz="2000" dirty="0" smtClean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6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Harvey’s </a:t>
            </a:r>
            <a:r>
              <a:rPr lang="en-US" dirty="0" smtClean="0"/>
              <a:t>impact </a:t>
            </a:r>
            <a:r>
              <a:rPr lang="en-US" dirty="0"/>
              <a:t>on </a:t>
            </a:r>
            <a:r>
              <a:rPr lang="en-US" dirty="0" smtClean="0"/>
              <a:t>southeast Texas (Beaumont District)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35</a:t>
            </a:fld>
            <a:endParaRPr lang="en-US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725150"/>
            <a:ext cx="3055826" cy="407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087755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1230509"/>
            <a:ext cx="3200400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Sept. 1, as water began receding off I-10 at Oak Island Road in Chambers County, the amount of debris was significant including bales of hay on the highway.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80321" y="3036153"/>
            <a:ext cx="3048000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I-10 </a:t>
            </a:r>
            <a:r>
              <a:rPr lang="en-US" sz="1200" dirty="0">
                <a:latin typeface="Franklin Gothic Book" panose="020B0503020102020204" pitchFamily="34" charset="0"/>
              </a:rPr>
              <a:t>just west of the Beaumont city limits became impassable </a:t>
            </a:r>
            <a:r>
              <a:rPr lang="en-US" sz="1200" dirty="0" smtClean="0">
                <a:latin typeface="Franklin Gothic Book" panose="020B0503020102020204" pitchFamily="34" charset="0"/>
              </a:rPr>
              <a:t>Aug. 28 </a:t>
            </a:r>
            <a:r>
              <a:rPr lang="en-US" sz="1200" dirty="0">
                <a:latin typeface="Franklin Gothic Book" panose="020B0503020102020204" pitchFamily="34" charset="0"/>
              </a:rPr>
              <a:t>forcing all east and westbound lanes to be closed. </a:t>
            </a:r>
            <a:r>
              <a:rPr lang="en-US" sz="1200" dirty="0" smtClean="0">
                <a:latin typeface="Franklin Gothic Book" panose="020B0503020102020204" pitchFamily="34" charset="0"/>
              </a:rPr>
              <a:t>I-10 </a:t>
            </a:r>
            <a:r>
              <a:rPr lang="en-US" sz="1200" dirty="0">
                <a:latin typeface="Franklin Gothic Book" panose="020B0503020102020204" pitchFamily="34" charset="0"/>
              </a:rPr>
              <a:t>between Beaumont and Houston did not reopen until </a:t>
            </a:r>
            <a:r>
              <a:rPr lang="en-US" sz="1200" dirty="0" smtClean="0">
                <a:latin typeface="Franklin Gothic Book" panose="020B0503020102020204" pitchFamily="34" charset="0"/>
              </a:rPr>
              <a:t>Sept. 2. </a:t>
            </a:r>
            <a:endParaRPr lang="en-US" sz="1200" dirty="0">
              <a:latin typeface="Franklin Gothic Book" panose="020B05030201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66750"/>
            <a:ext cx="5103108" cy="195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T:\AEO\Hurricane Harvey\BMT\8-29-17_Img 0635_I-10 west of Beaumont became impassable on Aug 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24150"/>
            <a:ext cx="5103108" cy="1828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7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Harvey’s </a:t>
            </a:r>
            <a:r>
              <a:rPr lang="en-US" dirty="0" smtClean="0"/>
              <a:t>impact </a:t>
            </a:r>
            <a:r>
              <a:rPr lang="en-US" dirty="0"/>
              <a:t>on </a:t>
            </a:r>
            <a:r>
              <a:rPr lang="en-US" dirty="0" smtClean="0"/>
              <a:t>south Texas (Yoakum District)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36</a:t>
            </a:fld>
            <a:endParaRPr lang="en-US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725150"/>
            <a:ext cx="3055826" cy="407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087755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5207" y="3933090"/>
            <a:ext cx="200025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Colorado River near Wharton.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5207" y="1123950"/>
            <a:ext cx="7933586" cy="2844800"/>
            <a:chOff x="1493500" y="1504950"/>
            <a:chExt cx="7503178" cy="2690465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500" y="1504950"/>
              <a:ext cx="1891734" cy="2690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371" y="1504950"/>
              <a:ext cx="5337307" cy="2656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895319" y="3933091"/>
            <a:ext cx="274320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La Grange under water.</a:t>
            </a:r>
          </a:p>
        </p:txBody>
      </p:sp>
    </p:spTree>
    <p:extLst>
      <p:ext uri="{BB962C8B-B14F-4D97-AF65-F5344CB8AC3E}">
        <p14:creationId xmlns:p14="http://schemas.microsoft.com/office/powerpoint/2010/main" val="6920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TxDOT</a:t>
            </a:r>
            <a:r>
              <a:rPr lang="en-US" dirty="0" smtClean="0"/>
              <a:t> responds and rebuilds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0809" y="3102260"/>
            <a:ext cx="3082157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Aug. 26, Galveston Maintenance Office was unable to reach Bolivar, so Anahuac Maintenance Office responds to remove debris off the road (BMT).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7650" y="3098979"/>
            <a:ext cx="2522327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Sept. 3, I-10 in Orange County.  TxDOT assists with clean-up from lowering flood waters from Neches River (BMT).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7650" y="1200150"/>
            <a:ext cx="8648700" cy="1898829"/>
            <a:chOff x="266700" y="971550"/>
            <a:chExt cx="8877300" cy="1949018"/>
          </a:xfrm>
        </p:grpSpPr>
        <p:pic>
          <p:nvPicPr>
            <p:cNvPr id="12290" name="Picture 2" descr="T:\AEO\Hurricane Harvey\BMT\8-26-17_Anahuac Mnt Office move debris off road in Bolivar to assist Galveston Mnt Offic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894" y="971550"/>
              <a:ext cx="3163624" cy="194901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1" name="Picture 3" descr="T:\AEO\Hurricane Harvey\BMT\9-3-17_Clean up from Explosion to lower flood waters from Neches Rive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978821"/>
              <a:ext cx="2588996" cy="194174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309" y="971550"/>
              <a:ext cx="2598691" cy="1949018"/>
            </a:xfrm>
            <a:prstGeom prst="rect">
              <a:avLst/>
            </a:prstGeom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6364578" y="3098979"/>
            <a:ext cx="2627022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Crews repair bridge at the Lavaca River on SH 111 in Lavaca County (YKM).</a:t>
            </a:r>
          </a:p>
        </p:txBody>
      </p:sp>
    </p:spTree>
    <p:extLst>
      <p:ext uri="{BB962C8B-B14F-4D97-AF65-F5344CB8AC3E}">
        <p14:creationId xmlns:p14="http://schemas.microsoft.com/office/powerpoint/2010/main" val="23609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TxDOT</a:t>
            </a:r>
            <a:r>
              <a:rPr lang="en-US" dirty="0" smtClean="0"/>
              <a:t> responds and rebuilds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38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1" y="3616986"/>
            <a:ext cx="2060698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Sinkhole repairs at FM 762 in Fort Bend County.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38950" y="3616986"/>
            <a:ext cx="330025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Safety is #1 as out-of-town TxDOT staff conduct safety meetings at Sugar Land Base Camp before deploying to help with recovery efforts in HOU.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2900" y="876743"/>
            <a:ext cx="8458200" cy="2748560"/>
            <a:chOff x="228600" y="514351"/>
            <a:chExt cx="8610601" cy="2798084"/>
          </a:xfrm>
        </p:grpSpPr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8273" y="536865"/>
              <a:ext cx="3320928" cy="2775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14351"/>
              <a:ext cx="2097828" cy="2796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2355" y="514351"/>
              <a:ext cx="2796649" cy="2796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586235" y="3625303"/>
            <a:ext cx="274715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Crews work on I-10 in Orange County.</a:t>
            </a:r>
          </a:p>
        </p:txBody>
      </p:sp>
    </p:spTree>
    <p:extLst>
      <p:ext uri="{BB962C8B-B14F-4D97-AF65-F5344CB8AC3E}">
        <p14:creationId xmlns:p14="http://schemas.microsoft.com/office/powerpoint/2010/main" val="238698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16" y="32720"/>
            <a:ext cx="8667584" cy="400110"/>
          </a:xfrm>
        </p:spPr>
        <p:txBody>
          <a:bodyPr/>
          <a:lstStyle/>
          <a:p>
            <a:r>
              <a:rPr lang="en-US" dirty="0" err="1"/>
              <a:t>TxDOT</a:t>
            </a:r>
            <a:r>
              <a:rPr lang="en-US" dirty="0"/>
              <a:t> </a:t>
            </a:r>
            <a:r>
              <a:rPr lang="en-US" dirty="0" smtClean="0"/>
              <a:t>responds and rebuilds (</a:t>
            </a:r>
            <a:r>
              <a:rPr lang="en-US" dirty="0" err="1" smtClean="0"/>
              <a:t>AquaDam</a:t>
            </a:r>
            <a:r>
              <a:rPr lang="en-US" dirty="0" smtClean="0"/>
              <a:t>, HOU)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39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7000" y="1741510"/>
            <a:ext cx="2362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Aug. 29–30, </a:t>
            </a:r>
            <a:r>
              <a:rPr lang="en-US" sz="1200" dirty="0" err="1" smtClean="0">
                <a:latin typeface="Franklin Gothic Book" panose="020B0503020102020204" pitchFamily="34" charset="0"/>
              </a:rPr>
              <a:t>AquaDam</a:t>
            </a:r>
            <a:r>
              <a:rPr lang="en-US" sz="1200" dirty="0" smtClean="0">
                <a:latin typeface="Franklin Gothic Book" panose="020B0503020102020204" pitchFamily="34" charset="0"/>
              </a:rPr>
              <a:t> installed</a:t>
            </a:r>
          </a:p>
          <a:p>
            <a:r>
              <a:rPr lang="en-US" sz="1200" dirty="0" smtClean="0">
                <a:latin typeface="Franklin Gothic Book" panose="020B0503020102020204" pitchFamily="34" charset="0"/>
              </a:rPr>
              <a:t>I-10 </a:t>
            </a:r>
            <a:r>
              <a:rPr lang="en-US" sz="1200" dirty="0">
                <a:latin typeface="Franklin Gothic Book" panose="020B0503020102020204" pitchFamily="34" charset="0"/>
              </a:rPr>
              <a:t>at Eldridge Parkway in </a:t>
            </a:r>
            <a:r>
              <a:rPr lang="en-US" sz="1200" dirty="0" smtClean="0">
                <a:latin typeface="Franklin Gothic Book" panose="020B0503020102020204" pitchFamily="34" charset="0"/>
              </a:rPr>
              <a:t>west </a:t>
            </a:r>
            <a:r>
              <a:rPr lang="en-US" sz="1200" dirty="0">
                <a:latin typeface="Franklin Gothic Book" panose="020B0503020102020204" pitchFamily="34" charset="0"/>
              </a:rPr>
              <a:t>Houston</a:t>
            </a:r>
            <a:r>
              <a:rPr lang="en-US" sz="1200" dirty="0" smtClean="0">
                <a:latin typeface="Franklin Gothic Book" panose="020B0503020102020204" pitchFamily="34" charset="0"/>
              </a:rPr>
              <a:t>.</a:t>
            </a:r>
          </a:p>
          <a:p>
            <a:endParaRPr lang="en-US" sz="1200" dirty="0">
              <a:latin typeface="Franklin Gothic Book" panose="020B0503020102020204" pitchFamily="34" charset="0"/>
            </a:endParaRPr>
          </a:p>
          <a:p>
            <a:r>
              <a:rPr lang="en-US" sz="1200" dirty="0" smtClean="0">
                <a:latin typeface="Franklin Gothic Book" panose="020B0503020102020204" pitchFamily="34" charset="0"/>
              </a:rPr>
              <a:t>Dam dimensions: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Franklin Gothic Book" panose="020B0503020102020204" pitchFamily="34" charset="0"/>
              </a:rPr>
              <a:t>36 inches tall</a:t>
            </a:r>
          </a:p>
          <a:p>
            <a:pPr marL="169863" indent="-169863">
              <a:buFont typeface="Arial" panose="020B0604020202020204" pitchFamily="34" charset="0"/>
              <a:buChar char="•"/>
              <a:tabLst>
                <a:tab pos="169863" algn="l"/>
              </a:tabLst>
            </a:pPr>
            <a:r>
              <a:rPr lang="en-US" sz="1200" dirty="0" smtClean="0">
                <a:latin typeface="Franklin Gothic Book" panose="020B0503020102020204" pitchFamily="34" charset="0"/>
              </a:rPr>
              <a:t>250 feet long</a:t>
            </a:r>
          </a:p>
          <a:p>
            <a:pPr marL="169863" indent="-169863">
              <a:buFont typeface="Arial" panose="020B0604020202020204" pitchFamily="34" charset="0"/>
              <a:buChar char="•"/>
              <a:tabLst>
                <a:tab pos="169863" algn="l"/>
              </a:tabLst>
            </a:pPr>
            <a:r>
              <a:rPr lang="en-US" sz="1200" dirty="0" smtClean="0">
                <a:latin typeface="Franklin Gothic Book" panose="020B0503020102020204" pitchFamily="34" charset="0"/>
              </a:rPr>
              <a:t>weighs 1,000 </a:t>
            </a:r>
            <a:r>
              <a:rPr lang="en-US" sz="1200" dirty="0">
                <a:latin typeface="Franklin Gothic Book" panose="020B0503020102020204" pitchFamily="34" charset="0"/>
              </a:rPr>
              <a:t>pounds (empty) </a:t>
            </a:r>
            <a:endParaRPr lang="en-US" sz="1200" dirty="0" smtClean="0">
              <a:latin typeface="Franklin Gothic Book" panose="020B0503020102020204" pitchFamily="34" charset="0"/>
            </a:endParaRPr>
          </a:p>
          <a:p>
            <a:pPr marL="169863" indent="-169863">
              <a:buFont typeface="Arial" panose="020B0604020202020204" pitchFamily="34" charset="0"/>
              <a:buChar char="•"/>
              <a:tabLst>
                <a:tab pos="169863" algn="l"/>
              </a:tabLst>
            </a:pPr>
            <a:r>
              <a:rPr lang="en-US" sz="1200" dirty="0" smtClean="0">
                <a:latin typeface="Franklin Gothic Book" panose="020B0503020102020204" pitchFamily="34" charset="0"/>
              </a:rPr>
              <a:t>37,600 gallon capacity</a:t>
            </a:r>
          </a:p>
          <a:p>
            <a:pPr marL="169863" indent="-169863">
              <a:buFont typeface="Arial" panose="020B0604020202020204" pitchFamily="34" charset="0"/>
              <a:buChar char="•"/>
              <a:tabLst>
                <a:tab pos="169863" algn="l"/>
              </a:tabLst>
            </a:pPr>
            <a:r>
              <a:rPr lang="en-US" sz="1200" dirty="0" smtClean="0">
                <a:latin typeface="Franklin Gothic Book" panose="020B0503020102020204" pitchFamily="34" charset="0"/>
              </a:rPr>
              <a:t>holds </a:t>
            </a:r>
            <a:r>
              <a:rPr lang="en-US" sz="1200" dirty="0">
                <a:latin typeface="Franklin Gothic Book" panose="020B0503020102020204" pitchFamily="34" charset="0"/>
              </a:rPr>
              <a:t>back 30 inches of </a:t>
            </a:r>
            <a:r>
              <a:rPr lang="en-US" sz="1200" dirty="0" smtClean="0">
                <a:latin typeface="Franklin Gothic Book" panose="020B0503020102020204" pitchFamily="34" charset="0"/>
              </a:rPr>
              <a:t>water</a:t>
            </a:r>
            <a:endParaRPr lang="en-US" sz="1200" dirty="0">
              <a:latin typeface="Franklin Gothic Book" panose="020B05030201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7788" y="971550"/>
            <a:ext cx="6001327" cy="3301390"/>
            <a:chOff x="76199" y="585356"/>
            <a:chExt cx="6001327" cy="3301390"/>
          </a:xfrm>
        </p:grpSpPr>
        <p:pic>
          <p:nvPicPr>
            <p:cNvPr id="11271" name="Picture 7" descr="T:\AEO\Hurricane Harvey\HOU\AquaDam HOU\IMG_0660 (2)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90550"/>
              <a:ext cx="2311400" cy="173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76199" y="2369409"/>
              <a:ext cx="6001327" cy="1517337"/>
              <a:chOff x="76199" y="2369261"/>
              <a:chExt cx="5901518" cy="1492101"/>
            </a:xfrm>
          </p:grpSpPr>
          <p:pic>
            <p:nvPicPr>
              <p:cNvPr id="11272" name="Picture 8" descr="T:\AEO\Hurricane Harvey\HOU\AquaDam HOU\IMG_0672_AquaDam HOU (2)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99" y="2369262"/>
                <a:ext cx="3066334" cy="1492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3" name="Picture 9" descr="T:\AEO\Hurricane Harvey\HOU\AquaDam HOU\IMG_0664 (2)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3334" y="2369261"/>
                <a:ext cx="2784383" cy="1491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274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585356"/>
              <a:ext cx="3639126" cy="1739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37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Rest Area Maintenance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5437" y="566856"/>
            <a:ext cx="41745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Performance Based Maintain, Repair &amp; Operate Contracts</a:t>
            </a:r>
          </a:p>
          <a:p>
            <a:endParaRPr lang="en-US" sz="2000" b="1" u="sng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28 locations – work 12  hours per day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50  locations – work  24 hours per day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</a:rPr>
              <a:t>Total monthly maintenance cost is $1.2M (</a:t>
            </a:r>
            <a:r>
              <a:rPr lang="en-US" sz="1600" b="1" dirty="0">
                <a:solidFill>
                  <a:prstClr val="black"/>
                </a:solidFill>
              </a:rPr>
              <a:t>varies with </a:t>
            </a:r>
            <a:r>
              <a:rPr lang="en-US" sz="1600" b="1" dirty="0" smtClean="0">
                <a:solidFill>
                  <a:prstClr val="black"/>
                </a:solidFill>
              </a:rPr>
              <a:t>incentive/disincentive evaluations)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prstClr val="black"/>
                </a:solidFill>
              </a:rPr>
              <a:t>~$18.5M budget for FY 18</a:t>
            </a:r>
            <a:endParaRPr lang="en-US" sz="16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65438" y="3255029"/>
            <a:ext cx="35257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Six Contracts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b="1" dirty="0" smtClean="0"/>
              <a:t>3 – contracts are through State Use (sheltered workshops)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b="1" dirty="0" smtClean="0"/>
              <a:t>3 – contracts are low bid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643" y="509074"/>
            <a:ext cx="4216057" cy="152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641" y="2028827"/>
            <a:ext cx="4216057" cy="100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227" y="3150973"/>
            <a:ext cx="4562957" cy="152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78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Harvey’s </a:t>
            </a:r>
            <a:r>
              <a:rPr lang="en-US" dirty="0" smtClean="0"/>
              <a:t>impact </a:t>
            </a:r>
            <a:r>
              <a:rPr lang="en-US" dirty="0"/>
              <a:t>on </a:t>
            </a:r>
            <a:r>
              <a:rPr lang="en-US" dirty="0" smtClean="0"/>
              <a:t>southeast Texas (Beaumont District)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40</a:t>
            </a:fld>
            <a:endParaRPr lang="en-US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725150"/>
            <a:ext cx="3055826" cy="407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087755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3771" y="4270795"/>
            <a:ext cx="7096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Franklin Gothic Book" panose="020B0503020102020204" pitchFamily="34" charset="0"/>
              </a:rPr>
              <a:t>I-10 in Orange County (BMT).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89" y="666750"/>
            <a:ext cx="4645840" cy="360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5653" y="667060"/>
            <a:ext cx="2322033" cy="174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72" y="2526447"/>
            <a:ext cx="2325798" cy="174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6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41</a:t>
            </a:fld>
            <a:endParaRPr lang="en-US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98" y="514350"/>
            <a:ext cx="73152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5944" y="7531"/>
            <a:ext cx="8607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Harvey’s impact on </a:t>
            </a:r>
            <a:r>
              <a:rPr lang="en-US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SE </a:t>
            </a:r>
            <a:r>
              <a:rPr lang="en-US" sz="2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Texas </a:t>
            </a:r>
            <a:r>
              <a:rPr lang="en-US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(US 69 Lumberton, BMT)</a:t>
            </a:r>
            <a:endParaRPr lang="en-US" sz="2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60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16" y="32720"/>
            <a:ext cx="8667584" cy="400110"/>
          </a:xfrm>
        </p:spPr>
        <p:txBody>
          <a:bodyPr/>
          <a:lstStyle/>
          <a:p>
            <a:r>
              <a:rPr lang="en-US" dirty="0" err="1"/>
              <a:t>TxDOT</a:t>
            </a:r>
            <a:r>
              <a:rPr lang="en-US" dirty="0"/>
              <a:t> </a:t>
            </a:r>
            <a:r>
              <a:rPr lang="en-US" dirty="0" smtClean="0"/>
              <a:t>responds </a:t>
            </a:r>
            <a:r>
              <a:rPr lang="en-US" dirty="0"/>
              <a:t>and </a:t>
            </a:r>
            <a:r>
              <a:rPr lang="en-US" dirty="0" smtClean="0"/>
              <a:t>rebuilds (</a:t>
            </a:r>
            <a:r>
              <a:rPr lang="en-US" dirty="0" err="1" smtClean="0"/>
              <a:t>AquaDam</a:t>
            </a:r>
            <a:r>
              <a:rPr lang="en-US" dirty="0" smtClean="0"/>
              <a:t>, BMT)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42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64971" y="708377"/>
            <a:ext cx="7214058" cy="3586624"/>
            <a:chOff x="23037" y="1000870"/>
            <a:chExt cx="7214058" cy="3586624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7" y="2647950"/>
              <a:ext cx="4722368" cy="1939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23038" y="1000870"/>
              <a:ext cx="7214057" cy="1605804"/>
              <a:chOff x="23038" y="1036772"/>
              <a:chExt cx="7197120" cy="1602034"/>
            </a:xfrm>
          </p:grpSpPr>
          <p:pic>
            <p:nvPicPr>
              <p:cNvPr id="1126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38" y="1036772"/>
                <a:ext cx="2545076" cy="16020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6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6719" y="1036772"/>
                <a:ext cx="1907184" cy="16020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6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1036772"/>
                <a:ext cx="2648158" cy="16020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348" y="2647950"/>
              <a:ext cx="2441747" cy="1939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964972" y="4275951"/>
            <a:ext cx="7214057" cy="27699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ctr"/>
            <a:r>
              <a:rPr lang="en-US" sz="1200" dirty="0" smtClean="0">
                <a:latin typeface="Franklin Gothic Book" panose="020B0503020102020204" pitchFamily="34" charset="0"/>
              </a:rPr>
              <a:t>Aug. 31, </a:t>
            </a:r>
            <a:r>
              <a:rPr lang="en-US" sz="1200" dirty="0" err="1" smtClean="0">
                <a:latin typeface="Franklin Gothic Book" panose="020B0503020102020204" pitchFamily="34" charset="0"/>
              </a:rPr>
              <a:t>AquaDam</a:t>
            </a:r>
            <a:r>
              <a:rPr lang="en-US" sz="1200" dirty="0" smtClean="0">
                <a:latin typeface="Franklin Gothic Book" panose="020B0503020102020204" pitchFamily="34" charset="0"/>
              </a:rPr>
              <a:t> installed on I-10 </a:t>
            </a:r>
            <a:r>
              <a:rPr lang="en-US" sz="1200" dirty="0">
                <a:latin typeface="Franklin Gothic Book" panose="020B0503020102020204" pitchFamily="34" charset="0"/>
              </a:rPr>
              <a:t>near SH146 in Mont </a:t>
            </a:r>
            <a:r>
              <a:rPr lang="en-US" sz="1200" dirty="0" err="1" smtClean="0">
                <a:latin typeface="Franklin Gothic Book" panose="020B0503020102020204" pitchFamily="34" charset="0"/>
              </a:rPr>
              <a:t>Belvieu</a:t>
            </a:r>
            <a:r>
              <a:rPr lang="en-US" sz="1200" dirty="0" smtClean="0">
                <a:latin typeface="Franklin Gothic Book" panose="020B0503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55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TxDOT</a:t>
            </a:r>
            <a:r>
              <a:rPr lang="en-US" dirty="0"/>
              <a:t> </a:t>
            </a:r>
            <a:r>
              <a:rPr lang="en-US" dirty="0" smtClean="0"/>
              <a:t>responds </a:t>
            </a:r>
            <a:r>
              <a:rPr lang="en-US" dirty="0"/>
              <a:t>and </a:t>
            </a:r>
            <a:r>
              <a:rPr lang="en-US" dirty="0" smtClean="0"/>
              <a:t>rebuilds (Yoakum District)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43</a:t>
            </a:fld>
            <a:endParaRPr lang="en-US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725150"/>
            <a:ext cx="3055826" cy="407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1087755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5407" y="3844318"/>
            <a:ext cx="477499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FM 442 at San Bernard River in Wharton County (YKM). </a:t>
            </a:r>
            <a:r>
              <a:rPr lang="en-US" sz="1200" dirty="0" err="1" smtClean="0">
                <a:latin typeface="Franklin Gothic Book" panose="020B0503020102020204" pitchFamily="34" charset="0"/>
              </a:rPr>
              <a:t>TxDOT</a:t>
            </a:r>
            <a:r>
              <a:rPr lang="en-US" sz="1200" dirty="0" smtClean="0">
                <a:latin typeface="Franklin Gothic Book" panose="020B0503020102020204" pitchFamily="34" charset="0"/>
              </a:rPr>
              <a:t> crews repair large stretch of road, </a:t>
            </a:r>
            <a:r>
              <a:rPr lang="en-US" sz="1200" dirty="0" err="1" smtClean="0">
                <a:latin typeface="Franklin Gothic Book" panose="020B0503020102020204" pitchFamily="34" charset="0"/>
              </a:rPr>
              <a:t>incuding</a:t>
            </a:r>
            <a:r>
              <a:rPr lang="en-US" sz="1200" dirty="0" smtClean="0">
                <a:latin typeface="Franklin Gothic Book" panose="020B0503020102020204" pitchFamily="34" charset="0"/>
              </a:rPr>
              <a:t> removing asphalt, laying base, prime, and hot mix.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5406" y="721388"/>
            <a:ext cx="7813188" cy="3122929"/>
            <a:chOff x="58520" y="600133"/>
            <a:chExt cx="8006376" cy="3200146"/>
          </a:xfrm>
        </p:grpSpPr>
        <p:pic>
          <p:nvPicPr>
            <p:cNvPr id="11267" name="Picture 3" descr="T:\AEO\Hurricane Harvey\YKM\Image 052_FM 442 at San Bernard River (Wharton Co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0" y="600133"/>
              <a:ext cx="4893056" cy="320014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600133"/>
              <a:ext cx="2883296" cy="3200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664870" y="3844318"/>
            <a:ext cx="2813724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dirty="0" smtClean="0">
                <a:latin typeface="Franklin Gothic Book" panose="020B0503020102020204" pitchFamily="34" charset="0"/>
              </a:rPr>
              <a:t>Repairing SH 316 in Calhoun County along the beach near Indianola (YKM). </a:t>
            </a:r>
          </a:p>
        </p:txBody>
      </p:sp>
    </p:spTree>
    <p:extLst>
      <p:ext uri="{BB962C8B-B14F-4D97-AF65-F5344CB8AC3E}">
        <p14:creationId xmlns:p14="http://schemas.microsoft.com/office/powerpoint/2010/main" val="1215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/>
              <a:pPr lvl="1" indent="-276225">
                <a:spcBef>
                  <a:spcPts val="900"/>
                </a:spcBef>
              </a:pPr>
              <a:t>44</a:t>
            </a:fld>
            <a:endParaRPr lang="en-US" dirty="0"/>
          </a:p>
        </p:txBody>
      </p:sp>
      <p:pic>
        <p:nvPicPr>
          <p:cNvPr id="155656" name="Picture 8" descr="https://lh4.googleusercontent.com/65RWyz7Hs41IwIvl6MKYJbQMu_cC1Zq7Q_TYrmaMi5g2aGGEMXB88ONjlGM2BSL4ERmF6Cl9K-nb-gS-_L9Ww_ZQ5sCxje9EFIagA6pZSSmfUQu5LYxlRrm5DQ=s163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9" y="571500"/>
            <a:ext cx="8686798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4803" y="57150"/>
            <a:ext cx="8353425" cy="830997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bg1"/>
                </a:solidFill>
                <a:effectLst/>
                <a:latin typeface="Franklin Gothic Demi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000" dirty="0" smtClean="0"/>
              <a:t>I-69 </a:t>
            </a:r>
            <a:r>
              <a:rPr lang="en-US" sz="2000" dirty="0"/>
              <a:t>at San Jacinto </a:t>
            </a:r>
            <a:r>
              <a:rPr lang="en-US" sz="2000" dirty="0" smtClean="0"/>
              <a:t>River (Houston District)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6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Harvey’s </a:t>
            </a:r>
            <a:r>
              <a:rPr lang="en-US" dirty="0" smtClean="0"/>
              <a:t>impact </a:t>
            </a:r>
            <a:r>
              <a:rPr lang="en-US" dirty="0"/>
              <a:t>on </a:t>
            </a:r>
            <a:r>
              <a:rPr lang="en-US" dirty="0" smtClean="0"/>
              <a:t>south </a:t>
            </a:r>
            <a:r>
              <a:rPr lang="en-US" dirty="0"/>
              <a:t>Texas  </a:t>
            </a:r>
            <a:r>
              <a:rPr lang="en-US" dirty="0" smtClean="0"/>
              <a:t>(Corpus Christi District)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45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766203"/>
            <a:ext cx="8627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Franklin Gothic Book" panose="020B0503020102020204" pitchFamily="34" charset="0"/>
              </a:rPr>
              <a:t>SH 35 in Rockport, one of the hardest hit cities along the Texas coast.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" y="1352550"/>
            <a:ext cx="2937164" cy="22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82" y="1372486"/>
            <a:ext cx="2981035" cy="219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209" y="1352550"/>
            <a:ext cx="2946400" cy="22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8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16" y="32720"/>
            <a:ext cx="8353425" cy="400110"/>
          </a:xfrm>
        </p:spPr>
        <p:txBody>
          <a:bodyPr/>
          <a:lstStyle/>
          <a:p>
            <a:r>
              <a:rPr lang="en-US" dirty="0" err="1"/>
              <a:t>TxDOT</a:t>
            </a:r>
            <a:r>
              <a:rPr lang="en-US" dirty="0"/>
              <a:t> </a:t>
            </a:r>
            <a:r>
              <a:rPr lang="en-US" dirty="0" smtClean="0"/>
              <a:t>responds </a:t>
            </a:r>
            <a:r>
              <a:rPr lang="en-US" dirty="0"/>
              <a:t>and </a:t>
            </a:r>
            <a:r>
              <a:rPr lang="en-US" dirty="0" smtClean="0"/>
              <a:t>rebuilds - Crews mobilized statewide 	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46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619549"/>
            <a:ext cx="8534400" cy="3925751"/>
            <a:chOff x="152400" y="619549"/>
            <a:chExt cx="8763000" cy="4030905"/>
          </a:xfrm>
        </p:grpSpPr>
        <p:pic>
          <p:nvPicPr>
            <p:cNvPr id="13314" name="Picture 2" descr="T:\AEO\Hurricane Harvey\HOU\Adam Galland Pics\MAO-5_Safety Meeting to discuss challenges_Montgomery C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3201" y="619549"/>
              <a:ext cx="2652199" cy="178145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T:\AEO\Hurricane Harvey\HOU\Adam Galland Pics\MAO-7_Grad-All loading debris in CNG dump truck_Montgomery C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3201" y="2590455"/>
              <a:ext cx="2652199" cy="202547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7" name="Picture 5" descr="T:\AEO\Hurricane Harvey\HOU\Walter Hambrick Pics\file2-3 (debris pickup).jpe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207" y="2595342"/>
              <a:ext cx="2652198" cy="202547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6" descr="T:\AEO\Hurricane Harvey\HOU\Walter Hambrick Pics\file-6 (debris pickup).jpe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33" y="2595342"/>
              <a:ext cx="3034068" cy="205511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T:\AEO\Hurricane Harvey\HOU\Adam Galland Pics\Harris_County_Staging (2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44563"/>
              <a:ext cx="3050501" cy="175644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208" y="648548"/>
              <a:ext cx="2652198" cy="175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94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Debris Pick up in Corpus Christi District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47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58834"/>
            <a:ext cx="3962400" cy="22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67134"/>
            <a:ext cx="3962400" cy="179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8835"/>
            <a:ext cx="4267200" cy="224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68710"/>
            <a:ext cx="2362200" cy="181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68710"/>
            <a:ext cx="1855825" cy="181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2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TxDOT responds:  Debris Pick-Up in Rockport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48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133600" cy="43088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Debris pick-up continues </a:t>
            </a:r>
          </a:p>
          <a:p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(Arial shots taken by Drone in CRP)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3781"/>
            <a:ext cx="3922296" cy="370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59275"/>
            <a:ext cx="4651832" cy="367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6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TxDOT Responds – Daily Stats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49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913450"/>
              </p:ext>
            </p:extLst>
          </p:nvPr>
        </p:nvGraphicFramePr>
        <p:xfrm>
          <a:off x="182503" y="1276350"/>
          <a:ext cx="5913497" cy="2667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4297"/>
                <a:gridCol w="1219200"/>
              </a:tblGrid>
              <a:tr h="2963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Number of Bridges Inspected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Franklin Gothic Book"/>
                          <a:ea typeface="Calibri"/>
                          <a:cs typeface="Times New Roman"/>
                        </a:rPr>
                        <a:t>4,319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37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Roadways Closed (Damaged)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Franklin Gothic Book"/>
                          <a:ea typeface="Calibri"/>
                          <a:cs typeface="Times New Roman"/>
                        </a:rPr>
                        <a:t>1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37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Roadways Closed (Flood)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Franklin Gothic Book"/>
                          <a:ea typeface="Calibri"/>
                          <a:cs typeface="Times New Roman"/>
                        </a:rPr>
                        <a:t>0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741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Number of Employees Involved (Hurricane Harvey Response)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Franklin Gothic Book"/>
                          <a:ea typeface="Calibri"/>
                          <a:cs typeface="Times New Roman"/>
                        </a:rPr>
                        <a:t>4,774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37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Number of Man Hours Worked (Hurricane Harvey Response)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Franklin Gothic Book"/>
                          <a:ea typeface="Calibri"/>
                          <a:cs typeface="Times New Roman"/>
                        </a:rPr>
                        <a:t>740,866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37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Employees (Off-System Debris)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Franklin Gothic Book"/>
                          <a:ea typeface="Calibri"/>
                          <a:cs typeface="Times New Roman"/>
                        </a:rPr>
                        <a:t>1,705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37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Man Hours Worked (Off-System Debris)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Franklin Gothic Book"/>
                          <a:ea typeface="Calibri"/>
                          <a:cs typeface="Times New Roman"/>
                        </a:rPr>
                        <a:t>165,085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37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Number of Entities Requesting Assistance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Franklin Gothic Book"/>
                          <a:ea typeface="Calibri"/>
                          <a:cs typeface="Times New Roman"/>
                        </a:rPr>
                        <a:t>25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37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Debris Removed (CY)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Franklin Gothic Book"/>
                          <a:ea typeface="Calibri"/>
                          <a:cs typeface="Times New Roman"/>
                        </a:rPr>
                        <a:t>504,792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370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Debris Removed (CF)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Franklin Gothic Book"/>
                          <a:ea typeface="Calibri"/>
                          <a:cs typeface="Times New Roman"/>
                        </a:rPr>
                        <a:t>13,629,404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9" name="AutoShape 3" descr="Image result for road damage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5" descr="Image result for road damage clip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7" descr="Image result for road damage clip a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19" y="1276350"/>
            <a:ext cx="2743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6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Salle Co. SRA on IH 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5</a:t>
            </a:fld>
            <a:endParaRPr lang="en-US" dirty="0"/>
          </a:p>
        </p:txBody>
      </p:sp>
      <p:pic>
        <p:nvPicPr>
          <p:cNvPr id="5" name="Picture 3" descr="T:\MNTFM\00_SRA General\3_SRA Photos_Videos\La Salle\DJI_0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03" y="800100"/>
            <a:ext cx="76364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21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16" y="32720"/>
            <a:ext cx="8353425" cy="1200329"/>
          </a:xfrm>
        </p:spPr>
        <p:txBody>
          <a:bodyPr/>
          <a:lstStyle/>
          <a:p>
            <a:pPr lvl="0" fontAlgn="base">
              <a:spcAft>
                <a:spcPct val="0"/>
              </a:spcAft>
            </a:pPr>
            <a:r>
              <a:rPr lang="en-US" dirty="0" smtClean="0"/>
              <a:t>TxDOT Responds - </a:t>
            </a:r>
            <a:r>
              <a:rPr lang="en-US" altLang="en-US" b="1" dirty="0">
                <a:latin typeface="Franklin Gothic Book" pitchFamily="34" charset="0"/>
                <a:ea typeface="Calibri" pitchFamily="34" charset="0"/>
                <a:cs typeface="Times New Roman" pitchFamily="18" charset="0"/>
              </a:rPr>
              <a:t>Estimates of Hurricane Harvey Response</a:t>
            </a:r>
            <a:r>
              <a:rPr lang="en-US" altLang="en-US" sz="800" dirty="0">
                <a:latin typeface="Arial" pitchFamily="34" charset="0"/>
              </a:rPr>
              <a:t/>
            </a:r>
            <a:br>
              <a:rPr lang="en-US" altLang="en-US" sz="800" dirty="0">
                <a:latin typeface="Arial" pitchFamily="34" charset="0"/>
              </a:rPr>
            </a:br>
            <a:r>
              <a:rPr lang="en-US" altLang="en-US" sz="3200" dirty="0">
                <a:latin typeface="Arial" pitchFamily="34" charset="0"/>
              </a:rPr>
              <a:t/>
            </a:r>
            <a:br>
              <a:rPr lang="en-US" altLang="en-US" sz="3200" dirty="0">
                <a:latin typeface="Arial" pitchFamily="34" charset="0"/>
              </a:rPr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 indent="-276225">
              <a:spcBef>
                <a:spcPts val="900"/>
              </a:spcBef>
            </a:pPr>
            <a:fld id="{126B356D-DBE9-445A-9C43-3D3F41468F04}" type="slidenum">
              <a:rPr lang="en-US" smtClean="0">
                <a:solidFill>
                  <a:prstClr val="white"/>
                </a:solidFill>
              </a:rPr>
              <a:pPr lvl="1" indent="-276225">
                <a:spcBef>
                  <a:spcPts val="900"/>
                </a:spcBef>
              </a:pPr>
              <a:t>50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232" y="766119"/>
            <a:ext cx="3812907" cy="362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641183"/>
              </p:ext>
            </p:extLst>
          </p:nvPr>
        </p:nvGraphicFramePr>
        <p:xfrm>
          <a:off x="234778" y="544213"/>
          <a:ext cx="4811041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6221"/>
                <a:gridCol w="1634820"/>
              </a:tblGrid>
              <a:tr h="1482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Estimated Damages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296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Estimate of damages to infrastructure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(roadway, bridges, signals and signs) 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$110,000,000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4447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Estimate of damages to buildings and ferry operations</a:t>
                      </a:r>
                      <a:endParaRPr lang="en-US" sz="9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(facilities &amp; travel information center)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$10,000,000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Estimate of damages to Ferries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215,000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 Damages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$120,215,000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Equipment Costs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2965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                                                                          Additional PM 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$5,000,000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Rentals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$1,230,000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 Equipment Costs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$6,230,000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Mobilization Costs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 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              Salaries (Hurricane Harvey Response)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$17,535,000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              OT Pay (Hurricane Harvey Response)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$13,360,000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              Salaries (Off-System Debris Removal)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$3,500,000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              OT Pay (Off-System Debris Removal)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$3,650,000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Base Camps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$7,300,000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IT Changes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$272,000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Radio Preparedness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$550,000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Travel for Staging Employees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$1,800,000</a:t>
                      </a:r>
                      <a:endParaRPr lang="en-US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 Mobilization 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$47,967,000</a:t>
                      </a:r>
                      <a:endParaRPr lang="en-US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</a:rPr>
                        <a:t> </a:t>
                      </a:r>
                      <a:endParaRPr lang="en-US" sz="9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  <a:tr h="1482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Grand Total</a:t>
                      </a:r>
                      <a:endParaRPr lang="en-US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$174,412,000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051" marR="56051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Questions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51</a:t>
            </a:fld>
            <a:endParaRPr lang="en-US" dirty="0"/>
          </a:p>
        </p:txBody>
      </p:sp>
      <p:pic>
        <p:nvPicPr>
          <p:cNvPr id="154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15" y="1464276"/>
            <a:ext cx="3707026" cy="2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1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Pecos Co. SRA on IH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6</a:t>
            </a:fld>
            <a:endParaRPr lang="en-US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6" b="17143"/>
          <a:stretch/>
        </p:blipFill>
        <p:spPr bwMode="auto">
          <a:xfrm>
            <a:off x="667265" y="800100"/>
            <a:ext cx="7963930" cy="365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45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Pecos Co. SRA on IH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7</a:t>
            </a:fld>
            <a:endParaRPr lang="en-US" dirty="0"/>
          </a:p>
        </p:txBody>
      </p:sp>
      <p:pic>
        <p:nvPicPr>
          <p:cNvPr id="6" name="Picture 2" descr="T:\Photos\knguyen\SRA Pecos West\2017_9_21 Progress Meeting_Exhibit Visit\EB\DSC_789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1"/>
          <a:stretch/>
        </p:blipFill>
        <p:spPr bwMode="auto">
          <a:xfrm>
            <a:off x="208606" y="762231"/>
            <a:ext cx="5104799" cy="339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89141" y="1371600"/>
            <a:ext cx="2897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COST of 2 FACILITIES</a:t>
            </a:r>
          </a:p>
          <a:p>
            <a:pPr algn="ctr"/>
            <a:endParaRPr lang="en-US" sz="1200" b="1" u="sng" dirty="0"/>
          </a:p>
          <a:p>
            <a:r>
              <a:rPr lang="en-US" sz="1200" dirty="0"/>
              <a:t>BUILDING-  $  </a:t>
            </a:r>
            <a:r>
              <a:rPr lang="en-US" sz="1200" dirty="0" smtClean="0"/>
              <a:t>7,500,000</a:t>
            </a:r>
          </a:p>
          <a:p>
            <a:endParaRPr lang="en-US" sz="1200" dirty="0"/>
          </a:p>
          <a:p>
            <a:r>
              <a:rPr lang="en-US" sz="1200" dirty="0"/>
              <a:t>ROADWAY- $</a:t>
            </a:r>
            <a:r>
              <a:rPr lang="en-US" sz="1200" dirty="0" smtClean="0"/>
              <a:t>15,635.000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840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Hopkins Co. SRA on IH 30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62" y="562232"/>
            <a:ext cx="9076038" cy="41240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1">
              <a:spcBef>
                <a:spcPts val="900"/>
              </a:spcBef>
            </a:pPr>
            <a:fld id="{126B356D-DBE9-445A-9C43-3D3F41468F04}" type="slidenum">
              <a:rPr lang="en-US" smtClean="0"/>
              <a:pPr lvl="1">
                <a:spcBef>
                  <a:spcPts val="900"/>
                </a:spcBef>
              </a:pPr>
              <a:t>8</a:t>
            </a:fld>
            <a:endParaRPr lang="en-US" dirty="0"/>
          </a:p>
        </p:txBody>
      </p:sp>
      <p:pic>
        <p:nvPicPr>
          <p:cNvPr id="5" name="Picture 2" descr="T:\MNTFM\D01PAR\STP_2000(825)TE_HOPKINS_COUNTY_SRA\4_CONSTRUCTION PHASE\PHOTOS\2017-10-06 - PROGRESS PHOTOS\Westbound\IMG_0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4" y="2866768"/>
            <a:ext cx="4223114" cy="180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65" y="642551"/>
            <a:ext cx="3913977" cy="147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2" y="568410"/>
            <a:ext cx="4244545" cy="161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79277" y="2187145"/>
            <a:ext cx="25643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COST of 2 FACILITIES</a:t>
            </a:r>
          </a:p>
          <a:p>
            <a:r>
              <a:rPr lang="en-US" sz="1400" dirty="0" smtClean="0"/>
              <a:t>BUILDING-  $ 10,100,000</a:t>
            </a:r>
          </a:p>
          <a:p>
            <a:r>
              <a:rPr lang="en-US" sz="1400" dirty="0" smtClean="0"/>
              <a:t>ROADWAY- $ 13,591,000*</a:t>
            </a:r>
            <a:endParaRPr lang="en-US" sz="1400" dirty="0"/>
          </a:p>
        </p:txBody>
      </p:sp>
      <p:pic>
        <p:nvPicPr>
          <p:cNvPr id="9" name="Picture 7" descr="T:\MNTFM\D01PAR\STP_2000(825)TE_HOPKINS_COUNTY_SRA\4_CONSTRUCTION PHASE\PHOTOS\2017-10-06 - PROGRESS PHOTOS\Westbound\IMG_05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65" y="2866769"/>
            <a:ext cx="4022413" cy="180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47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E:\U Drive\Photos\akeith\Hallway Photos\July 2003 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r="8536"/>
          <a:stretch/>
        </p:blipFill>
        <p:spPr bwMode="auto">
          <a:xfrm>
            <a:off x="3424031" y="378968"/>
            <a:ext cx="2404872" cy="144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U Drive\Photos\akeith\Hallway Photos\Hardem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256"/>
            <a:ext cx="2573474" cy="144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U Drive\Photos\akeith\Hallway Photos\June 2004 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114550"/>
            <a:ext cx="25146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U Drive\Photos\akeith\Hallway Photos\PC1616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03" y="2000250"/>
            <a:ext cx="2438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:\U Drive\Photos\akeith\Hallway Photos\P41900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06" y="3521584"/>
            <a:ext cx="2375407" cy="133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:\U Drive\Photos\akeith\Hallway Photos\IMG_14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61172"/>
            <a:ext cx="2573474" cy="12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:\U Drive\Photos\akeith\Hallway Photos\Coke Co. site photos aug 2006_2_reduced_Page_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2" y="381255"/>
            <a:ext cx="2499177" cy="144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E:\U Drive\Photos\akeith\Hallway Photos\DSC_049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762"/>
          <a:stretch/>
        </p:blipFill>
        <p:spPr bwMode="auto">
          <a:xfrm>
            <a:off x="5943599" y="2000250"/>
            <a:ext cx="27432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:\U Drive\Photos\akeith\2010 AKEITH ARCHIVE\Gray\Kevin Stillman\I40 west\59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01" y="3521584"/>
            <a:ext cx="2592699" cy="133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8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pkN5a.s0eIRQ1VajZeX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E1_nFA840OlZ.4Wz9RlB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UdFQdb3k6Pf0.tJe3a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.ZozDRwkUKmrwVY015d7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jvTlj3QUWGql_i_7LeJ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Qp5HJoRkumCwRmwVWN2A"/>
</p:tagLst>
</file>

<file path=ppt/theme/theme1.xml><?xml version="1.0" encoding="utf-8"?>
<a:theme xmlns:a="http://schemas.openxmlformats.org/drawingml/2006/main" name="MASTER_powerpoint_template_WIDESCREEN (1)">
  <a:themeElements>
    <a:clrScheme name="Custom 7">
      <a:dk1>
        <a:sysClr val="windowText" lastClr="000000"/>
      </a:dk1>
      <a:lt1>
        <a:sysClr val="window" lastClr="FFFFFF"/>
      </a:lt1>
      <a:dk2>
        <a:srgbClr val="E2E7EB"/>
      </a:dk2>
      <a:lt2>
        <a:srgbClr val="F9EFE0"/>
      </a:lt2>
      <a:accent1>
        <a:srgbClr val="0A1B2B"/>
      </a:accent1>
      <a:accent2>
        <a:srgbClr val="14385C"/>
      </a:accent2>
      <a:accent3>
        <a:srgbClr val="899BAD"/>
      </a:accent3>
      <a:accent4>
        <a:srgbClr val="925700"/>
      </a:accent4>
      <a:accent5>
        <a:srgbClr val="CC7A00"/>
      </a:accent5>
      <a:accent6>
        <a:srgbClr val="E5BC7F"/>
      </a:accent6>
      <a:hlink>
        <a:srgbClr val="042A45"/>
      </a:hlink>
      <a:folHlink>
        <a:srgbClr val="4D4D4D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200"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</TotalTime>
  <Words>1732</Words>
  <Application>Microsoft Office PowerPoint</Application>
  <PresentationFormat>On-screen Show (16:9)</PresentationFormat>
  <Paragraphs>422</Paragraphs>
  <Slides>51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MASTER_powerpoint_template_WIDESCREEN (1)</vt:lpstr>
      <vt:lpstr>Office Theme</vt:lpstr>
      <vt:lpstr>think-cell Slide</vt:lpstr>
      <vt:lpstr>2017 SASHTO Southeast Regional  Maintenance Conference</vt:lpstr>
      <vt:lpstr>TxDOT’s Safety Rest Area System</vt:lpstr>
      <vt:lpstr>SAFETY REST AREA PROJECTS</vt:lpstr>
      <vt:lpstr>Safety Rest Area Maintenance</vt:lpstr>
      <vt:lpstr>La Salle Co. SRA on IH 35</vt:lpstr>
      <vt:lpstr>West Pecos Co. SRA on IH 10</vt:lpstr>
      <vt:lpstr>West Pecos Co. SRA on IH 10</vt:lpstr>
      <vt:lpstr>Hopkins Co. SRA on IH 30</vt:lpstr>
      <vt:lpstr>PowerPoint Presentation</vt:lpstr>
      <vt:lpstr>TxDOT  Automated  Data Collection  TxDOT  Experience</vt:lpstr>
      <vt:lpstr>Texas Department of Transportation</vt:lpstr>
      <vt:lpstr>TxDOT Pavement Data Collection</vt:lpstr>
      <vt:lpstr>What Pavement Condition Data is Collected</vt:lpstr>
      <vt:lpstr>How Pavement Data is Collected  &amp; Processed?</vt:lpstr>
      <vt:lpstr>Impact of Automated Data Collection</vt:lpstr>
      <vt:lpstr>Contact Information</vt:lpstr>
      <vt:lpstr>TxDOT Pavement Management System – Pavement Analyst</vt:lpstr>
      <vt:lpstr>Example MAP Report</vt:lpstr>
      <vt:lpstr>Pavement Performance Prediction</vt:lpstr>
      <vt:lpstr>Contact Information</vt:lpstr>
      <vt:lpstr>PowerPoint Presentation</vt:lpstr>
      <vt:lpstr>PowerPoint Presentation</vt:lpstr>
      <vt:lpstr>PowerPoint Presentation</vt:lpstr>
      <vt:lpstr>TxDOT Districts</vt:lpstr>
      <vt:lpstr>Hurricane Re-entry Plan</vt:lpstr>
      <vt:lpstr>Hurricane Re-entry Plan</vt:lpstr>
      <vt:lpstr>TxDOT’s Maintenance Division Emergency Operations Center </vt:lpstr>
      <vt:lpstr>PowerPoint Presentation</vt:lpstr>
      <vt:lpstr>TxDOT responds to Hurricane Harvey</vt:lpstr>
      <vt:lpstr>Harvey’s impact on southeast Texas (Houston District)</vt:lpstr>
      <vt:lpstr>Harvey’s impact on southeast Texas (Houston District)</vt:lpstr>
      <vt:lpstr>Harvey’s impact on southeast Texas (Houston District)</vt:lpstr>
      <vt:lpstr>Harvey’s impact on south Texas  (Corpus Christi District)</vt:lpstr>
      <vt:lpstr>PowerPoint Presentation</vt:lpstr>
      <vt:lpstr>Harvey’s impact on southeast Texas (Beaumont District)</vt:lpstr>
      <vt:lpstr>Harvey’s impact on south Texas (Yoakum District)</vt:lpstr>
      <vt:lpstr>TxDOT responds and rebuilds</vt:lpstr>
      <vt:lpstr>TxDOT responds and rebuilds</vt:lpstr>
      <vt:lpstr>TxDOT responds and rebuilds (AquaDam, HOU)</vt:lpstr>
      <vt:lpstr>Harvey’s impact on southeast Texas (Beaumont District)</vt:lpstr>
      <vt:lpstr>PowerPoint Presentation</vt:lpstr>
      <vt:lpstr>TxDOT responds and rebuilds (AquaDam, BMT)</vt:lpstr>
      <vt:lpstr>TxDOT responds and rebuilds (Yoakum District)</vt:lpstr>
      <vt:lpstr>PowerPoint Presentation</vt:lpstr>
      <vt:lpstr>Harvey’s impact on south Texas  (Corpus Christi District)</vt:lpstr>
      <vt:lpstr>TxDOT responds and rebuilds - Crews mobilized statewide  </vt:lpstr>
      <vt:lpstr>Debris Pick up in Corpus Christi District</vt:lpstr>
      <vt:lpstr>TxDOT responds:  Debris Pick-Up in Rockport</vt:lpstr>
      <vt:lpstr>TxDOT Responds – Daily Stats</vt:lpstr>
      <vt:lpstr>TxDOT Responds - Estimates of Hurricane Harvey Response  </vt:lpstr>
      <vt:lpstr>Questions</vt:lpstr>
    </vt:vector>
  </TitlesOfParts>
  <Company>TxDOT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TxDOT</dc:creator>
  <cp:lastModifiedBy>Mike Anderson</cp:lastModifiedBy>
  <cp:revision>101</cp:revision>
  <cp:lastPrinted>2013-02-21T15:21:56Z</cp:lastPrinted>
  <dcterms:created xsi:type="dcterms:W3CDTF">2016-08-08T14:53:27Z</dcterms:created>
  <dcterms:modified xsi:type="dcterms:W3CDTF">2017-10-25T11:50:01Z</dcterms:modified>
</cp:coreProperties>
</file>