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5" r:id="rId18"/>
    <p:sldId id="276" r:id="rId19"/>
    <p:sldId id="282" r:id="rId20"/>
    <p:sldId id="277" r:id="rId21"/>
    <p:sldId id="278" r:id="rId22"/>
    <p:sldId id="279" r:id="rId23"/>
    <p:sldId id="285" r:id="rId24"/>
    <p:sldId id="283" r:id="rId25"/>
    <p:sldId id="280" r:id="rId26"/>
    <p:sldId id="286" r:id="rId27"/>
    <p:sldId id="281" r:id="rId28"/>
    <p:sldId id="287"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2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5EB044-E908-4487-B211-8253483AB7B7}" type="datetimeFigureOut">
              <a:rPr lang="en-US" smtClean="0"/>
              <a:t>10/20/2017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D9934F-372C-4A95-9DF2-BC3CF19606F1}" type="slidenum">
              <a:rPr lang="en-US" smtClean="0"/>
              <a:t>‹#›</a:t>
            </a:fld>
            <a:endParaRPr lang="en-US" dirty="0"/>
          </a:p>
        </p:txBody>
      </p:sp>
    </p:spTree>
    <p:extLst>
      <p:ext uri="{BB962C8B-B14F-4D97-AF65-F5344CB8AC3E}">
        <p14:creationId xmlns:p14="http://schemas.microsoft.com/office/powerpoint/2010/main" val="421249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EA1BCC-D0CE-4502-81FD-D53BC429582C}" type="slidenum">
              <a:rPr lang="en-US" smtClean="0"/>
              <a:t>7</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DEA1BCC-D0CE-4502-81FD-D53BC429582C}" type="slidenum">
              <a:rPr lang="en-US" smtClean="0"/>
              <a:t>16</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EA1BCC-D0CE-4502-81FD-D53BC429582C}" type="slidenum">
              <a:rPr lang="en-US" smtClean="0"/>
              <a:t>8</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EA1BCC-D0CE-4502-81FD-D53BC429582C}" type="slidenum">
              <a:rPr lang="en-US" smtClean="0"/>
              <a:t>9</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EA1BCC-D0CE-4502-81FD-D53BC429582C}" type="slidenum">
              <a:rPr lang="en-US" smtClean="0"/>
              <a:t>10</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Startup equipment costs for 6 additional crews: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3.6 to 4.1 million depending on the equipment purchased (6 or 7 stripers).</a:t>
            </a:r>
            <a:endParaRPr lang="en-US" dirty="0" smtClean="0"/>
          </a:p>
          <a:p>
            <a:endParaRPr lang="en-US" dirty="0"/>
          </a:p>
        </p:txBody>
      </p:sp>
      <p:sp>
        <p:nvSpPr>
          <p:cNvPr id="4" name="Slide Number Placeholder 3"/>
          <p:cNvSpPr>
            <a:spLocks noGrp="1"/>
          </p:cNvSpPr>
          <p:nvPr>
            <p:ph type="sldNum" sz="quarter" idx="10"/>
          </p:nvPr>
        </p:nvSpPr>
        <p:spPr/>
        <p:txBody>
          <a:bodyPr/>
          <a:lstStyle/>
          <a:p>
            <a:fld id="{7DEA1BCC-D0CE-4502-81FD-D53BC429582C}" type="slidenum">
              <a:rPr lang="en-US" smtClean="0"/>
              <a:t>11</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2015, Department </a:t>
            </a:r>
            <a:r>
              <a:rPr lang="en-US" dirty="0" smtClean="0"/>
              <a:t>cost to</a:t>
            </a:r>
            <a:r>
              <a:rPr lang="en-US" baseline="0" dirty="0" smtClean="0"/>
              <a:t> install a 4” stripe was $0.08 per ft.  </a:t>
            </a:r>
          </a:p>
          <a:p>
            <a:r>
              <a:rPr lang="en-US" baseline="0" dirty="0" smtClean="0"/>
              <a:t>The contract weighted average in 2015 was $0.15 per ft.</a:t>
            </a:r>
          </a:p>
        </p:txBody>
      </p:sp>
      <p:sp>
        <p:nvSpPr>
          <p:cNvPr id="4" name="Slide Number Placeholder 3"/>
          <p:cNvSpPr>
            <a:spLocks noGrp="1"/>
          </p:cNvSpPr>
          <p:nvPr>
            <p:ph type="sldNum" sz="quarter" idx="10"/>
          </p:nvPr>
        </p:nvSpPr>
        <p:spPr/>
        <p:txBody>
          <a:bodyPr/>
          <a:lstStyle/>
          <a:p>
            <a:fld id="{7DEA1BCC-D0CE-4502-81FD-D53BC429582C}" type="slidenum">
              <a:rPr lang="en-US" smtClean="0"/>
              <a:t>12</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Current contracts are installing 55,275,745 LF of White and 47,813,146 of Yellow 6” markings.</a:t>
            </a:r>
          </a:p>
          <a:p>
            <a:r>
              <a:rPr lang="en-US" baseline="0" dirty="0" smtClean="0"/>
              <a:t>The TTI study cited by FHWA showed a significant benefit on rural two lane highways, with less of a benefit on multi-lane facilities.  </a:t>
            </a:r>
          </a:p>
          <a:p>
            <a:r>
              <a:rPr lang="en-US" baseline="0" dirty="0" smtClean="0"/>
              <a:t>Contract prices for the 6” painted lines were 0.19 per ft., with 4” line prices at 0.15 per ft., so the 50% increase in materials only increased the price of the line by approx. 26%.</a:t>
            </a:r>
          </a:p>
        </p:txBody>
      </p:sp>
      <p:sp>
        <p:nvSpPr>
          <p:cNvPr id="4" name="Slide Number Placeholder 3"/>
          <p:cNvSpPr>
            <a:spLocks noGrp="1"/>
          </p:cNvSpPr>
          <p:nvPr>
            <p:ph type="sldNum" sz="quarter" idx="10"/>
          </p:nvPr>
        </p:nvSpPr>
        <p:spPr/>
        <p:txBody>
          <a:bodyPr/>
          <a:lstStyle/>
          <a:p>
            <a:fld id="{7DEA1BCC-D0CE-4502-81FD-D53BC429582C}" type="slidenum">
              <a:rPr lang="en-US" smtClean="0"/>
              <a:t>13</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Just for a ballpark estimate of the cost of this recommendation, take the entire S.H.system (16400 miles) x 5280 x 4 (dbl. yel &amp; edge lines) x .04 (.15 for 4”, .19 for 6” cntract price) = 13,854,720.- About 14 million using contract prices…</a:t>
            </a:r>
          </a:p>
        </p:txBody>
      </p:sp>
      <p:sp>
        <p:nvSpPr>
          <p:cNvPr id="4" name="Slide Number Placeholder 3"/>
          <p:cNvSpPr>
            <a:spLocks noGrp="1"/>
          </p:cNvSpPr>
          <p:nvPr>
            <p:ph type="sldNum" sz="quarter" idx="10"/>
          </p:nvPr>
        </p:nvSpPr>
        <p:spPr/>
        <p:txBody>
          <a:bodyPr/>
          <a:lstStyle/>
          <a:p>
            <a:fld id="{7DEA1BCC-D0CE-4502-81FD-D53BC429582C}" type="slidenum">
              <a:rPr lang="en-US" smtClean="0"/>
              <a:t>14</a:t>
            </a:fld>
            <a:endParaRPr lang="en-US" dirty="0"/>
          </a:p>
        </p:txBody>
      </p:sp>
    </p:spTree>
    <p:extLst>
      <p:ext uri="{BB962C8B-B14F-4D97-AF65-F5344CB8AC3E}">
        <p14:creationId xmlns:p14="http://schemas.microsoft.com/office/powerpoint/2010/main" val="363748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DEA1BCC-D0CE-4502-81FD-D53BC429582C}" type="slidenum">
              <a:rPr lang="en-US" smtClean="0"/>
              <a:t>15</a:t>
            </a:fld>
            <a:endParaRPr lang="en-US" dirty="0"/>
          </a:p>
        </p:txBody>
      </p:sp>
    </p:spTree>
    <p:extLst>
      <p:ext uri="{BB962C8B-B14F-4D97-AF65-F5344CB8AC3E}">
        <p14:creationId xmlns:p14="http://schemas.microsoft.com/office/powerpoint/2010/main" val="363748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44E87443-417E-4942-8E91-9B85BCBD0F83}"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44E87443-417E-4942-8E91-9B85BCBD0F83}"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ED0FC83-86F5-4835-8596-4B599FDA6A0D}" type="datetimeFigureOut">
              <a:rPr lang="en-US" smtClean="0"/>
              <a:t>10/20/2017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4E87443-417E-4942-8E91-9B85BCBD0F83}"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ED0FC83-86F5-4835-8596-4B599FDA6A0D}" type="datetimeFigureOut">
              <a:rPr lang="en-US" smtClean="0"/>
              <a:t>10/20/2017</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4E87443-417E-4942-8E91-9B85BCBD0F83}"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FF00"/>
                </a:solidFill>
              </a:rPr>
              <a:t>ARKANSAS DEPARTMENT OF TRANSPORTATION</a:t>
            </a:r>
            <a:endParaRPr lang="en-US" dirty="0">
              <a:solidFill>
                <a:srgbClr val="FFFF00"/>
              </a:solidFill>
            </a:endParaRPr>
          </a:p>
        </p:txBody>
      </p:sp>
      <p:sp>
        <p:nvSpPr>
          <p:cNvPr id="3" name="Subtitle 2"/>
          <p:cNvSpPr>
            <a:spLocks noGrp="1"/>
          </p:cNvSpPr>
          <p:nvPr>
            <p:ph type="subTitle" idx="1"/>
          </p:nvPr>
        </p:nvSpPr>
        <p:spPr>
          <a:xfrm>
            <a:off x="1371600" y="3810000"/>
            <a:ext cx="6400800" cy="1274298"/>
          </a:xfrm>
        </p:spPr>
        <p:txBody>
          <a:bodyPr>
            <a:normAutofit lnSpcReduction="10000"/>
          </a:bodyPr>
          <a:lstStyle/>
          <a:p>
            <a:r>
              <a:rPr lang="en-US" dirty="0" smtClean="0">
                <a:solidFill>
                  <a:srgbClr val="FFFF00"/>
                </a:solidFill>
              </a:rPr>
              <a:t>2017  SOUTHEASTERN MAINTENANCE CONFERECE</a:t>
            </a:r>
          </a:p>
          <a:p>
            <a:r>
              <a:rPr lang="en-US" sz="2000" dirty="0" smtClean="0">
                <a:solidFill>
                  <a:srgbClr val="FFFF00"/>
                </a:solidFill>
              </a:rPr>
              <a:t>ORLANDO, FLORIDA</a:t>
            </a:r>
            <a:endParaRPr lang="en-US" sz="2000" dirty="0">
              <a:solidFill>
                <a:srgbClr val="FFFF00"/>
              </a:solidFill>
            </a:endParaRPr>
          </a:p>
        </p:txBody>
      </p:sp>
    </p:spTree>
    <p:extLst>
      <p:ext uri="{BB962C8B-B14F-4D97-AF65-F5344CB8AC3E}">
        <p14:creationId xmlns:p14="http://schemas.microsoft.com/office/powerpoint/2010/main" val="206118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Contract Pavement Markings</a:t>
            </a:r>
            <a:endParaRPr lang="en-US" b="1" dirty="0"/>
          </a:p>
        </p:txBody>
      </p:sp>
      <p:sp>
        <p:nvSpPr>
          <p:cNvPr id="9" name="Content Placeholder 8"/>
          <p:cNvSpPr>
            <a:spLocks noGrp="1"/>
          </p:cNvSpPr>
          <p:nvPr>
            <p:ph idx="1"/>
          </p:nvPr>
        </p:nvSpPr>
        <p:spPr>
          <a:xfrm>
            <a:off x="152400" y="1828800"/>
            <a:ext cx="8839200" cy="4876800"/>
          </a:xfrm>
        </p:spPr>
        <p:txBody>
          <a:bodyPr>
            <a:normAutofit/>
          </a:bodyPr>
          <a:lstStyle/>
          <a:p>
            <a:pPr marL="0" indent="0" algn="ctr">
              <a:buNone/>
            </a:pPr>
            <a:r>
              <a:rPr lang="en-US" sz="2800" dirty="0" smtClean="0">
                <a:solidFill>
                  <a:srgbClr val="FFFF00"/>
                </a:solidFill>
              </a:rPr>
              <a:t>Enhanced Thermoplastic Pavement Markings</a:t>
            </a:r>
          </a:p>
          <a:p>
            <a:pPr marL="0" indent="0">
              <a:buNone/>
            </a:pPr>
            <a:r>
              <a:rPr lang="en-US" sz="2400" dirty="0" smtClean="0">
                <a:solidFill>
                  <a:srgbClr val="FFFF00"/>
                </a:solidFill>
              </a:rPr>
              <a:t>Several States specify a larger glass bead to increase the retroreflectivity and the wet recovery time of the line.  The additional cost is approximately $0.12 per ft., increasing our thermoplastic pavement marking cost to $0.60 per ft.</a:t>
            </a:r>
          </a:p>
          <a:p>
            <a:pPr marL="0" indent="0" algn="ctr" hangingPunct="0">
              <a:buNone/>
            </a:pPr>
            <a:r>
              <a:rPr lang="en-US" sz="2400" b="1" dirty="0">
                <a:solidFill>
                  <a:srgbClr val="FFFF00"/>
                </a:solidFill>
              </a:rPr>
              <a:t>RECOMMENDATION</a:t>
            </a:r>
            <a:endParaRPr lang="en-US" sz="2400" dirty="0">
              <a:solidFill>
                <a:srgbClr val="FFFF00"/>
              </a:solidFill>
            </a:endParaRPr>
          </a:p>
          <a:p>
            <a:pPr marL="0" indent="0" hangingPunct="0">
              <a:buNone/>
            </a:pPr>
            <a:r>
              <a:rPr lang="en-US" sz="2400" b="1" dirty="0">
                <a:solidFill>
                  <a:srgbClr val="FFFF00"/>
                </a:solidFill>
              </a:rPr>
              <a:t>Based on our review, we recommend that Department policies be revised to eliminate the use of HPPM, replacing it with an enhanced thermoplastic pavement marking.  </a:t>
            </a:r>
            <a:r>
              <a:rPr lang="en-US" sz="2400" dirty="0">
                <a:solidFill>
                  <a:srgbClr val="FFFF00"/>
                </a:solidFill>
              </a:rPr>
              <a:t>Based on the last three years cost data, we estimate that this change will result in a net savings of approximately </a:t>
            </a:r>
            <a:r>
              <a:rPr lang="en-US" sz="2400" b="1" u="sng" dirty="0">
                <a:solidFill>
                  <a:srgbClr val="FFFF00"/>
                </a:solidFill>
              </a:rPr>
              <a:t>$6 million</a:t>
            </a:r>
            <a:r>
              <a:rPr lang="en-US" sz="2400" b="1" dirty="0">
                <a:solidFill>
                  <a:srgbClr val="FFFF00"/>
                </a:solidFill>
              </a:rPr>
              <a:t> </a:t>
            </a:r>
            <a:r>
              <a:rPr lang="en-US" sz="2400" dirty="0">
                <a:solidFill>
                  <a:srgbClr val="FFFF00"/>
                </a:solidFill>
              </a:rPr>
              <a:t>per year in </a:t>
            </a:r>
            <a:r>
              <a:rPr lang="en-US" sz="2400" dirty="0" smtClean="0">
                <a:solidFill>
                  <a:srgbClr val="FFFF00"/>
                </a:solidFill>
              </a:rPr>
              <a:t>contract permanent </a:t>
            </a:r>
            <a:r>
              <a:rPr lang="en-US" sz="2400" dirty="0">
                <a:solidFill>
                  <a:srgbClr val="FFFF00"/>
                </a:solidFill>
              </a:rPr>
              <a:t>pavement marking costs.</a:t>
            </a:r>
          </a:p>
          <a:p>
            <a:pPr marL="0" indent="0">
              <a:buNone/>
            </a:pPr>
            <a:endParaRPr lang="en-US" sz="2400" dirty="0" smtClean="0">
              <a:solidFill>
                <a:srgbClr val="FFFF00"/>
              </a:solidFill>
            </a:endParaRP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710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Department Striping Program</a:t>
            </a:r>
            <a:endParaRPr lang="en-US" b="1" dirty="0"/>
          </a:p>
        </p:txBody>
      </p:sp>
      <p:sp>
        <p:nvSpPr>
          <p:cNvPr id="9" name="Content Placeholder 8"/>
          <p:cNvSpPr>
            <a:spLocks noGrp="1"/>
          </p:cNvSpPr>
          <p:nvPr>
            <p:ph idx="1"/>
          </p:nvPr>
        </p:nvSpPr>
        <p:spPr>
          <a:xfrm>
            <a:off x="152400" y="1828800"/>
            <a:ext cx="8839200" cy="4876800"/>
          </a:xfrm>
        </p:spPr>
        <p:txBody>
          <a:bodyPr>
            <a:normAutofit/>
          </a:bodyPr>
          <a:lstStyle/>
          <a:p>
            <a:pPr marL="0" indent="0">
              <a:buNone/>
            </a:pPr>
            <a:r>
              <a:rPr lang="en-US" sz="2400" dirty="0" smtClean="0">
                <a:solidFill>
                  <a:srgbClr val="FFFF00"/>
                </a:solidFill>
              </a:rPr>
              <a:t>The Department currently utilizes 6 striping crews to restripe approximately 4150 miles each year at a cost of approx. $4.5 million per year.  In 2015 the </a:t>
            </a:r>
            <a:r>
              <a:rPr lang="en-US" sz="2400" dirty="0">
                <a:solidFill>
                  <a:srgbClr val="FFFF00"/>
                </a:solidFill>
              </a:rPr>
              <a:t>Maintenance Division </a:t>
            </a:r>
            <a:r>
              <a:rPr lang="en-US" sz="2400" dirty="0" smtClean="0">
                <a:solidFill>
                  <a:srgbClr val="FFFF00"/>
                </a:solidFill>
              </a:rPr>
              <a:t>conducted </a:t>
            </a:r>
            <a:r>
              <a:rPr lang="en-US" sz="2400" dirty="0">
                <a:solidFill>
                  <a:srgbClr val="FFFF00"/>
                </a:solidFill>
              </a:rPr>
              <a:t>a comparative analysis of two methods to improve the quality of the pavement markings on the state highway system; the use of contract striping and an increase in the number of Department striping crews</a:t>
            </a:r>
            <a:r>
              <a:rPr lang="en-US" sz="2400" dirty="0" smtClean="0">
                <a:solidFill>
                  <a:srgbClr val="FFFF00"/>
                </a:solidFill>
              </a:rPr>
              <a:t>.  This study demonstrated that the most cost effective way to improve pavement marking quality would be to add 6 additional striping crews to the current 6 crew complement.</a:t>
            </a: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07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Department Striping Program</a:t>
            </a:r>
            <a:endParaRPr lang="en-US" b="1" dirty="0"/>
          </a:p>
        </p:txBody>
      </p:sp>
      <p:sp>
        <p:nvSpPr>
          <p:cNvPr id="9" name="Content Placeholder 8"/>
          <p:cNvSpPr>
            <a:spLocks noGrp="1"/>
          </p:cNvSpPr>
          <p:nvPr>
            <p:ph idx="1"/>
          </p:nvPr>
        </p:nvSpPr>
        <p:spPr>
          <a:xfrm>
            <a:off x="152400" y="1828800"/>
            <a:ext cx="8839200" cy="4876800"/>
          </a:xfrm>
        </p:spPr>
        <p:txBody>
          <a:bodyPr>
            <a:normAutofit/>
          </a:bodyPr>
          <a:lstStyle/>
          <a:p>
            <a:pPr marL="0" indent="0" algn="ctr" hangingPunct="0">
              <a:buNone/>
            </a:pPr>
            <a:r>
              <a:rPr lang="en-US" sz="2400" b="1" dirty="0" smtClean="0">
                <a:solidFill>
                  <a:srgbClr val="FFFF00"/>
                </a:solidFill>
              </a:rPr>
              <a:t>RECOMMENDATION</a:t>
            </a:r>
            <a:endParaRPr lang="en-US" sz="2400" dirty="0">
              <a:solidFill>
                <a:srgbClr val="FFFF00"/>
              </a:solidFill>
            </a:endParaRPr>
          </a:p>
          <a:p>
            <a:pPr marL="0" indent="0" hangingPunct="0">
              <a:buNone/>
            </a:pPr>
            <a:r>
              <a:rPr lang="en-US" sz="2400" b="1" dirty="0">
                <a:solidFill>
                  <a:srgbClr val="FFFF00"/>
                </a:solidFill>
              </a:rPr>
              <a:t>We recommend that the Department adopt a striping program that establishes a 2-year restriping interval for all state highways.  In order to accomplish this using Department forces, we recommend that the Maintenance Division be authorized to increase the number of striping crews from 6 to 12, with a corresponding increase in the annual striping budget from $4.5 million to $9.0 million</a:t>
            </a:r>
            <a:r>
              <a:rPr lang="en-US" sz="2400" b="1" dirty="0" smtClean="0">
                <a:solidFill>
                  <a:srgbClr val="FFFF00"/>
                </a:solidFill>
              </a:rPr>
              <a:t>.</a:t>
            </a:r>
            <a:endParaRPr lang="en-US" sz="2400" dirty="0">
              <a:solidFill>
                <a:srgbClr val="FFFF00"/>
              </a:solidFill>
            </a:endParaRPr>
          </a:p>
          <a:p>
            <a:pPr marL="0" indent="0">
              <a:buNone/>
            </a:pPr>
            <a:r>
              <a:rPr lang="en-US" sz="2400" dirty="0" smtClean="0">
                <a:solidFill>
                  <a:srgbClr val="FFFF00"/>
                </a:solidFill>
              </a:rPr>
              <a:t>I believe that we have enough cost data to provide sufficient documentation to FHWA that will allow us to utilize federal funds using force account work.</a:t>
            </a: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9685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Striping Line Widths</a:t>
            </a:r>
            <a:endParaRPr lang="en-US" b="1" dirty="0"/>
          </a:p>
        </p:txBody>
      </p:sp>
      <p:sp>
        <p:nvSpPr>
          <p:cNvPr id="9" name="Content Placeholder 8"/>
          <p:cNvSpPr>
            <a:spLocks noGrp="1"/>
          </p:cNvSpPr>
          <p:nvPr>
            <p:ph idx="1"/>
          </p:nvPr>
        </p:nvSpPr>
        <p:spPr>
          <a:xfrm>
            <a:off x="152400" y="1828800"/>
            <a:ext cx="8839200" cy="4876800"/>
          </a:xfrm>
        </p:spPr>
        <p:txBody>
          <a:bodyPr>
            <a:normAutofit/>
          </a:bodyPr>
          <a:lstStyle/>
          <a:p>
            <a:pPr marL="0" indent="0" hangingPunct="0">
              <a:buNone/>
            </a:pPr>
            <a:r>
              <a:rPr lang="en-US" sz="2400" dirty="0" smtClean="0">
                <a:solidFill>
                  <a:srgbClr val="FFFF00"/>
                </a:solidFill>
              </a:rPr>
              <a:t>Contracts were let in June 2015, February 2016, and May 2016 to place 6” lines on portions of the APHN using safety funds. Another contract is scheduled for September.  This will place 6” lines in all 10 Districts.</a:t>
            </a:r>
          </a:p>
          <a:p>
            <a:pPr marL="0" indent="0" hangingPunct="0">
              <a:buNone/>
            </a:pPr>
            <a:endParaRPr lang="en-US" sz="2400" dirty="0">
              <a:solidFill>
                <a:srgbClr val="FFFF00"/>
              </a:solidFill>
            </a:endParaRPr>
          </a:p>
          <a:p>
            <a:pPr marL="0" indent="0" hangingPunct="0">
              <a:buNone/>
            </a:pPr>
            <a:r>
              <a:rPr lang="en-US" sz="2400" dirty="0" smtClean="0">
                <a:solidFill>
                  <a:srgbClr val="FFFF00"/>
                </a:solidFill>
              </a:rPr>
              <a:t>According to the FHWA, the B/C ratio for increasing edge line widths on rural two-lane highways is 39.3.  This is why they allowed us to use $20 million in safety funds for the projects above.</a:t>
            </a: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0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Striping Line Widths</a:t>
            </a:r>
            <a:endParaRPr lang="en-US" b="1" dirty="0"/>
          </a:p>
        </p:txBody>
      </p:sp>
      <p:sp>
        <p:nvSpPr>
          <p:cNvPr id="9" name="Content Placeholder 8"/>
          <p:cNvSpPr>
            <a:spLocks noGrp="1"/>
          </p:cNvSpPr>
          <p:nvPr>
            <p:ph idx="1"/>
          </p:nvPr>
        </p:nvSpPr>
        <p:spPr>
          <a:xfrm>
            <a:off x="152400" y="1828800"/>
            <a:ext cx="8839200" cy="4876800"/>
          </a:xfrm>
        </p:spPr>
        <p:txBody>
          <a:bodyPr>
            <a:normAutofit/>
          </a:bodyPr>
          <a:lstStyle/>
          <a:p>
            <a:pPr marL="0" indent="0" algn="ctr" hangingPunct="0">
              <a:buNone/>
            </a:pPr>
            <a:r>
              <a:rPr lang="en-US" sz="2400" dirty="0" smtClean="0">
                <a:solidFill>
                  <a:srgbClr val="FFFF00"/>
                </a:solidFill>
              </a:rPr>
              <a:t>RECOMMENDATION</a:t>
            </a:r>
          </a:p>
          <a:p>
            <a:pPr marL="0" indent="0" hangingPunct="0">
              <a:buNone/>
            </a:pPr>
            <a:r>
              <a:rPr lang="en-US" sz="2400" b="1" dirty="0">
                <a:solidFill>
                  <a:srgbClr val="FFFF00"/>
                </a:solidFill>
              </a:rPr>
              <a:t>Based on the above analysis, we recommend that Department policies be revised to increase the width of centerline and edge line striping from 4” to 6” on the entire state highway system.  </a:t>
            </a:r>
            <a:endParaRPr lang="en-US" sz="2400" dirty="0">
              <a:solidFill>
                <a:srgbClr val="FFFF00"/>
              </a:solidFill>
            </a:endParaRPr>
          </a:p>
          <a:p>
            <a:pPr marL="0" indent="0" hangingPunct="0">
              <a:buNone/>
            </a:pPr>
            <a:endParaRPr lang="en-US" sz="2400" dirty="0" smtClean="0"/>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67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Raised Pavement Markers</a:t>
            </a:r>
            <a:endParaRPr lang="en-US" b="1" dirty="0"/>
          </a:p>
        </p:txBody>
      </p:sp>
      <p:sp>
        <p:nvSpPr>
          <p:cNvPr id="9" name="Content Placeholder 8"/>
          <p:cNvSpPr>
            <a:spLocks noGrp="1"/>
          </p:cNvSpPr>
          <p:nvPr>
            <p:ph idx="1"/>
          </p:nvPr>
        </p:nvSpPr>
        <p:spPr>
          <a:xfrm>
            <a:off x="152400" y="1828800"/>
            <a:ext cx="8839200" cy="4876800"/>
          </a:xfrm>
        </p:spPr>
        <p:txBody>
          <a:bodyPr>
            <a:normAutofit/>
          </a:bodyPr>
          <a:lstStyle/>
          <a:p>
            <a:pPr hangingPunct="0"/>
            <a:r>
              <a:rPr lang="en-US" sz="2400" dirty="0" smtClean="0">
                <a:solidFill>
                  <a:srgbClr val="FFFF00"/>
                </a:solidFill>
              </a:rPr>
              <a:t>A 2007 TTI study for TXDOT to determine if there was anything better or cheaper than RPMs for wet night retroreflectivity determined that there was not, and recommended that TXDOT continue their practice of installing RPMs on all state roadways.</a:t>
            </a:r>
          </a:p>
          <a:p>
            <a:pPr hangingPunct="0"/>
            <a:r>
              <a:rPr lang="en-US" sz="2400" dirty="0" smtClean="0">
                <a:solidFill>
                  <a:srgbClr val="FFFF00"/>
                </a:solidFill>
              </a:rPr>
              <a:t>The MUTCD does not require the use of RPM’s.  Section 3B.12 governs their use as a vehicle positioning guide along with longitudinal markings.  This section recommends a spacing of 80’ when they are used in this manner, and allows as an option a closer spacing where geometric changes are abrupt, and a wider spacing (120’) on freeways.</a:t>
            </a:r>
            <a:endParaRPr lang="en-US" sz="2400" dirty="0">
              <a:solidFill>
                <a:srgbClr val="FFFF00"/>
              </a:solidFill>
            </a:endParaRPr>
          </a:p>
          <a:p>
            <a:pPr marL="0" indent="0" hangingPunct="0">
              <a:buNone/>
            </a:pPr>
            <a:endParaRPr lang="en-US" sz="2400" dirty="0" smtClean="0">
              <a:solidFill>
                <a:srgbClr val="FFFF00"/>
              </a:solidFill>
            </a:endParaRP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043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Raised Pavement Markers</a:t>
            </a:r>
            <a:endParaRPr lang="en-US" b="1" dirty="0"/>
          </a:p>
        </p:txBody>
      </p:sp>
      <p:sp>
        <p:nvSpPr>
          <p:cNvPr id="9" name="Content Placeholder 8"/>
          <p:cNvSpPr>
            <a:spLocks noGrp="1"/>
          </p:cNvSpPr>
          <p:nvPr>
            <p:ph idx="1"/>
          </p:nvPr>
        </p:nvSpPr>
        <p:spPr>
          <a:xfrm>
            <a:off x="152400" y="1828800"/>
            <a:ext cx="8839200" cy="4876800"/>
          </a:xfrm>
        </p:spPr>
        <p:txBody>
          <a:bodyPr>
            <a:normAutofit/>
          </a:bodyPr>
          <a:lstStyle/>
          <a:p>
            <a:pPr marL="0" indent="0" algn="ctr" hangingPunct="0">
              <a:buNone/>
            </a:pPr>
            <a:r>
              <a:rPr lang="en-US" sz="2400" dirty="0" smtClean="0">
                <a:solidFill>
                  <a:srgbClr val="FFFF00"/>
                </a:solidFill>
              </a:rPr>
              <a:t>RECOMMENDATION</a:t>
            </a:r>
          </a:p>
          <a:p>
            <a:pPr marL="0" indent="0" hangingPunct="0">
              <a:buNone/>
            </a:pPr>
            <a:r>
              <a:rPr lang="en-US" sz="2400" b="1" dirty="0">
                <a:solidFill>
                  <a:srgbClr val="FFFF00"/>
                </a:solidFill>
              </a:rPr>
              <a:t>We recommend that the Roadway Design guidelines for the typical placement of raised pavement markers be revised to show an 80’ spacing on all roadways.    We also recommend that consideration be given to programming an annual Raised Pavement Marker Maintenance contract to replace raised pavement markers on a two-year cycle. </a:t>
            </a:r>
            <a:endParaRPr lang="en-US" sz="2400" b="1" dirty="0" smtClean="0">
              <a:solidFill>
                <a:srgbClr val="FFFF00"/>
              </a:solidFill>
            </a:endParaRPr>
          </a:p>
          <a:p>
            <a:pPr marL="0" indent="0" hangingPunct="0">
              <a:buNone/>
            </a:pPr>
            <a:r>
              <a:rPr lang="en-US" sz="2400" dirty="0">
                <a:solidFill>
                  <a:srgbClr val="FFFF00"/>
                </a:solidFill>
              </a:rPr>
              <a:t>Cost estimates for an annual contract for ½ of the system are as follows: </a:t>
            </a:r>
            <a:r>
              <a:rPr lang="en-US" sz="2400" dirty="0" smtClean="0">
                <a:solidFill>
                  <a:srgbClr val="FFFF00"/>
                </a:solidFill>
              </a:rPr>
              <a:t>Freeway </a:t>
            </a:r>
            <a:r>
              <a:rPr lang="en-US" sz="2400" dirty="0">
                <a:solidFill>
                  <a:srgbClr val="FFFF00"/>
                </a:solidFill>
              </a:rPr>
              <a:t>and Expressway (1,142 miles) – $0.8 million; </a:t>
            </a:r>
            <a:r>
              <a:rPr lang="en-US" sz="2400" dirty="0" smtClean="0">
                <a:solidFill>
                  <a:srgbClr val="FFFF00"/>
                </a:solidFill>
              </a:rPr>
              <a:t>	   Entire </a:t>
            </a:r>
            <a:r>
              <a:rPr lang="en-US" sz="2400" dirty="0">
                <a:solidFill>
                  <a:srgbClr val="FFFF00"/>
                </a:solidFill>
              </a:rPr>
              <a:t>APHN (7,743 miles) – $3.9 million; </a:t>
            </a:r>
            <a:r>
              <a:rPr lang="en-US" sz="2400" dirty="0" smtClean="0">
                <a:solidFill>
                  <a:srgbClr val="FFFF00"/>
                </a:solidFill>
              </a:rPr>
              <a:t>			   Entire Highway </a:t>
            </a:r>
            <a:r>
              <a:rPr lang="en-US" sz="2400" dirty="0">
                <a:solidFill>
                  <a:srgbClr val="FFFF00"/>
                </a:solidFill>
              </a:rPr>
              <a:t>System (16,443 miles) – $7.1 million</a:t>
            </a:r>
            <a:r>
              <a:rPr lang="en-US" sz="2400" dirty="0"/>
              <a:t>.</a:t>
            </a:r>
            <a:endParaRPr lang="en-US" sz="2400" dirty="0" smtClean="0"/>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58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363" y="1619250"/>
            <a:ext cx="7153275" cy="3619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65872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1000"/>
            <a:ext cx="8229600" cy="1981200"/>
          </a:xfrm>
        </p:spPr>
        <p:txBody>
          <a:bodyPr>
            <a:normAutofit/>
          </a:bodyPr>
          <a:lstStyle/>
          <a:p>
            <a:pPr algn="just"/>
            <a:r>
              <a:rPr lang="en-US" sz="3400" dirty="0" smtClean="0">
                <a:solidFill>
                  <a:srgbClr val="FFFF00"/>
                </a:solidFill>
              </a:rPr>
              <a:t>First 2 years while going from a 4” line to a 6” line HSIP funds can be utilized</a:t>
            </a:r>
            <a:endParaRPr lang="en-US" sz="3400" dirty="0">
              <a:solidFill>
                <a:srgbClr val="FFFF00"/>
              </a:solidFill>
            </a:endParaRPr>
          </a:p>
        </p:txBody>
      </p:sp>
      <p:sp>
        <p:nvSpPr>
          <p:cNvPr id="3" name="Subtitle 2"/>
          <p:cNvSpPr>
            <a:spLocks noGrp="1"/>
          </p:cNvSpPr>
          <p:nvPr>
            <p:ph type="subTitle" idx="1"/>
          </p:nvPr>
        </p:nvSpPr>
        <p:spPr>
          <a:xfrm>
            <a:off x="457200" y="3331698"/>
            <a:ext cx="8458200" cy="2078502"/>
          </a:xfrm>
        </p:spPr>
        <p:txBody>
          <a:bodyPr>
            <a:noAutofit/>
          </a:bodyPr>
          <a:lstStyle/>
          <a:p>
            <a:pPr algn="just"/>
            <a:r>
              <a:rPr lang="en-US" sz="3200" dirty="0" smtClean="0">
                <a:solidFill>
                  <a:srgbClr val="FFFF00"/>
                </a:solidFill>
              </a:rPr>
              <a:t>AFTER THE ENTIRE SYSTEM HAS BEEN STRIPED WITH 6” LINES, HSIP FUNDS CANNOT BE USED BUT THE ACTIVITY DOES QUALIFY FOR FORCE ACCOUNT</a:t>
            </a:r>
            <a:endParaRPr lang="en-US" sz="3200" dirty="0">
              <a:solidFill>
                <a:srgbClr val="FFFF00"/>
              </a:solidFill>
            </a:endParaRPr>
          </a:p>
        </p:txBody>
      </p:sp>
    </p:spTree>
    <p:extLst>
      <p:ext uri="{BB962C8B-B14F-4D97-AF65-F5344CB8AC3E}">
        <p14:creationId xmlns:p14="http://schemas.microsoft.com/office/powerpoint/2010/main" val="2334182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678362"/>
          </a:xfrm>
        </p:spPr>
        <p:txBody>
          <a:bodyPr>
            <a:normAutofit/>
          </a:bodyPr>
          <a:lstStyle/>
          <a:p>
            <a:r>
              <a:rPr lang="en-US" sz="6600" dirty="0" smtClean="0">
                <a:solidFill>
                  <a:srgbClr val="FFFF00"/>
                </a:solidFill>
              </a:rPr>
              <a:t>WHAT IS FORCE ACCOUNT?</a:t>
            </a:r>
            <a:endParaRPr lang="en-US" sz="6600" dirty="0">
              <a:solidFill>
                <a:srgbClr val="FFFF00"/>
              </a:solidFill>
            </a:endParaRPr>
          </a:p>
        </p:txBody>
      </p:sp>
    </p:spTree>
    <p:extLst>
      <p:ext uri="{BB962C8B-B14F-4D97-AF65-F5344CB8AC3E}">
        <p14:creationId xmlns:p14="http://schemas.microsoft.com/office/powerpoint/2010/main" val="2642913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609600"/>
            <a:ext cx="8229600" cy="1600200"/>
          </a:xfrm>
        </p:spPr>
        <p:txBody>
          <a:bodyPr/>
          <a:lstStyle/>
          <a:p>
            <a:r>
              <a:rPr lang="en-US" dirty="0" smtClean="0">
                <a:solidFill>
                  <a:srgbClr val="FFFF00"/>
                </a:solidFill>
              </a:rPr>
              <a:t>JOE A. SARTINI, P.E.</a:t>
            </a:r>
            <a:endParaRPr lang="en-US" dirty="0">
              <a:solidFill>
                <a:srgbClr val="FFFF00"/>
              </a:solidFill>
            </a:endParaRPr>
          </a:p>
        </p:txBody>
      </p:sp>
      <p:sp>
        <p:nvSpPr>
          <p:cNvPr id="3" name="Subtitle 2"/>
          <p:cNvSpPr>
            <a:spLocks noGrp="1"/>
          </p:cNvSpPr>
          <p:nvPr>
            <p:ph type="subTitle" idx="1"/>
          </p:nvPr>
        </p:nvSpPr>
        <p:spPr/>
        <p:txBody>
          <a:bodyPr>
            <a:normAutofit/>
          </a:bodyPr>
          <a:lstStyle/>
          <a:p>
            <a:r>
              <a:rPr lang="en-US" sz="4000" dirty="0" smtClean="0">
                <a:solidFill>
                  <a:srgbClr val="FFFF00"/>
                </a:solidFill>
              </a:rPr>
              <a:t>STATE MAINTENANCE ENGINEER</a:t>
            </a:r>
            <a:endParaRPr lang="en-US" sz="4000" dirty="0">
              <a:solidFill>
                <a:srgbClr val="FFFF00"/>
              </a:solidFill>
            </a:endParaRPr>
          </a:p>
        </p:txBody>
      </p:sp>
    </p:spTree>
    <p:extLst>
      <p:ext uri="{BB962C8B-B14F-4D97-AF65-F5344CB8AC3E}">
        <p14:creationId xmlns:p14="http://schemas.microsoft.com/office/powerpoint/2010/main" val="3671766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23 CFR 635 FORCE ACCOUNT</a:t>
            </a:r>
            <a:endParaRPr lang="en-US" dirty="0">
              <a:solidFill>
                <a:srgbClr val="FFFF00"/>
              </a:solidFill>
            </a:endParaRPr>
          </a:p>
        </p:txBody>
      </p:sp>
      <p:sp>
        <p:nvSpPr>
          <p:cNvPr id="3" name="Content Placeholder 2"/>
          <p:cNvSpPr>
            <a:spLocks noGrp="1"/>
          </p:cNvSpPr>
          <p:nvPr>
            <p:ph idx="1"/>
          </p:nvPr>
        </p:nvSpPr>
        <p:spPr/>
        <p:txBody>
          <a:bodyPr/>
          <a:lstStyle/>
          <a:p>
            <a:pPr algn="just"/>
            <a:r>
              <a:rPr lang="en-US" dirty="0" smtClean="0">
                <a:solidFill>
                  <a:srgbClr val="FFFF00"/>
                </a:solidFill>
              </a:rPr>
              <a:t>23 CFR 635.203(c) defines force account as the direct performance of highway construction work by a state DOT by use of labor, equipment, materials, and supplies furnished by them and used under their direct control.</a:t>
            </a:r>
          </a:p>
          <a:p>
            <a:pPr algn="just"/>
            <a:endParaRPr lang="en-US" dirty="0">
              <a:solidFill>
                <a:srgbClr val="FFFF00"/>
              </a:solidFill>
            </a:endParaRPr>
          </a:p>
          <a:p>
            <a:pPr algn="just"/>
            <a:r>
              <a:rPr lang="en-US" dirty="0" smtClean="0">
                <a:solidFill>
                  <a:srgbClr val="FFFF00"/>
                </a:solidFill>
              </a:rPr>
              <a:t>23 CFR 635.203(e) “the term cost effective shall mean the efficient use of labor, equipment, materials and supplies to assure the lowest overall cost.”</a:t>
            </a:r>
            <a:endParaRPr lang="en-US" dirty="0">
              <a:solidFill>
                <a:srgbClr val="FFFF00"/>
              </a:solidFill>
            </a:endParaRPr>
          </a:p>
        </p:txBody>
      </p:sp>
    </p:spTree>
    <p:extLst>
      <p:ext uri="{BB962C8B-B14F-4D97-AF65-F5344CB8AC3E}">
        <p14:creationId xmlns:p14="http://schemas.microsoft.com/office/powerpoint/2010/main" val="3135748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23 CFR 635.204(c)</a:t>
            </a:r>
            <a:endParaRPr lang="en-US" dirty="0">
              <a:solidFill>
                <a:srgbClr val="FFFF00"/>
              </a:solidFill>
            </a:endParaRPr>
          </a:p>
        </p:txBody>
      </p:sp>
      <p:sp>
        <p:nvSpPr>
          <p:cNvPr id="3" name="Content Placeholder 2"/>
          <p:cNvSpPr>
            <a:spLocks noGrp="1"/>
          </p:cNvSpPr>
          <p:nvPr>
            <p:ph idx="1"/>
          </p:nvPr>
        </p:nvSpPr>
        <p:spPr/>
        <p:txBody>
          <a:bodyPr>
            <a:normAutofit/>
          </a:bodyPr>
          <a:lstStyle/>
          <a:p>
            <a:pPr algn="just"/>
            <a:r>
              <a:rPr lang="en-US" sz="3200" dirty="0" smtClean="0">
                <a:solidFill>
                  <a:srgbClr val="FFFF00"/>
                </a:solidFill>
              </a:rPr>
              <a:t>States must submit a request to the Division Administrator identifying and describing the project and the type of work to be performed, the estimated cost, the estimated Federal funds to be provided, and the reason that force account is more cost effective than competitive bidding.</a:t>
            </a:r>
            <a:endParaRPr lang="en-US" sz="3200" dirty="0">
              <a:solidFill>
                <a:srgbClr val="FFFF00"/>
              </a:solidFill>
            </a:endParaRPr>
          </a:p>
        </p:txBody>
      </p:sp>
    </p:spTree>
    <p:extLst>
      <p:ext uri="{BB962C8B-B14F-4D97-AF65-F5344CB8AC3E}">
        <p14:creationId xmlns:p14="http://schemas.microsoft.com/office/powerpoint/2010/main" val="939390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700" dirty="0" smtClean="0">
                <a:solidFill>
                  <a:srgbClr val="FFFF00"/>
                </a:solidFill>
              </a:rPr>
              <a:t>FHWA Requirements for Force Account</a:t>
            </a:r>
            <a:endParaRPr lang="en-US" sz="3700" dirty="0">
              <a:solidFill>
                <a:srgbClr val="FFFF00"/>
              </a:solidFill>
            </a:endParaRPr>
          </a:p>
        </p:txBody>
      </p:sp>
      <p:sp>
        <p:nvSpPr>
          <p:cNvPr id="3" name="Content Placeholder 2"/>
          <p:cNvSpPr>
            <a:spLocks noGrp="1"/>
          </p:cNvSpPr>
          <p:nvPr>
            <p:ph idx="1"/>
          </p:nvPr>
        </p:nvSpPr>
        <p:spPr>
          <a:xfrm>
            <a:off x="0" y="1600200"/>
            <a:ext cx="9144000" cy="5105400"/>
          </a:xfrm>
        </p:spPr>
        <p:txBody>
          <a:bodyPr>
            <a:noAutofit/>
          </a:bodyPr>
          <a:lstStyle/>
          <a:p>
            <a:pPr marL="137160" indent="0" algn="just">
              <a:buNone/>
            </a:pPr>
            <a:r>
              <a:rPr lang="en-US" sz="3200" dirty="0" smtClean="0">
                <a:solidFill>
                  <a:srgbClr val="FFFF00"/>
                </a:solidFill>
              </a:rPr>
              <a:t>1) Demonstrated ability of the agency to    perform the work.</a:t>
            </a:r>
          </a:p>
          <a:p>
            <a:r>
              <a:rPr lang="en-US" sz="3200" dirty="0" smtClean="0">
                <a:solidFill>
                  <a:srgbClr val="FFFF00"/>
                </a:solidFill>
              </a:rPr>
              <a:t> a) Availability of equipment</a:t>
            </a:r>
          </a:p>
          <a:p>
            <a:r>
              <a:rPr lang="en-US" sz="3200" dirty="0">
                <a:solidFill>
                  <a:srgbClr val="FFFF00"/>
                </a:solidFill>
              </a:rPr>
              <a:t> </a:t>
            </a:r>
            <a:r>
              <a:rPr lang="en-US" sz="3200" dirty="0" smtClean="0">
                <a:solidFill>
                  <a:srgbClr val="FFFF00"/>
                </a:solidFill>
              </a:rPr>
              <a:t>b) Ability to comply with design, construction and material quality standard</a:t>
            </a:r>
          </a:p>
          <a:p>
            <a:r>
              <a:rPr lang="en-US" sz="3200" dirty="0">
                <a:solidFill>
                  <a:srgbClr val="FFFF00"/>
                </a:solidFill>
              </a:rPr>
              <a:t> </a:t>
            </a:r>
            <a:r>
              <a:rPr lang="en-US" sz="3200" dirty="0" smtClean="0">
                <a:solidFill>
                  <a:srgbClr val="FFFF00"/>
                </a:solidFill>
              </a:rPr>
              <a:t>c) Ability to document compliance with quality assurance requirements</a:t>
            </a:r>
          </a:p>
          <a:p>
            <a:r>
              <a:rPr lang="en-US" sz="3200" dirty="0">
                <a:solidFill>
                  <a:srgbClr val="FFFF00"/>
                </a:solidFill>
              </a:rPr>
              <a:t> </a:t>
            </a:r>
            <a:r>
              <a:rPr lang="en-US" sz="3200" dirty="0" smtClean="0">
                <a:solidFill>
                  <a:srgbClr val="FFFF00"/>
                </a:solidFill>
              </a:rPr>
              <a:t>d) Schedule</a:t>
            </a:r>
            <a:endParaRPr lang="en-US" sz="3200" dirty="0">
              <a:solidFill>
                <a:srgbClr val="FFFF00"/>
              </a:solidFill>
            </a:endParaRPr>
          </a:p>
        </p:txBody>
      </p:sp>
    </p:spTree>
    <p:extLst>
      <p:ext uri="{BB962C8B-B14F-4D97-AF65-F5344CB8AC3E}">
        <p14:creationId xmlns:p14="http://schemas.microsoft.com/office/powerpoint/2010/main" val="977407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Requirements for Force Account</a:t>
            </a:r>
            <a:endParaRPr lang="en-US" dirty="0">
              <a:solidFill>
                <a:srgbClr val="FFFF00"/>
              </a:solidFill>
            </a:endParaRPr>
          </a:p>
        </p:txBody>
      </p:sp>
      <p:sp>
        <p:nvSpPr>
          <p:cNvPr id="3" name="Content Placeholder 2"/>
          <p:cNvSpPr>
            <a:spLocks noGrp="1"/>
          </p:cNvSpPr>
          <p:nvPr>
            <p:ph idx="1"/>
          </p:nvPr>
        </p:nvSpPr>
        <p:spPr/>
        <p:txBody>
          <a:bodyPr/>
          <a:lstStyle/>
          <a:p>
            <a:pPr marL="137160" indent="0">
              <a:buNone/>
            </a:pPr>
            <a:r>
              <a:rPr lang="en-US" sz="3600" dirty="0" smtClean="0">
                <a:solidFill>
                  <a:srgbClr val="FFFF00"/>
                </a:solidFill>
              </a:rPr>
              <a:t>2) Cost comparison</a:t>
            </a:r>
          </a:p>
          <a:p>
            <a:pPr marL="137160" indent="0" algn="just">
              <a:buNone/>
            </a:pPr>
            <a:r>
              <a:rPr lang="en-US" sz="3600" dirty="0" smtClean="0">
                <a:solidFill>
                  <a:srgbClr val="FFFF00"/>
                </a:solidFill>
              </a:rPr>
              <a:t>Total cost including manpower, equipment, materials and overhead has to be compared in an apples to apples comparison with the same work that has been performed by contract forces.</a:t>
            </a:r>
          </a:p>
          <a:p>
            <a:pPr marL="137160" indent="0" algn="just">
              <a:buNone/>
            </a:pPr>
            <a:endParaRPr lang="en-US" sz="3600" dirty="0" smtClean="0">
              <a:solidFill>
                <a:srgbClr val="FFFF00"/>
              </a:solidFill>
            </a:endParaRPr>
          </a:p>
          <a:p>
            <a:pPr marL="137160" indent="0" algn="just">
              <a:buNone/>
            </a:pPr>
            <a:endParaRPr lang="en-US" dirty="0">
              <a:solidFill>
                <a:srgbClr val="FFFF00"/>
              </a:solidFill>
            </a:endParaRPr>
          </a:p>
        </p:txBody>
      </p:sp>
    </p:spTree>
    <p:extLst>
      <p:ext uri="{BB962C8B-B14F-4D97-AF65-F5344CB8AC3E}">
        <p14:creationId xmlns:p14="http://schemas.microsoft.com/office/powerpoint/2010/main" val="2627236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381000"/>
            <a:ext cx="8229600" cy="990600"/>
          </a:xfrm>
        </p:spPr>
        <p:txBody>
          <a:bodyPr>
            <a:normAutofit/>
          </a:bodyPr>
          <a:lstStyle/>
          <a:p>
            <a:r>
              <a:rPr lang="en-US" sz="4000" dirty="0" smtClean="0">
                <a:solidFill>
                  <a:srgbClr val="FFFF00"/>
                </a:solidFill>
              </a:rPr>
              <a:t>For pavement markings</a:t>
            </a:r>
            <a:endParaRPr lang="en-US" sz="4000" dirty="0">
              <a:solidFill>
                <a:srgbClr val="FFFF00"/>
              </a:solidFill>
            </a:endParaRPr>
          </a:p>
        </p:txBody>
      </p:sp>
      <p:sp>
        <p:nvSpPr>
          <p:cNvPr id="3" name="Subtitle 2"/>
          <p:cNvSpPr>
            <a:spLocks noGrp="1"/>
          </p:cNvSpPr>
          <p:nvPr>
            <p:ph type="subTitle" idx="1"/>
          </p:nvPr>
        </p:nvSpPr>
        <p:spPr>
          <a:xfrm>
            <a:off x="228600" y="2057400"/>
            <a:ext cx="8763000" cy="4572000"/>
          </a:xfrm>
        </p:spPr>
        <p:txBody>
          <a:bodyPr>
            <a:normAutofit lnSpcReduction="10000"/>
          </a:bodyPr>
          <a:lstStyle/>
          <a:p>
            <a:pPr algn="just"/>
            <a:r>
              <a:rPr lang="en-US" dirty="0" smtClean="0">
                <a:solidFill>
                  <a:srgbClr val="FFFF00"/>
                </a:solidFill>
              </a:rPr>
              <a:t>The first 2 years HSIP funds will be used and A</a:t>
            </a:r>
            <a:r>
              <a:rPr lang="en-US" sz="2400" dirty="0" smtClean="0">
                <a:solidFill>
                  <a:srgbClr val="FFFF00"/>
                </a:solidFill>
              </a:rPr>
              <a:t>R</a:t>
            </a:r>
            <a:r>
              <a:rPr lang="en-US" dirty="0" smtClean="0">
                <a:solidFill>
                  <a:srgbClr val="FFFF00"/>
                </a:solidFill>
              </a:rPr>
              <a:t>DOT will be reimbursed at 100%.</a:t>
            </a:r>
          </a:p>
          <a:p>
            <a:pPr algn="just"/>
            <a:endParaRPr lang="en-US" dirty="0" smtClean="0">
              <a:solidFill>
                <a:srgbClr val="FFFF00"/>
              </a:solidFill>
            </a:endParaRPr>
          </a:p>
          <a:p>
            <a:pPr algn="just"/>
            <a:r>
              <a:rPr lang="en-US" dirty="0" smtClean="0">
                <a:solidFill>
                  <a:srgbClr val="FFFF00"/>
                </a:solidFill>
              </a:rPr>
              <a:t>Comparisons for Force Account will be computed at the end of year 2. After year 2, we anticipate being reimbursed at 80%.</a:t>
            </a:r>
          </a:p>
          <a:p>
            <a:pPr algn="just"/>
            <a:endParaRPr lang="en-US" dirty="0">
              <a:solidFill>
                <a:srgbClr val="FFFF00"/>
              </a:solidFill>
            </a:endParaRPr>
          </a:p>
          <a:p>
            <a:pPr algn="just"/>
            <a:r>
              <a:rPr lang="en-US" dirty="0" smtClean="0">
                <a:solidFill>
                  <a:srgbClr val="FFFF00"/>
                </a:solidFill>
              </a:rPr>
              <a:t>This job will have to be programed and be included in the STIP. Reimbursement will be at 80% of our total cost.</a:t>
            </a:r>
            <a:endParaRPr lang="en-US" dirty="0">
              <a:solidFill>
                <a:srgbClr val="FFFF00"/>
              </a:solidFill>
            </a:endParaRPr>
          </a:p>
        </p:txBody>
      </p:sp>
    </p:spTree>
    <p:extLst>
      <p:ext uri="{BB962C8B-B14F-4D97-AF65-F5344CB8AC3E}">
        <p14:creationId xmlns:p14="http://schemas.microsoft.com/office/powerpoint/2010/main" val="2474707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FF00"/>
                </a:solidFill>
              </a:rPr>
              <a:t>FOR CHIP SEALING</a:t>
            </a:r>
            <a:endParaRPr lang="en-US" dirty="0">
              <a:solidFill>
                <a:srgbClr val="FFFF00"/>
              </a:solidFill>
            </a:endParaRPr>
          </a:p>
        </p:txBody>
      </p:sp>
      <p:sp>
        <p:nvSpPr>
          <p:cNvPr id="3" name="Content Placeholder 2"/>
          <p:cNvSpPr>
            <a:spLocks noGrp="1"/>
          </p:cNvSpPr>
          <p:nvPr>
            <p:ph idx="1"/>
          </p:nvPr>
        </p:nvSpPr>
        <p:spPr/>
        <p:txBody>
          <a:bodyPr>
            <a:normAutofit fontScale="85000" lnSpcReduction="20000"/>
          </a:bodyPr>
          <a:lstStyle/>
          <a:p>
            <a:pPr marL="137160" indent="0">
              <a:buNone/>
            </a:pPr>
            <a:endParaRPr lang="en-US" dirty="0">
              <a:solidFill>
                <a:srgbClr val="FFFF00"/>
              </a:solidFill>
            </a:endParaRPr>
          </a:p>
          <a:p>
            <a:pPr marL="137160" indent="0" algn="just">
              <a:buNone/>
            </a:pPr>
            <a:r>
              <a:rPr lang="en-US" dirty="0" smtClean="0">
                <a:solidFill>
                  <a:srgbClr val="FFFF00"/>
                </a:solidFill>
              </a:rPr>
              <a:t>In our case, A</a:t>
            </a:r>
            <a:r>
              <a:rPr lang="en-US" sz="2400" dirty="0" smtClean="0">
                <a:solidFill>
                  <a:srgbClr val="FFFF00"/>
                </a:solidFill>
              </a:rPr>
              <a:t>R</a:t>
            </a:r>
            <a:r>
              <a:rPr lang="en-US" dirty="0" smtClean="0">
                <a:solidFill>
                  <a:srgbClr val="FFFF00"/>
                </a:solidFill>
              </a:rPr>
              <a:t>DOT’s chip sealing operation averaged $14,158 less than the average contract cost to seal a mile of 24 foot pavement surface.</a:t>
            </a:r>
          </a:p>
          <a:p>
            <a:pPr marL="137160" indent="0" algn="just">
              <a:buNone/>
            </a:pPr>
            <a:endParaRPr lang="en-US" dirty="0">
              <a:solidFill>
                <a:srgbClr val="FFFF00"/>
              </a:solidFill>
            </a:endParaRPr>
          </a:p>
          <a:p>
            <a:pPr marL="137160" indent="0" algn="just">
              <a:buNone/>
            </a:pPr>
            <a:r>
              <a:rPr lang="en-US" dirty="0" smtClean="0">
                <a:solidFill>
                  <a:srgbClr val="FFFF00"/>
                </a:solidFill>
              </a:rPr>
              <a:t>This operation will be reimbursed at 80% which should cover the expense of the materials used.</a:t>
            </a:r>
          </a:p>
          <a:p>
            <a:pPr marL="137160" indent="0" algn="just">
              <a:buNone/>
            </a:pPr>
            <a:endParaRPr lang="en-US" dirty="0">
              <a:solidFill>
                <a:srgbClr val="FFFF00"/>
              </a:solidFill>
            </a:endParaRPr>
          </a:p>
          <a:p>
            <a:pPr marL="137160" indent="0" algn="just">
              <a:buNone/>
            </a:pPr>
            <a:r>
              <a:rPr lang="en-US" dirty="0" smtClean="0">
                <a:solidFill>
                  <a:srgbClr val="FFFF00"/>
                </a:solidFill>
              </a:rPr>
              <a:t>The administration requested $9M be placed in the STIP and job numbers and associated FAP numbers were assigned.</a:t>
            </a:r>
          </a:p>
          <a:p>
            <a:pPr marL="137160" indent="0" algn="just">
              <a:buNone/>
            </a:pPr>
            <a:endParaRPr lang="en-US" dirty="0">
              <a:solidFill>
                <a:srgbClr val="FFFF00"/>
              </a:solidFill>
            </a:endParaRPr>
          </a:p>
          <a:p>
            <a:pPr marL="137160" indent="0" algn="just">
              <a:buNone/>
            </a:pPr>
            <a:r>
              <a:rPr lang="en-US" dirty="0" smtClean="0">
                <a:solidFill>
                  <a:srgbClr val="FFFF00"/>
                </a:solidFill>
              </a:rPr>
              <a:t>Each of the 10 Districts were allowed $900K for materials to be used on pre-approved locations.</a:t>
            </a:r>
            <a:endParaRPr lang="en-US" dirty="0">
              <a:solidFill>
                <a:srgbClr val="FFFF00"/>
              </a:solidFill>
            </a:endParaRPr>
          </a:p>
        </p:txBody>
      </p:sp>
    </p:spTree>
    <p:extLst>
      <p:ext uri="{BB962C8B-B14F-4D97-AF65-F5344CB8AC3E}">
        <p14:creationId xmlns:p14="http://schemas.microsoft.com/office/powerpoint/2010/main" val="38184102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MORE REQUIREMENTS</a:t>
            </a:r>
            <a:endParaRPr lang="en-US" dirty="0">
              <a:solidFill>
                <a:srgbClr val="FFFF00"/>
              </a:solidFill>
            </a:endParaRPr>
          </a:p>
        </p:txBody>
      </p:sp>
      <p:sp>
        <p:nvSpPr>
          <p:cNvPr id="3" name="Content Placeholder 2"/>
          <p:cNvSpPr>
            <a:spLocks noGrp="1"/>
          </p:cNvSpPr>
          <p:nvPr>
            <p:ph idx="1"/>
          </p:nvPr>
        </p:nvSpPr>
        <p:spPr/>
        <p:txBody>
          <a:bodyPr/>
          <a:lstStyle/>
          <a:p>
            <a:pPr marL="137160" indent="0" algn="just">
              <a:buNone/>
            </a:pPr>
            <a:r>
              <a:rPr lang="en-US" dirty="0" smtClean="0">
                <a:solidFill>
                  <a:srgbClr val="FFFF00"/>
                </a:solidFill>
              </a:rPr>
              <a:t>The routes have to be vetted by Pavement  Management to ensure we are using the proper treatment at the proper time.</a:t>
            </a:r>
          </a:p>
          <a:p>
            <a:pPr marL="137160" indent="0" algn="just">
              <a:buNone/>
            </a:pPr>
            <a:endParaRPr lang="en-US" dirty="0">
              <a:solidFill>
                <a:srgbClr val="FFFF00"/>
              </a:solidFill>
            </a:endParaRPr>
          </a:p>
          <a:p>
            <a:pPr marL="137160" indent="0" algn="just">
              <a:buNone/>
            </a:pPr>
            <a:r>
              <a:rPr lang="en-US" dirty="0" smtClean="0">
                <a:solidFill>
                  <a:srgbClr val="FFFF00"/>
                </a:solidFill>
              </a:rPr>
              <a:t>This treatment has to be specified in the Preventative Maintenance Agreement that has been agreed to by FHWA</a:t>
            </a:r>
            <a:endParaRPr lang="en-US" dirty="0">
              <a:solidFill>
                <a:srgbClr val="FFFF00"/>
              </a:solidFill>
            </a:endParaRPr>
          </a:p>
        </p:txBody>
      </p:sp>
    </p:spTree>
    <p:extLst>
      <p:ext uri="{BB962C8B-B14F-4D97-AF65-F5344CB8AC3E}">
        <p14:creationId xmlns:p14="http://schemas.microsoft.com/office/powerpoint/2010/main" val="1758822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23 CFR 635</a:t>
            </a:r>
            <a:endParaRPr lang="en-US" dirty="0">
              <a:solidFill>
                <a:srgbClr val="FFFF00"/>
              </a:solidFill>
            </a:endParaRPr>
          </a:p>
        </p:txBody>
      </p:sp>
      <p:sp>
        <p:nvSpPr>
          <p:cNvPr id="3" name="Content Placeholder 2"/>
          <p:cNvSpPr>
            <a:spLocks noGrp="1"/>
          </p:cNvSpPr>
          <p:nvPr>
            <p:ph idx="1"/>
          </p:nvPr>
        </p:nvSpPr>
        <p:spPr/>
        <p:txBody>
          <a:bodyPr/>
          <a:lstStyle/>
          <a:p>
            <a:pPr algn="just"/>
            <a:r>
              <a:rPr lang="en-US" dirty="0" smtClean="0">
                <a:solidFill>
                  <a:srgbClr val="FFFF00"/>
                </a:solidFill>
              </a:rPr>
              <a:t>23 CFR 635 places a limitation for an agency to request programmatic force account approval at 2 years.</a:t>
            </a:r>
          </a:p>
          <a:p>
            <a:endParaRPr lang="en-US" dirty="0"/>
          </a:p>
          <a:p>
            <a:pPr algn="just"/>
            <a:r>
              <a:rPr lang="en-US" dirty="0" smtClean="0">
                <a:solidFill>
                  <a:srgbClr val="FFFF00"/>
                </a:solidFill>
              </a:rPr>
              <a:t>This means the cost comparison will have to be made every 2 years if the federal funds placeholder is in the DOT’s  STIP</a:t>
            </a:r>
          </a:p>
          <a:p>
            <a:pPr algn="just"/>
            <a:endParaRPr lang="en-US" dirty="0">
              <a:solidFill>
                <a:srgbClr val="FFFF00"/>
              </a:solidFill>
            </a:endParaRPr>
          </a:p>
          <a:p>
            <a:pPr algn="just"/>
            <a:r>
              <a:rPr lang="en-US" dirty="0" smtClean="0">
                <a:solidFill>
                  <a:srgbClr val="FFFF00"/>
                </a:solidFill>
              </a:rPr>
              <a:t>In our case, $9M has been allocated for sealing for the next 2 years and is in A</a:t>
            </a:r>
            <a:r>
              <a:rPr lang="en-US" sz="2400" dirty="0" smtClean="0">
                <a:solidFill>
                  <a:srgbClr val="FFFF00"/>
                </a:solidFill>
              </a:rPr>
              <a:t>R</a:t>
            </a:r>
            <a:r>
              <a:rPr lang="en-US" dirty="0" smtClean="0">
                <a:solidFill>
                  <a:srgbClr val="FFFF00"/>
                </a:solidFill>
              </a:rPr>
              <a:t>DOT’s STIP</a:t>
            </a:r>
            <a:endParaRPr lang="en-US" dirty="0">
              <a:solidFill>
                <a:srgbClr val="FFFF00"/>
              </a:solidFill>
            </a:endParaRPr>
          </a:p>
        </p:txBody>
      </p:sp>
    </p:spTree>
    <p:extLst>
      <p:ext uri="{BB962C8B-B14F-4D97-AF65-F5344CB8AC3E}">
        <p14:creationId xmlns:p14="http://schemas.microsoft.com/office/powerpoint/2010/main" val="27929625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PURSUEING MACHINE LEVELING</a:t>
            </a:r>
            <a:endParaRPr lang="en-US" dirty="0">
              <a:solidFill>
                <a:srgbClr val="FFFF00"/>
              </a:solidFill>
            </a:endParaRPr>
          </a:p>
        </p:txBody>
      </p:sp>
      <p:sp>
        <p:nvSpPr>
          <p:cNvPr id="3" name="Content Placeholder 2"/>
          <p:cNvSpPr>
            <a:spLocks noGrp="1"/>
          </p:cNvSpPr>
          <p:nvPr>
            <p:ph idx="1"/>
          </p:nvPr>
        </p:nvSpPr>
        <p:spPr/>
        <p:txBody>
          <a:bodyPr/>
          <a:lstStyle/>
          <a:p>
            <a:pPr marL="137160" indent="0" algn="just">
              <a:buNone/>
            </a:pPr>
            <a:r>
              <a:rPr lang="en-US" dirty="0" smtClean="0">
                <a:solidFill>
                  <a:srgbClr val="FFFF00"/>
                </a:solidFill>
              </a:rPr>
              <a:t>There are 2 approved ways to eliminate rutting and cracking.</a:t>
            </a:r>
          </a:p>
          <a:p>
            <a:pPr marL="137160" indent="0">
              <a:buNone/>
            </a:pPr>
            <a:endParaRPr lang="en-US" dirty="0"/>
          </a:p>
          <a:p>
            <a:pPr marL="651510" indent="-514350">
              <a:buAutoNum type="arabicParenR"/>
            </a:pPr>
            <a:r>
              <a:rPr lang="en-US" dirty="0" smtClean="0">
                <a:solidFill>
                  <a:srgbClr val="FFFF00"/>
                </a:solidFill>
              </a:rPr>
              <a:t>Machine leveling and chip sealing</a:t>
            </a:r>
          </a:p>
          <a:p>
            <a:pPr marL="651510" indent="-514350">
              <a:buAutoNum type="arabicParenR"/>
            </a:pPr>
            <a:r>
              <a:rPr lang="en-US" dirty="0" smtClean="0">
                <a:solidFill>
                  <a:srgbClr val="FFFF00"/>
                </a:solidFill>
              </a:rPr>
              <a:t>Mill and Fill</a:t>
            </a:r>
          </a:p>
          <a:p>
            <a:pPr marL="137160" indent="0">
              <a:buNone/>
            </a:pPr>
            <a:endParaRPr lang="en-US" dirty="0"/>
          </a:p>
          <a:p>
            <a:pPr marL="137160" indent="0" algn="just">
              <a:buNone/>
            </a:pPr>
            <a:r>
              <a:rPr lang="en-US" dirty="0" smtClean="0">
                <a:solidFill>
                  <a:srgbClr val="FFFF00"/>
                </a:solidFill>
              </a:rPr>
              <a:t>Our cost comparisons will probably be made by comparing our cost to machine level and chip seal to contract cost for Mill and Fill.</a:t>
            </a:r>
            <a:endParaRPr lang="en-US" dirty="0">
              <a:solidFill>
                <a:srgbClr val="FFFF00"/>
              </a:solidFill>
            </a:endParaRPr>
          </a:p>
        </p:txBody>
      </p:sp>
    </p:spTree>
    <p:extLst>
      <p:ext uri="{BB962C8B-B14F-4D97-AF65-F5344CB8AC3E}">
        <p14:creationId xmlns:p14="http://schemas.microsoft.com/office/powerpoint/2010/main" val="353198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762000"/>
            <a:ext cx="8229600" cy="3505200"/>
          </a:xfrm>
        </p:spPr>
        <p:txBody>
          <a:bodyPr>
            <a:normAutofit/>
          </a:bodyPr>
          <a:lstStyle/>
          <a:p>
            <a:r>
              <a:rPr lang="en-US" dirty="0" smtClean="0">
                <a:solidFill>
                  <a:srgbClr val="FFFF00"/>
                </a:solidFill>
              </a:rPr>
              <a:t>How A</a:t>
            </a:r>
            <a:r>
              <a:rPr lang="en-US" sz="4000" dirty="0" smtClean="0">
                <a:solidFill>
                  <a:srgbClr val="FFFF00"/>
                </a:solidFill>
              </a:rPr>
              <a:t>R</a:t>
            </a:r>
            <a:r>
              <a:rPr lang="en-US" dirty="0" smtClean="0">
                <a:solidFill>
                  <a:srgbClr val="FFFF00"/>
                </a:solidFill>
              </a:rPr>
              <a:t>DOT accomplished Using Force Account for striping</a:t>
            </a:r>
            <a:endParaRPr lang="en-US" dirty="0">
              <a:solidFill>
                <a:srgbClr val="FFFF00"/>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71248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535362"/>
          </a:xfrm>
        </p:spPr>
        <p:txBody>
          <a:bodyPr>
            <a:normAutofit/>
          </a:bodyPr>
          <a:lstStyle/>
          <a:p>
            <a:r>
              <a:rPr lang="en-US" dirty="0" smtClean="0">
                <a:solidFill>
                  <a:srgbClr val="FFFF00"/>
                </a:solidFill>
              </a:rPr>
              <a:t>STEP 1</a:t>
            </a:r>
            <a:br>
              <a:rPr lang="en-US" dirty="0" smtClean="0">
                <a:solidFill>
                  <a:srgbClr val="FFFF00"/>
                </a:solidFill>
              </a:rPr>
            </a:br>
            <a:r>
              <a:rPr lang="en-US" dirty="0" smtClean="0">
                <a:solidFill>
                  <a:srgbClr val="FFFF00"/>
                </a:solidFill>
              </a:rPr>
              <a:t>Convince administration that it’s the right thing to do</a:t>
            </a:r>
            <a:endParaRPr lang="en-US" dirty="0">
              <a:solidFill>
                <a:srgbClr val="FFFF00"/>
              </a:solidFill>
            </a:endParaRPr>
          </a:p>
        </p:txBody>
      </p:sp>
    </p:spTree>
    <p:extLst>
      <p:ext uri="{BB962C8B-B14F-4D97-AF65-F5344CB8AC3E}">
        <p14:creationId xmlns:p14="http://schemas.microsoft.com/office/powerpoint/2010/main" val="793208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Pavement Markings Review</a:t>
            </a:r>
            <a:endParaRPr lang="en-US" b="1" dirty="0"/>
          </a:p>
        </p:txBody>
      </p:sp>
      <p:sp>
        <p:nvSpPr>
          <p:cNvPr id="9" name="Content Placeholder 8"/>
          <p:cNvSpPr>
            <a:spLocks noGrp="1"/>
          </p:cNvSpPr>
          <p:nvPr>
            <p:ph idx="1"/>
          </p:nvPr>
        </p:nvSpPr>
        <p:spPr>
          <a:xfrm>
            <a:off x="457200" y="2133600"/>
            <a:ext cx="8229600" cy="4724400"/>
          </a:xfrm>
        </p:spPr>
        <p:txBody>
          <a:bodyPr>
            <a:normAutofit/>
          </a:bodyPr>
          <a:lstStyle/>
          <a:p>
            <a:pPr marL="0" indent="0" algn="ctr">
              <a:buNone/>
            </a:pPr>
            <a:r>
              <a:rPr lang="en-US" sz="2800" dirty="0" smtClean="0">
                <a:solidFill>
                  <a:srgbClr val="FFFF00"/>
                </a:solidFill>
              </a:rPr>
              <a:t>Team Members</a:t>
            </a:r>
          </a:p>
          <a:p>
            <a:r>
              <a:rPr lang="en-US" sz="2800" dirty="0" smtClean="0">
                <a:solidFill>
                  <a:srgbClr val="FFFF00"/>
                </a:solidFill>
              </a:rPr>
              <a:t>Andy Brewer, Trans. Planning &amp; Policy</a:t>
            </a:r>
          </a:p>
          <a:p>
            <a:r>
              <a:rPr lang="en-US" sz="2800" dirty="0" smtClean="0">
                <a:solidFill>
                  <a:srgbClr val="FFFF00"/>
                </a:solidFill>
              </a:rPr>
              <a:t>Dwayne Cale, Construction</a:t>
            </a:r>
          </a:p>
          <a:p>
            <a:r>
              <a:rPr lang="en-US" sz="2800" dirty="0" smtClean="0">
                <a:solidFill>
                  <a:srgbClr val="FFFF00"/>
                </a:solidFill>
              </a:rPr>
              <a:t>Michael Kelly, System Info. &amp; Research</a:t>
            </a:r>
          </a:p>
          <a:p>
            <a:r>
              <a:rPr lang="en-US" sz="2800" dirty="0" smtClean="0">
                <a:solidFill>
                  <a:srgbClr val="FFFF00"/>
                </a:solidFill>
              </a:rPr>
              <a:t>Claude Klinck, State Aid</a:t>
            </a:r>
          </a:p>
          <a:p>
            <a:r>
              <a:rPr lang="en-US" sz="2800" dirty="0" smtClean="0">
                <a:solidFill>
                  <a:srgbClr val="FFFF00"/>
                </a:solidFill>
              </a:rPr>
              <a:t>John Mathis, Maintenance</a:t>
            </a:r>
          </a:p>
          <a:p>
            <a:r>
              <a:rPr lang="en-US" sz="2800" dirty="0" smtClean="0">
                <a:solidFill>
                  <a:srgbClr val="FFFF00"/>
                </a:solidFill>
              </a:rPr>
              <a:t>Trinity Smith, Roadway Design</a:t>
            </a:r>
          </a:p>
          <a:p>
            <a:r>
              <a:rPr lang="en-US" sz="2800" dirty="0" smtClean="0">
                <a:solidFill>
                  <a:srgbClr val="FFFF00"/>
                </a:solidFill>
              </a:rPr>
              <a:t>Keli Wylie, CAP Administrator</a:t>
            </a:r>
          </a:p>
          <a:p>
            <a:endParaRPr lang="en-US" dirty="0">
              <a:solidFill>
                <a:srgbClr val="FFFF00"/>
              </a:solidFill>
            </a:endParaRP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473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Pavement Markings Review</a:t>
            </a:r>
            <a:endParaRPr lang="en-US" b="1" dirty="0"/>
          </a:p>
        </p:txBody>
      </p:sp>
      <p:sp>
        <p:nvSpPr>
          <p:cNvPr id="9" name="Content Placeholder 8"/>
          <p:cNvSpPr>
            <a:spLocks noGrp="1"/>
          </p:cNvSpPr>
          <p:nvPr>
            <p:ph idx="1"/>
          </p:nvPr>
        </p:nvSpPr>
        <p:spPr>
          <a:xfrm>
            <a:off x="457200" y="2133600"/>
            <a:ext cx="8229600" cy="3429000"/>
          </a:xfrm>
        </p:spPr>
        <p:txBody>
          <a:bodyPr>
            <a:normAutofit/>
          </a:bodyPr>
          <a:lstStyle/>
          <a:p>
            <a:pPr marL="0" indent="0" algn="ctr">
              <a:buNone/>
            </a:pPr>
            <a:r>
              <a:rPr lang="en-US" sz="2800" dirty="0" smtClean="0">
                <a:solidFill>
                  <a:srgbClr val="FFFF00"/>
                </a:solidFill>
              </a:rPr>
              <a:t>Scope of Review</a:t>
            </a:r>
          </a:p>
          <a:p>
            <a:r>
              <a:rPr lang="en-US" sz="2800" dirty="0" smtClean="0">
                <a:solidFill>
                  <a:srgbClr val="FFFF00"/>
                </a:solidFill>
              </a:rPr>
              <a:t>Review current Department </a:t>
            </a:r>
            <a:r>
              <a:rPr lang="en-US" sz="2800" dirty="0">
                <a:solidFill>
                  <a:srgbClr val="FFFF00"/>
                </a:solidFill>
              </a:rPr>
              <a:t>practices and policies pertaining to the installation and maintenance of pavement </a:t>
            </a:r>
            <a:r>
              <a:rPr lang="en-US" sz="2800" dirty="0" smtClean="0">
                <a:solidFill>
                  <a:srgbClr val="FFFF00"/>
                </a:solidFill>
              </a:rPr>
              <a:t>markings </a:t>
            </a:r>
            <a:r>
              <a:rPr lang="en-US" sz="2800" dirty="0">
                <a:solidFill>
                  <a:srgbClr val="FFFF00"/>
                </a:solidFill>
              </a:rPr>
              <a:t>and </a:t>
            </a:r>
            <a:r>
              <a:rPr lang="en-US" sz="2800" dirty="0" smtClean="0">
                <a:solidFill>
                  <a:srgbClr val="FFFF00"/>
                </a:solidFill>
              </a:rPr>
              <a:t>raised </a:t>
            </a:r>
            <a:r>
              <a:rPr lang="en-US" sz="2800" dirty="0">
                <a:solidFill>
                  <a:srgbClr val="FFFF00"/>
                </a:solidFill>
              </a:rPr>
              <a:t>pavement </a:t>
            </a:r>
            <a:r>
              <a:rPr lang="en-US" sz="2800" dirty="0" smtClean="0">
                <a:solidFill>
                  <a:srgbClr val="FFFF00"/>
                </a:solidFill>
              </a:rPr>
              <a:t>markers.</a:t>
            </a:r>
          </a:p>
          <a:p>
            <a:r>
              <a:rPr lang="en-US" dirty="0" smtClean="0">
                <a:solidFill>
                  <a:srgbClr val="FFFF00"/>
                </a:solidFill>
              </a:rPr>
              <a:t>Review the current </a:t>
            </a:r>
            <a:r>
              <a:rPr lang="en-US" dirty="0">
                <a:solidFill>
                  <a:srgbClr val="FFFF00"/>
                </a:solidFill>
              </a:rPr>
              <a:t>Policy for the use of rumble strips.</a:t>
            </a: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04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Contract Pavement Markings</a:t>
            </a:r>
            <a:endParaRPr lang="en-US" b="1" dirty="0"/>
          </a:p>
        </p:txBody>
      </p:sp>
      <p:sp>
        <p:nvSpPr>
          <p:cNvPr id="9" name="Content Placeholder 8"/>
          <p:cNvSpPr>
            <a:spLocks noGrp="1"/>
          </p:cNvSpPr>
          <p:nvPr>
            <p:ph idx="1"/>
          </p:nvPr>
        </p:nvSpPr>
        <p:spPr>
          <a:xfrm>
            <a:off x="457200" y="2133600"/>
            <a:ext cx="8229600" cy="4572000"/>
          </a:xfrm>
        </p:spPr>
        <p:txBody>
          <a:bodyPr>
            <a:normAutofit fontScale="92500" lnSpcReduction="10000"/>
          </a:bodyPr>
          <a:lstStyle/>
          <a:p>
            <a:endParaRPr lang="en-US" sz="2600" dirty="0" smtClean="0"/>
          </a:p>
          <a:p>
            <a:r>
              <a:rPr lang="en-US" sz="2600" dirty="0" smtClean="0">
                <a:solidFill>
                  <a:srgbClr val="FFFF00"/>
                </a:solidFill>
              </a:rPr>
              <a:t>Current design guidelines call for waterborne paint, thermoplastic, and high performance pavement markings (HPPM) in contracts.  HPPM consists of either Marking Tape or Inverted Profiled Thermoplastic.</a:t>
            </a:r>
          </a:p>
          <a:p>
            <a:pPr marL="0" indent="0">
              <a:buNone/>
            </a:pPr>
            <a:endParaRPr lang="en-US" sz="2600" dirty="0" smtClean="0">
              <a:solidFill>
                <a:srgbClr val="FFFF00"/>
              </a:solidFill>
            </a:endParaRPr>
          </a:p>
          <a:p>
            <a:pPr marL="0" indent="0" algn="ctr">
              <a:buNone/>
            </a:pPr>
            <a:r>
              <a:rPr lang="en-US" dirty="0" smtClean="0">
                <a:solidFill>
                  <a:srgbClr val="FFFF00"/>
                </a:solidFill>
              </a:rPr>
              <a:t>QUESTION</a:t>
            </a:r>
          </a:p>
          <a:p>
            <a:pPr marL="0" indent="0">
              <a:buNone/>
            </a:pPr>
            <a:r>
              <a:rPr lang="en-US" dirty="0" smtClean="0">
                <a:solidFill>
                  <a:srgbClr val="FFFF00"/>
                </a:solidFill>
              </a:rPr>
              <a:t>Given our more aggressive snow and ice removal efforts, is the use of HPPM still worth the cost?  </a:t>
            </a:r>
          </a:p>
          <a:p>
            <a:pPr marL="0" indent="0">
              <a:buNone/>
            </a:pPr>
            <a:r>
              <a:rPr lang="en-US" dirty="0" smtClean="0">
                <a:solidFill>
                  <a:srgbClr val="FFFF00"/>
                </a:solidFill>
              </a:rPr>
              <a:t>Are our high performance markings still performing highly?</a:t>
            </a:r>
            <a:endParaRPr lang="en-US" dirty="0">
              <a:solidFill>
                <a:srgbClr val="FFFF00"/>
              </a:solidFill>
            </a:endParaRP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808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Contract Pavement Markings</a:t>
            </a:r>
            <a:endParaRPr lang="en-US" b="1" dirty="0"/>
          </a:p>
        </p:txBody>
      </p:sp>
      <p:sp>
        <p:nvSpPr>
          <p:cNvPr id="9" name="Content Placeholder 8"/>
          <p:cNvSpPr>
            <a:spLocks noGrp="1"/>
          </p:cNvSpPr>
          <p:nvPr>
            <p:ph idx="1"/>
          </p:nvPr>
        </p:nvSpPr>
        <p:spPr>
          <a:xfrm>
            <a:off x="0" y="1828800"/>
            <a:ext cx="9144000" cy="5029200"/>
          </a:xfrm>
        </p:spPr>
        <p:txBody>
          <a:bodyPr>
            <a:normAutofit/>
          </a:bodyPr>
          <a:lstStyle/>
          <a:p>
            <a:pPr marL="0" indent="0" algn="ctr">
              <a:buNone/>
            </a:pPr>
            <a:r>
              <a:rPr lang="en-US" sz="2800" dirty="0" smtClean="0">
                <a:solidFill>
                  <a:srgbClr val="FFFF00"/>
                </a:solidFill>
              </a:rPr>
              <a:t>HPPM Damage</a:t>
            </a:r>
          </a:p>
          <a:p>
            <a:pPr marL="0" indent="0">
              <a:buNone/>
            </a:pPr>
            <a:endParaRPr lang="en-US" sz="2800" dirty="0" smtClean="0"/>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2667000"/>
            <a:ext cx="3733800" cy="226558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24323" y="4724400"/>
            <a:ext cx="4565618" cy="2095499"/>
          </a:xfrm>
          <a:prstGeom prst="rect">
            <a:avLst/>
          </a:prstGeom>
        </p:spPr>
      </p:pic>
      <p:sp>
        <p:nvSpPr>
          <p:cNvPr id="10" name="TextBox 9"/>
          <p:cNvSpPr txBox="1"/>
          <p:nvPr/>
        </p:nvSpPr>
        <p:spPr>
          <a:xfrm>
            <a:off x="5029200" y="2895600"/>
            <a:ext cx="3646714" cy="1754326"/>
          </a:xfrm>
          <a:prstGeom prst="rect">
            <a:avLst/>
          </a:prstGeom>
          <a:noFill/>
        </p:spPr>
        <p:txBody>
          <a:bodyPr wrap="square" rtlCol="0">
            <a:spAutoFit/>
          </a:bodyPr>
          <a:lstStyle/>
          <a:p>
            <a:r>
              <a:rPr lang="en-US" dirty="0" smtClean="0">
                <a:solidFill>
                  <a:srgbClr val="FFFF00"/>
                </a:solidFill>
              </a:rPr>
              <a:t>Gulfline marking on I-30 in front of the building.  The tops of the profile have been sheared / worn off.  Note also that the road has been restriped by Department crews using paint</a:t>
            </a:r>
            <a:r>
              <a:rPr lang="en-US" dirty="0" smtClean="0"/>
              <a:t>.</a:t>
            </a:r>
            <a:endParaRPr lang="en-US" dirty="0"/>
          </a:p>
        </p:txBody>
      </p:sp>
      <p:sp>
        <p:nvSpPr>
          <p:cNvPr id="11" name="TextBox 10"/>
          <p:cNvSpPr txBox="1"/>
          <p:nvPr/>
        </p:nvSpPr>
        <p:spPr>
          <a:xfrm>
            <a:off x="495300" y="5124855"/>
            <a:ext cx="3200400" cy="1754326"/>
          </a:xfrm>
          <a:prstGeom prst="rect">
            <a:avLst/>
          </a:prstGeom>
          <a:noFill/>
        </p:spPr>
        <p:txBody>
          <a:bodyPr wrap="square" rtlCol="0">
            <a:spAutoFit/>
          </a:bodyPr>
          <a:lstStyle/>
          <a:p>
            <a:r>
              <a:rPr lang="en-US" dirty="0" smtClean="0">
                <a:solidFill>
                  <a:srgbClr val="FFFF00"/>
                </a:solidFill>
              </a:rPr>
              <a:t>3M Tape on I-30 between Geyer Springs and 65</a:t>
            </a:r>
            <a:r>
              <a:rPr lang="en-US" baseline="30000" dirty="0" smtClean="0">
                <a:solidFill>
                  <a:srgbClr val="FFFF00"/>
                </a:solidFill>
              </a:rPr>
              <a:t>th</a:t>
            </a:r>
            <a:r>
              <a:rPr lang="en-US" dirty="0" smtClean="0">
                <a:solidFill>
                  <a:srgbClr val="FFFF00"/>
                </a:solidFill>
              </a:rPr>
              <a:t> St.  Failure occurs when the diamonds are sheared off or the tape is plowed up entirely.</a:t>
            </a:r>
            <a:endParaRPr lang="en-US" dirty="0">
              <a:solidFill>
                <a:srgbClr val="FFFF00"/>
              </a:solidFill>
            </a:endParaRPr>
          </a:p>
        </p:txBody>
      </p:sp>
      <p:sp>
        <p:nvSpPr>
          <p:cNvPr id="12" name="Left Arrow 11"/>
          <p:cNvSpPr/>
          <p:nvPr/>
        </p:nvSpPr>
        <p:spPr>
          <a:xfrm>
            <a:off x="4191000" y="3429000"/>
            <a:ext cx="685800" cy="37079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Arrow 13"/>
          <p:cNvSpPr/>
          <p:nvPr/>
        </p:nvSpPr>
        <p:spPr>
          <a:xfrm>
            <a:off x="3703258" y="5579163"/>
            <a:ext cx="657565" cy="3859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73725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Contract Pavement Markings</a:t>
            </a:r>
            <a:endParaRPr lang="en-US" b="1" dirty="0"/>
          </a:p>
        </p:txBody>
      </p:sp>
      <p:sp>
        <p:nvSpPr>
          <p:cNvPr id="9" name="Content Placeholder 8"/>
          <p:cNvSpPr>
            <a:spLocks noGrp="1"/>
          </p:cNvSpPr>
          <p:nvPr>
            <p:ph idx="1"/>
          </p:nvPr>
        </p:nvSpPr>
        <p:spPr>
          <a:xfrm>
            <a:off x="457200" y="1828800"/>
            <a:ext cx="8229600" cy="4876800"/>
          </a:xfrm>
        </p:spPr>
        <p:txBody>
          <a:bodyPr>
            <a:normAutofit fontScale="92500" lnSpcReduction="20000"/>
          </a:bodyPr>
          <a:lstStyle/>
          <a:p>
            <a:pPr marL="0" indent="0" algn="ctr">
              <a:buNone/>
            </a:pPr>
            <a:r>
              <a:rPr lang="en-US" sz="2800" dirty="0" smtClean="0">
                <a:solidFill>
                  <a:srgbClr val="FFFF00"/>
                </a:solidFill>
              </a:rPr>
              <a:t>2015 Costs per Ft. for a 4” Line</a:t>
            </a:r>
          </a:p>
          <a:p>
            <a:pPr marL="0" indent="0" algn="ctr">
              <a:buNone/>
            </a:pPr>
            <a:r>
              <a:rPr lang="en-US" sz="2800" dirty="0" smtClean="0">
                <a:solidFill>
                  <a:srgbClr val="FFFF00"/>
                </a:solidFill>
              </a:rPr>
              <a:t>Waterborne Paint				$0.15</a:t>
            </a:r>
          </a:p>
          <a:p>
            <a:pPr marL="0" indent="0" algn="ctr">
              <a:buNone/>
            </a:pPr>
            <a:r>
              <a:rPr lang="en-US" sz="2800" dirty="0" smtClean="0">
                <a:solidFill>
                  <a:srgbClr val="FFFF00"/>
                </a:solidFill>
              </a:rPr>
              <a:t>Thermoplastic				$0.48</a:t>
            </a:r>
          </a:p>
          <a:p>
            <a:pPr marL="0" indent="0" algn="ctr">
              <a:buNone/>
            </a:pPr>
            <a:r>
              <a:rPr lang="en-US" sz="2800" dirty="0" smtClean="0">
                <a:solidFill>
                  <a:srgbClr val="FFFF00"/>
                </a:solidFill>
              </a:rPr>
              <a:t>HPPM					$3.12</a:t>
            </a:r>
          </a:p>
          <a:p>
            <a:pPr marL="0" indent="0" algn="ctr">
              <a:buNone/>
            </a:pPr>
            <a:endParaRPr lang="en-US" sz="2800" dirty="0" smtClean="0">
              <a:solidFill>
                <a:srgbClr val="FFFF00"/>
              </a:solidFill>
            </a:endParaRPr>
          </a:p>
          <a:p>
            <a:pPr marL="0" indent="0" algn="ctr">
              <a:buNone/>
            </a:pPr>
            <a:r>
              <a:rPr lang="en-US" sz="2800" dirty="0" smtClean="0">
                <a:solidFill>
                  <a:srgbClr val="FFFF00"/>
                </a:solidFill>
              </a:rPr>
              <a:t>HPPM is </a:t>
            </a:r>
            <a:r>
              <a:rPr lang="en-US" sz="2800" b="1" dirty="0" smtClean="0">
                <a:solidFill>
                  <a:srgbClr val="FFFF00"/>
                </a:solidFill>
              </a:rPr>
              <a:t>20.8</a:t>
            </a:r>
            <a:r>
              <a:rPr lang="en-US" sz="2800" dirty="0" smtClean="0">
                <a:solidFill>
                  <a:srgbClr val="FFFF00"/>
                </a:solidFill>
              </a:rPr>
              <a:t> times the cost of paint, and </a:t>
            </a:r>
            <a:r>
              <a:rPr lang="en-US" sz="2800" b="1" dirty="0" smtClean="0">
                <a:solidFill>
                  <a:srgbClr val="FFFF00"/>
                </a:solidFill>
              </a:rPr>
              <a:t>6.5</a:t>
            </a:r>
            <a:r>
              <a:rPr lang="en-US" sz="2800" dirty="0" smtClean="0">
                <a:solidFill>
                  <a:srgbClr val="FFFF00"/>
                </a:solidFill>
              </a:rPr>
              <a:t> times the cost of thermoplastic.  Is it worth it?  </a:t>
            </a:r>
          </a:p>
          <a:p>
            <a:pPr marL="0" indent="0" algn="ctr">
              <a:buNone/>
            </a:pPr>
            <a:r>
              <a:rPr lang="en-US" sz="2800" dirty="0" smtClean="0">
                <a:solidFill>
                  <a:srgbClr val="FFFF00"/>
                </a:solidFill>
              </a:rPr>
              <a:t>In the opinion of the team - NO</a:t>
            </a:r>
          </a:p>
          <a:p>
            <a:pPr marL="0" indent="0" algn="ctr">
              <a:buNone/>
            </a:pPr>
            <a:endParaRPr lang="en-US" sz="2800" dirty="0">
              <a:solidFill>
                <a:srgbClr val="FFFF00"/>
              </a:solidFill>
            </a:endParaRPr>
          </a:p>
          <a:p>
            <a:pPr marL="0" indent="0" algn="ctr">
              <a:buNone/>
            </a:pPr>
            <a:r>
              <a:rPr lang="en-US" sz="2800" dirty="0" smtClean="0">
                <a:solidFill>
                  <a:srgbClr val="FFFF00"/>
                </a:solidFill>
              </a:rPr>
              <a:t>From the Weighted Average Prices:</a:t>
            </a:r>
          </a:p>
          <a:p>
            <a:pPr marL="0" indent="0" algn="ctr">
              <a:buNone/>
            </a:pPr>
            <a:r>
              <a:rPr lang="en-US" sz="2800" dirty="0">
                <a:solidFill>
                  <a:srgbClr val="FFFF00"/>
                </a:solidFill>
              </a:rPr>
              <a:t>The average amount spent on HPPM for the past three years (2013-2015) was </a:t>
            </a:r>
            <a:r>
              <a:rPr lang="en-US" sz="2800" b="1" u="sng" dirty="0">
                <a:solidFill>
                  <a:srgbClr val="FFFF00"/>
                </a:solidFill>
              </a:rPr>
              <a:t>$7.56 </a:t>
            </a:r>
            <a:r>
              <a:rPr lang="en-US" sz="2800" b="1" u="sng" dirty="0" smtClean="0">
                <a:solidFill>
                  <a:srgbClr val="FFFF00"/>
                </a:solidFill>
              </a:rPr>
              <a:t>million per year</a:t>
            </a:r>
            <a:r>
              <a:rPr lang="en-US" sz="2800" dirty="0" smtClean="0">
                <a:solidFill>
                  <a:srgbClr val="FFFF00"/>
                </a:solidFill>
              </a:rPr>
              <a:t>. </a:t>
            </a:r>
          </a:p>
        </p:txBody>
      </p:sp>
      <p:cxnSp>
        <p:nvCxnSpPr>
          <p:cNvPr id="5" name="Straight Connector 4"/>
          <p:cNvCxnSpPr/>
          <p:nvPr/>
        </p:nvCxnSpPr>
        <p:spPr>
          <a:xfrm>
            <a:off x="0" y="16764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0" y="1828800"/>
            <a:ext cx="91440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6216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175</TotalTime>
  <Words>1674</Words>
  <Application>Microsoft Office PowerPoint</Application>
  <PresentationFormat>On-screen Show (4:3)</PresentationFormat>
  <Paragraphs>135</Paragraphs>
  <Slides>28</Slides>
  <Notes>10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Apex</vt:lpstr>
      <vt:lpstr>ARKANSAS DEPARTMENT OF TRANSPORTATION</vt:lpstr>
      <vt:lpstr>JOE A. SARTINI, P.E.</vt:lpstr>
      <vt:lpstr>How ARDOT accomplished Using Force Account for striping</vt:lpstr>
      <vt:lpstr>STEP 1 Convince administration that it’s the right thing to do</vt:lpstr>
      <vt:lpstr>Pavement Markings Review</vt:lpstr>
      <vt:lpstr>Pavement Markings Review</vt:lpstr>
      <vt:lpstr>Contract Pavement Markings</vt:lpstr>
      <vt:lpstr>Contract Pavement Markings</vt:lpstr>
      <vt:lpstr>Contract Pavement Markings</vt:lpstr>
      <vt:lpstr>Contract Pavement Markings</vt:lpstr>
      <vt:lpstr>Department Striping Program</vt:lpstr>
      <vt:lpstr>Department Striping Program</vt:lpstr>
      <vt:lpstr>Striping Line Widths</vt:lpstr>
      <vt:lpstr>Striping Line Widths</vt:lpstr>
      <vt:lpstr>Raised Pavement Markers</vt:lpstr>
      <vt:lpstr>Raised Pavement Markers</vt:lpstr>
      <vt:lpstr>PowerPoint Presentation</vt:lpstr>
      <vt:lpstr>First 2 years while going from a 4” line to a 6” line HSIP funds can be utilized</vt:lpstr>
      <vt:lpstr>WHAT IS FORCE ACCOUNT?</vt:lpstr>
      <vt:lpstr>23 CFR 635 FORCE ACCOUNT</vt:lpstr>
      <vt:lpstr>23 CFR 635.204(c)</vt:lpstr>
      <vt:lpstr>FHWA Requirements for Force Account</vt:lpstr>
      <vt:lpstr>Requirements for Force Account</vt:lpstr>
      <vt:lpstr>For pavement markings</vt:lpstr>
      <vt:lpstr>FOR CHIP SEALING</vt:lpstr>
      <vt:lpstr>MORE REQUIREMENTS</vt:lpstr>
      <vt:lpstr>23 CFR 635</vt:lpstr>
      <vt:lpstr>PURSUEING MACHINE LEVELING</vt:lpstr>
    </vt:vector>
  </TitlesOfParts>
  <Company>ahtd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ARKANSAS DEPARTMENT OF TRANSPORTATION</dc:title>
  <dc:creator>Sartini, Joe A.</dc:creator>
  <cp:lastModifiedBy>Sartini, Joe A.</cp:lastModifiedBy>
  <cp:revision>16</cp:revision>
  <dcterms:created xsi:type="dcterms:W3CDTF">2017-09-27T15:52:05Z</dcterms:created>
  <dcterms:modified xsi:type="dcterms:W3CDTF">2017-10-20T16:25:08Z</dcterms:modified>
</cp:coreProperties>
</file>