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6" r:id="rId3"/>
    <p:sldId id="279" r:id="rId4"/>
    <p:sldId id="281" r:id="rId5"/>
    <p:sldId id="285" r:id="rId6"/>
    <p:sldId id="287" r:id="rId7"/>
    <p:sldId id="274" r:id="rId8"/>
    <p:sldId id="288" r:id="rId9"/>
    <p:sldId id="282" r:id="rId10"/>
    <p:sldId id="296" r:id="rId11"/>
    <p:sldId id="284" r:id="rId12"/>
    <p:sldId id="290" r:id="rId13"/>
    <p:sldId id="297" r:id="rId14"/>
    <p:sldId id="273" r:id="rId15"/>
    <p:sldId id="289" r:id="rId16"/>
    <p:sldId id="280" r:id="rId17"/>
    <p:sldId id="295" r:id="rId18"/>
    <p:sldId id="291" r:id="rId19"/>
    <p:sldId id="266" r:id="rId20"/>
    <p:sldId id="293" r:id="rId21"/>
    <p:sldId id="276" r:id="rId22"/>
    <p:sldId id="275" r:id="rId23"/>
    <p:sldId id="294" r:id="rId24"/>
    <p:sldId id="277" r:id="rId25"/>
    <p:sldId id="292" r:id="rId26"/>
    <p:sldId id="272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783" autoAdjust="0"/>
  </p:normalViewPr>
  <p:slideViewPr>
    <p:cSldViewPr>
      <p:cViewPr varScale="1">
        <p:scale>
          <a:sx n="95" d="100"/>
          <a:sy n="95" d="100"/>
        </p:scale>
        <p:origin x="206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C87623-EF6B-437D-933C-8E8D8DBE5927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D5188F-FA43-4D3D-8DA4-C698DB6BE752}">
      <dgm:prSet phldrT="[Text]"/>
      <dgm:spPr/>
      <dgm:t>
        <a:bodyPr/>
        <a:lstStyle/>
        <a:p>
          <a:r>
            <a:rPr lang="en-US" dirty="0" smtClean="0"/>
            <a:t>Maintenance Leadership Group</a:t>
          </a:r>
          <a:endParaRPr lang="en-US" dirty="0"/>
        </a:p>
      </dgm:t>
    </dgm:pt>
    <dgm:pt modelId="{3A6FA3D8-9A97-4423-9F07-A6250798BB10}" type="parTrans" cxnId="{3F486ECF-FBD2-48C1-9819-A169F92D7D6D}">
      <dgm:prSet/>
      <dgm:spPr/>
      <dgm:t>
        <a:bodyPr/>
        <a:lstStyle/>
        <a:p>
          <a:endParaRPr lang="en-US"/>
        </a:p>
      </dgm:t>
    </dgm:pt>
    <dgm:pt modelId="{CDF9CAC1-D264-45A6-AB4B-81B7AD01BDB8}" type="sibTrans" cxnId="{3F486ECF-FBD2-48C1-9819-A169F92D7D6D}">
      <dgm:prSet/>
      <dgm:spPr/>
      <dgm:t>
        <a:bodyPr/>
        <a:lstStyle/>
        <a:p>
          <a:endParaRPr lang="en-US"/>
        </a:p>
      </dgm:t>
    </dgm:pt>
    <dgm:pt modelId="{628085EC-F4DC-48B3-B2BB-4EA0CD606E3F}">
      <dgm:prSet phldrT="[Text]"/>
      <dgm:spPr/>
      <dgm:t>
        <a:bodyPr/>
        <a:lstStyle/>
        <a:p>
          <a:r>
            <a:rPr lang="en-US" dirty="0" smtClean="0"/>
            <a:t>Local Staff</a:t>
          </a:r>
        </a:p>
        <a:p>
          <a:r>
            <a:rPr lang="en-US" dirty="0" smtClean="0"/>
            <a:t>(Subject Matter Experts)</a:t>
          </a:r>
          <a:endParaRPr lang="en-US" dirty="0"/>
        </a:p>
      </dgm:t>
    </dgm:pt>
    <dgm:pt modelId="{03595DBC-77F8-4970-9210-FFE49B86A7C1}" type="parTrans" cxnId="{00523236-CC92-461D-A303-E9F8FB38809E}">
      <dgm:prSet/>
      <dgm:spPr/>
      <dgm:t>
        <a:bodyPr/>
        <a:lstStyle/>
        <a:p>
          <a:endParaRPr lang="en-US"/>
        </a:p>
      </dgm:t>
    </dgm:pt>
    <dgm:pt modelId="{3B425E3E-301F-4E1C-B847-F155D415344F}" type="sibTrans" cxnId="{00523236-CC92-461D-A303-E9F8FB38809E}">
      <dgm:prSet/>
      <dgm:spPr/>
      <dgm:t>
        <a:bodyPr/>
        <a:lstStyle/>
        <a:p>
          <a:endParaRPr lang="en-US"/>
        </a:p>
      </dgm:t>
    </dgm:pt>
    <dgm:pt modelId="{2DA2D61C-8AF7-4251-ACD9-1E2960014806}">
      <dgm:prSet phldrT="[Text]"/>
      <dgm:spPr/>
      <dgm:t>
        <a:bodyPr/>
        <a:lstStyle/>
        <a:p>
          <a:r>
            <a:rPr lang="en-US" dirty="0" smtClean="0"/>
            <a:t>Communications Division</a:t>
          </a:r>
          <a:endParaRPr lang="en-US" dirty="0"/>
        </a:p>
      </dgm:t>
    </dgm:pt>
    <dgm:pt modelId="{934B3B5E-6CA7-4F96-B939-8F282E1814CA}" type="parTrans" cxnId="{908072A9-2BA3-4A67-9FAC-6D76F81A181E}">
      <dgm:prSet/>
      <dgm:spPr/>
      <dgm:t>
        <a:bodyPr/>
        <a:lstStyle/>
        <a:p>
          <a:endParaRPr lang="en-US"/>
        </a:p>
      </dgm:t>
    </dgm:pt>
    <dgm:pt modelId="{7AE686F2-00EC-4B39-9A34-186623F4FCE6}" type="sibTrans" cxnId="{908072A9-2BA3-4A67-9FAC-6D76F81A181E}">
      <dgm:prSet/>
      <dgm:spPr/>
      <dgm:t>
        <a:bodyPr/>
        <a:lstStyle/>
        <a:p>
          <a:endParaRPr lang="en-US"/>
        </a:p>
      </dgm:t>
    </dgm:pt>
    <dgm:pt modelId="{59A15FB8-4B93-4439-9113-57CD79F16E2C}" type="pres">
      <dgm:prSet presAssocID="{D0C87623-EF6B-437D-933C-8E8D8DBE592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D22565-4CF8-46B4-88F8-BC7D5154AA94}" type="pres">
      <dgm:prSet presAssocID="{E4D5188F-FA43-4D3D-8DA4-C698DB6BE75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314638-F906-4BE5-BBDF-5317AE4FFDA3}" type="pres">
      <dgm:prSet presAssocID="{CDF9CAC1-D264-45A6-AB4B-81B7AD01BDB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573ECBFB-34DF-4C32-9F25-4B1E79E8D523}" type="pres">
      <dgm:prSet presAssocID="{CDF9CAC1-D264-45A6-AB4B-81B7AD01BDB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B7C6B8D2-4FD7-44A4-ABEB-306651F55BD3}" type="pres">
      <dgm:prSet presAssocID="{628085EC-F4DC-48B3-B2BB-4EA0CD606E3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E5009A-34A4-4D16-8831-F0B688972246}" type="pres">
      <dgm:prSet presAssocID="{3B425E3E-301F-4E1C-B847-F155D415344F}" presName="sibTrans" presStyleLbl="sibTrans2D1" presStyleIdx="1" presStyleCnt="3"/>
      <dgm:spPr/>
      <dgm:t>
        <a:bodyPr/>
        <a:lstStyle/>
        <a:p>
          <a:endParaRPr lang="en-US"/>
        </a:p>
      </dgm:t>
    </dgm:pt>
    <dgm:pt modelId="{17F47375-404C-4A4B-AA28-7A5B63D2888E}" type="pres">
      <dgm:prSet presAssocID="{3B425E3E-301F-4E1C-B847-F155D415344F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47732460-41E9-40FF-8FF7-E4EE1B291477}" type="pres">
      <dgm:prSet presAssocID="{2DA2D61C-8AF7-4251-ACD9-1E296001480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6DC5B-D81C-4D43-98BF-CE99C019A3E2}" type="pres">
      <dgm:prSet presAssocID="{7AE686F2-00EC-4B39-9A34-186623F4FCE6}" presName="sibTrans" presStyleLbl="sibTrans2D1" presStyleIdx="2" presStyleCnt="3"/>
      <dgm:spPr/>
      <dgm:t>
        <a:bodyPr/>
        <a:lstStyle/>
        <a:p>
          <a:endParaRPr lang="en-US"/>
        </a:p>
      </dgm:t>
    </dgm:pt>
    <dgm:pt modelId="{957C975F-05E9-4D18-94EC-18B9EF628F6D}" type="pres">
      <dgm:prSet presAssocID="{7AE686F2-00EC-4B39-9A34-186623F4FCE6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FC1C4643-E5B6-4034-B00F-EB5373ED4590}" type="presOf" srcId="{D0C87623-EF6B-437D-933C-8E8D8DBE5927}" destId="{59A15FB8-4B93-4439-9113-57CD79F16E2C}" srcOrd="0" destOrd="0" presId="urn:microsoft.com/office/officeart/2005/8/layout/cycle7"/>
    <dgm:cxn modelId="{6F1AF6F6-D856-4A38-87ED-9EA56665B8E3}" type="presOf" srcId="{2DA2D61C-8AF7-4251-ACD9-1E2960014806}" destId="{47732460-41E9-40FF-8FF7-E4EE1B291477}" srcOrd="0" destOrd="0" presId="urn:microsoft.com/office/officeart/2005/8/layout/cycle7"/>
    <dgm:cxn modelId="{C43AD386-D964-4095-AC52-D9A1BEB48008}" type="presOf" srcId="{7AE686F2-00EC-4B39-9A34-186623F4FCE6}" destId="{957C975F-05E9-4D18-94EC-18B9EF628F6D}" srcOrd="1" destOrd="0" presId="urn:microsoft.com/office/officeart/2005/8/layout/cycle7"/>
    <dgm:cxn modelId="{F304DB0E-45F0-486B-8B0C-56F8B91D4E72}" type="presOf" srcId="{7AE686F2-00EC-4B39-9A34-186623F4FCE6}" destId="{B136DC5B-D81C-4D43-98BF-CE99C019A3E2}" srcOrd="0" destOrd="0" presId="urn:microsoft.com/office/officeart/2005/8/layout/cycle7"/>
    <dgm:cxn modelId="{5A8C7D4F-B830-4726-9780-1476DFBDF6F6}" type="presOf" srcId="{628085EC-F4DC-48B3-B2BB-4EA0CD606E3F}" destId="{B7C6B8D2-4FD7-44A4-ABEB-306651F55BD3}" srcOrd="0" destOrd="0" presId="urn:microsoft.com/office/officeart/2005/8/layout/cycle7"/>
    <dgm:cxn modelId="{CA876281-16C2-482F-BBBD-DD347EA379EE}" type="presOf" srcId="{CDF9CAC1-D264-45A6-AB4B-81B7AD01BDB8}" destId="{573ECBFB-34DF-4C32-9F25-4B1E79E8D523}" srcOrd="1" destOrd="0" presId="urn:microsoft.com/office/officeart/2005/8/layout/cycle7"/>
    <dgm:cxn modelId="{00523236-CC92-461D-A303-E9F8FB38809E}" srcId="{D0C87623-EF6B-437D-933C-8E8D8DBE5927}" destId="{628085EC-F4DC-48B3-B2BB-4EA0CD606E3F}" srcOrd="1" destOrd="0" parTransId="{03595DBC-77F8-4970-9210-FFE49B86A7C1}" sibTransId="{3B425E3E-301F-4E1C-B847-F155D415344F}"/>
    <dgm:cxn modelId="{380E98F8-A764-4100-985A-D41C4DDEB694}" type="presOf" srcId="{3B425E3E-301F-4E1C-B847-F155D415344F}" destId="{7EE5009A-34A4-4D16-8831-F0B688972246}" srcOrd="0" destOrd="0" presId="urn:microsoft.com/office/officeart/2005/8/layout/cycle7"/>
    <dgm:cxn modelId="{2C9E02DE-4787-4425-8876-80E38BFCF3F9}" type="presOf" srcId="{CDF9CAC1-D264-45A6-AB4B-81B7AD01BDB8}" destId="{3A314638-F906-4BE5-BBDF-5317AE4FFDA3}" srcOrd="0" destOrd="0" presId="urn:microsoft.com/office/officeart/2005/8/layout/cycle7"/>
    <dgm:cxn modelId="{3F486ECF-FBD2-48C1-9819-A169F92D7D6D}" srcId="{D0C87623-EF6B-437D-933C-8E8D8DBE5927}" destId="{E4D5188F-FA43-4D3D-8DA4-C698DB6BE752}" srcOrd="0" destOrd="0" parTransId="{3A6FA3D8-9A97-4423-9F07-A6250798BB10}" sibTransId="{CDF9CAC1-D264-45A6-AB4B-81B7AD01BDB8}"/>
    <dgm:cxn modelId="{A83CEA62-CF21-42B0-AE67-7493B3E88FC3}" type="presOf" srcId="{3B425E3E-301F-4E1C-B847-F155D415344F}" destId="{17F47375-404C-4A4B-AA28-7A5B63D2888E}" srcOrd="1" destOrd="0" presId="urn:microsoft.com/office/officeart/2005/8/layout/cycle7"/>
    <dgm:cxn modelId="{908072A9-2BA3-4A67-9FAC-6D76F81A181E}" srcId="{D0C87623-EF6B-437D-933C-8E8D8DBE5927}" destId="{2DA2D61C-8AF7-4251-ACD9-1E2960014806}" srcOrd="2" destOrd="0" parTransId="{934B3B5E-6CA7-4F96-B939-8F282E1814CA}" sibTransId="{7AE686F2-00EC-4B39-9A34-186623F4FCE6}"/>
    <dgm:cxn modelId="{E06D2A91-D2C0-49EF-BEF3-150E9F9C5904}" type="presOf" srcId="{E4D5188F-FA43-4D3D-8DA4-C698DB6BE752}" destId="{C3D22565-4CF8-46B4-88F8-BC7D5154AA94}" srcOrd="0" destOrd="0" presId="urn:microsoft.com/office/officeart/2005/8/layout/cycle7"/>
    <dgm:cxn modelId="{D0EDEA3C-23C5-4BCC-AA57-C53BD2EA8DFC}" type="presParOf" srcId="{59A15FB8-4B93-4439-9113-57CD79F16E2C}" destId="{C3D22565-4CF8-46B4-88F8-BC7D5154AA94}" srcOrd="0" destOrd="0" presId="urn:microsoft.com/office/officeart/2005/8/layout/cycle7"/>
    <dgm:cxn modelId="{AA3FB41A-7268-4123-9009-8869002F5763}" type="presParOf" srcId="{59A15FB8-4B93-4439-9113-57CD79F16E2C}" destId="{3A314638-F906-4BE5-BBDF-5317AE4FFDA3}" srcOrd="1" destOrd="0" presId="urn:microsoft.com/office/officeart/2005/8/layout/cycle7"/>
    <dgm:cxn modelId="{E61BCAFB-76AC-4404-9B50-FF0CFAD31AF5}" type="presParOf" srcId="{3A314638-F906-4BE5-BBDF-5317AE4FFDA3}" destId="{573ECBFB-34DF-4C32-9F25-4B1E79E8D523}" srcOrd="0" destOrd="0" presId="urn:microsoft.com/office/officeart/2005/8/layout/cycle7"/>
    <dgm:cxn modelId="{EA05961D-921A-4211-87C7-8B02343F3CA6}" type="presParOf" srcId="{59A15FB8-4B93-4439-9113-57CD79F16E2C}" destId="{B7C6B8D2-4FD7-44A4-ABEB-306651F55BD3}" srcOrd="2" destOrd="0" presId="urn:microsoft.com/office/officeart/2005/8/layout/cycle7"/>
    <dgm:cxn modelId="{13502947-942D-4577-9C7C-CABC6755ED30}" type="presParOf" srcId="{59A15FB8-4B93-4439-9113-57CD79F16E2C}" destId="{7EE5009A-34A4-4D16-8831-F0B688972246}" srcOrd="3" destOrd="0" presId="urn:microsoft.com/office/officeart/2005/8/layout/cycle7"/>
    <dgm:cxn modelId="{A22B7BB8-9E64-4489-9C67-0C622A29877B}" type="presParOf" srcId="{7EE5009A-34A4-4D16-8831-F0B688972246}" destId="{17F47375-404C-4A4B-AA28-7A5B63D2888E}" srcOrd="0" destOrd="0" presId="urn:microsoft.com/office/officeart/2005/8/layout/cycle7"/>
    <dgm:cxn modelId="{A936F10C-E5FC-42CA-8C44-71D6B855F42E}" type="presParOf" srcId="{59A15FB8-4B93-4439-9113-57CD79F16E2C}" destId="{47732460-41E9-40FF-8FF7-E4EE1B291477}" srcOrd="4" destOrd="0" presId="urn:microsoft.com/office/officeart/2005/8/layout/cycle7"/>
    <dgm:cxn modelId="{220B243D-02EF-4A3C-84C2-77A06D3578F8}" type="presParOf" srcId="{59A15FB8-4B93-4439-9113-57CD79F16E2C}" destId="{B136DC5B-D81C-4D43-98BF-CE99C019A3E2}" srcOrd="5" destOrd="0" presId="urn:microsoft.com/office/officeart/2005/8/layout/cycle7"/>
    <dgm:cxn modelId="{36547516-4335-4A4F-8C4F-2A6ECC67D96A}" type="presParOf" srcId="{B136DC5B-D81C-4D43-98BF-CE99C019A3E2}" destId="{957C975F-05E9-4D18-94EC-18B9EF628F6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D22565-4CF8-46B4-88F8-BC7D5154AA94}">
      <dsp:nvSpPr>
        <dsp:cNvPr id="0" name=""/>
        <dsp:cNvSpPr/>
      </dsp:nvSpPr>
      <dsp:spPr>
        <a:xfrm>
          <a:off x="3106415" y="1486"/>
          <a:ext cx="2169169" cy="10845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Maintenance Leadership Group</a:t>
          </a:r>
          <a:endParaRPr lang="en-US" sz="1900" kern="1200" dirty="0"/>
        </a:p>
      </dsp:txBody>
      <dsp:txXfrm>
        <a:off x="3138181" y="33252"/>
        <a:ext cx="2105637" cy="1021052"/>
      </dsp:txXfrm>
    </dsp:sp>
    <dsp:sp modelId="{3A314638-F906-4BE5-BBDF-5317AE4FFDA3}">
      <dsp:nvSpPr>
        <dsp:cNvPr id="0" name=""/>
        <dsp:cNvSpPr/>
      </dsp:nvSpPr>
      <dsp:spPr>
        <a:xfrm rot="3600000">
          <a:off x="4521136" y="1905697"/>
          <a:ext cx="1131500" cy="37960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4635017" y="1981618"/>
        <a:ext cx="903738" cy="227762"/>
      </dsp:txXfrm>
    </dsp:sp>
    <dsp:sp modelId="{B7C6B8D2-4FD7-44A4-ABEB-306651F55BD3}">
      <dsp:nvSpPr>
        <dsp:cNvPr id="0" name=""/>
        <dsp:cNvSpPr/>
      </dsp:nvSpPr>
      <dsp:spPr>
        <a:xfrm>
          <a:off x="4898187" y="3104928"/>
          <a:ext cx="2169169" cy="10845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Local Staff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(Subject Matter Experts)</a:t>
          </a:r>
          <a:endParaRPr lang="en-US" sz="1900" kern="1200" dirty="0"/>
        </a:p>
      </dsp:txBody>
      <dsp:txXfrm>
        <a:off x="4929953" y="3136694"/>
        <a:ext cx="2105637" cy="1021052"/>
      </dsp:txXfrm>
    </dsp:sp>
    <dsp:sp modelId="{7EE5009A-34A4-4D16-8831-F0B688972246}">
      <dsp:nvSpPr>
        <dsp:cNvPr id="0" name=""/>
        <dsp:cNvSpPr/>
      </dsp:nvSpPr>
      <dsp:spPr>
        <a:xfrm rot="10800000">
          <a:off x="3625249" y="3457418"/>
          <a:ext cx="1131500" cy="37960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0800000">
        <a:off x="3739130" y="3533339"/>
        <a:ext cx="903738" cy="227762"/>
      </dsp:txXfrm>
    </dsp:sp>
    <dsp:sp modelId="{47732460-41E9-40FF-8FF7-E4EE1B291477}">
      <dsp:nvSpPr>
        <dsp:cNvPr id="0" name=""/>
        <dsp:cNvSpPr/>
      </dsp:nvSpPr>
      <dsp:spPr>
        <a:xfrm>
          <a:off x="1314642" y="3104928"/>
          <a:ext cx="2169169" cy="10845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Communications Division</a:t>
          </a:r>
          <a:endParaRPr lang="en-US" sz="1900" kern="1200" dirty="0"/>
        </a:p>
      </dsp:txBody>
      <dsp:txXfrm>
        <a:off x="1346408" y="3136694"/>
        <a:ext cx="2105637" cy="1021052"/>
      </dsp:txXfrm>
    </dsp:sp>
    <dsp:sp modelId="{B136DC5B-D81C-4D43-98BF-CE99C019A3E2}">
      <dsp:nvSpPr>
        <dsp:cNvPr id="0" name=""/>
        <dsp:cNvSpPr/>
      </dsp:nvSpPr>
      <dsp:spPr>
        <a:xfrm rot="18000000">
          <a:off x="2729363" y="1905697"/>
          <a:ext cx="1131500" cy="37960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2843244" y="1981618"/>
        <a:ext cx="903738" cy="227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3238349-A48C-41D2-8AA6-8D2FCFF30226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9AE04A2-923C-467E-A733-A7A63BF53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7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C37705A-891A-4E3C-9BA2-7FA42DBDDD63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F24330-35F7-4522-9C52-DC31F680E2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9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Bullet</a:t>
            </a:r>
            <a:r>
              <a:rPr lang="en-US" baseline="0" dirty="0" smtClean="0"/>
              <a:t> from 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24330-35F7-4522-9C52-DC31F680E2C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30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a quick screen shot of the content manager software. </a:t>
            </a:r>
          </a:p>
          <a:p>
            <a:endParaRPr lang="en-US" dirty="0" smtClean="0"/>
          </a:p>
          <a:p>
            <a:r>
              <a:rPr lang="en-US" dirty="0" smtClean="0"/>
              <a:t>Direct to specific areas or broadcast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24330-35F7-4522-9C52-DC31F680E2C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22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addition to Pushed content, EBB’s provide continuous resource</a:t>
            </a:r>
            <a:r>
              <a:rPr lang="en-US" baseline="0" dirty="0" smtClean="0"/>
              <a:t> access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24330-35F7-4522-9C52-DC31F680E2C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25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24330-35F7-4522-9C52-DC31F680E2C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98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Trust group verification over authority. Yelp and trip advisor vs an authority review</a:t>
            </a:r>
          </a:p>
          <a:p>
            <a:endParaRPr lang="en-US" dirty="0" smtClean="0"/>
          </a:p>
          <a:p>
            <a:r>
              <a:rPr lang="en-US" dirty="0" smtClean="0"/>
              <a:t>A trusted mentor, collaboration</a:t>
            </a:r>
          </a:p>
          <a:p>
            <a:endParaRPr lang="en-US" dirty="0" smtClean="0"/>
          </a:p>
          <a:p>
            <a:r>
              <a:rPr lang="en-US" dirty="0" err="1" smtClean="0"/>
              <a:t>Youtube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Attention span of a Goldfish – not dumber, just find info faster and move 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24330-35F7-4522-9C52-DC31F680E2C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11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many of you have ever used YouTube</a:t>
            </a:r>
            <a:r>
              <a:rPr lang="en-US" baseline="0" dirty="0" smtClean="0"/>
              <a:t> to teach you how to do something?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24330-35F7-4522-9C52-DC31F680E2C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21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Discussion between our Chief Engineer and Commissioner to capture experience and memorialize it in a way that younger generations would 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24330-35F7-4522-9C52-DC31F680E2C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77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Topics being added regularly, Maintenance, Safety, Environmental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24330-35F7-4522-9C52-DC31F680E2C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87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24330-35F7-4522-9C52-DC31F680E2C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80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Actual AHQ’s using</a:t>
            </a:r>
            <a:r>
              <a:rPr lang="en-US" baseline="0" dirty="0" smtClean="0"/>
              <a:t> EBB to show training video prior to work.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24330-35F7-4522-9C52-DC31F680E2C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69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Representatives in Central office and Districts can use the Content Manager Software to upload content, and schedule display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24330-35F7-4522-9C52-DC31F680E2C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4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owerpointslidemasterback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09800" y="3505200"/>
            <a:ext cx="6400800" cy="1371600"/>
          </a:xfrm>
        </p:spPr>
        <p:txBody>
          <a:bodyPr/>
          <a:lstStyle>
            <a:lvl1pPr algn="l"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5029200"/>
            <a:ext cx="3505200" cy="990600"/>
          </a:xfrm>
        </p:spPr>
        <p:txBody>
          <a:bodyPr/>
          <a:lstStyle>
            <a:lvl1pPr marL="0" indent="0">
              <a:defRPr sz="1400" b="0">
                <a:solidFill>
                  <a:srgbClr val="00408D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5A1F6-317B-494D-A72F-BAB3E779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0955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341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5A1F6-317B-494D-A72F-BAB3E779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5A1F6-317B-494D-A72F-BAB3E779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5A1F6-317B-494D-A72F-BAB3E779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41148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5A1F6-317B-494D-A72F-BAB3E779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5A1F6-317B-494D-A72F-BAB3E779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5A1F6-317B-494D-A72F-BAB3E779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5A1F6-317B-494D-A72F-BAB3E779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5A1F6-317B-494D-A72F-BAB3E779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5A1F6-317B-494D-A72F-BAB3E779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slidemasterback-0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228600"/>
            <a:ext cx="6705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382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FF8000"/>
                </a:solidFill>
              </a:defRPr>
            </a:lvl1pPr>
          </a:lstStyle>
          <a:p>
            <a:fld id="{F835A1F6-317B-494D-A72F-BAB3E7797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8000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b="1">
          <a:solidFill>
            <a:srgbClr val="FF8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1600" b="1">
          <a:solidFill>
            <a:srgbClr val="00408D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rgbClr val="00408D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rgbClr val="00408D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00408D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 smtClean="0"/>
              <a:t>Maintenance Training Videos and </a:t>
            </a:r>
            <a:br>
              <a:rPr lang="en-US" sz="2400" dirty="0" smtClean="0"/>
            </a:br>
            <a:r>
              <a:rPr lang="en-US" sz="2400" dirty="0" smtClean="0"/>
              <a:t>Electronic Bulletin Boards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29200"/>
            <a:ext cx="4343400" cy="1371600"/>
          </a:xfrm>
        </p:spPr>
        <p:txBody>
          <a:bodyPr/>
          <a:lstStyle/>
          <a:p>
            <a:r>
              <a:rPr lang="en-US" dirty="0" smtClean="0"/>
              <a:t>Bill Collier</a:t>
            </a:r>
          </a:p>
          <a:p>
            <a:r>
              <a:rPr lang="en-US" dirty="0" smtClean="0"/>
              <a:t>Hampton Roads District Maintenance Manager</a:t>
            </a:r>
          </a:p>
          <a:p>
            <a:endParaRPr lang="en-US" dirty="0" smtClean="0"/>
          </a:p>
          <a:p>
            <a:r>
              <a:rPr lang="en-US" dirty="0" smtClean="0"/>
              <a:t>October 26</a:t>
            </a:r>
            <a:r>
              <a:rPr lang="en-US" baseline="30000" dirty="0" smtClean="0"/>
              <a:t>th</a:t>
            </a:r>
            <a:r>
              <a:rPr lang="en-US" dirty="0" smtClean="0"/>
              <a:t>, 2017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38" y="977900"/>
            <a:ext cx="5029200" cy="762000"/>
          </a:xfrm>
        </p:spPr>
        <p:txBody>
          <a:bodyPr/>
          <a:lstStyle/>
          <a:p>
            <a:r>
              <a:rPr lang="en-US" dirty="0" smtClean="0"/>
              <a:t>Filming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28600"/>
            <a:ext cx="4191000" cy="279138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6" y="2203938"/>
            <a:ext cx="6676293" cy="4450862"/>
          </a:xfrm>
        </p:spPr>
      </p:pic>
    </p:spTree>
    <p:extLst>
      <p:ext uri="{BB962C8B-B14F-4D97-AF65-F5344CB8AC3E}">
        <p14:creationId xmlns:p14="http://schemas.microsoft.com/office/powerpoint/2010/main" val="32194243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6705600" cy="609600"/>
          </a:xfrm>
        </p:spPr>
        <p:txBody>
          <a:bodyPr/>
          <a:lstStyle/>
          <a:p>
            <a:r>
              <a:rPr lang="en-US" dirty="0" smtClean="0"/>
              <a:t>Filming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7" y="983398"/>
            <a:ext cx="4419600" cy="294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3398"/>
            <a:ext cx="4419600" cy="29464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594" y="4009458"/>
            <a:ext cx="4150812" cy="2767208"/>
          </a:xfrm>
        </p:spPr>
      </p:pic>
    </p:spTree>
    <p:extLst>
      <p:ext uri="{BB962C8B-B14F-4D97-AF65-F5344CB8AC3E}">
        <p14:creationId xmlns:p14="http://schemas.microsoft.com/office/powerpoint/2010/main" val="23815827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Pride of Employees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7200900" cy="4800600"/>
          </a:xfrm>
        </p:spPr>
      </p:pic>
    </p:spTree>
    <p:extLst>
      <p:ext uri="{BB962C8B-B14F-4D97-AF65-F5344CB8AC3E}">
        <p14:creationId xmlns:p14="http://schemas.microsoft.com/office/powerpoint/2010/main" val="25413342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5410200" cy="838200"/>
          </a:xfrm>
        </p:spPr>
        <p:txBody>
          <a:bodyPr/>
          <a:lstStyle/>
          <a:p>
            <a:r>
              <a:rPr lang="en-US" sz="2800" dirty="0"/>
              <a:t>E</a:t>
            </a:r>
            <a:r>
              <a:rPr lang="en-US" sz="2800" dirty="0" smtClean="0"/>
              <a:t>diting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4" t="10959" b="18416"/>
          <a:stretch/>
        </p:blipFill>
        <p:spPr>
          <a:xfrm>
            <a:off x="1295400" y="1143000"/>
            <a:ext cx="7086600" cy="5408195"/>
          </a:xfrm>
        </p:spPr>
      </p:pic>
    </p:spTree>
    <p:extLst>
      <p:ext uri="{BB962C8B-B14F-4D97-AF65-F5344CB8AC3E}">
        <p14:creationId xmlns:p14="http://schemas.microsoft.com/office/powerpoint/2010/main" val="34558557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81454" y="3169503"/>
            <a:ext cx="693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8000"/>
                </a:solidFill>
              </a:rPr>
              <a:t>How do we make it easily accessible to the  field?</a:t>
            </a:r>
            <a:endParaRPr lang="en-US" sz="3200" b="1" dirty="0">
              <a:solidFill>
                <a:srgbClr val="FF8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30313" r="24786" b="27812"/>
          <a:stretch/>
        </p:blipFill>
        <p:spPr>
          <a:xfrm>
            <a:off x="695325" y="1388347"/>
            <a:ext cx="8143875" cy="4800600"/>
          </a:xfrm>
        </p:spPr>
      </p:pic>
    </p:spTree>
    <p:extLst>
      <p:ext uri="{BB962C8B-B14F-4D97-AF65-F5344CB8AC3E}">
        <p14:creationId xmlns:p14="http://schemas.microsoft.com/office/powerpoint/2010/main" val="38538417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457200"/>
            <a:ext cx="6705600" cy="1143000"/>
          </a:xfrm>
        </p:spPr>
        <p:txBody>
          <a:bodyPr/>
          <a:lstStyle/>
          <a:p>
            <a:r>
              <a:rPr lang="en-US" sz="3200" dirty="0"/>
              <a:t>VDOT’s Electronic Bulletin 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828800"/>
            <a:ext cx="7391400" cy="4343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Better </a:t>
            </a:r>
            <a:r>
              <a:rPr lang="en-US" sz="2400" dirty="0" smtClean="0">
                <a:solidFill>
                  <a:schemeClr val="tx1"/>
                </a:solidFill>
              </a:rPr>
              <a:t>“Pushed” </a:t>
            </a:r>
            <a:r>
              <a:rPr lang="en-US" sz="2400" dirty="0" smtClean="0">
                <a:solidFill>
                  <a:schemeClr val="tx1"/>
                </a:solidFill>
              </a:rPr>
              <a:t>communication to employees without email </a:t>
            </a:r>
            <a:r>
              <a:rPr lang="en-US" sz="2400" dirty="0">
                <a:solidFill>
                  <a:schemeClr val="tx1"/>
                </a:solidFill>
              </a:rPr>
              <a:t>a</a:t>
            </a:r>
            <a:r>
              <a:rPr lang="en-US" sz="2400" dirty="0" smtClean="0">
                <a:solidFill>
                  <a:schemeClr val="tx1"/>
                </a:solidFill>
              </a:rPr>
              <a:t>ddresses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Limited </a:t>
            </a:r>
            <a:r>
              <a:rPr lang="en-US" sz="2400" dirty="0">
                <a:solidFill>
                  <a:schemeClr val="tx1"/>
                </a:solidFill>
              </a:rPr>
              <a:t>w</a:t>
            </a:r>
            <a:r>
              <a:rPr lang="en-US" sz="2400" dirty="0" smtClean="0">
                <a:solidFill>
                  <a:schemeClr val="tx1"/>
                </a:solidFill>
              </a:rPr>
              <a:t>eb access for employees without assigned computers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Presentation and training tool for the field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82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7892"/>
            <a:ext cx="5157086" cy="6435308"/>
          </a:xfrm>
        </p:spPr>
      </p:pic>
    </p:spTree>
    <p:extLst>
      <p:ext uri="{BB962C8B-B14F-4D97-AF65-F5344CB8AC3E}">
        <p14:creationId xmlns:p14="http://schemas.microsoft.com/office/powerpoint/2010/main" val="5121096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7543" b="1755"/>
          <a:stretch/>
        </p:blipFill>
        <p:spPr>
          <a:xfrm>
            <a:off x="2286000" y="1298547"/>
            <a:ext cx="5654812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52400"/>
            <a:ext cx="6925656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661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95" y="1219200"/>
            <a:ext cx="7418846" cy="5181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96499"/>
            <a:ext cx="6925656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018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6122388" cy="362122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4317012" y="2489741"/>
            <a:ext cx="1362604" cy="1210513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91000" y="1143000"/>
            <a:ext cx="1878611" cy="129707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317012" y="3714750"/>
            <a:ext cx="1638504" cy="9525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09600" y="1295400"/>
            <a:ext cx="3124200" cy="28956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676400" y="4114800"/>
            <a:ext cx="0" cy="10668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5130305" y="4648200"/>
            <a:ext cx="0" cy="533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691339" y="3124200"/>
            <a:ext cx="1242861" cy="59055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6069611" y="1219200"/>
            <a:ext cx="940789" cy="57233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81000" y="51816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“Pushed” </a:t>
            </a:r>
            <a:r>
              <a:rPr lang="en-US" b="1" dirty="0"/>
              <a:t>c</a:t>
            </a:r>
            <a:r>
              <a:rPr lang="en-US" b="1" dirty="0" smtClean="0"/>
              <a:t>ommunication content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281057" y="337708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Continuous </a:t>
            </a:r>
          </a:p>
          <a:p>
            <a:pPr algn="ctr"/>
            <a:r>
              <a:rPr lang="en-US" b="1" dirty="0" smtClean="0"/>
              <a:t>resource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886200" y="5362413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Continuous web resources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324600" y="819834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“Pushed” </a:t>
            </a:r>
            <a:r>
              <a:rPr lang="en-US" b="1" dirty="0" smtClean="0"/>
              <a:t>video</a:t>
            </a:r>
          </a:p>
          <a:p>
            <a:pPr algn="ctr"/>
            <a:r>
              <a:rPr lang="en-US" b="1" dirty="0" smtClean="0"/>
              <a:t> content</a:t>
            </a:r>
            <a:endParaRPr lang="en-US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0"/>
            <a:ext cx="6705600" cy="1143000"/>
          </a:xfrm>
        </p:spPr>
        <p:txBody>
          <a:bodyPr/>
          <a:lstStyle/>
          <a:p>
            <a:r>
              <a:rPr lang="en-US" sz="3200" dirty="0" smtClean="0"/>
              <a:t>VDOT’s Aging Maintenance Workforce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36723"/>
            <a:ext cx="8382000" cy="3483077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4"/>
                </a:solidFill>
              </a:rPr>
              <a:t>In Hampton Roads District alone, almost 40% of maintenance employees can retire in less than five years</a:t>
            </a:r>
            <a:endParaRPr lang="en-US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92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109" y="228600"/>
            <a:ext cx="6706181" cy="114005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200"/>
            <a:ext cx="5791200" cy="4343400"/>
          </a:xfrm>
        </p:spPr>
      </p:pic>
    </p:spTree>
    <p:extLst>
      <p:ext uri="{BB962C8B-B14F-4D97-AF65-F5344CB8AC3E}">
        <p14:creationId xmlns:p14="http://schemas.microsoft.com/office/powerpoint/2010/main" val="16831980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Web Resources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1" r="5110"/>
          <a:stretch/>
        </p:blipFill>
        <p:spPr>
          <a:xfrm rot="5400000">
            <a:off x="2781299" y="1943101"/>
            <a:ext cx="5410201" cy="3810000"/>
          </a:xfrm>
        </p:spPr>
      </p:pic>
    </p:spTree>
    <p:extLst>
      <p:ext uri="{BB962C8B-B14F-4D97-AF65-F5344CB8AC3E}">
        <p14:creationId xmlns:p14="http://schemas.microsoft.com/office/powerpoint/2010/main" val="15267682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2222" r="4166" b="11111"/>
          <a:stretch/>
        </p:blipFill>
        <p:spPr>
          <a:xfrm>
            <a:off x="557213" y="1828800"/>
            <a:ext cx="8001000" cy="4572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Web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3079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7523" r="5102" b="15811"/>
          <a:stretch/>
        </p:blipFill>
        <p:spPr>
          <a:xfrm>
            <a:off x="1082351" y="2133600"/>
            <a:ext cx="7756849" cy="441960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t="19320" r="6329" b="15791"/>
          <a:stretch/>
        </p:blipFill>
        <p:spPr>
          <a:xfrm>
            <a:off x="609600" y="1382486"/>
            <a:ext cx="7810500" cy="451382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Web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899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t="16823" b="4581"/>
          <a:stretch/>
        </p:blipFill>
        <p:spPr>
          <a:xfrm>
            <a:off x="1126252" y="1894603"/>
            <a:ext cx="7772400" cy="4783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24074"/>
          <a:stretch/>
        </p:blipFill>
        <p:spPr>
          <a:xfrm>
            <a:off x="1317171" y="1600200"/>
            <a:ext cx="7162800" cy="481434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t="15789" r="6579" b="15789"/>
          <a:stretch/>
        </p:blipFill>
        <p:spPr>
          <a:xfrm>
            <a:off x="681674" y="1295400"/>
            <a:ext cx="8216978" cy="4783017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Web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7095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 t="21052" r="6579" b="14035"/>
          <a:stretch/>
        </p:blipFill>
        <p:spPr>
          <a:xfrm>
            <a:off x="718751" y="1752600"/>
            <a:ext cx="7898027" cy="44958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dirty="0" smtClean="0"/>
              <a:t>Continuous Web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3609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343400"/>
          </a:xfrm>
        </p:spPr>
        <p:txBody>
          <a:bodyPr/>
          <a:lstStyle/>
          <a:p>
            <a:pPr algn="ctr"/>
            <a:r>
              <a:rPr lang="en-US" sz="6000" dirty="0" smtClean="0"/>
              <a:t>QUESTIONS?</a:t>
            </a:r>
          </a:p>
          <a:p>
            <a:endParaRPr lang="en-US" dirty="0" smtClean="0"/>
          </a:p>
          <a:p>
            <a:endParaRPr lang="en-US" dirty="0" smtClean="0"/>
          </a:p>
          <a:p>
            <a:pPr lvl="5">
              <a:buNone/>
            </a:pPr>
            <a:r>
              <a:rPr lang="en-US" sz="2400" dirty="0" smtClean="0"/>
              <a:t>Bill Collier</a:t>
            </a:r>
          </a:p>
          <a:p>
            <a:pPr lvl="5">
              <a:buNone/>
            </a:pPr>
            <a:r>
              <a:rPr lang="en-US" sz="2400" dirty="0" smtClean="0"/>
              <a:t>Hampton Roads </a:t>
            </a:r>
          </a:p>
          <a:p>
            <a:pPr lvl="5">
              <a:buNone/>
            </a:pPr>
            <a:r>
              <a:rPr lang="en-US" sz="2400" dirty="0" smtClean="0"/>
              <a:t>District Maintenance Manager</a:t>
            </a:r>
          </a:p>
          <a:p>
            <a:pPr lvl="5">
              <a:buNone/>
            </a:pPr>
            <a:r>
              <a:rPr lang="en-US" sz="2400" dirty="0" smtClean="0"/>
              <a:t>William.Collier@VDOT.Virginia.gov</a:t>
            </a:r>
          </a:p>
          <a:p>
            <a:pPr lvl="5">
              <a:buNone/>
            </a:pPr>
            <a:r>
              <a:rPr lang="en-US" sz="2400" dirty="0" smtClean="0"/>
              <a:t>757-925-2506</a:t>
            </a:r>
            <a:endParaRPr lang="en-US" sz="2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How to Capture and Transfer Experience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1755"/>
          <a:stretch/>
        </p:blipFill>
        <p:spPr>
          <a:xfrm>
            <a:off x="1623646" y="3516745"/>
            <a:ext cx="2256973" cy="2939426"/>
          </a:xfrm>
          <a:ln>
            <a:solidFill>
              <a:schemeClr val="bg2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295400" y="1613350"/>
            <a:ext cx="7010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Best Practices Manual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Maintenance Training and Development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Succession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Involving Subject Matter Experts / Mentors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3516745"/>
            <a:ext cx="2193601" cy="2939426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5007284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How do Millennials Learn?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0"/>
            <a:ext cx="7620000" cy="1676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Collaborative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Micro-learning (Multimedia)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Gamification / Feedback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Mentoring and Coaching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39624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/>
                </a:solidFill>
              </a:rPr>
              <a:t>We need to create and support  Autonomous Learners</a:t>
            </a:r>
            <a:endParaRPr lang="en-US" sz="2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790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6705600" cy="609600"/>
          </a:xfrm>
        </p:spPr>
        <p:txBody>
          <a:bodyPr/>
          <a:lstStyle/>
          <a:p>
            <a:r>
              <a:rPr lang="en-US" dirty="0" smtClean="0"/>
              <a:t>Learning From the Web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3396" b="18014"/>
          <a:stretch/>
        </p:blipFill>
        <p:spPr>
          <a:xfrm>
            <a:off x="228600" y="3759777"/>
            <a:ext cx="4800600" cy="2945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22254" b="6220"/>
          <a:stretch/>
        </p:blipFill>
        <p:spPr>
          <a:xfrm>
            <a:off x="3505200" y="838200"/>
            <a:ext cx="5334000" cy="3167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-12968" t="47" r="35687" b="9015"/>
          <a:stretch/>
        </p:blipFill>
        <p:spPr>
          <a:xfrm>
            <a:off x="236974" y="1500330"/>
            <a:ext cx="7420462" cy="451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368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“Create Maintenance Training Videos”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200" y="1905000"/>
            <a:ext cx="7874000" cy="3810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Common Topics that support our overall work plans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Involve Employees in production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Subject Matter Experts (SME’s)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Workforce pride/Involvement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Short Duration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Available for individual training as well as group training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Easily Accessible at the Area Headquarters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14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4257" y="304800"/>
            <a:ext cx="6705600" cy="1143000"/>
          </a:xfrm>
        </p:spPr>
        <p:txBody>
          <a:bodyPr/>
          <a:lstStyle/>
          <a:p>
            <a:r>
              <a:rPr lang="en-US" sz="3600" dirty="0" smtClean="0"/>
              <a:t>Initial Topics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856" y="1429657"/>
            <a:ext cx="7130143" cy="4343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Pothole Patching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Equipment Desalting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Tree Trimming / Limb Rack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Chipper Operations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Inspection and use of ABC Fire Extinguisher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Skin Patching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Concrete Patching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Gravel Road Maintenance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Pipe installation and Compaction Techniques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Shoulder Maintenance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4"/>
                </a:solidFill>
              </a:rPr>
              <a:t>Ditching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759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5406878" cy="1143000"/>
          </a:xfrm>
        </p:spPr>
        <p:txBody>
          <a:bodyPr/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4340862"/>
              </p:ext>
            </p:extLst>
          </p:nvPr>
        </p:nvGraphicFramePr>
        <p:xfrm>
          <a:off x="609600" y="1371600"/>
          <a:ext cx="83820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91000" y="510540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Script</a:t>
            </a:r>
            <a:endParaRPr lang="en-US" sz="28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2743200" y="750507"/>
            <a:ext cx="4419600" cy="5357825"/>
            <a:chOff x="4537822" y="233415"/>
            <a:chExt cx="4672853" cy="61150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30392">
              <a:off x="4581525" y="347675"/>
              <a:ext cx="4629150" cy="600075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622492">
              <a:off x="4537822" y="293910"/>
              <a:ext cx="4610100" cy="5991225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00575" y="233415"/>
              <a:ext cx="4591050" cy="598170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89198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5400"/>
            <a:ext cx="7848600" cy="5232400"/>
          </a:xfrm>
        </p:spPr>
      </p:pic>
    </p:spTree>
    <p:extLst>
      <p:ext uri="{BB962C8B-B14F-4D97-AF65-F5344CB8AC3E}">
        <p14:creationId xmlns:p14="http://schemas.microsoft.com/office/powerpoint/2010/main" val="41245098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DOTtemplate1">
  <a:themeElements>
    <a:clrScheme name="VDOTtemplate1 1">
      <a:dk1>
        <a:srgbClr val="0060AA"/>
      </a:dk1>
      <a:lt1>
        <a:srgbClr val="FFFFFF"/>
      </a:lt1>
      <a:dk2>
        <a:srgbClr val="F47735"/>
      </a:dk2>
      <a:lt2>
        <a:srgbClr val="2D2015"/>
      </a:lt2>
      <a:accent1>
        <a:srgbClr val="F47735"/>
      </a:accent1>
      <a:accent2>
        <a:srgbClr val="F79A68"/>
      </a:accent2>
      <a:accent3>
        <a:srgbClr val="FFFFFF"/>
      </a:accent3>
      <a:accent4>
        <a:srgbClr val="005191"/>
      </a:accent4>
      <a:accent5>
        <a:srgbClr val="F8BDAE"/>
      </a:accent5>
      <a:accent6>
        <a:srgbClr val="E08B5E"/>
      </a:accent6>
      <a:hlink>
        <a:srgbClr val="0060AA"/>
      </a:hlink>
      <a:folHlink>
        <a:srgbClr val="949CA1"/>
      </a:folHlink>
    </a:clrScheme>
    <a:fontScheme name="VDOTtemplate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VDOTtemplate1 1">
        <a:dk1>
          <a:srgbClr val="0060AA"/>
        </a:dk1>
        <a:lt1>
          <a:srgbClr val="FFFFFF"/>
        </a:lt1>
        <a:dk2>
          <a:srgbClr val="F47735"/>
        </a:dk2>
        <a:lt2>
          <a:srgbClr val="2D2015"/>
        </a:lt2>
        <a:accent1>
          <a:srgbClr val="F47735"/>
        </a:accent1>
        <a:accent2>
          <a:srgbClr val="F79A68"/>
        </a:accent2>
        <a:accent3>
          <a:srgbClr val="FFFFFF"/>
        </a:accent3>
        <a:accent4>
          <a:srgbClr val="005191"/>
        </a:accent4>
        <a:accent5>
          <a:srgbClr val="F8BDAE"/>
        </a:accent5>
        <a:accent6>
          <a:srgbClr val="E08B5E"/>
        </a:accent6>
        <a:hlink>
          <a:srgbClr val="0060AA"/>
        </a:hlink>
        <a:folHlink>
          <a:srgbClr val="949C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VDOTPowerPointTemplate</Template>
  <TotalTime>2255</TotalTime>
  <Words>429</Words>
  <Application>Microsoft Office PowerPoint</Application>
  <PresentationFormat>On-screen Show (4:3)</PresentationFormat>
  <Paragraphs>102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ＭＳ Ｐゴシック</vt:lpstr>
      <vt:lpstr>Arial</vt:lpstr>
      <vt:lpstr>Calibri</vt:lpstr>
      <vt:lpstr>VDOTtemplate1</vt:lpstr>
      <vt:lpstr>Maintenance Training Videos and  Electronic Bulletin Boards</vt:lpstr>
      <vt:lpstr>VDOT’s Aging Maintenance Workforce</vt:lpstr>
      <vt:lpstr>How to Capture and Transfer Experience</vt:lpstr>
      <vt:lpstr>How do Millennials Learn?</vt:lpstr>
      <vt:lpstr>Learning From the Web</vt:lpstr>
      <vt:lpstr>“Create Maintenance Training Videos”</vt:lpstr>
      <vt:lpstr>Initial Topics </vt:lpstr>
      <vt:lpstr>Planning</vt:lpstr>
      <vt:lpstr>Planning</vt:lpstr>
      <vt:lpstr>Filming</vt:lpstr>
      <vt:lpstr>Filming</vt:lpstr>
      <vt:lpstr>Pride of Employees</vt:lpstr>
      <vt:lpstr>Editing</vt:lpstr>
      <vt:lpstr>PowerPoint Presentation</vt:lpstr>
      <vt:lpstr>VDOT’s Electronic Bulletin 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Continuous Web Resources</vt:lpstr>
      <vt:lpstr>Continuous Web Resources</vt:lpstr>
      <vt:lpstr>Continuous Web Resources</vt:lpstr>
      <vt:lpstr>Continuous Web Resources</vt:lpstr>
      <vt:lpstr>Continuous Web Resources</vt:lpstr>
      <vt:lpstr>PowerPoint Presentation</vt:lpstr>
    </vt:vector>
  </TitlesOfParts>
  <Company>Virginia IT Infrastructure Partnership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Visibility and Mobility Issues with Highway Equipment</dc:title>
  <dc:creator>Robert.Prezioso</dc:creator>
  <cp:lastModifiedBy>Collier, W. M. 'Bill' (VDOT)</cp:lastModifiedBy>
  <cp:revision>89</cp:revision>
  <dcterms:created xsi:type="dcterms:W3CDTF">2012-11-06T13:55:57Z</dcterms:created>
  <dcterms:modified xsi:type="dcterms:W3CDTF">2017-10-23T15:51:21Z</dcterms:modified>
</cp:coreProperties>
</file>