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4"/>
  </p:notesMasterIdLst>
  <p:sldIdLst>
    <p:sldId id="256" r:id="rId6"/>
    <p:sldId id="285" r:id="rId7"/>
    <p:sldId id="303" r:id="rId8"/>
    <p:sldId id="293" r:id="rId9"/>
    <p:sldId id="291" r:id="rId10"/>
    <p:sldId id="289" r:id="rId11"/>
    <p:sldId id="290" r:id="rId12"/>
    <p:sldId id="283" r:id="rId13"/>
    <p:sldId id="288" r:id="rId14"/>
    <p:sldId id="286" r:id="rId15"/>
    <p:sldId id="307" r:id="rId16"/>
    <p:sldId id="306" r:id="rId17"/>
    <p:sldId id="294" r:id="rId18"/>
    <p:sldId id="302" r:id="rId19"/>
    <p:sldId id="299" r:id="rId20"/>
    <p:sldId id="301" r:id="rId21"/>
    <p:sldId id="304" r:id="rId22"/>
    <p:sldId id="30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529" autoAdjust="0"/>
  </p:normalViewPr>
  <p:slideViewPr>
    <p:cSldViewPr>
      <p:cViewPr varScale="1">
        <p:scale>
          <a:sx n="108" d="100"/>
          <a:sy n="108" d="100"/>
        </p:scale>
        <p:origin x="13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F4743-298C-4676-BB30-C15029C863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B4123DE-F003-4D14-800E-141801C9C20A}">
      <dgm:prSet phldrT="[Text]"/>
      <dgm:spPr/>
      <dgm:t>
        <a:bodyPr/>
        <a:lstStyle/>
        <a:p>
          <a:r>
            <a:rPr lang="en-US" dirty="0" smtClean="0"/>
            <a:t>Value Pricing Study:  October 2013</a:t>
          </a:r>
          <a:endParaRPr lang="en-US" dirty="0"/>
        </a:p>
      </dgm:t>
    </dgm:pt>
    <dgm:pt modelId="{FF708944-F9CD-4339-A8EF-9F1F14AFFD08}" type="parTrans" cxnId="{2A5591E3-31AD-41BD-8EED-0A1BFFD8C19B}">
      <dgm:prSet/>
      <dgm:spPr/>
      <dgm:t>
        <a:bodyPr/>
        <a:lstStyle/>
        <a:p>
          <a:endParaRPr lang="en-US"/>
        </a:p>
      </dgm:t>
    </dgm:pt>
    <dgm:pt modelId="{29BCF32E-FCCD-4FEE-8BC2-3CDED8A366AE}" type="sibTrans" cxnId="{2A5591E3-31AD-41BD-8EED-0A1BFFD8C19B}">
      <dgm:prSet/>
      <dgm:spPr/>
      <dgm:t>
        <a:bodyPr/>
        <a:lstStyle/>
        <a:p>
          <a:endParaRPr lang="en-US"/>
        </a:p>
      </dgm:t>
    </dgm:pt>
    <dgm:pt modelId="{5BE28646-FD13-4054-B5F1-96EB411A9C21}">
      <dgm:prSet phldrT="[Text]"/>
      <dgm:spPr/>
      <dgm:t>
        <a:bodyPr/>
        <a:lstStyle/>
        <a:p>
          <a:r>
            <a:rPr lang="en-US" dirty="0" smtClean="0"/>
            <a:t>Pricing Strategies:  June 2014    </a:t>
          </a:r>
          <a:endParaRPr lang="en-US" dirty="0"/>
        </a:p>
      </dgm:t>
    </dgm:pt>
    <dgm:pt modelId="{4A63F217-D549-45D2-B4E5-0592F6533DDF}" type="parTrans" cxnId="{C81A4938-D3A2-4C7D-AD28-7AEF4F697EE5}">
      <dgm:prSet/>
      <dgm:spPr/>
      <dgm:t>
        <a:bodyPr/>
        <a:lstStyle/>
        <a:p>
          <a:endParaRPr lang="en-US"/>
        </a:p>
      </dgm:t>
    </dgm:pt>
    <dgm:pt modelId="{03233786-0B7B-431C-BE2F-BBC75E46A7E8}" type="sibTrans" cxnId="{C81A4938-D3A2-4C7D-AD28-7AEF4F697EE5}">
      <dgm:prSet/>
      <dgm:spPr/>
      <dgm:t>
        <a:bodyPr/>
        <a:lstStyle/>
        <a:p>
          <a:endParaRPr lang="en-US"/>
        </a:p>
      </dgm:t>
    </dgm:pt>
    <dgm:pt modelId="{F5AB8F81-C320-450F-9699-F592F0E7C86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Status of Project  </a:t>
          </a:r>
          <a:endParaRPr lang="en-US" dirty="0"/>
        </a:p>
      </dgm:t>
    </dgm:pt>
    <dgm:pt modelId="{A0B3202C-255A-40FC-8303-CCB7888B0838}" type="parTrans" cxnId="{5EA2191B-9372-415E-98A5-2379FC7E47A2}">
      <dgm:prSet/>
      <dgm:spPr/>
      <dgm:t>
        <a:bodyPr/>
        <a:lstStyle/>
        <a:p>
          <a:endParaRPr lang="en-US"/>
        </a:p>
      </dgm:t>
    </dgm:pt>
    <dgm:pt modelId="{8DE90DF3-7089-4922-BE0B-CA59E3432235}" type="sibTrans" cxnId="{5EA2191B-9372-415E-98A5-2379FC7E47A2}">
      <dgm:prSet/>
      <dgm:spPr/>
      <dgm:t>
        <a:bodyPr/>
        <a:lstStyle/>
        <a:p>
          <a:endParaRPr lang="en-US"/>
        </a:p>
      </dgm:t>
    </dgm:pt>
    <dgm:pt modelId="{FD217D26-BCC2-4913-ABBC-62ED36AC2917}" type="pres">
      <dgm:prSet presAssocID="{C58F4743-298C-4676-BB30-C15029C86399}" presName="Name0" presStyleCnt="0">
        <dgm:presLayoutVars>
          <dgm:dir/>
          <dgm:resizeHandles val="exact"/>
        </dgm:presLayoutVars>
      </dgm:prSet>
      <dgm:spPr/>
    </dgm:pt>
    <dgm:pt modelId="{9BFE5951-4F10-472B-9CFC-9257E7519398}" type="pres">
      <dgm:prSet presAssocID="{DB4123DE-F003-4D14-800E-141801C9C2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10CD6-A8E8-4E62-B9D6-F61A97B2682B}" type="pres">
      <dgm:prSet presAssocID="{29BCF32E-FCCD-4FEE-8BC2-3CDED8A366A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88C79D5-1A85-4118-B606-3C9CF1BDE3AD}" type="pres">
      <dgm:prSet presAssocID="{29BCF32E-FCCD-4FEE-8BC2-3CDED8A366A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6C7C547-14A6-4152-A084-0169CCEF44A1}" type="pres">
      <dgm:prSet presAssocID="{5BE28646-FD13-4054-B5F1-96EB411A9C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64D0F-6307-460A-8B16-169E2B7C786F}" type="pres">
      <dgm:prSet presAssocID="{03233786-0B7B-431C-BE2F-BBC75E46A7E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73B3F72-5C4E-4254-ABF2-17F2E552FAAE}" type="pres">
      <dgm:prSet presAssocID="{03233786-0B7B-431C-BE2F-BBC75E46A7E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9BF0F2A-491B-494E-B5F0-83F442EB02F6}" type="pres">
      <dgm:prSet presAssocID="{F5AB8F81-C320-450F-9699-F592F0E7C8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215B6-BFF4-474F-9DF0-A5C140BF9B80}" type="presOf" srcId="{5BE28646-FD13-4054-B5F1-96EB411A9C21}" destId="{B6C7C547-14A6-4152-A084-0169CCEF44A1}" srcOrd="0" destOrd="0" presId="urn:microsoft.com/office/officeart/2005/8/layout/process1"/>
    <dgm:cxn modelId="{5EA2191B-9372-415E-98A5-2379FC7E47A2}" srcId="{C58F4743-298C-4676-BB30-C15029C86399}" destId="{F5AB8F81-C320-450F-9699-F592F0E7C86C}" srcOrd="2" destOrd="0" parTransId="{A0B3202C-255A-40FC-8303-CCB7888B0838}" sibTransId="{8DE90DF3-7089-4922-BE0B-CA59E3432235}"/>
    <dgm:cxn modelId="{C81A4938-D3A2-4C7D-AD28-7AEF4F697EE5}" srcId="{C58F4743-298C-4676-BB30-C15029C86399}" destId="{5BE28646-FD13-4054-B5F1-96EB411A9C21}" srcOrd="1" destOrd="0" parTransId="{4A63F217-D549-45D2-B4E5-0592F6533DDF}" sibTransId="{03233786-0B7B-431C-BE2F-BBC75E46A7E8}"/>
    <dgm:cxn modelId="{A332B716-44CF-4690-A1B2-C9CD69408812}" type="presOf" srcId="{03233786-0B7B-431C-BE2F-BBC75E46A7E8}" destId="{C73B3F72-5C4E-4254-ABF2-17F2E552FAAE}" srcOrd="1" destOrd="0" presId="urn:microsoft.com/office/officeart/2005/8/layout/process1"/>
    <dgm:cxn modelId="{9C0460ED-52D3-4F4B-AB38-C6C798B01BC7}" type="presOf" srcId="{C58F4743-298C-4676-BB30-C15029C86399}" destId="{FD217D26-BCC2-4913-ABBC-62ED36AC2917}" srcOrd="0" destOrd="0" presId="urn:microsoft.com/office/officeart/2005/8/layout/process1"/>
    <dgm:cxn modelId="{E22E486E-3C9C-4D15-93A4-9B2B07BB4B9C}" type="presOf" srcId="{03233786-0B7B-431C-BE2F-BBC75E46A7E8}" destId="{87264D0F-6307-460A-8B16-169E2B7C786F}" srcOrd="0" destOrd="0" presId="urn:microsoft.com/office/officeart/2005/8/layout/process1"/>
    <dgm:cxn modelId="{2A5591E3-31AD-41BD-8EED-0A1BFFD8C19B}" srcId="{C58F4743-298C-4676-BB30-C15029C86399}" destId="{DB4123DE-F003-4D14-800E-141801C9C20A}" srcOrd="0" destOrd="0" parTransId="{FF708944-F9CD-4339-A8EF-9F1F14AFFD08}" sibTransId="{29BCF32E-FCCD-4FEE-8BC2-3CDED8A366AE}"/>
    <dgm:cxn modelId="{891922BE-8231-4012-911D-87FB3823A8FB}" type="presOf" srcId="{29BCF32E-FCCD-4FEE-8BC2-3CDED8A366AE}" destId="{488C79D5-1A85-4118-B606-3C9CF1BDE3AD}" srcOrd="1" destOrd="0" presId="urn:microsoft.com/office/officeart/2005/8/layout/process1"/>
    <dgm:cxn modelId="{7186DB3F-6D02-487F-A758-12D2CD51DCD2}" type="presOf" srcId="{29BCF32E-FCCD-4FEE-8BC2-3CDED8A366AE}" destId="{62110CD6-A8E8-4E62-B9D6-F61A97B2682B}" srcOrd="0" destOrd="0" presId="urn:microsoft.com/office/officeart/2005/8/layout/process1"/>
    <dgm:cxn modelId="{E211955F-5BA5-48E7-BA90-ACC2402CD35F}" type="presOf" srcId="{DB4123DE-F003-4D14-800E-141801C9C20A}" destId="{9BFE5951-4F10-472B-9CFC-9257E7519398}" srcOrd="0" destOrd="0" presId="urn:microsoft.com/office/officeart/2005/8/layout/process1"/>
    <dgm:cxn modelId="{42301014-0816-46FC-AAE3-095AE2F41068}" type="presOf" srcId="{F5AB8F81-C320-450F-9699-F592F0E7C86C}" destId="{99BF0F2A-491B-494E-B5F0-83F442EB02F6}" srcOrd="0" destOrd="0" presId="urn:microsoft.com/office/officeart/2005/8/layout/process1"/>
    <dgm:cxn modelId="{C19003F0-A9DA-4FCF-B417-FD93A2A2A3B8}" type="presParOf" srcId="{FD217D26-BCC2-4913-ABBC-62ED36AC2917}" destId="{9BFE5951-4F10-472B-9CFC-9257E7519398}" srcOrd="0" destOrd="0" presId="urn:microsoft.com/office/officeart/2005/8/layout/process1"/>
    <dgm:cxn modelId="{7DC7747D-A582-4AE1-91DD-79F472437702}" type="presParOf" srcId="{FD217D26-BCC2-4913-ABBC-62ED36AC2917}" destId="{62110CD6-A8E8-4E62-B9D6-F61A97B2682B}" srcOrd="1" destOrd="0" presId="urn:microsoft.com/office/officeart/2005/8/layout/process1"/>
    <dgm:cxn modelId="{A42CF3BC-32BB-4D6E-8FE9-395247BB4C37}" type="presParOf" srcId="{62110CD6-A8E8-4E62-B9D6-F61A97B2682B}" destId="{488C79D5-1A85-4118-B606-3C9CF1BDE3AD}" srcOrd="0" destOrd="0" presId="urn:microsoft.com/office/officeart/2005/8/layout/process1"/>
    <dgm:cxn modelId="{D95D3610-9924-4BBD-8C47-5429E5692A15}" type="presParOf" srcId="{FD217D26-BCC2-4913-ABBC-62ED36AC2917}" destId="{B6C7C547-14A6-4152-A084-0169CCEF44A1}" srcOrd="2" destOrd="0" presId="urn:microsoft.com/office/officeart/2005/8/layout/process1"/>
    <dgm:cxn modelId="{52F53704-C2AA-4B0D-BC70-8339D23E0BD6}" type="presParOf" srcId="{FD217D26-BCC2-4913-ABBC-62ED36AC2917}" destId="{87264D0F-6307-460A-8B16-169E2B7C786F}" srcOrd="3" destOrd="0" presId="urn:microsoft.com/office/officeart/2005/8/layout/process1"/>
    <dgm:cxn modelId="{FE8236B6-B7DF-4796-88F9-0DACE3B4D514}" type="presParOf" srcId="{87264D0F-6307-460A-8B16-169E2B7C786F}" destId="{C73B3F72-5C4E-4254-ABF2-17F2E552FAAE}" srcOrd="0" destOrd="0" presId="urn:microsoft.com/office/officeart/2005/8/layout/process1"/>
    <dgm:cxn modelId="{03E4576C-F360-4E5C-B43C-36B0A1395E4F}" type="presParOf" srcId="{FD217D26-BCC2-4913-ABBC-62ED36AC2917}" destId="{99BF0F2A-491B-494E-B5F0-83F442EB02F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BD8783-4A01-410C-ACAB-9C96C27B6BC0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7A12E4-3B54-4661-9C50-9EB0DD8E3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4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 we are pleased to provide you with a final presentation of the work completed on the Value Pricing Pilot Study, including the work we completed since our last presentation in July and </a:t>
            </a:r>
            <a:r>
              <a:rPr lang="en-US" dirty="0" smtClean="0"/>
              <a:t>provide a </a:t>
            </a:r>
            <a:r>
              <a:rPr lang="en-US" dirty="0"/>
              <a:t>sense of what we believe will be the conclusions of the study and the general design of a potential demonstration project for the Board to consider.</a:t>
            </a:r>
          </a:p>
          <a:p>
            <a:endParaRPr lang="en-US" dirty="0"/>
          </a:p>
          <a:p>
            <a:r>
              <a:rPr lang="en-US" dirty="0"/>
              <a:t>Based on our work so far we believe that a mileage </a:t>
            </a:r>
            <a:r>
              <a:rPr lang="en-US" dirty="0" smtClean="0"/>
              <a:t>based user fee </a:t>
            </a:r>
            <a:r>
              <a:rPr lang="en-US" dirty="0"/>
              <a:t>demonstration project could result in significant new knowledge about how to address traffic congestion and </a:t>
            </a:r>
            <a:r>
              <a:rPr lang="en-US" dirty="0" smtClean="0"/>
              <a:t>an alternative to funding transportation improvements.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MetroPlan</a:t>
            </a:r>
            <a:r>
              <a:rPr lang="en-US" dirty="0" smtClean="0"/>
              <a:t> applied for an received funding from a Federal Highway Administration program to conduct this study.</a:t>
            </a:r>
          </a:p>
          <a:p>
            <a:endParaRPr lang="en-US" dirty="0" smtClean="0"/>
          </a:p>
          <a:p>
            <a:r>
              <a:rPr lang="en-US" dirty="0" smtClean="0"/>
              <a:t>Over the last 12 months a Steering Committee of local experts and a team of consultants have systematically identified and evaluated options for a demonstration project.</a:t>
            </a:r>
          </a:p>
          <a:p>
            <a:endParaRPr lang="en-US" dirty="0" smtClean="0"/>
          </a:p>
          <a:p>
            <a:r>
              <a:rPr lang="en-US" dirty="0" smtClean="0"/>
              <a:t>During the rest of my presentation I will take you through our process and findings.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A12E4-3B54-4661-9C50-9EB0DD8E32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28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issues of implementation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Driver behavior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through which mileage fees are phased in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Institutional issues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Pricing and rate setting policies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Factors that influence user acceptance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Solutions to privacy and evasion challenges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F51F-9907-804E-9788-58186B07BDD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59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A12E4-3B54-4661-9C50-9EB0DD8E32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35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2000"/>
            <a:ext cx="5608320" cy="41833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1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. Administration</a:t>
            </a:r>
            <a:endParaRPr lang="en-US" dirty="0">
              <a:latin typeface="CG Omeg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2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. Cost</a:t>
            </a:r>
            <a:endParaRPr lang="en-US" dirty="0">
              <a:latin typeface="CG Omeg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3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. Net revenue generation potential</a:t>
            </a:r>
            <a:endParaRPr lang="en-US" dirty="0">
              <a:latin typeface="CG Omeg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4. Hardware and software</a:t>
            </a:r>
            <a:endParaRPr lang="en-US" dirty="0">
              <a:latin typeface="CG Omeg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5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. Systemic precision</a:t>
            </a:r>
            <a:endParaRPr lang="en-US" dirty="0">
              <a:latin typeface="CG Omeg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6. Evasion potential</a:t>
            </a:r>
            <a:endParaRPr lang="en-US" dirty="0">
              <a:latin typeface="CG Omeg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7. Usefulness for phasing and partial implementation</a:t>
            </a:r>
            <a:endParaRPr lang="en-US" dirty="0">
              <a:latin typeface="CG Omeg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8. Adaptability to congestion pricing</a:t>
            </a:r>
            <a:endParaRPr lang="en-US" dirty="0">
              <a:latin typeface="CG Omeg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9. Public acceptance</a:t>
            </a:r>
            <a:endParaRPr lang="en-US" dirty="0">
              <a:latin typeface="CG Omeg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F51F-9907-804E-9788-58186B07BDD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43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A12E4-3B54-4661-9C50-9EB0DD8E32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3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A12E4-3B54-4661-9C50-9EB0DD8E32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56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A12E4-3B54-4661-9C50-9EB0DD8E325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7073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F51F-9907-804E-9788-58186B07BDD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5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 smtClean="0"/>
              <a:t>Congestion </a:t>
            </a:r>
            <a:r>
              <a:rPr lang="en-US" sz="1400" dirty="0"/>
              <a:t>is bad and it’s going to get worse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Supply-side </a:t>
            </a:r>
            <a:r>
              <a:rPr lang="en-US" sz="1400" dirty="0"/>
              <a:t>solutions provide diminishing </a:t>
            </a:r>
            <a:r>
              <a:rPr lang="en-US" sz="1400" dirty="0" smtClean="0"/>
              <a:t>returns, are increasingly expensive and decreasingly effective and </a:t>
            </a:r>
            <a:r>
              <a:rPr lang="en-US" sz="1400" dirty="0"/>
              <a:t>revenues </a:t>
            </a:r>
            <a:r>
              <a:rPr lang="en-US" sz="1400" dirty="0" smtClean="0"/>
              <a:t>to support these </a:t>
            </a:r>
            <a:r>
              <a:rPr lang="en-US" sz="1400" dirty="0" err="1" smtClean="0"/>
              <a:t>solutionsa</a:t>
            </a:r>
            <a:r>
              <a:rPr lang="en-US" sz="1400" dirty="0" smtClean="0"/>
              <a:t> are diminishing.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Demand-side solutions, includes pricing strategies, or </a:t>
            </a:r>
            <a:r>
              <a:rPr lang="en-US" sz="1400" dirty="0"/>
              <a:t>in the language of FHWA value pricing   Why</a:t>
            </a:r>
            <a:r>
              <a:rPr lang="en-US" sz="1400" dirty="0" smtClean="0"/>
              <a:t>?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Fair</a:t>
            </a:r>
            <a:r>
              <a:rPr lang="en-US" sz="1400" dirty="0"/>
              <a:t>: people pay for what they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Efficient</a:t>
            </a:r>
            <a:r>
              <a:rPr lang="en-US" sz="1400" dirty="0"/>
              <a:t>: prices ration a scarce resource and in doing so reduce congestion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Generates revenue; </a:t>
            </a:r>
            <a:r>
              <a:rPr lang="en-US" sz="1400" dirty="0"/>
              <a:t>substitute for fuel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Revenues </a:t>
            </a:r>
            <a:r>
              <a:rPr lang="en-US" sz="1400" dirty="0"/>
              <a:t>can build more supply where it makes sense, and the willingness of people to pay travel charges by time and location tells us where they want that revenue spent,</a:t>
            </a:r>
          </a:p>
          <a:p>
            <a:endParaRPr lang="en-US" sz="1400" dirty="0" smtClean="0"/>
          </a:p>
          <a:p>
            <a:r>
              <a:rPr lang="en-US" sz="1400" dirty="0" smtClean="0"/>
              <a:t>Market principles:  user pays for benefits received and “costs imposed.”</a:t>
            </a:r>
          </a:p>
          <a:p>
            <a:endParaRPr lang="en-US" sz="1400" dirty="0" smtClean="0"/>
          </a:p>
          <a:p>
            <a:r>
              <a:rPr lang="en-US" sz="1400" dirty="0" smtClean="0"/>
              <a:t>Value proposition:  safety, speed, convenience and time of travel.</a:t>
            </a:r>
            <a:endParaRPr lang="en-US" sz="1400" dirty="0"/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A12E4-3B54-4661-9C50-9EB0DD8E32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F51F-9907-804E-9788-58186B07BDD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Transportation Issues in Central Florida: A Survey of Public Opinion </a:t>
            </a:r>
            <a:r>
              <a:rPr lang="en-US" dirty="0" smtClean="0"/>
              <a:t>2013 indicated that  69% respondents support toll revenues and 55% support taxes/fees to fund transportation improvements.</a:t>
            </a:r>
          </a:p>
          <a:p>
            <a:endParaRPr lang="en-US" dirty="0"/>
          </a:p>
          <a:p>
            <a:r>
              <a:rPr lang="en-US" dirty="0" smtClean="0"/>
              <a:t>Survey of the Board indicated that 94% support the use of innovative funding strategies for transportation improvements.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A12E4-3B54-4661-9C50-9EB0DD8E32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F51F-9907-804E-9788-58186B07BDD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6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7073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F51F-9907-804E-9788-58186B07BDD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58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TDLCB </a:t>
            </a:r>
            <a:r>
              <a:rPr lang="en-US" dirty="0"/>
              <a:t>was briefed as a working group.  Members were supportive of a mileage fee that could generate additional funding.  They had the opinion that additional funding could result in more services for those who are transportation disadvantaged.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Members of the Freight Advisory Council were also briefed as a working group.  Members representing railroads felt it was important to charge large trucks a higher fee, due to the wear and tear on the roadways caused by large trucks.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However</a:t>
            </a:r>
            <a:r>
              <a:rPr lang="en-US" dirty="0"/>
              <a:t>, those representing the trucking industry were concerned that higher transportation costs would result in higher prices for consumers. 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A12E4-3B54-4661-9C50-9EB0DD8E32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1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i="1" dirty="0" smtClean="0"/>
              <a:t>We are not talking about roads—we are expanding avenues of commerce.  The purpose of a road is to connect assets to a region. Managing capacity is as old as American business and businesses succeed when they manage capacity well.</a:t>
            </a:r>
          </a:p>
          <a:p>
            <a:endParaRPr lang="en-US" sz="1400" i="1" dirty="0"/>
          </a:p>
          <a:p>
            <a:r>
              <a:rPr lang="en-US" sz="1400" i="1" dirty="0"/>
              <a:t>The Central Florida Partnership is positioning our community as a center of innovation to encourage global investments.</a:t>
            </a:r>
            <a:r>
              <a:rPr lang="en-US" sz="1400" b="1" i="1" dirty="0"/>
              <a:t>  </a:t>
            </a:r>
            <a:r>
              <a:rPr lang="en-US" sz="1400" i="1" dirty="0"/>
              <a:t>A demonstration project that showcases innovative practices and thinking to help solve the problem of declining fuel tax revenues puts Orlando in the leadership position it deserves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F51F-9907-804E-9788-58186B07BDD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F75F-D9F0-4077-AC86-CCD03B9F3E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08D-4887-449F-B19C-678704DD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F75F-D9F0-4077-AC86-CCD03B9F3E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08D-4887-449F-B19C-678704DD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F75F-D9F0-4077-AC86-CCD03B9F3E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08D-4887-449F-B19C-678704DD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7EC-5D50-D844-BC1A-7AEBB92E15EB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1F66-F82C-8743-8FC8-250194E93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5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58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0FF-9057-DF44-ABCC-E8A62D8A38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67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8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21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7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2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7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F75F-D9F0-4077-AC86-CCD03B9F3E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08D-4887-449F-B19C-678704DD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05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5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36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98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7EC-5D50-D844-BC1A-7AEBB92E15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1F66-F82C-8743-8FC8-250194E93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05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36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0FF-9057-DF44-ABCC-E8A62D8A38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31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83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9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F75F-D9F0-4077-AC86-CCD03B9F3E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08D-4887-449F-B19C-678704DD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14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24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16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5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21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64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7EC-5D50-D844-BC1A-7AEBB92E15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1F66-F82C-8743-8FC8-250194E93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2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536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8220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6798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F75F-D9F0-4077-AC86-CCD03B9F3E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08D-4887-449F-B19C-678704DD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72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49517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36550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5002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69074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9649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60816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38387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692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4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F75F-D9F0-4077-AC86-CCD03B9F3E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08D-4887-449F-B19C-678704DD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0FF-9057-DF44-ABCC-E8A62D8A38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79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54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05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07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42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625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20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457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59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D31-0F66-F54F-8B98-673E04E82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2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F75F-D9F0-4077-AC86-CCD03B9F3E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08D-4887-449F-B19C-678704DD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7EC-5D50-D844-BC1A-7AEBB92E15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1F66-F82C-8743-8FC8-250194E93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4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F75F-D9F0-4077-AC86-CCD03B9F3E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08D-4887-449F-B19C-678704DD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F75F-D9F0-4077-AC86-CCD03B9F3E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08D-4887-449F-B19C-678704DD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F75F-D9F0-4077-AC86-CCD03B9F3E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D08D-4887-449F-B19C-678704DD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6F75F-D9F0-4077-AC86-CCD03B9F3E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D08D-4887-449F-B19C-678704DD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8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2669"/>
            <a:ext cx="8229600" cy="431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777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0779" y="6352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9D247F8-FB8B-9644-B892-B260FAA4C4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0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75000"/>
        <a:buFont typeface="Courier New"/>
        <a:buChar char="o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8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2669"/>
            <a:ext cx="8229600" cy="431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777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0779" y="6352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9D247F8-FB8B-9644-B892-B260FAA4C4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75000"/>
        <a:buFont typeface="Courier New"/>
        <a:buChar char="o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76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8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2669"/>
            <a:ext cx="8229600" cy="431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777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11C09F-6422-E14A-AAFE-3B3DE5BBA1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0779" y="6352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9D247F8-FB8B-9644-B892-B260FAA4C4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2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75000"/>
        <a:buFont typeface="Courier New"/>
        <a:buChar char="o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001000" cy="162242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Trebuchet MS" pitchFamily="34" charset="0"/>
              </a:rPr>
              <a:t>Value Pricing Study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943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January </a:t>
            </a:r>
            <a:r>
              <a:rPr lang="en-US" sz="2400" dirty="0" smtClean="0">
                <a:latin typeface="Trebuchet MS" panose="020B0603020202020204" pitchFamily="34" charset="0"/>
              </a:rPr>
              <a:t>22, 2015, </a:t>
            </a:r>
            <a:r>
              <a:rPr lang="en-US" sz="2400" dirty="0" smtClean="0">
                <a:latin typeface="Trebuchet MS" panose="020B0603020202020204" pitchFamily="34" charset="0"/>
              </a:rPr>
              <a:t>MPOAC Meeting</a:t>
            </a:r>
            <a:endParaRPr lang="en-US" sz="24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79"/>
            <a:ext cx="84201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Orlando Chamber of Commerce/Central Florida Partnership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590800"/>
            <a:ext cx="7924800" cy="2552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 smtClean="0"/>
              <a:t>“The </a:t>
            </a:r>
            <a:r>
              <a:rPr lang="en-US" sz="2800" i="1" dirty="0"/>
              <a:t>concept of a mileage </a:t>
            </a:r>
            <a:r>
              <a:rPr lang="en-US" sz="2800" i="1" dirty="0" smtClean="0"/>
              <a:t>fee </a:t>
            </a:r>
            <a:r>
              <a:rPr lang="en-US" sz="2800" i="1" dirty="0"/>
              <a:t>that is priced to reduce congestion will help businesses manage their fleets and deliveries more effectively and profitably</a:t>
            </a:r>
            <a:r>
              <a:rPr lang="en-US" sz="2800" i="1" dirty="0" smtClean="0"/>
              <a:t>.”</a:t>
            </a:r>
            <a:r>
              <a:rPr lang="en-US" sz="2800" i="1" dirty="0"/>
              <a:t>  </a:t>
            </a:r>
          </a:p>
          <a:p>
            <a:pPr marL="0" indent="0" algn="r">
              <a:buNone/>
            </a:pPr>
            <a:endParaRPr lang="en-US" sz="2800" i="1" dirty="0" smtClean="0"/>
          </a:p>
          <a:p>
            <a:pPr marL="0" indent="0" algn="r">
              <a:buNone/>
            </a:pPr>
            <a:r>
              <a:rPr lang="en-US" sz="2800" i="1" dirty="0" smtClean="0"/>
              <a:t>Jacob Stuart, President, Central Florida Partnership</a:t>
            </a:r>
            <a:endParaRPr lang="en-US" sz="2800" i="1" dirty="0"/>
          </a:p>
          <a:p>
            <a:pPr marL="0" indent="0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38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244669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 1:  Flat Mileage Fee</a:t>
            </a:r>
          </a:p>
          <a:p>
            <a:pPr lvl="0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 2:  Alternate Mileage Fee (Optional)</a:t>
            </a:r>
          </a:p>
          <a:p>
            <a:pPr lvl="0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3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79"/>
            <a:ext cx="84963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Objectives  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24466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replacement of fuel tax</a:t>
            </a:r>
          </a:p>
          <a:p>
            <a:pPr lvl="0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 technology(s)</a:t>
            </a:r>
          </a:p>
          <a:p>
            <a:pPr lvl="0"/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 acceptance; value proposition</a:t>
            </a:r>
          </a:p>
          <a:p>
            <a:pPr lvl="0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Examine issues </a:t>
            </a:r>
          </a:p>
          <a:p>
            <a:pPr lvl="0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14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28124"/>
            <a:ext cx="4483100" cy="4175760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Participatory </a:t>
            </a:r>
            <a:r>
              <a:rPr lang="en-US" sz="2800" dirty="0" smtClean="0"/>
              <a:t>(volunteers)</a:t>
            </a:r>
            <a:endParaRPr lang="en-US" sz="2800" dirty="0"/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Flat fee 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Instrumented vehicles (proven technology)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Multiple jurisdictions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2667000"/>
            <a:ext cx="40767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79"/>
            <a:ext cx="84963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Tasks  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Steering Committee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 Function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Conclusion/Recommendation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757" y="3124200"/>
            <a:ext cx="3304318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79"/>
            <a:ext cx="3403600" cy="1143000"/>
          </a:xfrm>
        </p:spPr>
        <p:txBody>
          <a:bodyPr/>
          <a:lstStyle/>
          <a:p>
            <a:r>
              <a:rPr lang="en-US" dirty="0" smtClean="0"/>
              <a:t>Budget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921500"/>
              </p:ext>
            </p:extLst>
          </p:nvPr>
        </p:nvGraphicFramePr>
        <p:xfrm>
          <a:off x="304800" y="2590800"/>
          <a:ext cx="842118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2356"/>
                <a:gridCol w="15588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 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(000)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 1:  Steering Committee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 2:  Core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 3:  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 4:  Implementation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 5:  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 6:  Conclusion/Recommendation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Project 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$1,000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867400"/>
            <a:ext cx="282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Timeframe:  18 – 24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31429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FHWA:  FY 2015 Candidate Projects for Value Pricing Pilot Program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Private sector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State and local partnership</a:t>
            </a:r>
          </a:p>
          <a:p>
            <a:pPr lvl="0"/>
            <a:endParaRPr lang="en-US" b="1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79"/>
            <a:ext cx="3403600" cy="1143000"/>
          </a:xfrm>
        </p:spPr>
        <p:txBody>
          <a:bodyPr/>
          <a:lstStyle/>
          <a:p>
            <a:r>
              <a:rPr lang="en-US" dirty="0" smtClean="0"/>
              <a:t>Funding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944941"/>
              </p:ext>
            </p:extLst>
          </p:nvPr>
        </p:nvGraphicFramePr>
        <p:xfrm>
          <a:off x="304800" y="2590800"/>
          <a:ext cx="84211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2356"/>
                <a:gridCol w="15588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(000)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Federal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FDOT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MetroPlan</a:t>
                      </a:r>
                      <a:r>
                        <a:rPr lang="en-US" baseline="0" dirty="0" smtClean="0"/>
                        <a:t> Orlando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Project 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$1,000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7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8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Review Value Pricing Pilot Study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Pricing Options</a:t>
            </a:r>
          </a:p>
          <a:p>
            <a:endParaRPr lang="en-US" dirty="0" smtClean="0"/>
          </a:p>
          <a:p>
            <a:r>
              <a:rPr lang="en-US" dirty="0" smtClean="0"/>
              <a:t>Public Involvement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Propose a demonstration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46482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8305800" cy="2981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3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Pricing in Transportation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690336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Value pricing </a:t>
            </a:r>
            <a:r>
              <a:rPr lang="en-US" sz="3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(congestion pricing) uses economic incentives to change driving behavior and reduce congestion.</a:t>
            </a:r>
            <a:endParaRPr lang="en-US" sz="3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Project Team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2133600"/>
          <a:ext cx="38989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9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Steering Committee Members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1B31A"/>
                    </a:solidFill>
                  </a:tcPr>
                </a:tc>
              </a:tr>
              <a:tr h="59931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Eric Hill, Project Manager</a:t>
                      </a: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MetroPlan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Orlando</a:t>
                      </a:r>
                    </a:p>
                  </a:txBody>
                  <a:tcPr/>
                </a:tc>
              </a:tr>
              <a:tr h="40652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Gustavo Castro –TTC</a:t>
                      </a:r>
                    </a:p>
                  </a:txBody>
                  <a:tcPr/>
                </a:tc>
              </a:tr>
              <a:tr h="424517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Commissioner Robert Olszewski – MAC</a:t>
                      </a:r>
                    </a:p>
                  </a:txBody>
                  <a:tcPr/>
                </a:tc>
              </a:tr>
              <a:tr h="41368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Ian Sikonia –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BPAC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7765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Corey Quinn - M&amp;O</a:t>
                      </a:r>
                    </a:p>
                  </a:txBody>
                  <a:tcPr/>
                </a:tc>
              </a:tr>
              <a:tr h="424517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Bill Randolph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CAC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931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 Ferguson; Lorena Valencia – FDOT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276600"/>
            <a:ext cx="4077542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343400"/>
            <a:ext cx="1701800" cy="500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828800"/>
            <a:ext cx="3975100" cy="98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Value Pricing Project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020638"/>
              </p:ext>
            </p:extLst>
          </p:nvPr>
        </p:nvGraphicFramePr>
        <p:xfrm>
          <a:off x="457200" y="1905000"/>
          <a:ext cx="82296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3581400"/>
            <a:ext cx="301704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FHWA Value Pricing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Project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Supply-Side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Survey of Public Opinion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581399"/>
            <a:ext cx="29647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31 Pricing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Criteria; vetting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Modeling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Mileage Based User Fee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9372" y="3559945"/>
            <a:ext cx="24558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Public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Draft Final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2634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US" dirty="0" smtClean="0">
                <a:solidFill>
                  <a:schemeClr val="bg1"/>
                </a:solidFill>
              </a:rPr>
              <a:t>Strategies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067696"/>
              </p:ext>
            </p:extLst>
          </p:nvPr>
        </p:nvGraphicFramePr>
        <p:xfrm>
          <a:off x="533400" y="2057400"/>
          <a:ext cx="8001000" cy="418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Strategy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Travel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Revenue</a:t>
                      </a:r>
                      <a:endParaRPr lang="en-US" sz="24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Mileage</a:t>
                      </a:r>
                      <a:r>
                        <a:rPr lang="en-US" sz="2400" baseline="0" dirty="0" smtClean="0"/>
                        <a:t> Base User Fee – Fixed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+0.4 %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-0.4 %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Mileage</a:t>
                      </a:r>
                      <a:r>
                        <a:rPr lang="en-US" sz="2400" baseline="0" dirty="0" smtClean="0"/>
                        <a:t> Base User Fee – </a:t>
                      </a:r>
                      <a:r>
                        <a:rPr lang="en-US" sz="2400" dirty="0" smtClean="0"/>
                        <a:t>Variable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-14.2 %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+155.9 %</a:t>
                      </a:r>
                    </a:p>
                  </a:txBody>
                  <a:tcPr anchor="ctr"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Parking/Area Pricing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-1.2 %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+16 %</a:t>
                      </a:r>
                    </a:p>
                  </a:txBody>
                  <a:tcPr anchor="ctr"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Road Space</a:t>
                      </a:r>
                      <a:r>
                        <a:rPr lang="en-US" sz="2400" baseline="0" dirty="0" smtClean="0"/>
                        <a:t> Management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-4.8 %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+4.9 %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3810000"/>
            <a:ext cx="8001000" cy="838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Guidance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118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Equity</a:t>
            </a:r>
          </a:p>
          <a:p>
            <a:endParaRPr lang="en-US" dirty="0" smtClean="0"/>
          </a:p>
          <a:p>
            <a:r>
              <a:rPr lang="en-US" dirty="0" smtClean="0"/>
              <a:t>Weight of vehicles</a:t>
            </a:r>
          </a:p>
          <a:p>
            <a:endParaRPr lang="en-US" dirty="0" smtClean="0"/>
          </a:p>
          <a:p>
            <a:r>
              <a:rPr lang="en-US" dirty="0" smtClean="0"/>
              <a:t>Consistent with FDOT</a:t>
            </a:r>
          </a:p>
          <a:p>
            <a:endParaRPr lang="en-US" dirty="0"/>
          </a:p>
          <a:p>
            <a:r>
              <a:rPr lang="en-US" dirty="0" smtClean="0"/>
              <a:t>2015 Legislative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6162"/>
            <a:ext cx="5524500" cy="4314296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Agreed traffic </a:t>
            </a:r>
            <a:r>
              <a:rPr lang="en-US" sz="3800" dirty="0"/>
              <a:t>congestion </a:t>
            </a:r>
            <a:r>
              <a:rPr lang="en-US" sz="3800" dirty="0" smtClean="0"/>
              <a:t>is </a:t>
            </a:r>
            <a:r>
              <a:rPr lang="en-US" sz="3800" dirty="0"/>
              <a:t>a major </a:t>
            </a:r>
            <a:r>
              <a:rPr lang="en-US" sz="3800" dirty="0" smtClean="0"/>
              <a:t>problem </a:t>
            </a:r>
          </a:p>
          <a:p>
            <a:pPr marL="0" indent="0">
              <a:buNone/>
            </a:pPr>
            <a:r>
              <a:rPr lang="en-US" sz="3800" dirty="0" smtClean="0"/>
              <a:t> </a:t>
            </a:r>
            <a:r>
              <a:rPr lang="en-US" sz="3800" dirty="0"/>
              <a:t> </a:t>
            </a:r>
          </a:p>
          <a:p>
            <a:r>
              <a:rPr lang="en-US" sz="3800" dirty="0" smtClean="0"/>
              <a:t>More funding was necessary</a:t>
            </a:r>
          </a:p>
          <a:p>
            <a:pPr marL="0" indent="0">
              <a:buNone/>
            </a:pPr>
            <a:r>
              <a:rPr lang="en-US" sz="3800" dirty="0" smtClean="0"/>
              <a:t> </a:t>
            </a:r>
            <a:endParaRPr lang="en-US" sz="3800" dirty="0"/>
          </a:p>
          <a:p>
            <a:r>
              <a:rPr lang="en-US" sz="3800" dirty="0" smtClean="0"/>
              <a:t>Concern </a:t>
            </a:r>
            <a:r>
              <a:rPr lang="en-US" sz="3800" dirty="0"/>
              <a:t>about how a </a:t>
            </a:r>
            <a:r>
              <a:rPr lang="en-US" sz="3800" dirty="0" smtClean="0"/>
              <a:t>mileage fee </a:t>
            </a:r>
            <a:r>
              <a:rPr lang="en-US" sz="3800" dirty="0"/>
              <a:t>would be implemented and the technology </a:t>
            </a:r>
          </a:p>
          <a:p>
            <a:endParaRPr lang="en-US" sz="3800" dirty="0" smtClean="0"/>
          </a:p>
          <a:p>
            <a:r>
              <a:rPr lang="en-US" sz="3800" dirty="0" smtClean="0"/>
              <a:t>Intrigued about impact of a mileage fee on traffic, </a:t>
            </a:r>
            <a:r>
              <a:rPr lang="en-US" sz="3800" dirty="0"/>
              <a:t>costs and effects on their </a:t>
            </a:r>
            <a:r>
              <a:rPr lang="en-US" sz="3800" dirty="0" smtClean="0"/>
              <a:t>lives   </a:t>
            </a:r>
            <a:endParaRPr lang="en-US" sz="3800" dirty="0"/>
          </a:p>
          <a:p>
            <a:pPr marL="0" indent="0">
              <a:buNone/>
            </a:pPr>
            <a:r>
              <a:rPr lang="en-US" sz="3800" dirty="0"/>
              <a:t> 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81700" y="2156162"/>
            <a:ext cx="2945061" cy="4195897"/>
            <a:chOff x="71082" y="561702"/>
            <a:chExt cx="2747298" cy="3728226"/>
          </a:xfrm>
        </p:grpSpPr>
        <p:pic>
          <p:nvPicPr>
            <p:cNvPr id="5" name="Picture 4" descr="G:\Clients\MetroPlan VPPP\Photos\MP Focus Group Images\DSC0295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2" y="561702"/>
              <a:ext cx="2747297" cy="1558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G:\Clients\MetroPlan VPPP\Photos\MP Focus Group Images\DSC02964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2" y="2234325"/>
              <a:ext cx="2747298" cy="205560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02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l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etroPl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etroPl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929</Words>
  <Application>Microsoft Office PowerPoint</Application>
  <PresentationFormat>On-screen Show (4:3)</PresentationFormat>
  <Paragraphs>218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CG Omega</vt:lpstr>
      <vt:lpstr>Courier New</vt:lpstr>
      <vt:lpstr>Garamond</vt:lpstr>
      <vt:lpstr>Times New Roman</vt:lpstr>
      <vt:lpstr>Trebuchet MS</vt:lpstr>
      <vt:lpstr>Wingdings</vt:lpstr>
      <vt:lpstr>Wingdings 3</vt:lpstr>
      <vt:lpstr>Office Theme</vt:lpstr>
      <vt:lpstr>MetroPlan</vt:lpstr>
      <vt:lpstr>1_MetroPlan</vt:lpstr>
      <vt:lpstr>Origin</vt:lpstr>
      <vt:lpstr>2_MetroPlan</vt:lpstr>
      <vt:lpstr>Value Pricing Study</vt:lpstr>
      <vt:lpstr>Introduction</vt:lpstr>
      <vt:lpstr>PowerPoint Presentation</vt:lpstr>
      <vt:lpstr>Value Pricing in Transportation</vt:lpstr>
      <vt:lpstr>Project Team</vt:lpstr>
      <vt:lpstr>Value Pricing Project</vt:lpstr>
      <vt:lpstr>Strategies</vt:lpstr>
      <vt:lpstr>Guidance </vt:lpstr>
      <vt:lpstr>Focus Groups</vt:lpstr>
      <vt:lpstr>Orlando Chamber of Commerce/Central Florida Partnership</vt:lpstr>
      <vt:lpstr>Demonstration</vt:lpstr>
      <vt:lpstr>Objectives  </vt:lpstr>
      <vt:lpstr>Components   </vt:lpstr>
      <vt:lpstr>Tasks  </vt:lpstr>
      <vt:lpstr>Budget    </vt:lpstr>
      <vt:lpstr>Next Steps</vt:lpstr>
      <vt:lpstr>Funding    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Pricing Pilot Study:   a tool to alleviate congestion</dc:title>
  <dc:creator>ehill</dc:creator>
  <cp:lastModifiedBy>Eric Hill</cp:lastModifiedBy>
  <cp:revision>142</cp:revision>
  <cp:lastPrinted>2015-01-22T14:15:27Z</cp:lastPrinted>
  <dcterms:created xsi:type="dcterms:W3CDTF">2014-06-10T19:27:18Z</dcterms:created>
  <dcterms:modified xsi:type="dcterms:W3CDTF">2015-01-22T14:19:38Z</dcterms:modified>
</cp:coreProperties>
</file>