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776" r:id="rId2"/>
    <p:sldId id="754" r:id="rId3"/>
    <p:sldId id="764" r:id="rId4"/>
    <p:sldId id="770" r:id="rId5"/>
    <p:sldId id="763" r:id="rId6"/>
    <p:sldId id="775" r:id="rId7"/>
    <p:sldId id="747" r:id="rId8"/>
  </p:sldIdLst>
  <p:sldSz cx="8961438" cy="6721475"/>
  <p:notesSz cx="7010400" cy="9296400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564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8" userDrawn="1">
          <p15:clr>
            <a:srgbClr val="A4A3A4"/>
          </p15:clr>
        </p15:guide>
        <p15:guide id="2" pos="2232" userDrawn="1">
          <p15:clr>
            <a:srgbClr val="A4A3A4"/>
          </p15:clr>
        </p15:guide>
        <p15:guide id="3" orient="horz" pos="2928" userDrawn="1">
          <p15:clr>
            <a:srgbClr val="A4A3A4"/>
          </p15:clr>
        </p15:guide>
        <p15:guide id="4" pos="220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irby, Marjorie" initials="KM" lastIdx="4" clrIdx="0"/>
  <p:cmAuthor id="1" name="CJ Jain" initials="CJ" lastIdx="1" clrIdx="1">
    <p:extLst>
      <p:ext uri="{19B8F6BF-5375-455C-9EA6-DF929625EA0E}">
        <p15:presenceInfo xmlns:p15="http://schemas.microsoft.com/office/powerpoint/2012/main" userId="S-1-5-21-602162358-1897051121-1417001333-38550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FFE885"/>
    <a:srgbClr val="C89800"/>
    <a:srgbClr val="0099FF"/>
    <a:srgbClr val="C1F8AE"/>
    <a:srgbClr val="99CC00"/>
    <a:srgbClr val="FF6600"/>
    <a:srgbClr val="FFE0D9"/>
    <a:srgbClr val="0065CC"/>
    <a:srgbClr val="D7E4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58228" autoAdjust="0"/>
  </p:normalViewPr>
  <p:slideViewPr>
    <p:cSldViewPr snapToGrid="0" snapToObjects="1">
      <p:cViewPr varScale="1">
        <p:scale>
          <a:sx n="38" d="100"/>
          <a:sy n="38" d="100"/>
        </p:scale>
        <p:origin x="422" y="53"/>
      </p:cViewPr>
      <p:guideLst>
        <p:guide orient="horz"/>
        <p:guide pos="5644"/>
      </p:guideLst>
    </p:cSldViewPr>
  </p:slideViewPr>
  <p:outlineViewPr>
    <p:cViewPr>
      <p:scale>
        <a:sx n="33" d="100"/>
        <a:sy n="33" d="100"/>
      </p:scale>
      <p:origin x="36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66" d="100"/>
          <a:sy n="66" d="100"/>
        </p:scale>
        <p:origin x="-3222" y="-96"/>
      </p:cViewPr>
      <p:guideLst>
        <p:guide orient="horz" pos="2948"/>
        <p:guide pos="2232"/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91562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81050" y="582613"/>
            <a:ext cx="5454650" cy="4090987"/>
          </a:xfrm>
          <a:prstGeom prst="rect">
            <a:avLst/>
          </a:prstGeom>
          <a:noFill/>
          <a:ln w="9525">
            <a:solidFill>
              <a:schemeClr val="accent4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3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86835" y="4995326"/>
            <a:ext cx="6043334" cy="1231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340556" y="8927218"/>
            <a:ext cx="189613" cy="1859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>
              <a:defRPr sz="1200"/>
            </a:lvl1pPr>
          </a:lstStyle>
          <a:p>
            <a:pPr>
              <a:defRPr/>
            </a:pPr>
            <a:fld id="{3C3A632B-FBDE-46D4-BF6F-6D14421E63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128" name="doc id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6530105" y="95894"/>
            <a:ext cx="65" cy="123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>
              <a:defRPr sz="800"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0255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895350" rtl="0" eaLnBrk="0" fontAlgn="base" hangingPunct="0">
      <a:spcBef>
        <a:spcPct val="0"/>
      </a:spcBef>
      <a:spcAft>
        <a:spcPct val="0"/>
      </a:spcAft>
      <a:buClr>
        <a:schemeClr val="tx2"/>
      </a:buClr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117475" indent="-115888" algn="l" defTabSz="895350" rtl="0" eaLnBrk="0" fontAlgn="base" hangingPunct="0">
      <a:spcBef>
        <a:spcPct val="0"/>
      </a:spcBef>
      <a:spcAft>
        <a:spcPct val="0"/>
      </a:spcAft>
      <a:buClr>
        <a:schemeClr val="tx2"/>
      </a:buClr>
      <a:buSzPct val="120000"/>
      <a:buFont typeface="Arial" charset="0"/>
      <a:buChar char="▪"/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300038" indent="-180975" algn="l" defTabSz="895350" rtl="0" eaLnBrk="0" fontAlgn="base" hangingPunct="0">
      <a:spcBef>
        <a:spcPct val="0"/>
      </a:spcBef>
      <a:spcAft>
        <a:spcPct val="0"/>
      </a:spcAft>
      <a:buClr>
        <a:schemeClr val="tx2"/>
      </a:buClr>
      <a:buSzPct val="120000"/>
      <a:buFont typeface="Arial" charset="0"/>
      <a:buChar char="–"/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427038" indent="-125413" algn="l" defTabSz="895350" rtl="0" eaLnBrk="0" fontAlgn="base" hangingPunct="0">
      <a:spcBef>
        <a:spcPct val="0"/>
      </a:spcBef>
      <a:spcAft>
        <a:spcPct val="0"/>
      </a:spcAft>
      <a:buClr>
        <a:schemeClr val="tx2"/>
      </a:buClr>
      <a:buFont typeface="Arial" charset="0"/>
      <a:buChar char="▫"/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542925" indent="-114300" algn="l" defTabSz="895350" rtl="0" eaLnBrk="0" fontAlgn="base" hangingPunct="0">
      <a:spcBef>
        <a:spcPct val="0"/>
      </a:spcBef>
      <a:spcAft>
        <a:spcPct val="0"/>
      </a:spcAft>
      <a:buClr>
        <a:schemeClr val="tx2"/>
      </a:buClr>
      <a:buSzPct val="89000"/>
      <a:buFont typeface="Arial" charset="0"/>
      <a:buChar char="-"/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Building an Innovation Incubator Accountability Platform includes upfront pre incubator </a:t>
            </a:r>
          </a:p>
          <a:p>
            <a:r>
              <a:rPr lang="en-US" dirty="0" smtClean="0"/>
              <a:t>structure/guidelines  that will provide the support for successful incubation of  an idea .</a:t>
            </a:r>
          </a:p>
          <a:p>
            <a:endParaRPr lang="en-US" dirty="0"/>
          </a:p>
          <a:p>
            <a:r>
              <a:rPr lang="en-US" dirty="0" smtClean="0"/>
              <a:t>The following read only slides   delivers repetition  from previous  innovation incubators as well  as  some  thought on </a:t>
            </a:r>
            <a:r>
              <a:rPr lang="en-US" dirty="0"/>
              <a:t> </a:t>
            </a:r>
            <a:r>
              <a:rPr lang="en-US" dirty="0" smtClean="0"/>
              <a:t>shifting leadership behavior to strengthen  the challenge for innovation at FDOT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5249C-900A-4B53-AA53-B7EBEB72B65A}" type="slidenum">
              <a:rPr lang="en-US" smtClean="0"/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7988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15249C-900A-4B53-AA53-B7EBEB72B65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600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5.jpeg"/><Relationship Id="rId2" Type="http://schemas.openxmlformats.org/officeDocument/2006/relationships/tags" Target="../tags/tag19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oleObject" Target="../embeddings/oleObject3.bin"/><Relationship Id="rId9" Type="http://schemas.openxmlformats.org/officeDocument/2006/relationships/image" Target="../media/image7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5.jpeg"/><Relationship Id="rId2" Type="http://schemas.openxmlformats.org/officeDocument/2006/relationships/tags" Target="../tags/tag20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6.png"/><Relationship Id="rId5" Type="http://schemas.openxmlformats.org/officeDocument/2006/relationships/image" Target="../media/image3.emf"/><Relationship Id="rId4" Type="http://schemas.openxmlformats.org/officeDocument/2006/relationships/oleObject" Target="../embeddings/oleObject4.bin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66630011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01"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0" name="Picture 9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McK Title Elements" hidden="1"/>
          <p:cNvGrpSpPr/>
          <p:nvPr userDrawn="1"/>
        </p:nvGrpSpPr>
        <p:grpSpPr>
          <a:xfrm>
            <a:off x="153986" y="5307469"/>
            <a:ext cx="3351211" cy="1304925"/>
            <a:chOff x="153988" y="5307469"/>
            <a:chExt cx="3351211" cy="1304925"/>
          </a:xfrm>
        </p:grpSpPr>
        <p:sp>
          <p:nvSpPr>
            <p:cNvPr id="9" name="McK Document type"/>
            <p:cNvSpPr txBox="1">
              <a:spLocks noChangeArrowheads="1"/>
            </p:cNvSpPr>
            <p:nvPr/>
          </p:nvSpPr>
          <p:spPr bwMode="ltGray">
            <a:xfrm>
              <a:off x="153988" y="5307469"/>
              <a:ext cx="3351211" cy="2159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defRPr/>
              </a:pPr>
              <a:r>
                <a:rPr lang="en-US" sz="1400" baseline="0" noProof="0" dirty="0" smtClean="0">
                  <a:solidFill>
                    <a:schemeClr val="bg1"/>
                  </a:solidFill>
                  <a:latin typeface="+mn-lt"/>
                </a:rPr>
                <a:t>Document type</a:t>
              </a:r>
            </a:p>
          </p:txBody>
        </p:sp>
        <p:sp>
          <p:nvSpPr>
            <p:cNvPr id="10" name="McK Date"/>
            <p:cNvSpPr txBox="1">
              <a:spLocks noChangeArrowheads="1"/>
            </p:cNvSpPr>
            <p:nvPr/>
          </p:nvSpPr>
          <p:spPr bwMode="ltGray">
            <a:xfrm>
              <a:off x="153989" y="5575757"/>
              <a:ext cx="3351210" cy="2159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defRPr/>
              </a:pPr>
              <a:r>
                <a:rPr lang="en-US" sz="1400" baseline="0" noProof="0" dirty="0" smtClean="0">
                  <a:solidFill>
                    <a:schemeClr val="bg1"/>
                  </a:solidFill>
                  <a:latin typeface="+mn-lt"/>
                </a:rPr>
                <a:t>Date</a:t>
              </a:r>
            </a:p>
          </p:txBody>
        </p:sp>
        <p:sp>
          <p:nvSpPr>
            <p:cNvPr id="11" name="McK Disclaimer"/>
            <p:cNvSpPr>
              <a:spLocks noChangeArrowheads="1"/>
            </p:cNvSpPr>
            <p:nvPr/>
          </p:nvSpPr>
          <p:spPr bwMode="ltGray">
            <a:xfrm>
              <a:off x="153989" y="6488569"/>
              <a:ext cx="2097088" cy="1238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/>
            <a:p>
              <a:pPr algn="l" defTabSz="804863" eaLnBrk="0" hangingPunct="0"/>
              <a:r>
                <a:rPr lang="en-US" sz="800" baseline="0" noProof="0" dirty="0">
                  <a:solidFill>
                    <a:schemeClr val="bg1"/>
                  </a:solidFill>
                  <a:latin typeface="+mn-lt"/>
                </a:rPr>
                <a:t>CONFIDENTIAL AND </a:t>
              </a:r>
              <a:r>
                <a:rPr lang="en-US" sz="800" baseline="0" noProof="0" dirty="0" smtClean="0">
                  <a:solidFill>
                    <a:schemeClr val="bg1"/>
                  </a:solidFill>
                  <a:latin typeface="+mn-lt"/>
                </a:rPr>
                <a:t>PROPRIETARY</a:t>
              </a:r>
              <a:endParaRPr lang="en-US" sz="800" baseline="0" noProof="0" dirty="0">
                <a:solidFill>
                  <a:schemeClr val="bg1"/>
                </a:solidFill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803197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9062" y="230188"/>
            <a:ext cx="8618537" cy="301621"/>
          </a:xfrm>
        </p:spPr>
        <p:txBody>
          <a:bodyPr/>
          <a:lstStyle>
            <a:lvl1pPr>
              <a:defRPr sz="196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6317" y="2519678"/>
            <a:ext cx="4302125" cy="123110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48073" y="567356"/>
            <a:ext cx="7740131" cy="1066968"/>
          </a:xfrm>
        </p:spPr>
        <p:txBody>
          <a:bodyPr>
            <a:noAutofit/>
          </a:bodyPr>
          <a:lstStyle>
            <a:lvl1pPr marL="0" indent="0">
              <a:buNone/>
              <a:defRPr sz="4704" b="1"/>
            </a:lvl1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3182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48072" y="6229812"/>
            <a:ext cx="2091002" cy="357856"/>
          </a:xfrm>
          <a:prstGeom prst="rect">
            <a:avLst/>
          </a:prstGeom>
        </p:spPr>
        <p:txBody>
          <a:bodyPr/>
          <a:lstStyle/>
          <a:p>
            <a:fld id="{3F559FD0-3675-4984-A8B6-F3A4181A2FC4}" type="datetime1">
              <a:rPr lang="en-US" smtClean="0"/>
              <a:t>4/1/2015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61825" y="6229812"/>
            <a:ext cx="2837789" cy="357856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22364" y="6229812"/>
            <a:ext cx="2091002" cy="357856"/>
          </a:xfrm>
          <a:prstGeom prst="rect">
            <a:avLst/>
          </a:prstGeom>
        </p:spPr>
        <p:txBody>
          <a:bodyPr/>
          <a:lstStyle/>
          <a:p>
            <a:fld id="{66AADED6-A726-44B0-BC45-E3E4DA852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0125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2108" y="2088014"/>
            <a:ext cx="7617222" cy="2923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4216" y="3808836"/>
            <a:ext cx="6273007" cy="24622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48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9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44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9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40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883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3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84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48072" y="6229812"/>
            <a:ext cx="2091002" cy="357856"/>
          </a:xfrm>
          <a:prstGeom prst="rect">
            <a:avLst/>
          </a:prstGeom>
        </p:spPr>
        <p:txBody>
          <a:bodyPr/>
          <a:lstStyle/>
          <a:p>
            <a:fld id="{0B729FF5-EFCB-4B2C-BE95-833827BA7966}" type="datetime1">
              <a:rPr lang="en-US" smtClean="0"/>
              <a:t>4/1/2015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61825" y="6229812"/>
            <a:ext cx="2837789" cy="357856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22364" y="6229812"/>
            <a:ext cx="2091002" cy="357856"/>
          </a:xfrm>
          <a:prstGeom prst="rect">
            <a:avLst/>
          </a:prstGeom>
        </p:spPr>
        <p:txBody>
          <a:bodyPr/>
          <a:lstStyle/>
          <a:p>
            <a:fld id="{66AADED6-A726-44B0-BC45-E3E4DA852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797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cK 2. Slide Title"/>
          <p:cNvSpPr>
            <a:spLocks noGrp="1" noChangeArrowheads="1"/>
          </p:cNvSpPr>
          <p:nvPr>
            <p:ph type="title"/>
          </p:nvPr>
        </p:nvSpPr>
        <p:spPr bwMode="gray">
          <a:xfrm>
            <a:off x="119063" y="230188"/>
            <a:ext cx="8618537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baseline="0">
                <a:latin typeface="+mj-lt"/>
                <a:ea typeface="+mj-ea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297584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276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568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8717"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0" name="Picture 1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" name="Picture 3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22" y="321361"/>
            <a:ext cx="2208668" cy="1104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16" descr="C:\Users\Krishnakumar Krish\Desktop\DO NOT DELETE\2014\June\03\logo.jpg"/>
          <p:cNvPicPr>
            <a:picLocks noChangeAspect="1" noChangeArrowheads="1"/>
          </p:cNvPicPr>
          <p:nvPr userDrawn="1"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416"/>
          <a:stretch/>
        </p:blipFill>
        <p:spPr bwMode="auto">
          <a:xfrm>
            <a:off x="2363715" y="290513"/>
            <a:ext cx="2468561" cy="1056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" name="Group 3"/>
          <p:cNvGrpSpPr/>
          <p:nvPr userDrawn="1"/>
        </p:nvGrpSpPr>
        <p:grpSpPr bwMode="ltGray">
          <a:xfrm>
            <a:off x="3174" y="1518132"/>
            <a:ext cx="8958264" cy="5203343"/>
            <a:chOff x="3174" y="1518132"/>
            <a:chExt cx="8958264" cy="5203343"/>
          </a:xfrm>
        </p:grpSpPr>
        <p:pic>
          <p:nvPicPr>
            <p:cNvPr id="23" name="Picture 38"/>
            <p:cNvPicPr>
              <a:picLocks noChangeAspect="1" noChangeArrowheads="1"/>
            </p:cNvPicPr>
            <p:nvPr userDrawn="1"/>
          </p:nvPicPr>
          <p:blipFill rotWithShape="1">
            <a:blip r:embed="rId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46153"/>
            <a:stretch/>
          </p:blipFill>
          <p:spPr bwMode="ltGray">
            <a:xfrm>
              <a:off x="3174" y="1518132"/>
              <a:ext cx="8958264" cy="27345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4" name="Picture 38"/>
            <p:cNvPicPr>
              <a:picLocks noChangeAspect="1" noChangeArrowheads="1"/>
            </p:cNvPicPr>
            <p:nvPr userDrawn="1"/>
          </p:nvPicPr>
          <p:blipFill rotWithShape="1">
            <a:blip r:embed="rId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t="45818" b="46153"/>
            <a:stretch/>
          </p:blipFill>
          <p:spPr bwMode="ltGray">
            <a:xfrm>
              <a:off x="3174" y="3953933"/>
              <a:ext cx="8958264" cy="27675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3" name="McK Title Elements" hidden="1"/>
          <p:cNvGrpSpPr/>
          <p:nvPr userDrawn="1"/>
        </p:nvGrpSpPr>
        <p:grpSpPr bwMode="auto">
          <a:xfrm>
            <a:off x="153986" y="5307469"/>
            <a:ext cx="3351211" cy="1304925"/>
            <a:chOff x="153988" y="5307469"/>
            <a:chExt cx="3351211" cy="1304925"/>
          </a:xfrm>
        </p:grpSpPr>
        <p:sp>
          <p:nvSpPr>
            <p:cNvPr id="9" name="McK Document type"/>
            <p:cNvSpPr txBox="1">
              <a:spLocks noChangeArrowheads="1"/>
            </p:cNvSpPr>
            <p:nvPr/>
          </p:nvSpPr>
          <p:spPr bwMode="auto">
            <a:xfrm>
              <a:off x="153988" y="5307469"/>
              <a:ext cx="3351211" cy="2159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defRPr/>
              </a:pPr>
              <a:r>
                <a:rPr lang="en-US" sz="1400" baseline="0" noProof="0" dirty="0" smtClean="0">
                  <a:solidFill>
                    <a:schemeClr val="bg1"/>
                  </a:solidFill>
                  <a:latin typeface="+mn-lt"/>
                </a:rPr>
                <a:t>Document type</a:t>
              </a:r>
            </a:p>
          </p:txBody>
        </p:sp>
        <p:sp>
          <p:nvSpPr>
            <p:cNvPr id="10" name="McK Date"/>
            <p:cNvSpPr txBox="1">
              <a:spLocks noChangeArrowheads="1"/>
            </p:cNvSpPr>
            <p:nvPr/>
          </p:nvSpPr>
          <p:spPr bwMode="auto">
            <a:xfrm>
              <a:off x="153989" y="5575757"/>
              <a:ext cx="3351210" cy="2159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defRPr/>
              </a:pPr>
              <a:r>
                <a:rPr lang="en-US" sz="1400" baseline="0" noProof="0" dirty="0" smtClean="0">
                  <a:solidFill>
                    <a:schemeClr val="bg1"/>
                  </a:solidFill>
                  <a:latin typeface="+mn-lt"/>
                </a:rPr>
                <a:t>Date</a:t>
              </a:r>
            </a:p>
          </p:txBody>
        </p:sp>
        <p:sp>
          <p:nvSpPr>
            <p:cNvPr id="11" name="McK Disclaimer"/>
            <p:cNvSpPr>
              <a:spLocks noChangeArrowheads="1"/>
            </p:cNvSpPr>
            <p:nvPr/>
          </p:nvSpPr>
          <p:spPr bwMode="auto">
            <a:xfrm>
              <a:off x="153989" y="6488569"/>
              <a:ext cx="2097088" cy="1238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/>
            <a:p>
              <a:pPr algn="l" defTabSz="804863" eaLnBrk="0" hangingPunct="0"/>
              <a:r>
                <a:rPr lang="en-US" sz="800" baseline="0" noProof="0" dirty="0">
                  <a:solidFill>
                    <a:schemeClr val="bg1"/>
                  </a:solidFill>
                  <a:latin typeface="+mn-lt"/>
                </a:rPr>
                <a:t>CONFIDENTIAL AND </a:t>
              </a:r>
              <a:r>
                <a:rPr lang="en-US" sz="800" baseline="0" noProof="0" dirty="0" smtClean="0">
                  <a:solidFill>
                    <a:schemeClr val="bg1"/>
                  </a:solidFill>
                  <a:latin typeface="+mn-lt"/>
                </a:rPr>
                <a:t>PROPRIETARY</a:t>
              </a:r>
              <a:endParaRPr lang="en-US" sz="800" baseline="0" noProof="0" dirty="0">
                <a:solidFill>
                  <a:schemeClr val="bg1"/>
                </a:solidFill>
                <a:latin typeface="+mn-lt"/>
              </a:endParaRPr>
            </a:p>
          </p:txBody>
        </p:sp>
      </p:grpSp>
      <p:sp>
        <p:nvSpPr>
          <p:cNvPr id="13314" name="Rectangle 1026"/>
          <p:cNvSpPr>
            <a:spLocks noGrp="1" noChangeArrowheads="1"/>
          </p:cNvSpPr>
          <p:nvPr userDrawn="1">
            <p:ph type="ctrTitle"/>
          </p:nvPr>
        </p:nvSpPr>
        <p:spPr bwMode="auto">
          <a:xfrm>
            <a:off x="153986" y="3200400"/>
            <a:ext cx="5744370" cy="430887"/>
          </a:xfrm>
          <a:prstGeom prst="rect">
            <a:avLst/>
          </a:prstGeom>
        </p:spPr>
        <p:txBody>
          <a:bodyPr wrap="square">
            <a:spAutoFit/>
          </a:bodyPr>
          <a:lstStyle>
            <a:lvl1pPr algn="l">
              <a:defRPr sz="2800" b="0" baseline="0">
                <a:solidFill>
                  <a:schemeClr val="bg1"/>
                </a:solidFill>
                <a:latin typeface="+mj-lt"/>
                <a:ea typeface="+mj-ea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13315" name="Rectangle 1027"/>
          <p:cNvSpPr>
            <a:spLocks noGrp="1" noChangeArrowheads="1"/>
          </p:cNvSpPr>
          <p:nvPr userDrawn="1">
            <p:ph type="subTitle" idx="1"/>
          </p:nvPr>
        </p:nvSpPr>
        <p:spPr bwMode="auto">
          <a:xfrm>
            <a:off x="153986" y="4361656"/>
            <a:ext cx="3808413" cy="215444"/>
          </a:xfrm>
        </p:spPr>
        <p:txBody>
          <a:bodyPr wrap="square">
            <a:spAutoFit/>
          </a:bodyPr>
          <a:lstStyle>
            <a:lvl1pPr algn="l">
              <a:defRPr sz="1400" baseline="0">
                <a:solidFill>
                  <a:schemeClr val="bg1"/>
                </a:solidFill>
                <a:latin typeface="+mj-lt"/>
                <a:ea typeface="+mj-ea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US" noProof="0" dirty="0" smtClean="0"/>
          </a:p>
        </p:txBody>
      </p:sp>
      <p:pic>
        <p:nvPicPr>
          <p:cNvPr id="15432" name="Picture 72"/>
          <p:cNvPicPr>
            <a:picLocks noChangeAspect="1" noChangeArrowheads="1"/>
          </p:cNvPicPr>
          <p:nvPr userDrawn="1"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547"/>
          <a:stretch/>
        </p:blipFill>
        <p:spPr bwMode="ltGray">
          <a:xfrm>
            <a:off x="2832101" y="4577100"/>
            <a:ext cx="6129338" cy="2144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10721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Slide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2019"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0" name="Picture 2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398" name="Picture 38"/>
          <p:cNvPicPr>
            <a:picLocks noChangeAspect="1" noChangeArrowheads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74" y="1651136"/>
            <a:ext cx="8958264" cy="5078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16" descr="C:\Users\Krishnakumar Krish\Desktop\DO NOT DELETE\2014\June\03\logo.jpg"/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6" y="382948"/>
            <a:ext cx="4606925" cy="1056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McK Title Elements" hidden="1"/>
          <p:cNvGrpSpPr/>
          <p:nvPr userDrawn="1"/>
        </p:nvGrpSpPr>
        <p:grpSpPr>
          <a:xfrm>
            <a:off x="153986" y="5307469"/>
            <a:ext cx="3351211" cy="1304925"/>
            <a:chOff x="153988" y="5307469"/>
            <a:chExt cx="3351211" cy="1304925"/>
          </a:xfrm>
        </p:grpSpPr>
        <p:sp>
          <p:nvSpPr>
            <p:cNvPr id="9" name="McK Document type"/>
            <p:cNvSpPr txBox="1">
              <a:spLocks noChangeArrowheads="1"/>
            </p:cNvSpPr>
            <p:nvPr/>
          </p:nvSpPr>
          <p:spPr bwMode="ltGray">
            <a:xfrm>
              <a:off x="153988" y="5307469"/>
              <a:ext cx="3351211" cy="2159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defRPr/>
              </a:pPr>
              <a:r>
                <a:rPr lang="en-US" sz="1400" baseline="0" noProof="0" dirty="0" smtClean="0">
                  <a:solidFill>
                    <a:schemeClr val="bg1"/>
                  </a:solidFill>
                  <a:latin typeface="+mn-lt"/>
                </a:rPr>
                <a:t>Document type</a:t>
              </a:r>
            </a:p>
          </p:txBody>
        </p:sp>
        <p:sp>
          <p:nvSpPr>
            <p:cNvPr id="10" name="McK Date"/>
            <p:cNvSpPr txBox="1">
              <a:spLocks noChangeArrowheads="1"/>
            </p:cNvSpPr>
            <p:nvPr/>
          </p:nvSpPr>
          <p:spPr bwMode="ltGray">
            <a:xfrm>
              <a:off x="153989" y="5575757"/>
              <a:ext cx="3351210" cy="2159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defRPr/>
              </a:pPr>
              <a:r>
                <a:rPr lang="en-US" sz="1400" baseline="0" noProof="0" dirty="0" smtClean="0">
                  <a:solidFill>
                    <a:schemeClr val="bg1"/>
                  </a:solidFill>
                  <a:latin typeface="+mn-lt"/>
                </a:rPr>
                <a:t>Date</a:t>
              </a:r>
            </a:p>
          </p:txBody>
        </p:sp>
        <p:sp>
          <p:nvSpPr>
            <p:cNvPr id="11" name="McK Disclaimer"/>
            <p:cNvSpPr>
              <a:spLocks noChangeArrowheads="1"/>
            </p:cNvSpPr>
            <p:nvPr/>
          </p:nvSpPr>
          <p:spPr bwMode="ltGray">
            <a:xfrm>
              <a:off x="153989" y="6488569"/>
              <a:ext cx="2097088" cy="1238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/>
            <a:p>
              <a:pPr algn="l" defTabSz="804863" eaLnBrk="0" hangingPunct="0"/>
              <a:r>
                <a:rPr lang="en-US" sz="800" baseline="0" noProof="0" dirty="0">
                  <a:solidFill>
                    <a:schemeClr val="bg1"/>
                  </a:solidFill>
                  <a:latin typeface="+mn-lt"/>
                </a:rPr>
                <a:t>CONFIDENTIAL AND </a:t>
              </a:r>
              <a:r>
                <a:rPr lang="en-US" sz="800" baseline="0" noProof="0" dirty="0" smtClean="0">
                  <a:solidFill>
                    <a:schemeClr val="bg1"/>
                  </a:solidFill>
                  <a:latin typeface="+mn-lt"/>
                </a:rPr>
                <a:t>PROPRIETARY</a:t>
              </a:r>
              <a:endParaRPr lang="en-US" sz="800" baseline="0" noProof="0" dirty="0">
                <a:solidFill>
                  <a:schemeClr val="bg1"/>
                </a:solidFill>
                <a:latin typeface="+mn-lt"/>
              </a:endParaRPr>
            </a:p>
          </p:txBody>
        </p:sp>
      </p:grpSp>
      <p:sp>
        <p:nvSpPr>
          <p:cNvPr id="13314" name="Rectangle 1026"/>
          <p:cNvSpPr>
            <a:spLocks noGrp="1" noChangeArrowheads="1"/>
          </p:cNvSpPr>
          <p:nvPr userDrawn="1">
            <p:ph type="ctrTitle"/>
          </p:nvPr>
        </p:nvSpPr>
        <p:spPr bwMode="ltGray">
          <a:xfrm>
            <a:off x="153986" y="3200400"/>
            <a:ext cx="5744370" cy="430887"/>
          </a:xfrm>
          <a:prstGeom prst="rect">
            <a:avLst/>
          </a:prstGeom>
        </p:spPr>
        <p:txBody>
          <a:bodyPr wrap="square">
            <a:spAutoFit/>
          </a:bodyPr>
          <a:lstStyle>
            <a:lvl1pPr algn="l">
              <a:defRPr sz="2800" b="0" baseline="0">
                <a:solidFill>
                  <a:schemeClr val="bg1"/>
                </a:solidFill>
                <a:latin typeface="+mj-lt"/>
                <a:ea typeface="+mj-ea"/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13315" name="Rectangle 1027"/>
          <p:cNvSpPr>
            <a:spLocks noGrp="1" noChangeArrowheads="1"/>
          </p:cNvSpPr>
          <p:nvPr userDrawn="1">
            <p:ph type="subTitle" idx="1"/>
          </p:nvPr>
        </p:nvSpPr>
        <p:spPr bwMode="ltGray">
          <a:xfrm>
            <a:off x="153986" y="4361656"/>
            <a:ext cx="3808413" cy="215444"/>
          </a:xfrm>
        </p:spPr>
        <p:txBody>
          <a:bodyPr wrap="square">
            <a:spAutoFit/>
          </a:bodyPr>
          <a:lstStyle>
            <a:lvl1pPr algn="l">
              <a:defRPr sz="1400" baseline="0">
                <a:solidFill>
                  <a:schemeClr val="bg1"/>
                </a:solidFill>
                <a:latin typeface="+mj-lt"/>
                <a:ea typeface="+mj-ea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US" noProof="0" dirty="0" smtClean="0"/>
          </a:p>
        </p:txBody>
      </p:sp>
      <p:sp>
        <p:nvSpPr>
          <p:cNvPr id="13" name="Rectangle 4"/>
          <p:cNvSpPr txBox="1"/>
          <p:nvPr userDrawn="1"/>
        </p:nvSpPr>
        <p:spPr>
          <a:xfrm>
            <a:off x="58736" y="52720"/>
            <a:ext cx="1354538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lvl="1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lvl="2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lvl="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lvl="4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en-US" sz="1000" b="1" dirty="0" smtClean="0"/>
              <a:t>PRELIMINARY DRAFT</a:t>
            </a:r>
            <a:endParaRPr lang="en-US" sz="1000" b="1" dirty="0"/>
          </a:p>
        </p:txBody>
      </p:sp>
      <p:sp>
        <p:nvSpPr>
          <p:cNvPr id="17" name="Rectangle 4"/>
          <p:cNvSpPr txBox="1"/>
          <p:nvPr userDrawn="1"/>
        </p:nvSpPr>
        <p:spPr>
          <a:xfrm>
            <a:off x="5471319" y="44895"/>
            <a:ext cx="3440044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lvl="1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lvl="2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lvl="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lvl="4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r>
              <a:rPr lang="en-US" sz="1000" b="1" dirty="0" smtClean="0"/>
              <a:t>PRE-DECISIONAL - PROPRIETARY AND CONFIDENTIAL</a:t>
            </a:r>
            <a:endParaRPr lang="en-US" sz="1000" b="1" dirty="0"/>
          </a:p>
        </p:txBody>
      </p:sp>
    </p:spTree>
    <p:extLst>
      <p:ext uri="{BB962C8B-B14F-4D97-AF65-F5344CB8AC3E}">
        <p14:creationId xmlns:p14="http://schemas.microsoft.com/office/powerpoint/2010/main" val="35372363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6317" y="2519678"/>
            <a:ext cx="4302125" cy="1231106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509897" y="6180023"/>
            <a:ext cx="2091002" cy="466769"/>
          </a:xfrm>
          <a:prstGeom prst="rect">
            <a:avLst/>
          </a:prstGeom>
        </p:spPr>
        <p:txBody>
          <a:bodyPr/>
          <a:lstStyle>
            <a:extLst/>
          </a:lstStyle>
          <a:p>
            <a:fld id="{1998E9EE-A533-471E-804A-FF8E24DC5E81}" type="datetime1">
              <a:rPr lang="en-US" smtClean="0"/>
              <a:pPr/>
              <a:t>4/1/2015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00899" y="6180023"/>
            <a:ext cx="2837789" cy="466769"/>
          </a:xfrm>
          <a:prstGeom prst="rect">
            <a:avLst/>
          </a:prstGeo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41675" y="6180023"/>
            <a:ext cx="448072" cy="466769"/>
          </a:xfrm>
          <a:prstGeom prst="rect">
            <a:avLst/>
          </a:prstGeom>
        </p:spPr>
        <p:txBody>
          <a:bodyPr/>
          <a:lstStyle>
            <a:extLst/>
          </a:lstStyle>
          <a:p>
            <a:fld id="{69F93396-6DF9-4781-8CD2-81E75C0B08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415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9062" y="230188"/>
            <a:ext cx="8618537" cy="301621"/>
          </a:xfrm>
        </p:spPr>
        <p:txBody>
          <a:bodyPr/>
          <a:lstStyle>
            <a:lvl1pPr>
              <a:defRPr sz="196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6317" y="2519678"/>
            <a:ext cx="4302125" cy="123110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48073" y="567356"/>
            <a:ext cx="7740131" cy="1066968"/>
          </a:xfrm>
        </p:spPr>
        <p:txBody>
          <a:bodyPr>
            <a:noAutofit/>
          </a:bodyPr>
          <a:lstStyle>
            <a:lvl1pPr marL="0" indent="0">
              <a:buNone/>
              <a:defRPr sz="4704" b="1"/>
            </a:lvl1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3851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9062" y="230188"/>
            <a:ext cx="8618537" cy="301621"/>
          </a:xfrm>
        </p:spPr>
        <p:txBody>
          <a:bodyPr/>
          <a:lstStyle>
            <a:lvl1pPr>
              <a:defRPr sz="196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6317" y="2519678"/>
            <a:ext cx="4302125" cy="123110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48073" y="567356"/>
            <a:ext cx="7740131" cy="1066968"/>
          </a:xfrm>
        </p:spPr>
        <p:txBody>
          <a:bodyPr>
            <a:noAutofit/>
          </a:bodyPr>
          <a:lstStyle>
            <a:lvl1pPr marL="0" indent="0">
              <a:buNone/>
              <a:defRPr sz="4704" b="1"/>
            </a:lvl1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8711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tags" Target="../tags/tag5.xml"/><Relationship Id="rId26" Type="http://schemas.openxmlformats.org/officeDocument/2006/relationships/tags" Target="../tags/tag13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8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4.xml"/><Relationship Id="rId25" Type="http://schemas.openxmlformats.org/officeDocument/2006/relationships/tags" Target="../tags/tag12.xml"/><Relationship Id="rId3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3.xml"/><Relationship Id="rId20" Type="http://schemas.openxmlformats.org/officeDocument/2006/relationships/tags" Target="../tags/tag7.xml"/><Relationship Id="rId29" Type="http://schemas.openxmlformats.org/officeDocument/2006/relationships/tags" Target="../tags/tag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11.xml"/><Relationship Id="rId32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2.xml"/><Relationship Id="rId23" Type="http://schemas.openxmlformats.org/officeDocument/2006/relationships/tags" Target="../tags/tag10.xml"/><Relationship Id="rId28" Type="http://schemas.openxmlformats.org/officeDocument/2006/relationships/tags" Target="../tags/tag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6.xml"/><Relationship Id="rId31" Type="http://schemas.openxmlformats.org/officeDocument/2006/relationships/oleObject" Target="../embeddings/oleObject1.bin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Relationship Id="rId22" Type="http://schemas.openxmlformats.org/officeDocument/2006/relationships/tags" Target="../tags/tag9.xml"/><Relationship Id="rId27" Type="http://schemas.openxmlformats.org/officeDocument/2006/relationships/tags" Target="../tags/tag14.xml"/><Relationship Id="rId30" Type="http://schemas.openxmlformats.org/officeDocument/2006/relationships/tags" Target="../tags/tag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15"/>
            </p:custDataLst>
            <p:extLst>
              <p:ext uri="{D42A27DB-BD31-4B8C-83A1-F6EECF244321}">
                <p14:modId xmlns:p14="http://schemas.microsoft.com/office/powerpoint/2010/main" val="2697374805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1641" name="think-cell Slide" r:id="rId31" imgW="360" imgH="360" progId="">
                  <p:embed/>
                </p:oleObj>
              </mc:Choice>
              <mc:Fallback>
                <p:oleObj name="think-cell Slide" r:id="rId31" imgW="360" imgH="360" progId="">
                  <p:embed/>
                  <p:pic>
                    <p:nvPicPr>
                      <p:cNvPr id="0" name="Picture 12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6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96317" y="2519678"/>
            <a:ext cx="43021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smtClean="0"/>
              <a:t>Text</a:t>
            </a:r>
            <a:endParaRPr lang="en-US" noProof="0" dirty="0"/>
          </a:p>
        </p:txBody>
      </p:sp>
      <p:sp>
        <p:nvSpPr>
          <p:cNvPr id="19" name="Title Placeholder 2"/>
          <p:cNvSpPr>
            <a:spLocks noGrp="1" noChangeArrowheads="1"/>
          </p:cNvSpPr>
          <p:nvPr>
            <p:ph type="title"/>
          </p:nvPr>
        </p:nvSpPr>
        <p:spPr bwMode="auto">
          <a:xfrm>
            <a:off x="119062" y="230188"/>
            <a:ext cx="8618537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0" name="McK 1. On-page tracker" hidden="1"/>
          <p:cNvSpPr>
            <a:spLocks noChangeArrowheads="1"/>
          </p:cNvSpPr>
          <p:nvPr/>
        </p:nvSpPr>
        <p:spPr bwMode="auto">
          <a:xfrm>
            <a:off x="119062" y="17463"/>
            <a:ext cx="859210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400" baseline="0" noProof="0" dirty="0">
                <a:solidFill>
                  <a:srgbClr val="808080"/>
                </a:solidFill>
                <a:latin typeface="+mn-lt"/>
                <a:ea typeface="+mj-ea"/>
              </a:rPr>
              <a:t>TRACKER</a:t>
            </a:r>
          </a:p>
        </p:txBody>
      </p:sp>
      <p:sp>
        <p:nvSpPr>
          <p:cNvPr id="11" name="McK 3. Unit of measure" hidden="1"/>
          <p:cNvSpPr txBox="1">
            <a:spLocks noChangeArrowheads="1"/>
          </p:cNvSpPr>
          <p:nvPr/>
        </p:nvSpPr>
        <p:spPr bwMode="auto">
          <a:xfrm>
            <a:off x="119062" y="531813"/>
            <a:ext cx="8618537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Arial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Arial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2494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7066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1638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621088" defTabSz="89535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sz="1600" baseline="0" noProof="0" dirty="0" smtClean="0">
                <a:solidFill>
                  <a:srgbClr val="808080"/>
                </a:solidFill>
                <a:latin typeface="+mn-lt"/>
              </a:rPr>
              <a:t>Unit of measure</a:t>
            </a:r>
          </a:p>
        </p:txBody>
      </p:sp>
      <p:grpSp>
        <p:nvGrpSpPr>
          <p:cNvPr id="15" name="ACET" hidden="1"/>
          <p:cNvGrpSpPr>
            <a:grpSpLocks/>
          </p:cNvGrpSpPr>
          <p:nvPr/>
        </p:nvGrpSpPr>
        <p:grpSpPr bwMode="auto">
          <a:xfrm>
            <a:off x="2296317" y="1955958"/>
            <a:ext cx="4264025" cy="508000"/>
            <a:chOff x="915" y="710"/>
            <a:chExt cx="2686" cy="320"/>
          </a:xfrm>
        </p:grpSpPr>
        <p:cxnSp>
          <p:nvCxnSpPr>
            <p:cNvPr id="16" name="AutoShape 249"/>
            <p:cNvCxnSpPr>
              <a:cxnSpLocks noChangeShapeType="1"/>
              <a:stCxn id="17" idx="4"/>
              <a:endCxn id="17" idx="6"/>
            </p:cNvCxnSpPr>
            <p:nvPr/>
          </p:nvCxnSpPr>
          <p:spPr bwMode="auto">
            <a:xfrm>
              <a:off x="915" y="1030"/>
              <a:ext cx="2686" cy="0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7" name="AutoShape 250"/>
            <p:cNvSpPr>
              <a:spLocks noChangeArrowheads="1"/>
            </p:cNvSpPr>
            <p:nvPr/>
          </p:nvSpPr>
          <p:spPr bwMode="auto">
            <a:xfrm>
              <a:off x="915" y="710"/>
              <a:ext cx="2686" cy="320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18288" anchor="b">
              <a:spAutoFit/>
            </a:bodyPr>
            <a:lstStyle/>
            <a:p>
              <a:r>
                <a:rPr lang="en-US" b="1" baseline="0" noProof="0">
                  <a:latin typeface="+mn-lt"/>
                  <a:ea typeface="+mn-ea"/>
                </a:rPr>
                <a:t>Title</a:t>
              </a:r>
            </a:p>
            <a:p>
              <a:r>
                <a:rPr lang="en-US" baseline="0" noProof="0" dirty="0">
                  <a:solidFill>
                    <a:srgbClr val="808080"/>
                  </a:solidFill>
                  <a:latin typeface="+mn-lt"/>
                  <a:ea typeface="+mn-ea"/>
                </a:rPr>
                <a:t>Unit of measure</a:t>
              </a:r>
            </a:p>
          </p:txBody>
        </p:sp>
      </p:grpSp>
      <p:grpSp>
        <p:nvGrpSpPr>
          <p:cNvPr id="23" name="LegendBoxes" hidden="1"/>
          <p:cNvGrpSpPr>
            <a:grpSpLocks/>
          </p:cNvGrpSpPr>
          <p:nvPr/>
        </p:nvGrpSpPr>
        <p:grpSpPr bwMode="auto">
          <a:xfrm>
            <a:off x="7981955" y="288925"/>
            <a:ext cx="763588" cy="996951"/>
            <a:chOff x="4936" y="176"/>
            <a:chExt cx="481" cy="628"/>
          </a:xfrm>
        </p:grpSpPr>
        <p:sp>
          <p:nvSpPr>
            <p:cNvPr id="24" name="Legend1"/>
            <p:cNvSpPr>
              <a:spLocks noChangeArrowheads="1"/>
            </p:cNvSpPr>
            <p:nvPr/>
          </p:nvSpPr>
          <p:spPr bwMode="auto">
            <a:xfrm>
              <a:off x="5096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>
                  <a:latin typeface="+mn-lt"/>
                </a:rPr>
                <a:t>Legend</a:t>
              </a:r>
            </a:p>
          </p:txBody>
        </p:sp>
        <p:sp>
          <p:nvSpPr>
            <p:cNvPr id="25" name="LegendRectangle1"/>
            <p:cNvSpPr>
              <a:spLocks noChangeArrowheads="1"/>
            </p:cNvSpPr>
            <p:nvPr/>
          </p:nvSpPr>
          <p:spPr bwMode="auto">
            <a:xfrm>
              <a:off x="4936" y="183"/>
              <a:ext cx="104" cy="10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6" name="Legend2"/>
            <p:cNvSpPr>
              <a:spLocks noChangeArrowheads="1"/>
            </p:cNvSpPr>
            <p:nvPr/>
          </p:nvSpPr>
          <p:spPr bwMode="auto">
            <a:xfrm>
              <a:off x="5096" y="34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>
                  <a:latin typeface="+mn-lt"/>
                </a:rPr>
                <a:t>Legend</a:t>
              </a:r>
            </a:p>
          </p:txBody>
        </p:sp>
        <p:sp>
          <p:nvSpPr>
            <p:cNvPr id="27" name="LegendRectangle2"/>
            <p:cNvSpPr>
              <a:spLocks noChangeArrowheads="1"/>
            </p:cNvSpPr>
            <p:nvPr/>
          </p:nvSpPr>
          <p:spPr bwMode="auto">
            <a:xfrm>
              <a:off x="4936" y="353"/>
              <a:ext cx="104" cy="101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8" name="Legend3"/>
            <p:cNvSpPr>
              <a:spLocks noChangeArrowheads="1"/>
            </p:cNvSpPr>
            <p:nvPr/>
          </p:nvSpPr>
          <p:spPr bwMode="auto">
            <a:xfrm>
              <a:off x="5096" y="517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>
                  <a:latin typeface="+mn-lt"/>
                </a:rPr>
                <a:t>Legend</a:t>
              </a:r>
            </a:p>
          </p:txBody>
        </p:sp>
        <p:sp>
          <p:nvSpPr>
            <p:cNvPr id="29" name="LegendRectangle3"/>
            <p:cNvSpPr>
              <a:spLocks noChangeArrowheads="1"/>
            </p:cNvSpPr>
            <p:nvPr/>
          </p:nvSpPr>
          <p:spPr bwMode="auto">
            <a:xfrm>
              <a:off x="4936" y="524"/>
              <a:ext cx="104" cy="101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30" name="Legend4"/>
            <p:cNvSpPr>
              <a:spLocks noChangeArrowheads="1"/>
            </p:cNvSpPr>
            <p:nvPr/>
          </p:nvSpPr>
          <p:spPr bwMode="auto">
            <a:xfrm>
              <a:off x="5096" y="688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>
                  <a:latin typeface="+mn-lt"/>
                </a:rPr>
                <a:t>Legend</a:t>
              </a:r>
            </a:p>
          </p:txBody>
        </p:sp>
        <p:sp>
          <p:nvSpPr>
            <p:cNvPr id="31" name="LegendRectangle4"/>
            <p:cNvSpPr>
              <a:spLocks noChangeArrowheads="1"/>
            </p:cNvSpPr>
            <p:nvPr/>
          </p:nvSpPr>
          <p:spPr bwMode="auto">
            <a:xfrm>
              <a:off x="4936" y="695"/>
              <a:ext cx="104" cy="101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  <p:grpSp>
        <p:nvGrpSpPr>
          <p:cNvPr id="32" name="LegendLines" hidden="1"/>
          <p:cNvGrpSpPr>
            <a:grpSpLocks/>
          </p:cNvGrpSpPr>
          <p:nvPr/>
        </p:nvGrpSpPr>
        <p:grpSpPr bwMode="auto">
          <a:xfrm>
            <a:off x="7673980" y="288925"/>
            <a:ext cx="1071563" cy="730251"/>
            <a:chOff x="4750" y="176"/>
            <a:chExt cx="675" cy="460"/>
          </a:xfrm>
        </p:grpSpPr>
        <p:sp>
          <p:nvSpPr>
            <p:cNvPr id="33" name="LineLegend1"/>
            <p:cNvSpPr>
              <a:spLocks noChangeShapeType="1"/>
            </p:cNvSpPr>
            <p:nvPr/>
          </p:nvSpPr>
          <p:spPr bwMode="auto">
            <a:xfrm>
              <a:off x="4750" y="233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34" name="LineLegend2"/>
            <p:cNvSpPr>
              <a:spLocks noChangeShapeType="1"/>
            </p:cNvSpPr>
            <p:nvPr/>
          </p:nvSpPr>
          <p:spPr bwMode="auto">
            <a:xfrm>
              <a:off x="4750" y="402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35" name="LineLegend3"/>
            <p:cNvSpPr>
              <a:spLocks noChangeShapeType="1"/>
            </p:cNvSpPr>
            <p:nvPr/>
          </p:nvSpPr>
          <p:spPr bwMode="auto">
            <a:xfrm>
              <a:off x="4750" y="577"/>
              <a:ext cx="288" cy="0"/>
            </a:xfrm>
            <a:prstGeom prst="line">
              <a:avLst/>
            </a:prstGeom>
            <a:noFill/>
            <a:ln w="28575">
              <a:solidFill>
                <a:schemeClr val="accent3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36" name="Legend1"/>
            <p:cNvSpPr>
              <a:spLocks noChangeArrowheads="1"/>
            </p:cNvSpPr>
            <p:nvPr/>
          </p:nvSpPr>
          <p:spPr bwMode="auto">
            <a:xfrm>
              <a:off x="5104" y="176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>
                  <a:latin typeface="+mn-lt"/>
                </a:rPr>
                <a:t>Legend</a:t>
              </a:r>
            </a:p>
          </p:txBody>
        </p:sp>
        <p:sp>
          <p:nvSpPr>
            <p:cNvPr id="37" name="Legend2"/>
            <p:cNvSpPr>
              <a:spLocks noChangeArrowheads="1"/>
            </p:cNvSpPr>
            <p:nvPr/>
          </p:nvSpPr>
          <p:spPr bwMode="auto">
            <a:xfrm>
              <a:off x="5104" y="344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>
                  <a:latin typeface="+mn-lt"/>
                </a:rPr>
                <a:t>Legend</a:t>
              </a:r>
            </a:p>
          </p:txBody>
        </p:sp>
        <p:sp>
          <p:nvSpPr>
            <p:cNvPr id="38" name="Legend3"/>
            <p:cNvSpPr>
              <a:spLocks noChangeArrowheads="1"/>
            </p:cNvSpPr>
            <p:nvPr/>
          </p:nvSpPr>
          <p:spPr bwMode="auto">
            <a:xfrm>
              <a:off x="5104" y="520"/>
              <a:ext cx="321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>
                  <a:latin typeface="+mn-lt"/>
                </a:rPr>
                <a:t>Legend</a:t>
              </a:r>
            </a:p>
          </p:txBody>
        </p:sp>
      </p:grpSp>
      <p:grpSp>
        <p:nvGrpSpPr>
          <p:cNvPr id="39" name="McKSticker" hidden="1"/>
          <p:cNvGrpSpPr/>
          <p:nvPr/>
        </p:nvGrpSpPr>
        <p:grpSpPr bwMode="auto">
          <a:xfrm>
            <a:off x="7678649" y="288925"/>
            <a:ext cx="1066894" cy="212366"/>
            <a:chOff x="7673881" y="285750"/>
            <a:chExt cx="1066894" cy="212366"/>
          </a:xfrm>
        </p:grpSpPr>
        <p:sp>
          <p:nvSpPr>
            <p:cNvPr id="40" name="StickerRectangle"/>
            <p:cNvSpPr>
              <a:spLocks noChangeArrowheads="1"/>
            </p:cNvSpPr>
            <p:nvPr/>
          </p:nvSpPr>
          <p:spPr bwMode="auto">
            <a:xfrm>
              <a:off x="7673881" y="285750"/>
              <a:ext cx="1066894" cy="212366"/>
            </a:xfrm>
            <a:prstGeom prst="leftRightArrow">
              <a:avLst>
                <a:gd name="adj1" fmla="val 100000"/>
                <a:gd name="adj2" fmla="val 0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27432" tIns="0" rIns="0" bIns="27432">
              <a:spAutoFit/>
            </a:bodyPr>
            <a:lstStyle/>
            <a:p>
              <a:pPr algn="r" defTabSz="895350">
                <a:buClr>
                  <a:schemeClr val="tx2"/>
                </a:buClr>
              </a:pPr>
              <a:r>
                <a:rPr lang="en-US" sz="1200" dirty="0">
                  <a:solidFill>
                    <a:srgbClr val="808080"/>
                  </a:solidFill>
                  <a:latin typeface="+mn-lt"/>
                </a:rPr>
                <a:t>PRELIMINARY</a:t>
              </a:r>
            </a:p>
          </p:txBody>
        </p:sp>
        <p:cxnSp>
          <p:nvCxnSpPr>
            <p:cNvPr id="41" name="AutoShape 31"/>
            <p:cNvCxnSpPr>
              <a:cxnSpLocks noChangeShapeType="1"/>
              <a:stCxn id="40" idx="2"/>
              <a:endCxn id="40" idx="4"/>
            </p:cNvCxnSpPr>
            <p:nvPr/>
          </p:nvCxnSpPr>
          <p:spPr bwMode="auto">
            <a:xfrm>
              <a:off x="7673881" y="285750"/>
              <a:ext cx="0" cy="212366"/>
            </a:xfrm>
            <a:prstGeom prst="straightConnector1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2" name="AutoShape 32"/>
            <p:cNvCxnSpPr>
              <a:cxnSpLocks noChangeShapeType="1"/>
              <a:stCxn id="40" idx="4"/>
              <a:endCxn id="40" idx="6"/>
            </p:cNvCxnSpPr>
            <p:nvPr/>
          </p:nvCxnSpPr>
          <p:spPr bwMode="auto">
            <a:xfrm>
              <a:off x="7673881" y="498116"/>
              <a:ext cx="1066894" cy="0"/>
            </a:xfrm>
            <a:prstGeom prst="straightConnector1">
              <a:avLst/>
            </a:prstGeom>
            <a:noFill/>
            <a:ln w="254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64" name="LegendMoons" hidden="1"/>
          <p:cNvGrpSpPr/>
          <p:nvPr/>
        </p:nvGrpSpPr>
        <p:grpSpPr bwMode="auto">
          <a:xfrm>
            <a:off x="7915113" y="288925"/>
            <a:ext cx="830430" cy="1306516"/>
            <a:chOff x="7769225" y="2105025"/>
            <a:chExt cx="830430" cy="1306516"/>
          </a:xfrm>
        </p:grpSpPr>
        <p:grpSp>
          <p:nvGrpSpPr>
            <p:cNvPr id="65" name="MoonLegend1"/>
            <p:cNvGrpSpPr>
              <a:grpSpLocks noChangeAspect="1"/>
            </p:cNvGrpSpPr>
            <p:nvPr>
              <p:custDataLst>
                <p:tags r:id="rId16"/>
              </p:custDataLst>
            </p:nvPr>
          </p:nvGrpSpPr>
          <p:grpSpPr bwMode="auto">
            <a:xfrm>
              <a:off x="7769225" y="2105025"/>
              <a:ext cx="209550" cy="209551"/>
              <a:chOff x="4533" y="183"/>
              <a:chExt cx="144" cy="144"/>
            </a:xfrm>
          </p:grpSpPr>
          <p:sp>
            <p:nvSpPr>
              <p:cNvPr id="83" name="Oval 38"/>
              <p:cNvSpPr>
                <a:spLocks noChangeAspect="1" noChangeArrowheads="1"/>
              </p:cNvSpPr>
              <p:nvPr>
                <p:custDataLst>
                  <p:tags r:id="rId29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4" name="Arc 39"/>
              <p:cNvSpPr>
                <a:spLocks noChangeAspect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4533" y="183"/>
                <a:ext cx="144" cy="144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fol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6" name="MoonLegend2"/>
            <p:cNvGrpSpPr>
              <a:grpSpLocks noChangeAspect="1"/>
            </p:cNvGrpSpPr>
            <p:nvPr>
              <p:custDataLst>
                <p:tags r:id="rId17"/>
              </p:custDataLst>
            </p:nvPr>
          </p:nvGrpSpPr>
          <p:grpSpPr bwMode="auto">
            <a:xfrm>
              <a:off x="7769225" y="2379266"/>
              <a:ext cx="209550" cy="209551"/>
              <a:chOff x="1694" y="2044"/>
              <a:chExt cx="160" cy="160"/>
            </a:xfrm>
          </p:grpSpPr>
          <p:sp>
            <p:nvSpPr>
              <p:cNvPr id="81" name="Oval 41"/>
              <p:cNvSpPr>
                <a:spLocks noChangeAspect="1" noChangeArrowheads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" name="Arc 42"/>
              <p:cNvSpPr>
                <a:spLocks noChangeAspect="1"/>
              </p:cNvSpPr>
              <p:nvPr>
                <p:custDataLst>
                  <p:tags r:id="rId28"/>
                </p:custDataLst>
              </p:nvPr>
            </p:nvSpPr>
            <p:spPr bwMode="auto">
              <a:xfrm>
                <a:off x="1694" y="2044"/>
                <a:ext cx="160" cy="160"/>
              </a:xfrm>
              <a:prstGeom prst="arc">
                <a:avLst/>
              </a:prstGeom>
              <a:solidFill>
                <a:schemeClr val="accent4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7" name="MoonLegend4"/>
            <p:cNvGrpSpPr>
              <a:grpSpLocks noChangeAspect="1"/>
            </p:cNvGrpSpPr>
            <p:nvPr>
              <p:custDataLst>
                <p:tags r:id="rId18"/>
              </p:custDataLst>
            </p:nvPr>
          </p:nvGrpSpPr>
          <p:grpSpPr bwMode="auto">
            <a:xfrm>
              <a:off x="7769225" y="2927748"/>
              <a:ext cx="209550" cy="209551"/>
              <a:chOff x="4495" y="1198"/>
              <a:chExt cx="160" cy="160"/>
            </a:xfrm>
          </p:grpSpPr>
          <p:sp>
            <p:nvSpPr>
              <p:cNvPr id="79" name="Oval 47"/>
              <p:cNvSpPr>
                <a:spLocks noChangeAspect="1" noChangeArrowheads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0" name="Arc 48"/>
              <p:cNvSpPr>
                <a:spLocks noChangeAspect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10800000"/>
                </a:avLst>
              </a:prstGeom>
              <a:solidFill>
                <a:schemeClr val="accent4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8" name="MoonLegend5"/>
            <p:cNvGrpSpPr>
              <a:grpSpLocks noChangeAspect="1"/>
            </p:cNvGrpSpPr>
            <p:nvPr>
              <p:custDataLst>
                <p:tags r:id="rId19"/>
              </p:custDataLst>
            </p:nvPr>
          </p:nvGrpSpPr>
          <p:grpSpPr bwMode="auto">
            <a:xfrm>
              <a:off x="7769225" y="3201990"/>
              <a:ext cx="209550" cy="209551"/>
              <a:chOff x="4495" y="1440"/>
              <a:chExt cx="160" cy="160"/>
            </a:xfrm>
          </p:grpSpPr>
          <p:sp>
            <p:nvSpPr>
              <p:cNvPr id="77" name="Oval 50"/>
              <p:cNvSpPr>
                <a:spLocks noChangeAspect="1" noChangeArrowheads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8" name="Oval 51"/>
              <p:cNvSpPr>
                <a:spLocks noChangeAspect="1" noChangeArrowheads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4495" y="1440"/>
                <a:ext cx="160" cy="160"/>
              </a:xfrm>
              <a:prstGeom prst="arc">
                <a:avLst>
                  <a:gd name="adj1" fmla="val 16200000"/>
                  <a:gd name="adj2" fmla="val 16200000"/>
                </a:avLst>
              </a:prstGeom>
              <a:solidFill>
                <a:schemeClr val="accent4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9" name="Legend1"/>
            <p:cNvSpPr>
              <a:spLocks noChangeArrowheads="1"/>
            </p:cNvSpPr>
            <p:nvPr/>
          </p:nvSpPr>
          <p:spPr bwMode="auto">
            <a:xfrm>
              <a:off x="8089900" y="2117725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 dirty="0">
                  <a:latin typeface="+mn-lt"/>
                </a:rPr>
                <a:t>Legend</a:t>
              </a:r>
            </a:p>
          </p:txBody>
        </p:sp>
        <p:sp>
          <p:nvSpPr>
            <p:cNvPr id="70" name="Legend2"/>
            <p:cNvSpPr>
              <a:spLocks noChangeArrowheads="1"/>
            </p:cNvSpPr>
            <p:nvPr/>
          </p:nvSpPr>
          <p:spPr bwMode="auto">
            <a:xfrm>
              <a:off x="8089900" y="2392363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 dirty="0">
                  <a:latin typeface="+mn-lt"/>
                </a:rPr>
                <a:t>Legend</a:t>
              </a:r>
            </a:p>
          </p:txBody>
        </p:sp>
        <p:sp>
          <p:nvSpPr>
            <p:cNvPr id="71" name="Legend3"/>
            <p:cNvSpPr>
              <a:spLocks noChangeArrowheads="1"/>
            </p:cNvSpPr>
            <p:nvPr/>
          </p:nvSpPr>
          <p:spPr bwMode="auto">
            <a:xfrm>
              <a:off x="8089900" y="2667002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 dirty="0">
                  <a:latin typeface="+mn-lt"/>
                </a:rPr>
                <a:t>Legend</a:t>
              </a:r>
            </a:p>
          </p:txBody>
        </p:sp>
        <p:sp>
          <p:nvSpPr>
            <p:cNvPr id="72" name="Legend4"/>
            <p:cNvSpPr>
              <a:spLocks noChangeArrowheads="1"/>
            </p:cNvSpPr>
            <p:nvPr/>
          </p:nvSpPr>
          <p:spPr bwMode="auto">
            <a:xfrm>
              <a:off x="8089900" y="2938465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 dirty="0">
                  <a:latin typeface="+mn-lt"/>
                </a:rPr>
                <a:t>Legend</a:t>
              </a:r>
            </a:p>
          </p:txBody>
        </p:sp>
        <p:sp>
          <p:nvSpPr>
            <p:cNvPr id="73" name="Legend5"/>
            <p:cNvSpPr>
              <a:spLocks noChangeArrowheads="1"/>
            </p:cNvSpPr>
            <p:nvPr/>
          </p:nvSpPr>
          <p:spPr bwMode="auto">
            <a:xfrm>
              <a:off x="8089900" y="3214690"/>
              <a:ext cx="509755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200" dirty="0">
                  <a:latin typeface="+mn-lt"/>
                </a:rPr>
                <a:t>Legend</a:t>
              </a:r>
            </a:p>
          </p:txBody>
        </p:sp>
        <p:grpSp>
          <p:nvGrpSpPr>
            <p:cNvPr id="74" name="MoonLegend3"/>
            <p:cNvGrpSpPr>
              <a:grpSpLocks noChangeAspect="1"/>
            </p:cNvGrpSpPr>
            <p:nvPr>
              <p:custDataLst>
                <p:tags r:id="rId20"/>
              </p:custDataLst>
            </p:nvPr>
          </p:nvGrpSpPr>
          <p:grpSpPr bwMode="auto">
            <a:xfrm>
              <a:off x="7769225" y="2653507"/>
              <a:ext cx="209550" cy="209551"/>
              <a:chOff x="4495" y="1198"/>
              <a:chExt cx="160" cy="160"/>
            </a:xfrm>
          </p:grpSpPr>
          <p:sp>
            <p:nvSpPr>
              <p:cNvPr id="75" name="Oval 47"/>
              <p:cNvSpPr>
                <a:spLocks noChangeAspect="1" noChangeArrowheads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" name="Arc 48"/>
              <p:cNvSpPr>
                <a:spLocks noChangeAspect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4495" y="1198"/>
                <a:ext cx="160" cy="160"/>
              </a:xfrm>
              <a:prstGeom prst="arc">
                <a:avLst>
                  <a:gd name="adj1" fmla="val 16200000"/>
                  <a:gd name="adj2" fmla="val 5400000"/>
                </a:avLst>
              </a:prstGeom>
              <a:solidFill>
                <a:schemeClr val="accent4"/>
              </a:solidFill>
              <a:ln w="9525">
                <a:solidFill>
                  <a:schemeClr val="accent6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58" name="Pentagon 3"/>
          <p:cNvSpPr/>
          <p:nvPr/>
        </p:nvSpPr>
        <p:spPr bwMode="ltGray">
          <a:xfrm>
            <a:off x="0" y="6338889"/>
            <a:ext cx="7844962" cy="422275"/>
          </a:xfrm>
          <a:custGeom>
            <a:avLst/>
            <a:gdLst/>
            <a:ahLst/>
            <a:cxnLst/>
            <a:rect l="l" t="t" r="r" b="b"/>
            <a:pathLst>
              <a:path w="7844962" h="422275">
                <a:moveTo>
                  <a:pt x="0" y="0"/>
                </a:moveTo>
                <a:lnTo>
                  <a:pt x="5791201" y="0"/>
                </a:lnTo>
                <a:lnTo>
                  <a:pt x="7305675" y="0"/>
                </a:lnTo>
                <a:lnTo>
                  <a:pt x="7459835" y="0"/>
                </a:lnTo>
                <a:lnTo>
                  <a:pt x="7844962" y="385127"/>
                </a:lnTo>
                <a:lnTo>
                  <a:pt x="7834484" y="395605"/>
                </a:lnTo>
                <a:lnTo>
                  <a:pt x="2" y="395605"/>
                </a:lnTo>
                <a:lnTo>
                  <a:pt x="2" y="422275"/>
                </a:lnTo>
                <a:lnTo>
                  <a:pt x="0" y="422275"/>
                </a:lnTo>
                <a:close/>
              </a:path>
            </a:pathLst>
          </a:custGeom>
          <a:solidFill>
            <a:srgbClr val="32557C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tx1"/>
              </a:solidFill>
            </a:endParaRPr>
          </a:p>
        </p:txBody>
      </p:sp>
      <p:pic>
        <p:nvPicPr>
          <p:cNvPr id="59" name="Picture 2" descr="State of Florida Department of Transportation logo - link to the FDOT website"/>
          <p:cNvPicPr>
            <a:picLocks noChangeAspect="1" noChangeArrowheads="1"/>
          </p:cNvPicPr>
          <p:nvPr/>
        </p:nvPicPr>
        <p:blipFill>
          <a:blip r:embed="rId3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5169" y="6320808"/>
            <a:ext cx="774019" cy="342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" name="McK Slide Elements" hidden="1"/>
          <p:cNvGrpSpPr>
            <a:grpSpLocks/>
          </p:cNvGrpSpPr>
          <p:nvPr/>
        </p:nvGrpSpPr>
        <p:grpSpPr bwMode="auto">
          <a:xfrm>
            <a:off x="119062" y="6148424"/>
            <a:ext cx="7300911" cy="473078"/>
            <a:chOff x="75" y="3873"/>
            <a:chExt cx="162" cy="298"/>
          </a:xfrm>
        </p:grpSpPr>
        <p:sp>
          <p:nvSpPr>
            <p:cNvPr id="13" name="McK 4. Footnote"/>
            <p:cNvSpPr txBox="1">
              <a:spLocks noChangeArrowheads="1"/>
            </p:cNvSpPr>
            <p:nvPr/>
          </p:nvSpPr>
          <p:spPr bwMode="auto">
            <a:xfrm>
              <a:off x="75" y="3873"/>
              <a:ext cx="162" cy="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b">
              <a:spAutoFit/>
            </a:bodyPr>
            <a:lstStyle>
              <a:lvl1pPr marL="104775" indent="-104775" defTabSz="89535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1031875" defTabSz="89535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217613" defTabSz="89535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404938" defTabSz="89535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2494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7066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1638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621088" defTabSz="89535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en-US" sz="1000" baseline="0" noProof="0" dirty="0" smtClean="0">
                  <a:latin typeface="+mn-lt"/>
                </a:rPr>
                <a:t>1 Footnote</a:t>
              </a:r>
            </a:p>
          </p:txBody>
        </p:sp>
        <p:sp>
          <p:nvSpPr>
            <p:cNvPr id="14" name="McK 5. Source"/>
            <p:cNvSpPr>
              <a:spLocks noChangeArrowheads="1"/>
            </p:cNvSpPr>
            <p:nvPr/>
          </p:nvSpPr>
          <p:spPr bwMode="auto">
            <a:xfrm>
              <a:off x="75" y="4074"/>
              <a:ext cx="151" cy="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0" rIns="0" bIns="0" anchor="ctr">
              <a:spAutoFit/>
            </a:bodyPr>
            <a:lstStyle/>
            <a:p>
              <a:pPr marL="469900" indent="-469900" defTabSz="895350">
                <a:tabLst>
                  <a:tab pos="469900" algn="l"/>
                </a:tabLst>
              </a:pPr>
              <a:r>
                <a:rPr lang="en-US" sz="1000" baseline="0" noProof="0" dirty="0" smtClean="0">
                  <a:solidFill>
                    <a:schemeClr val="bg1"/>
                  </a:solidFill>
                  <a:latin typeface="+mn-lt"/>
                </a:rPr>
                <a:t>Source: Source</a:t>
              </a:r>
            </a:p>
          </p:txBody>
        </p:sp>
      </p:grpSp>
      <p:sp>
        <p:nvSpPr>
          <p:cNvPr id="60" name="Slide Number Placeholder 1"/>
          <p:cNvSpPr txBox="1">
            <a:spLocks/>
          </p:cNvSpPr>
          <p:nvPr/>
        </p:nvSpPr>
        <p:spPr bwMode="auto">
          <a:xfrm>
            <a:off x="7262879" y="6468358"/>
            <a:ext cx="157094" cy="153888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en-US" sz="1000" kern="1200" baseline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6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42C328C1-A84F-4A39-A664-DBA00541A8C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2" r:id="rId2"/>
    <p:sldLayoutId id="2147483664" r:id="rId3"/>
    <p:sldLayoutId id="2147483666" r:id="rId4"/>
    <p:sldLayoutId id="2147483668" r:id="rId5"/>
    <p:sldLayoutId id="2147483667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895350" rtl="0" eaLnBrk="1" fontAlgn="base" hangingPunct="1">
        <a:spcBef>
          <a:spcPct val="0"/>
        </a:spcBef>
        <a:spcAft>
          <a:spcPct val="0"/>
        </a:spcAft>
        <a:tabLst>
          <a:tab pos="269875" algn="l"/>
        </a:tabLst>
        <a:defRPr sz="1900" b="1" baseline="0">
          <a:solidFill>
            <a:schemeClr val="tx2"/>
          </a:solidFill>
          <a:latin typeface="+mj-lt"/>
          <a:ea typeface="+mj-ea"/>
          <a:cs typeface="+mj-cs"/>
        </a:defRPr>
      </a:lvl1pPr>
      <a:lvl2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2pPr>
      <a:lvl3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3pPr>
      <a:lvl4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4pPr>
      <a:lvl5pPr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5pPr>
      <a:lvl6pPr marL="4572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6pPr>
      <a:lvl7pPr marL="9144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7pPr>
      <a:lvl8pPr marL="13716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8pPr>
      <a:lvl9pPr marL="1828800" algn="l" defTabSz="895350" rtl="0" eaLnBrk="1" fontAlgn="base" hangingPunct="1">
        <a:spcBef>
          <a:spcPct val="0"/>
        </a:spcBef>
        <a:spcAft>
          <a:spcPct val="0"/>
        </a:spcAft>
        <a:defRPr sz="1900" b="1">
          <a:solidFill>
            <a:schemeClr val="tx2"/>
          </a:solidFill>
          <a:latin typeface="Arial" charset="0"/>
        </a:defRPr>
      </a:lvl9pPr>
    </p:titleStyle>
    <p:bodyStyle>
      <a:lvl1pPr marL="0" indent="0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defRPr sz="1600" baseline="0">
          <a:solidFill>
            <a:schemeClr val="tx1"/>
          </a:solidFill>
          <a:latin typeface="+mn-lt"/>
          <a:ea typeface="+mn-ea"/>
          <a:cs typeface="+mn-cs"/>
        </a:defRPr>
      </a:lvl1pPr>
      <a:lvl2pPr marL="193675" indent="-192088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5000"/>
        <a:buFont typeface="Arial" charset="0"/>
        <a:buChar char="▪"/>
        <a:defRPr sz="1600" baseline="0">
          <a:solidFill>
            <a:schemeClr val="tx1"/>
          </a:solidFill>
          <a:latin typeface="+mn-lt"/>
        </a:defRPr>
      </a:lvl2pPr>
      <a:lvl3pPr marL="457200" indent="-261938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–"/>
        <a:defRPr sz="1600" baseline="0">
          <a:solidFill>
            <a:schemeClr val="tx1"/>
          </a:solidFill>
          <a:latin typeface="+mn-lt"/>
        </a:defRPr>
      </a:lvl3pPr>
      <a:lvl4pPr marL="614363" indent="-1555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120000"/>
        <a:buFont typeface="Arial" charset="0"/>
        <a:buChar char="▫"/>
        <a:defRPr sz="1600" baseline="0">
          <a:solidFill>
            <a:schemeClr val="tx1"/>
          </a:solidFill>
          <a:latin typeface="+mn-lt"/>
        </a:defRPr>
      </a:lvl4pPr>
      <a:lvl5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5pPr>
      <a:lvl6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6pPr>
      <a:lvl7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7pPr>
      <a:lvl8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8pPr>
      <a:lvl9pPr marL="749808" indent="-130175" algn="l" defTabSz="895350" rtl="0" eaLnBrk="1" fontAlgn="base" hangingPunct="1">
        <a:spcBef>
          <a:spcPct val="0"/>
        </a:spcBef>
        <a:spcAft>
          <a:spcPct val="0"/>
        </a:spcAft>
        <a:buClr>
          <a:schemeClr val="tx2"/>
        </a:buClr>
        <a:buSzPct val="89000"/>
        <a:buFont typeface="Arial" charset="0"/>
        <a:buChar char="-"/>
        <a:defRPr sz="1600" baseline="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url?sa=i&amp;rct=j&amp;q=&amp;esrc=s&amp;source=images&amp;cd=&amp;cad=rja&amp;uact=8&amp;ved=0CAcQjRw&amp;url=http://www.qwin.com.au/past-q-win-forums&amp;ei=Dg6OVOWVHM_9gwThsILAAQ&amp;bvm=bv.81828268,d.eXY&amp;psig=AFQjCNFSF0UgSEhjnwcJfDbS7mDnPuaRkQ&amp;ust=1418682189936452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70436" y="6422561"/>
            <a:ext cx="1269537" cy="746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68"/>
          </a:p>
        </p:txBody>
      </p:sp>
      <p:pic>
        <p:nvPicPr>
          <p:cNvPr id="8" name="Picture 4" descr="https://encrypted-tbn0.gstatic.com/images?q=tbn:ANd9GcTY-4mgB04sREoOe96usPHRTDEU8emClA07u3_f6-ow4g2l2jZW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98"/>
            <a:ext cx="8961437" cy="6721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32699" y="198741"/>
            <a:ext cx="8963544" cy="6955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92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FDOT- an Innovation Community</a:t>
            </a:r>
            <a:endParaRPr lang="en-US" sz="392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16070" y="5335219"/>
            <a:ext cx="5727337" cy="11831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744" b="1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to the MPOAC</a:t>
            </a:r>
          </a:p>
          <a:p>
            <a:r>
              <a:rPr lang="en-US" sz="2744" b="1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Statewide Innovators! Task Team</a:t>
            </a:r>
          </a:p>
          <a:p>
            <a:r>
              <a:rPr lang="en-US" b="1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April 2015</a:t>
            </a:r>
            <a:endParaRPr lang="en-US" b="1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6965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063" y="230187"/>
            <a:ext cx="8618537" cy="492443"/>
          </a:xfrm>
        </p:spPr>
        <p:txBody>
          <a:bodyPr/>
          <a:lstStyle/>
          <a:p>
            <a:r>
              <a:rPr lang="en-US" sz="3200" dirty="0" smtClean="0"/>
              <a:t>Statewide Innovators</a:t>
            </a:r>
            <a:r>
              <a:rPr lang="en-US" sz="3200" dirty="0"/>
              <a:t>! Charter</a:t>
            </a:r>
          </a:p>
        </p:txBody>
      </p:sp>
      <p:sp>
        <p:nvSpPr>
          <p:cNvPr id="3" name="Rectangle 3"/>
          <p:cNvSpPr txBox="1"/>
          <p:nvPr/>
        </p:nvSpPr>
        <p:spPr>
          <a:xfrm>
            <a:off x="374074" y="1090271"/>
            <a:ext cx="8363526" cy="4185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 baseline="0">
                <a:latin typeface="+mn-lt"/>
              </a:defRPr>
            </a:lvl1pPr>
            <a:lvl2pPr marL="193675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 baseline="0">
                <a:latin typeface="+mn-lt"/>
              </a:defRPr>
            </a:lvl2pPr>
            <a:lvl3pPr marL="457200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 baseline="0">
                <a:latin typeface="+mn-lt"/>
              </a:defRPr>
            </a:lvl3pPr>
            <a:lvl4pPr marL="61436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 baseline="0">
                <a:latin typeface="+mn-lt"/>
              </a:defRPr>
            </a:lvl4pPr>
            <a:lvl5pPr marL="749808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baseline="0">
                <a:latin typeface="+mn-lt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Team Created by Secretary of Department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Task Team will:</a:t>
            </a:r>
            <a:endParaRPr lang="en-US" sz="2400" dirty="0"/>
          </a:p>
          <a:p>
            <a:pPr lvl="4"/>
            <a:r>
              <a:rPr lang="en-US" sz="2000" dirty="0"/>
              <a:t>Collect B/I ideas</a:t>
            </a:r>
          </a:p>
          <a:p>
            <a:pPr lvl="4"/>
            <a:r>
              <a:rPr lang="en-US" sz="2000" dirty="0"/>
              <a:t>Analyze - determine those with ROI potential</a:t>
            </a:r>
          </a:p>
          <a:p>
            <a:pPr lvl="4"/>
            <a:r>
              <a:rPr lang="en-US" sz="2000" dirty="0" smtClean="0"/>
              <a:t>Develop a process </a:t>
            </a:r>
          </a:p>
          <a:p>
            <a:pPr lvl="4"/>
            <a:r>
              <a:rPr lang="en-US" sz="2000" dirty="0" smtClean="0"/>
              <a:t>Aggressively </a:t>
            </a:r>
            <a:r>
              <a:rPr lang="en-US" sz="2000" dirty="0"/>
              <a:t>implement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Look for bold leaps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Develop &amp; Monitor </a:t>
            </a:r>
            <a:r>
              <a:rPr lang="en-US" sz="2400" dirty="0"/>
              <a:t>real and measurable </a:t>
            </a:r>
            <a:r>
              <a:rPr lang="en-US" sz="2400" dirty="0" smtClean="0"/>
              <a:t>improvements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Share information with all state stakeholders</a:t>
            </a:r>
            <a:endParaRPr 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Innovators! = cross functional team of senior </a:t>
            </a:r>
            <a:r>
              <a:rPr lang="en-US" sz="2400" dirty="0" smtClean="0"/>
              <a:t>leaders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Push innovation to all levels of the agency through employee engagement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00292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What Type of Ideas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1060" y="1253984"/>
            <a:ext cx="7990615" cy="5078148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We </a:t>
            </a:r>
            <a:r>
              <a:rPr lang="en-US" sz="2400" dirty="0"/>
              <a:t>want ideas – internal or external – that:</a:t>
            </a:r>
          </a:p>
          <a:p>
            <a:pPr marL="549275" lvl="2" indent="-285750">
              <a:buSzTx/>
              <a:buFont typeface="Wingdings" panose="05000000000000000000" pitchFamily="2" charset="2"/>
              <a:buChar char="ü"/>
            </a:pPr>
            <a:r>
              <a:rPr lang="en-US" sz="2000" dirty="0" smtClean="0"/>
              <a:t>Bring dramatic as opposed to incremental change</a:t>
            </a:r>
          </a:p>
          <a:p>
            <a:pPr marL="549275" lvl="2" indent="-285750">
              <a:buSzTx/>
              <a:buFont typeface="Wingdings" panose="05000000000000000000" pitchFamily="2" charset="2"/>
              <a:buChar char="ü"/>
            </a:pPr>
            <a:r>
              <a:rPr lang="en-US" sz="2000" dirty="0" smtClean="0"/>
              <a:t>Improve the product for our customer</a:t>
            </a:r>
          </a:p>
          <a:p>
            <a:pPr marL="549275" lvl="2" indent="-285750">
              <a:buSzTx/>
              <a:buFont typeface="Wingdings" panose="05000000000000000000" pitchFamily="2" charset="2"/>
              <a:buChar char="ü"/>
            </a:pPr>
            <a:r>
              <a:rPr lang="en-US" sz="2000" dirty="0" smtClean="0"/>
              <a:t>Make us more efficient /effective at doing our jobs</a:t>
            </a:r>
          </a:p>
          <a:p>
            <a:pPr marL="549275" lvl="2" indent="-285750">
              <a:buSzTx/>
              <a:buFont typeface="Wingdings" panose="05000000000000000000" pitchFamily="2" charset="2"/>
              <a:buChar char="ü"/>
            </a:pPr>
            <a:r>
              <a:rPr lang="en-US" sz="2000" dirty="0" smtClean="0"/>
              <a:t>Eliminate activities that no longer provide value</a:t>
            </a:r>
          </a:p>
          <a:p>
            <a:pPr marL="549275" lvl="2" indent="-285750">
              <a:buSzTx/>
              <a:buFont typeface="Wingdings" panose="05000000000000000000" pitchFamily="2" charset="2"/>
              <a:buChar char="ü"/>
            </a:pPr>
            <a:r>
              <a:rPr lang="en-US" sz="2000" dirty="0" smtClean="0"/>
              <a:t>Help us become efficient and effective with new technologies available</a:t>
            </a:r>
          </a:p>
          <a:p>
            <a:pPr marL="285750" lvl="1" indent="-285750">
              <a:buSzTx/>
              <a:buFont typeface="Arial" panose="020B0604020202020204" pitchFamily="34" charset="0"/>
              <a:buChar char="•"/>
            </a:pPr>
            <a:r>
              <a:rPr lang="en-US" sz="2400" dirty="0"/>
              <a:t>While we want candor, we are not looking for anonymous griping</a:t>
            </a:r>
          </a:p>
          <a:p>
            <a:pPr marL="285750" lvl="1" indent="-285750">
              <a:buSzTx/>
              <a:buFont typeface="Arial" panose="020B0604020202020204" pitchFamily="34" charset="0"/>
              <a:buChar char="•"/>
            </a:pPr>
            <a:endParaRPr lang="en-US" sz="18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lvl="1"/>
            <a:endParaRPr lang="en-US" sz="2352" dirty="0"/>
          </a:p>
          <a:p>
            <a:endParaRPr lang="en-US" sz="2352" dirty="0"/>
          </a:p>
        </p:txBody>
      </p:sp>
    </p:spTree>
    <p:extLst>
      <p:ext uri="{BB962C8B-B14F-4D97-AF65-F5344CB8AC3E}">
        <p14:creationId xmlns:p14="http://schemas.microsoft.com/office/powerpoint/2010/main" val="3729279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062" y="230188"/>
            <a:ext cx="8618537" cy="430887"/>
          </a:xfrm>
        </p:spPr>
        <p:txBody>
          <a:bodyPr/>
          <a:lstStyle/>
          <a:p>
            <a:r>
              <a:rPr lang="en-US" sz="2800" dirty="0">
                <a:solidFill>
                  <a:schemeClr val="tx1"/>
                </a:solidFill>
              </a:rPr>
              <a:t>Innovation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073" y="1970116"/>
            <a:ext cx="7540458" cy="4308872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Statewide Innovation </a:t>
            </a:r>
            <a:r>
              <a:rPr lang="en-US" sz="2400" dirty="0"/>
              <a:t>group created in March 2012</a:t>
            </a:r>
          </a:p>
          <a:p>
            <a:pPr marL="285750" lvl="1" indent="-285750">
              <a:buSzTx/>
              <a:buFont typeface="Arial" panose="020B0604020202020204" pitchFamily="34" charset="0"/>
              <a:buChar char="•"/>
            </a:pPr>
            <a:r>
              <a:rPr lang="en-US" sz="2400" dirty="0" smtClean="0"/>
              <a:t>Bold/or Innovative Ideas</a:t>
            </a:r>
          </a:p>
          <a:p>
            <a:pPr marL="549275" lvl="2" indent="-285750">
              <a:buSzTx/>
              <a:buFont typeface="Wingdings" panose="05000000000000000000" pitchFamily="2" charset="2"/>
              <a:buChar char="ü"/>
            </a:pPr>
            <a:r>
              <a:rPr lang="en-US" sz="2000" u="sng" dirty="0" smtClean="0"/>
              <a:t>150 Ideas </a:t>
            </a:r>
            <a:r>
              <a:rPr lang="en-US" sz="2000" dirty="0" smtClean="0"/>
              <a:t>submitted from FDOT Employees </a:t>
            </a:r>
            <a:r>
              <a:rPr lang="en-US" sz="2000" dirty="0"/>
              <a:t>(27  defined as “high priority”) </a:t>
            </a:r>
            <a:endParaRPr lang="en-US" sz="2000" dirty="0" smtClean="0"/>
          </a:p>
          <a:p>
            <a:pPr lvl="4"/>
            <a:r>
              <a:rPr lang="en-US" sz="1800" dirty="0" smtClean="0"/>
              <a:t>31  </a:t>
            </a:r>
            <a:r>
              <a:rPr lang="en-US" sz="1800" dirty="0"/>
              <a:t>complete (includes </a:t>
            </a:r>
            <a:r>
              <a:rPr lang="en-US" sz="1800" dirty="0" smtClean="0"/>
              <a:t>13 </a:t>
            </a:r>
            <a:r>
              <a:rPr lang="en-US" sz="1800" dirty="0"/>
              <a:t>high priority)</a:t>
            </a:r>
          </a:p>
          <a:p>
            <a:pPr lvl="4"/>
            <a:r>
              <a:rPr lang="en-US" sz="1800" dirty="0" smtClean="0"/>
              <a:t>33 underway </a:t>
            </a:r>
            <a:r>
              <a:rPr lang="en-US" sz="1800" dirty="0"/>
              <a:t>(includes 13 high priority</a:t>
            </a:r>
            <a:r>
              <a:rPr lang="en-US" sz="1800" dirty="0" smtClean="0"/>
              <a:t>)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US" sz="2000" u="sng" dirty="0" smtClean="0"/>
              <a:t>Over 170 ideas </a:t>
            </a:r>
            <a:r>
              <a:rPr lang="en-US" sz="2000" dirty="0" smtClean="0"/>
              <a:t>submitted by our contracting/consulting partners.  SW Task Team are reviewing ideas submitted.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/>
              <a:t>Next Step will be to survey FDOT’s MPOs via a short survey</a:t>
            </a:r>
          </a:p>
          <a:p>
            <a:pPr marL="1587" lvl="1" indent="0">
              <a:buNone/>
            </a:pPr>
            <a:r>
              <a:rPr lang="en-US" sz="1800" dirty="0" smtClean="0"/>
              <a:t> 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1800" dirty="0" smtClean="0"/>
          </a:p>
          <a:p>
            <a:pPr marL="549275" lvl="2" indent="-285750">
              <a:buSzTx/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3200" dirty="0"/>
              <a:t>Progress to date…</a:t>
            </a:r>
          </a:p>
        </p:txBody>
      </p:sp>
    </p:spTree>
    <p:extLst>
      <p:ext uri="{BB962C8B-B14F-4D97-AF65-F5344CB8AC3E}">
        <p14:creationId xmlns:p14="http://schemas.microsoft.com/office/powerpoint/2010/main" val="2405548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Idea Generation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452" y="1217015"/>
            <a:ext cx="7843686" cy="3529552"/>
          </a:xfrm>
        </p:spPr>
        <p:txBody>
          <a:bodyPr>
            <a:normAutofit lnSpcReduction="10000"/>
          </a:bodyPr>
          <a:lstStyle/>
          <a:p>
            <a:pPr lvl="0">
              <a:defRPr/>
            </a:pPr>
            <a:r>
              <a:rPr lang="en-US" sz="2400" dirty="0"/>
              <a:t>In order to get ahead, you need great ideas - </a:t>
            </a:r>
            <a:r>
              <a:rPr lang="en-US" sz="2400" i="1" dirty="0"/>
              <a:t>lots</a:t>
            </a:r>
            <a:r>
              <a:rPr lang="en-US" sz="2400" dirty="0"/>
              <a:t> of great ideas. To get the best ideas, turn your business into an idea machine. Nurture a constant flow of ideas from every level of your organization - not just your top managers. The only way to foster such idea-sharing is to develop a culture of candor, where people aren't afraid to speak their minds. Reward them for their candor, even if it makes themselves and others - yes, </a:t>
            </a:r>
            <a:r>
              <a:rPr lang="en-US" sz="2400" i="1" dirty="0"/>
              <a:t>you</a:t>
            </a:r>
            <a:r>
              <a:rPr lang="en-US" sz="2400" dirty="0"/>
              <a:t> - look bad. </a:t>
            </a:r>
          </a:p>
          <a:p>
            <a:pPr lvl="0">
              <a:defRPr/>
            </a:pPr>
            <a:endParaRPr lang="en-US" sz="2744" dirty="0"/>
          </a:p>
          <a:p>
            <a:pPr lvl="0" algn="ctr">
              <a:defRPr/>
            </a:pPr>
            <a:r>
              <a:rPr lang="en-US" sz="2000" dirty="0"/>
              <a:t>Jack Welch</a:t>
            </a:r>
          </a:p>
          <a:p>
            <a:endParaRPr lang="en-US" dirty="0" smtClean="0"/>
          </a:p>
          <a:p>
            <a:pPr lvl="1"/>
            <a:endParaRPr lang="en-US" sz="2352" dirty="0"/>
          </a:p>
          <a:p>
            <a:endParaRPr lang="en-US" sz="2352" dirty="0"/>
          </a:p>
        </p:txBody>
      </p:sp>
    </p:spTree>
    <p:extLst>
      <p:ext uri="{BB962C8B-B14F-4D97-AF65-F5344CB8AC3E}">
        <p14:creationId xmlns:p14="http://schemas.microsoft.com/office/powerpoint/2010/main" val="4018451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400" y="238601"/>
            <a:ext cx="2713324" cy="201632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Rectangle 4"/>
          <p:cNvSpPr/>
          <p:nvPr/>
        </p:nvSpPr>
        <p:spPr>
          <a:xfrm>
            <a:off x="3061825" y="295366"/>
            <a:ext cx="5730341" cy="14586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980"/>
              </a:spcAft>
            </a:pPr>
            <a:r>
              <a:rPr lang="en-US" sz="1568" dirty="0">
                <a:solidFill>
                  <a:srgbClr val="292F33"/>
                </a:solidFill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Never be afraid to try something new. Remember, </a:t>
            </a:r>
            <a:r>
              <a:rPr lang="en-US" sz="1568" i="1" dirty="0">
                <a:solidFill>
                  <a:srgbClr val="292F33"/>
                </a:solidFill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amateurs</a:t>
            </a:r>
            <a:r>
              <a:rPr lang="en-US" sz="1568" dirty="0">
                <a:solidFill>
                  <a:srgbClr val="292F33"/>
                </a:solidFill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built the ark. </a:t>
            </a:r>
            <a:r>
              <a:rPr lang="en-US" sz="1568" i="1" dirty="0">
                <a:solidFill>
                  <a:srgbClr val="292F33"/>
                </a:solidFill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Professionals</a:t>
            </a:r>
            <a:r>
              <a:rPr lang="en-US" sz="1568" dirty="0">
                <a:solidFill>
                  <a:srgbClr val="292F33"/>
                </a:solidFill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built the Titanic.</a:t>
            </a:r>
            <a:endParaRPr lang="en-US" sz="1568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980"/>
              </a:spcAft>
            </a:pPr>
            <a:r>
              <a:rPr lang="en-US" sz="1568" dirty="0">
                <a:solidFill>
                  <a:srgbClr val="292F33"/>
                </a:solidFill>
                <a:latin typeface="Aharoni" panose="02010803020104030203" pitchFamily="2" charset="-79"/>
                <a:ea typeface="Calibri" panose="020F0502020204030204" pitchFamily="34" charset="0"/>
                <a:cs typeface="Aharoni" panose="02010803020104030203" pitchFamily="2" charset="-79"/>
              </a:rPr>
              <a:t>Everyone you will ever meet knows something you don't.</a:t>
            </a:r>
            <a:endParaRPr lang="en-US" sz="1568" dirty="0">
              <a:latin typeface="Aharoni" panose="02010803020104030203" pitchFamily="2" charset="-79"/>
              <a:ea typeface="Calibri" panose="020F0502020204030204" pitchFamily="34" charset="0"/>
              <a:cs typeface="Aharoni" panose="02010803020104030203" pitchFamily="2" charset="-79"/>
            </a:endParaRPr>
          </a:p>
          <a:p>
            <a:pPr>
              <a:lnSpc>
                <a:spcPct val="115000"/>
              </a:lnSpc>
              <a:spcAft>
                <a:spcPts val="980"/>
              </a:spcAft>
            </a:pPr>
            <a:r>
              <a:rPr lang="en-US" sz="1568" dirty="0">
                <a:solidFill>
                  <a:srgbClr val="292F33"/>
                </a:solidFill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Don't be afraid to give up the good and go for the great.</a:t>
            </a:r>
            <a:endParaRPr lang="en-US" sz="1568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9400" y="3082478"/>
            <a:ext cx="8662723" cy="2814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980"/>
              </a:spcAft>
            </a:pPr>
            <a:r>
              <a:rPr lang="en-US" sz="1568" dirty="0">
                <a:solidFill>
                  <a:srgbClr val="292F33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Great things never came from comfort zones</a:t>
            </a:r>
            <a:endParaRPr lang="en-US" sz="1568" dirty="0"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980"/>
              </a:spcAft>
            </a:pPr>
            <a:r>
              <a:rPr lang="en-US" sz="1568" dirty="0">
                <a:solidFill>
                  <a:srgbClr val="292F33"/>
                </a:solidFill>
                <a:latin typeface="Californian FB" panose="0207040306080B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Every good thing that has happened in your life happened because something changed!</a:t>
            </a:r>
            <a:endParaRPr lang="en-US" sz="1568" dirty="0">
              <a:latin typeface="Californian FB" panose="0207040306080B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980"/>
              </a:spcAft>
            </a:pPr>
            <a:r>
              <a:rPr lang="en-US" sz="2352" dirty="0">
                <a:solidFill>
                  <a:srgbClr val="292F33"/>
                </a:solidFill>
                <a:latin typeface="Aharoni" panose="02010803020104030203" pitchFamily="2" charset="-79"/>
                <a:ea typeface="Calibri" panose="020F0502020204030204" pitchFamily="34" charset="0"/>
                <a:cs typeface="Aharoni" panose="02010803020104030203" pitchFamily="2" charset="-79"/>
              </a:rPr>
              <a:t>I'd rather have a life of 'OH WELLS' than a life of 'WHAT IFS.' </a:t>
            </a:r>
            <a:endParaRPr lang="en-US" sz="2352" dirty="0">
              <a:latin typeface="Aharoni" panose="02010803020104030203" pitchFamily="2" charset="-79"/>
              <a:ea typeface="Calibri" panose="020F0502020204030204" pitchFamily="34" charset="0"/>
              <a:cs typeface="Aharoni" panose="02010803020104030203" pitchFamily="2" charset="-79"/>
            </a:endParaRPr>
          </a:p>
          <a:p>
            <a:pPr>
              <a:lnSpc>
                <a:spcPct val="115000"/>
              </a:lnSpc>
              <a:spcAft>
                <a:spcPts val="980"/>
              </a:spcAft>
            </a:pPr>
            <a:r>
              <a:rPr lang="en-US" sz="1568" dirty="0">
                <a:solidFill>
                  <a:srgbClr val="292F33"/>
                </a:solidFill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Twenty years from now you will be more disappointed by the things that you didn't do than by the ones you did do.</a:t>
            </a:r>
            <a:endParaRPr lang="en-US" sz="1568" dirty="0">
              <a:latin typeface="Sakkal Majalla" panose="02000000000000000000" pitchFamily="2" charset="-78"/>
              <a:ea typeface="Calibri" panose="020F0502020204030204" pitchFamily="34" charset="0"/>
              <a:cs typeface="Sakkal Majalla" panose="02000000000000000000" pitchFamily="2" charset="-78"/>
            </a:endParaRPr>
          </a:p>
          <a:p>
            <a:pPr>
              <a:lnSpc>
                <a:spcPct val="115000"/>
              </a:lnSpc>
              <a:spcAft>
                <a:spcPts val="980"/>
              </a:spcAft>
            </a:pPr>
            <a:r>
              <a:rPr lang="en-US" sz="1568" dirty="0">
                <a:solidFill>
                  <a:srgbClr val="292F33"/>
                </a:solidFill>
                <a:latin typeface="Stencil" panose="040409050D0802020404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Not everything that is faced can be changed, but nothing can be changed until it is faced. -Lucille Ball</a:t>
            </a:r>
            <a:endParaRPr lang="en-US" sz="1568" dirty="0">
              <a:latin typeface="Stencil" panose="040409050D0802020404" pitchFamily="8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980"/>
              </a:spcAft>
            </a:pPr>
            <a:r>
              <a:rPr lang="en-US" sz="1568" dirty="0">
                <a:solidFill>
                  <a:srgbClr val="292F33"/>
                </a:solidFill>
                <a:latin typeface="Tw Cen MT" panose="020B06020201040206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I've failed over &amp; over &amp; over again in my life &amp; that is why I succeed. -Michael Jordan</a:t>
            </a:r>
            <a:endParaRPr lang="en-US" sz="1568" dirty="0">
              <a:latin typeface="Tw Cen MT" panose="020B06020201040206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9443" y="2333590"/>
            <a:ext cx="8797144" cy="6801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980"/>
              </a:spcAft>
            </a:pPr>
            <a:r>
              <a:rPr lang="en-US" sz="3332" dirty="0">
                <a:solidFill>
                  <a:srgbClr val="292F33"/>
                </a:solidFill>
                <a:latin typeface="Haettenschweiler" panose="020B070604090206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life is your message to the world. Make sure it's inspiring</a:t>
            </a:r>
            <a:r>
              <a:rPr lang="en-US" sz="2940" dirty="0">
                <a:solidFill>
                  <a:srgbClr val="292F33"/>
                </a:solidFill>
                <a:latin typeface="Haettenschweiler" panose="020B070604090206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940" dirty="0">
              <a:latin typeface="Haettenschweiler" panose="020B070604090206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7739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 txBox="1"/>
          <p:nvPr/>
        </p:nvSpPr>
        <p:spPr>
          <a:xfrm>
            <a:off x="1724056" y="1122683"/>
            <a:ext cx="5513327" cy="4448758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72009" tIns="72009" rIns="72009" bIns="72009" numCol="1" anchor="ctr" anchorCtr="0" compatLnSpc="1">
            <a:prstTxWarp prst="textNoShape">
              <a:avLst/>
            </a:prstTxWarp>
            <a:noAutofit/>
          </a:bodyPr>
          <a:lstStyle>
            <a:lvl1pPr lvl="0" indent="0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/>
            </a:lvl1pPr>
            <a:lvl2pPr marL="193675" indent="-192088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/>
            </a:lvl2pPr>
            <a:lvl3pPr marL="457200" indent="-261938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/>
            </a:lvl3pPr>
            <a:lvl4pPr marL="614363" indent="-1555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/>
            </a:lvl4pPr>
            <a:lvl5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/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/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/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/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/>
            </a:lvl9pPr>
          </a:lstStyle>
          <a:p>
            <a:pPr marL="344487" lvl="1" indent="-342900">
              <a:spcBef>
                <a:spcPct val="40000"/>
              </a:spcBef>
              <a:buSzPct val="100000"/>
              <a:buFont typeface="+mj-lt"/>
              <a:buAutoNum type="arabicPeriod"/>
            </a:pPr>
            <a:endParaRPr lang="en-US" dirty="0" smtClean="0"/>
          </a:p>
        </p:txBody>
      </p:sp>
      <p:sp>
        <p:nvSpPr>
          <p:cNvPr id="6" name="Rectangle 4"/>
          <p:cNvSpPr txBox="1"/>
          <p:nvPr/>
        </p:nvSpPr>
        <p:spPr>
          <a:xfrm>
            <a:off x="3507969" y="3237627"/>
            <a:ext cx="238930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lvl="0" indent="0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defRPr sz="1600" baseline="0"/>
            </a:lvl1pPr>
            <a:lvl2pPr marL="193675" indent="-192088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5000"/>
              <a:buFont typeface="Arial" charset="0"/>
              <a:buChar char="▪"/>
              <a:defRPr sz="1600" baseline="0"/>
            </a:lvl2pPr>
            <a:lvl3pPr marL="457200" indent="-261938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–"/>
              <a:defRPr sz="1600" baseline="0"/>
            </a:lvl3pPr>
            <a:lvl4pPr marL="614363" indent="-1555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120000"/>
              <a:buFont typeface="Arial" charset="0"/>
              <a:buChar char="▫"/>
              <a:defRPr sz="1600" baseline="0"/>
            </a:lvl4pPr>
            <a:lvl5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/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/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/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/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 sz="1600" baseline="0"/>
            </a:lvl9pPr>
          </a:lstStyle>
          <a:p>
            <a:r>
              <a:rPr lang="en-US" sz="3200" b="1" dirty="0" smtClean="0">
                <a:solidFill>
                  <a:srgbClr val="000000"/>
                </a:solidFill>
              </a:rPr>
              <a:t>Questions?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509984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S" val="1,2"/>
  <p:tag name="THINKCELLPRESENTATIONDONOTDELETE" val="&lt;?xml version=&quot;1.0&quot; encoding=&quot;UTF-16&quot; standalone=&quot;yes&quot;?&gt;&#10;&lt;root reqver=&quot;21047&quot;&gt;&lt;version val=&quot;23231&quot;/&gt;&lt;CPresentation id=&quot;1&quot;&gt;&lt;m_precDefaultNumber&gt;&lt;m_bNumberIsYear val=&quot;1&quot;/&gt;&lt;m_chMinusSymbol&gt;-&lt;/m_chMinusSymbol&gt;&lt;m_chDecimalSymbol17909&gt;.&lt;/m_chDecimalSymbol17909&gt;&lt;m_nGroupingDigits17909 val=&quot;3&quot;/&gt;&lt;m_chGroupingSymbol17909&gt;,&lt;/m_chGroupingSymbol17909&gt;&lt;/m_precDefaultNumber&gt;&lt;m_precDefaultPercent&gt;&lt;m_bNumberIsYear val=&quot;1&quot;/&gt;&lt;m_chMinusSymbol&gt;-&lt;/m_chMinusSymbol&gt;&lt;m_nDecimalDigits17909 val=&quot;0&quot;/&gt;&lt;m_chDecimalSymbol17909&gt;.&lt;/m_chDecimalSymbol17909&gt;&lt;m_nGroupingDigits17909 val=&quot;3&quot;/&gt;&lt;m_chGroupingSymbol17909&gt;,&lt;/m_chGroupingSymbol17909&gt;&lt;m_strSuffix17909&gt;%&lt;/m_strSuffix17909&gt;&lt;/m_precDefaultPercent&gt;&lt;m_precDefaultDate&gt;&lt;m_bNumberIsYear val=&quot;0&quot;/&gt;&lt;m_strFormatTime&gt;%d-%1-%Y&lt;/m_strFormatTime&gt;&lt;/m_precDefaultDate&gt;&lt;m_precDefaultYear&gt;&lt;m_bNumberIsYear val=&quot;0&quot;/&gt;&lt;m_strFormatTime&gt;%Y&lt;/m_strFormatTime&gt;&lt;/m_precDefaultYear&gt;&lt;m_precDefaultQuarter&gt;&lt;m_bNumberIsYear val=&quot;0&quot;/&gt;&lt;m_strFormatTime&gt;Q%5&lt;/m_strFormatTime&gt;&lt;/m_precDefaultQuarter&gt;&lt;m_precDefaultMonth&gt;&lt;m_bNumberIsYear val=&quot;0&quot;/&gt;&lt;m_strFormatTime&gt;%1&lt;/m_strFormatTime&gt;&lt;/m_precDefaultMonth&gt;&lt;m_precDefaultWeek&gt;&lt;m_bNumberIsYear val=&quot;0&quot;/&gt;&lt;m_strFormatTime&gt;%d&lt;/m_strFormatTime&gt;&lt;/m_precDefaultWeek&gt;&lt;m_precDefaultDay&gt;&lt;m_bNumberIsYear val=&quot;0&quot;/&gt;&lt;m_strFormatTime&gt;%d&lt;/m_strFormatTime&gt;&lt;/m_precDefaultDay&gt;&lt;m_mruColor&gt;&lt;m_vecMRU length=&quot;3&quot;&gt;&lt;elem m_fUsage=&quot;1.71000000000000000000E+000&quot;&gt;&lt;m_msothmcolidx val=&quot;0&quot;/&gt;&lt;m_rgb r=&quot;ff&quot; g=&quot;20&quot; b=&quot;20&quot;/&gt;&lt;m_ppcolschidx tagver0=&quot;23004&quot; tagname0=&quot;m_ppcolschidxUNRECOGNIZED&quot; val=&quot;0&quot;/&gt;&lt;m_nBrightness val=&quot;0&quot;/&gt;&lt;/elem&gt;&lt;elem m_fUsage=&quot;1.38510000000000000000E+000&quot;&gt;&lt;m_msothmcolidx val=&quot;0&quot;/&gt;&lt;m_rgb r=&quot;e6&quot; g=&quot;e6&quot; b=&quot;e6&quot;/&gt;&lt;m_ppcolschidx tagver0=&quot;23004&quot; tagname0=&quot;m_ppcolschidxUNRECOGNIZED&quot; val=&quot;0&quot;/&gt;&lt;m_nBrightness val=&quot;0&quot;/&gt;&lt;/elem&gt;&lt;elem m_fUsage=&quot;1.00000000000000000000E+000&quot;&gt;&lt;m_msothmcolidx val=&quot;0&quot;/&gt;&lt;m_rgb r=&quot;1b&quot; g=&quot;9c&quot; b=&quot;7&quot;/&gt;&lt;m_ppcolschidx tagver0=&quot;23004&quot; tagname0=&quot;m_ppcolschidxUNRECOGNIZED&quot; val=&quot;0&quot;/&gt;&lt;m_nBrightness val=&quot;0&quot;/&gt;&lt;/elem&gt;&lt;/m_vecMRU&gt;&lt;/m_mruColor&gt;&lt;m_eweekdayFirstOfWeek val=&quot;2&quot;/&gt;&lt;m_eweekdayFirstOfWorkweek val=&quot;2&quot;/&gt;&lt;m_eweekdayFirstOfWeekend val=&quot;7&quot;/&gt;&lt;/CPresentation&gt;&lt;/root&gt;"/>
  <p:tag name="ISNEWSLIDENUMBER" val="False"/>
  <p:tag name="PREVIOUSNAME" val="C:\Users\CJ Jain\Documents\Florida DOT\Study\Phase 3\Workshops\Final Workshop\20150205_FDOT Training_0744.pptx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4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Shape"/>
  <p:tag name="ANGLE" val="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oonHalfShape"/>
  <p:tag name="ANGLE" val="4"/>
</p:tagLst>
</file>

<file path=ppt/theme/theme1.xml><?xml version="1.0" encoding="utf-8"?>
<a:theme xmlns:a="http://schemas.openxmlformats.org/drawingml/2006/main" name="FDOT_CF_XFL001">
  <a:themeElements>
    <a:clrScheme name="Current">
      <a:dk1>
        <a:srgbClr val="000000"/>
      </a:dk1>
      <a:lt1>
        <a:srgbClr val="FFFFFF"/>
      </a:lt1>
      <a:dk2>
        <a:srgbClr val="1C2F44"/>
      </a:dk2>
      <a:lt2>
        <a:srgbClr val="FFFFFF"/>
      </a:lt2>
      <a:accent1>
        <a:srgbClr val="ACC4DE"/>
      </a:accent1>
      <a:accent2>
        <a:srgbClr val="5082B8"/>
      </a:accent2>
      <a:accent3>
        <a:srgbClr val="32557C"/>
      </a:accent3>
      <a:accent4>
        <a:srgbClr val="1C2F44"/>
      </a:accent4>
      <a:accent5>
        <a:srgbClr val="FF0000"/>
      </a:accent5>
      <a:accent6>
        <a:srgbClr val="808080"/>
      </a:accent6>
      <a:hlink>
        <a:srgbClr val="32557C"/>
      </a:hlink>
      <a:folHlink>
        <a:srgbClr val="1C2F44"/>
      </a:folHlink>
    </a:clrScheme>
    <a:fontScheme name="McKJapanese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9525">
          <a:solidFill>
            <a:schemeClr val="accent6"/>
          </a:solidFill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Current">
        <a:dk1>
          <a:srgbClr val="000000"/>
        </a:dk1>
        <a:lt1>
          <a:srgbClr val="FFFFFF"/>
        </a:lt1>
        <a:dk2>
          <a:srgbClr val="1C2F44"/>
        </a:dk2>
        <a:lt2>
          <a:srgbClr val="FFFFFF"/>
        </a:lt2>
        <a:accent1>
          <a:srgbClr val="ACC4DE"/>
        </a:accent1>
        <a:accent2>
          <a:srgbClr val="5082B8"/>
        </a:accent2>
        <a:accent3>
          <a:srgbClr val="32557C"/>
        </a:accent3>
        <a:accent4>
          <a:srgbClr val="1C2F44"/>
        </a:accent4>
        <a:accent5>
          <a:srgbClr val="FF0000"/>
        </a:accent5>
        <a:accent6>
          <a:srgbClr val="808080"/>
        </a:accent6>
        <a:hlink>
          <a:srgbClr val="32557C"/>
        </a:hlink>
        <a:folHlink>
          <a:srgbClr val="1C2F4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FFFFFF"/>
      </a:accent1>
      <a:accent2>
        <a:srgbClr val="D0D0D0"/>
      </a:accent2>
      <a:accent3>
        <a:srgbClr val="FFFFFF"/>
      </a:accent3>
      <a:accent4>
        <a:srgbClr val="000000"/>
      </a:accent4>
      <a:accent5>
        <a:srgbClr val="FFFFFF"/>
      </a:accent5>
      <a:accent6>
        <a:srgbClr val="BCBCBC"/>
      </a:accent6>
      <a:hlink>
        <a:srgbClr val="909090"/>
      </a:hlink>
      <a:folHlink>
        <a:srgbClr val="0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FDOT_CF_XFL001</Template>
  <TotalTime>82718</TotalTime>
  <Words>535</Words>
  <Application>Microsoft Office PowerPoint</Application>
  <PresentationFormat>Custom</PresentationFormat>
  <Paragraphs>59</Paragraphs>
  <Slides>7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14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23" baseType="lpstr">
      <vt:lpstr>ＭＳ Ｐゴシック</vt:lpstr>
      <vt:lpstr>Aharoni</vt:lpstr>
      <vt:lpstr>Arial</vt:lpstr>
      <vt:lpstr>Arial Black</vt:lpstr>
      <vt:lpstr>Bookman Old Style</vt:lpstr>
      <vt:lpstr>Calibri</vt:lpstr>
      <vt:lpstr>Californian FB</vt:lpstr>
      <vt:lpstr>Haettenschweiler</vt:lpstr>
      <vt:lpstr>Helvetica</vt:lpstr>
      <vt:lpstr>Sakkal Majalla</vt:lpstr>
      <vt:lpstr>Stencil</vt:lpstr>
      <vt:lpstr>Times New Roman</vt:lpstr>
      <vt:lpstr>Tw Cen MT</vt:lpstr>
      <vt:lpstr>Wingdings</vt:lpstr>
      <vt:lpstr>FDOT_CF_XFL001</vt:lpstr>
      <vt:lpstr>think-cell Slide</vt:lpstr>
      <vt:lpstr>PowerPoint Presentation</vt:lpstr>
      <vt:lpstr>Statewide Innovators! Charter</vt:lpstr>
      <vt:lpstr>What Type of Ideas</vt:lpstr>
      <vt:lpstr>Innovation</vt:lpstr>
      <vt:lpstr>Idea Generation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Update</dc:title>
  <dc:creator>FDOT</dc:creator>
  <cp:lastModifiedBy>Messina, Brigitte</cp:lastModifiedBy>
  <cp:revision>2425</cp:revision>
  <cp:lastPrinted>2015-03-19T12:33:36Z</cp:lastPrinted>
  <dcterms:created xsi:type="dcterms:W3CDTF">2014-08-27T19:46:19Z</dcterms:created>
  <dcterms:modified xsi:type="dcterms:W3CDTF">2015-04-01T13:43:16Z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le">
    <vt:lpwstr>Title</vt:lpwstr>
  </property>
  <property fmtid="{D5CDD505-2E9C-101B-9397-08002B2CF9AE}" pid="3" name="Final">
    <vt:bool>false</vt:bool>
  </property>
  <property fmtid="{D5CDD505-2E9C-101B-9397-08002B2CF9AE}" pid="4" name="Event">
    <vt:lpwstr/>
  </property>
  <property fmtid="{D5CDD505-2E9C-101B-9397-08002B2CF9AE}" pid="5" name="Delivery Date">
    <vt:lpwstr>Date</vt:lpwstr>
  </property>
  <property fmtid="{D5CDD505-2E9C-101B-9397-08002B2CF9AE}" pid="6" name="Office2010EditCount">
    <vt:lpwstr>1</vt:lpwstr>
  </property>
  <property fmtid="{D5CDD505-2E9C-101B-9397-08002B2CF9AE}" pid="7" name="Office2003EditCount">
    <vt:lpwstr>0</vt:lpwstr>
  </property>
  <property fmtid="{D5CDD505-2E9C-101B-9397-08002B2CF9AE}" pid="8" name="LastEditedOfficeVersion">
    <vt:lpwstr>Office2010</vt:lpwstr>
  </property>
  <property fmtid="{D5CDD505-2E9C-101B-9397-08002B2CF9AE}" pid="9" name="DocID">
    <vt:lpwstr>Doc ID</vt:lpwstr>
  </property>
  <property fmtid="{D5CDD505-2E9C-101B-9397-08002B2CF9AE}" pid="10" name="Office2010WasSaved">
    <vt:lpwstr>1</vt:lpwstr>
  </property>
</Properties>
</file>