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5.xml" ContentType="application/vnd.openxmlformats-officedocument.presentationml.notesSlide+xml"/>
  <Override PartName="/ppt/tags/tag189.xml" ContentType="application/vnd.openxmlformats-officedocument.presentationml.tags+xml"/>
  <Override PartName="/ppt/notesSlides/notesSlide6.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7.xml" ContentType="application/vnd.openxmlformats-officedocument.presentationml.notesSlide+xml"/>
  <Override PartName="/ppt/tags/tag198.xml" ContentType="application/vnd.openxmlformats-officedocument.presentationml.tags+xml"/>
  <Override PartName="/ppt/notesSlides/notesSlide8.xml" ContentType="application/vnd.openxmlformats-officedocument.presentationml.notesSlide+xml"/>
  <Override PartName="/ppt/tags/tag199.xml" ContentType="application/vnd.openxmlformats-officedocument.presentationml.tags+xml"/>
  <Override PartName="/ppt/notesSlides/notesSlide9.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20"/>
  </p:notesMasterIdLst>
  <p:handoutMasterIdLst>
    <p:handoutMasterId r:id="rId21"/>
  </p:handoutMasterIdLst>
  <p:sldIdLst>
    <p:sldId id="733" r:id="rId2"/>
    <p:sldId id="752" r:id="rId3"/>
    <p:sldId id="753" r:id="rId4"/>
    <p:sldId id="754" r:id="rId5"/>
    <p:sldId id="755" r:id="rId6"/>
    <p:sldId id="757" r:id="rId7"/>
    <p:sldId id="756" r:id="rId8"/>
    <p:sldId id="758" r:id="rId9"/>
    <p:sldId id="751" r:id="rId10"/>
    <p:sldId id="748" r:id="rId11"/>
    <p:sldId id="749" r:id="rId12"/>
    <p:sldId id="739" r:id="rId13"/>
    <p:sldId id="735" r:id="rId14"/>
    <p:sldId id="737" r:id="rId15"/>
    <p:sldId id="738" r:id="rId16"/>
    <p:sldId id="742" r:id="rId17"/>
    <p:sldId id="746" r:id="rId18"/>
    <p:sldId id="747" r:id="rId19"/>
  </p:sldIdLst>
  <p:sldSz cx="8961438" cy="6721475"/>
  <p:notesSz cx="6934200" cy="9232900"/>
  <p:custDataLst>
    <p:tags r:id="rId22"/>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564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guide id="3" orient="horz" pos="2908">
          <p15:clr>
            <a:srgbClr val="A4A3A4"/>
          </p15:clr>
        </p15:guide>
        <p15:guide id="4"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rby, Marjorie" initials="KM" lastIdx="4" clrIdx="0"/>
  <p:cmAuthor id="1" name="CJ Jain" initials="CJ" lastIdx="1" clrIdx="1">
    <p:extLst>
      <p:ext uri="{19B8F6BF-5375-455C-9EA6-DF929625EA0E}">
        <p15:presenceInfo xmlns:p15="http://schemas.microsoft.com/office/powerpoint/2012/main" userId="S-1-5-21-602162358-1897051121-1417001333-385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E885"/>
    <a:srgbClr val="C89800"/>
    <a:srgbClr val="0099FF"/>
    <a:srgbClr val="C1F8AE"/>
    <a:srgbClr val="99CC00"/>
    <a:srgbClr val="FF6600"/>
    <a:srgbClr val="FFE0D9"/>
    <a:srgbClr val="0065CC"/>
    <a:srgbClr val="D7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67" autoAdjust="0"/>
    <p:restoredTop sz="83597" autoAdjust="0"/>
  </p:normalViewPr>
  <p:slideViewPr>
    <p:cSldViewPr snapToGrid="0" snapToObjects="1">
      <p:cViewPr varScale="1">
        <p:scale>
          <a:sx n="99" d="100"/>
          <a:sy n="99" d="100"/>
        </p:scale>
        <p:origin x="-2046" y="-96"/>
      </p:cViewPr>
      <p:guideLst>
        <p:guide orient="horz"/>
        <p:guide pos="5644"/>
      </p:guideLst>
    </p:cSldViewPr>
  </p:slideViewPr>
  <p:outlineViewPr>
    <p:cViewPr>
      <p:scale>
        <a:sx n="33" d="100"/>
        <a:sy n="33" d="100"/>
      </p:scale>
      <p:origin x="36"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6" d="100"/>
          <a:sy n="66" d="100"/>
        </p:scale>
        <p:origin x="-3222" y="-96"/>
      </p:cViewPr>
      <p:guideLst>
        <p:guide orient="horz" pos="2928"/>
        <p:guide pos="2208"/>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9.emf"/><Relationship Id="rId5" Type="http://schemas.openxmlformats.org/officeDocument/2006/relationships/image" Target="../media/image15.emf"/><Relationship Id="rId4"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762000" y="577850"/>
            <a:ext cx="5416550" cy="4064000"/>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481543" y="4961204"/>
            <a:ext cx="5977646" cy="12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7" name="Rectangle 7"/>
          <p:cNvSpPr>
            <a:spLocks noGrp="1" noChangeArrowheads="1"/>
          </p:cNvSpPr>
          <p:nvPr>
            <p:ph type="sldNum" sz="quarter" idx="5"/>
          </p:nvPr>
        </p:nvSpPr>
        <p:spPr bwMode="auto">
          <a:xfrm>
            <a:off x="6271637" y="8866240"/>
            <a:ext cx="187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200"/>
            </a:lvl1pPr>
          </a:lstStyle>
          <a:p>
            <a:pPr>
              <a:defRPr/>
            </a:pPr>
            <a:fld id="{3C3A632B-FBDE-46D4-BF6F-6D14421E6342}" type="slidenum">
              <a:rPr lang="en-US"/>
              <a:pPr>
                <a:defRPr/>
              </a:pPr>
              <a:t>‹#›</a:t>
            </a:fld>
            <a:endParaRPr lang="en-US"/>
          </a:p>
        </p:txBody>
      </p:sp>
      <p:sp>
        <p:nvSpPr>
          <p:cNvPr id="5128" name="doc id"/>
          <p:cNvSpPr>
            <a:spLocks noGrp="1" noChangeArrowheads="1"/>
          </p:cNvSpPr>
          <p:nvPr>
            <p:ph type="ftr" sz="quarter" idx="4"/>
          </p:nvPr>
        </p:nvSpPr>
        <p:spPr bwMode="auto">
          <a:xfrm>
            <a:off x="6459126" y="95239"/>
            <a:ext cx="64" cy="12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US"/>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1543" y="4961204"/>
            <a:ext cx="5977646" cy="184666"/>
          </a:xfrm>
        </p:spPr>
        <p:txBody>
          <a:bodyPr/>
          <a:lstStyle/>
          <a:p>
            <a:endParaRPr lang="en-US" sz="1200" dirty="0" smtClean="0"/>
          </a:p>
        </p:txBody>
      </p:sp>
      <p:sp>
        <p:nvSpPr>
          <p:cNvPr id="4" name="Slide Number Placeholder 3"/>
          <p:cNvSpPr>
            <a:spLocks noGrp="1"/>
          </p:cNvSpPr>
          <p:nvPr>
            <p:ph type="sldNum" sz="quarter" idx="10"/>
          </p:nvPr>
        </p:nvSpPr>
        <p:spPr>
          <a:xfrm>
            <a:off x="6374230" y="8866240"/>
            <a:ext cx="84959" cy="184666"/>
          </a:xfrm>
        </p:spPr>
        <p:txBody>
          <a:bodyPr/>
          <a:lstStyle/>
          <a:p>
            <a:pPr>
              <a:defRPr/>
            </a:pPr>
            <a:fld id="{3C3A632B-FBDE-46D4-BF6F-6D14421E6342}" type="slidenum">
              <a:rPr lang="en-US" smtClean="0"/>
              <a:pPr>
                <a:defRPr/>
              </a:pPr>
              <a:t>0</a:t>
            </a:fld>
            <a:endParaRPr lang="en-US"/>
          </a:p>
        </p:txBody>
      </p:sp>
    </p:spTree>
    <p:extLst>
      <p:ext uri="{BB962C8B-B14F-4D97-AF65-F5344CB8AC3E}">
        <p14:creationId xmlns:p14="http://schemas.microsoft.com/office/powerpoint/2010/main" val="304434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5861" y="4904446"/>
            <a:ext cx="6475695" cy="2400657"/>
          </a:xfrm>
        </p:spPr>
        <p:txBody>
          <a:bodyPr wrap="square">
            <a:spAutoFit/>
          </a:bodyPr>
          <a:lstStyle/>
          <a:p>
            <a:pPr>
              <a:spcBef>
                <a:spcPts val="0"/>
              </a:spcBef>
            </a:pPr>
            <a:r>
              <a:rPr lang="en-US" sz="1200" dirty="0" smtClean="0"/>
              <a:t>The </a:t>
            </a:r>
            <a:r>
              <a:rPr lang="en-US" sz="1200" dirty="0"/>
              <a:t>journey to </a:t>
            </a:r>
            <a:r>
              <a:rPr lang="en-US" sz="1200" dirty="0" smtClean="0"/>
              <a:t>improve the way we work is just beginning. As I’ve discussed today, we have already started and made meaningful improvements. We have done:</a:t>
            </a:r>
            <a:endParaRPr lang="en-US" sz="1200" dirty="0"/>
          </a:p>
          <a:p>
            <a:pPr lvl="1">
              <a:spcBef>
                <a:spcPts val="0"/>
              </a:spcBef>
            </a:pPr>
            <a:r>
              <a:rPr lang="en-US" sz="1200" b="1" dirty="0"/>
              <a:t>Step 1 </a:t>
            </a:r>
            <a:r>
              <a:rPr lang="en-US" sz="1200" dirty="0"/>
              <a:t>was segmenting our portfolio to create state-funded projects that could benefit from a state defined process</a:t>
            </a:r>
          </a:p>
          <a:p>
            <a:pPr lvl="1">
              <a:spcBef>
                <a:spcPts val="0"/>
              </a:spcBef>
            </a:pPr>
            <a:r>
              <a:rPr lang="en-US" sz="1200" b="1" dirty="0"/>
              <a:t>Step 2</a:t>
            </a:r>
            <a:r>
              <a:rPr lang="en-US" sz="1200" dirty="0"/>
              <a:t> is now, and it is streamlining the process at a high-level to get some quick time savings</a:t>
            </a:r>
          </a:p>
          <a:p>
            <a:pPr>
              <a:spcBef>
                <a:spcPts val="0"/>
              </a:spcBef>
            </a:pPr>
            <a:endParaRPr lang="en-US" sz="1200" b="1" dirty="0"/>
          </a:p>
          <a:p>
            <a:pPr>
              <a:spcBef>
                <a:spcPts val="0"/>
              </a:spcBef>
            </a:pPr>
            <a:r>
              <a:rPr lang="en-US" sz="1200" dirty="0"/>
              <a:t>We see us digging deeper in the future. That means in the future we could also pursue:</a:t>
            </a:r>
          </a:p>
          <a:p>
            <a:pPr marL="226601" indent="-226601">
              <a:spcBef>
                <a:spcPts val="0"/>
              </a:spcBef>
              <a:buFont typeface="+mj-lt"/>
              <a:buAutoNum type="arabicParenR"/>
            </a:pPr>
            <a:r>
              <a:rPr lang="en-US" sz="1200" b="1" dirty="0"/>
              <a:t>Optimizing our pre-construction process at a more detailed level – </a:t>
            </a:r>
            <a:r>
              <a:rPr lang="en-US" sz="1200" dirty="0"/>
              <a:t>e.g. what are we doing within PD&amp;E and Design that we could do differently or more easily? What could we do to improve procurement</a:t>
            </a:r>
            <a:r>
              <a:rPr lang="en-US" sz="1200" dirty="0" smtClean="0"/>
              <a:t>? What could we do to shorten ROW while still maintaining a good process?</a:t>
            </a:r>
            <a:endParaRPr lang="en-US" sz="1200" dirty="0"/>
          </a:p>
          <a:p>
            <a:pPr marL="226601" indent="-226601">
              <a:spcBef>
                <a:spcPts val="0"/>
              </a:spcBef>
              <a:buFont typeface="+mj-lt"/>
              <a:buAutoNum type="arabicParenR"/>
            </a:pPr>
            <a:r>
              <a:rPr lang="en-US" sz="1200" b="1" dirty="0"/>
              <a:t>Consider broader changes to the way we operate,</a:t>
            </a:r>
            <a:r>
              <a:rPr lang="en-US" sz="1200" dirty="0"/>
              <a:t> which could include things like the way our departments are structured, or the way we engage the public, or the technology we </a:t>
            </a:r>
            <a:r>
              <a:rPr lang="en-US" sz="1200" dirty="0" smtClean="0"/>
              <a:t>use</a:t>
            </a:r>
            <a:endParaRPr lang="en-US" sz="1200" dirty="0"/>
          </a:p>
        </p:txBody>
      </p:sp>
      <p:sp>
        <p:nvSpPr>
          <p:cNvPr id="4" name="Slide Number Placeholder 3"/>
          <p:cNvSpPr>
            <a:spLocks noGrp="1"/>
          </p:cNvSpPr>
          <p:nvPr>
            <p:ph type="sldNum" sz="quarter" idx="10"/>
          </p:nvPr>
        </p:nvSpPr>
        <p:spPr>
          <a:xfrm>
            <a:off x="6289271" y="8866240"/>
            <a:ext cx="169918" cy="184666"/>
          </a:xfrm>
        </p:spPr>
        <p:txBody>
          <a:bodyPr/>
          <a:lstStyle/>
          <a:p>
            <a:pPr>
              <a:defRPr/>
            </a:pPr>
            <a:fld id="{3C3A632B-FBDE-46D4-BF6F-6D14421E6342}" type="slidenum">
              <a:rPr lang="en-US" smtClean="0"/>
              <a:pPr>
                <a:defRPr/>
              </a:pPr>
              <a:t>16</a:t>
            </a:fld>
            <a:endParaRPr lang="en-US" dirty="0"/>
          </a:p>
        </p:txBody>
      </p:sp>
    </p:spTree>
    <p:extLst>
      <p:ext uri="{BB962C8B-B14F-4D97-AF65-F5344CB8AC3E}">
        <p14:creationId xmlns:p14="http://schemas.microsoft.com/office/powerpoint/2010/main" val="160405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1543" y="4961204"/>
            <a:ext cx="5977646" cy="2708434"/>
          </a:xfrm>
        </p:spPr>
        <p:txBody>
          <a:bodyPr/>
          <a:lstStyle/>
          <a:p>
            <a:r>
              <a:rPr lang="en-US" dirty="0" smtClean="0"/>
              <a:t>As you’ll remember from the fall, we selected 44 projects to be funded with state dollars,</a:t>
            </a:r>
            <a:r>
              <a:rPr lang="en-US" baseline="0" dirty="0" smtClean="0"/>
              <a:t> and our expectation is that we can save at least 94 years of work on those projects by putting them through the current state process. With the improvements we are implementing, though, we actually expect those savings to increase significantly – with the possibility of saving almost 250 years of work on just those 44 projects</a:t>
            </a:r>
          </a:p>
          <a:p>
            <a:endParaRPr lang="en-US" baseline="0" dirty="0" smtClean="0"/>
          </a:p>
          <a:p>
            <a:r>
              <a:rPr lang="en-US" baseline="0" dirty="0" smtClean="0"/>
              <a:t>I’ll now tell you a little about the improved state process we’ve defined and how we will make sure the time savings I’ve shown you here are real</a:t>
            </a:r>
            <a:endParaRPr lang="en-US" dirty="0"/>
          </a:p>
        </p:txBody>
      </p:sp>
      <p:sp>
        <p:nvSpPr>
          <p:cNvPr id="4" name="Slide Number Placeholder 3"/>
          <p:cNvSpPr>
            <a:spLocks noGrp="1"/>
          </p:cNvSpPr>
          <p:nvPr>
            <p:ph type="sldNum" sz="quarter" idx="10"/>
          </p:nvPr>
        </p:nvSpPr>
        <p:spPr>
          <a:xfrm>
            <a:off x="6374230" y="8866240"/>
            <a:ext cx="84959" cy="184666"/>
          </a:xfrm>
        </p:spPr>
        <p:txBody>
          <a:bodyPr/>
          <a:lstStyle/>
          <a:p>
            <a:pPr>
              <a:defRPr/>
            </a:pPr>
            <a:fld id="{3C3A632B-FBDE-46D4-BF6F-6D14421E6342}" type="slidenum">
              <a:rPr lang="en-US" smtClean="0"/>
              <a:pPr>
                <a:defRPr/>
              </a:pPr>
              <a:t>8</a:t>
            </a:fld>
            <a:endParaRPr lang="en-US"/>
          </a:p>
        </p:txBody>
      </p:sp>
    </p:spTree>
    <p:extLst>
      <p:ext uri="{BB962C8B-B14F-4D97-AF65-F5344CB8AC3E}">
        <p14:creationId xmlns:p14="http://schemas.microsoft.com/office/powerpoint/2010/main" val="1215404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1543" y="4961204"/>
            <a:ext cx="5977646" cy="3877985"/>
          </a:xfrm>
        </p:spPr>
        <p:txBody>
          <a:bodyPr/>
          <a:lstStyle/>
          <a:p>
            <a:r>
              <a:rPr lang="en-US" sz="900" dirty="0" smtClean="0"/>
              <a:t>The improved state process consists of six major steps </a:t>
            </a:r>
            <a:endParaRPr lang="en-US" sz="900" b="1" dirty="0" smtClean="0"/>
          </a:p>
          <a:p>
            <a:pPr marL="226634" indent="-226634">
              <a:buFont typeface="+mj-lt"/>
              <a:buAutoNum type="arabicParenR"/>
            </a:pPr>
            <a:r>
              <a:rPr lang="en-US" sz="900" dirty="0" smtClean="0"/>
              <a:t>District SWAT teams meet once per year for the SWAT Planning meeting. At this meeting, the SWAT team, plus ISD/Planning, the work program, and EMO, meet to discuss the projects that are set to be gamed in the upcoming cycle</a:t>
            </a:r>
          </a:p>
          <a:p>
            <a:pPr marL="226634" indent="-226634">
              <a:buFont typeface="+mj-lt"/>
              <a:buAutoNum type="arabicParenR"/>
            </a:pPr>
            <a:endParaRPr lang="en-US" sz="900" dirty="0" smtClean="0"/>
          </a:p>
          <a:p>
            <a:pPr marL="457990" lvl="1" indent="-226634">
              <a:buFont typeface="Wingdings" panose="05000000000000000000" pitchFamily="2" charset="2"/>
              <a:buChar char="§"/>
            </a:pPr>
            <a:r>
              <a:rPr lang="en-US" sz="900" dirty="0" smtClean="0"/>
              <a:t>During this meeting, the group discusses the core elements of the purpose and need for each project, ensures alignment with the MPO on the projects to allow for coordination if necessary, and then decides which projects are good candidates for state funding. The key deliverable of this meeting is a list of projects that work program should try to game with state money. </a:t>
            </a:r>
          </a:p>
          <a:p>
            <a:pPr marL="457990" lvl="1" indent="-226634">
              <a:buFont typeface="Wingdings" panose="05000000000000000000" pitchFamily="2" charset="2"/>
              <a:buChar char="§"/>
            </a:pPr>
            <a:endParaRPr lang="en-US" sz="900" dirty="0" smtClean="0"/>
          </a:p>
          <a:p>
            <a:pPr marL="226634" indent="-226634">
              <a:buFont typeface="+mj-lt"/>
              <a:buAutoNum type="arabicParenR"/>
            </a:pPr>
            <a:r>
              <a:rPr lang="en-US" sz="900" dirty="0" smtClean="0"/>
              <a:t>After the SWAT planning meeting, the ETDM programming screen begins, getting critical information from external partners early in the project development process that will then feed the scope of services and later stages</a:t>
            </a:r>
          </a:p>
          <a:p>
            <a:pPr marL="226634" indent="-226634">
              <a:buFont typeface="+mj-lt"/>
              <a:buAutoNum type="arabicParenR"/>
            </a:pPr>
            <a:endParaRPr lang="en-US" sz="900" dirty="0" smtClean="0"/>
          </a:p>
          <a:p>
            <a:pPr marL="226634" indent="-226634">
              <a:buFont typeface="+mj-lt"/>
              <a:buAutoNum type="arabicParenR"/>
            </a:pPr>
            <a:r>
              <a:rPr lang="en-US" sz="900" dirty="0" smtClean="0"/>
              <a:t>One year ahead of when PD&amp;E / Design money is programmed, the SWAT team meets for a SWAT project kickoff, to discuss the specific state project that is upcoming. At this meeting, the team defines the scope of services for the project, determines the high-level schedule to be followed and therefore the schedule target for the performance dashboard, and also decides the project management and contracting strategy</a:t>
            </a:r>
          </a:p>
          <a:p>
            <a:pPr marL="226634" indent="-226634">
              <a:buFont typeface="+mj-lt"/>
              <a:buAutoNum type="arabicParenR"/>
            </a:pPr>
            <a:endParaRPr lang="en-US" sz="900" dirty="0" smtClean="0"/>
          </a:p>
          <a:p>
            <a:pPr marL="226634" indent="-226634">
              <a:buFont typeface="+mj-lt"/>
              <a:buAutoNum type="arabicParenR"/>
            </a:pPr>
            <a:r>
              <a:rPr lang="en-US" sz="900" dirty="0" smtClean="0"/>
              <a:t>Of critical importance is the next step – coming out of the SWAT planning meeting, the team should have an idea of the work that needs to be done. The team then begins as many activities as possible, such as survey, geotech, traffic, long-lead species surveys, etc. This helps ensure consultants are able to hit the ground running once PD&amp;E and Design begin</a:t>
            </a:r>
          </a:p>
          <a:p>
            <a:pPr marL="226634" indent="-226634">
              <a:buFont typeface="+mj-lt"/>
              <a:buAutoNum type="arabicParenR"/>
            </a:pPr>
            <a:endParaRPr lang="en-US" sz="900" dirty="0" smtClean="0"/>
          </a:p>
          <a:p>
            <a:pPr marL="226634" indent="-226634">
              <a:buFont typeface="+mj-lt"/>
              <a:buAutoNum type="arabicParenR"/>
            </a:pPr>
            <a:r>
              <a:rPr lang="en-US" sz="900" dirty="0" smtClean="0"/>
              <a:t>While initial analysis is starting, procurement begins for BOTH PD&amp;E and Design – contracting them together when possible</a:t>
            </a:r>
          </a:p>
          <a:p>
            <a:pPr marL="226634" indent="-226634">
              <a:buFont typeface="+mj-lt"/>
              <a:buAutoNum type="arabicParenR"/>
            </a:pPr>
            <a:endParaRPr lang="en-US" sz="900" dirty="0" smtClean="0"/>
          </a:p>
          <a:p>
            <a:pPr marL="226634" indent="-226634">
              <a:buFont typeface="+mj-lt"/>
              <a:buAutoNum type="arabicParenR"/>
            </a:pPr>
            <a:r>
              <a:rPr lang="en-US" sz="900" dirty="0" smtClean="0"/>
              <a:t>Then PD&amp;E and Design begin, with as much overlap as possible given project characteristics</a:t>
            </a:r>
            <a:endParaRPr lang="en-US" sz="900" dirty="0"/>
          </a:p>
        </p:txBody>
      </p:sp>
      <p:sp>
        <p:nvSpPr>
          <p:cNvPr id="4" name="Slide Number Placeholder 3"/>
          <p:cNvSpPr>
            <a:spLocks noGrp="1"/>
          </p:cNvSpPr>
          <p:nvPr>
            <p:ph type="sldNum" sz="quarter" idx="10"/>
          </p:nvPr>
        </p:nvSpPr>
        <p:spPr>
          <a:xfrm>
            <a:off x="6374230" y="8866240"/>
            <a:ext cx="84959" cy="184666"/>
          </a:xfrm>
        </p:spPr>
        <p:txBody>
          <a:bodyPr/>
          <a:lstStyle/>
          <a:p>
            <a:pPr>
              <a:defRPr/>
            </a:pPr>
            <a:fld id="{3C3A632B-FBDE-46D4-BF6F-6D14421E6342}" type="slidenum">
              <a:rPr lang="en-US" smtClean="0"/>
              <a:pPr>
                <a:defRPr/>
              </a:pPr>
              <a:t>9</a:t>
            </a:fld>
            <a:endParaRPr lang="en-US"/>
          </a:p>
        </p:txBody>
      </p:sp>
    </p:spTree>
    <p:extLst>
      <p:ext uri="{BB962C8B-B14F-4D97-AF65-F5344CB8AC3E}">
        <p14:creationId xmlns:p14="http://schemas.microsoft.com/office/powerpoint/2010/main" val="151256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xfrm>
            <a:off x="6289272" y="8866240"/>
            <a:ext cx="169918" cy="184666"/>
          </a:xfrm>
          <a:noFill/>
        </p:spPr>
        <p:txBody>
          <a:bodyPr/>
          <a:lstStyle>
            <a:lvl1pPr eaLnBrk="0" hangingPunct="0">
              <a:defRPr sz="1600">
                <a:solidFill>
                  <a:schemeClr val="tx1"/>
                </a:solidFill>
                <a:latin typeface="Arial" charset="0"/>
              </a:defRPr>
            </a:lvl1pPr>
            <a:lvl2pPr marL="736520" indent="-283277" eaLnBrk="0" hangingPunct="0">
              <a:defRPr sz="1600">
                <a:solidFill>
                  <a:schemeClr val="tx1"/>
                </a:solidFill>
                <a:latin typeface="Arial" charset="0"/>
              </a:defRPr>
            </a:lvl2pPr>
            <a:lvl3pPr marL="1133108" indent="-226621" eaLnBrk="0" hangingPunct="0">
              <a:defRPr sz="1600">
                <a:solidFill>
                  <a:schemeClr val="tx1"/>
                </a:solidFill>
                <a:latin typeface="Arial" charset="0"/>
              </a:defRPr>
            </a:lvl3pPr>
            <a:lvl4pPr marL="1586350" indent="-226621" eaLnBrk="0" hangingPunct="0">
              <a:defRPr sz="1600">
                <a:solidFill>
                  <a:schemeClr val="tx1"/>
                </a:solidFill>
                <a:latin typeface="Arial" charset="0"/>
              </a:defRPr>
            </a:lvl4pPr>
            <a:lvl5pPr marL="2039594" indent="-226621" eaLnBrk="0" hangingPunct="0">
              <a:defRPr sz="1600">
                <a:solidFill>
                  <a:schemeClr val="tx1"/>
                </a:solidFill>
                <a:latin typeface="Arial" charset="0"/>
              </a:defRPr>
            </a:lvl5pPr>
            <a:lvl6pPr marL="2492837" indent="-226621" eaLnBrk="0" fontAlgn="base" hangingPunct="0">
              <a:spcBef>
                <a:spcPct val="0"/>
              </a:spcBef>
              <a:spcAft>
                <a:spcPct val="0"/>
              </a:spcAft>
              <a:defRPr sz="1600">
                <a:solidFill>
                  <a:schemeClr val="tx1"/>
                </a:solidFill>
                <a:latin typeface="Arial" charset="0"/>
              </a:defRPr>
            </a:lvl6pPr>
            <a:lvl7pPr marL="2946079" indent="-226621" eaLnBrk="0" fontAlgn="base" hangingPunct="0">
              <a:spcBef>
                <a:spcPct val="0"/>
              </a:spcBef>
              <a:spcAft>
                <a:spcPct val="0"/>
              </a:spcAft>
              <a:defRPr sz="1600">
                <a:solidFill>
                  <a:schemeClr val="tx1"/>
                </a:solidFill>
                <a:latin typeface="Arial" charset="0"/>
              </a:defRPr>
            </a:lvl7pPr>
            <a:lvl8pPr marL="3399323" indent="-226621" eaLnBrk="0" fontAlgn="base" hangingPunct="0">
              <a:spcBef>
                <a:spcPct val="0"/>
              </a:spcBef>
              <a:spcAft>
                <a:spcPct val="0"/>
              </a:spcAft>
              <a:defRPr sz="1600">
                <a:solidFill>
                  <a:schemeClr val="tx1"/>
                </a:solidFill>
                <a:latin typeface="Arial" charset="0"/>
              </a:defRPr>
            </a:lvl8pPr>
            <a:lvl9pPr marL="3852566" indent="-226621" eaLnBrk="0" fontAlgn="base" hangingPunct="0">
              <a:spcBef>
                <a:spcPct val="0"/>
              </a:spcBef>
              <a:spcAft>
                <a:spcPct val="0"/>
              </a:spcAft>
              <a:defRPr sz="1600">
                <a:solidFill>
                  <a:schemeClr val="tx1"/>
                </a:solidFill>
                <a:latin typeface="Arial" charset="0"/>
              </a:defRPr>
            </a:lvl9pPr>
          </a:lstStyle>
          <a:p>
            <a:pPr eaLnBrk="1" hangingPunct="1"/>
            <a:fld id="{A32C2DEB-D949-4B45-BBCA-1A46194AA2CB}" type="slidenum">
              <a:rPr lang="en-US" sz="1200"/>
              <a:pPr eaLnBrk="1" hangingPunct="1"/>
              <a:t>10</a:t>
            </a:fld>
            <a:endParaRPr lang="en-US" sz="1200"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561528" y="4961206"/>
            <a:ext cx="5909088" cy="2573012"/>
          </a:xfrm>
          <a:noFill/>
        </p:spPr>
        <p:txBody>
          <a:bodyPr/>
          <a:lstStyle/>
          <a:p>
            <a:pPr lvl="1">
              <a:spcBef>
                <a:spcPct val="40000"/>
              </a:spcBef>
            </a:pPr>
            <a:r>
              <a:rPr lang="en-US" sz="900" dirty="0" smtClean="0"/>
              <a:t>As you know, FDOT is undertaking a </a:t>
            </a:r>
            <a:r>
              <a:rPr lang="en-US" sz="900" b="1" dirty="0" smtClean="0"/>
              <a:t>large change program </a:t>
            </a:r>
            <a:r>
              <a:rPr lang="en-US" sz="900" dirty="0" smtClean="0"/>
              <a:t>that will meaningfully improve the way we work and shorten the timeframe in which we can deliver our projects</a:t>
            </a:r>
          </a:p>
          <a:p>
            <a:pPr lvl="1">
              <a:spcBef>
                <a:spcPct val="40000"/>
              </a:spcBef>
            </a:pPr>
            <a:r>
              <a:rPr lang="en-US" sz="900" dirty="0" smtClean="0"/>
              <a:t>We started last year by looking at whether federalized projects took longer than state projects – we found that they did, federalized projects take 2-3 times as long</a:t>
            </a:r>
          </a:p>
          <a:p>
            <a:pPr lvl="1">
              <a:spcBef>
                <a:spcPct val="40000"/>
              </a:spcBef>
            </a:pPr>
            <a:r>
              <a:rPr lang="en-US" sz="900" dirty="0" smtClean="0"/>
              <a:t>We then set out to understand what we could do about the difference we saw -- and how we could segment our work program to allow for some projects to be funded with only state dollars</a:t>
            </a:r>
          </a:p>
          <a:p>
            <a:pPr lvl="1">
              <a:spcBef>
                <a:spcPct val="40000"/>
              </a:spcBef>
            </a:pPr>
            <a:r>
              <a:rPr lang="en-US" sz="900" dirty="0" smtClean="0"/>
              <a:t>Once we decided to do some projects under a state process, we realized that we had an opportunity to revisit our state process and improve it</a:t>
            </a:r>
          </a:p>
          <a:p>
            <a:pPr lvl="1">
              <a:spcBef>
                <a:spcPct val="40000"/>
              </a:spcBef>
            </a:pPr>
            <a:r>
              <a:rPr lang="en-US" sz="900" dirty="0" smtClean="0"/>
              <a:t>Now, we are just finishing work to define an improved state process and are beginning to implement it across the state</a:t>
            </a:r>
          </a:p>
          <a:p>
            <a:pPr lvl="1">
              <a:spcBef>
                <a:spcPct val="40000"/>
              </a:spcBef>
            </a:pPr>
            <a:r>
              <a:rPr lang="en-US" sz="900" dirty="0" smtClean="0"/>
              <a:t>This is the </a:t>
            </a:r>
            <a:r>
              <a:rPr lang="en-US" sz="900" b="1" dirty="0" smtClean="0"/>
              <a:t>start of continued innovation</a:t>
            </a:r>
            <a:r>
              <a:rPr lang="en-US" sz="900" dirty="0" smtClean="0"/>
              <a:t> in our processes -- we want to keep getting better in delivering our mission</a:t>
            </a:r>
          </a:p>
          <a:p>
            <a:pPr lvl="1">
              <a:spcBef>
                <a:spcPct val="40000"/>
              </a:spcBef>
            </a:pPr>
            <a:r>
              <a:rPr lang="en-US" sz="900" dirty="0" smtClean="0"/>
              <a:t>We see </a:t>
            </a:r>
            <a:r>
              <a:rPr lang="en-US" sz="900" b="1" dirty="0" smtClean="0"/>
              <a:t>huge value for the public </a:t>
            </a:r>
            <a:r>
              <a:rPr lang="en-US" sz="900" dirty="0" smtClean="0"/>
              <a:t>in the improvements we are making</a:t>
            </a:r>
          </a:p>
          <a:p>
            <a:pPr lvl="1">
              <a:spcBef>
                <a:spcPct val="40000"/>
              </a:spcBef>
            </a:pPr>
            <a:r>
              <a:rPr lang="en-US" sz="900" dirty="0" smtClean="0"/>
              <a:t>FDOT has a chance to be a real leader among </a:t>
            </a:r>
            <a:r>
              <a:rPr lang="en-US" sz="900" dirty="0" err="1" smtClean="0"/>
              <a:t>DOTs</a:t>
            </a:r>
            <a:r>
              <a:rPr lang="en-US" sz="900" dirty="0" smtClean="0"/>
              <a:t> – we want to seize the moment</a:t>
            </a:r>
          </a:p>
          <a:p>
            <a:pPr eaLnBrk="1" hangingPunct="1"/>
            <a:endParaRPr lang="en-US" dirty="0" smtClean="0"/>
          </a:p>
        </p:txBody>
      </p:sp>
    </p:spTree>
    <p:extLst>
      <p:ext uri="{BB962C8B-B14F-4D97-AF65-F5344CB8AC3E}">
        <p14:creationId xmlns:p14="http://schemas.microsoft.com/office/powerpoint/2010/main" val="34037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5867" y="4904446"/>
            <a:ext cx="6542986" cy="1107996"/>
          </a:xfrm>
        </p:spPr>
        <p:txBody>
          <a:bodyPr wrap="square">
            <a:spAutoFit/>
          </a:bodyPr>
          <a:lstStyle/>
          <a:p>
            <a:r>
              <a:rPr lang="en-US" sz="1200" dirty="0" smtClean="0"/>
              <a:t>Out </a:t>
            </a:r>
            <a:r>
              <a:rPr lang="en-US" sz="1200" dirty="0"/>
              <a:t>of the 11 state projects, plus the 1 from the turnpike, we have been able to create new schedules for 10 of them and see </a:t>
            </a:r>
            <a:r>
              <a:rPr lang="en-US" sz="1200" dirty="0" smtClean="0"/>
              <a:t>57% </a:t>
            </a:r>
            <a:r>
              <a:rPr lang="en-US" sz="1200" dirty="0"/>
              <a:t>reductions on average, comparing the projects to the federal benchmarks. </a:t>
            </a:r>
          </a:p>
          <a:p>
            <a:endParaRPr lang="en-US" sz="1200" dirty="0"/>
          </a:p>
          <a:p>
            <a:r>
              <a:rPr lang="en-US" sz="1200" dirty="0"/>
              <a:t>Assuming that design money can be brought forward for those who need it, we expect to see the </a:t>
            </a:r>
            <a:r>
              <a:rPr lang="en-US" sz="1200" dirty="0" smtClean="0"/>
              <a:t>57% </a:t>
            </a:r>
            <a:r>
              <a:rPr lang="en-US" sz="1200" dirty="0"/>
              <a:t>savings</a:t>
            </a:r>
            <a:r>
              <a:rPr lang="en-US" sz="1200" dirty="0" smtClean="0"/>
              <a:t>.</a:t>
            </a:r>
            <a:endParaRPr lang="en-US" sz="1200" dirty="0"/>
          </a:p>
        </p:txBody>
      </p:sp>
      <p:sp>
        <p:nvSpPr>
          <p:cNvPr id="4" name="Slide Number Placeholder 3"/>
          <p:cNvSpPr>
            <a:spLocks noGrp="1"/>
          </p:cNvSpPr>
          <p:nvPr>
            <p:ph type="sldNum" sz="quarter" idx="10"/>
          </p:nvPr>
        </p:nvSpPr>
        <p:spPr>
          <a:xfrm>
            <a:off x="6300685" y="8866240"/>
            <a:ext cx="158505" cy="184666"/>
          </a:xfrm>
        </p:spPr>
        <p:txBody>
          <a:bodyPr/>
          <a:lstStyle/>
          <a:p>
            <a:pPr>
              <a:defRPr/>
            </a:pPr>
            <a:fld id="{3C3A632B-FBDE-46D4-BF6F-6D14421E6342}" type="slidenum">
              <a:rPr lang="en-US" smtClean="0"/>
              <a:pPr>
                <a:defRPr/>
              </a:pPr>
              <a:t>11</a:t>
            </a:fld>
            <a:endParaRPr lang="en-US" dirty="0"/>
          </a:p>
        </p:txBody>
      </p:sp>
    </p:spTree>
    <p:extLst>
      <p:ext uri="{BB962C8B-B14F-4D97-AF65-F5344CB8AC3E}">
        <p14:creationId xmlns:p14="http://schemas.microsoft.com/office/powerpoint/2010/main" val="16850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xfrm>
            <a:off x="6289273" y="8866241"/>
            <a:ext cx="169918" cy="184666"/>
          </a:xfrm>
          <a:noFill/>
        </p:spPr>
        <p:txBody>
          <a:bodyPr/>
          <a:lstStyle>
            <a:lvl1pPr eaLnBrk="0" hangingPunct="0">
              <a:defRPr sz="1600">
                <a:solidFill>
                  <a:schemeClr val="tx1"/>
                </a:solidFill>
                <a:latin typeface="Arial" charset="0"/>
              </a:defRPr>
            </a:lvl1pPr>
            <a:lvl2pPr marL="736337" indent="-283205" eaLnBrk="0" hangingPunct="0">
              <a:defRPr sz="1600">
                <a:solidFill>
                  <a:schemeClr val="tx1"/>
                </a:solidFill>
                <a:latin typeface="Arial" charset="0"/>
              </a:defRPr>
            </a:lvl2pPr>
            <a:lvl3pPr marL="1132824" indent="-226564" eaLnBrk="0" hangingPunct="0">
              <a:defRPr sz="1600">
                <a:solidFill>
                  <a:schemeClr val="tx1"/>
                </a:solidFill>
                <a:latin typeface="Arial" charset="0"/>
              </a:defRPr>
            </a:lvl3pPr>
            <a:lvl4pPr marL="1585953" indent="-226564" eaLnBrk="0" hangingPunct="0">
              <a:defRPr sz="1600">
                <a:solidFill>
                  <a:schemeClr val="tx1"/>
                </a:solidFill>
                <a:latin typeface="Arial" charset="0"/>
              </a:defRPr>
            </a:lvl4pPr>
            <a:lvl5pPr marL="2039085" indent="-226564" eaLnBrk="0" hangingPunct="0">
              <a:defRPr sz="1600">
                <a:solidFill>
                  <a:schemeClr val="tx1"/>
                </a:solidFill>
                <a:latin typeface="Arial" charset="0"/>
              </a:defRPr>
            </a:lvl5pPr>
            <a:lvl6pPr marL="2492213" indent="-226564" eaLnBrk="0" fontAlgn="base" hangingPunct="0">
              <a:spcBef>
                <a:spcPct val="0"/>
              </a:spcBef>
              <a:spcAft>
                <a:spcPct val="0"/>
              </a:spcAft>
              <a:defRPr sz="1600">
                <a:solidFill>
                  <a:schemeClr val="tx1"/>
                </a:solidFill>
                <a:latin typeface="Arial" charset="0"/>
              </a:defRPr>
            </a:lvl6pPr>
            <a:lvl7pPr marL="2945340" indent="-226564" eaLnBrk="0" fontAlgn="base" hangingPunct="0">
              <a:spcBef>
                <a:spcPct val="0"/>
              </a:spcBef>
              <a:spcAft>
                <a:spcPct val="0"/>
              </a:spcAft>
              <a:defRPr sz="1600">
                <a:solidFill>
                  <a:schemeClr val="tx1"/>
                </a:solidFill>
                <a:latin typeface="Arial" charset="0"/>
              </a:defRPr>
            </a:lvl7pPr>
            <a:lvl8pPr marL="3398472" indent="-226564" eaLnBrk="0" fontAlgn="base" hangingPunct="0">
              <a:spcBef>
                <a:spcPct val="0"/>
              </a:spcBef>
              <a:spcAft>
                <a:spcPct val="0"/>
              </a:spcAft>
              <a:defRPr sz="1600">
                <a:solidFill>
                  <a:schemeClr val="tx1"/>
                </a:solidFill>
                <a:latin typeface="Arial" charset="0"/>
              </a:defRPr>
            </a:lvl8pPr>
            <a:lvl9pPr marL="3851600" indent="-226564" eaLnBrk="0" fontAlgn="base" hangingPunct="0">
              <a:spcBef>
                <a:spcPct val="0"/>
              </a:spcBef>
              <a:spcAft>
                <a:spcPct val="0"/>
              </a:spcAft>
              <a:defRPr sz="1600">
                <a:solidFill>
                  <a:schemeClr val="tx1"/>
                </a:solidFill>
                <a:latin typeface="Arial" charset="0"/>
              </a:defRPr>
            </a:lvl9pPr>
          </a:lstStyle>
          <a:p>
            <a:pPr eaLnBrk="1" hangingPunct="1"/>
            <a:fld id="{A32C2DEB-D949-4B45-BBCA-1A46194AA2CB}" type="slidenum">
              <a:rPr lang="en-US" sz="1200"/>
              <a:pPr eaLnBrk="1" hangingPunct="1"/>
              <a:t>12</a:t>
            </a:fld>
            <a:endParaRPr lang="en-US" sz="1200" dirty="0"/>
          </a:p>
        </p:txBody>
      </p:sp>
      <p:sp>
        <p:nvSpPr>
          <p:cNvPr id="12291"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175869" y="4904446"/>
            <a:ext cx="6632712" cy="3528415"/>
          </a:xfrm>
        </p:spPr>
        <p:txBody>
          <a:bodyPr>
            <a:noAutofit/>
          </a:bodyPr>
          <a:lstStyle/>
          <a:p>
            <a:r>
              <a:rPr lang="en-US" sz="1000" b="1" dirty="0" smtClean="0"/>
              <a:t>Transformation </a:t>
            </a:r>
            <a:r>
              <a:rPr lang="en-US" sz="1000" b="1" dirty="0"/>
              <a:t>of the way we work</a:t>
            </a:r>
          </a:p>
          <a:p>
            <a:pPr lvl="1">
              <a:spcBef>
                <a:spcPct val="50000"/>
              </a:spcBef>
            </a:pPr>
            <a:r>
              <a:rPr lang="en-US" sz="1000" dirty="0"/>
              <a:t>We will not just be focused on the state process, we are also making sure we have the right management system, the right skills, and the right culture to succeed in doing things differently and </a:t>
            </a:r>
            <a:r>
              <a:rPr lang="en-US" sz="1000" dirty="0" smtClean="0"/>
              <a:t>better</a:t>
            </a:r>
          </a:p>
          <a:p>
            <a:pPr lvl="1">
              <a:spcBef>
                <a:spcPct val="50000"/>
              </a:spcBef>
            </a:pPr>
            <a:endParaRPr lang="en-US" sz="1000" dirty="0"/>
          </a:p>
        </p:txBody>
      </p:sp>
    </p:spTree>
    <p:extLst>
      <p:ext uri="{BB962C8B-B14F-4D97-AF65-F5344CB8AC3E}">
        <p14:creationId xmlns:p14="http://schemas.microsoft.com/office/powerpoint/2010/main" val="235440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5868" y="4904446"/>
            <a:ext cx="6569903" cy="3323987"/>
          </a:xfrm>
        </p:spPr>
        <p:txBody>
          <a:bodyPr wrap="square">
            <a:spAutoFit/>
          </a:bodyPr>
          <a:lstStyle/>
          <a:p>
            <a:r>
              <a:rPr lang="en-US" sz="1200" dirty="0" smtClean="0"/>
              <a:t>We </a:t>
            </a:r>
            <a:r>
              <a:rPr lang="en-US" sz="1200" dirty="0"/>
              <a:t>have two SWAT teams that support this effort:</a:t>
            </a:r>
          </a:p>
          <a:p>
            <a:endParaRPr lang="en-US" sz="1200" dirty="0"/>
          </a:p>
          <a:p>
            <a:pPr lvl="1"/>
            <a:r>
              <a:rPr lang="en-US" sz="1200" b="1" dirty="0"/>
              <a:t>District SWAT Teams </a:t>
            </a:r>
            <a:r>
              <a:rPr lang="en-US" sz="1200" dirty="0"/>
              <a:t>support state-funded projects at each district </a:t>
            </a:r>
            <a:endParaRPr lang="en-US" sz="1200" dirty="0" smtClean="0"/>
          </a:p>
          <a:p>
            <a:pPr lvl="1"/>
            <a:r>
              <a:rPr lang="en-US" sz="1200" dirty="0" smtClean="0"/>
              <a:t>Help </a:t>
            </a:r>
            <a:r>
              <a:rPr lang="en-US" sz="1200" dirty="0"/>
              <a:t>us deliver projects within the improved state process by working with project managers to scope projects tightly and to define high-level, streamlined schedules</a:t>
            </a:r>
          </a:p>
          <a:p>
            <a:pPr lvl="1"/>
            <a:r>
              <a:rPr lang="en-US" sz="1200" dirty="0" smtClean="0"/>
              <a:t>Are FDOT </a:t>
            </a:r>
            <a:r>
              <a:rPr lang="en-US" sz="1200" dirty="0"/>
              <a:t>leadership’s ears within the organization – we want to hear from you about what is working, what is challenging, what else you’d like to be able to</a:t>
            </a:r>
          </a:p>
          <a:p>
            <a:pPr lvl="1"/>
            <a:r>
              <a:rPr lang="en-US" sz="1200" dirty="0" smtClean="0"/>
              <a:t>Are </a:t>
            </a:r>
            <a:r>
              <a:rPr lang="en-US" sz="1200" dirty="0"/>
              <a:t>critical in disseminating this information from today’s training to PMs, consultants, and the rest of the staff at your district</a:t>
            </a:r>
          </a:p>
          <a:p>
            <a:pPr lvl="1"/>
            <a:endParaRPr lang="en-US" sz="1200" dirty="0"/>
          </a:p>
          <a:p>
            <a:pPr lvl="1"/>
            <a:r>
              <a:rPr lang="en-US" sz="1200" b="1" dirty="0"/>
              <a:t>The Central SWAT Team </a:t>
            </a:r>
            <a:r>
              <a:rPr lang="en-US" sz="1200" dirty="0"/>
              <a:t>is made up of each District SWAT Team Lead, plus a group from Central Office – representing many departments and functions</a:t>
            </a:r>
          </a:p>
          <a:p>
            <a:pPr lvl="1"/>
            <a:r>
              <a:rPr lang="en-US" sz="1200" dirty="0"/>
              <a:t>When </a:t>
            </a:r>
            <a:r>
              <a:rPr lang="en-US" sz="1200" dirty="0" smtClean="0"/>
              <a:t>the Central SWAT team meets, they </a:t>
            </a:r>
            <a:r>
              <a:rPr lang="en-US" sz="1200" dirty="0"/>
              <a:t>will discuss how each district is implementing the state process. </a:t>
            </a:r>
          </a:p>
          <a:p>
            <a:pPr lvl="1"/>
            <a:r>
              <a:rPr lang="en-US" sz="1200" dirty="0"/>
              <a:t>We expect each District lead to come with information on what’s working, how the latest state projects are developing, and suggestions for things that FDOT leadership should consider. </a:t>
            </a:r>
          </a:p>
          <a:p>
            <a:pPr lvl="1"/>
            <a:r>
              <a:rPr lang="en-US" sz="1200" dirty="0"/>
              <a:t>These meetings are at the heart of making sure we communicate across districts and that we monitor the progress of </a:t>
            </a:r>
            <a:r>
              <a:rPr lang="en-US" sz="1200" dirty="0" smtClean="0"/>
              <a:t>implementation</a:t>
            </a:r>
            <a:endParaRPr lang="en-US" sz="1200" dirty="0"/>
          </a:p>
        </p:txBody>
      </p:sp>
      <p:sp>
        <p:nvSpPr>
          <p:cNvPr id="4" name="Slide Number Placeholder 3"/>
          <p:cNvSpPr>
            <a:spLocks noGrp="1"/>
          </p:cNvSpPr>
          <p:nvPr>
            <p:ph type="sldNum" sz="quarter" idx="10"/>
          </p:nvPr>
        </p:nvSpPr>
        <p:spPr>
          <a:xfrm>
            <a:off x="6289272" y="8866240"/>
            <a:ext cx="169918" cy="184666"/>
          </a:xfrm>
        </p:spPr>
        <p:txBody>
          <a:bodyPr/>
          <a:lstStyle/>
          <a:p>
            <a:pPr>
              <a:defRPr/>
            </a:pPr>
            <a:fld id="{3C3A632B-FBDE-46D4-BF6F-6D14421E6342}" type="slidenum">
              <a:rPr lang="en-US" smtClean="0"/>
              <a:pPr>
                <a:defRPr/>
              </a:pPr>
              <a:t>13</a:t>
            </a:fld>
            <a:endParaRPr lang="en-US" dirty="0"/>
          </a:p>
        </p:txBody>
      </p:sp>
    </p:spTree>
    <p:extLst>
      <p:ext uri="{BB962C8B-B14F-4D97-AF65-F5344CB8AC3E}">
        <p14:creationId xmlns:p14="http://schemas.microsoft.com/office/powerpoint/2010/main" val="2620647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5866" y="4904446"/>
            <a:ext cx="6600412" cy="1477328"/>
          </a:xfrm>
        </p:spPr>
        <p:txBody>
          <a:bodyPr wrap="square">
            <a:spAutoFit/>
          </a:bodyPr>
          <a:lstStyle/>
          <a:p>
            <a:r>
              <a:rPr lang="en-US" sz="1200" dirty="0" smtClean="0"/>
              <a:t>Our </a:t>
            </a:r>
            <a:r>
              <a:rPr lang="en-US" sz="1200" dirty="0"/>
              <a:t>leadership team will be monitoring each state project to ensure it meets our reduction targets. </a:t>
            </a:r>
          </a:p>
          <a:p>
            <a:endParaRPr lang="en-US" sz="1200" dirty="0"/>
          </a:p>
          <a:p>
            <a:r>
              <a:rPr lang="en-US" sz="1200" dirty="0"/>
              <a:t>The Executive Committee will see a snapshot of each of the state projects during the monthly Executive workshop, where we will get a sense of whether we are on track to hit the schedule reduction targets. </a:t>
            </a:r>
          </a:p>
          <a:p>
            <a:endParaRPr lang="en-US" sz="1200" dirty="0"/>
          </a:p>
          <a:p>
            <a:r>
              <a:rPr lang="en-US" sz="1200" dirty="0"/>
              <a:t>Marjorie will discuss the dashboard and performance management in more detail later this afternoon</a:t>
            </a:r>
          </a:p>
        </p:txBody>
      </p:sp>
      <p:sp>
        <p:nvSpPr>
          <p:cNvPr id="4" name="Slide Number Placeholder 3"/>
          <p:cNvSpPr>
            <a:spLocks noGrp="1"/>
          </p:cNvSpPr>
          <p:nvPr>
            <p:ph type="sldNum" sz="quarter" idx="10"/>
          </p:nvPr>
        </p:nvSpPr>
        <p:spPr>
          <a:xfrm>
            <a:off x="6289272" y="8866240"/>
            <a:ext cx="169918" cy="184666"/>
          </a:xfrm>
        </p:spPr>
        <p:txBody>
          <a:bodyPr/>
          <a:lstStyle/>
          <a:p>
            <a:pPr>
              <a:defRPr/>
            </a:pPr>
            <a:fld id="{3C3A632B-FBDE-46D4-BF6F-6D14421E6342}" type="slidenum">
              <a:rPr lang="en-US" smtClean="0"/>
              <a:pPr>
                <a:defRPr/>
              </a:pPr>
              <a:t>14</a:t>
            </a:fld>
            <a:endParaRPr lang="en-US" dirty="0"/>
          </a:p>
        </p:txBody>
      </p:sp>
    </p:spTree>
    <p:extLst>
      <p:ext uri="{BB962C8B-B14F-4D97-AF65-F5344CB8AC3E}">
        <p14:creationId xmlns:p14="http://schemas.microsoft.com/office/powerpoint/2010/main" val="2852640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5865" y="4904446"/>
            <a:ext cx="6471204" cy="553998"/>
          </a:xfrm>
        </p:spPr>
        <p:txBody>
          <a:bodyPr wrap="square">
            <a:spAutoFit/>
          </a:bodyPr>
          <a:lstStyle/>
          <a:p>
            <a:pPr marL="1573" lvl="1" indent="0">
              <a:buNone/>
            </a:pPr>
            <a:r>
              <a:rPr lang="en-US" sz="1200" dirty="0" smtClean="0"/>
              <a:t>We’ve developed a Quick Guide for the new process that supports each District in implementing their projects under the state process. It includes step-by-step guidance, sample meeting agendas, expected deliverables at each stage, and other tools for project management</a:t>
            </a:r>
            <a:endParaRPr lang="en-US" sz="1200" dirty="0"/>
          </a:p>
        </p:txBody>
      </p:sp>
      <p:sp>
        <p:nvSpPr>
          <p:cNvPr id="4" name="Slide Number Placeholder 3"/>
          <p:cNvSpPr>
            <a:spLocks noGrp="1"/>
          </p:cNvSpPr>
          <p:nvPr>
            <p:ph type="sldNum" sz="quarter" idx="10"/>
          </p:nvPr>
        </p:nvSpPr>
        <p:spPr>
          <a:xfrm>
            <a:off x="6289272" y="8866240"/>
            <a:ext cx="169918" cy="184666"/>
          </a:xfrm>
        </p:spPr>
        <p:txBody>
          <a:bodyPr/>
          <a:lstStyle/>
          <a:p>
            <a:pPr>
              <a:defRPr/>
            </a:pPr>
            <a:fld id="{3C3A632B-FBDE-46D4-BF6F-6D14421E6342}" type="slidenum">
              <a:rPr lang="en-US" smtClean="0"/>
              <a:pPr>
                <a:defRPr/>
              </a:pPr>
              <a:t>15</a:t>
            </a:fld>
            <a:endParaRPr lang="en-US" dirty="0"/>
          </a:p>
        </p:txBody>
      </p:sp>
    </p:spTree>
    <p:extLst>
      <p:ext uri="{BB962C8B-B14F-4D97-AF65-F5344CB8AC3E}">
        <p14:creationId xmlns:p14="http://schemas.microsoft.com/office/powerpoint/2010/main" val="1809292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19.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bin"/><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20.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3001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0" name="think-cell Slide" r:id="rId4" imgW="360" imgH="360" progId="">
                  <p:embed/>
                </p:oleObj>
              </mc:Choice>
              <mc:Fallback>
                <p:oleObj name="think-cell Slide" r:id="rId4" imgW="360" imgH="360" progId="">
                  <p:embed/>
                  <p:pic>
                    <p:nvPicPr>
                      <p:cNvPr id="0" name="Picture 9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McK Title Elements" hidden="1"/>
          <p:cNvGrpSpPr/>
          <p:nvPr userDrawn="1"/>
        </p:nvGrpSpPr>
        <p:grpSpPr>
          <a:xfrm>
            <a:off x="153986" y="5307469"/>
            <a:ext cx="3351211" cy="1304925"/>
            <a:chOff x="153988" y="5307469"/>
            <a:chExt cx="3351211" cy="1304925"/>
          </a:xfrm>
        </p:grpSpPr>
        <p:sp>
          <p:nvSpPr>
            <p:cNvPr id="9" name="McK Document type"/>
            <p:cNvSpPr txBox="1">
              <a:spLocks noChangeArrowheads="1"/>
            </p:cNvSpPr>
            <p:nvPr/>
          </p:nvSpPr>
          <p:spPr bwMode="ltGray">
            <a:xfrm>
              <a:off x="153988" y="5307469"/>
              <a:ext cx="3351211"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smtClean="0">
                  <a:solidFill>
                    <a:schemeClr val="bg1"/>
                  </a:solidFill>
                  <a:latin typeface="+mn-lt"/>
                </a:rPr>
                <a:t>Document type</a:t>
              </a:r>
            </a:p>
          </p:txBody>
        </p:sp>
        <p:sp>
          <p:nvSpPr>
            <p:cNvPr id="10" name="McK Date"/>
            <p:cNvSpPr txBox="1">
              <a:spLocks noChangeArrowheads="1"/>
            </p:cNvSpPr>
            <p:nvPr/>
          </p:nvSpPr>
          <p:spPr bwMode="ltGray">
            <a:xfrm>
              <a:off x="153989" y="5575757"/>
              <a:ext cx="335121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smtClean="0">
                  <a:solidFill>
                    <a:schemeClr val="bg1"/>
                  </a:solidFill>
                  <a:latin typeface="+mn-lt"/>
                </a:rPr>
                <a:t>Date</a:t>
              </a:r>
            </a:p>
          </p:txBody>
        </p:sp>
        <p:sp>
          <p:nvSpPr>
            <p:cNvPr id="11" name="McK Disclaimer"/>
            <p:cNvSpPr>
              <a:spLocks noChangeArrowheads="1"/>
            </p:cNvSpPr>
            <p:nvPr/>
          </p:nvSpPr>
          <p:spPr bwMode="ltGray">
            <a:xfrm>
              <a:off x="153989" y="6488569"/>
              <a:ext cx="2097088"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l" defTabSz="804863" eaLnBrk="0" hangingPunct="0"/>
              <a:r>
                <a:rPr lang="en-US" sz="800" baseline="0" noProof="0" dirty="0">
                  <a:solidFill>
                    <a:schemeClr val="bg1"/>
                  </a:solidFill>
                  <a:latin typeface="+mn-lt"/>
                </a:rPr>
                <a:t>CONFIDENTIAL AND </a:t>
              </a:r>
              <a:r>
                <a:rPr lang="en-US" sz="800" baseline="0" noProof="0" dirty="0" smtClean="0">
                  <a:solidFill>
                    <a:schemeClr val="bg1"/>
                  </a:solidFill>
                  <a:latin typeface="+mn-lt"/>
                </a:rPr>
                <a:t>PROPRIETARY</a:t>
              </a:r>
              <a:endParaRPr lang="en-US" sz="800" baseline="0" noProof="0" dirty="0">
                <a:solidFill>
                  <a:schemeClr val="bg1"/>
                </a:solidFill>
                <a:latin typeface="+mn-lt"/>
              </a:endParaRPr>
            </a:p>
          </p:txBody>
        </p:sp>
      </p:grpSp>
    </p:spTree>
    <p:extLst>
      <p:ext uri="{BB962C8B-B14F-4D97-AF65-F5344CB8AC3E}">
        <p14:creationId xmlns:p14="http://schemas.microsoft.com/office/powerpoint/2010/main" val="7803197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gray">
          <a:xfrm>
            <a:off x="119063" y="230188"/>
            <a:ext cx="86185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n-US" noProof="0" smtClean="0"/>
              <a:t>Click to edit Master title style</a:t>
            </a:r>
          </a:p>
        </p:txBody>
      </p:sp>
    </p:spTree>
    <p:extLst>
      <p:ext uri="{BB962C8B-B14F-4D97-AF65-F5344CB8AC3E}">
        <p14:creationId xmlns:p14="http://schemas.microsoft.com/office/powerpoint/2010/main" val="42297584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227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956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8696" name="think-cell Slide" r:id="rId4" imgW="360" imgH="360" progId="">
                  <p:embed/>
                </p:oleObj>
              </mc:Choice>
              <mc:Fallback>
                <p:oleObj name="think-cell Slide" r:id="rId4" imgW="360" imgH="360" progId="">
                  <p:embed/>
                  <p:pic>
                    <p:nvPicPr>
                      <p:cNvPr id="0" name="Picture 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922" y="321361"/>
            <a:ext cx="2208668" cy="110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6" descr="C:\Users\Krishnakumar Krish\Desktop\DO NOT DELETE\2014\June\03\logo.jp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46416"/>
          <a:stretch/>
        </p:blipFill>
        <p:spPr bwMode="auto">
          <a:xfrm>
            <a:off x="2363715" y="290513"/>
            <a:ext cx="2468561" cy="105678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bwMode="ltGray">
          <a:xfrm>
            <a:off x="3174" y="1518132"/>
            <a:ext cx="8958264" cy="5203343"/>
            <a:chOff x="3174" y="1518132"/>
            <a:chExt cx="8958264" cy="5203343"/>
          </a:xfrm>
        </p:grpSpPr>
        <p:pic>
          <p:nvPicPr>
            <p:cNvPr id="23" name="Picture 38"/>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b="46153"/>
            <a:stretch/>
          </p:blipFill>
          <p:spPr bwMode="ltGray">
            <a:xfrm>
              <a:off x="3174" y="1518132"/>
              <a:ext cx="8958264" cy="273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8"/>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t="45818" b="46153"/>
            <a:stretch/>
          </p:blipFill>
          <p:spPr bwMode="ltGray">
            <a:xfrm>
              <a:off x="3174" y="3953933"/>
              <a:ext cx="8958264" cy="276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McK Title Elements" hidden="1"/>
          <p:cNvGrpSpPr/>
          <p:nvPr userDrawn="1"/>
        </p:nvGrpSpPr>
        <p:grpSpPr bwMode="auto">
          <a:xfrm>
            <a:off x="153986" y="5307469"/>
            <a:ext cx="3351211" cy="1304925"/>
            <a:chOff x="153988" y="5307469"/>
            <a:chExt cx="3351211" cy="1304925"/>
          </a:xfrm>
        </p:grpSpPr>
        <p:sp>
          <p:nvSpPr>
            <p:cNvPr id="9" name="McK Document type"/>
            <p:cNvSpPr txBox="1">
              <a:spLocks noChangeArrowheads="1"/>
            </p:cNvSpPr>
            <p:nvPr/>
          </p:nvSpPr>
          <p:spPr bwMode="auto">
            <a:xfrm>
              <a:off x="153988" y="5307469"/>
              <a:ext cx="3351211"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smtClean="0">
                  <a:solidFill>
                    <a:schemeClr val="bg1"/>
                  </a:solidFill>
                  <a:latin typeface="+mn-lt"/>
                </a:rPr>
                <a:t>Document type</a:t>
              </a:r>
            </a:p>
          </p:txBody>
        </p:sp>
        <p:sp>
          <p:nvSpPr>
            <p:cNvPr id="10" name="McK Date"/>
            <p:cNvSpPr txBox="1">
              <a:spLocks noChangeArrowheads="1"/>
            </p:cNvSpPr>
            <p:nvPr/>
          </p:nvSpPr>
          <p:spPr bwMode="auto">
            <a:xfrm>
              <a:off x="153989" y="5575757"/>
              <a:ext cx="335121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smtClean="0">
                  <a:solidFill>
                    <a:schemeClr val="bg1"/>
                  </a:solidFill>
                  <a:latin typeface="+mn-lt"/>
                </a:rPr>
                <a:t>Date</a:t>
              </a:r>
            </a:p>
          </p:txBody>
        </p:sp>
        <p:sp>
          <p:nvSpPr>
            <p:cNvPr id="11" name="McK Disclaimer"/>
            <p:cNvSpPr>
              <a:spLocks noChangeArrowheads="1"/>
            </p:cNvSpPr>
            <p:nvPr/>
          </p:nvSpPr>
          <p:spPr bwMode="auto">
            <a:xfrm>
              <a:off x="153989" y="6488569"/>
              <a:ext cx="2097088"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l" defTabSz="804863" eaLnBrk="0" hangingPunct="0"/>
              <a:r>
                <a:rPr lang="en-US" sz="800" baseline="0" noProof="0" dirty="0">
                  <a:solidFill>
                    <a:schemeClr val="bg1"/>
                  </a:solidFill>
                  <a:latin typeface="+mn-lt"/>
                </a:rPr>
                <a:t>CONFIDENTIAL AND </a:t>
              </a:r>
              <a:r>
                <a:rPr lang="en-US" sz="800" baseline="0" noProof="0" dirty="0" smtClean="0">
                  <a:solidFill>
                    <a:schemeClr val="bg1"/>
                  </a:solidFill>
                  <a:latin typeface="+mn-lt"/>
                </a:rPr>
                <a:t>PROPRIETARY</a:t>
              </a:r>
              <a:endParaRPr lang="en-US" sz="800" baseline="0" noProof="0" dirty="0">
                <a:solidFill>
                  <a:schemeClr val="bg1"/>
                </a:solidFill>
                <a:latin typeface="+mn-lt"/>
              </a:endParaRPr>
            </a:p>
          </p:txBody>
        </p:sp>
      </p:grpSp>
      <p:sp>
        <p:nvSpPr>
          <p:cNvPr id="13314" name="Rectangle 1026"/>
          <p:cNvSpPr>
            <a:spLocks noGrp="1" noChangeArrowheads="1"/>
          </p:cNvSpPr>
          <p:nvPr userDrawn="1">
            <p:ph type="ctrTitle"/>
          </p:nvPr>
        </p:nvSpPr>
        <p:spPr bwMode="auto">
          <a:xfrm>
            <a:off x="153986" y="3200400"/>
            <a:ext cx="5744370" cy="430887"/>
          </a:xfrm>
          <a:prstGeom prst="rect">
            <a:avLst/>
          </a:prstGeom>
        </p:spPr>
        <p:txBody>
          <a:bodyPr wrap="square">
            <a:spAutoFit/>
          </a:bodyPr>
          <a:lstStyle>
            <a:lvl1pPr algn="l">
              <a:defRPr sz="28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153986" y="4361656"/>
            <a:ext cx="3808413" cy="215444"/>
          </a:xfrm>
        </p:spPr>
        <p:txBody>
          <a:bodyPr wrap="square">
            <a:spAutoFit/>
          </a:bodyPr>
          <a:lstStyle>
            <a:lvl1pPr algn="l">
              <a:defRPr sz="1400" baseline="0">
                <a:solidFill>
                  <a:schemeClr val="bg1"/>
                </a:solidFill>
                <a:latin typeface="+mj-lt"/>
                <a:ea typeface="+mj-ea"/>
              </a:defRPr>
            </a:lvl1pPr>
          </a:lstStyle>
          <a:p>
            <a:pPr lvl="0"/>
            <a:r>
              <a:rPr lang="en-US" noProof="0" smtClean="0"/>
              <a:t>Click to edit Master subtitle style</a:t>
            </a:r>
            <a:endParaRPr lang="en-US" noProof="0" dirty="0" smtClean="0"/>
          </a:p>
        </p:txBody>
      </p:sp>
      <p:pic>
        <p:nvPicPr>
          <p:cNvPr id="15432" name="Picture 72"/>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r="11547"/>
          <a:stretch/>
        </p:blipFill>
        <p:spPr bwMode="ltGray">
          <a:xfrm>
            <a:off x="2832101" y="4577100"/>
            <a:ext cx="6129338" cy="214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7215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1998" name="think-cell Slide" r:id="rId4" imgW="360" imgH="360" progId="">
                  <p:embed/>
                </p:oleObj>
              </mc:Choice>
              <mc:Fallback>
                <p:oleObj name="think-cell Slide" r:id="rId4" imgW="360" imgH="360" progId="">
                  <p:embed/>
                  <p:pic>
                    <p:nvPicPr>
                      <p:cNvPr id="0" name="Picture 2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398" name="Picture 38"/>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174" y="1651136"/>
            <a:ext cx="8958264" cy="507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6" descr="C:\Users\Krishnakumar Krish\Desktop\DO NOT DELETE\2014\June\03\logo.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8736" y="382948"/>
            <a:ext cx="4606925" cy="105678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McK Title Elements" hidden="1"/>
          <p:cNvGrpSpPr/>
          <p:nvPr userDrawn="1"/>
        </p:nvGrpSpPr>
        <p:grpSpPr>
          <a:xfrm>
            <a:off x="153986" y="5307469"/>
            <a:ext cx="3351211" cy="1304925"/>
            <a:chOff x="153988" y="5307469"/>
            <a:chExt cx="3351211" cy="1304925"/>
          </a:xfrm>
        </p:grpSpPr>
        <p:sp>
          <p:nvSpPr>
            <p:cNvPr id="9" name="McK Document type"/>
            <p:cNvSpPr txBox="1">
              <a:spLocks noChangeArrowheads="1"/>
            </p:cNvSpPr>
            <p:nvPr/>
          </p:nvSpPr>
          <p:spPr bwMode="ltGray">
            <a:xfrm>
              <a:off x="153988" y="5307469"/>
              <a:ext cx="3351211"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smtClean="0">
                  <a:solidFill>
                    <a:schemeClr val="bg1"/>
                  </a:solidFill>
                  <a:latin typeface="+mn-lt"/>
                </a:rPr>
                <a:t>Document type</a:t>
              </a:r>
            </a:p>
          </p:txBody>
        </p:sp>
        <p:sp>
          <p:nvSpPr>
            <p:cNvPr id="10" name="McK Date"/>
            <p:cNvSpPr txBox="1">
              <a:spLocks noChangeArrowheads="1"/>
            </p:cNvSpPr>
            <p:nvPr/>
          </p:nvSpPr>
          <p:spPr bwMode="ltGray">
            <a:xfrm>
              <a:off x="153989" y="5575757"/>
              <a:ext cx="335121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smtClean="0">
                  <a:solidFill>
                    <a:schemeClr val="bg1"/>
                  </a:solidFill>
                  <a:latin typeface="+mn-lt"/>
                </a:rPr>
                <a:t>Date</a:t>
              </a:r>
            </a:p>
          </p:txBody>
        </p:sp>
        <p:sp>
          <p:nvSpPr>
            <p:cNvPr id="11" name="McK Disclaimer"/>
            <p:cNvSpPr>
              <a:spLocks noChangeArrowheads="1"/>
            </p:cNvSpPr>
            <p:nvPr/>
          </p:nvSpPr>
          <p:spPr bwMode="ltGray">
            <a:xfrm>
              <a:off x="153989" y="6488569"/>
              <a:ext cx="2097088"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l" defTabSz="804863" eaLnBrk="0" hangingPunct="0"/>
              <a:r>
                <a:rPr lang="en-US" sz="800" baseline="0" noProof="0" dirty="0">
                  <a:solidFill>
                    <a:schemeClr val="bg1"/>
                  </a:solidFill>
                  <a:latin typeface="+mn-lt"/>
                </a:rPr>
                <a:t>CONFIDENTIAL AND </a:t>
              </a:r>
              <a:r>
                <a:rPr lang="en-US" sz="800" baseline="0" noProof="0" dirty="0" smtClean="0">
                  <a:solidFill>
                    <a:schemeClr val="bg1"/>
                  </a:solidFill>
                  <a:latin typeface="+mn-lt"/>
                </a:rPr>
                <a:t>PROPRIETARY</a:t>
              </a:r>
              <a:endParaRPr lang="en-US" sz="800" baseline="0" noProof="0" dirty="0">
                <a:solidFill>
                  <a:schemeClr val="bg1"/>
                </a:solidFill>
                <a:latin typeface="+mn-lt"/>
              </a:endParaRPr>
            </a:p>
          </p:txBody>
        </p:sp>
      </p:grpSp>
      <p:sp>
        <p:nvSpPr>
          <p:cNvPr id="13314" name="Rectangle 1026"/>
          <p:cNvSpPr>
            <a:spLocks noGrp="1" noChangeArrowheads="1"/>
          </p:cNvSpPr>
          <p:nvPr userDrawn="1">
            <p:ph type="ctrTitle"/>
          </p:nvPr>
        </p:nvSpPr>
        <p:spPr bwMode="ltGray">
          <a:xfrm>
            <a:off x="153986" y="3200400"/>
            <a:ext cx="5744370" cy="430887"/>
          </a:xfrm>
          <a:prstGeom prst="rect">
            <a:avLst/>
          </a:prstGeom>
        </p:spPr>
        <p:txBody>
          <a:bodyPr wrap="square">
            <a:spAutoFit/>
          </a:bodyPr>
          <a:lstStyle>
            <a:lvl1pPr algn="l">
              <a:defRPr sz="28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ltGray">
          <a:xfrm>
            <a:off x="153986" y="4361656"/>
            <a:ext cx="3808413" cy="215444"/>
          </a:xfrm>
        </p:spPr>
        <p:txBody>
          <a:bodyPr wrap="square">
            <a:spAutoFit/>
          </a:bodyPr>
          <a:lstStyle>
            <a:lvl1pPr algn="l">
              <a:defRPr sz="1400" baseline="0">
                <a:solidFill>
                  <a:schemeClr val="bg1"/>
                </a:solidFill>
                <a:latin typeface="+mj-lt"/>
                <a:ea typeface="+mj-ea"/>
              </a:defRPr>
            </a:lvl1pPr>
          </a:lstStyle>
          <a:p>
            <a:pPr lvl="0"/>
            <a:r>
              <a:rPr lang="en-US" noProof="0" smtClean="0"/>
              <a:t>Click to edit Master subtitle style</a:t>
            </a:r>
            <a:endParaRPr lang="en-US" noProof="0" dirty="0" smtClean="0"/>
          </a:p>
        </p:txBody>
      </p:sp>
      <p:sp>
        <p:nvSpPr>
          <p:cNvPr id="13" name="Rectangle 4"/>
          <p:cNvSpPr txBox="1"/>
          <p:nvPr userDrawn="1"/>
        </p:nvSpPr>
        <p:spPr>
          <a:xfrm>
            <a:off x="58736" y="52720"/>
            <a:ext cx="135453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000" b="1" dirty="0" smtClean="0"/>
              <a:t>PRELIMINARY DRAFT</a:t>
            </a:r>
            <a:endParaRPr lang="en-US" sz="1000" b="1" dirty="0"/>
          </a:p>
        </p:txBody>
      </p:sp>
      <p:sp>
        <p:nvSpPr>
          <p:cNvPr id="17" name="Rectangle 4"/>
          <p:cNvSpPr txBox="1"/>
          <p:nvPr userDrawn="1"/>
        </p:nvSpPr>
        <p:spPr>
          <a:xfrm>
            <a:off x="5471319" y="44895"/>
            <a:ext cx="3440044"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000" b="1" dirty="0" smtClean="0"/>
              <a:t>PRE-DECISIONAL - PROPRIETARY AND CONFIDENTIAL</a:t>
            </a:r>
            <a:endParaRPr lang="en-US" sz="1000" b="1" dirty="0"/>
          </a:p>
        </p:txBody>
      </p:sp>
    </p:spTree>
    <p:extLst>
      <p:ext uri="{BB962C8B-B14F-4D97-AF65-F5344CB8AC3E}">
        <p14:creationId xmlns:p14="http://schemas.microsoft.com/office/powerpoint/2010/main" val="35372363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18" Type="http://schemas.openxmlformats.org/officeDocument/2006/relationships/tags" Target="../tags/tag11.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ags" Target="../tags/tag14.xml"/><Relationship Id="rId7" Type="http://schemas.openxmlformats.org/officeDocument/2006/relationships/theme" Target="../theme/theme1.xml"/><Relationship Id="rId12" Type="http://schemas.openxmlformats.org/officeDocument/2006/relationships/tags" Target="../tags/tag5.xml"/><Relationship Id="rId17" Type="http://schemas.openxmlformats.org/officeDocument/2006/relationships/tags" Target="../tags/tag10.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9.xml"/><Relationship Id="rId20" Type="http://schemas.openxmlformats.org/officeDocument/2006/relationships/tags" Target="../tags/tag1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24" Type="http://schemas.openxmlformats.org/officeDocument/2006/relationships/tags" Target="../tags/tag17.xml"/><Relationship Id="rId5" Type="http://schemas.openxmlformats.org/officeDocument/2006/relationships/slideLayout" Target="../slideLayouts/slideLayout5.xml"/><Relationship Id="rId15" Type="http://schemas.openxmlformats.org/officeDocument/2006/relationships/tags" Target="../tags/tag8.xml"/><Relationship Id="rId23" Type="http://schemas.openxmlformats.org/officeDocument/2006/relationships/tags" Target="../tags/tag16.xml"/><Relationship Id="rId10" Type="http://schemas.openxmlformats.org/officeDocument/2006/relationships/tags" Target="../tags/tag3.xml"/><Relationship Id="rId19" Type="http://schemas.openxmlformats.org/officeDocument/2006/relationships/tags" Target="../tags/tag12.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 Id="rId22" Type="http://schemas.openxmlformats.org/officeDocument/2006/relationships/tags" Target="../tags/tag15.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69737480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01620" name="think-cell Slide" r:id="rId25" imgW="360" imgH="360" progId="">
                  <p:embed/>
                </p:oleObj>
              </mc:Choice>
              <mc:Fallback>
                <p:oleObj name="think-cell Slide" r:id="rId25" imgW="360" imgH="360" progId="">
                  <p:embed/>
                  <p:pic>
                    <p:nvPicPr>
                      <p:cNvPr id="0" name="Picture 123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296317" y="2519678"/>
            <a:ext cx="4302125"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a:p>
        </p:txBody>
      </p:sp>
      <p:sp>
        <p:nvSpPr>
          <p:cNvPr id="19" name="Title Placeholder 2"/>
          <p:cNvSpPr>
            <a:spLocks noGrp="1" noChangeArrowheads="1"/>
          </p:cNvSpPr>
          <p:nvPr>
            <p:ph type="title"/>
          </p:nvPr>
        </p:nvSpPr>
        <p:spPr bwMode="auto">
          <a:xfrm>
            <a:off x="119062" y="230188"/>
            <a:ext cx="86185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auto">
          <a:xfrm>
            <a:off x="119062" y="17463"/>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
        <p:nvSpPr>
          <p:cNvPr id="11" name="McK 3. Unit of measure" hidden="1"/>
          <p:cNvSpPr txBox="1">
            <a:spLocks noChangeArrowheads="1"/>
          </p:cNvSpPr>
          <p:nvPr/>
        </p:nvSpPr>
        <p:spPr bwMode="auto">
          <a:xfrm>
            <a:off x="119062" y="531813"/>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dirty="0" smtClean="0">
                <a:solidFill>
                  <a:srgbClr val="808080"/>
                </a:solidFill>
                <a:latin typeface="+mn-lt"/>
              </a:rPr>
              <a:t>Unit of measure</a:t>
            </a:r>
          </a:p>
        </p:txBody>
      </p:sp>
      <p:grpSp>
        <p:nvGrpSpPr>
          <p:cNvPr id="15" name="ACET" hidden="1"/>
          <p:cNvGrpSpPr>
            <a:grpSpLocks/>
          </p:cNvGrpSpPr>
          <p:nvPr/>
        </p:nvGrpSpPr>
        <p:grpSpPr bwMode="auto">
          <a:xfrm>
            <a:off x="2296317" y="1955958"/>
            <a:ext cx="4264025" cy="508000"/>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baseline="0" noProof="0">
                  <a:latin typeface="+mn-lt"/>
                  <a:ea typeface="+mn-ea"/>
                </a:rPr>
                <a:t>Title</a:t>
              </a:r>
            </a:p>
            <a:p>
              <a:r>
                <a:rPr lang="en-US" baseline="0" noProof="0" dirty="0">
                  <a:solidFill>
                    <a:srgbClr val="808080"/>
                  </a:solidFill>
                  <a:latin typeface="+mn-lt"/>
                  <a:ea typeface="+mn-ea"/>
                </a:rPr>
                <a:t>Unit of measure</a:t>
              </a:r>
            </a:p>
          </p:txBody>
        </p:sp>
      </p:grpSp>
      <p:grpSp>
        <p:nvGrpSpPr>
          <p:cNvPr id="23" name="LegendBoxes" hidden="1"/>
          <p:cNvGrpSpPr>
            <a:grpSpLocks/>
          </p:cNvGrpSpPr>
          <p:nvPr/>
        </p:nvGrpSpPr>
        <p:grpSpPr bwMode="auto">
          <a:xfrm>
            <a:off x="7981955" y="288925"/>
            <a:ext cx="763588" cy="996951"/>
            <a:chOff x="4936" y="176"/>
            <a:chExt cx="481" cy="628"/>
          </a:xfrm>
        </p:grpSpPr>
        <p:sp>
          <p:nvSpPr>
            <p:cNvPr id="2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2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2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2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2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2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3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3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32" name="LegendLines" hidden="1"/>
          <p:cNvGrpSpPr>
            <a:grpSpLocks/>
          </p:cNvGrpSpPr>
          <p:nvPr/>
        </p:nvGrpSpPr>
        <p:grpSpPr bwMode="auto">
          <a:xfrm>
            <a:off x="7673980" y="288925"/>
            <a:ext cx="1071563" cy="730251"/>
            <a:chOff x="4750" y="176"/>
            <a:chExt cx="675" cy="460"/>
          </a:xfrm>
        </p:grpSpPr>
        <p:sp>
          <p:nvSpPr>
            <p:cNvPr id="3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3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3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grpSp>
        <p:nvGrpSpPr>
          <p:cNvPr id="39" name="McKSticker" hidden="1"/>
          <p:cNvGrpSpPr/>
          <p:nvPr/>
        </p:nvGrpSpPr>
        <p:grpSpPr bwMode="auto">
          <a:xfrm>
            <a:off x="7678649" y="288925"/>
            <a:ext cx="1066894" cy="212366"/>
            <a:chOff x="7673881" y="285750"/>
            <a:chExt cx="1066894" cy="212366"/>
          </a:xfrm>
        </p:grpSpPr>
        <p:sp>
          <p:nvSpPr>
            <p:cNvPr id="40" name="StickerRectangle"/>
            <p:cNvSpPr>
              <a:spLocks noChangeArrowheads="1"/>
            </p:cNvSpPr>
            <p:nvPr/>
          </p:nvSpPr>
          <p:spPr bwMode="auto">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a:solidFill>
                    <a:srgbClr val="808080"/>
                  </a:solidFill>
                  <a:latin typeface="+mn-lt"/>
                </a:rPr>
                <a:t>PRELIMINARY</a:t>
              </a:r>
            </a:p>
          </p:txBody>
        </p:sp>
        <p:cxnSp>
          <p:nvCxnSpPr>
            <p:cNvPr id="41" name="AutoShape 31"/>
            <p:cNvCxnSpPr>
              <a:cxnSpLocks noChangeShapeType="1"/>
              <a:stCxn id="40" idx="2"/>
              <a:endCxn id="40" idx="4"/>
            </p:cNvCxnSpPr>
            <p:nvPr/>
          </p:nvCxnSpPr>
          <p:spPr bwMode="auto">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auto">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64" name="LegendMoons" hidden="1"/>
          <p:cNvGrpSpPr/>
          <p:nvPr/>
        </p:nvGrpSpPr>
        <p:grpSpPr bwMode="auto">
          <a:xfrm>
            <a:off x="7915113" y="288925"/>
            <a:ext cx="830430" cy="1306516"/>
            <a:chOff x="7769225" y="2105025"/>
            <a:chExt cx="830430" cy="1306516"/>
          </a:xfrm>
        </p:grpSpPr>
        <p:grpSp>
          <p:nvGrpSpPr>
            <p:cNvPr id="65" name="MoonLegend1"/>
            <p:cNvGrpSpPr>
              <a:grpSpLocks noChangeAspect="1"/>
            </p:cNvGrpSpPr>
            <p:nvPr>
              <p:custDataLst>
                <p:tags r:id="rId10"/>
              </p:custDataLst>
            </p:nvPr>
          </p:nvGrpSpPr>
          <p:grpSpPr bwMode="auto">
            <a:xfrm>
              <a:off x="7769225" y="2105025"/>
              <a:ext cx="209550" cy="209551"/>
              <a:chOff x="4533" y="183"/>
              <a:chExt cx="144" cy="144"/>
            </a:xfrm>
          </p:grpSpPr>
          <p:sp>
            <p:nvSpPr>
              <p:cNvPr id="83"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Arc 39"/>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 name="MoonLegend2"/>
            <p:cNvGrpSpPr>
              <a:grpSpLocks noChangeAspect="1"/>
            </p:cNvGrpSpPr>
            <p:nvPr>
              <p:custDataLst>
                <p:tags r:id="rId11"/>
              </p:custDataLst>
            </p:nvPr>
          </p:nvGrpSpPr>
          <p:grpSpPr bwMode="auto">
            <a:xfrm>
              <a:off x="7769225" y="2379266"/>
              <a:ext cx="209550" cy="209551"/>
              <a:chOff x="1694" y="2044"/>
              <a:chExt cx="160" cy="160"/>
            </a:xfrm>
          </p:grpSpPr>
          <p:sp>
            <p:nvSpPr>
              <p:cNvPr id="81"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Arc 42"/>
              <p:cNvSpPr>
                <a:spLocks noChangeAspect="1"/>
              </p:cNvSpPr>
              <p:nvPr>
                <p:custDataLst>
                  <p:tags r:id="rId22"/>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7" name="MoonLegend4"/>
            <p:cNvGrpSpPr>
              <a:grpSpLocks noChangeAspect="1"/>
            </p:cNvGrpSpPr>
            <p:nvPr>
              <p:custDataLst>
                <p:tags r:id="rId12"/>
              </p:custDataLst>
            </p:nvPr>
          </p:nvGrpSpPr>
          <p:grpSpPr bwMode="auto">
            <a:xfrm>
              <a:off x="7769225" y="2927748"/>
              <a:ext cx="209550" cy="209551"/>
              <a:chOff x="4495" y="1198"/>
              <a:chExt cx="160" cy="160"/>
            </a:xfrm>
          </p:grpSpPr>
          <p:sp>
            <p:nvSpPr>
              <p:cNvPr id="79"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 name="MoonLegend5"/>
            <p:cNvGrpSpPr>
              <a:grpSpLocks noChangeAspect="1"/>
            </p:cNvGrpSpPr>
            <p:nvPr>
              <p:custDataLst>
                <p:tags r:id="rId13"/>
              </p:custDataLst>
            </p:nvPr>
          </p:nvGrpSpPr>
          <p:grpSpPr bwMode="auto">
            <a:xfrm>
              <a:off x="7769225" y="3201990"/>
              <a:ext cx="209550" cy="209551"/>
              <a:chOff x="4495" y="1440"/>
              <a:chExt cx="160" cy="160"/>
            </a:xfrm>
          </p:grpSpPr>
          <p:sp>
            <p:nvSpPr>
              <p:cNvPr id="77"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 name="Legend1"/>
            <p:cNvSpPr>
              <a:spLocks noChangeArrowheads="1"/>
            </p:cNvSpPr>
            <p:nvPr/>
          </p:nvSpPr>
          <p:spPr bwMode="auto">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70" name="Legend2"/>
            <p:cNvSpPr>
              <a:spLocks noChangeArrowheads="1"/>
            </p:cNvSpPr>
            <p:nvPr/>
          </p:nvSpPr>
          <p:spPr bwMode="auto">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71" name="Legend3"/>
            <p:cNvSpPr>
              <a:spLocks noChangeArrowheads="1"/>
            </p:cNvSpPr>
            <p:nvPr/>
          </p:nvSpPr>
          <p:spPr bwMode="auto">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72" name="Legend4"/>
            <p:cNvSpPr>
              <a:spLocks noChangeArrowheads="1"/>
            </p:cNvSpPr>
            <p:nvPr/>
          </p:nvSpPr>
          <p:spPr bwMode="auto">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73" name="Legend5"/>
            <p:cNvSpPr>
              <a:spLocks noChangeArrowheads="1"/>
            </p:cNvSpPr>
            <p:nvPr/>
          </p:nvSpPr>
          <p:spPr bwMode="auto">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74" name="MoonLegend3"/>
            <p:cNvGrpSpPr>
              <a:grpSpLocks noChangeAspect="1"/>
            </p:cNvGrpSpPr>
            <p:nvPr>
              <p:custDataLst>
                <p:tags r:id="rId14"/>
              </p:custDataLst>
            </p:nvPr>
          </p:nvGrpSpPr>
          <p:grpSpPr bwMode="auto">
            <a:xfrm>
              <a:off x="7769225" y="2653507"/>
              <a:ext cx="209550" cy="209551"/>
              <a:chOff x="4495" y="1198"/>
              <a:chExt cx="160" cy="160"/>
            </a:xfrm>
          </p:grpSpPr>
          <p:sp>
            <p:nvSpPr>
              <p:cNvPr id="75"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8" name="Pentagon 3"/>
          <p:cNvSpPr/>
          <p:nvPr/>
        </p:nvSpPr>
        <p:spPr bwMode="ltGray">
          <a:xfrm>
            <a:off x="0" y="6338889"/>
            <a:ext cx="7844962" cy="422275"/>
          </a:xfrm>
          <a:custGeom>
            <a:avLst/>
            <a:gdLst/>
            <a:ahLst/>
            <a:cxnLst/>
            <a:rect l="l" t="t" r="r" b="b"/>
            <a:pathLst>
              <a:path w="7844962" h="422275">
                <a:moveTo>
                  <a:pt x="0" y="0"/>
                </a:moveTo>
                <a:lnTo>
                  <a:pt x="5791201" y="0"/>
                </a:lnTo>
                <a:lnTo>
                  <a:pt x="7305675" y="0"/>
                </a:lnTo>
                <a:lnTo>
                  <a:pt x="7459835" y="0"/>
                </a:lnTo>
                <a:lnTo>
                  <a:pt x="7844962" y="385127"/>
                </a:lnTo>
                <a:lnTo>
                  <a:pt x="7834484" y="395605"/>
                </a:lnTo>
                <a:lnTo>
                  <a:pt x="2" y="395605"/>
                </a:lnTo>
                <a:lnTo>
                  <a:pt x="2" y="422275"/>
                </a:lnTo>
                <a:lnTo>
                  <a:pt x="0" y="422275"/>
                </a:lnTo>
                <a:close/>
              </a:path>
            </a:pathLst>
          </a:custGeom>
          <a:solidFill>
            <a:srgbClr val="32557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59" name="Picture 2" descr="State of Florida Department of Transportation logo - link to the FDOT website"/>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965169" y="6320808"/>
            <a:ext cx="774019" cy="34254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McK Slide Elements" hidden="1"/>
          <p:cNvGrpSpPr>
            <a:grpSpLocks/>
          </p:cNvGrpSpPr>
          <p:nvPr/>
        </p:nvGrpSpPr>
        <p:grpSpPr bwMode="auto">
          <a:xfrm>
            <a:off x="119062" y="6148424"/>
            <a:ext cx="7300911" cy="473078"/>
            <a:chOff x="75" y="3873"/>
            <a:chExt cx="162" cy="298"/>
          </a:xfrm>
        </p:grpSpPr>
        <p:sp>
          <p:nvSpPr>
            <p:cNvPr id="13" name="McK 4. Footnote"/>
            <p:cNvSpPr txBox="1">
              <a:spLocks noChangeArrowheads="1"/>
            </p:cNvSpPr>
            <p:nvPr/>
          </p:nvSpPr>
          <p:spPr bwMode="auto">
            <a:xfrm>
              <a:off x="75" y="3873"/>
              <a:ext cx="162"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baseline="0" noProof="0" dirty="0" smtClean="0">
                  <a:latin typeface="+mn-lt"/>
                </a:rPr>
                <a:t>1 Footnote</a:t>
              </a:r>
            </a:p>
          </p:txBody>
        </p:sp>
        <p:sp>
          <p:nvSpPr>
            <p:cNvPr id="14" name="McK 5. Source"/>
            <p:cNvSpPr>
              <a:spLocks noChangeArrowheads="1"/>
            </p:cNvSpPr>
            <p:nvPr/>
          </p:nvSpPr>
          <p:spPr bwMode="auto">
            <a:xfrm>
              <a:off x="75" y="4074"/>
              <a:ext cx="151"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69900" indent="-469900" defTabSz="895350">
                <a:tabLst>
                  <a:tab pos="469900" algn="l"/>
                </a:tabLst>
              </a:pPr>
              <a:r>
                <a:rPr lang="en-US" sz="1000" baseline="0" noProof="0" dirty="0" smtClean="0">
                  <a:solidFill>
                    <a:schemeClr val="bg1"/>
                  </a:solidFill>
                  <a:latin typeface="+mn-lt"/>
                </a:rPr>
                <a:t>Source: Source</a:t>
              </a:r>
            </a:p>
          </p:txBody>
        </p:sp>
      </p:grpSp>
      <p:sp>
        <p:nvSpPr>
          <p:cNvPr id="60" name="Slide Number Placeholder 1"/>
          <p:cNvSpPr txBox="1">
            <a:spLocks/>
          </p:cNvSpPr>
          <p:nvPr/>
        </p:nvSpPr>
        <p:spPr bwMode="auto">
          <a:xfrm>
            <a:off x="7262879" y="6468358"/>
            <a:ext cx="157094" cy="153888"/>
          </a:xfrm>
          <a:prstGeom prst="rect">
            <a:avLst/>
          </a:prstGeom>
        </p:spPr>
        <p:txBody>
          <a:bodyPr vert="horz" wrap="none" lIns="0" tIns="0" rIns="0" bIns="0" rtlCol="0" anchor="ctr">
            <a:spAutoFit/>
          </a:bodyPr>
          <a:lstStyle>
            <a:defPPr>
              <a:defRPr lang="en-US"/>
            </a:defPPr>
            <a:lvl1pPr algn="r" rtl="0" fontAlgn="base">
              <a:spcBef>
                <a:spcPct val="0"/>
              </a:spcBef>
              <a:spcAft>
                <a:spcPct val="0"/>
              </a:spcAft>
              <a:defRPr lang="en-US" sz="1000" kern="1200" baseline="0" smtClean="0">
                <a:solidFill>
                  <a:schemeClr val="bg1"/>
                </a:solidFill>
                <a:latin typeface="+mn-lt"/>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42C328C1-A84F-4A39-A664-DBA00541A8C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6" r:id="rId4"/>
    <p:sldLayoutId id="2147483668" r:id="rId5"/>
    <p:sldLayoutId id="2147483667" r:id="rId6"/>
  </p:sldLayoutIdLst>
  <p:timing>
    <p:tnLst>
      <p:par>
        <p:cTn id="1" dur="indefinite" restart="never" nodeType="tmRoot"/>
      </p:par>
    </p:tnLst>
  </p:timing>
  <p:hf hdr="0" ftr="0" dt="0"/>
  <p:txStyles>
    <p:titleStyle>
      <a:lvl1pPr algn="l" defTabSz="895350" rtl="0" eaLnBrk="1" fontAlgn="base" hangingPunct="1">
        <a:spcBef>
          <a:spcPct val="0"/>
        </a:spcBef>
        <a:spcAft>
          <a:spcPct val="0"/>
        </a:spcAft>
        <a:tabLst>
          <a:tab pos="269875" algn="l"/>
        </a:tabLst>
        <a:defRPr sz="19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tags" Target="../tags/tag140.xml"/><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image" Target="../media/image17.emf"/><Relationship Id="rId2" Type="http://schemas.openxmlformats.org/officeDocument/2006/relationships/tags" Target="../tags/tag134.xml"/><Relationship Id="rId1" Type="http://schemas.openxmlformats.org/officeDocument/2006/relationships/vmlDrawing" Target="../drawings/vmlDrawing12.vml"/><Relationship Id="rId6" Type="http://schemas.openxmlformats.org/officeDocument/2006/relationships/tags" Target="../tags/tag138.xml"/><Relationship Id="rId11" Type="http://schemas.openxmlformats.org/officeDocument/2006/relationships/oleObject" Target="../embeddings/oleObject19.bin"/><Relationship Id="rId5" Type="http://schemas.openxmlformats.org/officeDocument/2006/relationships/tags" Target="../tags/tag137.xml"/><Relationship Id="rId10" Type="http://schemas.openxmlformats.org/officeDocument/2006/relationships/notesSlide" Target="../notesSlides/notesSlide3.xml"/><Relationship Id="rId4" Type="http://schemas.openxmlformats.org/officeDocument/2006/relationships/tags" Target="../tags/tag136.xml"/><Relationship Id="rId9"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image" Target="../media/image17.emf"/><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oleObject" Target="../embeddings/oleObject20.bin"/><Relationship Id="rId2" Type="http://schemas.openxmlformats.org/officeDocument/2006/relationships/tags" Target="../tags/tag141.xml"/><Relationship Id="rId16" Type="http://schemas.openxmlformats.org/officeDocument/2006/relationships/notesSlide" Target="../notesSlides/notesSlide4.xml"/><Relationship Id="rId1" Type="http://schemas.openxmlformats.org/officeDocument/2006/relationships/vmlDrawing" Target="../drawings/vmlDrawing13.v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slideLayout" Target="../slideLayouts/slideLayout2.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s>
</file>

<file path=ppt/slides/_rels/slide12.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18" Type="http://schemas.openxmlformats.org/officeDocument/2006/relationships/tags" Target="../tags/tag170.xml"/><Relationship Id="rId26" Type="http://schemas.openxmlformats.org/officeDocument/2006/relationships/tags" Target="../tags/tag178.xml"/><Relationship Id="rId39" Type="http://schemas.openxmlformats.org/officeDocument/2006/relationships/oleObject" Target="../embeddings/oleObject21.bin"/><Relationship Id="rId3" Type="http://schemas.openxmlformats.org/officeDocument/2006/relationships/tags" Target="../tags/tag155.xml"/><Relationship Id="rId21" Type="http://schemas.openxmlformats.org/officeDocument/2006/relationships/tags" Target="../tags/tag173.xml"/><Relationship Id="rId34" Type="http://schemas.openxmlformats.org/officeDocument/2006/relationships/tags" Target="../tags/tag186.xml"/><Relationship Id="rId42" Type="http://schemas.openxmlformats.org/officeDocument/2006/relationships/image" Target="../media/image18.emf"/><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tags" Target="../tags/tag169.xml"/><Relationship Id="rId25" Type="http://schemas.openxmlformats.org/officeDocument/2006/relationships/tags" Target="../tags/tag177.xml"/><Relationship Id="rId33" Type="http://schemas.openxmlformats.org/officeDocument/2006/relationships/tags" Target="../tags/tag185.xml"/><Relationship Id="rId38" Type="http://schemas.openxmlformats.org/officeDocument/2006/relationships/notesSlide" Target="../notesSlides/notesSlide5.xml"/><Relationship Id="rId2" Type="http://schemas.openxmlformats.org/officeDocument/2006/relationships/tags" Target="../tags/tag154.xml"/><Relationship Id="rId16" Type="http://schemas.openxmlformats.org/officeDocument/2006/relationships/tags" Target="../tags/tag168.xml"/><Relationship Id="rId20" Type="http://schemas.openxmlformats.org/officeDocument/2006/relationships/tags" Target="../tags/tag172.xml"/><Relationship Id="rId29" Type="http://schemas.openxmlformats.org/officeDocument/2006/relationships/tags" Target="../tags/tag181.xml"/><Relationship Id="rId41" Type="http://schemas.openxmlformats.org/officeDocument/2006/relationships/oleObject" Target="../embeddings/oleObject22.bin"/><Relationship Id="rId1" Type="http://schemas.openxmlformats.org/officeDocument/2006/relationships/vmlDrawing" Target="../drawings/vmlDrawing14.vml"/><Relationship Id="rId6" Type="http://schemas.openxmlformats.org/officeDocument/2006/relationships/tags" Target="../tags/tag158.xml"/><Relationship Id="rId11" Type="http://schemas.openxmlformats.org/officeDocument/2006/relationships/tags" Target="../tags/tag163.xml"/><Relationship Id="rId24" Type="http://schemas.openxmlformats.org/officeDocument/2006/relationships/tags" Target="../tags/tag176.xml"/><Relationship Id="rId32" Type="http://schemas.openxmlformats.org/officeDocument/2006/relationships/tags" Target="../tags/tag184.xml"/><Relationship Id="rId37" Type="http://schemas.openxmlformats.org/officeDocument/2006/relationships/slideLayout" Target="../slideLayouts/slideLayout1.xml"/><Relationship Id="rId40" Type="http://schemas.openxmlformats.org/officeDocument/2006/relationships/image" Target="../media/image17.emf"/><Relationship Id="rId5" Type="http://schemas.openxmlformats.org/officeDocument/2006/relationships/tags" Target="../tags/tag157.xml"/><Relationship Id="rId15" Type="http://schemas.openxmlformats.org/officeDocument/2006/relationships/tags" Target="../tags/tag167.xml"/><Relationship Id="rId23" Type="http://schemas.openxmlformats.org/officeDocument/2006/relationships/tags" Target="../tags/tag175.xml"/><Relationship Id="rId28" Type="http://schemas.openxmlformats.org/officeDocument/2006/relationships/tags" Target="../tags/tag180.xml"/><Relationship Id="rId36" Type="http://schemas.openxmlformats.org/officeDocument/2006/relationships/tags" Target="../tags/tag188.xml"/><Relationship Id="rId10" Type="http://schemas.openxmlformats.org/officeDocument/2006/relationships/tags" Target="../tags/tag162.xml"/><Relationship Id="rId19" Type="http://schemas.openxmlformats.org/officeDocument/2006/relationships/tags" Target="../tags/tag171.xml"/><Relationship Id="rId31" Type="http://schemas.openxmlformats.org/officeDocument/2006/relationships/tags" Target="../tags/tag183.xml"/><Relationship Id="rId44" Type="http://schemas.openxmlformats.org/officeDocument/2006/relationships/image" Target="../media/image19.emf"/><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tags" Target="../tags/tag166.xml"/><Relationship Id="rId22" Type="http://schemas.openxmlformats.org/officeDocument/2006/relationships/tags" Target="../tags/tag174.xml"/><Relationship Id="rId27" Type="http://schemas.openxmlformats.org/officeDocument/2006/relationships/tags" Target="../tags/tag179.xml"/><Relationship Id="rId30" Type="http://schemas.openxmlformats.org/officeDocument/2006/relationships/tags" Target="../tags/tag182.xml"/><Relationship Id="rId35" Type="http://schemas.openxmlformats.org/officeDocument/2006/relationships/tags" Target="../tags/tag187.xml"/><Relationship Id="rId43"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xml"/><Relationship Id="rId7" Type="http://schemas.openxmlformats.org/officeDocument/2006/relationships/image" Target="../media/image20.png"/><Relationship Id="rId2" Type="http://schemas.openxmlformats.org/officeDocument/2006/relationships/tags" Target="../tags/tag189.xml"/><Relationship Id="rId1" Type="http://schemas.openxmlformats.org/officeDocument/2006/relationships/vmlDrawing" Target="../drawings/vmlDrawing15.vml"/><Relationship Id="rId6" Type="http://schemas.openxmlformats.org/officeDocument/2006/relationships/image" Target="../media/image17.emf"/><Relationship Id="rId11" Type="http://schemas.openxmlformats.org/officeDocument/2006/relationships/image" Target="../media/image24.jpeg"/><Relationship Id="rId5" Type="http://schemas.openxmlformats.org/officeDocument/2006/relationships/oleObject" Target="../embeddings/oleObject24.bin"/><Relationship Id="rId10" Type="http://schemas.openxmlformats.org/officeDocument/2006/relationships/image" Target="../media/image23.png"/><Relationship Id="rId4" Type="http://schemas.openxmlformats.org/officeDocument/2006/relationships/notesSlide" Target="../notesSlides/notesSlide6.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tags" Target="../tags/tag197.xml"/><Relationship Id="rId3" Type="http://schemas.openxmlformats.org/officeDocument/2006/relationships/tags" Target="../tags/tag192.xml"/><Relationship Id="rId7" Type="http://schemas.openxmlformats.org/officeDocument/2006/relationships/tags" Target="../tags/tag196.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5" Type="http://schemas.openxmlformats.org/officeDocument/2006/relationships/tags" Target="../tags/tag194.xml"/><Relationship Id="rId10" Type="http://schemas.openxmlformats.org/officeDocument/2006/relationships/notesSlide" Target="../notesSlides/notesSlide7.xml"/><Relationship Id="rId4" Type="http://schemas.openxmlformats.org/officeDocument/2006/relationships/tags" Target="../tags/tag193.xml"/><Relationship Id="rId9"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tags" Target="../tags/tag198.xml"/><Relationship Id="rId1" Type="http://schemas.openxmlformats.org/officeDocument/2006/relationships/vmlDrawing" Target="../drawings/vmlDrawing16.vml"/><Relationship Id="rId6" Type="http://schemas.openxmlformats.org/officeDocument/2006/relationships/image" Target="../media/image17.emf"/><Relationship Id="rId5" Type="http://schemas.openxmlformats.org/officeDocument/2006/relationships/oleObject" Target="../embeddings/oleObject25.bin"/><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6.png"/><Relationship Id="rId2" Type="http://schemas.openxmlformats.org/officeDocument/2006/relationships/tags" Target="../tags/tag199.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oleObject" Target="../embeddings/oleObject26.bin"/><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18" Type="http://schemas.openxmlformats.org/officeDocument/2006/relationships/oleObject" Target="../embeddings/oleObject27.bin"/><Relationship Id="rId3" Type="http://schemas.openxmlformats.org/officeDocument/2006/relationships/tags" Target="../tags/tag201.xml"/><Relationship Id="rId21" Type="http://schemas.openxmlformats.org/officeDocument/2006/relationships/image" Target="../media/image28.png"/><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notesSlide" Target="../notesSlides/notesSlide10.xml"/><Relationship Id="rId2" Type="http://schemas.openxmlformats.org/officeDocument/2006/relationships/tags" Target="../tags/tag200.xml"/><Relationship Id="rId16" Type="http://schemas.openxmlformats.org/officeDocument/2006/relationships/slideLayout" Target="../slideLayouts/slideLayout1.xml"/><Relationship Id="rId20" Type="http://schemas.openxmlformats.org/officeDocument/2006/relationships/image" Target="../media/image27.emf"/><Relationship Id="rId1" Type="http://schemas.openxmlformats.org/officeDocument/2006/relationships/vmlDrawing" Target="../drawings/vmlDrawing18.vml"/><Relationship Id="rId6" Type="http://schemas.openxmlformats.org/officeDocument/2006/relationships/tags" Target="../tags/tag204.xml"/><Relationship Id="rId11" Type="http://schemas.openxmlformats.org/officeDocument/2006/relationships/tags" Target="../tags/tag209.xml"/><Relationship Id="rId5" Type="http://schemas.openxmlformats.org/officeDocument/2006/relationships/tags" Target="../tags/tag203.xml"/><Relationship Id="rId15" Type="http://schemas.openxmlformats.org/officeDocument/2006/relationships/tags" Target="../tags/tag213.xml"/><Relationship Id="rId10" Type="http://schemas.openxmlformats.org/officeDocument/2006/relationships/tags" Target="../tags/tag208.xml"/><Relationship Id="rId19" Type="http://schemas.openxmlformats.org/officeDocument/2006/relationships/image" Target="../media/image3.emf"/><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23.xml"/><Relationship Id="rId7"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6.v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3" Type="http://schemas.openxmlformats.org/officeDocument/2006/relationships/tags" Target="../tags/tag28.xml"/><Relationship Id="rId21" Type="http://schemas.openxmlformats.org/officeDocument/2006/relationships/slideLayout" Target="../slideLayouts/slideLayout2.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image" Target="../media/image10.emf"/><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1" Type="http://schemas.openxmlformats.org/officeDocument/2006/relationships/vmlDrawing" Target="../drawings/vmlDrawing7.v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oleObject" Target="../embeddings/oleObject8.bin"/><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image" Target="../media/image9.emf"/><Relationship Id="rId10" Type="http://schemas.openxmlformats.org/officeDocument/2006/relationships/tags" Target="../tags/tag35.xml"/><Relationship Id="rId19" Type="http://schemas.openxmlformats.org/officeDocument/2006/relationships/tags" Target="../tags/tag44.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26" Type="http://schemas.openxmlformats.org/officeDocument/2006/relationships/tags" Target="../tags/tag70.xml"/><Relationship Id="rId3" Type="http://schemas.openxmlformats.org/officeDocument/2006/relationships/tags" Target="../tags/tag47.xml"/><Relationship Id="rId21" Type="http://schemas.openxmlformats.org/officeDocument/2006/relationships/tags" Target="../tags/tag65.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5" Type="http://schemas.openxmlformats.org/officeDocument/2006/relationships/tags" Target="../tags/tag69.xml"/><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tags" Target="../tags/tag64.xml"/><Relationship Id="rId29" Type="http://schemas.openxmlformats.org/officeDocument/2006/relationships/oleObject" Target="../embeddings/oleObject9.bin"/><Relationship Id="rId1" Type="http://schemas.openxmlformats.org/officeDocument/2006/relationships/vmlDrawing" Target="../drawings/vmlDrawing8.vml"/><Relationship Id="rId6" Type="http://schemas.openxmlformats.org/officeDocument/2006/relationships/tags" Target="../tags/tag50.xml"/><Relationship Id="rId11" Type="http://schemas.openxmlformats.org/officeDocument/2006/relationships/tags" Target="../tags/tag55.xml"/><Relationship Id="rId24" Type="http://schemas.openxmlformats.org/officeDocument/2006/relationships/tags" Target="../tags/tag68.xml"/><Relationship Id="rId32" Type="http://schemas.openxmlformats.org/officeDocument/2006/relationships/image" Target="../media/image11.emf"/><Relationship Id="rId5" Type="http://schemas.openxmlformats.org/officeDocument/2006/relationships/tags" Target="../tags/tag49.xml"/><Relationship Id="rId15" Type="http://schemas.openxmlformats.org/officeDocument/2006/relationships/tags" Target="../tags/tag59.xml"/><Relationship Id="rId23" Type="http://schemas.openxmlformats.org/officeDocument/2006/relationships/tags" Target="../tags/tag67.xml"/><Relationship Id="rId28" Type="http://schemas.openxmlformats.org/officeDocument/2006/relationships/slideLayout" Target="../slideLayouts/slideLayout2.xml"/><Relationship Id="rId10" Type="http://schemas.openxmlformats.org/officeDocument/2006/relationships/tags" Target="../tags/tag54.xml"/><Relationship Id="rId19" Type="http://schemas.openxmlformats.org/officeDocument/2006/relationships/tags" Target="../tags/tag63.xml"/><Relationship Id="rId31" Type="http://schemas.openxmlformats.org/officeDocument/2006/relationships/oleObject" Target="../embeddings/oleObject10.bin"/><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tags" Target="../tags/tag66.xml"/><Relationship Id="rId27" Type="http://schemas.openxmlformats.org/officeDocument/2006/relationships/tags" Target="../tags/tag71.xml"/><Relationship Id="rId30" Type="http://schemas.openxmlformats.org/officeDocument/2006/relationships/image" Target="../media/image9.emf"/></Relationships>
</file>

<file path=ppt/slides/_rels/slide7.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oleObject" Target="../embeddings/oleObject11.bin"/><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vmlDrawing" Target="../drawings/vmlDrawing9.v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image" Target="../media/image9.emf"/></Relationships>
</file>

<file path=ppt/slides/_rels/slide8.xml.rels><?xml version="1.0" encoding="UTF-8" standalone="yes"?>
<Relationships xmlns="http://schemas.openxmlformats.org/package/2006/relationships"><Relationship Id="rId13" Type="http://schemas.openxmlformats.org/officeDocument/2006/relationships/tags" Target="../tags/tag93.xml"/><Relationship Id="rId18" Type="http://schemas.openxmlformats.org/officeDocument/2006/relationships/tags" Target="../tags/tag98.xml"/><Relationship Id="rId26" Type="http://schemas.openxmlformats.org/officeDocument/2006/relationships/tags" Target="../tags/tag106.xml"/><Relationship Id="rId39" Type="http://schemas.openxmlformats.org/officeDocument/2006/relationships/tags" Target="../tags/tag119.xml"/><Relationship Id="rId3" Type="http://schemas.openxmlformats.org/officeDocument/2006/relationships/tags" Target="../tags/tag83.xml"/><Relationship Id="rId21" Type="http://schemas.openxmlformats.org/officeDocument/2006/relationships/tags" Target="../tags/tag101.xml"/><Relationship Id="rId34" Type="http://schemas.openxmlformats.org/officeDocument/2006/relationships/tags" Target="../tags/tag114.xml"/><Relationship Id="rId42" Type="http://schemas.openxmlformats.org/officeDocument/2006/relationships/slideLayout" Target="../slideLayouts/slideLayout2.xml"/><Relationship Id="rId47" Type="http://schemas.openxmlformats.org/officeDocument/2006/relationships/oleObject" Target="../embeddings/oleObject14.bin"/><Relationship Id="rId50" Type="http://schemas.openxmlformats.org/officeDocument/2006/relationships/image" Target="../media/image14.emf"/><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tags" Target="../tags/tag105.xml"/><Relationship Id="rId33" Type="http://schemas.openxmlformats.org/officeDocument/2006/relationships/tags" Target="../tags/tag113.xml"/><Relationship Id="rId38" Type="http://schemas.openxmlformats.org/officeDocument/2006/relationships/tags" Target="../tags/tag118.xml"/><Relationship Id="rId46" Type="http://schemas.openxmlformats.org/officeDocument/2006/relationships/image" Target="../media/image12.emf"/><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29" Type="http://schemas.openxmlformats.org/officeDocument/2006/relationships/tags" Target="../tags/tag109.xml"/><Relationship Id="rId41" Type="http://schemas.openxmlformats.org/officeDocument/2006/relationships/tags" Target="../tags/tag121.xml"/><Relationship Id="rId1" Type="http://schemas.openxmlformats.org/officeDocument/2006/relationships/vmlDrawing" Target="../drawings/vmlDrawing10.v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tags" Target="../tags/tag104.xml"/><Relationship Id="rId32" Type="http://schemas.openxmlformats.org/officeDocument/2006/relationships/tags" Target="../tags/tag112.xml"/><Relationship Id="rId37" Type="http://schemas.openxmlformats.org/officeDocument/2006/relationships/tags" Target="../tags/tag117.xml"/><Relationship Id="rId40" Type="http://schemas.openxmlformats.org/officeDocument/2006/relationships/tags" Target="../tags/tag120.xml"/><Relationship Id="rId45" Type="http://schemas.openxmlformats.org/officeDocument/2006/relationships/oleObject" Target="../embeddings/oleObject13.bin"/><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28" Type="http://schemas.openxmlformats.org/officeDocument/2006/relationships/tags" Target="../tags/tag108.xml"/><Relationship Id="rId36" Type="http://schemas.openxmlformats.org/officeDocument/2006/relationships/tags" Target="../tags/tag116.xml"/><Relationship Id="rId49" Type="http://schemas.openxmlformats.org/officeDocument/2006/relationships/oleObject" Target="../embeddings/oleObject15.bin"/><Relationship Id="rId10" Type="http://schemas.openxmlformats.org/officeDocument/2006/relationships/tags" Target="../tags/tag90.xml"/><Relationship Id="rId19" Type="http://schemas.openxmlformats.org/officeDocument/2006/relationships/tags" Target="../tags/tag99.xml"/><Relationship Id="rId31" Type="http://schemas.openxmlformats.org/officeDocument/2006/relationships/tags" Target="../tags/tag111.xml"/><Relationship Id="rId44" Type="http://schemas.openxmlformats.org/officeDocument/2006/relationships/image" Target="../media/image9.emf"/><Relationship Id="rId52" Type="http://schemas.openxmlformats.org/officeDocument/2006/relationships/image" Target="../media/image15.emf"/><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 Id="rId27" Type="http://schemas.openxmlformats.org/officeDocument/2006/relationships/tags" Target="../tags/tag107.xml"/><Relationship Id="rId30" Type="http://schemas.openxmlformats.org/officeDocument/2006/relationships/tags" Target="../tags/tag110.xml"/><Relationship Id="rId35" Type="http://schemas.openxmlformats.org/officeDocument/2006/relationships/tags" Target="../tags/tag115.xml"/><Relationship Id="rId43" Type="http://schemas.openxmlformats.org/officeDocument/2006/relationships/oleObject" Target="../embeddings/oleObject12.bin"/><Relationship Id="rId48" Type="http://schemas.openxmlformats.org/officeDocument/2006/relationships/image" Target="../media/image13.emf"/><Relationship Id="rId8" Type="http://schemas.openxmlformats.org/officeDocument/2006/relationships/tags" Target="../tags/tag88.xml"/><Relationship Id="rId51"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tags" Target="../tags/tag133.xml"/><Relationship Id="rId18" Type="http://schemas.openxmlformats.org/officeDocument/2006/relationships/oleObject" Target="../embeddings/oleObject18.bin"/><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tags" Target="../tags/tag132.xml"/><Relationship Id="rId17" Type="http://schemas.openxmlformats.org/officeDocument/2006/relationships/image" Target="../media/image9.emf"/><Relationship Id="rId2" Type="http://schemas.openxmlformats.org/officeDocument/2006/relationships/tags" Target="../tags/tag122.xml"/><Relationship Id="rId16" Type="http://schemas.openxmlformats.org/officeDocument/2006/relationships/oleObject" Target="../embeddings/oleObject17.bin"/><Relationship Id="rId1" Type="http://schemas.openxmlformats.org/officeDocument/2006/relationships/vmlDrawing" Target="../drawings/vmlDrawing11.vml"/><Relationship Id="rId6" Type="http://schemas.openxmlformats.org/officeDocument/2006/relationships/tags" Target="../tags/tag126.xml"/><Relationship Id="rId11" Type="http://schemas.openxmlformats.org/officeDocument/2006/relationships/tags" Target="../tags/tag131.xml"/><Relationship Id="rId5" Type="http://schemas.openxmlformats.org/officeDocument/2006/relationships/tags" Target="../tags/tag125.xml"/><Relationship Id="rId15" Type="http://schemas.openxmlformats.org/officeDocument/2006/relationships/notesSlide" Target="../notesSlides/notesSlide2.xml"/><Relationship Id="rId10" Type="http://schemas.openxmlformats.org/officeDocument/2006/relationships/tags" Target="../tags/tag130.xml"/><Relationship Id="rId19" Type="http://schemas.openxmlformats.org/officeDocument/2006/relationships/image" Target="../media/image16.emf"/><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53986" y="3200400"/>
            <a:ext cx="7256464" cy="1107996"/>
          </a:xfrm>
        </p:spPr>
        <p:txBody>
          <a:bodyPr/>
          <a:lstStyle/>
          <a:p>
            <a:r>
              <a:rPr lang="en-US" sz="2400" dirty="0" smtClean="0"/>
              <a:t>Presentation to the MPOAC</a:t>
            </a:r>
            <a:br>
              <a:rPr lang="en-US" sz="2400" dirty="0" smtClean="0"/>
            </a:br>
            <a:r>
              <a:rPr lang="en-US" sz="2400" dirty="0" smtClean="0"/>
              <a:t>Transformation of Our State Pre-Construction Process</a:t>
            </a:r>
            <a:endParaRPr lang="en-US" sz="2400" dirty="0"/>
          </a:p>
        </p:txBody>
      </p:sp>
      <p:sp>
        <p:nvSpPr>
          <p:cNvPr id="9" name="Subtitle 8"/>
          <p:cNvSpPr>
            <a:spLocks noGrp="1"/>
          </p:cNvSpPr>
          <p:nvPr>
            <p:ph type="subTitle" idx="1"/>
          </p:nvPr>
        </p:nvSpPr>
        <p:spPr>
          <a:xfrm>
            <a:off x="153986" y="4992296"/>
            <a:ext cx="3808413" cy="215444"/>
          </a:xfrm>
        </p:spPr>
        <p:txBody>
          <a:bodyPr/>
          <a:lstStyle/>
          <a:p>
            <a:r>
              <a:rPr lang="en-US" dirty="0" smtClean="0"/>
              <a:t>April 2015</a:t>
            </a:r>
            <a:endParaRPr lang="en-US" dirty="0"/>
          </a:p>
        </p:txBody>
      </p:sp>
      <p:sp>
        <p:nvSpPr>
          <p:cNvPr id="6" name="Rectangle 6"/>
          <p:cNvSpPr txBox="1"/>
          <p:nvPr/>
        </p:nvSpPr>
        <p:spPr>
          <a:xfrm>
            <a:off x="2296317" y="2519678"/>
            <a:ext cx="4302125"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smtClean="0"/>
              <a:t>Text</a:t>
            </a:r>
            <a:endParaRPr lang="en-US" dirty="0"/>
          </a:p>
        </p:txBody>
      </p:sp>
    </p:spTree>
    <p:extLst>
      <p:ext uri="{BB962C8B-B14F-4D97-AF65-F5344CB8AC3E}">
        <p14:creationId xmlns:p14="http://schemas.microsoft.com/office/powerpoint/2010/main" val="3525422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598020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6788" name="think-cell Slide" r:id="rId11" imgW="360" imgH="360" progId="">
                  <p:embed/>
                </p:oleObj>
              </mc:Choice>
              <mc:Fallback>
                <p:oleObj name="think-cell Slide" r:id="rId11" imgW="360" imgH="360" progId="">
                  <p:embed/>
                  <p:pic>
                    <p:nvPicPr>
                      <p:cNvPr id="0"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bwMode="gray">
          <a:xfrm>
            <a:off x="119063" y="230188"/>
            <a:ext cx="8618537"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smtClean="0"/>
              <a:t>We have defined an improved state process expected to cut </a:t>
            </a:r>
            <a:br>
              <a:rPr lang="en-US" dirty="0" smtClean="0"/>
            </a:br>
            <a:r>
              <a:rPr lang="en-US" dirty="0" smtClean="0"/>
              <a:t>pre-construction time by 60-75%</a:t>
            </a:r>
            <a:endParaRPr lang="en-US" dirty="0"/>
          </a:p>
        </p:txBody>
      </p:sp>
      <p:sp>
        <p:nvSpPr>
          <p:cNvPr id="25" name="Legend1"/>
          <p:cNvSpPr>
            <a:spLocks noChangeArrowheads="1"/>
          </p:cNvSpPr>
          <p:nvPr/>
        </p:nvSpPr>
        <p:spPr bwMode="gray">
          <a:xfrm>
            <a:off x="4429926" y="966002"/>
            <a:ext cx="660437"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p>
            <a:pPr defTabSz="895350">
              <a:buClr>
                <a:schemeClr val="tx2"/>
              </a:buClr>
            </a:pPr>
            <a:r>
              <a:rPr lang="en-US" sz="900" smtClean="0">
                <a:latin typeface="+mn-lt"/>
              </a:rPr>
              <a:t>Procurement</a:t>
            </a:r>
            <a:endParaRPr lang="en-US" sz="900">
              <a:latin typeface="+mn-lt"/>
            </a:endParaRPr>
          </a:p>
        </p:txBody>
      </p:sp>
      <p:sp>
        <p:nvSpPr>
          <p:cNvPr id="26" name="LegendRectangle1"/>
          <p:cNvSpPr>
            <a:spLocks noChangeArrowheads="1"/>
          </p:cNvSpPr>
          <p:nvPr/>
        </p:nvSpPr>
        <p:spPr bwMode="gray">
          <a:xfrm>
            <a:off x="4157352" y="955082"/>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sz="900">
              <a:latin typeface="+mn-lt"/>
            </a:endParaRPr>
          </a:p>
        </p:txBody>
      </p:sp>
      <p:sp>
        <p:nvSpPr>
          <p:cNvPr id="36" name="Legend1"/>
          <p:cNvSpPr>
            <a:spLocks noChangeArrowheads="1"/>
          </p:cNvSpPr>
          <p:nvPr/>
        </p:nvSpPr>
        <p:spPr bwMode="gray">
          <a:xfrm>
            <a:off x="5470411" y="966002"/>
            <a:ext cx="69890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p>
            <a:pPr defTabSz="895350">
              <a:buClr>
                <a:schemeClr val="tx2"/>
              </a:buClr>
            </a:pPr>
            <a:r>
              <a:rPr lang="en-US" sz="900" dirty="0" err="1" smtClean="0">
                <a:latin typeface="+mn-lt"/>
              </a:rPr>
              <a:t>PD&amp;E</a:t>
            </a:r>
            <a:r>
              <a:rPr lang="en-US" sz="900" dirty="0" smtClean="0">
                <a:latin typeface="+mn-lt"/>
              </a:rPr>
              <a:t> activity</a:t>
            </a:r>
            <a:endParaRPr lang="en-US" sz="900" dirty="0">
              <a:latin typeface="+mn-lt"/>
            </a:endParaRPr>
          </a:p>
        </p:txBody>
      </p:sp>
      <p:sp>
        <p:nvSpPr>
          <p:cNvPr id="37" name="LegendRectangle1"/>
          <p:cNvSpPr>
            <a:spLocks noChangeArrowheads="1"/>
          </p:cNvSpPr>
          <p:nvPr/>
        </p:nvSpPr>
        <p:spPr bwMode="gray">
          <a:xfrm>
            <a:off x="5197837" y="955082"/>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sz="900">
              <a:latin typeface="+mn-lt"/>
            </a:endParaRPr>
          </a:p>
        </p:txBody>
      </p:sp>
      <p:sp>
        <p:nvSpPr>
          <p:cNvPr id="39" name="Legend1"/>
          <p:cNvSpPr>
            <a:spLocks noChangeArrowheads="1"/>
          </p:cNvSpPr>
          <p:nvPr/>
        </p:nvSpPr>
        <p:spPr bwMode="gray">
          <a:xfrm>
            <a:off x="6549368" y="966002"/>
            <a:ext cx="74379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p>
            <a:pPr defTabSz="895350">
              <a:buClr>
                <a:schemeClr val="tx2"/>
              </a:buClr>
            </a:pPr>
            <a:r>
              <a:rPr lang="en-US" sz="900" dirty="0" smtClean="0">
                <a:latin typeface="+mn-lt"/>
              </a:rPr>
              <a:t>Design activity</a:t>
            </a:r>
            <a:endParaRPr lang="en-US" sz="900" dirty="0">
              <a:latin typeface="+mn-lt"/>
            </a:endParaRPr>
          </a:p>
        </p:txBody>
      </p:sp>
      <p:sp>
        <p:nvSpPr>
          <p:cNvPr id="40" name="LegendRectangle1"/>
          <p:cNvSpPr>
            <a:spLocks noChangeArrowheads="1"/>
          </p:cNvSpPr>
          <p:nvPr/>
        </p:nvSpPr>
        <p:spPr bwMode="gray">
          <a:xfrm>
            <a:off x="6276794" y="955082"/>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sz="900">
              <a:latin typeface="+mn-lt"/>
            </a:endParaRPr>
          </a:p>
        </p:txBody>
      </p:sp>
      <p:sp>
        <p:nvSpPr>
          <p:cNvPr id="64" name="Legend1"/>
          <p:cNvSpPr>
            <a:spLocks noChangeArrowheads="1"/>
          </p:cNvSpPr>
          <p:nvPr/>
        </p:nvSpPr>
        <p:spPr bwMode="gray">
          <a:xfrm>
            <a:off x="3551395" y="966002"/>
            <a:ext cx="1064394"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p>
            <a:pPr defTabSz="895350">
              <a:buClr>
                <a:schemeClr val="tx2"/>
              </a:buClr>
            </a:pPr>
            <a:r>
              <a:rPr lang="en-US" sz="900" dirty="0" smtClean="0">
                <a:latin typeface="+mn-lt"/>
              </a:rPr>
              <a:t>Planning</a:t>
            </a:r>
            <a:endParaRPr lang="en-US" sz="900" dirty="0">
              <a:latin typeface="+mn-lt"/>
            </a:endParaRPr>
          </a:p>
        </p:txBody>
      </p:sp>
      <p:sp>
        <p:nvSpPr>
          <p:cNvPr id="65" name="LegendRectangle1"/>
          <p:cNvSpPr>
            <a:spLocks noChangeArrowheads="1"/>
          </p:cNvSpPr>
          <p:nvPr/>
        </p:nvSpPr>
        <p:spPr bwMode="gray">
          <a:xfrm>
            <a:off x="3278824" y="955082"/>
            <a:ext cx="165100" cy="160338"/>
          </a:xfrm>
          <a:prstGeom prst="rect">
            <a:avLst/>
          </a:prstGeom>
          <a:solidFill>
            <a:schemeClr val="bg1">
              <a:lumMod val="75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sz="900">
              <a:latin typeface="+mn-lt"/>
            </a:endParaRPr>
          </a:p>
        </p:txBody>
      </p:sp>
      <p:sp>
        <p:nvSpPr>
          <p:cNvPr id="151" name="Legend1"/>
          <p:cNvSpPr>
            <a:spLocks noChangeArrowheads="1"/>
          </p:cNvSpPr>
          <p:nvPr/>
        </p:nvSpPr>
        <p:spPr bwMode="gray">
          <a:xfrm>
            <a:off x="7638738" y="960542"/>
            <a:ext cx="1354797" cy="14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p>
            <a:pPr defTabSz="895350">
              <a:buClr>
                <a:schemeClr val="tx2"/>
              </a:buClr>
            </a:pPr>
            <a:r>
              <a:rPr lang="en-US" sz="900" dirty="0" smtClean="0">
                <a:latin typeface="+mn-lt"/>
              </a:rPr>
              <a:t>Both PD&amp;E and Design</a:t>
            </a:r>
            <a:endParaRPr lang="en-US" sz="900" dirty="0">
              <a:latin typeface="+mn-lt"/>
            </a:endParaRPr>
          </a:p>
        </p:txBody>
      </p:sp>
      <p:sp>
        <p:nvSpPr>
          <p:cNvPr id="152" name="LegendRectangle1"/>
          <p:cNvSpPr>
            <a:spLocks noChangeArrowheads="1"/>
          </p:cNvSpPr>
          <p:nvPr/>
        </p:nvSpPr>
        <p:spPr bwMode="gray">
          <a:xfrm>
            <a:off x="7366164" y="955082"/>
            <a:ext cx="165100" cy="160338"/>
          </a:xfrm>
          <a:prstGeom prst="rect">
            <a:avLst/>
          </a:prstGeom>
          <a:pattFill prst="wdUpDiag">
            <a:fgClr>
              <a:schemeClr val="accent2"/>
            </a:fgClr>
            <a:bgClr>
              <a:schemeClr val="accent4"/>
            </a:bgClr>
          </a:patt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00">
              <a:solidFill>
                <a:schemeClr val="bg1"/>
              </a:solidFill>
              <a:latin typeface="+mn-lt"/>
            </a:endParaRPr>
          </a:p>
        </p:txBody>
      </p:sp>
      <p:sp>
        <p:nvSpPr>
          <p:cNvPr id="62" name="Rectangle 61"/>
          <p:cNvSpPr>
            <a:spLocks/>
          </p:cNvSpPr>
          <p:nvPr/>
        </p:nvSpPr>
        <p:spPr bwMode="gray">
          <a:xfrm>
            <a:off x="127996" y="3084947"/>
            <a:ext cx="8705447" cy="2875178"/>
          </a:xfrm>
          <a:prstGeom prst="rect">
            <a:avLst/>
          </a:prstGeom>
          <a:solidFill>
            <a:schemeClr val="bg1"/>
          </a:solidFill>
          <a:ln w="19050" cap="flat" cmpd="sng" algn="ctr">
            <a:solidFill>
              <a:schemeClr val="accent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err="1">
              <a:solidFill>
                <a:schemeClr val="tx1"/>
              </a:solidFill>
            </a:endParaRPr>
          </a:p>
        </p:txBody>
      </p:sp>
      <p:sp>
        <p:nvSpPr>
          <p:cNvPr id="3" name="Rectangle 2"/>
          <p:cNvSpPr>
            <a:spLocks/>
          </p:cNvSpPr>
          <p:nvPr/>
        </p:nvSpPr>
        <p:spPr bwMode="gray">
          <a:xfrm>
            <a:off x="127996" y="1379537"/>
            <a:ext cx="8705447" cy="1528916"/>
          </a:xfrm>
          <a:prstGeom prst="rect">
            <a:avLst/>
          </a:prstGeom>
          <a:solidFill>
            <a:schemeClr val="bg1"/>
          </a:solidFill>
          <a:ln w="19050" cap="flat" cmpd="sng" algn="ctr">
            <a:solidFill>
              <a:schemeClr val="accent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err="1">
              <a:solidFill>
                <a:schemeClr val="tx1"/>
              </a:solidFill>
            </a:endParaRPr>
          </a:p>
        </p:txBody>
      </p:sp>
      <p:sp>
        <p:nvSpPr>
          <p:cNvPr id="11" name="AutoShape 250"/>
          <p:cNvSpPr>
            <a:spLocks noChangeArrowheads="1"/>
          </p:cNvSpPr>
          <p:nvPr/>
        </p:nvSpPr>
        <p:spPr bwMode="gray">
          <a:xfrm>
            <a:off x="127996" y="1379537"/>
            <a:ext cx="8705447" cy="299313"/>
          </a:xfrm>
          <a:prstGeom prst="leftRightArrow">
            <a:avLst>
              <a:gd name="adj1" fmla="val 100000"/>
              <a:gd name="adj2" fmla="val 0"/>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9" tIns="72009" rIns="72009" bIns="72009" anchor="ctr" anchorCtr="0">
            <a:noAutofit/>
          </a:bodyPr>
          <a:lstStyle/>
          <a:p>
            <a:r>
              <a:rPr lang="en-US" sz="1200" b="1" dirty="0" smtClean="0">
                <a:solidFill>
                  <a:schemeClr val="tx2"/>
                </a:solidFill>
                <a:latin typeface="+mn-lt"/>
              </a:rPr>
              <a:t>Existing process: average duration of 94 months across all project types</a:t>
            </a:r>
            <a:endParaRPr lang="en-US" sz="1200" baseline="0" noProof="0" dirty="0">
              <a:solidFill>
                <a:schemeClr val="tx2"/>
              </a:solidFill>
              <a:latin typeface="+mn-lt"/>
            </a:endParaRPr>
          </a:p>
        </p:txBody>
      </p:sp>
      <p:sp>
        <p:nvSpPr>
          <p:cNvPr id="14" name="Rectangle 13"/>
          <p:cNvSpPr/>
          <p:nvPr/>
        </p:nvSpPr>
        <p:spPr bwMode="gray">
          <a:xfrm>
            <a:off x="1218341" y="2273603"/>
            <a:ext cx="1697219" cy="405411"/>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err="1" smtClean="0">
                <a:solidFill>
                  <a:schemeClr val="tx1"/>
                </a:solidFill>
              </a:rPr>
              <a:t>PD&amp;E</a:t>
            </a:r>
            <a:r>
              <a:rPr lang="en-US" sz="1200" dirty="0" smtClean="0">
                <a:solidFill>
                  <a:schemeClr val="tx1"/>
                </a:solidFill>
              </a:rPr>
              <a:t> procurement</a:t>
            </a:r>
            <a:endParaRPr lang="en-US" sz="1200" dirty="0">
              <a:solidFill>
                <a:schemeClr val="tx1"/>
              </a:solidFill>
            </a:endParaRPr>
          </a:p>
        </p:txBody>
      </p:sp>
      <p:sp>
        <p:nvSpPr>
          <p:cNvPr id="15" name="Rectangle 14"/>
          <p:cNvSpPr/>
          <p:nvPr/>
        </p:nvSpPr>
        <p:spPr bwMode="gray">
          <a:xfrm>
            <a:off x="3111865" y="2273603"/>
            <a:ext cx="1371919" cy="405411"/>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err="1" smtClean="0">
                <a:solidFill>
                  <a:schemeClr val="bg1"/>
                </a:solidFill>
              </a:rPr>
              <a:t>PD&amp;E</a:t>
            </a:r>
            <a:endParaRPr lang="en-US" sz="1200" dirty="0">
              <a:solidFill>
                <a:schemeClr val="bg1"/>
              </a:solidFill>
            </a:endParaRPr>
          </a:p>
        </p:txBody>
      </p:sp>
      <p:sp>
        <p:nvSpPr>
          <p:cNvPr id="16" name="Rectangle 15"/>
          <p:cNvSpPr/>
          <p:nvPr/>
        </p:nvSpPr>
        <p:spPr bwMode="gray">
          <a:xfrm>
            <a:off x="4764319" y="2273603"/>
            <a:ext cx="1563223" cy="405411"/>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smtClean="0">
                <a:solidFill>
                  <a:schemeClr val="tx1"/>
                </a:solidFill>
              </a:rPr>
              <a:t>Design procurement</a:t>
            </a:r>
            <a:endParaRPr lang="en-US" sz="1200" dirty="0">
              <a:solidFill>
                <a:schemeClr val="tx1"/>
              </a:solidFill>
            </a:endParaRPr>
          </a:p>
        </p:txBody>
      </p:sp>
      <p:sp>
        <p:nvSpPr>
          <p:cNvPr id="17" name="Rectangle 16"/>
          <p:cNvSpPr/>
          <p:nvPr/>
        </p:nvSpPr>
        <p:spPr bwMode="gray">
          <a:xfrm>
            <a:off x="6558304" y="2273603"/>
            <a:ext cx="1572135" cy="40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smtClean="0">
                <a:solidFill>
                  <a:schemeClr val="bg1"/>
                </a:solidFill>
              </a:rPr>
              <a:t>Design </a:t>
            </a:r>
            <a:endParaRPr lang="en-US" sz="1200" dirty="0">
              <a:solidFill>
                <a:schemeClr val="bg1"/>
              </a:solidFill>
            </a:endParaRPr>
          </a:p>
        </p:txBody>
      </p:sp>
      <p:cxnSp>
        <p:nvCxnSpPr>
          <p:cNvPr id="44" name="Straight Connector 43"/>
          <p:cNvCxnSpPr>
            <a:stCxn id="12" idx="3"/>
            <a:endCxn id="14" idx="1"/>
          </p:cNvCxnSpPr>
          <p:nvPr/>
        </p:nvCxnSpPr>
        <p:spPr bwMode="gray">
          <a:xfrm>
            <a:off x="1022037" y="2476309"/>
            <a:ext cx="196304" cy="0"/>
          </a:xfrm>
          <a:prstGeom prst="line">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3"/>
            <a:endCxn id="15" idx="1"/>
          </p:cNvCxnSpPr>
          <p:nvPr/>
        </p:nvCxnSpPr>
        <p:spPr bwMode="gray">
          <a:xfrm>
            <a:off x="2915560" y="2476309"/>
            <a:ext cx="196305" cy="0"/>
          </a:xfrm>
          <a:prstGeom prst="line">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5" idx="3"/>
            <a:endCxn id="16" idx="1"/>
          </p:cNvCxnSpPr>
          <p:nvPr/>
        </p:nvCxnSpPr>
        <p:spPr bwMode="gray">
          <a:xfrm>
            <a:off x="4483784" y="2476309"/>
            <a:ext cx="280535" cy="0"/>
          </a:xfrm>
          <a:prstGeom prst="line">
            <a:avLst/>
          </a:prstGeom>
          <a:ln w="1905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6" idx="3"/>
            <a:endCxn id="17" idx="1"/>
          </p:cNvCxnSpPr>
          <p:nvPr/>
        </p:nvCxnSpPr>
        <p:spPr bwMode="gray">
          <a:xfrm>
            <a:off x="6327542" y="2476309"/>
            <a:ext cx="230762" cy="0"/>
          </a:xfrm>
          <a:prstGeom prst="line">
            <a:avLst/>
          </a:prstGeom>
          <a:ln w="1905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57" name="Diamond 56"/>
          <p:cNvSpPr/>
          <p:nvPr/>
        </p:nvSpPr>
        <p:spPr bwMode="gray">
          <a:xfrm>
            <a:off x="4517362" y="2342706"/>
            <a:ext cx="213380" cy="267204"/>
          </a:xfrm>
          <a:prstGeom prst="diamond">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err="1" smtClean="0">
              <a:solidFill>
                <a:schemeClr val="tx1"/>
              </a:solidFill>
            </a:endParaRPr>
          </a:p>
        </p:txBody>
      </p:sp>
      <p:sp>
        <p:nvSpPr>
          <p:cNvPr id="93" name="AutoShape 250"/>
          <p:cNvSpPr>
            <a:spLocks noChangeArrowheads="1"/>
          </p:cNvSpPr>
          <p:nvPr/>
        </p:nvSpPr>
        <p:spPr bwMode="gray">
          <a:xfrm>
            <a:off x="127996" y="3084947"/>
            <a:ext cx="8705447" cy="299313"/>
          </a:xfrm>
          <a:prstGeom prst="leftRightArrow">
            <a:avLst>
              <a:gd name="adj1" fmla="val 100000"/>
              <a:gd name="adj2" fmla="val 0"/>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9" tIns="72009" rIns="72009" bIns="72009" anchor="ctr" anchorCtr="0">
            <a:noAutofit/>
          </a:bodyPr>
          <a:lstStyle/>
          <a:p>
            <a:r>
              <a:rPr lang="en-US" sz="1200" b="1" dirty="0" smtClean="0">
                <a:solidFill>
                  <a:schemeClr val="tx2"/>
                </a:solidFill>
                <a:latin typeface="+mn-lt"/>
              </a:rPr>
              <a:t>New process : average duration of 28 months across all project types</a:t>
            </a:r>
            <a:endParaRPr lang="en-US" sz="1200" baseline="0" noProof="0" dirty="0">
              <a:solidFill>
                <a:schemeClr val="tx2"/>
              </a:solidFill>
              <a:latin typeface="+mn-lt"/>
            </a:endParaRPr>
          </a:p>
        </p:txBody>
      </p:sp>
      <p:sp>
        <p:nvSpPr>
          <p:cNvPr id="102" name="Diamond 101"/>
          <p:cNvSpPr/>
          <p:nvPr/>
        </p:nvSpPr>
        <p:spPr bwMode="gray">
          <a:xfrm>
            <a:off x="8361203" y="2342706"/>
            <a:ext cx="213380" cy="267204"/>
          </a:xfrm>
          <a:prstGeom prst="diamond">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err="1" smtClean="0">
              <a:solidFill>
                <a:schemeClr val="tx1"/>
              </a:solidFill>
            </a:endParaRPr>
          </a:p>
        </p:txBody>
      </p:sp>
      <p:cxnSp>
        <p:nvCxnSpPr>
          <p:cNvPr id="17415" name="Straight Connector 17414"/>
          <p:cNvCxnSpPr>
            <a:stCxn id="17" idx="3"/>
            <a:endCxn id="102" idx="1"/>
          </p:cNvCxnSpPr>
          <p:nvPr/>
        </p:nvCxnSpPr>
        <p:spPr bwMode="gray">
          <a:xfrm flipV="1">
            <a:off x="8130439" y="2476308"/>
            <a:ext cx="230764" cy="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6" name="Rectangle 41"/>
          <p:cNvSpPr txBox="1">
            <a:spLocks/>
          </p:cNvSpPr>
          <p:nvPr/>
        </p:nvSpPr>
        <p:spPr bwMode="gray">
          <a:xfrm>
            <a:off x="8246078" y="1838169"/>
            <a:ext cx="442040"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dirty="0" smtClean="0"/>
              <a:t>Const.</a:t>
            </a:r>
          </a:p>
          <a:p>
            <a:r>
              <a:rPr lang="en-US" sz="1200" dirty="0" smtClean="0"/>
              <a:t>letting</a:t>
            </a:r>
            <a:endParaRPr lang="en-US" sz="1200" dirty="0"/>
          </a:p>
        </p:txBody>
      </p:sp>
      <p:sp>
        <p:nvSpPr>
          <p:cNvPr id="60" name="Rectangle 41"/>
          <p:cNvSpPr txBox="1"/>
          <p:nvPr/>
        </p:nvSpPr>
        <p:spPr bwMode="gray">
          <a:xfrm>
            <a:off x="4416466" y="2022835"/>
            <a:ext cx="415170"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dirty="0" err="1" smtClean="0"/>
              <a:t>LDCA</a:t>
            </a:r>
            <a:endParaRPr lang="en-US" sz="1200" dirty="0"/>
          </a:p>
        </p:txBody>
      </p:sp>
      <p:sp>
        <p:nvSpPr>
          <p:cNvPr id="12" name="Rectangle 11"/>
          <p:cNvSpPr/>
          <p:nvPr/>
        </p:nvSpPr>
        <p:spPr bwMode="gray">
          <a:xfrm>
            <a:off x="234570" y="2273603"/>
            <a:ext cx="787467" cy="405411"/>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smtClean="0">
                <a:solidFill>
                  <a:schemeClr val="tx1"/>
                </a:solidFill>
              </a:rPr>
              <a:t>Planning</a:t>
            </a:r>
            <a:endParaRPr lang="en-US" sz="1200">
              <a:solidFill>
                <a:schemeClr val="tx1"/>
              </a:solidFill>
            </a:endParaRPr>
          </a:p>
        </p:txBody>
      </p:sp>
      <p:sp>
        <p:nvSpPr>
          <p:cNvPr id="134" name="Rectangle 33"/>
          <p:cNvSpPr txBox="1"/>
          <p:nvPr/>
        </p:nvSpPr>
        <p:spPr bwMode="gray">
          <a:xfrm>
            <a:off x="1248049" y="3447954"/>
            <a:ext cx="994551" cy="738664"/>
          </a:xfrm>
          <a:prstGeom prst="rect">
            <a:avLst/>
          </a:prstGeom>
          <a:noFill/>
          <a:ln>
            <a:noFill/>
          </a:ln>
          <a:effectLst/>
          <a:extLst/>
        </p:spPr>
        <p:txBody>
          <a:bodyPr vert="horz" wrap="square" lIns="0" tIns="0" rIns="0" bIns="0" numCol="1" anchor="t" anchorCtr="0" compatLnSpc="1">
            <a:prstTxWarp prst="textNoShape">
              <a:avLst/>
            </a:prstTxWarp>
            <a:spAutoFit/>
          </a:bodyPr>
          <a:lstStyle>
            <a:defPPr>
              <a:defRPr lang="en-US"/>
            </a:defPPr>
            <a:lvl1pPr lvl="0" algn="l" defTabSz="895350">
              <a:buClr>
                <a:schemeClr val="tx2"/>
              </a:buClr>
              <a:defRPr sz="900" b="0">
                <a:solidFill>
                  <a:schemeClr val="tx1"/>
                </a:solidFill>
                <a:latin typeface="HelveticaNeueLT Std Lt"/>
              </a:defRPr>
            </a:lvl1pPr>
            <a:lvl2pPr marL="193675" indent="-192088" algn="l" defTabSz="895350">
              <a:buClr>
                <a:schemeClr val="tx1"/>
              </a:buClr>
              <a:buSzPct val="125000"/>
              <a:buFont typeface="Arial" charset="0"/>
              <a:buChar char="▪"/>
              <a:defRPr sz="900">
                <a:solidFill>
                  <a:schemeClr val="tx1"/>
                </a:solidFill>
                <a:latin typeface="HelveticaNeueLT Std Lt"/>
              </a:defRPr>
            </a:lvl2pPr>
            <a:lvl3pPr marL="457200" indent="-261938" algn="l" defTabSz="895350">
              <a:buClr>
                <a:schemeClr val="tx1"/>
              </a:buClr>
              <a:buFont typeface="Arial" charset="0"/>
              <a:buChar char="–"/>
              <a:defRPr sz="900">
                <a:solidFill>
                  <a:schemeClr val="tx1"/>
                </a:solidFill>
                <a:latin typeface="HelveticaNeueLT Std Lt"/>
              </a:defRPr>
            </a:lvl3pPr>
            <a:lvl4pPr marL="614363" indent="-155575" algn="l" defTabSz="895350">
              <a:buClr>
                <a:schemeClr val="tx1"/>
              </a:buClr>
              <a:buSzPct val="120000"/>
              <a:buFont typeface="Arial" charset="0"/>
              <a:buChar char="▫"/>
              <a:defRPr sz="900">
                <a:solidFill>
                  <a:schemeClr val="tx1"/>
                </a:solidFill>
                <a:latin typeface="HelveticaNeueLT Std Lt"/>
              </a:defRPr>
            </a:lvl4pPr>
            <a:lvl5pPr marL="746125" indent="-130175" algn="l" defTabSz="895350">
              <a:buClr>
                <a:schemeClr val="tx1"/>
              </a:buClr>
              <a:buFont typeface="Arial" charset="0"/>
              <a:buChar char="-"/>
              <a:defRPr sz="900">
                <a:solidFill>
                  <a:schemeClr val="tx1"/>
                </a:solidFill>
                <a:latin typeface="HelveticaNeueLT Std Lt"/>
              </a:defRPr>
            </a:lvl5pPr>
            <a:lvl6pPr marL="1203325" indent="-130175" defTabSz="895350" fontAlgn="base">
              <a:spcBef>
                <a:spcPct val="0"/>
              </a:spcBef>
              <a:spcAft>
                <a:spcPct val="0"/>
              </a:spcAft>
              <a:buClr>
                <a:schemeClr val="tx1"/>
              </a:buClr>
              <a:buFont typeface="Arial" charset="0"/>
              <a:buChar char="-"/>
              <a:defRPr sz="900">
                <a:solidFill>
                  <a:schemeClr val="tx1"/>
                </a:solidFill>
                <a:latin typeface="+mn-lt"/>
              </a:defRPr>
            </a:lvl6pPr>
            <a:lvl7pPr marL="1660525" indent="-130175" defTabSz="895350" fontAlgn="base">
              <a:spcBef>
                <a:spcPct val="0"/>
              </a:spcBef>
              <a:spcAft>
                <a:spcPct val="0"/>
              </a:spcAft>
              <a:buClr>
                <a:schemeClr val="tx1"/>
              </a:buClr>
              <a:buFont typeface="Arial" charset="0"/>
              <a:buChar char="-"/>
              <a:defRPr sz="900">
                <a:solidFill>
                  <a:schemeClr val="tx1"/>
                </a:solidFill>
                <a:latin typeface="+mn-lt"/>
              </a:defRPr>
            </a:lvl7pPr>
            <a:lvl8pPr marL="2117725" indent="-130175" defTabSz="895350" fontAlgn="base">
              <a:spcBef>
                <a:spcPct val="0"/>
              </a:spcBef>
              <a:spcAft>
                <a:spcPct val="0"/>
              </a:spcAft>
              <a:buClr>
                <a:schemeClr val="tx1"/>
              </a:buClr>
              <a:buFont typeface="Arial" charset="0"/>
              <a:buChar char="-"/>
              <a:defRPr sz="900">
                <a:solidFill>
                  <a:schemeClr val="tx1"/>
                </a:solidFill>
                <a:latin typeface="+mn-lt"/>
              </a:defRPr>
            </a:lvl8pPr>
            <a:lvl9pPr marL="2574925" indent="-130175" defTabSz="895350" fontAlgn="base">
              <a:spcBef>
                <a:spcPct val="0"/>
              </a:spcBef>
              <a:spcAft>
                <a:spcPct val="0"/>
              </a:spcAft>
              <a:buClr>
                <a:schemeClr val="tx1"/>
              </a:buClr>
              <a:buFont typeface="Arial" charset="0"/>
              <a:buChar char="-"/>
              <a:defRPr sz="900">
                <a:solidFill>
                  <a:schemeClr val="tx1"/>
                </a:solidFill>
                <a:latin typeface="+mn-lt"/>
              </a:defRPr>
            </a:lvl9pPr>
          </a:lstStyle>
          <a:p>
            <a:r>
              <a:rPr lang="en-US" sz="1200" dirty="0" smtClean="0">
                <a:latin typeface="+mn-lt"/>
              </a:rPr>
              <a:t>Federally-funded</a:t>
            </a:r>
            <a:r>
              <a:rPr lang="en-US" sz="1200" smtClean="0">
                <a:latin typeface="+mn-lt"/>
              </a:rPr>
              <a:t>: </a:t>
            </a:r>
          </a:p>
          <a:p>
            <a:r>
              <a:rPr lang="en-US" sz="1200" dirty="0" smtClean="0">
                <a:latin typeface="+mn-lt"/>
              </a:rPr>
              <a:t>Follow current process</a:t>
            </a:r>
            <a:endParaRPr lang="en-US" sz="1200" dirty="0">
              <a:latin typeface="+mn-lt"/>
            </a:endParaRPr>
          </a:p>
        </p:txBody>
      </p:sp>
      <p:cxnSp>
        <p:nvCxnSpPr>
          <p:cNvPr id="145" name="Elbow Connector 144"/>
          <p:cNvCxnSpPr>
            <a:endCxn id="134" idx="1"/>
          </p:cNvCxnSpPr>
          <p:nvPr/>
        </p:nvCxnSpPr>
        <p:spPr bwMode="gray">
          <a:xfrm flipV="1">
            <a:off x="575137" y="3817286"/>
            <a:ext cx="672912" cy="506434"/>
          </a:xfrm>
          <a:prstGeom prst="bentConnector3">
            <a:avLst>
              <a:gd name="adj1" fmla="val 50000"/>
            </a:avLst>
          </a:prstGeom>
          <a:noFill/>
          <a:ln w="19050">
            <a:solidFill>
              <a:schemeClr val="accent4"/>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Isosceles Triangle 79"/>
          <p:cNvSpPr>
            <a:spLocks/>
          </p:cNvSpPr>
          <p:nvPr/>
        </p:nvSpPr>
        <p:spPr bwMode="gray">
          <a:xfrm>
            <a:off x="8078315" y="4592211"/>
            <a:ext cx="113814" cy="125049"/>
          </a:xfrm>
          <a:prstGeom prst="triangle">
            <a:avLst/>
          </a:prstGeom>
          <a:solidFill>
            <a:schemeClr val="accent2"/>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chemeClr val="lt1"/>
              </a:buClr>
              <a:buSzTx/>
              <a:buFontTx/>
              <a:buNone/>
              <a:tabLst/>
            </a:pPr>
            <a:endParaRPr kumimoji="0" lang="en-US" sz="1200" i="0" u="none" strike="noStrike" cap="none" normalizeH="0" baseline="0" dirty="0" smtClean="0">
              <a:ln>
                <a:noFill/>
              </a:ln>
              <a:solidFill>
                <a:schemeClr val="lt1"/>
              </a:solidFill>
              <a:effectLst/>
              <a:latin typeface="+mn-lt"/>
            </a:endParaRPr>
          </a:p>
        </p:txBody>
      </p:sp>
      <p:sp>
        <p:nvSpPr>
          <p:cNvPr id="81" name="Isosceles Triangle 80"/>
          <p:cNvSpPr>
            <a:spLocks/>
          </p:cNvSpPr>
          <p:nvPr/>
        </p:nvSpPr>
        <p:spPr bwMode="gray">
          <a:xfrm>
            <a:off x="7646320" y="4051742"/>
            <a:ext cx="113814" cy="125049"/>
          </a:xfrm>
          <a:prstGeom prst="triangle">
            <a:avLst/>
          </a:prstGeom>
          <a:solidFill>
            <a:schemeClr val="accent2"/>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chemeClr val="lt1"/>
              </a:buClr>
              <a:buSzTx/>
              <a:buFontTx/>
              <a:buNone/>
              <a:tabLst/>
            </a:pPr>
            <a:endParaRPr kumimoji="0" lang="en-US" sz="1200" i="0" u="none" strike="noStrike" cap="none" normalizeH="0" baseline="0" dirty="0" smtClean="0">
              <a:ln>
                <a:noFill/>
              </a:ln>
              <a:solidFill>
                <a:schemeClr val="lt1"/>
              </a:solidFill>
              <a:effectLst/>
              <a:latin typeface="+mn-lt"/>
            </a:endParaRPr>
          </a:p>
        </p:txBody>
      </p:sp>
      <p:sp>
        <p:nvSpPr>
          <p:cNvPr id="82" name="Rectangle 4"/>
          <p:cNvSpPr txBox="1">
            <a:spLocks/>
          </p:cNvSpPr>
          <p:nvPr/>
        </p:nvSpPr>
        <p:spPr bwMode="gray">
          <a:xfrm>
            <a:off x="8260625" y="4470069"/>
            <a:ext cx="4647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algn="l" defTabSz="895350">
              <a:buClr>
                <a:schemeClr val="tx2"/>
              </a:buClr>
              <a:defRPr sz="900">
                <a:solidFill>
                  <a:schemeClr val="tx1"/>
                </a:solidFill>
                <a:latin typeface="HelveticaNeueLT Std Lt"/>
                <a:sym typeface="HelveticaNeueLT Std Lt"/>
              </a:defRPr>
            </a:lvl1pPr>
            <a:lvl2pPr marL="193675" indent="-192088" algn="l" defTabSz="895350">
              <a:buClr>
                <a:schemeClr val="tx1"/>
              </a:buClr>
              <a:buSzPct val="125000"/>
              <a:buFont typeface="Arial" charset="0"/>
              <a:buChar char="▪"/>
              <a:defRPr sz="900">
                <a:solidFill>
                  <a:schemeClr val="tx1"/>
                </a:solidFill>
                <a:latin typeface="HelveticaNeueLT Std Lt"/>
                <a:sym typeface="HelveticaNeueLT Std Lt"/>
              </a:defRPr>
            </a:lvl2pPr>
            <a:lvl3pPr marL="457200" indent="-261938" algn="l" defTabSz="895350">
              <a:buClr>
                <a:schemeClr val="tx1"/>
              </a:buClr>
              <a:buFont typeface="Arial" charset="0"/>
              <a:buChar char="–"/>
              <a:defRPr sz="900">
                <a:solidFill>
                  <a:schemeClr val="tx1"/>
                </a:solidFill>
                <a:latin typeface="HelveticaNeueLT Std Lt"/>
                <a:sym typeface="HelveticaNeueLT Std Lt"/>
              </a:defRPr>
            </a:lvl3pPr>
            <a:lvl4pPr marL="614363" indent="-155575" algn="l" defTabSz="895350">
              <a:buClr>
                <a:schemeClr val="tx1"/>
              </a:buClr>
              <a:buSzPct val="120000"/>
              <a:buFont typeface="Arial" charset="0"/>
              <a:buChar char="▫"/>
              <a:defRPr sz="900">
                <a:solidFill>
                  <a:schemeClr val="tx1"/>
                </a:solidFill>
                <a:latin typeface="HelveticaNeueLT Std Lt"/>
                <a:sym typeface="HelveticaNeueLT Std Lt"/>
              </a:defRPr>
            </a:lvl4pPr>
            <a:lvl5pPr marL="746125" indent="-130175" algn="l" defTabSz="895350">
              <a:buClr>
                <a:schemeClr val="tx1"/>
              </a:buClr>
              <a:buFont typeface="Arial" charset="0"/>
              <a:buChar char="-"/>
              <a:defRPr sz="900">
                <a:solidFill>
                  <a:schemeClr val="tx1"/>
                </a:solidFill>
                <a:latin typeface="HelveticaNeueLT Std Lt"/>
                <a:sym typeface="HelveticaNeueLT Std Lt"/>
              </a:defRPr>
            </a:lvl5pPr>
            <a:lvl6pPr marL="1203325" indent="-130175" defTabSz="895350" fontAlgn="base">
              <a:spcBef>
                <a:spcPct val="0"/>
              </a:spcBef>
              <a:spcAft>
                <a:spcPct val="0"/>
              </a:spcAft>
              <a:buClr>
                <a:schemeClr val="tx1"/>
              </a:buClr>
              <a:buFont typeface="Arial" charset="0"/>
              <a:buChar char="-"/>
              <a:defRPr sz="900">
                <a:solidFill>
                  <a:schemeClr val="tx1"/>
                </a:solidFill>
                <a:latin typeface="+mn-lt"/>
              </a:defRPr>
            </a:lvl6pPr>
            <a:lvl7pPr marL="1660525" indent="-130175" defTabSz="895350" fontAlgn="base">
              <a:spcBef>
                <a:spcPct val="0"/>
              </a:spcBef>
              <a:spcAft>
                <a:spcPct val="0"/>
              </a:spcAft>
              <a:buClr>
                <a:schemeClr val="tx1"/>
              </a:buClr>
              <a:buFont typeface="Arial" charset="0"/>
              <a:buChar char="-"/>
              <a:defRPr sz="900">
                <a:solidFill>
                  <a:schemeClr val="tx1"/>
                </a:solidFill>
                <a:latin typeface="+mn-lt"/>
              </a:defRPr>
            </a:lvl7pPr>
            <a:lvl8pPr marL="2117725" indent="-130175" defTabSz="895350" fontAlgn="base">
              <a:spcBef>
                <a:spcPct val="0"/>
              </a:spcBef>
              <a:spcAft>
                <a:spcPct val="0"/>
              </a:spcAft>
              <a:buClr>
                <a:schemeClr val="tx1"/>
              </a:buClr>
              <a:buFont typeface="Arial" charset="0"/>
              <a:buChar char="-"/>
              <a:defRPr sz="900">
                <a:solidFill>
                  <a:schemeClr val="tx1"/>
                </a:solidFill>
                <a:latin typeface="+mn-lt"/>
              </a:defRPr>
            </a:lvl8pPr>
            <a:lvl9pPr marL="2574925" indent="-130175" defTabSz="895350" fontAlgn="base">
              <a:spcBef>
                <a:spcPct val="0"/>
              </a:spcBef>
              <a:spcAft>
                <a:spcPct val="0"/>
              </a:spcAft>
              <a:buClr>
                <a:schemeClr val="tx1"/>
              </a:buClr>
              <a:buFont typeface="Arial" charset="0"/>
              <a:buChar char="-"/>
              <a:defRPr sz="900">
                <a:solidFill>
                  <a:schemeClr val="tx1"/>
                </a:solidFill>
                <a:latin typeface="+mn-lt"/>
              </a:defRPr>
            </a:lvl9pPr>
          </a:lstStyle>
          <a:p>
            <a:r>
              <a:rPr lang="en-US" sz="1200" b="0" dirty="0" smtClean="0">
                <a:latin typeface="+mn-lt"/>
              </a:rPr>
              <a:t>Const. letting</a:t>
            </a:r>
            <a:endParaRPr lang="en-US" sz="1200" b="0" dirty="0">
              <a:latin typeface="+mn-lt"/>
            </a:endParaRPr>
          </a:p>
        </p:txBody>
      </p:sp>
      <p:sp>
        <p:nvSpPr>
          <p:cNvPr id="83" name="Rectangle 2"/>
          <p:cNvSpPr txBox="1">
            <a:spLocks/>
          </p:cNvSpPr>
          <p:nvPr/>
        </p:nvSpPr>
        <p:spPr bwMode="gray">
          <a:xfrm>
            <a:off x="4226316" y="3875710"/>
            <a:ext cx="1280674" cy="320088"/>
          </a:xfrm>
          <a:prstGeom prst="rect">
            <a:avLst/>
          </a:prstGeom>
          <a:solidFill>
            <a:schemeClr val="accent1"/>
          </a:solidFill>
          <a:ln w="9525">
            <a:noFill/>
            <a:miter lim="800000"/>
            <a:headEnd/>
            <a:tailEnd/>
          </a:ln>
          <a:effectLst/>
          <a:extLst/>
        </p:spPr>
        <p:txBody>
          <a:bodyPr vert="horz" wrap="square" lIns="36576" tIns="36576" rIns="36576" bIns="36576" numCol="1" anchor="ctr" anchorCtr="0" compatLnSpc="1">
            <a:prstTxWarp prst="textNoShape">
              <a:avLst/>
            </a:prstTxWarp>
            <a:noAutofit/>
          </a:bodyPr>
          <a:lstStyle>
            <a:defPPr>
              <a:defRPr lang="en-US"/>
            </a:defPPr>
            <a:lvl1pPr lvl="0" algn="l" defTabSz="895350">
              <a:buClr>
                <a:schemeClr val="tx2"/>
              </a:buClr>
              <a:defRPr sz="1000">
                <a:latin typeface="HelveticaNeueLT Std Lt"/>
              </a:defRPr>
            </a:lvl1pPr>
            <a:lvl2pPr marL="193675" indent="-192088" algn="l" defTabSz="895350">
              <a:buClr>
                <a:schemeClr val="tx1"/>
              </a:buClr>
              <a:buSzPct val="125000"/>
              <a:buFont typeface="Arial" charset="0"/>
              <a:buChar char="▪"/>
              <a:defRPr sz="900">
                <a:solidFill>
                  <a:schemeClr val="tx1"/>
                </a:solidFill>
                <a:latin typeface="HelveticaNeueLT Std Lt"/>
              </a:defRPr>
            </a:lvl2pPr>
            <a:lvl3pPr marL="457200" indent="-261938" algn="l" defTabSz="895350">
              <a:buClr>
                <a:schemeClr val="tx1"/>
              </a:buClr>
              <a:buFont typeface="Arial" charset="0"/>
              <a:buChar char="–"/>
              <a:defRPr sz="900">
                <a:solidFill>
                  <a:schemeClr val="tx1"/>
                </a:solidFill>
                <a:latin typeface="HelveticaNeueLT Std Lt"/>
              </a:defRPr>
            </a:lvl3pPr>
            <a:lvl4pPr marL="614363" indent="-155575" algn="l" defTabSz="895350">
              <a:buClr>
                <a:schemeClr val="tx1"/>
              </a:buClr>
              <a:buSzPct val="120000"/>
              <a:buFont typeface="Arial" charset="0"/>
              <a:buChar char="▫"/>
              <a:defRPr sz="900">
                <a:solidFill>
                  <a:schemeClr val="tx1"/>
                </a:solidFill>
                <a:latin typeface="HelveticaNeueLT Std Lt"/>
              </a:defRPr>
            </a:lvl4pPr>
            <a:lvl5pPr marL="746125" indent="-130175" algn="l" defTabSz="895350">
              <a:buClr>
                <a:schemeClr val="tx1"/>
              </a:buClr>
              <a:buFont typeface="Arial" charset="0"/>
              <a:buChar char="-"/>
              <a:defRPr sz="900">
                <a:solidFill>
                  <a:schemeClr val="tx1"/>
                </a:solidFill>
                <a:latin typeface="HelveticaNeueLT Std Lt"/>
              </a:defRPr>
            </a:lvl5pPr>
            <a:lvl6pPr marL="1203325" indent="-130175" defTabSz="895350" fontAlgn="base">
              <a:spcBef>
                <a:spcPct val="0"/>
              </a:spcBef>
              <a:spcAft>
                <a:spcPct val="0"/>
              </a:spcAft>
              <a:buClr>
                <a:schemeClr val="tx1"/>
              </a:buClr>
              <a:buFont typeface="Arial" charset="0"/>
              <a:buChar char="-"/>
              <a:defRPr sz="900">
                <a:solidFill>
                  <a:schemeClr val="tx1"/>
                </a:solidFill>
                <a:latin typeface="+mn-lt"/>
              </a:defRPr>
            </a:lvl6pPr>
            <a:lvl7pPr marL="1660525" indent="-130175" defTabSz="895350" fontAlgn="base">
              <a:spcBef>
                <a:spcPct val="0"/>
              </a:spcBef>
              <a:spcAft>
                <a:spcPct val="0"/>
              </a:spcAft>
              <a:buClr>
                <a:schemeClr val="tx1"/>
              </a:buClr>
              <a:buFont typeface="Arial" charset="0"/>
              <a:buChar char="-"/>
              <a:defRPr sz="900">
                <a:solidFill>
                  <a:schemeClr val="tx1"/>
                </a:solidFill>
                <a:latin typeface="+mn-lt"/>
              </a:defRPr>
            </a:lvl7pPr>
            <a:lvl8pPr marL="2117725" indent="-130175" defTabSz="895350" fontAlgn="base">
              <a:spcBef>
                <a:spcPct val="0"/>
              </a:spcBef>
              <a:spcAft>
                <a:spcPct val="0"/>
              </a:spcAft>
              <a:buClr>
                <a:schemeClr val="tx1"/>
              </a:buClr>
              <a:buFont typeface="Arial" charset="0"/>
              <a:buChar char="-"/>
              <a:defRPr sz="900">
                <a:solidFill>
                  <a:schemeClr val="tx1"/>
                </a:solidFill>
                <a:latin typeface="+mn-lt"/>
              </a:defRPr>
            </a:lvl8pPr>
            <a:lvl9pPr marL="2574925" indent="-130175" defTabSz="895350" fontAlgn="base">
              <a:spcBef>
                <a:spcPct val="0"/>
              </a:spcBef>
              <a:spcAft>
                <a:spcPct val="0"/>
              </a:spcAft>
              <a:buClr>
                <a:schemeClr val="tx1"/>
              </a:buClr>
              <a:buFont typeface="Arial" charset="0"/>
              <a:buChar char="-"/>
              <a:defRPr sz="900">
                <a:solidFill>
                  <a:schemeClr val="tx1"/>
                </a:solidFill>
                <a:latin typeface="+mn-lt"/>
              </a:defRPr>
            </a:lvl9pPr>
          </a:lstStyle>
          <a:p>
            <a:pPr marL="109538"/>
            <a:r>
              <a:rPr lang="en-US" sz="1200" dirty="0">
                <a:solidFill>
                  <a:srgbClr val="002960"/>
                </a:solidFill>
                <a:latin typeface="+mn-lt"/>
              </a:rPr>
              <a:t>Procurement</a:t>
            </a:r>
            <a:endParaRPr lang="en-US" sz="1200" dirty="0">
              <a:latin typeface="+mn-lt"/>
            </a:endParaRPr>
          </a:p>
        </p:txBody>
      </p:sp>
      <p:sp>
        <p:nvSpPr>
          <p:cNvPr id="84" name="Rectangle 2"/>
          <p:cNvSpPr txBox="1">
            <a:spLocks/>
          </p:cNvSpPr>
          <p:nvPr/>
        </p:nvSpPr>
        <p:spPr bwMode="gray">
          <a:xfrm>
            <a:off x="6278316" y="3983968"/>
            <a:ext cx="1272760" cy="320088"/>
          </a:xfrm>
          <a:prstGeom prst="rect">
            <a:avLst/>
          </a:prstGeom>
          <a:solidFill>
            <a:schemeClr val="accent2"/>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000">
                <a:solidFill>
                  <a:schemeClr val="bg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200" dirty="0"/>
              <a:t>PD&amp;E</a:t>
            </a:r>
          </a:p>
        </p:txBody>
      </p:sp>
      <p:sp>
        <p:nvSpPr>
          <p:cNvPr id="85" name="Rectangle 2"/>
          <p:cNvSpPr txBox="1">
            <a:spLocks/>
          </p:cNvSpPr>
          <p:nvPr/>
        </p:nvSpPr>
        <p:spPr bwMode="gray">
          <a:xfrm>
            <a:off x="6278315" y="4494691"/>
            <a:ext cx="1731504" cy="320088"/>
          </a:xfrm>
          <a:prstGeom prst="rect">
            <a:avLst/>
          </a:prstGeom>
          <a:solidFill>
            <a:schemeClr val="accent3"/>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000">
                <a:solidFill>
                  <a:schemeClr val="bg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200" dirty="0"/>
              <a:t>Design</a:t>
            </a:r>
          </a:p>
        </p:txBody>
      </p:sp>
      <p:sp>
        <p:nvSpPr>
          <p:cNvPr id="87" name="Rectangle 2"/>
          <p:cNvSpPr txBox="1">
            <a:spLocks/>
          </p:cNvSpPr>
          <p:nvPr/>
        </p:nvSpPr>
        <p:spPr bwMode="gray">
          <a:xfrm>
            <a:off x="2498737" y="4286539"/>
            <a:ext cx="2515382" cy="305003"/>
          </a:xfrm>
          <a:prstGeom prst="rect">
            <a:avLst/>
          </a:prstGeom>
          <a:pattFill prst="wdUpDiag">
            <a:fgClr>
              <a:schemeClr val="accent2"/>
            </a:fgClr>
            <a:bgClr>
              <a:schemeClr val="accent4"/>
            </a:bgClr>
          </a:pattFill>
          <a:ln w="9525">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000">
                <a:solidFill>
                  <a:schemeClr val="bg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55563"/>
            <a:r>
              <a:rPr lang="en-US" sz="1200" dirty="0"/>
              <a:t>Initial data collection and analysis</a:t>
            </a:r>
          </a:p>
        </p:txBody>
      </p:sp>
      <p:sp>
        <p:nvSpPr>
          <p:cNvPr id="88" name="Rectangle 4"/>
          <p:cNvSpPr txBox="1">
            <a:spLocks/>
          </p:cNvSpPr>
          <p:nvPr/>
        </p:nvSpPr>
        <p:spPr bwMode="gray">
          <a:xfrm>
            <a:off x="7799700" y="3828349"/>
            <a:ext cx="7862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algn="l" defTabSz="895350">
              <a:buClr>
                <a:schemeClr val="tx2"/>
              </a:buClr>
              <a:defRPr sz="900">
                <a:solidFill>
                  <a:schemeClr val="tx1"/>
                </a:solidFill>
                <a:latin typeface="HelveticaNeueLT Std Lt"/>
                <a:sym typeface="HelveticaNeueLT Std Lt"/>
              </a:defRPr>
            </a:lvl1pPr>
            <a:lvl2pPr marL="193675" indent="-192088" algn="l" defTabSz="895350">
              <a:buClr>
                <a:schemeClr val="tx1"/>
              </a:buClr>
              <a:buSzPct val="125000"/>
              <a:buFont typeface="Arial" charset="0"/>
              <a:buChar char="▪"/>
              <a:defRPr sz="900">
                <a:solidFill>
                  <a:schemeClr val="tx1"/>
                </a:solidFill>
                <a:latin typeface="HelveticaNeueLT Std Lt"/>
                <a:sym typeface="HelveticaNeueLT Std Lt"/>
              </a:defRPr>
            </a:lvl2pPr>
            <a:lvl3pPr marL="457200" indent="-261938" algn="l" defTabSz="895350">
              <a:buClr>
                <a:schemeClr val="tx1"/>
              </a:buClr>
              <a:buFont typeface="Arial" charset="0"/>
              <a:buChar char="–"/>
              <a:defRPr sz="900">
                <a:solidFill>
                  <a:schemeClr val="tx1"/>
                </a:solidFill>
                <a:latin typeface="HelveticaNeueLT Std Lt"/>
                <a:sym typeface="HelveticaNeueLT Std Lt"/>
              </a:defRPr>
            </a:lvl3pPr>
            <a:lvl4pPr marL="614363" indent="-155575" algn="l" defTabSz="895350">
              <a:buClr>
                <a:schemeClr val="tx1"/>
              </a:buClr>
              <a:buSzPct val="120000"/>
              <a:buFont typeface="Arial" charset="0"/>
              <a:buChar char="▫"/>
              <a:defRPr sz="900">
                <a:solidFill>
                  <a:schemeClr val="tx1"/>
                </a:solidFill>
                <a:latin typeface="HelveticaNeueLT Std Lt"/>
                <a:sym typeface="HelveticaNeueLT Std Lt"/>
              </a:defRPr>
            </a:lvl4pPr>
            <a:lvl5pPr marL="746125" indent="-130175" algn="l" defTabSz="895350">
              <a:buClr>
                <a:schemeClr val="tx1"/>
              </a:buClr>
              <a:buFont typeface="Arial" charset="0"/>
              <a:buChar char="-"/>
              <a:defRPr sz="900">
                <a:solidFill>
                  <a:schemeClr val="tx1"/>
                </a:solidFill>
                <a:latin typeface="HelveticaNeueLT Std Lt"/>
                <a:sym typeface="HelveticaNeueLT Std Lt"/>
              </a:defRPr>
            </a:lvl5pPr>
            <a:lvl6pPr marL="1203325" indent="-130175" defTabSz="895350" fontAlgn="base">
              <a:spcBef>
                <a:spcPct val="0"/>
              </a:spcBef>
              <a:spcAft>
                <a:spcPct val="0"/>
              </a:spcAft>
              <a:buClr>
                <a:schemeClr val="tx1"/>
              </a:buClr>
              <a:buFont typeface="Arial" charset="0"/>
              <a:buChar char="-"/>
              <a:defRPr sz="900">
                <a:solidFill>
                  <a:schemeClr val="tx1"/>
                </a:solidFill>
                <a:latin typeface="+mn-lt"/>
              </a:defRPr>
            </a:lvl6pPr>
            <a:lvl7pPr marL="1660525" indent="-130175" defTabSz="895350" fontAlgn="base">
              <a:spcBef>
                <a:spcPct val="0"/>
              </a:spcBef>
              <a:spcAft>
                <a:spcPct val="0"/>
              </a:spcAft>
              <a:buClr>
                <a:schemeClr val="tx1"/>
              </a:buClr>
              <a:buFont typeface="Arial" charset="0"/>
              <a:buChar char="-"/>
              <a:defRPr sz="900">
                <a:solidFill>
                  <a:schemeClr val="tx1"/>
                </a:solidFill>
                <a:latin typeface="+mn-lt"/>
              </a:defRPr>
            </a:lvl7pPr>
            <a:lvl8pPr marL="2117725" indent="-130175" defTabSz="895350" fontAlgn="base">
              <a:spcBef>
                <a:spcPct val="0"/>
              </a:spcBef>
              <a:spcAft>
                <a:spcPct val="0"/>
              </a:spcAft>
              <a:buClr>
                <a:schemeClr val="tx1"/>
              </a:buClr>
              <a:buFont typeface="Arial" charset="0"/>
              <a:buChar char="-"/>
              <a:defRPr sz="900">
                <a:solidFill>
                  <a:schemeClr val="tx1"/>
                </a:solidFill>
                <a:latin typeface="+mn-lt"/>
              </a:defRPr>
            </a:lvl8pPr>
            <a:lvl9pPr marL="2574925" indent="-130175" defTabSz="895350" fontAlgn="base">
              <a:spcBef>
                <a:spcPct val="0"/>
              </a:spcBef>
              <a:spcAft>
                <a:spcPct val="0"/>
              </a:spcAft>
              <a:buClr>
                <a:schemeClr val="tx1"/>
              </a:buClr>
              <a:buFont typeface="Arial" charset="0"/>
              <a:buChar char="-"/>
              <a:defRPr sz="900">
                <a:solidFill>
                  <a:schemeClr val="tx1"/>
                </a:solidFill>
                <a:latin typeface="+mn-lt"/>
              </a:defRPr>
            </a:lvl9pPr>
          </a:lstStyle>
          <a:p>
            <a:r>
              <a:rPr lang="en-US" sz="1200" b="0" dirty="0" smtClean="0">
                <a:latin typeface="+mn-lt"/>
              </a:rPr>
              <a:t>District </a:t>
            </a:r>
            <a:br>
              <a:rPr lang="en-US" sz="1200" b="0" dirty="0" smtClean="0">
                <a:latin typeface="+mn-lt"/>
              </a:rPr>
            </a:br>
            <a:r>
              <a:rPr lang="en-US" sz="1200" b="0" dirty="0" smtClean="0">
                <a:latin typeface="+mn-lt"/>
              </a:rPr>
              <a:t>secretary </a:t>
            </a:r>
            <a:br>
              <a:rPr lang="en-US" sz="1200" b="0" dirty="0" smtClean="0">
                <a:latin typeface="+mn-lt"/>
              </a:rPr>
            </a:br>
            <a:r>
              <a:rPr lang="en-US" sz="1200" b="0" dirty="0" smtClean="0">
                <a:latin typeface="+mn-lt"/>
              </a:rPr>
              <a:t>signs </a:t>
            </a:r>
            <a:r>
              <a:rPr lang="en-US" sz="1200" b="0" dirty="0" err="1" smtClean="0">
                <a:latin typeface="+mn-lt"/>
              </a:rPr>
              <a:t>SEIR</a:t>
            </a:r>
            <a:endParaRPr lang="en-US" sz="1200" b="0" dirty="0">
              <a:latin typeface="+mn-lt"/>
            </a:endParaRPr>
          </a:p>
        </p:txBody>
      </p:sp>
      <p:sp>
        <p:nvSpPr>
          <p:cNvPr id="89" name="Rectangle 33"/>
          <p:cNvSpPr txBox="1"/>
          <p:nvPr/>
        </p:nvSpPr>
        <p:spPr bwMode="gray">
          <a:xfrm>
            <a:off x="131162" y="4709211"/>
            <a:ext cx="696377" cy="553998"/>
          </a:xfrm>
          <a:prstGeom prst="rect">
            <a:avLst/>
          </a:prstGeom>
          <a:noFill/>
          <a:ln>
            <a:noFill/>
          </a:ln>
          <a:effectLst/>
          <a:extLst/>
        </p:spPr>
        <p:txBody>
          <a:bodyPr vert="horz" wrap="square" lIns="0" tIns="0" rIns="0" bIns="0" numCol="1" anchor="t" anchorCtr="0" compatLnSpc="1">
            <a:prstTxWarp prst="textNoShape">
              <a:avLst/>
            </a:prstTxWarp>
            <a:spAutoFit/>
          </a:bodyPr>
          <a:lstStyle>
            <a:defPPr>
              <a:defRPr lang="en-US"/>
            </a:defPPr>
            <a:lvl1pPr lvl="0" algn="l" defTabSz="895350">
              <a:buClr>
                <a:schemeClr val="tx2"/>
              </a:buClr>
              <a:defRPr sz="900" b="0">
                <a:solidFill>
                  <a:schemeClr val="tx1"/>
                </a:solidFill>
                <a:latin typeface="HelveticaNeueLT Std Lt"/>
              </a:defRPr>
            </a:lvl1pPr>
            <a:lvl2pPr marL="193675" indent="-192088" algn="l" defTabSz="895350">
              <a:buClr>
                <a:schemeClr val="tx1"/>
              </a:buClr>
              <a:buSzPct val="125000"/>
              <a:buFont typeface="Arial" charset="0"/>
              <a:buChar char="▪"/>
              <a:defRPr sz="900">
                <a:solidFill>
                  <a:schemeClr val="tx1"/>
                </a:solidFill>
                <a:latin typeface="HelveticaNeueLT Std Lt"/>
              </a:defRPr>
            </a:lvl2pPr>
            <a:lvl3pPr marL="457200" indent="-261938" algn="l" defTabSz="895350">
              <a:buClr>
                <a:schemeClr val="tx1"/>
              </a:buClr>
              <a:buFont typeface="Arial" charset="0"/>
              <a:buChar char="–"/>
              <a:defRPr sz="900">
                <a:solidFill>
                  <a:schemeClr val="tx1"/>
                </a:solidFill>
                <a:latin typeface="HelveticaNeueLT Std Lt"/>
              </a:defRPr>
            </a:lvl3pPr>
            <a:lvl4pPr marL="614363" indent="-155575" algn="l" defTabSz="895350">
              <a:buClr>
                <a:schemeClr val="tx1"/>
              </a:buClr>
              <a:buSzPct val="120000"/>
              <a:buFont typeface="Arial" charset="0"/>
              <a:buChar char="▫"/>
              <a:defRPr sz="900">
                <a:solidFill>
                  <a:schemeClr val="tx1"/>
                </a:solidFill>
                <a:latin typeface="HelveticaNeueLT Std Lt"/>
              </a:defRPr>
            </a:lvl4pPr>
            <a:lvl5pPr marL="746125" indent="-130175" algn="l" defTabSz="895350">
              <a:buClr>
                <a:schemeClr val="tx1"/>
              </a:buClr>
              <a:buFont typeface="Arial" charset="0"/>
              <a:buChar char="-"/>
              <a:defRPr sz="900">
                <a:solidFill>
                  <a:schemeClr val="tx1"/>
                </a:solidFill>
                <a:latin typeface="HelveticaNeueLT Std Lt"/>
              </a:defRPr>
            </a:lvl5pPr>
            <a:lvl6pPr marL="1203325" indent="-130175" defTabSz="895350" fontAlgn="base">
              <a:spcBef>
                <a:spcPct val="0"/>
              </a:spcBef>
              <a:spcAft>
                <a:spcPct val="0"/>
              </a:spcAft>
              <a:buClr>
                <a:schemeClr val="tx1"/>
              </a:buClr>
              <a:buFont typeface="Arial" charset="0"/>
              <a:buChar char="-"/>
              <a:defRPr sz="900">
                <a:solidFill>
                  <a:schemeClr val="tx1"/>
                </a:solidFill>
                <a:latin typeface="+mn-lt"/>
              </a:defRPr>
            </a:lvl6pPr>
            <a:lvl7pPr marL="1660525" indent="-130175" defTabSz="895350" fontAlgn="base">
              <a:spcBef>
                <a:spcPct val="0"/>
              </a:spcBef>
              <a:spcAft>
                <a:spcPct val="0"/>
              </a:spcAft>
              <a:buClr>
                <a:schemeClr val="tx1"/>
              </a:buClr>
              <a:buFont typeface="Arial" charset="0"/>
              <a:buChar char="-"/>
              <a:defRPr sz="900">
                <a:solidFill>
                  <a:schemeClr val="tx1"/>
                </a:solidFill>
                <a:latin typeface="+mn-lt"/>
              </a:defRPr>
            </a:lvl7pPr>
            <a:lvl8pPr marL="2117725" indent="-130175" defTabSz="895350" fontAlgn="base">
              <a:spcBef>
                <a:spcPct val="0"/>
              </a:spcBef>
              <a:spcAft>
                <a:spcPct val="0"/>
              </a:spcAft>
              <a:buClr>
                <a:schemeClr val="tx1"/>
              </a:buClr>
              <a:buFont typeface="Arial" charset="0"/>
              <a:buChar char="-"/>
              <a:defRPr sz="900">
                <a:solidFill>
                  <a:schemeClr val="tx1"/>
                </a:solidFill>
                <a:latin typeface="+mn-lt"/>
              </a:defRPr>
            </a:lvl8pPr>
            <a:lvl9pPr marL="2574925" indent="-130175" defTabSz="895350" fontAlgn="base">
              <a:spcBef>
                <a:spcPct val="0"/>
              </a:spcBef>
              <a:spcAft>
                <a:spcPct val="0"/>
              </a:spcAft>
              <a:buClr>
                <a:schemeClr val="tx1"/>
              </a:buClr>
              <a:buFont typeface="Arial" charset="0"/>
              <a:buChar char="-"/>
              <a:defRPr sz="900">
                <a:solidFill>
                  <a:schemeClr val="tx1"/>
                </a:solidFill>
                <a:latin typeface="+mn-lt"/>
              </a:defRPr>
            </a:lvl9pPr>
          </a:lstStyle>
          <a:p>
            <a:pPr algn="ctr"/>
            <a:r>
              <a:rPr lang="en-US" sz="1200" dirty="0" smtClean="0">
                <a:latin typeface="+mn-lt"/>
              </a:rPr>
              <a:t>SWAT planning </a:t>
            </a:r>
            <a:br>
              <a:rPr lang="en-US" sz="1200" dirty="0" smtClean="0">
                <a:latin typeface="+mn-lt"/>
              </a:rPr>
            </a:br>
            <a:r>
              <a:rPr lang="en-US" sz="1200" dirty="0" smtClean="0">
                <a:latin typeface="+mn-lt"/>
              </a:rPr>
              <a:t>meeting</a:t>
            </a:r>
            <a:endParaRPr lang="en-US" sz="1200" dirty="0">
              <a:latin typeface="+mn-lt"/>
            </a:endParaRPr>
          </a:p>
        </p:txBody>
      </p:sp>
      <p:sp>
        <p:nvSpPr>
          <p:cNvPr id="90" name="Rectangle 33"/>
          <p:cNvSpPr txBox="1"/>
          <p:nvPr/>
        </p:nvSpPr>
        <p:spPr bwMode="gray">
          <a:xfrm>
            <a:off x="960322" y="4394090"/>
            <a:ext cx="878446" cy="184666"/>
          </a:xfrm>
          <a:prstGeom prst="rect">
            <a:avLst/>
          </a:prstGeom>
          <a:noFill/>
          <a:ln>
            <a:noFill/>
          </a:ln>
          <a:effectLst/>
          <a:extLst/>
        </p:spPr>
        <p:txBody>
          <a:bodyPr vert="horz" wrap="square" lIns="0" tIns="0" rIns="0" bIns="0" numCol="1" anchor="t" anchorCtr="0" compatLnSpc="1">
            <a:prstTxWarp prst="textNoShape">
              <a:avLst/>
            </a:prstTxWarp>
            <a:spAutoFit/>
          </a:bodyPr>
          <a:lstStyle>
            <a:defPPr>
              <a:defRPr lang="en-US"/>
            </a:defPPr>
            <a:lvl1pPr lvl="0" algn="l" defTabSz="895350">
              <a:buClr>
                <a:schemeClr val="tx2"/>
              </a:buClr>
              <a:defRPr sz="900" b="0">
                <a:solidFill>
                  <a:schemeClr val="tx1"/>
                </a:solidFill>
                <a:latin typeface="HelveticaNeueLT Std Lt"/>
              </a:defRPr>
            </a:lvl1pPr>
            <a:lvl2pPr marL="193675" indent="-192088" algn="l" defTabSz="895350">
              <a:buClr>
                <a:schemeClr val="tx1"/>
              </a:buClr>
              <a:buSzPct val="125000"/>
              <a:buFont typeface="Arial" charset="0"/>
              <a:buChar char="▪"/>
              <a:defRPr sz="900">
                <a:solidFill>
                  <a:schemeClr val="tx1"/>
                </a:solidFill>
                <a:latin typeface="HelveticaNeueLT Std Lt"/>
              </a:defRPr>
            </a:lvl2pPr>
            <a:lvl3pPr marL="457200" indent="-261938" algn="l" defTabSz="895350">
              <a:buClr>
                <a:schemeClr val="tx1"/>
              </a:buClr>
              <a:buFont typeface="Arial" charset="0"/>
              <a:buChar char="–"/>
              <a:defRPr sz="900">
                <a:solidFill>
                  <a:schemeClr val="tx1"/>
                </a:solidFill>
                <a:latin typeface="HelveticaNeueLT Std Lt"/>
              </a:defRPr>
            </a:lvl3pPr>
            <a:lvl4pPr marL="614363" indent="-155575" algn="l" defTabSz="895350">
              <a:buClr>
                <a:schemeClr val="tx1"/>
              </a:buClr>
              <a:buSzPct val="120000"/>
              <a:buFont typeface="Arial" charset="0"/>
              <a:buChar char="▫"/>
              <a:defRPr sz="900">
                <a:solidFill>
                  <a:schemeClr val="tx1"/>
                </a:solidFill>
                <a:latin typeface="HelveticaNeueLT Std Lt"/>
              </a:defRPr>
            </a:lvl4pPr>
            <a:lvl5pPr marL="746125" indent="-130175" algn="l" defTabSz="895350">
              <a:buClr>
                <a:schemeClr val="tx1"/>
              </a:buClr>
              <a:buFont typeface="Arial" charset="0"/>
              <a:buChar char="-"/>
              <a:defRPr sz="900">
                <a:solidFill>
                  <a:schemeClr val="tx1"/>
                </a:solidFill>
                <a:latin typeface="HelveticaNeueLT Std Lt"/>
              </a:defRPr>
            </a:lvl5pPr>
            <a:lvl6pPr marL="1203325" indent="-130175" defTabSz="895350" fontAlgn="base">
              <a:spcBef>
                <a:spcPct val="0"/>
              </a:spcBef>
              <a:spcAft>
                <a:spcPct val="0"/>
              </a:spcAft>
              <a:buClr>
                <a:schemeClr val="tx1"/>
              </a:buClr>
              <a:buFont typeface="Arial" charset="0"/>
              <a:buChar char="-"/>
              <a:defRPr sz="900">
                <a:solidFill>
                  <a:schemeClr val="tx1"/>
                </a:solidFill>
                <a:latin typeface="+mn-lt"/>
              </a:defRPr>
            </a:lvl6pPr>
            <a:lvl7pPr marL="1660525" indent="-130175" defTabSz="895350" fontAlgn="base">
              <a:spcBef>
                <a:spcPct val="0"/>
              </a:spcBef>
              <a:spcAft>
                <a:spcPct val="0"/>
              </a:spcAft>
              <a:buClr>
                <a:schemeClr val="tx1"/>
              </a:buClr>
              <a:buFont typeface="Arial" charset="0"/>
              <a:buChar char="-"/>
              <a:defRPr sz="900">
                <a:solidFill>
                  <a:schemeClr val="tx1"/>
                </a:solidFill>
                <a:latin typeface="+mn-lt"/>
              </a:defRPr>
            </a:lvl7pPr>
            <a:lvl8pPr marL="2117725" indent="-130175" defTabSz="895350" fontAlgn="base">
              <a:spcBef>
                <a:spcPct val="0"/>
              </a:spcBef>
              <a:spcAft>
                <a:spcPct val="0"/>
              </a:spcAft>
              <a:buClr>
                <a:schemeClr val="tx1"/>
              </a:buClr>
              <a:buFont typeface="Arial" charset="0"/>
              <a:buChar char="-"/>
              <a:defRPr sz="900">
                <a:solidFill>
                  <a:schemeClr val="tx1"/>
                </a:solidFill>
                <a:latin typeface="+mn-lt"/>
              </a:defRPr>
            </a:lvl8pPr>
            <a:lvl9pPr marL="2574925" indent="-130175" defTabSz="895350" fontAlgn="base">
              <a:spcBef>
                <a:spcPct val="0"/>
              </a:spcBef>
              <a:spcAft>
                <a:spcPct val="0"/>
              </a:spcAft>
              <a:buClr>
                <a:schemeClr val="tx1"/>
              </a:buClr>
              <a:buFont typeface="Arial" charset="0"/>
              <a:buChar char="-"/>
              <a:defRPr sz="900">
                <a:solidFill>
                  <a:schemeClr val="tx1"/>
                </a:solidFill>
                <a:latin typeface="+mn-lt"/>
              </a:defRPr>
            </a:lvl9pPr>
          </a:lstStyle>
          <a:p>
            <a:r>
              <a:rPr lang="en-US" sz="1200" dirty="0" smtClean="0">
                <a:latin typeface="+mn-lt"/>
              </a:rPr>
              <a:t>State-funded</a:t>
            </a:r>
            <a:endParaRPr lang="en-US" sz="1200" dirty="0">
              <a:latin typeface="+mn-lt"/>
            </a:endParaRPr>
          </a:p>
        </p:txBody>
      </p:sp>
      <p:sp>
        <p:nvSpPr>
          <p:cNvPr id="91" name="Rectangle 33"/>
          <p:cNvSpPr txBox="1"/>
          <p:nvPr/>
        </p:nvSpPr>
        <p:spPr bwMode="gray">
          <a:xfrm>
            <a:off x="2609113" y="5011219"/>
            <a:ext cx="1405641" cy="184666"/>
          </a:xfrm>
          <a:prstGeom prst="rect">
            <a:avLst/>
          </a:prstGeom>
          <a:noFill/>
          <a:ln>
            <a:noFill/>
          </a:ln>
          <a:effectLst/>
          <a:extLst/>
        </p:spPr>
        <p:txBody>
          <a:bodyPr vert="horz" wrap="square" lIns="0" tIns="0" rIns="0" bIns="0" numCol="1" anchor="t" anchorCtr="0" compatLnSpc="1">
            <a:prstTxWarp prst="textNoShape">
              <a:avLst/>
            </a:prstTxWarp>
            <a:spAutoFit/>
          </a:bodyPr>
          <a:lstStyle>
            <a:defPPr>
              <a:defRPr lang="en-US"/>
            </a:defPPr>
            <a:lvl1pPr lvl="0" algn="l" defTabSz="895350">
              <a:buClr>
                <a:schemeClr val="tx2"/>
              </a:buClr>
              <a:defRPr sz="900" b="0">
                <a:solidFill>
                  <a:schemeClr val="tx1"/>
                </a:solidFill>
                <a:latin typeface="HelveticaNeueLT Std Lt"/>
              </a:defRPr>
            </a:lvl1pPr>
            <a:lvl2pPr marL="193675" indent="-192088" algn="l" defTabSz="895350">
              <a:buClr>
                <a:schemeClr val="tx1"/>
              </a:buClr>
              <a:buSzPct val="125000"/>
              <a:buFont typeface="Arial" charset="0"/>
              <a:buChar char="▪"/>
              <a:defRPr sz="900">
                <a:solidFill>
                  <a:schemeClr val="tx1"/>
                </a:solidFill>
                <a:latin typeface="HelveticaNeueLT Std Lt"/>
              </a:defRPr>
            </a:lvl2pPr>
            <a:lvl3pPr marL="457200" indent="-261938" algn="l" defTabSz="895350">
              <a:buClr>
                <a:schemeClr val="tx1"/>
              </a:buClr>
              <a:buFont typeface="Arial" charset="0"/>
              <a:buChar char="–"/>
              <a:defRPr sz="900">
                <a:solidFill>
                  <a:schemeClr val="tx1"/>
                </a:solidFill>
                <a:latin typeface="HelveticaNeueLT Std Lt"/>
              </a:defRPr>
            </a:lvl3pPr>
            <a:lvl4pPr marL="614363" indent="-155575" algn="l" defTabSz="895350">
              <a:buClr>
                <a:schemeClr val="tx1"/>
              </a:buClr>
              <a:buSzPct val="120000"/>
              <a:buFont typeface="Arial" charset="0"/>
              <a:buChar char="▫"/>
              <a:defRPr sz="900">
                <a:solidFill>
                  <a:schemeClr val="tx1"/>
                </a:solidFill>
                <a:latin typeface="HelveticaNeueLT Std Lt"/>
              </a:defRPr>
            </a:lvl4pPr>
            <a:lvl5pPr marL="746125" indent="-130175" algn="l" defTabSz="895350">
              <a:buClr>
                <a:schemeClr val="tx1"/>
              </a:buClr>
              <a:buFont typeface="Arial" charset="0"/>
              <a:buChar char="-"/>
              <a:defRPr sz="900">
                <a:solidFill>
                  <a:schemeClr val="tx1"/>
                </a:solidFill>
                <a:latin typeface="HelveticaNeueLT Std Lt"/>
              </a:defRPr>
            </a:lvl5pPr>
            <a:lvl6pPr marL="1203325" indent="-130175" defTabSz="895350" fontAlgn="base">
              <a:spcBef>
                <a:spcPct val="0"/>
              </a:spcBef>
              <a:spcAft>
                <a:spcPct val="0"/>
              </a:spcAft>
              <a:buClr>
                <a:schemeClr val="tx1"/>
              </a:buClr>
              <a:buFont typeface="Arial" charset="0"/>
              <a:buChar char="-"/>
              <a:defRPr sz="900">
                <a:solidFill>
                  <a:schemeClr val="tx1"/>
                </a:solidFill>
                <a:latin typeface="+mn-lt"/>
              </a:defRPr>
            </a:lvl6pPr>
            <a:lvl7pPr marL="1660525" indent="-130175" defTabSz="895350" fontAlgn="base">
              <a:spcBef>
                <a:spcPct val="0"/>
              </a:spcBef>
              <a:spcAft>
                <a:spcPct val="0"/>
              </a:spcAft>
              <a:buClr>
                <a:schemeClr val="tx1"/>
              </a:buClr>
              <a:buFont typeface="Arial" charset="0"/>
              <a:buChar char="-"/>
              <a:defRPr sz="900">
                <a:solidFill>
                  <a:schemeClr val="tx1"/>
                </a:solidFill>
                <a:latin typeface="+mn-lt"/>
              </a:defRPr>
            </a:lvl7pPr>
            <a:lvl8pPr marL="2117725" indent="-130175" defTabSz="895350" fontAlgn="base">
              <a:spcBef>
                <a:spcPct val="0"/>
              </a:spcBef>
              <a:spcAft>
                <a:spcPct val="0"/>
              </a:spcAft>
              <a:buClr>
                <a:schemeClr val="tx1"/>
              </a:buClr>
              <a:buFont typeface="Arial" charset="0"/>
              <a:buChar char="-"/>
              <a:defRPr sz="900">
                <a:solidFill>
                  <a:schemeClr val="tx1"/>
                </a:solidFill>
                <a:latin typeface="+mn-lt"/>
              </a:defRPr>
            </a:lvl8pPr>
            <a:lvl9pPr marL="2574925" indent="-130175" defTabSz="895350" fontAlgn="base">
              <a:spcBef>
                <a:spcPct val="0"/>
              </a:spcBef>
              <a:spcAft>
                <a:spcPct val="0"/>
              </a:spcAft>
              <a:buClr>
                <a:schemeClr val="tx1"/>
              </a:buClr>
              <a:buFont typeface="Arial" charset="0"/>
              <a:buChar char="-"/>
              <a:defRPr sz="900">
                <a:solidFill>
                  <a:schemeClr val="tx1"/>
                </a:solidFill>
                <a:latin typeface="+mn-lt"/>
              </a:defRPr>
            </a:lvl9pPr>
          </a:lstStyle>
          <a:p>
            <a:r>
              <a:rPr lang="en-US" sz="1200" dirty="0" smtClean="0">
                <a:latin typeface="+mn-lt"/>
              </a:rPr>
              <a:t>SWAT project kickoff</a:t>
            </a:r>
            <a:endParaRPr lang="en-US" sz="1200" dirty="0">
              <a:latin typeface="+mn-lt"/>
            </a:endParaRPr>
          </a:p>
        </p:txBody>
      </p:sp>
      <p:sp>
        <p:nvSpPr>
          <p:cNvPr id="92" name="Isosceles Triangle 91"/>
          <p:cNvSpPr>
            <a:spLocks/>
          </p:cNvSpPr>
          <p:nvPr/>
        </p:nvSpPr>
        <p:spPr bwMode="gray">
          <a:xfrm>
            <a:off x="2365212" y="4808537"/>
            <a:ext cx="113814" cy="125049"/>
          </a:xfrm>
          <a:prstGeom prst="triangle">
            <a:avLst/>
          </a:prstGeom>
          <a:solidFill>
            <a:schemeClr val="accent2"/>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chemeClr val="lt1"/>
              </a:buClr>
              <a:buSzTx/>
              <a:buFontTx/>
              <a:buNone/>
              <a:tabLst/>
            </a:pPr>
            <a:endParaRPr kumimoji="0" lang="en-US" sz="1200" i="0" u="none" strike="noStrike" cap="none" normalizeH="0" baseline="0" dirty="0" smtClean="0">
              <a:ln>
                <a:noFill/>
              </a:ln>
              <a:solidFill>
                <a:schemeClr val="lt1"/>
              </a:solidFill>
              <a:effectLst/>
              <a:latin typeface="+mn-lt"/>
            </a:endParaRPr>
          </a:p>
        </p:txBody>
      </p:sp>
      <p:sp>
        <p:nvSpPr>
          <p:cNvPr id="94" name="TextBox 23"/>
          <p:cNvSpPr txBox="1">
            <a:spLocks/>
          </p:cNvSpPr>
          <p:nvPr>
            <p:custDataLst>
              <p:tags r:id="rId3"/>
            </p:custDataLst>
          </p:nvPr>
        </p:nvSpPr>
        <p:spPr bwMode="gray">
          <a:xfrm>
            <a:off x="287986" y="4424821"/>
            <a:ext cx="233867" cy="234685"/>
          </a:xfrm>
          <a:prstGeom prst="ellipse">
            <a:avLst/>
          </a:prstGeom>
          <a:solidFill>
            <a:schemeClr val="accent3"/>
          </a:solidFill>
          <a:ln w="9525">
            <a:solidFill>
              <a:schemeClr val="bg1"/>
            </a:solidFill>
            <a:miter lim="800000"/>
            <a:headEnd/>
            <a:tailEnd/>
          </a:ln>
          <a:effectLst/>
          <a:extLst/>
        </p:spPr>
        <p:txBody>
          <a:bodyPr vert="horz" wrap="square" lIns="3810" tIns="0" rIns="3810" bIns="0" numCol="1" anchor="ctr" anchorCtr="1" compatLnSpc="1">
            <a:prstTxWarp prst="textNoShape">
              <a:avLst/>
            </a:prstTxWarp>
            <a:noAutofit/>
          </a:bodyPr>
          <a:lstStyle>
            <a:lvl1pPr lvl="0" algn="l" defTabSz="895350">
              <a:buClr>
                <a:schemeClr val="tx2"/>
              </a:buClr>
              <a:defRPr sz="900">
                <a:solidFill>
                  <a:schemeClr val="tx1"/>
                </a:solidFill>
                <a:latin typeface="HelveticaNeueLT Std Lt"/>
                <a:sym typeface="HelveticaNeueLT Std Lt"/>
              </a:defRPr>
            </a:lvl1pPr>
            <a:lvl2pPr marL="193675" indent="-192088" algn="l" defTabSz="895350">
              <a:buClr>
                <a:schemeClr val="tx1"/>
              </a:buClr>
              <a:buSzPct val="125000"/>
              <a:buFont typeface="Arial" charset="0"/>
              <a:buChar char="▪"/>
              <a:defRPr sz="900">
                <a:solidFill>
                  <a:schemeClr val="tx1"/>
                </a:solidFill>
                <a:latin typeface="HelveticaNeueLT Std Lt"/>
                <a:sym typeface="HelveticaNeueLT Std Lt"/>
              </a:defRPr>
            </a:lvl2pPr>
            <a:lvl3pPr marL="457200" indent="-261938" algn="l" defTabSz="895350">
              <a:buClr>
                <a:schemeClr val="tx1"/>
              </a:buClr>
              <a:buFont typeface="Arial" charset="0"/>
              <a:buChar char="–"/>
              <a:defRPr sz="900">
                <a:solidFill>
                  <a:schemeClr val="tx1"/>
                </a:solidFill>
                <a:latin typeface="HelveticaNeueLT Std Lt"/>
                <a:sym typeface="HelveticaNeueLT Std Lt"/>
              </a:defRPr>
            </a:lvl3pPr>
            <a:lvl4pPr marL="614363" indent="-155575" algn="l" defTabSz="895350">
              <a:buClr>
                <a:schemeClr val="tx1"/>
              </a:buClr>
              <a:buSzPct val="120000"/>
              <a:buFont typeface="Arial" charset="0"/>
              <a:buChar char="▫"/>
              <a:defRPr sz="900">
                <a:solidFill>
                  <a:schemeClr val="tx1"/>
                </a:solidFill>
                <a:latin typeface="HelveticaNeueLT Std Lt"/>
                <a:sym typeface="HelveticaNeueLT Std Lt"/>
              </a:defRPr>
            </a:lvl4pPr>
            <a:lvl5pPr marL="746125" indent="-130175" algn="l" defTabSz="895350">
              <a:buClr>
                <a:schemeClr val="tx1"/>
              </a:buClr>
              <a:buFont typeface="Arial" charset="0"/>
              <a:buChar char="-"/>
              <a:defRPr sz="900">
                <a:solidFill>
                  <a:schemeClr val="tx1"/>
                </a:solidFill>
                <a:latin typeface="HelveticaNeueLT Std Lt"/>
                <a:sym typeface="HelveticaNeueLT Std Lt"/>
              </a:defRPr>
            </a:lvl5pPr>
            <a:lvl6pPr marL="1203325" indent="-130175" defTabSz="895350" fontAlgn="base">
              <a:spcBef>
                <a:spcPct val="0"/>
              </a:spcBef>
              <a:spcAft>
                <a:spcPct val="0"/>
              </a:spcAft>
              <a:buClr>
                <a:schemeClr val="tx1"/>
              </a:buClr>
              <a:buFont typeface="Arial" charset="0"/>
              <a:buChar char="-"/>
              <a:defRPr sz="900">
                <a:solidFill>
                  <a:schemeClr val="tx1"/>
                </a:solidFill>
                <a:latin typeface="+mn-lt"/>
              </a:defRPr>
            </a:lvl6pPr>
            <a:lvl7pPr marL="1660525" indent="-130175" defTabSz="895350" fontAlgn="base">
              <a:spcBef>
                <a:spcPct val="0"/>
              </a:spcBef>
              <a:spcAft>
                <a:spcPct val="0"/>
              </a:spcAft>
              <a:buClr>
                <a:schemeClr val="tx1"/>
              </a:buClr>
              <a:buFont typeface="Arial" charset="0"/>
              <a:buChar char="-"/>
              <a:defRPr sz="900">
                <a:solidFill>
                  <a:schemeClr val="tx1"/>
                </a:solidFill>
                <a:latin typeface="+mn-lt"/>
              </a:defRPr>
            </a:lvl7pPr>
            <a:lvl8pPr marL="2117725" indent="-130175" defTabSz="895350" fontAlgn="base">
              <a:spcBef>
                <a:spcPct val="0"/>
              </a:spcBef>
              <a:spcAft>
                <a:spcPct val="0"/>
              </a:spcAft>
              <a:buClr>
                <a:schemeClr val="tx1"/>
              </a:buClr>
              <a:buFont typeface="Arial" charset="0"/>
              <a:buChar char="-"/>
              <a:defRPr sz="900">
                <a:solidFill>
                  <a:schemeClr val="tx1"/>
                </a:solidFill>
                <a:latin typeface="+mn-lt"/>
              </a:defRPr>
            </a:lvl8pPr>
            <a:lvl9pPr marL="2574925" indent="-130175" defTabSz="895350" fontAlgn="base">
              <a:spcBef>
                <a:spcPct val="0"/>
              </a:spcBef>
              <a:spcAft>
                <a:spcPct val="0"/>
              </a:spcAft>
              <a:buClr>
                <a:schemeClr val="tx1"/>
              </a:buClr>
              <a:buFont typeface="Arial" charset="0"/>
              <a:buChar char="-"/>
              <a:defRPr sz="900">
                <a:solidFill>
                  <a:schemeClr val="tx1"/>
                </a:solidFill>
                <a:latin typeface="+mn-lt"/>
              </a:defRPr>
            </a:lvl9pPr>
          </a:lstStyle>
          <a:p>
            <a:pPr algn="ctr"/>
            <a:r>
              <a:rPr lang="en-US" sz="1200" dirty="0" smtClean="0">
                <a:solidFill>
                  <a:schemeClr val="bg1"/>
                </a:solidFill>
                <a:latin typeface="+mn-lt"/>
              </a:rPr>
              <a:t>A</a:t>
            </a:r>
            <a:endParaRPr lang="en-US" sz="1200" dirty="0">
              <a:solidFill>
                <a:schemeClr val="bg1"/>
              </a:solidFill>
              <a:latin typeface="+mn-lt"/>
            </a:endParaRPr>
          </a:p>
        </p:txBody>
      </p:sp>
      <p:sp>
        <p:nvSpPr>
          <p:cNvPr id="95" name="TextBox 23"/>
          <p:cNvSpPr txBox="1">
            <a:spLocks/>
          </p:cNvSpPr>
          <p:nvPr>
            <p:custDataLst>
              <p:tags r:id="rId4"/>
            </p:custDataLst>
          </p:nvPr>
        </p:nvSpPr>
        <p:spPr bwMode="gray">
          <a:xfrm>
            <a:off x="2384517" y="4168951"/>
            <a:ext cx="233867" cy="234685"/>
          </a:xfrm>
          <a:prstGeom prst="ellipse">
            <a:avLst/>
          </a:prstGeom>
          <a:solidFill>
            <a:schemeClr val="accent3"/>
          </a:solidFill>
          <a:ln w="9525">
            <a:solidFill>
              <a:schemeClr val="bg1"/>
            </a:solidFill>
            <a:miter lim="800000"/>
            <a:headEnd/>
            <a:tailEnd/>
          </a:ln>
          <a:effectLst/>
          <a:extLst/>
        </p:spPr>
        <p:txBody>
          <a:bodyPr vert="horz" wrap="square" lIns="3810" tIns="0" rIns="3810" bIns="0" numCol="1" anchor="ctr" anchorCtr="1" compatLnSpc="1">
            <a:prstTxWarp prst="textNoShape">
              <a:avLst/>
            </a:prstTxWarp>
            <a:noAutofit/>
          </a:bodyPr>
          <a:lstStyle>
            <a:lvl1pPr lvl="0" algn="l" defTabSz="895350">
              <a:buClr>
                <a:schemeClr val="tx2"/>
              </a:buClr>
              <a:defRPr sz="900">
                <a:solidFill>
                  <a:schemeClr val="tx1"/>
                </a:solidFill>
                <a:latin typeface="HelveticaNeueLT Std Lt"/>
                <a:sym typeface="HelveticaNeueLT Std Lt"/>
              </a:defRPr>
            </a:lvl1pPr>
            <a:lvl2pPr marL="193675" indent="-192088" algn="l" defTabSz="895350">
              <a:buClr>
                <a:schemeClr val="tx1"/>
              </a:buClr>
              <a:buSzPct val="125000"/>
              <a:buFont typeface="Arial" charset="0"/>
              <a:buChar char="▪"/>
              <a:defRPr sz="900">
                <a:solidFill>
                  <a:schemeClr val="tx1"/>
                </a:solidFill>
                <a:latin typeface="HelveticaNeueLT Std Lt"/>
                <a:sym typeface="HelveticaNeueLT Std Lt"/>
              </a:defRPr>
            </a:lvl2pPr>
            <a:lvl3pPr marL="457200" indent="-261938" algn="l" defTabSz="895350">
              <a:buClr>
                <a:schemeClr val="tx1"/>
              </a:buClr>
              <a:buFont typeface="Arial" charset="0"/>
              <a:buChar char="–"/>
              <a:defRPr sz="900">
                <a:solidFill>
                  <a:schemeClr val="tx1"/>
                </a:solidFill>
                <a:latin typeface="HelveticaNeueLT Std Lt"/>
                <a:sym typeface="HelveticaNeueLT Std Lt"/>
              </a:defRPr>
            </a:lvl3pPr>
            <a:lvl4pPr marL="614363" indent="-155575" algn="l" defTabSz="895350">
              <a:buClr>
                <a:schemeClr val="tx1"/>
              </a:buClr>
              <a:buSzPct val="120000"/>
              <a:buFont typeface="Arial" charset="0"/>
              <a:buChar char="▫"/>
              <a:defRPr sz="900">
                <a:solidFill>
                  <a:schemeClr val="tx1"/>
                </a:solidFill>
                <a:latin typeface="HelveticaNeueLT Std Lt"/>
                <a:sym typeface="HelveticaNeueLT Std Lt"/>
              </a:defRPr>
            </a:lvl4pPr>
            <a:lvl5pPr marL="746125" indent="-130175" algn="l" defTabSz="895350">
              <a:buClr>
                <a:schemeClr val="tx1"/>
              </a:buClr>
              <a:buFont typeface="Arial" charset="0"/>
              <a:buChar char="-"/>
              <a:defRPr sz="900">
                <a:solidFill>
                  <a:schemeClr val="tx1"/>
                </a:solidFill>
                <a:latin typeface="HelveticaNeueLT Std Lt"/>
                <a:sym typeface="HelveticaNeueLT Std Lt"/>
              </a:defRPr>
            </a:lvl5pPr>
            <a:lvl6pPr marL="1203325" indent="-130175" defTabSz="895350" fontAlgn="base">
              <a:spcBef>
                <a:spcPct val="0"/>
              </a:spcBef>
              <a:spcAft>
                <a:spcPct val="0"/>
              </a:spcAft>
              <a:buClr>
                <a:schemeClr val="tx1"/>
              </a:buClr>
              <a:buFont typeface="Arial" charset="0"/>
              <a:buChar char="-"/>
              <a:defRPr sz="900">
                <a:solidFill>
                  <a:schemeClr val="tx1"/>
                </a:solidFill>
                <a:latin typeface="+mn-lt"/>
              </a:defRPr>
            </a:lvl6pPr>
            <a:lvl7pPr marL="1660525" indent="-130175" defTabSz="895350" fontAlgn="base">
              <a:spcBef>
                <a:spcPct val="0"/>
              </a:spcBef>
              <a:spcAft>
                <a:spcPct val="0"/>
              </a:spcAft>
              <a:buClr>
                <a:schemeClr val="tx1"/>
              </a:buClr>
              <a:buFont typeface="Arial" charset="0"/>
              <a:buChar char="-"/>
              <a:defRPr sz="900">
                <a:solidFill>
                  <a:schemeClr val="tx1"/>
                </a:solidFill>
                <a:latin typeface="+mn-lt"/>
              </a:defRPr>
            </a:lvl7pPr>
            <a:lvl8pPr marL="2117725" indent="-130175" defTabSz="895350" fontAlgn="base">
              <a:spcBef>
                <a:spcPct val="0"/>
              </a:spcBef>
              <a:spcAft>
                <a:spcPct val="0"/>
              </a:spcAft>
              <a:buClr>
                <a:schemeClr val="tx1"/>
              </a:buClr>
              <a:buFont typeface="Arial" charset="0"/>
              <a:buChar char="-"/>
              <a:defRPr sz="900">
                <a:solidFill>
                  <a:schemeClr val="tx1"/>
                </a:solidFill>
                <a:latin typeface="+mn-lt"/>
              </a:defRPr>
            </a:lvl8pPr>
            <a:lvl9pPr marL="2574925" indent="-130175" defTabSz="895350" fontAlgn="base">
              <a:spcBef>
                <a:spcPct val="0"/>
              </a:spcBef>
              <a:spcAft>
                <a:spcPct val="0"/>
              </a:spcAft>
              <a:buClr>
                <a:schemeClr val="tx1"/>
              </a:buClr>
              <a:buFont typeface="Arial" charset="0"/>
              <a:buChar char="-"/>
              <a:defRPr sz="900">
                <a:solidFill>
                  <a:schemeClr val="tx1"/>
                </a:solidFill>
                <a:latin typeface="+mn-lt"/>
              </a:defRPr>
            </a:lvl9pPr>
          </a:lstStyle>
          <a:p>
            <a:pPr algn="ctr"/>
            <a:r>
              <a:rPr lang="en-US" sz="1200" dirty="0">
                <a:solidFill>
                  <a:schemeClr val="bg1"/>
                </a:solidFill>
                <a:latin typeface="+mn-lt"/>
              </a:rPr>
              <a:t>D</a:t>
            </a:r>
          </a:p>
        </p:txBody>
      </p:sp>
      <p:sp>
        <p:nvSpPr>
          <p:cNvPr id="96" name="TextBox 23"/>
          <p:cNvSpPr txBox="1">
            <a:spLocks/>
          </p:cNvSpPr>
          <p:nvPr>
            <p:custDataLst>
              <p:tags r:id="rId5"/>
            </p:custDataLst>
          </p:nvPr>
        </p:nvSpPr>
        <p:spPr bwMode="gray">
          <a:xfrm>
            <a:off x="2305186" y="4986210"/>
            <a:ext cx="233867" cy="234685"/>
          </a:xfrm>
          <a:prstGeom prst="ellipse">
            <a:avLst/>
          </a:prstGeom>
          <a:solidFill>
            <a:schemeClr val="accent3"/>
          </a:solidFill>
          <a:ln w="9525">
            <a:solidFill>
              <a:schemeClr val="bg1"/>
            </a:solidFill>
            <a:miter lim="800000"/>
            <a:headEnd/>
            <a:tailEnd/>
          </a:ln>
          <a:effectLst/>
          <a:extLst/>
        </p:spPr>
        <p:txBody>
          <a:bodyPr vert="horz" wrap="square" lIns="3810" tIns="0" rIns="3810" bIns="0" numCol="1" anchor="ctr" anchorCtr="1" compatLnSpc="1">
            <a:prstTxWarp prst="textNoShape">
              <a:avLst/>
            </a:prstTxWarp>
            <a:noAutofit/>
          </a:bodyPr>
          <a:lstStyle>
            <a:lvl1pPr lvl="0" algn="l" defTabSz="895350">
              <a:buClr>
                <a:schemeClr val="tx2"/>
              </a:buClr>
              <a:defRPr sz="900">
                <a:solidFill>
                  <a:schemeClr val="tx1"/>
                </a:solidFill>
                <a:latin typeface="HelveticaNeueLT Std Lt"/>
                <a:sym typeface="HelveticaNeueLT Std Lt"/>
              </a:defRPr>
            </a:lvl1pPr>
            <a:lvl2pPr marL="193675" indent="-192088" algn="l" defTabSz="895350">
              <a:buClr>
                <a:schemeClr val="tx1"/>
              </a:buClr>
              <a:buSzPct val="125000"/>
              <a:buFont typeface="Arial" charset="0"/>
              <a:buChar char="▪"/>
              <a:defRPr sz="900">
                <a:solidFill>
                  <a:schemeClr val="tx1"/>
                </a:solidFill>
                <a:latin typeface="HelveticaNeueLT Std Lt"/>
                <a:sym typeface="HelveticaNeueLT Std Lt"/>
              </a:defRPr>
            </a:lvl2pPr>
            <a:lvl3pPr marL="457200" indent="-261938" algn="l" defTabSz="895350">
              <a:buClr>
                <a:schemeClr val="tx1"/>
              </a:buClr>
              <a:buFont typeface="Arial" charset="0"/>
              <a:buChar char="–"/>
              <a:defRPr sz="900">
                <a:solidFill>
                  <a:schemeClr val="tx1"/>
                </a:solidFill>
                <a:latin typeface="HelveticaNeueLT Std Lt"/>
                <a:sym typeface="HelveticaNeueLT Std Lt"/>
              </a:defRPr>
            </a:lvl3pPr>
            <a:lvl4pPr marL="614363" indent="-155575" algn="l" defTabSz="895350">
              <a:buClr>
                <a:schemeClr val="tx1"/>
              </a:buClr>
              <a:buSzPct val="120000"/>
              <a:buFont typeface="Arial" charset="0"/>
              <a:buChar char="▫"/>
              <a:defRPr sz="900">
                <a:solidFill>
                  <a:schemeClr val="tx1"/>
                </a:solidFill>
                <a:latin typeface="HelveticaNeueLT Std Lt"/>
                <a:sym typeface="HelveticaNeueLT Std Lt"/>
              </a:defRPr>
            </a:lvl4pPr>
            <a:lvl5pPr marL="746125" indent="-130175" algn="l" defTabSz="895350">
              <a:buClr>
                <a:schemeClr val="tx1"/>
              </a:buClr>
              <a:buFont typeface="Arial" charset="0"/>
              <a:buChar char="-"/>
              <a:defRPr sz="900">
                <a:solidFill>
                  <a:schemeClr val="tx1"/>
                </a:solidFill>
                <a:latin typeface="HelveticaNeueLT Std Lt"/>
                <a:sym typeface="HelveticaNeueLT Std Lt"/>
              </a:defRPr>
            </a:lvl5pPr>
            <a:lvl6pPr marL="1203325" indent="-130175" defTabSz="895350" fontAlgn="base">
              <a:spcBef>
                <a:spcPct val="0"/>
              </a:spcBef>
              <a:spcAft>
                <a:spcPct val="0"/>
              </a:spcAft>
              <a:buClr>
                <a:schemeClr val="tx1"/>
              </a:buClr>
              <a:buFont typeface="Arial" charset="0"/>
              <a:buChar char="-"/>
              <a:defRPr sz="900">
                <a:solidFill>
                  <a:schemeClr val="tx1"/>
                </a:solidFill>
                <a:latin typeface="+mn-lt"/>
              </a:defRPr>
            </a:lvl6pPr>
            <a:lvl7pPr marL="1660525" indent="-130175" defTabSz="895350" fontAlgn="base">
              <a:spcBef>
                <a:spcPct val="0"/>
              </a:spcBef>
              <a:spcAft>
                <a:spcPct val="0"/>
              </a:spcAft>
              <a:buClr>
                <a:schemeClr val="tx1"/>
              </a:buClr>
              <a:buFont typeface="Arial" charset="0"/>
              <a:buChar char="-"/>
              <a:defRPr sz="900">
                <a:solidFill>
                  <a:schemeClr val="tx1"/>
                </a:solidFill>
                <a:latin typeface="+mn-lt"/>
              </a:defRPr>
            </a:lvl7pPr>
            <a:lvl8pPr marL="2117725" indent="-130175" defTabSz="895350" fontAlgn="base">
              <a:spcBef>
                <a:spcPct val="0"/>
              </a:spcBef>
              <a:spcAft>
                <a:spcPct val="0"/>
              </a:spcAft>
              <a:buClr>
                <a:schemeClr val="tx1"/>
              </a:buClr>
              <a:buFont typeface="Arial" charset="0"/>
              <a:buChar char="-"/>
              <a:defRPr sz="900">
                <a:solidFill>
                  <a:schemeClr val="tx1"/>
                </a:solidFill>
                <a:latin typeface="+mn-lt"/>
              </a:defRPr>
            </a:lvl8pPr>
            <a:lvl9pPr marL="2574925" indent="-130175" defTabSz="895350" fontAlgn="base">
              <a:spcBef>
                <a:spcPct val="0"/>
              </a:spcBef>
              <a:spcAft>
                <a:spcPct val="0"/>
              </a:spcAft>
              <a:buClr>
                <a:schemeClr val="tx1"/>
              </a:buClr>
              <a:buFont typeface="Arial" charset="0"/>
              <a:buChar char="-"/>
              <a:defRPr sz="900">
                <a:solidFill>
                  <a:schemeClr val="tx1"/>
                </a:solidFill>
                <a:latin typeface="+mn-lt"/>
              </a:defRPr>
            </a:lvl9pPr>
          </a:lstStyle>
          <a:p>
            <a:pPr algn="ctr"/>
            <a:r>
              <a:rPr lang="en-US" sz="1200" dirty="0" smtClean="0">
                <a:solidFill>
                  <a:schemeClr val="bg1"/>
                </a:solidFill>
                <a:latin typeface="+mn-lt"/>
              </a:rPr>
              <a:t>C</a:t>
            </a:r>
            <a:endParaRPr lang="en-US" sz="1200" dirty="0">
              <a:solidFill>
                <a:schemeClr val="bg1"/>
              </a:solidFill>
              <a:latin typeface="+mn-lt"/>
            </a:endParaRPr>
          </a:p>
        </p:txBody>
      </p:sp>
      <p:sp>
        <p:nvSpPr>
          <p:cNvPr id="97" name="TextBox 23"/>
          <p:cNvSpPr txBox="1">
            <a:spLocks/>
          </p:cNvSpPr>
          <p:nvPr>
            <p:custDataLst>
              <p:tags r:id="rId6"/>
            </p:custDataLst>
          </p:nvPr>
        </p:nvSpPr>
        <p:spPr bwMode="gray">
          <a:xfrm>
            <a:off x="4119241" y="3761240"/>
            <a:ext cx="233867" cy="234685"/>
          </a:xfrm>
          <a:prstGeom prst="ellipse">
            <a:avLst/>
          </a:prstGeom>
          <a:solidFill>
            <a:schemeClr val="accent3"/>
          </a:solidFill>
          <a:ln w="9525">
            <a:solidFill>
              <a:schemeClr val="bg1"/>
            </a:solidFill>
            <a:miter lim="800000"/>
            <a:headEnd/>
            <a:tailEnd/>
          </a:ln>
          <a:effectLst/>
          <a:extLst/>
        </p:spPr>
        <p:txBody>
          <a:bodyPr vert="horz" wrap="square" lIns="3810" tIns="0" rIns="3810" bIns="0" numCol="1" anchor="ctr" anchorCtr="1" compatLnSpc="1">
            <a:prstTxWarp prst="textNoShape">
              <a:avLst/>
            </a:prstTxWarp>
            <a:noAutofit/>
          </a:bodyPr>
          <a:lstStyle>
            <a:lvl1pPr lvl="0" algn="l" defTabSz="895350">
              <a:buClr>
                <a:schemeClr val="tx2"/>
              </a:buClr>
              <a:defRPr sz="900">
                <a:solidFill>
                  <a:schemeClr val="tx1"/>
                </a:solidFill>
                <a:latin typeface="HelveticaNeueLT Std Lt"/>
                <a:sym typeface="HelveticaNeueLT Std Lt"/>
              </a:defRPr>
            </a:lvl1pPr>
            <a:lvl2pPr marL="193675" indent="-192088" algn="l" defTabSz="895350">
              <a:buClr>
                <a:schemeClr val="tx1"/>
              </a:buClr>
              <a:buSzPct val="125000"/>
              <a:buFont typeface="Arial" charset="0"/>
              <a:buChar char="▪"/>
              <a:defRPr sz="900">
                <a:solidFill>
                  <a:schemeClr val="tx1"/>
                </a:solidFill>
                <a:latin typeface="HelveticaNeueLT Std Lt"/>
                <a:sym typeface="HelveticaNeueLT Std Lt"/>
              </a:defRPr>
            </a:lvl2pPr>
            <a:lvl3pPr marL="457200" indent="-261938" algn="l" defTabSz="895350">
              <a:buClr>
                <a:schemeClr val="tx1"/>
              </a:buClr>
              <a:buFont typeface="Arial" charset="0"/>
              <a:buChar char="–"/>
              <a:defRPr sz="900">
                <a:solidFill>
                  <a:schemeClr val="tx1"/>
                </a:solidFill>
                <a:latin typeface="HelveticaNeueLT Std Lt"/>
                <a:sym typeface="HelveticaNeueLT Std Lt"/>
              </a:defRPr>
            </a:lvl3pPr>
            <a:lvl4pPr marL="614363" indent="-155575" algn="l" defTabSz="895350">
              <a:buClr>
                <a:schemeClr val="tx1"/>
              </a:buClr>
              <a:buSzPct val="120000"/>
              <a:buFont typeface="Arial" charset="0"/>
              <a:buChar char="▫"/>
              <a:defRPr sz="900">
                <a:solidFill>
                  <a:schemeClr val="tx1"/>
                </a:solidFill>
                <a:latin typeface="HelveticaNeueLT Std Lt"/>
                <a:sym typeface="HelveticaNeueLT Std Lt"/>
              </a:defRPr>
            </a:lvl4pPr>
            <a:lvl5pPr marL="746125" indent="-130175" algn="l" defTabSz="895350">
              <a:buClr>
                <a:schemeClr val="tx1"/>
              </a:buClr>
              <a:buFont typeface="Arial" charset="0"/>
              <a:buChar char="-"/>
              <a:defRPr sz="900">
                <a:solidFill>
                  <a:schemeClr val="tx1"/>
                </a:solidFill>
                <a:latin typeface="HelveticaNeueLT Std Lt"/>
                <a:sym typeface="HelveticaNeueLT Std Lt"/>
              </a:defRPr>
            </a:lvl5pPr>
            <a:lvl6pPr marL="1203325" indent="-130175" defTabSz="895350" fontAlgn="base">
              <a:spcBef>
                <a:spcPct val="0"/>
              </a:spcBef>
              <a:spcAft>
                <a:spcPct val="0"/>
              </a:spcAft>
              <a:buClr>
                <a:schemeClr val="tx1"/>
              </a:buClr>
              <a:buFont typeface="Arial" charset="0"/>
              <a:buChar char="-"/>
              <a:defRPr sz="900">
                <a:solidFill>
                  <a:schemeClr val="tx1"/>
                </a:solidFill>
                <a:latin typeface="+mn-lt"/>
              </a:defRPr>
            </a:lvl6pPr>
            <a:lvl7pPr marL="1660525" indent="-130175" defTabSz="895350" fontAlgn="base">
              <a:spcBef>
                <a:spcPct val="0"/>
              </a:spcBef>
              <a:spcAft>
                <a:spcPct val="0"/>
              </a:spcAft>
              <a:buClr>
                <a:schemeClr val="tx1"/>
              </a:buClr>
              <a:buFont typeface="Arial" charset="0"/>
              <a:buChar char="-"/>
              <a:defRPr sz="900">
                <a:solidFill>
                  <a:schemeClr val="tx1"/>
                </a:solidFill>
                <a:latin typeface="+mn-lt"/>
              </a:defRPr>
            </a:lvl7pPr>
            <a:lvl8pPr marL="2117725" indent="-130175" defTabSz="895350" fontAlgn="base">
              <a:spcBef>
                <a:spcPct val="0"/>
              </a:spcBef>
              <a:spcAft>
                <a:spcPct val="0"/>
              </a:spcAft>
              <a:buClr>
                <a:schemeClr val="tx1"/>
              </a:buClr>
              <a:buFont typeface="Arial" charset="0"/>
              <a:buChar char="-"/>
              <a:defRPr sz="900">
                <a:solidFill>
                  <a:schemeClr val="tx1"/>
                </a:solidFill>
                <a:latin typeface="+mn-lt"/>
              </a:defRPr>
            </a:lvl8pPr>
            <a:lvl9pPr marL="2574925" indent="-130175" defTabSz="895350" fontAlgn="base">
              <a:spcBef>
                <a:spcPct val="0"/>
              </a:spcBef>
              <a:spcAft>
                <a:spcPct val="0"/>
              </a:spcAft>
              <a:buClr>
                <a:schemeClr val="tx1"/>
              </a:buClr>
              <a:buFont typeface="Arial" charset="0"/>
              <a:buChar char="-"/>
              <a:defRPr sz="900">
                <a:solidFill>
                  <a:schemeClr val="tx1"/>
                </a:solidFill>
                <a:latin typeface="+mn-lt"/>
              </a:defRPr>
            </a:lvl9pPr>
          </a:lstStyle>
          <a:p>
            <a:pPr algn="ctr"/>
            <a:r>
              <a:rPr lang="en-US" sz="1200" dirty="0">
                <a:solidFill>
                  <a:schemeClr val="bg1"/>
                </a:solidFill>
                <a:latin typeface="+mn-lt"/>
              </a:rPr>
              <a:t>E</a:t>
            </a:r>
          </a:p>
        </p:txBody>
      </p:sp>
      <p:sp>
        <p:nvSpPr>
          <p:cNvPr id="98" name="TextBox 23"/>
          <p:cNvSpPr txBox="1">
            <a:spLocks/>
          </p:cNvSpPr>
          <p:nvPr>
            <p:custDataLst>
              <p:tags r:id="rId7"/>
            </p:custDataLst>
          </p:nvPr>
        </p:nvSpPr>
        <p:spPr bwMode="gray">
          <a:xfrm>
            <a:off x="6161383" y="4319422"/>
            <a:ext cx="233867" cy="234685"/>
          </a:xfrm>
          <a:prstGeom prst="ellipse">
            <a:avLst/>
          </a:prstGeom>
          <a:solidFill>
            <a:schemeClr val="accent3"/>
          </a:solidFill>
          <a:ln w="9525">
            <a:solidFill>
              <a:schemeClr val="bg1"/>
            </a:solidFill>
            <a:miter lim="800000"/>
            <a:headEnd/>
            <a:tailEnd/>
          </a:ln>
          <a:effectLst/>
          <a:extLst/>
        </p:spPr>
        <p:txBody>
          <a:bodyPr vert="horz" wrap="square" lIns="3810" tIns="0" rIns="3810" bIns="0" numCol="1" anchor="ctr" anchorCtr="1" compatLnSpc="1">
            <a:prstTxWarp prst="textNoShape">
              <a:avLst/>
            </a:prstTxWarp>
            <a:noAutofit/>
          </a:bodyPr>
          <a:lstStyle>
            <a:lvl1pPr lvl="0" algn="l" defTabSz="895350">
              <a:buClr>
                <a:schemeClr val="tx2"/>
              </a:buClr>
              <a:defRPr sz="900">
                <a:solidFill>
                  <a:schemeClr val="tx1"/>
                </a:solidFill>
                <a:latin typeface="HelveticaNeueLT Std Lt"/>
                <a:sym typeface="HelveticaNeueLT Std Lt"/>
              </a:defRPr>
            </a:lvl1pPr>
            <a:lvl2pPr marL="193675" indent="-192088" algn="l" defTabSz="895350">
              <a:buClr>
                <a:schemeClr val="tx1"/>
              </a:buClr>
              <a:buSzPct val="125000"/>
              <a:buFont typeface="Arial" charset="0"/>
              <a:buChar char="▪"/>
              <a:defRPr sz="900">
                <a:solidFill>
                  <a:schemeClr val="tx1"/>
                </a:solidFill>
                <a:latin typeface="HelveticaNeueLT Std Lt"/>
                <a:sym typeface="HelveticaNeueLT Std Lt"/>
              </a:defRPr>
            </a:lvl2pPr>
            <a:lvl3pPr marL="457200" indent="-261938" algn="l" defTabSz="895350">
              <a:buClr>
                <a:schemeClr val="tx1"/>
              </a:buClr>
              <a:buFont typeface="Arial" charset="0"/>
              <a:buChar char="–"/>
              <a:defRPr sz="900">
                <a:solidFill>
                  <a:schemeClr val="tx1"/>
                </a:solidFill>
                <a:latin typeface="HelveticaNeueLT Std Lt"/>
                <a:sym typeface="HelveticaNeueLT Std Lt"/>
              </a:defRPr>
            </a:lvl3pPr>
            <a:lvl4pPr marL="614363" indent="-155575" algn="l" defTabSz="895350">
              <a:buClr>
                <a:schemeClr val="tx1"/>
              </a:buClr>
              <a:buSzPct val="120000"/>
              <a:buFont typeface="Arial" charset="0"/>
              <a:buChar char="▫"/>
              <a:defRPr sz="900">
                <a:solidFill>
                  <a:schemeClr val="tx1"/>
                </a:solidFill>
                <a:latin typeface="HelveticaNeueLT Std Lt"/>
                <a:sym typeface="HelveticaNeueLT Std Lt"/>
              </a:defRPr>
            </a:lvl4pPr>
            <a:lvl5pPr marL="746125" indent="-130175" algn="l" defTabSz="895350">
              <a:buClr>
                <a:schemeClr val="tx1"/>
              </a:buClr>
              <a:buFont typeface="Arial" charset="0"/>
              <a:buChar char="-"/>
              <a:defRPr sz="900">
                <a:solidFill>
                  <a:schemeClr val="tx1"/>
                </a:solidFill>
                <a:latin typeface="HelveticaNeueLT Std Lt"/>
                <a:sym typeface="HelveticaNeueLT Std Lt"/>
              </a:defRPr>
            </a:lvl5pPr>
            <a:lvl6pPr marL="1203325" indent="-130175" defTabSz="895350" fontAlgn="base">
              <a:spcBef>
                <a:spcPct val="0"/>
              </a:spcBef>
              <a:spcAft>
                <a:spcPct val="0"/>
              </a:spcAft>
              <a:buClr>
                <a:schemeClr val="tx1"/>
              </a:buClr>
              <a:buFont typeface="Arial" charset="0"/>
              <a:buChar char="-"/>
              <a:defRPr sz="900">
                <a:solidFill>
                  <a:schemeClr val="tx1"/>
                </a:solidFill>
                <a:latin typeface="+mn-lt"/>
              </a:defRPr>
            </a:lvl6pPr>
            <a:lvl7pPr marL="1660525" indent="-130175" defTabSz="895350" fontAlgn="base">
              <a:spcBef>
                <a:spcPct val="0"/>
              </a:spcBef>
              <a:spcAft>
                <a:spcPct val="0"/>
              </a:spcAft>
              <a:buClr>
                <a:schemeClr val="tx1"/>
              </a:buClr>
              <a:buFont typeface="Arial" charset="0"/>
              <a:buChar char="-"/>
              <a:defRPr sz="900">
                <a:solidFill>
                  <a:schemeClr val="tx1"/>
                </a:solidFill>
                <a:latin typeface="+mn-lt"/>
              </a:defRPr>
            </a:lvl7pPr>
            <a:lvl8pPr marL="2117725" indent="-130175" defTabSz="895350" fontAlgn="base">
              <a:spcBef>
                <a:spcPct val="0"/>
              </a:spcBef>
              <a:spcAft>
                <a:spcPct val="0"/>
              </a:spcAft>
              <a:buClr>
                <a:schemeClr val="tx1"/>
              </a:buClr>
              <a:buFont typeface="Arial" charset="0"/>
              <a:buChar char="-"/>
              <a:defRPr sz="900">
                <a:solidFill>
                  <a:schemeClr val="tx1"/>
                </a:solidFill>
                <a:latin typeface="+mn-lt"/>
              </a:defRPr>
            </a:lvl8pPr>
            <a:lvl9pPr marL="2574925" indent="-130175" defTabSz="895350" fontAlgn="base">
              <a:spcBef>
                <a:spcPct val="0"/>
              </a:spcBef>
              <a:spcAft>
                <a:spcPct val="0"/>
              </a:spcAft>
              <a:buClr>
                <a:schemeClr val="tx1"/>
              </a:buClr>
              <a:buFont typeface="Arial" charset="0"/>
              <a:buChar char="-"/>
              <a:defRPr sz="900">
                <a:solidFill>
                  <a:schemeClr val="tx1"/>
                </a:solidFill>
                <a:latin typeface="+mn-lt"/>
              </a:defRPr>
            </a:lvl9pPr>
          </a:lstStyle>
          <a:p>
            <a:pPr algn="ctr"/>
            <a:r>
              <a:rPr lang="en-US" sz="1200" dirty="0">
                <a:solidFill>
                  <a:schemeClr val="bg1"/>
                </a:solidFill>
                <a:latin typeface="+mn-lt"/>
              </a:rPr>
              <a:t>F</a:t>
            </a:r>
          </a:p>
        </p:txBody>
      </p:sp>
      <p:sp>
        <p:nvSpPr>
          <p:cNvPr id="99" name="Isosceles Triangle 98"/>
          <p:cNvSpPr>
            <a:spLocks/>
          </p:cNvSpPr>
          <p:nvPr/>
        </p:nvSpPr>
        <p:spPr bwMode="gray">
          <a:xfrm>
            <a:off x="354776" y="4249378"/>
            <a:ext cx="113814" cy="125049"/>
          </a:xfrm>
          <a:prstGeom prst="triangle">
            <a:avLst/>
          </a:prstGeom>
          <a:solidFill>
            <a:schemeClr val="accent2"/>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chemeClr val="lt1"/>
              </a:buClr>
              <a:buSzTx/>
              <a:buFontTx/>
              <a:buNone/>
              <a:tabLst/>
            </a:pPr>
            <a:endParaRPr kumimoji="0" lang="en-US" sz="1200" i="0" u="none" strike="noStrike" cap="none" normalizeH="0" baseline="0" dirty="0" smtClean="0">
              <a:ln>
                <a:noFill/>
              </a:ln>
              <a:solidFill>
                <a:schemeClr val="lt1"/>
              </a:solidFill>
              <a:effectLst/>
              <a:latin typeface="+mn-lt"/>
            </a:endParaRPr>
          </a:p>
        </p:txBody>
      </p:sp>
      <p:cxnSp>
        <p:nvCxnSpPr>
          <p:cNvPr id="100" name="Straight Connector 99"/>
          <p:cNvCxnSpPr/>
          <p:nvPr/>
        </p:nvCxnSpPr>
        <p:spPr bwMode="gray">
          <a:xfrm>
            <a:off x="5769311" y="4433089"/>
            <a:ext cx="363552" cy="0"/>
          </a:xfrm>
          <a:prstGeom prst="line">
            <a:avLst/>
          </a:prstGeom>
          <a:noFill/>
          <a:ln w="19050">
            <a:solidFill>
              <a:schemeClr val="accent4"/>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Rectangle 102"/>
          <p:cNvSpPr/>
          <p:nvPr/>
        </p:nvSpPr>
        <p:spPr bwMode="gray">
          <a:xfrm>
            <a:off x="900713" y="4804552"/>
            <a:ext cx="46475" cy="1846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2"/>
              </a:solidFill>
              <a:effectLst/>
              <a:latin typeface="+mn-lt"/>
            </a:endParaRPr>
          </a:p>
        </p:txBody>
      </p:sp>
      <p:cxnSp>
        <p:nvCxnSpPr>
          <p:cNvPr id="104" name="Straight Connector 103"/>
          <p:cNvCxnSpPr/>
          <p:nvPr/>
        </p:nvCxnSpPr>
        <p:spPr bwMode="gray">
          <a:xfrm>
            <a:off x="575137" y="4323153"/>
            <a:ext cx="1667463" cy="0"/>
          </a:xfrm>
          <a:prstGeom prst="line">
            <a:avLst/>
          </a:prstGeom>
          <a:noFill/>
          <a:ln w="19050">
            <a:solidFill>
              <a:schemeClr val="accent4"/>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Rectangle 2"/>
          <p:cNvSpPr txBox="1">
            <a:spLocks/>
          </p:cNvSpPr>
          <p:nvPr/>
        </p:nvSpPr>
        <p:spPr bwMode="gray">
          <a:xfrm>
            <a:off x="991256" y="5365250"/>
            <a:ext cx="1553641" cy="461665"/>
          </a:xfrm>
          <a:prstGeom prst="rect">
            <a:avLst/>
          </a:prstGeom>
          <a:solidFill>
            <a:schemeClr val="bg1">
              <a:lumMod val="75000"/>
            </a:schemeClr>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000">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200" dirty="0" err="1" smtClean="0">
                <a:solidFill>
                  <a:schemeClr val="tx1"/>
                </a:solidFill>
              </a:rPr>
              <a:t>ETDM</a:t>
            </a:r>
            <a:r>
              <a:rPr lang="en-US" sz="1200" dirty="0" smtClean="0">
                <a:solidFill>
                  <a:schemeClr val="tx1"/>
                </a:solidFill>
              </a:rPr>
              <a:t> programming screen</a:t>
            </a:r>
            <a:endParaRPr lang="en-US" sz="1200" dirty="0">
              <a:solidFill>
                <a:schemeClr val="tx1"/>
              </a:solidFill>
            </a:endParaRPr>
          </a:p>
        </p:txBody>
      </p:sp>
      <p:sp>
        <p:nvSpPr>
          <p:cNvPr id="109" name="Rectangle 2"/>
          <p:cNvSpPr txBox="1">
            <a:spLocks/>
          </p:cNvSpPr>
          <p:nvPr/>
        </p:nvSpPr>
        <p:spPr bwMode="gray">
          <a:xfrm>
            <a:off x="6795364" y="4884737"/>
            <a:ext cx="1578453" cy="461665"/>
          </a:xfrm>
          <a:prstGeom prst="rect">
            <a:avLst/>
          </a:prstGeom>
          <a:solidFill>
            <a:schemeClr val="bg1"/>
          </a:solidFill>
          <a:ln w="9525">
            <a:solidFill>
              <a:schemeClr val="accent6"/>
            </a:solidFill>
            <a:prstDash val="dash"/>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000">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200" dirty="0" smtClean="0">
                <a:solidFill>
                  <a:schemeClr val="tx1"/>
                </a:solidFill>
              </a:rPr>
              <a:t>ROW survey and mapping, acquisition</a:t>
            </a:r>
            <a:endParaRPr lang="en-US" sz="1200" dirty="0">
              <a:solidFill>
                <a:schemeClr val="tx1"/>
              </a:solidFill>
            </a:endParaRPr>
          </a:p>
        </p:txBody>
      </p:sp>
      <p:sp>
        <p:nvSpPr>
          <p:cNvPr id="7" name="Arc 6"/>
          <p:cNvSpPr/>
          <p:nvPr/>
        </p:nvSpPr>
        <p:spPr bwMode="gray">
          <a:xfrm flipH="1">
            <a:off x="2302163" y="3706852"/>
            <a:ext cx="929529" cy="1211110"/>
          </a:xfrm>
          <a:prstGeom prst="arc">
            <a:avLst>
              <a:gd name="adj1" fmla="val 17278986"/>
              <a:gd name="adj2" fmla="val 3992027"/>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en-US" sz="1200"/>
          </a:p>
        </p:txBody>
      </p:sp>
      <p:sp>
        <p:nvSpPr>
          <p:cNvPr id="66" name="Arc 65"/>
          <p:cNvSpPr/>
          <p:nvPr/>
        </p:nvSpPr>
        <p:spPr bwMode="gray">
          <a:xfrm>
            <a:off x="4818022" y="3706852"/>
            <a:ext cx="929529" cy="1211110"/>
          </a:xfrm>
          <a:prstGeom prst="arc">
            <a:avLst>
              <a:gd name="adj1" fmla="val 17278986"/>
              <a:gd name="adj2" fmla="val 3992027"/>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en-US" sz="1200"/>
          </a:p>
        </p:txBody>
      </p:sp>
      <p:sp>
        <p:nvSpPr>
          <p:cNvPr id="63" name="TextBox 23"/>
          <p:cNvSpPr txBox="1">
            <a:spLocks/>
          </p:cNvSpPr>
          <p:nvPr>
            <p:custDataLst>
              <p:tags r:id="rId8"/>
            </p:custDataLst>
          </p:nvPr>
        </p:nvSpPr>
        <p:spPr bwMode="gray">
          <a:xfrm>
            <a:off x="874324" y="5211571"/>
            <a:ext cx="233867" cy="234685"/>
          </a:xfrm>
          <a:prstGeom prst="ellipse">
            <a:avLst/>
          </a:prstGeom>
          <a:solidFill>
            <a:schemeClr val="accent3"/>
          </a:solidFill>
          <a:ln w="9525">
            <a:solidFill>
              <a:schemeClr val="bg1"/>
            </a:solidFill>
            <a:miter lim="800000"/>
            <a:headEnd/>
            <a:tailEnd/>
          </a:ln>
          <a:effectLst/>
          <a:extLst/>
        </p:spPr>
        <p:txBody>
          <a:bodyPr vert="horz" wrap="square" lIns="3810" tIns="0" rIns="3810" bIns="0" numCol="1" anchor="ctr" anchorCtr="1" compatLnSpc="1">
            <a:prstTxWarp prst="textNoShape">
              <a:avLst/>
            </a:prstTxWarp>
            <a:noAutofit/>
          </a:bodyPr>
          <a:lstStyle>
            <a:lvl1pPr lvl="0" algn="l" defTabSz="895350">
              <a:buClr>
                <a:schemeClr val="tx2"/>
              </a:buClr>
              <a:defRPr sz="900">
                <a:solidFill>
                  <a:schemeClr val="tx1"/>
                </a:solidFill>
                <a:latin typeface="HelveticaNeueLT Std Lt"/>
                <a:sym typeface="HelveticaNeueLT Std Lt"/>
              </a:defRPr>
            </a:lvl1pPr>
            <a:lvl2pPr marL="193675" indent="-192088" algn="l" defTabSz="895350">
              <a:buClr>
                <a:schemeClr val="tx1"/>
              </a:buClr>
              <a:buSzPct val="125000"/>
              <a:buFont typeface="Arial" charset="0"/>
              <a:buChar char="▪"/>
              <a:defRPr sz="900">
                <a:solidFill>
                  <a:schemeClr val="tx1"/>
                </a:solidFill>
                <a:latin typeface="HelveticaNeueLT Std Lt"/>
                <a:sym typeface="HelveticaNeueLT Std Lt"/>
              </a:defRPr>
            </a:lvl2pPr>
            <a:lvl3pPr marL="457200" indent="-261938" algn="l" defTabSz="895350">
              <a:buClr>
                <a:schemeClr val="tx1"/>
              </a:buClr>
              <a:buFont typeface="Arial" charset="0"/>
              <a:buChar char="–"/>
              <a:defRPr sz="900">
                <a:solidFill>
                  <a:schemeClr val="tx1"/>
                </a:solidFill>
                <a:latin typeface="HelveticaNeueLT Std Lt"/>
                <a:sym typeface="HelveticaNeueLT Std Lt"/>
              </a:defRPr>
            </a:lvl3pPr>
            <a:lvl4pPr marL="614363" indent="-155575" algn="l" defTabSz="895350">
              <a:buClr>
                <a:schemeClr val="tx1"/>
              </a:buClr>
              <a:buSzPct val="120000"/>
              <a:buFont typeface="Arial" charset="0"/>
              <a:buChar char="▫"/>
              <a:defRPr sz="900">
                <a:solidFill>
                  <a:schemeClr val="tx1"/>
                </a:solidFill>
                <a:latin typeface="HelveticaNeueLT Std Lt"/>
                <a:sym typeface="HelveticaNeueLT Std Lt"/>
              </a:defRPr>
            </a:lvl4pPr>
            <a:lvl5pPr marL="746125" indent="-130175" algn="l" defTabSz="895350">
              <a:buClr>
                <a:schemeClr val="tx1"/>
              </a:buClr>
              <a:buFont typeface="Arial" charset="0"/>
              <a:buChar char="-"/>
              <a:defRPr sz="900">
                <a:solidFill>
                  <a:schemeClr val="tx1"/>
                </a:solidFill>
                <a:latin typeface="HelveticaNeueLT Std Lt"/>
                <a:sym typeface="HelveticaNeueLT Std Lt"/>
              </a:defRPr>
            </a:lvl5pPr>
            <a:lvl6pPr marL="1203325" indent="-130175" defTabSz="895350" fontAlgn="base">
              <a:spcBef>
                <a:spcPct val="0"/>
              </a:spcBef>
              <a:spcAft>
                <a:spcPct val="0"/>
              </a:spcAft>
              <a:buClr>
                <a:schemeClr val="tx1"/>
              </a:buClr>
              <a:buFont typeface="Arial" charset="0"/>
              <a:buChar char="-"/>
              <a:defRPr sz="900">
                <a:solidFill>
                  <a:schemeClr val="tx1"/>
                </a:solidFill>
                <a:latin typeface="+mn-lt"/>
              </a:defRPr>
            </a:lvl6pPr>
            <a:lvl7pPr marL="1660525" indent="-130175" defTabSz="895350" fontAlgn="base">
              <a:spcBef>
                <a:spcPct val="0"/>
              </a:spcBef>
              <a:spcAft>
                <a:spcPct val="0"/>
              </a:spcAft>
              <a:buClr>
                <a:schemeClr val="tx1"/>
              </a:buClr>
              <a:buFont typeface="Arial" charset="0"/>
              <a:buChar char="-"/>
              <a:defRPr sz="900">
                <a:solidFill>
                  <a:schemeClr val="tx1"/>
                </a:solidFill>
                <a:latin typeface="+mn-lt"/>
              </a:defRPr>
            </a:lvl7pPr>
            <a:lvl8pPr marL="2117725" indent="-130175" defTabSz="895350" fontAlgn="base">
              <a:spcBef>
                <a:spcPct val="0"/>
              </a:spcBef>
              <a:spcAft>
                <a:spcPct val="0"/>
              </a:spcAft>
              <a:buClr>
                <a:schemeClr val="tx1"/>
              </a:buClr>
              <a:buFont typeface="Arial" charset="0"/>
              <a:buChar char="-"/>
              <a:defRPr sz="900">
                <a:solidFill>
                  <a:schemeClr val="tx1"/>
                </a:solidFill>
                <a:latin typeface="+mn-lt"/>
              </a:defRPr>
            </a:lvl8pPr>
            <a:lvl9pPr marL="2574925" indent="-130175" defTabSz="895350" fontAlgn="base">
              <a:spcBef>
                <a:spcPct val="0"/>
              </a:spcBef>
              <a:spcAft>
                <a:spcPct val="0"/>
              </a:spcAft>
              <a:buClr>
                <a:schemeClr val="tx1"/>
              </a:buClr>
              <a:buFont typeface="Arial" charset="0"/>
              <a:buChar char="-"/>
              <a:defRPr sz="900">
                <a:solidFill>
                  <a:schemeClr val="tx1"/>
                </a:solidFill>
                <a:latin typeface="+mn-lt"/>
              </a:defRPr>
            </a:lvl9pPr>
          </a:lstStyle>
          <a:p>
            <a:pPr algn="ctr"/>
            <a:r>
              <a:rPr lang="en-US" sz="1200" dirty="0">
                <a:solidFill>
                  <a:schemeClr val="bg1"/>
                </a:solidFill>
                <a:latin typeface="+mn-lt"/>
              </a:rPr>
              <a:t>B</a:t>
            </a:r>
          </a:p>
        </p:txBody>
      </p:sp>
      <p:sp>
        <p:nvSpPr>
          <p:cNvPr id="67" name="McK 5. Source"/>
          <p:cNvSpPr>
            <a:spLocks noChangeArrowheads="1"/>
          </p:cNvSpPr>
          <p:nvPr/>
        </p:nvSpPr>
        <p:spPr bwMode="auto">
          <a:xfrm>
            <a:off x="119062" y="6390620"/>
            <a:ext cx="68051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69900" indent="-469900" defTabSz="895350">
              <a:tabLst>
                <a:tab pos="469900" algn="l"/>
              </a:tabLst>
            </a:pPr>
            <a:r>
              <a:rPr lang="en-US" sz="1000">
                <a:solidFill>
                  <a:schemeClr val="bg1"/>
                </a:solidFill>
                <a:latin typeface="+mn-lt"/>
              </a:rPr>
              <a:t>Source: Note: average durations are calculated across different project types, actual expected project duration varies by project. </a:t>
            </a:r>
            <a:endParaRPr lang="en-US" sz="1000" dirty="0">
              <a:solidFill>
                <a:schemeClr val="bg1"/>
              </a:solidFill>
              <a:latin typeface="+mn-lt"/>
            </a:endParaRPr>
          </a:p>
        </p:txBody>
      </p:sp>
    </p:spTree>
    <p:extLst>
      <p:ext uri="{BB962C8B-B14F-4D97-AF65-F5344CB8AC3E}">
        <p14:creationId xmlns:p14="http://schemas.microsoft.com/office/powerpoint/2010/main" val="158202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ext uri="{D42A27DB-BD31-4B8C-83A1-F6EECF244321}">
                <p14:modId xmlns:p14="http://schemas.microsoft.com/office/powerpoint/2010/main" val="25770510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640" name="think-cell Slide" r:id="rId17" imgW="360" imgH="360" progId="">
                  <p:embed/>
                </p:oleObj>
              </mc:Choice>
              <mc:Fallback>
                <p:oleObj name="think-cell Slide" r:id="rId17" imgW="360" imgH="360" progId="">
                  <p:embed/>
                  <p:pic>
                    <p:nvPicPr>
                      <p:cNvPr id="0"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Rectangle 81"/>
          <p:cNvSpPr>
            <a:spLocks/>
          </p:cNvSpPr>
          <p:nvPr/>
        </p:nvSpPr>
        <p:spPr>
          <a:xfrm>
            <a:off x="123221" y="890936"/>
            <a:ext cx="8700897" cy="5311560"/>
          </a:xfrm>
          <a:prstGeom prst="rect">
            <a:avLst/>
          </a:prstGeom>
          <a:solidFill>
            <a:schemeClr val="bg1"/>
          </a:solidFill>
          <a:ln w="9525" cap="flat" cmpd="sng" algn="ctr">
            <a:solidFill>
              <a:schemeClr val="accent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a:solidFill>
                <a:schemeClr val="tx1"/>
              </a:solidFill>
            </a:endParaRPr>
          </a:p>
        </p:txBody>
      </p:sp>
      <p:sp>
        <p:nvSpPr>
          <p:cNvPr id="29" name="Rectangle 28"/>
          <p:cNvSpPr/>
          <p:nvPr/>
        </p:nvSpPr>
        <p:spPr>
          <a:xfrm>
            <a:off x="4476943" y="946381"/>
            <a:ext cx="2061176" cy="4473910"/>
          </a:xfrm>
          <a:prstGeom prst="rect">
            <a:avLst/>
          </a:prstGeom>
          <a:solidFill>
            <a:schemeClr val="accent6">
              <a:lumMod val="20000"/>
              <a:lumOff val="80000"/>
            </a:schemeClr>
          </a:solid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err="1" smtClean="0">
              <a:solidFill>
                <a:schemeClr val="tx1"/>
              </a:solidFill>
            </a:endParaRPr>
          </a:p>
        </p:txBody>
      </p:sp>
      <p:sp>
        <p:nvSpPr>
          <p:cNvPr id="6146" name="Rectangle 2"/>
          <p:cNvSpPr>
            <a:spLocks noGrp="1" noChangeArrowheads="1"/>
          </p:cNvSpPr>
          <p:nvPr>
            <p:ph type="title"/>
          </p:nvPr>
        </p:nvSpPr>
        <p:spPr>
          <a:xfrm>
            <a:off x="119063" y="230188"/>
            <a:ext cx="86185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We have been working for the past year to streamline the preconstruction process, and we will continue to do so</a:t>
            </a:r>
          </a:p>
        </p:txBody>
      </p:sp>
      <p:grpSp>
        <p:nvGrpSpPr>
          <p:cNvPr id="6156" name="Group 6155"/>
          <p:cNvGrpSpPr/>
          <p:nvPr>
            <p:custDataLst>
              <p:tags r:id="rId3"/>
            </p:custDataLst>
          </p:nvPr>
        </p:nvGrpSpPr>
        <p:grpSpPr>
          <a:xfrm>
            <a:off x="2411911" y="5449929"/>
            <a:ext cx="2199861" cy="697123"/>
            <a:chOff x="2419598" y="5515671"/>
            <a:chExt cx="2199861" cy="697123"/>
          </a:xfrm>
        </p:grpSpPr>
        <p:sp>
          <p:nvSpPr>
            <p:cNvPr id="35" name="Freeform 34"/>
            <p:cNvSpPr/>
            <p:nvPr>
              <p:custDataLst>
                <p:tags r:id="rId13"/>
              </p:custDataLst>
            </p:nvPr>
          </p:nvSpPr>
          <p:spPr bwMode="auto">
            <a:xfrm>
              <a:off x="2419598" y="5515671"/>
              <a:ext cx="2199861" cy="697123"/>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4940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24484" y="0"/>
                  </a:lnTo>
                  <a:lnTo>
                    <a:pt x="1828800" y="457200"/>
                  </a:lnTo>
                  <a:lnTo>
                    <a:pt x="1724484" y="914401"/>
                  </a:lnTo>
                  <a:lnTo>
                    <a:pt x="0" y="914400"/>
                  </a:lnTo>
                  <a:lnTo>
                    <a:pt x="104316" y="457201"/>
                  </a:lnTo>
                  <a:close/>
                </a:path>
              </a:pathLst>
            </a:custGeom>
            <a:solidFill>
              <a:schemeClr val="accent2"/>
            </a:solidFill>
            <a:ln w="28575">
              <a:solidFill>
                <a:schemeClr val="bg1"/>
              </a:solidFill>
              <a:round/>
              <a:headEnd/>
              <a:tailEnd/>
            </a:ln>
          </p:spPr>
          <p:txBody>
            <a:bodyPr wrap="none" rtlCol="0" anchor="ctr"/>
            <a:lstStyle/>
            <a:p>
              <a:pPr algn="ctr"/>
              <a:endParaRPr lang="en-US" sz="1400" b="1" dirty="0">
                <a:solidFill>
                  <a:schemeClr val="bg1"/>
                </a:solidFill>
                <a:latin typeface="+mn-lt"/>
              </a:endParaRPr>
            </a:p>
          </p:txBody>
        </p:sp>
        <p:sp>
          <p:nvSpPr>
            <p:cNvPr id="36" name="Rectangle 4"/>
            <p:cNvSpPr txBox="1"/>
            <p:nvPr>
              <p:custDataLst>
                <p:tags r:id="rId14"/>
              </p:custDataLst>
            </p:nvPr>
          </p:nvSpPr>
          <p:spPr>
            <a:xfrm>
              <a:off x="2595880" y="5770375"/>
              <a:ext cx="1898097" cy="18771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sz="1400" b="1" dirty="0" smtClean="0">
                  <a:solidFill>
                    <a:schemeClr val="bg1"/>
                  </a:solidFill>
                </a:rPr>
                <a:t>Fall 2014</a:t>
              </a:r>
              <a:endParaRPr lang="en-US" sz="1400" b="1" dirty="0">
                <a:solidFill>
                  <a:schemeClr val="bg1"/>
                </a:solidFill>
              </a:endParaRPr>
            </a:p>
          </p:txBody>
        </p:sp>
      </p:grpSp>
      <p:grpSp>
        <p:nvGrpSpPr>
          <p:cNvPr id="6153" name="Group 6152"/>
          <p:cNvGrpSpPr/>
          <p:nvPr>
            <p:custDataLst>
              <p:tags r:id="rId4"/>
            </p:custDataLst>
          </p:nvPr>
        </p:nvGrpSpPr>
        <p:grpSpPr>
          <a:xfrm>
            <a:off x="4489401" y="5449929"/>
            <a:ext cx="2168831" cy="697123"/>
            <a:chOff x="4509279" y="5515671"/>
            <a:chExt cx="2168831" cy="697123"/>
          </a:xfrm>
        </p:grpSpPr>
        <p:sp>
          <p:nvSpPr>
            <p:cNvPr id="40" name="Freeform 39"/>
            <p:cNvSpPr/>
            <p:nvPr>
              <p:custDataLst>
                <p:tags r:id="rId11"/>
              </p:custDataLst>
            </p:nvPr>
          </p:nvSpPr>
          <p:spPr bwMode="auto">
            <a:xfrm>
              <a:off x="4509279" y="5515671"/>
              <a:ext cx="2168831" cy="697123"/>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4940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05809 w 1828800"/>
                <a:gd name="connsiteY5" fmla="*/ 457201 h 914401"/>
                <a:gd name="connsiteX0" fmla="*/ 0 w 1828800"/>
                <a:gd name="connsiteY0" fmla="*/ 0 h 914401"/>
                <a:gd name="connsiteX1" fmla="*/ 172299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05809 w 1828800"/>
                <a:gd name="connsiteY5" fmla="*/ 457201 h 914401"/>
                <a:gd name="connsiteX0" fmla="*/ 0 w 1828800"/>
                <a:gd name="connsiteY0" fmla="*/ 0 h 914401"/>
                <a:gd name="connsiteX1" fmla="*/ 1722991 w 1828800"/>
                <a:gd name="connsiteY1" fmla="*/ 0 h 914401"/>
                <a:gd name="connsiteX2" fmla="*/ 1828800 w 1828800"/>
                <a:gd name="connsiteY2" fmla="*/ 457200 h 914401"/>
                <a:gd name="connsiteX3" fmla="*/ 1722991 w 1828800"/>
                <a:gd name="connsiteY3" fmla="*/ 914401 h 914401"/>
                <a:gd name="connsiteX4" fmla="*/ 0 w 1828800"/>
                <a:gd name="connsiteY4" fmla="*/ 914400 h 914401"/>
                <a:gd name="connsiteX5" fmla="*/ 105809 w 1828800"/>
                <a:gd name="connsiteY5" fmla="*/ 45720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22991" y="0"/>
                  </a:lnTo>
                  <a:lnTo>
                    <a:pt x="1828800" y="457200"/>
                  </a:lnTo>
                  <a:lnTo>
                    <a:pt x="1722991" y="914401"/>
                  </a:lnTo>
                  <a:lnTo>
                    <a:pt x="0" y="914400"/>
                  </a:lnTo>
                  <a:lnTo>
                    <a:pt x="105809" y="457201"/>
                  </a:lnTo>
                  <a:close/>
                </a:path>
              </a:pathLst>
            </a:custGeom>
            <a:solidFill>
              <a:schemeClr val="accent3"/>
            </a:solidFill>
            <a:ln w="28575">
              <a:solidFill>
                <a:schemeClr val="bg1"/>
              </a:solidFill>
              <a:round/>
              <a:headEnd/>
              <a:tailEnd/>
            </a:ln>
          </p:spPr>
          <p:txBody>
            <a:bodyPr wrap="none" rtlCol="0" anchor="ctr"/>
            <a:lstStyle/>
            <a:p>
              <a:pPr algn="ctr"/>
              <a:endParaRPr lang="en-US" sz="1400" b="1" dirty="0">
                <a:solidFill>
                  <a:schemeClr val="bg1"/>
                </a:solidFill>
                <a:latin typeface="+mn-lt"/>
              </a:endParaRPr>
            </a:p>
          </p:txBody>
        </p:sp>
        <p:sp>
          <p:nvSpPr>
            <p:cNvPr id="41" name="Rectangle 4"/>
            <p:cNvSpPr txBox="1"/>
            <p:nvPr>
              <p:custDataLst>
                <p:tags r:id="rId12"/>
              </p:custDataLst>
            </p:nvPr>
          </p:nvSpPr>
          <p:spPr>
            <a:xfrm>
              <a:off x="4685561" y="5770375"/>
              <a:ext cx="1867067" cy="18771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sz="1400" b="1" dirty="0" smtClean="0">
                  <a:solidFill>
                    <a:schemeClr val="bg1"/>
                  </a:solidFill>
                </a:rPr>
                <a:t>Today</a:t>
              </a:r>
              <a:endParaRPr lang="en-US" sz="1400" b="1" dirty="0">
                <a:solidFill>
                  <a:schemeClr val="bg1"/>
                </a:solidFill>
              </a:endParaRPr>
            </a:p>
          </p:txBody>
        </p:sp>
      </p:grpSp>
      <p:grpSp>
        <p:nvGrpSpPr>
          <p:cNvPr id="6152" name="Group 6151"/>
          <p:cNvGrpSpPr/>
          <p:nvPr>
            <p:custDataLst>
              <p:tags r:id="rId5"/>
            </p:custDataLst>
          </p:nvPr>
        </p:nvGrpSpPr>
        <p:grpSpPr>
          <a:xfrm>
            <a:off x="6535860" y="5449929"/>
            <a:ext cx="2118910" cy="697123"/>
            <a:chOff x="6533780" y="5515671"/>
            <a:chExt cx="2118910" cy="697123"/>
          </a:xfrm>
        </p:grpSpPr>
        <p:sp>
          <p:nvSpPr>
            <p:cNvPr id="43" name="Freeform 42"/>
            <p:cNvSpPr/>
            <p:nvPr>
              <p:custDataLst>
                <p:tags r:id="rId9"/>
              </p:custDataLst>
            </p:nvPr>
          </p:nvSpPr>
          <p:spPr bwMode="auto">
            <a:xfrm>
              <a:off x="6533780" y="5515671"/>
              <a:ext cx="2118910" cy="697123"/>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4940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79401 w 1828800"/>
                <a:gd name="connsiteY5" fmla="*/ 457200 h 914401"/>
                <a:gd name="connsiteX0" fmla="*/ 0 w 1828800"/>
                <a:gd name="connsiteY0" fmla="*/ 0 h 914401"/>
                <a:gd name="connsiteX1" fmla="*/ 1749399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49399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07992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116779 w 1828800"/>
                <a:gd name="connsiteY5" fmla="*/ 457201 h 914401"/>
                <a:gd name="connsiteX0" fmla="*/ 0 w 1828800"/>
                <a:gd name="connsiteY0" fmla="*/ 0 h 914401"/>
                <a:gd name="connsiteX1" fmla="*/ 1712021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98914 w 1828800"/>
                <a:gd name="connsiteY5" fmla="*/ 457201 h 914401"/>
                <a:gd name="connsiteX0" fmla="*/ 0 w 1828800"/>
                <a:gd name="connsiteY0" fmla="*/ 0 h 914401"/>
                <a:gd name="connsiteX1" fmla="*/ 1729885 w 1828800"/>
                <a:gd name="connsiteY1" fmla="*/ 0 h 914401"/>
                <a:gd name="connsiteX2" fmla="*/ 1828800 w 1828800"/>
                <a:gd name="connsiteY2" fmla="*/ 457200 h 914401"/>
                <a:gd name="connsiteX3" fmla="*/ 1712021 w 1828800"/>
                <a:gd name="connsiteY3" fmla="*/ 914401 h 914401"/>
                <a:gd name="connsiteX4" fmla="*/ 0 w 1828800"/>
                <a:gd name="connsiteY4" fmla="*/ 914400 h 914401"/>
                <a:gd name="connsiteX5" fmla="*/ 98914 w 1828800"/>
                <a:gd name="connsiteY5" fmla="*/ 457201 h 914401"/>
                <a:gd name="connsiteX0" fmla="*/ 0 w 1828800"/>
                <a:gd name="connsiteY0" fmla="*/ 0 h 914401"/>
                <a:gd name="connsiteX1" fmla="*/ 1729885 w 1828800"/>
                <a:gd name="connsiteY1" fmla="*/ 0 h 914401"/>
                <a:gd name="connsiteX2" fmla="*/ 1828800 w 1828800"/>
                <a:gd name="connsiteY2" fmla="*/ 457200 h 914401"/>
                <a:gd name="connsiteX3" fmla="*/ 1729885 w 1828800"/>
                <a:gd name="connsiteY3" fmla="*/ 914401 h 914401"/>
                <a:gd name="connsiteX4" fmla="*/ 0 w 1828800"/>
                <a:gd name="connsiteY4" fmla="*/ 914400 h 914401"/>
                <a:gd name="connsiteX5" fmla="*/ 98914 w 1828800"/>
                <a:gd name="connsiteY5" fmla="*/ 457201 h 914401"/>
                <a:gd name="connsiteX0" fmla="*/ 0 w 1828800"/>
                <a:gd name="connsiteY0" fmla="*/ 0 h 914401"/>
                <a:gd name="connsiteX1" fmla="*/ 1729885 w 1828800"/>
                <a:gd name="connsiteY1" fmla="*/ 0 h 914401"/>
                <a:gd name="connsiteX2" fmla="*/ 1828800 w 1828800"/>
                <a:gd name="connsiteY2" fmla="*/ 457200 h 914401"/>
                <a:gd name="connsiteX3" fmla="*/ 1729885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9885 w 1828800"/>
                <a:gd name="connsiteY1" fmla="*/ 0 h 914401"/>
                <a:gd name="connsiteX2" fmla="*/ 1828800 w 1828800"/>
                <a:gd name="connsiteY2" fmla="*/ 457200 h 914401"/>
                <a:gd name="connsiteX3" fmla="*/ 1729885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9885 w 1828800"/>
                <a:gd name="connsiteY1" fmla="*/ 0 h 914401"/>
                <a:gd name="connsiteX2" fmla="*/ 1828800 w 1828800"/>
                <a:gd name="connsiteY2" fmla="*/ 457200 h 914401"/>
                <a:gd name="connsiteX3" fmla="*/ 1729885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9885 w 1828800"/>
                <a:gd name="connsiteY1" fmla="*/ 0 h 914401"/>
                <a:gd name="connsiteX2" fmla="*/ 1828800 w 1828800"/>
                <a:gd name="connsiteY2" fmla="*/ 457200 h 914401"/>
                <a:gd name="connsiteX3" fmla="*/ 1729885 w 1828800"/>
                <a:gd name="connsiteY3" fmla="*/ 914401 h 914401"/>
                <a:gd name="connsiteX4" fmla="*/ 0 w 1828800"/>
                <a:gd name="connsiteY4" fmla="*/ 914400 h 914401"/>
                <a:gd name="connsiteX5" fmla="*/ 98914 w 1828800"/>
                <a:gd name="connsiteY5" fmla="*/ 457201 h 914401"/>
                <a:gd name="connsiteX0" fmla="*/ 0 w 1828800"/>
                <a:gd name="connsiteY0" fmla="*/ 0 h 914401"/>
                <a:gd name="connsiteX1" fmla="*/ 1729885 w 1828800"/>
                <a:gd name="connsiteY1" fmla="*/ 0 h 914401"/>
                <a:gd name="connsiteX2" fmla="*/ 1828800 w 1828800"/>
                <a:gd name="connsiteY2" fmla="*/ 457200 h 914401"/>
                <a:gd name="connsiteX3" fmla="*/ 1729885 w 1828800"/>
                <a:gd name="connsiteY3" fmla="*/ 914401 h 914401"/>
                <a:gd name="connsiteX4" fmla="*/ 0 w 1828800"/>
                <a:gd name="connsiteY4" fmla="*/ 914400 h 914401"/>
                <a:gd name="connsiteX5" fmla="*/ 98914 w 1828800"/>
                <a:gd name="connsiteY5" fmla="*/ 457201 h 914401"/>
                <a:gd name="connsiteX0" fmla="*/ 0 w 1828800"/>
                <a:gd name="connsiteY0" fmla="*/ 0 h 914401"/>
                <a:gd name="connsiteX1" fmla="*/ 1729885 w 1828800"/>
                <a:gd name="connsiteY1" fmla="*/ 0 h 914401"/>
                <a:gd name="connsiteX2" fmla="*/ 1828800 w 1828800"/>
                <a:gd name="connsiteY2" fmla="*/ 457200 h 914401"/>
                <a:gd name="connsiteX3" fmla="*/ 1729885 w 1828800"/>
                <a:gd name="connsiteY3" fmla="*/ 914401 h 914401"/>
                <a:gd name="connsiteX4" fmla="*/ 0 w 1828800"/>
                <a:gd name="connsiteY4" fmla="*/ 914400 h 914401"/>
                <a:gd name="connsiteX5" fmla="*/ 98914 w 1828800"/>
                <a:gd name="connsiteY5" fmla="*/ 457201 h 914401"/>
                <a:gd name="connsiteX0" fmla="*/ 0 w 1828800"/>
                <a:gd name="connsiteY0" fmla="*/ 0 h 914401"/>
                <a:gd name="connsiteX1" fmla="*/ 1729885 w 1828800"/>
                <a:gd name="connsiteY1" fmla="*/ 0 h 914401"/>
                <a:gd name="connsiteX2" fmla="*/ 1828800 w 1828800"/>
                <a:gd name="connsiteY2" fmla="*/ 457200 h 914401"/>
                <a:gd name="connsiteX3" fmla="*/ 1729885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0498 w 1828800"/>
                <a:gd name="connsiteY1" fmla="*/ 0 h 914401"/>
                <a:gd name="connsiteX2" fmla="*/ 1828800 w 1828800"/>
                <a:gd name="connsiteY2" fmla="*/ 457200 h 914401"/>
                <a:gd name="connsiteX3" fmla="*/ 1729885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0498 w 1828800"/>
                <a:gd name="connsiteY1" fmla="*/ 0 h 914401"/>
                <a:gd name="connsiteX2" fmla="*/ 1828800 w 1828800"/>
                <a:gd name="connsiteY2" fmla="*/ 457200 h 914401"/>
                <a:gd name="connsiteX3" fmla="*/ 1720498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0498 w 1828800"/>
                <a:gd name="connsiteY1" fmla="*/ 0 h 914401"/>
                <a:gd name="connsiteX2" fmla="*/ 1828800 w 1828800"/>
                <a:gd name="connsiteY2" fmla="*/ 457200 h 914401"/>
                <a:gd name="connsiteX3" fmla="*/ 1720498 w 1828800"/>
                <a:gd name="connsiteY3" fmla="*/ 914401 h 914401"/>
                <a:gd name="connsiteX4" fmla="*/ 0 w 1828800"/>
                <a:gd name="connsiteY4" fmla="*/ 914400 h 914401"/>
                <a:gd name="connsiteX5" fmla="*/ 108303 w 1828800"/>
                <a:gd name="connsiteY5" fmla="*/ 457201 h 914401"/>
                <a:gd name="connsiteX0" fmla="*/ 0 w 1828800"/>
                <a:gd name="connsiteY0" fmla="*/ 0 h 914401"/>
                <a:gd name="connsiteX1" fmla="*/ 1720498 w 1828800"/>
                <a:gd name="connsiteY1" fmla="*/ 0 h 914401"/>
                <a:gd name="connsiteX2" fmla="*/ 1828800 w 1828800"/>
                <a:gd name="connsiteY2" fmla="*/ 457200 h 914401"/>
                <a:gd name="connsiteX3" fmla="*/ 1720498 w 1828800"/>
                <a:gd name="connsiteY3" fmla="*/ 914401 h 914401"/>
                <a:gd name="connsiteX4" fmla="*/ 0 w 1828800"/>
                <a:gd name="connsiteY4" fmla="*/ 914400 h 914401"/>
                <a:gd name="connsiteX5" fmla="*/ 108303 w 1828800"/>
                <a:gd name="connsiteY5" fmla="*/ 457201 h 914401"/>
                <a:gd name="connsiteX0" fmla="*/ 0 w 1828800"/>
                <a:gd name="connsiteY0" fmla="*/ 0 h 914401"/>
                <a:gd name="connsiteX1" fmla="*/ 1720498 w 1828800"/>
                <a:gd name="connsiteY1" fmla="*/ 0 h 914401"/>
                <a:gd name="connsiteX2" fmla="*/ 1828800 w 1828800"/>
                <a:gd name="connsiteY2" fmla="*/ 457200 h 914401"/>
                <a:gd name="connsiteX3" fmla="*/ 1720498 w 1828800"/>
                <a:gd name="connsiteY3" fmla="*/ 914401 h 914401"/>
                <a:gd name="connsiteX4" fmla="*/ 0 w 1828800"/>
                <a:gd name="connsiteY4" fmla="*/ 914400 h 914401"/>
                <a:gd name="connsiteX5" fmla="*/ 108303 w 1828800"/>
                <a:gd name="connsiteY5" fmla="*/ 45720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20498" y="0"/>
                  </a:lnTo>
                  <a:lnTo>
                    <a:pt x="1828800" y="457200"/>
                  </a:lnTo>
                  <a:lnTo>
                    <a:pt x="1720498" y="914401"/>
                  </a:lnTo>
                  <a:lnTo>
                    <a:pt x="0" y="914400"/>
                  </a:lnTo>
                  <a:lnTo>
                    <a:pt x="108303" y="457201"/>
                  </a:lnTo>
                  <a:close/>
                </a:path>
              </a:pathLst>
            </a:custGeom>
            <a:solidFill>
              <a:schemeClr val="accent4"/>
            </a:solidFill>
            <a:ln w="28575">
              <a:solidFill>
                <a:schemeClr val="bg1"/>
              </a:solidFill>
              <a:round/>
              <a:headEnd/>
              <a:tailEnd/>
            </a:ln>
          </p:spPr>
          <p:txBody>
            <a:bodyPr wrap="none" rtlCol="0" anchor="ctr"/>
            <a:lstStyle/>
            <a:p>
              <a:pPr algn="ctr"/>
              <a:endParaRPr lang="en-US" sz="1400" b="1" dirty="0">
                <a:solidFill>
                  <a:schemeClr val="bg1"/>
                </a:solidFill>
                <a:latin typeface="+mn-lt"/>
              </a:endParaRPr>
            </a:p>
          </p:txBody>
        </p:sp>
        <p:sp>
          <p:nvSpPr>
            <p:cNvPr id="44" name="Rectangle 4"/>
            <p:cNvSpPr txBox="1"/>
            <p:nvPr>
              <p:custDataLst>
                <p:tags r:id="rId10"/>
              </p:custDataLst>
            </p:nvPr>
          </p:nvSpPr>
          <p:spPr>
            <a:xfrm>
              <a:off x="6710063" y="5770375"/>
              <a:ext cx="1817146" cy="18771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sz="1400" b="1" dirty="0" smtClean="0">
                  <a:solidFill>
                    <a:schemeClr val="bg1"/>
                  </a:solidFill>
                </a:rPr>
                <a:t>Rest of 2015</a:t>
              </a:r>
              <a:endParaRPr lang="en-US" sz="1400" b="1" dirty="0">
                <a:solidFill>
                  <a:schemeClr val="bg1"/>
                </a:solidFill>
              </a:endParaRPr>
            </a:p>
          </p:txBody>
        </p:sp>
      </p:grpSp>
      <p:sp>
        <p:nvSpPr>
          <p:cNvPr id="6" name="Arc 6"/>
          <p:cNvSpPr>
            <a:spLocks/>
          </p:cNvSpPr>
          <p:nvPr/>
        </p:nvSpPr>
        <p:spPr bwMode="auto">
          <a:xfrm>
            <a:off x="6328942" y="1371011"/>
            <a:ext cx="2325828" cy="1407607"/>
          </a:xfrm>
          <a:custGeom>
            <a:avLst/>
            <a:gdLst>
              <a:gd name="T0" fmla="*/ 0 w 21286"/>
              <a:gd name="T1" fmla="*/ 2147483647 h 21600"/>
              <a:gd name="T2" fmla="*/ 2147483647 w 21286"/>
              <a:gd name="T3" fmla="*/ 2147483647 h 21600"/>
              <a:gd name="T4" fmla="*/ 2147483647 w 21286"/>
              <a:gd name="T5" fmla="*/ 2147483647 h 21600"/>
              <a:gd name="T6" fmla="*/ 0 60000 65536"/>
              <a:gd name="T7" fmla="*/ 0 60000 65536"/>
              <a:gd name="T8" fmla="*/ 0 60000 65536"/>
              <a:gd name="T9" fmla="*/ 0 w 21286"/>
              <a:gd name="T10" fmla="*/ 0 h 21600"/>
              <a:gd name="T11" fmla="*/ 21286 w 21286"/>
              <a:gd name="T12" fmla="*/ 21600 h 21600"/>
            </a:gdLst>
            <a:ahLst/>
            <a:cxnLst>
              <a:cxn ang="T6">
                <a:pos x="T0" y="T1"/>
              </a:cxn>
              <a:cxn ang="T7">
                <a:pos x="T2" y="T3"/>
              </a:cxn>
              <a:cxn ang="T8">
                <a:pos x="T4" y="T5"/>
              </a:cxn>
            </a:cxnLst>
            <a:rect l="T9" t="T10" r="T11" b="T12"/>
            <a:pathLst>
              <a:path w="21286" h="21600" fill="none" extrusionOk="0">
                <a:moveTo>
                  <a:pt x="0" y="12792"/>
                </a:moveTo>
                <a:cubicBezTo>
                  <a:pt x="3475" y="5010"/>
                  <a:pt x="11200" y="-1"/>
                  <a:pt x="19723" y="0"/>
                </a:cubicBezTo>
                <a:cubicBezTo>
                  <a:pt x="20244" y="0"/>
                  <a:pt x="20765" y="18"/>
                  <a:pt x="21286" y="56"/>
                </a:cubicBezTo>
              </a:path>
              <a:path w="21286" h="21600" stroke="0" extrusionOk="0">
                <a:moveTo>
                  <a:pt x="0" y="12792"/>
                </a:moveTo>
                <a:cubicBezTo>
                  <a:pt x="3475" y="5010"/>
                  <a:pt x="11200" y="-1"/>
                  <a:pt x="19723" y="0"/>
                </a:cubicBezTo>
                <a:cubicBezTo>
                  <a:pt x="20244" y="0"/>
                  <a:pt x="20765" y="18"/>
                  <a:pt x="21286" y="56"/>
                </a:cubicBezTo>
                <a:lnTo>
                  <a:pt x="19723" y="21600"/>
                </a:lnTo>
                <a:lnTo>
                  <a:pt x="0" y="12792"/>
                </a:lnTo>
                <a:close/>
              </a:path>
            </a:pathLst>
          </a:custGeom>
          <a:noFill/>
          <a:ln w="28575">
            <a:solidFill>
              <a:schemeClr val="accent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sz="1400" dirty="0">
              <a:latin typeface="+mn-lt"/>
            </a:endParaRPr>
          </a:p>
        </p:txBody>
      </p:sp>
      <p:sp>
        <p:nvSpPr>
          <p:cNvPr id="9" name="Arc 5"/>
          <p:cNvSpPr>
            <a:spLocks/>
          </p:cNvSpPr>
          <p:nvPr/>
        </p:nvSpPr>
        <p:spPr bwMode="auto">
          <a:xfrm>
            <a:off x="4290068" y="2205377"/>
            <a:ext cx="2325828" cy="1407607"/>
          </a:xfrm>
          <a:custGeom>
            <a:avLst/>
            <a:gdLst>
              <a:gd name="T0" fmla="*/ 0 w 21145"/>
              <a:gd name="T1" fmla="*/ 2147483647 h 21600"/>
              <a:gd name="T2" fmla="*/ 2147483647 w 21145"/>
              <a:gd name="T3" fmla="*/ 2147483647 h 21600"/>
              <a:gd name="T4" fmla="*/ 2147483647 w 21145"/>
              <a:gd name="T5" fmla="*/ 2147483647 h 21600"/>
              <a:gd name="T6" fmla="*/ 0 60000 65536"/>
              <a:gd name="T7" fmla="*/ 0 60000 65536"/>
              <a:gd name="T8" fmla="*/ 0 60000 65536"/>
              <a:gd name="T9" fmla="*/ 0 w 21145"/>
              <a:gd name="T10" fmla="*/ 0 h 21600"/>
              <a:gd name="T11" fmla="*/ 21145 w 21145"/>
              <a:gd name="T12" fmla="*/ 21600 h 21600"/>
            </a:gdLst>
            <a:ahLst/>
            <a:cxnLst>
              <a:cxn ang="T6">
                <a:pos x="T0" y="T1"/>
              </a:cxn>
              <a:cxn ang="T7">
                <a:pos x="T2" y="T3"/>
              </a:cxn>
              <a:cxn ang="T8">
                <a:pos x="T4" y="T5"/>
              </a:cxn>
            </a:cxnLst>
            <a:rect l="T9" t="T10" r="T11" b="T12"/>
            <a:pathLst>
              <a:path w="21145" h="21600" fill="none" extrusionOk="0">
                <a:moveTo>
                  <a:pt x="0" y="12483"/>
                </a:moveTo>
                <a:cubicBezTo>
                  <a:pt x="3545" y="4868"/>
                  <a:pt x="11182" y="-1"/>
                  <a:pt x="19582" y="0"/>
                </a:cubicBezTo>
                <a:cubicBezTo>
                  <a:pt x="20103" y="0"/>
                  <a:pt x="20624" y="18"/>
                  <a:pt x="21145" y="56"/>
                </a:cubicBezTo>
              </a:path>
              <a:path w="21145" h="21600" stroke="0" extrusionOk="0">
                <a:moveTo>
                  <a:pt x="0" y="12483"/>
                </a:moveTo>
                <a:cubicBezTo>
                  <a:pt x="3545" y="4868"/>
                  <a:pt x="11182" y="-1"/>
                  <a:pt x="19582" y="0"/>
                </a:cubicBezTo>
                <a:cubicBezTo>
                  <a:pt x="20103" y="0"/>
                  <a:pt x="20624" y="18"/>
                  <a:pt x="21145" y="56"/>
                </a:cubicBezTo>
                <a:lnTo>
                  <a:pt x="19582" y="21600"/>
                </a:lnTo>
                <a:lnTo>
                  <a:pt x="0" y="12483"/>
                </a:lnTo>
                <a:close/>
              </a:path>
            </a:pathLst>
          </a:custGeom>
          <a:noFill/>
          <a:ln w="28575">
            <a:solidFill>
              <a:schemeClr val="accent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sz="1400" dirty="0">
              <a:latin typeface="+mn-lt"/>
            </a:endParaRPr>
          </a:p>
        </p:txBody>
      </p:sp>
      <p:sp>
        <p:nvSpPr>
          <p:cNvPr id="13" name="Arc 4"/>
          <p:cNvSpPr>
            <a:spLocks/>
          </p:cNvSpPr>
          <p:nvPr/>
        </p:nvSpPr>
        <p:spPr bwMode="auto">
          <a:xfrm>
            <a:off x="2251193" y="3016567"/>
            <a:ext cx="2325828" cy="1407607"/>
          </a:xfrm>
          <a:custGeom>
            <a:avLst/>
            <a:gdLst>
              <a:gd name="T0" fmla="*/ 0 w 20829"/>
              <a:gd name="T1" fmla="*/ 2147483647 h 21600"/>
              <a:gd name="T2" fmla="*/ 2147483647 w 20829"/>
              <a:gd name="T3" fmla="*/ 2147483647 h 21600"/>
              <a:gd name="T4" fmla="*/ 2147483647 w 20829"/>
              <a:gd name="T5" fmla="*/ 2147483647 h 21600"/>
              <a:gd name="T6" fmla="*/ 0 60000 65536"/>
              <a:gd name="T7" fmla="*/ 0 60000 65536"/>
              <a:gd name="T8" fmla="*/ 0 60000 65536"/>
              <a:gd name="T9" fmla="*/ 0 w 20829"/>
              <a:gd name="T10" fmla="*/ 0 h 21600"/>
              <a:gd name="T11" fmla="*/ 20829 w 20829"/>
              <a:gd name="T12" fmla="*/ 21600 h 21600"/>
            </a:gdLst>
            <a:ahLst/>
            <a:cxnLst>
              <a:cxn ang="T6">
                <a:pos x="T0" y="T1"/>
              </a:cxn>
              <a:cxn ang="T7">
                <a:pos x="T2" y="T3"/>
              </a:cxn>
              <a:cxn ang="T8">
                <a:pos x="T4" y="T5"/>
              </a:cxn>
            </a:cxnLst>
            <a:rect l="T9" t="T10" r="T11" b="T12"/>
            <a:pathLst>
              <a:path w="20829" h="21600" fill="none" extrusionOk="0">
                <a:moveTo>
                  <a:pt x="-1" y="11833"/>
                </a:moveTo>
                <a:cubicBezTo>
                  <a:pt x="3679" y="4574"/>
                  <a:pt x="11127" y="-1"/>
                  <a:pt x="19266" y="0"/>
                </a:cubicBezTo>
                <a:cubicBezTo>
                  <a:pt x="19787" y="0"/>
                  <a:pt x="20308" y="18"/>
                  <a:pt x="20829" y="56"/>
                </a:cubicBezTo>
              </a:path>
              <a:path w="20829" h="21600" stroke="0" extrusionOk="0">
                <a:moveTo>
                  <a:pt x="-1" y="11833"/>
                </a:moveTo>
                <a:cubicBezTo>
                  <a:pt x="3679" y="4574"/>
                  <a:pt x="11127" y="-1"/>
                  <a:pt x="19266" y="0"/>
                </a:cubicBezTo>
                <a:cubicBezTo>
                  <a:pt x="19787" y="0"/>
                  <a:pt x="20308" y="18"/>
                  <a:pt x="20829" y="56"/>
                </a:cubicBezTo>
                <a:lnTo>
                  <a:pt x="19266" y="21600"/>
                </a:lnTo>
                <a:lnTo>
                  <a:pt x="-1" y="11833"/>
                </a:lnTo>
                <a:close/>
              </a:path>
            </a:pathLst>
          </a:custGeom>
          <a:no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sz="1400" dirty="0">
              <a:latin typeface="+mn-lt"/>
            </a:endParaRPr>
          </a:p>
        </p:txBody>
      </p:sp>
      <p:sp>
        <p:nvSpPr>
          <p:cNvPr id="26" name="Arc 4"/>
          <p:cNvSpPr>
            <a:spLocks/>
          </p:cNvSpPr>
          <p:nvPr/>
        </p:nvSpPr>
        <p:spPr bwMode="auto">
          <a:xfrm>
            <a:off x="206052" y="3803732"/>
            <a:ext cx="2325827" cy="1407607"/>
          </a:xfrm>
          <a:custGeom>
            <a:avLst/>
            <a:gdLst>
              <a:gd name="T0" fmla="*/ 0 w 20829"/>
              <a:gd name="T1" fmla="*/ 2147483647 h 21600"/>
              <a:gd name="T2" fmla="*/ 2147483647 w 20829"/>
              <a:gd name="T3" fmla="*/ 2147483647 h 21600"/>
              <a:gd name="T4" fmla="*/ 2147483647 w 20829"/>
              <a:gd name="T5" fmla="*/ 2147483647 h 21600"/>
              <a:gd name="T6" fmla="*/ 0 60000 65536"/>
              <a:gd name="T7" fmla="*/ 0 60000 65536"/>
              <a:gd name="T8" fmla="*/ 0 60000 65536"/>
              <a:gd name="T9" fmla="*/ 0 w 20829"/>
              <a:gd name="T10" fmla="*/ 0 h 21600"/>
              <a:gd name="T11" fmla="*/ 20829 w 20829"/>
              <a:gd name="T12" fmla="*/ 21600 h 21600"/>
            </a:gdLst>
            <a:ahLst/>
            <a:cxnLst>
              <a:cxn ang="T6">
                <a:pos x="T0" y="T1"/>
              </a:cxn>
              <a:cxn ang="T7">
                <a:pos x="T2" y="T3"/>
              </a:cxn>
              <a:cxn ang="T8">
                <a:pos x="T4" y="T5"/>
              </a:cxn>
            </a:cxnLst>
            <a:rect l="T9" t="T10" r="T11" b="T12"/>
            <a:pathLst>
              <a:path w="20829" h="21600" fill="none" extrusionOk="0">
                <a:moveTo>
                  <a:pt x="-1" y="11833"/>
                </a:moveTo>
                <a:cubicBezTo>
                  <a:pt x="3679" y="4574"/>
                  <a:pt x="11127" y="-1"/>
                  <a:pt x="19266" y="0"/>
                </a:cubicBezTo>
                <a:cubicBezTo>
                  <a:pt x="19787" y="0"/>
                  <a:pt x="20308" y="18"/>
                  <a:pt x="20829" y="56"/>
                </a:cubicBezTo>
              </a:path>
              <a:path w="20829" h="21600" stroke="0" extrusionOk="0">
                <a:moveTo>
                  <a:pt x="-1" y="11833"/>
                </a:moveTo>
                <a:cubicBezTo>
                  <a:pt x="3679" y="4574"/>
                  <a:pt x="11127" y="-1"/>
                  <a:pt x="19266" y="0"/>
                </a:cubicBezTo>
                <a:cubicBezTo>
                  <a:pt x="19787" y="0"/>
                  <a:pt x="20308" y="18"/>
                  <a:pt x="20829" y="56"/>
                </a:cubicBezTo>
                <a:lnTo>
                  <a:pt x="19266" y="21600"/>
                </a:lnTo>
                <a:lnTo>
                  <a:pt x="-1" y="11833"/>
                </a:lnTo>
                <a:close/>
              </a:path>
            </a:pathLst>
          </a:custGeom>
          <a:no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sz="1400" dirty="0">
              <a:latin typeface="+mn-lt"/>
            </a:endParaRPr>
          </a:p>
        </p:txBody>
      </p:sp>
      <p:sp>
        <p:nvSpPr>
          <p:cNvPr id="10" name="Rectangle 15"/>
          <p:cNvSpPr txBox="1"/>
          <p:nvPr/>
        </p:nvSpPr>
        <p:spPr>
          <a:xfrm>
            <a:off x="4622114" y="1662613"/>
            <a:ext cx="1916005"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tx2"/>
                </a:solidFill>
              </a:rPr>
              <a:t>Build foundation for implementation</a:t>
            </a:r>
            <a:endParaRPr lang="en-US" sz="1400" b="1" dirty="0">
              <a:solidFill>
                <a:schemeClr val="tx2"/>
              </a:solidFill>
            </a:endParaRPr>
          </a:p>
        </p:txBody>
      </p:sp>
      <p:sp>
        <p:nvSpPr>
          <p:cNvPr id="19" name="Rectangle 19"/>
          <p:cNvSpPr txBox="1"/>
          <p:nvPr/>
        </p:nvSpPr>
        <p:spPr>
          <a:xfrm>
            <a:off x="2456105" y="2736171"/>
            <a:ext cx="1916005"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a:solidFill>
                  <a:schemeClr val="tx2"/>
                </a:solidFill>
              </a:rPr>
              <a:t>Project Diagnostics</a:t>
            </a:r>
          </a:p>
        </p:txBody>
      </p:sp>
      <p:sp>
        <p:nvSpPr>
          <p:cNvPr id="24" name="Rectangle 28"/>
          <p:cNvSpPr txBox="1">
            <a:spLocks/>
          </p:cNvSpPr>
          <p:nvPr/>
        </p:nvSpPr>
        <p:spPr>
          <a:xfrm>
            <a:off x="349528" y="3527662"/>
            <a:ext cx="2038875"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a:solidFill>
                  <a:schemeClr val="tx2"/>
                </a:solidFill>
              </a:rPr>
              <a:t>Problem Definition</a:t>
            </a:r>
          </a:p>
        </p:txBody>
      </p:sp>
      <p:sp>
        <p:nvSpPr>
          <p:cNvPr id="37" name="Rectangle 37"/>
          <p:cNvSpPr txBox="1"/>
          <p:nvPr/>
        </p:nvSpPr>
        <p:spPr>
          <a:xfrm>
            <a:off x="6619114" y="946381"/>
            <a:ext cx="2205005"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tx2"/>
                </a:solidFill>
              </a:rPr>
              <a:t>Implement transformation across districts</a:t>
            </a:r>
            <a:endParaRPr lang="en-US" sz="1400" b="1" dirty="0">
              <a:solidFill>
                <a:schemeClr val="tx2"/>
              </a:solidFill>
            </a:endParaRPr>
          </a:p>
        </p:txBody>
      </p:sp>
      <p:sp>
        <p:nvSpPr>
          <p:cNvPr id="48" name="Rectangle 48"/>
          <p:cNvSpPr txBox="1">
            <a:spLocks/>
          </p:cNvSpPr>
          <p:nvPr/>
        </p:nvSpPr>
        <p:spPr>
          <a:xfrm>
            <a:off x="549102" y="4558517"/>
            <a:ext cx="2038875"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sz="1400" dirty="0"/>
              <a:t>Identify </a:t>
            </a:r>
            <a:r>
              <a:rPr lang="en-US" sz="1400" dirty="0" smtClean="0"/>
              <a:t>whether federal </a:t>
            </a:r>
            <a:r>
              <a:rPr lang="en-US" sz="1400" dirty="0"/>
              <a:t>requirements have an impact </a:t>
            </a:r>
            <a:r>
              <a:rPr lang="en-US" sz="1400" dirty="0" smtClean="0"/>
              <a:t>on </a:t>
            </a:r>
            <a:r>
              <a:rPr lang="en-US" sz="1400" dirty="0"/>
              <a:t>project cost and duration</a:t>
            </a:r>
          </a:p>
        </p:txBody>
      </p:sp>
      <p:sp>
        <p:nvSpPr>
          <p:cNvPr id="52" name="Rectangle 52"/>
          <p:cNvSpPr txBox="1"/>
          <p:nvPr/>
        </p:nvSpPr>
        <p:spPr>
          <a:xfrm>
            <a:off x="2594244" y="3873695"/>
            <a:ext cx="2038875"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sz="1400" dirty="0"/>
              <a:t>Assess </a:t>
            </a:r>
            <a:r>
              <a:rPr lang="en-US" sz="1400" dirty="0" smtClean="0"/>
              <a:t>opportunity</a:t>
            </a:r>
          </a:p>
          <a:p>
            <a:pPr lvl="1"/>
            <a:r>
              <a:rPr lang="en-US" sz="1400" dirty="0"/>
              <a:t>D</a:t>
            </a:r>
            <a:r>
              <a:rPr lang="en-US" sz="1400" dirty="0" smtClean="0"/>
              <a:t>esign </a:t>
            </a:r>
            <a:r>
              <a:rPr lang="en-US" sz="1400" dirty="0"/>
              <a:t>blueprint for change</a:t>
            </a:r>
          </a:p>
        </p:txBody>
      </p:sp>
      <p:sp>
        <p:nvSpPr>
          <p:cNvPr id="56" name="Rectangle 56"/>
          <p:cNvSpPr txBox="1"/>
          <p:nvPr/>
        </p:nvSpPr>
        <p:spPr>
          <a:xfrm>
            <a:off x="4566522" y="3086113"/>
            <a:ext cx="1895397" cy="17235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sz="1400" dirty="0" smtClean="0"/>
              <a:t>Define lean project planning process and create tools necessary for implementation</a:t>
            </a:r>
          </a:p>
          <a:p>
            <a:pPr lvl="1"/>
            <a:r>
              <a:rPr lang="en-US" sz="1400" dirty="0" smtClean="0"/>
              <a:t>Build management structure to support transformation</a:t>
            </a:r>
          </a:p>
        </p:txBody>
      </p:sp>
      <p:sp>
        <p:nvSpPr>
          <p:cNvPr id="60" name="Rectangle 60"/>
          <p:cNvSpPr txBox="1"/>
          <p:nvPr/>
        </p:nvSpPr>
        <p:spPr>
          <a:xfrm>
            <a:off x="6674422" y="2259595"/>
            <a:ext cx="2073497" cy="17235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sz="1400" dirty="0" smtClean="0"/>
              <a:t>Support implementation of improved process across districts</a:t>
            </a:r>
          </a:p>
          <a:p>
            <a:pPr lvl="1"/>
            <a:r>
              <a:rPr lang="en-US" sz="1400" dirty="0" smtClean="0"/>
              <a:t>Build capabilities across districts</a:t>
            </a:r>
          </a:p>
          <a:p>
            <a:pPr lvl="1"/>
            <a:r>
              <a:rPr lang="en-US" sz="1400" dirty="0" smtClean="0"/>
              <a:t>Continue to manage process and monitor performance centrally</a:t>
            </a:r>
            <a:endParaRPr lang="en-US" sz="1400" dirty="0"/>
          </a:p>
        </p:txBody>
      </p:sp>
      <p:grpSp>
        <p:nvGrpSpPr>
          <p:cNvPr id="6157" name="Group 6156"/>
          <p:cNvGrpSpPr/>
          <p:nvPr>
            <p:custDataLst>
              <p:tags r:id="rId6"/>
            </p:custDataLst>
          </p:nvPr>
        </p:nvGrpSpPr>
        <p:grpSpPr>
          <a:xfrm>
            <a:off x="334421" y="5449929"/>
            <a:ext cx="2199861" cy="697123"/>
            <a:chOff x="299290" y="5515671"/>
            <a:chExt cx="2199861" cy="697123"/>
          </a:xfrm>
        </p:grpSpPr>
        <p:sp>
          <p:nvSpPr>
            <p:cNvPr id="78" name="Freeform 77"/>
            <p:cNvSpPr/>
            <p:nvPr>
              <p:custDataLst>
                <p:tags r:id="rId7"/>
              </p:custDataLst>
            </p:nvPr>
          </p:nvSpPr>
          <p:spPr bwMode="auto">
            <a:xfrm>
              <a:off x="299290" y="5515671"/>
              <a:ext cx="2199861" cy="697123"/>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4940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49400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4940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20808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20808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561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239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239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11678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12020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12020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104316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 name="connsiteX0" fmla="*/ 0 w 1828800"/>
                <a:gd name="connsiteY0" fmla="*/ 0 h 914401"/>
                <a:gd name="connsiteX1" fmla="*/ 1724484 w 1828800"/>
                <a:gd name="connsiteY1" fmla="*/ 0 h 914401"/>
                <a:gd name="connsiteX2" fmla="*/ 1828800 w 1828800"/>
                <a:gd name="connsiteY2" fmla="*/ 457200 h 914401"/>
                <a:gd name="connsiteX3" fmla="*/ 1724484 w 1828800"/>
                <a:gd name="connsiteY3" fmla="*/ 914401 h 914401"/>
                <a:gd name="connsiteX4" fmla="*/ 0 w 1828800"/>
                <a:gd name="connsiteY4" fmla="*/ 914400 h 914401"/>
                <a:gd name="connsiteX5" fmla="*/ 0 w 1828800"/>
                <a:gd name="connsiteY5" fmla="*/ 45720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24484" y="0"/>
                  </a:lnTo>
                  <a:lnTo>
                    <a:pt x="1828800" y="457200"/>
                  </a:lnTo>
                  <a:lnTo>
                    <a:pt x="1724484" y="914401"/>
                  </a:lnTo>
                  <a:lnTo>
                    <a:pt x="0" y="914400"/>
                  </a:lnTo>
                  <a:lnTo>
                    <a:pt x="0" y="457201"/>
                  </a:lnTo>
                  <a:close/>
                </a:path>
              </a:pathLst>
            </a:custGeom>
            <a:solidFill>
              <a:schemeClr val="accent1"/>
            </a:solidFill>
            <a:ln w="28575">
              <a:solidFill>
                <a:schemeClr val="bg1"/>
              </a:solidFill>
              <a:round/>
              <a:headEnd/>
              <a:tailEnd/>
            </a:ln>
          </p:spPr>
          <p:txBody>
            <a:bodyPr wrap="none" rtlCol="0" anchor="ctr"/>
            <a:lstStyle/>
            <a:p>
              <a:pPr algn="ctr"/>
              <a:endParaRPr lang="en-US" sz="1400" b="1" dirty="0">
                <a:latin typeface="+mn-lt"/>
              </a:endParaRPr>
            </a:p>
          </p:txBody>
        </p:sp>
        <p:sp>
          <p:nvSpPr>
            <p:cNvPr id="79" name="Rectangle 4"/>
            <p:cNvSpPr txBox="1"/>
            <p:nvPr>
              <p:custDataLst>
                <p:tags r:id="rId8"/>
              </p:custDataLst>
            </p:nvPr>
          </p:nvSpPr>
          <p:spPr>
            <a:xfrm>
              <a:off x="350090" y="5770375"/>
              <a:ext cx="2023579" cy="18771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sz="1400" b="1" dirty="0" smtClean="0">
                  <a:solidFill>
                    <a:schemeClr val="tx2"/>
                  </a:solidFill>
                </a:rPr>
                <a:t>Summer 2014</a:t>
              </a:r>
              <a:endParaRPr lang="en-US" sz="1400" b="1" dirty="0">
                <a:solidFill>
                  <a:schemeClr val="tx2"/>
                </a:solidFill>
              </a:endParaRPr>
            </a:p>
          </p:txBody>
        </p:sp>
      </p:grpSp>
    </p:spTree>
    <p:extLst>
      <p:ext uri="{BB962C8B-B14F-4D97-AF65-F5344CB8AC3E}">
        <p14:creationId xmlns:p14="http://schemas.microsoft.com/office/powerpoint/2010/main" val="395360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ext uri="{D42A27DB-BD31-4B8C-83A1-F6EECF244321}">
                <p14:modId xmlns:p14="http://schemas.microsoft.com/office/powerpoint/2010/main" val="21200763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3737" name="think-cell Slide" r:id="rId39" imgW="360" imgH="360" progId="">
                  <p:embed/>
                </p:oleObj>
              </mc:Choice>
              <mc:Fallback>
                <p:oleObj name="think-cell Slide" r:id="rId39" imgW="360" imgH="360" progId="">
                  <p:embed/>
                  <p:pic>
                    <p:nvPicPr>
                      <p:cNvPr id="0" name="Picture 3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dirty="0" smtClean="0">
              <a:solidFill>
                <a:schemeClr val="tx1"/>
              </a:solidFill>
              <a:latin typeface="Arial" panose="020B0604020202020204" pitchFamily="34" charset="0"/>
              <a:ea typeface="ＭＳ Ｐゴシック" panose="020B0600070205080204" pitchFamily="34" charset="-128"/>
              <a:sym typeface="Arial" panose="020B0604020202020204" pitchFamily="34" charset="0"/>
            </a:endParaRPr>
          </a:p>
        </p:txBody>
      </p:sp>
      <p:sp>
        <p:nvSpPr>
          <p:cNvPr id="125" name="Rectangle 124"/>
          <p:cNvSpPr/>
          <p:nvPr/>
        </p:nvSpPr>
        <p:spPr>
          <a:xfrm>
            <a:off x="4654375" y="758825"/>
            <a:ext cx="4083226" cy="5519102"/>
          </a:xfrm>
          <a:prstGeom prst="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chemeClr val="tx1"/>
              </a:solidFill>
            </a:endParaRPr>
          </a:p>
        </p:txBody>
      </p:sp>
      <p:sp>
        <p:nvSpPr>
          <p:cNvPr id="2" name="Title 1"/>
          <p:cNvSpPr>
            <a:spLocks noGrp="1"/>
          </p:cNvSpPr>
          <p:nvPr>
            <p:ph type="title" idx="4294967295"/>
          </p:nvPr>
        </p:nvSpPr>
        <p:spPr>
          <a:xfrm>
            <a:off x="119062" y="96838"/>
            <a:ext cx="8842376" cy="584775"/>
          </a:xfrm>
        </p:spPr>
        <p:txBody>
          <a:bodyPr wrap="square">
            <a:spAutoFit/>
          </a:bodyPr>
          <a:lstStyle/>
          <a:p>
            <a:r>
              <a:rPr lang="en-US" dirty="0" smtClean="0"/>
              <a:t>We have applied the new process to an initial set of ten projects and have already found 57% </a:t>
            </a:r>
            <a:r>
              <a:rPr lang="en-US" dirty="0"/>
              <a:t>time </a:t>
            </a:r>
            <a:r>
              <a:rPr lang="en-US" dirty="0" smtClean="0"/>
              <a:t>savings, </a:t>
            </a:r>
            <a:r>
              <a:rPr lang="en-US" dirty="0"/>
              <a:t>across all project types</a:t>
            </a:r>
          </a:p>
        </p:txBody>
      </p:sp>
      <p:sp>
        <p:nvSpPr>
          <p:cNvPr id="5" name="McK 5. Source"/>
          <p:cNvSpPr>
            <a:spLocks noChangeArrowheads="1"/>
          </p:cNvSpPr>
          <p:nvPr/>
        </p:nvSpPr>
        <p:spPr bwMode="auto">
          <a:xfrm>
            <a:off x="119062" y="6467514"/>
            <a:ext cx="6805170"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69900" indent="-469900" defTabSz="895350">
              <a:tabLst>
                <a:tab pos="469900" algn="l"/>
              </a:tabLst>
            </a:pPr>
            <a:r>
              <a:rPr lang="en-US" sz="1000" baseline="0" noProof="0" dirty="0" smtClean="0">
                <a:solidFill>
                  <a:schemeClr val="bg1"/>
                </a:solidFill>
                <a:latin typeface="+mn-lt"/>
              </a:rPr>
              <a:t>Source: Source</a:t>
            </a:r>
          </a:p>
        </p:txBody>
      </p:sp>
      <p:sp>
        <p:nvSpPr>
          <p:cNvPr id="8" name="Rectangle 7"/>
          <p:cNvSpPr/>
          <p:nvPr/>
        </p:nvSpPr>
        <p:spPr>
          <a:xfrm>
            <a:off x="132998" y="989013"/>
            <a:ext cx="3956542" cy="5116143"/>
          </a:xfrm>
          <a:prstGeom prst="rect">
            <a:avLst/>
          </a:prstGeom>
          <a:solidFill>
            <a:schemeClr val="bg1"/>
          </a:solid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chemeClr val="tx1"/>
              </a:solidFill>
            </a:endParaRPr>
          </a:p>
        </p:txBody>
      </p:sp>
      <p:grpSp>
        <p:nvGrpSpPr>
          <p:cNvPr id="9" name="Group 12"/>
          <p:cNvGrpSpPr>
            <a:grpSpLocks/>
          </p:cNvGrpSpPr>
          <p:nvPr/>
        </p:nvGrpSpPr>
        <p:grpSpPr bwMode="auto">
          <a:xfrm>
            <a:off x="209871" y="1182688"/>
            <a:ext cx="3752529" cy="511176"/>
            <a:chOff x="7011" y="744"/>
            <a:chExt cx="2686" cy="322"/>
          </a:xfrm>
        </p:grpSpPr>
        <p:cxnSp>
          <p:nvCxnSpPr>
            <p:cNvPr id="10" name="AutoShape 249"/>
            <p:cNvCxnSpPr>
              <a:cxnSpLocks noChangeShapeType="1"/>
              <a:stCxn id="11" idx="4"/>
              <a:endCxn id="11" idx="6"/>
            </p:cNvCxnSpPr>
            <p:nvPr/>
          </p:nvCxnSpPr>
          <p:spPr bwMode="auto">
            <a:xfrm>
              <a:off x="7011" y="1066"/>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AutoShape 250"/>
            <p:cNvSpPr>
              <a:spLocks noChangeArrowheads="1"/>
            </p:cNvSpPr>
            <p:nvPr/>
          </p:nvSpPr>
          <p:spPr bwMode="auto">
            <a:xfrm>
              <a:off x="7011" y="744"/>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smtClean="0">
                  <a:solidFill>
                    <a:schemeClr val="accent3"/>
                  </a:solidFill>
                  <a:latin typeface="+mn-lt"/>
                </a:rPr>
                <a:t>Time savings from District workshops</a:t>
              </a:r>
            </a:p>
            <a:p>
              <a:r>
                <a:rPr lang="en-US" baseline="0" noProof="0" dirty="0" smtClean="0">
                  <a:solidFill>
                    <a:schemeClr val="accent3"/>
                  </a:solidFill>
                  <a:latin typeface="+mn-lt"/>
                </a:rPr>
                <a:t>Procurement to Production duration</a:t>
              </a:r>
              <a:endParaRPr lang="en-US" baseline="0" noProof="0" dirty="0">
                <a:solidFill>
                  <a:schemeClr val="accent3"/>
                </a:solidFill>
                <a:latin typeface="+mn-lt"/>
              </a:endParaRPr>
            </a:p>
          </p:txBody>
        </p:sp>
      </p:grpSp>
      <p:graphicFrame>
        <p:nvGraphicFramePr>
          <p:cNvPr id="12" name="Object 11"/>
          <p:cNvGraphicFramePr>
            <a:graphicFrameLocks/>
          </p:cNvGraphicFramePr>
          <p:nvPr>
            <p:custDataLst>
              <p:tags r:id="rId4"/>
            </p:custDataLst>
            <p:extLst>
              <p:ext uri="{D42A27DB-BD31-4B8C-83A1-F6EECF244321}">
                <p14:modId xmlns:p14="http://schemas.microsoft.com/office/powerpoint/2010/main" val="2033910032"/>
              </p:ext>
            </p:extLst>
          </p:nvPr>
        </p:nvGraphicFramePr>
        <p:xfrm>
          <a:off x="228600" y="2514600"/>
          <a:ext cx="3495829" cy="2943225"/>
        </p:xfrm>
        <a:graphic>
          <a:graphicData uri="http://schemas.openxmlformats.org/presentationml/2006/ole">
            <mc:AlternateContent xmlns:mc="http://schemas.openxmlformats.org/markup-compatibility/2006">
              <mc:Choice xmlns:v="urn:schemas-microsoft-com:vml" Requires="v">
                <p:oleObj spid="_x0000_s413738" name="Chart" r:id="rId41" imgW="3495743" imgH="2943225" progId="MSGraph.Chart.8">
                  <p:embed followColorScheme="full"/>
                </p:oleObj>
              </mc:Choice>
              <mc:Fallback>
                <p:oleObj name="Chart" r:id="rId41" imgW="3495743" imgH="2943225" progId="MSGraph.Chart.8">
                  <p:embed followColorScheme="full"/>
                  <p:pic>
                    <p:nvPicPr>
                      <p:cNvPr id="0" name="Picture 36"/>
                      <p:cNvPicPr>
                        <a:picLocks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28600" y="2514600"/>
                        <a:ext cx="3495829" cy="294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6" name="Straight Connector 95"/>
          <p:cNvCxnSpPr/>
          <p:nvPr>
            <p:custDataLst>
              <p:tags r:id="rId5"/>
            </p:custDataLst>
          </p:nvPr>
        </p:nvCxnSpPr>
        <p:spPr bwMode="gray">
          <a:xfrm>
            <a:off x="3619500" y="2625726"/>
            <a:ext cx="0" cy="1577975"/>
          </a:xfrm>
          <a:prstGeom prst="line">
            <a:avLst/>
          </a:prstGeom>
          <a:ln w="38100">
            <a:solidFill>
              <a:srgbClr val="80808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custDataLst>
              <p:tags r:id="rId6"/>
            </p:custDataLst>
          </p:nvPr>
        </p:nvCxnSpPr>
        <p:spPr bwMode="gray">
          <a:xfrm>
            <a:off x="3382963" y="4200525"/>
            <a:ext cx="293688"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custDataLst>
              <p:tags r:id="rId7"/>
            </p:custDataLst>
          </p:nvPr>
        </p:nvCxnSpPr>
        <p:spPr bwMode="gray">
          <a:xfrm>
            <a:off x="1754188" y="2628900"/>
            <a:ext cx="1922463"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55" name="Text Placeholder 35"/>
          <p:cNvSpPr>
            <a:spLocks noGrp="1"/>
          </p:cNvSpPr>
          <p:nvPr>
            <p:custDataLst>
              <p:tags r:id="rId8"/>
            </p:custDataLst>
          </p:nvPr>
        </p:nvSpPr>
        <p:spPr bwMode="gray">
          <a:xfrm>
            <a:off x="1028700" y="2359025"/>
            <a:ext cx="276225"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5A0C0EC2-718D-4A23-BF14-FA4B1E7DF8F9}" type="datetime'''''''''9''''''''''''5'''''''''''''''''''''">
              <a:rPr lang="en-US" b="1"/>
              <a:pPr algn="ctr"/>
              <a:t>95</a:t>
            </a:fld>
            <a:endParaRPr lang="en-US" b="1"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3" name="Text Placeholder 12"/>
          <p:cNvSpPr>
            <a:spLocks noGrp="1"/>
          </p:cNvSpPr>
          <p:nvPr>
            <p:custDataLst>
              <p:tags r:id="rId9"/>
            </p:custDataLst>
          </p:nvPr>
        </p:nvSpPr>
        <p:spPr bwMode="auto">
          <a:xfrm>
            <a:off x="512763" y="5549900"/>
            <a:ext cx="1308100"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8E3FC264-FD65-49DF-9CC0-6DACDA158AAC}" type="datetime'P''r''e-Wo''''r''''''''''''''k''''''''''s''ho''''''''p'''">
              <a:rPr lang="en-US"/>
              <a:pPr/>
              <a:t>Pre-Workshop</a:t>
            </a:fld>
            <a:endParaRPr lang="en-US"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5" name="Text Placeholder 22"/>
          <p:cNvSpPr>
            <a:spLocks noGrp="1"/>
          </p:cNvSpPr>
          <p:nvPr>
            <p:custDataLst>
              <p:tags r:id="rId10"/>
            </p:custDataLst>
          </p:nvPr>
        </p:nvSpPr>
        <p:spPr bwMode="auto">
          <a:xfrm>
            <a:off x="2101850" y="5549900"/>
            <a:ext cx="1398588"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5AFDF43E-54C5-4920-ABB6-E7281AFA8F3A}" type="datetime'''''P''''''''os''''t''''''''''''-''''Wor''ks''''''''ho''''p'''">
              <a:rPr lang="en-US">
                <a:latin typeface="Arial" panose="020B0604020202020204" pitchFamily="34" charset="0"/>
                <a:ea typeface="ＭＳ Ｐゴシック" panose="020B0600070205080204" pitchFamily="34" charset="-128"/>
                <a:sym typeface="Arial" panose="020B0604020202020204" pitchFamily="34" charset="0"/>
              </a:rPr>
              <a:pPr/>
              <a:t>Post-Workshop</a:t>
            </a:fld>
            <a:endParaRPr lang="en-US"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93" name="Text Placeholder 52"/>
          <p:cNvSpPr>
            <a:spLocks noGrp="1"/>
          </p:cNvSpPr>
          <p:nvPr>
            <p:custDataLst>
              <p:tags r:id="rId11"/>
            </p:custDataLst>
          </p:nvPr>
        </p:nvSpPr>
        <p:spPr bwMode="gray">
          <a:xfrm>
            <a:off x="3284538" y="3201988"/>
            <a:ext cx="669925" cy="311150"/>
          </a:xfrm>
          <a:prstGeom prst="ellipse">
            <a:avLst/>
          </a:prstGeom>
          <a:solidFill>
            <a:srgbClr val="FF202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897D94B1-5EAF-4526-9FF8-0A2F7DEA9916}" type="datetime'''''''''''''''''''''''-57''''''''%'''''''''''''''''''">
              <a:rPr lang="en-US" b="1">
                <a:solidFill>
                  <a:schemeClr val="bg1"/>
                </a:solidFill>
              </a:rPr>
              <a:pPr algn="ctr">
                <a:lnSpc>
                  <a:spcPct val="90000"/>
                </a:lnSpc>
              </a:pPr>
              <a:t>-57%</a:t>
            </a:fld>
            <a:endParaRPr lang="en-US" b="1" dirty="0">
              <a:solidFill>
                <a:schemeClr val="bg1"/>
              </a:solidFill>
              <a:latin typeface="Arial" panose="020B0604020202020204" pitchFamily="34" charset="0"/>
              <a:ea typeface="ＭＳ Ｐゴシック" panose="020B0600070205080204" pitchFamily="34" charset="-128"/>
              <a:sym typeface="Arial" panose="020B0604020202020204" pitchFamily="34" charset="0"/>
            </a:endParaRPr>
          </a:p>
        </p:txBody>
      </p:sp>
      <p:sp>
        <p:nvSpPr>
          <p:cNvPr id="100" name="Rectangle 99"/>
          <p:cNvSpPr/>
          <p:nvPr>
            <p:custDataLst>
              <p:tags r:id="rId12"/>
            </p:custDataLst>
          </p:nvPr>
        </p:nvSpPr>
        <p:spPr bwMode="auto">
          <a:xfrm>
            <a:off x="1920875" y="1809750"/>
            <a:ext cx="165100" cy="1651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2" name="Rectangle 101"/>
          <p:cNvSpPr/>
          <p:nvPr>
            <p:custDataLst>
              <p:tags r:id="rId13"/>
            </p:custDataLst>
          </p:nvPr>
        </p:nvSpPr>
        <p:spPr bwMode="auto">
          <a:xfrm>
            <a:off x="3103563" y="1809750"/>
            <a:ext cx="165100" cy="1651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1" name="Rectangle 80"/>
          <p:cNvSpPr/>
          <p:nvPr>
            <p:custDataLst>
              <p:tags r:id="rId14"/>
            </p:custDataLst>
          </p:nvPr>
        </p:nvSpPr>
        <p:spPr bwMode="auto">
          <a:xfrm>
            <a:off x="1920875" y="2081213"/>
            <a:ext cx="165100" cy="165100"/>
          </a:xfrm>
          <a:prstGeom prst="rect">
            <a:avLst/>
          </a:prstGeom>
          <a:solidFill>
            <a:schemeClr val="hlink"/>
          </a:solidFill>
          <a:ln w="9525">
            <a:solidFill>
              <a:schemeClr val="hlink"/>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3" name="Rectangle 82"/>
          <p:cNvSpPr/>
          <p:nvPr>
            <p:custDataLst>
              <p:tags r:id="rId15"/>
            </p:custDataLst>
          </p:nvPr>
        </p:nvSpPr>
        <p:spPr bwMode="auto">
          <a:xfrm>
            <a:off x="3103563" y="2081213"/>
            <a:ext cx="165100" cy="165100"/>
          </a:xfrm>
          <a:prstGeom prst="rect">
            <a:avLst/>
          </a:prstGeom>
          <a:solidFill>
            <a:srgbClr val="007AF4"/>
          </a:solidFill>
          <a:ln w="9525">
            <a:solidFill>
              <a:srgbClr val="007A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8" name="Text Placeholder 16"/>
          <p:cNvSpPr>
            <a:spLocks noGrp="1"/>
          </p:cNvSpPr>
          <p:nvPr>
            <p:custDataLst>
              <p:tags r:id="rId16"/>
            </p:custDataLst>
          </p:nvPr>
        </p:nvSpPr>
        <p:spPr bwMode="auto">
          <a:xfrm>
            <a:off x="2187575" y="2079625"/>
            <a:ext cx="203200" cy="182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A6C826F1-855E-49DB-B0F7-1357F23D09A9}" type="datetime'''''''''''''E''''''''''''''''A'''''''''''''''''''''''">
              <a:rPr lang="en-US" sz="1200">
                <a:latin typeface="Arial" panose="020B0604020202020204" pitchFamily="34" charset="0"/>
                <a:ea typeface="ＭＳ Ｐゴシック" panose="020B0600070205080204" pitchFamily="34" charset="-128"/>
                <a:sym typeface="Arial" panose="020B0604020202020204" pitchFamily="34" charset="0"/>
              </a:rPr>
              <a:pPr/>
              <a:t>EA</a:t>
            </a:fld>
            <a:endParaRPr lang="en-US" sz="1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6" name="Text Placeholder 23"/>
          <p:cNvSpPr>
            <a:spLocks noGrp="1"/>
          </p:cNvSpPr>
          <p:nvPr>
            <p:custDataLst>
              <p:tags r:id="rId17"/>
            </p:custDataLst>
          </p:nvPr>
        </p:nvSpPr>
        <p:spPr bwMode="auto">
          <a:xfrm>
            <a:off x="3370263" y="2079625"/>
            <a:ext cx="355600" cy="182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3CDAF79D-6819-4D6A-B255-BE7E297BFAE4}" type="datetime'SE''''''''I''''''''''''''''''''''''''''R'">
              <a:rPr lang="en-US" sz="1200">
                <a:latin typeface="Arial" panose="020B0604020202020204" pitchFamily="34" charset="0"/>
                <a:ea typeface="ＭＳ Ｐゴシック" panose="020B0600070205080204" pitchFamily="34" charset="-128"/>
                <a:sym typeface="Arial" panose="020B0604020202020204" pitchFamily="34" charset="0"/>
              </a:rPr>
              <a:pPr/>
              <a:t>SEIR</a:t>
            </a:fld>
            <a:endParaRPr lang="en-US" sz="1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01" name="Text Placeholder 55"/>
          <p:cNvSpPr>
            <a:spLocks noGrp="1"/>
          </p:cNvSpPr>
          <p:nvPr>
            <p:custDataLst>
              <p:tags r:id="rId18"/>
            </p:custDataLst>
          </p:nvPr>
        </p:nvSpPr>
        <p:spPr bwMode="auto">
          <a:xfrm>
            <a:off x="3370263" y="1808163"/>
            <a:ext cx="246063" cy="182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4135104-8D26-4E3D-8F49-07DBD0925D53}" type="datetime'''''''''''''''''''E''''''I''''''''''''''''''''S'''''''''''''''">
              <a:rPr lang="en-US" sz="1200">
                <a:latin typeface="Arial" panose="020B0604020202020204" pitchFamily="34" charset="0"/>
                <a:ea typeface="ＭＳ Ｐゴシック" panose="020B0600070205080204" pitchFamily="34" charset="-128"/>
                <a:sym typeface="Arial" panose="020B0604020202020204" pitchFamily="34" charset="0"/>
              </a:rPr>
              <a:pPr/>
              <a:t>EIS</a:t>
            </a:fld>
            <a:endParaRPr lang="en-US" sz="1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99" name="Text Placeholder 54"/>
          <p:cNvSpPr>
            <a:spLocks noGrp="1"/>
          </p:cNvSpPr>
          <p:nvPr>
            <p:custDataLst>
              <p:tags r:id="rId19"/>
            </p:custDataLst>
          </p:nvPr>
        </p:nvSpPr>
        <p:spPr bwMode="auto">
          <a:xfrm>
            <a:off x="2187575" y="1808163"/>
            <a:ext cx="712788" cy="182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3BCF5FB-DE46-4249-BE72-70BE9924DA4A}" type="datetime'''T''''''''y''p''''e'' ''II'' ''''C''''''E'''''''">
              <a:rPr lang="en-US" sz="1200">
                <a:latin typeface="Arial" panose="020B0604020202020204" pitchFamily="34" charset="0"/>
                <a:ea typeface="ＭＳ Ｐゴシック" panose="020B0600070205080204" pitchFamily="34" charset="-128"/>
                <a:sym typeface="Arial" panose="020B0604020202020204" pitchFamily="34" charset="0"/>
              </a:rPr>
              <a:pPr/>
              <a:t>Type II CE</a:t>
            </a:fld>
            <a:endParaRPr lang="en-US" sz="1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03" name="Rectangle 103"/>
          <p:cNvSpPr txBox="1"/>
          <p:nvPr/>
        </p:nvSpPr>
        <p:spPr>
          <a:xfrm>
            <a:off x="209871" y="1708150"/>
            <a:ext cx="1610992"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i="1" dirty="0" smtClean="0">
                <a:solidFill>
                  <a:schemeClr val="bg1">
                    <a:lumMod val="50000"/>
                  </a:schemeClr>
                </a:solidFill>
              </a:rPr>
              <a:t>Total years for ten projects</a:t>
            </a:r>
            <a:endParaRPr lang="en-US" i="1" dirty="0">
              <a:solidFill>
                <a:schemeClr val="bg1">
                  <a:lumMod val="50000"/>
                </a:schemeClr>
              </a:solidFill>
            </a:endParaRPr>
          </a:p>
        </p:txBody>
      </p:sp>
      <p:sp>
        <p:nvSpPr>
          <p:cNvPr id="127" name="Rectangle 125"/>
          <p:cNvSpPr/>
          <p:nvPr/>
        </p:nvSpPr>
        <p:spPr>
          <a:xfrm>
            <a:off x="4083818" y="742246"/>
            <a:ext cx="583432" cy="5517268"/>
          </a:xfrm>
          <a:custGeom>
            <a:avLst/>
            <a:gdLst>
              <a:gd name="connsiteX0" fmla="*/ 0 w 1150056"/>
              <a:gd name="connsiteY0" fmla="*/ 0 h 929746"/>
              <a:gd name="connsiteX1" fmla="*/ 1150056 w 1150056"/>
              <a:gd name="connsiteY1" fmla="*/ 0 h 929746"/>
              <a:gd name="connsiteX2" fmla="*/ 1150056 w 1150056"/>
              <a:gd name="connsiteY2" fmla="*/ 929746 h 929746"/>
              <a:gd name="connsiteX3" fmla="*/ 0 w 1150056"/>
              <a:gd name="connsiteY3" fmla="*/ 929746 h 929746"/>
              <a:gd name="connsiteX4" fmla="*/ 0 w 1150056"/>
              <a:gd name="connsiteY4" fmla="*/ 0 h 929746"/>
              <a:gd name="connsiteX0" fmla="*/ 0 w 1308100"/>
              <a:gd name="connsiteY0" fmla="*/ 0 h 929746"/>
              <a:gd name="connsiteX1" fmla="*/ 1308100 w 1308100"/>
              <a:gd name="connsiteY1" fmla="*/ 383823 h 929746"/>
              <a:gd name="connsiteX2" fmla="*/ 1150056 w 1308100"/>
              <a:gd name="connsiteY2" fmla="*/ 929746 h 929746"/>
              <a:gd name="connsiteX3" fmla="*/ 0 w 1308100"/>
              <a:gd name="connsiteY3" fmla="*/ 929746 h 929746"/>
              <a:gd name="connsiteX4" fmla="*/ 0 w 1308100"/>
              <a:gd name="connsiteY4" fmla="*/ 0 h 929746"/>
              <a:gd name="connsiteX0" fmla="*/ 0 w 1308100"/>
              <a:gd name="connsiteY0" fmla="*/ 0 h 5862991"/>
              <a:gd name="connsiteX1" fmla="*/ 1308100 w 1308100"/>
              <a:gd name="connsiteY1" fmla="*/ 383823 h 5862991"/>
              <a:gd name="connsiteX2" fmla="*/ 1308100 w 1308100"/>
              <a:gd name="connsiteY2" fmla="*/ 5862991 h 5862991"/>
              <a:gd name="connsiteX3" fmla="*/ 0 w 1308100"/>
              <a:gd name="connsiteY3" fmla="*/ 929746 h 5862991"/>
              <a:gd name="connsiteX4" fmla="*/ 0 w 1308100"/>
              <a:gd name="connsiteY4" fmla="*/ 0 h 5862991"/>
              <a:gd name="connsiteX0" fmla="*/ 0 w 1308100"/>
              <a:gd name="connsiteY0" fmla="*/ 0 h 5862991"/>
              <a:gd name="connsiteX1" fmla="*/ 1308100 w 1308100"/>
              <a:gd name="connsiteY1" fmla="*/ 383823 h 5862991"/>
              <a:gd name="connsiteX2" fmla="*/ 1308100 w 1308100"/>
              <a:gd name="connsiteY2" fmla="*/ 5862991 h 5862991"/>
              <a:gd name="connsiteX3" fmla="*/ 1140178 w 1308100"/>
              <a:gd name="connsiteY3" fmla="*/ 5682368 h 5862991"/>
              <a:gd name="connsiteX4" fmla="*/ 0 w 1308100"/>
              <a:gd name="connsiteY4" fmla="*/ 0 h 5862991"/>
              <a:gd name="connsiteX0" fmla="*/ 0 w 325967"/>
              <a:gd name="connsiteY0" fmla="*/ 857955 h 5479168"/>
              <a:gd name="connsiteX1" fmla="*/ 325967 w 325967"/>
              <a:gd name="connsiteY1" fmla="*/ 0 h 5479168"/>
              <a:gd name="connsiteX2" fmla="*/ 325967 w 325967"/>
              <a:gd name="connsiteY2" fmla="*/ 5479168 h 5479168"/>
              <a:gd name="connsiteX3" fmla="*/ 158045 w 325967"/>
              <a:gd name="connsiteY3" fmla="*/ 5298545 h 5479168"/>
              <a:gd name="connsiteX4" fmla="*/ 0 w 325967"/>
              <a:gd name="connsiteY4" fmla="*/ 857955 h 5479168"/>
              <a:gd name="connsiteX0" fmla="*/ 33867 w 167922"/>
              <a:gd name="connsiteY0" fmla="*/ 180622 h 5479168"/>
              <a:gd name="connsiteX1" fmla="*/ 167922 w 167922"/>
              <a:gd name="connsiteY1" fmla="*/ 0 h 5479168"/>
              <a:gd name="connsiteX2" fmla="*/ 167922 w 167922"/>
              <a:gd name="connsiteY2" fmla="*/ 5479168 h 5479168"/>
              <a:gd name="connsiteX3" fmla="*/ 0 w 167922"/>
              <a:gd name="connsiteY3" fmla="*/ 5298545 h 5479168"/>
              <a:gd name="connsiteX4" fmla="*/ 33867 w 167922"/>
              <a:gd name="connsiteY4" fmla="*/ 180622 h 5479168"/>
              <a:gd name="connsiteX0" fmla="*/ 2117 w 167922"/>
              <a:gd name="connsiteY0" fmla="*/ 218722 h 5479168"/>
              <a:gd name="connsiteX1" fmla="*/ 167922 w 167922"/>
              <a:gd name="connsiteY1" fmla="*/ 0 h 5479168"/>
              <a:gd name="connsiteX2" fmla="*/ 167922 w 167922"/>
              <a:gd name="connsiteY2" fmla="*/ 5479168 h 5479168"/>
              <a:gd name="connsiteX3" fmla="*/ 0 w 167922"/>
              <a:gd name="connsiteY3" fmla="*/ 5298545 h 5479168"/>
              <a:gd name="connsiteX4" fmla="*/ 2117 w 167922"/>
              <a:gd name="connsiteY4" fmla="*/ 218722 h 5479168"/>
              <a:gd name="connsiteX0" fmla="*/ 2117 w 167922"/>
              <a:gd name="connsiteY0" fmla="*/ 244122 h 5504568"/>
              <a:gd name="connsiteX1" fmla="*/ 162445 w 167922"/>
              <a:gd name="connsiteY1" fmla="*/ 0 h 5504568"/>
              <a:gd name="connsiteX2" fmla="*/ 167922 w 167922"/>
              <a:gd name="connsiteY2" fmla="*/ 5504568 h 5504568"/>
              <a:gd name="connsiteX3" fmla="*/ 0 w 167922"/>
              <a:gd name="connsiteY3" fmla="*/ 5323945 h 5504568"/>
              <a:gd name="connsiteX4" fmla="*/ 2117 w 167922"/>
              <a:gd name="connsiteY4" fmla="*/ 244122 h 5504568"/>
              <a:gd name="connsiteX0" fmla="*/ 291 w 167922"/>
              <a:gd name="connsiteY0" fmla="*/ 218722 h 5504568"/>
              <a:gd name="connsiteX1" fmla="*/ 162445 w 167922"/>
              <a:gd name="connsiteY1" fmla="*/ 0 h 5504568"/>
              <a:gd name="connsiteX2" fmla="*/ 167922 w 167922"/>
              <a:gd name="connsiteY2" fmla="*/ 5504568 h 5504568"/>
              <a:gd name="connsiteX3" fmla="*/ 0 w 167922"/>
              <a:gd name="connsiteY3" fmla="*/ 5323945 h 5504568"/>
              <a:gd name="connsiteX4" fmla="*/ 291 w 167922"/>
              <a:gd name="connsiteY4" fmla="*/ 218722 h 5504568"/>
              <a:gd name="connsiteX0" fmla="*/ 291 w 166096"/>
              <a:gd name="connsiteY0" fmla="*/ 218722 h 5517268"/>
              <a:gd name="connsiteX1" fmla="*/ 162445 w 166096"/>
              <a:gd name="connsiteY1" fmla="*/ 0 h 5517268"/>
              <a:gd name="connsiteX2" fmla="*/ 166096 w 166096"/>
              <a:gd name="connsiteY2" fmla="*/ 5517268 h 5517268"/>
              <a:gd name="connsiteX3" fmla="*/ 0 w 166096"/>
              <a:gd name="connsiteY3" fmla="*/ 5323945 h 5517268"/>
              <a:gd name="connsiteX4" fmla="*/ 291 w 166096"/>
              <a:gd name="connsiteY4" fmla="*/ 218722 h 5517268"/>
              <a:gd name="connsiteX0" fmla="*/ 110 w 167741"/>
              <a:gd name="connsiteY0" fmla="*/ 440972 h 5517268"/>
              <a:gd name="connsiteX1" fmla="*/ 164090 w 167741"/>
              <a:gd name="connsiteY1" fmla="*/ 0 h 5517268"/>
              <a:gd name="connsiteX2" fmla="*/ 167741 w 167741"/>
              <a:gd name="connsiteY2" fmla="*/ 5517268 h 5517268"/>
              <a:gd name="connsiteX3" fmla="*/ 1645 w 167741"/>
              <a:gd name="connsiteY3" fmla="*/ 5323945 h 5517268"/>
              <a:gd name="connsiteX4" fmla="*/ 110 w 167741"/>
              <a:gd name="connsiteY4" fmla="*/ 440972 h 5517268"/>
              <a:gd name="connsiteX0" fmla="*/ 110 w 167741"/>
              <a:gd name="connsiteY0" fmla="*/ 440972 h 5517268"/>
              <a:gd name="connsiteX1" fmla="*/ 164090 w 167741"/>
              <a:gd name="connsiteY1" fmla="*/ 0 h 5517268"/>
              <a:gd name="connsiteX2" fmla="*/ 167741 w 167741"/>
              <a:gd name="connsiteY2" fmla="*/ 5517268 h 5517268"/>
              <a:gd name="connsiteX3" fmla="*/ 1645 w 167741"/>
              <a:gd name="connsiteY3" fmla="*/ 5196945 h 5517268"/>
              <a:gd name="connsiteX4" fmla="*/ 110 w 167741"/>
              <a:gd name="connsiteY4" fmla="*/ 440972 h 551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41" h="5517268">
                <a:moveTo>
                  <a:pt x="110" y="440972"/>
                </a:moveTo>
                <a:lnTo>
                  <a:pt x="164090" y="0"/>
                </a:lnTo>
                <a:cubicBezTo>
                  <a:pt x="165916" y="1834856"/>
                  <a:pt x="165915" y="3682412"/>
                  <a:pt x="167741" y="5517268"/>
                </a:cubicBezTo>
                <a:lnTo>
                  <a:pt x="1645" y="5196945"/>
                </a:lnTo>
                <a:cubicBezTo>
                  <a:pt x="2351" y="3503671"/>
                  <a:pt x="-596" y="2134246"/>
                  <a:pt x="110" y="440972"/>
                </a:cubicBezTo>
                <a:close/>
              </a:path>
            </a:pathLst>
          </a:custGeom>
          <a:gradFill flip="none" rotWithShape="1">
            <a:gsLst>
              <a:gs pos="0">
                <a:schemeClr val="accent2"/>
              </a:gs>
              <a:gs pos="100000">
                <a:schemeClr val="accent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nvGrpSpPr>
          <p:cNvPr id="128" name="Group 12"/>
          <p:cNvGrpSpPr>
            <a:grpSpLocks/>
          </p:cNvGrpSpPr>
          <p:nvPr/>
        </p:nvGrpSpPr>
        <p:grpSpPr bwMode="auto">
          <a:xfrm>
            <a:off x="4740596" y="823913"/>
            <a:ext cx="741809" cy="511176"/>
            <a:chOff x="7011" y="744"/>
            <a:chExt cx="2686" cy="322"/>
          </a:xfrm>
        </p:grpSpPr>
        <p:cxnSp>
          <p:nvCxnSpPr>
            <p:cNvPr id="129" name="AutoShape 249"/>
            <p:cNvCxnSpPr>
              <a:cxnSpLocks noChangeShapeType="1"/>
              <a:stCxn id="130" idx="4"/>
              <a:endCxn id="130" idx="6"/>
            </p:cNvCxnSpPr>
            <p:nvPr/>
          </p:nvCxnSpPr>
          <p:spPr bwMode="auto">
            <a:xfrm>
              <a:off x="7011" y="1066"/>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utoShape 250"/>
            <p:cNvSpPr>
              <a:spLocks noChangeArrowheads="1"/>
            </p:cNvSpPr>
            <p:nvPr/>
          </p:nvSpPr>
          <p:spPr bwMode="auto">
            <a:xfrm>
              <a:off x="7011" y="744"/>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algn="ctr"/>
              <a:r>
                <a:rPr lang="en-US" b="1" dirty="0" smtClean="0">
                  <a:solidFill>
                    <a:schemeClr val="accent3"/>
                  </a:solidFill>
                  <a:latin typeface="+mn-lt"/>
                </a:rPr>
                <a:t>District</a:t>
              </a:r>
              <a:r>
                <a:rPr lang="en-US" i="1" dirty="0" smtClean="0">
                  <a:solidFill>
                    <a:schemeClr val="bg1">
                      <a:lumMod val="50000"/>
                    </a:schemeClr>
                  </a:solidFill>
                  <a:latin typeface="+mn-lt"/>
                </a:rPr>
                <a:t>#</a:t>
              </a:r>
              <a:endParaRPr lang="en-US" i="1" dirty="0">
                <a:solidFill>
                  <a:schemeClr val="bg1">
                    <a:lumMod val="50000"/>
                  </a:schemeClr>
                </a:solidFill>
                <a:latin typeface="+mn-lt"/>
              </a:endParaRPr>
            </a:p>
          </p:txBody>
        </p:sp>
      </p:grpSp>
      <p:grpSp>
        <p:nvGrpSpPr>
          <p:cNvPr id="132" name="Group 12"/>
          <p:cNvGrpSpPr>
            <a:grpSpLocks/>
          </p:cNvGrpSpPr>
          <p:nvPr/>
        </p:nvGrpSpPr>
        <p:grpSpPr bwMode="auto">
          <a:xfrm>
            <a:off x="5686425" y="823913"/>
            <a:ext cx="2931645" cy="511176"/>
            <a:chOff x="7011" y="744"/>
            <a:chExt cx="2686" cy="322"/>
          </a:xfrm>
        </p:grpSpPr>
        <p:cxnSp>
          <p:nvCxnSpPr>
            <p:cNvPr id="133" name="AutoShape 249"/>
            <p:cNvCxnSpPr>
              <a:cxnSpLocks noChangeShapeType="1"/>
              <a:stCxn id="134" idx="4"/>
              <a:endCxn id="134" idx="6"/>
            </p:cNvCxnSpPr>
            <p:nvPr/>
          </p:nvCxnSpPr>
          <p:spPr bwMode="auto">
            <a:xfrm>
              <a:off x="7011" y="1066"/>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 name="AutoShape 250"/>
            <p:cNvSpPr>
              <a:spLocks noChangeArrowheads="1"/>
            </p:cNvSpPr>
            <p:nvPr/>
          </p:nvSpPr>
          <p:spPr bwMode="auto">
            <a:xfrm>
              <a:off x="7011" y="744"/>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smtClean="0">
                  <a:solidFill>
                    <a:schemeClr val="accent3"/>
                  </a:solidFill>
                  <a:latin typeface="+mn-lt"/>
                </a:rPr>
                <a:t>Time Savings</a:t>
              </a:r>
            </a:p>
            <a:p>
              <a:r>
                <a:rPr lang="en-US" i="1" dirty="0" smtClean="0">
                  <a:solidFill>
                    <a:schemeClr val="bg1">
                      <a:lumMod val="50000"/>
                    </a:schemeClr>
                  </a:solidFill>
                  <a:latin typeface="+mn-lt"/>
                </a:rPr>
                <a:t>% of Federal Benchmark</a:t>
              </a:r>
              <a:endParaRPr lang="en-US" i="1" dirty="0">
                <a:solidFill>
                  <a:schemeClr val="bg1">
                    <a:lumMod val="50000"/>
                  </a:schemeClr>
                </a:solidFill>
                <a:latin typeface="+mn-lt"/>
              </a:endParaRPr>
            </a:p>
          </p:txBody>
        </p:sp>
      </p:grpSp>
      <p:sp>
        <p:nvSpPr>
          <p:cNvPr id="105" name="TextBox 39"/>
          <p:cNvSpPr txBox="1"/>
          <p:nvPr>
            <p:custDataLst>
              <p:tags r:id="rId20"/>
            </p:custDataLst>
          </p:nvPr>
        </p:nvSpPr>
        <p:spPr>
          <a:xfrm>
            <a:off x="4978706" y="1524000"/>
            <a:ext cx="265588" cy="265588"/>
          </a:xfrm>
          <a:prstGeom prst="ellipse">
            <a:avLst/>
          </a:prstGeom>
          <a:solidFill>
            <a:schemeClr val="bg1">
              <a:lumMod val="95000"/>
            </a:schemeClr>
          </a:solidFill>
          <a:ln w="38100">
            <a:solidFill>
              <a:schemeClr val="bg1">
                <a:lumMod val="50000"/>
              </a:schemeClr>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b="1" dirty="0" smtClean="0"/>
              <a:t>7</a:t>
            </a:r>
            <a:endParaRPr lang="en-US" b="1" dirty="0"/>
          </a:p>
        </p:txBody>
      </p:sp>
      <p:sp>
        <p:nvSpPr>
          <p:cNvPr id="226" name="TextBox 39"/>
          <p:cNvSpPr txBox="1"/>
          <p:nvPr>
            <p:custDataLst>
              <p:tags r:id="rId21"/>
            </p:custDataLst>
          </p:nvPr>
        </p:nvSpPr>
        <p:spPr>
          <a:xfrm>
            <a:off x="4978706" y="2117725"/>
            <a:ext cx="265588" cy="265588"/>
          </a:xfrm>
          <a:prstGeom prst="ellipse">
            <a:avLst/>
          </a:prstGeom>
          <a:solidFill>
            <a:schemeClr val="bg1">
              <a:lumMod val="95000"/>
            </a:schemeClr>
          </a:solidFill>
          <a:ln w="38100">
            <a:solidFill>
              <a:schemeClr val="bg1">
                <a:lumMod val="50000"/>
              </a:schemeClr>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b="1" dirty="0" smtClean="0"/>
              <a:t>T</a:t>
            </a:r>
            <a:endParaRPr lang="en-US" b="1" dirty="0"/>
          </a:p>
        </p:txBody>
      </p:sp>
      <p:sp>
        <p:nvSpPr>
          <p:cNvPr id="235" name="TextBox 39"/>
          <p:cNvSpPr txBox="1"/>
          <p:nvPr>
            <p:custDataLst>
              <p:tags r:id="rId22"/>
            </p:custDataLst>
          </p:nvPr>
        </p:nvSpPr>
        <p:spPr>
          <a:xfrm>
            <a:off x="4978706" y="2713038"/>
            <a:ext cx="265588" cy="265588"/>
          </a:xfrm>
          <a:prstGeom prst="ellipse">
            <a:avLst/>
          </a:prstGeom>
          <a:solidFill>
            <a:schemeClr val="bg1">
              <a:lumMod val="95000"/>
            </a:schemeClr>
          </a:solidFill>
          <a:ln w="38100">
            <a:solidFill>
              <a:schemeClr val="bg1">
                <a:lumMod val="50000"/>
              </a:schemeClr>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b="1" dirty="0" smtClean="0"/>
              <a:t>4</a:t>
            </a:r>
            <a:endParaRPr lang="en-US" b="1" dirty="0"/>
          </a:p>
        </p:txBody>
      </p:sp>
      <p:sp>
        <p:nvSpPr>
          <p:cNvPr id="238" name="TextBox 39"/>
          <p:cNvSpPr txBox="1"/>
          <p:nvPr>
            <p:custDataLst>
              <p:tags r:id="rId23"/>
            </p:custDataLst>
          </p:nvPr>
        </p:nvSpPr>
        <p:spPr>
          <a:xfrm>
            <a:off x="4978706" y="3308350"/>
            <a:ext cx="265588" cy="265588"/>
          </a:xfrm>
          <a:prstGeom prst="ellipse">
            <a:avLst/>
          </a:prstGeom>
          <a:solidFill>
            <a:schemeClr val="bg1">
              <a:lumMod val="95000"/>
            </a:schemeClr>
          </a:solidFill>
          <a:ln w="38100">
            <a:solidFill>
              <a:schemeClr val="bg1">
                <a:lumMod val="50000"/>
              </a:schemeClr>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b="1" dirty="0" smtClean="0"/>
              <a:t>2</a:t>
            </a:r>
            <a:endParaRPr lang="en-US" b="1" dirty="0"/>
          </a:p>
        </p:txBody>
      </p:sp>
      <p:sp>
        <p:nvSpPr>
          <p:cNvPr id="241" name="TextBox 39"/>
          <p:cNvSpPr txBox="1"/>
          <p:nvPr>
            <p:custDataLst>
              <p:tags r:id="rId24"/>
            </p:custDataLst>
          </p:nvPr>
        </p:nvSpPr>
        <p:spPr>
          <a:xfrm>
            <a:off x="4978706" y="3903663"/>
            <a:ext cx="265588" cy="265588"/>
          </a:xfrm>
          <a:prstGeom prst="ellipse">
            <a:avLst/>
          </a:prstGeom>
          <a:solidFill>
            <a:schemeClr val="bg1">
              <a:lumMod val="95000"/>
            </a:schemeClr>
          </a:solidFill>
          <a:ln w="38100">
            <a:solidFill>
              <a:schemeClr val="bg1">
                <a:lumMod val="50000"/>
              </a:schemeClr>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b="1" dirty="0" smtClean="0"/>
              <a:t>3</a:t>
            </a:r>
            <a:endParaRPr lang="en-US" b="1" dirty="0"/>
          </a:p>
        </p:txBody>
      </p:sp>
      <p:sp>
        <p:nvSpPr>
          <p:cNvPr id="244" name="TextBox 39"/>
          <p:cNvSpPr txBox="1"/>
          <p:nvPr>
            <p:custDataLst>
              <p:tags r:id="rId25"/>
            </p:custDataLst>
          </p:nvPr>
        </p:nvSpPr>
        <p:spPr>
          <a:xfrm>
            <a:off x="4978706" y="4497388"/>
            <a:ext cx="265588" cy="265588"/>
          </a:xfrm>
          <a:prstGeom prst="ellipse">
            <a:avLst/>
          </a:prstGeom>
          <a:solidFill>
            <a:schemeClr val="bg1">
              <a:lumMod val="95000"/>
            </a:schemeClr>
          </a:solidFill>
          <a:ln w="38100">
            <a:solidFill>
              <a:schemeClr val="bg1">
                <a:lumMod val="50000"/>
              </a:schemeClr>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b="1" dirty="0" smtClean="0"/>
              <a:t>1</a:t>
            </a:r>
            <a:endParaRPr lang="en-US" b="1" dirty="0"/>
          </a:p>
        </p:txBody>
      </p:sp>
      <p:sp>
        <p:nvSpPr>
          <p:cNvPr id="247" name="TextBox 39"/>
          <p:cNvSpPr txBox="1"/>
          <p:nvPr>
            <p:custDataLst>
              <p:tags r:id="rId26"/>
            </p:custDataLst>
          </p:nvPr>
        </p:nvSpPr>
        <p:spPr>
          <a:xfrm>
            <a:off x="4978706" y="5092700"/>
            <a:ext cx="265588" cy="265588"/>
          </a:xfrm>
          <a:prstGeom prst="ellipse">
            <a:avLst/>
          </a:prstGeom>
          <a:solidFill>
            <a:schemeClr val="bg1">
              <a:lumMod val="95000"/>
            </a:schemeClr>
          </a:solidFill>
          <a:ln w="38100">
            <a:solidFill>
              <a:schemeClr val="bg1">
                <a:lumMod val="50000"/>
              </a:schemeClr>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b="1" dirty="0" smtClean="0"/>
              <a:t>6</a:t>
            </a:r>
            <a:endParaRPr lang="en-US" b="1" dirty="0"/>
          </a:p>
        </p:txBody>
      </p:sp>
      <p:sp>
        <p:nvSpPr>
          <p:cNvPr id="250" name="TextBox 39"/>
          <p:cNvSpPr txBox="1"/>
          <p:nvPr>
            <p:custDataLst>
              <p:tags r:id="rId27"/>
            </p:custDataLst>
          </p:nvPr>
        </p:nvSpPr>
        <p:spPr>
          <a:xfrm>
            <a:off x="4978706" y="5688013"/>
            <a:ext cx="265588" cy="265588"/>
          </a:xfrm>
          <a:prstGeom prst="ellipse">
            <a:avLst/>
          </a:prstGeom>
          <a:solidFill>
            <a:schemeClr val="bg1">
              <a:lumMod val="95000"/>
            </a:schemeClr>
          </a:solidFill>
          <a:ln w="38100">
            <a:solidFill>
              <a:schemeClr val="bg1">
                <a:lumMod val="50000"/>
              </a:schemeClr>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b="1" dirty="0" smtClean="0"/>
              <a:t>5</a:t>
            </a:r>
            <a:endParaRPr lang="en-US" b="1" dirty="0"/>
          </a:p>
        </p:txBody>
      </p:sp>
      <p:cxnSp>
        <p:nvCxnSpPr>
          <p:cNvPr id="255" name="Straight Connector 254"/>
          <p:cNvCxnSpPr/>
          <p:nvPr/>
        </p:nvCxnSpPr>
        <p:spPr>
          <a:xfrm flipV="1">
            <a:off x="4876800" y="1952625"/>
            <a:ext cx="3741270" cy="158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V="1">
            <a:off x="4876800" y="3143250"/>
            <a:ext cx="3741270" cy="158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V="1">
            <a:off x="4876800" y="3736975"/>
            <a:ext cx="3741270" cy="158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flipV="1">
            <a:off x="4876800" y="5521325"/>
            <a:ext cx="3741270" cy="158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876800" y="2547938"/>
            <a:ext cx="3741270" cy="158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876800" y="4332288"/>
            <a:ext cx="3741270" cy="158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876800" y="4927600"/>
            <a:ext cx="3741270" cy="158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p:cNvGraphicFramePr>
          <p:nvPr>
            <p:custDataLst>
              <p:tags r:id="rId28"/>
            </p:custDataLst>
            <p:extLst>
              <p:ext uri="{D42A27DB-BD31-4B8C-83A1-F6EECF244321}">
                <p14:modId xmlns:p14="http://schemas.microsoft.com/office/powerpoint/2010/main" val="1069907609"/>
              </p:ext>
            </p:extLst>
          </p:nvPr>
        </p:nvGraphicFramePr>
        <p:xfrm>
          <a:off x="5562600" y="1295400"/>
          <a:ext cx="3152559" cy="4914900"/>
        </p:xfrm>
        <a:graphic>
          <a:graphicData uri="http://schemas.openxmlformats.org/presentationml/2006/ole">
            <mc:AlternateContent xmlns:mc="http://schemas.openxmlformats.org/markup-compatibility/2006">
              <mc:Choice xmlns:v="urn:schemas-microsoft-com:vml" Requires="v">
                <p:oleObj spid="_x0000_s413739" name="Chart" r:id="rId43" imgW="3152843" imgH="4914900" progId="MSGraph.Chart.8">
                  <p:embed followColorScheme="full"/>
                </p:oleObj>
              </mc:Choice>
              <mc:Fallback>
                <p:oleObj name="Chart" r:id="rId43" imgW="3152843" imgH="4914900" progId="MSGraph.Chart.8">
                  <p:embed followColorScheme="full"/>
                  <p:pic>
                    <p:nvPicPr>
                      <p:cNvPr id="0" name="Picture 37"/>
                      <p:cNvPicPr>
                        <a:picLocks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562600" y="1295400"/>
                        <a:ext cx="3152559" cy="491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 name="Text Placeholder 39"/>
          <p:cNvSpPr>
            <a:spLocks noGrp="1"/>
          </p:cNvSpPr>
          <p:nvPr>
            <p:custDataLst>
              <p:tags r:id="rId29"/>
            </p:custDataLst>
          </p:nvPr>
        </p:nvSpPr>
        <p:spPr bwMode="gray">
          <a:xfrm>
            <a:off x="6310313" y="3340100"/>
            <a:ext cx="457200"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EC7368B-0483-48DE-92BA-D646196499E7}" type="datetime'5''''8''''''''''''''''''%'''''">
              <a:rPr lang="en-US"/>
              <a:pPr algn="ctr"/>
              <a:t>58%</a:t>
            </a:fld>
            <a:endParaRPr lang="en-US"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20" name="Text Placeholder 37"/>
          <p:cNvSpPr>
            <a:spLocks noGrp="1"/>
          </p:cNvSpPr>
          <p:nvPr>
            <p:custDataLst>
              <p:tags r:id="rId30"/>
            </p:custDataLst>
          </p:nvPr>
        </p:nvSpPr>
        <p:spPr bwMode="gray">
          <a:xfrm>
            <a:off x="6410325" y="2163763"/>
            <a:ext cx="457200"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795DFA48-00DB-42E8-A585-FE1CD4944F40}" type="datetime'''''''''''''''6''''''''''''''''''''''5''''''%'''''''''''''''">
              <a:rPr lang="en-US" smtClean="0"/>
              <a:pPr algn="ctr"/>
              <a:t>65%</a:t>
            </a:fld>
            <a:endParaRPr lang="en-US"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19" name="Text Placeholder 36"/>
          <p:cNvSpPr>
            <a:spLocks noGrp="1"/>
          </p:cNvSpPr>
          <p:nvPr>
            <p:custDataLst>
              <p:tags r:id="rId31"/>
            </p:custDataLst>
          </p:nvPr>
        </p:nvSpPr>
        <p:spPr bwMode="gray">
          <a:xfrm>
            <a:off x="6481763" y="1577975"/>
            <a:ext cx="457200"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DAE69F4-CA16-46A5-B58E-1E5DE0E1652C}" type="datetime'''''''''''''''''''''6''''''''''''''''''9''''%'''''''''''''''''">
              <a:rPr lang="en-US"/>
              <a:pPr algn="ctr"/>
              <a:t>69%</a:t>
            </a:fld>
            <a:endParaRPr lang="en-US"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23" name="Text Placeholder 40"/>
          <p:cNvSpPr>
            <a:spLocks noGrp="1"/>
          </p:cNvSpPr>
          <p:nvPr>
            <p:custDataLst>
              <p:tags r:id="rId32"/>
            </p:custDataLst>
          </p:nvPr>
        </p:nvSpPr>
        <p:spPr bwMode="gray">
          <a:xfrm>
            <a:off x="6291263" y="3925888"/>
            <a:ext cx="457200"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009689C4-F389-41B8-B8F9-9E82430F050C}" type="datetime'''''''5''''''''''6''''''''''''''%'''''''''''''''''">
              <a:rPr lang="en-US"/>
              <a:pPr algn="ctr"/>
              <a:t>56%</a:t>
            </a:fld>
            <a:endParaRPr lang="en-US"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24" name="Text Placeholder 41"/>
          <p:cNvSpPr>
            <a:spLocks noGrp="1"/>
          </p:cNvSpPr>
          <p:nvPr>
            <p:custDataLst>
              <p:tags r:id="rId33"/>
            </p:custDataLst>
          </p:nvPr>
        </p:nvSpPr>
        <p:spPr bwMode="gray">
          <a:xfrm>
            <a:off x="6267450" y="4511675"/>
            <a:ext cx="457200"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A8AAEAEC-89A5-4008-A7C2-F4849C9F096B}" type="datetime'''''''''''''''''''''''5''''''5%'''''''''''">
              <a:rPr lang="en-US"/>
              <a:pPr algn="ctr"/>
              <a:t>55%</a:t>
            </a:fld>
            <a:endParaRPr lang="en-US"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26" name="Text Placeholder 42"/>
          <p:cNvSpPr>
            <a:spLocks noGrp="1"/>
          </p:cNvSpPr>
          <p:nvPr>
            <p:custDataLst>
              <p:tags r:id="rId34"/>
            </p:custDataLst>
          </p:nvPr>
        </p:nvSpPr>
        <p:spPr bwMode="gray">
          <a:xfrm>
            <a:off x="6229350" y="5097463"/>
            <a:ext cx="457200"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C9018D68-147C-4125-B1DE-895E19DABA80}" type="datetime'5''''''''2''''''''''''''''''''''''''''''''''''''%'''''''''">
              <a:rPr lang="en-US"/>
              <a:pPr algn="ctr"/>
              <a:t>52%</a:t>
            </a:fld>
            <a:endParaRPr lang="en-US"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31" name="Text Placeholder 43"/>
          <p:cNvSpPr>
            <a:spLocks noGrp="1"/>
          </p:cNvSpPr>
          <p:nvPr>
            <p:custDataLst>
              <p:tags r:id="rId35"/>
            </p:custDataLst>
          </p:nvPr>
        </p:nvSpPr>
        <p:spPr bwMode="gray">
          <a:xfrm>
            <a:off x="6196013" y="5683250"/>
            <a:ext cx="457200"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DB1111BE-A690-43C4-9EDA-620CE84776E4}" type="datetime'''''''''''''''''50''''''''''''%'''''''''''''''''''''''''">
              <a:rPr lang="en-US"/>
              <a:pPr algn="ctr"/>
              <a:t>50%</a:t>
            </a:fld>
            <a:endParaRPr lang="en-US"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21" name="Text Placeholder 38"/>
          <p:cNvSpPr>
            <a:spLocks noGrp="1"/>
          </p:cNvSpPr>
          <p:nvPr>
            <p:custDataLst>
              <p:tags r:id="rId36"/>
            </p:custDataLst>
          </p:nvPr>
        </p:nvSpPr>
        <p:spPr bwMode="gray">
          <a:xfrm>
            <a:off x="6338888" y="2749550"/>
            <a:ext cx="457200"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3D603F4B-D03E-40E0-B5C4-CBA34D19BB47}" type="datetime'''''''''''''''''5''9''''''''''''''''%'">
              <a:rPr lang="en-US" smtClean="0"/>
              <a:pPr algn="ctr"/>
              <a:t>59%</a:t>
            </a:fld>
            <a:endParaRPr lang="en-US" dirty="0">
              <a:latin typeface="Arial" panose="020B0604020202020204" pitchFamily="34" charset="0"/>
              <a:ea typeface="ＭＳ Ｐゴシック" panose="020B0600070205080204" pitchFamily="34" charset="-128"/>
              <a:sym typeface="Arial" panose="020B0604020202020204" pitchFamily="34" charset="0"/>
            </a:endParaRPr>
          </a:p>
        </p:txBody>
      </p:sp>
    </p:spTree>
    <p:extLst>
      <p:ext uri="{BB962C8B-B14F-4D97-AF65-F5344CB8AC3E}">
        <p14:creationId xmlns:p14="http://schemas.microsoft.com/office/powerpoint/2010/main" val="2535043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ext uri="{D42A27DB-BD31-4B8C-83A1-F6EECF244321}">
                <p14:modId xmlns:p14="http://schemas.microsoft.com/office/powerpoint/2010/main" val="26426462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662" name="think-cell Slide" r:id="rId5" imgW="360" imgH="360" progId="">
                  <p:embed/>
                </p:oleObj>
              </mc:Choice>
              <mc:Fallback>
                <p:oleObj name="think-cell Slide" r:id="rId5" imgW="360" imgH="360" progId="">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6" name="Rectangle 2"/>
          <p:cNvSpPr>
            <a:spLocks noGrp="1" noChangeArrowheads="1"/>
          </p:cNvSpPr>
          <p:nvPr>
            <p:ph type="title" idx="4294967295"/>
          </p:nvPr>
        </p:nvSpPr>
        <p:spPr>
          <a:xfrm>
            <a:off x="120042" y="149866"/>
            <a:ext cx="849849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Our transformation focuses on more than just the improved state process</a:t>
            </a:r>
          </a:p>
        </p:txBody>
      </p:sp>
      <p:sp>
        <p:nvSpPr>
          <p:cNvPr id="28" name="Rectangle 38"/>
          <p:cNvSpPr>
            <a:spLocks noChangeArrowheads="1"/>
          </p:cNvSpPr>
          <p:nvPr/>
        </p:nvSpPr>
        <p:spPr bwMode="gray">
          <a:xfrm>
            <a:off x="4550569" y="3618057"/>
            <a:ext cx="3929062" cy="2401887"/>
          </a:xfrm>
          <a:prstGeom prst="rect">
            <a:avLst/>
          </a:prstGeom>
          <a:solidFill>
            <a:srgbClr val="0099FF"/>
          </a:solidFill>
          <a:ln>
            <a:noFill/>
          </a:ln>
          <a:effectLst/>
          <a:extLst>
            <a:ext uri="{91240B29-F687-4F45-9708-019B960494DF}">
              <a14:hiddenLine xmlns:a14="http://schemas.microsoft.com/office/drawing/2010/main" w="12700" algn="ctr">
                <a:solidFill>
                  <a:srgbClr val="475C6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dirty="0"/>
          </a:p>
        </p:txBody>
      </p:sp>
      <p:pic>
        <p:nvPicPr>
          <p:cNvPr id="31" name="Picture 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6925469" y="4273694"/>
            <a:ext cx="1555750"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475C6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gray">
          <a:xfrm>
            <a:off x="1580356" y="3681557"/>
            <a:ext cx="1576388" cy="159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475C6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7"/>
          <p:cNvSpPr>
            <a:spLocks noChangeArrowheads="1"/>
          </p:cNvSpPr>
          <p:nvPr/>
        </p:nvSpPr>
        <p:spPr bwMode="gray">
          <a:xfrm>
            <a:off x="375444" y="3618057"/>
            <a:ext cx="3860800" cy="2401887"/>
          </a:xfrm>
          <a:prstGeom prst="rect">
            <a:avLst/>
          </a:prstGeom>
          <a:solidFill>
            <a:srgbClr val="99CC00"/>
          </a:solidFill>
          <a:ln>
            <a:noFill/>
          </a:ln>
          <a:effectLst/>
          <a:extLst>
            <a:ext uri="{91240B29-F687-4F45-9708-019B960494DF}">
              <a14:hiddenLine xmlns:a14="http://schemas.microsoft.com/office/drawing/2010/main" w="12700" algn="ctr">
                <a:solidFill>
                  <a:srgbClr val="475C6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dirty="0"/>
          </a:p>
        </p:txBody>
      </p:sp>
      <p:pic>
        <p:nvPicPr>
          <p:cNvPr id="34" name="Picture 4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gray">
          <a:xfrm>
            <a:off x="375444" y="4411807"/>
            <a:ext cx="1589088" cy="160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475C6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17"/>
          <p:cNvSpPr>
            <a:spLocks noChangeArrowheads="1"/>
          </p:cNvSpPr>
          <p:nvPr/>
        </p:nvSpPr>
        <p:spPr bwMode="gray">
          <a:xfrm>
            <a:off x="446880" y="3699020"/>
            <a:ext cx="2665413" cy="246221"/>
          </a:xfrm>
          <a:prstGeom prst="rect">
            <a:avLst/>
          </a:prstGeom>
          <a:noFill/>
          <a:ln>
            <a:noFill/>
          </a:ln>
          <a:effectLst/>
          <a:extLst>
            <a:ext uri="{909E8E84-426E-40DD-AFC4-6F175D3DCCD1}">
              <a14:hiddenFill xmlns:a14="http://schemas.microsoft.com/office/drawing/2010/main">
                <a:solidFill>
                  <a:srgbClr val="FFF8DF"/>
                </a:solidFill>
              </a14:hiddenFill>
            </a:ext>
            <a:ext uri="{91240B29-F687-4F45-9708-019B960494DF}">
              <a14:hiddenLine xmlns:a14="http://schemas.microsoft.com/office/drawing/2010/main" w="12700" algn="ctr">
                <a:solidFill>
                  <a:srgbClr val="475C6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defTabSz="855663">
              <a:spcBef>
                <a:spcPct val="10000"/>
              </a:spcBef>
              <a:spcAft>
                <a:spcPct val="10000"/>
              </a:spcAft>
            </a:pPr>
            <a:r>
              <a:rPr lang="en-US" b="1" dirty="0" smtClean="0">
                <a:ea typeface="MS PGothic" pitchFamily="34" charset="-128"/>
                <a:cs typeface="Arial" charset="0"/>
              </a:rPr>
              <a:t>Culture</a:t>
            </a:r>
            <a:endParaRPr lang="en-US" b="1" dirty="0">
              <a:ea typeface="MS PGothic" pitchFamily="34" charset="-128"/>
              <a:cs typeface="Arial" charset="0"/>
            </a:endParaRPr>
          </a:p>
        </p:txBody>
      </p:sp>
      <p:sp>
        <p:nvSpPr>
          <p:cNvPr id="39" name="Rectangle 21"/>
          <p:cNvSpPr txBox="1">
            <a:spLocks noChangeArrowheads="1"/>
          </p:cNvSpPr>
          <p:nvPr/>
        </p:nvSpPr>
        <p:spPr bwMode="gray">
          <a:xfrm>
            <a:off x="1997708" y="4534044"/>
            <a:ext cx="20561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914400">
              <a:spcAft>
                <a:spcPct val="50000"/>
              </a:spcAft>
            </a:pPr>
            <a:r>
              <a:rPr lang="en-US" b="0" dirty="0" smtClean="0"/>
              <a:t>Build support for a new way of working</a:t>
            </a:r>
            <a:endParaRPr lang="en-US" b="0" dirty="0"/>
          </a:p>
        </p:txBody>
      </p:sp>
      <p:sp>
        <p:nvSpPr>
          <p:cNvPr id="42" name="Rectangle 4"/>
          <p:cNvSpPr>
            <a:spLocks noChangeArrowheads="1"/>
          </p:cNvSpPr>
          <p:nvPr/>
        </p:nvSpPr>
        <p:spPr bwMode="gray">
          <a:xfrm>
            <a:off x="4550569" y="828819"/>
            <a:ext cx="3929062" cy="2514600"/>
          </a:xfrm>
          <a:prstGeom prst="rect">
            <a:avLst/>
          </a:prstGeom>
          <a:solidFill>
            <a:srgbClr val="D7E4EC"/>
          </a:solidFill>
          <a:ln>
            <a:noFill/>
          </a:ln>
          <a:effectLst/>
          <a:extLst>
            <a:ext uri="{91240B29-F687-4F45-9708-019B960494DF}">
              <a14:hiddenLine xmlns:a14="http://schemas.microsoft.com/office/drawing/2010/main" w="12700" algn="ctr">
                <a:solidFill>
                  <a:srgbClr val="475C6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dirty="0"/>
          </a:p>
        </p:txBody>
      </p:sp>
      <p:pic>
        <p:nvPicPr>
          <p:cNvPr id="45"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gray">
          <a:xfrm>
            <a:off x="6960394" y="1478107"/>
            <a:ext cx="1466850" cy="186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475C6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18"/>
          <p:cNvSpPr>
            <a:spLocks noChangeArrowheads="1"/>
          </p:cNvSpPr>
          <p:nvPr/>
        </p:nvSpPr>
        <p:spPr bwMode="gray">
          <a:xfrm>
            <a:off x="4683919" y="909782"/>
            <a:ext cx="3662362" cy="244475"/>
          </a:xfrm>
          <a:prstGeom prst="rect">
            <a:avLst/>
          </a:prstGeom>
          <a:noFill/>
          <a:ln>
            <a:noFill/>
          </a:ln>
          <a:effectLst/>
          <a:extLst>
            <a:ext uri="{909E8E84-426E-40DD-AFC4-6F175D3DCCD1}">
              <a14:hiddenFill xmlns:a14="http://schemas.microsoft.com/office/drawing/2010/main">
                <a:solidFill>
                  <a:srgbClr val="FFF8DF"/>
                </a:solidFill>
              </a14:hiddenFill>
            </a:ext>
            <a:ext uri="{91240B29-F687-4F45-9708-019B960494DF}">
              <a14:hiddenLine xmlns:a14="http://schemas.microsoft.com/office/drawing/2010/main" w="12700" algn="ctr">
                <a:solidFill>
                  <a:srgbClr val="475C6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55663">
              <a:spcBef>
                <a:spcPct val="10000"/>
              </a:spcBef>
              <a:spcAft>
                <a:spcPct val="10000"/>
              </a:spcAft>
            </a:pPr>
            <a:r>
              <a:rPr lang="en-US" b="1" dirty="0">
                <a:solidFill>
                  <a:schemeClr val="tx2"/>
                </a:solidFill>
                <a:ea typeface="MS PGothic" pitchFamily="34" charset="-128"/>
                <a:cs typeface="Arial" charset="0"/>
              </a:rPr>
              <a:t>Management infrastructure</a:t>
            </a:r>
          </a:p>
        </p:txBody>
      </p:sp>
      <p:sp>
        <p:nvSpPr>
          <p:cNvPr id="47" name="Rectangle 20"/>
          <p:cNvSpPr txBox="1">
            <a:spLocks noChangeArrowheads="1"/>
          </p:cNvSpPr>
          <p:nvPr/>
        </p:nvSpPr>
        <p:spPr bwMode="gray">
          <a:xfrm>
            <a:off x="4683919" y="1286019"/>
            <a:ext cx="31210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914400">
              <a:spcAft>
                <a:spcPct val="50000"/>
              </a:spcAft>
            </a:pPr>
            <a:r>
              <a:rPr lang="en-US" b="0" dirty="0" smtClean="0"/>
              <a:t>Support change with appropriate systems, teams, and infrastructure</a:t>
            </a:r>
            <a:endParaRPr lang="en-US" b="0" dirty="0"/>
          </a:p>
        </p:txBody>
      </p:sp>
      <p:sp>
        <p:nvSpPr>
          <p:cNvPr id="48" name="Rectangle 7"/>
          <p:cNvSpPr>
            <a:spLocks noChangeArrowheads="1"/>
          </p:cNvSpPr>
          <p:nvPr/>
        </p:nvSpPr>
        <p:spPr bwMode="gray">
          <a:xfrm>
            <a:off x="375444" y="828819"/>
            <a:ext cx="3860800" cy="2514600"/>
          </a:xfrm>
          <a:prstGeom prst="rect">
            <a:avLst/>
          </a:prstGeom>
          <a:solidFill>
            <a:srgbClr val="FFCC00"/>
          </a:solidFill>
          <a:ln>
            <a:noFill/>
          </a:ln>
          <a:effectLst/>
          <a:extLst>
            <a:ext uri="{91240B29-F687-4F45-9708-019B960494DF}">
              <a14:hiddenLine xmlns:a14="http://schemas.microsoft.com/office/drawing/2010/main" w="12700" algn="ctr">
                <a:solidFill>
                  <a:srgbClr val="475C6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542" tIns="42771" rIns="85542" bIns="42771" anchor="ctr">
            <a:noAutofit/>
          </a:bodyPr>
          <a:lstStyle/>
          <a:p>
            <a:endParaRPr lang="en-US" dirty="0"/>
          </a:p>
        </p:txBody>
      </p:sp>
      <p:sp>
        <p:nvSpPr>
          <p:cNvPr id="49" name="Rectangle 8"/>
          <p:cNvSpPr>
            <a:spLocks noChangeArrowheads="1"/>
          </p:cNvSpPr>
          <p:nvPr/>
        </p:nvSpPr>
        <p:spPr bwMode="gray">
          <a:xfrm>
            <a:off x="1123156" y="2771919"/>
            <a:ext cx="361950" cy="307975"/>
          </a:xfrm>
          <a:prstGeom prst="rect">
            <a:avLst/>
          </a:prstGeom>
          <a:solidFill>
            <a:srgbClr val="FFFFFF"/>
          </a:solidFill>
          <a:ln w="28575" algn="ctr">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endParaRPr lang="en-US" dirty="0"/>
          </a:p>
        </p:txBody>
      </p:sp>
      <p:sp>
        <p:nvSpPr>
          <p:cNvPr id="50" name="Rectangle 9"/>
          <p:cNvSpPr>
            <a:spLocks noChangeArrowheads="1"/>
          </p:cNvSpPr>
          <p:nvPr/>
        </p:nvSpPr>
        <p:spPr bwMode="gray">
          <a:xfrm>
            <a:off x="1659731" y="2771919"/>
            <a:ext cx="344488" cy="307975"/>
          </a:xfrm>
          <a:prstGeom prst="rect">
            <a:avLst/>
          </a:prstGeom>
          <a:solidFill>
            <a:srgbClr val="FFFFFF"/>
          </a:solidFill>
          <a:ln w="28575" algn="ctr">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endParaRPr lang="en-US" dirty="0"/>
          </a:p>
        </p:txBody>
      </p:sp>
      <p:sp>
        <p:nvSpPr>
          <p:cNvPr id="51" name="Rectangle 10"/>
          <p:cNvSpPr>
            <a:spLocks noChangeArrowheads="1"/>
          </p:cNvSpPr>
          <p:nvPr/>
        </p:nvSpPr>
        <p:spPr bwMode="gray">
          <a:xfrm>
            <a:off x="2205831" y="2771919"/>
            <a:ext cx="344488" cy="307975"/>
          </a:xfrm>
          <a:prstGeom prst="rect">
            <a:avLst/>
          </a:prstGeom>
          <a:solidFill>
            <a:srgbClr val="FFFFFF"/>
          </a:solidFill>
          <a:ln w="28575" algn="ctr">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endParaRPr lang="en-US" dirty="0"/>
          </a:p>
        </p:txBody>
      </p:sp>
      <p:sp>
        <p:nvSpPr>
          <p:cNvPr id="52" name="Oval 11"/>
          <p:cNvSpPr>
            <a:spLocks noChangeArrowheads="1"/>
          </p:cNvSpPr>
          <p:nvPr/>
        </p:nvSpPr>
        <p:spPr bwMode="gray">
          <a:xfrm>
            <a:off x="2724944" y="2730644"/>
            <a:ext cx="387350" cy="392113"/>
          </a:xfrm>
          <a:prstGeom prst="ellipse">
            <a:avLst/>
          </a:prstGeom>
          <a:solidFill>
            <a:srgbClr val="FFFFFF"/>
          </a:solidFill>
          <a:ln w="28575"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endParaRPr lang="en-US" dirty="0"/>
          </a:p>
        </p:txBody>
      </p:sp>
      <p:cxnSp>
        <p:nvCxnSpPr>
          <p:cNvPr id="53" name="AutoShape 12"/>
          <p:cNvCxnSpPr>
            <a:cxnSpLocks noChangeShapeType="1"/>
            <a:stCxn id="49" idx="3"/>
            <a:endCxn id="50" idx="1"/>
          </p:cNvCxnSpPr>
          <p:nvPr/>
        </p:nvCxnSpPr>
        <p:spPr bwMode="gray">
          <a:xfrm>
            <a:off x="1500981" y="2927494"/>
            <a:ext cx="142875" cy="0"/>
          </a:xfrm>
          <a:prstGeom prst="straightConnector1">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13"/>
          <p:cNvCxnSpPr>
            <a:cxnSpLocks noChangeShapeType="1"/>
            <a:stCxn id="50" idx="3"/>
            <a:endCxn id="51" idx="1"/>
          </p:cNvCxnSpPr>
          <p:nvPr/>
        </p:nvCxnSpPr>
        <p:spPr bwMode="gray">
          <a:xfrm>
            <a:off x="2018506" y="2927494"/>
            <a:ext cx="173038" cy="0"/>
          </a:xfrm>
          <a:prstGeom prst="straightConnector1">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14"/>
          <p:cNvCxnSpPr>
            <a:cxnSpLocks noChangeShapeType="1"/>
            <a:stCxn id="51" idx="3"/>
            <a:endCxn id="52" idx="2"/>
          </p:cNvCxnSpPr>
          <p:nvPr/>
        </p:nvCxnSpPr>
        <p:spPr bwMode="gray">
          <a:xfrm>
            <a:off x="2566194" y="2927494"/>
            <a:ext cx="142875" cy="0"/>
          </a:xfrm>
          <a:prstGeom prst="straightConnector1">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6"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gray">
          <a:xfrm>
            <a:off x="616744" y="1528907"/>
            <a:ext cx="992187" cy="1814512"/>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16"/>
          <p:cNvSpPr>
            <a:spLocks noChangeArrowheads="1"/>
          </p:cNvSpPr>
          <p:nvPr/>
        </p:nvSpPr>
        <p:spPr bwMode="gray">
          <a:xfrm>
            <a:off x="474663" y="909782"/>
            <a:ext cx="3662362" cy="244475"/>
          </a:xfrm>
          <a:prstGeom prst="rect">
            <a:avLst/>
          </a:prstGeom>
          <a:noFill/>
          <a:ln>
            <a:noFill/>
          </a:ln>
          <a:effectLst/>
          <a:extLst>
            <a:ext uri="{909E8E84-426E-40DD-AFC4-6F175D3DCCD1}">
              <a14:hiddenFill xmlns:a14="http://schemas.microsoft.com/office/drawing/2010/main">
                <a:solidFill>
                  <a:srgbClr val="FFF8DF"/>
                </a:solidFill>
              </a14:hiddenFill>
            </a:ext>
            <a:ext uri="{91240B29-F687-4F45-9708-019B960494DF}">
              <a14:hiddenLine xmlns:a14="http://schemas.microsoft.com/office/drawing/2010/main" w="12700" algn="ctr">
                <a:solidFill>
                  <a:srgbClr val="475C6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defTabSz="855663">
              <a:spcBef>
                <a:spcPct val="10000"/>
              </a:spcBef>
              <a:spcAft>
                <a:spcPct val="10000"/>
              </a:spcAft>
            </a:pPr>
            <a:r>
              <a:rPr lang="en-US" b="1" dirty="0">
                <a:ea typeface="MS PGothic" pitchFamily="34" charset="-128"/>
                <a:cs typeface="Arial" charset="0"/>
              </a:rPr>
              <a:t>Process Design</a:t>
            </a:r>
          </a:p>
        </p:txBody>
      </p:sp>
      <p:sp>
        <p:nvSpPr>
          <p:cNvPr id="58" name="Rectangle 22"/>
          <p:cNvSpPr txBox="1">
            <a:spLocks noChangeArrowheads="1"/>
          </p:cNvSpPr>
          <p:nvPr/>
        </p:nvSpPr>
        <p:spPr bwMode="gray">
          <a:xfrm>
            <a:off x="1997708" y="1286020"/>
            <a:ext cx="20561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914400">
              <a:spcAft>
                <a:spcPct val="50000"/>
              </a:spcAft>
            </a:pPr>
            <a:r>
              <a:rPr lang="en-US" b="0" dirty="0" smtClean="0"/>
              <a:t>Define a streamlined process that is easy to use and adaptable</a:t>
            </a:r>
            <a:endParaRPr lang="en-US" b="0" dirty="0"/>
          </a:p>
        </p:txBody>
      </p:sp>
      <p:sp>
        <p:nvSpPr>
          <p:cNvPr id="59" name="Oval 24" descr="200244628-006"/>
          <p:cNvSpPr>
            <a:spLocks noChangeArrowheads="1"/>
          </p:cNvSpPr>
          <p:nvPr/>
        </p:nvSpPr>
        <p:spPr bwMode="gray">
          <a:xfrm>
            <a:off x="3296444" y="2414732"/>
            <a:ext cx="2103437" cy="2143125"/>
          </a:xfrm>
          <a:prstGeom prst="ellipse">
            <a:avLst/>
          </a:prstGeom>
          <a:blipFill dpi="0" rotWithShape="1">
            <a:blip r:embed="rId11" cstate="print"/>
            <a:srcRect/>
            <a:stretch>
              <a:fillRect b="-30773"/>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dirty="0"/>
          </a:p>
        </p:txBody>
      </p:sp>
      <p:sp>
        <p:nvSpPr>
          <p:cNvPr id="60" name="Rectangle 26"/>
          <p:cNvSpPr>
            <a:spLocks noChangeArrowheads="1"/>
          </p:cNvSpPr>
          <p:nvPr/>
        </p:nvSpPr>
        <p:spPr bwMode="gray">
          <a:xfrm>
            <a:off x="3890962" y="3008457"/>
            <a:ext cx="950913" cy="920749"/>
          </a:xfrm>
          <a:prstGeom prst="rect">
            <a:avLst/>
          </a:prstGeom>
          <a:solidFill>
            <a:schemeClr val="tx1">
              <a:alpha val="35001"/>
            </a:schemeClr>
          </a:solidFill>
          <a:ln>
            <a:noFill/>
          </a:ln>
          <a:effectLst/>
          <a:extLst>
            <a:ext uri="{91240B29-F687-4F45-9708-019B960494DF}">
              <a14:hiddenLine xmlns:a14="http://schemas.microsoft.com/office/drawing/2010/main" w="12700" algn="ctr">
                <a:solidFill>
                  <a:srgbClr val="475C6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41904" anchor="ctr" anchorCtr="1">
            <a:noAutofit/>
          </a:bodyPr>
          <a:lstStyle/>
          <a:p>
            <a:pPr algn="ctr" defTabSz="838200">
              <a:spcBef>
                <a:spcPct val="10000"/>
              </a:spcBef>
              <a:spcAft>
                <a:spcPct val="10000"/>
              </a:spcAft>
            </a:pPr>
            <a:r>
              <a:rPr lang="en-US" b="1" dirty="0" smtClean="0">
                <a:solidFill>
                  <a:schemeClr val="bg1"/>
                </a:solidFill>
                <a:ea typeface="MS PGothic" pitchFamily="34" charset="-128"/>
                <a:cs typeface="Arial" charset="0"/>
              </a:rPr>
              <a:t>FDOT’s</a:t>
            </a:r>
            <a:r>
              <a:rPr lang="en-US" b="1" dirty="0">
                <a:solidFill>
                  <a:schemeClr val="bg1"/>
                </a:solidFill>
                <a:ea typeface="MS PGothic" pitchFamily="34" charset="-128"/>
                <a:cs typeface="Arial" charset="0"/>
              </a:rPr>
              <a:t> </a:t>
            </a:r>
            <a:r>
              <a:rPr lang="en-US" b="1" dirty="0" smtClean="0">
                <a:solidFill>
                  <a:schemeClr val="bg1"/>
                </a:solidFill>
                <a:ea typeface="MS PGothic" pitchFamily="34" charset="-128"/>
                <a:cs typeface="Arial" charset="0"/>
              </a:rPr>
              <a:t>public </a:t>
            </a:r>
            <a:r>
              <a:rPr lang="en-US" b="1" dirty="0">
                <a:solidFill>
                  <a:schemeClr val="bg1"/>
                </a:solidFill>
                <a:ea typeface="MS PGothic" pitchFamily="34" charset="-128"/>
                <a:cs typeface="Arial" charset="0"/>
              </a:rPr>
              <a:t>mission</a:t>
            </a:r>
          </a:p>
        </p:txBody>
      </p:sp>
      <p:sp>
        <p:nvSpPr>
          <p:cNvPr id="61" name="AutoShape 28"/>
          <p:cNvSpPr>
            <a:spLocks noChangeArrowheads="1"/>
          </p:cNvSpPr>
          <p:nvPr/>
        </p:nvSpPr>
        <p:spPr bwMode="gray">
          <a:xfrm>
            <a:off x="3218656" y="2360757"/>
            <a:ext cx="2209800" cy="2251075"/>
          </a:xfrm>
          <a:custGeom>
            <a:avLst/>
            <a:gdLst>
              <a:gd name="G0" fmla="+- 2033 0 0"/>
              <a:gd name="G1" fmla="+- 21600 0 2033"/>
              <a:gd name="G2" fmla="+- 21600 0 203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33" y="10800"/>
                </a:moveTo>
                <a:cubicBezTo>
                  <a:pt x="2033" y="15642"/>
                  <a:pt x="5958" y="19567"/>
                  <a:pt x="10800" y="19567"/>
                </a:cubicBezTo>
                <a:cubicBezTo>
                  <a:pt x="15642" y="19567"/>
                  <a:pt x="19567" y="15642"/>
                  <a:pt x="19567" y="10800"/>
                </a:cubicBezTo>
                <a:cubicBezTo>
                  <a:pt x="19567" y="5958"/>
                  <a:pt x="15642" y="2033"/>
                  <a:pt x="10800" y="2033"/>
                </a:cubicBezTo>
                <a:cubicBezTo>
                  <a:pt x="5958" y="2033"/>
                  <a:pt x="2033" y="5958"/>
                  <a:pt x="2033" y="10800"/>
                </a:cubicBezTo>
                <a:close/>
              </a:path>
            </a:pathLst>
          </a:custGeom>
          <a:solidFill>
            <a:schemeClr val="bg1"/>
          </a:solidFill>
          <a:ln w="127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endParaRPr lang="en-US" dirty="0"/>
          </a:p>
        </p:txBody>
      </p:sp>
      <p:sp>
        <p:nvSpPr>
          <p:cNvPr id="62" name="Rectangle 46"/>
          <p:cNvSpPr txBox="1">
            <a:spLocks noChangeArrowheads="1"/>
          </p:cNvSpPr>
          <p:nvPr/>
        </p:nvSpPr>
        <p:spPr bwMode="gray">
          <a:xfrm>
            <a:off x="4756944" y="4534044"/>
            <a:ext cx="2946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914400">
              <a:spcAft>
                <a:spcPct val="50000"/>
              </a:spcAft>
            </a:pPr>
            <a:r>
              <a:rPr lang="en-US" b="0" dirty="0" smtClean="0">
                <a:solidFill>
                  <a:schemeClr val="bg1"/>
                </a:solidFill>
              </a:rPr>
              <a:t>Ensure the organization has the required training and support to succeed</a:t>
            </a:r>
            <a:endParaRPr lang="en-US" b="0" dirty="0">
              <a:solidFill>
                <a:schemeClr val="bg1"/>
              </a:solidFill>
            </a:endParaRPr>
          </a:p>
        </p:txBody>
      </p:sp>
      <p:sp>
        <p:nvSpPr>
          <p:cNvPr id="63" name="Rectangle 47"/>
          <p:cNvSpPr>
            <a:spLocks noChangeArrowheads="1"/>
          </p:cNvSpPr>
          <p:nvPr/>
        </p:nvSpPr>
        <p:spPr bwMode="gray">
          <a:xfrm>
            <a:off x="5501481" y="3699020"/>
            <a:ext cx="2743200" cy="244475"/>
          </a:xfrm>
          <a:prstGeom prst="rect">
            <a:avLst/>
          </a:prstGeom>
          <a:noFill/>
          <a:ln>
            <a:noFill/>
          </a:ln>
          <a:effectLst/>
          <a:extLst>
            <a:ext uri="{909E8E84-426E-40DD-AFC4-6F175D3DCCD1}">
              <a14:hiddenFill xmlns:a14="http://schemas.microsoft.com/office/drawing/2010/main">
                <a:solidFill>
                  <a:srgbClr val="FFF8DF"/>
                </a:solidFill>
              </a14:hiddenFill>
            </a:ext>
            <a:ext uri="{91240B29-F687-4F45-9708-019B960494DF}">
              <a14:hiddenLine xmlns:a14="http://schemas.microsoft.com/office/drawing/2010/main" w="12700" algn="ctr">
                <a:solidFill>
                  <a:srgbClr val="475C6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55663">
              <a:spcBef>
                <a:spcPct val="10000"/>
              </a:spcBef>
              <a:spcAft>
                <a:spcPct val="10000"/>
              </a:spcAft>
            </a:pPr>
            <a:r>
              <a:rPr lang="en-US" b="1" dirty="0">
                <a:solidFill>
                  <a:schemeClr val="bg1"/>
                </a:solidFill>
                <a:ea typeface="MS PGothic" pitchFamily="34" charset="-128"/>
                <a:cs typeface="Arial" charset="0"/>
              </a:rPr>
              <a:t>Organization and Skills</a:t>
            </a:r>
          </a:p>
        </p:txBody>
      </p:sp>
    </p:spTree>
    <p:extLst>
      <p:ext uri="{BB962C8B-B14F-4D97-AF65-F5344CB8AC3E}">
        <p14:creationId xmlns:p14="http://schemas.microsoft.com/office/powerpoint/2010/main" val="3011767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2598" y="230188"/>
            <a:ext cx="8618538" cy="877163"/>
          </a:xfrm>
        </p:spPr>
        <p:txBody>
          <a:bodyPr/>
          <a:lstStyle/>
          <a:p>
            <a:r>
              <a:rPr lang="en-US" dirty="0" smtClean="0"/>
              <a:t>Districts have each nominated a State-Wide Acceleration and Transformation (SWAT) Team to lead the effort in improving how we operate</a:t>
            </a:r>
            <a:endParaRPr lang="en-US" b="0" dirty="0"/>
          </a:p>
        </p:txBody>
      </p:sp>
      <p:grpSp>
        <p:nvGrpSpPr>
          <p:cNvPr id="10" name="Group 9"/>
          <p:cNvGrpSpPr/>
          <p:nvPr/>
        </p:nvGrpSpPr>
        <p:grpSpPr>
          <a:xfrm>
            <a:off x="1855328" y="986617"/>
            <a:ext cx="5250782" cy="3512084"/>
            <a:chOff x="149860" y="827239"/>
            <a:chExt cx="5047614" cy="3668342"/>
          </a:xfrm>
        </p:grpSpPr>
        <p:sp>
          <p:nvSpPr>
            <p:cNvPr id="11" name="Rectangle 9"/>
            <p:cNvSpPr>
              <a:spLocks noChangeArrowheads="1"/>
            </p:cNvSpPr>
            <p:nvPr/>
          </p:nvSpPr>
          <p:spPr bwMode="gray">
            <a:xfrm>
              <a:off x="149860" y="827239"/>
              <a:ext cx="4799013" cy="19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895350">
                <a:buClr>
                  <a:schemeClr val="tx2"/>
                </a:buClr>
                <a:defRPr sz="900">
                  <a:solidFill>
                    <a:schemeClr val="tx1"/>
                  </a:solidFill>
                  <a:latin typeface="HelveticaNeueLT Pro 45 Lt" pitchFamily="34" charset="0"/>
                </a:defRPr>
              </a:lvl1pPr>
              <a:lvl2pPr marL="193675" indent="-192088" algn="l" defTabSz="895350">
                <a:buClr>
                  <a:schemeClr val="tx1"/>
                </a:buClr>
                <a:buSzPct val="125000"/>
                <a:buFont typeface="Arial" charset="0"/>
                <a:buChar char="▪"/>
                <a:defRPr sz="900">
                  <a:solidFill>
                    <a:schemeClr val="tx1"/>
                  </a:solidFill>
                  <a:latin typeface="HelveticaNeueLT Pro 45 Lt" pitchFamily="34" charset="0"/>
                </a:defRPr>
              </a:lvl2pPr>
              <a:lvl3pPr marL="457200" indent="-261938" algn="l" defTabSz="895350">
                <a:buClr>
                  <a:schemeClr val="tx1"/>
                </a:buClr>
                <a:buFont typeface="Arial" charset="0"/>
                <a:buChar char="–"/>
                <a:defRPr sz="900">
                  <a:solidFill>
                    <a:schemeClr val="tx1"/>
                  </a:solidFill>
                  <a:latin typeface="HelveticaNeueLT Pro 45 Lt" pitchFamily="34" charset="0"/>
                </a:defRPr>
              </a:lvl3pPr>
              <a:lvl4pPr marL="614363" indent="-155575" algn="l" defTabSz="895350">
                <a:buClr>
                  <a:schemeClr val="tx1"/>
                </a:buClr>
                <a:buSzPct val="120000"/>
                <a:buFont typeface="Arial" charset="0"/>
                <a:buChar char="▫"/>
                <a:defRPr sz="900">
                  <a:solidFill>
                    <a:schemeClr val="tx1"/>
                  </a:solidFill>
                  <a:latin typeface="HelveticaNeueLT Pro 45 Lt" pitchFamily="34" charset="0"/>
                </a:defRPr>
              </a:lvl4pPr>
              <a:lvl5pPr marL="746125" indent="-130175" algn="l" defTabSz="895350">
                <a:buClr>
                  <a:schemeClr val="tx1"/>
                </a:buClr>
                <a:buFont typeface="Arial" charset="0"/>
                <a:buChar char="-"/>
                <a:defRPr sz="900">
                  <a:solidFill>
                    <a:schemeClr val="tx1"/>
                  </a:solidFill>
                  <a:latin typeface="HelveticaNeueLT Pro 45 Lt" pitchFamily="34" charset="0"/>
                </a:defRPr>
              </a:lvl5pPr>
              <a:lvl6pPr marL="1203325" indent="-130175" defTabSz="895350" fontAlgn="base">
                <a:spcBef>
                  <a:spcPct val="0"/>
                </a:spcBef>
                <a:spcAft>
                  <a:spcPct val="0"/>
                </a:spcAft>
                <a:buClr>
                  <a:schemeClr val="tx1"/>
                </a:buClr>
                <a:buFont typeface="Arial" charset="0"/>
                <a:buChar char="-"/>
                <a:defRPr sz="900">
                  <a:solidFill>
                    <a:schemeClr val="tx1"/>
                  </a:solidFill>
                  <a:latin typeface="HelveticaNeueLT Pro 45 Lt" pitchFamily="34" charset="0"/>
                </a:defRPr>
              </a:lvl6pPr>
              <a:lvl7pPr marL="1660525" indent="-130175" defTabSz="895350" fontAlgn="base">
                <a:spcBef>
                  <a:spcPct val="0"/>
                </a:spcBef>
                <a:spcAft>
                  <a:spcPct val="0"/>
                </a:spcAft>
                <a:buClr>
                  <a:schemeClr val="tx1"/>
                </a:buClr>
                <a:buFont typeface="Arial" charset="0"/>
                <a:buChar char="-"/>
                <a:defRPr sz="900">
                  <a:solidFill>
                    <a:schemeClr val="tx1"/>
                  </a:solidFill>
                  <a:latin typeface="HelveticaNeueLT Pro 45 Lt" pitchFamily="34" charset="0"/>
                </a:defRPr>
              </a:lvl7pPr>
              <a:lvl8pPr marL="2117725" indent="-130175" defTabSz="895350" fontAlgn="base">
                <a:spcBef>
                  <a:spcPct val="0"/>
                </a:spcBef>
                <a:spcAft>
                  <a:spcPct val="0"/>
                </a:spcAft>
                <a:buClr>
                  <a:schemeClr val="tx1"/>
                </a:buClr>
                <a:buFont typeface="Arial" charset="0"/>
                <a:buChar char="-"/>
                <a:defRPr sz="900">
                  <a:solidFill>
                    <a:schemeClr val="tx1"/>
                  </a:solidFill>
                  <a:latin typeface="HelveticaNeueLT Pro 45 Lt" pitchFamily="34" charset="0"/>
                </a:defRPr>
              </a:lvl8pPr>
              <a:lvl9pPr marL="2574925" indent="-130175" defTabSz="895350" fontAlgn="base">
                <a:spcBef>
                  <a:spcPct val="0"/>
                </a:spcBef>
                <a:spcAft>
                  <a:spcPct val="0"/>
                </a:spcAft>
                <a:buClr>
                  <a:schemeClr val="tx1"/>
                </a:buClr>
                <a:buFont typeface="Arial" charset="0"/>
                <a:buChar char="-"/>
                <a:defRPr sz="900">
                  <a:solidFill>
                    <a:schemeClr val="tx1"/>
                  </a:solidFill>
                  <a:latin typeface="HelveticaNeueLT Pro 45 Lt" pitchFamily="34" charset="0"/>
                </a:defRPr>
              </a:lvl9pPr>
            </a:lstStyle>
            <a:p>
              <a:r>
                <a:rPr lang="en-GB" sz="1200" b="0" dirty="0" smtClean="0">
                  <a:solidFill>
                    <a:srgbClr val="7AA7C0"/>
                  </a:solidFill>
                  <a:latin typeface="Georgia" panose="02040502050405020303" pitchFamily="18" charset="0"/>
                </a:rPr>
                <a:t>Current SWAT </a:t>
              </a:r>
              <a:r>
                <a:rPr lang="en-GB" sz="1200" b="0" dirty="0">
                  <a:solidFill>
                    <a:srgbClr val="7AA7C0"/>
                  </a:solidFill>
                  <a:latin typeface="Georgia" panose="02040502050405020303" pitchFamily="18" charset="0"/>
                </a:rPr>
                <a:t>Team Organization </a:t>
              </a:r>
              <a:r>
                <a:rPr lang="en-GB" sz="1200" b="0" dirty="0" smtClean="0">
                  <a:solidFill>
                    <a:srgbClr val="7AA7C0"/>
                  </a:solidFill>
                  <a:latin typeface="Georgia" panose="02040502050405020303" pitchFamily="18" charset="0"/>
                </a:rPr>
                <a:t>Chart – </a:t>
              </a:r>
              <a:r>
                <a:rPr lang="en-GB" sz="1200" i="1" dirty="0" smtClean="0">
                  <a:solidFill>
                    <a:srgbClr val="7AA7C0"/>
                  </a:solidFill>
                  <a:latin typeface="Georgia" panose="02040502050405020303" pitchFamily="18" charset="0"/>
                </a:rPr>
                <a:t>Feb 2015</a:t>
              </a:r>
              <a:endParaRPr lang="en-GB" sz="1200" b="0" dirty="0">
                <a:solidFill>
                  <a:srgbClr val="7AA7C0"/>
                </a:solidFill>
                <a:latin typeface="Georgia" panose="02040502050405020303" pitchFamily="18" charset="0"/>
              </a:endParaRPr>
            </a:p>
          </p:txBody>
        </p:sp>
        <p:sp>
          <p:nvSpPr>
            <p:cNvPr id="12" name="Rectangle 30"/>
            <p:cNvSpPr>
              <a:spLocks noChangeArrowheads="1"/>
            </p:cNvSpPr>
            <p:nvPr/>
          </p:nvSpPr>
          <p:spPr bwMode="gray">
            <a:xfrm>
              <a:off x="150813" y="1077979"/>
              <a:ext cx="5046661" cy="3417602"/>
            </a:xfrm>
            <a:prstGeom prst="rect">
              <a:avLst/>
            </a:prstGeom>
            <a:solidFill>
              <a:schemeClr val="bg2"/>
            </a:solidFill>
            <a:ln w="28575" algn="ctr">
              <a:pattFill prst="dkUpDiag">
                <a:fgClr>
                  <a:srgbClr val="E37222"/>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dirty="0"/>
            </a:p>
          </p:txBody>
        </p:sp>
        <p:sp>
          <p:nvSpPr>
            <p:cNvPr id="13" name="TextBox 55"/>
            <p:cNvSpPr txBox="1"/>
            <p:nvPr>
              <p:custDataLst>
                <p:tags r:id="rId1"/>
              </p:custDataLst>
            </p:nvPr>
          </p:nvSpPr>
          <p:spPr>
            <a:xfrm>
              <a:off x="1074420" y="1234278"/>
              <a:ext cx="951897" cy="546472"/>
            </a:xfrm>
            <a:prstGeom prst="rect">
              <a:avLst/>
            </a:prstGeom>
            <a:solidFill>
              <a:schemeClr val="bg1"/>
            </a:solidFill>
            <a:ln w="12700">
              <a:solidFill>
                <a:srgbClr val="D7E4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100">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800" dirty="0">
                  <a:latin typeface="Georgia" panose="02040502050405020303" pitchFamily="18" charset="0"/>
                </a:rPr>
                <a:t>Text</a:t>
              </a:r>
            </a:p>
          </p:txBody>
        </p:sp>
        <p:sp>
          <p:nvSpPr>
            <p:cNvPr id="14" name="TextBox 55"/>
            <p:cNvSpPr txBox="1"/>
            <p:nvPr>
              <p:custDataLst>
                <p:tags r:id="rId2"/>
              </p:custDataLst>
            </p:nvPr>
          </p:nvSpPr>
          <p:spPr>
            <a:xfrm>
              <a:off x="3184176" y="1152777"/>
              <a:ext cx="836972" cy="663946"/>
            </a:xfrm>
            <a:prstGeom prst="rect">
              <a:avLst/>
            </a:prstGeom>
            <a:solidFill>
              <a:schemeClr val="bg1"/>
            </a:solidFill>
            <a:ln w="12700">
              <a:solidFill>
                <a:srgbClr val="D7E4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800"/>
              </a:lvl1pPr>
            </a:lstStyle>
            <a:p>
              <a:r>
                <a:rPr lang="en-US" dirty="0">
                  <a:latin typeface="Georgia" panose="02040502050405020303" pitchFamily="18" charset="0"/>
                </a:rPr>
                <a:t>Text</a:t>
              </a:r>
            </a:p>
          </p:txBody>
        </p:sp>
        <p:sp>
          <p:nvSpPr>
            <p:cNvPr id="15" name="TextBox 55"/>
            <p:cNvSpPr txBox="1"/>
            <p:nvPr>
              <p:custDataLst>
                <p:tags r:id="rId3"/>
              </p:custDataLst>
            </p:nvPr>
          </p:nvSpPr>
          <p:spPr>
            <a:xfrm>
              <a:off x="3805440" y="1879049"/>
              <a:ext cx="1072010" cy="658778"/>
            </a:xfrm>
            <a:prstGeom prst="rect">
              <a:avLst/>
            </a:prstGeom>
            <a:solidFill>
              <a:schemeClr val="bg1"/>
            </a:solidFill>
            <a:ln w="12700">
              <a:solidFill>
                <a:srgbClr val="D7E4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800"/>
              </a:lvl1pPr>
            </a:lstStyle>
            <a:p>
              <a:r>
                <a:rPr lang="en-US" dirty="0">
                  <a:latin typeface="Georgia" panose="02040502050405020303" pitchFamily="18" charset="0"/>
                </a:rPr>
                <a:t>Text</a:t>
              </a:r>
            </a:p>
          </p:txBody>
        </p:sp>
        <p:sp>
          <p:nvSpPr>
            <p:cNvPr id="16" name="TextBox 55"/>
            <p:cNvSpPr txBox="1"/>
            <p:nvPr>
              <p:custDataLst>
                <p:tags r:id="rId4"/>
              </p:custDataLst>
            </p:nvPr>
          </p:nvSpPr>
          <p:spPr>
            <a:xfrm>
              <a:off x="3870459" y="2807835"/>
              <a:ext cx="997466" cy="635621"/>
            </a:xfrm>
            <a:prstGeom prst="rect">
              <a:avLst/>
            </a:prstGeom>
            <a:solidFill>
              <a:schemeClr val="bg1"/>
            </a:solidFill>
            <a:ln w="12700">
              <a:solidFill>
                <a:srgbClr val="D7E4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800"/>
              </a:lvl1pPr>
            </a:lstStyle>
            <a:p>
              <a:r>
                <a:rPr lang="en-US" dirty="0">
                  <a:latin typeface="Georgia" panose="02040502050405020303" pitchFamily="18" charset="0"/>
                </a:rPr>
                <a:t>Text</a:t>
              </a:r>
            </a:p>
          </p:txBody>
        </p:sp>
        <p:sp>
          <p:nvSpPr>
            <p:cNvPr id="17" name="TextBox 55"/>
            <p:cNvSpPr txBox="1"/>
            <p:nvPr>
              <p:custDataLst>
                <p:tags r:id="rId5"/>
              </p:custDataLst>
            </p:nvPr>
          </p:nvSpPr>
          <p:spPr>
            <a:xfrm>
              <a:off x="3302745" y="3653692"/>
              <a:ext cx="881382" cy="686461"/>
            </a:xfrm>
            <a:prstGeom prst="rect">
              <a:avLst/>
            </a:prstGeom>
            <a:solidFill>
              <a:schemeClr val="bg1"/>
            </a:solidFill>
            <a:ln w="12700">
              <a:solidFill>
                <a:srgbClr val="D7E4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800"/>
              </a:lvl1pPr>
            </a:lstStyle>
            <a:p>
              <a:r>
                <a:rPr lang="en-US" dirty="0">
                  <a:latin typeface="Georgia" panose="02040502050405020303" pitchFamily="18" charset="0"/>
                </a:rPr>
                <a:t>Text</a:t>
              </a:r>
            </a:p>
          </p:txBody>
        </p:sp>
        <p:sp>
          <p:nvSpPr>
            <p:cNvPr id="18" name="TextBox 55"/>
            <p:cNvSpPr txBox="1"/>
            <p:nvPr>
              <p:custDataLst>
                <p:tags r:id="rId6"/>
              </p:custDataLst>
            </p:nvPr>
          </p:nvSpPr>
          <p:spPr>
            <a:xfrm>
              <a:off x="1230558" y="3564908"/>
              <a:ext cx="1069010" cy="813345"/>
            </a:xfrm>
            <a:prstGeom prst="rect">
              <a:avLst/>
            </a:prstGeom>
            <a:solidFill>
              <a:schemeClr val="bg1"/>
            </a:solidFill>
            <a:ln w="12700">
              <a:solidFill>
                <a:srgbClr val="D7E4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800"/>
              </a:lvl1pPr>
            </a:lstStyle>
            <a:p>
              <a:r>
                <a:rPr lang="en-US" dirty="0">
                  <a:latin typeface="Georgia" panose="02040502050405020303" pitchFamily="18" charset="0"/>
                </a:rPr>
                <a:t>Text</a:t>
              </a:r>
            </a:p>
          </p:txBody>
        </p:sp>
        <p:sp>
          <p:nvSpPr>
            <p:cNvPr id="19" name="TextBox 55"/>
            <p:cNvSpPr txBox="1"/>
            <p:nvPr>
              <p:custDataLst>
                <p:tags r:id="rId7"/>
              </p:custDataLst>
            </p:nvPr>
          </p:nvSpPr>
          <p:spPr>
            <a:xfrm>
              <a:off x="309618" y="2839514"/>
              <a:ext cx="1150793" cy="680142"/>
            </a:xfrm>
            <a:prstGeom prst="rect">
              <a:avLst/>
            </a:prstGeom>
            <a:solidFill>
              <a:schemeClr val="bg1"/>
            </a:solidFill>
            <a:ln w="12700">
              <a:solidFill>
                <a:srgbClr val="D7E4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800"/>
              </a:lvl1pPr>
            </a:lstStyle>
            <a:p>
              <a:r>
                <a:rPr lang="en-US" dirty="0">
                  <a:latin typeface="Georgia" panose="02040502050405020303" pitchFamily="18" charset="0"/>
                </a:rPr>
                <a:t>Text</a:t>
              </a:r>
            </a:p>
          </p:txBody>
        </p:sp>
        <p:sp>
          <p:nvSpPr>
            <p:cNvPr id="20" name="TextBox 55"/>
            <p:cNvSpPr txBox="1"/>
            <p:nvPr>
              <p:custDataLst>
                <p:tags r:id="rId8"/>
              </p:custDataLst>
            </p:nvPr>
          </p:nvSpPr>
          <p:spPr>
            <a:xfrm>
              <a:off x="488689" y="1905417"/>
              <a:ext cx="1096014" cy="711668"/>
            </a:xfrm>
            <a:prstGeom prst="rect">
              <a:avLst/>
            </a:prstGeom>
            <a:solidFill>
              <a:schemeClr val="bg1"/>
            </a:solidFill>
            <a:ln w="12700">
              <a:solidFill>
                <a:srgbClr val="D7E4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800"/>
              </a:lvl1pPr>
            </a:lstStyle>
            <a:p>
              <a:r>
                <a:rPr lang="en-US" dirty="0">
                  <a:latin typeface="Georgia" panose="02040502050405020303" pitchFamily="18" charset="0"/>
                </a:rPr>
                <a:t>Text</a:t>
              </a:r>
            </a:p>
          </p:txBody>
        </p:sp>
        <p:sp>
          <p:nvSpPr>
            <p:cNvPr id="21" name="Rectangle 34"/>
            <p:cNvSpPr txBox="1"/>
            <p:nvPr/>
          </p:nvSpPr>
          <p:spPr>
            <a:xfrm>
              <a:off x="574913" y="1945134"/>
              <a:ext cx="833562"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800" b="0" dirty="0" smtClean="0">
                  <a:solidFill>
                    <a:schemeClr val="tx1"/>
                  </a:solidFill>
                  <a:latin typeface="Georgia" panose="02040502050405020303" pitchFamily="18" charset="0"/>
                </a:rPr>
                <a:t>Robin </a:t>
              </a:r>
              <a:r>
                <a:rPr lang="en-US" sz="800" b="0" dirty="0">
                  <a:solidFill>
                    <a:schemeClr val="tx1"/>
                  </a:solidFill>
                  <a:latin typeface="Georgia" panose="02040502050405020303" pitchFamily="18" charset="0"/>
                </a:rPr>
                <a:t>Rhinesmith</a:t>
              </a:r>
            </a:p>
            <a:p>
              <a:pPr algn="l"/>
              <a:r>
                <a:rPr lang="en-US" sz="800" b="0" dirty="0" smtClean="0">
                  <a:solidFill>
                    <a:schemeClr val="tx1"/>
                  </a:solidFill>
                  <a:latin typeface="Georgia" panose="02040502050405020303" pitchFamily="18" charset="0"/>
                </a:rPr>
                <a:t>Karen Demeria</a:t>
              </a:r>
            </a:p>
            <a:p>
              <a:pPr algn="l"/>
              <a:r>
                <a:rPr lang="en-US" sz="800" b="0" dirty="0" smtClean="0">
                  <a:solidFill>
                    <a:schemeClr val="tx1"/>
                  </a:solidFill>
                  <a:latin typeface="Georgia" panose="02040502050405020303" pitchFamily="18" charset="0"/>
                </a:rPr>
                <a:t>Kirk Bogen</a:t>
              </a:r>
            </a:p>
            <a:p>
              <a:pPr algn="l"/>
              <a:r>
                <a:rPr lang="en-US" sz="800" b="0" dirty="0" smtClean="0">
                  <a:solidFill>
                    <a:schemeClr val="tx1"/>
                  </a:solidFill>
                  <a:latin typeface="Georgia" panose="02040502050405020303" pitchFamily="18" charset="0"/>
                </a:rPr>
                <a:t>Frank Chupka</a:t>
              </a:r>
            </a:p>
            <a:p>
              <a:pPr algn="l"/>
              <a:r>
                <a:rPr lang="en-US" sz="800" b="0" dirty="0" smtClean="0">
                  <a:solidFill>
                    <a:schemeClr val="tx1"/>
                  </a:solidFill>
                  <a:latin typeface="Georgia" panose="02040502050405020303" pitchFamily="18" charset="0"/>
                </a:rPr>
                <a:t>Waddah Farah</a:t>
              </a:r>
            </a:p>
          </p:txBody>
        </p:sp>
        <p:sp>
          <p:nvSpPr>
            <p:cNvPr id="22" name="Rectangle 34"/>
            <p:cNvSpPr txBox="1"/>
            <p:nvPr/>
          </p:nvSpPr>
          <p:spPr>
            <a:xfrm>
              <a:off x="3031446" y="1177142"/>
              <a:ext cx="913621"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r"/>
              <a:r>
                <a:rPr lang="en-US" sz="800" b="0" dirty="0" smtClean="0">
                  <a:solidFill>
                    <a:schemeClr val="tx1"/>
                  </a:solidFill>
                  <a:latin typeface="Georgia" panose="02040502050405020303" pitchFamily="18" charset="0"/>
                </a:rPr>
                <a:t>Bernie </a:t>
              </a:r>
              <a:r>
                <a:rPr lang="en-US" sz="800" b="0" dirty="0">
                  <a:solidFill>
                    <a:schemeClr val="tx1"/>
                  </a:solidFill>
                  <a:latin typeface="Georgia" panose="02040502050405020303" pitchFamily="18" charset="0"/>
                </a:rPr>
                <a:t>Masing</a:t>
              </a:r>
            </a:p>
            <a:p>
              <a:pPr algn="r"/>
              <a:r>
                <a:rPr lang="en-US" sz="800" b="0" dirty="0">
                  <a:solidFill>
                    <a:schemeClr val="tx1"/>
                  </a:solidFill>
                  <a:latin typeface="Georgia" panose="02040502050405020303" pitchFamily="18" charset="0"/>
                </a:rPr>
                <a:t>Bill Hartmann</a:t>
              </a:r>
            </a:p>
            <a:p>
              <a:pPr algn="r"/>
              <a:r>
                <a:rPr lang="en-US" sz="800" b="0" dirty="0" smtClean="0">
                  <a:solidFill>
                    <a:schemeClr val="tx1"/>
                  </a:solidFill>
                  <a:latin typeface="Georgia" panose="02040502050405020303" pitchFamily="18" charset="0"/>
                </a:rPr>
                <a:t>Gwen </a:t>
              </a:r>
              <a:r>
                <a:rPr lang="en-US" sz="800" b="0" dirty="0">
                  <a:solidFill>
                    <a:schemeClr val="tx1"/>
                  </a:solidFill>
                  <a:latin typeface="Georgia" panose="02040502050405020303" pitchFamily="18" charset="0"/>
                </a:rPr>
                <a:t>Pipkin</a:t>
              </a:r>
            </a:p>
            <a:p>
              <a:pPr algn="r"/>
              <a:r>
                <a:rPr lang="en-US" sz="800" b="0" dirty="0" smtClean="0">
                  <a:solidFill>
                    <a:schemeClr val="tx1"/>
                  </a:solidFill>
                  <a:latin typeface="Georgia" panose="02040502050405020303" pitchFamily="18" charset="0"/>
                </a:rPr>
                <a:t>Steve Walls</a:t>
              </a:r>
            </a:p>
            <a:p>
              <a:pPr algn="r"/>
              <a:r>
                <a:rPr lang="en-US" sz="800" b="0" dirty="0" smtClean="0">
                  <a:solidFill>
                    <a:schemeClr val="tx1"/>
                  </a:solidFill>
                  <a:latin typeface="Georgia" panose="02040502050405020303" pitchFamily="18" charset="0"/>
                </a:rPr>
                <a:t>Joe Lauk</a:t>
              </a:r>
            </a:p>
          </p:txBody>
        </p:sp>
        <p:sp>
          <p:nvSpPr>
            <p:cNvPr id="23" name="Rectangle 34"/>
            <p:cNvSpPr txBox="1"/>
            <p:nvPr/>
          </p:nvSpPr>
          <p:spPr>
            <a:xfrm>
              <a:off x="3913966" y="1895355"/>
              <a:ext cx="910506"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r"/>
              <a:r>
                <a:rPr lang="en-US" sz="800" b="0" dirty="0" smtClean="0">
                  <a:solidFill>
                    <a:schemeClr val="tx1"/>
                  </a:solidFill>
                  <a:latin typeface="Georgia" panose="02040502050405020303" pitchFamily="18" charset="0"/>
                </a:rPr>
                <a:t>Nelson Bedenbaugh</a:t>
              </a:r>
            </a:p>
            <a:p>
              <a:pPr algn="r"/>
              <a:r>
                <a:rPr lang="en-US" sz="800" b="0" dirty="0">
                  <a:solidFill>
                    <a:schemeClr val="tx1"/>
                  </a:solidFill>
                  <a:latin typeface="Georgia" panose="02040502050405020303" pitchFamily="18" charset="0"/>
                </a:rPr>
                <a:t>Stephen Browning</a:t>
              </a:r>
            </a:p>
            <a:p>
              <a:pPr algn="r"/>
              <a:r>
                <a:rPr lang="en-US" sz="800" b="0" dirty="0" smtClean="0">
                  <a:solidFill>
                    <a:schemeClr val="tx1"/>
                  </a:solidFill>
                  <a:latin typeface="Georgia" panose="02040502050405020303" pitchFamily="18" charset="0"/>
                </a:rPr>
                <a:t>Kathy Thomas</a:t>
              </a:r>
            </a:p>
            <a:p>
              <a:pPr algn="r"/>
              <a:r>
                <a:rPr lang="en-US" sz="800" b="0" dirty="0" smtClean="0">
                  <a:solidFill>
                    <a:schemeClr val="tx1"/>
                  </a:solidFill>
                  <a:latin typeface="Georgia" panose="02040502050405020303" pitchFamily="18" charset="0"/>
                </a:rPr>
                <a:t>Will Watts</a:t>
              </a:r>
            </a:p>
            <a:p>
              <a:pPr algn="r"/>
              <a:r>
                <a:rPr lang="en-US" sz="800" b="0" dirty="0" smtClean="0">
                  <a:solidFill>
                    <a:schemeClr val="tx1"/>
                  </a:solidFill>
                  <a:latin typeface="Georgia" panose="02040502050405020303" pitchFamily="18" charset="0"/>
                </a:rPr>
                <a:t>Jim Knight</a:t>
              </a:r>
            </a:p>
          </p:txBody>
        </p:sp>
        <p:sp>
          <p:nvSpPr>
            <p:cNvPr id="24" name="Rectangle 34"/>
            <p:cNvSpPr txBox="1"/>
            <p:nvPr/>
          </p:nvSpPr>
          <p:spPr>
            <a:xfrm>
              <a:off x="385992" y="2867873"/>
              <a:ext cx="1074420"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800" b="0" dirty="0">
                  <a:solidFill>
                    <a:schemeClr val="tx1"/>
                  </a:solidFill>
                  <a:latin typeface="Georgia" panose="02040502050405020303" pitchFamily="18" charset="0"/>
                </a:rPr>
                <a:t>Craig James</a:t>
              </a:r>
            </a:p>
            <a:p>
              <a:pPr algn="l"/>
              <a:r>
                <a:rPr lang="en-US" sz="800" b="0" dirty="0">
                  <a:solidFill>
                    <a:schemeClr val="tx1"/>
                  </a:solidFill>
                  <a:latin typeface="Georgia" panose="02040502050405020303" pitchFamily="18" charset="0"/>
                </a:rPr>
                <a:t>Aileen Boucle</a:t>
              </a:r>
            </a:p>
            <a:p>
              <a:pPr algn="l"/>
              <a:r>
                <a:rPr lang="en-US" sz="800" b="0" dirty="0" smtClean="0">
                  <a:solidFill>
                    <a:schemeClr val="tx1"/>
                  </a:solidFill>
                  <a:latin typeface="Georgia" panose="02040502050405020303" pitchFamily="18" charset="0"/>
                </a:rPr>
                <a:t>Dat Huynh</a:t>
              </a:r>
            </a:p>
            <a:p>
              <a:pPr algn="l"/>
              <a:r>
                <a:rPr lang="en-US" sz="800" b="0" dirty="0">
                  <a:solidFill>
                    <a:schemeClr val="tx1"/>
                  </a:solidFill>
                  <a:latin typeface="Georgia" panose="02040502050405020303" pitchFamily="18" charset="0"/>
                </a:rPr>
                <a:t>Alejandro Casals</a:t>
              </a:r>
            </a:p>
            <a:p>
              <a:pPr algn="l"/>
              <a:r>
                <a:rPr lang="en-US" sz="800" b="0" dirty="0" smtClean="0">
                  <a:solidFill>
                    <a:schemeClr val="tx1"/>
                  </a:solidFill>
                  <a:latin typeface="Georgia" panose="02040502050405020303" pitchFamily="18" charset="0"/>
                </a:rPr>
                <a:t>Linda Glass Johnson</a:t>
              </a:r>
            </a:p>
          </p:txBody>
        </p:sp>
        <p:sp>
          <p:nvSpPr>
            <p:cNvPr id="25" name="Rectangle 34"/>
            <p:cNvSpPr txBox="1"/>
            <p:nvPr/>
          </p:nvSpPr>
          <p:spPr>
            <a:xfrm>
              <a:off x="1281171" y="3603703"/>
              <a:ext cx="1025398"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800" b="0" dirty="0">
                  <a:solidFill>
                    <a:schemeClr val="tx1"/>
                  </a:solidFill>
                  <a:latin typeface="Georgia" panose="02040502050405020303" pitchFamily="18" charset="0"/>
                </a:rPr>
                <a:t>Bill Walsh</a:t>
              </a:r>
            </a:p>
            <a:p>
              <a:pPr algn="l"/>
              <a:r>
                <a:rPr lang="en-US" sz="800" b="0" dirty="0" smtClean="0">
                  <a:solidFill>
                    <a:schemeClr val="tx1"/>
                  </a:solidFill>
                  <a:latin typeface="Georgia" panose="02040502050405020303" pitchFamily="18" charset="0"/>
                </a:rPr>
                <a:t>Steve Friedel</a:t>
              </a:r>
            </a:p>
            <a:p>
              <a:pPr algn="l"/>
              <a:r>
                <a:rPr lang="en-US" sz="800" b="0" dirty="0" smtClean="0">
                  <a:solidFill>
                    <a:schemeClr val="tx1"/>
                  </a:solidFill>
                  <a:latin typeface="Georgia" panose="02040502050405020303" pitchFamily="18" charset="0"/>
                </a:rPr>
                <a:t>Jeff Cicerello</a:t>
              </a:r>
            </a:p>
            <a:p>
              <a:pPr algn="l"/>
              <a:r>
                <a:rPr lang="en-US" sz="800" b="0" dirty="0" smtClean="0">
                  <a:solidFill>
                    <a:schemeClr val="tx1"/>
                  </a:solidFill>
                  <a:latin typeface="Georgia" panose="02040502050405020303" pitchFamily="18" charset="0"/>
                </a:rPr>
                <a:t>Amy Sirmans</a:t>
              </a:r>
            </a:p>
            <a:p>
              <a:pPr algn="l"/>
              <a:r>
                <a:rPr lang="en-US" sz="800" b="0" dirty="0" smtClean="0">
                  <a:solidFill>
                    <a:schemeClr val="tx1"/>
                  </a:solidFill>
                  <a:latin typeface="Georgia" panose="02040502050405020303" pitchFamily="18" charset="0"/>
                </a:rPr>
                <a:t>Steve Smith</a:t>
              </a:r>
            </a:p>
            <a:p>
              <a:pPr algn="l"/>
              <a:r>
                <a:rPr lang="en-US" sz="800" b="0" dirty="0">
                  <a:solidFill>
                    <a:schemeClr val="tx1"/>
                  </a:solidFill>
                  <a:latin typeface="Georgia" panose="02040502050405020303" pitchFamily="18" charset="0"/>
                </a:rPr>
                <a:t>Beata </a:t>
              </a:r>
              <a:r>
                <a:rPr lang="en-US" sz="800" b="0" dirty="0" smtClean="0">
                  <a:solidFill>
                    <a:schemeClr val="tx1"/>
                  </a:solidFill>
                  <a:latin typeface="Georgia" panose="02040502050405020303" pitchFamily="18" charset="0"/>
                </a:rPr>
                <a:t>Stys-Palasz</a:t>
              </a:r>
              <a:endParaRPr lang="en-US" sz="800" b="0" dirty="0">
                <a:solidFill>
                  <a:schemeClr val="tx1"/>
                </a:solidFill>
                <a:latin typeface="Georgia" panose="02040502050405020303" pitchFamily="18" charset="0"/>
              </a:endParaRPr>
            </a:p>
          </p:txBody>
        </p:sp>
        <p:sp>
          <p:nvSpPr>
            <p:cNvPr id="26" name="Rectangle 34"/>
            <p:cNvSpPr txBox="1"/>
            <p:nvPr/>
          </p:nvSpPr>
          <p:spPr>
            <a:xfrm>
              <a:off x="4100459" y="2825106"/>
              <a:ext cx="742191"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r"/>
              <a:r>
                <a:rPr lang="en-US" sz="800" b="0" dirty="0">
                  <a:solidFill>
                    <a:schemeClr val="tx1"/>
                  </a:solidFill>
                  <a:latin typeface="Georgia" panose="02040502050405020303" pitchFamily="18" charset="0"/>
                </a:rPr>
                <a:t>Regina Battles</a:t>
              </a:r>
            </a:p>
            <a:p>
              <a:pPr algn="r"/>
              <a:r>
                <a:rPr lang="en-US" sz="800" b="0" dirty="0">
                  <a:solidFill>
                    <a:schemeClr val="tx1"/>
                  </a:solidFill>
                  <a:latin typeface="Georgia" panose="02040502050405020303" pitchFamily="18" charset="0"/>
                </a:rPr>
                <a:t>Joy Swanson</a:t>
              </a:r>
            </a:p>
            <a:p>
              <a:pPr algn="r"/>
              <a:r>
                <a:rPr lang="en-US" sz="800" b="0" dirty="0" smtClean="0">
                  <a:solidFill>
                    <a:schemeClr val="tx1"/>
                  </a:solidFill>
                  <a:latin typeface="Georgia" panose="02040502050405020303" pitchFamily="18" charset="0"/>
                </a:rPr>
                <a:t>April </a:t>
              </a:r>
              <a:r>
                <a:rPr lang="en-US" sz="800" b="0" dirty="0">
                  <a:solidFill>
                    <a:schemeClr val="tx1"/>
                  </a:solidFill>
                  <a:latin typeface="Georgia" panose="02040502050405020303" pitchFamily="18" charset="0"/>
                </a:rPr>
                <a:t>Williams</a:t>
              </a:r>
            </a:p>
            <a:p>
              <a:pPr algn="r"/>
              <a:r>
                <a:rPr lang="en-US" sz="800" b="0" dirty="0" smtClean="0">
                  <a:solidFill>
                    <a:schemeClr val="tx1"/>
                  </a:solidFill>
                  <a:latin typeface="Georgia" panose="02040502050405020303" pitchFamily="18" charset="0"/>
                </a:rPr>
                <a:t>Brandon </a:t>
              </a:r>
              <a:r>
                <a:rPr lang="en-US" sz="800" b="0" dirty="0">
                  <a:solidFill>
                    <a:schemeClr val="tx1"/>
                  </a:solidFill>
                  <a:latin typeface="Georgia" panose="02040502050405020303" pitchFamily="18" charset="0"/>
                </a:rPr>
                <a:t>Bruner</a:t>
              </a:r>
            </a:p>
            <a:p>
              <a:pPr algn="r"/>
              <a:r>
                <a:rPr lang="en-US" sz="800" b="0" dirty="0">
                  <a:solidFill>
                    <a:schemeClr val="tx1"/>
                  </a:solidFill>
                  <a:latin typeface="Georgia" panose="02040502050405020303" pitchFamily="18" charset="0"/>
                </a:rPr>
                <a:t>Jason </a:t>
              </a:r>
              <a:r>
                <a:rPr lang="en-US" sz="800" b="0" dirty="0" smtClean="0">
                  <a:solidFill>
                    <a:schemeClr val="tx1"/>
                  </a:solidFill>
                  <a:latin typeface="Georgia" panose="02040502050405020303" pitchFamily="18" charset="0"/>
                </a:rPr>
                <a:t>Crenshaw</a:t>
              </a:r>
              <a:endParaRPr lang="en-US" sz="800" b="0" dirty="0">
                <a:solidFill>
                  <a:schemeClr val="tx1"/>
                </a:solidFill>
                <a:latin typeface="Georgia" panose="02040502050405020303" pitchFamily="18" charset="0"/>
              </a:endParaRPr>
            </a:p>
          </p:txBody>
        </p:sp>
        <p:sp>
          <p:nvSpPr>
            <p:cNvPr id="27" name="Rectangle 34"/>
            <p:cNvSpPr txBox="1"/>
            <p:nvPr/>
          </p:nvSpPr>
          <p:spPr>
            <a:xfrm>
              <a:off x="3395255" y="3679733"/>
              <a:ext cx="732572"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r"/>
              <a:r>
                <a:rPr lang="en-US" sz="800" b="0" dirty="0">
                  <a:solidFill>
                    <a:schemeClr val="tx1"/>
                  </a:solidFill>
                  <a:latin typeface="Georgia" panose="02040502050405020303" pitchFamily="18" charset="0"/>
                </a:rPr>
                <a:t>John Olson</a:t>
              </a:r>
            </a:p>
            <a:p>
              <a:pPr algn="r"/>
              <a:r>
                <a:rPr lang="en-US" sz="800" b="0" dirty="0" smtClean="0">
                  <a:solidFill>
                    <a:schemeClr val="tx1"/>
                  </a:solidFill>
                  <a:latin typeface="Georgia" panose="02040502050405020303" pitchFamily="18" charset="0"/>
                </a:rPr>
                <a:t>Ann </a:t>
              </a:r>
              <a:r>
                <a:rPr lang="en-US" sz="800" b="0" dirty="0">
                  <a:solidFill>
                    <a:schemeClr val="tx1"/>
                  </a:solidFill>
                  <a:latin typeface="Georgia" panose="02040502050405020303" pitchFamily="18" charset="0"/>
                </a:rPr>
                <a:t>Broadwell</a:t>
              </a:r>
            </a:p>
            <a:p>
              <a:pPr algn="r"/>
              <a:r>
                <a:rPr lang="en-US" sz="800" b="0" dirty="0">
                  <a:solidFill>
                    <a:schemeClr val="tx1"/>
                  </a:solidFill>
                  <a:latin typeface="Georgia" panose="02040502050405020303" pitchFamily="18" charset="0"/>
                </a:rPr>
                <a:t>Scott Peterson</a:t>
              </a:r>
            </a:p>
            <a:p>
              <a:pPr algn="r"/>
              <a:r>
                <a:rPr lang="en-US" sz="800" b="0" dirty="0">
                  <a:solidFill>
                    <a:schemeClr val="tx1"/>
                  </a:solidFill>
                  <a:latin typeface="Georgia" panose="02040502050405020303" pitchFamily="18" charset="0"/>
                </a:rPr>
                <a:t>Richard </a:t>
              </a:r>
              <a:r>
                <a:rPr lang="en-US" sz="800" b="0" dirty="0" smtClean="0">
                  <a:solidFill>
                    <a:schemeClr val="tx1"/>
                  </a:solidFill>
                  <a:latin typeface="Georgia" panose="02040502050405020303" pitchFamily="18" charset="0"/>
                </a:rPr>
                <a:t>Young</a:t>
              </a:r>
            </a:p>
            <a:p>
              <a:pPr algn="r"/>
              <a:r>
                <a:rPr lang="en-US" sz="800" b="0" dirty="0">
                  <a:solidFill>
                    <a:schemeClr val="tx1"/>
                  </a:solidFill>
                  <a:latin typeface="Georgia" panose="02040502050405020303" pitchFamily="18" charset="0"/>
                </a:rPr>
                <a:t>Leslie </a:t>
              </a:r>
              <a:r>
                <a:rPr lang="en-US" sz="800" b="0" dirty="0" smtClean="0">
                  <a:solidFill>
                    <a:schemeClr val="tx1"/>
                  </a:solidFill>
                  <a:latin typeface="Georgia" panose="02040502050405020303" pitchFamily="18" charset="0"/>
                </a:rPr>
                <a:t>Wetherell</a:t>
              </a:r>
              <a:endParaRPr lang="en-US" sz="800" b="0" dirty="0">
                <a:solidFill>
                  <a:schemeClr val="tx1"/>
                </a:solidFill>
                <a:latin typeface="Georgia" panose="02040502050405020303" pitchFamily="18" charset="0"/>
              </a:endParaRPr>
            </a:p>
          </p:txBody>
        </p:sp>
        <p:sp>
          <p:nvSpPr>
            <p:cNvPr id="28" name="Octagon 27"/>
            <p:cNvSpPr/>
            <p:nvPr/>
          </p:nvSpPr>
          <p:spPr>
            <a:xfrm>
              <a:off x="1625890" y="1783563"/>
              <a:ext cx="1966318" cy="1851533"/>
            </a:xfrm>
            <a:prstGeom prst="octagon">
              <a:avLst>
                <a:gd name="adj" fmla="val 32565"/>
              </a:avLst>
            </a:prstGeom>
            <a:solidFill>
              <a:schemeClr val="bg1"/>
            </a:solidFill>
            <a:ln w="19050">
              <a:solidFill>
                <a:srgbClr val="D7E4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chemeClr val="tx1"/>
                </a:solidFill>
                <a:latin typeface="Georgia" panose="02040502050405020303" pitchFamily="18" charset="0"/>
              </a:endParaRPr>
            </a:p>
          </p:txBody>
        </p:sp>
        <p:sp>
          <p:nvSpPr>
            <p:cNvPr id="29" name="Rectangle 34"/>
            <p:cNvSpPr txBox="1"/>
            <p:nvPr/>
          </p:nvSpPr>
          <p:spPr>
            <a:xfrm>
              <a:off x="2054767" y="2246421"/>
              <a:ext cx="1362722" cy="1028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spcBef>
                  <a:spcPct val="100000"/>
                </a:spcBef>
              </a:pPr>
              <a:r>
                <a:rPr lang="en-US" sz="800" dirty="0">
                  <a:solidFill>
                    <a:schemeClr val="accent6">
                      <a:lumMod val="75000"/>
                    </a:schemeClr>
                  </a:solidFill>
                  <a:latin typeface="Georgia" panose="02040502050405020303" pitchFamily="18" charset="0"/>
                  <a:ea typeface="+mj-ea"/>
                  <a:cs typeface="+mj-cs"/>
                </a:rPr>
                <a:t>CENTRAL TEAM</a:t>
              </a:r>
            </a:p>
            <a:p>
              <a:pPr marL="114300" lvl="1" indent="-112713" algn="l" defTabSz="1041400">
                <a:buClr>
                  <a:schemeClr val="tx1">
                    <a:lumMod val="50000"/>
                    <a:lumOff val="50000"/>
                  </a:schemeClr>
                </a:buClr>
              </a:pPr>
              <a:r>
                <a:rPr lang="en-US" sz="800" b="1" dirty="0" smtClean="0">
                  <a:solidFill>
                    <a:schemeClr val="tx1"/>
                  </a:solidFill>
                  <a:latin typeface="Georgia" panose="02040502050405020303" pitchFamily="18" charset="0"/>
                </a:rPr>
                <a:t>Marjorie Kirby (lead)</a:t>
              </a:r>
            </a:p>
            <a:p>
              <a:pPr marL="114300" lvl="1" indent="-112713" algn="l" defTabSz="1041400">
                <a:buClr>
                  <a:schemeClr val="tx1">
                    <a:lumMod val="50000"/>
                    <a:lumOff val="50000"/>
                  </a:schemeClr>
                </a:buClr>
              </a:pPr>
              <a:r>
                <a:rPr lang="en-US" sz="800" b="0" dirty="0" smtClean="0">
                  <a:solidFill>
                    <a:schemeClr val="tx1"/>
                  </a:solidFill>
                  <a:latin typeface="Georgia" panose="02040502050405020303" pitchFamily="18" charset="0"/>
                </a:rPr>
                <a:t>District </a:t>
              </a:r>
              <a:r>
                <a:rPr lang="en-US" sz="800" b="0" dirty="0">
                  <a:solidFill>
                    <a:schemeClr val="tx1"/>
                  </a:solidFill>
                  <a:latin typeface="Georgia" panose="02040502050405020303" pitchFamily="18" charset="0"/>
                </a:rPr>
                <a:t>SWAT Leads</a:t>
              </a:r>
            </a:p>
            <a:p>
              <a:pPr marL="114300" lvl="1" indent="-112713" algn="l" defTabSz="1041400">
                <a:buClr>
                  <a:schemeClr val="tx1">
                    <a:lumMod val="50000"/>
                    <a:lumOff val="50000"/>
                  </a:schemeClr>
                </a:buClr>
              </a:pPr>
              <a:r>
                <a:rPr lang="en-US" sz="800" b="0" dirty="0" smtClean="0">
                  <a:solidFill>
                    <a:schemeClr val="tx1"/>
                  </a:solidFill>
                  <a:latin typeface="Georgia" panose="02040502050405020303" pitchFamily="18" charset="0"/>
                </a:rPr>
                <a:t>Ken Morefield</a:t>
              </a:r>
            </a:p>
            <a:p>
              <a:pPr marL="114300" lvl="1" indent="-112713" algn="l" defTabSz="1041400">
                <a:buClr>
                  <a:schemeClr val="tx1">
                    <a:lumMod val="50000"/>
                    <a:lumOff val="50000"/>
                  </a:schemeClr>
                </a:buClr>
              </a:pPr>
              <a:r>
                <a:rPr lang="en-US" sz="800" dirty="0" smtClean="0">
                  <a:latin typeface="Georgia" panose="02040502050405020303" pitchFamily="18" charset="0"/>
                </a:rPr>
                <a:t>Kendra Sheffield</a:t>
              </a:r>
              <a:endParaRPr lang="en-US" sz="800" b="0" dirty="0" smtClean="0">
                <a:solidFill>
                  <a:schemeClr val="tx1"/>
                </a:solidFill>
                <a:latin typeface="Georgia" panose="02040502050405020303" pitchFamily="18" charset="0"/>
              </a:endParaRPr>
            </a:p>
            <a:p>
              <a:pPr marL="114300" lvl="1" indent="-112713" algn="l" defTabSz="1041400">
                <a:buClr>
                  <a:schemeClr val="tx1">
                    <a:lumMod val="50000"/>
                    <a:lumOff val="50000"/>
                  </a:schemeClr>
                </a:buClr>
              </a:pPr>
              <a:r>
                <a:rPr lang="en-US" sz="800" b="0" dirty="0" smtClean="0">
                  <a:solidFill>
                    <a:schemeClr val="tx1"/>
                  </a:solidFill>
                  <a:latin typeface="Georgia" panose="02040502050405020303" pitchFamily="18" charset="0"/>
                </a:rPr>
                <a:t>Xavier Pagan</a:t>
              </a:r>
            </a:p>
            <a:p>
              <a:pPr marL="114300" lvl="1" indent="-112713" algn="l" defTabSz="1041400">
                <a:buClr>
                  <a:schemeClr val="tx1">
                    <a:lumMod val="50000"/>
                    <a:lumOff val="50000"/>
                  </a:schemeClr>
                </a:buClr>
              </a:pPr>
              <a:r>
                <a:rPr lang="en-US" sz="800" b="0" dirty="0" smtClean="0">
                  <a:solidFill>
                    <a:schemeClr val="tx1"/>
                  </a:solidFill>
                  <a:latin typeface="Georgia" panose="02040502050405020303" pitchFamily="18" charset="0"/>
                </a:rPr>
                <a:t>Bob Crim</a:t>
              </a:r>
            </a:p>
            <a:p>
              <a:pPr marL="114300" lvl="1" indent="-112713" algn="l" defTabSz="1041400">
                <a:buClr>
                  <a:schemeClr val="tx1">
                    <a:lumMod val="50000"/>
                    <a:lumOff val="50000"/>
                  </a:schemeClr>
                </a:buClr>
              </a:pPr>
              <a:r>
                <a:rPr lang="en-US" sz="800" b="0" dirty="0" smtClean="0">
                  <a:solidFill>
                    <a:schemeClr val="tx1"/>
                  </a:solidFill>
                  <a:latin typeface="Georgia" panose="02040502050405020303" pitchFamily="18" charset="0"/>
                </a:rPr>
                <a:t>Paul Hiers</a:t>
              </a:r>
            </a:p>
          </p:txBody>
        </p:sp>
        <p:sp>
          <p:nvSpPr>
            <p:cNvPr id="30" name="Oval 29"/>
            <p:cNvSpPr/>
            <p:nvPr/>
          </p:nvSpPr>
          <p:spPr>
            <a:xfrm>
              <a:off x="1968208" y="1485220"/>
              <a:ext cx="693365" cy="693365"/>
            </a:xfrm>
            <a:prstGeom prst="ellipse">
              <a:avLst/>
            </a:prstGeom>
            <a:solidFill>
              <a:srgbClr val="D7E4EC"/>
            </a:solidFill>
            <a:ln w="19050">
              <a:solidFill>
                <a:srgbClr val="ACC8D8"/>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800" b="0" dirty="0" smtClean="0">
                  <a:solidFill>
                    <a:schemeClr val="tx1"/>
                  </a:solidFill>
                  <a:latin typeface="Georgia" panose="02040502050405020303" pitchFamily="18" charset="0"/>
                </a:rPr>
                <a:t>Paul Satchfield</a:t>
              </a:r>
            </a:p>
          </p:txBody>
        </p:sp>
        <p:sp>
          <p:nvSpPr>
            <p:cNvPr id="31" name="Oval 30"/>
            <p:cNvSpPr/>
            <p:nvPr/>
          </p:nvSpPr>
          <p:spPr>
            <a:xfrm>
              <a:off x="2715863" y="1485220"/>
              <a:ext cx="693365" cy="693365"/>
            </a:xfrm>
            <a:prstGeom prst="ellipse">
              <a:avLst/>
            </a:prstGeom>
            <a:solidFill>
              <a:srgbClr val="D7E4EC"/>
            </a:solidFill>
            <a:ln w="19050">
              <a:solidFill>
                <a:srgbClr val="ACC8D8"/>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800" b="0" dirty="0" smtClean="0">
                  <a:solidFill>
                    <a:schemeClr val="tx1"/>
                  </a:solidFill>
                  <a:latin typeface="Georgia" panose="02040502050405020303" pitchFamily="18" charset="0"/>
                </a:rPr>
                <a:t>Marlon Bizerra</a:t>
              </a:r>
            </a:p>
          </p:txBody>
        </p:sp>
        <p:sp>
          <p:nvSpPr>
            <p:cNvPr id="32" name="Oval 31"/>
            <p:cNvSpPr/>
            <p:nvPr/>
          </p:nvSpPr>
          <p:spPr>
            <a:xfrm>
              <a:off x="1968208" y="3311937"/>
              <a:ext cx="693365" cy="693365"/>
            </a:xfrm>
            <a:prstGeom prst="ellipse">
              <a:avLst/>
            </a:prstGeom>
            <a:solidFill>
              <a:srgbClr val="D7E4EC"/>
            </a:solidFill>
            <a:ln w="19050">
              <a:solidFill>
                <a:srgbClr val="ACC8D8"/>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800" b="0" dirty="0" smtClean="0">
                  <a:solidFill>
                    <a:schemeClr val="tx1"/>
                  </a:solidFill>
                  <a:latin typeface="Georgia" panose="02040502050405020303" pitchFamily="18" charset="0"/>
                </a:rPr>
                <a:t>Brian Stanger</a:t>
              </a:r>
            </a:p>
          </p:txBody>
        </p:sp>
        <p:sp>
          <p:nvSpPr>
            <p:cNvPr id="33" name="Oval 32"/>
            <p:cNvSpPr/>
            <p:nvPr/>
          </p:nvSpPr>
          <p:spPr>
            <a:xfrm>
              <a:off x="2733365" y="3311937"/>
              <a:ext cx="693365" cy="693365"/>
            </a:xfrm>
            <a:prstGeom prst="ellipse">
              <a:avLst/>
            </a:prstGeom>
            <a:solidFill>
              <a:srgbClr val="D7E4EC"/>
            </a:solidFill>
            <a:ln w="19050">
              <a:solidFill>
                <a:srgbClr val="ACC8D8"/>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800" b="0" dirty="0" smtClean="0">
                  <a:solidFill>
                    <a:schemeClr val="tx1"/>
                  </a:solidFill>
                  <a:latin typeface="Georgia" panose="02040502050405020303" pitchFamily="18" charset="0"/>
                </a:rPr>
                <a:t>Steve Braun</a:t>
              </a:r>
              <a:endParaRPr lang="en-US" sz="800" b="0" dirty="0">
                <a:solidFill>
                  <a:schemeClr val="tx1"/>
                </a:solidFill>
                <a:latin typeface="Georgia" panose="02040502050405020303" pitchFamily="18" charset="0"/>
              </a:endParaRPr>
            </a:p>
          </p:txBody>
        </p:sp>
        <p:sp>
          <p:nvSpPr>
            <p:cNvPr id="34" name="Oval 33"/>
            <p:cNvSpPr/>
            <p:nvPr/>
          </p:nvSpPr>
          <p:spPr>
            <a:xfrm>
              <a:off x="3302744" y="2809010"/>
              <a:ext cx="693365" cy="693365"/>
            </a:xfrm>
            <a:prstGeom prst="ellipse">
              <a:avLst/>
            </a:prstGeom>
            <a:solidFill>
              <a:srgbClr val="D7E4EC"/>
            </a:solidFill>
            <a:ln w="19050">
              <a:solidFill>
                <a:srgbClr val="ACC8D8"/>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800" b="0" dirty="0" smtClean="0">
                  <a:solidFill>
                    <a:schemeClr val="tx1"/>
                  </a:solidFill>
                  <a:latin typeface="Georgia" panose="02040502050405020303" pitchFamily="18" charset="0"/>
                </a:rPr>
                <a:t>Scott Golden</a:t>
              </a:r>
              <a:endParaRPr lang="en-US" sz="800" b="0" dirty="0">
                <a:solidFill>
                  <a:schemeClr val="tx1"/>
                </a:solidFill>
                <a:latin typeface="Georgia" panose="02040502050405020303" pitchFamily="18" charset="0"/>
              </a:endParaRPr>
            </a:p>
          </p:txBody>
        </p:sp>
        <p:sp>
          <p:nvSpPr>
            <p:cNvPr id="35" name="Oval 34"/>
            <p:cNvSpPr/>
            <p:nvPr/>
          </p:nvSpPr>
          <p:spPr>
            <a:xfrm>
              <a:off x="3296064" y="2036042"/>
              <a:ext cx="725084" cy="693365"/>
            </a:xfrm>
            <a:prstGeom prst="ellipse">
              <a:avLst/>
            </a:prstGeom>
            <a:solidFill>
              <a:srgbClr val="D7E4EC"/>
            </a:solidFill>
            <a:ln w="19050">
              <a:solidFill>
                <a:srgbClr val="ACC8D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b="0" dirty="0" smtClean="0">
                  <a:solidFill>
                    <a:schemeClr val="tx1"/>
                  </a:solidFill>
                  <a:latin typeface="Georgia" panose="02040502050405020303" pitchFamily="18" charset="0"/>
                </a:rPr>
                <a:t>Bill </a:t>
              </a:r>
              <a:br>
                <a:rPr lang="en-US" sz="800" b="0" dirty="0" smtClean="0">
                  <a:solidFill>
                    <a:schemeClr val="tx1"/>
                  </a:solidFill>
                  <a:latin typeface="Georgia" panose="02040502050405020303" pitchFamily="18" charset="0"/>
                </a:rPr>
              </a:br>
              <a:r>
                <a:rPr lang="en-US" sz="800" b="0" dirty="0" smtClean="0">
                  <a:solidFill>
                    <a:schemeClr val="tx1"/>
                  </a:solidFill>
                  <a:latin typeface="Georgia" panose="02040502050405020303" pitchFamily="18" charset="0"/>
                </a:rPr>
                <a:t>Henderson</a:t>
              </a:r>
              <a:endParaRPr lang="en-US" sz="800" b="0" dirty="0">
                <a:solidFill>
                  <a:schemeClr val="tx1"/>
                </a:solidFill>
                <a:latin typeface="Georgia" panose="02040502050405020303" pitchFamily="18" charset="0"/>
              </a:endParaRPr>
            </a:p>
          </p:txBody>
        </p:sp>
        <p:sp>
          <p:nvSpPr>
            <p:cNvPr id="36" name="Oval 35"/>
            <p:cNvSpPr/>
            <p:nvPr/>
          </p:nvSpPr>
          <p:spPr>
            <a:xfrm>
              <a:off x="1333662" y="2809010"/>
              <a:ext cx="693365" cy="693365"/>
            </a:xfrm>
            <a:prstGeom prst="ellipse">
              <a:avLst/>
            </a:prstGeom>
            <a:solidFill>
              <a:srgbClr val="D7E4EC"/>
            </a:solidFill>
            <a:ln w="19050">
              <a:solidFill>
                <a:srgbClr val="ACC8D8"/>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800" b="0" dirty="0" smtClean="0">
                  <a:solidFill>
                    <a:schemeClr val="tx1"/>
                  </a:solidFill>
                  <a:latin typeface="Georgia" panose="02040502050405020303" pitchFamily="18" charset="0"/>
                </a:rPr>
                <a:t>Teresita Alvarez</a:t>
              </a:r>
              <a:endParaRPr lang="en-US" sz="800" b="0" dirty="0">
                <a:solidFill>
                  <a:schemeClr val="tx1"/>
                </a:solidFill>
                <a:latin typeface="Georgia" panose="02040502050405020303" pitchFamily="18" charset="0"/>
              </a:endParaRPr>
            </a:p>
          </p:txBody>
        </p:sp>
        <p:sp>
          <p:nvSpPr>
            <p:cNvPr id="37" name="Oval 36"/>
            <p:cNvSpPr/>
            <p:nvPr/>
          </p:nvSpPr>
          <p:spPr>
            <a:xfrm>
              <a:off x="1326982" y="2036042"/>
              <a:ext cx="693365" cy="693365"/>
            </a:xfrm>
            <a:prstGeom prst="ellipse">
              <a:avLst/>
            </a:prstGeom>
            <a:solidFill>
              <a:srgbClr val="D7E4EC"/>
            </a:solidFill>
            <a:ln w="19050">
              <a:solidFill>
                <a:srgbClr val="ACC8D8"/>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800" b="0" dirty="0" smtClean="0">
                  <a:solidFill>
                    <a:schemeClr val="tx1"/>
                  </a:solidFill>
                  <a:latin typeface="Georgia" panose="02040502050405020303" pitchFamily="18" charset="0"/>
                </a:rPr>
                <a:t>Richard Moss</a:t>
              </a:r>
              <a:endParaRPr lang="en-US" sz="800" b="0" dirty="0">
                <a:solidFill>
                  <a:schemeClr val="tx1"/>
                </a:solidFill>
                <a:latin typeface="Georgia" panose="02040502050405020303" pitchFamily="18" charset="0"/>
              </a:endParaRPr>
            </a:p>
          </p:txBody>
        </p:sp>
        <p:sp>
          <p:nvSpPr>
            <p:cNvPr id="38" name="Rectangle 34"/>
            <p:cNvSpPr txBox="1"/>
            <p:nvPr/>
          </p:nvSpPr>
          <p:spPr>
            <a:xfrm>
              <a:off x="1612308" y="2136683"/>
              <a:ext cx="142668"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dirty="0">
                  <a:solidFill>
                    <a:schemeClr val="accent6">
                      <a:lumMod val="75000"/>
                    </a:schemeClr>
                  </a:solidFill>
                  <a:latin typeface="Georgia" panose="02040502050405020303" pitchFamily="18" charset="0"/>
                  <a:ea typeface="+mj-ea"/>
                  <a:cs typeface="+mj-cs"/>
                </a:rPr>
                <a:t>D7</a:t>
              </a:r>
            </a:p>
          </p:txBody>
        </p:sp>
        <p:sp>
          <p:nvSpPr>
            <p:cNvPr id="39" name="Rectangle 34"/>
            <p:cNvSpPr txBox="1"/>
            <p:nvPr/>
          </p:nvSpPr>
          <p:spPr>
            <a:xfrm>
              <a:off x="1598652" y="2903537"/>
              <a:ext cx="15068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dirty="0">
                  <a:solidFill>
                    <a:schemeClr val="accent6">
                      <a:lumMod val="75000"/>
                    </a:schemeClr>
                  </a:solidFill>
                  <a:latin typeface="Georgia" panose="02040502050405020303" pitchFamily="18" charset="0"/>
                  <a:ea typeface="+mj-ea"/>
                  <a:cs typeface="+mj-cs"/>
                </a:rPr>
                <a:t>D6</a:t>
              </a:r>
            </a:p>
          </p:txBody>
        </p:sp>
        <p:sp>
          <p:nvSpPr>
            <p:cNvPr id="40" name="Rectangle 34"/>
            <p:cNvSpPr txBox="1"/>
            <p:nvPr/>
          </p:nvSpPr>
          <p:spPr>
            <a:xfrm>
              <a:off x="2241953" y="3413729"/>
              <a:ext cx="145874"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dirty="0">
                  <a:solidFill>
                    <a:schemeClr val="accent6">
                      <a:lumMod val="75000"/>
                    </a:schemeClr>
                  </a:solidFill>
                  <a:latin typeface="Georgia" panose="02040502050405020303" pitchFamily="18" charset="0"/>
                  <a:ea typeface="+mj-ea"/>
                  <a:cs typeface="+mj-cs"/>
                </a:rPr>
                <a:t>D5</a:t>
              </a:r>
            </a:p>
          </p:txBody>
        </p:sp>
        <p:sp>
          <p:nvSpPr>
            <p:cNvPr id="41" name="Rectangle 34"/>
            <p:cNvSpPr txBox="1"/>
            <p:nvPr/>
          </p:nvSpPr>
          <p:spPr>
            <a:xfrm>
              <a:off x="3005953" y="3413729"/>
              <a:ext cx="152286"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dirty="0">
                  <a:solidFill>
                    <a:schemeClr val="accent6">
                      <a:lumMod val="75000"/>
                    </a:schemeClr>
                  </a:solidFill>
                  <a:latin typeface="Georgia" panose="02040502050405020303" pitchFamily="18" charset="0"/>
                  <a:ea typeface="+mj-ea"/>
                  <a:cs typeface="+mj-cs"/>
                </a:rPr>
                <a:t>D4</a:t>
              </a:r>
            </a:p>
          </p:txBody>
        </p:sp>
        <p:sp>
          <p:nvSpPr>
            <p:cNvPr id="42" name="Rectangle 34"/>
            <p:cNvSpPr txBox="1"/>
            <p:nvPr/>
          </p:nvSpPr>
          <p:spPr>
            <a:xfrm>
              <a:off x="3574887" y="2903537"/>
              <a:ext cx="149080"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dirty="0">
                  <a:solidFill>
                    <a:schemeClr val="accent6">
                      <a:lumMod val="75000"/>
                    </a:schemeClr>
                  </a:solidFill>
                  <a:latin typeface="Georgia" panose="02040502050405020303" pitchFamily="18" charset="0"/>
                  <a:ea typeface="+mj-ea"/>
                  <a:cs typeface="+mj-cs"/>
                </a:rPr>
                <a:t>D3</a:t>
              </a:r>
            </a:p>
          </p:txBody>
        </p:sp>
        <p:sp>
          <p:nvSpPr>
            <p:cNvPr id="43" name="Rectangle 34"/>
            <p:cNvSpPr txBox="1"/>
            <p:nvPr/>
          </p:nvSpPr>
          <p:spPr>
            <a:xfrm>
              <a:off x="3568207" y="2092231"/>
              <a:ext cx="149080"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dirty="0">
                  <a:solidFill>
                    <a:schemeClr val="accent6">
                      <a:lumMod val="75000"/>
                    </a:schemeClr>
                  </a:solidFill>
                  <a:latin typeface="Georgia" panose="02040502050405020303" pitchFamily="18" charset="0"/>
                  <a:ea typeface="+mj-ea"/>
                  <a:cs typeface="+mj-cs"/>
                </a:rPr>
                <a:t>D2</a:t>
              </a:r>
            </a:p>
          </p:txBody>
        </p:sp>
        <p:sp>
          <p:nvSpPr>
            <p:cNvPr id="44" name="Rectangle 34"/>
            <p:cNvSpPr txBox="1"/>
            <p:nvPr/>
          </p:nvSpPr>
          <p:spPr>
            <a:xfrm>
              <a:off x="2997637" y="1546147"/>
              <a:ext cx="13465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dirty="0">
                  <a:solidFill>
                    <a:schemeClr val="accent6">
                      <a:lumMod val="75000"/>
                    </a:schemeClr>
                  </a:solidFill>
                  <a:latin typeface="Georgia" panose="02040502050405020303" pitchFamily="18" charset="0"/>
                  <a:ea typeface="+mj-ea"/>
                  <a:cs typeface="+mj-cs"/>
                  <a:sym typeface="HelveticaNeueLT Std Med"/>
                </a:rPr>
                <a:t>D1</a:t>
              </a:r>
            </a:p>
          </p:txBody>
        </p:sp>
        <p:sp>
          <p:nvSpPr>
            <p:cNvPr id="45" name="Rectangle 34"/>
            <p:cNvSpPr txBox="1"/>
            <p:nvPr/>
          </p:nvSpPr>
          <p:spPr>
            <a:xfrm>
              <a:off x="2098424" y="1584121"/>
              <a:ext cx="490519"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dirty="0">
                  <a:solidFill>
                    <a:schemeClr val="accent6">
                      <a:lumMod val="75000"/>
                    </a:schemeClr>
                  </a:solidFill>
                  <a:latin typeface="Georgia" panose="02040502050405020303" pitchFamily="18" charset="0"/>
                  <a:ea typeface="+mj-ea"/>
                  <a:cs typeface="+mj-cs"/>
                </a:rPr>
                <a:t>Turnpike</a:t>
              </a:r>
            </a:p>
          </p:txBody>
        </p:sp>
        <p:sp>
          <p:nvSpPr>
            <p:cNvPr id="46" name="Rectangle 34"/>
            <p:cNvSpPr txBox="1"/>
            <p:nvPr/>
          </p:nvSpPr>
          <p:spPr>
            <a:xfrm>
              <a:off x="1142457" y="1253872"/>
              <a:ext cx="848299"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800" b="0" dirty="0" smtClean="0">
                  <a:solidFill>
                    <a:schemeClr val="tx1"/>
                  </a:solidFill>
                  <a:latin typeface="Georgia" panose="02040502050405020303" pitchFamily="18" charset="0"/>
                </a:rPr>
                <a:t>Henry </a:t>
              </a:r>
              <a:r>
                <a:rPr lang="en-US" sz="800" b="0" dirty="0">
                  <a:solidFill>
                    <a:schemeClr val="tx1"/>
                  </a:solidFill>
                  <a:latin typeface="Georgia" panose="02040502050405020303" pitchFamily="18" charset="0"/>
                </a:rPr>
                <a:t>Pinzon</a:t>
              </a:r>
            </a:p>
            <a:p>
              <a:pPr algn="l"/>
              <a:r>
                <a:rPr lang="en-US" sz="800" b="0" dirty="0">
                  <a:solidFill>
                    <a:schemeClr val="tx1"/>
                  </a:solidFill>
                  <a:latin typeface="Georgia" panose="02040502050405020303" pitchFamily="18" charset="0"/>
                </a:rPr>
                <a:t>Patrick Muench</a:t>
              </a:r>
            </a:p>
            <a:p>
              <a:pPr algn="l"/>
              <a:r>
                <a:rPr lang="en-US" sz="800" b="0" dirty="0">
                  <a:solidFill>
                    <a:schemeClr val="tx1"/>
                  </a:solidFill>
                  <a:latin typeface="Georgia" panose="02040502050405020303" pitchFamily="18" charset="0"/>
                </a:rPr>
                <a:t>Joseph Chinelly</a:t>
              </a:r>
            </a:p>
            <a:p>
              <a:pPr algn="l"/>
              <a:r>
                <a:rPr lang="en-US" sz="800" b="0" dirty="0">
                  <a:solidFill>
                    <a:schemeClr val="tx1"/>
                  </a:solidFill>
                  <a:latin typeface="Georgia" panose="02040502050405020303" pitchFamily="18" charset="0"/>
                </a:rPr>
                <a:t>Ronald Bell</a:t>
              </a:r>
            </a:p>
          </p:txBody>
        </p:sp>
      </p:grpSp>
      <p:sp>
        <p:nvSpPr>
          <p:cNvPr id="48" name="Rectangle 86"/>
          <p:cNvSpPr>
            <a:spLocks noChangeArrowheads="1"/>
          </p:cNvSpPr>
          <p:nvPr/>
        </p:nvSpPr>
        <p:spPr bwMode="gray">
          <a:xfrm>
            <a:off x="176753" y="4759182"/>
            <a:ext cx="427482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1041400">
              <a:buClr>
                <a:schemeClr val="tx2"/>
              </a:buClr>
              <a:defRPr sz="900">
                <a:solidFill>
                  <a:schemeClr val="tx1"/>
                </a:solidFill>
                <a:latin typeface="HelveticaNeueLT Pro 45 Lt" pitchFamily="34" charset="0"/>
              </a:defRPr>
            </a:lvl1pPr>
            <a:lvl2pPr marL="201613" indent="-200025" algn="l" defTabSz="1041400">
              <a:buClr>
                <a:schemeClr val="tx1"/>
              </a:buClr>
              <a:buSzPct val="125000"/>
              <a:buFont typeface="Arial" charset="0"/>
              <a:buChar char="▪"/>
              <a:defRPr sz="900">
                <a:solidFill>
                  <a:schemeClr val="tx1"/>
                </a:solidFill>
                <a:latin typeface="HelveticaNeueLT Pro 45 Lt" pitchFamily="34" charset="0"/>
              </a:defRPr>
            </a:lvl2pPr>
            <a:lvl3pPr marL="376238" indent="-173038" algn="l" defTabSz="1041400">
              <a:buClr>
                <a:schemeClr val="tx1"/>
              </a:buClr>
              <a:buFont typeface="Arial" charset="0"/>
              <a:buChar char="–"/>
              <a:defRPr sz="900">
                <a:solidFill>
                  <a:schemeClr val="tx1"/>
                </a:solidFill>
                <a:latin typeface="HelveticaNeueLT Pro 45 Lt" pitchFamily="34" charset="0"/>
              </a:defRPr>
            </a:lvl3pPr>
            <a:lvl4pPr marL="534988" indent="-157163" algn="l" defTabSz="1041400">
              <a:buClr>
                <a:schemeClr val="tx1"/>
              </a:buClr>
              <a:buSzPct val="120000"/>
              <a:buFont typeface="Arial" charset="0"/>
              <a:buChar char="▫"/>
              <a:defRPr sz="900">
                <a:solidFill>
                  <a:schemeClr val="tx1"/>
                </a:solidFill>
                <a:latin typeface="HelveticaNeueLT Pro 45 Lt" pitchFamily="34" charset="0"/>
              </a:defRPr>
            </a:lvl4pPr>
            <a:lvl5pPr marL="709613" indent="-173038" algn="l" defTabSz="1041400">
              <a:buClr>
                <a:schemeClr val="tx1"/>
              </a:buClr>
              <a:buFont typeface="Arial" charset="0"/>
              <a:buChar char="-"/>
              <a:defRPr sz="900">
                <a:solidFill>
                  <a:schemeClr val="tx1"/>
                </a:solidFill>
                <a:latin typeface="HelveticaNeueLT Pro 45 Lt" pitchFamily="34" charset="0"/>
              </a:defRPr>
            </a:lvl5pPr>
            <a:lvl6pPr marL="1166813" indent="-173038" defTabSz="1041400" fontAlgn="base">
              <a:spcBef>
                <a:spcPct val="0"/>
              </a:spcBef>
              <a:spcAft>
                <a:spcPct val="0"/>
              </a:spcAft>
              <a:buClr>
                <a:schemeClr val="tx1"/>
              </a:buClr>
              <a:buFont typeface="Arial" charset="0"/>
              <a:buChar char="-"/>
              <a:defRPr sz="900">
                <a:solidFill>
                  <a:schemeClr val="tx1"/>
                </a:solidFill>
                <a:latin typeface="HelveticaNeueLT Pro 45 Lt" pitchFamily="34" charset="0"/>
              </a:defRPr>
            </a:lvl6pPr>
            <a:lvl7pPr marL="1624013" indent="-173038" defTabSz="1041400" fontAlgn="base">
              <a:spcBef>
                <a:spcPct val="0"/>
              </a:spcBef>
              <a:spcAft>
                <a:spcPct val="0"/>
              </a:spcAft>
              <a:buClr>
                <a:schemeClr val="tx1"/>
              </a:buClr>
              <a:buFont typeface="Arial" charset="0"/>
              <a:buChar char="-"/>
              <a:defRPr sz="900">
                <a:solidFill>
                  <a:schemeClr val="tx1"/>
                </a:solidFill>
                <a:latin typeface="HelveticaNeueLT Pro 45 Lt" pitchFamily="34" charset="0"/>
              </a:defRPr>
            </a:lvl7pPr>
            <a:lvl8pPr marL="2081213" indent="-173038" defTabSz="1041400" fontAlgn="base">
              <a:spcBef>
                <a:spcPct val="0"/>
              </a:spcBef>
              <a:spcAft>
                <a:spcPct val="0"/>
              </a:spcAft>
              <a:buClr>
                <a:schemeClr val="tx1"/>
              </a:buClr>
              <a:buFont typeface="Arial" charset="0"/>
              <a:buChar char="-"/>
              <a:defRPr sz="900">
                <a:solidFill>
                  <a:schemeClr val="tx1"/>
                </a:solidFill>
                <a:latin typeface="HelveticaNeueLT Pro 45 Lt" pitchFamily="34" charset="0"/>
              </a:defRPr>
            </a:lvl8pPr>
            <a:lvl9pPr marL="2538413" indent="-173038" defTabSz="1041400" fontAlgn="base">
              <a:spcBef>
                <a:spcPct val="0"/>
              </a:spcBef>
              <a:spcAft>
                <a:spcPct val="0"/>
              </a:spcAft>
              <a:buClr>
                <a:schemeClr val="tx1"/>
              </a:buClr>
              <a:buFont typeface="Arial" charset="0"/>
              <a:buChar char="-"/>
              <a:defRPr sz="900">
                <a:solidFill>
                  <a:schemeClr val="tx1"/>
                </a:solidFill>
                <a:latin typeface="HelveticaNeueLT Pro 45 Lt" pitchFamily="34" charset="0"/>
              </a:defRPr>
            </a:lvl9pPr>
          </a:lstStyle>
          <a:p>
            <a:pPr marL="1588" lvl="1" indent="0">
              <a:spcBef>
                <a:spcPct val="50000"/>
              </a:spcBef>
              <a:buNone/>
            </a:pPr>
            <a:r>
              <a:rPr lang="en-US" sz="1200" b="1" dirty="0" smtClean="0">
                <a:latin typeface="HelveticaNeueLT Std Lt"/>
              </a:rPr>
              <a:t>District SWAT Teams: </a:t>
            </a:r>
            <a:r>
              <a:rPr lang="en-US" sz="1200" b="1" i="1" dirty="0" smtClean="0">
                <a:latin typeface="HelveticaNeueLT Std Lt"/>
              </a:rPr>
              <a:t>Support the Projects</a:t>
            </a:r>
          </a:p>
          <a:p>
            <a:pPr lvl="1">
              <a:spcBef>
                <a:spcPct val="50000"/>
              </a:spcBef>
            </a:pPr>
            <a:r>
              <a:rPr lang="en-US" sz="1200" dirty="0" smtClean="0">
                <a:latin typeface="HelveticaNeueLT Std Lt"/>
              </a:rPr>
              <a:t>Hold SWAT planning and project </a:t>
            </a:r>
            <a:r>
              <a:rPr lang="en-US" sz="1200" dirty="0">
                <a:latin typeface="HelveticaNeueLT Std Lt"/>
              </a:rPr>
              <a:t>kick-off meetings to focus the project scope and schedule</a:t>
            </a:r>
          </a:p>
          <a:p>
            <a:pPr lvl="1">
              <a:spcBef>
                <a:spcPct val="50000"/>
              </a:spcBef>
            </a:pPr>
            <a:r>
              <a:rPr lang="en-US" sz="1200" dirty="0">
                <a:latin typeface="HelveticaNeueLT Std Lt"/>
              </a:rPr>
              <a:t>Drive improvement through structured problem solving</a:t>
            </a:r>
          </a:p>
          <a:p>
            <a:pPr lvl="1">
              <a:spcBef>
                <a:spcPct val="50000"/>
              </a:spcBef>
            </a:pPr>
            <a:r>
              <a:rPr lang="en-US" sz="1200" dirty="0">
                <a:latin typeface="HelveticaNeueLT Std Lt"/>
              </a:rPr>
              <a:t>Push </a:t>
            </a:r>
            <a:r>
              <a:rPr lang="en-US" sz="1200" dirty="0" smtClean="0">
                <a:latin typeface="HelveticaNeueLT Std Lt"/>
              </a:rPr>
              <a:t>District </a:t>
            </a:r>
            <a:r>
              <a:rPr lang="en-US" sz="1200" dirty="0">
                <a:latin typeface="HelveticaNeueLT Std Lt"/>
              </a:rPr>
              <a:t>innovations state-wide through Central SWAT</a:t>
            </a:r>
          </a:p>
          <a:p>
            <a:pPr lvl="1">
              <a:spcBef>
                <a:spcPct val="50000"/>
              </a:spcBef>
            </a:pPr>
            <a:r>
              <a:rPr lang="en-US" sz="1200" dirty="0" smtClean="0">
                <a:latin typeface="HelveticaNeueLT Std Lt"/>
              </a:rPr>
              <a:t>Communicate process changes to PMs and Consultants</a:t>
            </a:r>
            <a:endParaRPr lang="en-US" sz="1200" dirty="0">
              <a:latin typeface="HelveticaNeueLT Std Lt"/>
            </a:endParaRPr>
          </a:p>
        </p:txBody>
      </p:sp>
      <p:sp>
        <p:nvSpPr>
          <p:cNvPr id="49" name="Rectangle 48"/>
          <p:cNvSpPr>
            <a:spLocks/>
          </p:cNvSpPr>
          <p:nvPr/>
        </p:nvSpPr>
        <p:spPr bwMode="auto">
          <a:xfrm>
            <a:off x="104685" y="4640048"/>
            <a:ext cx="4412439" cy="1715595"/>
          </a:xfrm>
          <a:prstGeom prst="rect">
            <a:avLst/>
          </a:prstGeom>
          <a:noFill/>
          <a:ln w="127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2"/>
              </a:solidFill>
              <a:effectLst/>
              <a:latin typeface="Georgia" panose="02040502050405020303" pitchFamily="18" charset="0"/>
            </a:endParaRPr>
          </a:p>
        </p:txBody>
      </p:sp>
      <p:sp>
        <p:nvSpPr>
          <p:cNvPr id="51" name="Rectangle 86"/>
          <p:cNvSpPr>
            <a:spLocks noChangeArrowheads="1"/>
          </p:cNvSpPr>
          <p:nvPr/>
        </p:nvSpPr>
        <p:spPr bwMode="gray">
          <a:xfrm>
            <a:off x="4695927" y="4759182"/>
            <a:ext cx="406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1041400">
              <a:buClr>
                <a:schemeClr val="tx2"/>
              </a:buClr>
              <a:defRPr sz="900">
                <a:solidFill>
                  <a:schemeClr val="tx1"/>
                </a:solidFill>
                <a:latin typeface="HelveticaNeueLT Pro 45 Lt" pitchFamily="34" charset="0"/>
              </a:defRPr>
            </a:lvl1pPr>
            <a:lvl2pPr marL="201613" indent="-200025" algn="l" defTabSz="1041400">
              <a:buClr>
                <a:schemeClr val="tx1"/>
              </a:buClr>
              <a:buSzPct val="125000"/>
              <a:buFont typeface="Arial" charset="0"/>
              <a:buChar char="▪"/>
              <a:defRPr sz="900">
                <a:solidFill>
                  <a:schemeClr val="tx1"/>
                </a:solidFill>
                <a:latin typeface="HelveticaNeueLT Pro 45 Lt" pitchFamily="34" charset="0"/>
              </a:defRPr>
            </a:lvl2pPr>
            <a:lvl3pPr marL="376238" indent="-173038" algn="l" defTabSz="1041400">
              <a:buClr>
                <a:schemeClr val="tx1"/>
              </a:buClr>
              <a:buFont typeface="Arial" charset="0"/>
              <a:buChar char="–"/>
              <a:defRPr sz="900">
                <a:solidFill>
                  <a:schemeClr val="tx1"/>
                </a:solidFill>
                <a:latin typeface="HelveticaNeueLT Pro 45 Lt" pitchFamily="34" charset="0"/>
              </a:defRPr>
            </a:lvl3pPr>
            <a:lvl4pPr marL="534988" indent="-157163" algn="l" defTabSz="1041400">
              <a:buClr>
                <a:schemeClr val="tx1"/>
              </a:buClr>
              <a:buSzPct val="120000"/>
              <a:buFont typeface="Arial" charset="0"/>
              <a:buChar char="▫"/>
              <a:defRPr sz="900">
                <a:solidFill>
                  <a:schemeClr val="tx1"/>
                </a:solidFill>
                <a:latin typeface="HelveticaNeueLT Pro 45 Lt" pitchFamily="34" charset="0"/>
              </a:defRPr>
            </a:lvl4pPr>
            <a:lvl5pPr marL="709613" indent="-173038" algn="l" defTabSz="1041400">
              <a:buClr>
                <a:schemeClr val="tx1"/>
              </a:buClr>
              <a:buFont typeface="Arial" charset="0"/>
              <a:buChar char="-"/>
              <a:defRPr sz="900">
                <a:solidFill>
                  <a:schemeClr val="tx1"/>
                </a:solidFill>
                <a:latin typeface="HelveticaNeueLT Pro 45 Lt" pitchFamily="34" charset="0"/>
              </a:defRPr>
            </a:lvl5pPr>
            <a:lvl6pPr marL="1166813" indent="-173038" defTabSz="1041400" fontAlgn="base">
              <a:spcBef>
                <a:spcPct val="0"/>
              </a:spcBef>
              <a:spcAft>
                <a:spcPct val="0"/>
              </a:spcAft>
              <a:buClr>
                <a:schemeClr val="tx1"/>
              </a:buClr>
              <a:buFont typeface="Arial" charset="0"/>
              <a:buChar char="-"/>
              <a:defRPr sz="900">
                <a:solidFill>
                  <a:schemeClr val="tx1"/>
                </a:solidFill>
                <a:latin typeface="HelveticaNeueLT Pro 45 Lt" pitchFamily="34" charset="0"/>
              </a:defRPr>
            </a:lvl6pPr>
            <a:lvl7pPr marL="1624013" indent="-173038" defTabSz="1041400" fontAlgn="base">
              <a:spcBef>
                <a:spcPct val="0"/>
              </a:spcBef>
              <a:spcAft>
                <a:spcPct val="0"/>
              </a:spcAft>
              <a:buClr>
                <a:schemeClr val="tx1"/>
              </a:buClr>
              <a:buFont typeface="Arial" charset="0"/>
              <a:buChar char="-"/>
              <a:defRPr sz="900">
                <a:solidFill>
                  <a:schemeClr val="tx1"/>
                </a:solidFill>
                <a:latin typeface="HelveticaNeueLT Pro 45 Lt" pitchFamily="34" charset="0"/>
              </a:defRPr>
            </a:lvl7pPr>
            <a:lvl8pPr marL="2081213" indent="-173038" defTabSz="1041400" fontAlgn="base">
              <a:spcBef>
                <a:spcPct val="0"/>
              </a:spcBef>
              <a:spcAft>
                <a:spcPct val="0"/>
              </a:spcAft>
              <a:buClr>
                <a:schemeClr val="tx1"/>
              </a:buClr>
              <a:buFont typeface="Arial" charset="0"/>
              <a:buChar char="-"/>
              <a:defRPr sz="900">
                <a:solidFill>
                  <a:schemeClr val="tx1"/>
                </a:solidFill>
                <a:latin typeface="HelveticaNeueLT Pro 45 Lt" pitchFamily="34" charset="0"/>
              </a:defRPr>
            </a:lvl8pPr>
            <a:lvl9pPr marL="2538413" indent="-173038" defTabSz="1041400" fontAlgn="base">
              <a:spcBef>
                <a:spcPct val="0"/>
              </a:spcBef>
              <a:spcAft>
                <a:spcPct val="0"/>
              </a:spcAft>
              <a:buClr>
                <a:schemeClr val="tx1"/>
              </a:buClr>
              <a:buFont typeface="Arial" charset="0"/>
              <a:buChar char="-"/>
              <a:defRPr sz="900">
                <a:solidFill>
                  <a:schemeClr val="tx1"/>
                </a:solidFill>
                <a:latin typeface="HelveticaNeueLT Pro 45 Lt" pitchFamily="34" charset="0"/>
              </a:defRPr>
            </a:lvl9pPr>
          </a:lstStyle>
          <a:p>
            <a:pPr marL="1588" lvl="1" indent="0">
              <a:spcBef>
                <a:spcPct val="50000"/>
              </a:spcBef>
              <a:buNone/>
            </a:pPr>
            <a:r>
              <a:rPr lang="en-US" sz="1200" b="1" dirty="0" smtClean="0">
                <a:latin typeface="HelveticaNeueLT Std Lt"/>
              </a:rPr>
              <a:t>Central SWAT Team: </a:t>
            </a:r>
            <a:r>
              <a:rPr lang="en-US" sz="1200" b="1" i="1" dirty="0" smtClean="0">
                <a:latin typeface="HelveticaNeueLT Std Lt"/>
              </a:rPr>
              <a:t>Support the Districts</a:t>
            </a:r>
          </a:p>
          <a:p>
            <a:pPr lvl="1">
              <a:spcBef>
                <a:spcPct val="50000"/>
              </a:spcBef>
            </a:pPr>
            <a:r>
              <a:rPr lang="en-US" sz="1200" dirty="0">
                <a:latin typeface="HelveticaNeueLT Std Lt"/>
              </a:rPr>
              <a:t>Collect expertise and best practices across </a:t>
            </a:r>
            <a:r>
              <a:rPr lang="en-US" sz="1200" dirty="0" smtClean="0">
                <a:latin typeface="HelveticaNeueLT Std Lt"/>
              </a:rPr>
              <a:t>Districts</a:t>
            </a:r>
            <a:endParaRPr lang="en-US" sz="1200" dirty="0">
              <a:latin typeface="HelveticaNeueLT Std Lt"/>
            </a:endParaRPr>
          </a:p>
          <a:p>
            <a:pPr lvl="1">
              <a:spcBef>
                <a:spcPct val="50000"/>
              </a:spcBef>
            </a:pPr>
            <a:r>
              <a:rPr lang="en-US" sz="1200" dirty="0">
                <a:latin typeface="HelveticaNeueLT Std Lt"/>
              </a:rPr>
              <a:t>Identify and deploy tools and programs to encourage continuous improvement</a:t>
            </a:r>
          </a:p>
          <a:p>
            <a:pPr lvl="1">
              <a:spcBef>
                <a:spcPct val="50000"/>
              </a:spcBef>
            </a:pPr>
            <a:r>
              <a:rPr lang="en-US" sz="1200" dirty="0">
                <a:latin typeface="HelveticaNeueLT Std Lt"/>
              </a:rPr>
              <a:t>Monitor progress of implementation</a:t>
            </a:r>
          </a:p>
          <a:p>
            <a:pPr lvl="1">
              <a:spcBef>
                <a:spcPct val="50000"/>
              </a:spcBef>
            </a:pPr>
            <a:r>
              <a:rPr lang="en-US" sz="1200" dirty="0">
                <a:latin typeface="HelveticaNeueLT Std Lt"/>
              </a:rPr>
              <a:t>Work with </a:t>
            </a:r>
            <a:r>
              <a:rPr lang="en-US" sz="1200" dirty="0" smtClean="0">
                <a:latin typeface="HelveticaNeueLT Std Lt"/>
              </a:rPr>
              <a:t>District SWATs </a:t>
            </a:r>
            <a:r>
              <a:rPr lang="en-US" sz="1200" dirty="0">
                <a:latin typeface="HelveticaNeueLT Std Lt"/>
              </a:rPr>
              <a:t>to facilitate state-wide </a:t>
            </a:r>
            <a:r>
              <a:rPr lang="en-US" sz="1200" dirty="0" smtClean="0">
                <a:latin typeface="HelveticaNeueLT Std Lt"/>
              </a:rPr>
              <a:t>training</a:t>
            </a:r>
            <a:endParaRPr lang="en-US" sz="1200" dirty="0">
              <a:latin typeface="HelveticaNeueLT Std Lt"/>
            </a:endParaRPr>
          </a:p>
        </p:txBody>
      </p:sp>
      <p:sp>
        <p:nvSpPr>
          <p:cNvPr id="52" name="Rectangle 51"/>
          <p:cNvSpPr>
            <a:spLocks/>
          </p:cNvSpPr>
          <p:nvPr/>
        </p:nvSpPr>
        <p:spPr bwMode="auto">
          <a:xfrm>
            <a:off x="4608369" y="4640049"/>
            <a:ext cx="4239116" cy="1715595"/>
          </a:xfrm>
          <a:prstGeom prst="rect">
            <a:avLst/>
          </a:prstGeom>
          <a:noFill/>
          <a:ln w="127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2"/>
              </a:solidFill>
              <a:effectLst/>
              <a:latin typeface="Georgia" panose="02040502050405020303" pitchFamily="18" charset="0"/>
            </a:endParaRPr>
          </a:p>
        </p:txBody>
      </p:sp>
    </p:spTree>
    <p:extLst>
      <p:ext uri="{BB962C8B-B14F-4D97-AF65-F5344CB8AC3E}">
        <p14:creationId xmlns:p14="http://schemas.microsoft.com/office/powerpoint/2010/main" val="1810040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2535896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686" name="think-cell Slide" r:id="rId5" imgW="360" imgH="360" progId="">
                  <p:embed/>
                </p:oleObj>
              </mc:Choice>
              <mc:Fallback>
                <p:oleObj name="think-cell Slide" r:id="rId5" imgW="360" imgH="360" progId="">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idx="4294967295"/>
          </p:nvPr>
        </p:nvSpPr>
        <p:spPr>
          <a:xfrm>
            <a:off x="119062" y="219076"/>
            <a:ext cx="8618538" cy="584775"/>
          </a:xfrm>
        </p:spPr>
        <p:txBody>
          <a:bodyPr/>
          <a:lstStyle/>
          <a:p>
            <a:r>
              <a:rPr lang="en-US" dirty="0" smtClean="0"/>
              <a:t>FDOT leadership will track success of the projects in meeting reduced schedule targets</a:t>
            </a:r>
            <a:endParaRPr lang="en-US" b="0" dirty="0"/>
          </a:p>
        </p:txBody>
      </p:sp>
      <p:sp>
        <p:nvSpPr>
          <p:cNvPr id="11" name="Rectangle 86"/>
          <p:cNvSpPr>
            <a:spLocks noChangeArrowheads="1"/>
          </p:cNvSpPr>
          <p:nvPr/>
        </p:nvSpPr>
        <p:spPr bwMode="gray">
          <a:xfrm>
            <a:off x="204423" y="4569229"/>
            <a:ext cx="8700793"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1041400">
              <a:buClr>
                <a:schemeClr val="tx2"/>
              </a:buClr>
              <a:defRPr sz="900">
                <a:solidFill>
                  <a:schemeClr val="tx1"/>
                </a:solidFill>
                <a:latin typeface="HelveticaNeueLT Pro 45 Lt" pitchFamily="34" charset="0"/>
              </a:defRPr>
            </a:lvl1pPr>
            <a:lvl2pPr marL="201613" indent="-200025" algn="l" defTabSz="1041400">
              <a:buClr>
                <a:schemeClr val="tx1"/>
              </a:buClr>
              <a:buSzPct val="125000"/>
              <a:buFont typeface="Arial" charset="0"/>
              <a:buChar char="▪"/>
              <a:defRPr sz="900">
                <a:solidFill>
                  <a:schemeClr val="tx1"/>
                </a:solidFill>
                <a:latin typeface="HelveticaNeueLT Pro 45 Lt" pitchFamily="34" charset="0"/>
              </a:defRPr>
            </a:lvl2pPr>
            <a:lvl3pPr marL="376238" indent="-173038" algn="l" defTabSz="1041400">
              <a:buClr>
                <a:schemeClr val="tx1"/>
              </a:buClr>
              <a:buFont typeface="Arial" charset="0"/>
              <a:buChar char="–"/>
              <a:defRPr sz="900">
                <a:solidFill>
                  <a:schemeClr val="tx1"/>
                </a:solidFill>
                <a:latin typeface="HelveticaNeueLT Pro 45 Lt" pitchFamily="34" charset="0"/>
              </a:defRPr>
            </a:lvl3pPr>
            <a:lvl4pPr marL="534988" indent="-157163" algn="l" defTabSz="1041400">
              <a:buClr>
                <a:schemeClr val="tx1"/>
              </a:buClr>
              <a:buSzPct val="120000"/>
              <a:buFont typeface="Arial" charset="0"/>
              <a:buChar char="▫"/>
              <a:defRPr sz="900">
                <a:solidFill>
                  <a:schemeClr val="tx1"/>
                </a:solidFill>
                <a:latin typeface="HelveticaNeueLT Pro 45 Lt" pitchFamily="34" charset="0"/>
              </a:defRPr>
            </a:lvl4pPr>
            <a:lvl5pPr marL="709613" indent="-173038" algn="l" defTabSz="1041400">
              <a:buClr>
                <a:schemeClr val="tx1"/>
              </a:buClr>
              <a:buFont typeface="Arial" charset="0"/>
              <a:buChar char="-"/>
              <a:defRPr sz="900">
                <a:solidFill>
                  <a:schemeClr val="tx1"/>
                </a:solidFill>
                <a:latin typeface="HelveticaNeueLT Pro 45 Lt" pitchFamily="34" charset="0"/>
              </a:defRPr>
            </a:lvl5pPr>
            <a:lvl6pPr marL="1166813" indent="-173038" defTabSz="1041400" fontAlgn="base">
              <a:spcBef>
                <a:spcPct val="0"/>
              </a:spcBef>
              <a:spcAft>
                <a:spcPct val="0"/>
              </a:spcAft>
              <a:buClr>
                <a:schemeClr val="tx1"/>
              </a:buClr>
              <a:buFont typeface="Arial" charset="0"/>
              <a:buChar char="-"/>
              <a:defRPr sz="900">
                <a:solidFill>
                  <a:schemeClr val="tx1"/>
                </a:solidFill>
                <a:latin typeface="HelveticaNeueLT Pro 45 Lt" pitchFamily="34" charset="0"/>
              </a:defRPr>
            </a:lvl6pPr>
            <a:lvl7pPr marL="1624013" indent="-173038" defTabSz="1041400" fontAlgn="base">
              <a:spcBef>
                <a:spcPct val="0"/>
              </a:spcBef>
              <a:spcAft>
                <a:spcPct val="0"/>
              </a:spcAft>
              <a:buClr>
                <a:schemeClr val="tx1"/>
              </a:buClr>
              <a:buFont typeface="Arial" charset="0"/>
              <a:buChar char="-"/>
              <a:defRPr sz="900">
                <a:solidFill>
                  <a:schemeClr val="tx1"/>
                </a:solidFill>
                <a:latin typeface="HelveticaNeueLT Pro 45 Lt" pitchFamily="34" charset="0"/>
              </a:defRPr>
            </a:lvl7pPr>
            <a:lvl8pPr marL="2081213" indent="-173038" defTabSz="1041400" fontAlgn="base">
              <a:spcBef>
                <a:spcPct val="0"/>
              </a:spcBef>
              <a:spcAft>
                <a:spcPct val="0"/>
              </a:spcAft>
              <a:buClr>
                <a:schemeClr val="tx1"/>
              </a:buClr>
              <a:buFont typeface="Arial" charset="0"/>
              <a:buChar char="-"/>
              <a:defRPr sz="900">
                <a:solidFill>
                  <a:schemeClr val="tx1"/>
                </a:solidFill>
                <a:latin typeface="HelveticaNeueLT Pro 45 Lt" pitchFamily="34" charset="0"/>
              </a:defRPr>
            </a:lvl8pPr>
            <a:lvl9pPr marL="2538413" indent="-173038" defTabSz="1041400" fontAlgn="base">
              <a:spcBef>
                <a:spcPct val="0"/>
              </a:spcBef>
              <a:spcAft>
                <a:spcPct val="0"/>
              </a:spcAft>
              <a:buClr>
                <a:schemeClr val="tx1"/>
              </a:buClr>
              <a:buFont typeface="Arial" charset="0"/>
              <a:buChar char="-"/>
              <a:defRPr sz="900">
                <a:solidFill>
                  <a:schemeClr val="tx1"/>
                </a:solidFill>
                <a:latin typeface="HelveticaNeueLT Pro 45 Lt" pitchFamily="34" charset="0"/>
              </a:defRPr>
            </a:lvl9pPr>
          </a:lstStyle>
          <a:p>
            <a:pPr marL="1588" lvl="1" indent="0">
              <a:spcBef>
                <a:spcPct val="50000"/>
              </a:spcBef>
              <a:buNone/>
            </a:pPr>
            <a:r>
              <a:rPr lang="en-US" sz="1600" b="1" dirty="0" smtClean="0">
                <a:latin typeface="HelveticaNeueLT Std Lt"/>
              </a:rPr>
              <a:t>Performance Management </a:t>
            </a:r>
            <a:endParaRPr lang="en-US" sz="1600" b="1" i="1" dirty="0" smtClean="0">
              <a:latin typeface="HelveticaNeueLT Std Lt"/>
            </a:endParaRPr>
          </a:p>
          <a:p>
            <a:pPr lvl="1">
              <a:spcBef>
                <a:spcPct val="50000"/>
              </a:spcBef>
            </a:pPr>
            <a:r>
              <a:rPr lang="en-US" sz="1600" b="0" dirty="0" smtClean="0">
                <a:latin typeface="HelveticaNeueLT Std Lt"/>
              </a:rPr>
              <a:t>The </a:t>
            </a:r>
            <a:r>
              <a:rPr lang="en-US" sz="1600" dirty="0" smtClean="0">
                <a:latin typeface="HelveticaNeueLT Std Lt"/>
              </a:rPr>
              <a:t>dashboard will be updated and reviewed regularly </a:t>
            </a:r>
            <a:r>
              <a:rPr lang="en-US" sz="1600" b="0" dirty="0" smtClean="0">
                <a:latin typeface="HelveticaNeueLT Std Lt"/>
              </a:rPr>
              <a:t>by leadership</a:t>
            </a:r>
          </a:p>
          <a:p>
            <a:pPr lvl="1">
              <a:spcBef>
                <a:spcPct val="50000"/>
              </a:spcBef>
            </a:pPr>
            <a:r>
              <a:rPr lang="en-US" sz="1600" b="0" dirty="0" smtClean="0">
                <a:solidFill>
                  <a:sysClr val="windowText" lastClr="000000"/>
                </a:solidFill>
                <a:latin typeface="HelveticaNeueLT Std Lt"/>
              </a:rPr>
              <a:t>The dashboard tracks time from Project Advertisement (200) to Production (204)</a:t>
            </a:r>
          </a:p>
          <a:p>
            <a:pPr lvl="1">
              <a:spcBef>
                <a:spcPct val="50000"/>
              </a:spcBef>
            </a:pPr>
            <a:r>
              <a:rPr lang="en-US" sz="1600" dirty="0" smtClean="0">
                <a:solidFill>
                  <a:sysClr val="windowText" lastClr="000000"/>
                </a:solidFill>
                <a:latin typeface="HelveticaNeueLT Std Lt"/>
              </a:rPr>
              <a:t>We can compare a project to an estimate of what it would have been if it had  been federalized</a:t>
            </a:r>
            <a:endParaRPr lang="en-US" sz="1600" dirty="0">
              <a:solidFill>
                <a:sysClr val="windowText" lastClr="000000"/>
              </a:solidFill>
              <a:latin typeface="HelveticaNeueLT Std Lt"/>
            </a:endParaRPr>
          </a:p>
          <a:p>
            <a:pPr lvl="1">
              <a:spcBef>
                <a:spcPct val="50000"/>
              </a:spcBef>
            </a:pPr>
            <a:r>
              <a:rPr lang="en-US" sz="1600" b="0" dirty="0" smtClean="0">
                <a:solidFill>
                  <a:sysClr val="windowText" lastClr="000000"/>
                </a:solidFill>
                <a:latin typeface="HelveticaNeueLT Std Lt"/>
              </a:rPr>
              <a:t>We will track each project against our aspiration for its duration under the new process</a:t>
            </a:r>
          </a:p>
        </p:txBody>
      </p:sp>
      <p:grpSp>
        <p:nvGrpSpPr>
          <p:cNvPr id="8" name="Group 7"/>
          <p:cNvGrpSpPr/>
          <p:nvPr/>
        </p:nvGrpSpPr>
        <p:grpSpPr>
          <a:xfrm>
            <a:off x="588169" y="1039782"/>
            <a:ext cx="7785100" cy="3343741"/>
            <a:chOff x="457200" y="811182"/>
            <a:chExt cx="7785100" cy="3343741"/>
          </a:xfrm>
        </p:grpSpPr>
        <p:pic>
          <p:nvPicPr>
            <p:cNvPr id="5" name="Picture 4"/>
            <p:cNvPicPr>
              <a:picLocks/>
            </p:cNvPicPr>
            <p:nvPr/>
          </p:nvPicPr>
          <p:blipFill>
            <a:blip r:embed="rId7" cstate="print"/>
            <a:stretch>
              <a:fillRect/>
            </a:stretch>
          </p:blipFill>
          <p:spPr>
            <a:xfrm>
              <a:off x="528116" y="904701"/>
              <a:ext cx="7643269" cy="3156703"/>
            </a:xfrm>
            <a:prstGeom prst="rect">
              <a:avLst/>
            </a:prstGeom>
          </p:spPr>
        </p:pic>
        <p:sp>
          <p:nvSpPr>
            <p:cNvPr id="18" name="Rectangle 30"/>
            <p:cNvSpPr>
              <a:spLocks noChangeArrowheads="1"/>
            </p:cNvSpPr>
            <p:nvPr/>
          </p:nvSpPr>
          <p:spPr bwMode="gray">
            <a:xfrm>
              <a:off x="457200" y="811182"/>
              <a:ext cx="7785100" cy="3343741"/>
            </a:xfrm>
            <a:prstGeom prst="rect">
              <a:avLst/>
            </a:prstGeom>
            <a:noFill/>
            <a:ln w="28575" algn="ctr">
              <a:pattFill prst="dkUpDiag">
                <a:fgClr>
                  <a:srgbClr val="E37222"/>
                </a:fgClr>
                <a:bgClr>
                  <a:srgbClr val="FFFFFF"/>
                </a:bgClr>
              </a:pattFill>
              <a:miter lim="800000"/>
              <a:headEnd/>
              <a:tailEnd/>
            </a:ln>
            <a:effectLst/>
            <a:extLst/>
          </p:spPr>
          <p:txBody>
            <a:bodyPr wrap="square" lIns="0" tIns="0" rIns="0" bIns="0" anchor="ctr">
              <a:noAutofit/>
            </a:bodyPr>
            <a:lstStyle/>
            <a:p>
              <a:endParaRPr lang="en-US" dirty="0"/>
            </a:p>
          </p:txBody>
        </p:sp>
      </p:grpSp>
    </p:spTree>
    <p:extLst>
      <p:ext uri="{BB962C8B-B14F-4D97-AF65-F5344CB8AC3E}">
        <p14:creationId xmlns:p14="http://schemas.microsoft.com/office/powerpoint/2010/main" val="812496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7808" name="think-cell Slide" r:id="rId5" imgW="360" imgH="360" progId="">
                  <p:embed/>
                </p:oleObj>
              </mc:Choice>
              <mc:Fallback>
                <p:oleObj name="think-cell Slide" r:id="rId5" imgW="360" imgH="360" progId="">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a:spLocks/>
          </p:cNvSpPr>
          <p:nvPr/>
        </p:nvSpPr>
        <p:spPr>
          <a:xfrm>
            <a:off x="119063" y="1126108"/>
            <a:ext cx="8618537" cy="465251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chemeClr val="tx1"/>
              </a:solidFill>
            </a:endParaRPr>
          </a:p>
        </p:txBody>
      </p:sp>
      <p:sp>
        <p:nvSpPr>
          <p:cNvPr id="2" name="Title 1"/>
          <p:cNvSpPr>
            <a:spLocks noGrp="1"/>
          </p:cNvSpPr>
          <p:nvPr>
            <p:ph type="title" idx="4294967295"/>
          </p:nvPr>
        </p:nvSpPr>
        <p:spPr>
          <a:xfrm>
            <a:off x="128358" y="224326"/>
            <a:ext cx="8791770"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smtClean="0"/>
              <a:t>We created a Quick Guide to support staff in implementing the improved state process</a:t>
            </a:r>
            <a:endParaRPr lang="en-US" dirty="0"/>
          </a:p>
        </p:txBody>
      </p:sp>
      <p:pic>
        <p:nvPicPr>
          <p:cNvPr id="2693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564" y="1165661"/>
            <a:ext cx="3204517" cy="456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txBox="1"/>
          <p:nvPr/>
        </p:nvSpPr>
        <p:spPr>
          <a:xfrm>
            <a:off x="3762635" y="1181427"/>
            <a:ext cx="4719221" cy="44812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40000"/>
              </a:spcBef>
            </a:pPr>
            <a:r>
              <a:rPr lang="en-US" b="1" dirty="0" smtClean="0">
                <a:solidFill>
                  <a:schemeClr val="tx2"/>
                </a:solidFill>
              </a:rPr>
              <a:t>The Quick Guide includes information on…</a:t>
            </a:r>
          </a:p>
          <a:p>
            <a:pPr>
              <a:spcBef>
                <a:spcPct val="40000"/>
              </a:spcBef>
            </a:pPr>
            <a:endParaRPr lang="en-US" b="1" dirty="0" smtClean="0">
              <a:solidFill>
                <a:schemeClr val="tx2"/>
              </a:solidFill>
            </a:endParaRPr>
          </a:p>
          <a:p>
            <a:pPr lvl="1">
              <a:spcBef>
                <a:spcPct val="20000"/>
              </a:spcBef>
            </a:pPr>
            <a:r>
              <a:rPr lang="en-US" dirty="0" smtClean="0"/>
              <a:t>Each step of the </a:t>
            </a:r>
            <a:r>
              <a:rPr lang="en-US" dirty="0"/>
              <a:t>improved state process </a:t>
            </a:r>
            <a:endParaRPr lang="en-US" dirty="0" smtClean="0"/>
          </a:p>
          <a:p>
            <a:pPr lvl="1">
              <a:spcBef>
                <a:spcPct val="20000"/>
              </a:spcBef>
            </a:pPr>
            <a:endParaRPr lang="en-US" dirty="0" smtClean="0"/>
          </a:p>
          <a:p>
            <a:pPr lvl="1">
              <a:spcBef>
                <a:spcPct val="20000"/>
              </a:spcBef>
            </a:pPr>
            <a:r>
              <a:rPr lang="en-US" dirty="0" smtClean="0"/>
              <a:t>The </a:t>
            </a:r>
            <a:r>
              <a:rPr lang="en-US" dirty="0"/>
              <a:t>teams that support the transformation and the performance management </a:t>
            </a:r>
            <a:r>
              <a:rPr lang="en-US" dirty="0" smtClean="0"/>
              <a:t>system</a:t>
            </a:r>
          </a:p>
          <a:p>
            <a:pPr lvl="1">
              <a:spcBef>
                <a:spcPct val="20000"/>
              </a:spcBef>
            </a:pPr>
            <a:endParaRPr lang="en-US" dirty="0"/>
          </a:p>
          <a:p>
            <a:pPr lvl="1">
              <a:spcBef>
                <a:spcPct val="20000"/>
              </a:spcBef>
            </a:pPr>
            <a:r>
              <a:rPr lang="en-US" dirty="0"/>
              <a:t>Expectations for roles of everyone involved in the </a:t>
            </a:r>
            <a:r>
              <a:rPr lang="en-US" dirty="0" smtClean="0"/>
              <a:t>process</a:t>
            </a:r>
          </a:p>
          <a:p>
            <a:pPr lvl="1">
              <a:spcBef>
                <a:spcPct val="20000"/>
              </a:spcBef>
            </a:pPr>
            <a:endParaRPr lang="en-US" dirty="0" smtClean="0"/>
          </a:p>
          <a:p>
            <a:pPr lvl="1">
              <a:spcBef>
                <a:spcPct val="20000"/>
              </a:spcBef>
            </a:pPr>
            <a:r>
              <a:rPr lang="en-US" dirty="0" smtClean="0"/>
              <a:t>Tools </a:t>
            </a:r>
            <a:r>
              <a:rPr lang="en-US" dirty="0"/>
              <a:t>to support </a:t>
            </a:r>
            <a:r>
              <a:rPr lang="en-US" dirty="0" smtClean="0"/>
              <a:t>teams, such as scoping checklists, sample meeting agendas, and example schedules</a:t>
            </a:r>
          </a:p>
          <a:p>
            <a:pPr lvl="1">
              <a:spcBef>
                <a:spcPct val="20000"/>
              </a:spcBef>
            </a:pPr>
            <a:endParaRPr lang="en-US" dirty="0"/>
          </a:p>
          <a:p>
            <a:pPr lvl="1">
              <a:spcBef>
                <a:spcPct val="20000"/>
              </a:spcBef>
            </a:pPr>
            <a:r>
              <a:rPr lang="en-US" dirty="0" smtClean="0"/>
              <a:t>Information to support each District to develop a culture of innovation and process improvement</a:t>
            </a:r>
            <a:endParaRPr lang="en-US" dirty="0"/>
          </a:p>
        </p:txBody>
      </p:sp>
    </p:spTree>
    <p:extLst>
      <p:ext uri="{BB962C8B-B14F-4D97-AF65-F5344CB8AC3E}">
        <p14:creationId xmlns:p14="http://schemas.microsoft.com/office/powerpoint/2010/main" val="1228592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1901" name="think-cell Slide" r:id="rId18" imgW="360" imgH="360" progId="">
                  <p:embed/>
                </p:oleObj>
              </mc:Choice>
              <mc:Fallback>
                <p:oleObj name="think-cell Slide" r:id="rId18" imgW="360" imgH="360" progId="">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32"/>
          <p:cNvSpPr>
            <a:spLocks/>
          </p:cNvSpPr>
          <p:nvPr/>
        </p:nvSpPr>
        <p:spPr>
          <a:xfrm>
            <a:off x="119063" y="1104223"/>
            <a:ext cx="8618537" cy="484142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chemeClr val="tx1"/>
              </a:solidFill>
            </a:endParaRPr>
          </a:p>
        </p:txBody>
      </p:sp>
      <p:sp>
        <p:nvSpPr>
          <p:cNvPr id="2" name="Title 1"/>
          <p:cNvSpPr>
            <a:spLocks noGrp="1"/>
          </p:cNvSpPr>
          <p:nvPr>
            <p:ph type="title" idx="4294967295"/>
          </p:nvPr>
        </p:nvSpPr>
        <p:spPr>
          <a:xfrm>
            <a:off x="128358" y="224326"/>
            <a:ext cx="8791770" cy="584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tabLst/>
            </a:pPr>
            <a:r>
              <a:rPr lang="en-US" dirty="0"/>
              <a:t>These changes are only the beginning – we have embarked on a long journey of continuous improvement</a:t>
            </a:r>
          </a:p>
        </p:txBody>
      </p:sp>
      <p:sp>
        <p:nvSpPr>
          <p:cNvPr id="9" name="Rectangle 26"/>
          <p:cNvSpPr txBox="1">
            <a:spLocks/>
          </p:cNvSpPr>
          <p:nvPr>
            <p:custDataLst>
              <p:tags r:id="rId3"/>
            </p:custDataLst>
          </p:nvPr>
        </p:nvSpPr>
        <p:spPr>
          <a:xfrm>
            <a:off x="119063" y="1104223"/>
            <a:ext cx="8618537" cy="363176"/>
          </a:xfrm>
          <a:prstGeom prst="rect">
            <a:avLst/>
          </a:prstGeom>
          <a:solidFill>
            <a:schemeClr val="accent1"/>
          </a:solidFill>
          <a:ln w="9525">
            <a:noFill/>
            <a:miter lim="800000"/>
            <a:headEnd/>
            <a:tailEnd/>
          </a:ln>
          <a:effectLst/>
          <a:extLst/>
        </p:spPr>
        <p:txBody>
          <a:bodyPr vert="horz" wrap="square" lIns="73152" tIns="73152" rIns="73152" bIns="73152"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tx2"/>
                </a:solidFill>
              </a:rPr>
              <a:t>Continuous improvement of the process</a:t>
            </a:r>
            <a:endParaRPr lang="en-US" sz="1400" b="1" dirty="0">
              <a:solidFill>
                <a:schemeClr val="tx2"/>
              </a:solidFill>
            </a:endParaRPr>
          </a:p>
        </p:txBody>
      </p:sp>
      <p:grpSp>
        <p:nvGrpSpPr>
          <p:cNvPr id="36" name="Group 35"/>
          <p:cNvGrpSpPr/>
          <p:nvPr>
            <p:custDataLst>
              <p:tags r:id="rId4"/>
            </p:custDataLst>
          </p:nvPr>
        </p:nvGrpSpPr>
        <p:grpSpPr>
          <a:xfrm>
            <a:off x="1977238" y="1667363"/>
            <a:ext cx="2301827" cy="572698"/>
            <a:chOff x="1900960" y="1594793"/>
            <a:chExt cx="2389379" cy="572698"/>
          </a:xfrm>
        </p:grpSpPr>
        <p:sp>
          <p:nvSpPr>
            <p:cNvPr id="24" name="Freeform 23"/>
            <p:cNvSpPr/>
            <p:nvPr>
              <p:custDataLst>
                <p:tags r:id="rId14"/>
              </p:custDataLst>
            </p:nvPr>
          </p:nvSpPr>
          <p:spPr bwMode="auto">
            <a:xfrm>
              <a:off x="1900960" y="1594793"/>
              <a:ext cx="2389379" cy="572698"/>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78901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78901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78901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78901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78901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78901 w 1828800"/>
                <a:gd name="connsiteY5" fmla="*/ 457203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749899" y="0"/>
                  </a:lnTo>
                  <a:lnTo>
                    <a:pt x="1828800" y="457200"/>
                  </a:lnTo>
                  <a:lnTo>
                    <a:pt x="1749899" y="914402"/>
                  </a:lnTo>
                  <a:lnTo>
                    <a:pt x="0" y="914400"/>
                  </a:lnTo>
                  <a:lnTo>
                    <a:pt x="78901" y="457203"/>
                  </a:lnTo>
                  <a:close/>
                </a:path>
              </a:pathLst>
            </a:custGeom>
            <a:solidFill>
              <a:srgbClr val="FFCC00"/>
            </a:solidFill>
            <a:ln w="19050">
              <a:solidFill>
                <a:schemeClr val="bg1"/>
              </a:solidFill>
              <a:round/>
              <a:headEnd/>
              <a:tailEnd/>
            </a:ln>
          </p:spPr>
          <p:txBody>
            <a:bodyPr wrap="none" rtlCol="0" anchor="ctr"/>
            <a:lstStyle/>
            <a:p>
              <a:pPr algn="ctr"/>
              <a:endParaRPr lang="en-US" sz="1400" b="1" dirty="0"/>
            </a:p>
          </p:txBody>
        </p:sp>
        <p:sp>
          <p:nvSpPr>
            <p:cNvPr id="25" name="TextBox 4"/>
            <p:cNvSpPr txBox="1">
              <a:spLocks noChangeArrowheads="1"/>
            </p:cNvSpPr>
            <p:nvPr>
              <p:custDataLst>
                <p:tags r:id="rId15"/>
              </p:custDataLst>
            </p:nvPr>
          </p:nvSpPr>
          <p:spPr bwMode="auto">
            <a:xfrm>
              <a:off x="2054846" y="1665699"/>
              <a:ext cx="2132408" cy="43088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73038" indent="-173038"/>
              <a:r>
                <a:rPr lang="en-US" sz="1400" b="1" dirty="0" smtClean="0">
                  <a:solidFill>
                    <a:schemeClr val="tx2"/>
                  </a:solidFill>
                </a:rPr>
                <a:t>2. Improve scheduling of high-level blocks</a:t>
              </a:r>
              <a:endParaRPr lang="en-US" sz="1400" b="1" dirty="0">
                <a:solidFill>
                  <a:schemeClr val="tx2"/>
                </a:solidFill>
              </a:endParaRPr>
            </a:p>
          </p:txBody>
        </p:sp>
      </p:grpSp>
      <p:grpSp>
        <p:nvGrpSpPr>
          <p:cNvPr id="38" name="Group 37"/>
          <p:cNvGrpSpPr/>
          <p:nvPr>
            <p:custDataLst>
              <p:tags r:id="rId5"/>
            </p:custDataLst>
          </p:nvPr>
        </p:nvGrpSpPr>
        <p:grpSpPr>
          <a:xfrm>
            <a:off x="169355" y="1667363"/>
            <a:ext cx="1897889" cy="572698"/>
            <a:chOff x="169356" y="1594793"/>
            <a:chExt cx="1930291" cy="572698"/>
          </a:xfrm>
        </p:grpSpPr>
        <p:sp>
          <p:nvSpPr>
            <p:cNvPr id="22" name="Freeform 21"/>
            <p:cNvSpPr/>
            <p:nvPr>
              <p:custDataLst>
                <p:tags r:id="rId12"/>
              </p:custDataLst>
            </p:nvPr>
          </p:nvSpPr>
          <p:spPr bwMode="auto">
            <a:xfrm>
              <a:off x="169356" y="1594793"/>
              <a:ext cx="1930291" cy="572698"/>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31134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31134 w 1828800"/>
                <a:gd name="connsiteY1" fmla="*/ 0 h 914402"/>
                <a:gd name="connsiteX2" fmla="*/ 1828800 w 1828800"/>
                <a:gd name="connsiteY2" fmla="*/ 457200 h 914402"/>
                <a:gd name="connsiteX3" fmla="*/ 1731134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31134 w 1828800"/>
                <a:gd name="connsiteY1" fmla="*/ 0 h 914402"/>
                <a:gd name="connsiteX2" fmla="*/ 1828800 w 1828800"/>
                <a:gd name="connsiteY2" fmla="*/ 457200 h 914402"/>
                <a:gd name="connsiteX3" fmla="*/ 1731134 w 1828800"/>
                <a:gd name="connsiteY3" fmla="*/ 914402 h 914402"/>
                <a:gd name="connsiteX4" fmla="*/ 0 w 1828800"/>
                <a:gd name="connsiteY4" fmla="*/ 914400 h 914402"/>
                <a:gd name="connsiteX5" fmla="*/ 97666 w 1828800"/>
                <a:gd name="connsiteY5" fmla="*/ 457203 h 914402"/>
                <a:gd name="connsiteX0" fmla="*/ 0 w 1828800"/>
                <a:gd name="connsiteY0" fmla="*/ 0 h 914402"/>
                <a:gd name="connsiteX1" fmla="*/ 1731134 w 1828800"/>
                <a:gd name="connsiteY1" fmla="*/ 0 h 914402"/>
                <a:gd name="connsiteX2" fmla="*/ 1828800 w 1828800"/>
                <a:gd name="connsiteY2" fmla="*/ 457200 h 914402"/>
                <a:gd name="connsiteX3" fmla="*/ 1731134 w 1828800"/>
                <a:gd name="connsiteY3" fmla="*/ 914402 h 914402"/>
                <a:gd name="connsiteX4" fmla="*/ 0 w 1828800"/>
                <a:gd name="connsiteY4" fmla="*/ 914400 h 914402"/>
                <a:gd name="connsiteX5" fmla="*/ 97666 w 1828800"/>
                <a:gd name="connsiteY5" fmla="*/ 457203 h 914402"/>
                <a:gd name="connsiteX0" fmla="*/ 0 w 1828800"/>
                <a:gd name="connsiteY0" fmla="*/ 0 h 914402"/>
                <a:gd name="connsiteX1" fmla="*/ 1731134 w 1828800"/>
                <a:gd name="connsiteY1" fmla="*/ 0 h 914402"/>
                <a:gd name="connsiteX2" fmla="*/ 1828800 w 1828800"/>
                <a:gd name="connsiteY2" fmla="*/ 457200 h 914402"/>
                <a:gd name="connsiteX3" fmla="*/ 1731134 w 1828800"/>
                <a:gd name="connsiteY3" fmla="*/ 914402 h 914402"/>
                <a:gd name="connsiteX4" fmla="*/ 0 w 1828800"/>
                <a:gd name="connsiteY4" fmla="*/ 914400 h 914402"/>
                <a:gd name="connsiteX5" fmla="*/ 97666 w 1828800"/>
                <a:gd name="connsiteY5" fmla="*/ 457203 h 914402"/>
                <a:gd name="connsiteX0" fmla="*/ 0 w 1828800"/>
                <a:gd name="connsiteY0" fmla="*/ 0 h 914402"/>
                <a:gd name="connsiteX1" fmla="*/ 1731134 w 1828800"/>
                <a:gd name="connsiteY1" fmla="*/ 0 h 914402"/>
                <a:gd name="connsiteX2" fmla="*/ 1828800 w 1828800"/>
                <a:gd name="connsiteY2" fmla="*/ 457200 h 914402"/>
                <a:gd name="connsiteX3" fmla="*/ 1731134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31134 w 1828800"/>
                <a:gd name="connsiteY1" fmla="*/ 0 h 914402"/>
                <a:gd name="connsiteX2" fmla="*/ 1828800 w 1828800"/>
                <a:gd name="connsiteY2" fmla="*/ 457200 h 914402"/>
                <a:gd name="connsiteX3" fmla="*/ 1731134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31134 w 1828800"/>
                <a:gd name="connsiteY1" fmla="*/ 0 h 914402"/>
                <a:gd name="connsiteX2" fmla="*/ 1828800 w 1828800"/>
                <a:gd name="connsiteY2" fmla="*/ 457200 h 914402"/>
                <a:gd name="connsiteX3" fmla="*/ 1731134 w 1828800"/>
                <a:gd name="connsiteY3" fmla="*/ 914402 h 914402"/>
                <a:gd name="connsiteX4" fmla="*/ 0 w 1828800"/>
                <a:gd name="connsiteY4" fmla="*/ 914400 h 914402"/>
                <a:gd name="connsiteX5" fmla="*/ 0 w 1828800"/>
                <a:gd name="connsiteY5" fmla="*/ 457203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731134" y="0"/>
                  </a:lnTo>
                  <a:lnTo>
                    <a:pt x="1828800" y="457200"/>
                  </a:lnTo>
                  <a:lnTo>
                    <a:pt x="1731134" y="914402"/>
                  </a:lnTo>
                  <a:lnTo>
                    <a:pt x="0" y="914400"/>
                  </a:lnTo>
                  <a:lnTo>
                    <a:pt x="0" y="457203"/>
                  </a:lnTo>
                  <a:close/>
                </a:path>
              </a:pathLst>
            </a:custGeom>
            <a:solidFill>
              <a:schemeClr val="accent3"/>
            </a:solidFill>
            <a:ln w="19050">
              <a:solidFill>
                <a:schemeClr val="bg1"/>
              </a:solidFill>
              <a:round/>
              <a:headEnd/>
              <a:tailEnd/>
            </a:ln>
          </p:spPr>
          <p:txBody>
            <a:bodyPr wrap="none" rtlCol="0" anchor="ctr"/>
            <a:lstStyle/>
            <a:p>
              <a:pPr algn="ctr"/>
              <a:endParaRPr lang="en-US" sz="1400" b="1" dirty="0"/>
            </a:p>
          </p:txBody>
        </p:sp>
        <p:sp>
          <p:nvSpPr>
            <p:cNvPr id="23" name="TextBox 4"/>
            <p:cNvSpPr txBox="1">
              <a:spLocks noChangeArrowheads="1"/>
            </p:cNvSpPr>
            <p:nvPr>
              <p:custDataLst>
                <p:tags r:id="rId13"/>
              </p:custDataLst>
            </p:nvPr>
          </p:nvSpPr>
          <p:spPr bwMode="auto">
            <a:xfrm>
              <a:off x="220156" y="1665699"/>
              <a:ext cx="1776406" cy="43088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231775" indent="-231775"/>
              <a:r>
                <a:rPr lang="en-US" sz="1400" b="1" dirty="0" smtClean="0">
                  <a:solidFill>
                    <a:schemeClr val="bg1"/>
                  </a:solidFill>
                </a:rPr>
                <a:t>1. Segment Federal vs. State</a:t>
              </a:r>
              <a:endParaRPr lang="en-US" sz="1400" b="1" dirty="0">
                <a:solidFill>
                  <a:schemeClr val="bg1"/>
                </a:solidFill>
              </a:endParaRPr>
            </a:p>
          </p:txBody>
        </p:sp>
      </p:grpSp>
      <p:grpSp>
        <p:nvGrpSpPr>
          <p:cNvPr id="35" name="Group 34"/>
          <p:cNvGrpSpPr/>
          <p:nvPr>
            <p:custDataLst>
              <p:tags r:id="rId6"/>
            </p:custDataLst>
          </p:nvPr>
        </p:nvGrpSpPr>
        <p:grpSpPr>
          <a:xfrm>
            <a:off x="4189725" y="1667363"/>
            <a:ext cx="2278191" cy="572698"/>
            <a:chOff x="4091650" y="1594793"/>
            <a:chExt cx="2389379" cy="572698"/>
          </a:xfrm>
        </p:grpSpPr>
        <p:sp>
          <p:nvSpPr>
            <p:cNvPr id="20" name="Freeform 19"/>
            <p:cNvSpPr/>
            <p:nvPr>
              <p:custDataLst>
                <p:tags r:id="rId10"/>
              </p:custDataLst>
            </p:nvPr>
          </p:nvSpPr>
          <p:spPr bwMode="auto">
            <a:xfrm>
              <a:off x="4091650" y="1594793"/>
              <a:ext cx="2389379" cy="572698"/>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78900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78900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78900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78900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78900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78900 w 1828800"/>
                <a:gd name="connsiteY5" fmla="*/ 457203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749899" y="0"/>
                  </a:lnTo>
                  <a:lnTo>
                    <a:pt x="1828800" y="457200"/>
                  </a:lnTo>
                  <a:lnTo>
                    <a:pt x="1749899" y="914402"/>
                  </a:lnTo>
                  <a:lnTo>
                    <a:pt x="0" y="914400"/>
                  </a:lnTo>
                  <a:lnTo>
                    <a:pt x="78900" y="457203"/>
                  </a:lnTo>
                  <a:close/>
                </a:path>
              </a:pathLst>
            </a:custGeom>
            <a:solidFill>
              <a:schemeClr val="accent1">
                <a:lumMod val="40000"/>
                <a:lumOff val="60000"/>
              </a:schemeClr>
            </a:solidFill>
            <a:ln w="19050">
              <a:solidFill>
                <a:schemeClr val="bg1"/>
              </a:solidFill>
              <a:round/>
              <a:headEnd/>
              <a:tailEnd/>
            </a:ln>
          </p:spPr>
          <p:txBody>
            <a:bodyPr wrap="none" rtlCol="0" anchor="ctr"/>
            <a:lstStyle/>
            <a:p>
              <a:pPr algn="ctr"/>
              <a:endParaRPr lang="en-US" sz="1400" b="1" dirty="0"/>
            </a:p>
          </p:txBody>
        </p:sp>
        <p:sp>
          <p:nvSpPr>
            <p:cNvPr id="21" name="TextBox 4"/>
            <p:cNvSpPr txBox="1">
              <a:spLocks noChangeArrowheads="1"/>
            </p:cNvSpPr>
            <p:nvPr>
              <p:custDataLst>
                <p:tags r:id="rId11"/>
              </p:custDataLst>
            </p:nvPr>
          </p:nvSpPr>
          <p:spPr bwMode="auto">
            <a:xfrm>
              <a:off x="4245535" y="1665699"/>
              <a:ext cx="2132408" cy="43088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77800" indent="-177800"/>
              <a:r>
                <a:rPr lang="en-US" sz="1400" b="1" dirty="0" smtClean="0">
                  <a:solidFill>
                    <a:schemeClr val="tx2"/>
                  </a:solidFill>
                </a:rPr>
                <a:t>3. Optimize process within blocks  </a:t>
              </a:r>
              <a:endParaRPr lang="en-US" sz="1400" b="1" dirty="0">
                <a:solidFill>
                  <a:schemeClr val="tx2"/>
                </a:solidFill>
              </a:endParaRPr>
            </a:p>
          </p:txBody>
        </p:sp>
      </p:grpSp>
      <p:grpSp>
        <p:nvGrpSpPr>
          <p:cNvPr id="41" name="Group 40"/>
          <p:cNvGrpSpPr/>
          <p:nvPr>
            <p:custDataLst>
              <p:tags r:id="rId7"/>
            </p:custDataLst>
          </p:nvPr>
        </p:nvGrpSpPr>
        <p:grpSpPr>
          <a:xfrm>
            <a:off x="6387410" y="1667363"/>
            <a:ext cx="2284308" cy="572698"/>
            <a:chOff x="6387410" y="1594793"/>
            <a:chExt cx="2284308" cy="572698"/>
          </a:xfrm>
        </p:grpSpPr>
        <p:sp>
          <p:nvSpPr>
            <p:cNvPr id="18" name="Freeform 17"/>
            <p:cNvSpPr/>
            <p:nvPr>
              <p:custDataLst>
                <p:tags r:id="rId8"/>
              </p:custDataLst>
            </p:nvPr>
          </p:nvSpPr>
          <p:spPr bwMode="auto">
            <a:xfrm>
              <a:off x="6387410" y="1594793"/>
              <a:ext cx="2284308" cy="572698"/>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0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0 w 1828800"/>
                <a:gd name="connsiteY1" fmla="*/ 0 h 914402"/>
                <a:gd name="connsiteX2" fmla="*/ 1828800 w 1828800"/>
                <a:gd name="connsiteY2" fmla="*/ 457200 h 914402"/>
                <a:gd name="connsiteX3" fmla="*/ 167650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0 w 1828800"/>
                <a:gd name="connsiteY1" fmla="*/ 0 h 914402"/>
                <a:gd name="connsiteX2" fmla="*/ 1828800 w 1828800"/>
                <a:gd name="connsiteY2" fmla="*/ 457200 h 914402"/>
                <a:gd name="connsiteX3" fmla="*/ 1676500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0 w 1828800"/>
                <a:gd name="connsiteY1" fmla="*/ 0 h 914402"/>
                <a:gd name="connsiteX2" fmla="*/ 1828800 w 1828800"/>
                <a:gd name="connsiteY2" fmla="*/ 457200 h 914402"/>
                <a:gd name="connsiteX3" fmla="*/ 1676500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0 w 1828800"/>
                <a:gd name="connsiteY1" fmla="*/ 0 h 914402"/>
                <a:gd name="connsiteX2" fmla="*/ 1828800 w 1828800"/>
                <a:gd name="connsiteY2" fmla="*/ 457200 h 914402"/>
                <a:gd name="connsiteX3" fmla="*/ 1676500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0 w 1828800"/>
                <a:gd name="connsiteY1" fmla="*/ 0 h 914402"/>
                <a:gd name="connsiteX2" fmla="*/ 1828800 w 1828800"/>
                <a:gd name="connsiteY2" fmla="*/ 457200 h 914402"/>
                <a:gd name="connsiteX3" fmla="*/ 167650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0 w 1828800"/>
                <a:gd name="connsiteY1" fmla="*/ 0 h 914402"/>
                <a:gd name="connsiteX2" fmla="*/ 1828800 w 1828800"/>
                <a:gd name="connsiteY2" fmla="*/ 457200 h 914402"/>
                <a:gd name="connsiteX3" fmla="*/ 167650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0 w 1828800"/>
                <a:gd name="connsiteY1" fmla="*/ 0 h 914402"/>
                <a:gd name="connsiteX2" fmla="*/ 1828800 w 1828800"/>
                <a:gd name="connsiteY2" fmla="*/ 457200 h 914402"/>
                <a:gd name="connsiteX3" fmla="*/ 167650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0 w 1828800"/>
                <a:gd name="connsiteY1" fmla="*/ 0 h 914402"/>
                <a:gd name="connsiteX2" fmla="*/ 1828800 w 1828800"/>
                <a:gd name="connsiteY2" fmla="*/ 457200 h 914402"/>
                <a:gd name="connsiteX3" fmla="*/ 1676500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0 w 1828800"/>
                <a:gd name="connsiteY1" fmla="*/ 0 h 914402"/>
                <a:gd name="connsiteX2" fmla="*/ 1828800 w 1828800"/>
                <a:gd name="connsiteY2" fmla="*/ 457200 h 914402"/>
                <a:gd name="connsiteX3" fmla="*/ 1676500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0 w 1828800"/>
                <a:gd name="connsiteY1" fmla="*/ 0 h 914402"/>
                <a:gd name="connsiteX2" fmla="*/ 1828800 w 1828800"/>
                <a:gd name="connsiteY2" fmla="*/ 457200 h 914402"/>
                <a:gd name="connsiteX3" fmla="*/ 1676500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0 w 1828800"/>
                <a:gd name="connsiteY1" fmla="*/ 0 h 914402"/>
                <a:gd name="connsiteX2" fmla="*/ 1828800 w 1828800"/>
                <a:gd name="connsiteY2" fmla="*/ 457200 h 914402"/>
                <a:gd name="connsiteX3" fmla="*/ 167650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78901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78901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78901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78901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78901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78901 w 1828800"/>
                <a:gd name="connsiteY5" fmla="*/ 457203 h 914402"/>
                <a:gd name="connsiteX0" fmla="*/ 0 w 1828800"/>
                <a:gd name="connsiteY0" fmla="*/ 0 h 914402"/>
                <a:gd name="connsiteX1" fmla="*/ 1749899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46270 w 1828800"/>
                <a:gd name="connsiteY1" fmla="*/ 0 h 914402"/>
                <a:gd name="connsiteX2" fmla="*/ 1828800 w 1828800"/>
                <a:gd name="connsiteY2" fmla="*/ 457200 h 914402"/>
                <a:gd name="connsiteX3" fmla="*/ 1749899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46270 w 1828800"/>
                <a:gd name="connsiteY1" fmla="*/ 0 h 914402"/>
                <a:gd name="connsiteX2" fmla="*/ 1828800 w 1828800"/>
                <a:gd name="connsiteY2" fmla="*/ 457200 h 914402"/>
                <a:gd name="connsiteX3" fmla="*/ 1746270 w 1828800"/>
                <a:gd name="connsiteY3" fmla="*/ 914402 h 914402"/>
                <a:gd name="connsiteX4" fmla="*/ 0 w 1828800"/>
                <a:gd name="connsiteY4" fmla="*/ 914400 h 914402"/>
                <a:gd name="connsiteX5" fmla="*/ 0 w 1828800"/>
                <a:gd name="connsiteY5" fmla="*/ 457203 h 914402"/>
                <a:gd name="connsiteX0" fmla="*/ 0 w 1828800"/>
                <a:gd name="connsiteY0" fmla="*/ 0 h 914402"/>
                <a:gd name="connsiteX1" fmla="*/ 1746270 w 1828800"/>
                <a:gd name="connsiteY1" fmla="*/ 0 h 914402"/>
                <a:gd name="connsiteX2" fmla="*/ 1828800 w 1828800"/>
                <a:gd name="connsiteY2" fmla="*/ 457200 h 914402"/>
                <a:gd name="connsiteX3" fmla="*/ 1746270 w 1828800"/>
                <a:gd name="connsiteY3" fmla="*/ 914402 h 914402"/>
                <a:gd name="connsiteX4" fmla="*/ 0 w 1828800"/>
                <a:gd name="connsiteY4" fmla="*/ 914400 h 914402"/>
                <a:gd name="connsiteX5" fmla="*/ 82530 w 1828800"/>
                <a:gd name="connsiteY5" fmla="*/ 457203 h 914402"/>
                <a:gd name="connsiteX0" fmla="*/ 0 w 1828800"/>
                <a:gd name="connsiteY0" fmla="*/ 0 h 914402"/>
                <a:gd name="connsiteX1" fmla="*/ 1746270 w 1828800"/>
                <a:gd name="connsiteY1" fmla="*/ 0 h 914402"/>
                <a:gd name="connsiteX2" fmla="*/ 1828800 w 1828800"/>
                <a:gd name="connsiteY2" fmla="*/ 457200 h 914402"/>
                <a:gd name="connsiteX3" fmla="*/ 1746270 w 1828800"/>
                <a:gd name="connsiteY3" fmla="*/ 914402 h 914402"/>
                <a:gd name="connsiteX4" fmla="*/ 0 w 1828800"/>
                <a:gd name="connsiteY4" fmla="*/ 914400 h 914402"/>
                <a:gd name="connsiteX5" fmla="*/ 82530 w 1828800"/>
                <a:gd name="connsiteY5" fmla="*/ 457203 h 914402"/>
                <a:gd name="connsiteX0" fmla="*/ 0 w 1828800"/>
                <a:gd name="connsiteY0" fmla="*/ 0 h 914402"/>
                <a:gd name="connsiteX1" fmla="*/ 1746270 w 1828800"/>
                <a:gd name="connsiteY1" fmla="*/ 0 h 914402"/>
                <a:gd name="connsiteX2" fmla="*/ 1828800 w 1828800"/>
                <a:gd name="connsiteY2" fmla="*/ 457200 h 914402"/>
                <a:gd name="connsiteX3" fmla="*/ 1746270 w 1828800"/>
                <a:gd name="connsiteY3" fmla="*/ 914402 h 914402"/>
                <a:gd name="connsiteX4" fmla="*/ 0 w 1828800"/>
                <a:gd name="connsiteY4" fmla="*/ 914400 h 914402"/>
                <a:gd name="connsiteX5" fmla="*/ 82530 w 1828800"/>
                <a:gd name="connsiteY5" fmla="*/ 457203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746270" y="0"/>
                  </a:lnTo>
                  <a:lnTo>
                    <a:pt x="1828800" y="457200"/>
                  </a:lnTo>
                  <a:lnTo>
                    <a:pt x="1746270" y="914402"/>
                  </a:lnTo>
                  <a:lnTo>
                    <a:pt x="0" y="914400"/>
                  </a:lnTo>
                  <a:lnTo>
                    <a:pt x="82530" y="457203"/>
                  </a:lnTo>
                  <a:close/>
                </a:path>
              </a:pathLst>
            </a:custGeom>
            <a:solidFill>
              <a:schemeClr val="accent1">
                <a:lumMod val="20000"/>
                <a:lumOff val="80000"/>
              </a:schemeClr>
            </a:solidFill>
            <a:ln w="19050">
              <a:solidFill>
                <a:schemeClr val="bg1"/>
              </a:solidFill>
              <a:round/>
              <a:headEnd/>
              <a:tailEnd/>
            </a:ln>
          </p:spPr>
          <p:txBody>
            <a:bodyPr wrap="none" rtlCol="0" anchor="ctr"/>
            <a:lstStyle/>
            <a:p>
              <a:pPr algn="ctr"/>
              <a:endParaRPr lang="en-US" sz="1400" b="1" dirty="0"/>
            </a:p>
          </p:txBody>
        </p:sp>
        <p:sp>
          <p:nvSpPr>
            <p:cNvPr id="19" name="TextBox 4"/>
            <p:cNvSpPr txBox="1">
              <a:spLocks noChangeArrowheads="1"/>
            </p:cNvSpPr>
            <p:nvPr>
              <p:custDataLst>
                <p:tags r:id="rId9"/>
              </p:custDataLst>
            </p:nvPr>
          </p:nvSpPr>
          <p:spPr bwMode="auto">
            <a:xfrm>
              <a:off x="6541296" y="1665699"/>
              <a:ext cx="2027337" cy="43088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228600" indent="-228600"/>
              <a:r>
                <a:rPr lang="en-US" sz="1400" b="1" dirty="0" smtClean="0">
                  <a:solidFill>
                    <a:schemeClr val="tx2"/>
                  </a:solidFill>
                </a:rPr>
                <a:t>4. Change the way we operate</a:t>
              </a:r>
              <a:endParaRPr lang="en-US" sz="1400" b="1" dirty="0">
                <a:solidFill>
                  <a:schemeClr val="tx2"/>
                </a:solidFill>
              </a:endParaRPr>
            </a:p>
          </p:txBody>
        </p:sp>
      </p:grpSp>
      <p:sp>
        <p:nvSpPr>
          <p:cNvPr id="14" name="Rectangle 13"/>
          <p:cNvSpPr/>
          <p:nvPr/>
        </p:nvSpPr>
        <p:spPr>
          <a:xfrm>
            <a:off x="169355" y="2240060"/>
            <a:ext cx="1799956" cy="1212181"/>
          </a:xfrm>
          <a:prstGeom prst="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bg1"/>
              </a:buClr>
              <a:buSzPct val="125000"/>
              <a:buFont typeface="Arial" pitchFamily="34" charset="0"/>
              <a:buChar char="▪"/>
            </a:pPr>
            <a:r>
              <a:rPr lang="en-US" sz="1400" dirty="0" smtClean="0">
                <a:solidFill>
                  <a:schemeClr val="bg1"/>
                </a:solidFill>
              </a:rPr>
              <a:t>Implemented and in Work Program Instructions</a:t>
            </a:r>
          </a:p>
        </p:txBody>
      </p:sp>
      <p:sp>
        <p:nvSpPr>
          <p:cNvPr id="15" name="Rectangle 14"/>
          <p:cNvSpPr>
            <a:spLocks/>
          </p:cNvSpPr>
          <p:nvPr/>
        </p:nvSpPr>
        <p:spPr>
          <a:xfrm>
            <a:off x="1982174" y="2240061"/>
            <a:ext cx="2189754" cy="1212181"/>
          </a:xfrm>
          <a:prstGeom prst="rect">
            <a:avLst/>
          </a:prstGeom>
          <a:solidFill>
            <a:srgbClr val="FFCC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Bef>
                <a:spcPct val="100000"/>
              </a:spcBef>
              <a:buClr>
                <a:schemeClr val="tx2"/>
              </a:buClr>
              <a:buSzPct val="125000"/>
              <a:buFont typeface="Arial" pitchFamily="34" charset="0"/>
              <a:buChar char="▪"/>
            </a:pPr>
            <a:r>
              <a:rPr lang="en-US" sz="1400" b="1" dirty="0" smtClean="0">
                <a:solidFill>
                  <a:schemeClr val="tx2"/>
                </a:solidFill>
              </a:rPr>
              <a:t>We are here</a:t>
            </a:r>
            <a:endParaRPr lang="en-US" sz="1400" dirty="0">
              <a:solidFill>
                <a:schemeClr val="tx1"/>
              </a:solidFill>
            </a:endParaRPr>
          </a:p>
          <a:p>
            <a:pPr marL="285750" indent="-285750">
              <a:spcBef>
                <a:spcPct val="100000"/>
              </a:spcBef>
              <a:buClr>
                <a:schemeClr val="tx2"/>
              </a:buClr>
              <a:buSzPct val="125000"/>
              <a:buFont typeface="Arial" pitchFamily="34" charset="0"/>
              <a:buChar char="▪"/>
            </a:pPr>
            <a:r>
              <a:rPr lang="en-US" sz="1400" dirty="0" smtClean="0">
                <a:solidFill>
                  <a:schemeClr val="tx1"/>
                </a:solidFill>
              </a:rPr>
              <a:t>Moving the timing of big blocks (e.g. PD&amp;E and Design)</a:t>
            </a:r>
            <a:endParaRPr lang="en-US" sz="1400" dirty="0">
              <a:solidFill>
                <a:schemeClr val="tx1"/>
              </a:solidFill>
            </a:endParaRPr>
          </a:p>
        </p:txBody>
      </p:sp>
      <p:sp>
        <p:nvSpPr>
          <p:cNvPr id="16" name="Rectangle 15"/>
          <p:cNvSpPr>
            <a:spLocks/>
          </p:cNvSpPr>
          <p:nvPr/>
        </p:nvSpPr>
        <p:spPr>
          <a:xfrm>
            <a:off x="4184792" y="2240061"/>
            <a:ext cx="2189754" cy="1212181"/>
          </a:xfrm>
          <a:prstGeom prst="rect">
            <a:avLst/>
          </a:prstGeom>
          <a:solidFill>
            <a:schemeClr val="accent1">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Bef>
                <a:spcPct val="100000"/>
              </a:spcBef>
              <a:buClr>
                <a:schemeClr val="tx2"/>
              </a:buClr>
              <a:buSzPct val="125000"/>
              <a:buFont typeface="Arial" pitchFamily="34" charset="0"/>
              <a:buChar char="▪"/>
            </a:pPr>
            <a:r>
              <a:rPr lang="en-US" sz="1400" dirty="0" smtClean="0">
                <a:solidFill>
                  <a:schemeClr val="tx1"/>
                </a:solidFill>
              </a:rPr>
              <a:t>Find waste within each process bucket</a:t>
            </a:r>
          </a:p>
          <a:p>
            <a:pPr marL="285750" indent="-285750">
              <a:spcBef>
                <a:spcPct val="100000"/>
              </a:spcBef>
              <a:buClr>
                <a:schemeClr val="tx2"/>
              </a:buClr>
              <a:buSzPct val="125000"/>
              <a:buFont typeface="Arial" pitchFamily="34" charset="0"/>
              <a:buChar char="▪"/>
            </a:pPr>
            <a:r>
              <a:rPr lang="en-US" sz="1400" dirty="0" smtClean="0">
                <a:solidFill>
                  <a:schemeClr val="tx1"/>
                </a:solidFill>
              </a:rPr>
              <a:t>Change the detailed process</a:t>
            </a:r>
            <a:endParaRPr lang="en-US" sz="1400" dirty="0">
              <a:solidFill>
                <a:schemeClr val="tx1"/>
              </a:solidFill>
            </a:endParaRPr>
          </a:p>
        </p:txBody>
      </p:sp>
      <p:sp>
        <p:nvSpPr>
          <p:cNvPr id="17" name="Rectangle 16"/>
          <p:cNvSpPr>
            <a:spLocks/>
          </p:cNvSpPr>
          <p:nvPr/>
        </p:nvSpPr>
        <p:spPr>
          <a:xfrm>
            <a:off x="6387410" y="2240061"/>
            <a:ext cx="2189754" cy="1212181"/>
          </a:xfrm>
          <a:prstGeom prst="rect">
            <a:avLst/>
          </a:prstGeom>
          <a:solidFill>
            <a:schemeClr val="accent1">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Bef>
                <a:spcPct val="100000"/>
              </a:spcBef>
              <a:buClr>
                <a:schemeClr val="tx2"/>
              </a:buClr>
              <a:buSzPct val="125000"/>
              <a:buFont typeface="Arial" pitchFamily="34" charset="0"/>
              <a:buChar char="▪"/>
            </a:pPr>
            <a:r>
              <a:rPr lang="en-US" sz="1400" dirty="0">
                <a:solidFill>
                  <a:schemeClr val="tx1"/>
                </a:solidFill>
              </a:rPr>
              <a:t>Long term </a:t>
            </a:r>
            <a:r>
              <a:rPr lang="en-US" sz="1400" dirty="0" smtClean="0">
                <a:solidFill>
                  <a:schemeClr val="tx1"/>
                </a:solidFill>
              </a:rPr>
              <a:t>transformation</a:t>
            </a:r>
            <a:endParaRPr lang="en-US" sz="1400" dirty="0">
              <a:solidFill>
                <a:schemeClr val="tx1"/>
              </a:solidFill>
            </a:endParaRPr>
          </a:p>
          <a:p>
            <a:pPr marL="285750" indent="-285750">
              <a:spcBef>
                <a:spcPct val="100000"/>
              </a:spcBef>
              <a:buClr>
                <a:schemeClr val="tx2"/>
              </a:buClr>
              <a:buSzPct val="125000"/>
              <a:buFont typeface="Arial" pitchFamily="34" charset="0"/>
              <a:buChar char="▪"/>
            </a:pPr>
            <a:r>
              <a:rPr lang="en-US" sz="1400" dirty="0">
                <a:solidFill>
                  <a:schemeClr val="tx1"/>
                </a:solidFill>
              </a:rPr>
              <a:t>E.g. New ways to engage the public</a:t>
            </a:r>
          </a:p>
        </p:txBody>
      </p:sp>
      <p:pic>
        <p:nvPicPr>
          <p:cNvPr id="29" name="Picture 28"/>
          <p:cNvPicPr>
            <a:picLocks noChangeAspect="1"/>
          </p:cNvPicPr>
          <p:nvPr/>
        </p:nvPicPr>
        <p:blipFill>
          <a:blip r:embed="rId20" cstate="print"/>
          <a:stretch>
            <a:fillRect/>
          </a:stretch>
        </p:blipFill>
        <p:spPr>
          <a:xfrm>
            <a:off x="4639776" y="4040180"/>
            <a:ext cx="3854981" cy="1809713"/>
          </a:xfrm>
          <a:prstGeom prst="rect">
            <a:avLst/>
          </a:prstGeom>
          <a:ln w="12700">
            <a:solidFill>
              <a:schemeClr val="accent6"/>
            </a:solidFill>
          </a:ln>
          <a:effectLst>
            <a:outerShdw blurRad="50800" dist="38100" dir="2700000" algn="tl" rotWithShape="0">
              <a:prstClr val="black">
                <a:alpha val="40000"/>
              </a:prstClr>
            </a:outerShdw>
          </a:effectLst>
        </p:spPr>
      </p:pic>
      <p:cxnSp>
        <p:nvCxnSpPr>
          <p:cNvPr id="30" name="Straight Arrow Connector 29"/>
          <p:cNvCxnSpPr/>
          <p:nvPr/>
        </p:nvCxnSpPr>
        <p:spPr>
          <a:xfrm rot="5400000">
            <a:off x="2831042" y="3720736"/>
            <a:ext cx="428978" cy="0"/>
          </a:xfrm>
          <a:prstGeom prst="straightConnector1">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5078942" y="3720736"/>
            <a:ext cx="428978" cy="0"/>
          </a:xfrm>
          <a:prstGeom prst="straightConnector1">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70338"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7848" y="4354196"/>
            <a:ext cx="4060776" cy="1181681"/>
          </a:xfrm>
          <a:prstGeom prst="rect">
            <a:avLst/>
          </a:prstGeom>
          <a:ln w="12700">
            <a:solidFill>
              <a:schemeClr val="accent6"/>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47298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p:nvPr/>
        </p:nvSpPr>
        <p:spPr>
          <a:xfrm>
            <a:off x="1724056" y="1122683"/>
            <a:ext cx="5513327" cy="4448758"/>
          </a:xfrm>
          <a:prstGeom prst="rect">
            <a:avLst/>
          </a:prstGeom>
          <a:solidFill>
            <a:schemeClr val="bg1"/>
          </a:solidFill>
          <a:ln w="19050">
            <a:solidFill>
              <a:schemeClr val="accent1"/>
            </a:solidFill>
            <a:miter lim="800000"/>
            <a:headEnd/>
            <a:tailEnd/>
          </a:ln>
          <a:effectLst>
            <a:outerShdw blurRad="50800" dist="38100" dir="2700000" algn="tl" rotWithShape="0">
              <a:prstClr val="black">
                <a:alpha val="40000"/>
              </a:prstClr>
            </a:outerShdw>
          </a:effectLst>
        </p:spPr>
        <p:txBody>
          <a:bodyPr vert="horz" wrap="square" lIns="72009" tIns="72009" rIns="72009" bIns="72009" numCol="1" anchor="ctr" anchorCtr="0" compatLnSpc="1">
            <a:prstTxWarp prst="textNoShape">
              <a:avLst/>
            </a:prstTxWarp>
            <a:noAutofit/>
          </a:bodyPr>
          <a:lstStyle>
            <a:lvl1pPr lvl="0" indent="0" defTabSz="895350" fontAlgn="base">
              <a:spcBef>
                <a:spcPct val="0"/>
              </a:spcBef>
              <a:spcAft>
                <a:spcPct val="0"/>
              </a:spcAft>
              <a:buClr>
                <a:schemeClr val="tx2"/>
              </a:buClr>
              <a:defRPr sz="1600" baseline="0"/>
            </a:lvl1pPr>
            <a:lvl2pPr marL="193675" indent="-192088" defTabSz="895350" fontAlgn="base">
              <a:spcBef>
                <a:spcPct val="0"/>
              </a:spcBef>
              <a:spcAft>
                <a:spcPct val="0"/>
              </a:spcAft>
              <a:buClr>
                <a:schemeClr val="tx2"/>
              </a:buClr>
              <a:buSzPct val="125000"/>
              <a:buFont typeface="Arial" charset="0"/>
              <a:buChar char="▪"/>
              <a:defRPr sz="1600" baseline="0"/>
            </a:lvl2pPr>
            <a:lvl3pPr marL="457200" indent="-261938" defTabSz="895350" fontAlgn="base">
              <a:spcBef>
                <a:spcPct val="0"/>
              </a:spcBef>
              <a:spcAft>
                <a:spcPct val="0"/>
              </a:spcAft>
              <a:buClr>
                <a:schemeClr val="tx2"/>
              </a:buClr>
              <a:buSzPct val="120000"/>
              <a:buFont typeface="Arial" charset="0"/>
              <a:buChar char="–"/>
              <a:defRPr sz="1600" baseline="0"/>
            </a:lvl3pPr>
            <a:lvl4pPr marL="614363" indent="-155575" defTabSz="895350" fontAlgn="base">
              <a:spcBef>
                <a:spcPct val="0"/>
              </a:spcBef>
              <a:spcAft>
                <a:spcPct val="0"/>
              </a:spcAft>
              <a:buClr>
                <a:schemeClr val="tx2"/>
              </a:buClr>
              <a:buSzPct val="120000"/>
              <a:buFont typeface="Arial" charset="0"/>
              <a:buChar char="▫"/>
              <a:defRPr sz="1600" baseline="0"/>
            </a:lvl4pPr>
            <a:lvl5pPr marL="749808" indent="-130175" defTabSz="895350" fontAlgn="base">
              <a:spcBef>
                <a:spcPct val="0"/>
              </a:spcBef>
              <a:spcAft>
                <a:spcPct val="0"/>
              </a:spcAft>
              <a:buClr>
                <a:schemeClr val="tx2"/>
              </a:buClr>
              <a:buSzPct val="89000"/>
              <a:buFont typeface="Arial" charset="0"/>
              <a:buChar char="-"/>
              <a:defRPr sz="1600" baseline="0"/>
            </a:lvl5pPr>
            <a:lvl6pPr marL="749808" indent="-130175" defTabSz="895350" fontAlgn="base">
              <a:spcBef>
                <a:spcPct val="0"/>
              </a:spcBef>
              <a:spcAft>
                <a:spcPct val="0"/>
              </a:spcAft>
              <a:buClr>
                <a:schemeClr val="tx2"/>
              </a:buClr>
              <a:buSzPct val="89000"/>
              <a:buFont typeface="Arial" charset="0"/>
              <a:buChar char="-"/>
              <a:defRPr sz="1600" baseline="0"/>
            </a:lvl6pPr>
            <a:lvl7pPr marL="749808" indent="-130175" defTabSz="895350" fontAlgn="base">
              <a:spcBef>
                <a:spcPct val="0"/>
              </a:spcBef>
              <a:spcAft>
                <a:spcPct val="0"/>
              </a:spcAft>
              <a:buClr>
                <a:schemeClr val="tx2"/>
              </a:buClr>
              <a:buSzPct val="89000"/>
              <a:buFont typeface="Arial" charset="0"/>
              <a:buChar char="-"/>
              <a:defRPr sz="1600" baseline="0"/>
            </a:lvl7pPr>
            <a:lvl8pPr marL="749808" indent="-130175" defTabSz="895350" fontAlgn="base">
              <a:spcBef>
                <a:spcPct val="0"/>
              </a:spcBef>
              <a:spcAft>
                <a:spcPct val="0"/>
              </a:spcAft>
              <a:buClr>
                <a:schemeClr val="tx2"/>
              </a:buClr>
              <a:buSzPct val="89000"/>
              <a:buFont typeface="Arial" charset="0"/>
              <a:buChar char="-"/>
              <a:defRPr sz="1600" baseline="0"/>
            </a:lvl8pPr>
            <a:lvl9pPr marL="749808" indent="-130175" defTabSz="895350" fontAlgn="base">
              <a:spcBef>
                <a:spcPct val="0"/>
              </a:spcBef>
              <a:spcAft>
                <a:spcPct val="0"/>
              </a:spcAft>
              <a:buClr>
                <a:schemeClr val="tx2"/>
              </a:buClr>
              <a:buSzPct val="89000"/>
              <a:buFont typeface="Arial" charset="0"/>
              <a:buChar char="-"/>
              <a:defRPr sz="1600" baseline="0"/>
            </a:lvl9pPr>
          </a:lstStyle>
          <a:p>
            <a:pPr marL="344487" lvl="1" indent="-342900">
              <a:spcBef>
                <a:spcPct val="40000"/>
              </a:spcBef>
              <a:buSzPct val="100000"/>
              <a:buFont typeface="+mj-lt"/>
              <a:buAutoNum type="arabicPeriod"/>
            </a:pPr>
            <a:endParaRPr lang="en-US" dirty="0" smtClean="0"/>
          </a:p>
        </p:txBody>
      </p:sp>
      <p:sp>
        <p:nvSpPr>
          <p:cNvPr id="6" name="Rectangle 4"/>
          <p:cNvSpPr txBox="1"/>
          <p:nvPr/>
        </p:nvSpPr>
        <p:spPr>
          <a:xfrm>
            <a:off x="3903750" y="3237627"/>
            <a:ext cx="1153939"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895350" fontAlgn="base">
              <a:spcBef>
                <a:spcPct val="0"/>
              </a:spcBef>
              <a:spcAft>
                <a:spcPct val="0"/>
              </a:spcAft>
              <a:buClr>
                <a:schemeClr val="tx2"/>
              </a:buClr>
              <a:defRPr sz="1600" baseline="0"/>
            </a:lvl1pPr>
            <a:lvl2pPr marL="193675" indent="-192088" defTabSz="895350" fontAlgn="base">
              <a:spcBef>
                <a:spcPct val="0"/>
              </a:spcBef>
              <a:spcAft>
                <a:spcPct val="0"/>
              </a:spcAft>
              <a:buClr>
                <a:schemeClr val="tx2"/>
              </a:buClr>
              <a:buSzPct val="125000"/>
              <a:buFont typeface="Arial" charset="0"/>
              <a:buChar char="▪"/>
              <a:defRPr sz="1600" baseline="0"/>
            </a:lvl2pPr>
            <a:lvl3pPr marL="457200" indent="-261938" defTabSz="895350" fontAlgn="base">
              <a:spcBef>
                <a:spcPct val="0"/>
              </a:spcBef>
              <a:spcAft>
                <a:spcPct val="0"/>
              </a:spcAft>
              <a:buClr>
                <a:schemeClr val="tx2"/>
              </a:buClr>
              <a:buSzPct val="120000"/>
              <a:buFont typeface="Arial" charset="0"/>
              <a:buChar char="–"/>
              <a:defRPr sz="1600" baseline="0"/>
            </a:lvl3pPr>
            <a:lvl4pPr marL="614363" indent="-155575" defTabSz="895350" fontAlgn="base">
              <a:spcBef>
                <a:spcPct val="0"/>
              </a:spcBef>
              <a:spcAft>
                <a:spcPct val="0"/>
              </a:spcAft>
              <a:buClr>
                <a:schemeClr val="tx2"/>
              </a:buClr>
              <a:buSzPct val="120000"/>
              <a:buFont typeface="Arial" charset="0"/>
              <a:buChar char="▫"/>
              <a:defRPr sz="1600" baseline="0"/>
            </a:lvl4pPr>
            <a:lvl5pPr marL="749808" indent="-130175" defTabSz="895350" fontAlgn="base">
              <a:spcBef>
                <a:spcPct val="0"/>
              </a:spcBef>
              <a:spcAft>
                <a:spcPct val="0"/>
              </a:spcAft>
              <a:buClr>
                <a:schemeClr val="tx2"/>
              </a:buClr>
              <a:buSzPct val="89000"/>
              <a:buFont typeface="Arial" charset="0"/>
              <a:buChar char="-"/>
              <a:defRPr sz="1600" baseline="0"/>
            </a:lvl5pPr>
            <a:lvl6pPr marL="749808" indent="-130175" defTabSz="895350" fontAlgn="base">
              <a:spcBef>
                <a:spcPct val="0"/>
              </a:spcBef>
              <a:spcAft>
                <a:spcPct val="0"/>
              </a:spcAft>
              <a:buClr>
                <a:schemeClr val="tx2"/>
              </a:buClr>
              <a:buSzPct val="89000"/>
              <a:buFont typeface="Arial" charset="0"/>
              <a:buChar char="-"/>
              <a:defRPr sz="1600" baseline="0"/>
            </a:lvl6pPr>
            <a:lvl7pPr marL="749808" indent="-130175" defTabSz="895350" fontAlgn="base">
              <a:spcBef>
                <a:spcPct val="0"/>
              </a:spcBef>
              <a:spcAft>
                <a:spcPct val="0"/>
              </a:spcAft>
              <a:buClr>
                <a:schemeClr val="tx2"/>
              </a:buClr>
              <a:buSzPct val="89000"/>
              <a:buFont typeface="Arial" charset="0"/>
              <a:buChar char="-"/>
              <a:defRPr sz="1600" baseline="0"/>
            </a:lvl7pPr>
            <a:lvl8pPr marL="749808" indent="-130175" defTabSz="895350" fontAlgn="base">
              <a:spcBef>
                <a:spcPct val="0"/>
              </a:spcBef>
              <a:spcAft>
                <a:spcPct val="0"/>
              </a:spcAft>
              <a:buClr>
                <a:schemeClr val="tx2"/>
              </a:buClr>
              <a:buSzPct val="89000"/>
              <a:buFont typeface="Arial" charset="0"/>
              <a:buChar char="-"/>
              <a:defRPr sz="1600" baseline="0"/>
            </a:lvl8pPr>
            <a:lvl9pPr marL="749808" indent="-130175" defTabSz="895350" fontAlgn="base">
              <a:spcBef>
                <a:spcPct val="0"/>
              </a:spcBef>
              <a:spcAft>
                <a:spcPct val="0"/>
              </a:spcAft>
              <a:buClr>
                <a:schemeClr val="tx2"/>
              </a:buClr>
              <a:buSzPct val="89000"/>
              <a:buFont typeface="Arial" charset="0"/>
              <a:buChar char="-"/>
              <a:defRPr sz="1600" baseline="0"/>
            </a:lvl9pPr>
          </a:lstStyle>
          <a:p>
            <a:r>
              <a:rPr lang="en-US" dirty="0" smtClean="0">
                <a:solidFill>
                  <a:srgbClr val="000000"/>
                </a:solidFill>
              </a:rPr>
              <a:t>Questions?</a:t>
            </a:r>
            <a:endParaRPr lang="en-US" dirty="0"/>
          </a:p>
        </p:txBody>
      </p:sp>
    </p:spTree>
    <p:extLst>
      <p:ext uri="{BB962C8B-B14F-4D97-AF65-F5344CB8AC3E}">
        <p14:creationId xmlns:p14="http://schemas.microsoft.com/office/powerpoint/2010/main" val="3509984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6645145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4420" name="think-cell Slide" r:id="rId4" imgW="360" imgH="360" progId="">
                  <p:embed/>
                </p:oleObj>
              </mc:Choice>
              <mc:Fallback>
                <p:oleObj name="think-cell Slide" r:id="rId4" imgW="360" imgH="3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19063" y="230188"/>
            <a:ext cx="8618537" cy="292388"/>
          </a:xfrm>
        </p:spPr>
        <p:txBody>
          <a:bodyPr/>
          <a:lstStyle/>
          <a:p>
            <a:r>
              <a:rPr lang="en-US" dirty="0" smtClean="0"/>
              <a:t>Federal Requirements Impact Analysis</a:t>
            </a:r>
            <a:endParaRPr lang="en-US" dirty="0"/>
          </a:p>
        </p:txBody>
      </p:sp>
      <p:sp>
        <p:nvSpPr>
          <p:cNvPr id="7" name="McK 1. On-page tracker"/>
          <p:cNvSpPr>
            <a:spLocks noChangeArrowheads="1"/>
          </p:cNvSpPr>
          <p:nvPr/>
        </p:nvSpPr>
        <p:spPr bwMode="auto">
          <a:xfrm>
            <a:off x="119062" y="17463"/>
            <a:ext cx="8800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smtClean="0">
                <a:solidFill>
                  <a:srgbClr val="808080"/>
                </a:solidFill>
                <a:latin typeface="+mn-lt"/>
                <a:ea typeface="+mj-ea"/>
              </a:rPr>
              <a:t>PURPOSE</a:t>
            </a:r>
            <a:endParaRPr lang="en-US" sz="1400" baseline="0" noProof="0" dirty="0">
              <a:solidFill>
                <a:srgbClr val="808080"/>
              </a:solidFill>
              <a:latin typeface="+mn-lt"/>
              <a:ea typeface="+mj-ea"/>
            </a:endParaRPr>
          </a:p>
        </p:txBody>
      </p:sp>
      <p:grpSp>
        <p:nvGrpSpPr>
          <p:cNvPr id="6" name="Group 34"/>
          <p:cNvGrpSpPr/>
          <p:nvPr/>
        </p:nvGrpSpPr>
        <p:grpSpPr>
          <a:xfrm>
            <a:off x="1006021" y="802688"/>
            <a:ext cx="6844620" cy="5023006"/>
            <a:chOff x="1579269" y="812019"/>
            <a:chExt cx="6844620" cy="5023006"/>
          </a:xfrm>
        </p:grpSpPr>
        <p:sp>
          <p:nvSpPr>
            <p:cNvPr id="4" name="Rectangle 3"/>
            <p:cNvSpPr>
              <a:spLocks/>
            </p:cNvSpPr>
            <p:nvPr/>
          </p:nvSpPr>
          <p:spPr>
            <a:xfrm>
              <a:off x="1579269" y="812019"/>
              <a:ext cx="1109599" cy="2026230"/>
            </a:xfrm>
            <a:prstGeom prst="rect">
              <a:avLst/>
            </a:prstGeom>
            <a:solidFill>
              <a:schemeClr val="accent1"/>
            </a:solidFill>
            <a:ln w="19050">
              <a:solidFill>
                <a:schemeClr val="accent1"/>
              </a:solidFill>
            </a:ln>
          </p:spPr>
          <p:txBody>
            <a:bodyPr wrap="none" lIns="73152" tIns="73152" rIns="73152" bIns="73152" anchor="ctr" anchorCtr="0">
              <a:noAutofit/>
            </a:bodyPr>
            <a:lstStyle/>
            <a:p>
              <a:r>
                <a:rPr lang="en-US" b="1" dirty="0" smtClean="0">
                  <a:latin typeface="+mn-lt"/>
                </a:rPr>
                <a:t>Objective</a:t>
              </a:r>
              <a:endParaRPr lang="en-US" dirty="0">
                <a:latin typeface="+mn-lt"/>
              </a:endParaRPr>
            </a:p>
          </p:txBody>
        </p:sp>
        <p:sp>
          <p:nvSpPr>
            <p:cNvPr id="15" name="Rectangle 14"/>
            <p:cNvSpPr>
              <a:spLocks/>
            </p:cNvSpPr>
            <p:nvPr/>
          </p:nvSpPr>
          <p:spPr>
            <a:xfrm>
              <a:off x="1579269" y="2930534"/>
              <a:ext cx="1109599" cy="673336"/>
            </a:xfrm>
            <a:prstGeom prst="rect">
              <a:avLst/>
            </a:prstGeom>
            <a:solidFill>
              <a:schemeClr val="accent1"/>
            </a:solidFill>
            <a:ln w="19050">
              <a:solidFill>
                <a:schemeClr val="accent1"/>
              </a:solidFill>
            </a:ln>
          </p:spPr>
          <p:txBody>
            <a:bodyPr wrap="none" lIns="73152" tIns="73152" rIns="73152" bIns="73152" anchor="ctr" anchorCtr="0">
              <a:noAutofit/>
            </a:bodyPr>
            <a:lstStyle/>
            <a:p>
              <a:r>
                <a:rPr lang="en-US" b="1" dirty="0" smtClean="0">
                  <a:latin typeface="+mn-lt"/>
                </a:rPr>
                <a:t>Goal</a:t>
              </a:r>
              <a:endParaRPr lang="en-US" dirty="0">
                <a:latin typeface="+mn-lt"/>
              </a:endParaRPr>
            </a:p>
          </p:txBody>
        </p:sp>
        <p:sp>
          <p:nvSpPr>
            <p:cNvPr id="16" name="Rectangle 15"/>
            <p:cNvSpPr>
              <a:spLocks/>
            </p:cNvSpPr>
            <p:nvPr/>
          </p:nvSpPr>
          <p:spPr>
            <a:xfrm>
              <a:off x="1579269" y="3708973"/>
              <a:ext cx="1109599" cy="2126052"/>
            </a:xfrm>
            <a:prstGeom prst="rect">
              <a:avLst/>
            </a:prstGeom>
            <a:solidFill>
              <a:schemeClr val="accent1"/>
            </a:solidFill>
            <a:ln w="19050">
              <a:solidFill>
                <a:schemeClr val="accent1"/>
              </a:solidFill>
            </a:ln>
          </p:spPr>
          <p:txBody>
            <a:bodyPr wrap="none" lIns="73152" tIns="73152" rIns="73152" bIns="73152" anchor="ctr" anchorCtr="0">
              <a:noAutofit/>
            </a:bodyPr>
            <a:lstStyle/>
            <a:p>
              <a:r>
                <a:rPr lang="en-US" b="1" dirty="0" smtClean="0">
                  <a:latin typeface="+mn-lt"/>
                </a:rPr>
                <a:t>Scopes</a:t>
              </a:r>
              <a:endParaRPr lang="en-US" dirty="0">
                <a:latin typeface="+mn-lt"/>
              </a:endParaRPr>
            </a:p>
          </p:txBody>
        </p:sp>
        <p:grpSp>
          <p:nvGrpSpPr>
            <p:cNvPr id="8" name="Group 33"/>
            <p:cNvGrpSpPr/>
            <p:nvPr/>
          </p:nvGrpSpPr>
          <p:grpSpPr>
            <a:xfrm>
              <a:off x="2688868" y="812019"/>
              <a:ext cx="5735021" cy="5023006"/>
              <a:chOff x="2688868" y="812019"/>
              <a:chExt cx="5735021" cy="5023006"/>
            </a:xfrm>
          </p:grpSpPr>
          <p:sp>
            <p:nvSpPr>
              <p:cNvPr id="10" name="Rectangle 6"/>
              <p:cNvSpPr txBox="1">
                <a:spLocks/>
              </p:cNvSpPr>
              <p:nvPr/>
            </p:nvSpPr>
            <p:spPr>
              <a:xfrm>
                <a:off x="2688868" y="812019"/>
                <a:ext cx="5735021" cy="2026230"/>
              </a:xfrm>
              <a:prstGeom prst="rect">
                <a:avLst/>
              </a:prstGeom>
              <a:solidFill>
                <a:schemeClr val="bg1"/>
              </a:solidFill>
              <a:ln w="19050">
                <a:solidFill>
                  <a:schemeClr val="accent1"/>
                </a:solidFill>
                <a:miter lim="800000"/>
                <a:headEnd/>
                <a:tailEnd/>
              </a:ln>
              <a:effectLst/>
            </p:spPr>
            <p:txBody>
              <a:bodyPr vert="horz" wrap="none" lIns="179222" tIns="179222" rIns="179222" bIns="89611" numCol="1" anchor="ctr" anchorCtr="0" compatLnSpc="1">
                <a:prstTxWarp prst="textNoShape">
                  <a:avLst/>
                </a:prstTxWarp>
                <a:noAutofit/>
              </a:bodyPr>
              <a:lstStyle>
                <a:lvl1pPr lvl="0" indent="0" defTabSz="913526" fontAlgn="base">
                  <a:spcBef>
                    <a:spcPct val="0"/>
                  </a:spcBef>
                  <a:spcAft>
                    <a:spcPct val="0"/>
                  </a:spcAft>
                  <a:buClr>
                    <a:schemeClr val="tx2"/>
                  </a:buClr>
                  <a:defRPr sz="1600" baseline="0"/>
                </a:lvl1pPr>
                <a:lvl2pPr marL="197607" lvl="1" indent="-195987" defTabSz="913526" fontAlgn="base">
                  <a:spcBef>
                    <a:spcPct val="0"/>
                  </a:spcBef>
                  <a:spcAft>
                    <a:spcPct val="0"/>
                  </a:spcAft>
                  <a:buClr>
                    <a:schemeClr val="tx2"/>
                  </a:buClr>
                  <a:buSzPct val="125000"/>
                  <a:buFont typeface="Arial" charset="0"/>
                  <a:buChar char="▪"/>
                  <a:defRPr sz="1600" baseline="0"/>
                </a:lvl2pPr>
                <a:lvl3pPr marL="466481" lvl="2" indent="-267255" defTabSz="913526" fontAlgn="base">
                  <a:spcBef>
                    <a:spcPct val="0"/>
                  </a:spcBef>
                  <a:spcAft>
                    <a:spcPct val="0"/>
                  </a:spcAft>
                  <a:buClr>
                    <a:schemeClr val="tx2"/>
                  </a:buClr>
                  <a:buSzPct val="120000"/>
                  <a:buFont typeface="Arial" charset="0"/>
                  <a:buChar char="–"/>
                  <a:defRPr sz="1600" baseline="0"/>
                </a:lvl3pPr>
                <a:lvl4pPr marL="626835" lvl="3" indent="-158733" defTabSz="913526" fontAlgn="base">
                  <a:spcBef>
                    <a:spcPct val="0"/>
                  </a:spcBef>
                  <a:spcAft>
                    <a:spcPct val="0"/>
                  </a:spcAft>
                  <a:buClr>
                    <a:schemeClr val="tx2"/>
                  </a:buClr>
                  <a:buSzPct val="120000"/>
                  <a:buFont typeface="Arial" charset="0"/>
                  <a:buChar char="▫"/>
                  <a:defRPr sz="1600" baseline="0"/>
                </a:lvl4pPr>
                <a:lvl5pPr marL="765029" lvl="4" indent="-132818"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00" baseline="0"/>
                </a:lvl6pPr>
                <a:lvl7pPr marL="765029" indent="-132818" defTabSz="913526" fontAlgn="base">
                  <a:spcBef>
                    <a:spcPct val="0"/>
                  </a:spcBef>
                  <a:spcAft>
                    <a:spcPct val="0"/>
                  </a:spcAft>
                  <a:buClr>
                    <a:schemeClr val="tx2"/>
                  </a:buClr>
                  <a:buSzPct val="89000"/>
                  <a:buFont typeface="Arial" charset="0"/>
                  <a:buChar char="-"/>
                  <a:defRPr sz="1600" baseline="0"/>
                </a:lvl7pPr>
                <a:lvl8pPr marL="765029" indent="-132818" defTabSz="913526" fontAlgn="base">
                  <a:spcBef>
                    <a:spcPct val="0"/>
                  </a:spcBef>
                  <a:spcAft>
                    <a:spcPct val="0"/>
                  </a:spcAft>
                  <a:buClr>
                    <a:schemeClr val="tx2"/>
                  </a:buClr>
                  <a:buSzPct val="89000"/>
                  <a:buFont typeface="Arial" charset="0"/>
                  <a:buChar char="-"/>
                  <a:defRPr sz="1600" baseline="0"/>
                </a:lvl8pPr>
                <a:lvl9pPr marL="765029" indent="-132818" defTabSz="913526" fontAlgn="base">
                  <a:spcBef>
                    <a:spcPct val="0"/>
                  </a:spcBef>
                  <a:spcAft>
                    <a:spcPct val="0"/>
                  </a:spcAft>
                  <a:buClr>
                    <a:schemeClr val="tx2"/>
                  </a:buClr>
                  <a:buSzPct val="89000"/>
                  <a:buFont typeface="Arial" charset="0"/>
                  <a:buChar char="-"/>
                  <a:defRPr sz="1600" baseline="0"/>
                </a:lvl9pPr>
              </a:lstStyle>
              <a:p>
                <a:pPr algn="ctr"/>
                <a:endParaRPr lang="en-US" dirty="0">
                  <a:gradFill>
                    <a:gsLst>
                      <a:gs pos="0">
                        <a:schemeClr val="tx2"/>
                      </a:gs>
                      <a:gs pos="100000">
                        <a:schemeClr val="tx2">
                          <a:lumMod val="50000"/>
                        </a:schemeClr>
                      </a:gs>
                    </a:gsLst>
                    <a:lin ang="5400000" scaled="1"/>
                  </a:gradFill>
                  <a:effectLst>
                    <a:reflection blurRad="6350" stA="25000" endPos="45500" dir="5400000" sy="-100000" algn="bl" rotWithShape="0"/>
                  </a:effectLst>
                  <a:latin typeface="+mn-lt"/>
                </a:endParaRPr>
              </a:p>
            </p:txBody>
          </p:sp>
          <p:sp>
            <p:nvSpPr>
              <p:cNvPr id="11" name="Rectangle 6"/>
              <p:cNvSpPr txBox="1">
                <a:spLocks/>
              </p:cNvSpPr>
              <p:nvPr/>
            </p:nvSpPr>
            <p:spPr>
              <a:xfrm>
                <a:off x="2688868" y="2930533"/>
                <a:ext cx="5735021" cy="673337"/>
              </a:xfrm>
              <a:prstGeom prst="rect">
                <a:avLst/>
              </a:prstGeom>
              <a:solidFill>
                <a:schemeClr val="bg1"/>
              </a:solidFill>
              <a:ln w="19050">
                <a:solidFill>
                  <a:schemeClr val="accent1"/>
                </a:solidFill>
                <a:miter lim="800000"/>
                <a:headEnd/>
                <a:tailEnd/>
              </a:ln>
              <a:effectLst/>
            </p:spPr>
            <p:txBody>
              <a:bodyPr vert="horz" wrap="none" lIns="179222" tIns="179222" rIns="179222" bIns="89611" numCol="1" anchor="ctr" anchorCtr="0" compatLnSpc="1">
                <a:prstTxWarp prst="textNoShape">
                  <a:avLst/>
                </a:prstTxWarp>
                <a:noAutofit/>
              </a:bodyPr>
              <a:lstStyle>
                <a:lvl1pPr lvl="0" indent="0" defTabSz="913526" fontAlgn="base">
                  <a:spcBef>
                    <a:spcPct val="0"/>
                  </a:spcBef>
                  <a:spcAft>
                    <a:spcPct val="0"/>
                  </a:spcAft>
                  <a:buClr>
                    <a:schemeClr val="tx2"/>
                  </a:buClr>
                  <a:defRPr sz="1600" baseline="0"/>
                </a:lvl1pPr>
                <a:lvl2pPr marL="197607" lvl="1" indent="-195987" defTabSz="913526" fontAlgn="base">
                  <a:spcBef>
                    <a:spcPct val="0"/>
                  </a:spcBef>
                  <a:spcAft>
                    <a:spcPct val="0"/>
                  </a:spcAft>
                  <a:buClr>
                    <a:schemeClr val="tx2"/>
                  </a:buClr>
                  <a:buSzPct val="125000"/>
                  <a:buFont typeface="Arial" charset="0"/>
                  <a:buChar char="▪"/>
                  <a:defRPr sz="1600" baseline="0"/>
                </a:lvl2pPr>
                <a:lvl3pPr marL="466481" lvl="2" indent="-267255" defTabSz="913526" fontAlgn="base">
                  <a:spcBef>
                    <a:spcPct val="0"/>
                  </a:spcBef>
                  <a:spcAft>
                    <a:spcPct val="0"/>
                  </a:spcAft>
                  <a:buClr>
                    <a:schemeClr val="tx2"/>
                  </a:buClr>
                  <a:buSzPct val="120000"/>
                  <a:buFont typeface="Arial" charset="0"/>
                  <a:buChar char="–"/>
                  <a:defRPr sz="1600" baseline="0"/>
                </a:lvl3pPr>
                <a:lvl4pPr marL="626835" lvl="3" indent="-158733" defTabSz="913526" fontAlgn="base">
                  <a:spcBef>
                    <a:spcPct val="0"/>
                  </a:spcBef>
                  <a:spcAft>
                    <a:spcPct val="0"/>
                  </a:spcAft>
                  <a:buClr>
                    <a:schemeClr val="tx2"/>
                  </a:buClr>
                  <a:buSzPct val="120000"/>
                  <a:buFont typeface="Arial" charset="0"/>
                  <a:buChar char="▫"/>
                  <a:defRPr sz="1600" baseline="0"/>
                </a:lvl4pPr>
                <a:lvl5pPr marL="765029" lvl="4" indent="-132818"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00" baseline="0"/>
                </a:lvl6pPr>
                <a:lvl7pPr marL="765029" indent="-132818" defTabSz="913526" fontAlgn="base">
                  <a:spcBef>
                    <a:spcPct val="0"/>
                  </a:spcBef>
                  <a:spcAft>
                    <a:spcPct val="0"/>
                  </a:spcAft>
                  <a:buClr>
                    <a:schemeClr val="tx2"/>
                  </a:buClr>
                  <a:buSzPct val="89000"/>
                  <a:buFont typeface="Arial" charset="0"/>
                  <a:buChar char="-"/>
                  <a:defRPr sz="1600" baseline="0"/>
                </a:lvl7pPr>
                <a:lvl8pPr marL="765029" indent="-132818" defTabSz="913526" fontAlgn="base">
                  <a:spcBef>
                    <a:spcPct val="0"/>
                  </a:spcBef>
                  <a:spcAft>
                    <a:spcPct val="0"/>
                  </a:spcAft>
                  <a:buClr>
                    <a:schemeClr val="tx2"/>
                  </a:buClr>
                  <a:buSzPct val="89000"/>
                  <a:buFont typeface="Arial" charset="0"/>
                  <a:buChar char="-"/>
                  <a:defRPr sz="1600" baseline="0"/>
                </a:lvl8pPr>
                <a:lvl9pPr marL="765029" indent="-132818" defTabSz="913526" fontAlgn="base">
                  <a:spcBef>
                    <a:spcPct val="0"/>
                  </a:spcBef>
                  <a:spcAft>
                    <a:spcPct val="0"/>
                  </a:spcAft>
                  <a:buClr>
                    <a:schemeClr val="tx2"/>
                  </a:buClr>
                  <a:buSzPct val="89000"/>
                  <a:buFont typeface="Arial" charset="0"/>
                  <a:buChar char="-"/>
                  <a:defRPr sz="1600" baseline="0"/>
                </a:lvl9pPr>
              </a:lstStyle>
              <a:p>
                <a:pPr algn="ctr"/>
                <a:endParaRPr lang="en-US" dirty="0">
                  <a:gradFill>
                    <a:gsLst>
                      <a:gs pos="0">
                        <a:schemeClr val="tx2"/>
                      </a:gs>
                      <a:gs pos="100000">
                        <a:schemeClr val="tx2">
                          <a:lumMod val="50000"/>
                        </a:schemeClr>
                      </a:gs>
                    </a:gsLst>
                    <a:lin ang="5400000" scaled="1"/>
                  </a:gradFill>
                  <a:effectLst>
                    <a:reflection blurRad="6350" stA="25000" endPos="45500" dir="5400000" sy="-100000" algn="bl" rotWithShape="0"/>
                  </a:effectLst>
                  <a:latin typeface="+mn-lt"/>
                </a:endParaRPr>
              </a:p>
            </p:txBody>
          </p:sp>
          <p:sp>
            <p:nvSpPr>
              <p:cNvPr id="12" name="Rectangle 6"/>
              <p:cNvSpPr txBox="1">
                <a:spLocks/>
              </p:cNvSpPr>
              <p:nvPr/>
            </p:nvSpPr>
            <p:spPr>
              <a:xfrm>
                <a:off x="2688868" y="3708973"/>
                <a:ext cx="5735020" cy="2126052"/>
              </a:xfrm>
              <a:prstGeom prst="rect">
                <a:avLst/>
              </a:prstGeom>
              <a:solidFill>
                <a:schemeClr val="bg1"/>
              </a:solidFill>
              <a:ln w="19050">
                <a:solidFill>
                  <a:schemeClr val="accent1"/>
                </a:solidFill>
                <a:miter lim="800000"/>
                <a:headEnd/>
                <a:tailEnd/>
              </a:ln>
              <a:effectLst/>
            </p:spPr>
            <p:txBody>
              <a:bodyPr vert="horz" wrap="none" lIns="179222" tIns="179222" rIns="179222" bIns="89611" numCol="1" anchor="ctr" anchorCtr="0" compatLnSpc="1">
                <a:prstTxWarp prst="textNoShape">
                  <a:avLst/>
                </a:prstTxWarp>
                <a:noAutofit/>
              </a:bodyPr>
              <a:lstStyle>
                <a:lvl1pPr lvl="0" indent="0" defTabSz="913526" fontAlgn="base">
                  <a:spcBef>
                    <a:spcPct val="0"/>
                  </a:spcBef>
                  <a:spcAft>
                    <a:spcPct val="0"/>
                  </a:spcAft>
                  <a:buClr>
                    <a:schemeClr val="tx2"/>
                  </a:buClr>
                  <a:defRPr sz="1600" baseline="0"/>
                </a:lvl1pPr>
                <a:lvl2pPr marL="197607" lvl="1" indent="-195987" defTabSz="913526" fontAlgn="base">
                  <a:spcBef>
                    <a:spcPct val="0"/>
                  </a:spcBef>
                  <a:spcAft>
                    <a:spcPct val="0"/>
                  </a:spcAft>
                  <a:buClr>
                    <a:schemeClr val="tx2"/>
                  </a:buClr>
                  <a:buSzPct val="125000"/>
                  <a:buFont typeface="Arial" charset="0"/>
                  <a:buChar char="▪"/>
                  <a:defRPr sz="1600" baseline="0"/>
                </a:lvl2pPr>
                <a:lvl3pPr marL="466481" lvl="2" indent="-267255" defTabSz="913526" fontAlgn="base">
                  <a:spcBef>
                    <a:spcPct val="0"/>
                  </a:spcBef>
                  <a:spcAft>
                    <a:spcPct val="0"/>
                  </a:spcAft>
                  <a:buClr>
                    <a:schemeClr val="tx2"/>
                  </a:buClr>
                  <a:buSzPct val="120000"/>
                  <a:buFont typeface="Arial" charset="0"/>
                  <a:buChar char="–"/>
                  <a:defRPr sz="1600" baseline="0"/>
                </a:lvl3pPr>
                <a:lvl4pPr marL="626835" lvl="3" indent="-158733" defTabSz="913526" fontAlgn="base">
                  <a:spcBef>
                    <a:spcPct val="0"/>
                  </a:spcBef>
                  <a:spcAft>
                    <a:spcPct val="0"/>
                  </a:spcAft>
                  <a:buClr>
                    <a:schemeClr val="tx2"/>
                  </a:buClr>
                  <a:buSzPct val="120000"/>
                  <a:buFont typeface="Arial" charset="0"/>
                  <a:buChar char="▫"/>
                  <a:defRPr sz="1600" baseline="0"/>
                </a:lvl4pPr>
                <a:lvl5pPr marL="765029" lvl="4" indent="-132818"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00" baseline="0"/>
                </a:lvl6pPr>
                <a:lvl7pPr marL="765029" indent="-132818" defTabSz="913526" fontAlgn="base">
                  <a:spcBef>
                    <a:spcPct val="0"/>
                  </a:spcBef>
                  <a:spcAft>
                    <a:spcPct val="0"/>
                  </a:spcAft>
                  <a:buClr>
                    <a:schemeClr val="tx2"/>
                  </a:buClr>
                  <a:buSzPct val="89000"/>
                  <a:buFont typeface="Arial" charset="0"/>
                  <a:buChar char="-"/>
                  <a:defRPr sz="1600" baseline="0"/>
                </a:lvl7pPr>
                <a:lvl8pPr marL="765029" indent="-132818" defTabSz="913526" fontAlgn="base">
                  <a:spcBef>
                    <a:spcPct val="0"/>
                  </a:spcBef>
                  <a:spcAft>
                    <a:spcPct val="0"/>
                  </a:spcAft>
                  <a:buClr>
                    <a:schemeClr val="tx2"/>
                  </a:buClr>
                  <a:buSzPct val="89000"/>
                  <a:buFont typeface="Arial" charset="0"/>
                  <a:buChar char="-"/>
                  <a:defRPr sz="1600" baseline="0"/>
                </a:lvl8pPr>
                <a:lvl9pPr marL="765029" indent="-132818" defTabSz="913526" fontAlgn="base">
                  <a:spcBef>
                    <a:spcPct val="0"/>
                  </a:spcBef>
                  <a:spcAft>
                    <a:spcPct val="0"/>
                  </a:spcAft>
                  <a:buClr>
                    <a:schemeClr val="tx2"/>
                  </a:buClr>
                  <a:buSzPct val="89000"/>
                  <a:buFont typeface="Arial" charset="0"/>
                  <a:buChar char="-"/>
                  <a:defRPr sz="1600" baseline="0"/>
                </a:lvl9pPr>
              </a:lstStyle>
              <a:p>
                <a:pPr algn="ctr"/>
                <a:endParaRPr lang="en-US" dirty="0">
                  <a:gradFill>
                    <a:gsLst>
                      <a:gs pos="0">
                        <a:schemeClr val="tx2"/>
                      </a:gs>
                      <a:gs pos="100000">
                        <a:schemeClr val="tx2">
                          <a:lumMod val="50000"/>
                        </a:schemeClr>
                      </a:gs>
                    </a:gsLst>
                    <a:lin ang="5400000" scaled="1"/>
                  </a:gradFill>
                  <a:effectLst>
                    <a:reflection blurRad="6350" stA="25000" endPos="45500" dir="5400000" sy="-100000" algn="bl" rotWithShape="0"/>
                  </a:effectLst>
                  <a:latin typeface="+mn-lt"/>
                </a:endParaRPr>
              </a:p>
            </p:txBody>
          </p:sp>
          <p:sp>
            <p:nvSpPr>
              <p:cNvPr id="24" name="Rectangle 6"/>
              <p:cNvSpPr txBox="1"/>
              <p:nvPr/>
            </p:nvSpPr>
            <p:spPr>
              <a:xfrm>
                <a:off x="2781142" y="3023830"/>
                <a:ext cx="5550472"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100000"/>
                  </a:spcBef>
                </a:pPr>
                <a:r>
                  <a:rPr lang="en-US" dirty="0" smtClean="0"/>
                  <a:t>To </a:t>
                </a:r>
                <a:r>
                  <a:rPr lang="en-US" dirty="0"/>
                  <a:t>provide analysis to support potential consideration of different approaches to utilizing federal dollars</a:t>
                </a:r>
              </a:p>
            </p:txBody>
          </p:sp>
          <p:sp>
            <p:nvSpPr>
              <p:cNvPr id="5" name="Rectangle 7"/>
              <p:cNvSpPr txBox="1"/>
              <p:nvPr/>
            </p:nvSpPr>
            <p:spPr>
              <a:xfrm>
                <a:off x="2781142" y="3787114"/>
                <a:ext cx="5550472" cy="19697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100000"/>
                  </a:spcBef>
                </a:pPr>
                <a:r>
                  <a:rPr lang="en-US" dirty="0" smtClean="0"/>
                  <a:t>1. Rapid diagnostic that </a:t>
                </a:r>
                <a:r>
                  <a:rPr lang="en-US" dirty="0"/>
                  <a:t>focused on </a:t>
                </a:r>
                <a:r>
                  <a:rPr lang="en-US" dirty="0" smtClean="0"/>
                  <a:t>the schedule impact of most </a:t>
                </a:r>
                <a:r>
                  <a:rPr lang="en-US" dirty="0"/>
                  <a:t>significant federal </a:t>
                </a:r>
                <a:r>
                  <a:rPr lang="en-US" dirty="0" smtClean="0"/>
                  <a:t>requirements</a:t>
                </a:r>
                <a:endParaRPr lang="en-US" dirty="0"/>
              </a:p>
              <a:p>
                <a:pPr>
                  <a:spcBef>
                    <a:spcPct val="100000"/>
                  </a:spcBef>
                </a:pPr>
                <a:r>
                  <a:rPr lang="en-US" dirty="0" smtClean="0"/>
                  <a:t>2. Guidance on how to segment and prioritize federal and state-only projects</a:t>
                </a:r>
              </a:p>
              <a:p>
                <a:pPr>
                  <a:spcBef>
                    <a:spcPct val="100000"/>
                  </a:spcBef>
                </a:pPr>
                <a:r>
                  <a:rPr lang="en-US" dirty="0" smtClean="0"/>
                  <a:t>3. Design of improvement initiatives improving the efficiency and effectiveness of the state-only process</a:t>
                </a:r>
              </a:p>
            </p:txBody>
          </p:sp>
          <p:sp>
            <p:nvSpPr>
              <p:cNvPr id="28" name="Rectangle 28"/>
              <p:cNvSpPr txBox="1"/>
              <p:nvPr/>
            </p:nvSpPr>
            <p:spPr>
              <a:xfrm>
                <a:off x="2781142" y="901805"/>
                <a:ext cx="5550472" cy="18466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100000"/>
                  </a:spcBef>
                </a:pPr>
                <a:r>
                  <a:rPr lang="en-US" dirty="0"/>
                  <a:t>To investigate the </a:t>
                </a:r>
                <a:r>
                  <a:rPr lang="en-US" dirty="0" smtClean="0"/>
                  <a:t>effect </a:t>
                </a:r>
                <a:r>
                  <a:rPr lang="en-US" dirty="0"/>
                  <a:t>of federal </a:t>
                </a:r>
                <a:r>
                  <a:rPr lang="en-US" dirty="0" smtClean="0"/>
                  <a:t>requirements – relative to state </a:t>
                </a:r>
                <a:r>
                  <a:rPr lang="en-US" dirty="0"/>
                  <a:t>requirements – on FDOT’s portfolio of road </a:t>
                </a:r>
                <a:r>
                  <a:rPr lang="en-US" dirty="0" smtClean="0"/>
                  <a:t>programs:</a:t>
                </a:r>
              </a:p>
              <a:p>
                <a:pPr lvl="1">
                  <a:spcBef>
                    <a:spcPct val="50000"/>
                  </a:spcBef>
                </a:pPr>
                <a:r>
                  <a:rPr lang="en-US" dirty="0"/>
                  <a:t>What projects are </a:t>
                </a:r>
                <a:r>
                  <a:rPr lang="en-US" dirty="0" smtClean="0"/>
                  <a:t>affected</a:t>
                </a:r>
              </a:p>
              <a:p>
                <a:pPr lvl="1">
                  <a:spcBef>
                    <a:spcPct val="50000"/>
                  </a:spcBef>
                </a:pPr>
                <a:r>
                  <a:rPr lang="en-US" dirty="0"/>
                  <a:t>What federal requirements have </a:t>
                </a:r>
                <a:r>
                  <a:rPr lang="en-US" dirty="0" smtClean="0"/>
                  <a:t>impact</a:t>
                </a:r>
              </a:p>
              <a:p>
                <a:pPr lvl="1">
                  <a:spcBef>
                    <a:spcPct val="50000"/>
                  </a:spcBef>
                </a:pPr>
                <a:r>
                  <a:rPr lang="en-US" dirty="0"/>
                  <a:t>How much time and money does compliance with federal requirements cost</a:t>
                </a:r>
              </a:p>
            </p:txBody>
          </p:sp>
        </p:grpSp>
      </p:grpSp>
    </p:spTree>
    <p:extLst>
      <p:ext uri="{BB962C8B-B14F-4D97-AF65-F5344CB8AC3E}">
        <p14:creationId xmlns:p14="http://schemas.microsoft.com/office/powerpoint/2010/main" val="255498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Object 59" hidden="1"/>
          <p:cNvGraphicFramePr>
            <a:graphicFrameLocks/>
          </p:cNvGraphicFramePr>
          <p:nvPr>
            <p:custDataLst>
              <p:tags r:id="rId3"/>
            </p:custDataLst>
            <p:extLst>
              <p:ext uri="{D42A27DB-BD31-4B8C-83A1-F6EECF244321}">
                <p14:modId xmlns:p14="http://schemas.microsoft.com/office/powerpoint/2010/main" val="330478831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45444" name="think-cell Slide" r:id="rId8" imgW="360" imgH="360" progId="">
                  <p:embed/>
                </p:oleObj>
              </mc:Choice>
              <mc:Fallback>
                <p:oleObj name="think-cell Slide" r:id="rId8" imgW="360" imgH="360" progId="">
                  <p:embed/>
                  <p:pic>
                    <p:nvPicPr>
                      <p:cNvPr id="0" name="Picture 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a:xfrm>
            <a:off x="119063" y="230188"/>
            <a:ext cx="8618537"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The </a:t>
            </a:r>
            <a:r>
              <a:rPr lang="en-US" dirty="0" smtClean="0"/>
              <a:t>study </a:t>
            </a:r>
            <a:r>
              <a:rPr lang="en-US" dirty="0"/>
              <a:t>used </a:t>
            </a:r>
            <a:r>
              <a:rPr lang="en-US" dirty="0" smtClean="0"/>
              <a:t>multiple methods </a:t>
            </a:r>
            <a:r>
              <a:rPr lang="en-US" dirty="0"/>
              <a:t>to assess the relative impact of federal requirements</a:t>
            </a:r>
          </a:p>
        </p:txBody>
      </p:sp>
      <p:grpSp>
        <p:nvGrpSpPr>
          <p:cNvPr id="2" name="Group 1"/>
          <p:cNvGrpSpPr/>
          <p:nvPr/>
        </p:nvGrpSpPr>
        <p:grpSpPr>
          <a:xfrm>
            <a:off x="127133" y="896246"/>
            <a:ext cx="8707173" cy="4928983"/>
            <a:chOff x="129723" y="877457"/>
            <a:chExt cx="8707173" cy="4928983"/>
          </a:xfrm>
        </p:grpSpPr>
        <p:sp>
          <p:nvSpPr>
            <p:cNvPr id="9" name="Oval 4"/>
            <p:cNvSpPr>
              <a:spLocks noChangeArrowheads="1"/>
            </p:cNvSpPr>
            <p:nvPr>
              <p:custDataLst>
                <p:tags r:id="rId4"/>
              </p:custDataLst>
            </p:nvPr>
          </p:nvSpPr>
          <p:spPr bwMode="gray">
            <a:xfrm rot="5400000">
              <a:off x="3076917" y="-2069737"/>
              <a:ext cx="2733675" cy="8628063"/>
            </a:xfrm>
            <a:prstGeom prst="ellipse">
              <a:avLst/>
            </a:prstGeom>
            <a:gradFill flip="none" rotWithShape="1">
              <a:gsLst>
                <a:gs pos="0">
                  <a:schemeClr val="hlink"/>
                </a:gs>
                <a:gs pos="100000">
                  <a:schemeClr val="folHlink"/>
                </a:gs>
              </a:gsLst>
              <a:lin ang="16200000" scaled="0"/>
              <a:tileRect/>
            </a:gradFill>
            <a:ln w="9525">
              <a:noFill/>
              <a:round/>
              <a:headEnd/>
              <a:tailEnd/>
            </a:ln>
            <a:effectLs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endParaRPr lang="en-US" sz="1300" dirty="0"/>
            </a:p>
          </p:txBody>
        </p:sp>
        <p:sp>
          <p:nvSpPr>
            <p:cNvPr id="10" name="Oval 5"/>
            <p:cNvSpPr>
              <a:spLocks noChangeArrowheads="1"/>
            </p:cNvSpPr>
            <p:nvPr>
              <p:custDataLst>
                <p:tags r:id="rId5"/>
              </p:custDataLst>
            </p:nvPr>
          </p:nvSpPr>
          <p:spPr bwMode="gray">
            <a:xfrm rot="5400000">
              <a:off x="2461430" y="-1165656"/>
              <a:ext cx="2159660" cy="6819900"/>
            </a:xfrm>
            <a:prstGeom prst="ellipse">
              <a:avLst/>
            </a:prstGeom>
            <a:gradFill flip="none" rotWithShape="1">
              <a:gsLst>
                <a:gs pos="0">
                  <a:schemeClr val="accent2"/>
                </a:gs>
                <a:gs pos="100000">
                  <a:schemeClr val="hlink"/>
                </a:gs>
              </a:gsLst>
              <a:lin ang="16200000" scaled="0"/>
              <a:tileRect/>
            </a:gradFill>
            <a:ln w="9525">
              <a:noFill/>
              <a:round/>
              <a:headEnd/>
              <a:tailEnd/>
            </a:ln>
            <a:effectLs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endParaRPr lang="en-US" sz="1300" dirty="0"/>
            </a:p>
          </p:txBody>
        </p:sp>
        <p:sp>
          <p:nvSpPr>
            <p:cNvPr id="11" name="Oval 6"/>
            <p:cNvSpPr>
              <a:spLocks noChangeArrowheads="1"/>
            </p:cNvSpPr>
            <p:nvPr>
              <p:custDataLst>
                <p:tags r:id="rId6"/>
              </p:custDataLst>
            </p:nvPr>
          </p:nvSpPr>
          <p:spPr bwMode="gray">
            <a:xfrm rot="5400000">
              <a:off x="1744733" y="-117905"/>
              <a:ext cx="1497554" cy="4724400"/>
            </a:xfrm>
            <a:prstGeom prst="ellipse">
              <a:avLst/>
            </a:prstGeom>
            <a:gradFill flip="none" rotWithShape="1">
              <a:gsLst>
                <a:gs pos="0">
                  <a:schemeClr val="accent1"/>
                </a:gs>
                <a:gs pos="100000">
                  <a:schemeClr val="accent2"/>
                </a:gs>
              </a:gsLst>
              <a:lin ang="16200000" scaled="0"/>
              <a:tileRect/>
            </a:gradFill>
            <a:ln w="9525">
              <a:noFill/>
              <a:round/>
              <a:headEnd/>
              <a:tailEnd/>
            </a:ln>
            <a:effectLs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endParaRPr lang="en-US" sz="1300" dirty="0"/>
            </a:p>
          </p:txBody>
        </p:sp>
        <p:sp>
          <p:nvSpPr>
            <p:cNvPr id="12" name="Oval 7"/>
            <p:cNvSpPr>
              <a:spLocks noChangeArrowheads="1"/>
            </p:cNvSpPr>
            <p:nvPr/>
          </p:nvSpPr>
          <p:spPr bwMode="gray">
            <a:xfrm rot="5400000">
              <a:off x="951826" y="908017"/>
              <a:ext cx="1031522" cy="2672557"/>
            </a:xfrm>
            <a:prstGeom prst="ellipse">
              <a:avLst/>
            </a:prstGeom>
            <a:solidFill>
              <a:schemeClr val="accent1">
                <a:lumMod val="60000"/>
                <a:lumOff val="40000"/>
              </a:schemeClr>
            </a:solidFill>
            <a:ln w="9525">
              <a:noFill/>
              <a:round/>
              <a:headEnd/>
              <a:tailEnd/>
            </a:ln>
            <a:effectLs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endParaRPr lang="en-US" sz="1300" dirty="0"/>
            </a:p>
          </p:txBody>
        </p:sp>
        <p:sp>
          <p:nvSpPr>
            <p:cNvPr id="13" name="Rectangle 13"/>
            <p:cNvSpPr txBox="1">
              <a:spLocks noChangeArrowheads="1"/>
            </p:cNvSpPr>
            <p:nvPr/>
          </p:nvSpPr>
          <p:spPr bwMode="gray">
            <a:xfrm>
              <a:off x="769758" y="2036332"/>
              <a:ext cx="1880915" cy="6001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300" b="1" dirty="0" smtClean="0">
                  <a:solidFill>
                    <a:schemeClr val="folHlink"/>
                  </a:solidFill>
                </a:rPr>
                <a:t>Sampling of FDOT projects using Federal-State pairs</a:t>
              </a:r>
            </a:p>
          </p:txBody>
        </p:sp>
        <p:sp>
          <p:nvSpPr>
            <p:cNvPr id="14" name="Rectangle 14"/>
            <p:cNvSpPr txBox="1">
              <a:spLocks noChangeArrowheads="1"/>
            </p:cNvSpPr>
            <p:nvPr/>
          </p:nvSpPr>
          <p:spPr bwMode="gray">
            <a:xfrm>
              <a:off x="3312660" y="2036332"/>
              <a:ext cx="1311592"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300" b="1" dirty="0" smtClean="0">
                  <a:solidFill>
                    <a:schemeClr val="bg1"/>
                  </a:solidFill>
                </a:rPr>
                <a:t>FDOT portfolio analysis</a:t>
              </a:r>
            </a:p>
          </p:txBody>
        </p:sp>
        <p:sp>
          <p:nvSpPr>
            <p:cNvPr id="17" name="Rectangle 17"/>
            <p:cNvSpPr txBox="1">
              <a:spLocks noChangeArrowheads="1"/>
            </p:cNvSpPr>
            <p:nvPr/>
          </p:nvSpPr>
          <p:spPr bwMode="gray">
            <a:xfrm>
              <a:off x="5344660" y="2036332"/>
              <a:ext cx="1490663" cy="6001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300" b="1" dirty="0" smtClean="0">
                  <a:solidFill>
                    <a:schemeClr val="bg1"/>
                  </a:solidFill>
                </a:rPr>
                <a:t>External professional interviews</a:t>
              </a:r>
            </a:p>
          </p:txBody>
        </p:sp>
        <p:sp>
          <p:nvSpPr>
            <p:cNvPr id="20" name="Rectangle 20"/>
            <p:cNvSpPr txBox="1">
              <a:spLocks noChangeArrowheads="1"/>
            </p:cNvSpPr>
            <p:nvPr/>
          </p:nvSpPr>
          <p:spPr bwMode="gray">
            <a:xfrm>
              <a:off x="7454338" y="2036332"/>
              <a:ext cx="1125647" cy="6001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300" b="1" dirty="0" smtClean="0">
                  <a:solidFill>
                    <a:schemeClr val="bg1"/>
                  </a:solidFill>
                </a:rPr>
                <a:t>External comparable interviews</a:t>
              </a:r>
            </a:p>
          </p:txBody>
        </p:sp>
        <p:sp>
          <p:nvSpPr>
            <p:cNvPr id="28" name="Line 50"/>
            <p:cNvSpPr>
              <a:spLocks noChangeShapeType="1"/>
            </p:cNvSpPr>
            <p:nvPr/>
          </p:nvSpPr>
          <p:spPr bwMode="auto">
            <a:xfrm flipV="1">
              <a:off x="617614" y="2508686"/>
              <a:ext cx="0" cy="1399856"/>
            </a:xfrm>
            <a:prstGeom prst="line">
              <a:avLst/>
            </a:prstGeom>
            <a:noFill/>
            <a:ln w="19050">
              <a:solidFill>
                <a:srgbClr val="808080"/>
              </a:solidFill>
              <a:round/>
              <a:headEnd/>
              <a:tailEnd type="oval" w="med" len="med"/>
            </a:ln>
            <a:effectLst/>
            <a:extLst>
              <a:ext uri="{909E8E84-426E-40DD-AFC4-6F175D3DCCD1}">
                <a14:hiddenFill xmlns:a14="http://schemas.microsoft.com/office/drawing/2010/main">
                  <a:noFill/>
                </a14:hiddenFill>
              </a:ext>
            </a:extLst>
          </p:spPr>
          <p:txBody>
            <a:bodyPr/>
            <a:lstStyle/>
            <a:p>
              <a:endParaRPr lang="en-US" sz="1300" dirty="0"/>
            </a:p>
          </p:txBody>
        </p:sp>
        <p:sp>
          <p:nvSpPr>
            <p:cNvPr id="32" name="Line 50"/>
            <p:cNvSpPr>
              <a:spLocks noChangeShapeType="1"/>
            </p:cNvSpPr>
            <p:nvPr/>
          </p:nvSpPr>
          <p:spPr bwMode="auto">
            <a:xfrm flipV="1">
              <a:off x="3108770" y="2508686"/>
              <a:ext cx="0" cy="1401084"/>
            </a:xfrm>
            <a:prstGeom prst="line">
              <a:avLst/>
            </a:prstGeom>
            <a:noFill/>
            <a:ln w="19050">
              <a:solidFill>
                <a:srgbClr val="80808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00" dirty="0"/>
            </a:p>
          </p:txBody>
        </p:sp>
        <p:sp>
          <p:nvSpPr>
            <p:cNvPr id="34" name="Line 50"/>
            <p:cNvSpPr>
              <a:spLocks noChangeShapeType="1"/>
            </p:cNvSpPr>
            <p:nvPr/>
          </p:nvSpPr>
          <p:spPr bwMode="auto">
            <a:xfrm flipV="1">
              <a:off x="5132852" y="2506232"/>
              <a:ext cx="0" cy="1625600"/>
            </a:xfrm>
            <a:prstGeom prst="line">
              <a:avLst/>
            </a:prstGeom>
            <a:noFill/>
            <a:ln w="19050">
              <a:solidFill>
                <a:srgbClr val="808080"/>
              </a:solidFill>
              <a:round/>
              <a:headEnd/>
              <a:tailEnd type="oval" w="med" len="med"/>
            </a:ln>
            <a:effectLst/>
            <a:extLst>
              <a:ext uri="{909E8E84-426E-40DD-AFC4-6F175D3DCCD1}">
                <a14:hiddenFill xmlns:a14="http://schemas.microsoft.com/office/drawing/2010/main">
                  <a:noFill/>
                </a14:hiddenFill>
              </a:ext>
            </a:extLst>
          </p:spPr>
          <p:txBody>
            <a:bodyPr/>
            <a:lstStyle/>
            <a:p>
              <a:endParaRPr lang="en-US" sz="1300" dirty="0"/>
            </a:p>
          </p:txBody>
        </p:sp>
        <p:sp>
          <p:nvSpPr>
            <p:cNvPr id="36" name="Line 50"/>
            <p:cNvSpPr>
              <a:spLocks noChangeShapeType="1"/>
            </p:cNvSpPr>
            <p:nvPr/>
          </p:nvSpPr>
          <p:spPr bwMode="auto">
            <a:xfrm flipV="1">
              <a:off x="7329507" y="2508686"/>
              <a:ext cx="0" cy="1253859"/>
            </a:xfrm>
            <a:prstGeom prst="line">
              <a:avLst/>
            </a:prstGeom>
            <a:noFill/>
            <a:ln w="19050">
              <a:solidFill>
                <a:srgbClr val="808080"/>
              </a:solidFill>
              <a:round/>
              <a:headEnd/>
              <a:tailEnd type="oval" w="med" len="med"/>
            </a:ln>
            <a:effectLst/>
            <a:extLst>
              <a:ext uri="{909E8E84-426E-40DD-AFC4-6F175D3DCCD1}">
                <a14:hiddenFill xmlns:a14="http://schemas.microsoft.com/office/drawing/2010/main">
                  <a:noFill/>
                </a14:hiddenFill>
              </a:ext>
            </a:extLst>
          </p:spPr>
          <p:txBody>
            <a:bodyPr/>
            <a:lstStyle/>
            <a:p>
              <a:endParaRPr lang="en-US" sz="1300" dirty="0"/>
            </a:p>
          </p:txBody>
        </p:sp>
        <p:sp>
          <p:nvSpPr>
            <p:cNvPr id="64" name="Rectangle 63"/>
            <p:cNvSpPr/>
            <p:nvPr/>
          </p:nvSpPr>
          <p:spPr>
            <a:xfrm>
              <a:off x="398954" y="1901038"/>
              <a:ext cx="526106" cy="646331"/>
            </a:xfrm>
            <a:prstGeom prst="rect">
              <a:avLst/>
            </a:prstGeom>
          </p:spPr>
          <p:txBody>
            <a:bodyPr wrap="none">
              <a:spAutoFit/>
            </a:bodyPr>
            <a:lstStyle/>
            <a:p>
              <a:r>
                <a:rPr lang="en-US" sz="3600" b="1" dirty="0" smtClean="0">
                  <a:solidFill>
                    <a:schemeClr val="accent4"/>
                  </a:solidFill>
                </a:rPr>
                <a:t>1</a:t>
              </a:r>
              <a:r>
                <a:rPr lang="en-US" sz="2400" b="1" dirty="0" smtClean="0">
                  <a:solidFill>
                    <a:schemeClr val="accent4"/>
                  </a:solidFill>
                </a:rPr>
                <a:t> </a:t>
              </a:r>
              <a:endParaRPr lang="en-US" sz="2400" dirty="0">
                <a:solidFill>
                  <a:schemeClr val="accent4"/>
                </a:solidFill>
              </a:endParaRPr>
            </a:p>
          </p:txBody>
        </p:sp>
        <p:sp>
          <p:nvSpPr>
            <p:cNvPr id="65" name="Rectangle 64"/>
            <p:cNvSpPr/>
            <p:nvPr/>
          </p:nvSpPr>
          <p:spPr>
            <a:xfrm>
              <a:off x="2887757" y="1901038"/>
              <a:ext cx="526106" cy="646331"/>
            </a:xfrm>
            <a:prstGeom prst="rect">
              <a:avLst/>
            </a:prstGeom>
          </p:spPr>
          <p:txBody>
            <a:bodyPr wrap="none">
              <a:spAutoFit/>
            </a:bodyPr>
            <a:lstStyle/>
            <a:p>
              <a:r>
                <a:rPr lang="en-US" sz="3600" b="1" dirty="0" smtClean="0">
                  <a:solidFill>
                    <a:schemeClr val="bg1"/>
                  </a:solidFill>
                </a:rPr>
                <a:t>2</a:t>
              </a:r>
              <a:r>
                <a:rPr lang="en-US" sz="2400" b="1" dirty="0" smtClean="0">
                  <a:solidFill>
                    <a:schemeClr val="bg1"/>
                  </a:solidFill>
                </a:rPr>
                <a:t> </a:t>
              </a:r>
              <a:endParaRPr lang="en-US" sz="2400" dirty="0">
                <a:solidFill>
                  <a:schemeClr val="bg1"/>
                </a:solidFill>
              </a:endParaRPr>
            </a:p>
          </p:txBody>
        </p:sp>
        <p:sp>
          <p:nvSpPr>
            <p:cNvPr id="66" name="Rectangle 65"/>
            <p:cNvSpPr/>
            <p:nvPr/>
          </p:nvSpPr>
          <p:spPr>
            <a:xfrm>
              <a:off x="4919484" y="1901038"/>
              <a:ext cx="526106" cy="646331"/>
            </a:xfrm>
            <a:prstGeom prst="rect">
              <a:avLst/>
            </a:prstGeom>
          </p:spPr>
          <p:txBody>
            <a:bodyPr wrap="none">
              <a:spAutoFit/>
            </a:bodyPr>
            <a:lstStyle/>
            <a:p>
              <a:r>
                <a:rPr lang="en-US" sz="3600" b="1" dirty="0" smtClean="0">
                  <a:solidFill>
                    <a:schemeClr val="bg1"/>
                  </a:solidFill>
                </a:rPr>
                <a:t>3</a:t>
              </a:r>
              <a:r>
                <a:rPr lang="en-US" sz="2400" b="1" dirty="0" smtClean="0">
                  <a:solidFill>
                    <a:schemeClr val="bg1"/>
                  </a:solidFill>
                </a:rPr>
                <a:t> </a:t>
              </a:r>
              <a:endParaRPr lang="en-US" sz="2400" dirty="0">
                <a:solidFill>
                  <a:schemeClr val="bg1"/>
                </a:solidFill>
              </a:endParaRPr>
            </a:p>
          </p:txBody>
        </p:sp>
        <p:sp>
          <p:nvSpPr>
            <p:cNvPr id="67" name="Rectangle 66"/>
            <p:cNvSpPr/>
            <p:nvPr/>
          </p:nvSpPr>
          <p:spPr>
            <a:xfrm>
              <a:off x="7066454" y="1901038"/>
              <a:ext cx="526106" cy="646331"/>
            </a:xfrm>
            <a:prstGeom prst="rect">
              <a:avLst/>
            </a:prstGeom>
          </p:spPr>
          <p:txBody>
            <a:bodyPr wrap="none">
              <a:spAutoFit/>
            </a:bodyPr>
            <a:lstStyle/>
            <a:p>
              <a:r>
                <a:rPr lang="en-US" sz="3600" b="1" dirty="0" smtClean="0">
                  <a:solidFill>
                    <a:schemeClr val="bg1"/>
                  </a:solidFill>
                </a:rPr>
                <a:t>4</a:t>
              </a:r>
              <a:r>
                <a:rPr lang="en-US" sz="2400" b="1" dirty="0" smtClean="0">
                  <a:solidFill>
                    <a:schemeClr val="bg1"/>
                  </a:solidFill>
                </a:rPr>
                <a:t> </a:t>
              </a:r>
              <a:endParaRPr lang="en-US" sz="2400" dirty="0">
                <a:solidFill>
                  <a:schemeClr val="bg1"/>
                </a:solidFill>
              </a:endParaRPr>
            </a:p>
          </p:txBody>
        </p:sp>
        <p:sp>
          <p:nvSpPr>
            <p:cNvPr id="47" name="Rectangle 11"/>
            <p:cNvSpPr txBox="1">
              <a:spLocks noChangeArrowheads="1"/>
            </p:cNvSpPr>
            <p:nvPr/>
          </p:nvSpPr>
          <p:spPr bwMode="gray">
            <a:xfrm>
              <a:off x="6856589" y="3787343"/>
              <a:ext cx="1980307" cy="2019097"/>
            </a:xfrm>
            <a:prstGeom prst="rect">
              <a:avLst/>
            </a:prstGeom>
            <a:solidFill>
              <a:schemeClr val="bg1"/>
            </a:solidFill>
            <a:ln w="19050" cap="flat" cmpd="sng" algn="ctr">
              <a:solidFill>
                <a:schemeClr val="accent6"/>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lvl="1"/>
              <a:endParaRPr lang="en-US" dirty="0"/>
            </a:p>
          </p:txBody>
        </p:sp>
        <p:sp>
          <p:nvSpPr>
            <p:cNvPr id="39" name="Rectangle 11"/>
            <p:cNvSpPr txBox="1">
              <a:spLocks noChangeArrowheads="1"/>
            </p:cNvSpPr>
            <p:nvPr/>
          </p:nvSpPr>
          <p:spPr bwMode="gray">
            <a:xfrm>
              <a:off x="6856588" y="3787343"/>
              <a:ext cx="1980307" cy="458564"/>
            </a:xfrm>
            <a:prstGeom prst="rect">
              <a:avLst/>
            </a:prstGeom>
            <a:solidFill>
              <a:schemeClr val="accent6"/>
            </a:solidFill>
            <a:ln w="9525">
              <a:noFill/>
              <a:miter lim="800000"/>
              <a:headEnd/>
              <a:tailEnd/>
            </a:ln>
            <a:effectLst/>
            <a:extLst/>
          </p:spPr>
          <p:txBody>
            <a:bodyPr vert="horz" wrap="square" lIns="91440" tIns="45720" rIns="91440" bIns="45720" numCol="1" anchor="b" anchorCtr="0" compatLnSpc="1">
              <a:prstTxWarp prst="textNoShape">
                <a:avLst/>
              </a:prstTxWarp>
              <a:noAutofit/>
            </a:bodyPr>
            <a:lstStyle>
              <a:defPPr>
                <a:defRPr lang="en-US"/>
              </a:defPPr>
              <a:lvl1pPr marL="0" lvl="0" indent="0" defTabSz="895350" eaLnBrk="1" hangingPunct="1">
                <a:buClr>
                  <a:schemeClr val="tx2"/>
                </a:buClr>
                <a:defRPr sz="1400"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200" dirty="0" smtClean="0">
                  <a:solidFill>
                    <a:schemeClr val="bg1"/>
                  </a:solidFill>
                </a:rPr>
                <a:t>Interviews w/ public and private comps</a:t>
              </a:r>
              <a:endParaRPr lang="en-US" sz="1200" dirty="0">
                <a:solidFill>
                  <a:schemeClr val="bg1"/>
                </a:solidFill>
              </a:endParaRPr>
            </a:p>
          </p:txBody>
        </p:sp>
        <p:sp>
          <p:nvSpPr>
            <p:cNvPr id="29" name="Rectangle 30"/>
            <p:cNvSpPr txBox="1">
              <a:spLocks/>
            </p:cNvSpPr>
            <p:nvPr/>
          </p:nvSpPr>
          <p:spPr>
            <a:xfrm>
              <a:off x="6908954" y="4293755"/>
              <a:ext cx="1875576" cy="12003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lgn="l">
                <a:spcBef>
                  <a:spcPct val="50000"/>
                </a:spcBef>
              </a:pPr>
              <a:r>
                <a:rPr lang="en-US" sz="1200" dirty="0" smtClean="0"/>
                <a:t>Interviews with other States that have tackled same issue</a:t>
              </a:r>
            </a:p>
            <a:p>
              <a:pPr lvl="1" algn="l">
                <a:spcBef>
                  <a:spcPct val="50000"/>
                </a:spcBef>
              </a:pPr>
              <a:r>
                <a:rPr lang="en-US" sz="1200" dirty="0" smtClean="0"/>
                <a:t>Interviews with private industry in FL that deal with similar environment</a:t>
              </a:r>
              <a:endParaRPr lang="en-US" sz="1200" dirty="0"/>
            </a:p>
          </p:txBody>
        </p:sp>
        <p:sp>
          <p:nvSpPr>
            <p:cNvPr id="48" name="Rectangle 12"/>
            <p:cNvSpPr txBox="1">
              <a:spLocks noChangeArrowheads="1"/>
            </p:cNvSpPr>
            <p:nvPr/>
          </p:nvSpPr>
          <p:spPr bwMode="gray">
            <a:xfrm>
              <a:off x="4707194" y="3787343"/>
              <a:ext cx="2032705" cy="2019097"/>
            </a:xfrm>
            <a:prstGeom prst="rect">
              <a:avLst/>
            </a:prstGeom>
            <a:solidFill>
              <a:schemeClr val="bg1"/>
            </a:solidFill>
            <a:ln w="19050" cap="flat" cmpd="sng" algn="ctr">
              <a:solidFill>
                <a:schemeClr val="accent6"/>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lvl="1"/>
              <a:endParaRPr lang="en-US" dirty="0"/>
            </a:p>
          </p:txBody>
        </p:sp>
        <p:sp>
          <p:nvSpPr>
            <p:cNvPr id="40" name="Rectangle 12"/>
            <p:cNvSpPr txBox="1">
              <a:spLocks noChangeArrowheads="1"/>
            </p:cNvSpPr>
            <p:nvPr/>
          </p:nvSpPr>
          <p:spPr bwMode="gray">
            <a:xfrm>
              <a:off x="4706683" y="3787343"/>
              <a:ext cx="2032706" cy="458564"/>
            </a:xfrm>
            <a:prstGeom prst="rect">
              <a:avLst/>
            </a:prstGeom>
            <a:solidFill>
              <a:schemeClr val="accent6"/>
            </a:solidFill>
            <a:ln w="9525">
              <a:noFill/>
              <a:miter lim="800000"/>
              <a:headEnd/>
              <a:tailEnd/>
            </a:ln>
            <a:effectLst/>
            <a:extLst/>
          </p:spPr>
          <p:txBody>
            <a:bodyPr vert="horz" wrap="square" lIns="91440" tIns="45720" rIns="91440" bIns="45720" numCol="1" anchor="b" anchorCtr="0" compatLnSpc="1">
              <a:prstTxWarp prst="textNoShape">
                <a:avLst/>
              </a:prstTxWarp>
              <a:noAutofit/>
            </a:bodyPr>
            <a:lstStyle>
              <a:defPPr>
                <a:defRPr lang="en-US"/>
              </a:defPPr>
              <a:lvl1pPr marL="0" lvl="0" indent="0" defTabSz="895350" eaLnBrk="1" hangingPunct="1">
                <a:buClr>
                  <a:schemeClr val="tx2"/>
                </a:buClr>
                <a:defRPr sz="1400"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200" dirty="0" smtClean="0">
                  <a:solidFill>
                    <a:schemeClr val="bg1"/>
                  </a:solidFill>
                </a:rPr>
                <a:t>Interviews with supporting industry</a:t>
              </a:r>
              <a:endParaRPr lang="en-US" sz="1200" dirty="0">
                <a:solidFill>
                  <a:schemeClr val="bg1"/>
                </a:solidFill>
              </a:endParaRPr>
            </a:p>
          </p:txBody>
        </p:sp>
        <p:sp>
          <p:nvSpPr>
            <p:cNvPr id="42" name="Rectangle 42"/>
            <p:cNvSpPr txBox="1">
              <a:spLocks/>
            </p:cNvSpPr>
            <p:nvPr/>
          </p:nvSpPr>
          <p:spPr>
            <a:xfrm>
              <a:off x="4785758" y="4293755"/>
              <a:ext cx="1875576" cy="13849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lgn="l">
                <a:spcBef>
                  <a:spcPct val="50000"/>
                </a:spcBef>
              </a:pPr>
              <a:r>
                <a:rPr lang="en-US" sz="1200" dirty="0" smtClean="0"/>
                <a:t>Interviews with professional organizations in FL</a:t>
              </a:r>
            </a:p>
            <a:p>
              <a:pPr lvl="1" algn="l">
                <a:spcBef>
                  <a:spcPct val="50000"/>
                </a:spcBef>
              </a:pPr>
              <a:r>
                <a:rPr lang="en-US" sz="1200" dirty="0" smtClean="0"/>
                <a:t>Understand how question of federalization affects other industry players</a:t>
              </a:r>
              <a:endParaRPr lang="en-US" sz="1200" dirty="0"/>
            </a:p>
          </p:txBody>
        </p:sp>
        <p:sp>
          <p:nvSpPr>
            <p:cNvPr id="49" name="Rectangle 10"/>
            <p:cNvSpPr txBox="1">
              <a:spLocks noChangeArrowheads="1"/>
            </p:cNvSpPr>
            <p:nvPr/>
          </p:nvSpPr>
          <p:spPr bwMode="gray">
            <a:xfrm>
              <a:off x="513202" y="3787343"/>
              <a:ext cx="1980307" cy="2019097"/>
            </a:xfrm>
            <a:prstGeom prst="rect">
              <a:avLst/>
            </a:prstGeom>
            <a:solidFill>
              <a:schemeClr val="bg1"/>
            </a:solidFill>
            <a:ln w="19050" cap="flat" cmpd="sng" algn="ctr">
              <a:solidFill>
                <a:schemeClr val="accent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lvl="1"/>
              <a:endParaRPr lang="en-US" dirty="0"/>
            </a:p>
          </p:txBody>
        </p:sp>
        <p:sp>
          <p:nvSpPr>
            <p:cNvPr id="41" name="Rectangle 10"/>
            <p:cNvSpPr txBox="1">
              <a:spLocks noChangeArrowheads="1"/>
            </p:cNvSpPr>
            <p:nvPr/>
          </p:nvSpPr>
          <p:spPr bwMode="gray">
            <a:xfrm>
              <a:off x="513202" y="3787343"/>
              <a:ext cx="1980307" cy="458564"/>
            </a:xfrm>
            <a:prstGeom prst="rect">
              <a:avLst/>
            </a:prstGeom>
            <a:solidFill>
              <a:schemeClr val="accent6"/>
            </a:solidFill>
            <a:ln w="9525">
              <a:noFill/>
              <a:miter lim="800000"/>
              <a:headEnd/>
              <a:tailEnd/>
            </a:ln>
            <a:effectLst/>
          </p:spPr>
          <p:txBody>
            <a:bodyPr vert="horz" wrap="square" lIns="91440" tIns="45720" rIns="91440" bIns="45720" numCol="1" anchor="b" anchorCtr="0" compatLnSpc="1">
              <a:prstTxWarp prst="textNoShape">
                <a:avLst/>
              </a:prstTxWarp>
              <a:noAutofit/>
            </a:bodyPr>
            <a:lstStyle>
              <a:defPPr>
                <a:defRPr lang="en-US"/>
              </a:defPPr>
              <a:lvl1pPr marL="0" lvl="0" indent="0" defTabSz="895350" eaLnBrk="1" hangingPunct="1">
                <a:buClr>
                  <a:schemeClr val="tx2"/>
                </a:buClr>
                <a:defRPr sz="1400"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200" dirty="0" smtClean="0">
                  <a:solidFill>
                    <a:schemeClr val="bg1"/>
                  </a:solidFill>
                </a:rPr>
                <a:t>Fed v. State Comparison via project sampling</a:t>
              </a:r>
              <a:endParaRPr lang="en-US" sz="1200" dirty="0">
                <a:solidFill>
                  <a:schemeClr val="bg1"/>
                </a:solidFill>
              </a:endParaRPr>
            </a:p>
          </p:txBody>
        </p:sp>
        <p:sp>
          <p:nvSpPr>
            <p:cNvPr id="83" name="Rectangle 83"/>
            <p:cNvSpPr txBox="1">
              <a:spLocks/>
            </p:cNvSpPr>
            <p:nvPr/>
          </p:nvSpPr>
          <p:spPr>
            <a:xfrm>
              <a:off x="565567" y="4293755"/>
              <a:ext cx="1875576" cy="13849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lgn="l">
                <a:spcBef>
                  <a:spcPct val="50000"/>
                </a:spcBef>
              </a:pPr>
              <a:r>
                <a:rPr lang="en-US" sz="1200" dirty="0" smtClean="0"/>
                <a:t>59 representative federalized projects compared to 23 non-federalized projects on cost and schedule</a:t>
              </a:r>
            </a:p>
            <a:p>
              <a:pPr lvl="1" algn="l">
                <a:spcBef>
                  <a:spcPct val="50000"/>
                </a:spcBef>
              </a:pPr>
              <a:r>
                <a:rPr lang="en-US" sz="1200" dirty="0" smtClean="0"/>
                <a:t>District interviews to understand gaps</a:t>
              </a:r>
              <a:endParaRPr lang="en-US" sz="1200" dirty="0"/>
            </a:p>
          </p:txBody>
        </p:sp>
        <p:sp>
          <p:nvSpPr>
            <p:cNvPr id="44" name="Rectangle 10"/>
            <p:cNvSpPr txBox="1">
              <a:spLocks noChangeArrowheads="1"/>
            </p:cNvSpPr>
            <p:nvPr/>
          </p:nvSpPr>
          <p:spPr bwMode="gray">
            <a:xfrm>
              <a:off x="2610198" y="3787343"/>
              <a:ext cx="1980307" cy="2019097"/>
            </a:xfrm>
            <a:prstGeom prst="rect">
              <a:avLst/>
            </a:prstGeom>
            <a:solidFill>
              <a:schemeClr val="bg1"/>
            </a:solidFill>
            <a:ln w="19050" cap="flat" cmpd="sng" algn="ctr">
              <a:solidFill>
                <a:schemeClr val="accent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lvl="1"/>
              <a:endParaRPr lang="en-US" dirty="0"/>
            </a:p>
          </p:txBody>
        </p:sp>
        <p:sp>
          <p:nvSpPr>
            <p:cNvPr id="46" name="Rectangle 10"/>
            <p:cNvSpPr txBox="1">
              <a:spLocks noChangeArrowheads="1"/>
            </p:cNvSpPr>
            <p:nvPr/>
          </p:nvSpPr>
          <p:spPr bwMode="gray">
            <a:xfrm>
              <a:off x="2614904" y="3787343"/>
              <a:ext cx="1980307" cy="458564"/>
            </a:xfrm>
            <a:prstGeom prst="rect">
              <a:avLst/>
            </a:prstGeom>
            <a:solidFill>
              <a:schemeClr val="accent6"/>
            </a:solidFill>
            <a:ln w="9525">
              <a:noFill/>
              <a:miter lim="800000"/>
              <a:headEnd/>
              <a:tailEnd/>
            </a:ln>
            <a:effectLst/>
          </p:spPr>
          <p:txBody>
            <a:bodyPr vert="horz" wrap="square" lIns="91440" tIns="45720" rIns="91440" bIns="45720" numCol="1" anchor="b" anchorCtr="0" compatLnSpc="1">
              <a:prstTxWarp prst="textNoShape">
                <a:avLst/>
              </a:prstTxWarp>
              <a:noAutofit/>
            </a:bodyPr>
            <a:lstStyle>
              <a:defPPr>
                <a:defRPr lang="en-US"/>
              </a:defPPr>
              <a:lvl1pPr marL="0" lvl="0" indent="0" defTabSz="895350" eaLnBrk="1" hangingPunct="1">
                <a:buClr>
                  <a:schemeClr val="tx2"/>
                </a:buClr>
                <a:defRPr sz="1400"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dirty="0">
                  <a:solidFill>
                    <a:schemeClr val="bg1"/>
                  </a:solidFill>
                </a:rPr>
                <a:t>Portfolio analysis for 4 main project types</a:t>
              </a:r>
            </a:p>
          </p:txBody>
        </p:sp>
        <p:sp>
          <p:nvSpPr>
            <p:cNvPr id="50" name="Rectangle 83"/>
            <p:cNvSpPr txBox="1">
              <a:spLocks/>
            </p:cNvSpPr>
            <p:nvPr/>
          </p:nvSpPr>
          <p:spPr>
            <a:xfrm>
              <a:off x="2662563" y="4293755"/>
              <a:ext cx="1875576" cy="13849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ct val="50000"/>
                </a:spcBef>
              </a:pPr>
              <a:r>
                <a:rPr lang="en-US" sz="1200" dirty="0"/>
                <a:t>Projects clustered into Widening, New </a:t>
              </a:r>
              <a:r>
                <a:rPr lang="en-US" sz="1200" dirty="0" smtClean="0"/>
                <a:t>Alignment, </a:t>
              </a:r>
              <a:r>
                <a:rPr lang="en-US" sz="1200" dirty="0"/>
                <a:t>Interchange, and Bridge</a:t>
              </a:r>
            </a:p>
            <a:p>
              <a:pPr lvl="1">
                <a:spcBef>
                  <a:spcPct val="50000"/>
                </a:spcBef>
              </a:pPr>
              <a:r>
                <a:rPr lang="en-US" sz="1200" dirty="0"/>
                <a:t>Funding source used as a proxy for “federalization”</a:t>
              </a:r>
            </a:p>
          </p:txBody>
        </p:sp>
      </p:grpSp>
    </p:spTree>
    <p:custDataLst>
      <p:tags r:id="rId2"/>
    </p:custDataLst>
    <p:extLst>
      <p:ext uri="{BB962C8B-B14F-4D97-AF65-F5344CB8AC3E}">
        <p14:creationId xmlns:p14="http://schemas.microsoft.com/office/powerpoint/2010/main" val="4243590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findings</a:t>
            </a:r>
            <a:endParaRPr lang="en-US" dirty="0"/>
          </a:p>
        </p:txBody>
      </p:sp>
      <p:sp>
        <p:nvSpPr>
          <p:cNvPr id="3" name="Rectangle 3"/>
          <p:cNvSpPr txBox="1"/>
          <p:nvPr/>
        </p:nvSpPr>
        <p:spPr>
          <a:xfrm>
            <a:off x="593641" y="1090271"/>
            <a:ext cx="7708148" cy="29054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ct val="30000"/>
              </a:spcBef>
            </a:pPr>
            <a:r>
              <a:rPr lang="en-US" dirty="0" smtClean="0"/>
              <a:t>Most if not all projects are being prepared as though they will be federally funded</a:t>
            </a:r>
          </a:p>
          <a:p>
            <a:pPr lvl="1">
              <a:spcBef>
                <a:spcPct val="30000"/>
              </a:spcBef>
            </a:pPr>
            <a:r>
              <a:rPr lang="en-US" dirty="0" smtClean="0"/>
              <a:t>Not all projects need to follow the federal process (be federally funded)</a:t>
            </a:r>
          </a:p>
          <a:p>
            <a:pPr lvl="1">
              <a:spcBef>
                <a:spcPct val="30000"/>
              </a:spcBef>
            </a:pPr>
            <a:r>
              <a:rPr lang="en-US" dirty="0" smtClean="0"/>
              <a:t>Projects that are implemented following a state only process must remain state funded through construction</a:t>
            </a:r>
          </a:p>
          <a:p>
            <a:pPr lvl="1">
              <a:spcBef>
                <a:spcPct val="30000"/>
              </a:spcBef>
            </a:pPr>
            <a:r>
              <a:rPr lang="en-US" dirty="0" smtClean="0"/>
              <a:t>Majority </a:t>
            </a:r>
            <a:r>
              <a:rPr lang="en-US" dirty="0"/>
              <a:t>of </a:t>
            </a:r>
            <a:r>
              <a:rPr lang="en-US" dirty="0" smtClean="0"/>
              <a:t>time/cost </a:t>
            </a:r>
            <a:r>
              <a:rPr lang="en-US" dirty="0"/>
              <a:t>savings is in PD&amp;E</a:t>
            </a:r>
          </a:p>
          <a:p>
            <a:pPr lvl="1">
              <a:spcBef>
                <a:spcPct val="30000"/>
              </a:spcBef>
            </a:pPr>
            <a:r>
              <a:rPr lang="en-US" dirty="0" smtClean="0"/>
              <a:t>Overlapping the PD&amp;E and Design phases for state funded projects realizes the most time/cost savings</a:t>
            </a:r>
          </a:p>
          <a:p>
            <a:pPr lvl="1">
              <a:spcBef>
                <a:spcPct val="30000"/>
              </a:spcBef>
            </a:pPr>
            <a:r>
              <a:rPr lang="en-US" dirty="0" smtClean="0"/>
              <a:t>State funded PD&amp;E process can be further improved to reduce time and costs</a:t>
            </a:r>
          </a:p>
          <a:p>
            <a:pPr lvl="1">
              <a:spcBef>
                <a:spcPct val="30000"/>
              </a:spcBef>
            </a:pPr>
            <a:r>
              <a:rPr lang="en-US" dirty="0" smtClean="0"/>
              <a:t>Standardizing state funded PD&amp;E schedules will improve efficiency and improve quality of final products</a:t>
            </a:r>
            <a:endParaRPr lang="en-US" dirty="0"/>
          </a:p>
        </p:txBody>
      </p:sp>
    </p:spTree>
    <p:extLst>
      <p:ext uri="{BB962C8B-B14F-4D97-AF65-F5344CB8AC3E}">
        <p14:creationId xmlns:p14="http://schemas.microsoft.com/office/powerpoint/2010/main" val="800292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p:cNvGraphicFramePr>
            <a:graphicFrameLocks noChangeAspect="1"/>
          </p:cNvGraphicFramePr>
          <p:nvPr>
            <p:custDataLst>
              <p:tags r:id="rId2"/>
            </p:custDataLst>
            <p:extLst>
              <p:ext uri="{D42A27DB-BD31-4B8C-83A1-F6EECF244321}">
                <p14:modId xmlns:p14="http://schemas.microsoft.com/office/powerpoint/2010/main" val="39097446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6470" name="think-cell Slide" r:id="rId22" imgW="360" imgH="360" progId="">
                  <p:embed/>
                </p:oleObj>
              </mc:Choice>
              <mc:Fallback>
                <p:oleObj name="think-cell Slide" r:id="rId22" imgW="360" imgH="360" progId="">
                  <p:embed/>
                  <p:pic>
                    <p:nvPicPr>
                      <p:cNvPr id="0"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34"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dirty="0" err="1" smtClean="0">
              <a:solidFill>
                <a:schemeClr val="tx1"/>
              </a:solidFill>
              <a:latin typeface="Arial"/>
              <a:ea typeface="ＭＳ Ｐゴシック"/>
              <a:cs typeface="Arial"/>
              <a:sym typeface="Arial"/>
            </a:endParaRPr>
          </a:p>
        </p:txBody>
      </p:sp>
      <p:sp>
        <p:nvSpPr>
          <p:cNvPr id="3" name="Rectangle 2"/>
          <p:cNvSpPr/>
          <p:nvPr/>
        </p:nvSpPr>
        <p:spPr>
          <a:xfrm>
            <a:off x="822074" y="1090613"/>
            <a:ext cx="7334753" cy="4896100"/>
          </a:xfrm>
          <a:prstGeom prst="rect">
            <a:avLst/>
          </a:prstGeom>
          <a:solidFill>
            <a:schemeClr val="bg1"/>
          </a:solidFill>
          <a:ln w="19050">
            <a:solidFill>
              <a:schemeClr val="accent1"/>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aphicFrame>
        <p:nvGraphicFramePr>
          <p:cNvPr id="22" name="Object 21"/>
          <p:cNvGraphicFramePr>
            <a:graphicFrameLocks/>
          </p:cNvGraphicFramePr>
          <p:nvPr>
            <p:custDataLst>
              <p:tags r:id="rId4"/>
            </p:custDataLst>
            <p:extLst>
              <p:ext uri="{D42A27DB-BD31-4B8C-83A1-F6EECF244321}">
                <p14:modId xmlns:p14="http://schemas.microsoft.com/office/powerpoint/2010/main" val="137793640"/>
              </p:ext>
            </p:extLst>
          </p:nvPr>
        </p:nvGraphicFramePr>
        <p:xfrm>
          <a:off x="800100" y="1600200"/>
          <a:ext cx="7191443" cy="2038260"/>
        </p:xfrm>
        <a:graphic>
          <a:graphicData uri="http://schemas.openxmlformats.org/presentationml/2006/ole">
            <mc:AlternateContent xmlns:mc="http://schemas.openxmlformats.org/markup-compatibility/2006">
              <mc:Choice xmlns:v="urn:schemas-microsoft-com:vml" Requires="v">
                <p:oleObj spid="_x0000_s446471" name="Chart" r:id="rId24" imgW="7191479" imgH="2038230" progId="MSGraph.Chart.8">
                  <p:embed followColorScheme="full"/>
                </p:oleObj>
              </mc:Choice>
              <mc:Fallback>
                <p:oleObj name="Chart" r:id="rId24" imgW="7191479" imgH="2038230" progId="MSGraph.Chart.8">
                  <p:embed followColorScheme="full"/>
                  <p:pic>
                    <p:nvPicPr>
                      <p:cNvPr id="0" name="Picture 3"/>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0100" y="1600200"/>
                        <a:ext cx="7191443" cy="2038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Placeholder 36"/>
          <p:cNvSpPr>
            <a:spLocks noGrp="1"/>
          </p:cNvSpPr>
          <p:nvPr>
            <p:custDataLst>
              <p:tags r:id="rId5"/>
            </p:custDataLst>
          </p:nvPr>
        </p:nvSpPr>
        <p:spPr bwMode="auto">
          <a:xfrm>
            <a:off x="1692275" y="3695700"/>
            <a:ext cx="368300"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22DD75C3-8A05-4EB1-8E57-72CF7406ECA5}" type="datetime'''1''''''''0''''''%'''''''''''''''''''''''">
              <a:rPr lang="en-US" sz="1400">
                <a:latin typeface="Arial"/>
                <a:cs typeface="Arial"/>
                <a:sym typeface="Arial"/>
              </a:rPr>
              <a:pPr/>
              <a:t>10%</a:t>
            </a:fld>
            <a:endParaRPr lang="en-US" sz="1400">
              <a:latin typeface="Arial"/>
              <a:cs typeface="Arial"/>
              <a:sym typeface="Arial"/>
            </a:endParaRPr>
          </a:p>
        </p:txBody>
      </p:sp>
      <p:sp>
        <p:nvSpPr>
          <p:cNvPr id="24" name="Text Placeholder 35"/>
          <p:cNvSpPr>
            <a:spLocks noGrp="1"/>
          </p:cNvSpPr>
          <p:nvPr>
            <p:custDataLst>
              <p:tags r:id="rId6"/>
            </p:custDataLst>
          </p:nvPr>
        </p:nvSpPr>
        <p:spPr bwMode="auto">
          <a:xfrm>
            <a:off x="1108075" y="3695700"/>
            <a:ext cx="269875"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6B33E70-BF0A-4A0A-9E19-1679F71D9271}" type="datetime'''''''''''''''''''''''''''''''''''''''''''''''0''''%'''''''''">
              <a:rPr lang="en-US" sz="1400">
                <a:latin typeface="Arial"/>
                <a:cs typeface="Arial"/>
                <a:sym typeface="Arial"/>
              </a:rPr>
              <a:pPr/>
              <a:t>0%</a:t>
            </a:fld>
            <a:endParaRPr lang="en-US" sz="1400">
              <a:latin typeface="Arial"/>
              <a:cs typeface="Arial"/>
              <a:sym typeface="Arial"/>
            </a:endParaRPr>
          </a:p>
        </p:txBody>
      </p:sp>
      <p:sp>
        <p:nvSpPr>
          <p:cNvPr id="29" name="Text Placeholder 42"/>
          <p:cNvSpPr>
            <a:spLocks noGrp="1"/>
          </p:cNvSpPr>
          <p:nvPr>
            <p:custDataLst>
              <p:tags r:id="rId7"/>
            </p:custDataLst>
          </p:nvPr>
        </p:nvSpPr>
        <p:spPr bwMode="auto">
          <a:xfrm>
            <a:off x="5478463" y="3695700"/>
            <a:ext cx="368300"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8E9387C-CF82-414E-97EA-6764F01DDFD0}" type="datetime'''''''''''''''''''''''''''''''''''''7''''''0%'''''''''''">
              <a:rPr lang="en-US" sz="1400">
                <a:latin typeface="Arial"/>
                <a:cs typeface="Arial"/>
                <a:sym typeface="Arial"/>
              </a:rPr>
              <a:pPr/>
              <a:t>70%</a:t>
            </a:fld>
            <a:endParaRPr lang="en-US" sz="1400" dirty="0">
              <a:latin typeface="Arial"/>
              <a:cs typeface="Arial"/>
              <a:sym typeface="Arial"/>
            </a:endParaRPr>
          </a:p>
        </p:txBody>
      </p:sp>
      <p:sp>
        <p:nvSpPr>
          <p:cNvPr id="30" name="Text Placeholder 41"/>
          <p:cNvSpPr>
            <a:spLocks noGrp="1"/>
          </p:cNvSpPr>
          <p:nvPr>
            <p:custDataLst>
              <p:tags r:id="rId8"/>
            </p:custDataLst>
          </p:nvPr>
        </p:nvSpPr>
        <p:spPr bwMode="auto">
          <a:xfrm>
            <a:off x="4849813" y="3695700"/>
            <a:ext cx="368300"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751D3976-F9D5-4908-8062-3FF46C65F8C7}" type="datetime'''''''''''''''''''60''''''''''''''''''''''''''%'''''''''''''''">
              <a:rPr lang="en-US" sz="1400">
                <a:latin typeface="Arial"/>
                <a:cs typeface="Arial"/>
                <a:sym typeface="Arial"/>
              </a:rPr>
              <a:pPr/>
              <a:t>60%</a:t>
            </a:fld>
            <a:endParaRPr lang="en-US" sz="1400">
              <a:latin typeface="Arial"/>
              <a:cs typeface="Arial"/>
              <a:sym typeface="Arial"/>
            </a:endParaRPr>
          </a:p>
        </p:txBody>
      </p:sp>
      <p:sp>
        <p:nvSpPr>
          <p:cNvPr id="33" name="Text Placeholder 40"/>
          <p:cNvSpPr>
            <a:spLocks noGrp="1"/>
          </p:cNvSpPr>
          <p:nvPr>
            <p:custDataLst>
              <p:tags r:id="rId9"/>
            </p:custDataLst>
          </p:nvPr>
        </p:nvSpPr>
        <p:spPr bwMode="auto">
          <a:xfrm>
            <a:off x="4216400" y="3695700"/>
            <a:ext cx="368300"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5A26EA3F-D07C-401F-9C79-30AEB3E3F9BF}" type="datetime'''''''''''5''''0''''''''''''''''''''''%'''''''''''">
              <a:rPr lang="en-US" sz="1400">
                <a:latin typeface="Arial"/>
                <a:cs typeface="Arial"/>
                <a:sym typeface="Arial"/>
              </a:rPr>
              <a:pPr/>
              <a:t>50%</a:t>
            </a:fld>
            <a:endParaRPr lang="en-US" sz="1400">
              <a:latin typeface="Arial"/>
              <a:cs typeface="Arial"/>
              <a:sym typeface="Arial"/>
            </a:endParaRPr>
          </a:p>
        </p:txBody>
      </p:sp>
      <p:sp>
        <p:nvSpPr>
          <p:cNvPr id="27" name="Text Placeholder 44"/>
          <p:cNvSpPr>
            <a:spLocks noGrp="1"/>
          </p:cNvSpPr>
          <p:nvPr>
            <p:custDataLst>
              <p:tags r:id="rId10"/>
            </p:custDataLst>
          </p:nvPr>
        </p:nvSpPr>
        <p:spPr bwMode="auto">
          <a:xfrm>
            <a:off x="6740525" y="3695700"/>
            <a:ext cx="368300"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04A8A3A7-EBFA-4AB7-9C70-9168DE116908}" type="datetime'''''''''''''''''''''''''''''''9''''''''''''''0%'">
              <a:rPr lang="en-US" sz="1400">
                <a:latin typeface="Arial"/>
                <a:cs typeface="Arial"/>
                <a:sym typeface="Arial"/>
              </a:rPr>
              <a:pPr/>
              <a:t>90%</a:t>
            </a:fld>
            <a:endParaRPr lang="en-US" sz="1400">
              <a:latin typeface="Arial"/>
              <a:cs typeface="Arial"/>
              <a:sym typeface="Arial"/>
            </a:endParaRPr>
          </a:p>
        </p:txBody>
      </p:sp>
      <p:sp>
        <p:nvSpPr>
          <p:cNvPr id="32" name="Text Placeholder 45"/>
          <p:cNvSpPr>
            <a:spLocks noGrp="1"/>
          </p:cNvSpPr>
          <p:nvPr>
            <p:custDataLst>
              <p:tags r:id="rId11"/>
            </p:custDataLst>
          </p:nvPr>
        </p:nvSpPr>
        <p:spPr bwMode="auto">
          <a:xfrm>
            <a:off x="7323138" y="3695700"/>
            <a:ext cx="471488"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595E14E-9D34-4E42-9BAC-2844CC98D171}" type="datetime'''''''''''''''''''''''''''''''''''&gt;''''9''''0''''''%'''''''">
              <a:rPr lang="en-US" sz="1400">
                <a:latin typeface="Arial"/>
                <a:cs typeface="Arial"/>
                <a:sym typeface="Arial"/>
              </a:rPr>
              <a:pPr/>
              <a:t>&gt;90%</a:t>
            </a:fld>
            <a:endParaRPr lang="en-US" sz="1400">
              <a:latin typeface="Arial"/>
              <a:cs typeface="Arial"/>
              <a:sym typeface="Arial"/>
            </a:endParaRPr>
          </a:p>
        </p:txBody>
      </p:sp>
      <p:sp>
        <p:nvSpPr>
          <p:cNvPr id="31" name="Text Placeholder 43"/>
          <p:cNvSpPr>
            <a:spLocks noGrp="1"/>
          </p:cNvSpPr>
          <p:nvPr>
            <p:custDataLst>
              <p:tags r:id="rId12"/>
            </p:custDataLst>
          </p:nvPr>
        </p:nvSpPr>
        <p:spPr bwMode="auto">
          <a:xfrm>
            <a:off x="6107113" y="3695700"/>
            <a:ext cx="368300"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1A5B38D4-0E29-439C-820D-88B5846B258F}" type="datetime'''''8''''0''''%'''''''''''">
              <a:rPr lang="en-US" sz="1400">
                <a:latin typeface="Arial"/>
                <a:cs typeface="Arial"/>
                <a:sym typeface="Arial"/>
              </a:rPr>
              <a:pPr/>
              <a:t>80%</a:t>
            </a:fld>
            <a:endParaRPr lang="en-US" sz="1400">
              <a:latin typeface="Arial"/>
              <a:cs typeface="Arial"/>
              <a:sym typeface="Arial"/>
            </a:endParaRPr>
          </a:p>
        </p:txBody>
      </p:sp>
      <p:sp>
        <p:nvSpPr>
          <p:cNvPr id="28" name="Text Placeholder 39"/>
          <p:cNvSpPr>
            <a:spLocks noGrp="1"/>
          </p:cNvSpPr>
          <p:nvPr>
            <p:custDataLst>
              <p:tags r:id="rId13"/>
            </p:custDataLst>
          </p:nvPr>
        </p:nvSpPr>
        <p:spPr bwMode="auto">
          <a:xfrm>
            <a:off x="3582988" y="3695700"/>
            <a:ext cx="368300"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9B9EC86-9B1F-4833-8439-5B34A1AEAC41}" type="datetime'''''''''4''''''''''''''''''0%'''''''''''''''''''''''''''">
              <a:rPr lang="en-US" sz="1400">
                <a:latin typeface="Arial"/>
                <a:cs typeface="Arial"/>
                <a:sym typeface="Arial"/>
              </a:rPr>
              <a:pPr/>
              <a:t>40%</a:t>
            </a:fld>
            <a:endParaRPr lang="en-US" sz="1400">
              <a:latin typeface="Arial"/>
              <a:cs typeface="Arial"/>
              <a:sym typeface="Arial"/>
            </a:endParaRPr>
          </a:p>
        </p:txBody>
      </p:sp>
      <p:sp>
        <p:nvSpPr>
          <p:cNvPr id="26" name="Text Placeholder 38"/>
          <p:cNvSpPr>
            <a:spLocks noGrp="1"/>
          </p:cNvSpPr>
          <p:nvPr>
            <p:custDataLst>
              <p:tags r:id="rId14"/>
            </p:custDataLst>
          </p:nvPr>
        </p:nvSpPr>
        <p:spPr bwMode="auto">
          <a:xfrm>
            <a:off x="2954338" y="3695700"/>
            <a:ext cx="368300"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E1DE7725-3C16-4A0B-A4D1-8EF4D8DC7E46}" type="datetime'''3''0%'''''''''''''''''''">
              <a:rPr lang="en-US" sz="1400">
                <a:latin typeface="Arial"/>
                <a:cs typeface="Arial"/>
                <a:sym typeface="Arial"/>
              </a:rPr>
              <a:pPr/>
              <a:t>30%</a:t>
            </a:fld>
            <a:endParaRPr lang="en-US" sz="1400">
              <a:latin typeface="Arial"/>
              <a:cs typeface="Arial"/>
              <a:sym typeface="Arial"/>
            </a:endParaRPr>
          </a:p>
        </p:txBody>
      </p:sp>
      <p:sp>
        <p:nvSpPr>
          <p:cNvPr id="23" name="Text Placeholder 37"/>
          <p:cNvSpPr>
            <a:spLocks noGrp="1"/>
          </p:cNvSpPr>
          <p:nvPr>
            <p:custDataLst>
              <p:tags r:id="rId15"/>
            </p:custDataLst>
          </p:nvPr>
        </p:nvSpPr>
        <p:spPr bwMode="auto">
          <a:xfrm>
            <a:off x="2325688" y="3695700"/>
            <a:ext cx="368300"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ACB4245-D40D-42E7-AE8F-35D41B71594D}" type="datetime'''''''''2''''0''''''''''''''%'''''''''''''''''''''''''''''''">
              <a:rPr lang="en-US" sz="1400">
                <a:latin typeface="Arial"/>
                <a:cs typeface="Arial"/>
                <a:sym typeface="Arial"/>
              </a:rPr>
              <a:pPr/>
              <a:t>20%</a:t>
            </a:fld>
            <a:endParaRPr lang="en-US" sz="1400">
              <a:latin typeface="Arial"/>
              <a:cs typeface="Arial"/>
              <a:sym typeface="Arial"/>
            </a:endParaRPr>
          </a:p>
        </p:txBody>
      </p:sp>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While only 55% of projects use federal funding, </a:t>
            </a:r>
            <a:r>
              <a:rPr lang="en-US" dirty="0" err="1"/>
              <a:t>FDOT</a:t>
            </a:r>
            <a:r>
              <a:rPr lang="en-US" dirty="0"/>
              <a:t> has an explicit procedural guidance to federalize as many projects as possible</a:t>
            </a:r>
          </a:p>
        </p:txBody>
      </p:sp>
      <p:sp>
        <p:nvSpPr>
          <p:cNvPr id="5" name="McK 5. Source"/>
          <p:cNvSpPr>
            <a:spLocks noChangeArrowheads="1"/>
          </p:cNvSpPr>
          <p:nvPr/>
        </p:nvSpPr>
        <p:spPr bwMode="auto">
          <a:xfrm>
            <a:off x="142540" y="6446493"/>
            <a:ext cx="6805170"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69900" indent="-469900" defTabSz="895350">
              <a:tabLst>
                <a:tab pos="469900" algn="l"/>
              </a:tabLst>
            </a:pPr>
            <a:r>
              <a:rPr lang="en-US" sz="1000" dirty="0">
                <a:solidFill>
                  <a:schemeClr val="bg1"/>
                </a:solidFill>
                <a:latin typeface="+mn-lt"/>
              </a:rPr>
              <a:t>Source: 10-2.1 Determination of Federal Action; </a:t>
            </a:r>
            <a:r>
              <a:rPr lang="en-US" sz="1000" dirty="0" err="1">
                <a:solidFill>
                  <a:schemeClr val="bg1"/>
                </a:solidFill>
                <a:latin typeface="+mn-lt"/>
              </a:rPr>
              <a:t>FDOT</a:t>
            </a:r>
            <a:r>
              <a:rPr lang="en-US" sz="1000" dirty="0">
                <a:solidFill>
                  <a:schemeClr val="bg1"/>
                </a:solidFill>
                <a:latin typeface="+mn-lt"/>
              </a:rPr>
              <a:t> </a:t>
            </a:r>
            <a:r>
              <a:rPr lang="en-US" sz="1000" dirty="0" err="1">
                <a:solidFill>
                  <a:schemeClr val="bg1"/>
                </a:solidFill>
                <a:latin typeface="+mn-lt"/>
              </a:rPr>
              <a:t>PD&amp;E</a:t>
            </a:r>
            <a:r>
              <a:rPr lang="en-US" sz="1000" dirty="0">
                <a:solidFill>
                  <a:schemeClr val="bg1"/>
                </a:solidFill>
                <a:latin typeface="+mn-lt"/>
              </a:rPr>
              <a:t> Manual; </a:t>
            </a:r>
            <a:r>
              <a:rPr lang="en-US" sz="1000" dirty="0" smtClean="0">
                <a:solidFill>
                  <a:schemeClr val="bg1"/>
                </a:solidFill>
                <a:latin typeface="+mn-lt"/>
              </a:rPr>
              <a:t>2014-2018 </a:t>
            </a:r>
            <a:r>
              <a:rPr lang="en-US" sz="1000" dirty="0">
                <a:solidFill>
                  <a:schemeClr val="bg1"/>
                </a:solidFill>
                <a:latin typeface="+mn-lt"/>
              </a:rPr>
              <a:t>Work Program</a:t>
            </a:r>
          </a:p>
        </p:txBody>
      </p:sp>
      <p:grpSp>
        <p:nvGrpSpPr>
          <p:cNvPr id="4" name="Group 6"/>
          <p:cNvGrpSpPr/>
          <p:nvPr/>
        </p:nvGrpSpPr>
        <p:grpSpPr>
          <a:xfrm>
            <a:off x="884579" y="4392613"/>
            <a:ext cx="7209743" cy="1517906"/>
            <a:chOff x="905783" y="4440460"/>
            <a:chExt cx="7209743" cy="1517906"/>
          </a:xfrm>
        </p:grpSpPr>
        <p:sp>
          <p:nvSpPr>
            <p:cNvPr id="13" name="Rectangle 5"/>
            <p:cNvSpPr txBox="1">
              <a:spLocks noChangeArrowheads="1"/>
            </p:cNvSpPr>
            <p:nvPr/>
          </p:nvSpPr>
          <p:spPr bwMode="gray">
            <a:xfrm>
              <a:off x="1116733" y="4565376"/>
              <a:ext cx="6796457" cy="1269028"/>
            </a:xfrm>
            <a:prstGeom prst="rect">
              <a:avLst/>
            </a:prstGeom>
            <a:solidFill>
              <a:schemeClr val="bg1"/>
            </a:solidFill>
            <a:ln w="19050" algn="ctr">
              <a:solidFill>
                <a:schemeClr val="accent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spcBef>
                  <a:spcPct val="35000"/>
                </a:spcBef>
              </a:pPr>
              <a:r>
                <a:rPr lang="en-US" altLang="zh-CN" sz="1400" dirty="0" smtClean="0">
                  <a:ea typeface="SimSun" pitchFamily="2" charset="-122"/>
                </a:rPr>
                <a:t>It is recommended the District apply the requirements for a federal process any time there is a possibility in which federal funds could be used on any phase of a project or if </a:t>
              </a:r>
              <a:r>
                <a:rPr lang="en-US" altLang="zh-CN" sz="1400" dirty="0" err="1" smtClean="0">
                  <a:ea typeface="SimSun" pitchFamily="2" charset="-122"/>
                </a:rPr>
                <a:t>FHWA</a:t>
              </a:r>
              <a:r>
                <a:rPr lang="en-US" altLang="zh-CN" sz="1400" dirty="0" smtClean="0">
                  <a:ea typeface="SimSun" pitchFamily="2" charset="-122"/>
                </a:rPr>
                <a:t>, FRA or </a:t>
              </a:r>
              <a:r>
                <a:rPr lang="en-US" altLang="zh-CN" sz="1400" dirty="0" err="1" smtClean="0">
                  <a:ea typeface="SimSun" pitchFamily="2" charset="-122"/>
                </a:rPr>
                <a:t>FTA</a:t>
              </a:r>
              <a:r>
                <a:rPr lang="en-US" altLang="zh-CN" sz="1400" dirty="0" smtClean="0">
                  <a:ea typeface="SimSun" pitchFamily="2" charset="-122"/>
                </a:rPr>
                <a:t> approval is going to be required.</a:t>
              </a:r>
            </a:p>
            <a:p>
              <a:pPr algn="r">
                <a:spcBef>
                  <a:spcPct val="35000"/>
                </a:spcBef>
              </a:pPr>
              <a:r>
                <a:rPr lang="en-US" altLang="zh-CN" sz="1400" b="1" dirty="0" smtClean="0">
                  <a:solidFill>
                    <a:schemeClr val="folHlink"/>
                  </a:solidFill>
                  <a:ea typeface="SimSun" pitchFamily="2" charset="-122"/>
                </a:rPr>
                <a:t>- </a:t>
              </a:r>
              <a:r>
                <a:rPr lang="en-US" altLang="zh-CN" sz="1400" b="1" dirty="0" err="1" smtClean="0">
                  <a:solidFill>
                    <a:schemeClr val="folHlink"/>
                  </a:solidFill>
                  <a:ea typeface="SimSun" pitchFamily="2" charset="-122"/>
                </a:rPr>
                <a:t>FDOT</a:t>
              </a:r>
              <a:r>
                <a:rPr lang="en-US" altLang="zh-CN" sz="1400" b="1" dirty="0" smtClean="0">
                  <a:solidFill>
                    <a:schemeClr val="folHlink"/>
                  </a:solidFill>
                  <a:ea typeface="SimSun" pitchFamily="2" charset="-122"/>
                </a:rPr>
                <a:t> </a:t>
              </a:r>
              <a:r>
                <a:rPr lang="en-US" altLang="zh-CN" sz="1400" b="1" dirty="0" err="1" smtClean="0">
                  <a:solidFill>
                    <a:schemeClr val="folHlink"/>
                  </a:solidFill>
                  <a:ea typeface="SimSun" pitchFamily="2" charset="-122"/>
                </a:rPr>
                <a:t>PD&amp;E</a:t>
              </a:r>
              <a:r>
                <a:rPr lang="en-US" altLang="zh-CN" sz="1400" b="1" dirty="0" smtClean="0">
                  <a:solidFill>
                    <a:schemeClr val="folHlink"/>
                  </a:solidFill>
                  <a:ea typeface="SimSun" pitchFamily="2" charset="-122"/>
                </a:rPr>
                <a:t> Manual</a:t>
              </a:r>
              <a:br>
                <a:rPr lang="en-US" altLang="zh-CN" sz="1400" b="1" dirty="0" smtClean="0">
                  <a:solidFill>
                    <a:schemeClr val="folHlink"/>
                  </a:solidFill>
                  <a:ea typeface="SimSun" pitchFamily="2" charset="-122"/>
                </a:rPr>
              </a:br>
              <a:r>
                <a:rPr lang="en-US" altLang="zh-CN" sz="1400" b="1" dirty="0" smtClean="0">
                  <a:solidFill>
                    <a:schemeClr val="folHlink"/>
                  </a:solidFill>
                  <a:ea typeface="SimSun" pitchFamily="2" charset="-122"/>
                </a:rPr>
                <a:t>(Part 1, </a:t>
              </a:r>
              <a:r>
                <a:rPr lang="en-US" altLang="zh-CN" sz="1400" b="1" dirty="0" err="1" smtClean="0">
                  <a:solidFill>
                    <a:schemeClr val="folHlink"/>
                  </a:solidFill>
                  <a:ea typeface="SimSun" pitchFamily="2" charset="-122"/>
                </a:rPr>
                <a:t>Ch</a:t>
              </a:r>
              <a:r>
                <a:rPr lang="en-US" altLang="zh-CN" sz="1400" b="1" dirty="0" smtClean="0">
                  <a:solidFill>
                    <a:schemeClr val="folHlink"/>
                  </a:solidFill>
                  <a:ea typeface="SimSun" pitchFamily="2" charset="-122"/>
                </a:rPr>
                <a:t> 10)</a:t>
              </a:r>
              <a:endParaRPr lang="en-US" altLang="zh-CN" sz="1400" b="1" dirty="0">
                <a:solidFill>
                  <a:schemeClr val="folHlink"/>
                </a:solidFill>
                <a:ea typeface="SimSun" pitchFamily="2" charset="-122"/>
              </a:endParaRPr>
            </a:p>
          </p:txBody>
        </p:sp>
        <p:grpSp>
          <p:nvGrpSpPr>
            <p:cNvPr id="6" name="Group 3"/>
            <p:cNvGrpSpPr/>
            <p:nvPr/>
          </p:nvGrpSpPr>
          <p:grpSpPr>
            <a:xfrm>
              <a:off x="905783" y="4440460"/>
              <a:ext cx="288456" cy="424055"/>
              <a:chOff x="949325" y="4454974"/>
              <a:chExt cx="288456" cy="424055"/>
            </a:xfrm>
          </p:grpSpPr>
          <p:sp>
            <p:nvSpPr>
              <p:cNvPr id="15" name="Oval 7"/>
              <p:cNvSpPr>
                <a:spLocks noChangeArrowheads="1"/>
              </p:cNvSpPr>
              <p:nvPr/>
            </p:nvSpPr>
            <p:spPr bwMode="gray">
              <a:xfrm rot="215110">
                <a:off x="987128" y="4454974"/>
                <a:ext cx="250653" cy="249831"/>
              </a:xfrm>
              <a:prstGeom prst="ellipse">
                <a:avLst/>
              </a:prstGeom>
              <a:solidFill>
                <a:schemeClr val="accent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91440" rIns="91440" bIns="91440" anchor="ctr">
                <a:noAutofit/>
              </a:bodyPr>
              <a:lstStyle/>
              <a:p>
                <a:endParaRPr lang="en-US" sz="1400">
                  <a:latin typeface="+mn-lt"/>
                </a:endParaRPr>
              </a:p>
            </p:txBody>
          </p:sp>
          <p:sp>
            <p:nvSpPr>
              <p:cNvPr id="16" name="Freeform 8"/>
              <p:cNvSpPr>
                <a:spLocks/>
              </p:cNvSpPr>
              <p:nvPr/>
            </p:nvSpPr>
            <p:spPr bwMode="gray">
              <a:xfrm rot="215110">
                <a:off x="949325" y="4570028"/>
                <a:ext cx="226820" cy="309001"/>
              </a:xfrm>
              <a:custGeom>
                <a:avLst/>
                <a:gdLst>
                  <a:gd name="T0" fmla="*/ 39 w 265"/>
                  <a:gd name="T1" fmla="*/ 0 h 361"/>
                  <a:gd name="T2" fmla="*/ 247 w 265"/>
                  <a:gd name="T3" fmla="*/ 361 h 361"/>
                  <a:gd name="T4" fmla="*/ 265 w 265"/>
                  <a:gd name="T5" fmla="*/ 94 h 361"/>
                </a:gdLst>
                <a:ahLst/>
                <a:cxnLst>
                  <a:cxn ang="0">
                    <a:pos x="T0" y="T1"/>
                  </a:cxn>
                  <a:cxn ang="0">
                    <a:pos x="T2" y="T3"/>
                  </a:cxn>
                  <a:cxn ang="0">
                    <a:pos x="T4" y="T5"/>
                  </a:cxn>
                </a:cxnLst>
                <a:rect l="0" t="0" r="r" b="b"/>
                <a:pathLst>
                  <a:path w="265" h="361">
                    <a:moveTo>
                      <a:pt x="39" y="0"/>
                    </a:moveTo>
                    <a:cubicBezTo>
                      <a:pt x="39" y="0"/>
                      <a:pt x="0" y="184"/>
                      <a:pt x="247" y="361"/>
                    </a:cubicBezTo>
                    <a:cubicBezTo>
                      <a:pt x="106" y="124"/>
                      <a:pt x="265" y="94"/>
                      <a:pt x="265" y="94"/>
                    </a:cubicBezTo>
                  </a:path>
                </a:pathLst>
              </a:custGeom>
              <a:solidFill>
                <a:schemeClr val="accent3"/>
              </a:solidFill>
              <a:ln w="9525" cap="flat"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91440" rIns="91440" bIns="91440">
                <a:noAutofit/>
              </a:bodyPr>
              <a:lstStyle/>
              <a:p>
                <a:endParaRPr lang="en-US" sz="1400">
                  <a:latin typeface="+mn-lt"/>
                </a:endParaRPr>
              </a:p>
            </p:txBody>
          </p:sp>
        </p:grpSp>
        <p:grpSp>
          <p:nvGrpSpPr>
            <p:cNvPr id="7" name="Group 5"/>
            <p:cNvGrpSpPr/>
            <p:nvPr/>
          </p:nvGrpSpPr>
          <p:grpSpPr>
            <a:xfrm>
              <a:off x="7845921" y="5552290"/>
              <a:ext cx="269605" cy="406076"/>
              <a:chOff x="7744323" y="5610346"/>
              <a:chExt cx="269605" cy="406076"/>
            </a:xfrm>
          </p:grpSpPr>
          <p:sp>
            <p:nvSpPr>
              <p:cNvPr id="18" name="Oval 10"/>
              <p:cNvSpPr>
                <a:spLocks noChangeArrowheads="1"/>
              </p:cNvSpPr>
              <p:nvPr/>
            </p:nvSpPr>
            <p:spPr bwMode="gray">
              <a:xfrm rot="10800000">
                <a:off x="7744323" y="5766591"/>
                <a:ext cx="250653" cy="249831"/>
              </a:xfrm>
              <a:prstGeom prst="ellipse">
                <a:avLst/>
              </a:prstGeom>
              <a:solidFill>
                <a:schemeClr val="accent3"/>
              </a:solid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91440" rIns="91440" bIns="91440" anchor="ctr">
                <a:noAutofit/>
              </a:bodyPr>
              <a:lstStyle/>
              <a:p>
                <a:endParaRPr lang="en-US" sz="1400">
                  <a:latin typeface="+mn-lt"/>
                </a:endParaRPr>
              </a:p>
            </p:txBody>
          </p:sp>
          <p:sp>
            <p:nvSpPr>
              <p:cNvPr id="19" name="Freeform 11"/>
              <p:cNvSpPr>
                <a:spLocks/>
              </p:cNvSpPr>
              <p:nvPr/>
            </p:nvSpPr>
            <p:spPr bwMode="gray">
              <a:xfrm rot="10800000">
                <a:off x="7786286" y="5610346"/>
                <a:ext cx="227642" cy="309001"/>
              </a:xfrm>
              <a:custGeom>
                <a:avLst/>
                <a:gdLst>
                  <a:gd name="T0" fmla="*/ 39 w 265"/>
                  <a:gd name="T1" fmla="*/ 0 h 361"/>
                  <a:gd name="T2" fmla="*/ 247 w 265"/>
                  <a:gd name="T3" fmla="*/ 361 h 361"/>
                  <a:gd name="T4" fmla="*/ 265 w 265"/>
                  <a:gd name="T5" fmla="*/ 94 h 361"/>
                </a:gdLst>
                <a:ahLst/>
                <a:cxnLst>
                  <a:cxn ang="0">
                    <a:pos x="T0" y="T1"/>
                  </a:cxn>
                  <a:cxn ang="0">
                    <a:pos x="T2" y="T3"/>
                  </a:cxn>
                  <a:cxn ang="0">
                    <a:pos x="T4" y="T5"/>
                  </a:cxn>
                </a:cxnLst>
                <a:rect l="0" t="0" r="r" b="b"/>
                <a:pathLst>
                  <a:path w="265" h="361">
                    <a:moveTo>
                      <a:pt x="39" y="0"/>
                    </a:moveTo>
                    <a:cubicBezTo>
                      <a:pt x="39" y="0"/>
                      <a:pt x="0" y="184"/>
                      <a:pt x="247" y="361"/>
                    </a:cubicBezTo>
                    <a:cubicBezTo>
                      <a:pt x="106" y="124"/>
                      <a:pt x="265" y="94"/>
                      <a:pt x="265" y="94"/>
                    </a:cubicBezTo>
                  </a:path>
                </a:pathLst>
              </a:custGeom>
              <a:solidFill>
                <a:schemeClr val="accent3"/>
              </a:solidFill>
              <a:ln w="9525" cap="flat" cmpd="sng">
                <a:no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91440" rIns="91440" bIns="91440">
                <a:noAutofit/>
              </a:bodyPr>
              <a:lstStyle/>
              <a:p>
                <a:endParaRPr lang="en-US" sz="1400">
                  <a:latin typeface="+mn-lt"/>
                </a:endParaRPr>
              </a:p>
            </p:txBody>
          </p:sp>
        </p:grpSp>
      </p:grpSp>
      <p:sp>
        <p:nvSpPr>
          <p:cNvPr id="57" name="Rectangular Callout 56"/>
          <p:cNvSpPr/>
          <p:nvPr/>
        </p:nvSpPr>
        <p:spPr>
          <a:xfrm>
            <a:off x="3813655" y="2184782"/>
            <a:ext cx="1725267" cy="738664"/>
          </a:xfrm>
          <a:prstGeom prst="wedgeRectCallout">
            <a:avLst>
              <a:gd name="adj1" fmla="val -18820"/>
              <a:gd name="adj2" fmla="val 86029"/>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lvl="1">
              <a:spcBef>
                <a:spcPct val="30000"/>
              </a:spcBef>
            </a:pPr>
            <a:r>
              <a:rPr lang="en-US" sz="1400" dirty="0" smtClean="0">
                <a:solidFill>
                  <a:schemeClr val="tx1"/>
                </a:solidFill>
              </a:rPr>
              <a:t>55% </a:t>
            </a:r>
            <a:r>
              <a:rPr lang="en-US" sz="1400" dirty="0">
                <a:solidFill>
                  <a:schemeClr val="tx1"/>
                </a:solidFill>
              </a:rPr>
              <a:t>of projects are projected to have Federal funding</a:t>
            </a:r>
          </a:p>
        </p:txBody>
      </p:sp>
      <p:sp>
        <p:nvSpPr>
          <p:cNvPr id="38" name="McK DirArrow"/>
          <p:cNvSpPr>
            <a:spLocks noChangeArrowheads="1"/>
          </p:cNvSpPr>
          <p:nvPr>
            <p:custDataLst>
              <p:tags r:id="rId16"/>
            </p:custDataLst>
          </p:nvPr>
        </p:nvSpPr>
        <p:spPr bwMode="auto">
          <a:xfrm rot="10800000">
            <a:off x="2830303" y="4049713"/>
            <a:ext cx="3090863" cy="347663"/>
          </a:xfrm>
          <a:prstGeom prst="triangle">
            <a:avLst>
              <a:gd name="adj" fmla="val 50000"/>
            </a:avLst>
          </a:prstGeom>
          <a:solidFill>
            <a:schemeClr val="accent1"/>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lt1"/>
              </a:solidFill>
            </a:endParaRPr>
          </a:p>
        </p:txBody>
      </p:sp>
      <p:grpSp>
        <p:nvGrpSpPr>
          <p:cNvPr id="8" name="Group 8"/>
          <p:cNvGrpSpPr>
            <a:grpSpLocks/>
          </p:cNvGrpSpPr>
          <p:nvPr/>
        </p:nvGrpSpPr>
        <p:grpSpPr bwMode="auto">
          <a:xfrm>
            <a:off x="1042185" y="1211422"/>
            <a:ext cx="6940563" cy="449263"/>
            <a:chOff x="125" y="241"/>
            <a:chExt cx="4372" cy="283"/>
          </a:xfrm>
        </p:grpSpPr>
        <p:cxnSp>
          <p:nvCxnSpPr>
            <p:cNvPr id="43" name="AutoShape 249"/>
            <p:cNvCxnSpPr>
              <a:cxnSpLocks noChangeShapeType="1"/>
              <a:stCxn id="44" idx="4"/>
              <a:endCxn id="44" idx="6"/>
            </p:cNvCxnSpPr>
            <p:nvPr/>
          </p:nvCxnSpPr>
          <p:spPr bwMode="auto">
            <a:xfrm>
              <a:off x="125" y="524"/>
              <a:ext cx="4372"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AutoShape 250"/>
            <p:cNvSpPr>
              <a:spLocks noChangeArrowheads="1"/>
            </p:cNvSpPr>
            <p:nvPr/>
          </p:nvSpPr>
          <p:spPr bwMode="auto">
            <a:xfrm>
              <a:off x="125" y="241"/>
              <a:ext cx="4372" cy="28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400" b="1" dirty="0">
                  <a:solidFill>
                    <a:schemeClr val="tx2"/>
                  </a:solidFill>
                </a:rPr>
                <a:t>Projects with different levels of federal funding</a:t>
              </a:r>
            </a:p>
            <a:p>
              <a:r>
                <a:rPr lang="en-US" sz="1400" dirty="0">
                  <a:solidFill>
                    <a:schemeClr val="accent6"/>
                  </a:solidFill>
                </a:rPr>
                <a:t>% of project funded with federal funds</a:t>
              </a:r>
            </a:p>
          </p:txBody>
        </p:sp>
      </p:grpSp>
      <p:sp>
        <p:nvSpPr>
          <p:cNvPr id="12" name="Rectangle 11"/>
          <p:cNvSpPr/>
          <p:nvPr>
            <p:custDataLst>
              <p:tags r:id="rId17"/>
            </p:custDataLst>
          </p:nvPr>
        </p:nvSpPr>
        <p:spPr bwMode="auto">
          <a:xfrm>
            <a:off x="6065838" y="1714500"/>
            <a:ext cx="165100" cy="165100"/>
          </a:xfrm>
          <a:prstGeom prst="rect">
            <a:avLst/>
          </a:prstGeom>
          <a:solidFill>
            <a:schemeClr val="accent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4" name="Rectangle 13"/>
          <p:cNvSpPr/>
          <p:nvPr>
            <p:custDataLst>
              <p:tags r:id="rId18"/>
            </p:custDataLst>
          </p:nvPr>
        </p:nvSpPr>
        <p:spPr bwMode="auto">
          <a:xfrm>
            <a:off x="6065838" y="1985963"/>
            <a:ext cx="165100" cy="165100"/>
          </a:xfrm>
          <a:prstGeom prst="rect">
            <a:avLst/>
          </a:prstGeom>
          <a:solidFill>
            <a:schemeClr val="hlink"/>
          </a:solidFill>
          <a:ln w="9525">
            <a:solidFill>
              <a:schemeClr val="hlink"/>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49" name="Text Placeholder 6"/>
          <p:cNvSpPr>
            <a:spLocks noGrp="1"/>
          </p:cNvSpPr>
          <p:nvPr>
            <p:custDataLst>
              <p:tags r:id="rId19"/>
            </p:custDataLst>
          </p:nvPr>
        </p:nvSpPr>
        <p:spPr bwMode="auto">
          <a:xfrm>
            <a:off x="6332538" y="1712913"/>
            <a:ext cx="1730375" cy="182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04FD52A-68DE-4CAA-B3B0-CB04F166A1E4}" type="datetime'Ha''s'''''''' ''s''o''''me fe''''dera''l f''u''''''nd''i''ng'">
              <a:rPr lang="en-US" sz="1200">
                <a:latin typeface="Arial"/>
                <a:cs typeface="Arial"/>
                <a:sym typeface="Arial"/>
              </a:rPr>
              <a:pPr/>
              <a:t>Has some federal funding</a:t>
            </a:fld>
            <a:endParaRPr lang="en-US" sz="1200">
              <a:latin typeface="Arial"/>
              <a:cs typeface="Arial"/>
              <a:sym typeface="Arial"/>
            </a:endParaRPr>
          </a:p>
        </p:txBody>
      </p:sp>
      <p:sp>
        <p:nvSpPr>
          <p:cNvPr id="48" name="Text Placeholder 5"/>
          <p:cNvSpPr>
            <a:spLocks noGrp="1"/>
          </p:cNvSpPr>
          <p:nvPr>
            <p:custDataLst>
              <p:tags r:id="rId20"/>
            </p:custDataLst>
          </p:nvPr>
        </p:nvSpPr>
        <p:spPr bwMode="auto">
          <a:xfrm>
            <a:off x="6332538" y="1984375"/>
            <a:ext cx="1266825" cy="182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04966AD8-7A8F-4408-9FE2-D4A553EB4456}" type="datetime'''100''''''%'''''''' s''t''''''''a''te'''' ''funde''''''''d'">
              <a:rPr lang="en-US" sz="1200">
                <a:latin typeface="Arial"/>
                <a:cs typeface="Arial"/>
                <a:sym typeface="Arial"/>
              </a:rPr>
              <a:pPr/>
              <a:t>100% state funded</a:t>
            </a:fld>
            <a:endParaRPr lang="en-US" sz="1200">
              <a:latin typeface="Arial"/>
              <a:cs typeface="Arial"/>
              <a:sym typeface="Arial"/>
            </a:endParaRPr>
          </a:p>
        </p:txBody>
      </p:sp>
    </p:spTree>
    <p:extLst>
      <p:ext uri="{BB962C8B-B14F-4D97-AF65-F5344CB8AC3E}">
        <p14:creationId xmlns:p14="http://schemas.microsoft.com/office/powerpoint/2010/main" val="3468277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2841625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8518" name="think-cell Slide" r:id="rId29" imgW="360" imgH="360" progId="">
                  <p:embed/>
                </p:oleObj>
              </mc:Choice>
              <mc:Fallback>
                <p:oleObj name="think-cell Slide" r:id="rId29" imgW="360" imgH="360" progId="">
                  <p:embed/>
                  <p:pic>
                    <p:nvPicPr>
                      <p:cNvPr id="0" name="Picture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000" dirty="0" err="1" smtClean="0">
              <a:solidFill>
                <a:schemeClr val="tx1"/>
              </a:solidFill>
              <a:latin typeface="Arial"/>
              <a:ea typeface="ＭＳ Ｐゴシック"/>
              <a:sym typeface="Arial"/>
            </a:endParaRPr>
          </a:p>
        </p:txBody>
      </p:sp>
      <p:sp>
        <p:nvSpPr>
          <p:cNvPr id="64" name="Rectangle 63"/>
          <p:cNvSpPr>
            <a:spLocks/>
          </p:cNvSpPr>
          <p:nvPr/>
        </p:nvSpPr>
        <p:spPr>
          <a:xfrm>
            <a:off x="241300" y="1239838"/>
            <a:ext cx="8448718" cy="3940695"/>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err="1">
              <a:solidFill>
                <a:schemeClr val="tx1"/>
              </a:solidFill>
            </a:endParaRPr>
          </a:p>
        </p:txBody>
      </p:sp>
      <p:sp>
        <p:nvSpPr>
          <p:cNvPr id="2" name="Title 1"/>
          <p:cNvSpPr>
            <a:spLocks noGrp="1"/>
          </p:cNvSpPr>
          <p:nvPr>
            <p:ph type="title"/>
          </p:nvPr>
        </p:nvSpPr>
        <p:spPr>
          <a:xfrm>
            <a:off x="241300" y="221529"/>
            <a:ext cx="8618537" cy="2923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The focus of the study is on the share of projects in </a:t>
            </a:r>
            <a:r>
              <a:rPr lang="en-US" dirty="0" err="1"/>
              <a:t>FDOT’s</a:t>
            </a:r>
            <a:r>
              <a:rPr lang="en-US" dirty="0"/>
              <a:t> portfolio where federalization is not mandatory and FDOT therefore has discretion about whether to federalize</a:t>
            </a:r>
          </a:p>
        </p:txBody>
      </p:sp>
      <p:sp>
        <p:nvSpPr>
          <p:cNvPr id="5" name="McK 5. Source"/>
          <p:cNvSpPr>
            <a:spLocks noChangeArrowheads="1"/>
          </p:cNvSpPr>
          <p:nvPr/>
        </p:nvSpPr>
        <p:spPr bwMode="auto">
          <a:xfrm>
            <a:off x="119062" y="6467514"/>
            <a:ext cx="6805170"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69900" indent="-469900" defTabSz="895350">
              <a:tabLst>
                <a:tab pos="469900" algn="l"/>
              </a:tabLst>
            </a:pPr>
            <a:r>
              <a:rPr lang="en-US" sz="1000" dirty="0">
                <a:solidFill>
                  <a:schemeClr val="bg1"/>
                </a:solidFill>
                <a:latin typeface="+mn-lt"/>
              </a:rPr>
              <a:t>Source: Estimates from </a:t>
            </a:r>
            <a:r>
              <a:rPr lang="en-US" sz="1000" dirty="0" smtClean="0">
                <a:solidFill>
                  <a:schemeClr val="bg1"/>
                </a:solidFill>
                <a:latin typeface="+mn-lt"/>
              </a:rPr>
              <a:t>2014-2018 </a:t>
            </a:r>
            <a:r>
              <a:rPr lang="en-US" sz="1000" dirty="0">
                <a:solidFill>
                  <a:schemeClr val="bg1"/>
                </a:solidFill>
                <a:latin typeface="+mn-lt"/>
              </a:rPr>
              <a:t>work program</a:t>
            </a:r>
          </a:p>
        </p:txBody>
      </p:sp>
      <p:sp>
        <p:nvSpPr>
          <p:cNvPr id="8" name="McK 4. Footnote"/>
          <p:cNvSpPr txBox="1">
            <a:spLocks noChangeArrowheads="1"/>
          </p:cNvSpPr>
          <p:nvPr/>
        </p:nvSpPr>
        <p:spPr bwMode="auto">
          <a:xfrm>
            <a:off x="119062" y="5686859"/>
            <a:ext cx="730091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defPPr>
              <a:defRPr lang="en-US"/>
            </a:defPPr>
            <a:lvl1pPr marL="104775" indent="-104775"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dirty="0"/>
              <a:t>1 For interstate, turnpike, and off-system, the value includes all non-preservation and non-ops projects </a:t>
            </a:r>
          </a:p>
          <a:p>
            <a:r>
              <a:rPr lang="en-US" dirty="0"/>
              <a:t>2 Defined as estimate of county roads</a:t>
            </a:r>
          </a:p>
          <a:p>
            <a:r>
              <a:rPr lang="en-US" dirty="0"/>
              <a:t>3 Includes preservation </a:t>
            </a:r>
          </a:p>
          <a:p>
            <a:r>
              <a:rPr lang="en-US" dirty="0"/>
              <a:t>4 Likely includes operations and ITS</a:t>
            </a:r>
          </a:p>
        </p:txBody>
      </p:sp>
      <p:cxnSp>
        <p:nvCxnSpPr>
          <p:cNvPr id="27" name="Straight Connector 26"/>
          <p:cNvCxnSpPr/>
          <p:nvPr>
            <p:custDataLst>
              <p:tags r:id="rId4"/>
            </p:custDataLst>
          </p:nvPr>
        </p:nvCxnSpPr>
        <p:spPr bwMode="gray">
          <a:xfrm>
            <a:off x="7010400" y="2686050"/>
            <a:ext cx="209550"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5"/>
            </p:custDataLst>
          </p:nvPr>
        </p:nvCxnSpPr>
        <p:spPr bwMode="gray">
          <a:xfrm>
            <a:off x="6267450" y="2628900"/>
            <a:ext cx="209550"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6"/>
            </p:custDataLst>
          </p:nvPr>
        </p:nvCxnSpPr>
        <p:spPr bwMode="gray">
          <a:xfrm>
            <a:off x="7753350" y="2790825"/>
            <a:ext cx="209550"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bwMode="gray">
          <a:xfrm>
            <a:off x="5524500" y="2628900"/>
            <a:ext cx="209550"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8"/>
            </p:custDataLst>
          </p:nvPr>
        </p:nvCxnSpPr>
        <p:spPr bwMode="gray">
          <a:xfrm>
            <a:off x="4791075" y="2609850"/>
            <a:ext cx="209550"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9"/>
            </p:custDataLst>
          </p:nvPr>
        </p:nvCxnSpPr>
        <p:spPr bwMode="gray">
          <a:xfrm>
            <a:off x="4048125" y="2562225"/>
            <a:ext cx="209550"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custDataLst>
              <p:tags r:id="rId10"/>
            </p:custDataLst>
          </p:nvPr>
        </p:nvCxnSpPr>
        <p:spPr bwMode="gray">
          <a:xfrm>
            <a:off x="3305175" y="2419350"/>
            <a:ext cx="209550"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1"/>
            </p:custDataLst>
          </p:nvPr>
        </p:nvCxnSpPr>
        <p:spPr bwMode="gray">
          <a:xfrm>
            <a:off x="2562225" y="2419350"/>
            <a:ext cx="209550"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12"/>
            </p:custDataLst>
          </p:nvPr>
        </p:nvCxnSpPr>
        <p:spPr bwMode="gray">
          <a:xfrm>
            <a:off x="1819275" y="1990725"/>
            <a:ext cx="209550"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p:cNvGraphicFramePr>
          <p:nvPr>
            <p:custDataLst>
              <p:tags r:id="rId13"/>
            </p:custDataLst>
            <p:extLst>
              <p:ext uri="{D42A27DB-BD31-4B8C-83A1-F6EECF244321}">
                <p14:modId xmlns:p14="http://schemas.microsoft.com/office/powerpoint/2010/main" val="3125504223"/>
              </p:ext>
            </p:extLst>
          </p:nvPr>
        </p:nvGraphicFramePr>
        <p:xfrm>
          <a:off x="1066800" y="1676401"/>
          <a:ext cx="7629441" cy="1466823"/>
        </p:xfrm>
        <a:graphic>
          <a:graphicData uri="http://schemas.openxmlformats.org/presentationml/2006/ole">
            <mc:AlternateContent xmlns:mc="http://schemas.openxmlformats.org/markup-compatibility/2006">
              <mc:Choice xmlns:v="urn:schemas-microsoft-com:vml" Requires="v">
                <p:oleObj spid="_x0000_s448519" name="Chart" r:id="rId31" imgW="7629635" imgH="1466910" progId="MSGraph.Chart.8">
                  <p:embed followColorScheme="full"/>
                </p:oleObj>
              </mc:Choice>
              <mc:Fallback>
                <p:oleObj name="Chart" r:id="rId31" imgW="7629635" imgH="1466910" progId="MSGraph.Chart.8">
                  <p:embed followColorScheme="full"/>
                  <p:pic>
                    <p:nvPicPr>
                      <p:cNvPr id="0" name="Picture 3"/>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66800" y="1676401"/>
                        <a:ext cx="7629441" cy="1466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Placeholder 9"/>
          <p:cNvSpPr>
            <a:spLocks noGrp="1"/>
          </p:cNvSpPr>
          <p:nvPr>
            <p:custDataLst>
              <p:tags r:id="rId14"/>
            </p:custDataLst>
          </p:nvPr>
        </p:nvSpPr>
        <p:spPr bwMode="auto">
          <a:xfrm>
            <a:off x="7918450" y="3146425"/>
            <a:ext cx="623888"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981956D1-A065-40BB-A82E-8EBB355D33EF}" type="datetime'C''''hoi''''ce'' ''''''''t''o'' ''federalize h''''as im''pact'">
              <a:rPr lang="en-US" sz="1000" smtClean="0">
                <a:sym typeface="+mn-lt"/>
              </a:rPr>
              <a:pPr algn="ctr"/>
              <a:t>Choice to federalize has impact</a:t>
            </a:fld>
            <a:endParaRPr lang="en-US" sz="1000" dirty="0">
              <a:sym typeface="+mn-lt"/>
            </a:endParaRPr>
          </a:p>
        </p:txBody>
      </p:sp>
      <p:sp>
        <p:nvSpPr>
          <p:cNvPr id="26" name="Text Placeholder 8"/>
          <p:cNvSpPr>
            <a:spLocks noGrp="1"/>
          </p:cNvSpPr>
          <p:nvPr>
            <p:custDataLst>
              <p:tags r:id="rId15"/>
            </p:custDataLst>
          </p:nvPr>
        </p:nvSpPr>
        <p:spPr bwMode="auto">
          <a:xfrm>
            <a:off x="7219950" y="3146425"/>
            <a:ext cx="708025" cy="609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000" smtClean="0">
                <a:sym typeface="+mn-lt"/>
              </a:rPr>
              <a:t>Projects </a:t>
            </a:r>
            <a:fld id="{D3CF5A51-7240-4BD4-A078-FEA3E16051C3}" type="datetime' '">
              <a:rPr lang="en-US" sz="1000" smtClean="0">
                <a:sym typeface="+mn-lt"/>
              </a:rPr>
              <a:pPr/>
              <a:t> </a:t>
            </a:fld>
            <a:r>
              <a:rPr lang="en-US" sz="1000" smtClean="0">
                <a:sym typeface="+mn-lt"/>
              </a:rPr>
              <a:t/>
            </a:r>
            <a:br>
              <a:rPr lang="en-US" sz="1000" smtClean="0">
                <a:sym typeface="+mn-lt"/>
              </a:rPr>
            </a:br>
            <a:r>
              <a:rPr lang="en-US" sz="1000" smtClean="0">
                <a:sym typeface="+mn-lt"/>
              </a:rPr>
              <a:t>that </a:t>
            </a:r>
            <a:r>
              <a:rPr lang="en-US" sz="1000" dirty="0" smtClean="0">
                <a:sym typeface="+mn-lt"/>
              </a:rPr>
              <a:t>likely require little PD&amp;E work</a:t>
            </a:r>
            <a:r>
              <a:rPr lang="en-US" sz="1000" baseline="30000" dirty="0" smtClean="0">
                <a:sym typeface="+mn-lt"/>
              </a:rPr>
              <a:t>4</a:t>
            </a:r>
            <a:endParaRPr lang="en-US" sz="1000" dirty="0">
              <a:sym typeface="+mn-lt"/>
            </a:endParaRPr>
          </a:p>
        </p:txBody>
      </p:sp>
      <p:sp useBgFill="1">
        <p:nvSpPr>
          <p:cNvPr id="75" name="Text Placeholder 20"/>
          <p:cNvSpPr>
            <a:spLocks noGrp="1"/>
          </p:cNvSpPr>
          <p:nvPr>
            <p:custDataLst>
              <p:tags r:id="rId16"/>
            </p:custDataLst>
          </p:nvPr>
        </p:nvSpPr>
        <p:spPr bwMode="gray">
          <a:xfrm>
            <a:off x="7435850" y="2662238"/>
            <a:ext cx="101600" cy="15240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5" tIns="0" rIns="15875"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42878467-E396-4930-B1A5-D9D5F5EC74E4}" type="datetime'''''''''''''''''''4'''">
              <a:rPr lang="en-US" sz="1000"/>
              <a:pPr algn="ctr"/>
              <a:t>4</a:t>
            </a:fld>
            <a:endParaRPr lang="en-US" sz="1000">
              <a:sym typeface="+mn-lt"/>
            </a:endParaRPr>
          </a:p>
        </p:txBody>
      </p:sp>
      <p:sp>
        <p:nvSpPr>
          <p:cNvPr id="24" name="Text Placeholder 7"/>
          <p:cNvSpPr>
            <a:spLocks noGrp="1"/>
          </p:cNvSpPr>
          <p:nvPr>
            <p:custDataLst>
              <p:tags r:id="rId17"/>
            </p:custDataLst>
          </p:nvPr>
        </p:nvSpPr>
        <p:spPr bwMode="auto">
          <a:xfrm>
            <a:off x="6477000" y="3146425"/>
            <a:ext cx="730250" cy="762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000" dirty="0" smtClean="0">
                <a:sym typeface="+mn-lt"/>
              </a:rPr>
              <a:t>Projects with dedicated federal funding sources</a:t>
            </a:r>
            <a:r>
              <a:rPr lang="en-US" sz="1000" baseline="30000" dirty="0" smtClean="0">
                <a:sym typeface="+mn-lt"/>
              </a:rPr>
              <a:t>3</a:t>
            </a:r>
            <a:endParaRPr lang="en-US" sz="1000" dirty="0">
              <a:sym typeface="+mn-lt"/>
            </a:endParaRPr>
          </a:p>
        </p:txBody>
      </p:sp>
      <p:sp useBgFill="1">
        <p:nvSpPr>
          <p:cNvPr id="65" name="Text Placeholder 7"/>
          <p:cNvSpPr>
            <a:spLocks noGrp="1"/>
          </p:cNvSpPr>
          <p:nvPr>
            <p:custDataLst>
              <p:tags r:id="rId18"/>
            </p:custDataLst>
          </p:nvPr>
        </p:nvSpPr>
        <p:spPr bwMode="gray">
          <a:xfrm>
            <a:off x="6692900" y="2581275"/>
            <a:ext cx="101600" cy="152400"/>
          </a:xfrm>
          <a:prstGeom prst="rect">
            <a:avLst/>
          </a:prstGeom>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5" tIns="0" rIns="15875"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69BD53FC-2FAF-40DE-939E-E64310CE77C6}" type="datetime'''''2'''''''''''''''''''''''''''''''''''''''''''">
              <a:rPr lang="en-US" sz="1000">
                <a:latin typeface="Arial"/>
                <a:ea typeface="ＭＳ Ｐゴシック"/>
                <a:sym typeface="Arial"/>
              </a:rPr>
              <a:pPr algn="ctr"/>
              <a:t>2</a:t>
            </a:fld>
            <a:endParaRPr lang="en-US" sz="1000">
              <a:latin typeface="Arial"/>
              <a:ea typeface="ＭＳ Ｐゴシック"/>
              <a:sym typeface="Arial"/>
            </a:endParaRPr>
          </a:p>
        </p:txBody>
      </p:sp>
      <p:sp>
        <p:nvSpPr>
          <p:cNvPr id="20" name="Text Placeholder 5"/>
          <p:cNvSpPr>
            <a:spLocks noGrp="1"/>
          </p:cNvSpPr>
          <p:nvPr>
            <p:custDataLst>
              <p:tags r:id="rId19"/>
            </p:custDataLst>
          </p:nvPr>
        </p:nvSpPr>
        <p:spPr bwMode="auto">
          <a:xfrm>
            <a:off x="5654675" y="3146425"/>
            <a:ext cx="693738" cy="762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6A1519D4-982E-442D-985F-FE1731055620}" type="datetime'Projects over ''which FDOT has discreti''on t''''o federalize'">
              <a:rPr lang="en-US" sz="1000" smtClean="0">
                <a:sym typeface="+mn-lt"/>
              </a:rPr>
              <a:pPr algn="ctr"/>
              <a:t>Projects over which FDOT has discretion to federalize</a:t>
            </a:fld>
            <a:endParaRPr lang="en-US" sz="1000" baseline="30000" dirty="0">
              <a:sym typeface="+mn-lt"/>
            </a:endParaRPr>
          </a:p>
        </p:txBody>
      </p:sp>
      <p:sp>
        <p:nvSpPr>
          <p:cNvPr id="16" name="Text Placeholder 4"/>
          <p:cNvSpPr>
            <a:spLocks noGrp="1"/>
          </p:cNvSpPr>
          <p:nvPr>
            <p:custDataLst>
              <p:tags r:id="rId20"/>
            </p:custDataLst>
          </p:nvPr>
        </p:nvSpPr>
        <p:spPr bwMode="auto">
          <a:xfrm>
            <a:off x="4916488" y="3146425"/>
            <a:ext cx="693738" cy="15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9BBB8E95-1D3C-48D8-AFF3-55AF7BE494AE}" type="datetime'''''Off''''''''''''''''-''''''''''''S''y''st''em'''">
              <a:rPr lang="en-US" sz="1000" smtClean="0">
                <a:sym typeface="+mn-lt"/>
              </a:rPr>
              <a:pPr algn="ctr"/>
              <a:t>Off-System</a:t>
            </a:fld>
            <a:r>
              <a:rPr lang="en-US" sz="1000" baseline="30000" dirty="0" smtClean="0">
                <a:sym typeface="+mn-lt"/>
              </a:rPr>
              <a:t>2</a:t>
            </a:r>
            <a:endParaRPr lang="en-US" sz="1000" baseline="30000" dirty="0">
              <a:sym typeface="+mn-lt"/>
            </a:endParaRPr>
          </a:p>
        </p:txBody>
      </p:sp>
      <p:sp useBgFill="1">
        <p:nvSpPr>
          <p:cNvPr id="48" name="Text Placeholder 2"/>
          <p:cNvSpPr>
            <a:spLocks noGrp="1"/>
          </p:cNvSpPr>
          <p:nvPr>
            <p:custDataLst>
              <p:tags r:id="rId21"/>
            </p:custDataLst>
          </p:nvPr>
        </p:nvSpPr>
        <p:spPr bwMode="gray">
          <a:xfrm>
            <a:off x="5211763" y="2543175"/>
            <a:ext cx="101600" cy="152400"/>
          </a:xfrm>
          <a:prstGeom prst="rect">
            <a:avLst/>
          </a:prstGeom>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5" tIns="0" rIns="15875"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7893637B-C607-4095-A3DB-C65C61D21E11}" type="datetime'''''''''''''''''''''''''''''''''''''''''''''''''''''''1'''">
              <a:rPr lang="en-US" sz="1000">
                <a:sym typeface="+mn-lt"/>
              </a:rPr>
              <a:pPr algn="ctr"/>
              <a:t>1</a:t>
            </a:fld>
            <a:endParaRPr lang="en-US" sz="1000">
              <a:sym typeface="+mn-lt"/>
            </a:endParaRPr>
          </a:p>
        </p:txBody>
      </p:sp>
      <p:sp>
        <p:nvSpPr>
          <p:cNvPr id="15" name="Text Placeholder 2"/>
          <p:cNvSpPr>
            <a:spLocks noGrp="1"/>
          </p:cNvSpPr>
          <p:nvPr>
            <p:custDataLst>
              <p:tags r:id="rId22"/>
            </p:custDataLst>
          </p:nvPr>
        </p:nvSpPr>
        <p:spPr bwMode="auto">
          <a:xfrm>
            <a:off x="4271963" y="3146425"/>
            <a:ext cx="504825" cy="15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130792CE-FBF3-4F4D-845F-13C538CB3BFB}" type="datetime'T''''''u''''''rn''p''''''''''''''''''''''''''''''''i''k''e'''">
              <a:rPr lang="en-US" sz="1000">
                <a:sym typeface="+mn-lt"/>
              </a:rPr>
              <a:pPr algn="ctr"/>
              <a:t>Turnpike</a:t>
            </a:fld>
            <a:endParaRPr lang="en-US" sz="1000" dirty="0">
              <a:sym typeface="+mn-lt"/>
            </a:endParaRPr>
          </a:p>
        </p:txBody>
      </p:sp>
      <p:sp useBgFill="1">
        <p:nvSpPr>
          <p:cNvPr id="55" name="Text Placeholder 2"/>
          <p:cNvSpPr>
            <a:spLocks noGrp="1"/>
          </p:cNvSpPr>
          <p:nvPr>
            <p:custDataLst>
              <p:tags r:id="rId23"/>
            </p:custDataLst>
          </p:nvPr>
        </p:nvSpPr>
        <p:spPr bwMode="gray">
          <a:xfrm>
            <a:off x="4473575" y="2509838"/>
            <a:ext cx="101600" cy="152400"/>
          </a:xfrm>
          <a:prstGeom prst="rect">
            <a:avLst/>
          </a:prstGeom>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5" tIns="0" rIns="15875"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4803F17-D14E-41AC-837B-E446387C6748}" type="datetime'''''''''''''''''2'''''''''''''''''''''''''''''''''''''''''''''">
              <a:rPr lang="en-US" sz="1000"/>
              <a:pPr algn="ctr"/>
              <a:t>2</a:t>
            </a:fld>
            <a:endParaRPr lang="en-US" sz="1000">
              <a:sym typeface="+mn-lt"/>
            </a:endParaRPr>
          </a:p>
        </p:txBody>
      </p:sp>
      <p:sp>
        <p:nvSpPr>
          <p:cNvPr id="13" name="Text Placeholder 1"/>
          <p:cNvSpPr>
            <a:spLocks noGrp="1"/>
          </p:cNvSpPr>
          <p:nvPr>
            <p:custDataLst>
              <p:tags r:id="rId24"/>
            </p:custDataLst>
          </p:nvPr>
        </p:nvSpPr>
        <p:spPr bwMode="auto">
          <a:xfrm>
            <a:off x="3489325" y="3146425"/>
            <a:ext cx="585788" cy="15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D1E55F99-5801-4B2C-8CA2-64FEDD38656A}" type="datetime'''''I''''''''''''n''''''t''''e''''r''''s''tat''e'''''''">
              <a:rPr lang="en-US" sz="1000" smtClean="0">
                <a:sym typeface="+mn-lt"/>
              </a:rPr>
              <a:pPr algn="ctr"/>
              <a:t>Interstate</a:t>
            </a:fld>
            <a:r>
              <a:rPr lang="en-US" sz="1000" baseline="30000" dirty="0" smtClean="0">
                <a:sym typeface="+mn-lt"/>
              </a:rPr>
              <a:t>1</a:t>
            </a:r>
            <a:endParaRPr lang="en-US" sz="1000" baseline="30000" dirty="0">
              <a:sym typeface="+mn-lt"/>
            </a:endParaRPr>
          </a:p>
        </p:txBody>
      </p:sp>
      <p:sp>
        <p:nvSpPr>
          <p:cNvPr id="57" name="Text Placeholder 5"/>
          <p:cNvSpPr>
            <a:spLocks noGrp="1"/>
          </p:cNvSpPr>
          <p:nvPr>
            <p:custDataLst>
              <p:tags r:id="rId25"/>
            </p:custDataLst>
          </p:nvPr>
        </p:nvSpPr>
        <p:spPr bwMode="auto">
          <a:xfrm>
            <a:off x="2771775" y="3146425"/>
            <a:ext cx="539750" cy="15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6F86956A-F253-4AD9-8D74-B67558AE8C66}" type="datetime'R''o''''''''''''''a''''''''dw''a''''''y'''''''''''''">
              <a:rPr lang="en-US" sz="1000">
                <a:sym typeface="+mn-lt"/>
              </a:rPr>
              <a:pPr/>
              <a:t>Roadway</a:t>
            </a:fld>
            <a:endParaRPr lang="en-US" sz="1000" dirty="0">
              <a:sym typeface="+mn-lt"/>
            </a:endParaRPr>
          </a:p>
        </p:txBody>
      </p:sp>
      <p:sp>
        <p:nvSpPr>
          <p:cNvPr id="72" name="Text Placeholder 10"/>
          <p:cNvSpPr>
            <a:spLocks noGrp="1"/>
          </p:cNvSpPr>
          <p:nvPr>
            <p:custDataLst>
              <p:tags r:id="rId26"/>
            </p:custDataLst>
          </p:nvPr>
        </p:nvSpPr>
        <p:spPr bwMode="auto">
          <a:xfrm>
            <a:off x="2028825" y="3146425"/>
            <a:ext cx="539750" cy="609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262F0E3B-1A73-42B8-9379-892070F5A763}" type="datetime'''Wo''rk'''' P''''rogr''''a''''m'' ''N''on-R''oa''''''dwa''y'">
              <a:rPr lang="en-US" sz="1000">
                <a:sym typeface="+mn-lt"/>
              </a:rPr>
              <a:pPr/>
              <a:t>Work Program Non-Roadway</a:t>
            </a:fld>
            <a:endParaRPr lang="en-US" sz="1000">
              <a:sym typeface="+mn-lt"/>
            </a:endParaRPr>
          </a:p>
        </p:txBody>
      </p:sp>
      <p:sp>
        <p:nvSpPr>
          <p:cNvPr id="54" name="Text Placeholder 1"/>
          <p:cNvSpPr>
            <a:spLocks noGrp="1"/>
          </p:cNvSpPr>
          <p:nvPr>
            <p:custDataLst>
              <p:tags r:id="rId27"/>
            </p:custDataLst>
          </p:nvPr>
        </p:nvSpPr>
        <p:spPr bwMode="auto">
          <a:xfrm>
            <a:off x="1285875" y="3146425"/>
            <a:ext cx="498475" cy="3048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21CBEA3C-646C-44E2-A336-60D947020E00}" type="datetime'W''or''''''k ''''Pr''''''o''''g''''''''''''r''''''''a''m'''">
              <a:rPr lang="en-US" sz="1000">
                <a:sym typeface="+mn-lt"/>
              </a:rPr>
              <a:pPr/>
              <a:t>Work Program</a:t>
            </a:fld>
            <a:endParaRPr lang="en-US" sz="1000" dirty="0">
              <a:sym typeface="+mn-lt"/>
            </a:endParaRPr>
          </a:p>
        </p:txBody>
      </p:sp>
      <p:cxnSp>
        <p:nvCxnSpPr>
          <p:cNvPr id="83" name="Straight Connector 82"/>
          <p:cNvCxnSpPr/>
          <p:nvPr/>
        </p:nvCxnSpPr>
        <p:spPr>
          <a:xfrm>
            <a:off x="1174750" y="3970338"/>
            <a:ext cx="7419975" cy="0"/>
          </a:xfrm>
          <a:prstGeom prst="line">
            <a:avLst/>
          </a:prstGeom>
          <a:ln w="19050" cap="sq"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sp>
        <p:nvSpPr>
          <p:cNvPr id="73" name="Rectangle 6"/>
          <p:cNvSpPr txBox="1">
            <a:spLocks/>
          </p:cNvSpPr>
          <p:nvPr/>
        </p:nvSpPr>
        <p:spPr bwMode="gray">
          <a:xfrm flipH="1">
            <a:off x="1096963" y="4903788"/>
            <a:ext cx="6738155" cy="553998"/>
          </a:xfrm>
          <a:prstGeom prst="rect">
            <a:avLst/>
          </a:prstGeom>
          <a:solidFill>
            <a:schemeClr val="bg1"/>
          </a:solidFill>
          <a:ln w="19050">
            <a:solidFill>
              <a:schemeClr val="accent3"/>
            </a:solidFill>
            <a:miter lim="800000"/>
            <a:headEnd/>
            <a:tailEnd/>
          </a:ln>
          <a:effectLst/>
        </p:spPr>
        <p:txBody>
          <a:bodyPr vert="horz" wrap="square" lIns="45720" tIns="45720" rIns="45720" bIns="4572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000" dirty="0" smtClean="0"/>
              <a:t>For some share of the $</a:t>
            </a:r>
            <a:r>
              <a:rPr lang="en-US" sz="1000" dirty="0"/>
              <a:t>9</a:t>
            </a:r>
            <a:r>
              <a:rPr lang="en-US" sz="1000" dirty="0" smtClean="0"/>
              <a:t>B</a:t>
            </a:r>
            <a:r>
              <a:rPr lang="en-US" sz="1000" dirty="0" smtClean="0">
                <a:solidFill>
                  <a:schemeClr val="tx2"/>
                </a:solidFill>
              </a:rPr>
              <a:t>, </a:t>
            </a:r>
            <a:r>
              <a:rPr lang="en-US" sz="1000" b="1" dirty="0" smtClean="0">
                <a:solidFill>
                  <a:schemeClr val="tx2"/>
                </a:solidFill>
              </a:rPr>
              <a:t>FDOT will still need to go through the federal environmental process </a:t>
            </a:r>
            <a:r>
              <a:rPr lang="en-US" sz="1000" dirty="0" smtClean="0"/>
              <a:t>because either:</a:t>
            </a:r>
          </a:p>
          <a:p>
            <a:r>
              <a:rPr lang="en-US" sz="1000" dirty="0" smtClean="0"/>
              <a:t>1) The project triggers a federal action under NEPA (e.g. needs a Coast Guard permit)</a:t>
            </a:r>
          </a:p>
          <a:p>
            <a:r>
              <a:rPr lang="en-US" sz="1000" dirty="0" smtClean="0"/>
              <a:t>2) The project touches land over which the federal government has jurisdiction (e.g. interchange with interstate)</a:t>
            </a:r>
          </a:p>
        </p:txBody>
      </p:sp>
      <p:sp>
        <p:nvSpPr>
          <p:cNvPr id="46" name="Rectangle 46"/>
          <p:cNvSpPr txBox="1">
            <a:spLocks/>
          </p:cNvSpPr>
          <p:nvPr/>
        </p:nvSpPr>
        <p:spPr>
          <a:xfrm>
            <a:off x="4911725" y="4041775"/>
            <a:ext cx="658018" cy="7694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000" dirty="0" smtClean="0">
                <a:sym typeface="Arial"/>
              </a:rPr>
              <a:t>Almost always has some federal funding</a:t>
            </a:r>
            <a:endParaRPr lang="en-US" sz="1000" dirty="0"/>
          </a:p>
        </p:txBody>
      </p:sp>
      <p:sp>
        <p:nvSpPr>
          <p:cNvPr id="50" name="Rectangle 50"/>
          <p:cNvSpPr txBox="1">
            <a:spLocks/>
          </p:cNvSpPr>
          <p:nvPr/>
        </p:nvSpPr>
        <p:spPr>
          <a:xfrm>
            <a:off x="6488113" y="4041775"/>
            <a:ext cx="658018" cy="7694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000" dirty="0" smtClean="0">
                <a:sym typeface="Arial"/>
              </a:rPr>
              <a:t>FDOT will continue to make the most of these funds</a:t>
            </a:r>
            <a:endParaRPr lang="en-US" sz="1000" dirty="0">
              <a:sym typeface="Arial"/>
            </a:endParaRPr>
          </a:p>
        </p:txBody>
      </p:sp>
      <p:sp>
        <p:nvSpPr>
          <p:cNvPr id="58" name="Rectangle 58"/>
          <p:cNvSpPr txBox="1"/>
          <p:nvPr/>
        </p:nvSpPr>
        <p:spPr>
          <a:xfrm>
            <a:off x="3479800" y="4041775"/>
            <a:ext cx="76835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000" dirty="0" smtClean="0">
                <a:sym typeface="+mn-lt"/>
              </a:rPr>
              <a:t>Always federalized</a:t>
            </a:r>
            <a:endParaRPr lang="en-US" sz="1000" dirty="0"/>
          </a:p>
        </p:txBody>
      </p:sp>
      <p:sp>
        <p:nvSpPr>
          <p:cNvPr id="62" name="Rectangle 62"/>
          <p:cNvSpPr txBox="1">
            <a:spLocks/>
          </p:cNvSpPr>
          <p:nvPr/>
        </p:nvSpPr>
        <p:spPr>
          <a:xfrm>
            <a:off x="4262438" y="4041775"/>
            <a:ext cx="647859"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000" dirty="0" smtClean="0">
                <a:sym typeface="+mn-lt"/>
              </a:rPr>
              <a:t>Almost always state funded</a:t>
            </a:r>
            <a:endParaRPr lang="en-US" sz="1000" dirty="0">
              <a:sym typeface="+mn-lt"/>
            </a:endParaRPr>
          </a:p>
        </p:txBody>
      </p:sp>
      <p:sp>
        <p:nvSpPr>
          <p:cNvPr id="71" name="Rectangle 58"/>
          <p:cNvSpPr txBox="1"/>
          <p:nvPr/>
        </p:nvSpPr>
        <p:spPr>
          <a:xfrm>
            <a:off x="317500" y="4041775"/>
            <a:ext cx="767839"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000" b="1" dirty="0" smtClean="0">
                <a:solidFill>
                  <a:schemeClr val="tx2"/>
                </a:solidFill>
                <a:sym typeface="+mn-lt"/>
              </a:rPr>
              <a:t>Explanation:</a:t>
            </a:r>
            <a:endParaRPr lang="en-US" sz="1000" b="1" dirty="0">
              <a:solidFill>
                <a:schemeClr val="tx2"/>
              </a:solidFill>
            </a:endParaRPr>
          </a:p>
        </p:txBody>
      </p:sp>
      <p:sp>
        <p:nvSpPr>
          <p:cNvPr id="43" name="Rectangle 50"/>
          <p:cNvSpPr txBox="1">
            <a:spLocks/>
          </p:cNvSpPr>
          <p:nvPr/>
        </p:nvSpPr>
        <p:spPr>
          <a:xfrm>
            <a:off x="7219950" y="4041775"/>
            <a:ext cx="658018" cy="7694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000" dirty="0" smtClean="0">
                <a:sym typeface="Arial"/>
              </a:rPr>
              <a:t>The choice whether to federalize is likely not impactful</a:t>
            </a:r>
            <a:endParaRPr lang="en-US" sz="1000" dirty="0">
              <a:sym typeface="Arial"/>
            </a:endParaRPr>
          </a:p>
        </p:txBody>
      </p:sp>
      <p:sp>
        <p:nvSpPr>
          <p:cNvPr id="47" name="Rectangle 46"/>
          <p:cNvSpPr>
            <a:spLocks/>
          </p:cNvSpPr>
          <p:nvPr/>
        </p:nvSpPr>
        <p:spPr>
          <a:xfrm>
            <a:off x="241300" y="1239838"/>
            <a:ext cx="8448718" cy="25588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err="1" smtClean="0">
              <a:solidFill>
                <a:schemeClr val="tx2"/>
              </a:solidFill>
            </a:endParaRPr>
          </a:p>
        </p:txBody>
      </p:sp>
      <p:sp>
        <p:nvSpPr>
          <p:cNvPr id="49" name="AutoShape 250"/>
          <p:cNvSpPr>
            <a:spLocks noChangeArrowheads="1"/>
          </p:cNvSpPr>
          <p:nvPr/>
        </p:nvSpPr>
        <p:spPr bwMode="auto">
          <a:xfrm>
            <a:off x="317500" y="1290638"/>
            <a:ext cx="6732806" cy="15388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000" b="1" dirty="0" smtClean="0">
                <a:solidFill>
                  <a:schemeClr val="tx2"/>
                </a:solidFill>
                <a:latin typeface="+mn-lt"/>
              </a:rPr>
              <a:t>2014-2018 </a:t>
            </a:r>
            <a:r>
              <a:rPr lang="en-US" sz="1000" b="1" dirty="0">
                <a:solidFill>
                  <a:schemeClr val="tx2"/>
                </a:solidFill>
                <a:latin typeface="+mn-lt"/>
              </a:rPr>
              <a:t>Work Program</a:t>
            </a:r>
          </a:p>
        </p:txBody>
      </p:sp>
      <p:sp>
        <p:nvSpPr>
          <p:cNvPr id="51" name="AutoShape 250"/>
          <p:cNvSpPr>
            <a:spLocks noChangeArrowheads="1"/>
          </p:cNvSpPr>
          <p:nvPr/>
        </p:nvSpPr>
        <p:spPr bwMode="auto">
          <a:xfrm>
            <a:off x="317500" y="1528763"/>
            <a:ext cx="6732806" cy="15388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000" dirty="0">
                <a:solidFill>
                  <a:schemeClr val="accent6"/>
                </a:solidFill>
                <a:latin typeface="+mn-lt"/>
              </a:rPr>
              <a:t>$B</a:t>
            </a:r>
          </a:p>
        </p:txBody>
      </p:sp>
    </p:spTree>
    <p:extLst>
      <p:ext uri="{BB962C8B-B14F-4D97-AF65-F5344CB8AC3E}">
        <p14:creationId xmlns:p14="http://schemas.microsoft.com/office/powerpoint/2010/main" val="66860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Object 94" hidden="1"/>
          <p:cNvGraphicFramePr>
            <a:graphicFrameLocks noChangeAspect="1"/>
          </p:cNvGraphicFramePr>
          <p:nvPr>
            <p:custDataLst>
              <p:tags r:id="rId2"/>
            </p:custDataLst>
            <p:extLst>
              <p:ext uri="{D42A27DB-BD31-4B8C-83A1-F6EECF244321}">
                <p14:modId xmlns:p14="http://schemas.microsoft.com/office/powerpoint/2010/main" val="2859037407"/>
              </p:ext>
            </p:extLst>
          </p:nvPr>
        </p:nvGraphicFramePr>
        <p:xfrm>
          <a:off x="1557" y="1557"/>
          <a:ext cx="1555" cy="1555"/>
        </p:xfrm>
        <a:graphic>
          <a:graphicData uri="http://schemas.openxmlformats.org/presentationml/2006/ole">
            <mc:AlternateContent xmlns:mc="http://schemas.openxmlformats.org/markup-compatibility/2006">
              <mc:Choice xmlns:v="urn:schemas-microsoft-com:vml" Requires="v">
                <p:oleObj spid="_x0000_s447492" name="think-cell Slide" r:id="rId13" imgW="360" imgH="360" progId="">
                  <p:embed/>
                </p:oleObj>
              </mc:Choice>
              <mc:Fallback>
                <p:oleObj name="think-cell Slide" r:id="rId13" imgW="360" imgH="360" progId="">
                  <p:embed/>
                  <p:pic>
                    <p:nvPicPr>
                      <p:cNvPr id="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7" y="1557"/>
                        <a:ext cx="1555" cy="15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 name="TextBox 92"/>
          <p:cNvSpPr txBox="1"/>
          <p:nvPr>
            <p:custDataLst>
              <p:tags r:id="rId3"/>
            </p:custDataLst>
          </p:nvPr>
        </p:nvSpPr>
        <p:spPr>
          <a:xfrm>
            <a:off x="4182005" y="434034"/>
            <a:ext cx="4579235" cy="1283676"/>
          </a:xfrm>
          <a:prstGeom prst="rect">
            <a:avLst/>
          </a:prstGeom>
          <a:solidFill>
            <a:schemeClr val="bg1"/>
          </a:solidFill>
          <a:ln>
            <a:solidFill>
              <a:schemeClr val="tx2"/>
            </a:solidFill>
          </a:ln>
        </p:spPr>
        <p:txBody>
          <a:bodyPr vert="horz" lIns="74676" tIns="74676" rIns="74676" bIns="74676" rtlCol="0" anchor="t" anchorCtr="0">
            <a:no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endParaRPr lang="en-US" dirty="0"/>
          </a:p>
        </p:txBody>
      </p:sp>
      <p:sp>
        <p:nvSpPr>
          <p:cNvPr id="42" name="Title 1"/>
          <p:cNvSpPr>
            <a:spLocks noGrp="1"/>
          </p:cNvSpPr>
          <p:nvPr>
            <p:ph type="title"/>
          </p:nvPr>
        </p:nvSpPr>
        <p:spPr>
          <a:xfrm>
            <a:off x="116686" y="74683"/>
            <a:ext cx="8446466" cy="286567"/>
          </a:xfrm>
          <a:prstGeom prst="rect">
            <a:avLst/>
          </a:prstGeom>
        </p:spPr>
        <p:txBody>
          <a:bodyPr/>
          <a:lstStyle/>
          <a:p>
            <a:pPr defTabSz="896112" fontAlgn="auto">
              <a:spcBef>
                <a:spcPts val="0"/>
              </a:spcBef>
              <a:spcAft>
                <a:spcPts val="0"/>
              </a:spcAft>
              <a:tabLst/>
              <a:defRPr/>
            </a:pPr>
            <a:r>
              <a:rPr lang="en-US" sz="1800" dirty="0" smtClean="0">
                <a:solidFill>
                  <a:sysClr val="windowText" lastClr="000000"/>
                </a:solidFill>
                <a:latin typeface="Arial" pitchFamily="34" charset="0"/>
                <a:cs typeface="Arial" pitchFamily="34" charset="0"/>
              </a:rPr>
              <a:t>Decision tree for when to use state funding only</a:t>
            </a:r>
            <a:endParaRPr lang="en-US" sz="1800" dirty="0">
              <a:solidFill>
                <a:sysClr val="windowText" lastClr="000000"/>
              </a:solidFill>
              <a:latin typeface="Arial" pitchFamily="34" charset="0"/>
              <a:cs typeface="Arial" pitchFamily="34" charset="0"/>
            </a:endParaRPr>
          </a:p>
        </p:txBody>
      </p:sp>
      <p:grpSp>
        <p:nvGrpSpPr>
          <p:cNvPr id="2" name="Group 42"/>
          <p:cNvGrpSpPr/>
          <p:nvPr/>
        </p:nvGrpSpPr>
        <p:grpSpPr>
          <a:xfrm>
            <a:off x="4402873" y="579690"/>
            <a:ext cx="4199818" cy="310938"/>
            <a:chOff x="4053132" y="294481"/>
            <a:chExt cx="4285377" cy="317253"/>
          </a:xfrm>
        </p:grpSpPr>
        <p:sp>
          <p:nvSpPr>
            <p:cNvPr id="44" name="Legend1"/>
            <p:cNvSpPr>
              <a:spLocks noChangeArrowheads="1"/>
            </p:cNvSpPr>
            <p:nvPr/>
          </p:nvSpPr>
          <p:spPr bwMode="auto">
            <a:xfrm>
              <a:off x="4307131" y="297706"/>
              <a:ext cx="4031378"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77443" fontAlgn="auto">
                <a:spcBef>
                  <a:spcPts val="0"/>
                </a:spcBef>
                <a:spcAft>
                  <a:spcPts val="0"/>
                </a:spcAft>
                <a:buClr>
                  <a:srgbClr val="1C2F44"/>
                </a:buClr>
                <a:defRPr/>
              </a:pPr>
              <a:r>
                <a:rPr lang="en-US" sz="1000" kern="0" dirty="0" smtClean="0">
                  <a:solidFill>
                    <a:sysClr val="windowText" lastClr="000000"/>
                  </a:solidFill>
                  <a:latin typeface="Arial"/>
                </a:rPr>
                <a:t>Federalize project: do </a:t>
              </a:r>
              <a:r>
                <a:rPr lang="en-US" sz="1000" kern="0" dirty="0" err="1" smtClean="0">
                  <a:solidFill>
                    <a:sysClr val="windowText" lastClr="000000"/>
                  </a:solidFill>
                  <a:latin typeface="Arial"/>
                </a:rPr>
                <a:t>NEPA</a:t>
              </a:r>
              <a:r>
                <a:rPr lang="en-US" sz="1000" kern="0" dirty="0" smtClean="0">
                  <a:solidFill>
                    <a:sysClr val="windowText" lastClr="000000"/>
                  </a:solidFill>
                  <a:latin typeface="Arial"/>
                </a:rPr>
                <a:t> in concert with </a:t>
              </a:r>
              <a:r>
                <a:rPr lang="en-US" sz="1000" kern="0" dirty="0" err="1" smtClean="0">
                  <a:solidFill>
                    <a:sysClr val="windowText" lastClr="000000"/>
                  </a:solidFill>
                  <a:latin typeface="Arial"/>
                </a:rPr>
                <a:t>USDOT</a:t>
              </a:r>
              <a:r>
                <a:rPr lang="en-US" sz="1000" kern="0" dirty="0" smtClean="0">
                  <a:solidFill>
                    <a:sysClr val="windowText" lastClr="000000"/>
                  </a:solidFill>
                  <a:latin typeface="Arial"/>
                </a:rPr>
                <a:t>/</a:t>
              </a:r>
              <a:r>
                <a:rPr lang="en-US" sz="1000" kern="0" dirty="0" err="1" smtClean="0">
                  <a:solidFill>
                    <a:sysClr val="windowText" lastClr="000000"/>
                  </a:solidFill>
                  <a:latin typeface="Arial"/>
                </a:rPr>
                <a:t>FHWA</a:t>
              </a:r>
              <a:r>
                <a:rPr lang="en-US" sz="1000" kern="0" dirty="0" smtClean="0">
                  <a:solidFill>
                    <a:sysClr val="windowText" lastClr="000000"/>
                  </a:solidFill>
                  <a:latin typeface="Arial"/>
                </a:rPr>
                <a:t> and spend federal money on ALL phases, including </a:t>
              </a:r>
              <a:r>
                <a:rPr lang="en-US" sz="1000" kern="0" dirty="0" err="1" smtClean="0">
                  <a:solidFill>
                    <a:sysClr val="windowText" lastClr="000000"/>
                  </a:solidFill>
                  <a:latin typeface="Arial"/>
                </a:rPr>
                <a:t>PD&amp;E</a:t>
              </a:r>
              <a:endParaRPr lang="en-US" sz="1000" kern="0" dirty="0">
                <a:solidFill>
                  <a:sysClr val="windowText" lastClr="000000"/>
                </a:solidFill>
                <a:latin typeface="Arial"/>
              </a:endParaRPr>
            </a:p>
          </p:txBody>
        </p:sp>
        <p:sp>
          <p:nvSpPr>
            <p:cNvPr id="45" name="LegendRectangle1"/>
            <p:cNvSpPr>
              <a:spLocks noChangeArrowheads="1"/>
            </p:cNvSpPr>
            <p:nvPr/>
          </p:nvSpPr>
          <p:spPr bwMode="auto">
            <a:xfrm>
              <a:off x="4053132" y="294481"/>
              <a:ext cx="165100" cy="160338"/>
            </a:xfrm>
            <a:prstGeom prst="rect">
              <a:avLst/>
            </a:prstGeom>
            <a:solidFill>
              <a:srgbClr val="ACC4DE"/>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defRPr/>
              </a:pPr>
              <a:endParaRPr lang="en-US" sz="1000" kern="0" dirty="0">
                <a:solidFill>
                  <a:sysClr val="windowText" lastClr="000000"/>
                </a:solidFill>
                <a:latin typeface="Arial"/>
              </a:endParaRPr>
            </a:p>
          </p:txBody>
        </p:sp>
      </p:grpSp>
      <p:grpSp>
        <p:nvGrpSpPr>
          <p:cNvPr id="3" name="Group 51"/>
          <p:cNvGrpSpPr/>
          <p:nvPr/>
        </p:nvGrpSpPr>
        <p:grpSpPr>
          <a:xfrm>
            <a:off x="4402872" y="1289483"/>
            <a:ext cx="3827981" cy="310938"/>
            <a:chOff x="4053132" y="1107282"/>
            <a:chExt cx="3905964" cy="317253"/>
          </a:xfrm>
        </p:grpSpPr>
        <p:sp>
          <p:nvSpPr>
            <p:cNvPr id="53" name="Legend4"/>
            <p:cNvSpPr>
              <a:spLocks noChangeArrowheads="1"/>
            </p:cNvSpPr>
            <p:nvPr/>
          </p:nvSpPr>
          <p:spPr bwMode="auto">
            <a:xfrm>
              <a:off x="4307132" y="1110507"/>
              <a:ext cx="365196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77443" fontAlgn="auto">
                <a:spcBef>
                  <a:spcPts val="0"/>
                </a:spcBef>
                <a:spcAft>
                  <a:spcPts val="0"/>
                </a:spcAft>
                <a:buClr>
                  <a:srgbClr val="1C2F44"/>
                </a:buClr>
                <a:defRPr/>
              </a:pPr>
              <a:r>
                <a:rPr lang="en-US" sz="1000" kern="0" dirty="0" smtClean="0">
                  <a:solidFill>
                    <a:sysClr val="windowText" lastClr="000000"/>
                  </a:solidFill>
                  <a:latin typeface="Arial"/>
                </a:rPr>
                <a:t>Candidate projects for </a:t>
              </a:r>
              <a:r>
                <a:rPr lang="en-US" sz="1000" kern="0" dirty="0" err="1" smtClean="0">
                  <a:solidFill>
                    <a:sysClr val="windowText" lastClr="000000"/>
                  </a:solidFill>
                  <a:latin typeface="Arial"/>
                </a:rPr>
                <a:t>SEIR</a:t>
              </a:r>
              <a:r>
                <a:rPr lang="en-US" sz="1000" kern="0" dirty="0" smtClean="0">
                  <a:solidFill>
                    <a:sysClr val="windowText" lastClr="000000"/>
                  </a:solidFill>
                  <a:latin typeface="Arial"/>
                </a:rPr>
                <a:t> and only spending state money through full life cycle</a:t>
              </a:r>
              <a:endParaRPr lang="en-US" sz="1000" kern="0" dirty="0">
                <a:solidFill>
                  <a:sysClr val="windowText" lastClr="000000"/>
                </a:solidFill>
                <a:latin typeface="Arial"/>
              </a:endParaRPr>
            </a:p>
          </p:txBody>
        </p:sp>
        <p:sp>
          <p:nvSpPr>
            <p:cNvPr id="54" name="LegendRectangle4"/>
            <p:cNvSpPr>
              <a:spLocks noChangeArrowheads="1"/>
            </p:cNvSpPr>
            <p:nvPr/>
          </p:nvSpPr>
          <p:spPr bwMode="auto">
            <a:xfrm>
              <a:off x="4053132" y="1107282"/>
              <a:ext cx="165100" cy="160338"/>
            </a:xfrm>
            <a:prstGeom prst="rect">
              <a:avLst/>
            </a:prstGeom>
            <a:solidFill>
              <a:srgbClr val="32557C"/>
            </a:solidFill>
            <a:ln w="9525">
              <a:noFill/>
              <a:miter lim="800000"/>
              <a:headEnd/>
              <a:tailEnd/>
            </a:ln>
            <a:effectLst/>
            <a:extLst/>
          </p:spPr>
          <p:txBody>
            <a:bodyPr wrap="none" anchor="ctr"/>
            <a:lstStyle/>
            <a:p>
              <a:pPr defTabSz="896112" fontAlgn="auto">
                <a:spcBef>
                  <a:spcPts val="0"/>
                </a:spcBef>
                <a:spcAft>
                  <a:spcPts val="0"/>
                </a:spcAft>
                <a:defRPr/>
              </a:pPr>
              <a:endParaRPr lang="en-US" sz="1000" kern="0" dirty="0">
                <a:solidFill>
                  <a:sysClr val="windowText" lastClr="000000"/>
                </a:solidFill>
                <a:latin typeface="Arial"/>
              </a:endParaRPr>
            </a:p>
          </p:txBody>
        </p:sp>
      </p:grpSp>
      <p:sp>
        <p:nvSpPr>
          <p:cNvPr id="55" name="Diamond 54"/>
          <p:cNvSpPr>
            <a:spLocks/>
          </p:cNvSpPr>
          <p:nvPr/>
        </p:nvSpPr>
        <p:spPr>
          <a:xfrm>
            <a:off x="0" y="2250840"/>
            <a:ext cx="1613709" cy="1613804"/>
          </a:xfrm>
          <a:prstGeom prst="diamond">
            <a:avLst/>
          </a:prstGeom>
          <a:solidFill>
            <a:srgbClr val="1C2F44">
              <a:lumMod val="10000"/>
              <a:lumOff val="90000"/>
            </a:srgbClr>
          </a:solidFill>
          <a:ln w="9525" cap="flat" cmpd="sng" algn="ctr">
            <a:noFill/>
            <a:prstDash val="solid"/>
          </a:ln>
          <a:effectLst/>
        </p:spPr>
        <p:txBody>
          <a:bodyPr lIns="89611" tIns="44806" rIns="89611" bIns="44806" rtlCol="0" anchor="ctr"/>
          <a:lstStyle/>
          <a:p>
            <a:pPr algn="ctr" defTabSz="896112" fontAlgn="auto">
              <a:spcBef>
                <a:spcPts val="0"/>
              </a:spcBef>
              <a:spcAft>
                <a:spcPts val="0"/>
              </a:spcAft>
              <a:defRPr/>
            </a:pPr>
            <a:endParaRPr lang="en-US" sz="1800" kern="0" dirty="0" err="1" smtClean="0">
              <a:solidFill>
                <a:srgbClr val="000000"/>
              </a:solidFill>
              <a:latin typeface="Arial"/>
              <a:ea typeface="ＭＳ Ｐゴシック"/>
            </a:endParaRPr>
          </a:p>
        </p:txBody>
      </p:sp>
      <p:sp>
        <p:nvSpPr>
          <p:cNvPr id="56" name="Rectangle 6"/>
          <p:cNvSpPr txBox="1"/>
          <p:nvPr/>
        </p:nvSpPr>
        <p:spPr>
          <a:xfrm>
            <a:off x="373394" y="2498848"/>
            <a:ext cx="865658" cy="11079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defTabSz="877443" fontAlgn="auto">
              <a:spcBef>
                <a:spcPts val="0"/>
              </a:spcBef>
              <a:spcAft>
                <a:spcPts val="0"/>
              </a:spcAft>
              <a:buClr>
                <a:srgbClr val="1C2F44"/>
              </a:buClr>
              <a:defRPr/>
            </a:pPr>
            <a:r>
              <a:rPr lang="en-US" sz="1200" kern="0" dirty="0" smtClean="0">
                <a:solidFill>
                  <a:sysClr val="windowText" lastClr="000000"/>
                </a:solidFill>
                <a:latin typeface="Arial"/>
              </a:rPr>
              <a:t>To determine what type of money to spend on the project</a:t>
            </a:r>
            <a:endParaRPr lang="en-US" sz="1200" kern="0" dirty="0">
              <a:solidFill>
                <a:sysClr val="windowText" lastClr="000000"/>
              </a:solidFill>
              <a:latin typeface="Arial"/>
            </a:endParaRPr>
          </a:p>
        </p:txBody>
      </p:sp>
      <p:sp>
        <p:nvSpPr>
          <p:cNvPr id="57" name="TextBox 9"/>
          <p:cNvSpPr txBox="1">
            <a:spLocks/>
          </p:cNvSpPr>
          <p:nvPr>
            <p:custDataLst>
              <p:tags r:id="rId4"/>
            </p:custDataLst>
          </p:nvPr>
        </p:nvSpPr>
        <p:spPr>
          <a:xfrm>
            <a:off x="1796875" y="1035352"/>
            <a:ext cx="1874842" cy="1055773"/>
          </a:xfrm>
          <a:prstGeom prst="rect">
            <a:avLst/>
          </a:prstGeom>
          <a:solidFill>
            <a:srgbClr val="ACC4DE"/>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676" tIns="74676" rIns="74676" bIns="74676"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buClr>
                <a:srgbClr val="1C2F44"/>
              </a:buClr>
              <a:defRPr/>
            </a:pPr>
            <a:r>
              <a:rPr lang="en-US" sz="1200" kern="0" dirty="0" smtClean="0">
                <a:solidFill>
                  <a:sysClr val="windowText" lastClr="000000"/>
                </a:solidFill>
                <a:latin typeface="Arial"/>
              </a:rPr>
              <a:t>No choice but to spend federal money (e.g., off-state highway system)</a:t>
            </a:r>
            <a:endParaRPr lang="en-US" sz="1200" kern="0" dirty="0">
              <a:solidFill>
                <a:sysClr val="windowText" lastClr="000000"/>
              </a:solidFill>
              <a:latin typeface="Arial"/>
            </a:endParaRPr>
          </a:p>
        </p:txBody>
      </p:sp>
      <p:sp>
        <p:nvSpPr>
          <p:cNvPr id="58" name="TextBox 9"/>
          <p:cNvSpPr txBox="1">
            <a:spLocks/>
          </p:cNvSpPr>
          <p:nvPr>
            <p:custDataLst>
              <p:tags r:id="rId5"/>
            </p:custDataLst>
          </p:nvPr>
        </p:nvSpPr>
        <p:spPr>
          <a:xfrm>
            <a:off x="1796875" y="2519830"/>
            <a:ext cx="1874842" cy="1074140"/>
          </a:xfrm>
          <a:prstGeom prst="rect">
            <a:avLst/>
          </a:prstGeom>
          <a:solidFill>
            <a:srgbClr val="ACC4DE"/>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676" tIns="74676" rIns="74676" bIns="74676"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buClr>
                <a:srgbClr val="1C2F44"/>
              </a:buClr>
              <a:defRPr/>
            </a:pPr>
            <a:r>
              <a:rPr lang="en-US" sz="1200" kern="0" dirty="0" smtClean="0">
                <a:solidFill>
                  <a:sysClr val="windowText" lastClr="000000"/>
                </a:solidFill>
                <a:latin typeface="Arial"/>
              </a:rPr>
              <a:t>There is a dedicated and specific federal funding source (e.g., federal bridge program) that can’t be used elsewhere</a:t>
            </a:r>
            <a:endParaRPr lang="en-US" sz="1200" kern="0" dirty="0">
              <a:solidFill>
                <a:sysClr val="windowText" lastClr="000000"/>
              </a:solidFill>
              <a:latin typeface="Arial"/>
            </a:endParaRPr>
          </a:p>
        </p:txBody>
      </p:sp>
      <p:sp>
        <p:nvSpPr>
          <p:cNvPr id="59" name="TextBox 9"/>
          <p:cNvSpPr txBox="1">
            <a:spLocks/>
          </p:cNvSpPr>
          <p:nvPr>
            <p:custDataLst>
              <p:tags r:id="rId6"/>
            </p:custDataLst>
          </p:nvPr>
        </p:nvSpPr>
        <p:spPr>
          <a:xfrm>
            <a:off x="1796875" y="4172041"/>
            <a:ext cx="1874842" cy="1055773"/>
          </a:xfrm>
          <a:prstGeom prst="rect">
            <a:avLst/>
          </a:prstGeom>
          <a:solidFill>
            <a:srgbClr val="1C2F44">
              <a:lumMod val="10000"/>
              <a:lumOff val="90000"/>
            </a:srgbClr>
          </a:solidFill>
          <a:ln w="9525">
            <a:noFill/>
            <a:miter lim="800000"/>
            <a:headEnd/>
            <a:tailEnd/>
          </a:ln>
          <a:effectLst/>
        </p:spPr>
        <p:txBody>
          <a:bodyPr vert="horz" wrap="square" lIns="74676" tIns="74676" rIns="74676" bIns="74676"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buClr>
                <a:srgbClr val="1C2F44"/>
              </a:buClr>
              <a:defRPr/>
            </a:pPr>
            <a:r>
              <a:rPr lang="en-US" sz="1200" kern="0" dirty="0" smtClean="0">
                <a:solidFill>
                  <a:sysClr val="windowText" lastClr="000000"/>
                </a:solidFill>
                <a:latin typeface="Arial"/>
              </a:rPr>
              <a:t>FDOT can choose the funding source</a:t>
            </a:r>
            <a:endParaRPr lang="en-US" sz="1200" kern="0" dirty="0">
              <a:solidFill>
                <a:sysClr val="windowText" lastClr="000000"/>
              </a:solidFill>
              <a:latin typeface="Arial"/>
            </a:endParaRPr>
          </a:p>
        </p:txBody>
      </p:sp>
      <p:sp>
        <p:nvSpPr>
          <p:cNvPr id="60" name="Diamond 59"/>
          <p:cNvSpPr/>
          <p:nvPr/>
        </p:nvSpPr>
        <p:spPr>
          <a:xfrm>
            <a:off x="3854883" y="3958202"/>
            <a:ext cx="1455638" cy="1455724"/>
          </a:xfrm>
          <a:prstGeom prst="diamond">
            <a:avLst/>
          </a:prstGeom>
          <a:solidFill>
            <a:srgbClr val="1C2F44">
              <a:lumMod val="10000"/>
              <a:lumOff val="90000"/>
            </a:srgbClr>
          </a:solidFill>
          <a:ln w="9525" cap="flat" cmpd="sng" algn="ctr">
            <a:noFill/>
            <a:prstDash val="solid"/>
          </a:ln>
          <a:effectLst/>
        </p:spPr>
        <p:txBody>
          <a:bodyPr lIns="89611" tIns="44806" rIns="89611" bIns="44806" rtlCol="0" anchor="ctr"/>
          <a:lstStyle/>
          <a:p>
            <a:pPr algn="ctr" defTabSz="896112" fontAlgn="auto">
              <a:spcBef>
                <a:spcPts val="0"/>
              </a:spcBef>
              <a:spcAft>
                <a:spcPts val="0"/>
              </a:spcAft>
              <a:defRPr/>
            </a:pPr>
            <a:endParaRPr lang="en-US" sz="1800" kern="0" dirty="0" err="1" smtClean="0">
              <a:solidFill>
                <a:srgbClr val="000000"/>
              </a:solidFill>
              <a:latin typeface="Arial"/>
              <a:ea typeface="ＭＳ Ｐゴシック"/>
            </a:endParaRPr>
          </a:p>
        </p:txBody>
      </p:sp>
      <p:sp>
        <p:nvSpPr>
          <p:cNvPr id="61" name="Rectangle 6"/>
          <p:cNvSpPr txBox="1"/>
          <p:nvPr/>
        </p:nvSpPr>
        <p:spPr>
          <a:xfrm>
            <a:off x="4164939" y="4388226"/>
            <a:ext cx="835527" cy="593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defTabSz="877443" fontAlgn="auto">
              <a:spcBef>
                <a:spcPts val="0"/>
              </a:spcBef>
              <a:spcAft>
                <a:spcPts val="0"/>
              </a:spcAft>
              <a:buClr>
                <a:srgbClr val="1C2F44"/>
              </a:buClr>
              <a:defRPr/>
            </a:pPr>
            <a:r>
              <a:rPr lang="en-US" sz="1200" kern="0" dirty="0" smtClean="0">
                <a:solidFill>
                  <a:sysClr val="windowText" lastClr="000000"/>
                </a:solidFill>
                <a:latin typeface="Arial"/>
              </a:rPr>
              <a:t>What type of </a:t>
            </a:r>
            <a:r>
              <a:rPr lang="en-US" sz="1200" kern="0" dirty="0" err="1" smtClean="0">
                <a:solidFill>
                  <a:sysClr val="windowText" lastClr="000000"/>
                </a:solidFill>
                <a:latin typeface="Arial"/>
              </a:rPr>
              <a:t>PD&amp;E</a:t>
            </a:r>
            <a:r>
              <a:rPr lang="en-US" sz="1200" kern="0" dirty="0" smtClean="0">
                <a:solidFill>
                  <a:sysClr val="windowText" lastClr="000000"/>
                </a:solidFill>
                <a:latin typeface="Arial"/>
              </a:rPr>
              <a:t> doc to do?</a:t>
            </a:r>
            <a:endParaRPr lang="en-US" sz="1200" kern="0" dirty="0">
              <a:solidFill>
                <a:sysClr val="windowText" lastClr="000000"/>
              </a:solidFill>
              <a:latin typeface="Arial"/>
            </a:endParaRPr>
          </a:p>
        </p:txBody>
      </p:sp>
      <p:sp>
        <p:nvSpPr>
          <p:cNvPr id="62" name="TextBox 9"/>
          <p:cNvSpPr txBox="1">
            <a:spLocks/>
          </p:cNvSpPr>
          <p:nvPr>
            <p:custDataLst>
              <p:tags r:id="rId7"/>
            </p:custDataLst>
          </p:nvPr>
        </p:nvSpPr>
        <p:spPr>
          <a:xfrm>
            <a:off x="5801317" y="2122616"/>
            <a:ext cx="1325469" cy="889474"/>
          </a:xfrm>
          <a:prstGeom prst="rect">
            <a:avLst/>
          </a:prstGeom>
          <a:solidFill>
            <a:srgbClr val="ACC4DE"/>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676" tIns="74676" rIns="74676" bIns="74676"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buClr>
                <a:srgbClr val="1C2F44"/>
              </a:buClr>
              <a:defRPr/>
            </a:pPr>
            <a:r>
              <a:rPr lang="en-US" sz="1200" kern="0" dirty="0" smtClean="0">
                <a:solidFill>
                  <a:sysClr val="windowText" lastClr="000000"/>
                </a:solidFill>
                <a:latin typeface="Arial"/>
              </a:rPr>
              <a:t>Federal action by </a:t>
            </a:r>
            <a:r>
              <a:rPr lang="en-US" sz="1200" kern="0" dirty="0" err="1" smtClean="0">
                <a:solidFill>
                  <a:sysClr val="windowText" lastClr="000000"/>
                </a:solidFill>
                <a:latin typeface="Arial"/>
              </a:rPr>
              <a:t>USDOT</a:t>
            </a:r>
            <a:r>
              <a:rPr lang="en-US" sz="1200" kern="0" dirty="0" smtClean="0">
                <a:solidFill>
                  <a:sysClr val="windowText" lastClr="000000"/>
                </a:solidFill>
                <a:latin typeface="Arial"/>
              </a:rPr>
              <a:t> requires </a:t>
            </a:r>
            <a:r>
              <a:rPr lang="en-US" sz="1200" kern="0" dirty="0" err="1" smtClean="0">
                <a:solidFill>
                  <a:sysClr val="windowText" lastClr="000000"/>
                </a:solidFill>
                <a:latin typeface="Arial"/>
              </a:rPr>
              <a:t>NEPA</a:t>
            </a:r>
            <a:r>
              <a:rPr lang="en-US" sz="1200" kern="0" dirty="0" smtClean="0">
                <a:solidFill>
                  <a:sysClr val="windowText" lastClr="000000"/>
                </a:solidFill>
                <a:latin typeface="Arial"/>
              </a:rPr>
              <a:t>, e.g. </a:t>
            </a:r>
            <a:r>
              <a:rPr lang="en-US" sz="1200" kern="0" dirty="0" err="1" smtClean="0">
                <a:solidFill>
                  <a:sysClr val="windowText" lastClr="000000"/>
                </a:solidFill>
                <a:latin typeface="Arial"/>
              </a:rPr>
              <a:t>interstate</a:t>
            </a:r>
            <a:endParaRPr lang="en-US" sz="1200" kern="0" dirty="0" smtClean="0">
              <a:solidFill>
                <a:sysClr val="windowText" lastClr="000000"/>
              </a:solidFill>
              <a:latin typeface="Arial"/>
            </a:endParaRPr>
          </a:p>
        </p:txBody>
      </p:sp>
      <p:sp>
        <p:nvSpPr>
          <p:cNvPr id="63" name="TextBox 9"/>
          <p:cNvSpPr txBox="1">
            <a:spLocks/>
          </p:cNvSpPr>
          <p:nvPr>
            <p:custDataLst>
              <p:tags r:id="rId8"/>
            </p:custDataLst>
          </p:nvPr>
        </p:nvSpPr>
        <p:spPr>
          <a:xfrm>
            <a:off x="5801317" y="3265633"/>
            <a:ext cx="1325469" cy="1055773"/>
          </a:xfrm>
          <a:prstGeom prst="rect">
            <a:avLst/>
          </a:prstGeom>
          <a:solidFill>
            <a:schemeClr val="bg1">
              <a:lumMod val="85000"/>
            </a:schemeClr>
          </a:solidFill>
          <a:ln w="19050">
            <a:solidFill>
              <a:srgbClr val="808080"/>
            </a:solidFill>
            <a:prstDash val="dash"/>
            <a:miter lim="800000"/>
            <a:headEnd/>
            <a:tailEnd/>
          </a:ln>
          <a:effectLst/>
          <a:extLst/>
        </p:spPr>
        <p:txBody>
          <a:bodyPr vert="horz" wrap="square" lIns="74676" tIns="74676" rIns="74676" bIns="74676"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buClr>
                <a:srgbClr val="1C2F44"/>
              </a:buClr>
              <a:defRPr/>
            </a:pPr>
            <a:r>
              <a:rPr lang="en-US" sz="1200" kern="0" dirty="0" smtClean="0">
                <a:solidFill>
                  <a:sysClr val="windowText" lastClr="000000"/>
                </a:solidFill>
                <a:latin typeface="Arial"/>
              </a:rPr>
              <a:t>Federal action by another agency requires NEPA</a:t>
            </a:r>
            <a:r>
              <a:rPr lang="en-US" sz="1200" kern="0" baseline="30000" dirty="0" smtClean="0">
                <a:solidFill>
                  <a:sysClr val="windowText" lastClr="000000"/>
                </a:solidFill>
                <a:latin typeface="Arial"/>
              </a:rPr>
              <a:t>2</a:t>
            </a:r>
            <a:endParaRPr lang="en-US" sz="1200" kern="0" dirty="0">
              <a:solidFill>
                <a:sysClr val="windowText" lastClr="000000"/>
              </a:solidFill>
              <a:latin typeface="Arial"/>
            </a:endParaRPr>
          </a:p>
        </p:txBody>
      </p:sp>
      <p:sp>
        <p:nvSpPr>
          <p:cNvPr id="64" name="TextBox 9"/>
          <p:cNvSpPr txBox="1">
            <a:spLocks/>
          </p:cNvSpPr>
          <p:nvPr>
            <p:custDataLst>
              <p:tags r:id="rId9"/>
            </p:custDataLst>
          </p:nvPr>
        </p:nvSpPr>
        <p:spPr>
          <a:xfrm>
            <a:off x="5801317" y="4620139"/>
            <a:ext cx="1325469" cy="1055773"/>
          </a:xfrm>
          <a:prstGeom prst="rect">
            <a:avLst/>
          </a:prstGeom>
          <a:solidFill>
            <a:srgbClr val="32557C"/>
          </a:solidFill>
          <a:ln w="9525">
            <a:noFill/>
            <a:miter lim="800000"/>
            <a:headEnd/>
            <a:tailEnd/>
          </a:ln>
          <a:effectLst/>
        </p:spPr>
        <p:txBody>
          <a:bodyPr vert="horz" wrap="square" lIns="74676" tIns="74676" rIns="74676" bIns="74676" numCol="1" anchor="ctr" anchorCtr="0" compatLnSpc="1">
            <a:prstTxWarp prst="textNoShape">
              <a:avLst/>
            </a:prstTxWarp>
            <a:noAutofit/>
          </a:bodyPr>
          <a:lstStyle>
            <a:defPPr>
              <a:defRPr lang="en-US"/>
            </a:defPPr>
            <a:lvl1pPr marR="0" lvl="0" indent="0" defTabSz="895350" fontAlgn="auto">
              <a:lnSpc>
                <a:spcPct val="100000"/>
              </a:lnSpc>
              <a:spcBef>
                <a:spcPts val="0"/>
              </a:spcBef>
              <a:spcAft>
                <a:spcPts val="0"/>
              </a:spcAft>
              <a:buClr>
                <a:srgbClr val="1C2F44"/>
              </a:buClr>
              <a:buSzTx/>
              <a:buFontTx/>
              <a:buNone/>
              <a:tabLst/>
              <a:defRPr kumimoji="0" sz="1200" b="0" i="0" u="none" strike="noStrike" kern="0" cap="none" spc="0" normalizeH="0" baseline="0">
                <a:ln>
                  <a:noFill/>
                </a:ln>
                <a:solidFill>
                  <a:srgbClr val="FFFFFF"/>
                </a:solidFill>
                <a:effectLst/>
                <a:uLnTx/>
                <a:uFillTx/>
                <a:latin typeface="Arial"/>
              </a:defRPr>
            </a:lvl1pPr>
            <a:lvl2pPr marL="193675" lvl="1" indent="-192088" defTabSz="895350">
              <a:buClr>
                <a:schemeClr val="tx2"/>
              </a:buClr>
              <a:buSzPct val="125000"/>
              <a:buFont typeface="Arial" charset="0"/>
              <a:buChar char="▪"/>
              <a:defRPr baseline="0"/>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r>
              <a:rPr lang="en-US" dirty="0"/>
              <a:t>All other</a:t>
            </a:r>
          </a:p>
        </p:txBody>
      </p:sp>
      <p:sp>
        <p:nvSpPr>
          <p:cNvPr id="65" name="TextBox 9"/>
          <p:cNvSpPr txBox="1">
            <a:spLocks/>
          </p:cNvSpPr>
          <p:nvPr>
            <p:custDataLst>
              <p:tags r:id="rId10"/>
            </p:custDataLst>
          </p:nvPr>
        </p:nvSpPr>
        <p:spPr>
          <a:xfrm>
            <a:off x="7485466" y="3104148"/>
            <a:ext cx="1153109" cy="2662990"/>
          </a:xfrm>
          <a:prstGeom prst="rect">
            <a:avLst/>
          </a:prstGeom>
          <a:solidFill>
            <a:schemeClr val="bg1"/>
          </a:solidFill>
          <a:ln>
            <a:solidFill>
              <a:schemeClr val="tx2"/>
            </a:solidFill>
          </a:ln>
        </p:spPr>
        <p:txBody>
          <a:bodyPr vert="horz" lIns="74676" tIns="74676" rIns="74676" bIns="74676" rtlCol="0" anchor="t" anchorCtr="0">
            <a:noAutofit/>
          </a:bodyPr>
          <a:lstStyle>
            <a:defPPr>
              <a:defRPr lang="en-US"/>
            </a:defPPr>
            <a:lvl1pPr lvl="0" indent="0">
              <a:spcBef>
                <a:spcPct val="20000"/>
              </a:spcBef>
              <a:buFont typeface="Arial" pitchFamily="34" charset="0"/>
              <a:buNone/>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dirty="0" smtClean="0"/>
              <a:t>If federal money remains once we reach this bucket, put federal money first on projects </a:t>
            </a:r>
            <a:r>
              <a:rPr lang="en-US" sz="1200" dirty="0"/>
              <a:t>with bigger spend </a:t>
            </a:r>
            <a:r>
              <a:rPr lang="en-US" sz="1200" dirty="0" smtClean="0"/>
              <a:t>but lower </a:t>
            </a:r>
            <a:r>
              <a:rPr lang="en-US" sz="1200" dirty="0"/>
              <a:t>benefit, beginning with lowest Class of Action</a:t>
            </a:r>
          </a:p>
        </p:txBody>
      </p:sp>
      <p:cxnSp>
        <p:nvCxnSpPr>
          <p:cNvPr id="67" name="Elbow Connector 66"/>
          <p:cNvCxnSpPr>
            <a:stCxn id="55" idx="3"/>
            <a:endCxn id="57" idx="1"/>
          </p:cNvCxnSpPr>
          <p:nvPr/>
        </p:nvCxnSpPr>
        <p:spPr>
          <a:xfrm flipV="1">
            <a:off x="1613708" y="1563239"/>
            <a:ext cx="183167" cy="1494503"/>
          </a:xfrm>
          <a:prstGeom prst="bentConnector3">
            <a:avLst/>
          </a:prstGeom>
          <a:noFill/>
          <a:ln w="12700" cap="flat" cmpd="sng" algn="ctr">
            <a:solidFill>
              <a:srgbClr val="808080"/>
            </a:solidFill>
            <a:prstDash val="solid"/>
            <a:headEnd type="none" w="med" len="med"/>
            <a:tailEnd type="triangle" w="med" len="med"/>
          </a:ln>
          <a:effectLst/>
        </p:spPr>
      </p:cxnSp>
      <p:cxnSp>
        <p:nvCxnSpPr>
          <p:cNvPr id="68" name="Elbow Connector 25614"/>
          <p:cNvCxnSpPr>
            <a:stCxn id="55" idx="3"/>
            <a:endCxn id="58" idx="1"/>
          </p:cNvCxnSpPr>
          <p:nvPr/>
        </p:nvCxnSpPr>
        <p:spPr>
          <a:xfrm flipV="1">
            <a:off x="1613709" y="3056900"/>
            <a:ext cx="183166" cy="842"/>
          </a:xfrm>
          <a:prstGeom prst="straightConnector1">
            <a:avLst/>
          </a:prstGeom>
          <a:noFill/>
          <a:ln w="12700" cap="flat" cmpd="sng" algn="ctr">
            <a:solidFill>
              <a:srgbClr val="808080"/>
            </a:solidFill>
            <a:prstDash val="solid"/>
            <a:headEnd type="none" w="med" len="med"/>
            <a:tailEnd type="triangle" w="med" len="med"/>
          </a:ln>
          <a:effectLst/>
        </p:spPr>
      </p:cxnSp>
      <p:cxnSp>
        <p:nvCxnSpPr>
          <p:cNvPr id="69" name="Elbow Connector 68"/>
          <p:cNvCxnSpPr>
            <a:stCxn id="55" idx="3"/>
            <a:endCxn id="59" idx="1"/>
          </p:cNvCxnSpPr>
          <p:nvPr/>
        </p:nvCxnSpPr>
        <p:spPr>
          <a:xfrm>
            <a:off x="1613708" y="3057743"/>
            <a:ext cx="183167" cy="1642185"/>
          </a:xfrm>
          <a:prstGeom prst="bentConnector3">
            <a:avLst/>
          </a:prstGeom>
          <a:noFill/>
          <a:ln w="12700" cap="flat" cmpd="sng" algn="ctr">
            <a:solidFill>
              <a:srgbClr val="808080"/>
            </a:solidFill>
            <a:prstDash val="solid"/>
            <a:headEnd type="none" w="med" len="med"/>
            <a:tailEnd type="triangle" w="med" len="med"/>
          </a:ln>
          <a:effectLst/>
        </p:spPr>
      </p:cxnSp>
      <p:cxnSp>
        <p:nvCxnSpPr>
          <p:cNvPr id="70" name="Elbow Connector 62"/>
          <p:cNvCxnSpPr>
            <a:stCxn id="59" idx="3"/>
            <a:endCxn id="60" idx="1"/>
          </p:cNvCxnSpPr>
          <p:nvPr/>
        </p:nvCxnSpPr>
        <p:spPr>
          <a:xfrm flipV="1">
            <a:off x="3671717" y="4686064"/>
            <a:ext cx="183167" cy="13863"/>
          </a:xfrm>
          <a:prstGeom prst="straightConnector1">
            <a:avLst/>
          </a:prstGeom>
          <a:noFill/>
          <a:ln w="12700" cap="flat" cmpd="sng" algn="ctr">
            <a:solidFill>
              <a:srgbClr val="808080"/>
            </a:solidFill>
            <a:prstDash val="solid"/>
            <a:headEnd type="none" w="med" len="med"/>
            <a:tailEnd type="triangle" w="med" len="med"/>
          </a:ln>
          <a:effectLst/>
        </p:spPr>
      </p:cxnSp>
      <p:cxnSp>
        <p:nvCxnSpPr>
          <p:cNvPr id="71" name="Elbow Connector 70"/>
          <p:cNvCxnSpPr>
            <a:stCxn id="60" idx="3"/>
            <a:endCxn id="62" idx="1"/>
          </p:cNvCxnSpPr>
          <p:nvPr/>
        </p:nvCxnSpPr>
        <p:spPr>
          <a:xfrm flipV="1">
            <a:off x="5310521" y="2567353"/>
            <a:ext cx="490796" cy="2118711"/>
          </a:xfrm>
          <a:prstGeom prst="bentConnector3">
            <a:avLst>
              <a:gd name="adj1" fmla="val 50000"/>
            </a:avLst>
          </a:prstGeom>
          <a:noFill/>
          <a:ln w="12700" cap="flat" cmpd="sng" algn="ctr">
            <a:solidFill>
              <a:srgbClr val="808080"/>
            </a:solidFill>
            <a:prstDash val="solid"/>
            <a:headEnd type="none" w="med" len="med"/>
            <a:tailEnd type="triangle" w="med" len="med"/>
          </a:ln>
          <a:effectLst/>
        </p:spPr>
      </p:cxnSp>
      <p:cxnSp>
        <p:nvCxnSpPr>
          <p:cNvPr id="72" name="Elbow Connector 71"/>
          <p:cNvCxnSpPr>
            <a:stCxn id="60" idx="3"/>
            <a:endCxn id="63" idx="1"/>
          </p:cNvCxnSpPr>
          <p:nvPr/>
        </p:nvCxnSpPr>
        <p:spPr>
          <a:xfrm flipV="1">
            <a:off x="5310521" y="3793520"/>
            <a:ext cx="490796" cy="892544"/>
          </a:xfrm>
          <a:prstGeom prst="bentConnector3">
            <a:avLst>
              <a:gd name="adj1" fmla="val 50000"/>
            </a:avLst>
          </a:prstGeom>
          <a:noFill/>
          <a:ln w="12700" cap="flat" cmpd="sng" algn="ctr">
            <a:solidFill>
              <a:srgbClr val="808080"/>
            </a:solidFill>
            <a:prstDash val="solid"/>
            <a:headEnd type="none" w="med" len="med"/>
            <a:tailEnd type="triangle" w="med" len="med"/>
          </a:ln>
          <a:effectLst/>
        </p:spPr>
      </p:cxnSp>
      <p:cxnSp>
        <p:nvCxnSpPr>
          <p:cNvPr id="73" name="Elbow Connector 72"/>
          <p:cNvCxnSpPr>
            <a:stCxn id="60" idx="3"/>
            <a:endCxn id="64" idx="1"/>
          </p:cNvCxnSpPr>
          <p:nvPr/>
        </p:nvCxnSpPr>
        <p:spPr>
          <a:xfrm>
            <a:off x="5310521" y="4686064"/>
            <a:ext cx="490796" cy="461962"/>
          </a:xfrm>
          <a:prstGeom prst="bentConnector3">
            <a:avLst>
              <a:gd name="adj1" fmla="val 50000"/>
            </a:avLst>
          </a:prstGeom>
          <a:noFill/>
          <a:ln w="12700" cap="flat" cmpd="sng" algn="ctr">
            <a:solidFill>
              <a:srgbClr val="808080"/>
            </a:solidFill>
            <a:prstDash val="solid"/>
            <a:headEnd type="none" w="med" len="med"/>
            <a:tailEnd type="triangle" w="med" len="med"/>
          </a:ln>
          <a:effectLst/>
        </p:spPr>
      </p:cxnSp>
      <p:grpSp>
        <p:nvGrpSpPr>
          <p:cNvPr id="4" name="Group 89"/>
          <p:cNvGrpSpPr/>
          <p:nvPr/>
        </p:nvGrpSpPr>
        <p:grpSpPr>
          <a:xfrm>
            <a:off x="4402872" y="962679"/>
            <a:ext cx="4089355" cy="157146"/>
            <a:chOff x="4696843" y="1138535"/>
            <a:chExt cx="4172663" cy="160338"/>
          </a:xfrm>
        </p:grpSpPr>
        <p:sp>
          <p:nvSpPr>
            <p:cNvPr id="47" name="Legend2"/>
            <p:cNvSpPr>
              <a:spLocks noChangeArrowheads="1"/>
            </p:cNvSpPr>
            <p:nvPr/>
          </p:nvSpPr>
          <p:spPr bwMode="auto">
            <a:xfrm>
              <a:off x="4950842" y="1138535"/>
              <a:ext cx="3918664"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77443" fontAlgn="auto">
                <a:spcBef>
                  <a:spcPts val="0"/>
                </a:spcBef>
                <a:spcAft>
                  <a:spcPts val="0"/>
                </a:spcAft>
                <a:buClr>
                  <a:srgbClr val="1C2F44"/>
                </a:buClr>
                <a:defRPr/>
              </a:pPr>
              <a:r>
                <a:rPr lang="en-US" sz="1000" kern="0" dirty="0" smtClean="0">
                  <a:solidFill>
                    <a:sysClr val="windowText" lastClr="000000"/>
                  </a:solidFill>
                  <a:latin typeface="Arial"/>
                </a:rPr>
                <a:t>Do </a:t>
              </a:r>
              <a:r>
                <a:rPr lang="en-US" sz="1000" kern="0" dirty="0" err="1" smtClean="0">
                  <a:solidFill>
                    <a:sysClr val="windowText" lastClr="000000"/>
                  </a:solidFill>
                  <a:latin typeface="Arial"/>
                </a:rPr>
                <a:t>NEPA</a:t>
              </a:r>
              <a:r>
                <a:rPr lang="en-US" sz="1000" kern="0" dirty="0" smtClean="0">
                  <a:solidFill>
                    <a:sysClr val="windowText" lastClr="000000"/>
                  </a:solidFill>
                  <a:latin typeface="Arial"/>
                </a:rPr>
                <a:t> document for </a:t>
              </a:r>
              <a:r>
                <a:rPr lang="en-US" sz="1000" kern="0" dirty="0" err="1" smtClean="0">
                  <a:solidFill>
                    <a:sysClr val="windowText" lastClr="000000"/>
                  </a:solidFill>
                  <a:latin typeface="Arial"/>
                </a:rPr>
                <a:t>PD&amp;E</a:t>
              </a:r>
              <a:r>
                <a:rPr lang="en-US" sz="1000" kern="0" dirty="0">
                  <a:solidFill>
                    <a:sysClr val="windowText" lastClr="000000"/>
                  </a:solidFill>
                  <a:latin typeface="Arial"/>
                </a:rPr>
                <a:t> </a:t>
              </a:r>
              <a:r>
                <a:rPr lang="en-US" sz="1000" kern="0" dirty="0" smtClean="0">
                  <a:solidFill>
                    <a:sysClr val="windowText" lastClr="000000"/>
                  </a:solidFill>
                  <a:latin typeface="Arial"/>
                </a:rPr>
                <a:t>with only state money</a:t>
              </a:r>
              <a:r>
                <a:rPr lang="en-US" sz="1000" kern="0" baseline="30000" dirty="0" smtClean="0">
                  <a:solidFill>
                    <a:sysClr val="windowText" lastClr="000000"/>
                  </a:solidFill>
                  <a:latin typeface="Arial"/>
                </a:rPr>
                <a:t>1</a:t>
              </a:r>
              <a:r>
                <a:rPr lang="en-US" sz="1000" kern="0" dirty="0" smtClean="0">
                  <a:solidFill>
                    <a:sysClr val="windowText" lastClr="000000"/>
                  </a:solidFill>
                  <a:latin typeface="Arial"/>
                </a:rPr>
                <a:t> </a:t>
              </a:r>
              <a:endParaRPr lang="en-US" sz="1000" kern="0" dirty="0">
                <a:solidFill>
                  <a:sysClr val="windowText" lastClr="000000"/>
                </a:solidFill>
                <a:latin typeface="Arial"/>
              </a:endParaRPr>
            </a:p>
          </p:txBody>
        </p:sp>
        <p:sp>
          <p:nvSpPr>
            <p:cNvPr id="84" name="LegendRectangle1"/>
            <p:cNvSpPr>
              <a:spLocks noChangeArrowheads="1"/>
            </p:cNvSpPr>
            <p:nvPr/>
          </p:nvSpPr>
          <p:spPr bwMode="auto">
            <a:xfrm>
              <a:off x="4696843" y="1138535"/>
              <a:ext cx="165100" cy="160338"/>
            </a:xfrm>
            <a:prstGeom prst="rect">
              <a:avLst/>
            </a:prstGeom>
            <a:solidFill>
              <a:schemeClr val="bg1">
                <a:lumMod val="85000"/>
              </a:schemeClr>
            </a:solidFill>
            <a:ln w="28575">
              <a:solidFill>
                <a:schemeClr val="bg1">
                  <a:lumMod val="50000"/>
                </a:schemeClr>
              </a:solidFill>
              <a:prstDash val="sys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defRPr/>
              </a:pPr>
              <a:endParaRPr lang="en-US" sz="1000" kern="0" dirty="0">
                <a:solidFill>
                  <a:sysClr val="windowText" lastClr="000000"/>
                </a:solidFill>
                <a:latin typeface="Arial"/>
              </a:endParaRPr>
            </a:p>
          </p:txBody>
        </p:sp>
      </p:grpSp>
      <p:sp>
        <p:nvSpPr>
          <p:cNvPr id="89" name="McK 4. Footnote"/>
          <p:cNvSpPr txBox="1">
            <a:spLocks noChangeArrowheads="1"/>
          </p:cNvSpPr>
          <p:nvPr>
            <p:custDataLst>
              <p:tags r:id="rId11"/>
            </p:custDataLst>
          </p:nvPr>
        </p:nvSpPr>
        <p:spPr bwMode="auto">
          <a:xfrm>
            <a:off x="116687" y="5745142"/>
            <a:ext cx="852954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US" sz="1000" dirty="0" smtClean="0">
                <a:latin typeface="Calibri"/>
              </a:rPr>
              <a:t>1 Do </a:t>
            </a:r>
            <a:r>
              <a:rPr lang="en-US" sz="1000" dirty="0" err="1" smtClean="0">
                <a:latin typeface="Calibri"/>
              </a:rPr>
              <a:t>NEPA</a:t>
            </a:r>
            <a:r>
              <a:rPr lang="en-US" sz="1000" dirty="0" smtClean="0">
                <a:latin typeface="Calibri"/>
              </a:rPr>
              <a:t> document with state money only, thus later phases of project are not automatically federalized, yet  flexibility is maintained for using federal money in subsequent phases</a:t>
            </a:r>
          </a:p>
          <a:p>
            <a:r>
              <a:rPr lang="en-US" sz="1000" dirty="0" smtClean="0">
                <a:latin typeface="Calibri"/>
              </a:rPr>
              <a:t>2 </a:t>
            </a:r>
            <a:r>
              <a:rPr lang="en-US" sz="1000" dirty="0">
                <a:latin typeface="Calibri"/>
              </a:rPr>
              <a:t>Applies in the case of needing a federal permit. The lead agency for issuing the permit should be the lead agency for </a:t>
            </a:r>
            <a:r>
              <a:rPr lang="en-US" sz="1000" dirty="0" err="1">
                <a:latin typeface="Calibri"/>
              </a:rPr>
              <a:t>NEPA</a:t>
            </a:r>
            <a:r>
              <a:rPr lang="en-US" sz="1000" dirty="0">
                <a:latin typeface="Calibri"/>
              </a:rPr>
              <a:t> approvals. Since no federal dollars are used on </a:t>
            </a:r>
            <a:r>
              <a:rPr lang="en-US" sz="1000" dirty="0" err="1">
                <a:latin typeface="Calibri"/>
              </a:rPr>
              <a:t>PD&amp;E</a:t>
            </a:r>
            <a:r>
              <a:rPr lang="en-US" sz="1000" dirty="0">
                <a:latin typeface="Calibri"/>
              </a:rPr>
              <a:t>, no </a:t>
            </a:r>
            <a:r>
              <a:rPr lang="en-US" sz="1000" dirty="0" err="1">
                <a:latin typeface="Calibri"/>
              </a:rPr>
              <a:t>USDOT</a:t>
            </a:r>
            <a:r>
              <a:rPr lang="en-US" sz="1000" dirty="0">
                <a:latin typeface="Calibri"/>
              </a:rPr>
              <a:t> federal action is triggered. Therefore </a:t>
            </a:r>
            <a:r>
              <a:rPr lang="en-US" sz="1000" dirty="0" err="1">
                <a:latin typeface="Calibri"/>
              </a:rPr>
              <a:t>USDOT</a:t>
            </a:r>
            <a:r>
              <a:rPr lang="en-US" sz="1000" dirty="0">
                <a:latin typeface="Calibri"/>
              </a:rPr>
              <a:t>/</a:t>
            </a:r>
            <a:r>
              <a:rPr lang="en-US" sz="1000" dirty="0" err="1">
                <a:latin typeface="Calibri"/>
              </a:rPr>
              <a:t>FHWA</a:t>
            </a:r>
            <a:r>
              <a:rPr lang="en-US" sz="1000" dirty="0">
                <a:latin typeface="Calibri"/>
              </a:rPr>
              <a:t> </a:t>
            </a:r>
            <a:r>
              <a:rPr lang="en-US" sz="1000" dirty="0" smtClean="0">
                <a:latin typeface="Calibri"/>
              </a:rPr>
              <a:t>is not required to be </a:t>
            </a:r>
            <a:r>
              <a:rPr lang="en-US" sz="1000" dirty="0">
                <a:latin typeface="Calibri"/>
              </a:rPr>
              <a:t>involved in </a:t>
            </a:r>
            <a:r>
              <a:rPr lang="en-US" sz="1000" dirty="0" err="1">
                <a:latin typeface="Calibri"/>
              </a:rPr>
              <a:t>NEPA</a:t>
            </a:r>
            <a:r>
              <a:rPr lang="en-US" sz="1000" dirty="0">
                <a:latin typeface="Calibri"/>
              </a:rPr>
              <a:t> document review or approval</a:t>
            </a:r>
            <a:r>
              <a:rPr lang="en-US" sz="1000" dirty="0" smtClean="0">
                <a:latin typeface="Calibri"/>
              </a:rPr>
              <a:t>.</a:t>
            </a:r>
            <a:endParaRPr lang="en-US" sz="1000" dirty="0">
              <a:latin typeface="Calibri"/>
            </a:endParaRPr>
          </a:p>
        </p:txBody>
      </p:sp>
      <p:cxnSp>
        <p:nvCxnSpPr>
          <p:cNvPr id="96" name="Elbow Connector 95"/>
          <p:cNvCxnSpPr>
            <a:stCxn id="64" idx="3"/>
            <a:endCxn id="65" idx="1"/>
          </p:cNvCxnSpPr>
          <p:nvPr/>
        </p:nvCxnSpPr>
        <p:spPr>
          <a:xfrm flipV="1">
            <a:off x="7126786" y="4435643"/>
            <a:ext cx="358680" cy="712383"/>
          </a:xfrm>
          <a:prstGeom prst="bentConnector3">
            <a:avLst>
              <a:gd name="adj1" fmla="val 50000"/>
            </a:avLst>
          </a:prstGeom>
          <a:noFill/>
          <a:ln w="12700" cap="flat" cmpd="sng" algn="ctr">
            <a:solidFill>
              <a:srgbClr val="808080"/>
            </a:solidFill>
            <a:prstDash val="solid"/>
            <a:headEnd type="none" w="med" len="med"/>
            <a:tailEnd type="triangle" w="med" len="med"/>
          </a:ln>
          <a:effectLst/>
        </p:spPr>
      </p:cxnSp>
    </p:spTree>
    <p:extLst>
      <p:ext uri="{BB962C8B-B14F-4D97-AF65-F5344CB8AC3E}">
        <p14:creationId xmlns:p14="http://schemas.microsoft.com/office/powerpoint/2010/main" val="2948748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079205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9548" name="think-cell Slide" r:id="rId43" imgW="360" imgH="360" progId="">
                  <p:embed/>
                </p:oleObj>
              </mc:Choice>
              <mc:Fallback>
                <p:oleObj name="think-cell Slide" r:id="rId43" imgW="360" imgH="360" progId="">
                  <p:embed/>
                  <p:pic>
                    <p:nvPicPr>
                      <p:cNvPr id="0" name="Picture 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dirty="0" smtClean="0">
              <a:solidFill>
                <a:schemeClr val="tx1"/>
              </a:solidFill>
              <a:latin typeface="Arial"/>
              <a:ea typeface="ＭＳ Ｐゴシック"/>
              <a:sym typeface="Arial"/>
            </a:endParaRPr>
          </a:p>
        </p:txBody>
      </p:sp>
      <p:sp>
        <p:nvSpPr>
          <p:cNvPr id="74" name="Rectangle 73"/>
          <p:cNvSpPr>
            <a:spLocks/>
          </p:cNvSpPr>
          <p:nvPr/>
        </p:nvSpPr>
        <p:spPr>
          <a:xfrm>
            <a:off x="168355" y="1122363"/>
            <a:ext cx="8697883" cy="4716405"/>
          </a:xfrm>
          <a:prstGeom prst="rect">
            <a:avLst/>
          </a:prstGeom>
          <a:solidFill>
            <a:schemeClr val="bg1"/>
          </a:solidFill>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solidFill>
                <a:schemeClr val="tx1"/>
              </a:solidFill>
            </a:endParaRPr>
          </a:p>
        </p:txBody>
      </p:sp>
      <p:sp>
        <p:nvSpPr>
          <p:cNvPr id="2" name="Title 1"/>
          <p:cNvSpPr>
            <a:spLocks noGrp="1"/>
          </p:cNvSpPr>
          <p:nvPr>
            <p:ph type="title"/>
          </p:nvPr>
        </p:nvSpPr>
        <p:spPr>
          <a:xfrm>
            <a:off x="119063" y="230188"/>
            <a:ext cx="8618537"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1588"/>
            <a:r>
              <a:rPr lang="en-US" dirty="0"/>
              <a:t>Federalized projects sampled lasted </a:t>
            </a:r>
            <a:r>
              <a:rPr lang="en-US" dirty="0" smtClean="0"/>
              <a:t>1.8x-3.5x </a:t>
            </a:r>
            <a:r>
              <a:rPr lang="en-US" dirty="0"/>
              <a:t>longer in pre-construction than State projects</a:t>
            </a:r>
          </a:p>
        </p:txBody>
      </p:sp>
      <p:graphicFrame>
        <p:nvGraphicFramePr>
          <p:cNvPr id="17" name="Object 16"/>
          <p:cNvGraphicFramePr>
            <a:graphicFrameLocks/>
          </p:cNvGraphicFramePr>
          <p:nvPr>
            <p:custDataLst>
              <p:tags r:id="rId4"/>
            </p:custDataLst>
            <p:extLst>
              <p:ext uri="{D42A27DB-BD31-4B8C-83A1-F6EECF244321}">
                <p14:modId xmlns:p14="http://schemas.microsoft.com/office/powerpoint/2010/main" val="1133535189"/>
              </p:ext>
            </p:extLst>
          </p:nvPr>
        </p:nvGraphicFramePr>
        <p:xfrm>
          <a:off x="647700" y="1790700"/>
          <a:ext cx="1971743" cy="3400425"/>
        </p:xfrm>
        <a:graphic>
          <a:graphicData uri="http://schemas.openxmlformats.org/presentationml/2006/ole">
            <mc:AlternateContent xmlns:mc="http://schemas.openxmlformats.org/markup-compatibility/2006">
              <mc:Choice xmlns:v="urn:schemas-microsoft-com:vml" Requires="v">
                <p:oleObj spid="_x0000_s449549" name="Chart" r:id="rId45" imgW="1971700" imgH="3400380" progId="MSGraph.Chart.8">
                  <p:embed followColorScheme="full"/>
                </p:oleObj>
              </mc:Choice>
              <mc:Fallback>
                <p:oleObj name="Chart" r:id="rId45" imgW="1971700" imgH="3400380" progId="MSGraph.Chart.8">
                  <p:embed followColorScheme="full"/>
                  <p:pic>
                    <p:nvPicPr>
                      <p:cNvPr id="0" name="Picture 3"/>
                      <p:cNvPicPr>
                        <a:picLocks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47700" y="1790700"/>
                        <a:ext cx="1971743" cy="340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9" name="Straight Connector 48"/>
          <p:cNvCxnSpPr/>
          <p:nvPr>
            <p:custDataLst>
              <p:tags r:id="rId5"/>
            </p:custDataLst>
          </p:nvPr>
        </p:nvCxnSpPr>
        <p:spPr bwMode="gray">
          <a:xfrm flipV="1">
            <a:off x="1185863" y="4073525"/>
            <a:ext cx="0" cy="407988"/>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6"/>
            </p:custDataLst>
          </p:nvPr>
        </p:nvCxnSpPr>
        <p:spPr bwMode="gray">
          <a:xfrm>
            <a:off x="750888" y="4649788"/>
            <a:ext cx="77788" cy="150813"/>
          </a:xfrm>
          <a:prstGeom prst="line">
            <a:avLst/>
          </a:prstGeom>
          <a:ln w="317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7"/>
            </p:custDataLst>
          </p:nvPr>
        </p:nvCxnSpPr>
        <p:spPr bwMode="gray">
          <a:xfrm flipH="1">
            <a:off x="1128713" y="4076700"/>
            <a:ext cx="623888"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113" name="Text Placeholder 9"/>
          <p:cNvSpPr>
            <a:spLocks noGrp="1"/>
          </p:cNvSpPr>
          <p:nvPr>
            <p:custDataLst>
              <p:tags r:id="rId8"/>
            </p:custDataLst>
          </p:nvPr>
        </p:nvSpPr>
        <p:spPr bwMode="gray">
          <a:xfrm>
            <a:off x="1273175" y="4694238"/>
            <a:ext cx="142875" cy="212725"/>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6A80B88A-DF43-43AF-B5D7-8D17E2114B91}" type="datetime'''''''''''''''0'''''''''''''''">
              <a:rPr lang="en-US" sz="1400">
                <a:sym typeface="+mn-lt"/>
              </a:rPr>
              <a:pPr algn="ctr"/>
              <a:t>0</a:t>
            </a:fld>
            <a:endParaRPr lang="en-US" sz="1400" dirty="0">
              <a:sym typeface="+mn-lt"/>
            </a:endParaRPr>
          </a:p>
        </p:txBody>
      </p:sp>
      <p:sp>
        <p:nvSpPr>
          <p:cNvPr id="24" name="Text Placeholder 18"/>
          <p:cNvSpPr>
            <a:spLocks noGrp="1"/>
          </p:cNvSpPr>
          <p:nvPr>
            <p:custDataLst>
              <p:tags r:id="rId9"/>
            </p:custDataLst>
          </p:nvPr>
        </p:nvSpPr>
        <p:spPr bwMode="gray">
          <a:xfrm>
            <a:off x="1065213" y="4481513"/>
            <a:ext cx="241300"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7D5BF815-F88E-44E5-8D2F-DF7D36BBDDC3}" type="datetime'1''''''''''''''''''''''''''''''''0'''''''''''''''''''">
              <a:rPr lang="en-US" sz="1400">
                <a:sym typeface="+mn-lt"/>
              </a:rPr>
              <a:pPr algn="ctr"/>
              <a:t>10</a:t>
            </a:fld>
            <a:endParaRPr lang="en-US" sz="1400" dirty="0">
              <a:sym typeface="+mn-lt"/>
            </a:endParaRPr>
          </a:p>
        </p:txBody>
      </p:sp>
      <p:sp>
        <p:nvSpPr>
          <p:cNvPr id="45" name="Text Placeholder 35"/>
          <p:cNvSpPr>
            <a:spLocks noGrp="1"/>
          </p:cNvSpPr>
          <p:nvPr>
            <p:custDataLst>
              <p:tags r:id="rId10"/>
            </p:custDataLst>
          </p:nvPr>
        </p:nvSpPr>
        <p:spPr bwMode="auto">
          <a:xfrm>
            <a:off x="498475" y="4141788"/>
            <a:ext cx="582613" cy="273050"/>
          </a:xfrm>
          <a:prstGeom prst="ellipse">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r>
              <a:rPr lang="en-US" sz="1400" b="1" dirty="0" smtClean="0">
                <a:sym typeface="+mn-lt"/>
              </a:rPr>
              <a:t>3.5x</a:t>
            </a:r>
            <a:r>
              <a:rPr lang="en-US" sz="1400" b="1" baseline="30000" dirty="0" smtClean="0">
                <a:sym typeface="+mn-lt"/>
              </a:rPr>
              <a:t>1</a:t>
            </a:r>
            <a:endParaRPr lang="en-US" sz="1400" b="1" baseline="30000" dirty="0">
              <a:sym typeface="+mn-lt"/>
            </a:endParaRPr>
          </a:p>
        </p:txBody>
      </p:sp>
      <p:sp>
        <p:nvSpPr>
          <p:cNvPr id="42" name="Text Placeholder 34"/>
          <p:cNvSpPr>
            <a:spLocks noGrp="1"/>
          </p:cNvSpPr>
          <p:nvPr>
            <p:custDataLst>
              <p:tags r:id="rId11"/>
            </p:custDataLst>
          </p:nvPr>
        </p:nvSpPr>
        <p:spPr bwMode="auto">
          <a:xfrm>
            <a:off x="239713" y="4806950"/>
            <a:ext cx="366713"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38DAC6FD-E2BD-4FC8-BC99-1F67F50FC5C3}" type="datetime'''''''''''''D''E''''''''''''''S'''''''''''''">
              <a:rPr lang="en-US" sz="1400">
                <a:sym typeface="+mn-lt"/>
              </a:rPr>
              <a:pPr/>
              <a:t>DES</a:t>
            </a:fld>
            <a:endParaRPr lang="en-US" sz="1400" dirty="0">
              <a:sym typeface="+mn-lt"/>
            </a:endParaRPr>
          </a:p>
        </p:txBody>
      </p:sp>
      <p:sp>
        <p:nvSpPr>
          <p:cNvPr id="41" name="Text Placeholder 33"/>
          <p:cNvSpPr>
            <a:spLocks noGrp="1"/>
          </p:cNvSpPr>
          <p:nvPr>
            <p:custDataLst>
              <p:tags r:id="rId12"/>
            </p:custDataLst>
          </p:nvPr>
        </p:nvSpPr>
        <p:spPr bwMode="auto">
          <a:xfrm>
            <a:off x="239713" y="4543425"/>
            <a:ext cx="485775"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19340CA9-1B56-4DFB-A91F-D71742F3C72F}" type="datetime'''''''''''''''''''P''''D''''''''''''''''''''''''''''&amp;''''E'">
              <a:rPr lang="en-US" sz="1400">
                <a:sym typeface="+mn-lt"/>
              </a:rPr>
              <a:pPr/>
              <a:t>PD&amp;E</a:t>
            </a:fld>
            <a:endParaRPr lang="en-US" sz="1400" dirty="0">
              <a:sym typeface="+mn-lt"/>
            </a:endParaRPr>
          </a:p>
        </p:txBody>
      </p:sp>
      <p:sp>
        <p:nvSpPr>
          <p:cNvPr id="27" name="Text Placeholder 21"/>
          <p:cNvSpPr>
            <a:spLocks noGrp="1"/>
          </p:cNvSpPr>
          <p:nvPr>
            <p:custDataLst>
              <p:tags r:id="rId13"/>
            </p:custDataLst>
          </p:nvPr>
        </p:nvSpPr>
        <p:spPr bwMode="auto">
          <a:xfrm>
            <a:off x="1598613" y="5257800"/>
            <a:ext cx="938213"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EE45B837-FC7F-4D89-889E-50FCF9C4B06B}" type="datetime'F''e''''d''er''al''''''''''''''''''iz''e''''''''''''d'''''''''">
              <a:rPr lang="en-US" sz="1400">
                <a:sym typeface="+mn-lt"/>
              </a:rPr>
              <a:pPr/>
              <a:t>Federalized</a:t>
            </a:fld>
            <a:endParaRPr lang="en-US" sz="1400" dirty="0">
              <a:sym typeface="+mn-lt"/>
            </a:endParaRPr>
          </a:p>
        </p:txBody>
      </p:sp>
      <p:sp>
        <p:nvSpPr>
          <p:cNvPr id="38" name="Text Placeholder 30"/>
          <p:cNvSpPr>
            <a:spLocks noGrp="1"/>
          </p:cNvSpPr>
          <p:nvPr>
            <p:custDataLst>
              <p:tags r:id="rId14"/>
            </p:custDataLst>
          </p:nvPr>
        </p:nvSpPr>
        <p:spPr bwMode="gray">
          <a:xfrm>
            <a:off x="1946275" y="2647950"/>
            <a:ext cx="241300"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1071D41-92A5-45E6-BC18-26EC7711F21B}" type="datetime'''''''''''''''''''''''''''''''''''7''5'''''">
              <a:rPr lang="en-US" sz="1400">
                <a:sym typeface="+mn-lt"/>
              </a:rPr>
              <a:pPr algn="ctr"/>
              <a:t>75</a:t>
            </a:fld>
            <a:endParaRPr lang="en-US" sz="1400" dirty="0">
              <a:sym typeface="+mn-lt"/>
            </a:endParaRPr>
          </a:p>
        </p:txBody>
      </p:sp>
      <p:sp>
        <p:nvSpPr>
          <p:cNvPr id="18" name="Text Placeholder 12"/>
          <p:cNvSpPr>
            <a:spLocks noGrp="1"/>
          </p:cNvSpPr>
          <p:nvPr>
            <p:custDataLst>
              <p:tags r:id="rId15"/>
            </p:custDataLst>
          </p:nvPr>
        </p:nvSpPr>
        <p:spPr bwMode="auto">
          <a:xfrm>
            <a:off x="838200" y="5257800"/>
            <a:ext cx="695325"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4938012D-D3A9-4DCB-ADDE-7A390FE202B6}" type="datetime'''''''Tu''''''''''r''''''n''p''''''i''k''''''''''''e'">
              <a:rPr lang="en-US" sz="1400">
                <a:sym typeface="+mn-lt"/>
              </a:rPr>
              <a:pPr/>
              <a:t>Turnpike</a:t>
            </a:fld>
            <a:endParaRPr lang="en-US" sz="1400" dirty="0">
              <a:sym typeface="+mn-lt"/>
            </a:endParaRPr>
          </a:p>
        </p:txBody>
      </p:sp>
      <p:graphicFrame>
        <p:nvGraphicFramePr>
          <p:cNvPr id="51" name="Object 50"/>
          <p:cNvGraphicFramePr>
            <a:graphicFrameLocks/>
          </p:cNvGraphicFramePr>
          <p:nvPr>
            <p:custDataLst>
              <p:tags r:id="rId16"/>
            </p:custDataLst>
            <p:extLst>
              <p:ext uri="{D42A27DB-BD31-4B8C-83A1-F6EECF244321}">
                <p14:modId xmlns:p14="http://schemas.microsoft.com/office/powerpoint/2010/main" val="3445956691"/>
              </p:ext>
            </p:extLst>
          </p:nvPr>
        </p:nvGraphicFramePr>
        <p:xfrm>
          <a:off x="2552700" y="1790700"/>
          <a:ext cx="2000385" cy="3400425"/>
        </p:xfrm>
        <a:graphic>
          <a:graphicData uri="http://schemas.openxmlformats.org/presentationml/2006/ole">
            <mc:AlternateContent xmlns:mc="http://schemas.openxmlformats.org/markup-compatibility/2006">
              <mc:Choice xmlns:v="urn:schemas-microsoft-com:vml" Requires="v">
                <p:oleObj spid="_x0000_s449550" name="Chart" r:id="rId47" imgW="2000334" imgH="3400380" progId="MSGraph.Chart.8">
                  <p:embed followColorScheme="full"/>
                </p:oleObj>
              </mc:Choice>
              <mc:Fallback>
                <p:oleObj name="Chart" r:id="rId47" imgW="2000334" imgH="3400380" progId="MSGraph.Chart.8">
                  <p:embed followColorScheme="full"/>
                  <p:pic>
                    <p:nvPicPr>
                      <p:cNvPr id="0" name="Picture 4"/>
                      <p:cNvPicPr>
                        <a:picLocks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552700" y="1790700"/>
                        <a:ext cx="2000385" cy="340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2" name="Straight Connector 51"/>
          <p:cNvCxnSpPr/>
          <p:nvPr>
            <p:custDataLst>
              <p:tags r:id="rId17"/>
            </p:custDataLst>
          </p:nvPr>
        </p:nvCxnSpPr>
        <p:spPr bwMode="gray">
          <a:xfrm flipV="1">
            <a:off x="3119438" y="2463800"/>
            <a:ext cx="0" cy="1289050"/>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18"/>
            </p:custDataLst>
          </p:nvPr>
        </p:nvCxnSpPr>
        <p:spPr bwMode="gray">
          <a:xfrm flipH="1">
            <a:off x="3062288" y="2466975"/>
            <a:ext cx="623888"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60" name="Text Placeholder 18"/>
          <p:cNvSpPr>
            <a:spLocks noGrp="1"/>
          </p:cNvSpPr>
          <p:nvPr>
            <p:custDataLst>
              <p:tags r:id="rId19"/>
            </p:custDataLst>
          </p:nvPr>
        </p:nvSpPr>
        <p:spPr bwMode="gray">
          <a:xfrm>
            <a:off x="2998788" y="3752850"/>
            <a:ext cx="241300"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5F62ED90-24DD-4037-863B-DFA12FAF7D12}" type="datetime'''''''''''3''''''''''''''''''''''''''''''''''''''''''''''8'">
              <a:rPr lang="en-US" sz="1400">
                <a:sym typeface="+mn-lt"/>
              </a:rPr>
              <a:pPr algn="ctr"/>
              <a:t>38</a:t>
            </a:fld>
            <a:endParaRPr lang="en-US" sz="1400" dirty="0">
              <a:sym typeface="+mn-lt"/>
            </a:endParaRPr>
          </a:p>
        </p:txBody>
      </p:sp>
      <p:sp>
        <p:nvSpPr>
          <p:cNvPr id="56" name="Text Placeholder 35"/>
          <p:cNvSpPr>
            <a:spLocks noGrp="1"/>
          </p:cNvSpPr>
          <p:nvPr>
            <p:custDataLst>
              <p:tags r:id="rId20"/>
            </p:custDataLst>
          </p:nvPr>
        </p:nvSpPr>
        <p:spPr bwMode="auto">
          <a:xfrm>
            <a:off x="2876550" y="3030538"/>
            <a:ext cx="485775" cy="273050"/>
          </a:xfrm>
          <a:prstGeom prst="ellipse">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r>
              <a:rPr lang="en-US" sz="1400" b="1" dirty="0" smtClean="0">
                <a:sym typeface="+mn-lt"/>
              </a:rPr>
              <a:t>2.4x</a:t>
            </a:r>
            <a:endParaRPr lang="en-US" sz="1400" b="1" dirty="0">
              <a:sym typeface="+mn-lt"/>
            </a:endParaRPr>
          </a:p>
        </p:txBody>
      </p:sp>
      <p:sp>
        <p:nvSpPr>
          <p:cNvPr id="57" name="Text Placeholder 21"/>
          <p:cNvSpPr>
            <a:spLocks noGrp="1"/>
          </p:cNvSpPr>
          <p:nvPr>
            <p:custDataLst>
              <p:tags r:id="rId21"/>
            </p:custDataLst>
          </p:nvPr>
        </p:nvSpPr>
        <p:spPr bwMode="auto">
          <a:xfrm>
            <a:off x="3532188" y="5257800"/>
            <a:ext cx="938213"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19439666-47F4-428D-9F83-861D1606037A}" type="datetime'''''''Fe''d''''''e''ral''''''''''''''''ize''d'">
              <a:rPr lang="en-US" sz="1400">
                <a:sym typeface="+mn-lt"/>
              </a:rPr>
              <a:pPr/>
              <a:t>Federalized</a:t>
            </a:fld>
            <a:endParaRPr lang="en-US" sz="1400" dirty="0">
              <a:sym typeface="+mn-lt"/>
            </a:endParaRPr>
          </a:p>
        </p:txBody>
      </p:sp>
      <p:sp>
        <p:nvSpPr>
          <p:cNvPr id="62" name="Text Placeholder 30"/>
          <p:cNvSpPr>
            <a:spLocks noGrp="1"/>
          </p:cNvSpPr>
          <p:nvPr>
            <p:custDataLst>
              <p:tags r:id="rId22"/>
            </p:custDataLst>
          </p:nvPr>
        </p:nvSpPr>
        <p:spPr bwMode="gray">
          <a:xfrm>
            <a:off x="3879850" y="2228850"/>
            <a:ext cx="241300"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898DA783-9525-4B7D-B2C7-D437EB53D08B}" type="datetime'''''''8''''''''''''''''''''''9'''''''''">
              <a:rPr lang="en-US" sz="1400">
                <a:sym typeface="+mn-lt"/>
              </a:rPr>
              <a:pPr algn="ctr"/>
              <a:t>89</a:t>
            </a:fld>
            <a:endParaRPr lang="en-US" sz="1400" dirty="0">
              <a:sym typeface="+mn-lt"/>
            </a:endParaRPr>
          </a:p>
        </p:txBody>
      </p:sp>
      <p:sp>
        <p:nvSpPr>
          <p:cNvPr id="65" name="Text Placeholder 12"/>
          <p:cNvSpPr>
            <a:spLocks noGrp="1"/>
          </p:cNvSpPr>
          <p:nvPr>
            <p:custDataLst>
              <p:tags r:id="rId23"/>
            </p:custDataLst>
          </p:nvPr>
        </p:nvSpPr>
        <p:spPr bwMode="auto">
          <a:xfrm>
            <a:off x="2771775" y="5257800"/>
            <a:ext cx="695325"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096B98DA-87DD-48A3-A6D0-27C02C52626B}" type="datetime'''T''u''''r''''''''''n''p''''''''''''''''''''ik''''''''''e'''">
              <a:rPr lang="en-US" sz="1400">
                <a:sym typeface="+mn-lt"/>
              </a:rPr>
              <a:pPr/>
              <a:t>Turnpike</a:t>
            </a:fld>
            <a:endParaRPr lang="en-US" sz="1400" dirty="0">
              <a:sym typeface="+mn-lt"/>
            </a:endParaRPr>
          </a:p>
        </p:txBody>
      </p:sp>
      <p:graphicFrame>
        <p:nvGraphicFramePr>
          <p:cNvPr id="66" name="Object 65"/>
          <p:cNvGraphicFramePr>
            <a:graphicFrameLocks/>
          </p:cNvGraphicFramePr>
          <p:nvPr>
            <p:custDataLst>
              <p:tags r:id="rId24"/>
            </p:custDataLst>
            <p:extLst>
              <p:ext uri="{D42A27DB-BD31-4B8C-83A1-F6EECF244321}">
                <p14:modId xmlns:p14="http://schemas.microsoft.com/office/powerpoint/2010/main" val="1585897641"/>
              </p:ext>
            </p:extLst>
          </p:nvPr>
        </p:nvGraphicFramePr>
        <p:xfrm>
          <a:off x="4495800" y="1790700"/>
          <a:ext cx="1981200" cy="3400425"/>
        </p:xfrm>
        <a:graphic>
          <a:graphicData uri="http://schemas.openxmlformats.org/presentationml/2006/ole">
            <mc:AlternateContent xmlns:mc="http://schemas.openxmlformats.org/markup-compatibility/2006">
              <mc:Choice xmlns:v="urn:schemas-microsoft-com:vml" Requires="v">
                <p:oleObj spid="_x0000_s449551" name="Chart" r:id="rId49" imgW="1981155" imgH="3400380" progId="MSGraph.Chart.8">
                  <p:embed followColorScheme="full"/>
                </p:oleObj>
              </mc:Choice>
              <mc:Fallback>
                <p:oleObj name="Chart" r:id="rId49" imgW="1981155" imgH="3400380" progId="MSGraph.Chart.8">
                  <p:embed followColorScheme="full"/>
                  <p:pic>
                    <p:nvPicPr>
                      <p:cNvPr id="0" name="Picture 5"/>
                      <p:cNvPicPr>
                        <a:picLocks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495800" y="1790700"/>
                        <a:ext cx="1981200" cy="340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7" name="Straight Connector 66"/>
          <p:cNvCxnSpPr/>
          <p:nvPr>
            <p:custDataLst>
              <p:tags r:id="rId25"/>
            </p:custDataLst>
          </p:nvPr>
        </p:nvCxnSpPr>
        <p:spPr bwMode="gray">
          <a:xfrm flipV="1">
            <a:off x="5053013" y="2092325"/>
            <a:ext cx="0" cy="1241425"/>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26"/>
            </p:custDataLst>
          </p:nvPr>
        </p:nvCxnSpPr>
        <p:spPr bwMode="gray">
          <a:xfrm flipH="1">
            <a:off x="4995863" y="2095500"/>
            <a:ext cx="623888"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75" name="Text Placeholder 18"/>
          <p:cNvSpPr>
            <a:spLocks noGrp="1"/>
          </p:cNvSpPr>
          <p:nvPr>
            <p:custDataLst>
              <p:tags r:id="rId27"/>
            </p:custDataLst>
          </p:nvPr>
        </p:nvSpPr>
        <p:spPr bwMode="gray">
          <a:xfrm>
            <a:off x="4932363" y="3333750"/>
            <a:ext cx="241300"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0846C3B0-60C9-4C23-86CD-B8BFB12BDAF7}" type="datetime'''''''''''''''''5''''''2'''''''''''''''''''''''">
              <a:rPr lang="en-US" sz="1400">
                <a:sym typeface="+mn-lt"/>
              </a:rPr>
              <a:pPr algn="ctr"/>
              <a:t>52</a:t>
            </a:fld>
            <a:endParaRPr lang="en-US" sz="1400" dirty="0">
              <a:sym typeface="+mn-lt"/>
            </a:endParaRPr>
          </a:p>
        </p:txBody>
      </p:sp>
      <p:sp>
        <p:nvSpPr>
          <p:cNvPr id="71" name="Text Placeholder 35"/>
          <p:cNvSpPr>
            <a:spLocks noGrp="1"/>
          </p:cNvSpPr>
          <p:nvPr>
            <p:custDataLst>
              <p:tags r:id="rId28"/>
            </p:custDataLst>
          </p:nvPr>
        </p:nvSpPr>
        <p:spPr bwMode="auto">
          <a:xfrm>
            <a:off x="4810125" y="2635250"/>
            <a:ext cx="485775" cy="273050"/>
          </a:xfrm>
          <a:prstGeom prst="ellipse">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r>
              <a:rPr lang="en-US" sz="1400" b="1" dirty="0" smtClean="0">
                <a:sym typeface="+mn-lt"/>
              </a:rPr>
              <a:t>2.0x</a:t>
            </a:r>
            <a:endParaRPr lang="en-US" sz="1400" b="1" dirty="0">
              <a:sym typeface="+mn-lt"/>
            </a:endParaRPr>
          </a:p>
        </p:txBody>
      </p:sp>
      <p:sp>
        <p:nvSpPr>
          <p:cNvPr id="72" name="Text Placeholder 21"/>
          <p:cNvSpPr>
            <a:spLocks noGrp="1"/>
          </p:cNvSpPr>
          <p:nvPr>
            <p:custDataLst>
              <p:tags r:id="rId29"/>
            </p:custDataLst>
          </p:nvPr>
        </p:nvSpPr>
        <p:spPr bwMode="auto">
          <a:xfrm>
            <a:off x="5465763" y="5257800"/>
            <a:ext cx="938213"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0FD6438-94D3-41DC-BC92-93BE3BE7283E}" type="datetime'''''''Fe''''d''e''''r''''a''''l''''''i''''''zed'">
              <a:rPr lang="en-US" sz="1400">
                <a:sym typeface="+mn-lt"/>
              </a:rPr>
              <a:pPr/>
              <a:t>Federalized</a:t>
            </a:fld>
            <a:endParaRPr lang="en-US" sz="1400" dirty="0">
              <a:sym typeface="+mn-lt"/>
            </a:endParaRPr>
          </a:p>
        </p:txBody>
      </p:sp>
      <p:sp>
        <p:nvSpPr>
          <p:cNvPr id="77" name="Text Placeholder 30"/>
          <p:cNvSpPr>
            <a:spLocks noGrp="1"/>
          </p:cNvSpPr>
          <p:nvPr>
            <p:custDataLst>
              <p:tags r:id="rId30"/>
            </p:custDataLst>
          </p:nvPr>
        </p:nvSpPr>
        <p:spPr bwMode="gray">
          <a:xfrm>
            <a:off x="5764213" y="1857375"/>
            <a:ext cx="339725"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F955C1DB-5EBB-47A5-9F50-D3AD33DFCCE2}" type="datetime'1''''0''''''''''''2'''''''''''''''">
              <a:rPr lang="en-US" sz="1400">
                <a:sym typeface="+mn-lt"/>
              </a:rPr>
              <a:pPr algn="ctr"/>
              <a:t>102</a:t>
            </a:fld>
            <a:endParaRPr lang="en-US" sz="1400" dirty="0">
              <a:sym typeface="+mn-lt"/>
            </a:endParaRPr>
          </a:p>
        </p:txBody>
      </p:sp>
      <p:sp>
        <p:nvSpPr>
          <p:cNvPr id="80" name="Text Placeholder 12"/>
          <p:cNvSpPr>
            <a:spLocks noGrp="1"/>
          </p:cNvSpPr>
          <p:nvPr>
            <p:custDataLst>
              <p:tags r:id="rId31"/>
            </p:custDataLst>
          </p:nvPr>
        </p:nvSpPr>
        <p:spPr bwMode="auto">
          <a:xfrm>
            <a:off x="4705350" y="5257800"/>
            <a:ext cx="695325"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7B71CD7-9D45-4C8C-9CCB-4ADD64B5FA6F}" type="datetime'''''''''''Tu''''''rnp''i''''''''''''''ke'''''''">
              <a:rPr lang="en-US" sz="1400">
                <a:sym typeface="+mn-lt"/>
              </a:rPr>
              <a:pPr/>
              <a:t>Turnpike</a:t>
            </a:fld>
            <a:endParaRPr lang="en-US" sz="1400" dirty="0">
              <a:sym typeface="+mn-lt"/>
            </a:endParaRPr>
          </a:p>
        </p:txBody>
      </p:sp>
      <p:graphicFrame>
        <p:nvGraphicFramePr>
          <p:cNvPr id="81" name="Object 80"/>
          <p:cNvGraphicFramePr>
            <a:graphicFrameLocks/>
          </p:cNvGraphicFramePr>
          <p:nvPr>
            <p:custDataLst>
              <p:tags r:id="rId32"/>
            </p:custDataLst>
            <p:extLst>
              <p:ext uri="{D42A27DB-BD31-4B8C-83A1-F6EECF244321}">
                <p14:modId xmlns:p14="http://schemas.microsoft.com/office/powerpoint/2010/main" val="31285824"/>
              </p:ext>
            </p:extLst>
          </p:nvPr>
        </p:nvGraphicFramePr>
        <p:xfrm>
          <a:off x="6438900" y="1790700"/>
          <a:ext cx="1971743" cy="3400425"/>
        </p:xfrm>
        <a:graphic>
          <a:graphicData uri="http://schemas.openxmlformats.org/presentationml/2006/ole">
            <mc:AlternateContent xmlns:mc="http://schemas.openxmlformats.org/markup-compatibility/2006">
              <mc:Choice xmlns:v="urn:schemas-microsoft-com:vml" Requires="v">
                <p:oleObj spid="_x0000_s449552" name="Chart" r:id="rId51" imgW="1971700" imgH="3400380" progId="MSGraph.Chart.8">
                  <p:embed followColorScheme="full"/>
                </p:oleObj>
              </mc:Choice>
              <mc:Fallback>
                <p:oleObj name="Chart" r:id="rId51" imgW="1971700" imgH="3400380" progId="MSGraph.Chart.8">
                  <p:embed followColorScheme="full"/>
                  <p:pic>
                    <p:nvPicPr>
                      <p:cNvPr id="0" name="Picture 6"/>
                      <p:cNvPicPr>
                        <a:picLocks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438900" y="1790700"/>
                        <a:ext cx="1971743" cy="340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4" name="Straight Connector 83"/>
          <p:cNvCxnSpPr/>
          <p:nvPr>
            <p:custDataLst>
              <p:tags r:id="rId33"/>
            </p:custDataLst>
          </p:nvPr>
        </p:nvCxnSpPr>
        <p:spPr bwMode="gray">
          <a:xfrm flipH="1">
            <a:off x="6919913" y="1905000"/>
            <a:ext cx="623888"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34"/>
            </p:custDataLst>
          </p:nvPr>
        </p:nvCxnSpPr>
        <p:spPr bwMode="gray">
          <a:xfrm flipV="1">
            <a:off x="6977063" y="1901825"/>
            <a:ext cx="0" cy="1203325"/>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86" name="Text Placeholder 35"/>
          <p:cNvSpPr>
            <a:spLocks noGrp="1"/>
          </p:cNvSpPr>
          <p:nvPr>
            <p:custDataLst>
              <p:tags r:id="rId35"/>
            </p:custDataLst>
          </p:nvPr>
        </p:nvSpPr>
        <p:spPr bwMode="auto">
          <a:xfrm>
            <a:off x="6734175" y="2425700"/>
            <a:ext cx="485775" cy="273050"/>
          </a:xfrm>
          <a:prstGeom prst="ellipse">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r>
              <a:rPr lang="en-US" sz="1400" b="1" dirty="0" smtClean="0">
                <a:sym typeface="+mn-lt"/>
              </a:rPr>
              <a:t>1.8x</a:t>
            </a:r>
            <a:endParaRPr lang="en-US" sz="1400" b="1" dirty="0">
              <a:sym typeface="+mn-lt"/>
            </a:endParaRPr>
          </a:p>
        </p:txBody>
      </p:sp>
      <p:sp>
        <p:nvSpPr>
          <p:cNvPr id="90" name="Text Placeholder 18"/>
          <p:cNvSpPr>
            <a:spLocks noGrp="1"/>
          </p:cNvSpPr>
          <p:nvPr>
            <p:custDataLst>
              <p:tags r:id="rId36"/>
            </p:custDataLst>
          </p:nvPr>
        </p:nvSpPr>
        <p:spPr bwMode="gray">
          <a:xfrm>
            <a:off x="6856413" y="3105150"/>
            <a:ext cx="241300"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D90C534C-15C3-4FC4-927F-B8356214763D}" type="datetime'''''''''''''''''59'''''''''''''''''''">
              <a:rPr lang="en-US" sz="1400">
                <a:sym typeface="+mn-lt"/>
              </a:rPr>
              <a:pPr algn="ctr"/>
              <a:t>59</a:t>
            </a:fld>
            <a:endParaRPr lang="en-US" sz="1400" dirty="0">
              <a:sym typeface="+mn-lt"/>
            </a:endParaRPr>
          </a:p>
        </p:txBody>
      </p:sp>
      <p:sp>
        <p:nvSpPr>
          <p:cNvPr id="88" name="Text Placeholder 34"/>
          <p:cNvSpPr>
            <a:spLocks noGrp="1"/>
          </p:cNvSpPr>
          <p:nvPr>
            <p:custDataLst>
              <p:tags r:id="rId37"/>
            </p:custDataLst>
          </p:nvPr>
        </p:nvSpPr>
        <p:spPr bwMode="auto">
          <a:xfrm>
            <a:off x="8313738" y="4394200"/>
            <a:ext cx="366713"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8CB44192-84BA-4F82-93B6-2CC0B6D78844}" type="datetime'''''''D''''''''''''''''''''''''E''S'''''''''">
              <a:rPr lang="en-US" sz="1400">
                <a:sym typeface="+mn-lt"/>
              </a:rPr>
              <a:pPr/>
              <a:t>DES</a:t>
            </a:fld>
            <a:endParaRPr lang="en-US" sz="1400" dirty="0">
              <a:sym typeface="+mn-lt"/>
            </a:endParaRPr>
          </a:p>
        </p:txBody>
      </p:sp>
      <p:sp>
        <p:nvSpPr>
          <p:cNvPr id="89" name="Text Placeholder 33"/>
          <p:cNvSpPr>
            <a:spLocks noGrp="1"/>
          </p:cNvSpPr>
          <p:nvPr>
            <p:custDataLst>
              <p:tags r:id="rId38"/>
            </p:custDataLst>
          </p:nvPr>
        </p:nvSpPr>
        <p:spPr bwMode="auto">
          <a:xfrm>
            <a:off x="8313738" y="2798763"/>
            <a:ext cx="485775"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8AC0C29-B8AA-40F3-995F-F6AE51B9A30E}" type="datetime'''''''''''''''P''D''''''''''''&amp;''''''''''''E'''''''''''''''''">
              <a:rPr lang="en-US" sz="1400">
                <a:sym typeface="+mn-lt"/>
              </a:rPr>
              <a:pPr/>
              <a:t>PD&amp;E</a:t>
            </a:fld>
            <a:endParaRPr lang="en-US" sz="1400" dirty="0">
              <a:sym typeface="+mn-lt"/>
            </a:endParaRPr>
          </a:p>
        </p:txBody>
      </p:sp>
      <p:sp>
        <p:nvSpPr>
          <p:cNvPr id="87" name="Text Placeholder 21"/>
          <p:cNvSpPr>
            <a:spLocks noGrp="1"/>
          </p:cNvSpPr>
          <p:nvPr>
            <p:custDataLst>
              <p:tags r:id="rId39"/>
            </p:custDataLst>
          </p:nvPr>
        </p:nvSpPr>
        <p:spPr bwMode="auto">
          <a:xfrm>
            <a:off x="7389813" y="5257800"/>
            <a:ext cx="938213"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096FE8B7-92DE-45AA-9742-4FDB10C58B40}" type="datetime'''''F''ed''er''al''''''''''''i''''''''z''''''''''e''d'">
              <a:rPr lang="en-US" sz="1400">
                <a:sym typeface="+mn-lt"/>
              </a:rPr>
              <a:pPr/>
              <a:t>Federalized</a:t>
            </a:fld>
            <a:endParaRPr lang="en-US" sz="1400" dirty="0">
              <a:sym typeface="+mn-lt"/>
            </a:endParaRPr>
          </a:p>
        </p:txBody>
      </p:sp>
      <p:sp>
        <p:nvSpPr>
          <p:cNvPr id="92" name="Text Placeholder 30"/>
          <p:cNvSpPr>
            <a:spLocks noGrp="1"/>
          </p:cNvSpPr>
          <p:nvPr>
            <p:custDataLst>
              <p:tags r:id="rId40"/>
            </p:custDataLst>
          </p:nvPr>
        </p:nvSpPr>
        <p:spPr bwMode="gray">
          <a:xfrm>
            <a:off x="7688263" y="1666875"/>
            <a:ext cx="339725"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C70428CD-70F1-43DE-8DEC-72E9E05FF049}" type="datetime'''''''''''''''10''''''''''''''''''''''''8'''''''">
              <a:rPr lang="en-US" sz="1400">
                <a:sym typeface="+mn-lt"/>
              </a:rPr>
              <a:pPr algn="ctr"/>
              <a:t>108</a:t>
            </a:fld>
            <a:endParaRPr lang="en-US" sz="1400" dirty="0">
              <a:sym typeface="+mn-lt"/>
            </a:endParaRPr>
          </a:p>
        </p:txBody>
      </p:sp>
      <p:sp>
        <p:nvSpPr>
          <p:cNvPr id="95" name="Text Placeholder 12"/>
          <p:cNvSpPr>
            <a:spLocks noGrp="1"/>
          </p:cNvSpPr>
          <p:nvPr>
            <p:custDataLst>
              <p:tags r:id="rId41"/>
            </p:custDataLst>
          </p:nvPr>
        </p:nvSpPr>
        <p:spPr bwMode="auto">
          <a:xfrm>
            <a:off x="6629400" y="5257800"/>
            <a:ext cx="695325"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CF64896-8182-4DB9-AB42-E1ABDAE7CB54}" type="datetime'''T''''''''''u''r''''n''''''''''''''''''''''''''pi''''''k''e'">
              <a:rPr lang="en-US" sz="1400">
                <a:sym typeface="+mn-lt"/>
              </a:rPr>
              <a:pPr/>
              <a:t>Turnpike</a:t>
            </a:fld>
            <a:endParaRPr lang="en-US" sz="1400" dirty="0">
              <a:sym typeface="+mn-lt"/>
            </a:endParaRPr>
          </a:p>
        </p:txBody>
      </p:sp>
      <p:sp>
        <p:nvSpPr>
          <p:cNvPr id="97" name="Rectangle 97"/>
          <p:cNvSpPr txBox="1"/>
          <p:nvPr/>
        </p:nvSpPr>
        <p:spPr>
          <a:xfrm>
            <a:off x="1354138" y="5532438"/>
            <a:ext cx="567463"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tx2"/>
                </a:solidFill>
              </a:rPr>
              <a:t>Bridge</a:t>
            </a:r>
            <a:endParaRPr lang="en-US" sz="1400" b="1" dirty="0">
              <a:solidFill>
                <a:schemeClr val="tx2"/>
              </a:solidFill>
            </a:endParaRPr>
          </a:p>
        </p:txBody>
      </p:sp>
      <p:sp>
        <p:nvSpPr>
          <p:cNvPr id="99" name="Rectangle 97"/>
          <p:cNvSpPr txBox="1"/>
          <p:nvPr/>
        </p:nvSpPr>
        <p:spPr>
          <a:xfrm>
            <a:off x="3060700" y="5532438"/>
            <a:ext cx="1013098"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smtClean="0">
                <a:solidFill>
                  <a:schemeClr val="tx2"/>
                </a:solidFill>
              </a:rPr>
              <a:t>Interchange</a:t>
            </a:r>
            <a:endParaRPr lang="en-US" sz="1400" b="1" dirty="0">
              <a:solidFill>
                <a:schemeClr val="tx2"/>
              </a:solidFill>
            </a:endParaRPr>
          </a:p>
        </p:txBody>
      </p:sp>
      <p:sp>
        <p:nvSpPr>
          <p:cNvPr id="100" name="Rectangle 97"/>
          <p:cNvSpPr txBox="1"/>
          <p:nvPr/>
        </p:nvSpPr>
        <p:spPr>
          <a:xfrm>
            <a:off x="5095875" y="5532438"/>
            <a:ext cx="803104"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sz="1400" b="1" dirty="0" smtClean="0">
                <a:solidFill>
                  <a:schemeClr val="tx2"/>
                </a:solidFill>
              </a:rPr>
              <a:t>Widening</a:t>
            </a:r>
            <a:endParaRPr lang="en-US" sz="1400" b="1" dirty="0">
              <a:solidFill>
                <a:schemeClr val="tx2"/>
              </a:solidFill>
            </a:endParaRPr>
          </a:p>
        </p:txBody>
      </p:sp>
      <p:sp>
        <p:nvSpPr>
          <p:cNvPr id="101" name="Rectangle 97"/>
          <p:cNvSpPr txBox="1"/>
          <p:nvPr/>
        </p:nvSpPr>
        <p:spPr>
          <a:xfrm>
            <a:off x="6784975" y="5532438"/>
            <a:ext cx="1286954"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sz="1400" b="1" dirty="0" smtClean="0">
                <a:solidFill>
                  <a:schemeClr val="tx2"/>
                </a:solidFill>
              </a:rPr>
              <a:t>New Alignment</a:t>
            </a:r>
            <a:endParaRPr lang="en-US" sz="1400" b="1" dirty="0">
              <a:solidFill>
                <a:schemeClr val="tx2"/>
              </a:solidFill>
            </a:endParaRPr>
          </a:p>
        </p:txBody>
      </p:sp>
      <p:sp>
        <p:nvSpPr>
          <p:cNvPr id="105" name="McK 5. Source"/>
          <p:cNvSpPr>
            <a:spLocks noChangeArrowheads="1"/>
          </p:cNvSpPr>
          <p:nvPr/>
        </p:nvSpPr>
        <p:spPr bwMode="auto">
          <a:xfrm>
            <a:off x="119062" y="6467514"/>
            <a:ext cx="6805170"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69900" indent="-469900" defTabSz="895350">
              <a:tabLst>
                <a:tab pos="469900" algn="l"/>
              </a:tabLst>
            </a:pPr>
            <a:r>
              <a:rPr lang="en-US" sz="1000" dirty="0">
                <a:solidFill>
                  <a:schemeClr val="bg1"/>
                </a:solidFill>
                <a:latin typeface="+mn-lt"/>
              </a:rPr>
              <a:t>Source: Sampled projects provided by all 8 FDOT Districts for purposes of this comparison</a:t>
            </a:r>
          </a:p>
        </p:txBody>
      </p:sp>
      <p:grpSp>
        <p:nvGrpSpPr>
          <p:cNvPr id="3" name="Group 63"/>
          <p:cNvGrpSpPr>
            <a:grpSpLocks/>
          </p:cNvGrpSpPr>
          <p:nvPr/>
        </p:nvGrpSpPr>
        <p:grpSpPr bwMode="auto">
          <a:xfrm>
            <a:off x="239713" y="1193800"/>
            <a:ext cx="8559799" cy="449263"/>
            <a:chOff x="915" y="747"/>
            <a:chExt cx="2686" cy="283"/>
          </a:xfrm>
        </p:grpSpPr>
        <p:cxnSp>
          <p:nvCxnSpPr>
            <p:cNvPr id="107" name="AutoShape 249"/>
            <p:cNvCxnSpPr>
              <a:cxnSpLocks noChangeShapeType="1"/>
              <a:stCxn id="108" idx="4"/>
              <a:endCxn id="108" idx="6"/>
            </p:cNvCxnSpPr>
            <p:nvPr/>
          </p:nvCxnSpPr>
          <p:spPr bwMode="auto">
            <a:xfrm>
              <a:off x="915" y="1030"/>
              <a:ext cx="2686"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AutoShape 250"/>
            <p:cNvSpPr>
              <a:spLocks noChangeArrowheads="1"/>
            </p:cNvSpPr>
            <p:nvPr/>
          </p:nvSpPr>
          <p:spPr bwMode="auto">
            <a:xfrm>
              <a:off x="915" y="747"/>
              <a:ext cx="2686" cy="28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400" b="1" baseline="0" noProof="0" dirty="0" smtClean="0">
                  <a:solidFill>
                    <a:schemeClr val="tx2"/>
                  </a:solidFill>
                  <a:latin typeface="+mn-lt"/>
                  <a:ea typeface="+mn-ea"/>
                </a:rPr>
                <a:t>Average length of pre-construction</a:t>
              </a:r>
              <a:r>
                <a:rPr lang="en-US" sz="1400" b="1" noProof="0" dirty="0" smtClean="0">
                  <a:solidFill>
                    <a:schemeClr val="tx2"/>
                  </a:solidFill>
                  <a:latin typeface="+mn-lt"/>
                  <a:ea typeface="+mn-ea"/>
                </a:rPr>
                <a:t> for project samples</a:t>
              </a:r>
              <a:endParaRPr lang="en-US" sz="1400" b="1" baseline="0" noProof="0" dirty="0">
                <a:solidFill>
                  <a:schemeClr val="tx2"/>
                </a:solidFill>
                <a:latin typeface="+mn-lt"/>
                <a:ea typeface="+mn-ea"/>
              </a:endParaRPr>
            </a:p>
            <a:p>
              <a:r>
                <a:rPr lang="en-US" sz="1400" baseline="0" noProof="0" dirty="0" smtClean="0">
                  <a:solidFill>
                    <a:srgbClr val="808080"/>
                  </a:solidFill>
                  <a:latin typeface="+mn-lt"/>
                  <a:ea typeface="+mn-ea"/>
                </a:rPr>
                <a:t>Months</a:t>
              </a:r>
              <a:endParaRPr lang="en-US" sz="1400" baseline="0" noProof="0" dirty="0">
                <a:solidFill>
                  <a:srgbClr val="808080"/>
                </a:solidFill>
                <a:latin typeface="+mn-lt"/>
                <a:ea typeface="+mn-ea"/>
              </a:endParaRPr>
            </a:p>
          </p:txBody>
        </p:sp>
      </p:grpSp>
      <p:sp>
        <p:nvSpPr>
          <p:cNvPr id="83" name="McK 4. Footnote"/>
          <p:cNvSpPr txBox="1">
            <a:spLocks noChangeArrowheads="1"/>
          </p:cNvSpPr>
          <p:nvPr/>
        </p:nvSpPr>
        <p:spPr bwMode="auto">
          <a:xfrm>
            <a:off x="119062" y="6148424"/>
            <a:ext cx="7300911"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defPPr>
              <a:defRPr lang="en-US"/>
            </a:defPPr>
            <a:lvl1pPr marL="104775" indent="-104775"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dirty="0"/>
              <a:t>1 No PD&amp;E was available for Turnpike projects, so the </a:t>
            </a:r>
            <a:r>
              <a:rPr lang="en-US" dirty="0" smtClean="0"/>
              <a:t>3.5x </a:t>
            </a:r>
            <a:r>
              <a:rPr lang="en-US" dirty="0"/>
              <a:t>difference is calculated only during the Design phase</a:t>
            </a:r>
          </a:p>
        </p:txBody>
      </p:sp>
    </p:spTree>
    <p:extLst>
      <p:ext uri="{BB962C8B-B14F-4D97-AF65-F5344CB8AC3E}">
        <p14:creationId xmlns:p14="http://schemas.microsoft.com/office/powerpoint/2010/main" val="4160025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4317538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2930" name="think-cell Slide" r:id="rId16" imgW="360" imgH="360" progId="">
                  <p:embed/>
                </p:oleObj>
              </mc:Choice>
              <mc:Fallback>
                <p:oleObj name="think-cell Slide" r:id="rId16" imgW="360" imgH="360" progId="">
                  <p:embed/>
                  <p:pic>
                    <p:nvPicPr>
                      <p:cNvPr id="0"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dirty="0" err="1" smtClean="0">
              <a:solidFill>
                <a:schemeClr val="tx1"/>
              </a:solidFill>
              <a:sym typeface="+mn-lt"/>
            </a:endParaRPr>
          </a:p>
        </p:txBody>
      </p:sp>
      <p:sp>
        <p:nvSpPr>
          <p:cNvPr id="2" name="Title 1"/>
          <p:cNvSpPr>
            <a:spLocks noGrp="1"/>
          </p:cNvSpPr>
          <p:nvPr>
            <p:ph type="title"/>
          </p:nvPr>
        </p:nvSpPr>
        <p:spPr>
          <a:xfrm>
            <a:off x="119062" y="230188"/>
            <a:ext cx="8618537" cy="8771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Districts selected </a:t>
            </a:r>
            <a:r>
              <a:rPr lang="en-US" dirty="0" smtClean="0"/>
              <a:t>44 </a:t>
            </a:r>
            <a:r>
              <a:rPr lang="en-US" dirty="0"/>
              <a:t>projects to be programmed as state-funded in the current gaming cycle, resulting in an estimated 97 years of time saved, just by following the state process</a:t>
            </a:r>
          </a:p>
        </p:txBody>
      </p:sp>
      <p:cxnSp>
        <p:nvCxnSpPr>
          <p:cNvPr id="7" name="Straight Connector 6"/>
          <p:cNvCxnSpPr/>
          <p:nvPr>
            <p:custDataLst>
              <p:tags r:id="rId4"/>
            </p:custDataLst>
          </p:nvPr>
        </p:nvCxnSpPr>
        <p:spPr bwMode="gray">
          <a:xfrm>
            <a:off x="2800350" y="2371725"/>
            <a:ext cx="333375"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5"/>
            </p:custDataLst>
          </p:nvPr>
        </p:nvCxnSpPr>
        <p:spPr bwMode="gray">
          <a:xfrm>
            <a:off x="5153025" y="3200400"/>
            <a:ext cx="333375"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6"/>
            </p:custDataLst>
          </p:nvPr>
        </p:nvCxnSpPr>
        <p:spPr bwMode="gray">
          <a:xfrm>
            <a:off x="3971925" y="2190750"/>
            <a:ext cx="333375"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p:cNvGraphicFramePr>
          <p:nvPr>
            <p:custDataLst>
              <p:tags r:id="rId7"/>
            </p:custDataLst>
            <p:extLst>
              <p:ext uri="{D42A27DB-BD31-4B8C-83A1-F6EECF244321}">
                <p14:modId xmlns:p14="http://schemas.microsoft.com/office/powerpoint/2010/main" val="569934737"/>
              </p:ext>
            </p:extLst>
          </p:nvPr>
        </p:nvGraphicFramePr>
        <p:xfrm>
          <a:off x="495300" y="2057400"/>
          <a:ext cx="6105457" cy="2238285"/>
        </p:xfrm>
        <a:graphic>
          <a:graphicData uri="http://schemas.openxmlformats.org/presentationml/2006/ole">
            <mc:AlternateContent xmlns:mc="http://schemas.openxmlformats.org/markup-compatibility/2006">
              <mc:Choice xmlns:v="urn:schemas-microsoft-com:vml" Requires="v">
                <p:oleObj spid="_x0000_s422931" name="Chart" r:id="rId18" imgW="6105457" imgH="2238285" progId="MSGraph.Chart.8">
                  <p:embed followColorScheme="full"/>
                </p:oleObj>
              </mc:Choice>
              <mc:Fallback>
                <p:oleObj name="Chart" r:id="rId18" imgW="6105457" imgH="2238285" progId="MSGraph.Chart.8">
                  <p:embed followColorScheme="full"/>
                  <p:pic>
                    <p:nvPicPr>
                      <p:cNvPr id="0" name="Picture 15"/>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5300" y="2057400"/>
                        <a:ext cx="6105457" cy="22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Placeholder 6"/>
          <p:cNvSpPr>
            <a:spLocks noGrp="1"/>
          </p:cNvSpPr>
          <p:nvPr>
            <p:custDataLst>
              <p:tags r:id="rId8"/>
            </p:custDataLst>
          </p:nvPr>
        </p:nvSpPr>
        <p:spPr bwMode="auto">
          <a:xfrm>
            <a:off x="4152900" y="4340225"/>
            <a:ext cx="1152525" cy="3651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03979B9A-CE62-47D2-950E-8DD7A5F24F16}" type="datetime'Not'' ''pr''ogr''am''''''m''ed'''' a''s state''''-onl''y'">
              <a:rPr lang="en-US" sz="1200"/>
              <a:pPr algn="ctr"/>
              <a:t>Not programmed as state-only</a:t>
            </a:fld>
            <a:r>
              <a:rPr lang="en-US" sz="1200" baseline="30000" smtClean="0"/>
              <a:t>1</a:t>
            </a:r>
            <a:r>
              <a:rPr lang="en-US" sz="1200" smtClean="0"/>
              <a:t> </a:t>
            </a:r>
            <a:endParaRPr lang="en-US" sz="1200" dirty="0">
              <a:sym typeface="+mn-lt"/>
            </a:endParaRPr>
          </a:p>
        </p:txBody>
      </p:sp>
      <p:sp>
        <p:nvSpPr>
          <p:cNvPr id="13" name="Text Placeholder 7"/>
          <p:cNvSpPr>
            <a:spLocks noGrp="1"/>
          </p:cNvSpPr>
          <p:nvPr>
            <p:custDataLst>
              <p:tags r:id="rId9"/>
            </p:custDataLst>
          </p:nvPr>
        </p:nvSpPr>
        <p:spPr bwMode="auto">
          <a:xfrm>
            <a:off x="5351463" y="4340225"/>
            <a:ext cx="1119188" cy="730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78357EA3-1470-48F8-B7FA-5CE20B6CFA6A}" type="datetime'Prog''rammed as state-only (NFE) in ''ga''min''g cycle ’1''5'">
              <a:rPr lang="en-US" sz="1200"/>
              <a:pPr algn="ctr"/>
              <a:t>Programmed as state-only (NFE) in gaming cycle ’15</a:t>
            </a:fld>
            <a:endParaRPr lang="en-US" sz="1200">
              <a:sym typeface="+mn-lt"/>
            </a:endParaRPr>
          </a:p>
        </p:txBody>
      </p:sp>
      <p:sp>
        <p:nvSpPr>
          <p:cNvPr id="11" name="Text Placeholder 5"/>
          <p:cNvSpPr>
            <a:spLocks noGrp="1"/>
          </p:cNvSpPr>
          <p:nvPr>
            <p:custDataLst>
              <p:tags r:id="rId10"/>
            </p:custDataLst>
          </p:nvPr>
        </p:nvSpPr>
        <p:spPr bwMode="auto">
          <a:xfrm>
            <a:off x="1804988" y="4340225"/>
            <a:ext cx="1143000" cy="730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52A4E4A1-1ECB-4732-8A70-93002BE2A7CA}" type="datetime'E''xi''sting state-only eligible projects in gaming cycle ’15'">
              <a:rPr lang="en-US" sz="1200"/>
              <a:pPr algn="ctr"/>
              <a:t>Existing state-only eligible projects in gaming cycle ’15</a:t>
            </a:fld>
            <a:endParaRPr lang="en-US" sz="1200" dirty="0">
              <a:sym typeface="+mn-lt"/>
            </a:endParaRPr>
          </a:p>
        </p:txBody>
      </p:sp>
      <p:sp>
        <p:nvSpPr>
          <p:cNvPr id="17" name="Text Placeholder 9"/>
          <p:cNvSpPr>
            <a:spLocks noGrp="1"/>
          </p:cNvSpPr>
          <p:nvPr>
            <p:custDataLst>
              <p:tags r:id="rId11"/>
            </p:custDataLst>
          </p:nvPr>
        </p:nvSpPr>
        <p:spPr bwMode="auto">
          <a:xfrm>
            <a:off x="801688" y="4340225"/>
            <a:ext cx="788988" cy="3651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81D4DD91-8D0B-4985-9BFD-7330C6CE4E6B}" type="datetime'S''EI''Rs i''n ''Fi''sc''''''al'' ''2''''01''4'''''">
              <a:rPr lang="en-US" sz="1200" smtClean="0">
                <a:sym typeface="+mn-lt"/>
              </a:rPr>
              <a:pPr algn="ctr"/>
              <a:t>SEIRs in Fiscal 2014</a:t>
            </a:fld>
            <a:endParaRPr lang="en-US" sz="1200" dirty="0">
              <a:sym typeface="+mn-lt"/>
            </a:endParaRPr>
          </a:p>
        </p:txBody>
      </p:sp>
      <p:sp>
        <p:nvSpPr>
          <p:cNvPr id="21" name="Text Placeholder 13"/>
          <p:cNvSpPr>
            <a:spLocks noGrp="1"/>
          </p:cNvSpPr>
          <p:nvPr>
            <p:custDataLst>
              <p:tags r:id="rId12"/>
            </p:custDataLst>
          </p:nvPr>
        </p:nvSpPr>
        <p:spPr bwMode="auto">
          <a:xfrm>
            <a:off x="2986088" y="4340225"/>
            <a:ext cx="1133475" cy="5476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22F4E89-420B-4924-B84B-F9CEEC3869BB}" type="datetime'N''ew ''pro''jec''t''s added'' in gami''ng c''yc''''l''e ’15'">
              <a:rPr lang="en-US" sz="1200"/>
              <a:pPr algn="ctr"/>
              <a:t>New projects added in gaming cycle ’15</a:t>
            </a:fld>
            <a:endParaRPr lang="en-US" sz="1200">
              <a:latin typeface="Arial"/>
              <a:ea typeface="ＭＳ Ｐゴシック"/>
              <a:sym typeface="Arial"/>
            </a:endParaRPr>
          </a:p>
        </p:txBody>
      </p:sp>
      <p:sp>
        <p:nvSpPr>
          <p:cNvPr id="24" name="Text Placeholder 14"/>
          <p:cNvSpPr>
            <a:spLocks noGrp="1"/>
          </p:cNvSpPr>
          <p:nvPr>
            <p:custDataLst>
              <p:tags r:id="rId13"/>
            </p:custDataLst>
          </p:nvPr>
        </p:nvSpPr>
        <p:spPr bwMode="gray">
          <a:xfrm>
            <a:off x="1046163" y="3914775"/>
            <a:ext cx="300038" cy="212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4A7A8486-E907-4223-8A70-A7EE6308F3D2}" type="datetime'''''''''''''''''''''''''2'''''''''''''''''''''''''''''''''">
              <a:rPr lang="en-US" sz="1400" smtClean="0">
                <a:latin typeface="Arial"/>
                <a:ea typeface="ＭＳ Ｐゴシック"/>
                <a:sym typeface="Arial"/>
              </a:rPr>
              <a:pPr algn="ctr"/>
              <a:t>2</a:t>
            </a:fld>
            <a:r>
              <a:rPr lang="en-US" sz="1400" dirty="0" smtClean="0">
                <a:latin typeface="Arial"/>
                <a:ea typeface="ＭＳ Ｐゴシック"/>
                <a:sym typeface="Arial"/>
              </a:rPr>
              <a:t>-5</a:t>
            </a:r>
            <a:endParaRPr lang="en-US" sz="1400" dirty="0">
              <a:latin typeface="Arial"/>
              <a:ea typeface="ＭＳ Ｐゴシック"/>
              <a:sym typeface="Arial"/>
            </a:endParaRPr>
          </a:p>
        </p:txBody>
      </p:sp>
      <p:sp>
        <p:nvSpPr>
          <p:cNvPr id="27" name="McK 4. Footnote"/>
          <p:cNvSpPr txBox="1">
            <a:spLocks noChangeArrowheads="1"/>
          </p:cNvSpPr>
          <p:nvPr/>
        </p:nvSpPr>
        <p:spPr bwMode="auto">
          <a:xfrm>
            <a:off x="119062" y="5532971"/>
            <a:ext cx="861853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defPPr>
              <a:defRPr lang="en-US"/>
            </a:defPPr>
            <a:lvl1pPr marL="104775" indent="-104775"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dirty="0"/>
              <a:t>1 Projects removed from state-only eligibility at the discretion of the districts due to: uncertainty of future funding needs, availability of current or future eligible state funds, existing plans to use federal funds</a:t>
            </a:r>
          </a:p>
          <a:p>
            <a:r>
              <a:rPr lang="en-US" dirty="0"/>
              <a:t>2 Range is based on calculating time savings for the </a:t>
            </a:r>
            <a:r>
              <a:rPr lang="en-US" dirty="0" smtClean="0"/>
              <a:t>44 </a:t>
            </a:r>
            <a:r>
              <a:rPr lang="en-US" dirty="0"/>
              <a:t>projects through a comparison of average federal pre-construction durations by expected environmental class of action vs. 1) average current state process durations, as shown by Turnpike projects used in project sample and Districts 4 &amp; 6 Value Engineering on the fed process, and 2) streamlined state process with PD&amp;E &amp; Design overlap</a:t>
            </a:r>
          </a:p>
        </p:txBody>
      </p:sp>
      <p:grpSp>
        <p:nvGrpSpPr>
          <p:cNvPr id="30" name="Group 32"/>
          <p:cNvGrpSpPr>
            <a:grpSpLocks/>
          </p:cNvGrpSpPr>
          <p:nvPr/>
        </p:nvGrpSpPr>
        <p:grpSpPr bwMode="auto">
          <a:xfrm>
            <a:off x="631825" y="1585914"/>
            <a:ext cx="5872163" cy="449263"/>
            <a:chOff x="915" y="747"/>
            <a:chExt cx="2686" cy="283"/>
          </a:xfrm>
        </p:grpSpPr>
        <p:cxnSp>
          <p:nvCxnSpPr>
            <p:cNvPr id="31" name="AutoShape 249"/>
            <p:cNvCxnSpPr>
              <a:cxnSpLocks noChangeShapeType="1"/>
              <a:stCxn id="32" idx="4"/>
              <a:endCxn id="32"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AutoShape 250"/>
            <p:cNvSpPr>
              <a:spLocks noChangeArrowheads="1"/>
            </p:cNvSpPr>
            <p:nvPr/>
          </p:nvSpPr>
          <p:spPr bwMode="auto">
            <a:xfrm>
              <a:off x="915" y="747"/>
              <a:ext cx="2686" cy="28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400" b="1" baseline="0" noProof="0" dirty="0" smtClean="0">
                  <a:latin typeface="+mn-lt"/>
                  <a:ea typeface="+mn-ea"/>
                </a:rPr>
                <a:t>Projects</a:t>
              </a:r>
              <a:r>
                <a:rPr lang="en-US" sz="1400" b="1" noProof="0" dirty="0" smtClean="0">
                  <a:latin typeface="+mn-lt"/>
                  <a:ea typeface="+mn-ea"/>
                </a:rPr>
                <a:t> identified for state-only funding</a:t>
              </a:r>
              <a:endParaRPr lang="en-US" sz="1400" b="1" baseline="0" noProof="0" dirty="0">
                <a:latin typeface="+mn-lt"/>
                <a:ea typeface="+mn-ea"/>
              </a:endParaRPr>
            </a:p>
            <a:p>
              <a:r>
                <a:rPr lang="en-US" sz="1400" baseline="0" noProof="0" dirty="0" smtClean="0">
                  <a:solidFill>
                    <a:srgbClr val="808080"/>
                  </a:solidFill>
                  <a:latin typeface="+mn-lt"/>
                  <a:ea typeface="+mn-ea"/>
                </a:rPr>
                <a:t># of projects</a:t>
              </a:r>
              <a:r>
                <a:rPr lang="en-US" sz="1400" noProof="0" dirty="0" smtClean="0">
                  <a:solidFill>
                    <a:srgbClr val="808080"/>
                  </a:solidFill>
                  <a:latin typeface="+mn-lt"/>
                  <a:ea typeface="+mn-ea"/>
                </a:rPr>
                <a:t> across all districts</a:t>
              </a:r>
              <a:endParaRPr lang="en-US" sz="1400" baseline="0" noProof="0" dirty="0">
                <a:solidFill>
                  <a:srgbClr val="808080"/>
                </a:solidFill>
                <a:latin typeface="+mn-lt"/>
                <a:ea typeface="+mn-ea"/>
              </a:endParaRPr>
            </a:p>
          </p:txBody>
        </p:sp>
      </p:grpSp>
      <p:sp>
        <p:nvSpPr>
          <p:cNvPr id="34" name="McK 5. Source"/>
          <p:cNvSpPr>
            <a:spLocks noChangeArrowheads="1"/>
          </p:cNvSpPr>
          <p:nvPr/>
        </p:nvSpPr>
        <p:spPr bwMode="auto">
          <a:xfrm>
            <a:off x="119062" y="6467514"/>
            <a:ext cx="6805170"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69900" indent="-469900" defTabSz="895350">
              <a:tabLst>
                <a:tab pos="469900" algn="l"/>
              </a:tabLst>
            </a:pPr>
            <a:r>
              <a:rPr lang="en-US" sz="1000">
                <a:solidFill>
                  <a:schemeClr val="bg1"/>
                </a:solidFill>
                <a:latin typeface="+mn-lt"/>
              </a:rPr>
              <a:t>Source: Baseline for days saved comparison derived from Federal Impact Analysis, Summer 2014</a:t>
            </a:r>
            <a:endParaRPr lang="en-US" sz="1000" dirty="0">
              <a:solidFill>
                <a:schemeClr val="bg1"/>
              </a:solidFill>
              <a:latin typeface="+mn-lt"/>
            </a:endParaRPr>
          </a:p>
        </p:txBody>
      </p:sp>
      <p:sp>
        <p:nvSpPr>
          <p:cNvPr id="22" name="Rectangular Callout 21"/>
          <p:cNvSpPr/>
          <p:nvPr/>
        </p:nvSpPr>
        <p:spPr>
          <a:xfrm>
            <a:off x="7052441" y="1154687"/>
            <a:ext cx="1685159" cy="4111050"/>
          </a:xfrm>
          <a:prstGeom prst="wedgeRectCallout">
            <a:avLst>
              <a:gd name="adj1" fmla="val -79007"/>
              <a:gd name="adj2" fmla="val 14501"/>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bg1"/>
                </a:solidFill>
              </a:rPr>
              <a:t>Just from putting these projects through the current state process, as demonstrated by the Turnpike, we’d expect to save 97 years of pre-construction timing</a:t>
            </a:r>
          </a:p>
          <a:p>
            <a:endParaRPr lang="en-US" sz="1400" b="1" dirty="0">
              <a:solidFill>
                <a:schemeClr val="bg1"/>
              </a:solidFill>
            </a:endParaRPr>
          </a:p>
          <a:p>
            <a:r>
              <a:rPr lang="en-US" sz="1400" b="1" dirty="0" smtClean="0">
                <a:solidFill>
                  <a:schemeClr val="bg1"/>
                </a:solidFill>
              </a:rPr>
              <a:t>By further streamlining the state process, we can expect time savings of up to 247 years</a:t>
            </a:r>
            <a:r>
              <a:rPr lang="en-US" sz="1400" b="1" baseline="30000" dirty="0" smtClean="0">
                <a:solidFill>
                  <a:schemeClr val="bg1"/>
                </a:solidFill>
              </a:rPr>
              <a:t>2</a:t>
            </a:r>
            <a:endParaRPr lang="en-US" sz="1400" b="1" dirty="0" smtClean="0">
              <a:solidFill>
                <a:schemeClr val="bg1"/>
              </a:solidFill>
            </a:endParaRPr>
          </a:p>
        </p:txBody>
      </p:sp>
    </p:spTree>
    <p:extLst>
      <p:ext uri="{BB962C8B-B14F-4D97-AF65-F5344CB8AC3E}">
        <p14:creationId xmlns:p14="http://schemas.microsoft.com/office/powerpoint/2010/main" val="21688552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10;&lt;root reqver=&quot;21047&quot;&gt;&lt;version val=&quot;23231&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1-%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bNumberIsYear val=&quot;0&quot;/&gt;&lt;m_strFormatTime&gt;%1&lt;/m_strFormatTime&gt;&lt;/m_precDefaultMonth&gt;&lt;m_precDefaultWeek&gt;&lt;m_bNumberIsYear val=&quot;0&quot;/&gt;&lt;m_strFormatTime&gt;%d&lt;/m_strFormatTime&gt;&lt;/m_precDefaultWeek&gt;&lt;m_precDefaultDay&gt;&lt;m_bNumberIsYear val=&quot;0&quot;/&gt;&lt;m_strFormatTime&gt;%d&lt;/m_strFormatTime&gt;&lt;/m_precDefaultDay&gt;&lt;m_mruColor&gt;&lt;m_vecMRU length=&quot;3&quot;&gt;&lt;elem m_fUsage=&quot;1.71000000000000000000E+000&quot;&gt;&lt;m_msothmcolidx val=&quot;0&quot;/&gt;&lt;m_rgb r=&quot;ff&quot; g=&quot;20&quot; b=&quot;20&quot;/&gt;&lt;m_ppcolschidx tagver0=&quot;23004&quot; tagname0=&quot;m_ppcolschidxUNRECOGNIZED&quot; val=&quot;0&quot;/&gt;&lt;m_nBrightness val=&quot;0&quot;/&gt;&lt;/elem&gt;&lt;elem m_fUsage=&quot;1.38510000000000000000E+000&quot;&gt;&lt;m_msothmcolidx val=&quot;0&quot;/&gt;&lt;m_rgb r=&quot;e6&quot; g=&quot;e6&quot; b=&quot;e6&quot;/&gt;&lt;m_ppcolschidx tagver0=&quot;23004&quot; tagname0=&quot;m_ppcolschidxUNRECOGNIZED&quot; val=&quot;0&quot;/&gt;&lt;m_nBrightness val=&quot;0&quot;/&gt;&lt;/elem&gt;&lt;elem m_fUsage=&quot;1.00000000000000000000E+000&quot;&gt;&lt;m_msothmcolidx val=&quot;0&quot;/&gt;&lt;m_rgb r=&quot;1b&quot; g=&quot;9c&quot; b=&quot;7&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ISNEWSLIDENUMBER" val="False"/>
  <p:tag name="PREVIOUSNAME" val="C:\Users\CJ Jain\Documents\Florida DOT\Study\Phase 3\Workshops\Final Workshop\20150205_FDOT Training_0744.pptx"/>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rxdYyMQ6OUWb.8p6z3wBh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T9L_uvCONkuD8KGa9RixS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zJ.ui.QFCEGqPdIjRqWRa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jttx31KJEe1emhJjQuji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rYAYtdr9PUyyVioUE.dnn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eidB.q.R_E6Mtk56qwalw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7teAHSdxCk.2pJy8doMtL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sH8AhouUnU.1xVWzK9.Hg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Ua94fCVJRkmtX3SXXjfp3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u3qbPxGS9kmE77L2m92sgQ"/>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p5xUrYIGF0mfiintkc8J5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8aYGEyYBjk.gYXGLrI9A9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XkkiynHzMU.4lRO9P1UIY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tVqAnL0t0OQG51uQCExq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7Oa6ZA0m9UKjICz.cFkjD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9irLEVxTL06DenPU0T1aa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1lNjsZEb8UmFBGfu46llB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EvdY.uZrVkKSdKud66uXJ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OTpkbem0WECcnIJM2UKDj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5_sKbqB6.kuu5EyuzMHqsw"/>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ohv0h6z2GEa1iVqQiv00f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Ka_QtIF4cUeRO1nuLy1Il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wymHUnK00G0BasM1u0PP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TgXce7pZt0GymhtzIeO12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lEauRT4q.Umu_Uz_5Ft5g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KowL1Oivn0mLyRbnVrk0L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WUG_oMPpR0mcck9o6TsCi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nURsF8qev0SgwVO_rUsCZ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8RX1oWw8yU6KHlW_RKOfGg"/>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OVwN2A_1N0KdRJ0STZN6Y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RwL8M8WcFkGDxdh3jpkWj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ydhnr1rrECDGPJdUgUmf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RCR4cyldSk2r6ZGyRUFar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NAME" val="Oval"/>
</p:tagLst>
</file>

<file path=ppt/tags/tag136.xml><?xml version="1.0" encoding="utf-8"?>
<p:tagLst xmlns:a="http://schemas.openxmlformats.org/drawingml/2006/main" xmlns:r="http://schemas.openxmlformats.org/officeDocument/2006/relationships" xmlns:p="http://schemas.openxmlformats.org/presentationml/2006/main">
  <p:tag name="NAME" val="Oval"/>
</p:tagLst>
</file>

<file path=ppt/tags/tag137.xml><?xml version="1.0" encoding="utf-8"?>
<p:tagLst xmlns:a="http://schemas.openxmlformats.org/drawingml/2006/main" xmlns:r="http://schemas.openxmlformats.org/officeDocument/2006/relationships" xmlns:p="http://schemas.openxmlformats.org/presentationml/2006/main">
  <p:tag name="NAME" val="Oval"/>
</p:tagLst>
</file>

<file path=ppt/tags/tag138.xml><?xml version="1.0" encoding="utf-8"?>
<p:tagLst xmlns:a="http://schemas.openxmlformats.org/drawingml/2006/main" xmlns:r="http://schemas.openxmlformats.org/officeDocument/2006/relationships" xmlns:p="http://schemas.openxmlformats.org/presentationml/2006/main">
  <p:tag name="NAME" val="Oval"/>
</p:tagLst>
</file>

<file path=ppt/tags/tag139.xml><?xml version="1.0" encoding="utf-8"?>
<p:tagLst xmlns:a="http://schemas.openxmlformats.org/drawingml/2006/main" xmlns:r="http://schemas.openxmlformats.org/officeDocument/2006/relationships" xmlns:p="http://schemas.openxmlformats.org/presentationml/2006/main">
  <p:tag name="NAME" val="Oval"/>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0.xml><?xml version="1.0" encoding="utf-8"?>
<p:tagLst xmlns:a="http://schemas.openxmlformats.org/drawingml/2006/main" xmlns:r="http://schemas.openxmlformats.org/officeDocument/2006/relationships" xmlns:p="http://schemas.openxmlformats.org/presentationml/2006/main">
  <p:tag name="NAME" val="Oval"/>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NAME" val="SingleBoat"/>
</p:tagLst>
</file>

<file path=ppt/tags/tag143.xml><?xml version="1.0" encoding="utf-8"?>
<p:tagLst xmlns:a="http://schemas.openxmlformats.org/drawingml/2006/main" xmlns:r="http://schemas.openxmlformats.org/officeDocument/2006/relationships" xmlns:p="http://schemas.openxmlformats.org/presentationml/2006/main">
  <p:tag name="NAME" val="SingleBoat"/>
</p:tagLst>
</file>

<file path=ppt/tags/tag144.xml><?xml version="1.0" encoding="utf-8"?>
<p:tagLst xmlns:a="http://schemas.openxmlformats.org/drawingml/2006/main" xmlns:r="http://schemas.openxmlformats.org/officeDocument/2006/relationships" xmlns:p="http://schemas.openxmlformats.org/presentationml/2006/main">
  <p:tag name="NAME" val="SingleBoat"/>
</p:tagLst>
</file>

<file path=ppt/tags/tag145.xml><?xml version="1.0" encoding="utf-8"?>
<p:tagLst xmlns:a="http://schemas.openxmlformats.org/drawingml/2006/main" xmlns:r="http://schemas.openxmlformats.org/officeDocument/2006/relationships" xmlns:p="http://schemas.openxmlformats.org/presentationml/2006/main">
  <p:tag name="NAME" val="SingleBoat"/>
</p:tagLst>
</file>

<file path=ppt/tags/tag146.xml><?xml version="1.0" encoding="utf-8"?>
<p:tagLst xmlns:a="http://schemas.openxmlformats.org/drawingml/2006/main" xmlns:r="http://schemas.openxmlformats.org/officeDocument/2006/relationships" xmlns:p="http://schemas.openxmlformats.org/presentationml/2006/main">
  <p:tag name="NAME" val="SingleBoatShape"/>
</p:tagLst>
</file>

<file path=ppt/tags/tag147.xml><?xml version="1.0" encoding="utf-8"?>
<p:tagLst xmlns:a="http://schemas.openxmlformats.org/drawingml/2006/main" xmlns:r="http://schemas.openxmlformats.org/officeDocument/2006/relationships" xmlns:p="http://schemas.openxmlformats.org/presentationml/2006/main">
  <p:tag name="NAME" val="SingleBoatText"/>
</p:tagLst>
</file>

<file path=ppt/tags/tag148.xml><?xml version="1.0" encoding="utf-8"?>
<p:tagLst xmlns:a="http://schemas.openxmlformats.org/drawingml/2006/main" xmlns:r="http://schemas.openxmlformats.org/officeDocument/2006/relationships" xmlns:p="http://schemas.openxmlformats.org/presentationml/2006/main">
  <p:tag name="NAME" val="SingleBoatShape"/>
</p:tagLst>
</file>

<file path=ppt/tags/tag149.xml><?xml version="1.0" encoding="utf-8"?>
<p:tagLst xmlns:a="http://schemas.openxmlformats.org/drawingml/2006/main" xmlns:r="http://schemas.openxmlformats.org/officeDocument/2006/relationships" xmlns:p="http://schemas.openxmlformats.org/presentationml/2006/main">
  <p:tag name="NAME" val="SingleBoatText"/>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0.xml><?xml version="1.0" encoding="utf-8"?>
<p:tagLst xmlns:a="http://schemas.openxmlformats.org/drawingml/2006/main" xmlns:r="http://schemas.openxmlformats.org/officeDocument/2006/relationships" xmlns:p="http://schemas.openxmlformats.org/presentationml/2006/main">
  <p:tag name="NAME" val="SingleBoatShape"/>
</p:tagLst>
</file>

<file path=ppt/tags/tag151.xml><?xml version="1.0" encoding="utf-8"?>
<p:tagLst xmlns:a="http://schemas.openxmlformats.org/drawingml/2006/main" xmlns:r="http://schemas.openxmlformats.org/officeDocument/2006/relationships" xmlns:p="http://schemas.openxmlformats.org/presentationml/2006/main">
  <p:tag name="NAME" val="SingleBoatText"/>
</p:tagLst>
</file>

<file path=ppt/tags/tag152.xml><?xml version="1.0" encoding="utf-8"?>
<p:tagLst xmlns:a="http://schemas.openxmlformats.org/drawingml/2006/main" xmlns:r="http://schemas.openxmlformats.org/officeDocument/2006/relationships" xmlns:p="http://schemas.openxmlformats.org/presentationml/2006/main">
  <p:tag name="NAME" val="SingleBoatShape"/>
</p:tagLst>
</file>

<file path=ppt/tags/tag153.xml><?xml version="1.0" encoding="utf-8"?>
<p:tagLst xmlns:a="http://schemas.openxmlformats.org/drawingml/2006/main" xmlns:r="http://schemas.openxmlformats.org/officeDocument/2006/relationships" xmlns:p="http://schemas.openxmlformats.org/presentationml/2006/main">
  <p:tag name="NAME" val="SingleBoatText"/>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fBApiSKpy0CVzBWfL.Rsd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LSLLr3ei0km3l0l3Dd7jn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4Bbt2VsEPES44k3rsRXx7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j8J8bN06nkKgP7CX8PySQ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up_eh.lTF0y1zgfCnByvpA"/>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K0buJiHkl0CRZTeF5FDVI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0Ga8yFIwQEu0mecVlNhd9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ncImssTvxEu_tPzf6uCh8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V5e348780UqCgetDWsSr6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XNFsGCKhJ0CoFOcGSDshb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dxkwTSnUrECYPOL.2aFSs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xOuOVlLAV0CPAEXDvlFg7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d4Ag7dRCGEKgppG1wXk9K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sMHsv5VndEu5LPTlUcmQn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KX0ainqa9EOpCI4O.qphWw"/>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m2GPvWNxM0e42SqGoS8tV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Pg1Ijq6i10aKslyrFGAy8A"/>
</p:tagLst>
</file>

<file path=ppt/tags/tag172.xml><?xml version="1.0" encoding="utf-8"?>
<p:tagLst xmlns:a="http://schemas.openxmlformats.org/drawingml/2006/main" xmlns:r="http://schemas.openxmlformats.org/officeDocument/2006/relationships" xmlns:p="http://schemas.openxmlformats.org/presentationml/2006/main">
  <p:tag name="NAME" val="Oval"/>
</p:tagLst>
</file>

<file path=ppt/tags/tag173.xml><?xml version="1.0" encoding="utf-8"?>
<p:tagLst xmlns:a="http://schemas.openxmlformats.org/drawingml/2006/main" xmlns:r="http://schemas.openxmlformats.org/officeDocument/2006/relationships" xmlns:p="http://schemas.openxmlformats.org/presentationml/2006/main">
  <p:tag name="NAME" val="Oval"/>
</p:tagLst>
</file>

<file path=ppt/tags/tag174.xml><?xml version="1.0" encoding="utf-8"?>
<p:tagLst xmlns:a="http://schemas.openxmlformats.org/drawingml/2006/main" xmlns:r="http://schemas.openxmlformats.org/officeDocument/2006/relationships" xmlns:p="http://schemas.openxmlformats.org/presentationml/2006/main">
  <p:tag name="NAME" val="Oval"/>
</p:tagLst>
</file>

<file path=ppt/tags/tag175.xml><?xml version="1.0" encoding="utf-8"?>
<p:tagLst xmlns:a="http://schemas.openxmlformats.org/drawingml/2006/main" xmlns:r="http://schemas.openxmlformats.org/officeDocument/2006/relationships" xmlns:p="http://schemas.openxmlformats.org/presentationml/2006/main">
  <p:tag name="NAME" val="Oval"/>
</p:tagLst>
</file>

<file path=ppt/tags/tag176.xml><?xml version="1.0" encoding="utf-8"?>
<p:tagLst xmlns:a="http://schemas.openxmlformats.org/drawingml/2006/main" xmlns:r="http://schemas.openxmlformats.org/officeDocument/2006/relationships" xmlns:p="http://schemas.openxmlformats.org/presentationml/2006/main">
  <p:tag name="NAME" val="Oval"/>
</p:tagLst>
</file>

<file path=ppt/tags/tag177.xml><?xml version="1.0" encoding="utf-8"?>
<p:tagLst xmlns:a="http://schemas.openxmlformats.org/drawingml/2006/main" xmlns:r="http://schemas.openxmlformats.org/officeDocument/2006/relationships" xmlns:p="http://schemas.openxmlformats.org/presentationml/2006/main">
  <p:tag name="NAME" val="Oval"/>
</p:tagLst>
</file>

<file path=ppt/tags/tag178.xml><?xml version="1.0" encoding="utf-8"?>
<p:tagLst xmlns:a="http://schemas.openxmlformats.org/drawingml/2006/main" xmlns:r="http://schemas.openxmlformats.org/officeDocument/2006/relationships" xmlns:p="http://schemas.openxmlformats.org/presentationml/2006/main">
  <p:tag name="NAME" val="Oval"/>
</p:tagLst>
</file>

<file path=ppt/tags/tag179.xml><?xml version="1.0" encoding="utf-8"?>
<p:tagLst xmlns:a="http://schemas.openxmlformats.org/drawingml/2006/main" xmlns:r="http://schemas.openxmlformats.org/officeDocument/2006/relationships" xmlns:p="http://schemas.openxmlformats.org/presentationml/2006/main">
  <p:tag name="NAME" val="Oval"/>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4bnbAEpXo0qLbD6b3rD5l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uHBoLa5B2UW8XtgHcPxgz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s8enoODiH0OLJSBM7VznS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ah1pORk0mkeQGbxr.fjh6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BuK0Sg.OBU2PKTQouIOrS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sBq4zM_IqUugWfsiB8g7M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TpchB5RGekWNau1.2yQ7_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kqOQU8uKRUm23O4Xm6.fw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MEE.Q57a8ECkJT0GCamxp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NAME" val="Rectangle"/>
</p:tagLst>
</file>

<file path=ppt/tags/tag191.xml><?xml version="1.0" encoding="utf-8"?>
<p:tagLst xmlns:a="http://schemas.openxmlformats.org/drawingml/2006/main" xmlns:r="http://schemas.openxmlformats.org/officeDocument/2006/relationships" xmlns:p="http://schemas.openxmlformats.org/presentationml/2006/main">
  <p:tag name="NAME" val="Rectangle"/>
</p:tagLst>
</file>

<file path=ppt/tags/tag192.xml><?xml version="1.0" encoding="utf-8"?>
<p:tagLst xmlns:a="http://schemas.openxmlformats.org/drawingml/2006/main" xmlns:r="http://schemas.openxmlformats.org/officeDocument/2006/relationships" xmlns:p="http://schemas.openxmlformats.org/presentationml/2006/main">
  <p:tag name="NAME" val="Rectangle"/>
</p:tagLst>
</file>

<file path=ppt/tags/tag193.xml><?xml version="1.0" encoding="utf-8"?>
<p:tagLst xmlns:a="http://schemas.openxmlformats.org/drawingml/2006/main" xmlns:r="http://schemas.openxmlformats.org/officeDocument/2006/relationships" xmlns:p="http://schemas.openxmlformats.org/presentationml/2006/main">
  <p:tag name="NAME" val="Rectangle"/>
</p:tagLst>
</file>

<file path=ppt/tags/tag194.xml><?xml version="1.0" encoding="utf-8"?>
<p:tagLst xmlns:a="http://schemas.openxmlformats.org/drawingml/2006/main" xmlns:r="http://schemas.openxmlformats.org/officeDocument/2006/relationships" xmlns:p="http://schemas.openxmlformats.org/presentationml/2006/main">
  <p:tag name="NAME" val="Rectangle"/>
</p:tagLst>
</file>

<file path=ppt/tags/tag195.xml><?xml version="1.0" encoding="utf-8"?>
<p:tagLst xmlns:a="http://schemas.openxmlformats.org/drawingml/2006/main" xmlns:r="http://schemas.openxmlformats.org/officeDocument/2006/relationships" xmlns:p="http://schemas.openxmlformats.org/presentationml/2006/main">
  <p:tag name="NAME" val="Rectangle"/>
</p:tagLst>
</file>

<file path=ppt/tags/tag196.xml><?xml version="1.0" encoding="utf-8"?>
<p:tagLst xmlns:a="http://schemas.openxmlformats.org/drawingml/2006/main" xmlns:r="http://schemas.openxmlformats.org/officeDocument/2006/relationships" xmlns:p="http://schemas.openxmlformats.org/presentationml/2006/main">
  <p:tag name="NAME" val="Rectangle"/>
</p:tagLst>
</file>

<file path=ppt/tags/tag197.xml><?xml version="1.0" encoding="utf-8"?>
<p:tagLst xmlns:a="http://schemas.openxmlformats.org/drawingml/2006/main" xmlns:r="http://schemas.openxmlformats.org/officeDocument/2006/relationships" xmlns:p="http://schemas.openxmlformats.org/presentationml/2006/main">
  <p:tag name="NAME" val="Rectangl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MTTABLE" val="Cell"/>
  <p:tag name="MTNUMBER" val="0.653027682869242"/>
  <p:tag name="LEFT" val="9.375039"/>
  <p:tag name="WIDTH" val="219.5417"/>
  <p:tag name="HEIGHT" val="19.38748"/>
  <p:tag name="TOP" val="80"/>
</p:tagLst>
</file>

<file path=ppt/tags/tag202.xml><?xml version="1.0" encoding="utf-8"?>
<p:tagLst xmlns:a="http://schemas.openxmlformats.org/drawingml/2006/main" xmlns:r="http://schemas.openxmlformats.org/officeDocument/2006/relationships" xmlns:p="http://schemas.openxmlformats.org/presentationml/2006/main">
  <p:tag name="NAME" val="SingleBoat"/>
</p:tagLst>
</file>

<file path=ppt/tags/tag203.xml><?xml version="1.0" encoding="utf-8"?>
<p:tagLst xmlns:a="http://schemas.openxmlformats.org/drawingml/2006/main" xmlns:r="http://schemas.openxmlformats.org/officeDocument/2006/relationships" xmlns:p="http://schemas.openxmlformats.org/presentationml/2006/main">
  <p:tag name="NAME" val="SingleBoat"/>
</p:tagLst>
</file>

<file path=ppt/tags/tag204.xml><?xml version="1.0" encoding="utf-8"?>
<p:tagLst xmlns:a="http://schemas.openxmlformats.org/drawingml/2006/main" xmlns:r="http://schemas.openxmlformats.org/officeDocument/2006/relationships" xmlns:p="http://schemas.openxmlformats.org/presentationml/2006/main">
  <p:tag name="NAME" val="SingleBoat"/>
</p:tagLst>
</file>

<file path=ppt/tags/tag205.xml><?xml version="1.0" encoding="utf-8"?>
<p:tagLst xmlns:a="http://schemas.openxmlformats.org/drawingml/2006/main" xmlns:r="http://schemas.openxmlformats.org/officeDocument/2006/relationships" xmlns:p="http://schemas.openxmlformats.org/presentationml/2006/main">
  <p:tag name="NAME" val="SingleBoat"/>
</p:tagLst>
</file>

<file path=ppt/tags/tag206.xml><?xml version="1.0" encoding="utf-8"?>
<p:tagLst xmlns:a="http://schemas.openxmlformats.org/drawingml/2006/main" xmlns:r="http://schemas.openxmlformats.org/officeDocument/2006/relationships" xmlns:p="http://schemas.openxmlformats.org/presentationml/2006/main">
  <p:tag name="NAME" val="SingleBoatShape"/>
</p:tagLst>
</file>

<file path=ppt/tags/tag207.xml><?xml version="1.0" encoding="utf-8"?>
<p:tagLst xmlns:a="http://schemas.openxmlformats.org/drawingml/2006/main" xmlns:r="http://schemas.openxmlformats.org/officeDocument/2006/relationships" xmlns:p="http://schemas.openxmlformats.org/presentationml/2006/main">
  <p:tag name="NAME" val="SingleBoatText"/>
</p:tagLst>
</file>

<file path=ppt/tags/tag208.xml><?xml version="1.0" encoding="utf-8"?>
<p:tagLst xmlns:a="http://schemas.openxmlformats.org/drawingml/2006/main" xmlns:r="http://schemas.openxmlformats.org/officeDocument/2006/relationships" xmlns:p="http://schemas.openxmlformats.org/presentationml/2006/main">
  <p:tag name="NAME" val="SingleBoatShape"/>
</p:tagLst>
</file>

<file path=ppt/tags/tag209.xml><?xml version="1.0" encoding="utf-8"?>
<p:tagLst xmlns:a="http://schemas.openxmlformats.org/drawingml/2006/main" xmlns:r="http://schemas.openxmlformats.org/officeDocument/2006/relationships" xmlns:p="http://schemas.openxmlformats.org/presentationml/2006/main">
  <p:tag name="NAME" val="SingleBoatText"/>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NAME" val="SingleBoatShape"/>
</p:tagLst>
</file>

<file path=ppt/tags/tag211.xml><?xml version="1.0" encoding="utf-8"?>
<p:tagLst xmlns:a="http://schemas.openxmlformats.org/drawingml/2006/main" xmlns:r="http://schemas.openxmlformats.org/officeDocument/2006/relationships" xmlns:p="http://schemas.openxmlformats.org/presentationml/2006/main">
  <p:tag name="NAME" val="SingleBoatText"/>
</p:tagLst>
</file>

<file path=ppt/tags/tag212.xml><?xml version="1.0" encoding="utf-8"?>
<p:tagLst xmlns:a="http://schemas.openxmlformats.org/drawingml/2006/main" xmlns:r="http://schemas.openxmlformats.org/officeDocument/2006/relationships" xmlns:p="http://schemas.openxmlformats.org/presentationml/2006/main">
  <p:tag name="NAME" val="SingleBoatShape"/>
</p:tagLst>
</file>

<file path=ppt/tags/tag213.xml><?xml version="1.0" encoding="utf-8"?>
<p:tagLst xmlns:a="http://schemas.openxmlformats.org/drawingml/2006/main" xmlns:r="http://schemas.openxmlformats.org/officeDocument/2006/relationships" xmlns:p="http://schemas.openxmlformats.org/presentationml/2006/main">
  <p:tag name="NAME" val="SingleBoatText"/>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NAME" val="OvalShape"/>
</p:tagLst>
</file>

<file path=ppt/tags/tag25.xml><?xml version="1.0" encoding="utf-8"?>
<p:tagLst xmlns:a="http://schemas.openxmlformats.org/drawingml/2006/main" xmlns:r="http://schemas.openxmlformats.org/officeDocument/2006/relationships" xmlns:p="http://schemas.openxmlformats.org/presentationml/2006/main">
  <p:tag name="NAME" val="OvalShape"/>
</p:tagLst>
</file>

<file path=ppt/tags/tag26.xml><?xml version="1.0" encoding="utf-8"?>
<p:tagLst xmlns:a="http://schemas.openxmlformats.org/drawingml/2006/main" xmlns:r="http://schemas.openxmlformats.org/officeDocument/2006/relationships" xmlns:p="http://schemas.openxmlformats.org/presentationml/2006/main">
  <p:tag name="NAME" val="OvalShap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34O7DMpSykeA1dsJxHndJ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Fcpjee4ckqq4gjYrO_HIg"/>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zKZcglYi70WnW5aqZhqSG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2Xmui3x0iUykHMgm62VK8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aomyG8ZgE65cAfLUPZGJ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6SG_CpuFf0KJjMV0NzOyX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cVi2CN8d8EOBq1Pvar88H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6dpgz2FOgEuccDqPeqZXq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WRP2SRzuEkmqOQwQ61jCZ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bZhCmx4XoEGcXqgiGnYJU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XWCAIxG30SaO5DfcWpKu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YwHm2bzUEmMSm2idYIQig"/>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ejPfCUOX0KOE57u0WUIsA"/>
</p:tagLst>
</file>

<file path=ppt/tags/tag41.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sF8HogxBX0WTCqy9.XHKm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lSpMsSllHUGu2IXgmHEPJ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kqYxA.WBUOMlSU9b0xPc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f0z2j8pMrEqoimd68zYPJ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rZHH50Hqpky0tw2FL7ZRk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KMWzb7CxN0OrOtsPDJDJq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te0hXUoGk6nCVRMmgsURA"/>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LNRyxrDLDUSeKwhCGzOXZ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ziAESgMPk6bQVAcqvwgE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Bkt.zxoBVUazsKBzabMns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1B5LXA7.xkSBoV69yI.N4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h3Tent2g0eD3TPmK6LHM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ZcTagwbDz0Sh_jR2ytsxA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xXqxeMDnwUeQH7MxFRQxm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91EGot3Rwk6WWMYYQHsqb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oEL2nRXgI0q25ne2pgq8L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kVxFxriU7EqOscNeGJRH.Q"/>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Jae.6uDihkau8oX3yVTOc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3SHXUsXKCkOuQ5xpajPcC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3Igd7ZuFTEubOzF.mpfSm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smstszhuekSkoV96pYPrO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9znt2vB0USzr1DJMiW2k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rH4bD9CI0OtxDwvtlNzl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yg44h1k.U2TpG9pgaWRW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S95KxBITEi1bq8denHJ4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aTMvU3g1UieOj_FSciCo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TMYQE7Q2BEy1Y7BKnwH1bg"/>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5jMM2RYGVEysl3WH2l709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Q.BJwUWEECXI.On_ZMlk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NAME" val="Rectangle"/>
</p:tagLst>
</file>

<file path=ppt/tags/tag74.xml><?xml version="1.0" encoding="utf-8"?>
<p:tagLst xmlns:a="http://schemas.openxmlformats.org/drawingml/2006/main" xmlns:r="http://schemas.openxmlformats.org/officeDocument/2006/relationships" xmlns:p="http://schemas.openxmlformats.org/presentationml/2006/main">
  <p:tag name="NAME" val="Rectangle"/>
</p:tagLst>
</file>

<file path=ppt/tags/tag75.xml><?xml version="1.0" encoding="utf-8"?>
<p:tagLst xmlns:a="http://schemas.openxmlformats.org/drawingml/2006/main" xmlns:r="http://schemas.openxmlformats.org/officeDocument/2006/relationships" xmlns:p="http://schemas.openxmlformats.org/presentationml/2006/main">
  <p:tag name="NAME" val="Rectangle"/>
</p:tagLst>
</file>

<file path=ppt/tags/tag76.xml><?xml version="1.0" encoding="utf-8"?>
<p:tagLst xmlns:a="http://schemas.openxmlformats.org/drawingml/2006/main" xmlns:r="http://schemas.openxmlformats.org/officeDocument/2006/relationships" xmlns:p="http://schemas.openxmlformats.org/presentationml/2006/main">
  <p:tag name="NAME" val="Rectangle"/>
</p:tagLst>
</file>

<file path=ppt/tags/tag77.xml><?xml version="1.0" encoding="utf-8"?>
<p:tagLst xmlns:a="http://schemas.openxmlformats.org/drawingml/2006/main" xmlns:r="http://schemas.openxmlformats.org/officeDocument/2006/relationships" xmlns:p="http://schemas.openxmlformats.org/presentationml/2006/main">
  <p:tag name="NAME" val="Rectangle"/>
</p:tagLst>
</file>

<file path=ppt/tags/tag78.xml><?xml version="1.0" encoding="utf-8"?>
<p:tagLst xmlns:a="http://schemas.openxmlformats.org/drawingml/2006/main" xmlns:r="http://schemas.openxmlformats.org/officeDocument/2006/relationships" xmlns:p="http://schemas.openxmlformats.org/presentationml/2006/main">
  <p:tag name="NAME" val="Rectangle"/>
</p:tagLst>
</file>

<file path=ppt/tags/tag79.xml><?xml version="1.0" encoding="utf-8"?>
<p:tagLst xmlns:a="http://schemas.openxmlformats.org/drawingml/2006/main" xmlns:r="http://schemas.openxmlformats.org/officeDocument/2006/relationships" xmlns:p="http://schemas.openxmlformats.org/presentationml/2006/main">
  <p:tag name="NAME" val="Rectangle"/>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0.xml><?xml version="1.0" encoding="utf-8"?>
<p:tagLst xmlns:a="http://schemas.openxmlformats.org/drawingml/2006/main" xmlns:r="http://schemas.openxmlformats.org/officeDocument/2006/relationships" xmlns:p="http://schemas.openxmlformats.org/presentationml/2006/main">
  <p:tag name="NAME" val="Rectangle"/>
</p:tagLst>
</file>

<file path=ppt/tags/tag81.xml><?xml version="1.0" encoding="utf-8"?>
<p:tagLst xmlns:a="http://schemas.openxmlformats.org/drawingml/2006/main" xmlns:r="http://schemas.openxmlformats.org/officeDocument/2006/relationships" xmlns:p="http://schemas.openxmlformats.org/presentationml/2006/main">
  <p:tag name="RESIZE" val="Yes"/>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jkCJF.8cEK9gSE7zDnWA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oghrIE_I_EuzHk_PPGQqM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ARjrlMGrOUq_Ugcti0hO4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e8QFUp2MTEuRi1SfmSoX6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LWmU5Dg6aUGd77yQwfT3d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xpjAG1koJkOKpy.ZQ5AAu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_KcCXpyfs0S8vkhsJDPKfw"/>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DW9MKDd.6U69PybL.AZF7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sHRky28R2E2F8k1sOs.hH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xk19S2Lcr0iiLxJ2Cz0sH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Kv7IUe8jF0Wm3Nt6u..u9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zyArifAz7U2Ey2kY25USc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dVoCEiq3tEalPML_q2AEw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ifTOBCw74EmJoXksljnnb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B2Tjl9B3qUODJ0oDzz9o6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e5DPi2V1i0.VcAlip5.bY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j8Ya2fyaak2P_Nkn_d_2Ng"/>
</p:tagLst>
</file>

<file path=ppt/theme/theme1.xml><?xml version="1.0" encoding="utf-8"?>
<a:theme xmlns:a="http://schemas.openxmlformats.org/drawingml/2006/main" name="FDOT_CF_XFL001">
  <a:themeElements>
    <a:clrScheme name="Current">
      <a:dk1>
        <a:srgbClr val="000000"/>
      </a:dk1>
      <a:lt1>
        <a:srgbClr val="FFFFFF"/>
      </a:lt1>
      <a:dk2>
        <a:srgbClr val="1C2F44"/>
      </a:dk2>
      <a:lt2>
        <a:srgbClr val="FFFFFF"/>
      </a:lt2>
      <a:accent1>
        <a:srgbClr val="ACC4DE"/>
      </a:accent1>
      <a:accent2>
        <a:srgbClr val="5082B8"/>
      </a:accent2>
      <a:accent3>
        <a:srgbClr val="32557C"/>
      </a:accent3>
      <a:accent4>
        <a:srgbClr val="1C2F44"/>
      </a:accent4>
      <a:accent5>
        <a:srgbClr val="FF0000"/>
      </a:accent5>
      <a:accent6>
        <a:srgbClr val="808080"/>
      </a:accent6>
      <a:hlink>
        <a:srgbClr val="32557C"/>
      </a:hlink>
      <a:folHlink>
        <a:srgbClr val="1C2F44"/>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1C2F44"/>
        </a:dk2>
        <a:lt2>
          <a:srgbClr val="FFFFFF"/>
        </a:lt2>
        <a:accent1>
          <a:srgbClr val="ACC4DE"/>
        </a:accent1>
        <a:accent2>
          <a:srgbClr val="5082B8"/>
        </a:accent2>
        <a:accent3>
          <a:srgbClr val="32557C"/>
        </a:accent3>
        <a:accent4>
          <a:srgbClr val="1C2F44"/>
        </a:accent4>
        <a:accent5>
          <a:srgbClr val="FF0000"/>
        </a:accent5>
        <a:accent6>
          <a:srgbClr val="808080"/>
        </a:accent6>
        <a:hlink>
          <a:srgbClr val="32557C"/>
        </a:hlink>
        <a:folHlink>
          <a:srgbClr val="1C2F4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FDOT_CF_XFL001</Template>
  <TotalTime>59682</TotalTime>
  <Words>3260</Words>
  <Application>Microsoft Office PowerPoint</Application>
  <PresentationFormat>Custom</PresentationFormat>
  <Paragraphs>435</Paragraphs>
  <Slides>18</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30" baseType="lpstr">
      <vt:lpstr>MS PGothic</vt:lpstr>
      <vt:lpstr>MS PGothic</vt:lpstr>
      <vt:lpstr>SimSun</vt:lpstr>
      <vt:lpstr>Arial</vt:lpstr>
      <vt:lpstr>Calibri</vt:lpstr>
      <vt:lpstr>Georgia</vt:lpstr>
      <vt:lpstr>HelveticaNeueLT Std Lt</vt:lpstr>
      <vt:lpstr>HelveticaNeueLT Std Med</vt:lpstr>
      <vt:lpstr>Wingdings</vt:lpstr>
      <vt:lpstr>FDOT_CF_XFL001</vt:lpstr>
      <vt:lpstr>think-cell Slide</vt:lpstr>
      <vt:lpstr>Chart</vt:lpstr>
      <vt:lpstr>Presentation to the MPOAC Transformation of Our State Pre-Construction Process</vt:lpstr>
      <vt:lpstr>Federal Requirements Impact Analysis</vt:lpstr>
      <vt:lpstr>The study used multiple methods to assess the relative impact of federal requirements</vt:lpstr>
      <vt:lpstr>Significant findings</vt:lpstr>
      <vt:lpstr>While only 55% of projects use federal funding, FDOT has an explicit procedural guidance to federalize as many projects as possible</vt:lpstr>
      <vt:lpstr>The focus of the study is on the share of projects in FDOT’s portfolio where federalization is not mandatory and FDOT therefore has discretion about whether to federalize</vt:lpstr>
      <vt:lpstr>Decision tree for when to use state funding only</vt:lpstr>
      <vt:lpstr>Federalized projects sampled lasted 1.8x-3.5x longer in pre-construction than State projects</vt:lpstr>
      <vt:lpstr>Districts selected 44 projects to be programmed as state-funded in the current gaming cycle, resulting in an estimated 97 years of time saved, just by following the state process</vt:lpstr>
      <vt:lpstr>We have defined an improved state process expected to cut  pre-construction time by 60-75%</vt:lpstr>
      <vt:lpstr>We have been working for the past year to streamline the preconstruction process, and we will continue to do so</vt:lpstr>
      <vt:lpstr>We have applied the new process to an initial set of ten projects and have already found 57% time savings, across all project types</vt:lpstr>
      <vt:lpstr>Our transformation focuses on more than just the improved state process</vt:lpstr>
      <vt:lpstr>Districts have each nominated a State-Wide Acceleration and Transformation (SWAT) Team to lead the effort in improving how we operate</vt:lpstr>
      <vt:lpstr>FDOT leadership will track success of the projects in meeting reduced schedule targets</vt:lpstr>
      <vt:lpstr>We created a Quick Guide to support staff in implementing the improved state process</vt:lpstr>
      <vt:lpstr>These changes are only the beginning – we have embarked on a long journey of continuous improvement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c:title>
  <dc:creator>FDOT</dc:creator>
  <cp:lastModifiedBy>Messina, Brigitte</cp:lastModifiedBy>
  <cp:revision>2390</cp:revision>
  <cp:lastPrinted>2015-02-05T17:37:23Z</cp:lastPrinted>
  <dcterms:created xsi:type="dcterms:W3CDTF">2014-08-27T19:46:19Z</dcterms:created>
  <dcterms:modified xsi:type="dcterms:W3CDTF">2015-04-01T13:44:06Z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Title</vt:lpwstr>
  </property>
  <property fmtid="{D5CDD505-2E9C-101B-9397-08002B2CF9AE}" pid="3" name="Final">
    <vt:bool>false</vt:bool>
  </property>
  <property fmtid="{D5CDD505-2E9C-101B-9397-08002B2CF9AE}" pid="4" name="Event">
    <vt:lpwstr/>
  </property>
  <property fmtid="{D5CDD505-2E9C-101B-9397-08002B2CF9AE}" pid="5" name="Delivery Date">
    <vt:lpwstr>Date</vt:lpwstr>
  </property>
  <property fmtid="{D5CDD505-2E9C-101B-9397-08002B2CF9AE}" pid="6" name="Office2010EditCount">
    <vt:lpwstr>1</vt:lpwstr>
  </property>
  <property fmtid="{D5CDD505-2E9C-101B-9397-08002B2CF9AE}" pid="7" name="Office2003EditCount">
    <vt:lpwstr>0</vt:lpwstr>
  </property>
  <property fmtid="{D5CDD505-2E9C-101B-9397-08002B2CF9AE}" pid="8" name="LastEditedOfficeVersion">
    <vt:lpwstr>Office2010</vt:lpwstr>
  </property>
  <property fmtid="{D5CDD505-2E9C-101B-9397-08002B2CF9AE}" pid="9" name="DocID">
    <vt:lpwstr>Doc ID</vt:lpwstr>
  </property>
  <property fmtid="{D5CDD505-2E9C-101B-9397-08002B2CF9AE}" pid="10" name="Office2010WasSaved">
    <vt:lpwstr>1</vt:lpwstr>
  </property>
</Properties>
</file>