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5"/>
  </p:notesMasterIdLst>
  <p:handoutMasterIdLst>
    <p:handoutMasterId r:id="rId16"/>
  </p:handoutMasterIdLst>
  <p:sldIdLst>
    <p:sldId id="256" r:id="rId5"/>
    <p:sldId id="315" r:id="rId6"/>
    <p:sldId id="301" r:id="rId7"/>
    <p:sldId id="318" r:id="rId8"/>
    <p:sldId id="299" r:id="rId9"/>
    <p:sldId id="319" r:id="rId10"/>
    <p:sldId id="303" r:id="rId11"/>
    <p:sldId id="304" r:id="rId12"/>
    <p:sldId id="312" r:id="rId13"/>
    <p:sldId id="320" r:id="rId14"/>
  </p:sldIdLst>
  <p:sldSz cx="9144000" cy="6858000" type="screen4x3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CCFF"/>
    <a:srgbClr val="1F4283"/>
    <a:srgbClr val="D7181F"/>
    <a:srgbClr val="1F4284"/>
    <a:srgbClr val="0054A8"/>
    <a:srgbClr val="1B1464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790" autoAdjust="0"/>
  </p:normalViewPr>
  <p:slideViewPr>
    <p:cSldViewPr>
      <p:cViewPr varScale="1">
        <p:scale>
          <a:sx n="110" d="100"/>
          <a:sy n="110" d="100"/>
        </p:scale>
        <p:origin x="1650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8475" cy="46369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9" y="1"/>
            <a:ext cx="3038475" cy="46369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941679-E6B3-43FB-9663-4AFDD83C6607}" type="datetimeFigureOut">
              <a:rPr lang="en-US" smtClean="0"/>
              <a:t>1/26/2016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772379"/>
            <a:ext cx="3038475" cy="46369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9" y="8772379"/>
            <a:ext cx="3038475" cy="46369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F3223C-85D5-46A6-AF71-81283EE97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7481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8475" cy="46369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9" y="1"/>
            <a:ext cx="3038475" cy="46369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AB1179-8A88-4448-B7E6-8BC887D5336A}" type="datetimeFigureOut">
              <a:rPr lang="en-US" smtClean="0"/>
              <a:t>1/26/2016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27163" y="1154113"/>
            <a:ext cx="4156075" cy="31162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44546"/>
            <a:ext cx="5607050" cy="363702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772379"/>
            <a:ext cx="3038475" cy="46369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9" y="8772379"/>
            <a:ext cx="3038475" cy="46369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664723-3EC3-4C54-B649-5CBFD18AC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7845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64723-3EC3-4C54-B649-5CBFD18AC06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9136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64723-3EC3-4C54-B649-5CBFD18AC06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4645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64723-3EC3-4C54-B649-5CBFD18AC06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4645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64723-3EC3-4C54-B649-5CBFD18AC06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4645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64723-3EC3-4C54-B649-5CBFD18AC06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5272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64723-3EC3-4C54-B649-5CBFD18AC06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4645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64723-3EC3-4C54-B649-5CBFD18AC06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4645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64723-3EC3-4C54-B649-5CBFD18AC06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90808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64723-3EC3-4C54-B649-5CBFD18AC06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9949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3DA2D-DB04-4632-AD64-CBC133A5C28C}" type="datetime1">
              <a:rPr lang="en-US" smtClean="0"/>
              <a:t>1/26/2016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>
            <a:solidFill>
              <a:schemeClr val="bg1"/>
            </a:solidFill>
          </a:ln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DC5BE26-424E-4201-A0A6-D8E3FEBF992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D9835-A004-45EE-B669-29310FAEF020}" type="datetime1">
              <a:rPr lang="en-US" smtClean="0"/>
              <a:t>1/26/2016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BE26-424E-4201-A0A6-D8E3FEBF99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E5F6E-F2EE-4E11-A4F6-6606C231917E}" type="datetime1">
              <a:rPr lang="en-US" smtClean="0"/>
              <a:t>1/26/2016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BE26-424E-4201-A0A6-D8E3FEBF99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1FC85-CE84-4FB7-B9AB-0316CBFD3774}" type="datetime1">
              <a:rPr lang="en-US" smtClean="0"/>
              <a:t>1/26/2016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BE26-424E-4201-A0A6-D8E3FEBF992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831DE-4E55-4B52-9746-4E5BCA9B059A}" type="datetime1">
              <a:rPr lang="en-US" smtClean="0"/>
              <a:t>1/26/2016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BE26-424E-4201-A0A6-D8E3FEBF99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0DC32-53FA-4184-AEBA-041AF0ED5B45}" type="datetime1">
              <a:rPr lang="en-US" smtClean="0"/>
              <a:t>1/26/2016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BE26-424E-4201-A0A6-D8E3FEBF99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E2F80-CEB9-430F-AB18-8930992563A6}" type="datetime1">
              <a:rPr lang="en-US" smtClean="0"/>
              <a:t>1/26/2016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BE26-424E-4201-A0A6-D8E3FEBF99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FF6DA-F031-4EED-B80E-EFC5A6FB32D1}" type="datetime1">
              <a:rPr lang="en-US" smtClean="0"/>
              <a:t>1/26/2016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BE26-424E-4201-A0A6-D8E3FEBF99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A38B4-63B6-4FDB-BF7D-3387566288F6}" type="datetime1">
              <a:rPr lang="en-US" smtClean="0"/>
              <a:t>1/26/2016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BE26-424E-4201-A0A6-D8E3FEBF99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F5A36-624F-4732-A682-559E56B87B06}" type="datetime1">
              <a:rPr lang="en-US" smtClean="0"/>
              <a:t>1/26/2016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BE26-424E-4201-A0A6-D8E3FEBF99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BBE96-6B10-4D93-88C0-D72643AA9137}" type="datetime1">
              <a:rPr lang="en-US" smtClean="0"/>
              <a:t>1/26/2016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BE26-424E-4201-A0A6-D8E3FEBF99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0CD1D8-9AF4-46FA-8FFC-79CAC3592AF9}" type="datetime1">
              <a:rPr lang="en-US" smtClean="0"/>
              <a:t>1/26/2016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C5BE26-424E-4201-A0A6-D8E3FEBF992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Ken.morefield@dot.state.fl.u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>
            <a:off x="154316" y="1524000"/>
            <a:ext cx="8837283" cy="2438400"/>
          </a:xfrm>
          <a:prstGeom prst="rect">
            <a:avLst/>
          </a:prstGeom>
          <a:solidFill>
            <a:srgbClr val="1F428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AutoShape 2"/>
          <p:cNvSpPr>
            <a:spLocks noChangeArrowheads="1"/>
          </p:cNvSpPr>
          <p:nvPr/>
        </p:nvSpPr>
        <p:spPr bwMode="auto">
          <a:xfrm>
            <a:off x="457200" y="2133600"/>
            <a:ext cx="9296400" cy="1638300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209800" y="228600"/>
            <a:ext cx="5791200" cy="40011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1F4283"/>
                </a:solidFill>
              </a:rPr>
              <a:t>Florida Department of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rgbClr val="1F428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2209800" y="476310"/>
            <a:ext cx="5791200" cy="523220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1F4283"/>
                </a:solidFill>
              </a:rPr>
              <a:t>TRANSPORTATION</a:t>
            </a:r>
          </a:p>
        </p:txBody>
      </p:sp>
      <p:sp>
        <p:nvSpPr>
          <p:cNvPr id="16" name="Rectangle 15"/>
          <p:cNvSpPr/>
          <p:nvPr/>
        </p:nvSpPr>
        <p:spPr>
          <a:xfrm>
            <a:off x="0" y="1143000"/>
            <a:ext cx="9144000" cy="14102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52400"/>
            <a:ext cx="1828800" cy="91440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1325881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0" y="6553200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1066800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itle 1"/>
          <p:cNvSpPr>
            <a:spLocks noGrp="1"/>
          </p:cNvSpPr>
          <p:nvPr>
            <p:ph type="ctrTitle"/>
          </p:nvPr>
        </p:nvSpPr>
        <p:spPr>
          <a:xfrm>
            <a:off x="609600" y="2057400"/>
            <a:ext cx="8382000" cy="877673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0099"/>
                </a:solidFill>
                <a:latin typeface="Century Gothic" panose="020B0502020202020204" pitchFamily="34" charset="0"/>
              </a:rPr>
              <a:t>FDOT</a:t>
            </a:r>
            <a:endParaRPr lang="en-US" sz="3600" b="1" dirty="0">
              <a:solidFill>
                <a:srgbClr val="000099"/>
              </a:solidFill>
              <a:latin typeface="Century Gothic" panose="020B0502020202020204" pitchFamily="34" charset="0"/>
            </a:endParaRPr>
          </a:p>
        </p:txBody>
      </p:sp>
      <p:sp>
        <p:nvSpPr>
          <p:cNvPr id="25" name="Title 1"/>
          <p:cNvSpPr txBox="1">
            <a:spLocks/>
          </p:cNvSpPr>
          <p:nvPr/>
        </p:nvSpPr>
        <p:spPr>
          <a:xfrm>
            <a:off x="533399" y="2700859"/>
            <a:ext cx="8458199" cy="944036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000" dirty="0">
              <a:solidFill>
                <a:srgbClr val="000099"/>
              </a:solidFill>
              <a:latin typeface="Century Gothic" panose="020B0502020202020204" pitchFamily="34" charset="0"/>
              <a:ea typeface="+mj-ea"/>
              <a:cs typeface="+mj-cs"/>
            </a:endParaRPr>
          </a:p>
        </p:txBody>
      </p:sp>
      <p:sp>
        <p:nvSpPr>
          <p:cNvPr id="30" name="Title 4"/>
          <p:cNvSpPr txBox="1">
            <a:spLocks/>
          </p:cNvSpPr>
          <p:nvPr/>
        </p:nvSpPr>
        <p:spPr>
          <a:xfrm>
            <a:off x="0" y="2628900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 smtClean="0">
                <a:solidFill>
                  <a:srgbClr val="000099"/>
                </a:solidFill>
                <a:latin typeface="Century Gothic" panose="020B0502020202020204" pitchFamily="34" charset="0"/>
              </a:rPr>
              <a:t>  NEPA Assignment Program</a:t>
            </a:r>
          </a:p>
          <a:p>
            <a:r>
              <a:rPr lang="en-US" sz="2900" b="1" dirty="0" smtClean="0">
                <a:solidFill>
                  <a:srgbClr val="000099"/>
                </a:solidFill>
                <a:latin typeface="Century Gothic" panose="020B0502020202020204" pitchFamily="34" charset="0"/>
              </a:rPr>
              <a:t>     (Highway Projects)</a:t>
            </a:r>
            <a:endParaRPr lang="en-US" sz="3200" dirty="0">
              <a:solidFill>
                <a:srgbClr val="000099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>
            <a:off x="152400" y="4038600"/>
            <a:ext cx="8839200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152400" y="1447800"/>
            <a:ext cx="8839200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32"/>
          <p:cNvSpPr/>
          <p:nvPr/>
        </p:nvSpPr>
        <p:spPr>
          <a:xfrm>
            <a:off x="152400" y="4114800"/>
            <a:ext cx="8839200" cy="177946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" name="Rectangle 1"/>
          <p:cNvSpPr/>
          <p:nvPr/>
        </p:nvSpPr>
        <p:spPr>
          <a:xfrm>
            <a:off x="7081314" y="6096000"/>
            <a:ext cx="20457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dirty="0" smtClean="0">
                <a:solidFill>
                  <a:srgbClr val="000099"/>
                </a:solidFill>
                <a:latin typeface="Century Gothic" panose="020B0502020202020204" pitchFamily="34" charset="0"/>
              </a:rPr>
              <a:t>January 28, 2016</a:t>
            </a:r>
            <a:endParaRPr lang="en-US" dirty="0">
              <a:solidFill>
                <a:srgbClr val="000099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52618"/>
            <a:ext cx="1828800" cy="914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rgbClr val="1F428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0" y="6553200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2209800" y="228600"/>
            <a:ext cx="5791200" cy="40011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1F4283"/>
                </a:solidFill>
              </a:rPr>
              <a:t>Florida Department of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209800" y="476310"/>
            <a:ext cx="5791200" cy="523220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1F4283"/>
                </a:solidFill>
              </a:rPr>
              <a:t>TRANSPORTATION</a:t>
            </a:r>
          </a:p>
        </p:txBody>
      </p:sp>
      <p:sp>
        <p:nvSpPr>
          <p:cNvPr id="32" name="Rectangle 31"/>
          <p:cNvSpPr/>
          <p:nvPr/>
        </p:nvSpPr>
        <p:spPr>
          <a:xfrm>
            <a:off x="0" y="1143000"/>
            <a:ext cx="9144000" cy="14102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52400"/>
            <a:ext cx="1828800" cy="914400"/>
          </a:xfrm>
          <a:prstGeom prst="rect">
            <a:avLst/>
          </a:prstGeom>
        </p:spPr>
      </p:pic>
      <p:sp>
        <p:nvSpPr>
          <p:cNvPr id="34" name="Rectangle 33"/>
          <p:cNvSpPr/>
          <p:nvPr/>
        </p:nvSpPr>
        <p:spPr>
          <a:xfrm>
            <a:off x="0" y="1325881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0" y="1066800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54316" y="1524000"/>
            <a:ext cx="8837283" cy="4876800"/>
          </a:xfrm>
          <a:prstGeom prst="rect">
            <a:avLst/>
          </a:prstGeom>
          <a:solidFill>
            <a:srgbClr val="1F428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AutoShape 2"/>
          <p:cNvSpPr>
            <a:spLocks noChangeArrowheads="1"/>
          </p:cNvSpPr>
          <p:nvPr/>
        </p:nvSpPr>
        <p:spPr bwMode="auto">
          <a:xfrm>
            <a:off x="457200" y="2133600"/>
            <a:ext cx="9296400" cy="2209800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Title 1"/>
          <p:cNvSpPr txBox="1">
            <a:spLocks/>
          </p:cNvSpPr>
          <p:nvPr/>
        </p:nvSpPr>
        <p:spPr>
          <a:xfrm>
            <a:off x="600958" y="2884283"/>
            <a:ext cx="8382000" cy="7084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QUESTIONS</a:t>
            </a:r>
            <a:endParaRPr lang="en-US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7315200" y="3657600"/>
            <a:ext cx="1752600" cy="2819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365125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11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9320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76200" y="86500"/>
            <a:ext cx="518160" cy="6238100"/>
          </a:xfrm>
          <a:prstGeom prst="rect">
            <a:avLst/>
          </a:prstGeom>
          <a:solidFill>
            <a:srgbClr val="1F428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0" y="762000"/>
            <a:ext cx="9144000" cy="4571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-3018" y="6400800"/>
            <a:ext cx="9144000" cy="45719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463040" y="6504801"/>
            <a:ext cx="7299960" cy="30777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bg1"/>
                </a:solidFill>
              </a:rPr>
              <a:t>Florida Department of Transportation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5800" y="76200"/>
            <a:ext cx="8458200" cy="707886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1F4283"/>
                </a:solidFill>
              </a:rPr>
              <a:t>NEPA ASSIGNMENT PROGRAM</a:t>
            </a:r>
          </a:p>
        </p:txBody>
      </p:sp>
      <p:sp>
        <p:nvSpPr>
          <p:cNvPr id="13" name="Content Placeholder 4"/>
          <p:cNvSpPr>
            <a:spLocks noGrp="1"/>
          </p:cNvSpPr>
          <p:nvPr>
            <p:ph idx="1"/>
          </p:nvPr>
        </p:nvSpPr>
        <p:spPr>
          <a:xfrm>
            <a:off x="594360" y="1611144"/>
            <a:ext cx="8473440" cy="4637256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400" dirty="0" smtClean="0"/>
              <a:t>All responsibilities cited in 23 USC 327 for highway projects 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400" dirty="0" smtClean="0"/>
              <a:t>NEPA, all </a:t>
            </a:r>
            <a:r>
              <a:rPr lang="en-US" sz="2400" dirty="0"/>
              <a:t>eligible Federal Environmental </a:t>
            </a:r>
            <a:r>
              <a:rPr lang="en-US" sz="2400" dirty="0" smtClean="0"/>
              <a:t>Laws and Executive Orders as </a:t>
            </a:r>
            <a:r>
              <a:rPr lang="en-US" sz="2400" dirty="0"/>
              <a:t>provided in Appendix A to Part </a:t>
            </a:r>
            <a:r>
              <a:rPr lang="en-US" sz="2400" dirty="0" smtClean="0"/>
              <a:t>773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400" dirty="0" smtClean="0"/>
              <a:t>All classes of highway projects 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2000" dirty="0" smtClean="0"/>
              <a:t>Class I:  Environmental Impact Statement (EIS) projects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2000" dirty="0" smtClean="0"/>
              <a:t>Class II: Categorically Excluded (CE) projects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2000" dirty="0" smtClean="0"/>
              <a:t>Class III: Environmental Assessment (EA) projects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2000" dirty="0" smtClean="0"/>
              <a:t>Local Agency Program (LAP) projects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400" dirty="0" smtClean="0"/>
              <a:t>Under this program</a:t>
            </a:r>
            <a:r>
              <a:rPr lang="en-US" sz="2400" smtClean="0"/>
              <a:t>, FDOT </a:t>
            </a:r>
            <a:r>
              <a:rPr lang="en-US" sz="2400" dirty="0" smtClean="0"/>
              <a:t>would be deemed to be FHWA on all projects for environmental matters</a:t>
            </a:r>
          </a:p>
        </p:txBody>
      </p:sp>
      <p:sp>
        <p:nvSpPr>
          <p:cNvPr id="20" name="AutoShape 2"/>
          <p:cNvSpPr>
            <a:spLocks noChangeArrowheads="1"/>
          </p:cNvSpPr>
          <p:nvPr/>
        </p:nvSpPr>
        <p:spPr bwMode="auto">
          <a:xfrm>
            <a:off x="228600" y="902344"/>
            <a:ext cx="8686800" cy="609600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19050" algn="in">
            <a:solidFill>
              <a:srgbClr val="1F4284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Title 1"/>
          <p:cNvSpPr>
            <a:spLocks noGrp="1"/>
          </p:cNvSpPr>
          <p:nvPr>
            <p:ph type="title"/>
          </p:nvPr>
        </p:nvSpPr>
        <p:spPr>
          <a:xfrm>
            <a:off x="357050" y="902344"/>
            <a:ext cx="8405949" cy="579438"/>
          </a:xfrm>
        </p:spPr>
        <p:txBody>
          <a:bodyPr>
            <a:noAutofit/>
          </a:bodyPr>
          <a:lstStyle/>
          <a:p>
            <a:pPr algn="l"/>
            <a:r>
              <a:rPr lang="en-US" sz="3200" b="1" dirty="0" smtClean="0">
                <a:solidFill>
                  <a:srgbClr val="C00000"/>
                </a:solidFill>
              </a:rPr>
              <a:t>Responsibilities Being Sought (23 USC 327)</a:t>
            </a:r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11639-E2D7-4350-989E-546C14FAD4D5}" type="slidenum">
              <a:rPr lang="en-US" smtClean="0">
                <a:solidFill>
                  <a:schemeClr val="bg1"/>
                </a:solidFill>
              </a:rPr>
              <a:t>2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" y="6429163"/>
            <a:ext cx="766829" cy="383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2606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0" y="762000"/>
            <a:ext cx="9144000" cy="4571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-3018" y="6400800"/>
            <a:ext cx="9144000" cy="45719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463040" y="6504801"/>
            <a:ext cx="7299960" cy="30777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bg1"/>
                </a:solidFill>
              </a:rPr>
              <a:t>Florida Department of Transportation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2400" y="76200"/>
            <a:ext cx="8991600" cy="707886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1F4283"/>
                </a:solidFill>
              </a:rPr>
              <a:t>HOW DOES THIS BENEFIT FLORIDA?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FAB2D-EF9B-4580-9F55-9C3084C490C6}" type="slidenum">
              <a:rPr lang="en-US" smtClean="0">
                <a:solidFill>
                  <a:schemeClr val="bg1"/>
                </a:solidFill>
              </a:rPr>
              <a:t>3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0" y="897466"/>
            <a:ext cx="9140982" cy="5410200"/>
          </a:xfrm>
          <a:prstGeom prst="rect">
            <a:avLst/>
          </a:prstGeom>
          <a:solidFill>
            <a:srgbClr val="1F428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Content Placeholder 4"/>
          <p:cNvSpPr>
            <a:spLocks noGrp="1"/>
          </p:cNvSpPr>
          <p:nvPr>
            <p:ph idx="1"/>
          </p:nvPr>
        </p:nvSpPr>
        <p:spPr>
          <a:xfrm>
            <a:off x="76200" y="990600"/>
            <a:ext cx="8991600" cy="52578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  <a:buClr>
                <a:schemeClr val="bg1"/>
              </a:buClr>
            </a:pPr>
            <a:r>
              <a:rPr lang="en-US" sz="2400" dirty="0" smtClean="0">
                <a:solidFill>
                  <a:schemeClr val="bg1"/>
                </a:solidFill>
              </a:rPr>
              <a:t>Florida </a:t>
            </a:r>
            <a:r>
              <a:rPr lang="en-US" sz="2400" dirty="0">
                <a:solidFill>
                  <a:schemeClr val="bg1"/>
                </a:solidFill>
              </a:rPr>
              <a:t>would have decision making authority assuming FHWA responsibilities and </a:t>
            </a:r>
            <a:r>
              <a:rPr lang="en-US" sz="2400" dirty="0" smtClean="0">
                <a:solidFill>
                  <a:schemeClr val="bg1"/>
                </a:solidFill>
              </a:rPr>
              <a:t>liabilities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chemeClr val="bg1"/>
              </a:buClr>
            </a:pPr>
            <a:r>
              <a:rPr lang="en-US" sz="2400" dirty="0" smtClean="0">
                <a:solidFill>
                  <a:schemeClr val="bg1"/>
                </a:solidFill>
              </a:rPr>
              <a:t>No reduction of environmental considerations</a:t>
            </a:r>
            <a:endParaRPr lang="en-US" sz="2400" dirty="0">
              <a:solidFill>
                <a:schemeClr val="bg1"/>
              </a:solidFill>
            </a:endParaRPr>
          </a:p>
          <a:p>
            <a:pPr>
              <a:spcBef>
                <a:spcPts val="0"/>
              </a:spcBef>
              <a:spcAft>
                <a:spcPts val="600"/>
              </a:spcAft>
              <a:buClr>
                <a:schemeClr val="bg1"/>
              </a:buClr>
            </a:pPr>
            <a:r>
              <a:rPr lang="en-US" sz="2400" dirty="0" smtClean="0">
                <a:solidFill>
                  <a:schemeClr val="bg1"/>
                </a:solidFill>
              </a:rPr>
              <a:t>Time and cost savings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chemeClr val="bg1"/>
              </a:buClr>
            </a:pPr>
            <a:r>
              <a:rPr lang="en-US" sz="2400" dirty="0" smtClean="0">
                <a:solidFill>
                  <a:schemeClr val="bg1"/>
                </a:solidFill>
              </a:rPr>
              <a:t>Eliminates </a:t>
            </a:r>
            <a:r>
              <a:rPr lang="en-US" sz="2400" dirty="0">
                <a:solidFill>
                  <a:schemeClr val="bg1"/>
                </a:solidFill>
              </a:rPr>
              <a:t>one layer of governmental review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chemeClr val="bg1"/>
              </a:buClr>
            </a:pPr>
            <a:r>
              <a:rPr lang="en-US" sz="2400" dirty="0" smtClean="0">
                <a:solidFill>
                  <a:schemeClr val="bg1"/>
                </a:solidFill>
              </a:rPr>
              <a:t>Allows </a:t>
            </a:r>
            <a:r>
              <a:rPr lang="en-US" sz="2400" dirty="0">
                <a:solidFill>
                  <a:schemeClr val="bg1"/>
                </a:solidFill>
              </a:rPr>
              <a:t>direct consultation between FDOT and federal regulatory </a:t>
            </a:r>
            <a:r>
              <a:rPr lang="en-US" sz="2400" dirty="0" smtClean="0">
                <a:solidFill>
                  <a:schemeClr val="bg1"/>
                </a:solidFill>
              </a:rPr>
              <a:t>agencies</a:t>
            </a:r>
            <a:endParaRPr lang="en-US" sz="2400" dirty="0">
              <a:solidFill>
                <a:schemeClr val="bg1"/>
              </a:solidFill>
            </a:endParaRPr>
          </a:p>
          <a:p>
            <a:pPr>
              <a:spcBef>
                <a:spcPts val="0"/>
              </a:spcBef>
              <a:spcAft>
                <a:spcPts val="600"/>
              </a:spcAft>
              <a:buClr>
                <a:schemeClr val="bg1"/>
              </a:buClr>
            </a:pPr>
            <a:r>
              <a:rPr lang="en-US" sz="2400" dirty="0" smtClean="0">
                <a:solidFill>
                  <a:schemeClr val="bg1"/>
                </a:solidFill>
              </a:rPr>
              <a:t>Consolidates </a:t>
            </a:r>
            <a:r>
              <a:rPr lang="en-US" sz="2400" dirty="0">
                <a:solidFill>
                  <a:schemeClr val="bg1"/>
                </a:solidFill>
              </a:rPr>
              <a:t>all NEPA reviews under FDOT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chemeClr val="bg1"/>
              </a:buClr>
            </a:pPr>
            <a:r>
              <a:rPr lang="en-US" sz="2400" dirty="0" smtClean="0">
                <a:solidFill>
                  <a:schemeClr val="bg1"/>
                </a:solidFill>
              </a:rPr>
              <a:t>More timely delivery of </a:t>
            </a:r>
            <a:r>
              <a:rPr lang="en-US" sz="2400" dirty="0">
                <a:solidFill>
                  <a:schemeClr val="bg1"/>
                </a:solidFill>
              </a:rPr>
              <a:t>transportation </a:t>
            </a:r>
            <a:r>
              <a:rPr lang="en-US" sz="2400" dirty="0" smtClean="0">
                <a:solidFill>
                  <a:schemeClr val="bg1"/>
                </a:solidFill>
              </a:rPr>
              <a:t>projects to </a:t>
            </a:r>
            <a:r>
              <a:rPr lang="en-US" sz="2400" dirty="0">
                <a:solidFill>
                  <a:schemeClr val="bg1"/>
                </a:solidFill>
              </a:rPr>
              <a:t>Florida’s citizens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chemeClr val="bg1"/>
              </a:buClr>
            </a:pPr>
            <a:r>
              <a:rPr lang="en-US" sz="2400" dirty="0" smtClean="0">
                <a:solidFill>
                  <a:schemeClr val="bg1"/>
                </a:solidFill>
              </a:rPr>
              <a:t>More efficient </a:t>
            </a:r>
            <a:r>
              <a:rPr lang="en-US" sz="2400" dirty="0">
                <a:solidFill>
                  <a:schemeClr val="bg1"/>
                </a:solidFill>
              </a:rPr>
              <a:t>use of FDOT </a:t>
            </a:r>
            <a:r>
              <a:rPr lang="en-US" sz="2400" dirty="0" smtClean="0">
                <a:solidFill>
                  <a:schemeClr val="bg1"/>
                </a:solidFill>
              </a:rPr>
              <a:t>staff and resources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chemeClr val="bg1"/>
              </a:buClr>
            </a:pPr>
            <a:r>
              <a:rPr lang="en-US" sz="2400" dirty="0" smtClean="0">
                <a:solidFill>
                  <a:schemeClr val="bg1"/>
                </a:solidFill>
              </a:rPr>
              <a:t>Realized cost savings can be applied to other FDOT projects</a:t>
            </a:r>
            <a:endParaRPr lang="en-US" sz="2400" dirty="0">
              <a:solidFill>
                <a:schemeClr val="bg1"/>
              </a:solidFill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" y="6429163"/>
            <a:ext cx="766829" cy="383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1919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0" y="914400"/>
            <a:ext cx="9140982" cy="5410200"/>
          </a:xfrm>
          <a:prstGeom prst="rect">
            <a:avLst/>
          </a:prstGeom>
          <a:solidFill>
            <a:srgbClr val="1F428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AutoShape 2"/>
          <p:cNvSpPr>
            <a:spLocks noChangeArrowheads="1"/>
          </p:cNvSpPr>
          <p:nvPr/>
        </p:nvSpPr>
        <p:spPr bwMode="auto">
          <a:xfrm>
            <a:off x="152400" y="1066800"/>
            <a:ext cx="9829800" cy="1650207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891902"/>
            <a:ext cx="8991600" cy="45088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6276181" y="3119436"/>
            <a:ext cx="2687637" cy="22891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0" y="762000"/>
            <a:ext cx="9144000" cy="4571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152400" y="76200"/>
            <a:ext cx="8991600" cy="707886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1F4284"/>
                </a:solidFill>
              </a:rPr>
              <a:t>OTHER CONSIDERATIONS</a:t>
            </a:r>
          </a:p>
        </p:txBody>
      </p:sp>
      <p:sp>
        <p:nvSpPr>
          <p:cNvPr id="17" name="Title 9"/>
          <p:cNvSpPr>
            <a:spLocks noGrp="1"/>
          </p:cNvSpPr>
          <p:nvPr>
            <p:ph type="title"/>
          </p:nvPr>
        </p:nvSpPr>
        <p:spPr>
          <a:xfrm>
            <a:off x="304800" y="1249681"/>
            <a:ext cx="9296400" cy="762000"/>
          </a:xfrm>
        </p:spPr>
        <p:txBody>
          <a:bodyPr>
            <a:noAutofit/>
          </a:bodyPr>
          <a:lstStyle/>
          <a:p>
            <a:pPr algn="l"/>
            <a:r>
              <a:rPr lang="en-US" sz="3200" b="1" dirty="0" smtClean="0">
                <a:solidFill>
                  <a:srgbClr val="C00000"/>
                </a:solidFill>
              </a:rPr>
              <a:t>Limited Waiver of Sovereign Immunity</a:t>
            </a:r>
            <a:endParaRPr lang="en-US" sz="800" dirty="0">
              <a:solidFill>
                <a:srgbClr val="C00000"/>
              </a:solidFill>
            </a:endParaRPr>
          </a:p>
        </p:txBody>
      </p:sp>
      <p:sp>
        <p:nvSpPr>
          <p:cNvPr id="18" name="Content Placeholder 11"/>
          <p:cNvSpPr>
            <a:spLocks noGrp="1"/>
          </p:cNvSpPr>
          <p:nvPr>
            <p:ph idx="1"/>
          </p:nvPr>
        </p:nvSpPr>
        <p:spPr>
          <a:xfrm>
            <a:off x="457200" y="1859281"/>
            <a:ext cx="8839200" cy="2876489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C00000"/>
              </a:buClr>
            </a:pPr>
            <a:r>
              <a:rPr lang="en-US" sz="5600" dirty="0" smtClean="0"/>
              <a:t>FDOT </a:t>
            </a:r>
            <a:r>
              <a:rPr lang="en-US" sz="5600" dirty="0"/>
              <a:t>must consent to and accept </a:t>
            </a:r>
            <a:r>
              <a:rPr lang="en-US" sz="5600" dirty="0" smtClean="0"/>
              <a:t>federal court jurisdiction</a:t>
            </a:r>
            <a:endParaRPr lang="en-US" sz="5600" dirty="0"/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C00000"/>
              </a:buClr>
            </a:pPr>
            <a:r>
              <a:rPr lang="en-US" sz="5600" dirty="0" smtClean="0"/>
              <a:t>FDOT </a:t>
            </a:r>
            <a:r>
              <a:rPr lang="en-US" sz="5600" dirty="0"/>
              <a:t>attorneys will defend actions and decisions in </a:t>
            </a:r>
            <a:r>
              <a:rPr lang="en-US" sz="5600" dirty="0" smtClean="0"/>
              <a:t>federal </a:t>
            </a:r>
            <a:r>
              <a:rPr lang="en-US" sz="5600" dirty="0"/>
              <a:t>court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C00000"/>
              </a:buClr>
            </a:pPr>
            <a:r>
              <a:rPr lang="en-US" sz="5600" dirty="0" smtClean="0"/>
              <a:t>Legislative action needed prior </a:t>
            </a:r>
            <a:r>
              <a:rPr lang="en-US" sz="5600" dirty="0"/>
              <a:t>to application being submitted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C00000"/>
              </a:buClr>
            </a:pPr>
            <a:r>
              <a:rPr lang="en-US" sz="5600" dirty="0" smtClean="0"/>
              <a:t>Potential litigation outcomes</a:t>
            </a:r>
            <a:endParaRPr lang="en-US" sz="5600" dirty="0"/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284"/>
              </a:buClr>
              <a:buFont typeface="Arial" panose="020B0604020202020204" pitchFamily="34" charset="0"/>
              <a:buChar char="•"/>
            </a:pPr>
            <a:r>
              <a:rPr lang="en-US" sz="5600" dirty="0" smtClean="0"/>
              <a:t>Court affirms the document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284"/>
              </a:buClr>
              <a:buFont typeface="Arial" panose="020B0604020202020204" pitchFamily="34" charset="0"/>
              <a:buChar char="•"/>
            </a:pPr>
            <a:r>
              <a:rPr lang="en-US" sz="5600" dirty="0" smtClean="0"/>
              <a:t>Environmental document is determined insufficient</a:t>
            </a:r>
            <a:endParaRPr lang="en-US" sz="5600" dirty="0"/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284"/>
              </a:buClr>
              <a:buFont typeface="Arial" panose="020B0604020202020204" pitchFamily="34" charset="0"/>
              <a:buChar char="•"/>
            </a:pPr>
            <a:r>
              <a:rPr lang="en-US" sz="5600" dirty="0" smtClean="0"/>
              <a:t>Potential injunction delaying project implementation</a:t>
            </a:r>
            <a:endParaRPr lang="en-US" sz="5600" dirty="0"/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284"/>
              </a:buClr>
              <a:buFont typeface="Arial" panose="020B0604020202020204" pitchFamily="34" charset="0"/>
              <a:buChar char="•"/>
            </a:pPr>
            <a:r>
              <a:rPr lang="en-US" sz="5600" dirty="0" smtClean="0"/>
              <a:t>Additional studies, analysis, public involvement, etc. may be </a:t>
            </a:r>
            <a:r>
              <a:rPr lang="en-US" sz="5600" dirty="0"/>
              <a:t>needed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284"/>
              </a:buClr>
              <a:buFont typeface="Arial" panose="020B0604020202020204" pitchFamily="34" charset="0"/>
              <a:buChar char="•"/>
            </a:pPr>
            <a:r>
              <a:rPr lang="en-US" sz="5600" dirty="0" smtClean="0"/>
              <a:t>Not </a:t>
            </a:r>
            <a:r>
              <a:rPr lang="en-US" sz="5600" dirty="0"/>
              <a:t>open to tort </a:t>
            </a:r>
            <a:r>
              <a:rPr lang="en-US" sz="5600" dirty="0" smtClean="0"/>
              <a:t>claims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C00000"/>
              </a:buClr>
            </a:pPr>
            <a:r>
              <a:rPr lang="en-US" sz="5600" dirty="0"/>
              <a:t>Costs of litigation are </a:t>
            </a:r>
            <a:r>
              <a:rPr lang="en-US" sz="5600" dirty="0" smtClean="0"/>
              <a:t>reimbursable</a:t>
            </a:r>
            <a:endParaRPr lang="en-US" sz="5600" dirty="0"/>
          </a:p>
          <a:p>
            <a:endParaRPr lang="en-US" dirty="0"/>
          </a:p>
        </p:txBody>
      </p:sp>
      <p:sp>
        <p:nvSpPr>
          <p:cNvPr id="19" name="Title 9"/>
          <p:cNvSpPr txBox="1">
            <a:spLocks/>
          </p:cNvSpPr>
          <p:nvPr/>
        </p:nvSpPr>
        <p:spPr>
          <a:xfrm>
            <a:off x="304800" y="4724400"/>
            <a:ext cx="88392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b="1" dirty="0" smtClean="0">
                <a:solidFill>
                  <a:srgbClr val="C00000"/>
                </a:solidFill>
              </a:rPr>
              <a:t>State Law Requirements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20" name="Content Placeholder 11"/>
          <p:cNvSpPr txBox="1">
            <a:spLocks/>
          </p:cNvSpPr>
          <p:nvPr/>
        </p:nvSpPr>
        <p:spPr>
          <a:xfrm>
            <a:off x="457200" y="5288281"/>
            <a:ext cx="8839200" cy="8077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C00000"/>
              </a:buClr>
            </a:pPr>
            <a:r>
              <a:rPr lang="en-US" sz="1400" dirty="0"/>
              <a:t>L</a:t>
            </a:r>
            <a:r>
              <a:rPr lang="en-US" sz="1400" dirty="0" smtClean="0"/>
              <a:t>egislative authority to allow </a:t>
            </a:r>
            <a:r>
              <a:rPr lang="en-US" sz="1400" dirty="0"/>
              <a:t>FDOT to assume NEPA responsibilities </a:t>
            </a:r>
          </a:p>
          <a:p>
            <a:pPr>
              <a:buClr>
                <a:srgbClr val="C00000"/>
              </a:buClr>
            </a:pPr>
            <a:r>
              <a:rPr lang="en-US" sz="1400" dirty="0" smtClean="0"/>
              <a:t>Have Public Records </a:t>
            </a:r>
            <a:r>
              <a:rPr lang="en-US" sz="1400" dirty="0"/>
              <a:t>laws </a:t>
            </a:r>
            <a:r>
              <a:rPr lang="en-US" sz="1400" dirty="0" smtClean="0"/>
              <a:t>(</a:t>
            </a:r>
            <a:r>
              <a:rPr lang="en-US" sz="1400" b="1" i="1" dirty="0" smtClean="0"/>
              <a:t>Florida Statute, Chapter 119</a:t>
            </a:r>
            <a:r>
              <a:rPr lang="en-US" sz="1400" dirty="0" smtClean="0"/>
              <a:t>), </a:t>
            </a:r>
            <a:r>
              <a:rPr lang="en-US" sz="1400" dirty="0"/>
              <a:t>in place comparable to Freedom of Information </a:t>
            </a:r>
            <a:r>
              <a:rPr lang="en-US" sz="1400" dirty="0" smtClean="0"/>
              <a:t>Act</a:t>
            </a:r>
            <a:endParaRPr lang="en-US" sz="1400" dirty="0"/>
          </a:p>
        </p:txBody>
      </p:sp>
      <p:sp>
        <p:nvSpPr>
          <p:cNvPr id="15" name="Rectangle 14"/>
          <p:cNvSpPr/>
          <p:nvPr/>
        </p:nvSpPr>
        <p:spPr>
          <a:xfrm>
            <a:off x="-3018" y="6400800"/>
            <a:ext cx="9144000" cy="45719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1463040" y="6504801"/>
            <a:ext cx="7299960" cy="30777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bg1"/>
                </a:solidFill>
              </a:rPr>
              <a:t>Florida Department of Transportation</a:t>
            </a:r>
          </a:p>
        </p:txBody>
      </p:sp>
      <p:sp>
        <p:nvSpPr>
          <p:cNvPr id="25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116E8F4D-6929-472B-BD22-7986F7EEE810}" type="slidenum">
              <a:rPr lang="en-US" smtClean="0">
                <a:solidFill>
                  <a:schemeClr val="bg1"/>
                </a:solidFill>
              </a:rPr>
              <a:t>4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" y="6429163"/>
            <a:ext cx="766829" cy="383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4631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24460" y="76200"/>
            <a:ext cx="518160" cy="62381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0" y="762000"/>
            <a:ext cx="9144000" cy="4571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-3018" y="6400800"/>
            <a:ext cx="9144000" cy="45719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463040" y="6504801"/>
            <a:ext cx="7299960" cy="30777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bg1"/>
                </a:solidFill>
              </a:rPr>
              <a:t>Florida Department of Transportation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2620" y="76200"/>
            <a:ext cx="8501380" cy="677108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3800" dirty="0" smtClean="0">
                <a:solidFill>
                  <a:srgbClr val="1F4283"/>
                </a:solidFill>
              </a:rPr>
              <a:t>Florida Department of Transportation</a:t>
            </a:r>
          </a:p>
        </p:txBody>
      </p:sp>
      <p:sp>
        <p:nvSpPr>
          <p:cNvPr id="16" name="Title 9"/>
          <p:cNvSpPr>
            <a:spLocks noGrp="1"/>
          </p:cNvSpPr>
          <p:nvPr>
            <p:ph type="title"/>
          </p:nvPr>
        </p:nvSpPr>
        <p:spPr>
          <a:xfrm>
            <a:off x="685800" y="685800"/>
            <a:ext cx="9296400" cy="762000"/>
          </a:xfrm>
        </p:spPr>
        <p:txBody>
          <a:bodyPr>
            <a:noAutofit/>
          </a:bodyPr>
          <a:lstStyle/>
          <a:p>
            <a:pPr algn="l"/>
            <a:r>
              <a:rPr lang="en-US" sz="3200" b="1" dirty="0" smtClean="0">
                <a:solidFill>
                  <a:srgbClr val="C00000"/>
                </a:solidFill>
              </a:rPr>
              <a:t>Role</a:t>
            </a:r>
            <a:endParaRPr lang="en-US" sz="800" dirty="0">
              <a:solidFill>
                <a:srgbClr val="C00000"/>
              </a:solidFill>
            </a:endParaRPr>
          </a:p>
        </p:txBody>
      </p:sp>
      <p:sp>
        <p:nvSpPr>
          <p:cNvPr id="17" name="Content Placeholder 11"/>
          <p:cNvSpPr>
            <a:spLocks noGrp="1"/>
          </p:cNvSpPr>
          <p:nvPr>
            <p:ph idx="1"/>
          </p:nvPr>
        </p:nvSpPr>
        <p:spPr>
          <a:xfrm>
            <a:off x="838200" y="1242060"/>
            <a:ext cx="8305800" cy="310134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  <a:buClr>
                <a:srgbClr val="C00000"/>
              </a:buClr>
            </a:pPr>
            <a:r>
              <a:rPr lang="en-US" sz="1600" dirty="0" smtClean="0"/>
              <a:t>Program Management and Oversight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C00000"/>
              </a:buClr>
            </a:pPr>
            <a:r>
              <a:rPr lang="en-US" sz="1600" dirty="0" smtClean="0"/>
              <a:t>Documentation and Records Management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C00000"/>
              </a:buClr>
            </a:pPr>
            <a:r>
              <a:rPr lang="en-US" sz="1600" dirty="0" smtClean="0"/>
              <a:t>Quality Assurance / Quality Control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C00000"/>
              </a:buClr>
            </a:pPr>
            <a:r>
              <a:rPr lang="en-US" sz="1600" dirty="0" smtClean="0"/>
              <a:t>Legal Sufficiency / Legal Reviews / Prior Concurrence to be conducted by FDOT Office of General Counsel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C00000"/>
              </a:buClr>
            </a:pPr>
            <a:r>
              <a:rPr lang="en-US" sz="1600" dirty="0" smtClean="0"/>
              <a:t>Support FHWA audits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C00000"/>
              </a:buClr>
            </a:pPr>
            <a:r>
              <a:rPr lang="en-US" sz="1600" dirty="0" smtClean="0"/>
              <a:t>Training (includes  manual updates)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C00000"/>
              </a:buClr>
            </a:pPr>
            <a:r>
              <a:rPr lang="en-US" sz="1600" dirty="0" smtClean="0"/>
              <a:t>Agency  and Stakeholder Coordination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C00000"/>
              </a:buClr>
            </a:pPr>
            <a:r>
              <a:rPr lang="en-US" sz="1600" dirty="0" smtClean="0"/>
              <a:t>Communication with Districts on changes in laws or executive orders affecting the program</a:t>
            </a:r>
          </a:p>
        </p:txBody>
      </p:sp>
      <p:sp>
        <p:nvSpPr>
          <p:cNvPr id="18" name="Title 9"/>
          <p:cNvSpPr txBox="1">
            <a:spLocks/>
          </p:cNvSpPr>
          <p:nvPr/>
        </p:nvSpPr>
        <p:spPr>
          <a:xfrm>
            <a:off x="685800" y="3962400"/>
            <a:ext cx="88392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b="1" dirty="0" smtClean="0">
                <a:solidFill>
                  <a:srgbClr val="C00000"/>
                </a:solidFill>
              </a:rPr>
              <a:t>Responsibilities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19" name="Content Placeholder 11"/>
          <p:cNvSpPr txBox="1">
            <a:spLocks/>
          </p:cNvSpPr>
          <p:nvPr/>
        </p:nvSpPr>
        <p:spPr>
          <a:xfrm>
            <a:off x="838200" y="4572000"/>
            <a:ext cx="8305800" cy="147828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600"/>
              </a:spcAft>
              <a:buClr>
                <a:srgbClr val="C00000"/>
              </a:buClr>
            </a:pPr>
            <a:r>
              <a:rPr lang="en-US" sz="1600" dirty="0" smtClean="0"/>
              <a:t>Comply </a:t>
            </a:r>
            <a:r>
              <a:rPr lang="en-US" sz="1600" dirty="0"/>
              <a:t>with NEPA and other Federal laws and </a:t>
            </a:r>
            <a:r>
              <a:rPr lang="en-US" sz="1600" dirty="0" smtClean="0"/>
              <a:t>regulations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C00000"/>
              </a:buClr>
            </a:pPr>
            <a:r>
              <a:rPr lang="en-US" sz="1600" dirty="0" smtClean="0"/>
              <a:t>Report all NEPA Decisions to FHWA</a:t>
            </a:r>
            <a:endParaRPr lang="en-US" sz="1600" dirty="0"/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C00000"/>
              </a:buClr>
            </a:pPr>
            <a:r>
              <a:rPr lang="en-US" sz="1600" dirty="0"/>
              <a:t>Review and Approval of all documented CEs (Type 2 in </a:t>
            </a:r>
            <a:r>
              <a:rPr lang="en-US" sz="1600" dirty="0" smtClean="0"/>
              <a:t>Florida), </a:t>
            </a:r>
            <a:r>
              <a:rPr lang="en-US" sz="1600" dirty="0"/>
              <a:t>EAs and EISs (SHS and LAP projects</a:t>
            </a:r>
            <a:r>
              <a:rPr lang="en-US" sz="1600" dirty="0" smtClean="0"/>
              <a:t>). C and D listed CEs will be delegated to the Districts.</a:t>
            </a:r>
            <a:endParaRPr lang="en-US" sz="1600" dirty="0"/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C00000"/>
              </a:buClr>
            </a:pPr>
            <a:r>
              <a:rPr lang="en-US" sz="1600" dirty="0" smtClean="0"/>
              <a:t>Consent to and accept federal court jurisdiction (FDOT attorneys will defend actions and decisions in federal court)</a:t>
            </a:r>
            <a:endParaRPr lang="en-US" sz="16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5FE4D-CA3E-45D5-BB06-F54CE0BB490E}" type="slidenum">
              <a:rPr lang="en-US" smtClean="0">
                <a:solidFill>
                  <a:schemeClr val="bg1"/>
                </a:solidFill>
              </a:rPr>
              <a:t>5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" y="6429163"/>
            <a:ext cx="766829" cy="383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6429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914400"/>
            <a:ext cx="9140982" cy="5372100"/>
          </a:xfrm>
          <a:prstGeom prst="rect">
            <a:avLst/>
          </a:prstGeom>
          <a:solidFill>
            <a:srgbClr val="1F428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-3018" y="6400800"/>
            <a:ext cx="9144000" cy="45719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463040" y="6504801"/>
            <a:ext cx="7299960" cy="30777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bg1"/>
                </a:solidFill>
              </a:rPr>
              <a:t>Florida Department of Transportation</a:t>
            </a:r>
          </a:p>
        </p:txBody>
      </p:sp>
      <p:sp>
        <p:nvSpPr>
          <p:cNvPr id="10" name="Content Placeholder 4"/>
          <p:cNvSpPr>
            <a:spLocks noGrp="1"/>
          </p:cNvSpPr>
          <p:nvPr>
            <p:ph sz="half" idx="1"/>
          </p:nvPr>
        </p:nvSpPr>
        <p:spPr>
          <a:xfrm>
            <a:off x="0" y="922019"/>
            <a:ext cx="8991600" cy="4343400"/>
          </a:xfrm>
        </p:spPr>
        <p:txBody>
          <a:bodyPr>
            <a:noAutofit/>
          </a:bodyPr>
          <a:lstStyle/>
          <a:p>
            <a:pPr>
              <a:buClr>
                <a:schemeClr val="bg1"/>
              </a:buClr>
              <a:buFont typeface="Wingdings" panose="05000000000000000000" pitchFamily="2" charset="2"/>
              <a:buChar char="ü"/>
            </a:pPr>
            <a:r>
              <a:rPr lang="en-US" sz="2100" dirty="0" smtClean="0">
                <a:solidFill>
                  <a:schemeClr val="bg1"/>
                </a:solidFill>
              </a:rPr>
              <a:t>SEMO currently reviews and approves all EAs and EISs prior to submittal to FHWA since 2008 for EISs and 2012 for EAs</a:t>
            </a:r>
          </a:p>
          <a:p>
            <a:pPr>
              <a:buClr>
                <a:schemeClr val="bg1"/>
              </a:buClr>
              <a:buFont typeface="Wingdings" panose="05000000000000000000" pitchFamily="2" charset="2"/>
              <a:buChar char="ü"/>
            </a:pPr>
            <a:r>
              <a:rPr lang="en-US" sz="2100" dirty="0" smtClean="0">
                <a:solidFill>
                  <a:schemeClr val="bg1"/>
                </a:solidFill>
              </a:rPr>
              <a:t>C &amp; D list Type 1 CEs and Programmatic CEs for over </a:t>
            </a:r>
            <a:r>
              <a:rPr lang="en-US" sz="2100" b="1" dirty="0" smtClean="0">
                <a:solidFill>
                  <a:schemeClr val="bg1"/>
                </a:solidFill>
              </a:rPr>
              <a:t>20 years</a:t>
            </a:r>
          </a:p>
          <a:p>
            <a:pPr>
              <a:buClr>
                <a:schemeClr val="bg1"/>
              </a:buClr>
              <a:buFont typeface="Wingdings" panose="05000000000000000000" pitchFamily="2" charset="2"/>
              <a:buChar char="ü"/>
            </a:pPr>
            <a:r>
              <a:rPr lang="en-US" sz="2100" dirty="0" smtClean="0">
                <a:solidFill>
                  <a:schemeClr val="bg1"/>
                </a:solidFill>
              </a:rPr>
              <a:t>Environmental and legal staff will be added in Central Office</a:t>
            </a:r>
          </a:p>
          <a:p>
            <a:pPr>
              <a:buClr>
                <a:schemeClr val="bg1"/>
              </a:buClr>
              <a:buFont typeface="Wingdings" panose="05000000000000000000" pitchFamily="2" charset="2"/>
              <a:buChar char="ü"/>
            </a:pPr>
            <a:r>
              <a:rPr lang="en-US" sz="2100" dirty="0" smtClean="0">
                <a:solidFill>
                  <a:schemeClr val="bg1"/>
                </a:solidFill>
              </a:rPr>
              <a:t>Team of Subject Matter Experts (SME) and Reviewers</a:t>
            </a:r>
          </a:p>
          <a:p>
            <a:pPr>
              <a:buClr>
                <a:schemeClr val="bg1"/>
              </a:buClr>
              <a:buFont typeface="Wingdings" panose="05000000000000000000" pitchFamily="2" charset="2"/>
              <a:buChar char="ü"/>
            </a:pPr>
            <a:r>
              <a:rPr lang="en-US" sz="2100" dirty="0" smtClean="0">
                <a:solidFill>
                  <a:schemeClr val="bg1"/>
                </a:solidFill>
              </a:rPr>
              <a:t>Consultant support contracts in place</a:t>
            </a:r>
          </a:p>
          <a:p>
            <a:pPr>
              <a:buClr>
                <a:schemeClr val="bg1"/>
              </a:buClr>
              <a:buFont typeface="Wingdings" panose="05000000000000000000" pitchFamily="2" charset="2"/>
              <a:buChar char="ü"/>
            </a:pPr>
            <a:r>
              <a:rPr lang="en-US" sz="2100" dirty="0" smtClean="0">
                <a:solidFill>
                  <a:schemeClr val="bg1"/>
                </a:solidFill>
              </a:rPr>
              <a:t>Established state procedures to meet local, state and federal requirements</a:t>
            </a:r>
          </a:p>
          <a:p>
            <a:pPr>
              <a:buClr>
                <a:schemeClr val="bg1"/>
              </a:buClr>
              <a:buFont typeface="Wingdings" panose="05000000000000000000" pitchFamily="2" charset="2"/>
              <a:buChar char="ü"/>
            </a:pPr>
            <a:r>
              <a:rPr lang="en-US" sz="2100" dirty="0" smtClean="0">
                <a:solidFill>
                  <a:schemeClr val="bg1"/>
                </a:solidFill>
              </a:rPr>
              <a:t>Established relationships with state and federal agencies</a:t>
            </a:r>
          </a:p>
          <a:p>
            <a:pPr>
              <a:buClr>
                <a:schemeClr val="bg1"/>
              </a:buClr>
              <a:buFont typeface="Wingdings" panose="05000000000000000000" pitchFamily="2" charset="2"/>
              <a:buChar char="ü"/>
            </a:pPr>
            <a:r>
              <a:rPr lang="en-US" sz="2100" dirty="0" smtClean="0">
                <a:solidFill>
                  <a:schemeClr val="bg1"/>
                </a:solidFill>
              </a:rPr>
              <a:t>Enhancing tools in place to support quality assurance, tracking, reporting and monitoring</a:t>
            </a:r>
          </a:p>
          <a:p>
            <a:pPr>
              <a:buClr>
                <a:schemeClr val="bg1"/>
              </a:buClr>
              <a:buFont typeface="Wingdings" panose="05000000000000000000" pitchFamily="2" charset="2"/>
              <a:buChar char="ü"/>
            </a:pPr>
            <a:r>
              <a:rPr lang="en-US" sz="2100" dirty="0" smtClean="0">
                <a:solidFill>
                  <a:schemeClr val="bg1"/>
                </a:solidFill>
              </a:rPr>
              <a:t>Established records retention program is being enhanced</a:t>
            </a:r>
          </a:p>
          <a:p>
            <a:pPr>
              <a:buClr>
                <a:schemeClr val="bg1"/>
              </a:buClr>
              <a:buFont typeface="Wingdings" panose="05000000000000000000" pitchFamily="2" charset="2"/>
              <a:buChar char="ü"/>
            </a:pPr>
            <a:r>
              <a:rPr lang="en-US" sz="2100" dirty="0" smtClean="0">
                <a:solidFill>
                  <a:schemeClr val="bg1"/>
                </a:solidFill>
              </a:rPr>
              <a:t>Established cross functional teams statewide</a:t>
            </a:r>
          </a:p>
          <a:p>
            <a:pPr>
              <a:buClr>
                <a:schemeClr val="bg1"/>
              </a:buClr>
              <a:buFont typeface="Wingdings" panose="05000000000000000000" pitchFamily="2" charset="2"/>
              <a:buChar char="ü"/>
            </a:pPr>
            <a:r>
              <a:rPr lang="en-US" sz="2100" dirty="0" smtClean="0">
                <a:solidFill>
                  <a:schemeClr val="bg1"/>
                </a:solidFill>
              </a:rPr>
              <a:t>Existing District role to remain unchanged</a:t>
            </a:r>
          </a:p>
          <a:p>
            <a:pPr>
              <a:buClr>
                <a:schemeClr val="bg1"/>
              </a:buClr>
              <a:buFont typeface="Wingdings" panose="05000000000000000000" pitchFamily="2" charset="2"/>
              <a:buChar char="ü"/>
            </a:pPr>
            <a:r>
              <a:rPr lang="en-US" sz="2100" dirty="0" smtClean="0">
                <a:solidFill>
                  <a:schemeClr val="bg1"/>
                </a:solidFill>
              </a:rPr>
              <a:t>Districts have been briefed and will continue to be trained</a:t>
            </a:r>
            <a:endParaRPr lang="en-US" sz="2000" dirty="0" smtClean="0">
              <a:solidFill>
                <a:schemeClr val="bg1"/>
              </a:solidFill>
            </a:endParaRPr>
          </a:p>
          <a:p>
            <a:pPr>
              <a:buClr>
                <a:srgbClr val="1F4284"/>
              </a:buClr>
            </a:pPr>
            <a:endParaRPr lang="en-US" sz="1200" dirty="0" smtClean="0"/>
          </a:p>
          <a:p>
            <a:pPr lvl="1">
              <a:buClr>
                <a:srgbClr val="1F4284"/>
              </a:buClr>
            </a:pPr>
            <a:endParaRPr lang="en-US" sz="1200" dirty="0" smtClean="0"/>
          </a:p>
          <a:p>
            <a:pPr>
              <a:buClr>
                <a:srgbClr val="1F4284"/>
              </a:buClr>
            </a:pPr>
            <a:endParaRPr lang="en-US" sz="1600" dirty="0"/>
          </a:p>
          <a:p>
            <a:pPr lvl="1">
              <a:buClr>
                <a:srgbClr val="1F4284"/>
              </a:buClr>
            </a:pPr>
            <a:endParaRPr lang="en-US" sz="9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70076-65A7-47F0-AC71-935529DB1E43}" type="slidenum">
              <a:rPr lang="en-US" smtClean="0">
                <a:solidFill>
                  <a:schemeClr val="bg1"/>
                </a:solidFill>
              </a:rPr>
              <a:t>6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762000"/>
            <a:ext cx="9144000" cy="4571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1F4283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28600" y="76200"/>
            <a:ext cx="9296400" cy="707886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1F4283"/>
                </a:solidFill>
              </a:rPr>
              <a:t>FDOT Readiness</a:t>
            </a:r>
            <a:endParaRPr lang="en-US" sz="4000" dirty="0">
              <a:solidFill>
                <a:srgbClr val="1F4283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" y="6429163"/>
            <a:ext cx="766829" cy="383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3737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3018" y="6400800"/>
            <a:ext cx="9144000" cy="45719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463040" y="6504801"/>
            <a:ext cx="7299960" cy="30777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bg1"/>
                </a:solidFill>
              </a:rPr>
              <a:t>Florida Department of Transportation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42620" y="1752600"/>
            <a:ext cx="8501380" cy="4561700"/>
          </a:xfrm>
        </p:spPr>
        <p:txBody>
          <a:bodyPr>
            <a:normAutofit fontScale="85000" lnSpcReduction="10000"/>
          </a:bodyPr>
          <a:lstStyle/>
          <a:p>
            <a:r>
              <a:rPr lang="en-US" sz="2000" dirty="0" smtClean="0"/>
              <a:t>Statement of Interest 				Completed</a:t>
            </a:r>
          </a:p>
          <a:p>
            <a:r>
              <a:rPr lang="en-US" sz="2000" dirty="0" smtClean="0"/>
              <a:t>NEPA Bi-weekly Team Meetings			On-going </a:t>
            </a:r>
          </a:p>
          <a:p>
            <a:r>
              <a:rPr lang="en-US" sz="2000" dirty="0" smtClean="0"/>
              <a:t>NEPA Assignment Workshop</a:t>
            </a:r>
            <a:r>
              <a:rPr lang="en-US" sz="2000" b="1" dirty="0" smtClean="0"/>
              <a:t>			</a:t>
            </a:r>
            <a:r>
              <a:rPr lang="en-US" sz="2000" dirty="0" smtClean="0"/>
              <a:t>Completed</a:t>
            </a:r>
          </a:p>
          <a:p>
            <a:r>
              <a:rPr lang="en-US" sz="2000" dirty="0" smtClean="0"/>
              <a:t>Coordination Webinar (Agencies and Tribes)</a:t>
            </a:r>
            <a:r>
              <a:rPr lang="en-US" sz="2000" b="1" dirty="0" smtClean="0"/>
              <a:t>		</a:t>
            </a:r>
            <a:r>
              <a:rPr lang="en-US" sz="2000" dirty="0" smtClean="0"/>
              <a:t>Completed</a:t>
            </a:r>
          </a:p>
          <a:p>
            <a:r>
              <a:rPr lang="en-US" sz="2000" dirty="0" smtClean="0"/>
              <a:t>Complete Initial Draft Application			</a:t>
            </a:r>
            <a:r>
              <a:rPr lang="en-US" sz="2000" dirty="0" smtClean="0"/>
              <a:t>2/15/16</a:t>
            </a:r>
            <a:endParaRPr lang="en-US" sz="2000" dirty="0" smtClean="0"/>
          </a:p>
          <a:p>
            <a:r>
              <a:rPr lang="en-US" sz="2000" dirty="0" smtClean="0"/>
              <a:t>Florida Legislature Limited Waiver of Sovereign Immunity	 *</a:t>
            </a:r>
          </a:p>
          <a:p>
            <a:r>
              <a:rPr lang="en-US" sz="2000" dirty="0" smtClean="0"/>
              <a:t>AG Certifies Limited Waiver of Sovereign Immunity	 **</a:t>
            </a:r>
          </a:p>
          <a:p>
            <a:r>
              <a:rPr lang="en-US" sz="2000" dirty="0" smtClean="0"/>
              <a:t>AG Certifies Sunshine Law Comparable to FOIA		 **</a:t>
            </a:r>
          </a:p>
          <a:p>
            <a:r>
              <a:rPr lang="en-US" sz="2000" dirty="0" smtClean="0"/>
              <a:t>Public Notice of Application</a:t>
            </a:r>
            <a:r>
              <a:rPr lang="en-US" sz="2000" b="1" dirty="0" smtClean="0"/>
              <a:t>			</a:t>
            </a:r>
            <a:r>
              <a:rPr lang="en-US" sz="2000" dirty="0" smtClean="0"/>
              <a:t>04/11/16 </a:t>
            </a:r>
            <a:r>
              <a:rPr lang="en-US" sz="2000" dirty="0" smtClean="0"/>
              <a:t>to </a:t>
            </a:r>
            <a:r>
              <a:rPr lang="en-US" sz="2000" dirty="0" smtClean="0"/>
              <a:t>05/10/16 </a:t>
            </a:r>
            <a:r>
              <a:rPr lang="en-US" sz="2000" dirty="0" smtClean="0"/>
              <a:t>**</a:t>
            </a:r>
          </a:p>
          <a:p>
            <a:r>
              <a:rPr lang="en-US" sz="2000" dirty="0" smtClean="0"/>
              <a:t>Submit </a:t>
            </a:r>
            <a:r>
              <a:rPr lang="en-US" sz="2000" dirty="0" smtClean="0"/>
              <a:t>Final Application to FHWA</a:t>
            </a:r>
            <a:r>
              <a:rPr lang="en-US" sz="2000" b="1" dirty="0" smtClean="0"/>
              <a:t>			</a:t>
            </a:r>
            <a:r>
              <a:rPr lang="en-US" sz="2000" dirty="0" smtClean="0"/>
              <a:t>06/08/16</a:t>
            </a:r>
            <a:endParaRPr lang="en-US" sz="2000" dirty="0" smtClean="0"/>
          </a:p>
          <a:p>
            <a:r>
              <a:rPr lang="en-US" sz="2000" dirty="0" smtClean="0"/>
              <a:t>Audit Training (by FHWA)				Requesting for </a:t>
            </a:r>
            <a:r>
              <a:rPr lang="en-US" sz="2000" dirty="0" smtClean="0"/>
              <a:t>Feb </a:t>
            </a:r>
            <a:r>
              <a:rPr lang="en-US" sz="2000" dirty="0" smtClean="0"/>
              <a:t>2016</a:t>
            </a:r>
          </a:p>
          <a:p>
            <a:r>
              <a:rPr lang="en-US" sz="2000" dirty="0" smtClean="0"/>
              <a:t>Legal Sufficiency	 (by FHWA)		</a:t>
            </a:r>
            <a:r>
              <a:rPr lang="en-US" sz="2000" dirty="0"/>
              <a:t>	</a:t>
            </a:r>
            <a:r>
              <a:rPr lang="en-US" sz="2000" dirty="0" smtClean="0"/>
              <a:t>Requesting </a:t>
            </a:r>
            <a:r>
              <a:rPr lang="en-US" sz="2000" dirty="0"/>
              <a:t>for </a:t>
            </a:r>
            <a:r>
              <a:rPr lang="en-US" sz="2000" dirty="0" smtClean="0"/>
              <a:t>Feb </a:t>
            </a:r>
            <a:r>
              <a:rPr lang="en-US" sz="2000" dirty="0"/>
              <a:t>2016</a:t>
            </a:r>
            <a:endParaRPr lang="en-US" sz="2000" dirty="0" smtClean="0"/>
          </a:p>
          <a:p>
            <a:pPr marL="0" indent="0">
              <a:buNone/>
            </a:pPr>
            <a:endParaRPr lang="en-US" sz="2000" dirty="0" smtClean="0">
              <a:solidFill>
                <a:srgbClr val="1F4283"/>
              </a:solidFill>
            </a:endParaRPr>
          </a:p>
          <a:p>
            <a:pPr marL="0" indent="0">
              <a:buNone/>
            </a:pPr>
            <a:r>
              <a:rPr lang="en-US" sz="1500" dirty="0" smtClean="0"/>
              <a:t>*   Florida Legislative Session begins </a:t>
            </a:r>
            <a:r>
              <a:rPr lang="en-US" sz="1500" dirty="0" smtClean="0"/>
              <a:t>01/12/16</a:t>
            </a:r>
            <a:endParaRPr lang="en-US" sz="1500" dirty="0" smtClean="0"/>
          </a:p>
          <a:p>
            <a:pPr marL="0" indent="0">
              <a:buNone/>
            </a:pPr>
            <a:r>
              <a:rPr lang="en-US" sz="1500" dirty="0" smtClean="0"/>
              <a:t>** </a:t>
            </a:r>
            <a:r>
              <a:rPr lang="en-US" sz="1500" dirty="0" smtClean="0"/>
              <a:t>Application </a:t>
            </a:r>
            <a:r>
              <a:rPr lang="en-US" sz="1500" dirty="0" smtClean="0"/>
              <a:t>can be released once sovereign immunity bill is signed </a:t>
            </a:r>
            <a:endParaRPr lang="en-US" sz="1500" dirty="0"/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1800" dirty="0" smtClean="0"/>
          </a:p>
          <a:p>
            <a:endParaRPr lang="en-US" sz="1800" dirty="0" smtClean="0"/>
          </a:p>
          <a:p>
            <a:endParaRPr lang="en-US" sz="1800" dirty="0" smtClean="0"/>
          </a:p>
          <a:p>
            <a:endParaRPr lang="en-US" sz="1800" dirty="0" smtClean="0"/>
          </a:p>
          <a:p>
            <a:endParaRPr lang="en-US" sz="1800" dirty="0"/>
          </a:p>
          <a:p>
            <a:endParaRPr lang="en-US" sz="1800" dirty="0" smtClean="0"/>
          </a:p>
          <a:p>
            <a:endParaRPr lang="en-US" sz="1800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642620" y="152400"/>
            <a:ext cx="8501380" cy="707886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1F4284"/>
                </a:solidFill>
              </a:rPr>
              <a:t>SCHEDULE</a:t>
            </a:r>
          </a:p>
        </p:txBody>
      </p:sp>
      <p:sp>
        <p:nvSpPr>
          <p:cNvPr id="8" name="Rectangle 7"/>
          <p:cNvSpPr/>
          <p:nvPr/>
        </p:nvSpPr>
        <p:spPr>
          <a:xfrm>
            <a:off x="124460" y="76200"/>
            <a:ext cx="518160" cy="6238100"/>
          </a:xfrm>
          <a:prstGeom prst="rect">
            <a:avLst/>
          </a:prstGeom>
          <a:solidFill>
            <a:srgbClr val="1F428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utoShape 2"/>
          <p:cNvSpPr>
            <a:spLocks noChangeArrowheads="1"/>
          </p:cNvSpPr>
          <p:nvPr/>
        </p:nvSpPr>
        <p:spPr bwMode="auto">
          <a:xfrm>
            <a:off x="228600" y="1066800"/>
            <a:ext cx="8686800" cy="609600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19050" algn="in">
            <a:solidFill>
              <a:srgbClr val="1F4284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381000" y="1066800"/>
            <a:ext cx="8229600" cy="579438"/>
          </a:xfrm>
        </p:spPr>
        <p:txBody>
          <a:bodyPr>
            <a:noAutofit/>
          </a:bodyPr>
          <a:lstStyle/>
          <a:p>
            <a:pPr algn="l"/>
            <a:r>
              <a:rPr lang="en-US" sz="3600" b="1" dirty="0" smtClean="0">
                <a:solidFill>
                  <a:srgbClr val="C00000"/>
                </a:solidFill>
              </a:rPr>
              <a:t>Application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0" y="762000"/>
            <a:ext cx="9144000" cy="4571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EF571-BEA4-4EFA-9435-2B40C7C5FD1B}" type="slidenum">
              <a:rPr lang="en-US" smtClean="0">
                <a:solidFill>
                  <a:schemeClr val="bg1"/>
                </a:solidFill>
              </a:rPr>
              <a:t>7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" y="6429163"/>
            <a:ext cx="766829" cy="383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2033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3018" y="6400800"/>
            <a:ext cx="9144000" cy="45719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463040" y="6504801"/>
            <a:ext cx="7299960" cy="30777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bg1"/>
                </a:solidFill>
              </a:rPr>
              <a:t>Florida Department of Transportation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42620" y="1839100"/>
            <a:ext cx="8272780" cy="447520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000" dirty="0" smtClean="0"/>
              <a:t>Draft </a:t>
            </a:r>
            <a:r>
              <a:rPr lang="en-US" sz="2000" dirty="0" smtClean="0"/>
              <a:t>MOU to FHWA 		</a:t>
            </a:r>
            <a:r>
              <a:rPr lang="en-US" sz="2000" dirty="0" smtClean="0"/>
              <a:t>                                06/08/16</a:t>
            </a:r>
            <a:endParaRPr lang="en-US" sz="2000" dirty="0" smtClean="0"/>
          </a:p>
          <a:p>
            <a:pPr>
              <a:spcAft>
                <a:spcPts val="600"/>
              </a:spcAft>
            </a:pPr>
            <a:r>
              <a:rPr lang="en-US" sz="2000" dirty="0" smtClean="0"/>
              <a:t>Public </a:t>
            </a:r>
            <a:r>
              <a:rPr lang="en-US" sz="2000" dirty="0" smtClean="0"/>
              <a:t>Notice and Comment Period		</a:t>
            </a:r>
            <a:r>
              <a:rPr lang="en-US" sz="2000" dirty="0" smtClean="0"/>
              <a:t>10/26/16 </a:t>
            </a:r>
            <a:r>
              <a:rPr lang="en-US" sz="2000" dirty="0" smtClean="0"/>
              <a:t>to </a:t>
            </a:r>
            <a:r>
              <a:rPr lang="en-US" sz="2000" dirty="0" smtClean="0"/>
              <a:t>11/28/16</a:t>
            </a:r>
            <a:endParaRPr lang="en-US" sz="2000" dirty="0" smtClean="0"/>
          </a:p>
          <a:p>
            <a:pPr>
              <a:spcAft>
                <a:spcPts val="600"/>
              </a:spcAft>
            </a:pPr>
            <a:r>
              <a:rPr lang="en-US" sz="2000" dirty="0" smtClean="0"/>
              <a:t>Address Comments				</a:t>
            </a:r>
            <a:r>
              <a:rPr lang="en-US" sz="2000" dirty="0" smtClean="0"/>
              <a:t>11/28/16 </a:t>
            </a:r>
            <a:r>
              <a:rPr lang="en-US" sz="2000" dirty="0" smtClean="0"/>
              <a:t>to </a:t>
            </a:r>
            <a:r>
              <a:rPr lang="en-US" sz="2000" dirty="0" smtClean="0"/>
              <a:t>12/21/16</a:t>
            </a:r>
            <a:endParaRPr lang="en-US" sz="2000" dirty="0" smtClean="0"/>
          </a:p>
          <a:p>
            <a:pPr>
              <a:spcAft>
                <a:spcPts val="600"/>
              </a:spcAft>
            </a:pPr>
            <a:r>
              <a:rPr lang="en-US" sz="2000" dirty="0" smtClean="0"/>
              <a:t>MOU (sent for signature)			</a:t>
            </a:r>
            <a:r>
              <a:rPr lang="en-US" sz="2000" dirty="0" smtClean="0"/>
              <a:t>12/21/16</a:t>
            </a:r>
            <a:endParaRPr lang="en-US" sz="2000" dirty="0" smtClean="0"/>
          </a:p>
          <a:p>
            <a:pPr>
              <a:spcAft>
                <a:spcPts val="600"/>
              </a:spcAft>
            </a:pPr>
            <a:r>
              <a:rPr lang="en-US" sz="2000" dirty="0" smtClean="0"/>
              <a:t>Effective Date					</a:t>
            </a:r>
            <a:r>
              <a:rPr lang="en-US" sz="2000" dirty="0" smtClean="0"/>
              <a:t>1/23/17</a:t>
            </a:r>
            <a:endParaRPr lang="en-US" sz="2000" dirty="0" smtClean="0"/>
          </a:p>
          <a:p>
            <a:pPr>
              <a:spcAft>
                <a:spcPts val="600"/>
              </a:spcAft>
            </a:pPr>
            <a:r>
              <a:rPr lang="en-US" sz="2000" dirty="0" smtClean="0"/>
              <a:t>Finalize PAs / MOUs that support agreement	</a:t>
            </a:r>
            <a:r>
              <a:rPr lang="en-US" sz="2000" dirty="0" smtClean="0"/>
              <a:t>1/23/17 </a:t>
            </a:r>
            <a:r>
              <a:rPr lang="en-US" sz="2000" dirty="0" smtClean="0"/>
              <a:t>to </a:t>
            </a:r>
            <a:r>
              <a:rPr lang="en-US" sz="2000" dirty="0" smtClean="0"/>
              <a:t>06/21/17</a:t>
            </a:r>
            <a:endParaRPr lang="en-US" sz="2000" dirty="0" smtClean="0"/>
          </a:p>
          <a:p>
            <a:pPr marL="0" indent="0">
              <a:spcAft>
                <a:spcPts val="600"/>
              </a:spcAft>
              <a:buNone/>
            </a:pPr>
            <a:r>
              <a:rPr lang="en-US" sz="2000" dirty="0" smtClean="0"/>
              <a:t>	</a:t>
            </a:r>
          </a:p>
          <a:p>
            <a:endParaRPr lang="en-US" sz="2000" dirty="0" smtClean="0"/>
          </a:p>
          <a:p>
            <a:endParaRPr lang="en-US" sz="1800" dirty="0" smtClean="0"/>
          </a:p>
          <a:p>
            <a:endParaRPr lang="en-US" sz="1800" dirty="0" smtClean="0"/>
          </a:p>
          <a:p>
            <a:endParaRPr lang="en-US" sz="1800" dirty="0" smtClean="0"/>
          </a:p>
          <a:p>
            <a:endParaRPr lang="en-US" sz="1800" dirty="0" smtClean="0"/>
          </a:p>
          <a:p>
            <a:endParaRPr lang="en-US" sz="1800" dirty="0"/>
          </a:p>
          <a:p>
            <a:endParaRPr lang="en-US" sz="1800" dirty="0" smtClean="0"/>
          </a:p>
          <a:p>
            <a:endParaRPr lang="en-US" sz="1800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642620" y="152400"/>
            <a:ext cx="8501380" cy="707886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1F4284"/>
                </a:solidFill>
              </a:rPr>
              <a:t>SCHEDULE</a:t>
            </a:r>
          </a:p>
        </p:txBody>
      </p:sp>
      <p:sp>
        <p:nvSpPr>
          <p:cNvPr id="8" name="Rectangle 7"/>
          <p:cNvSpPr/>
          <p:nvPr/>
        </p:nvSpPr>
        <p:spPr>
          <a:xfrm>
            <a:off x="124460" y="76200"/>
            <a:ext cx="518160" cy="6238100"/>
          </a:xfrm>
          <a:prstGeom prst="rect">
            <a:avLst/>
          </a:prstGeom>
          <a:solidFill>
            <a:srgbClr val="1F428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utoShape 2"/>
          <p:cNvSpPr>
            <a:spLocks noChangeArrowheads="1"/>
          </p:cNvSpPr>
          <p:nvPr/>
        </p:nvSpPr>
        <p:spPr bwMode="auto">
          <a:xfrm>
            <a:off x="228600" y="1066800"/>
            <a:ext cx="8686800" cy="609600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19050" algn="in">
            <a:solidFill>
              <a:srgbClr val="1F4284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381000" y="1066800"/>
            <a:ext cx="8229600" cy="579438"/>
          </a:xfrm>
        </p:spPr>
        <p:txBody>
          <a:bodyPr>
            <a:noAutofit/>
          </a:bodyPr>
          <a:lstStyle/>
          <a:p>
            <a:pPr algn="l"/>
            <a:r>
              <a:rPr lang="en-US" sz="3600" b="1" dirty="0" smtClean="0">
                <a:solidFill>
                  <a:srgbClr val="C00000"/>
                </a:solidFill>
              </a:rPr>
              <a:t>Memorandum of Understanding (MOU)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0" y="762000"/>
            <a:ext cx="9144000" cy="4571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0164B-976A-4380-889A-EDCE243960CD}" type="slidenum">
              <a:rPr lang="en-US" smtClean="0">
                <a:solidFill>
                  <a:schemeClr val="bg1"/>
                </a:solidFill>
              </a:rPr>
              <a:t>8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" y="6429163"/>
            <a:ext cx="766829" cy="383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8723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rgbClr val="1F428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0" y="6553200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2209800" y="228600"/>
            <a:ext cx="5791200" cy="40011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1F4283"/>
                </a:solidFill>
              </a:rPr>
              <a:t>Florida Department of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209800" y="476310"/>
            <a:ext cx="5791200" cy="523220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1F4283"/>
                </a:solidFill>
              </a:rPr>
              <a:t>TRANSPORTATION</a:t>
            </a:r>
          </a:p>
        </p:txBody>
      </p:sp>
      <p:sp>
        <p:nvSpPr>
          <p:cNvPr id="32" name="Rectangle 31"/>
          <p:cNvSpPr/>
          <p:nvPr/>
        </p:nvSpPr>
        <p:spPr>
          <a:xfrm>
            <a:off x="0" y="1143000"/>
            <a:ext cx="9144000" cy="14102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52400"/>
            <a:ext cx="1828800" cy="914400"/>
          </a:xfrm>
          <a:prstGeom prst="rect">
            <a:avLst/>
          </a:prstGeom>
        </p:spPr>
      </p:pic>
      <p:sp>
        <p:nvSpPr>
          <p:cNvPr id="34" name="Rectangle 33"/>
          <p:cNvSpPr/>
          <p:nvPr/>
        </p:nvSpPr>
        <p:spPr>
          <a:xfrm>
            <a:off x="0" y="1325881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0" y="1066800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AutoShape 2"/>
          <p:cNvSpPr>
            <a:spLocks noChangeArrowheads="1"/>
          </p:cNvSpPr>
          <p:nvPr/>
        </p:nvSpPr>
        <p:spPr bwMode="auto">
          <a:xfrm>
            <a:off x="457200" y="1676400"/>
            <a:ext cx="9067800" cy="2568112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r>
              <a:rPr lang="en-US" sz="2800" b="1" dirty="0" smtClean="0"/>
              <a:t>Ken Morefield, P.E</a:t>
            </a:r>
            <a:r>
              <a:rPr lang="en-US" sz="2800" b="1" dirty="0"/>
              <a:t>.</a:t>
            </a:r>
            <a:endParaRPr lang="en-US" sz="2800" dirty="0"/>
          </a:p>
          <a:p>
            <a:r>
              <a:rPr lang="en-US" sz="2800" dirty="0" smtClean="0"/>
              <a:t>Manager, State Environmental Management Office(SEMO</a:t>
            </a:r>
            <a:r>
              <a:rPr lang="en-US" sz="2800" dirty="0"/>
              <a:t>)</a:t>
            </a:r>
          </a:p>
          <a:p>
            <a:r>
              <a:rPr lang="en-US" sz="2800" dirty="0" smtClean="0"/>
              <a:t>605 Suwannee Street,MS37</a:t>
            </a:r>
            <a:endParaRPr lang="en-US" sz="2800" dirty="0"/>
          </a:p>
          <a:p>
            <a:r>
              <a:rPr lang="en-US" sz="2800" dirty="0"/>
              <a:t>Tallahassee</a:t>
            </a:r>
            <a:r>
              <a:rPr lang="en-US" sz="2800" dirty="0" smtClean="0"/>
              <a:t>, Florida32399-0450</a:t>
            </a:r>
            <a:endParaRPr lang="en-US" sz="2800" dirty="0"/>
          </a:p>
          <a:p>
            <a:r>
              <a:rPr lang="en-US" sz="2800" dirty="0" smtClean="0"/>
              <a:t>850.414.4316</a:t>
            </a:r>
            <a:endParaRPr lang="en-US" sz="2800" dirty="0"/>
          </a:p>
          <a:p>
            <a:r>
              <a:rPr lang="en-US" sz="2800" dirty="0" smtClean="0">
                <a:hlinkClick r:id="rId4"/>
              </a:rPr>
              <a:t>Ken.morefield@dot.state.fl.us</a:t>
            </a:r>
            <a:endParaRPr lang="en-US" sz="2800" dirty="0" smtClean="0"/>
          </a:p>
          <a:p>
            <a:endParaRPr lang="en-US" sz="2800" dirty="0"/>
          </a:p>
        </p:txBody>
      </p:sp>
      <p:sp>
        <p:nvSpPr>
          <p:cNvPr id="21" name="Title 1"/>
          <p:cNvSpPr txBox="1">
            <a:spLocks/>
          </p:cNvSpPr>
          <p:nvPr/>
        </p:nvSpPr>
        <p:spPr>
          <a:xfrm>
            <a:off x="600958" y="2884283"/>
            <a:ext cx="8382000" cy="7084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7103716" y="3562716"/>
            <a:ext cx="1752600" cy="2819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365125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10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62000" y="5301280"/>
            <a:ext cx="579120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000000"/>
                </a:solidFill>
                <a:latin typeface="Calibri" panose="020F0502020204030204" pitchFamily="34" charset="0"/>
              </a:rPr>
              <a:t>FDOT NEPA Assignment Website:</a:t>
            </a:r>
          </a:p>
          <a:p>
            <a:r>
              <a:rPr lang="en-US" b="1" dirty="0">
                <a:solidFill>
                  <a:srgbClr val="FF0000"/>
                </a:solidFill>
                <a:latin typeface="Calibri" panose="020F0502020204030204" pitchFamily="34" charset="0"/>
              </a:rPr>
              <a:t>http://</a:t>
            </a:r>
            <a:r>
              <a:rPr lang="en-US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www.dot.state.fl.us/emo/NEPAAssignment.shtm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2058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2025999C2056D42A4AB09CC4AD07BBC" ma:contentTypeVersion="0" ma:contentTypeDescription="Create a new document." ma:contentTypeScope="" ma:versionID="3a94f470f4823fdd677b562aa8f2ea0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E7466FF-3182-41A3-875C-243493360F3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31661391-B2DE-4B91-950E-811BC4E92986}">
  <ds:schemaRefs>
    <ds:schemaRef ds:uri="http://schemas.microsoft.com/office/2006/metadata/properties"/>
    <ds:schemaRef ds:uri="http://schemas.microsoft.com/office/2006/documentManagement/types"/>
    <ds:schemaRef ds:uri="http://purl.org/dc/dcmitype/"/>
    <ds:schemaRef ds:uri="http://www.w3.org/XML/1998/namespace"/>
    <ds:schemaRef ds:uri="http://purl.org/dc/terms/"/>
    <ds:schemaRef ds:uri="http://purl.org/dc/elements/1.1/"/>
    <ds:schemaRef ds:uri="http://schemas.microsoft.com/office/infopath/2007/PartnerControls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36E77DBF-0183-45D2-A685-5D1A40D99B2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3704</TotalTime>
  <Words>645</Words>
  <Application>Microsoft Office PowerPoint</Application>
  <PresentationFormat>On-screen Show (4:3)</PresentationFormat>
  <Paragraphs>148</Paragraphs>
  <Slides>10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Century Gothic</vt:lpstr>
      <vt:lpstr>Wingdings</vt:lpstr>
      <vt:lpstr>Office Theme</vt:lpstr>
      <vt:lpstr>FDOT</vt:lpstr>
      <vt:lpstr>Responsibilities Being Sought (23 USC 327)</vt:lpstr>
      <vt:lpstr>PowerPoint Presentation</vt:lpstr>
      <vt:lpstr>Limited Waiver of Sovereign Immunity</vt:lpstr>
      <vt:lpstr>Role</vt:lpstr>
      <vt:lpstr>PowerPoint Presentation</vt:lpstr>
      <vt:lpstr>Application</vt:lpstr>
      <vt:lpstr>Memorandum of Understanding (MOU)</vt:lpstr>
      <vt:lpstr>PowerPoint Presentation</vt:lpstr>
      <vt:lpstr>PowerPoint Presentation</vt:lpstr>
    </vt:vector>
  </TitlesOfParts>
  <Company>FDOT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Heading 2</dc:title>
  <dc:creator>rt826cm</dc:creator>
  <cp:lastModifiedBy>Morefield, Ken</cp:lastModifiedBy>
  <cp:revision>234</cp:revision>
  <cp:lastPrinted>2016-01-26T14:04:36Z</cp:lastPrinted>
  <dcterms:created xsi:type="dcterms:W3CDTF">2013-02-15T23:23:43Z</dcterms:created>
  <dcterms:modified xsi:type="dcterms:W3CDTF">2016-01-26T14:07:45Z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0x01010062025999C2056D42A4AB09CC4AD07BBC</vt:lpwstr>
  </property>
</Properties>
</file>