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handoutMasterIdLst>
    <p:handoutMasterId r:id="rId15"/>
  </p:handoutMasterIdLst>
  <p:sldIdLst>
    <p:sldId id="256" r:id="rId5"/>
    <p:sldId id="334" r:id="rId6"/>
    <p:sldId id="343" r:id="rId7"/>
    <p:sldId id="344" r:id="rId8"/>
    <p:sldId id="345" r:id="rId9"/>
    <p:sldId id="346" r:id="rId10"/>
    <p:sldId id="347" r:id="rId11"/>
    <p:sldId id="325" r:id="rId12"/>
    <p:sldId id="332" r:id="rId13"/>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A8"/>
    <a:srgbClr val="1F4284"/>
    <a:srgbClr val="FFFF99"/>
    <a:srgbClr val="1F4283"/>
    <a:srgbClr val="003399"/>
    <a:srgbClr val="D7181F"/>
    <a:srgbClr val="1B1464"/>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1" autoAdjust="0"/>
    <p:restoredTop sz="94643" autoAdjust="0"/>
  </p:normalViewPr>
  <p:slideViewPr>
    <p:cSldViewPr>
      <p:cViewPr varScale="1">
        <p:scale>
          <a:sx n="55" d="100"/>
          <a:sy n="55" d="100"/>
        </p:scale>
        <p:origin x="1123" y="3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72421"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8" y="1"/>
            <a:ext cx="2972421" cy="466725"/>
          </a:xfrm>
          <a:prstGeom prst="rect">
            <a:avLst/>
          </a:prstGeom>
        </p:spPr>
        <p:txBody>
          <a:bodyPr vert="horz" lIns="91440" tIns="45720" rIns="91440" bIns="45720" rtlCol="0"/>
          <a:lstStyle>
            <a:lvl1pPr algn="r">
              <a:defRPr sz="1200"/>
            </a:lvl1pPr>
          </a:lstStyle>
          <a:p>
            <a:fld id="{F6C028A9-2B53-48B1-960A-E042A27F6123}" type="datetimeFigureOut">
              <a:rPr lang="en-US" smtClean="0"/>
              <a:t>1/28/2016</a:t>
            </a:fld>
            <a:endParaRPr lang="en-US"/>
          </a:p>
        </p:txBody>
      </p:sp>
      <p:sp>
        <p:nvSpPr>
          <p:cNvPr id="4" name="Footer Placeholder 3"/>
          <p:cNvSpPr>
            <a:spLocks noGrp="1"/>
          </p:cNvSpPr>
          <p:nvPr>
            <p:ph type="ftr" sz="quarter" idx="2"/>
          </p:nvPr>
        </p:nvSpPr>
        <p:spPr>
          <a:xfrm>
            <a:off x="2" y="8829675"/>
            <a:ext cx="2972421"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8" y="8829675"/>
            <a:ext cx="2972421" cy="466725"/>
          </a:xfrm>
          <a:prstGeom prst="rect">
            <a:avLst/>
          </a:prstGeom>
        </p:spPr>
        <p:txBody>
          <a:bodyPr vert="horz" lIns="91440" tIns="45720" rIns="91440" bIns="45720" rtlCol="0" anchor="b"/>
          <a:lstStyle>
            <a:lvl1pPr algn="r">
              <a:defRPr sz="1200"/>
            </a:lvl1pPr>
          </a:lstStyle>
          <a:p>
            <a:fld id="{2135E692-4BB3-4809-AD5A-EF90DD1C2F39}" type="slidenum">
              <a:rPr lang="en-US" smtClean="0"/>
              <a:t>‹#›</a:t>
            </a:fld>
            <a:endParaRPr lang="en-US"/>
          </a:p>
        </p:txBody>
      </p:sp>
    </p:spTree>
    <p:extLst>
      <p:ext uri="{BB962C8B-B14F-4D97-AF65-F5344CB8AC3E}">
        <p14:creationId xmlns:p14="http://schemas.microsoft.com/office/powerpoint/2010/main" val="3758882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3"/>
            <a:ext cx="2972421" cy="466725"/>
          </a:xfrm>
          <a:prstGeom prst="rect">
            <a:avLst/>
          </a:prstGeom>
        </p:spPr>
        <p:txBody>
          <a:bodyPr vert="horz" lIns="91431" tIns="45715" rIns="91431" bIns="45715" rtlCol="0"/>
          <a:lstStyle>
            <a:lvl1pPr algn="l">
              <a:defRPr sz="1200"/>
            </a:lvl1pPr>
          </a:lstStyle>
          <a:p>
            <a:endParaRPr lang="en-US"/>
          </a:p>
        </p:txBody>
      </p:sp>
      <p:sp>
        <p:nvSpPr>
          <p:cNvPr id="3" name="Date Placeholder 2"/>
          <p:cNvSpPr>
            <a:spLocks noGrp="1"/>
          </p:cNvSpPr>
          <p:nvPr>
            <p:ph type="dt" idx="1"/>
          </p:nvPr>
        </p:nvSpPr>
        <p:spPr>
          <a:xfrm>
            <a:off x="3884030" y="3"/>
            <a:ext cx="2972421" cy="466725"/>
          </a:xfrm>
          <a:prstGeom prst="rect">
            <a:avLst/>
          </a:prstGeom>
        </p:spPr>
        <p:txBody>
          <a:bodyPr vert="horz" lIns="91431" tIns="45715" rIns="91431" bIns="45715" rtlCol="0"/>
          <a:lstStyle>
            <a:lvl1pPr algn="r">
              <a:defRPr sz="1200"/>
            </a:lvl1pPr>
          </a:lstStyle>
          <a:p>
            <a:fld id="{71BCE14C-DD4B-4B32-B419-FC50E0109934}" type="datetimeFigureOut">
              <a:rPr lang="en-US" smtClean="0"/>
              <a:t>1/28/2016</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31" tIns="45715" rIns="91431" bIns="45715" rtlCol="0" anchor="ctr"/>
          <a:lstStyle/>
          <a:p>
            <a:endParaRPr lang="en-US"/>
          </a:p>
        </p:txBody>
      </p:sp>
      <p:sp>
        <p:nvSpPr>
          <p:cNvPr id="5" name="Notes Placeholder 4"/>
          <p:cNvSpPr>
            <a:spLocks noGrp="1"/>
          </p:cNvSpPr>
          <p:nvPr>
            <p:ph type="body" sz="quarter" idx="3"/>
          </p:nvPr>
        </p:nvSpPr>
        <p:spPr>
          <a:xfrm>
            <a:off x="686422" y="4473575"/>
            <a:ext cx="5485158" cy="3660775"/>
          </a:xfrm>
          <a:prstGeom prst="rect">
            <a:avLst/>
          </a:prstGeom>
        </p:spPr>
        <p:txBody>
          <a:bodyPr vert="horz" lIns="91431" tIns="45715" rIns="91431" bIns="457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5" y="8829676"/>
            <a:ext cx="2972421" cy="466725"/>
          </a:xfrm>
          <a:prstGeom prst="rect">
            <a:avLst/>
          </a:prstGeom>
        </p:spPr>
        <p:txBody>
          <a:bodyPr vert="horz" lIns="91431" tIns="45715" rIns="91431" bIns="45715" rtlCol="0" anchor="b"/>
          <a:lstStyle>
            <a:lvl1pPr algn="l">
              <a:defRPr sz="1200"/>
            </a:lvl1pPr>
          </a:lstStyle>
          <a:p>
            <a:endParaRPr lang="en-US"/>
          </a:p>
        </p:txBody>
      </p:sp>
      <p:sp>
        <p:nvSpPr>
          <p:cNvPr id="7" name="Slide Number Placeholder 6"/>
          <p:cNvSpPr>
            <a:spLocks noGrp="1"/>
          </p:cNvSpPr>
          <p:nvPr>
            <p:ph type="sldNum" sz="quarter" idx="5"/>
          </p:nvPr>
        </p:nvSpPr>
        <p:spPr>
          <a:xfrm>
            <a:off x="3884030" y="8829676"/>
            <a:ext cx="2972421" cy="466725"/>
          </a:xfrm>
          <a:prstGeom prst="rect">
            <a:avLst/>
          </a:prstGeom>
        </p:spPr>
        <p:txBody>
          <a:bodyPr vert="horz" lIns="91431" tIns="45715" rIns="91431" bIns="45715" rtlCol="0" anchor="b"/>
          <a:lstStyle>
            <a:lvl1pPr algn="r">
              <a:defRPr sz="1200"/>
            </a:lvl1pPr>
          </a:lstStyle>
          <a:p>
            <a:fld id="{63E053C6-B952-4475-A469-25E6098BDBBB}" type="slidenum">
              <a:rPr lang="en-US" smtClean="0"/>
              <a:t>‹#›</a:t>
            </a:fld>
            <a:endParaRPr lang="en-US"/>
          </a:p>
        </p:txBody>
      </p:sp>
    </p:spTree>
    <p:extLst>
      <p:ext uri="{BB962C8B-B14F-4D97-AF65-F5344CB8AC3E}">
        <p14:creationId xmlns:p14="http://schemas.microsoft.com/office/powerpoint/2010/main" val="2509871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053C6-B952-4475-A469-25E6098BDBBB}" type="slidenum">
              <a:rPr lang="en-US" smtClean="0"/>
              <a:pPr/>
              <a:t>2</a:t>
            </a:fld>
            <a:endParaRPr lang="en-US"/>
          </a:p>
        </p:txBody>
      </p:sp>
    </p:spTree>
    <p:extLst>
      <p:ext uri="{BB962C8B-B14F-4D97-AF65-F5344CB8AC3E}">
        <p14:creationId xmlns:p14="http://schemas.microsoft.com/office/powerpoint/2010/main" val="710663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for mobility– Future Corridors</a:t>
            </a:r>
          </a:p>
          <a:p>
            <a:endParaRPr lang="en-US" dirty="0"/>
          </a:p>
          <a:p>
            <a:r>
              <a:rPr lang="en-US" dirty="0" smtClean="0"/>
              <a:t>The Future Corridor Planning Process is planning for the future of the state’s major transportation </a:t>
            </a:r>
            <a:r>
              <a:rPr lang="en-US" dirty="0"/>
              <a:t>corridors over </a:t>
            </a:r>
            <a:r>
              <a:rPr lang="en-US" dirty="0" smtClean="0"/>
              <a:t>the next </a:t>
            </a:r>
            <a:r>
              <a:rPr lang="en-US" dirty="0"/>
              <a:t>50 years. This is a long-term, large-scale</a:t>
            </a:r>
          </a:p>
          <a:p>
            <a:r>
              <a:rPr lang="en-US" dirty="0"/>
              <a:t>approach to make decisions about </a:t>
            </a:r>
            <a:r>
              <a:rPr lang="en-US" dirty="0" smtClean="0"/>
              <a:t>transforming existing </a:t>
            </a:r>
            <a:r>
              <a:rPr lang="en-US" dirty="0"/>
              <a:t>corridors and developing new </a:t>
            </a:r>
            <a:r>
              <a:rPr lang="en-US" dirty="0" smtClean="0"/>
              <a:t>corridors in </a:t>
            </a:r>
            <a:r>
              <a:rPr lang="en-US" dirty="0"/>
              <a:t>the context of environmental, </a:t>
            </a:r>
            <a:r>
              <a:rPr lang="en-US" dirty="0" smtClean="0"/>
              <a:t>economic development</a:t>
            </a:r>
            <a:r>
              <a:rPr lang="en-US" dirty="0"/>
              <a:t>, and community goals. </a:t>
            </a:r>
            <a:endParaRPr lang="en-US" dirty="0" smtClean="0"/>
          </a:p>
          <a:p>
            <a:endParaRPr lang="en-US" dirty="0"/>
          </a:p>
          <a:p>
            <a:r>
              <a:rPr lang="en-US" dirty="0" smtClean="0"/>
              <a:t>FDOT is collaborating </a:t>
            </a:r>
            <a:r>
              <a:rPr lang="en-US" dirty="0"/>
              <a:t>closely with state, regional, </a:t>
            </a:r>
            <a:r>
              <a:rPr lang="en-US" dirty="0" smtClean="0"/>
              <a:t>and local </a:t>
            </a:r>
            <a:r>
              <a:rPr lang="en-US" dirty="0"/>
              <a:t>agencies; environmental stakeholders; business </a:t>
            </a:r>
            <a:r>
              <a:rPr lang="en-US" dirty="0" smtClean="0"/>
              <a:t>and economic </a:t>
            </a:r>
            <a:r>
              <a:rPr lang="en-US" dirty="0"/>
              <a:t>development organizations; private </a:t>
            </a:r>
            <a:r>
              <a:rPr lang="en-US" dirty="0" smtClean="0"/>
              <a:t>landowners; and </a:t>
            </a:r>
            <a:r>
              <a:rPr lang="en-US" dirty="0"/>
              <a:t>the public to develop guiding principles for </a:t>
            </a:r>
            <a:r>
              <a:rPr lang="en-US" dirty="0" smtClean="0"/>
              <a:t>corridor planning </a:t>
            </a:r>
            <a:r>
              <a:rPr lang="en-US" dirty="0"/>
              <a:t>and recommendations on where future </a:t>
            </a:r>
            <a:r>
              <a:rPr lang="en-US" dirty="0" smtClean="0"/>
              <a:t>corridors should </a:t>
            </a:r>
            <a:r>
              <a:rPr lang="en-US" dirty="0"/>
              <a:t>be located</a:t>
            </a:r>
            <a:r>
              <a:rPr lang="en-US" dirty="0" smtClean="0"/>
              <a:t>.</a:t>
            </a:r>
          </a:p>
          <a:p>
            <a:endParaRPr lang="en-US" dirty="0"/>
          </a:p>
          <a:p>
            <a:r>
              <a:rPr lang="en-US" dirty="0" smtClean="0"/>
              <a:t>Two active study areas</a:t>
            </a:r>
          </a:p>
          <a:p>
            <a:pPr marL="171844" indent="-171844">
              <a:buFont typeface="Arial" panose="020B0604020202020204" pitchFamily="34" charset="0"/>
              <a:buChar char="•"/>
            </a:pPr>
            <a:r>
              <a:rPr lang="en-US" dirty="0" smtClean="0"/>
              <a:t>Tampa Bay-Central Florida</a:t>
            </a:r>
          </a:p>
          <a:p>
            <a:pPr marL="171844" indent="-171844">
              <a:buFont typeface="Arial" panose="020B0604020202020204" pitchFamily="34" charset="0"/>
              <a:buChar char="•"/>
            </a:pPr>
            <a:r>
              <a:rPr lang="en-US" dirty="0" smtClean="0"/>
              <a:t>Tampa Bay-Northeast Florida</a:t>
            </a:r>
          </a:p>
        </p:txBody>
      </p:sp>
      <p:sp>
        <p:nvSpPr>
          <p:cNvPr id="4" name="Slide Number Placeholder 3"/>
          <p:cNvSpPr>
            <a:spLocks noGrp="1"/>
          </p:cNvSpPr>
          <p:nvPr>
            <p:ph type="sldNum" sz="quarter" idx="10"/>
          </p:nvPr>
        </p:nvSpPr>
        <p:spPr/>
        <p:txBody>
          <a:bodyPr/>
          <a:lstStyle/>
          <a:p>
            <a:fld id="{AE2B0A10-6CCD-44B8-ADDC-B8A3B3A8A373}"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4096315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txBox="1">
            <a:spLocks noGrp="1" noChangeArrowheads="1"/>
          </p:cNvSpPr>
          <p:nvPr/>
        </p:nvSpPr>
        <p:spPr bwMode="auto">
          <a:xfrm>
            <a:off x="5382786" y="8809528"/>
            <a:ext cx="1033940" cy="336360"/>
          </a:xfrm>
          <a:prstGeom prst="rect">
            <a:avLst/>
          </a:prstGeom>
          <a:noFill/>
          <a:ln w="9525">
            <a:noFill/>
            <a:miter lim="800000"/>
            <a:headEnd/>
            <a:tailEnd/>
          </a:ln>
        </p:spPr>
        <p:txBody>
          <a:bodyPr lIns="19203" tIns="0" rIns="19203" bIns="0" anchor="b"/>
          <a:lstStyle/>
          <a:p>
            <a:pPr algn="r" defTabSz="953941" eaLnBrk="0" hangingPunct="0"/>
            <a:fld id="{EA7324AE-570C-4F53-842B-7603747EA3C9}" type="slidenum">
              <a:rPr lang="en-US" sz="1100" i="1">
                <a:latin typeface="Arial Unicode MS" pitchFamily="34" charset="-128"/>
              </a:rPr>
              <a:pPr algn="r" defTabSz="953941" eaLnBrk="0" hangingPunct="0"/>
              <a:t>4</a:t>
            </a:fld>
            <a:endParaRPr lang="en-US" sz="1100" i="1" dirty="0">
              <a:latin typeface="Arial Unicode MS" pitchFamily="34" charset="-128"/>
            </a:endParaRPr>
          </a:p>
        </p:txBody>
      </p:sp>
      <p:sp>
        <p:nvSpPr>
          <p:cNvPr id="19462" name="Rectangle 8"/>
          <p:cNvSpPr>
            <a:spLocks noGrp="1" noRot="1" noChangeAspect="1" noChangeArrowheads="1" noTextEdit="1"/>
          </p:cNvSpPr>
          <p:nvPr>
            <p:ph type="sldImg"/>
          </p:nvPr>
        </p:nvSpPr>
        <p:spPr>
          <a:solidFill>
            <a:srgbClr val="FFFFFF"/>
          </a:solidFill>
          <a:ln>
            <a:solidFill>
              <a:srgbClr val="000000"/>
            </a:solidFill>
          </a:ln>
        </p:spPr>
      </p:sp>
      <p:sp>
        <p:nvSpPr>
          <p:cNvPr id="44039" name="Rectangle 9"/>
          <p:cNvSpPr>
            <a:spLocks noGrp="1" noChangeArrowheads="1"/>
          </p:cNvSpPr>
          <p:nvPr>
            <p:ph type="body" idx="1"/>
          </p:nvPr>
        </p:nvSpPr>
        <p:spPr>
          <a:xfrm>
            <a:off x="526068" y="4072740"/>
            <a:ext cx="6058686" cy="4840419"/>
          </a:xfrm>
          <a:ln/>
        </p:spPr>
        <p:txBody>
          <a:bodyPr/>
          <a:lstStyle/>
          <a:p>
            <a:pPr>
              <a:spcBef>
                <a:spcPts val="1165"/>
              </a:spcBef>
              <a:defRPr/>
            </a:pPr>
            <a:endParaRPr lang="en-US" dirty="0" smtClean="0">
              <a:latin typeface="+mn-lt"/>
              <a:cs typeface="+mn-cs"/>
            </a:endParaRPr>
          </a:p>
          <a:p>
            <a:pPr>
              <a:spcBef>
                <a:spcPts val="1165"/>
              </a:spcBef>
              <a:defRPr/>
            </a:pPr>
            <a:r>
              <a:rPr lang="en-US" dirty="0" smtClean="0">
                <a:latin typeface="+mn-lt"/>
                <a:cs typeface="+mn-cs"/>
              </a:rPr>
              <a:t>  </a:t>
            </a:r>
          </a:p>
        </p:txBody>
      </p:sp>
      <p:sp>
        <p:nvSpPr>
          <p:cNvPr id="5" name="Rectangle 9"/>
          <p:cNvSpPr txBox="1">
            <a:spLocks noChangeArrowheads="1"/>
          </p:cNvSpPr>
          <p:nvPr/>
        </p:nvSpPr>
        <p:spPr>
          <a:xfrm>
            <a:off x="514631" y="5031260"/>
            <a:ext cx="5926974" cy="3735780"/>
          </a:xfrm>
          <a:prstGeom prst="rect">
            <a:avLst/>
          </a:prstGeom>
          <a:ln/>
        </p:spPr>
        <p:txBody>
          <a:bodyPr vert="horz" lIns="91650" tIns="45825" rIns="91650" bIns="45825"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a:spcBef>
                <a:spcPts val="1143"/>
              </a:spcBef>
              <a:defRPr/>
            </a:pPr>
            <a:endParaRPr lang="en-US" dirty="0"/>
          </a:p>
        </p:txBody>
      </p:sp>
    </p:spTree>
    <p:extLst>
      <p:ext uri="{BB962C8B-B14F-4D97-AF65-F5344CB8AC3E}">
        <p14:creationId xmlns:p14="http://schemas.microsoft.com/office/powerpoint/2010/main" val="2064697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txBox="1">
            <a:spLocks noGrp="1" noChangeArrowheads="1"/>
          </p:cNvSpPr>
          <p:nvPr/>
        </p:nvSpPr>
        <p:spPr bwMode="auto">
          <a:xfrm>
            <a:off x="5265770" y="8913159"/>
            <a:ext cx="1298052" cy="360169"/>
          </a:xfrm>
          <a:prstGeom prst="rect">
            <a:avLst/>
          </a:prstGeom>
          <a:noFill/>
          <a:ln w="9525">
            <a:noFill/>
            <a:miter lim="800000"/>
            <a:headEnd/>
            <a:tailEnd/>
          </a:ln>
        </p:spPr>
        <p:txBody>
          <a:bodyPr lIns="19203" tIns="0" rIns="19203" bIns="0" anchor="b"/>
          <a:lstStyle/>
          <a:p>
            <a:pPr algn="r" defTabSz="953941" eaLnBrk="0" hangingPunct="0"/>
            <a:fld id="{EA7324AE-570C-4F53-842B-7603747EA3C9}" type="slidenum">
              <a:rPr lang="en-US" sz="1100" i="1">
                <a:latin typeface="Arial Unicode MS" pitchFamily="34" charset="-128"/>
              </a:rPr>
              <a:pPr algn="r" defTabSz="953941" eaLnBrk="0" hangingPunct="0"/>
              <a:t>5</a:t>
            </a:fld>
            <a:endParaRPr lang="en-US" sz="1100" i="1" dirty="0">
              <a:latin typeface="Arial Unicode MS" pitchFamily="34" charset="-128"/>
            </a:endParaRPr>
          </a:p>
        </p:txBody>
      </p:sp>
      <p:sp>
        <p:nvSpPr>
          <p:cNvPr id="19462" name="Rectangle 8"/>
          <p:cNvSpPr>
            <a:spLocks noGrp="1" noRot="1" noChangeAspect="1" noChangeArrowheads="1" noTextEdit="1"/>
          </p:cNvSpPr>
          <p:nvPr>
            <p:ph type="sldImg"/>
          </p:nvPr>
        </p:nvSpPr>
        <p:spPr>
          <a:solidFill>
            <a:srgbClr val="FFFFFF"/>
          </a:solidFill>
          <a:ln>
            <a:solidFill>
              <a:srgbClr val="000000"/>
            </a:solidFill>
          </a:ln>
        </p:spPr>
      </p:sp>
      <p:sp>
        <p:nvSpPr>
          <p:cNvPr id="44039" name="Rectangle 9"/>
          <p:cNvSpPr>
            <a:spLocks noGrp="1" noChangeArrowheads="1"/>
          </p:cNvSpPr>
          <p:nvPr>
            <p:ph type="body" idx="1"/>
          </p:nvPr>
        </p:nvSpPr>
        <p:spPr>
          <a:xfrm>
            <a:off x="514631" y="4665000"/>
            <a:ext cx="5926974" cy="4248157"/>
          </a:xfrm>
          <a:ln/>
        </p:spPr>
        <p:txBody>
          <a:bodyPr/>
          <a:lstStyle/>
          <a:p>
            <a:pPr>
              <a:spcBef>
                <a:spcPts val="1165"/>
              </a:spcBef>
              <a:defRPr/>
            </a:pPr>
            <a:endParaRPr lang="en-US" dirty="0" smtClean="0">
              <a:latin typeface="+mn-lt"/>
              <a:cs typeface="+mn-cs"/>
            </a:endParaRPr>
          </a:p>
        </p:txBody>
      </p:sp>
    </p:spTree>
    <p:extLst>
      <p:ext uri="{BB962C8B-B14F-4D97-AF65-F5344CB8AC3E}">
        <p14:creationId xmlns:p14="http://schemas.microsoft.com/office/powerpoint/2010/main" val="4155147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txBox="1">
            <a:spLocks noGrp="1" noChangeArrowheads="1"/>
          </p:cNvSpPr>
          <p:nvPr/>
        </p:nvSpPr>
        <p:spPr bwMode="auto">
          <a:xfrm>
            <a:off x="5382786" y="8809528"/>
            <a:ext cx="1033940" cy="336360"/>
          </a:xfrm>
          <a:prstGeom prst="rect">
            <a:avLst/>
          </a:prstGeom>
          <a:noFill/>
          <a:ln w="9525">
            <a:noFill/>
            <a:miter lim="800000"/>
            <a:headEnd/>
            <a:tailEnd/>
          </a:ln>
        </p:spPr>
        <p:txBody>
          <a:bodyPr lIns="19203" tIns="0" rIns="19203" bIns="0" anchor="b"/>
          <a:lstStyle/>
          <a:p>
            <a:pPr algn="r" defTabSz="953941" eaLnBrk="0" hangingPunct="0"/>
            <a:fld id="{EA7324AE-570C-4F53-842B-7603747EA3C9}" type="slidenum">
              <a:rPr lang="en-US" sz="1100" i="1">
                <a:latin typeface="Arial Unicode MS" pitchFamily="34" charset="-128"/>
              </a:rPr>
              <a:pPr algn="r" defTabSz="953941" eaLnBrk="0" hangingPunct="0"/>
              <a:t>6</a:t>
            </a:fld>
            <a:endParaRPr lang="en-US" sz="1100" i="1" dirty="0">
              <a:latin typeface="Arial Unicode MS" pitchFamily="34" charset="-128"/>
            </a:endParaRPr>
          </a:p>
        </p:txBody>
      </p:sp>
      <p:sp>
        <p:nvSpPr>
          <p:cNvPr id="19462" name="Rectangle 8"/>
          <p:cNvSpPr>
            <a:spLocks noGrp="1" noRot="1" noChangeAspect="1" noChangeArrowheads="1" noTextEdit="1"/>
          </p:cNvSpPr>
          <p:nvPr>
            <p:ph type="sldImg"/>
          </p:nvPr>
        </p:nvSpPr>
        <p:spPr>
          <a:solidFill>
            <a:srgbClr val="FFFFFF"/>
          </a:solidFill>
          <a:ln>
            <a:solidFill>
              <a:srgbClr val="000000"/>
            </a:solidFill>
          </a:ln>
        </p:spPr>
      </p:sp>
      <p:sp>
        <p:nvSpPr>
          <p:cNvPr id="44039" name="Rectangle 9"/>
          <p:cNvSpPr>
            <a:spLocks noGrp="1" noChangeArrowheads="1"/>
          </p:cNvSpPr>
          <p:nvPr>
            <p:ph type="body" idx="1"/>
          </p:nvPr>
        </p:nvSpPr>
        <p:spPr>
          <a:xfrm>
            <a:off x="526068" y="4072740"/>
            <a:ext cx="6058686" cy="4840419"/>
          </a:xfrm>
          <a:ln/>
        </p:spPr>
        <p:txBody>
          <a:bodyPr/>
          <a:lstStyle/>
          <a:p>
            <a:pPr>
              <a:spcBef>
                <a:spcPts val="1165"/>
              </a:spcBef>
              <a:defRPr/>
            </a:pPr>
            <a:endParaRPr lang="en-US" dirty="0" smtClean="0">
              <a:latin typeface="+mn-lt"/>
              <a:cs typeface="+mn-cs"/>
            </a:endParaRPr>
          </a:p>
          <a:p>
            <a:pPr>
              <a:spcBef>
                <a:spcPts val="1165"/>
              </a:spcBef>
              <a:defRPr/>
            </a:pPr>
            <a:r>
              <a:rPr lang="en-US" dirty="0" smtClean="0">
                <a:latin typeface="+mn-lt"/>
                <a:cs typeface="+mn-cs"/>
              </a:rPr>
              <a:t>  </a:t>
            </a:r>
          </a:p>
        </p:txBody>
      </p:sp>
      <p:sp>
        <p:nvSpPr>
          <p:cNvPr id="5" name="Rectangle 9"/>
          <p:cNvSpPr txBox="1">
            <a:spLocks noChangeArrowheads="1"/>
          </p:cNvSpPr>
          <p:nvPr/>
        </p:nvSpPr>
        <p:spPr>
          <a:xfrm>
            <a:off x="514631" y="5031260"/>
            <a:ext cx="5926974" cy="3735780"/>
          </a:xfrm>
          <a:prstGeom prst="rect">
            <a:avLst/>
          </a:prstGeom>
          <a:ln/>
        </p:spPr>
        <p:txBody>
          <a:bodyPr vert="horz" lIns="91650" tIns="45825" rIns="91650" bIns="45825"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a:spcBef>
                <a:spcPts val="1143"/>
              </a:spcBef>
              <a:defRPr/>
            </a:pPr>
            <a:endParaRPr lang="en-US" dirty="0"/>
          </a:p>
        </p:txBody>
      </p:sp>
    </p:spTree>
    <p:extLst>
      <p:ext uri="{BB962C8B-B14F-4D97-AF65-F5344CB8AC3E}">
        <p14:creationId xmlns:p14="http://schemas.microsoft.com/office/powerpoint/2010/main" val="2271857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Department is launching</a:t>
            </a:r>
            <a:r>
              <a:rPr lang="en-US" baseline="0" dirty="0" smtClean="0"/>
              <a:t> the Revenue Forecast effort for the next round of LRTP updates beginning in</a:t>
            </a:r>
          </a:p>
          <a:p>
            <a:r>
              <a:rPr lang="en-US" baseline="0" dirty="0" smtClean="0"/>
              <a:t>2019.  The forecast assists the MPOs in complying with federal requirements for developing cost feasible transportation plans.  The forecast is developed in coordination with the MPO,s, FHWA and FTA.  Periodic updates on the development of </a:t>
            </a:r>
            <a:r>
              <a:rPr lang="en-US" baseline="0" smtClean="0"/>
              <a:t>the forecast will </a:t>
            </a:r>
            <a:r>
              <a:rPr lang="en-US" baseline="0" dirty="0" smtClean="0"/>
              <a:t>be coordinated with MPO staff directors.   </a:t>
            </a:r>
            <a:endParaRPr lang="en-US" dirty="0"/>
          </a:p>
        </p:txBody>
      </p:sp>
      <p:sp>
        <p:nvSpPr>
          <p:cNvPr id="4" name="Slide Number Placeholder 3"/>
          <p:cNvSpPr>
            <a:spLocks noGrp="1"/>
          </p:cNvSpPr>
          <p:nvPr>
            <p:ph type="sldNum" sz="quarter" idx="10"/>
          </p:nvPr>
        </p:nvSpPr>
        <p:spPr/>
        <p:txBody>
          <a:bodyPr/>
          <a:lstStyle/>
          <a:p>
            <a:fld id="{B2721513-A0FE-4135-9990-334E9D8EF3CC}" type="slidenum">
              <a:rPr lang="en-US" smtClean="0"/>
              <a:t>7</a:t>
            </a:fld>
            <a:endParaRPr lang="en-US"/>
          </a:p>
        </p:txBody>
      </p:sp>
    </p:spTree>
    <p:extLst>
      <p:ext uri="{BB962C8B-B14F-4D97-AF65-F5344CB8AC3E}">
        <p14:creationId xmlns:p14="http://schemas.microsoft.com/office/powerpoint/2010/main" val="3827679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89AFF6-94FB-4D73-A5B8-8CEBF2544A87}"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89AFF6-94FB-4D73-A5B8-8CEBF2544A87}"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89AFF6-94FB-4D73-A5B8-8CEBF2544A87}"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97B85A53-9931-4BAE-832A-2EAAD733E6E7}" type="slidenum">
              <a:rPr lang="en-US" smtClean="0"/>
              <a:pPr/>
              <a:t>‹#›</a:t>
            </a:fld>
            <a:endParaRPr lang="en-US" dirty="0"/>
          </a:p>
        </p:txBody>
      </p:sp>
      <p:sp>
        <p:nvSpPr>
          <p:cNvPr id="5" name="Content Placeholder 4"/>
          <p:cNvSpPr>
            <a:spLocks noGrp="1"/>
          </p:cNvSpPr>
          <p:nvPr>
            <p:ph sz="quarter" idx="11"/>
          </p:nvPr>
        </p:nvSpPr>
        <p:spPr>
          <a:xfrm>
            <a:off x="320842" y="1425087"/>
            <a:ext cx="8466667" cy="4479643"/>
          </a:xfrm>
        </p:spPr>
        <p:txBody>
          <a:bodyPr/>
          <a:lstStyle>
            <a:lvl1pPr>
              <a:buClrTx/>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0582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89AFF6-94FB-4D73-A5B8-8CEBF2544A87}"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89AFF6-94FB-4D73-A5B8-8CEBF2544A87}"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89AFF6-94FB-4D73-A5B8-8CEBF2544A87}" type="datetimeFigureOut">
              <a:rPr lang="en-US" smtClean="0"/>
              <a:pPr/>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89AFF6-94FB-4D73-A5B8-8CEBF2544A87}" type="datetimeFigureOut">
              <a:rPr lang="en-US" smtClean="0"/>
              <a:pPr/>
              <a:t>1/28/2016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89AFF6-94FB-4D73-A5B8-8CEBF2544A87}" type="datetimeFigureOut">
              <a:rPr lang="en-US" smtClean="0"/>
              <a:pPr/>
              <a:t>1/28/2016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89AFF6-94FB-4D73-A5B8-8CEBF2544A87}" type="datetimeFigureOut">
              <a:rPr lang="en-US" smtClean="0"/>
              <a:pPr/>
              <a:t>1/28/2016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9AFF6-94FB-4D73-A5B8-8CEBF2544A87}" type="datetimeFigureOut">
              <a:rPr lang="en-US" smtClean="0"/>
              <a:pPr/>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9AFF6-94FB-4D73-A5B8-8CEBF2544A87}" type="datetimeFigureOut">
              <a:rPr lang="en-US" smtClean="0"/>
              <a:pPr/>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C5BE26-424E-4201-A0A6-D8E3FEBF992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89AFF6-94FB-4D73-A5B8-8CEBF2544A87}" type="datetimeFigureOut">
              <a:rPr lang="en-US" smtClean="0"/>
              <a:pPr/>
              <a:t>1/28/2016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C5BE26-424E-4201-A0A6-D8E3FEBF992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www.i75relief.org/" TargetMode="Externa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2837" y="2730748"/>
            <a:ext cx="8305800" cy="2000310"/>
          </a:xfrm>
        </p:spPr>
        <p:txBody>
          <a:bodyPr>
            <a:noAutofit/>
          </a:bodyPr>
          <a:lstStyle/>
          <a:p>
            <a:r>
              <a:rPr lang="en-US" sz="4000" b="1" dirty="0" smtClean="0"/>
              <a:t>Florida Department of Transportation Report </a:t>
            </a:r>
            <a:r>
              <a:rPr lang="en-US" sz="4000" b="1" dirty="0"/>
              <a:t/>
            </a:r>
            <a:br>
              <a:rPr lang="en-US" sz="4000" b="1" dirty="0"/>
            </a:br>
            <a:r>
              <a:rPr lang="en-US" sz="4800" dirty="0" smtClean="0"/>
              <a:t/>
            </a:r>
            <a:br>
              <a:rPr lang="en-US" sz="4800" dirty="0" smtClean="0"/>
            </a:br>
            <a:r>
              <a:rPr lang="en-US" sz="3200" i="1" dirty="0" smtClean="0"/>
              <a:t>MPOAC</a:t>
            </a:r>
            <a:r>
              <a:rPr lang="en-US" sz="3200" i="1" dirty="0"/>
              <a:t/>
            </a:r>
            <a:br>
              <a:rPr lang="en-US" sz="3200" i="1" dirty="0"/>
            </a:br>
            <a:r>
              <a:rPr lang="en-US" sz="3200" i="1" dirty="0"/>
              <a:t>Governing Board and Staff </a:t>
            </a:r>
            <a:r>
              <a:rPr lang="en-US" sz="3200" i="1" dirty="0" smtClean="0"/>
              <a:t>Directors </a:t>
            </a:r>
            <a:br>
              <a:rPr lang="en-US" sz="3200" i="1" dirty="0" smtClean="0"/>
            </a:br>
            <a:r>
              <a:rPr lang="en-US" sz="3200" i="1" dirty="0" smtClean="0"/>
              <a:t>Joint Meeting</a:t>
            </a:r>
            <a:endParaRPr lang="en-US" sz="3200" i="1" dirty="0"/>
          </a:p>
        </p:txBody>
      </p:sp>
      <p:sp>
        <p:nvSpPr>
          <p:cNvPr id="6" name="TextBox 5"/>
          <p:cNvSpPr txBox="1"/>
          <p:nvPr/>
        </p:nvSpPr>
        <p:spPr>
          <a:xfrm>
            <a:off x="2209800" y="228600"/>
            <a:ext cx="5791200" cy="400110"/>
          </a:xfrm>
          <a:prstGeom prst="rect">
            <a:avLst/>
          </a:prstGeom>
          <a:noFill/>
          <a:effectLst/>
        </p:spPr>
        <p:txBody>
          <a:bodyPr wrap="square" rtlCol="0">
            <a:spAutoFit/>
          </a:bodyPr>
          <a:lstStyle/>
          <a:p>
            <a:r>
              <a:rPr lang="en-US" sz="2000" b="1" dirty="0" smtClean="0">
                <a:solidFill>
                  <a:srgbClr val="1F4283"/>
                </a:solidFill>
              </a:rPr>
              <a:t>Florida Department of</a:t>
            </a:r>
          </a:p>
        </p:txBody>
      </p:sp>
      <p:sp>
        <p:nvSpPr>
          <p:cNvPr id="11" name="Rectangle 10"/>
          <p:cNvSpPr/>
          <p:nvPr/>
        </p:nvSpPr>
        <p:spPr>
          <a:xfrm>
            <a:off x="0" y="6629400"/>
            <a:ext cx="9144000" cy="228600"/>
          </a:xfrm>
          <a:prstGeom prst="rect">
            <a:avLst/>
          </a:prstGeom>
          <a:solidFill>
            <a:srgbClr val="1F428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2209800" y="476310"/>
            <a:ext cx="5791200" cy="523220"/>
          </a:xfrm>
          <a:prstGeom prst="rect">
            <a:avLst/>
          </a:prstGeom>
          <a:noFill/>
          <a:ln>
            <a:noFill/>
          </a:ln>
          <a:effectLst/>
        </p:spPr>
        <p:txBody>
          <a:bodyPr wrap="square" rtlCol="0">
            <a:spAutoFit/>
          </a:bodyPr>
          <a:lstStyle/>
          <a:p>
            <a:r>
              <a:rPr lang="en-US" sz="2800" b="1" dirty="0" smtClean="0">
                <a:solidFill>
                  <a:srgbClr val="1F4283"/>
                </a:solidFill>
              </a:rPr>
              <a:t>TRANSPORTATION</a:t>
            </a:r>
          </a:p>
        </p:txBody>
      </p:sp>
      <p:sp>
        <p:nvSpPr>
          <p:cNvPr id="16" name="Rectangle 15"/>
          <p:cNvSpPr/>
          <p:nvPr/>
        </p:nvSpPr>
        <p:spPr>
          <a:xfrm>
            <a:off x="0" y="1143000"/>
            <a:ext cx="9144000" cy="14102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itle 1"/>
          <p:cNvSpPr txBox="1">
            <a:spLocks/>
          </p:cNvSpPr>
          <p:nvPr/>
        </p:nvSpPr>
        <p:spPr>
          <a:xfrm>
            <a:off x="457200" y="5029200"/>
            <a:ext cx="8305800" cy="2645449"/>
          </a:xfrm>
          <a:prstGeom prst="rect">
            <a:avLst/>
          </a:prstGeom>
          <a:effectLst/>
        </p:spPr>
        <p:txBody>
          <a:bodyPr vert="horz" lIns="91440" tIns="45720" rIns="91440" bIns="45720" rtlCol="0" anchor="ctr">
            <a:noAutofit/>
          </a:bodyPr>
          <a:lstStyle/>
          <a:p>
            <a:pPr algn="ctr" defTabSz="809625">
              <a:defRPr/>
            </a:pPr>
            <a:r>
              <a:rPr lang="en-US" sz="2000" b="1" dirty="0" smtClean="0"/>
              <a:t>January 28, </a:t>
            </a:r>
            <a:r>
              <a:rPr lang="en-US" sz="2000" b="1" dirty="0" smtClean="0"/>
              <a:t>2016</a:t>
            </a:r>
            <a:endParaRPr lang="en-US" sz="2000" b="1" dirty="0"/>
          </a:p>
          <a:p>
            <a:pPr algn="ctr" defTabSz="809625">
              <a:defRPr/>
            </a:pPr>
            <a:endParaRPr lang="en-US" sz="2400" b="1"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152400"/>
            <a:ext cx="1828800" cy="914400"/>
          </a:xfrm>
          <a:prstGeom prst="rect">
            <a:avLst/>
          </a:prstGeom>
        </p:spPr>
      </p:pic>
      <p:sp>
        <p:nvSpPr>
          <p:cNvPr id="17" name="Rectangle 16"/>
          <p:cNvSpPr/>
          <p:nvPr/>
        </p:nvSpPr>
        <p:spPr>
          <a:xfrm>
            <a:off x="0" y="1325881"/>
            <a:ext cx="9144000" cy="45719"/>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18" name="Rectangle 17"/>
          <p:cNvSpPr/>
          <p:nvPr/>
        </p:nvSpPr>
        <p:spPr>
          <a:xfrm>
            <a:off x="0" y="6553200"/>
            <a:ext cx="9144000" cy="45719"/>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7" name="Rectangle 6"/>
          <p:cNvSpPr/>
          <p:nvPr/>
        </p:nvSpPr>
        <p:spPr>
          <a:xfrm>
            <a:off x="0" y="1066800"/>
            <a:ext cx="9144000" cy="45719"/>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613" y="173181"/>
            <a:ext cx="10004613" cy="7730837"/>
          </a:xfrm>
          <a:prstGeom prst="rect">
            <a:avLst/>
          </a:prstGeom>
        </p:spPr>
      </p:pic>
      <p:sp>
        <p:nvSpPr>
          <p:cNvPr id="2" name="Title 1"/>
          <p:cNvSpPr>
            <a:spLocks noGrp="1"/>
          </p:cNvSpPr>
          <p:nvPr>
            <p:ph type="title"/>
          </p:nvPr>
        </p:nvSpPr>
        <p:spPr>
          <a:xfrm>
            <a:off x="18495" y="30674"/>
            <a:ext cx="9144000" cy="1025769"/>
          </a:xfrm>
          <a:solidFill>
            <a:schemeClr val="bg1"/>
          </a:solidFill>
        </p:spPr>
        <p:txBody>
          <a:bodyPr>
            <a:normAutofit/>
          </a:bodyPr>
          <a:lstStyle/>
          <a:p>
            <a:r>
              <a:rPr lang="en-US" sz="4000" b="1" dirty="0" smtClean="0"/>
              <a:t>The New Florida Transportation Plan</a:t>
            </a:r>
            <a:endParaRPr lang="en-US" sz="4000" b="1" dirty="0"/>
          </a:p>
        </p:txBody>
      </p:sp>
      <p:sp>
        <p:nvSpPr>
          <p:cNvPr id="3" name="Slide Number Placeholder 2"/>
          <p:cNvSpPr>
            <a:spLocks noGrp="1"/>
          </p:cNvSpPr>
          <p:nvPr>
            <p:ph type="sldNum" sz="quarter" idx="10"/>
          </p:nvPr>
        </p:nvSpPr>
        <p:spPr/>
        <p:txBody>
          <a:bodyPr/>
          <a:lstStyle/>
          <a:p>
            <a:fld id="{97B85A53-9931-4BAE-832A-2EAAD733E6E7}" type="slidenum">
              <a:rPr lang="en-US" smtClean="0"/>
              <a:pPr/>
              <a:t>2</a:t>
            </a:fld>
            <a:endParaRPr lang="en-US" dirty="0"/>
          </a:p>
        </p:txBody>
      </p:sp>
      <p:sp>
        <p:nvSpPr>
          <p:cNvPr id="8" name="Rectangle 7"/>
          <p:cNvSpPr/>
          <p:nvPr/>
        </p:nvSpPr>
        <p:spPr>
          <a:xfrm>
            <a:off x="0" y="914400"/>
            <a:ext cx="9144000" cy="4571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ounded Rectangle 9"/>
          <p:cNvSpPr/>
          <p:nvPr/>
        </p:nvSpPr>
        <p:spPr>
          <a:xfrm>
            <a:off x="228600" y="4876801"/>
            <a:ext cx="8382000" cy="1844674"/>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6553200" y="1056443"/>
            <a:ext cx="228600" cy="865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667000" y="2971800"/>
            <a:ext cx="6168292" cy="492443"/>
          </a:xfrm>
          <a:prstGeom prst="rect">
            <a:avLst/>
          </a:prstGeom>
          <a:noFill/>
        </p:spPr>
        <p:txBody>
          <a:bodyPr wrap="none" rtlCol="0">
            <a:spAutoFit/>
          </a:bodyPr>
          <a:lstStyle/>
          <a:p>
            <a:r>
              <a:rPr lang="en-US" sz="2600" b="1" dirty="0" smtClean="0">
                <a:solidFill>
                  <a:srgbClr val="C00000"/>
                </a:solidFill>
              </a:rPr>
              <a:t>Available at </a:t>
            </a:r>
            <a:r>
              <a:rPr lang="en-US" sz="2600" b="1" u="sng" dirty="0" smtClean="0">
                <a:solidFill>
                  <a:srgbClr val="C00000"/>
                </a:solidFill>
              </a:rPr>
              <a:t>FloridaTransportationPlan.com</a:t>
            </a:r>
            <a:endParaRPr lang="en-US" sz="2600" b="1" u="sng" dirty="0">
              <a:solidFill>
                <a:srgbClr val="C00000"/>
              </a:solidFill>
            </a:endParaRPr>
          </a:p>
        </p:txBody>
      </p:sp>
    </p:spTree>
    <p:extLst>
      <p:ext uri="{BB962C8B-B14F-4D97-AF65-F5344CB8AC3E}">
        <p14:creationId xmlns:p14="http://schemas.microsoft.com/office/powerpoint/2010/main" val="16305091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3999"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th</a:t>
            </a:r>
            <a:endParaRPr lang="en-US" dirty="0"/>
          </a:p>
        </p:txBody>
      </p:sp>
      <p:sp>
        <p:nvSpPr>
          <p:cNvPr id="2" name="Slide Number Placeholder 1"/>
          <p:cNvSpPr>
            <a:spLocks noGrp="1"/>
          </p:cNvSpPr>
          <p:nvPr>
            <p:ph type="sldNum" sz="quarter" idx="12"/>
          </p:nvPr>
        </p:nvSpPr>
        <p:spPr/>
        <p:txBody>
          <a:bodyPr/>
          <a:lstStyle/>
          <a:p>
            <a:fld id="{6EFA8406-D672-4E03-9ABF-F4A7E3A351AA}" type="slidenum">
              <a:rPr lang="en-US" smtClean="0">
                <a:solidFill>
                  <a:srgbClr val="000000">
                    <a:tint val="75000"/>
                  </a:srgbClr>
                </a:solidFill>
              </a:rPr>
              <a:pPr/>
              <a:t>3</a:t>
            </a:fld>
            <a:endParaRPr lang="en-US" dirty="0">
              <a:solidFill>
                <a:srgbClr val="000000">
                  <a:tint val="75000"/>
                </a:srgbClr>
              </a:solidFill>
            </a:endParaRPr>
          </a:p>
        </p:txBody>
      </p:sp>
      <p:pic>
        <p:nvPicPr>
          <p:cNvPr id="11" name="Content Placeholder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9204" y="0"/>
            <a:ext cx="5154796" cy="6858000"/>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0718" y="76200"/>
            <a:ext cx="1797276" cy="1062291"/>
          </a:xfrm>
          <a:prstGeom prst="rect">
            <a:avLst/>
          </a:prstGeom>
        </p:spPr>
      </p:pic>
      <p:sp>
        <p:nvSpPr>
          <p:cNvPr id="3" name="Rectangle 2"/>
          <p:cNvSpPr/>
          <p:nvPr/>
        </p:nvSpPr>
        <p:spPr>
          <a:xfrm>
            <a:off x="552462" y="3457243"/>
            <a:ext cx="2813021"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latin typeface="Calibri" panose="020F0502020204030204" pitchFamily="34" charset="0"/>
              </a:rPr>
              <a:t>TASK FORCE</a:t>
            </a:r>
            <a:endParaRPr lang="en-US" sz="3600" b="1" dirty="0">
              <a:latin typeface="Calibri" panose="020F0502020204030204" pitchFamily="34" charset="0"/>
            </a:endParaRPr>
          </a:p>
        </p:txBody>
      </p:sp>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4800" y="2306241"/>
            <a:ext cx="2895600" cy="620485"/>
          </a:xfrm>
          <a:prstGeom prst="rect">
            <a:avLst/>
          </a:prstGeom>
        </p:spPr>
      </p:pic>
      <p:sp>
        <p:nvSpPr>
          <p:cNvPr id="8" name="Rectangle 7"/>
          <p:cNvSpPr/>
          <p:nvPr/>
        </p:nvSpPr>
        <p:spPr>
          <a:xfrm>
            <a:off x="1073179" y="705269"/>
            <a:ext cx="2813021"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smtClean="0">
                <a:solidFill>
                  <a:schemeClr val="tx1"/>
                </a:solidFill>
                <a:latin typeface="Calibri" panose="020F0502020204030204" pitchFamily="34" charset="0"/>
              </a:rPr>
              <a:t>TASK FORCE</a:t>
            </a:r>
            <a:endParaRPr lang="en-US" sz="3600" b="1" dirty="0">
              <a:solidFill>
                <a:schemeClr val="tx1"/>
              </a:solidFill>
              <a:latin typeface="Calibri" panose="020F0502020204030204" pitchFamily="34" charset="0"/>
            </a:endParaRPr>
          </a:p>
        </p:txBody>
      </p:sp>
      <p:sp>
        <p:nvSpPr>
          <p:cNvPr id="5" name="TextBox 4"/>
          <p:cNvSpPr txBox="1"/>
          <p:nvPr/>
        </p:nvSpPr>
        <p:spPr>
          <a:xfrm>
            <a:off x="366955" y="1460242"/>
            <a:ext cx="3443045" cy="5324535"/>
          </a:xfrm>
          <a:prstGeom prst="rect">
            <a:avLst/>
          </a:prstGeom>
          <a:noFill/>
        </p:spPr>
        <p:txBody>
          <a:bodyPr wrap="square" rtlCol="0">
            <a:spAutoFit/>
          </a:bodyPr>
          <a:lstStyle/>
          <a:p>
            <a:r>
              <a:rPr lang="en-US" sz="2000" b="1" dirty="0" smtClean="0"/>
              <a:t>First </a:t>
            </a:r>
            <a:r>
              <a:rPr lang="en-US" sz="2000" b="1" dirty="0"/>
              <a:t>P</a:t>
            </a:r>
            <a:r>
              <a:rPr lang="en-US" sz="2000" b="1" dirty="0" smtClean="0"/>
              <a:t>hase </a:t>
            </a:r>
            <a:r>
              <a:rPr lang="en-US" sz="2000" dirty="0" smtClean="0"/>
              <a:t>of the broader </a:t>
            </a:r>
            <a:br>
              <a:rPr lang="en-US" sz="2000" dirty="0" smtClean="0"/>
            </a:br>
            <a:r>
              <a:rPr lang="en-US" sz="2000" dirty="0" smtClean="0"/>
              <a:t>Tampa Bay to Northeast FL Future Corridor Study</a:t>
            </a:r>
          </a:p>
          <a:p>
            <a:endParaRPr lang="en-US" sz="2000" b="1" dirty="0" smtClean="0"/>
          </a:p>
          <a:p>
            <a:endParaRPr lang="en-US" sz="2000" b="1" dirty="0" smtClean="0"/>
          </a:p>
          <a:p>
            <a:r>
              <a:rPr lang="en-US" sz="2000" b="1" dirty="0" smtClean="0"/>
              <a:t>Study Purpose</a:t>
            </a:r>
          </a:p>
          <a:p>
            <a:pPr marL="285750" indent="-285750">
              <a:buFont typeface="Arial" panose="020B0604020202020204" pitchFamily="34" charset="0"/>
              <a:buChar char="•"/>
            </a:pPr>
            <a:r>
              <a:rPr lang="en-US" sz="2000" dirty="0" smtClean="0"/>
              <a:t>Improve </a:t>
            </a:r>
            <a:r>
              <a:rPr lang="en-US" sz="2000" dirty="0"/>
              <a:t>regional connectivity between</a:t>
            </a:r>
          </a:p>
          <a:p>
            <a:pPr lvl="1"/>
            <a:r>
              <a:rPr lang="en-US" sz="2000" dirty="0" smtClean="0"/>
              <a:t>- Tampa </a:t>
            </a:r>
            <a:r>
              <a:rPr lang="en-US" sz="2000" dirty="0"/>
              <a:t>Bay</a:t>
            </a:r>
          </a:p>
          <a:p>
            <a:pPr lvl="1"/>
            <a:r>
              <a:rPr lang="en-US" sz="2000" dirty="0" smtClean="0"/>
              <a:t>- North </a:t>
            </a:r>
            <a:r>
              <a:rPr lang="en-US" sz="2000" dirty="0"/>
              <a:t>Central Florida</a:t>
            </a:r>
          </a:p>
          <a:p>
            <a:pPr lvl="1"/>
            <a:r>
              <a:rPr lang="en-US" sz="2000" dirty="0" smtClean="0"/>
              <a:t>- Northeast Florida</a:t>
            </a:r>
            <a:endParaRPr lang="en-US" sz="2000" dirty="0"/>
          </a:p>
          <a:p>
            <a:pPr marL="285750" indent="-285750">
              <a:buFont typeface="Arial" panose="020B0604020202020204" pitchFamily="34" charset="0"/>
              <a:buChar char="•"/>
            </a:pPr>
            <a:r>
              <a:rPr lang="en-US" sz="2000" dirty="0" smtClean="0"/>
              <a:t>Provide </a:t>
            </a:r>
            <a:r>
              <a:rPr lang="en-US" sz="2000" dirty="0"/>
              <a:t>relief to </a:t>
            </a:r>
            <a:br>
              <a:rPr lang="en-US" sz="2000" dirty="0"/>
            </a:br>
            <a:r>
              <a:rPr lang="en-US" sz="2000" dirty="0"/>
              <a:t>Interstate </a:t>
            </a:r>
            <a:r>
              <a:rPr lang="en-US" sz="2000" dirty="0" smtClean="0"/>
              <a:t>75</a:t>
            </a:r>
          </a:p>
          <a:p>
            <a:pPr marL="285750" indent="-285750">
              <a:buFont typeface="Arial" panose="020B0604020202020204" pitchFamily="34" charset="0"/>
              <a:buChar char="•"/>
            </a:pPr>
            <a:endParaRPr lang="en-US" sz="2000" dirty="0"/>
          </a:p>
          <a:p>
            <a:r>
              <a:rPr lang="en-US" sz="2000" b="1" dirty="0" smtClean="0">
                <a:hlinkClick r:id="rId6"/>
              </a:rPr>
              <a:t>www.i75relief.org</a:t>
            </a:r>
            <a:r>
              <a:rPr lang="en-US" sz="2000" b="1" dirty="0" smtClean="0"/>
              <a:t> </a:t>
            </a:r>
          </a:p>
          <a:p>
            <a:pPr marL="342900" indent="-342900">
              <a:buFont typeface="Arial" panose="020B0604020202020204" pitchFamily="34" charset="0"/>
              <a:buChar char="•"/>
            </a:pPr>
            <a:r>
              <a:rPr lang="en-US" sz="2000" dirty="0" smtClean="0"/>
              <a:t>Full schedule</a:t>
            </a:r>
          </a:p>
          <a:p>
            <a:pPr marL="342900" indent="-342900">
              <a:buFont typeface="Arial" panose="020B0604020202020204" pitchFamily="34" charset="0"/>
              <a:buChar char="•"/>
            </a:pPr>
            <a:r>
              <a:rPr lang="en-US" sz="2000" dirty="0" smtClean="0"/>
              <a:t>Meeting materials</a:t>
            </a:r>
            <a:endParaRPr lang="en-US" sz="2000" dirty="0"/>
          </a:p>
        </p:txBody>
      </p:sp>
    </p:spTree>
    <p:extLst>
      <p:ext uri="{BB962C8B-B14F-4D97-AF65-F5344CB8AC3E}">
        <p14:creationId xmlns:p14="http://schemas.microsoft.com/office/powerpoint/2010/main" val="255816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fade">
                                      <p:cBhvr>
                                        <p:cTn id="20" dur="500"/>
                                        <p:tgtEl>
                                          <p:spTgt spid="5">
                                            <p:txEl>
                                              <p:pRg st="4" end="4"/>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Effect transition="in" filter="fade">
                                      <p:cBhvr>
                                        <p:cTn id="23" dur="500"/>
                                        <p:tgtEl>
                                          <p:spTgt spid="5">
                                            <p:txEl>
                                              <p:pRg st="5" end="5"/>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5">
                                            <p:txEl>
                                              <p:pRg st="6" end="6"/>
                                            </p:txEl>
                                          </p:spTgt>
                                        </p:tgtEl>
                                        <p:attrNameLst>
                                          <p:attrName>style.visibility</p:attrName>
                                        </p:attrNameLst>
                                      </p:cBhvr>
                                      <p:to>
                                        <p:strVal val="visible"/>
                                      </p:to>
                                    </p:set>
                                    <p:animEffect transition="in" filter="fade">
                                      <p:cBhvr>
                                        <p:cTn id="26" dur="500"/>
                                        <p:tgtEl>
                                          <p:spTgt spid="5">
                                            <p:txEl>
                                              <p:pRg st="6" end="6"/>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animEffect transition="in" filter="fade">
                                      <p:cBhvr>
                                        <p:cTn id="29" dur="500"/>
                                        <p:tgtEl>
                                          <p:spTgt spid="5">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5">
                                            <p:txEl>
                                              <p:pRg st="8" end="8"/>
                                            </p:txEl>
                                          </p:spTgt>
                                        </p:tgtEl>
                                        <p:attrNameLst>
                                          <p:attrName>style.visibility</p:attrName>
                                        </p:attrNameLst>
                                      </p:cBhvr>
                                      <p:to>
                                        <p:strVal val="visible"/>
                                      </p:to>
                                    </p:set>
                                    <p:animEffect transition="in" filter="fade">
                                      <p:cBhvr>
                                        <p:cTn id="34" dur="500"/>
                                        <p:tgtEl>
                                          <p:spTgt spid="5">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5">
                                            <p:txEl>
                                              <p:pRg st="10" end="10"/>
                                            </p:txEl>
                                          </p:spTgt>
                                        </p:tgtEl>
                                        <p:attrNameLst>
                                          <p:attrName>style.visibility</p:attrName>
                                        </p:attrNameLst>
                                      </p:cBhvr>
                                      <p:to>
                                        <p:strVal val="visible"/>
                                      </p:to>
                                    </p:set>
                                    <p:animEffect transition="in" filter="fade">
                                      <p:cBhvr>
                                        <p:cTn id="39" dur="500"/>
                                        <p:tgtEl>
                                          <p:spTgt spid="5">
                                            <p:txEl>
                                              <p:pRg st="10" end="10"/>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5">
                                            <p:txEl>
                                              <p:pRg st="11" end="11"/>
                                            </p:txEl>
                                          </p:spTgt>
                                        </p:tgtEl>
                                        <p:attrNameLst>
                                          <p:attrName>style.visibility</p:attrName>
                                        </p:attrNameLst>
                                      </p:cBhvr>
                                      <p:to>
                                        <p:strVal val="visible"/>
                                      </p:to>
                                    </p:set>
                                    <p:animEffect transition="in" filter="fade">
                                      <p:cBhvr>
                                        <p:cTn id="42" dur="500"/>
                                        <p:tgtEl>
                                          <p:spTgt spid="5">
                                            <p:txEl>
                                              <p:pRg st="11" end="11"/>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5">
                                            <p:txEl>
                                              <p:pRg st="12" end="12"/>
                                            </p:txEl>
                                          </p:spTgt>
                                        </p:tgtEl>
                                        <p:attrNameLst>
                                          <p:attrName>style.visibility</p:attrName>
                                        </p:attrNameLst>
                                      </p:cBhvr>
                                      <p:to>
                                        <p:strVal val="visible"/>
                                      </p:to>
                                    </p:set>
                                    <p:animEffect transition="in" filter="fade">
                                      <p:cBhvr>
                                        <p:cTn id="45"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Slide Number Placeholder 1"/>
          <p:cNvSpPr txBox="1">
            <a:spLocks noGrp="1"/>
          </p:cNvSpPr>
          <p:nvPr/>
        </p:nvSpPr>
        <p:spPr bwMode="auto">
          <a:xfrm>
            <a:off x="1191816" y="5725717"/>
            <a:ext cx="279797" cy="183356"/>
          </a:xfrm>
          <a:prstGeom prst="rect">
            <a:avLst/>
          </a:prstGeom>
          <a:noFill/>
          <a:ln w="9525">
            <a:noFill/>
            <a:miter lim="800000"/>
            <a:headEnd/>
            <a:tailEnd/>
          </a:ln>
        </p:spPr>
        <p:txBody>
          <a:bodyPr/>
          <a:lstStyle/>
          <a:p>
            <a:pPr algn="r" eaLnBrk="0" hangingPunct="0"/>
            <a:fld id="{2DC67876-6DF3-464B-8EB2-900C5F6A3D1A}" type="slidenum">
              <a:rPr lang="en-US" sz="750">
                <a:solidFill>
                  <a:srgbClr val="A3D48A"/>
                </a:solidFill>
              </a:rPr>
              <a:pPr algn="r" eaLnBrk="0" hangingPunct="0"/>
              <a:t>4</a:t>
            </a:fld>
            <a:endParaRPr lang="en-US" sz="750" dirty="0">
              <a:solidFill>
                <a:srgbClr val="A3D48A"/>
              </a:solidFill>
            </a:endParaRPr>
          </a:p>
        </p:txBody>
      </p:sp>
      <p:sp>
        <p:nvSpPr>
          <p:cNvPr id="4101" name="Rectangle 2"/>
          <p:cNvSpPr>
            <a:spLocks noGrp="1" noChangeArrowheads="1"/>
          </p:cNvSpPr>
          <p:nvPr>
            <p:ph type="title" idx="4294967295"/>
          </p:nvPr>
        </p:nvSpPr>
        <p:spPr>
          <a:xfrm>
            <a:off x="1156305" y="251031"/>
            <a:ext cx="9144000" cy="546497"/>
          </a:xfrm>
        </p:spPr>
        <p:txBody>
          <a:bodyPr>
            <a:normAutofit/>
          </a:bodyPr>
          <a:lstStyle/>
          <a:p>
            <a:pPr algn="l"/>
            <a:r>
              <a:rPr lang="en-US" sz="2850" b="1" kern="0" dirty="0">
                <a:solidFill>
                  <a:srgbClr val="1F4283"/>
                </a:solidFill>
                <a:latin typeface="+mn-lt"/>
                <a:ea typeface="+mn-ea"/>
                <a:cs typeface="+mn-cs"/>
              </a:rPr>
              <a:t>Shared-Use Nonmotorized </a:t>
            </a:r>
            <a:r>
              <a:rPr lang="en-US" sz="2850" b="1" kern="0" dirty="0" smtClean="0">
                <a:solidFill>
                  <a:srgbClr val="1F4283"/>
                </a:solidFill>
                <a:latin typeface="+mn-lt"/>
                <a:ea typeface="+mn-ea"/>
                <a:cs typeface="+mn-cs"/>
              </a:rPr>
              <a:t>(</a:t>
            </a:r>
            <a:r>
              <a:rPr lang="en-US" sz="2850" b="1" kern="0" dirty="0">
                <a:solidFill>
                  <a:srgbClr val="1F4283"/>
                </a:solidFill>
                <a:latin typeface="+mn-lt"/>
                <a:ea typeface="+mn-ea"/>
                <a:cs typeface="+mn-cs"/>
              </a:rPr>
              <a:t>SUN) Trail Network</a:t>
            </a:r>
          </a:p>
        </p:txBody>
      </p:sp>
      <p:sp>
        <p:nvSpPr>
          <p:cNvPr id="11" name="Rectangle 10"/>
          <p:cNvSpPr/>
          <p:nvPr/>
        </p:nvSpPr>
        <p:spPr>
          <a:xfrm>
            <a:off x="0" y="6515101"/>
            <a:ext cx="9144000" cy="34289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2" name="TextBox 11"/>
          <p:cNvSpPr txBox="1"/>
          <p:nvPr/>
        </p:nvSpPr>
        <p:spPr>
          <a:xfrm>
            <a:off x="2240280" y="6593102"/>
            <a:ext cx="5474970" cy="253916"/>
          </a:xfrm>
          <a:prstGeom prst="rect">
            <a:avLst/>
          </a:prstGeom>
          <a:noFill/>
          <a:ln>
            <a:noFill/>
          </a:ln>
          <a:effectLst/>
        </p:spPr>
        <p:txBody>
          <a:bodyPr wrap="square" rtlCol="0">
            <a:spAutoFit/>
          </a:bodyPr>
          <a:lstStyle/>
          <a:p>
            <a:r>
              <a:rPr lang="en-US" sz="1050" b="1" dirty="0">
                <a:solidFill>
                  <a:schemeClr val="bg1"/>
                </a:solidFill>
              </a:rPr>
              <a:t>Florida Department of Transportation</a:t>
            </a:r>
          </a:p>
        </p:txBody>
      </p:sp>
      <p:pic>
        <p:nvPicPr>
          <p:cNvPr id="14" name="Content Placeholder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54480" y="6534149"/>
            <a:ext cx="685800" cy="304800"/>
          </a:xfrm>
          <a:prstGeom prst="rect">
            <a:avLst/>
          </a:prstGeom>
        </p:spPr>
      </p:pic>
      <p:sp>
        <p:nvSpPr>
          <p:cNvPr id="10" name="Rectangle 9"/>
          <p:cNvSpPr/>
          <p:nvPr/>
        </p:nvSpPr>
        <p:spPr>
          <a:xfrm flipV="1">
            <a:off x="0" y="1130308"/>
            <a:ext cx="9144000" cy="3428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3" name="Rectangle 2"/>
          <p:cNvSpPr/>
          <p:nvPr/>
        </p:nvSpPr>
        <p:spPr>
          <a:xfrm>
            <a:off x="1492327" y="1770625"/>
            <a:ext cx="7596188" cy="3785652"/>
          </a:xfrm>
          <a:prstGeom prst="rect">
            <a:avLst/>
          </a:prstGeom>
        </p:spPr>
        <p:txBody>
          <a:bodyPr wrap="square">
            <a:spAutoFit/>
          </a:bodyPr>
          <a:lstStyle/>
          <a:p>
            <a:pPr marL="428625" indent="-428625">
              <a:buFont typeface="Arial" panose="020B0604020202020204" pitchFamily="34" charset="0"/>
              <a:buChar char="•"/>
            </a:pPr>
            <a:r>
              <a:rPr lang="en-US" sz="3000" dirty="0" smtClean="0"/>
              <a:t>Created under 339.81, F.S.</a:t>
            </a:r>
          </a:p>
          <a:p>
            <a:pPr marL="428625" indent="-428625">
              <a:buFont typeface="Arial" panose="020B0604020202020204" pitchFamily="34" charset="0"/>
              <a:buChar char="•"/>
            </a:pPr>
            <a:r>
              <a:rPr lang="en-US" sz="3000" dirty="0"/>
              <a:t>To develop a statewide system of paved non-motorized trails as a component of the Florida Greenways and Trails System (FGTS</a:t>
            </a:r>
            <a:r>
              <a:rPr lang="en-US" sz="3000" dirty="0" smtClean="0"/>
              <a:t>)</a:t>
            </a:r>
            <a:endParaRPr lang="en-US" sz="3000" dirty="0"/>
          </a:p>
          <a:p>
            <a:pPr marL="428625" indent="-428625">
              <a:buFont typeface="Arial" panose="020B0604020202020204" pitchFamily="34" charset="0"/>
              <a:buChar char="•"/>
            </a:pPr>
            <a:r>
              <a:rPr lang="en-US" sz="3000" dirty="0" smtClean="0"/>
              <a:t>$25 </a:t>
            </a:r>
            <a:r>
              <a:rPr lang="en-US" sz="3000" dirty="0"/>
              <a:t>million annually </a:t>
            </a:r>
            <a:r>
              <a:rPr lang="en-US" sz="3000" dirty="0" smtClean="0"/>
              <a:t>funded from </a:t>
            </a:r>
            <a:r>
              <a:rPr lang="en-US" sz="3000" dirty="0"/>
              <a:t>new vehicle tag revenues</a:t>
            </a:r>
          </a:p>
          <a:p>
            <a:pPr marL="428625" indent="-428625">
              <a:buFont typeface="Arial" panose="020B0604020202020204" pitchFamily="34" charset="0"/>
              <a:buChar char="•"/>
            </a:pPr>
            <a:r>
              <a:rPr lang="en-US" sz="3000" dirty="0" smtClean="0"/>
              <a:t>Program guidance is </a:t>
            </a:r>
            <a:r>
              <a:rPr lang="en-US" sz="3000" dirty="0"/>
              <a:t>in </a:t>
            </a:r>
            <a:r>
              <a:rPr lang="en-US" sz="3000" dirty="0" smtClean="0"/>
              <a:t>development</a:t>
            </a:r>
          </a:p>
          <a:p>
            <a:pPr marL="428625" indent="-428625">
              <a:buFont typeface="Arial" panose="020B0604020202020204" pitchFamily="34" charset="0"/>
              <a:buChar char="•"/>
            </a:pPr>
            <a:endParaRPr lang="en-US" sz="3000" dirty="0" smtClean="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2298" y="1912150"/>
            <a:ext cx="1179314" cy="1809357"/>
          </a:xfrm>
          <a:prstGeom prst="rect">
            <a:avLst/>
          </a:prstGeom>
        </p:spPr>
      </p:pic>
    </p:spTree>
    <p:extLst>
      <p:ext uri="{BB962C8B-B14F-4D97-AF65-F5344CB8AC3E}">
        <p14:creationId xmlns:p14="http://schemas.microsoft.com/office/powerpoint/2010/main" val="3702759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Slide Number Placeholder 1"/>
          <p:cNvSpPr txBox="1">
            <a:spLocks noGrp="1"/>
          </p:cNvSpPr>
          <p:nvPr/>
        </p:nvSpPr>
        <p:spPr bwMode="auto">
          <a:xfrm>
            <a:off x="1191816" y="5725717"/>
            <a:ext cx="279797" cy="183356"/>
          </a:xfrm>
          <a:prstGeom prst="rect">
            <a:avLst/>
          </a:prstGeom>
          <a:noFill/>
          <a:ln w="9525">
            <a:noFill/>
            <a:miter lim="800000"/>
            <a:headEnd/>
            <a:tailEnd/>
          </a:ln>
        </p:spPr>
        <p:txBody>
          <a:bodyPr/>
          <a:lstStyle/>
          <a:p>
            <a:pPr algn="r" eaLnBrk="0" hangingPunct="0"/>
            <a:fld id="{2DC67876-6DF3-464B-8EB2-900C5F6A3D1A}" type="slidenum">
              <a:rPr lang="en-US" sz="750">
                <a:solidFill>
                  <a:srgbClr val="A3D48A"/>
                </a:solidFill>
              </a:rPr>
              <a:pPr algn="r" eaLnBrk="0" hangingPunct="0"/>
              <a:t>5</a:t>
            </a:fld>
            <a:endParaRPr lang="en-US" sz="750" dirty="0">
              <a:solidFill>
                <a:srgbClr val="A3D48A"/>
              </a:solidFill>
            </a:endParaRPr>
          </a:p>
        </p:txBody>
      </p:sp>
      <p:sp>
        <p:nvSpPr>
          <p:cNvPr id="4101" name="Rectangle 2"/>
          <p:cNvSpPr>
            <a:spLocks noGrp="1" noChangeArrowheads="1"/>
          </p:cNvSpPr>
          <p:nvPr>
            <p:ph type="title" idx="4294967295"/>
          </p:nvPr>
        </p:nvSpPr>
        <p:spPr>
          <a:xfrm>
            <a:off x="0" y="91710"/>
            <a:ext cx="9144000" cy="546497"/>
          </a:xfrm>
        </p:spPr>
        <p:txBody>
          <a:bodyPr>
            <a:normAutofit/>
          </a:bodyPr>
          <a:lstStyle/>
          <a:p>
            <a:r>
              <a:rPr lang="en-US" sz="2850" b="1" kern="0" dirty="0" smtClean="0">
                <a:solidFill>
                  <a:srgbClr val="1F4283"/>
                </a:solidFill>
                <a:latin typeface="+mn-lt"/>
                <a:ea typeface="+mn-ea"/>
                <a:cs typeface="+mn-cs"/>
              </a:rPr>
              <a:t>Framework </a:t>
            </a:r>
            <a:r>
              <a:rPr lang="en-US" sz="2850" b="1" kern="0" dirty="0">
                <a:solidFill>
                  <a:srgbClr val="1F4283"/>
                </a:solidFill>
                <a:latin typeface="+mn-lt"/>
                <a:ea typeface="+mn-ea"/>
                <a:cs typeface="+mn-cs"/>
              </a:rPr>
              <a:t>for Funding Selection</a:t>
            </a:r>
          </a:p>
        </p:txBody>
      </p:sp>
      <p:sp>
        <p:nvSpPr>
          <p:cNvPr id="11" name="Rectangle 10"/>
          <p:cNvSpPr/>
          <p:nvPr/>
        </p:nvSpPr>
        <p:spPr>
          <a:xfrm>
            <a:off x="0" y="6515101"/>
            <a:ext cx="9144000" cy="34289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2" name="TextBox 11"/>
          <p:cNvSpPr txBox="1"/>
          <p:nvPr/>
        </p:nvSpPr>
        <p:spPr>
          <a:xfrm>
            <a:off x="2240280" y="6593102"/>
            <a:ext cx="5474970" cy="253916"/>
          </a:xfrm>
          <a:prstGeom prst="rect">
            <a:avLst/>
          </a:prstGeom>
          <a:noFill/>
          <a:ln>
            <a:noFill/>
          </a:ln>
          <a:effectLst/>
        </p:spPr>
        <p:txBody>
          <a:bodyPr wrap="square" rtlCol="0">
            <a:spAutoFit/>
          </a:bodyPr>
          <a:lstStyle/>
          <a:p>
            <a:r>
              <a:rPr lang="en-US" sz="1050" b="1" dirty="0">
                <a:solidFill>
                  <a:schemeClr val="bg1"/>
                </a:solidFill>
              </a:rPr>
              <a:t>Florida Department of Transportation</a:t>
            </a:r>
          </a:p>
        </p:txBody>
      </p:sp>
      <p:pic>
        <p:nvPicPr>
          <p:cNvPr id="14" name="Content Placeholder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54480" y="6534149"/>
            <a:ext cx="685800" cy="304800"/>
          </a:xfrm>
          <a:prstGeom prst="rect">
            <a:avLst/>
          </a:prstGeom>
        </p:spPr>
      </p:pic>
      <p:sp>
        <p:nvSpPr>
          <p:cNvPr id="10" name="Rectangle 3"/>
          <p:cNvSpPr txBox="1">
            <a:spLocks noChangeArrowheads="1"/>
          </p:cNvSpPr>
          <p:nvPr/>
        </p:nvSpPr>
        <p:spPr>
          <a:xfrm>
            <a:off x="4882754" y="1596273"/>
            <a:ext cx="2992041" cy="3701654"/>
          </a:xfrm>
          <a:prstGeom prst="rect">
            <a:avLst/>
          </a:prstGeom>
        </p:spPr>
        <p:txBody>
          <a:bodyPr vert="horz" lIns="68580" tIns="34290" rIns="68580" bIns="3429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350"/>
              </a:spcBef>
              <a:buFont typeface="Symbol" panose="05050102010706020507" pitchFamily="18" charset="2"/>
              <a:buChar char=""/>
            </a:pPr>
            <a:endParaRPr lang="en-US" sz="2100" dirty="0"/>
          </a:p>
        </p:txBody>
      </p:sp>
      <p:sp>
        <p:nvSpPr>
          <p:cNvPr id="25" name="Rectangle 24"/>
          <p:cNvSpPr/>
          <p:nvPr/>
        </p:nvSpPr>
        <p:spPr>
          <a:xfrm>
            <a:off x="1175005" y="1725181"/>
            <a:ext cx="6685376" cy="1430748"/>
          </a:xfrm>
          <a:prstGeom prst="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26" name="Rectangle 25"/>
          <p:cNvSpPr/>
          <p:nvPr/>
        </p:nvSpPr>
        <p:spPr>
          <a:xfrm>
            <a:off x="1175005" y="1725182"/>
            <a:ext cx="6685376" cy="1430748"/>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24028" tIns="224028" rIns="224028" bIns="224028" numCol="1" spcCol="1270" anchor="ctr" anchorCtr="0">
            <a:noAutofit/>
          </a:bodyPr>
          <a:lstStyle/>
          <a:p>
            <a:pPr algn="ctr" defTabSz="1400175">
              <a:lnSpc>
                <a:spcPct val="90000"/>
              </a:lnSpc>
              <a:spcBef>
                <a:spcPct val="0"/>
              </a:spcBef>
              <a:spcAft>
                <a:spcPct val="35000"/>
              </a:spcAft>
            </a:pPr>
            <a:r>
              <a:rPr lang="en-US" sz="3150" dirty="0"/>
              <a:t>Top Regional Trail System</a:t>
            </a:r>
          </a:p>
          <a:p>
            <a:pPr algn="ctr" defTabSz="1400175">
              <a:lnSpc>
                <a:spcPct val="90000"/>
              </a:lnSpc>
              <a:spcBef>
                <a:spcPct val="0"/>
              </a:spcBef>
              <a:spcAft>
                <a:spcPct val="35000"/>
              </a:spcAft>
            </a:pPr>
            <a:r>
              <a:rPr lang="en-US" sz="2000" b="1" i="1" dirty="0"/>
              <a:t>Coast-to-Coast </a:t>
            </a:r>
            <a:r>
              <a:rPr lang="en-US" sz="2000" b="1" i="1" dirty="0" smtClean="0"/>
              <a:t>Connector</a:t>
            </a:r>
            <a:br>
              <a:rPr lang="en-US" sz="2000" b="1" i="1" dirty="0" smtClean="0"/>
            </a:br>
            <a:r>
              <a:rPr lang="en-US" sz="2000" i="1" dirty="0"/>
              <a:t>S</a:t>
            </a:r>
            <a:r>
              <a:rPr lang="en-US" sz="2000" i="1" dirty="0" smtClean="0"/>
              <a:t>elected </a:t>
            </a:r>
            <a:r>
              <a:rPr lang="en-US" sz="2000" i="1" dirty="0"/>
              <a:t>at December 2015 </a:t>
            </a:r>
            <a:r>
              <a:rPr lang="en-US" sz="2000" i="1" dirty="0" smtClean="0"/>
              <a:t>meeting</a:t>
            </a:r>
            <a:endParaRPr lang="en-US" sz="2000" i="1" dirty="0"/>
          </a:p>
        </p:txBody>
      </p:sp>
      <p:sp>
        <p:nvSpPr>
          <p:cNvPr id="28" name="Rectangle 27"/>
          <p:cNvSpPr/>
          <p:nvPr/>
        </p:nvSpPr>
        <p:spPr>
          <a:xfrm>
            <a:off x="1169380" y="3223726"/>
            <a:ext cx="6685376" cy="1224720"/>
          </a:xfrm>
          <a:prstGeom prst="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29" name="Rectangle 28"/>
          <p:cNvSpPr/>
          <p:nvPr/>
        </p:nvSpPr>
        <p:spPr>
          <a:xfrm>
            <a:off x="1169380" y="3223726"/>
            <a:ext cx="6685376" cy="1224720"/>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24028" tIns="224028" rIns="224028" bIns="224028" numCol="1" spcCol="1270" anchor="ctr" anchorCtr="0">
            <a:noAutofit/>
          </a:bodyPr>
          <a:lstStyle/>
          <a:p>
            <a:pPr algn="ctr" defTabSz="1400175">
              <a:lnSpc>
                <a:spcPct val="90000"/>
              </a:lnSpc>
              <a:spcBef>
                <a:spcPct val="0"/>
              </a:spcBef>
              <a:spcAft>
                <a:spcPct val="35000"/>
              </a:spcAft>
            </a:pPr>
            <a:r>
              <a:rPr lang="en-US" sz="3150" dirty="0"/>
              <a:t>Second Regional Trail System</a:t>
            </a:r>
          </a:p>
          <a:p>
            <a:pPr algn="ctr" defTabSz="1400175">
              <a:lnSpc>
                <a:spcPct val="90000"/>
              </a:lnSpc>
              <a:spcBef>
                <a:spcPct val="0"/>
              </a:spcBef>
              <a:spcAft>
                <a:spcPct val="35000"/>
              </a:spcAft>
            </a:pPr>
            <a:r>
              <a:rPr lang="en-US" sz="2000" i="1" dirty="0" smtClean="0"/>
              <a:t>Will be selected at February </a:t>
            </a:r>
            <a:r>
              <a:rPr lang="en-US" sz="2000" i="1" dirty="0"/>
              <a:t>2016 </a:t>
            </a:r>
            <a:r>
              <a:rPr lang="en-US" sz="2000" i="1" dirty="0" smtClean="0"/>
              <a:t>meeting</a:t>
            </a:r>
            <a:endParaRPr lang="en-US" sz="2000" i="1" dirty="0"/>
          </a:p>
        </p:txBody>
      </p:sp>
      <p:sp>
        <p:nvSpPr>
          <p:cNvPr id="3" name="Rectangle 2"/>
          <p:cNvSpPr/>
          <p:nvPr/>
        </p:nvSpPr>
        <p:spPr>
          <a:xfrm rot="16200000">
            <a:off x="-1478923" y="3272935"/>
            <a:ext cx="3882348" cy="751897"/>
          </a:xfrm>
          <a:prstGeom prst="rect">
            <a:avLst/>
          </a:prstGeom>
          <a:solidFill>
            <a:srgbClr val="1F42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a:t>SUN Trail Eligible</a:t>
            </a:r>
            <a:r>
              <a:rPr lang="en-US" b="1" dirty="0"/>
              <a:t/>
            </a:r>
            <a:br>
              <a:rPr lang="en-US" b="1" dirty="0"/>
            </a:br>
            <a:r>
              <a:rPr lang="en-US" b="1" dirty="0"/>
              <a:t>(Priority Land Trails Network)</a:t>
            </a:r>
          </a:p>
        </p:txBody>
      </p:sp>
      <p:sp>
        <p:nvSpPr>
          <p:cNvPr id="4" name="Rounded Rectangle 3"/>
          <p:cNvSpPr/>
          <p:nvPr/>
        </p:nvSpPr>
        <p:spPr>
          <a:xfrm>
            <a:off x="990600" y="1596272"/>
            <a:ext cx="7041520" cy="2899572"/>
          </a:xfrm>
          <a:prstGeom prst="round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grpSp>
        <p:nvGrpSpPr>
          <p:cNvPr id="31" name="Group 30"/>
          <p:cNvGrpSpPr/>
          <p:nvPr/>
        </p:nvGrpSpPr>
        <p:grpSpPr>
          <a:xfrm>
            <a:off x="1171738" y="4560277"/>
            <a:ext cx="6685376" cy="1029779"/>
            <a:chOff x="0" y="3993775"/>
            <a:chExt cx="8906032" cy="1373038"/>
          </a:xfrm>
          <a:scene3d>
            <a:camera prst="orthographicFront"/>
            <a:lightRig rig="flat" dir="t"/>
          </a:scene3d>
        </p:grpSpPr>
        <p:sp>
          <p:nvSpPr>
            <p:cNvPr id="32" name="Rectangle 31"/>
            <p:cNvSpPr/>
            <p:nvPr/>
          </p:nvSpPr>
          <p:spPr>
            <a:xfrm>
              <a:off x="0" y="4032964"/>
              <a:ext cx="8906032" cy="1333849"/>
            </a:xfrm>
            <a:prstGeom prst="rect">
              <a:avLst/>
            </a:prstGeom>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33" name="Rectangle 32"/>
            <p:cNvSpPr/>
            <p:nvPr/>
          </p:nvSpPr>
          <p:spPr>
            <a:xfrm>
              <a:off x="0" y="3993775"/>
              <a:ext cx="8906032" cy="1333849"/>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24028" tIns="224028" rIns="224028" bIns="224028" numCol="1" spcCol="1270" anchor="ctr" anchorCtr="0">
              <a:noAutofit/>
            </a:bodyPr>
            <a:lstStyle/>
            <a:p>
              <a:pPr algn="ctr" defTabSz="1400175">
                <a:lnSpc>
                  <a:spcPct val="90000"/>
                </a:lnSpc>
                <a:spcBef>
                  <a:spcPct val="0"/>
                </a:spcBef>
                <a:spcAft>
                  <a:spcPct val="35000"/>
                </a:spcAft>
              </a:pPr>
              <a:r>
                <a:rPr lang="en-US" sz="3150" dirty="0"/>
                <a:t>Individual </a:t>
              </a:r>
              <a:r>
                <a:rPr lang="en-US" sz="3150" dirty="0" smtClean="0"/>
                <a:t>Trails</a:t>
              </a:r>
              <a:br>
                <a:rPr lang="en-US" sz="3150" dirty="0" smtClean="0"/>
              </a:br>
              <a:endParaRPr lang="en-US" sz="3150" dirty="0"/>
            </a:p>
          </p:txBody>
        </p:sp>
      </p:grpSp>
      <p:sp>
        <p:nvSpPr>
          <p:cNvPr id="21" name="Rectangle 20"/>
          <p:cNvSpPr/>
          <p:nvPr/>
        </p:nvSpPr>
        <p:spPr>
          <a:xfrm rot="16200000">
            <a:off x="6870179" y="2562842"/>
            <a:ext cx="3019693" cy="9986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rPr>
              <a:t> </a:t>
            </a:r>
            <a:endParaRPr lang="en-US" b="1" dirty="0">
              <a:solidFill>
                <a:srgbClr val="FF0000"/>
              </a:solidFill>
            </a:endParaRPr>
          </a:p>
          <a:p>
            <a:pPr algn="ctr"/>
            <a:r>
              <a:rPr lang="en-US" sz="2400" b="1" dirty="0">
                <a:solidFill>
                  <a:srgbClr val="FF0000"/>
                </a:solidFill>
              </a:rPr>
              <a:t>Florida Greenways </a:t>
            </a:r>
          </a:p>
          <a:p>
            <a:pPr algn="ctr"/>
            <a:r>
              <a:rPr lang="en-US" sz="2400" b="1" dirty="0">
                <a:solidFill>
                  <a:srgbClr val="FF0000"/>
                </a:solidFill>
              </a:rPr>
              <a:t>and Trails Council</a:t>
            </a:r>
          </a:p>
        </p:txBody>
      </p:sp>
      <p:sp>
        <p:nvSpPr>
          <p:cNvPr id="22" name="Rectangle 21"/>
          <p:cNvSpPr/>
          <p:nvPr/>
        </p:nvSpPr>
        <p:spPr>
          <a:xfrm flipV="1">
            <a:off x="0" y="838200"/>
            <a:ext cx="9144000" cy="3428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3464598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par>
                                <p:cTn id="8" presetID="10" presetClass="entr" presetSubtype="0" fill="hold" nodeType="withEffect">
                                  <p:stCondLst>
                                    <p:cond delay="0"/>
                                  </p:stCondLst>
                                  <p:childTnLst>
                                    <p:set>
                                      <p:cBhvr>
                                        <p:cTn id="9" dur="1" fill="hold">
                                          <p:stCondLst>
                                            <p:cond delay="0"/>
                                          </p:stCondLst>
                                        </p:cTn>
                                        <p:tgtEl>
                                          <p:spTgt spid="26">
                                            <p:txEl>
                                              <p:pRg st="0" end="0"/>
                                            </p:txEl>
                                          </p:spTgt>
                                        </p:tgtEl>
                                        <p:attrNameLst>
                                          <p:attrName>style.visibility</p:attrName>
                                        </p:attrNameLst>
                                      </p:cBhvr>
                                      <p:to>
                                        <p:strVal val="visible"/>
                                      </p:to>
                                    </p:set>
                                    <p:animEffect transition="in" filter="fade">
                                      <p:cBhvr>
                                        <p:cTn id="10" dur="500"/>
                                        <p:tgtEl>
                                          <p:spTgt spid="2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fade">
                                      <p:cBhvr>
                                        <p:cTn id="15" dur="500"/>
                                        <p:tgtEl>
                                          <p:spTgt spid="28"/>
                                        </p:tgtEl>
                                      </p:cBhvr>
                                    </p:animEffect>
                                  </p:childTnLst>
                                </p:cTn>
                              </p:par>
                              <p:par>
                                <p:cTn id="16" presetID="10" presetClass="entr" presetSubtype="0" fill="hold" nodeType="withEffect">
                                  <p:stCondLst>
                                    <p:cond delay="0"/>
                                  </p:stCondLst>
                                  <p:childTnLst>
                                    <p:set>
                                      <p:cBhvr>
                                        <p:cTn id="17" dur="1" fill="hold">
                                          <p:stCondLst>
                                            <p:cond delay="0"/>
                                          </p:stCondLst>
                                        </p:cTn>
                                        <p:tgtEl>
                                          <p:spTgt spid="29">
                                            <p:txEl>
                                              <p:pRg st="0" end="0"/>
                                            </p:txEl>
                                          </p:spTgt>
                                        </p:tgtEl>
                                        <p:attrNameLst>
                                          <p:attrName>style.visibility</p:attrName>
                                        </p:attrNameLst>
                                      </p:cBhvr>
                                      <p:to>
                                        <p:strVal val="visible"/>
                                      </p:to>
                                    </p:set>
                                    <p:animEffect transition="in" filter="fade">
                                      <p:cBhvr>
                                        <p:cTn id="18" dur="500"/>
                                        <p:tgtEl>
                                          <p:spTgt spid="2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fade">
                                      <p:cBhvr>
                                        <p:cTn id="23" dur="500"/>
                                        <p:tgtEl>
                                          <p:spTgt spid="3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5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fade">
                                      <p:cBhvr>
                                        <p:cTn id="33" dur="500"/>
                                        <p:tgtEl>
                                          <p:spTgt spid="4"/>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fade">
                                      <p:cBhvr>
                                        <p:cTn id="36" dur="500"/>
                                        <p:tgtEl>
                                          <p:spTgt spid="21"/>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6">
                                            <p:txEl>
                                              <p:pRg st="1" end="1"/>
                                            </p:txEl>
                                          </p:spTgt>
                                        </p:tgtEl>
                                        <p:attrNameLst>
                                          <p:attrName>style.visibility</p:attrName>
                                        </p:attrNameLst>
                                      </p:cBhvr>
                                      <p:to>
                                        <p:strVal val="visible"/>
                                      </p:to>
                                    </p:set>
                                    <p:animEffect transition="in" filter="fade">
                                      <p:cBhvr>
                                        <p:cTn id="41" dur="500"/>
                                        <p:tgtEl>
                                          <p:spTgt spid="26">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9">
                                            <p:txEl>
                                              <p:pRg st="1" end="1"/>
                                            </p:txEl>
                                          </p:spTgt>
                                        </p:tgtEl>
                                        <p:attrNameLst>
                                          <p:attrName>style.visibility</p:attrName>
                                        </p:attrNameLst>
                                      </p:cBhvr>
                                      <p:to>
                                        <p:strVal val="visible"/>
                                      </p:to>
                                    </p:set>
                                    <p:animEffect transition="in" filter="fade">
                                      <p:cBhvr>
                                        <p:cTn id="46" dur="500"/>
                                        <p:tgtEl>
                                          <p:spTgt spid="2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Slide Number Placeholder 1"/>
          <p:cNvSpPr txBox="1">
            <a:spLocks noGrp="1"/>
          </p:cNvSpPr>
          <p:nvPr/>
        </p:nvSpPr>
        <p:spPr bwMode="auto">
          <a:xfrm>
            <a:off x="1191816" y="5725717"/>
            <a:ext cx="279797" cy="183356"/>
          </a:xfrm>
          <a:prstGeom prst="rect">
            <a:avLst/>
          </a:prstGeom>
          <a:noFill/>
          <a:ln w="9525">
            <a:noFill/>
            <a:miter lim="800000"/>
            <a:headEnd/>
            <a:tailEnd/>
          </a:ln>
        </p:spPr>
        <p:txBody>
          <a:bodyPr/>
          <a:lstStyle/>
          <a:p>
            <a:pPr algn="r" eaLnBrk="0" hangingPunct="0"/>
            <a:fld id="{2DC67876-6DF3-464B-8EB2-900C5F6A3D1A}" type="slidenum">
              <a:rPr lang="en-US" sz="750">
                <a:solidFill>
                  <a:srgbClr val="A3D48A"/>
                </a:solidFill>
              </a:rPr>
              <a:pPr algn="r" eaLnBrk="0" hangingPunct="0"/>
              <a:t>6</a:t>
            </a:fld>
            <a:endParaRPr lang="en-US" sz="750" dirty="0">
              <a:solidFill>
                <a:srgbClr val="A3D48A"/>
              </a:solidFill>
            </a:endParaRPr>
          </a:p>
        </p:txBody>
      </p:sp>
      <p:sp>
        <p:nvSpPr>
          <p:cNvPr id="4101" name="Rectangle 2"/>
          <p:cNvSpPr>
            <a:spLocks noGrp="1" noChangeArrowheads="1"/>
          </p:cNvSpPr>
          <p:nvPr>
            <p:ph type="title" idx="4294967295"/>
          </p:nvPr>
        </p:nvSpPr>
        <p:spPr>
          <a:xfrm>
            <a:off x="0" y="152400"/>
            <a:ext cx="9144000" cy="546497"/>
          </a:xfrm>
        </p:spPr>
        <p:txBody>
          <a:bodyPr>
            <a:normAutofit/>
          </a:bodyPr>
          <a:lstStyle/>
          <a:p>
            <a:r>
              <a:rPr lang="en-US" sz="2850" b="1" kern="0" dirty="0">
                <a:solidFill>
                  <a:srgbClr val="1F4283"/>
                </a:solidFill>
                <a:latin typeface="+mn-lt"/>
                <a:ea typeface="+mn-ea"/>
                <a:cs typeface="+mn-cs"/>
              </a:rPr>
              <a:t>Tentative Schedule</a:t>
            </a:r>
          </a:p>
        </p:txBody>
      </p:sp>
      <p:grpSp>
        <p:nvGrpSpPr>
          <p:cNvPr id="3" name="Group 2"/>
          <p:cNvGrpSpPr/>
          <p:nvPr/>
        </p:nvGrpSpPr>
        <p:grpSpPr>
          <a:xfrm>
            <a:off x="0" y="6515101"/>
            <a:ext cx="9144000" cy="342899"/>
            <a:chOff x="0" y="5657851"/>
            <a:chExt cx="9144000" cy="342899"/>
          </a:xfrm>
        </p:grpSpPr>
        <p:sp>
          <p:nvSpPr>
            <p:cNvPr id="11" name="Rectangle 10"/>
            <p:cNvSpPr/>
            <p:nvPr/>
          </p:nvSpPr>
          <p:spPr>
            <a:xfrm>
              <a:off x="0" y="5657851"/>
              <a:ext cx="9144000" cy="34289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2" name="TextBox 11"/>
            <p:cNvSpPr txBox="1"/>
            <p:nvPr/>
          </p:nvSpPr>
          <p:spPr>
            <a:xfrm>
              <a:off x="2240280" y="5735852"/>
              <a:ext cx="5474970" cy="253916"/>
            </a:xfrm>
            <a:prstGeom prst="rect">
              <a:avLst/>
            </a:prstGeom>
            <a:noFill/>
            <a:ln>
              <a:noFill/>
            </a:ln>
            <a:effectLst/>
          </p:spPr>
          <p:txBody>
            <a:bodyPr wrap="square" rtlCol="0">
              <a:spAutoFit/>
            </a:bodyPr>
            <a:lstStyle/>
            <a:p>
              <a:r>
                <a:rPr lang="en-US" sz="1050" b="1" dirty="0">
                  <a:solidFill>
                    <a:schemeClr val="bg1"/>
                  </a:solidFill>
                </a:rPr>
                <a:t>Florida Department of Transportation</a:t>
              </a:r>
            </a:p>
          </p:txBody>
        </p:sp>
        <p:pic>
          <p:nvPicPr>
            <p:cNvPr id="14" name="Content Placeholder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54480" y="5676899"/>
              <a:ext cx="685800" cy="304800"/>
            </a:xfrm>
            <a:prstGeom prst="rect">
              <a:avLst/>
            </a:prstGeom>
          </p:spPr>
        </p:pic>
      </p:grpSp>
      <p:graphicFrame>
        <p:nvGraphicFramePr>
          <p:cNvPr id="2" name="Table 1"/>
          <p:cNvGraphicFramePr>
            <a:graphicFrameLocks noGrp="1"/>
          </p:cNvGraphicFramePr>
          <p:nvPr>
            <p:extLst>
              <p:ext uri="{D42A27DB-BD31-4B8C-83A1-F6EECF244321}">
                <p14:modId xmlns:p14="http://schemas.microsoft.com/office/powerpoint/2010/main" val="668884811"/>
              </p:ext>
            </p:extLst>
          </p:nvPr>
        </p:nvGraphicFramePr>
        <p:xfrm>
          <a:off x="723900" y="1118825"/>
          <a:ext cx="7696200" cy="3931920"/>
        </p:xfrm>
        <a:graphic>
          <a:graphicData uri="http://schemas.openxmlformats.org/drawingml/2006/table">
            <a:tbl>
              <a:tblPr firstRow="1" bandRow="1">
                <a:tableStyleId>{5940675A-B579-460E-94D1-54222C63F5DA}</a:tableStyleId>
              </a:tblPr>
              <a:tblGrid>
                <a:gridCol w="3848100"/>
                <a:gridCol w="3848100"/>
              </a:tblGrid>
              <a:tr h="891540">
                <a:tc>
                  <a:txBody>
                    <a:bodyPr/>
                    <a:lstStyle/>
                    <a:p>
                      <a:r>
                        <a:rPr lang="en-US" sz="2400" dirty="0" smtClean="0"/>
                        <a:t>Through early</a:t>
                      </a:r>
                      <a:r>
                        <a:rPr lang="en-US" sz="2400" baseline="0" dirty="0" smtClean="0"/>
                        <a:t> February 2016</a:t>
                      </a:r>
                      <a:endParaRPr lang="en-US" sz="2400" dirty="0"/>
                    </a:p>
                  </a:txBody>
                  <a:tcPr marL="68580" marR="68580" marT="34290" marB="34290"/>
                </a:tc>
                <a:tc>
                  <a:txBody>
                    <a:bodyPr/>
                    <a:lstStyle/>
                    <a:p>
                      <a:r>
                        <a:rPr lang="en-US" sz="2400" dirty="0" smtClean="0"/>
                        <a:t>Developing draft program and process based upon</a:t>
                      </a:r>
                      <a:r>
                        <a:rPr lang="en-US" sz="2400" baseline="0" dirty="0" smtClean="0"/>
                        <a:t> targeted outreach</a:t>
                      </a:r>
                      <a:endParaRPr lang="en-US" sz="2400" dirty="0"/>
                    </a:p>
                  </a:txBody>
                  <a:tcPr marL="68580" marR="68580" marT="34290" marB="34290"/>
                </a:tc>
              </a:tr>
              <a:tr h="342900">
                <a:tc>
                  <a:txBody>
                    <a:bodyPr/>
                    <a:lstStyle/>
                    <a:p>
                      <a:r>
                        <a:rPr lang="en-US" sz="2400" dirty="0" smtClean="0"/>
                        <a:t>Late February – March</a:t>
                      </a:r>
                      <a:r>
                        <a:rPr lang="en-US" sz="2400" baseline="0" dirty="0" smtClean="0"/>
                        <a:t> 2016</a:t>
                      </a:r>
                      <a:r>
                        <a:rPr lang="en-US" sz="2400" dirty="0" smtClean="0"/>
                        <a:t> </a:t>
                      </a:r>
                      <a:endParaRPr lang="en-US" sz="2400" dirty="0"/>
                    </a:p>
                  </a:txBody>
                  <a:tcPr marL="68580" marR="68580" marT="34290" marB="34290"/>
                </a:tc>
                <a:tc>
                  <a:txBody>
                    <a:bodyPr/>
                    <a:lstStyle/>
                    <a:p>
                      <a:r>
                        <a:rPr lang="en-US" sz="2400" dirty="0" smtClean="0"/>
                        <a:t>Public open houses and comment period</a:t>
                      </a:r>
                      <a:endParaRPr lang="en-US" sz="2400" dirty="0"/>
                    </a:p>
                  </a:txBody>
                  <a:tcPr marL="68580" marR="68580" marT="34290" marB="34290"/>
                </a:tc>
              </a:tr>
              <a:tr h="617220">
                <a:tc>
                  <a:txBody>
                    <a:bodyPr/>
                    <a:lstStyle/>
                    <a:p>
                      <a:r>
                        <a:rPr lang="en-US" sz="2400" dirty="0" smtClean="0"/>
                        <a:t>Estimated</a:t>
                      </a:r>
                      <a:r>
                        <a:rPr lang="en-US" sz="2400" baseline="0" dirty="0" smtClean="0"/>
                        <a:t> by April 2016</a:t>
                      </a:r>
                      <a:endParaRPr lang="en-US" sz="2400" dirty="0"/>
                    </a:p>
                  </a:txBody>
                  <a:tcPr marL="68580" marR="68580" marT="34290" marB="34290"/>
                </a:tc>
                <a:tc>
                  <a:txBody>
                    <a:bodyPr/>
                    <a:lstStyle/>
                    <a:p>
                      <a:r>
                        <a:rPr lang="en-US" sz="2400" dirty="0" smtClean="0"/>
                        <a:t>Formal</a:t>
                      </a:r>
                      <a:r>
                        <a:rPr lang="en-US" sz="2400" baseline="0" dirty="0" smtClean="0"/>
                        <a:t> SUN Trail Program finalized</a:t>
                      </a:r>
                      <a:endParaRPr lang="en-US" sz="2400" dirty="0"/>
                    </a:p>
                  </a:txBody>
                  <a:tcPr marL="68580" marR="68580" marT="34290" marB="34290"/>
                </a:tc>
              </a:tr>
              <a:tr h="617220">
                <a:tc>
                  <a:txBody>
                    <a:bodyPr/>
                    <a:lstStyle/>
                    <a:p>
                      <a:r>
                        <a:rPr lang="en-US" sz="2400" dirty="0" smtClean="0"/>
                        <a:t>Following</a:t>
                      </a:r>
                      <a:r>
                        <a:rPr lang="en-US" sz="2400" baseline="0" dirty="0" smtClean="0"/>
                        <a:t> April 2016</a:t>
                      </a:r>
                      <a:endParaRPr lang="en-US" sz="2400" dirty="0"/>
                    </a:p>
                  </a:txBody>
                  <a:tcPr marL="68580" marR="68580" marT="34290" marB="34290"/>
                </a:tc>
                <a:tc>
                  <a:txBody>
                    <a:bodyPr/>
                    <a:lstStyle/>
                    <a:p>
                      <a:r>
                        <a:rPr lang="en-US" sz="2400" dirty="0" smtClean="0"/>
                        <a:t>Begin project</a:t>
                      </a:r>
                      <a:r>
                        <a:rPr lang="en-US" sz="2400" baseline="0" dirty="0" smtClean="0"/>
                        <a:t> solicitation and </a:t>
                      </a:r>
                      <a:r>
                        <a:rPr lang="en-US" sz="2400" dirty="0" smtClean="0"/>
                        <a:t>development of 5-year work</a:t>
                      </a:r>
                      <a:r>
                        <a:rPr lang="en-US" sz="2400" baseline="0" dirty="0" smtClean="0"/>
                        <a:t> program</a:t>
                      </a:r>
                      <a:endParaRPr lang="en-US" sz="2400" dirty="0"/>
                    </a:p>
                  </a:txBody>
                  <a:tcPr marL="68580" marR="68580" marT="34290" marB="34290"/>
                </a:tc>
              </a:tr>
            </a:tbl>
          </a:graphicData>
        </a:graphic>
      </p:graphicFrame>
      <p:sp>
        <p:nvSpPr>
          <p:cNvPr id="13" name="Rectangle 12"/>
          <p:cNvSpPr/>
          <p:nvPr/>
        </p:nvSpPr>
        <p:spPr>
          <a:xfrm flipV="1">
            <a:off x="0" y="838200"/>
            <a:ext cx="9144000" cy="3428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5" name="Title 1"/>
          <p:cNvSpPr txBox="1">
            <a:spLocks/>
          </p:cNvSpPr>
          <p:nvPr/>
        </p:nvSpPr>
        <p:spPr>
          <a:xfrm>
            <a:off x="1457325" y="5069796"/>
            <a:ext cx="6229350" cy="1182125"/>
          </a:xfrm>
          <a:prstGeom prst="rect">
            <a:avLst/>
          </a:prstGeom>
          <a:effectLst/>
        </p:spPr>
        <p:txBody>
          <a:bodyPr vert="horz" lIns="68580" tIns="34290" rIns="68580" bIns="34290" rtlCol="0" anchor="ctr">
            <a:noAutofit/>
          </a:bodyPr>
          <a:lstStyle/>
          <a:p>
            <a:pPr algn="ctr"/>
            <a:endParaRPr lang="en-US" dirty="0"/>
          </a:p>
          <a:p>
            <a:pPr algn="ctr"/>
            <a:r>
              <a:rPr lang="en-US" dirty="0" smtClean="0"/>
              <a:t>Program Contact</a:t>
            </a:r>
            <a:r>
              <a:rPr lang="en-US" dirty="0"/>
              <a:t>: </a:t>
            </a:r>
            <a:endParaRPr lang="en-US" dirty="0" smtClean="0"/>
          </a:p>
          <a:p>
            <a:pPr algn="ctr"/>
            <a:r>
              <a:rPr lang="en-US" dirty="0" smtClean="0"/>
              <a:t>Robin </a:t>
            </a:r>
            <a:r>
              <a:rPr lang="en-US" dirty="0"/>
              <a:t>Birdsong, </a:t>
            </a:r>
            <a:r>
              <a:rPr lang="en-US" dirty="0" smtClean="0"/>
              <a:t>FDOT SUN </a:t>
            </a:r>
            <a:r>
              <a:rPr lang="en-US" dirty="0"/>
              <a:t>Trail Program Manager</a:t>
            </a:r>
          </a:p>
          <a:p>
            <a:pPr algn="ctr"/>
            <a:r>
              <a:rPr lang="en-US" dirty="0" smtClean="0"/>
              <a:t>850-414-4922 </a:t>
            </a:r>
            <a:r>
              <a:rPr lang="en-US" dirty="0"/>
              <a:t>or Robin.Birdsong@dot.state.fl.us</a:t>
            </a:r>
          </a:p>
          <a:p>
            <a:pPr algn="ctr"/>
            <a:r>
              <a:rPr lang="en-US" sz="2400" b="1" dirty="0"/>
              <a:t>www.FloridaSunTrail.com</a:t>
            </a:r>
          </a:p>
        </p:txBody>
      </p:sp>
    </p:spTree>
    <p:extLst>
      <p:ext uri="{BB962C8B-B14F-4D97-AF65-F5344CB8AC3E}">
        <p14:creationId xmlns:p14="http://schemas.microsoft.com/office/powerpoint/2010/main" val="2711925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457200" y="177225"/>
            <a:ext cx="8305800" cy="584775"/>
          </a:xfrm>
          <a:prstGeom prst="rect">
            <a:avLst/>
          </a:prstGeom>
          <a:noFill/>
          <a:effectLst/>
        </p:spPr>
        <p:txBody>
          <a:bodyPr wrap="square" rtlCol="0">
            <a:spAutoFit/>
          </a:bodyPr>
          <a:lstStyle/>
          <a:p>
            <a:r>
              <a:rPr lang="en-US" sz="3200" b="1" dirty="0" smtClean="0">
                <a:solidFill>
                  <a:srgbClr val="1F4283"/>
                </a:solidFill>
                <a:latin typeface="Arial" panose="020B0604020202020204" pitchFamily="34" charset="0"/>
                <a:cs typeface="Arial" panose="020B0604020202020204" pitchFamily="34" charset="0"/>
              </a:rPr>
              <a:t>Statewide Revenue Forecast</a:t>
            </a:r>
          </a:p>
        </p:txBody>
      </p:sp>
      <p:sp>
        <p:nvSpPr>
          <p:cNvPr id="29" name="Rectangle 28"/>
          <p:cNvSpPr/>
          <p:nvPr/>
        </p:nvSpPr>
        <p:spPr>
          <a:xfrm>
            <a:off x="0" y="762000"/>
            <a:ext cx="9144000" cy="4571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6800"/>
            <a:ext cx="5181600" cy="5213568"/>
          </a:xfrm>
        </p:spPr>
        <p:txBody>
          <a:bodyPr>
            <a:normAutofit/>
          </a:bodyPr>
          <a:lstStyle/>
          <a:p>
            <a:pPr marL="0" indent="0">
              <a:buNone/>
            </a:pPr>
            <a:r>
              <a:rPr lang="en-US" sz="2400" b="1" dirty="0" smtClean="0">
                <a:latin typeface="+mj-lt"/>
                <a:cs typeface="Arial" panose="020B0604020202020204" pitchFamily="34" charset="0"/>
              </a:rPr>
              <a:t>Purpose</a:t>
            </a:r>
          </a:p>
          <a:p>
            <a:pPr lvl="1">
              <a:buFont typeface="Arial" panose="020B0604020202020204" pitchFamily="34" charset="0"/>
              <a:buChar char="‒"/>
            </a:pPr>
            <a:r>
              <a:rPr lang="en-US" sz="1800" dirty="0" smtClean="0">
                <a:latin typeface="+mj-lt"/>
                <a:cs typeface="Arial" panose="020B0604020202020204" pitchFamily="34" charset="0"/>
              </a:rPr>
              <a:t>Promote consistent statewide and metropolitan planning</a:t>
            </a:r>
          </a:p>
          <a:p>
            <a:pPr lvl="1">
              <a:buFont typeface="Arial" panose="020B0604020202020204" pitchFamily="34" charset="0"/>
              <a:buChar char="‒"/>
            </a:pPr>
            <a:r>
              <a:rPr lang="en-US" sz="1800" dirty="0" smtClean="0">
                <a:latin typeface="+mj-lt"/>
                <a:cs typeface="Arial" panose="020B0604020202020204" pitchFamily="34" charset="0"/>
              </a:rPr>
              <a:t>Meet federal requirements for cooperative funding estimates</a:t>
            </a:r>
          </a:p>
          <a:p>
            <a:pPr lvl="1">
              <a:buFont typeface="Arial" panose="020B0604020202020204" pitchFamily="34" charset="0"/>
              <a:buChar char="‒"/>
            </a:pPr>
            <a:r>
              <a:rPr lang="en-US" sz="1800" dirty="0" smtClean="0">
                <a:latin typeface="+mj-lt"/>
                <a:cs typeface="Arial" panose="020B0604020202020204" pitchFamily="34" charset="0"/>
              </a:rPr>
              <a:t>Supports update to MPO LRTPs and SIS Plan</a:t>
            </a:r>
            <a:endParaRPr lang="en-US" sz="1800" dirty="0">
              <a:latin typeface="+mj-lt"/>
              <a:cs typeface="Arial" panose="020B0604020202020204" pitchFamily="34" charset="0"/>
            </a:endParaRPr>
          </a:p>
          <a:p>
            <a:pPr lvl="1">
              <a:buFont typeface="Arial" panose="020B0604020202020204" pitchFamily="34" charset="0"/>
              <a:buChar char="•"/>
            </a:pPr>
            <a:endParaRPr lang="en-US" sz="1800" dirty="0" smtClean="0">
              <a:latin typeface="+mj-lt"/>
              <a:cs typeface="Arial" panose="020B0604020202020204" pitchFamily="34" charset="0"/>
            </a:endParaRPr>
          </a:p>
          <a:p>
            <a:pPr marL="0" indent="0">
              <a:buNone/>
            </a:pPr>
            <a:r>
              <a:rPr lang="en-US" sz="2400" b="1" dirty="0" smtClean="0">
                <a:latin typeface="+mj-lt"/>
                <a:cs typeface="Arial" panose="020B0604020202020204" pitchFamily="34" charset="0"/>
              </a:rPr>
              <a:t>Revenues</a:t>
            </a:r>
          </a:p>
          <a:p>
            <a:pPr lvl="1">
              <a:buFont typeface="Arial" panose="020B0604020202020204" pitchFamily="34" charset="0"/>
              <a:buChar char="‒"/>
            </a:pPr>
            <a:r>
              <a:rPr lang="en-US" sz="1800" dirty="0">
                <a:latin typeface="+mj-lt"/>
                <a:cs typeface="Arial" panose="020B0604020202020204" pitchFamily="34" charset="0"/>
              </a:rPr>
              <a:t>State and Federal funds that flow through the Work Program</a:t>
            </a:r>
          </a:p>
          <a:p>
            <a:endParaRPr lang="en-US" sz="1800" dirty="0" smtClean="0">
              <a:latin typeface="+mj-lt"/>
              <a:cs typeface="Arial" panose="020B0604020202020204" pitchFamily="34" charset="0"/>
            </a:endParaRPr>
          </a:p>
          <a:p>
            <a:pPr marL="0" indent="0">
              <a:buNone/>
            </a:pPr>
            <a:r>
              <a:rPr lang="en-US" sz="2400" b="1" dirty="0" smtClean="0">
                <a:latin typeface="+mj-lt"/>
                <a:cs typeface="Arial" panose="020B0604020202020204" pitchFamily="34" charset="0"/>
              </a:rPr>
              <a:t>Updates</a:t>
            </a:r>
          </a:p>
          <a:p>
            <a:pPr lvl="1">
              <a:buFont typeface="Arial" panose="020B0604020202020204" pitchFamily="34" charset="0"/>
              <a:buChar char="‒"/>
            </a:pPr>
            <a:r>
              <a:rPr lang="en-US" sz="1800" dirty="0" smtClean="0">
                <a:latin typeface="+mj-lt"/>
                <a:cs typeface="Arial" panose="020B0604020202020204" pitchFamily="34" charset="0"/>
              </a:rPr>
              <a:t>Every 5 years with next update due in 2018</a:t>
            </a:r>
          </a:p>
          <a:p>
            <a:pPr lvl="1">
              <a:buFont typeface="Arial" panose="020B0604020202020204" pitchFamily="34" charset="0"/>
              <a:buChar char="‒"/>
            </a:pPr>
            <a:r>
              <a:rPr lang="en-US" sz="1800" dirty="0" smtClean="0">
                <a:latin typeface="+mj-lt"/>
                <a:cs typeface="Arial" panose="020B0604020202020204" pitchFamily="34" charset="0"/>
              </a:rPr>
              <a:t>Consensus on methodology with MPOAC</a:t>
            </a:r>
          </a:p>
          <a:p>
            <a:pPr lvl="1">
              <a:buFont typeface="Arial" panose="020B0604020202020204" pitchFamily="34" charset="0"/>
              <a:buChar char="•"/>
            </a:pPr>
            <a:endParaRPr lang="en-US" sz="1800" dirty="0" smtClean="0">
              <a:latin typeface="+mj-lt"/>
              <a:cs typeface="Arial" panose="020B0604020202020204" pitchFamily="34" charset="0"/>
            </a:endParaRPr>
          </a:p>
          <a:p>
            <a:pPr lvl="1">
              <a:buClr>
                <a:srgbClr val="FF0000"/>
              </a:buClr>
            </a:pPr>
            <a:endParaRPr lang="en-US" sz="1800" dirty="0" smtClean="0">
              <a:latin typeface="+mj-lt"/>
              <a:cs typeface="Arial" panose="020B0604020202020204" pitchFamily="34" charset="0"/>
            </a:endParaRPr>
          </a:p>
          <a:p>
            <a:pPr lvl="1">
              <a:buClr>
                <a:srgbClr val="FF0000"/>
              </a:buClr>
            </a:pPr>
            <a:endParaRPr lang="en-US" sz="1400" dirty="0" smtClean="0">
              <a:latin typeface="Arial" panose="020B0604020202020204" pitchFamily="34" charset="0"/>
              <a:cs typeface="Arial" panose="020B0604020202020204" pitchFamily="34" charset="0"/>
            </a:endParaRPr>
          </a:p>
          <a:p>
            <a:pPr>
              <a:buClr>
                <a:srgbClr val="FF0000"/>
              </a:buClr>
            </a:pPr>
            <a:endParaRPr lang="en-US" sz="16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a:stretch>
            <a:fillRect/>
          </a:stretch>
        </p:blipFill>
        <p:spPr>
          <a:xfrm>
            <a:off x="5867400" y="1524000"/>
            <a:ext cx="3017666" cy="4017706"/>
          </a:xfrm>
          <a:prstGeom prst="rect">
            <a:avLst/>
          </a:prstGeom>
          <a:ln>
            <a:solidFill>
              <a:schemeClr val="tx1">
                <a:lumMod val="50000"/>
                <a:lumOff val="50000"/>
              </a:schemeClr>
            </a:solidFill>
          </a:ln>
          <a:effectLst>
            <a:outerShdw blurRad="50800" dist="38100" dir="5400000" algn="t" rotWithShape="0">
              <a:prstClr val="black">
                <a:alpha val="40000"/>
              </a:prstClr>
            </a:outerShdw>
          </a:effectLst>
        </p:spPr>
      </p:pic>
      <p:grpSp>
        <p:nvGrpSpPr>
          <p:cNvPr id="9" name="Group 8"/>
          <p:cNvGrpSpPr/>
          <p:nvPr/>
        </p:nvGrpSpPr>
        <p:grpSpPr>
          <a:xfrm>
            <a:off x="0" y="6515101"/>
            <a:ext cx="9144000" cy="342899"/>
            <a:chOff x="0" y="5657851"/>
            <a:chExt cx="9144000" cy="342899"/>
          </a:xfrm>
        </p:grpSpPr>
        <p:sp>
          <p:nvSpPr>
            <p:cNvPr id="10" name="Rectangle 9"/>
            <p:cNvSpPr/>
            <p:nvPr/>
          </p:nvSpPr>
          <p:spPr>
            <a:xfrm>
              <a:off x="0" y="5657851"/>
              <a:ext cx="9144000" cy="34289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1" name="TextBox 10"/>
            <p:cNvSpPr txBox="1"/>
            <p:nvPr/>
          </p:nvSpPr>
          <p:spPr>
            <a:xfrm>
              <a:off x="2240280" y="5735852"/>
              <a:ext cx="5474970" cy="253916"/>
            </a:xfrm>
            <a:prstGeom prst="rect">
              <a:avLst/>
            </a:prstGeom>
            <a:noFill/>
            <a:ln>
              <a:noFill/>
            </a:ln>
            <a:effectLst/>
          </p:spPr>
          <p:txBody>
            <a:bodyPr wrap="square" rtlCol="0">
              <a:spAutoFit/>
            </a:bodyPr>
            <a:lstStyle/>
            <a:p>
              <a:r>
                <a:rPr lang="en-US" sz="1050" b="1" dirty="0">
                  <a:solidFill>
                    <a:schemeClr val="bg1"/>
                  </a:solidFill>
                </a:rPr>
                <a:t>Florida Department of Transportation</a:t>
              </a:r>
            </a:p>
          </p:txBody>
        </p:sp>
        <p:pic>
          <p:nvPicPr>
            <p:cNvPr id="12" name="Content Placeholder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54480" y="5676899"/>
              <a:ext cx="685800" cy="304800"/>
            </a:xfrm>
            <a:prstGeom prst="rect">
              <a:avLst/>
            </a:prstGeom>
          </p:spPr>
        </p:pic>
      </p:grpSp>
    </p:spTree>
    <p:extLst>
      <p:ext uri="{BB962C8B-B14F-4D97-AF65-F5344CB8AC3E}">
        <p14:creationId xmlns:p14="http://schemas.microsoft.com/office/powerpoint/2010/main" val="696509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018" y="6400800"/>
            <a:ext cx="9144000" cy="45719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1463040" y="6504801"/>
            <a:ext cx="7299960" cy="307777"/>
          </a:xfrm>
          <a:prstGeom prst="rect">
            <a:avLst/>
          </a:prstGeom>
          <a:noFill/>
          <a:ln>
            <a:noFill/>
          </a:ln>
          <a:effectLst/>
        </p:spPr>
        <p:txBody>
          <a:bodyPr wrap="square" rtlCol="0">
            <a:spAutoFit/>
          </a:bodyPr>
          <a:lstStyle/>
          <a:p>
            <a:r>
              <a:rPr lang="en-US" sz="1400" b="1" dirty="0" smtClean="0">
                <a:solidFill>
                  <a:schemeClr val="bg1"/>
                </a:solidFill>
              </a:rPr>
              <a:t>Florida Department of Transportation</a:t>
            </a:r>
          </a:p>
        </p:txBody>
      </p:sp>
      <p:sp>
        <p:nvSpPr>
          <p:cNvPr id="24" name="TextBox 23"/>
          <p:cNvSpPr txBox="1"/>
          <p:nvPr/>
        </p:nvSpPr>
        <p:spPr>
          <a:xfrm>
            <a:off x="-3018" y="-7441"/>
            <a:ext cx="9144000" cy="769441"/>
          </a:xfrm>
          <a:prstGeom prst="rect">
            <a:avLst/>
          </a:prstGeom>
          <a:noFill/>
          <a:effectLst/>
        </p:spPr>
        <p:txBody>
          <a:bodyPr wrap="square" rtlCol="0">
            <a:spAutoFit/>
          </a:bodyPr>
          <a:lstStyle/>
          <a:p>
            <a:pPr algn="ctr">
              <a:defRPr/>
            </a:pPr>
            <a:r>
              <a:rPr lang="en-US" sz="4400" b="1" kern="0" dirty="0" smtClean="0"/>
              <a:t>2016 Legislative Session</a:t>
            </a:r>
            <a:endParaRPr lang="en-US" sz="4400" b="1" kern="0" dirty="0"/>
          </a:p>
        </p:txBody>
      </p:sp>
      <p:sp>
        <p:nvSpPr>
          <p:cNvPr id="29" name="Rectangle 28"/>
          <p:cNvSpPr/>
          <p:nvPr/>
        </p:nvSpPr>
        <p:spPr>
          <a:xfrm>
            <a:off x="0" y="762000"/>
            <a:ext cx="9144000" cy="4571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8640" y="6426199"/>
            <a:ext cx="914400" cy="406400"/>
          </a:xfrm>
        </p:spPr>
      </p:pic>
      <p:sp>
        <p:nvSpPr>
          <p:cNvPr id="17" name="Right Arrow 16"/>
          <p:cNvSpPr/>
          <p:nvPr/>
        </p:nvSpPr>
        <p:spPr bwMode="auto">
          <a:xfrm>
            <a:off x="4022725" y="3073400"/>
            <a:ext cx="258763" cy="46037"/>
          </a:xfrm>
          <a:prstGeom prst="rightArrow">
            <a:avLst/>
          </a:prstGeom>
          <a:noFill/>
          <a:ln w="9525" cap="flat" cmpd="sng" algn="ctr">
            <a:noFill/>
            <a:prstDash val="solid"/>
            <a:round/>
            <a:headEnd type="none" w="med" len="med"/>
            <a:tailEnd type="none" w="med" len="med"/>
          </a:ln>
          <a:effectLst/>
        </p:spPr>
        <p:txBody>
          <a:bodyPr lIns="80945" tIns="40472" rIns="80945" bIns="40472" anchor="b"/>
          <a:lstStyle/>
          <a:p>
            <a:pPr defTabSz="809625">
              <a:lnSpc>
                <a:spcPct val="85000"/>
              </a:lnSpc>
              <a:defRPr/>
            </a:pPr>
            <a:endParaRPr lang="en-US">
              <a:effectLst>
                <a:outerShdw blurRad="38100" dist="38100" dir="2700000" algn="tl">
                  <a:srgbClr val="000000">
                    <a:alpha val="43137"/>
                  </a:srgbClr>
                </a:outerShdw>
              </a:effectLst>
              <a:latin typeface="Arial" charset="0"/>
            </a:endParaRPr>
          </a:p>
        </p:txBody>
      </p:sp>
      <p:sp>
        <p:nvSpPr>
          <p:cNvPr id="18" name="Right Arrow 17"/>
          <p:cNvSpPr/>
          <p:nvPr/>
        </p:nvSpPr>
        <p:spPr bwMode="auto">
          <a:xfrm>
            <a:off x="3756025" y="2644775"/>
            <a:ext cx="873125" cy="119062"/>
          </a:xfrm>
          <a:prstGeom prst="rightArrow">
            <a:avLst/>
          </a:prstGeom>
          <a:noFill/>
          <a:ln w="9525" cap="flat" cmpd="sng" algn="ctr">
            <a:noFill/>
            <a:prstDash val="solid"/>
            <a:round/>
            <a:headEnd type="none" w="med" len="med"/>
            <a:tailEnd type="none" w="med" len="med"/>
          </a:ln>
          <a:effectLst/>
        </p:spPr>
        <p:txBody>
          <a:bodyPr lIns="80945" tIns="40472" rIns="80945" bIns="40472" anchor="b"/>
          <a:lstStyle/>
          <a:p>
            <a:pPr defTabSz="809625">
              <a:lnSpc>
                <a:spcPct val="85000"/>
              </a:lnSpc>
              <a:defRPr/>
            </a:pPr>
            <a:endParaRPr lang="en-US">
              <a:effectLst>
                <a:outerShdw blurRad="38100" dist="38100" dir="2700000" algn="tl">
                  <a:srgbClr val="000000">
                    <a:alpha val="43137"/>
                  </a:srgbClr>
                </a:outerShdw>
              </a:effectLst>
              <a:latin typeface="Arial" charset="0"/>
            </a:endParaRPr>
          </a:p>
        </p:txBody>
      </p:sp>
      <p:pic>
        <p:nvPicPr>
          <p:cNvPr id="9" name="Picture 8" descr="http://www.history.com/images/media/slideshow/florida/florida-state-capita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54482" y="2645515"/>
            <a:ext cx="3429000" cy="2496409"/>
          </a:xfrm>
          <a:prstGeom prst="rect">
            <a:avLst/>
          </a:prstGeom>
          <a:ln w="88900" cap="sq" cmpd="thickThin">
            <a:solidFill>
              <a:srgbClr val="000000"/>
            </a:solidFill>
            <a:prstDash val="solid"/>
            <a:miter lim="800000"/>
          </a:ln>
          <a:effectLst>
            <a:innerShdw blurRad="76200">
              <a:srgbClr val="000000"/>
            </a:innerShdw>
          </a:effectLst>
        </p:spPr>
      </p:pic>
      <p:sp>
        <p:nvSpPr>
          <p:cNvPr id="2" name="TextBox 1"/>
          <p:cNvSpPr txBox="1"/>
          <p:nvPr/>
        </p:nvSpPr>
        <p:spPr>
          <a:xfrm>
            <a:off x="1330482" y="5731728"/>
            <a:ext cx="6477000" cy="461665"/>
          </a:xfrm>
          <a:prstGeom prst="rect">
            <a:avLst/>
          </a:prstGeom>
          <a:noFill/>
        </p:spPr>
        <p:txBody>
          <a:bodyPr wrap="square" rtlCol="0">
            <a:spAutoFit/>
          </a:bodyPr>
          <a:lstStyle/>
          <a:p>
            <a:pPr algn="ctr"/>
            <a:r>
              <a:rPr lang="en-US" sz="2400" dirty="0" smtClean="0"/>
              <a:t>Session </a:t>
            </a:r>
            <a:r>
              <a:rPr lang="en-US" sz="2400" dirty="0"/>
              <a:t>e</a:t>
            </a:r>
            <a:r>
              <a:rPr lang="en-US" sz="2400" dirty="0" smtClean="0"/>
              <a:t>nds Friday, March 11</a:t>
            </a:r>
            <a:r>
              <a:rPr lang="en-US" sz="2400" baseline="30000" dirty="0" smtClean="0"/>
              <a:t>th</a:t>
            </a:r>
            <a:endParaRPr lang="en-US" sz="2400" dirty="0" smtClean="0"/>
          </a:p>
        </p:txBody>
      </p:sp>
      <p:sp>
        <p:nvSpPr>
          <p:cNvPr id="14" name="TextBox 13"/>
          <p:cNvSpPr txBox="1"/>
          <p:nvPr/>
        </p:nvSpPr>
        <p:spPr>
          <a:xfrm>
            <a:off x="301782" y="1066567"/>
            <a:ext cx="8534400" cy="1200329"/>
          </a:xfrm>
          <a:prstGeom prst="rect">
            <a:avLst/>
          </a:prstGeom>
          <a:noFill/>
        </p:spPr>
        <p:txBody>
          <a:bodyPr wrap="square" rtlCol="0">
            <a:spAutoFit/>
          </a:bodyPr>
          <a:lstStyle/>
          <a:p>
            <a:pPr algn="ctr"/>
            <a:r>
              <a:rPr lang="en-US" sz="3600" b="1" dirty="0" smtClean="0"/>
              <a:t>FDOT Bills </a:t>
            </a:r>
          </a:p>
          <a:p>
            <a:pPr algn="ctr"/>
            <a:r>
              <a:rPr lang="en-US" sz="3600" dirty="0" smtClean="0"/>
              <a:t>SB 756 and HB 7027</a:t>
            </a:r>
            <a:endParaRPr lang="en-US" sz="3600" dirty="0"/>
          </a:p>
        </p:txBody>
      </p:sp>
    </p:spTree>
    <p:extLst>
      <p:ext uri="{BB962C8B-B14F-4D97-AF65-F5344CB8AC3E}">
        <p14:creationId xmlns:p14="http://schemas.microsoft.com/office/powerpoint/2010/main" val="599696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09800" y="228600"/>
            <a:ext cx="5791200" cy="400110"/>
          </a:xfrm>
          <a:prstGeom prst="rect">
            <a:avLst/>
          </a:prstGeom>
          <a:noFill/>
          <a:effectLst/>
        </p:spPr>
        <p:txBody>
          <a:bodyPr wrap="square" rtlCol="0">
            <a:spAutoFit/>
          </a:bodyPr>
          <a:lstStyle/>
          <a:p>
            <a:r>
              <a:rPr lang="en-US" sz="2000" b="1" dirty="0" smtClean="0">
                <a:solidFill>
                  <a:srgbClr val="1F4283"/>
                </a:solidFill>
              </a:rPr>
              <a:t>Florida Department of</a:t>
            </a:r>
          </a:p>
        </p:txBody>
      </p:sp>
      <p:sp>
        <p:nvSpPr>
          <p:cNvPr id="11" name="Rectangle 10"/>
          <p:cNvSpPr/>
          <p:nvPr/>
        </p:nvSpPr>
        <p:spPr>
          <a:xfrm>
            <a:off x="0" y="6629400"/>
            <a:ext cx="9144000" cy="228600"/>
          </a:xfrm>
          <a:prstGeom prst="rect">
            <a:avLst/>
          </a:prstGeom>
          <a:solidFill>
            <a:srgbClr val="1F428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2209800" y="476310"/>
            <a:ext cx="5791200" cy="523220"/>
          </a:xfrm>
          <a:prstGeom prst="rect">
            <a:avLst/>
          </a:prstGeom>
          <a:noFill/>
          <a:ln>
            <a:noFill/>
          </a:ln>
          <a:effectLst/>
        </p:spPr>
        <p:txBody>
          <a:bodyPr wrap="square" rtlCol="0">
            <a:spAutoFit/>
          </a:bodyPr>
          <a:lstStyle/>
          <a:p>
            <a:r>
              <a:rPr lang="en-US" sz="2800" b="1" dirty="0" smtClean="0">
                <a:solidFill>
                  <a:srgbClr val="1F4283"/>
                </a:solidFill>
              </a:rPr>
              <a:t>TRANSPORTATION</a:t>
            </a:r>
          </a:p>
        </p:txBody>
      </p:sp>
      <p:sp>
        <p:nvSpPr>
          <p:cNvPr id="16" name="Rectangle 15"/>
          <p:cNvSpPr/>
          <p:nvPr/>
        </p:nvSpPr>
        <p:spPr>
          <a:xfrm>
            <a:off x="0" y="1143000"/>
            <a:ext cx="9144000" cy="141029"/>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152400"/>
            <a:ext cx="1828800" cy="914400"/>
          </a:xfrm>
          <a:prstGeom prst="rect">
            <a:avLst/>
          </a:prstGeom>
        </p:spPr>
      </p:pic>
      <p:sp>
        <p:nvSpPr>
          <p:cNvPr id="17" name="Rectangle 16"/>
          <p:cNvSpPr/>
          <p:nvPr/>
        </p:nvSpPr>
        <p:spPr>
          <a:xfrm>
            <a:off x="0" y="1325881"/>
            <a:ext cx="9144000" cy="45719"/>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18" name="Rectangle 17"/>
          <p:cNvSpPr/>
          <p:nvPr/>
        </p:nvSpPr>
        <p:spPr>
          <a:xfrm>
            <a:off x="0" y="6553200"/>
            <a:ext cx="9144000" cy="45719"/>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7" name="Rectangle 6"/>
          <p:cNvSpPr/>
          <p:nvPr/>
        </p:nvSpPr>
        <p:spPr>
          <a:xfrm>
            <a:off x="0" y="1066800"/>
            <a:ext cx="9144000" cy="45719"/>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15" name="Text Box 6"/>
          <p:cNvSpPr txBox="1">
            <a:spLocks noChangeArrowheads="1"/>
          </p:cNvSpPr>
          <p:nvPr/>
        </p:nvSpPr>
        <p:spPr bwMode="auto">
          <a:xfrm>
            <a:off x="457200" y="5111296"/>
            <a:ext cx="8229600" cy="2051504"/>
          </a:xfrm>
          <a:prstGeom prst="rect">
            <a:avLst/>
          </a:prstGeom>
          <a:noFill/>
          <a:ln w="12700">
            <a:noFill/>
            <a:miter lim="800000"/>
            <a:headEnd type="none" w="sm" len="sm"/>
            <a:tailEnd type="none" w="sm" len="sm"/>
          </a:ln>
          <a:effectLst/>
        </p:spPr>
        <p:txBody>
          <a:bodyPr lIns="80945" tIns="40472" rIns="80945" bIns="40472">
            <a:spAutoFit/>
          </a:bodyPr>
          <a:lstStyle/>
          <a:p>
            <a:pPr algn="ctr" defTabSz="809625"/>
            <a:r>
              <a:rPr lang="en-US" sz="2000" dirty="0" smtClean="0">
                <a:solidFill>
                  <a:srgbClr val="002E56"/>
                </a:solidFill>
              </a:rPr>
              <a:t>Jim Wood</a:t>
            </a:r>
          </a:p>
          <a:p>
            <a:pPr algn="ctr" defTabSz="809625"/>
            <a:r>
              <a:rPr lang="en-US" sz="2000" dirty="0" smtClean="0">
                <a:solidFill>
                  <a:srgbClr val="002E56"/>
                </a:solidFill>
              </a:rPr>
              <a:t>Florida Department of Transportation</a:t>
            </a:r>
          </a:p>
          <a:p>
            <a:pPr algn="ctr" defTabSz="809625"/>
            <a:r>
              <a:rPr lang="en-US" sz="2000" dirty="0" smtClean="0">
                <a:solidFill>
                  <a:srgbClr val="002E56"/>
                </a:solidFill>
              </a:rPr>
              <a:t>jim.m.wood@dot.state.fl.us</a:t>
            </a:r>
          </a:p>
          <a:p>
            <a:pPr algn="ctr" defTabSz="809625"/>
            <a:r>
              <a:rPr lang="en-US" sz="2000" dirty="0" smtClean="0">
                <a:solidFill>
                  <a:srgbClr val="002E56"/>
                </a:solidFill>
              </a:rPr>
              <a:t>850-414-4814</a:t>
            </a:r>
            <a:r>
              <a:rPr lang="en-US" sz="2000" dirty="0" smtClean="0">
                <a:solidFill>
                  <a:srgbClr val="002E56"/>
                </a:solidFill>
                <a:effectLst>
                  <a:outerShdw blurRad="38100" dist="38100" dir="2700000" algn="tl">
                    <a:srgbClr val="C0C0C0"/>
                  </a:outerShdw>
                </a:effectLst>
              </a:rPr>
              <a:t/>
            </a:r>
            <a:br>
              <a:rPr lang="en-US" sz="2000" dirty="0" smtClean="0">
                <a:solidFill>
                  <a:srgbClr val="002E56"/>
                </a:solidFill>
                <a:effectLst>
                  <a:outerShdw blurRad="38100" dist="38100" dir="2700000" algn="tl">
                    <a:srgbClr val="C0C0C0"/>
                  </a:outerShdw>
                </a:effectLst>
              </a:rPr>
            </a:br>
            <a:endParaRPr lang="en-US" sz="2000" dirty="0" smtClean="0">
              <a:solidFill>
                <a:srgbClr val="002E56"/>
              </a:solidFill>
              <a:effectLst>
                <a:outerShdw blurRad="38100" dist="38100" dir="2700000" algn="tl">
                  <a:srgbClr val="C0C0C0"/>
                </a:outerShdw>
              </a:effectLst>
            </a:endParaRPr>
          </a:p>
          <a:p>
            <a:pPr algn="ctr" defTabSz="809625"/>
            <a:endParaRPr lang="en-US" sz="2800" dirty="0">
              <a:solidFill>
                <a:srgbClr val="002E56"/>
              </a:solidFill>
            </a:endParaRPr>
          </a:p>
        </p:txBody>
      </p:sp>
    </p:spTree>
    <p:extLst>
      <p:ext uri="{BB962C8B-B14F-4D97-AF65-F5344CB8AC3E}">
        <p14:creationId xmlns:p14="http://schemas.microsoft.com/office/powerpoint/2010/main" val="1109150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025999C2056D42A4AB09CC4AD07BBC" ma:contentTypeVersion="0" ma:contentTypeDescription="Create a new document." ma:contentTypeScope="" ma:versionID="3a94f470f4823fdd677b562aa8f2ea0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7466FF-3182-41A3-875C-243493360F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31661391-B2DE-4B91-950E-811BC4E92986}">
  <ds:schemaRefs>
    <ds:schemaRef ds:uri="http://schemas.microsoft.com/office/2006/documentManagement/types"/>
    <ds:schemaRef ds:uri="http://schemas.microsoft.com/office/2006/metadata/properties"/>
    <ds:schemaRef ds:uri="http://purl.org/dc/dcmitype/"/>
    <ds:schemaRef ds:uri="http://schemas.openxmlformats.org/package/2006/metadata/core-properties"/>
    <ds:schemaRef ds:uri="http://purl.org/dc/elements/1.1/"/>
    <ds:schemaRef ds:uri="http://schemas.microsoft.com/office/infopath/2007/PartnerControls"/>
    <ds:schemaRef ds:uri="http://www.w3.org/XML/1998/namespace"/>
    <ds:schemaRef ds:uri="http://purl.org/dc/terms/"/>
  </ds:schemaRefs>
</ds:datastoreItem>
</file>

<file path=customXml/itemProps3.xml><?xml version="1.0" encoding="utf-8"?>
<ds:datastoreItem xmlns:ds="http://schemas.openxmlformats.org/officeDocument/2006/customXml" ds:itemID="{36E77DBF-0183-45D2-A685-5D1A40D99B2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3065</TotalTime>
  <Words>467</Words>
  <Application>Microsoft Office PowerPoint</Application>
  <PresentationFormat>On-screen Show (4:3)</PresentationFormat>
  <Paragraphs>107</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 Unicode MS</vt:lpstr>
      <vt:lpstr>Arial</vt:lpstr>
      <vt:lpstr>Calibri</vt:lpstr>
      <vt:lpstr>Symbol</vt:lpstr>
      <vt:lpstr>Office Theme</vt:lpstr>
      <vt:lpstr>Florida Department of Transportation Report   MPOAC Governing Board and Staff Directors  Joint Meeting</vt:lpstr>
      <vt:lpstr>The New Florida Transportation Plan</vt:lpstr>
      <vt:lpstr>PowerPoint Presentation</vt:lpstr>
      <vt:lpstr>Shared-Use Nonmotorized (SUN) Trail Network</vt:lpstr>
      <vt:lpstr>Framework for Funding Selection</vt:lpstr>
      <vt:lpstr>Tentative Schedule</vt:lpstr>
      <vt:lpstr>PowerPoint Presentation</vt:lpstr>
      <vt:lpstr>PowerPoint Presentation</vt:lpstr>
      <vt:lpstr>PowerPoint Presentation</vt:lpstr>
    </vt:vector>
  </TitlesOfParts>
  <Company>FDOT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2</dc:title>
  <dc:creator>rt826cm</dc:creator>
  <cp:lastModifiedBy>Wood, Jim M. (CO)</cp:lastModifiedBy>
  <cp:revision>256</cp:revision>
  <cp:lastPrinted>2016-01-26T20:53:36Z</cp:lastPrinted>
  <dcterms:created xsi:type="dcterms:W3CDTF">2013-02-15T23:23:43Z</dcterms:created>
  <dcterms:modified xsi:type="dcterms:W3CDTF">2016-01-28T15:26:00Z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0x01010062025999C2056D42A4AB09CC4AD07BBC</vt:lpwstr>
  </property>
</Properties>
</file>