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handoutMasterIdLst>
    <p:handoutMasterId r:id="rId22"/>
  </p:handoutMasterIdLst>
  <p:sldIdLst>
    <p:sldId id="259" r:id="rId2"/>
    <p:sldId id="272" r:id="rId3"/>
    <p:sldId id="282" r:id="rId4"/>
    <p:sldId id="308" r:id="rId5"/>
    <p:sldId id="265" r:id="rId6"/>
    <p:sldId id="307" r:id="rId7"/>
    <p:sldId id="299" r:id="rId8"/>
    <p:sldId id="300" r:id="rId9"/>
    <p:sldId id="301" r:id="rId10"/>
    <p:sldId id="302" r:id="rId11"/>
    <p:sldId id="303" r:id="rId12"/>
    <p:sldId id="304" r:id="rId13"/>
    <p:sldId id="305" r:id="rId14"/>
    <p:sldId id="306" r:id="rId15"/>
    <p:sldId id="309" r:id="rId16"/>
    <p:sldId id="285" r:id="rId17"/>
    <p:sldId id="290" r:id="rId18"/>
    <p:sldId id="283" r:id="rId19"/>
    <p:sldId id="270" r:id="rId20"/>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81329" autoAdjust="0"/>
  </p:normalViewPr>
  <p:slideViewPr>
    <p:cSldViewPr snapToGrid="0">
      <p:cViewPr varScale="1">
        <p:scale>
          <a:sx n="57" d="100"/>
          <a:sy n="57" d="100"/>
        </p:scale>
        <p:origin x="117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1"/>
            <a:ext cx="3043343" cy="467072"/>
          </a:xfrm>
          <a:prstGeom prst="rect">
            <a:avLst/>
          </a:prstGeom>
        </p:spPr>
        <p:txBody>
          <a:bodyPr vert="horz" lIns="93324" tIns="46662" rIns="93324" bIns="46662" rtlCol="0"/>
          <a:lstStyle>
            <a:lvl1pPr algn="r">
              <a:defRPr sz="1200"/>
            </a:lvl1pPr>
          </a:lstStyle>
          <a:p>
            <a:fld id="{4DAC12F2-03D6-4D55-802D-6EA177D7089B}" type="datetimeFigureOut">
              <a:rPr lang="en-US" smtClean="0"/>
              <a:t>1/27/2016</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ED8E8B20-0365-45D9-9A01-341F90C5AE17}" type="slidenum">
              <a:rPr lang="en-US" smtClean="0"/>
              <a:t>‹#›</a:t>
            </a:fld>
            <a:endParaRPr lang="en-US"/>
          </a:p>
        </p:txBody>
      </p:sp>
    </p:spTree>
    <p:extLst>
      <p:ext uri="{BB962C8B-B14F-4D97-AF65-F5344CB8AC3E}">
        <p14:creationId xmlns:p14="http://schemas.microsoft.com/office/powerpoint/2010/main" val="7438822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1"/>
            <a:ext cx="3043343" cy="467072"/>
          </a:xfrm>
          <a:prstGeom prst="rect">
            <a:avLst/>
          </a:prstGeom>
        </p:spPr>
        <p:txBody>
          <a:bodyPr vert="horz" lIns="93324" tIns="46662" rIns="93324" bIns="46662" rtlCol="0"/>
          <a:lstStyle>
            <a:lvl1pPr algn="r">
              <a:defRPr sz="1200"/>
            </a:lvl1pPr>
          </a:lstStyle>
          <a:p>
            <a:fld id="{F634C572-1766-455F-83CA-BAADA2C83F8B}" type="datetimeFigureOut">
              <a:rPr lang="en-US" smtClean="0"/>
              <a:t>1/27/2016</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9"/>
          </a:xfrm>
          <a:prstGeom prst="rect">
            <a:avLst/>
          </a:prstGeom>
        </p:spPr>
        <p:txBody>
          <a:bodyPr vert="horz" lIns="93324" tIns="46662" rIns="93324"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B6EDF43B-2FA7-48DD-85DD-2ABCC6C336E1}" type="slidenum">
              <a:rPr lang="en-US" smtClean="0"/>
              <a:t>‹#›</a:t>
            </a:fld>
            <a:endParaRPr lang="en-US"/>
          </a:p>
        </p:txBody>
      </p:sp>
    </p:spTree>
    <p:extLst>
      <p:ext uri="{BB962C8B-B14F-4D97-AF65-F5344CB8AC3E}">
        <p14:creationId xmlns:p14="http://schemas.microsoft.com/office/powerpoint/2010/main" val="33985518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lvl1pPr defTabSz="986704" eaLnBrk="0" hangingPunct="0">
              <a:defRPr>
                <a:solidFill>
                  <a:schemeClr val="tx1"/>
                </a:solidFill>
                <a:latin typeface="Arial" charset="0"/>
              </a:defRPr>
            </a:lvl1pPr>
            <a:lvl2pPr marL="758255" indent="-291636" defTabSz="986704" eaLnBrk="0" hangingPunct="0">
              <a:defRPr>
                <a:solidFill>
                  <a:schemeClr val="tx1"/>
                </a:solidFill>
                <a:latin typeface="Arial" charset="0"/>
              </a:defRPr>
            </a:lvl2pPr>
            <a:lvl3pPr marL="1166546" indent="-233309" defTabSz="986704" eaLnBrk="0" hangingPunct="0">
              <a:defRPr>
                <a:solidFill>
                  <a:schemeClr val="tx1"/>
                </a:solidFill>
                <a:latin typeface="Arial" charset="0"/>
              </a:defRPr>
            </a:lvl3pPr>
            <a:lvl4pPr marL="1633164" indent="-233309" defTabSz="986704" eaLnBrk="0" hangingPunct="0">
              <a:defRPr>
                <a:solidFill>
                  <a:schemeClr val="tx1"/>
                </a:solidFill>
                <a:latin typeface="Arial" charset="0"/>
              </a:defRPr>
            </a:lvl4pPr>
            <a:lvl5pPr marL="2099782" indent="-233309" defTabSz="986704" eaLnBrk="0" hangingPunct="0">
              <a:defRPr>
                <a:solidFill>
                  <a:schemeClr val="tx1"/>
                </a:solidFill>
                <a:latin typeface="Arial" charset="0"/>
              </a:defRPr>
            </a:lvl5pPr>
            <a:lvl6pPr marL="2566401" indent="-233309" defTabSz="986704" eaLnBrk="0" fontAlgn="base" hangingPunct="0">
              <a:spcBef>
                <a:spcPct val="0"/>
              </a:spcBef>
              <a:spcAft>
                <a:spcPct val="0"/>
              </a:spcAft>
              <a:defRPr>
                <a:solidFill>
                  <a:schemeClr val="tx1"/>
                </a:solidFill>
                <a:latin typeface="Arial" charset="0"/>
              </a:defRPr>
            </a:lvl6pPr>
            <a:lvl7pPr marL="3033019" indent="-233309" defTabSz="986704" eaLnBrk="0" fontAlgn="base" hangingPunct="0">
              <a:spcBef>
                <a:spcPct val="0"/>
              </a:spcBef>
              <a:spcAft>
                <a:spcPct val="0"/>
              </a:spcAft>
              <a:defRPr>
                <a:solidFill>
                  <a:schemeClr val="tx1"/>
                </a:solidFill>
                <a:latin typeface="Arial" charset="0"/>
              </a:defRPr>
            </a:lvl7pPr>
            <a:lvl8pPr marL="3499637" indent="-233309" defTabSz="986704" eaLnBrk="0" fontAlgn="base" hangingPunct="0">
              <a:spcBef>
                <a:spcPct val="0"/>
              </a:spcBef>
              <a:spcAft>
                <a:spcPct val="0"/>
              </a:spcAft>
              <a:defRPr>
                <a:solidFill>
                  <a:schemeClr val="tx1"/>
                </a:solidFill>
                <a:latin typeface="Arial" charset="0"/>
              </a:defRPr>
            </a:lvl8pPr>
            <a:lvl9pPr marL="3966256" indent="-233309" defTabSz="986704" eaLnBrk="0" fontAlgn="base" hangingPunct="0">
              <a:spcBef>
                <a:spcPct val="0"/>
              </a:spcBef>
              <a:spcAft>
                <a:spcPct val="0"/>
              </a:spcAft>
              <a:defRPr>
                <a:solidFill>
                  <a:schemeClr val="tx1"/>
                </a:solidFill>
                <a:latin typeface="Arial" charset="0"/>
              </a:defRPr>
            </a:lvl9pPr>
          </a:lstStyle>
          <a:p>
            <a:pPr eaLnBrk="1" hangingPunct="1"/>
            <a:fld id="{FBCEE15F-085D-498B-8CA2-432EE768E286}" type="slidenum">
              <a:rPr lang="en-US" smtClean="0"/>
              <a:pPr eaLnBrk="1" hangingPunct="1"/>
              <a:t>1</a:t>
            </a:fld>
            <a:endParaRPr lang="en-US" smtClean="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p:spPr>
        <p:txBody>
          <a:bodyPr/>
          <a:lstStyle/>
          <a:p>
            <a:pPr eaLnBrk="1" hangingPunct="1"/>
            <a:endParaRPr lang="en-US" smtClean="0"/>
          </a:p>
        </p:txBody>
      </p:sp>
    </p:spTree>
    <p:extLst>
      <p:ext uri="{BB962C8B-B14F-4D97-AF65-F5344CB8AC3E}">
        <p14:creationId xmlns:p14="http://schemas.microsoft.com/office/powerpoint/2010/main" val="18248736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EDF43B-2FA7-48DD-85DD-2ABCC6C336E1}" type="slidenum">
              <a:rPr lang="en-US" smtClean="0"/>
              <a:t>11</a:t>
            </a:fld>
            <a:endParaRPr lang="en-US"/>
          </a:p>
        </p:txBody>
      </p:sp>
    </p:spTree>
    <p:extLst>
      <p:ext uri="{BB962C8B-B14F-4D97-AF65-F5344CB8AC3E}">
        <p14:creationId xmlns:p14="http://schemas.microsoft.com/office/powerpoint/2010/main" val="36045686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EDF43B-2FA7-48DD-85DD-2ABCC6C336E1}" type="slidenum">
              <a:rPr lang="en-US" smtClean="0"/>
              <a:t>12</a:t>
            </a:fld>
            <a:endParaRPr lang="en-US"/>
          </a:p>
        </p:txBody>
      </p:sp>
    </p:spTree>
    <p:extLst>
      <p:ext uri="{BB962C8B-B14F-4D97-AF65-F5344CB8AC3E}">
        <p14:creationId xmlns:p14="http://schemas.microsoft.com/office/powerpoint/2010/main" val="25400599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EDF43B-2FA7-48DD-85DD-2ABCC6C336E1}" type="slidenum">
              <a:rPr lang="en-US" smtClean="0"/>
              <a:t>13</a:t>
            </a:fld>
            <a:endParaRPr lang="en-US"/>
          </a:p>
        </p:txBody>
      </p:sp>
    </p:spTree>
    <p:extLst>
      <p:ext uri="{BB962C8B-B14F-4D97-AF65-F5344CB8AC3E}">
        <p14:creationId xmlns:p14="http://schemas.microsoft.com/office/powerpoint/2010/main" val="16246703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EDF43B-2FA7-48DD-85DD-2ABCC6C336E1}" type="slidenum">
              <a:rPr lang="en-US" smtClean="0"/>
              <a:t>14</a:t>
            </a:fld>
            <a:endParaRPr lang="en-US"/>
          </a:p>
        </p:txBody>
      </p:sp>
    </p:spTree>
    <p:extLst>
      <p:ext uri="{BB962C8B-B14F-4D97-AF65-F5344CB8AC3E}">
        <p14:creationId xmlns:p14="http://schemas.microsoft.com/office/powerpoint/2010/main" val="24636780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EDF43B-2FA7-48DD-85DD-2ABCC6C336E1}" type="slidenum">
              <a:rPr lang="en-US" smtClean="0"/>
              <a:t>15</a:t>
            </a:fld>
            <a:endParaRPr lang="en-US"/>
          </a:p>
        </p:txBody>
      </p:sp>
    </p:spTree>
    <p:extLst>
      <p:ext uri="{BB962C8B-B14F-4D97-AF65-F5344CB8AC3E}">
        <p14:creationId xmlns:p14="http://schemas.microsoft.com/office/powerpoint/2010/main" val="85954521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1969" eaLnBrk="0" hangingPunct="0">
              <a:defRPr>
                <a:solidFill>
                  <a:schemeClr val="tx1"/>
                </a:solidFill>
                <a:latin typeface="Arial" charset="0"/>
              </a:defRPr>
            </a:lvl1pPr>
            <a:lvl2pPr marL="782898" indent="-301115" defTabSz="981969" eaLnBrk="0" hangingPunct="0">
              <a:defRPr>
                <a:solidFill>
                  <a:schemeClr val="tx1"/>
                </a:solidFill>
                <a:latin typeface="Arial" charset="0"/>
              </a:defRPr>
            </a:lvl2pPr>
            <a:lvl3pPr marL="1204459" indent="-240892" defTabSz="981969" eaLnBrk="0" hangingPunct="0">
              <a:defRPr>
                <a:solidFill>
                  <a:schemeClr val="tx1"/>
                </a:solidFill>
                <a:latin typeface="Arial" charset="0"/>
              </a:defRPr>
            </a:lvl3pPr>
            <a:lvl4pPr marL="1686242" indent="-240892" defTabSz="981969" eaLnBrk="0" hangingPunct="0">
              <a:defRPr>
                <a:solidFill>
                  <a:schemeClr val="tx1"/>
                </a:solidFill>
                <a:latin typeface="Arial" charset="0"/>
              </a:defRPr>
            </a:lvl4pPr>
            <a:lvl5pPr marL="2168026" indent="-240892" defTabSz="981969" eaLnBrk="0" hangingPunct="0">
              <a:defRPr>
                <a:solidFill>
                  <a:schemeClr val="tx1"/>
                </a:solidFill>
                <a:latin typeface="Arial" charset="0"/>
              </a:defRPr>
            </a:lvl5pPr>
            <a:lvl6pPr marL="2649809" indent="-240892" defTabSz="981969" eaLnBrk="0" fontAlgn="base" hangingPunct="0">
              <a:spcBef>
                <a:spcPct val="0"/>
              </a:spcBef>
              <a:spcAft>
                <a:spcPct val="0"/>
              </a:spcAft>
              <a:defRPr>
                <a:solidFill>
                  <a:schemeClr val="tx1"/>
                </a:solidFill>
                <a:latin typeface="Arial" charset="0"/>
              </a:defRPr>
            </a:lvl6pPr>
            <a:lvl7pPr marL="3131593" indent="-240892" defTabSz="981969" eaLnBrk="0" fontAlgn="base" hangingPunct="0">
              <a:spcBef>
                <a:spcPct val="0"/>
              </a:spcBef>
              <a:spcAft>
                <a:spcPct val="0"/>
              </a:spcAft>
              <a:defRPr>
                <a:solidFill>
                  <a:schemeClr val="tx1"/>
                </a:solidFill>
                <a:latin typeface="Arial" charset="0"/>
              </a:defRPr>
            </a:lvl7pPr>
            <a:lvl8pPr marL="3613376" indent="-240892" defTabSz="981969" eaLnBrk="0" fontAlgn="base" hangingPunct="0">
              <a:spcBef>
                <a:spcPct val="0"/>
              </a:spcBef>
              <a:spcAft>
                <a:spcPct val="0"/>
              </a:spcAft>
              <a:defRPr>
                <a:solidFill>
                  <a:schemeClr val="tx1"/>
                </a:solidFill>
                <a:latin typeface="Arial" charset="0"/>
              </a:defRPr>
            </a:lvl8pPr>
            <a:lvl9pPr marL="4095160" indent="-240892" defTabSz="981969" eaLnBrk="0" fontAlgn="base" hangingPunct="0">
              <a:spcBef>
                <a:spcPct val="0"/>
              </a:spcBef>
              <a:spcAft>
                <a:spcPct val="0"/>
              </a:spcAft>
              <a:defRPr>
                <a:solidFill>
                  <a:schemeClr val="tx1"/>
                </a:solidFill>
                <a:latin typeface="Arial" charset="0"/>
              </a:defRPr>
            </a:lvl9pPr>
          </a:lstStyle>
          <a:p>
            <a:pPr eaLnBrk="1" hangingPunct="1"/>
            <a:fld id="{DC7998B5-D01B-49EE-A464-DDC2C703A326}" type="slidenum">
              <a:rPr lang="en-US" smtClean="0"/>
              <a:pPr eaLnBrk="1" hangingPunct="1"/>
              <a:t>16</a:t>
            </a:fld>
            <a:endParaRPr lang="en-US" smtClean="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Tree>
    <p:extLst>
      <p:ext uri="{BB962C8B-B14F-4D97-AF65-F5344CB8AC3E}">
        <p14:creationId xmlns:p14="http://schemas.microsoft.com/office/powerpoint/2010/main" val="65257259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5083">
              <a:spcBef>
                <a:spcPct val="30000"/>
              </a:spcBef>
              <a:defRPr sz="1200">
                <a:solidFill>
                  <a:schemeClr val="tx1"/>
                </a:solidFill>
                <a:latin typeface="Arial" panose="020B0604020202020204" pitchFamily="34" charset="0"/>
              </a:defRPr>
            </a:lvl1pPr>
            <a:lvl2pPr marL="756635" indent="-290017" defTabSz="985083">
              <a:spcBef>
                <a:spcPct val="30000"/>
              </a:spcBef>
              <a:defRPr sz="1200">
                <a:solidFill>
                  <a:schemeClr val="tx1"/>
                </a:solidFill>
                <a:latin typeface="Arial" panose="020B0604020202020204" pitchFamily="34" charset="0"/>
              </a:defRPr>
            </a:lvl2pPr>
            <a:lvl3pPr marL="1164926" indent="-231689" defTabSz="985083">
              <a:spcBef>
                <a:spcPct val="30000"/>
              </a:spcBef>
              <a:defRPr sz="1200">
                <a:solidFill>
                  <a:schemeClr val="tx1"/>
                </a:solidFill>
                <a:latin typeface="Arial" panose="020B0604020202020204" pitchFamily="34" charset="0"/>
              </a:defRPr>
            </a:lvl3pPr>
            <a:lvl4pPr marL="1631544" indent="-231689" defTabSz="985083">
              <a:spcBef>
                <a:spcPct val="30000"/>
              </a:spcBef>
              <a:defRPr sz="1200">
                <a:solidFill>
                  <a:schemeClr val="tx1"/>
                </a:solidFill>
                <a:latin typeface="Arial" panose="020B0604020202020204" pitchFamily="34" charset="0"/>
              </a:defRPr>
            </a:lvl4pPr>
            <a:lvl5pPr marL="2098163" indent="-231689" defTabSz="985083">
              <a:spcBef>
                <a:spcPct val="30000"/>
              </a:spcBef>
              <a:defRPr sz="1200">
                <a:solidFill>
                  <a:schemeClr val="tx1"/>
                </a:solidFill>
                <a:latin typeface="Arial" panose="020B0604020202020204" pitchFamily="34" charset="0"/>
              </a:defRPr>
            </a:lvl5pPr>
            <a:lvl6pPr marL="2564781" indent="-231689" defTabSz="985083" eaLnBrk="0" fontAlgn="base" hangingPunct="0">
              <a:spcBef>
                <a:spcPct val="30000"/>
              </a:spcBef>
              <a:spcAft>
                <a:spcPct val="0"/>
              </a:spcAft>
              <a:defRPr sz="1200">
                <a:solidFill>
                  <a:schemeClr val="tx1"/>
                </a:solidFill>
                <a:latin typeface="Arial" panose="020B0604020202020204" pitchFamily="34" charset="0"/>
              </a:defRPr>
            </a:lvl6pPr>
            <a:lvl7pPr marL="3031399" indent="-231689" defTabSz="985083" eaLnBrk="0" fontAlgn="base" hangingPunct="0">
              <a:spcBef>
                <a:spcPct val="30000"/>
              </a:spcBef>
              <a:spcAft>
                <a:spcPct val="0"/>
              </a:spcAft>
              <a:defRPr sz="1200">
                <a:solidFill>
                  <a:schemeClr val="tx1"/>
                </a:solidFill>
                <a:latin typeface="Arial" panose="020B0604020202020204" pitchFamily="34" charset="0"/>
              </a:defRPr>
            </a:lvl7pPr>
            <a:lvl8pPr marL="3498018" indent="-231689" defTabSz="985083" eaLnBrk="0" fontAlgn="base" hangingPunct="0">
              <a:spcBef>
                <a:spcPct val="30000"/>
              </a:spcBef>
              <a:spcAft>
                <a:spcPct val="0"/>
              </a:spcAft>
              <a:defRPr sz="1200">
                <a:solidFill>
                  <a:schemeClr val="tx1"/>
                </a:solidFill>
                <a:latin typeface="Arial" panose="020B0604020202020204" pitchFamily="34" charset="0"/>
              </a:defRPr>
            </a:lvl8pPr>
            <a:lvl9pPr marL="3964636" indent="-231689" defTabSz="985083"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2086B72-7EEE-4A60-8900-7F5CA7B8B523}" type="slidenum">
              <a:rPr lang="en-US" sz="1300"/>
              <a:pPr>
                <a:spcBef>
                  <a:spcPct val="0"/>
                </a:spcBef>
              </a:pPr>
              <a:t>17</a:t>
            </a:fld>
            <a:endParaRPr lang="en-US" sz="13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anose="020B0604020202020204" pitchFamily="34" charset="0"/>
            </a:endParaRPr>
          </a:p>
        </p:txBody>
      </p:sp>
    </p:spTree>
    <p:extLst>
      <p:ext uri="{BB962C8B-B14F-4D97-AF65-F5344CB8AC3E}">
        <p14:creationId xmlns:p14="http://schemas.microsoft.com/office/powerpoint/2010/main" val="198965774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lvl1pPr defTabSz="986704" eaLnBrk="0" hangingPunct="0">
              <a:defRPr>
                <a:solidFill>
                  <a:schemeClr val="tx1"/>
                </a:solidFill>
                <a:latin typeface="Arial" charset="0"/>
              </a:defRPr>
            </a:lvl1pPr>
            <a:lvl2pPr marL="758255" indent="-291636" defTabSz="986704" eaLnBrk="0" hangingPunct="0">
              <a:defRPr>
                <a:solidFill>
                  <a:schemeClr val="tx1"/>
                </a:solidFill>
                <a:latin typeface="Arial" charset="0"/>
              </a:defRPr>
            </a:lvl2pPr>
            <a:lvl3pPr marL="1166546" indent="-233309" defTabSz="986704" eaLnBrk="0" hangingPunct="0">
              <a:defRPr>
                <a:solidFill>
                  <a:schemeClr val="tx1"/>
                </a:solidFill>
                <a:latin typeface="Arial" charset="0"/>
              </a:defRPr>
            </a:lvl3pPr>
            <a:lvl4pPr marL="1633164" indent="-233309" defTabSz="986704" eaLnBrk="0" hangingPunct="0">
              <a:defRPr>
                <a:solidFill>
                  <a:schemeClr val="tx1"/>
                </a:solidFill>
                <a:latin typeface="Arial" charset="0"/>
              </a:defRPr>
            </a:lvl4pPr>
            <a:lvl5pPr marL="2099782" indent="-233309" defTabSz="986704" eaLnBrk="0" hangingPunct="0">
              <a:defRPr>
                <a:solidFill>
                  <a:schemeClr val="tx1"/>
                </a:solidFill>
                <a:latin typeface="Arial" charset="0"/>
              </a:defRPr>
            </a:lvl5pPr>
            <a:lvl6pPr marL="2566401" indent="-233309" defTabSz="986704" eaLnBrk="0" fontAlgn="base" hangingPunct="0">
              <a:spcBef>
                <a:spcPct val="0"/>
              </a:spcBef>
              <a:spcAft>
                <a:spcPct val="0"/>
              </a:spcAft>
              <a:defRPr>
                <a:solidFill>
                  <a:schemeClr val="tx1"/>
                </a:solidFill>
                <a:latin typeface="Arial" charset="0"/>
              </a:defRPr>
            </a:lvl6pPr>
            <a:lvl7pPr marL="3033019" indent="-233309" defTabSz="986704" eaLnBrk="0" fontAlgn="base" hangingPunct="0">
              <a:spcBef>
                <a:spcPct val="0"/>
              </a:spcBef>
              <a:spcAft>
                <a:spcPct val="0"/>
              </a:spcAft>
              <a:defRPr>
                <a:solidFill>
                  <a:schemeClr val="tx1"/>
                </a:solidFill>
                <a:latin typeface="Arial" charset="0"/>
              </a:defRPr>
            </a:lvl7pPr>
            <a:lvl8pPr marL="3499637" indent="-233309" defTabSz="986704" eaLnBrk="0" fontAlgn="base" hangingPunct="0">
              <a:spcBef>
                <a:spcPct val="0"/>
              </a:spcBef>
              <a:spcAft>
                <a:spcPct val="0"/>
              </a:spcAft>
              <a:defRPr>
                <a:solidFill>
                  <a:schemeClr val="tx1"/>
                </a:solidFill>
                <a:latin typeface="Arial" charset="0"/>
              </a:defRPr>
            </a:lvl8pPr>
            <a:lvl9pPr marL="3966256" indent="-233309" defTabSz="986704" eaLnBrk="0" fontAlgn="base" hangingPunct="0">
              <a:spcBef>
                <a:spcPct val="0"/>
              </a:spcBef>
              <a:spcAft>
                <a:spcPct val="0"/>
              </a:spcAft>
              <a:defRPr>
                <a:solidFill>
                  <a:schemeClr val="tx1"/>
                </a:solidFill>
                <a:latin typeface="Arial" charset="0"/>
              </a:defRPr>
            </a:lvl9pPr>
          </a:lstStyle>
          <a:p>
            <a:pPr eaLnBrk="1" hangingPunct="1"/>
            <a:fld id="{4D1AB879-54CA-418E-BA8E-0AE120055188}" type="slidenum">
              <a:rPr lang="en-US" smtClean="0"/>
              <a:pPr eaLnBrk="1" hangingPunct="1"/>
              <a:t>18</a:t>
            </a:fld>
            <a:endParaRPr lang="en-US" smtClean="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p:spPr>
        <p:txBody>
          <a:bodyPr/>
          <a:lstStyle/>
          <a:p>
            <a:pPr eaLnBrk="1" hangingPunct="1"/>
            <a:endParaRPr lang="en-US" smtClean="0"/>
          </a:p>
        </p:txBody>
      </p:sp>
    </p:spTree>
    <p:extLst>
      <p:ext uri="{BB962C8B-B14F-4D97-AF65-F5344CB8AC3E}">
        <p14:creationId xmlns:p14="http://schemas.microsoft.com/office/powerpoint/2010/main" val="4306988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1969" eaLnBrk="0" hangingPunct="0">
              <a:defRPr>
                <a:solidFill>
                  <a:schemeClr val="tx1"/>
                </a:solidFill>
                <a:latin typeface="Arial" charset="0"/>
              </a:defRPr>
            </a:lvl1pPr>
            <a:lvl2pPr marL="782898" indent="-301115" defTabSz="981969" eaLnBrk="0" hangingPunct="0">
              <a:defRPr>
                <a:solidFill>
                  <a:schemeClr val="tx1"/>
                </a:solidFill>
                <a:latin typeface="Arial" charset="0"/>
              </a:defRPr>
            </a:lvl2pPr>
            <a:lvl3pPr marL="1204459" indent="-240892" defTabSz="981969" eaLnBrk="0" hangingPunct="0">
              <a:defRPr>
                <a:solidFill>
                  <a:schemeClr val="tx1"/>
                </a:solidFill>
                <a:latin typeface="Arial" charset="0"/>
              </a:defRPr>
            </a:lvl3pPr>
            <a:lvl4pPr marL="1686242" indent="-240892" defTabSz="981969" eaLnBrk="0" hangingPunct="0">
              <a:defRPr>
                <a:solidFill>
                  <a:schemeClr val="tx1"/>
                </a:solidFill>
                <a:latin typeface="Arial" charset="0"/>
              </a:defRPr>
            </a:lvl4pPr>
            <a:lvl5pPr marL="2168026" indent="-240892" defTabSz="981969" eaLnBrk="0" hangingPunct="0">
              <a:defRPr>
                <a:solidFill>
                  <a:schemeClr val="tx1"/>
                </a:solidFill>
                <a:latin typeface="Arial" charset="0"/>
              </a:defRPr>
            </a:lvl5pPr>
            <a:lvl6pPr marL="2649809" indent="-240892" defTabSz="981969" eaLnBrk="0" fontAlgn="base" hangingPunct="0">
              <a:spcBef>
                <a:spcPct val="0"/>
              </a:spcBef>
              <a:spcAft>
                <a:spcPct val="0"/>
              </a:spcAft>
              <a:defRPr>
                <a:solidFill>
                  <a:schemeClr val="tx1"/>
                </a:solidFill>
                <a:latin typeface="Arial" charset="0"/>
              </a:defRPr>
            </a:lvl6pPr>
            <a:lvl7pPr marL="3131593" indent="-240892" defTabSz="981969" eaLnBrk="0" fontAlgn="base" hangingPunct="0">
              <a:spcBef>
                <a:spcPct val="0"/>
              </a:spcBef>
              <a:spcAft>
                <a:spcPct val="0"/>
              </a:spcAft>
              <a:defRPr>
                <a:solidFill>
                  <a:schemeClr val="tx1"/>
                </a:solidFill>
                <a:latin typeface="Arial" charset="0"/>
              </a:defRPr>
            </a:lvl7pPr>
            <a:lvl8pPr marL="3613376" indent="-240892" defTabSz="981969" eaLnBrk="0" fontAlgn="base" hangingPunct="0">
              <a:spcBef>
                <a:spcPct val="0"/>
              </a:spcBef>
              <a:spcAft>
                <a:spcPct val="0"/>
              </a:spcAft>
              <a:defRPr>
                <a:solidFill>
                  <a:schemeClr val="tx1"/>
                </a:solidFill>
                <a:latin typeface="Arial" charset="0"/>
              </a:defRPr>
            </a:lvl8pPr>
            <a:lvl9pPr marL="4095160" indent="-240892" defTabSz="981969" eaLnBrk="0" fontAlgn="base" hangingPunct="0">
              <a:spcBef>
                <a:spcPct val="0"/>
              </a:spcBef>
              <a:spcAft>
                <a:spcPct val="0"/>
              </a:spcAft>
              <a:defRPr>
                <a:solidFill>
                  <a:schemeClr val="tx1"/>
                </a:solidFill>
                <a:latin typeface="Arial" charset="0"/>
              </a:defRPr>
            </a:lvl9pPr>
          </a:lstStyle>
          <a:p>
            <a:pPr eaLnBrk="1" hangingPunct="1"/>
            <a:fld id="{DC7998B5-D01B-49EE-A464-DDC2C703A326}" type="slidenum">
              <a:rPr lang="en-US" smtClean="0"/>
              <a:pPr eaLnBrk="1" hangingPunct="1"/>
              <a:t>2</a:t>
            </a:fld>
            <a:endParaRPr lang="en-US" smtClean="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Tree>
    <p:extLst>
      <p:ext uri="{BB962C8B-B14F-4D97-AF65-F5344CB8AC3E}">
        <p14:creationId xmlns:p14="http://schemas.microsoft.com/office/powerpoint/2010/main" val="18431986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1969" eaLnBrk="0" hangingPunct="0">
              <a:defRPr>
                <a:solidFill>
                  <a:schemeClr val="tx1"/>
                </a:solidFill>
                <a:latin typeface="Arial" charset="0"/>
              </a:defRPr>
            </a:lvl1pPr>
            <a:lvl2pPr marL="782898" indent="-301115" defTabSz="981969" eaLnBrk="0" hangingPunct="0">
              <a:defRPr>
                <a:solidFill>
                  <a:schemeClr val="tx1"/>
                </a:solidFill>
                <a:latin typeface="Arial" charset="0"/>
              </a:defRPr>
            </a:lvl2pPr>
            <a:lvl3pPr marL="1204459" indent="-240892" defTabSz="981969" eaLnBrk="0" hangingPunct="0">
              <a:defRPr>
                <a:solidFill>
                  <a:schemeClr val="tx1"/>
                </a:solidFill>
                <a:latin typeface="Arial" charset="0"/>
              </a:defRPr>
            </a:lvl3pPr>
            <a:lvl4pPr marL="1686242" indent="-240892" defTabSz="981969" eaLnBrk="0" hangingPunct="0">
              <a:defRPr>
                <a:solidFill>
                  <a:schemeClr val="tx1"/>
                </a:solidFill>
                <a:latin typeface="Arial" charset="0"/>
              </a:defRPr>
            </a:lvl4pPr>
            <a:lvl5pPr marL="2168026" indent="-240892" defTabSz="981969" eaLnBrk="0" hangingPunct="0">
              <a:defRPr>
                <a:solidFill>
                  <a:schemeClr val="tx1"/>
                </a:solidFill>
                <a:latin typeface="Arial" charset="0"/>
              </a:defRPr>
            </a:lvl5pPr>
            <a:lvl6pPr marL="2649809" indent="-240892" defTabSz="981969" eaLnBrk="0" fontAlgn="base" hangingPunct="0">
              <a:spcBef>
                <a:spcPct val="0"/>
              </a:spcBef>
              <a:spcAft>
                <a:spcPct val="0"/>
              </a:spcAft>
              <a:defRPr>
                <a:solidFill>
                  <a:schemeClr val="tx1"/>
                </a:solidFill>
                <a:latin typeface="Arial" charset="0"/>
              </a:defRPr>
            </a:lvl6pPr>
            <a:lvl7pPr marL="3131593" indent="-240892" defTabSz="981969" eaLnBrk="0" fontAlgn="base" hangingPunct="0">
              <a:spcBef>
                <a:spcPct val="0"/>
              </a:spcBef>
              <a:spcAft>
                <a:spcPct val="0"/>
              </a:spcAft>
              <a:defRPr>
                <a:solidFill>
                  <a:schemeClr val="tx1"/>
                </a:solidFill>
                <a:latin typeface="Arial" charset="0"/>
              </a:defRPr>
            </a:lvl7pPr>
            <a:lvl8pPr marL="3613376" indent="-240892" defTabSz="981969" eaLnBrk="0" fontAlgn="base" hangingPunct="0">
              <a:spcBef>
                <a:spcPct val="0"/>
              </a:spcBef>
              <a:spcAft>
                <a:spcPct val="0"/>
              </a:spcAft>
              <a:defRPr>
                <a:solidFill>
                  <a:schemeClr val="tx1"/>
                </a:solidFill>
                <a:latin typeface="Arial" charset="0"/>
              </a:defRPr>
            </a:lvl8pPr>
            <a:lvl9pPr marL="4095160" indent="-240892" defTabSz="981969" eaLnBrk="0" fontAlgn="base" hangingPunct="0">
              <a:spcBef>
                <a:spcPct val="0"/>
              </a:spcBef>
              <a:spcAft>
                <a:spcPct val="0"/>
              </a:spcAft>
              <a:defRPr>
                <a:solidFill>
                  <a:schemeClr val="tx1"/>
                </a:solidFill>
                <a:latin typeface="Arial" charset="0"/>
              </a:defRPr>
            </a:lvl9pPr>
          </a:lstStyle>
          <a:p>
            <a:pPr eaLnBrk="1" hangingPunct="1"/>
            <a:fld id="{DC7998B5-D01B-49EE-A464-DDC2C703A326}" type="slidenum">
              <a:rPr lang="en-US" smtClean="0"/>
              <a:pPr eaLnBrk="1" hangingPunct="1"/>
              <a:t>3</a:t>
            </a:fld>
            <a:endParaRPr lang="en-US" smtClean="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Tree>
    <p:extLst>
      <p:ext uri="{BB962C8B-B14F-4D97-AF65-F5344CB8AC3E}">
        <p14:creationId xmlns:p14="http://schemas.microsoft.com/office/powerpoint/2010/main" val="33758287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1969" eaLnBrk="0" hangingPunct="0">
              <a:defRPr>
                <a:solidFill>
                  <a:schemeClr val="tx1"/>
                </a:solidFill>
                <a:latin typeface="Arial" charset="0"/>
              </a:defRPr>
            </a:lvl1pPr>
            <a:lvl2pPr marL="782898" indent="-301115" defTabSz="981969" eaLnBrk="0" hangingPunct="0">
              <a:defRPr>
                <a:solidFill>
                  <a:schemeClr val="tx1"/>
                </a:solidFill>
                <a:latin typeface="Arial" charset="0"/>
              </a:defRPr>
            </a:lvl2pPr>
            <a:lvl3pPr marL="1204459" indent="-240892" defTabSz="981969" eaLnBrk="0" hangingPunct="0">
              <a:defRPr>
                <a:solidFill>
                  <a:schemeClr val="tx1"/>
                </a:solidFill>
                <a:latin typeface="Arial" charset="0"/>
              </a:defRPr>
            </a:lvl3pPr>
            <a:lvl4pPr marL="1686242" indent="-240892" defTabSz="981969" eaLnBrk="0" hangingPunct="0">
              <a:defRPr>
                <a:solidFill>
                  <a:schemeClr val="tx1"/>
                </a:solidFill>
                <a:latin typeface="Arial" charset="0"/>
              </a:defRPr>
            </a:lvl4pPr>
            <a:lvl5pPr marL="2168026" indent="-240892" defTabSz="981969" eaLnBrk="0" hangingPunct="0">
              <a:defRPr>
                <a:solidFill>
                  <a:schemeClr val="tx1"/>
                </a:solidFill>
                <a:latin typeface="Arial" charset="0"/>
              </a:defRPr>
            </a:lvl5pPr>
            <a:lvl6pPr marL="2649809" indent="-240892" defTabSz="981969" eaLnBrk="0" fontAlgn="base" hangingPunct="0">
              <a:spcBef>
                <a:spcPct val="0"/>
              </a:spcBef>
              <a:spcAft>
                <a:spcPct val="0"/>
              </a:spcAft>
              <a:defRPr>
                <a:solidFill>
                  <a:schemeClr val="tx1"/>
                </a:solidFill>
                <a:latin typeface="Arial" charset="0"/>
              </a:defRPr>
            </a:lvl6pPr>
            <a:lvl7pPr marL="3131593" indent="-240892" defTabSz="981969" eaLnBrk="0" fontAlgn="base" hangingPunct="0">
              <a:spcBef>
                <a:spcPct val="0"/>
              </a:spcBef>
              <a:spcAft>
                <a:spcPct val="0"/>
              </a:spcAft>
              <a:defRPr>
                <a:solidFill>
                  <a:schemeClr val="tx1"/>
                </a:solidFill>
                <a:latin typeface="Arial" charset="0"/>
              </a:defRPr>
            </a:lvl7pPr>
            <a:lvl8pPr marL="3613376" indent="-240892" defTabSz="981969" eaLnBrk="0" fontAlgn="base" hangingPunct="0">
              <a:spcBef>
                <a:spcPct val="0"/>
              </a:spcBef>
              <a:spcAft>
                <a:spcPct val="0"/>
              </a:spcAft>
              <a:defRPr>
                <a:solidFill>
                  <a:schemeClr val="tx1"/>
                </a:solidFill>
                <a:latin typeface="Arial" charset="0"/>
              </a:defRPr>
            </a:lvl8pPr>
            <a:lvl9pPr marL="4095160" indent="-240892" defTabSz="981969" eaLnBrk="0" fontAlgn="base" hangingPunct="0">
              <a:spcBef>
                <a:spcPct val="0"/>
              </a:spcBef>
              <a:spcAft>
                <a:spcPct val="0"/>
              </a:spcAft>
              <a:defRPr>
                <a:solidFill>
                  <a:schemeClr val="tx1"/>
                </a:solidFill>
                <a:latin typeface="Arial" charset="0"/>
              </a:defRPr>
            </a:lvl9pPr>
          </a:lstStyle>
          <a:p>
            <a:pPr eaLnBrk="1" hangingPunct="1"/>
            <a:fld id="{DC7998B5-D01B-49EE-A464-DDC2C703A326}" type="slidenum">
              <a:rPr lang="en-US" smtClean="0"/>
              <a:pPr eaLnBrk="1" hangingPunct="1"/>
              <a:t>4</a:t>
            </a:fld>
            <a:endParaRPr lang="en-US" smtClean="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Tree>
    <p:extLst>
      <p:ext uri="{BB962C8B-B14F-4D97-AF65-F5344CB8AC3E}">
        <p14:creationId xmlns:p14="http://schemas.microsoft.com/office/powerpoint/2010/main" val="19702917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5083">
              <a:spcBef>
                <a:spcPct val="30000"/>
              </a:spcBef>
              <a:defRPr sz="1200">
                <a:solidFill>
                  <a:schemeClr val="tx1"/>
                </a:solidFill>
                <a:latin typeface="Arial" panose="020B0604020202020204" pitchFamily="34" charset="0"/>
              </a:defRPr>
            </a:lvl1pPr>
            <a:lvl2pPr marL="756635" indent="-290017" defTabSz="985083">
              <a:spcBef>
                <a:spcPct val="30000"/>
              </a:spcBef>
              <a:defRPr sz="1200">
                <a:solidFill>
                  <a:schemeClr val="tx1"/>
                </a:solidFill>
                <a:latin typeface="Arial" panose="020B0604020202020204" pitchFamily="34" charset="0"/>
              </a:defRPr>
            </a:lvl2pPr>
            <a:lvl3pPr marL="1164926" indent="-231689" defTabSz="985083">
              <a:spcBef>
                <a:spcPct val="30000"/>
              </a:spcBef>
              <a:defRPr sz="1200">
                <a:solidFill>
                  <a:schemeClr val="tx1"/>
                </a:solidFill>
                <a:latin typeface="Arial" panose="020B0604020202020204" pitchFamily="34" charset="0"/>
              </a:defRPr>
            </a:lvl3pPr>
            <a:lvl4pPr marL="1631544" indent="-231689" defTabSz="985083">
              <a:spcBef>
                <a:spcPct val="30000"/>
              </a:spcBef>
              <a:defRPr sz="1200">
                <a:solidFill>
                  <a:schemeClr val="tx1"/>
                </a:solidFill>
                <a:latin typeface="Arial" panose="020B0604020202020204" pitchFamily="34" charset="0"/>
              </a:defRPr>
            </a:lvl4pPr>
            <a:lvl5pPr marL="2098163" indent="-231689" defTabSz="985083">
              <a:spcBef>
                <a:spcPct val="30000"/>
              </a:spcBef>
              <a:defRPr sz="1200">
                <a:solidFill>
                  <a:schemeClr val="tx1"/>
                </a:solidFill>
                <a:latin typeface="Arial" panose="020B0604020202020204" pitchFamily="34" charset="0"/>
              </a:defRPr>
            </a:lvl5pPr>
            <a:lvl6pPr marL="2564781" indent="-231689" defTabSz="985083" eaLnBrk="0" fontAlgn="base" hangingPunct="0">
              <a:spcBef>
                <a:spcPct val="30000"/>
              </a:spcBef>
              <a:spcAft>
                <a:spcPct val="0"/>
              </a:spcAft>
              <a:defRPr sz="1200">
                <a:solidFill>
                  <a:schemeClr val="tx1"/>
                </a:solidFill>
                <a:latin typeface="Arial" panose="020B0604020202020204" pitchFamily="34" charset="0"/>
              </a:defRPr>
            </a:lvl6pPr>
            <a:lvl7pPr marL="3031399" indent="-231689" defTabSz="985083" eaLnBrk="0" fontAlgn="base" hangingPunct="0">
              <a:spcBef>
                <a:spcPct val="30000"/>
              </a:spcBef>
              <a:spcAft>
                <a:spcPct val="0"/>
              </a:spcAft>
              <a:defRPr sz="1200">
                <a:solidFill>
                  <a:schemeClr val="tx1"/>
                </a:solidFill>
                <a:latin typeface="Arial" panose="020B0604020202020204" pitchFamily="34" charset="0"/>
              </a:defRPr>
            </a:lvl7pPr>
            <a:lvl8pPr marL="3498018" indent="-231689" defTabSz="985083" eaLnBrk="0" fontAlgn="base" hangingPunct="0">
              <a:spcBef>
                <a:spcPct val="30000"/>
              </a:spcBef>
              <a:spcAft>
                <a:spcPct val="0"/>
              </a:spcAft>
              <a:defRPr sz="1200">
                <a:solidFill>
                  <a:schemeClr val="tx1"/>
                </a:solidFill>
                <a:latin typeface="Arial" panose="020B0604020202020204" pitchFamily="34" charset="0"/>
              </a:defRPr>
            </a:lvl8pPr>
            <a:lvl9pPr marL="3964636" indent="-231689" defTabSz="985083"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2086B72-7EEE-4A60-8900-7F5CA7B8B523}" type="slidenum">
              <a:rPr lang="en-US" sz="1300"/>
              <a:pPr>
                <a:spcBef>
                  <a:spcPct val="0"/>
                </a:spcBef>
              </a:pPr>
              <a:t>5</a:t>
            </a:fld>
            <a:endParaRPr lang="en-US" sz="13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baseline="0" dirty="0" smtClean="0">
              <a:latin typeface="Arial" panose="020B0604020202020204" pitchFamily="34" charset="0"/>
            </a:endParaRPr>
          </a:p>
        </p:txBody>
      </p:sp>
    </p:spTree>
    <p:extLst>
      <p:ext uri="{BB962C8B-B14F-4D97-AF65-F5344CB8AC3E}">
        <p14:creationId xmlns:p14="http://schemas.microsoft.com/office/powerpoint/2010/main" val="2131013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1969" eaLnBrk="0" hangingPunct="0">
              <a:defRPr>
                <a:solidFill>
                  <a:schemeClr val="tx1"/>
                </a:solidFill>
                <a:latin typeface="Arial" charset="0"/>
              </a:defRPr>
            </a:lvl1pPr>
            <a:lvl2pPr marL="782898" indent="-301115" defTabSz="981969" eaLnBrk="0" hangingPunct="0">
              <a:defRPr>
                <a:solidFill>
                  <a:schemeClr val="tx1"/>
                </a:solidFill>
                <a:latin typeface="Arial" charset="0"/>
              </a:defRPr>
            </a:lvl2pPr>
            <a:lvl3pPr marL="1204459" indent="-240892" defTabSz="981969" eaLnBrk="0" hangingPunct="0">
              <a:defRPr>
                <a:solidFill>
                  <a:schemeClr val="tx1"/>
                </a:solidFill>
                <a:latin typeface="Arial" charset="0"/>
              </a:defRPr>
            </a:lvl3pPr>
            <a:lvl4pPr marL="1686242" indent="-240892" defTabSz="981969" eaLnBrk="0" hangingPunct="0">
              <a:defRPr>
                <a:solidFill>
                  <a:schemeClr val="tx1"/>
                </a:solidFill>
                <a:latin typeface="Arial" charset="0"/>
              </a:defRPr>
            </a:lvl4pPr>
            <a:lvl5pPr marL="2168026" indent="-240892" defTabSz="981969" eaLnBrk="0" hangingPunct="0">
              <a:defRPr>
                <a:solidFill>
                  <a:schemeClr val="tx1"/>
                </a:solidFill>
                <a:latin typeface="Arial" charset="0"/>
              </a:defRPr>
            </a:lvl5pPr>
            <a:lvl6pPr marL="2649809" indent="-240892" defTabSz="981969" eaLnBrk="0" fontAlgn="base" hangingPunct="0">
              <a:spcBef>
                <a:spcPct val="0"/>
              </a:spcBef>
              <a:spcAft>
                <a:spcPct val="0"/>
              </a:spcAft>
              <a:defRPr>
                <a:solidFill>
                  <a:schemeClr val="tx1"/>
                </a:solidFill>
                <a:latin typeface="Arial" charset="0"/>
              </a:defRPr>
            </a:lvl6pPr>
            <a:lvl7pPr marL="3131593" indent="-240892" defTabSz="981969" eaLnBrk="0" fontAlgn="base" hangingPunct="0">
              <a:spcBef>
                <a:spcPct val="0"/>
              </a:spcBef>
              <a:spcAft>
                <a:spcPct val="0"/>
              </a:spcAft>
              <a:defRPr>
                <a:solidFill>
                  <a:schemeClr val="tx1"/>
                </a:solidFill>
                <a:latin typeface="Arial" charset="0"/>
              </a:defRPr>
            </a:lvl7pPr>
            <a:lvl8pPr marL="3613376" indent="-240892" defTabSz="981969" eaLnBrk="0" fontAlgn="base" hangingPunct="0">
              <a:spcBef>
                <a:spcPct val="0"/>
              </a:spcBef>
              <a:spcAft>
                <a:spcPct val="0"/>
              </a:spcAft>
              <a:defRPr>
                <a:solidFill>
                  <a:schemeClr val="tx1"/>
                </a:solidFill>
                <a:latin typeface="Arial" charset="0"/>
              </a:defRPr>
            </a:lvl8pPr>
            <a:lvl9pPr marL="4095160" indent="-240892" defTabSz="981969" eaLnBrk="0" fontAlgn="base" hangingPunct="0">
              <a:spcBef>
                <a:spcPct val="0"/>
              </a:spcBef>
              <a:spcAft>
                <a:spcPct val="0"/>
              </a:spcAft>
              <a:defRPr>
                <a:solidFill>
                  <a:schemeClr val="tx1"/>
                </a:solidFill>
                <a:latin typeface="Arial" charset="0"/>
              </a:defRPr>
            </a:lvl9pPr>
          </a:lstStyle>
          <a:p>
            <a:pPr eaLnBrk="1" hangingPunct="1"/>
            <a:fld id="{DC7998B5-D01B-49EE-A464-DDC2C703A326}" type="slidenum">
              <a:rPr lang="en-US" smtClean="0"/>
              <a:pPr eaLnBrk="1" hangingPunct="1"/>
              <a:t>6</a:t>
            </a:fld>
            <a:endParaRPr lang="en-US" smtClean="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Tree>
    <p:extLst>
      <p:ext uri="{BB962C8B-B14F-4D97-AF65-F5344CB8AC3E}">
        <p14:creationId xmlns:p14="http://schemas.microsoft.com/office/powerpoint/2010/main" val="417064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9964" indent="-349964">
              <a:spcBef>
                <a:spcPts val="612"/>
              </a:spcBef>
              <a:spcAft>
                <a:spcPts val="612"/>
              </a:spcAft>
              <a:buFont typeface="Symbol" panose="05050102010706020507" pitchFamily="18" charset="2"/>
              <a:buChar char=""/>
            </a:pPr>
            <a:r>
              <a:rPr lang="en-US" sz="1800" dirty="0">
                <a:ea typeface="Calibri" panose="020F0502020204030204" pitchFamily="34" charset="0"/>
              </a:rPr>
              <a:t>Adds several new eligible project categories: </a:t>
            </a:r>
          </a:p>
          <a:p>
            <a:pPr marL="758255" lvl="1" indent="-291636">
              <a:buFont typeface="Courier New" panose="02070309020205020404" pitchFamily="49" charset="0"/>
              <a:buChar char="o"/>
            </a:pPr>
            <a:r>
              <a:rPr lang="en-US" sz="1800" dirty="0">
                <a:ea typeface="Calibri" panose="020F0502020204030204" pitchFamily="34" charset="0"/>
              </a:rPr>
              <a:t>Safe routes to school; </a:t>
            </a:r>
          </a:p>
          <a:p>
            <a:pPr marL="758255" lvl="1" indent="-291636">
              <a:buFont typeface="Courier New" panose="02070309020205020404" pitchFamily="49" charset="0"/>
              <a:buChar char="o"/>
            </a:pPr>
            <a:r>
              <a:rPr lang="en-US" sz="1800" dirty="0">
                <a:ea typeface="Calibri" panose="020F0502020204030204" pitchFamily="34" charset="0"/>
              </a:rPr>
              <a:t>Boulevards and other roadways largely in the right-of-way of former Interstate routes or other divided highways; </a:t>
            </a:r>
          </a:p>
          <a:p>
            <a:pPr marL="758255" lvl="1" indent="-291636">
              <a:buFont typeface="Courier New" panose="02070309020205020404" pitchFamily="49" charset="0"/>
              <a:buChar char="o"/>
            </a:pPr>
            <a:r>
              <a:rPr lang="en-US" sz="1800" dirty="0">
                <a:ea typeface="Calibri" panose="020F0502020204030204" pitchFamily="34" charset="0"/>
              </a:rPr>
              <a:t>Workforce development, training, and education; </a:t>
            </a:r>
          </a:p>
          <a:p>
            <a:pPr marL="758255" lvl="1" indent="-291636">
              <a:buFont typeface="Courier New" panose="02070309020205020404" pitchFamily="49" charset="0"/>
              <a:buChar char="o"/>
            </a:pPr>
            <a:r>
              <a:rPr lang="en-US" sz="1800" dirty="0">
                <a:ea typeface="Calibri" panose="020F0502020204030204" pitchFamily="34" charset="0"/>
              </a:rPr>
              <a:t>Projects that facilitate direct intermodal interchange, transfer, and access into and out of a port terminal; </a:t>
            </a:r>
          </a:p>
          <a:p>
            <a:pPr marL="758255" lvl="1" indent="-291636">
              <a:buFont typeface="Courier New" panose="02070309020205020404" pitchFamily="49" charset="0"/>
              <a:buChar char="o"/>
            </a:pPr>
            <a:r>
              <a:rPr lang="en-US" sz="1800" dirty="0">
                <a:ea typeface="Calibri" panose="020F0502020204030204" pitchFamily="34" charset="0"/>
              </a:rPr>
              <a:t>Costs associated with providing Federal credit assistance (TIFIA); and </a:t>
            </a:r>
          </a:p>
          <a:p>
            <a:pPr marL="758255" lvl="1" indent="-291636">
              <a:buFont typeface="Courier New" panose="02070309020205020404" pitchFamily="49" charset="0"/>
              <a:buChar char="o"/>
            </a:pPr>
            <a:r>
              <a:rPr lang="en-US" sz="1800" dirty="0">
                <a:ea typeface="Calibri" panose="020F0502020204030204" pitchFamily="34" charset="0"/>
              </a:rPr>
              <a:t>Public-private partnerships</a:t>
            </a:r>
          </a:p>
          <a:p>
            <a:endParaRPr lang="en-US" dirty="0"/>
          </a:p>
        </p:txBody>
      </p:sp>
      <p:sp>
        <p:nvSpPr>
          <p:cNvPr id="4" name="Slide Number Placeholder 3"/>
          <p:cNvSpPr>
            <a:spLocks noGrp="1"/>
          </p:cNvSpPr>
          <p:nvPr>
            <p:ph type="sldNum" sz="quarter" idx="10"/>
          </p:nvPr>
        </p:nvSpPr>
        <p:spPr/>
        <p:txBody>
          <a:bodyPr/>
          <a:lstStyle/>
          <a:p>
            <a:fld id="{B6EDF43B-2FA7-48DD-85DD-2ABCC6C336E1}" type="slidenum">
              <a:rPr lang="en-US" smtClean="0"/>
              <a:t>8</a:t>
            </a:fld>
            <a:endParaRPr lang="en-US"/>
          </a:p>
        </p:txBody>
      </p:sp>
    </p:spTree>
    <p:extLst>
      <p:ext uri="{BB962C8B-B14F-4D97-AF65-F5344CB8AC3E}">
        <p14:creationId xmlns:p14="http://schemas.microsoft.com/office/powerpoint/2010/main" val="18186927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EDF43B-2FA7-48DD-85DD-2ABCC6C336E1}" type="slidenum">
              <a:rPr lang="en-US" smtClean="0"/>
              <a:t>9</a:t>
            </a:fld>
            <a:endParaRPr lang="en-US"/>
          </a:p>
        </p:txBody>
      </p:sp>
    </p:spTree>
    <p:extLst>
      <p:ext uri="{BB962C8B-B14F-4D97-AF65-F5344CB8AC3E}">
        <p14:creationId xmlns:p14="http://schemas.microsoft.com/office/powerpoint/2010/main" val="18646457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EDF43B-2FA7-48DD-85DD-2ABCC6C336E1}" type="slidenum">
              <a:rPr lang="en-US" smtClean="0"/>
              <a:t>10</a:t>
            </a:fld>
            <a:endParaRPr lang="en-US"/>
          </a:p>
        </p:txBody>
      </p:sp>
    </p:spTree>
    <p:extLst>
      <p:ext uri="{BB962C8B-B14F-4D97-AF65-F5344CB8AC3E}">
        <p14:creationId xmlns:p14="http://schemas.microsoft.com/office/powerpoint/2010/main" val="28508519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0C14F8A-A2E1-472D-AA82-4E3404968D6B}" type="datetimeFigureOut">
              <a:rPr lang="en-US" smtClean="0"/>
              <a:t>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9BD306-812A-42C8-BC48-E41DFDD73CDF}" type="slidenum">
              <a:rPr lang="en-US" smtClean="0"/>
              <a:t>‹#›</a:t>
            </a:fld>
            <a:endParaRPr lang="en-US"/>
          </a:p>
        </p:txBody>
      </p:sp>
    </p:spTree>
    <p:extLst>
      <p:ext uri="{BB962C8B-B14F-4D97-AF65-F5344CB8AC3E}">
        <p14:creationId xmlns:p14="http://schemas.microsoft.com/office/powerpoint/2010/main" val="6973461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C14F8A-A2E1-472D-AA82-4E3404968D6B}" type="datetimeFigureOut">
              <a:rPr lang="en-US" smtClean="0"/>
              <a:t>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9BD306-812A-42C8-BC48-E41DFDD73CDF}" type="slidenum">
              <a:rPr lang="en-US" smtClean="0"/>
              <a:t>‹#›</a:t>
            </a:fld>
            <a:endParaRPr lang="en-US"/>
          </a:p>
        </p:txBody>
      </p:sp>
    </p:spTree>
    <p:extLst>
      <p:ext uri="{BB962C8B-B14F-4D97-AF65-F5344CB8AC3E}">
        <p14:creationId xmlns:p14="http://schemas.microsoft.com/office/powerpoint/2010/main" val="21608155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C14F8A-A2E1-472D-AA82-4E3404968D6B}" type="datetimeFigureOut">
              <a:rPr lang="en-US" smtClean="0"/>
              <a:t>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9BD306-812A-42C8-BC48-E41DFDD73CDF}" type="slidenum">
              <a:rPr lang="en-US" smtClean="0"/>
              <a:t>‹#›</a:t>
            </a:fld>
            <a:endParaRPr lang="en-US"/>
          </a:p>
        </p:txBody>
      </p:sp>
    </p:spTree>
    <p:extLst>
      <p:ext uri="{BB962C8B-B14F-4D97-AF65-F5344CB8AC3E}">
        <p14:creationId xmlns:p14="http://schemas.microsoft.com/office/powerpoint/2010/main" val="156568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cSld name="1_Title Slide">
    <p:spTree>
      <p:nvGrpSpPr>
        <p:cNvPr id="1" name=""/>
        <p:cNvGrpSpPr/>
        <p:nvPr/>
      </p:nvGrpSpPr>
      <p:grpSpPr>
        <a:xfrm>
          <a:off x="0" y="0"/>
          <a:ext cx="0" cy="0"/>
          <a:chOff x="0" y="0"/>
          <a:chExt cx="0" cy="0"/>
        </a:xfrm>
      </p:grpSpPr>
      <p:sp>
        <p:nvSpPr>
          <p:cNvPr id="2" name="Line 2"/>
          <p:cNvSpPr>
            <a:spLocks noChangeShapeType="1"/>
          </p:cNvSpPr>
          <p:nvPr/>
        </p:nvSpPr>
        <p:spPr bwMode="auto">
          <a:xfrm>
            <a:off x="508000" y="0"/>
            <a:ext cx="0" cy="6858000"/>
          </a:xfrm>
          <a:prstGeom prst="line">
            <a:avLst/>
          </a:prstGeom>
          <a:noFill/>
          <a:ln w="76200">
            <a:solidFill>
              <a:schemeClr val="bg1"/>
            </a:solidFill>
            <a:round/>
            <a:headEnd/>
            <a:tailEnd/>
          </a:ln>
          <a:extLst>
            <a:ext uri="{909E8E84-426E-40DD-AFC4-6F175D3DCCD1}">
              <a14:hiddenFill xmlns:a14="http://schemas.microsoft.com/office/drawing/2010/main">
                <a:noFill/>
              </a14:hiddenFill>
            </a:ext>
          </a:extLst>
        </p:spPr>
        <p:txBody>
          <a:bodyPr/>
          <a:lstStyle/>
          <a:p>
            <a:endParaRPr lang="en-US" sz="1800"/>
          </a:p>
        </p:txBody>
      </p:sp>
      <p:sp>
        <p:nvSpPr>
          <p:cNvPr id="3" name="Line 2"/>
          <p:cNvSpPr>
            <a:spLocks noChangeShapeType="1"/>
          </p:cNvSpPr>
          <p:nvPr userDrawn="1"/>
        </p:nvSpPr>
        <p:spPr bwMode="auto">
          <a:xfrm>
            <a:off x="203200" y="0"/>
            <a:ext cx="0" cy="6858000"/>
          </a:xfrm>
          <a:prstGeom prst="line">
            <a:avLst/>
          </a:prstGeom>
          <a:noFill/>
          <a:ln w="127000">
            <a:solidFill>
              <a:srgbClr val="5A97B0"/>
            </a:solidFill>
            <a:round/>
            <a:headEnd/>
            <a:tailEnd/>
          </a:ln>
          <a:extLst>
            <a:ext uri="{909E8E84-426E-40DD-AFC4-6F175D3DCCD1}">
              <a14:hiddenFill xmlns:a14="http://schemas.microsoft.com/office/drawing/2010/main">
                <a:noFill/>
              </a14:hiddenFill>
            </a:ext>
          </a:extLst>
        </p:spPr>
        <p:txBody>
          <a:bodyPr/>
          <a:lstStyle/>
          <a:p>
            <a:endParaRPr lang="en-US" sz="1800"/>
          </a:p>
        </p:txBody>
      </p:sp>
    </p:spTree>
    <p:extLst>
      <p:ext uri="{BB962C8B-B14F-4D97-AF65-F5344CB8AC3E}">
        <p14:creationId xmlns:p14="http://schemas.microsoft.com/office/powerpoint/2010/main" val="11379686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C14F8A-A2E1-472D-AA82-4E3404968D6B}" type="datetimeFigureOut">
              <a:rPr lang="en-US" smtClean="0"/>
              <a:t>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9BD306-812A-42C8-BC48-E41DFDD73CDF}" type="slidenum">
              <a:rPr lang="en-US" smtClean="0"/>
              <a:t>‹#›</a:t>
            </a:fld>
            <a:endParaRPr lang="en-US"/>
          </a:p>
        </p:txBody>
      </p:sp>
    </p:spTree>
    <p:extLst>
      <p:ext uri="{BB962C8B-B14F-4D97-AF65-F5344CB8AC3E}">
        <p14:creationId xmlns:p14="http://schemas.microsoft.com/office/powerpoint/2010/main" val="9505376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0C14F8A-A2E1-472D-AA82-4E3404968D6B}" type="datetimeFigureOut">
              <a:rPr lang="en-US" smtClean="0"/>
              <a:t>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9BD306-812A-42C8-BC48-E41DFDD73CDF}" type="slidenum">
              <a:rPr lang="en-US" smtClean="0"/>
              <a:t>‹#›</a:t>
            </a:fld>
            <a:endParaRPr lang="en-US"/>
          </a:p>
        </p:txBody>
      </p:sp>
    </p:spTree>
    <p:extLst>
      <p:ext uri="{BB962C8B-B14F-4D97-AF65-F5344CB8AC3E}">
        <p14:creationId xmlns:p14="http://schemas.microsoft.com/office/powerpoint/2010/main" val="26056655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0C14F8A-A2E1-472D-AA82-4E3404968D6B}" type="datetimeFigureOut">
              <a:rPr lang="en-US" smtClean="0"/>
              <a:t>1/27/2016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9BD306-812A-42C8-BC48-E41DFDD73CDF}" type="slidenum">
              <a:rPr lang="en-US" smtClean="0"/>
              <a:t>‹#›</a:t>
            </a:fld>
            <a:endParaRPr lang="en-US"/>
          </a:p>
        </p:txBody>
      </p:sp>
    </p:spTree>
    <p:extLst>
      <p:ext uri="{BB962C8B-B14F-4D97-AF65-F5344CB8AC3E}">
        <p14:creationId xmlns:p14="http://schemas.microsoft.com/office/powerpoint/2010/main" val="21110637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0C14F8A-A2E1-472D-AA82-4E3404968D6B}" type="datetimeFigureOut">
              <a:rPr lang="en-US" smtClean="0"/>
              <a:t>1/27/2016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89BD306-812A-42C8-BC48-E41DFDD73CDF}" type="slidenum">
              <a:rPr lang="en-US" smtClean="0"/>
              <a:t>‹#›</a:t>
            </a:fld>
            <a:endParaRPr lang="en-US"/>
          </a:p>
        </p:txBody>
      </p:sp>
    </p:spTree>
    <p:extLst>
      <p:ext uri="{BB962C8B-B14F-4D97-AF65-F5344CB8AC3E}">
        <p14:creationId xmlns:p14="http://schemas.microsoft.com/office/powerpoint/2010/main" val="25320340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0C14F8A-A2E1-472D-AA82-4E3404968D6B}" type="datetimeFigureOut">
              <a:rPr lang="en-US" smtClean="0"/>
              <a:t>1/27/2016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89BD306-812A-42C8-BC48-E41DFDD73CDF}" type="slidenum">
              <a:rPr lang="en-US" smtClean="0"/>
              <a:t>‹#›</a:t>
            </a:fld>
            <a:endParaRPr lang="en-US"/>
          </a:p>
        </p:txBody>
      </p:sp>
    </p:spTree>
    <p:extLst>
      <p:ext uri="{BB962C8B-B14F-4D97-AF65-F5344CB8AC3E}">
        <p14:creationId xmlns:p14="http://schemas.microsoft.com/office/powerpoint/2010/main" val="14234231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C14F8A-A2E1-472D-AA82-4E3404968D6B}" type="datetimeFigureOut">
              <a:rPr lang="en-US" smtClean="0"/>
              <a:t>1/27/2016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89BD306-812A-42C8-BC48-E41DFDD73CDF}" type="slidenum">
              <a:rPr lang="en-US" smtClean="0"/>
              <a:t>‹#›</a:t>
            </a:fld>
            <a:endParaRPr lang="en-US"/>
          </a:p>
        </p:txBody>
      </p:sp>
    </p:spTree>
    <p:extLst>
      <p:ext uri="{BB962C8B-B14F-4D97-AF65-F5344CB8AC3E}">
        <p14:creationId xmlns:p14="http://schemas.microsoft.com/office/powerpoint/2010/main" val="5185129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C14F8A-A2E1-472D-AA82-4E3404968D6B}" type="datetimeFigureOut">
              <a:rPr lang="en-US" smtClean="0"/>
              <a:t>1/27/2016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9BD306-812A-42C8-BC48-E41DFDD73CDF}" type="slidenum">
              <a:rPr lang="en-US" smtClean="0"/>
              <a:t>‹#›</a:t>
            </a:fld>
            <a:endParaRPr lang="en-US"/>
          </a:p>
        </p:txBody>
      </p:sp>
    </p:spTree>
    <p:extLst>
      <p:ext uri="{BB962C8B-B14F-4D97-AF65-F5344CB8AC3E}">
        <p14:creationId xmlns:p14="http://schemas.microsoft.com/office/powerpoint/2010/main" val="16560328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C14F8A-A2E1-472D-AA82-4E3404968D6B}" type="datetimeFigureOut">
              <a:rPr lang="en-US" smtClean="0"/>
              <a:t>1/27/2016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9BD306-812A-42C8-BC48-E41DFDD73CDF}" type="slidenum">
              <a:rPr lang="en-US" smtClean="0"/>
              <a:t>‹#›</a:t>
            </a:fld>
            <a:endParaRPr lang="en-US"/>
          </a:p>
        </p:txBody>
      </p:sp>
    </p:spTree>
    <p:extLst>
      <p:ext uri="{BB962C8B-B14F-4D97-AF65-F5344CB8AC3E}">
        <p14:creationId xmlns:p14="http://schemas.microsoft.com/office/powerpoint/2010/main" val="23553892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C14F8A-A2E1-472D-AA82-4E3404968D6B}" type="datetimeFigureOut">
              <a:rPr lang="en-US" smtClean="0"/>
              <a:t>1/27/2016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9BD306-812A-42C8-BC48-E41DFDD73CDF}" type="slidenum">
              <a:rPr lang="en-US" smtClean="0"/>
              <a:t>‹#›</a:t>
            </a:fld>
            <a:endParaRPr lang="en-US"/>
          </a:p>
        </p:txBody>
      </p:sp>
    </p:spTree>
    <p:extLst>
      <p:ext uri="{BB962C8B-B14F-4D97-AF65-F5344CB8AC3E}">
        <p14:creationId xmlns:p14="http://schemas.microsoft.com/office/powerpoint/2010/main" val="3521143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2.xml"/><Relationship Id="rId4" Type="http://schemas.openxmlformats.org/officeDocument/2006/relationships/image" Target="../media/image5.pn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hyperlink" Target="mailto:erich@narc.org" TargetMode="External"/><Relationship Id="rId2" Type="http://schemas.openxmlformats.org/officeDocument/2006/relationships/image" Target="../media/image7.png"/><Relationship Id="rId1" Type="http://schemas.openxmlformats.org/officeDocument/2006/relationships/slideLayout" Target="../slideLayouts/slideLayout12.xml"/><Relationship Id="rId4" Type="http://schemas.openxmlformats.org/officeDocument/2006/relationships/hyperlink" Target="http://www.narc.org/"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2.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ctrTitle" idx="4294967295"/>
          </p:nvPr>
        </p:nvSpPr>
        <p:spPr>
          <a:xfrm>
            <a:off x="2209800" y="2130426"/>
            <a:ext cx="7772400" cy="147002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z="3600" b="1">
                <a:solidFill>
                  <a:srgbClr val="5487BE"/>
                </a:solidFill>
              </a:rPr>
              <a:t/>
            </a:r>
            <a:br>
              <a:rPr lang="en-US" sz="3600" b="1">
                <a:solidFill>
                  <a:srgbClr val="5487BE"/>
                </a:solidFill>
              </a:rPr>
            </a:br>
            <a:endParaRPr lang="en-US" sz="3200" b="1"/>
          </a:p>
        </p:txBody>
      </p:sp>
      <p:sp>
        <p:nvSpPr>
          <p:cNvPr id="552963" name="Rectangle 3"/>
          <p:cNvSpPr>
            <a:spLocks noGrp="1" noChangeArrowheads="1"/>
          </p:cNvSpPr>
          <p:nvPr>
            <p:ph type="subTitle" idx="4294967295"/>
          </p:nvPr>
        </p:nvSpPr>
        <p:spPr>
          <a:xfrm>
            <a:off x="2419350" y="1562100"/>
            <a:ext cx="7353300" cy="53340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p>
            <a:pPr marL="0" indent="0" algn="ctr">
              <a:buNone/>
              <a:defRPr/>
            </a:pPr>
            <a:r>
              <a:rPr lang="en-US" sz="4400" b="1" dirty="0" smtClean="0">
                <a:solidFill>
                  <a:srgbClr val="5A97B0"/>
                </a:solidFill>
              </a:rPr>
              <a:t>The FAST </a:t>
            </a:r>
            <a:r>
              <a:rPr lang="en-US" sz="4400" b="1" dirty="0" smtClean="0">
                <a:solidFill>
                  <a:srgbClr val="5A97B0"/>
                </a:solidFill>
              </a:rPr>
              <a:t>Act</a:t>
            </a:r>
            <a:endParaRPr lang="en-US" sz="4400" b="1" dirty="0" smtClean="0">
              <a:solidFill>
                <a:srgbClr val="5A97B0"/>
              </a:solidFill>
            </a:endParaRPr>
          </a:p>
          <a:p>
            <a:pPr marL="0" indent="0" algn="ctr">
              <a:buNone/>
              <a:defRPr/>
            </a:pPr>
            <a:endParaRPr lang="en-US" b="1" dirty="0" smtClean="0">
              <a:solidFill>
                <a:srgbClr val="5A97B0"/>
              </a:solidFill>
            </a:endParaRPr>
          </a:p>
          <a:p>
            <a:pPr marL="0" indent="0" algn="ctr">
              <a:buNone/>
              <a:defRPr/>
            </a:pPr>
            <a:r>
              <a:rPr lang="en-US" b="1" dirty="0" smtClean="0">
                <a:solidFill>
                  <a:srgbClr val="5A97B0"/>
                </a:solidFill>
              </a:rPr>
              <a:t>Florida MPOAC</a:t>
            </a:r>
            <a:r>
              <a:rPr lang="en-US" sz="3200" b="1" dirty="0" smtClean="0">
                <a:solidFill>
                  <a:srgbClr val="5A97B0"/>
                </a:solidFill>
              </a:rPr>
              <a:t/>
            </a:r>
            <a:br>
              <a:rPr lang="en-US" sz="3200" b="1" dirty="0" smtClean="0">
                <a:solidFill>
                  <a:srgbClr val="5A97B0"/>
                </a:solidFill>
              </a:rPr>
            </a:br>
            <a:r>
              <a:rPr lang="en-US" sz="1800" b="1" dirty="0" smtClean="0"/>
              <a:t>January </a:t>
            </a:r>
            <a:r>
              <a:rPr lang="en-US" sz="1800" b="1" dirty="0" smtClean="0"/>
              <a:t>28, </a:t>
            </a:r>
            <a:r>
              <a:rPr lang="en-US" sz="1800" b="1" dirty="0" smtClean="0"/>
              <a:t>2016</a:t>
            </a:r>
            <a:endParaRPr lang="en-US" sz="1800" b="1" dirty="0"/>
          </a:p>
          <a:p>
            <a:pPr marL="0" indent="0" algn="ctr">
              <a:buNone/>
              <a:defRPr/>
            </a:pPr>
            <a:endParaRPr lang="en-US" sz="2000" b="1" dirty="0">
              <a:solidFill>
                <a:srgbClr val="5A97B0"/>
              </a:solidFill>
            </a:endParaRPr>
          </a:p>
          <a:p>
            <a:pPr marL="0" indent="0" algn="ctr">
              <a:buNone/>
              <a:defRPr/>
            </a:pPr>
            <a:r>
              <a:rPr lang="en-US" b="1" dirty="0">
                <a:solidFill>
                  <a:srgbClr val="5A97B0"/>
                </a:solidFill>
              </a:rPr>
              <a:t>Presented by:</a:t>
            </a:r>
          </a:p>
          <a:p>
            <a:pPr marL="0" indent="0" algn="ctr">
              <a:buNone/>
              <a:defRPr/>
            </a:pPr>
            <a:r>
              <a:rPr lang="en-US" b="1" dirty="0"/>
              <a:t>Erich W. Zimmermann, Director</a:t>
            </a:r>
            <a:br>
              <a:rPr lang="en-US" b="1" dirty="0"/>
            </a:br>
            <a:r>
              <a:rPr lang="en-US" b="1" dirty="0"/>
              <a:t>Transportation </a:t>
            </a:r>
            <a:r>
              <a:rPr lang="en-US" b="1" dirty="0" smtClean="0"/>
              <a:t>Programs</a:t>
            </a:r>
            <a:endParaRPr lang="en-US" b="1" dirty="0"/>
          </a:p>
          <a:p>
            <a:pPr marL="0" indent="0" algn="ctr">
              <a:buNone/>
              <a:defRPr/>
            </a:pPr>
            <a:r>
              <a:rPr lang="en-US" b="1" dirty="0"/>
              <a:t>National Association of Regional Councils</a:t>
            </a:r>
            <a:endParaRPr lang="en-US" dirty="0"/>
          </a:p>
        </p:txBody>
      </p:sp>
      <p:pic>
        <p:nvPicPr>
          <p:cNvPr id="9220" name="Picture 10" descr="NEW-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19600" y="327026"/>
            <a:ext cx="4114800"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459653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67000" y="76200"/>
            <a:ext cx="7010400" cy="533400"/>
          </a:xfrm>
        </p:spPr>
        <p:txBody>
          <a:bodyPr>
            <a:normAutofit/>
          </a:bodyPr>
          <a:lstStyle/>
          <a:p>
            <a:r>
              <a:rPr lang="en-US" sz="3200" b="1" dirty="0" smtClean="0"/>
              <a:t>MAP-21 </a:t>
            </a:r>
            <a:r>
              <a:rPr lang="en-US" sz="3200" b="1" dirty="0"/>
              <a:t>vs. </a:t>
            </a:r>
            <a:r>
              <a:rPr lang="en-US" sz="3200" b="1" dirty="0" smtClean="0"/>
              <a:t>FAST Act</a:t>
            </a:r>
            <a:endParaRPr lang="en-US" sz="3200" b="1" dirty="0"/>
          </a:p>
        </p:txBody>
      </p:sp>
      <p:graphicFrame>
        <p:nvGraphicFramePr>
          <p:cNvPr id="4" name="Table 3"/>
          <p:cNvGraphicFramePr>
            <a:graphicFrameLocks noGrp="1"/>
          </p:cNvGraphicFramePr>
          <p:nvPr>
            <p:extLst>
              <p:ext uri="{D42A27DB-BD31-4B8C-83A1-F6EECF244321}">
                <p14:modId xmlns:p14="http://schemas.microsoft.com/office/powerpoint/2010/main" val="165945064"/>
              </p:ext>
            </p:extLst>
          </p:nvPr>
        </p:nvGraphicFramePr>
        <p:xfrm>
          <a:off x="524934" y="609600"/>
          <a:ext cx="10955865" cy="6233160"/>
        </p:xfrm>
        <a:graphic>
          <a:graphicData uri="http://schemas.openxmlformats.org/drawingml/2006/table">
            <a:tbl>
              <a:tblPr firstRow="1" bandRow="1">
                <a:tableStyleId>{5C22544A-7EE6-4342-B048-85BDC9FD1C3A}</a:tableStyleId>
              </a:tblPr>
              <a:tblGrid>
                <a:gridCol w="2045094"/>
                <a:gridCol w="4090190"/>
                <a:gridCol w="4820581"/>
              </a:tblGrid>
              <a:tr h="211667">
                <a:tc>
                  <a:txBody>
                    <a:bodyPr/>
                    <a:lstStyle/>
                    <a:p>
                      <a:endParaRPr lang="en-US" sz="1600" dirty="0"/>
                    </a:p>
                  </a:txBody>
                  <a:tcPr/>
                </a:tc>
                <a:tc>
                  <a:txBody>
                    <a:bodyPr/>
                    <a:lstStyle/>
                    <a:p>
                      <a:pPr algn="ctr"/>
                      <a:r>
                        <a:rPr lang="en-US" sz="1800" dirty="0" smtClean="0"/>
                        <a:t>MAP-21</a:t>
                      </a:r>
                      <a:endParaRPr lang="en-US" sz="1800" dirty="0"/>
                    </a:p>
                  </a:txBody>
                  <a:tcPr anchor="ctr"/>
                </a:tc>
                <a:tc>
                  <a:txBody>
                    <a:bodyPr/>
                    <a:lstStyle/>
                    <a:p>
                      <a:pPr algn="ctr"/>
                      <a:r>
                        <a:rPr lang="en-US" sz="1800" dirty="0" smtClean="0"/>
                        <a:t>FAST Act</a:t>
                      </a:r>
                      <a:endParaRPr lang="en-US" sz="1800" dirty="0"/>
                    </a:p>
                  </a:txBody>
                  <a:tcPr anchor="ctr"/>
                </a:tc>
              </a:tr>
              <a:tr h="1186774">
                <a:tc>
                  <a:txBody>
                    <a:bodyPr/>
                    <a:lstStyle/>
                    <a:p>
                      <a:pPr marL="0" marR="0">
                        <a:spcBef>
                          <a:spcPts val="600"/>
                        </a:spcBef>
                        <a:spcAft>
                          <a:spcPts val="0"/>
                        </a:spcAft>
                      </a:pPr>
                      <a:r>
                        <a:rPr lang="en-US" sz="1800" b="1" dirty="0">
                          <a:effectLst/>
                          <a:latin typeface="+mn-lt"/>
                          <a:ea typeface="Times New Roman" panose="02020603050405020304" pitchFamily="18" charset="0"/>
                        </a:rPr>
                        <a:t>Transportation Alternatives Program</a:t>
                      </a:r>
                      <a:endParaRPr lang="en-US" sz="1800" dirty="0">
                        <a:effectLst/>
                        <a:latin typeface="+mn-lt"/>
                        <a:ea typeface="Times New Roman" panose="02020603050405020304" pitchFamily="18" charset="0"/>
                      </a:endParaRPr>
                    </a:p>
                    <a:p>
                      <a:pPr marL="0" marR="0">
                        <a:spcBef>
                          <a:spcPts val="600"/>
                        </a:spcBef>
                        <a:spcAft>
                          <a:spcPts val="0"/>
                        </a:spcAft>
                      </a:pPr>
                      <a:r>
                        <a:rPr lang="en-US" sz="1800" b="1" dirty="0">
                          <a:effectLst/>
                          <a:latin typeface="+mn-lt"/>
                          <a:ea typeface="Times New Roman" panose="02020603050405020304" pitchFamily="18" charset="0"/>
                        </a:rPr>
                        <a:t>NARC’s position:</a:t>
                      </a:r>
                      <a:r>
                        <a:rPr lang="en-US" sz="1800" dirty="0">
                          <a:effectLst/>
                          <a:latin typeface="+mn-lt"/>
                          <a:ea typeface="Times New Roman" panose="02020603050405020304" pitchFamily="18" charset="0"/>
                        </a:rPr>
                        <a:t> NARC </a:t>
                      </a:r>
                      <a:r>
                        <a:rPr lang="en-US" sz="1800" i="1" dirty="0">
                          <a:effectLst/>
                          <a:latin typeface="+mn-lt"/>
                          <a:ea typeface="Times New Roman" panose="02020603050405020304" pitchFamily="18" charset="0"/>
                        </a:rPr>
                        <a:t>advocated to preserve TAP and increasing funding for the program, which the FAST Act accomplishes. </a:t>
                      </a:r>
                      <a:endParaRPr lang="en-US" sz="1800" dirty="0">
                        <a:effectLst/>
                        <a:latin typeface="+mn-lt"/>
                        <a:ea typeface="Times New Roman" panose="02020603050405020304" pitchFamily="18" charset="0"/>
                      </a:endParaRPr>
                    </a:p>
                    <a:p>
                      <a:pPr marL="0" marR="0">
                        <a:spcBef>
                          <a:spcPts val="600"/>
                        </a:spcBef>
                        <a:spcAft>
                          <a:spcPts val="0"/>
                        </a:spcAft>
                      </a:pPr>
                      <a:r>
                        <a:rPr lang="en-US" sz="1800" i="1" dirty="0">
                          <a:effectLst/>
                          <a:latin typeface="+mn-lt"/>
                          <a:ea typeface="Times New Roman" panose="02020603050405020304" pitchFamily="18" charset="0"/>
                        </a:rPr>
                        <a:t>We also supported 100% local share and obligation authority for TAP funds which the bill does not contain.</a:t>
                      </a:r>
                      <a:endParaRPr lang="en-US" sz="1800" dirty="0">
                        <a:effectLst/>
                        <a:latin typeface="+mn-lt"/>
                        <a:ea typeface="Times New Roman" panose="02020603050405020304" pitchFamily="18" charset="0"/>
                      </a:endParaRPr>
                    </a:p>
                  </a:txBody>
                  <a:tcPr marL="68580" marR="68580" marT="0" marB="0"/>
                </a:tc>
                <a:tc>
                  <a:txBody>
                    <a:bodyPr/>
                    <a:lstStyle/>
                    <a:p>
                      <a:pPr marL="342900" marR="0" lvl="0" indent="-342900">
                        <a:spcBef>
                          <a:spcPts val="600"/>
                        </a:spcBef>
                        <a:spcAft>
                          <a:spcPts val="0"/>
                        </a:spcAft>
                        <a:buFont typeface="Symbol" panose="05050102010706020507" pitchFamily="18" charset="2"/>
                        <a:buChar char=""/>
                      </a:pPr>
                      <a:r>
                        <a:rPr lang="en-US" sz="1800" dirty="0">
                          <a:effectLst/>
                          <a:latin typeface="+mn-lt"/>
                          <a:ea typeface="Calibri" panose="020F0502020204030204" pitchFamily="34" charset="0"/>
                        </a:rPr>
                        <a:t>MAP-21 provided $1.6 billion for TAP (2% takedown of core programs)</a:t>
                      </a:r>
                    </a:p>
                    <a:p>
                      <a:pPr marL="342900" marR="0" lvl="0" indent="-342900">
                        <a:spcBef>
                          <a:spcPts val="600"/>
                        </a:spcBef>
                        <a:spcAft>
                          <a:spcPts val="0"/>
                        </a:spcAft>
                        <a:buFont typeface="Symbol" panose="05050102010706020507" pitchFamily="18" charset="2"/>
                        <a:buChar char=""/>
                      </a:pPr>
                      <a:r>
                        <a:rPr lang="en-US" sz="1800" dirty="0">
                          <a:effectLst/>
                          <a:latin typeface="+mn-lt"/>
                          <a:ea typeface="Calibri" panose="020F0502020204030204" pitchFamily="34" charset="0"/>
                        </a:rPr>
                        <a:t>Established that a competitive process is required to distribute funds</a:t>
                      </a:r>
                    </a:p>
                    <a:p>
                      <a:pPr marL="342900" marR="0" lvl="0" indent="-342900">
                        <a:spcBef>
                          <a:spcPts val="600"/>
                        </a:spcBef>
                        <a:spcAft>
                          <a:spcPts val="600"/>
                        </a:spcAft>
                        <a:buFont typeface="Symbol" panose="05050102010706020507" pitchFamily="18" charset="2"/>
                        <a:buChar char=""/>
                      </a:pPr>
                      <a:r>
                        <a:rPr lang="en-US" sz="1800" dirty="0">
                          <a:effectLst/>
                          <a:latin typeface="+mn-lt"/>
                          <a:ea typeface="Calibri" panose="020F0502020204030204" pitchFamily="34" charset="0"/>
                        </a:rPr>
                        <a:t>Set suballocation by population at 50%; remaining 50% anywhere in the state</a:t>
                      </a:r>
                    </a:p>
                  </a:txBody>
                  <a:tcPr marL="68580" marR="68580" marT="0" marB="0"/>
                </a:tc>
                <a:tc>
                  <a:txBody>
                    <a:bodyPr/>
                    <a:lstStyle/>
                    <a:p>
                      <a:pPr marL="342900" marR="0" lvl="0" indent="-342900">
                        <a:spcBef>
                          <a:spcPts val="0"/>
                        </a:spcBef>
                        <a:spcAft>
                          <a:spcPts val="0"/>
                        </a:spcAft>
                        <a:buFont typeface="Symbol" panose="05050102010706020507" pitchFamily="18" charset="2"/>
                        <a:buChar char=""/>
                      </a:pPr>
                      <a:r>
                        <a:rPr lang="en-US" sz="1800" dirty="0" smtClean="0">
                          <a:effectLst/>
                          <a:latin typeface="+mn-lt"/>
                          <a:ea typeface="Calibri" panose="020F0502020204030204" pitchFamily="34" charset="0"/>
                        </a:rPr>
                        <a:t>STP set-aside</a:t>
                      </a:r>
                      <a:endParaRPr lang="en-US" sz="1800" dirty="0">
                        <a:effectLst/>
                        <a:latin typeface="+mn-lt"/>
                        <a:ea typeface="Calibri" panose="020F0502020204030204" pitchFamily="34" charset="0"/>
                      </a:endParaRPr>
                    </a:p>
                    <a:p>
                      <a:pPr marL="0" marR="0">
                        <a:spcBef>
                          <a:spcPts val="0"/>
                        </a:spcBef>
                        <a:spcAft>
                          <a:spcPts val="0"/>
                        </a:spcAft>
                      </a:pPr>
                      <a:r>
                        <a:rPr lang="en-US" sz="1800" dirty="0">
                          <a:effectLst/>
                          <a:latin typeface="+mn-lt"/>
                          <a:ea typeface="Times New Roman" panose="02020603050405020304" pitchFamily="18" charset="0"/>
                        </a:rPr>
                        <a:t> </a:t>
                      </a:r>
                    </a:p>
                    <a:p>
                      <a:pPr marL="342900" marR="0" lvl="0" indent="-342900">
                        <a:spcBef>
                          <a:spcPts val="0"/>
                        </a:spcBef>
                        <a:spcAft>
                          <a:spcPts val="0"/>
                        </a:spcAft>
                        <a:buFont typeface="Symbol" panose="05050102010706020507" pitchFamily="18" charset="2"/>
                        <a:buChar char=""/>
                      </a:pPr>
                      <a:r>
                        <a:rPr lang="en-US" sz="1800" dirty="0">
                          <a:effectLst/>
                          <a:latin typeface="+mn-lt"/>
                          <a:ea typeface="Calibri" panose="020F0502020204030204" pitchFamily="34" charset="0"/>
                        </a:rPr>
                        <a:t>FAST Act TAP Funding</a:t>
                      </a:r>
                    </a:p>
                    <a:p>
                      <a:pPr marL="742950" marR="0" lvl="1" indent="-285750">
                        <a:spcBef>
                          <a:spcPts val="0"/>
                        </a:spcBef>
                        <a:spcAft>
                          <a:spcPts val="0"/>
                        </a:spcAft>
                        <a:buFont typeface="Courier New" panose="02070309020205020404" pitchFamily="49" charset="0"/>
                        <a:buChar char="o"/>
                      </a:pPr>
                      <a:r>
                        <a:rPr lang="en-US" sz="1800" dirty="0">
                          <a:effectLst/>
                          <a:latin typeface="+mn-lt"/>
                          <a:ea typeface="Calibri" panose="020F0502020204030204" pitchFamily="34" charset="0"/>
                        </a:rPr>
                        <a:t>FY15: $820 million (current year)</a:t>
                      </a:r>
                    </a:p>
                    <a:p>
                      <a:pPr marL="742950" marR="0" lvl="1" indent="-285750">
                        <a:spcBef>
                          <a:spcPts val="0"/>
                        </a:spcBef>
                        <a:spcAft>
                          <a:spcPts val="0"/>
                        </a:spcAft>
                        <a:buFont typeface="Courier New" panose="02070309020205020404" pitchFamily="49" charset="0"/>
                        <a:buChar char="o"/>
                      </a:pPr>
                      <a:r>
                        <a:rPr lang="en-US" sz="1800" dirty="0">
                          <a:effectLst/>
                          <a:latin typeface="+mn-lt"/>
                          <a:ea typeface="Calibri" panose="020F0502020204030204" pitchFamily="34" charset="0"/>
                        </a:rPr>
                        <a:t>FYs 16-17: $835 million per year</a:t>
                      </a:r>
                    </a:p>
                    <a:p>
                      <a:pPr marL="742950" marR="0" lvl="1" indent="-285750">
                        <a:spcBef>
                          <a:spcPts val="0"/>
                        </a:spcBef>
                        <a:spcAft>
                          <a:spcPts val="0"/>
                        </a:spcAft>
                        <a:buFont typeface="Courier New" panose="02070309020205020404" pitchFamily="49" charset="0"/>
                        <a:buChar char="o"/>
                      </a:pPr>
                      <a:r>
                        <a:rPr lang="en-US" sz="1800" dirty="0">
                          <a:effectLst/>
                          <a:latin typeface="+mn-lt"/>
                          <a:ea typeface="Calibri" panose="020F0502020204030204" pitchFamily="34" charset="0"/>
                        </a:rPr>
                        <a:t>FYs 18-20: $850 million per year</a:t>
                      </a:r>
                    </a:p>
                    <a:p>
                      <a:pPr marL="742950" marR="0" lvl="1" indent="-285750">
                        <a:spcBef>
                          <a:spcPts val="0"/>
                        </a:spcBef>
                        <a:spcAft>
                          <a:spcPts val="0"/>
                        </a:spcAft>
                        <a:buFont typeface="Courier New" panose="02070309020205020404" pitchFamily="49" charset="0"/>
                        <a:buChar char="o"/>
                      </a:pPr>
                      <a:r>
                        <a:rPr lang="en-US" sz="1800" dirty="0">
                          <a:effectLst/>
                          <a:latin typeface="+mn-lt"/>
                          <a:ea typeface="Calibri" panose="020F0502020204030204" pitchFamily="34" charset="0"/>
                        </a:rPr>
                        <a:t>No longer a takedown of core programs</a:t>
                      </a:r>
                    </a:p>
                    <a:p>
                      <a:pPr marL="742950" marR="0" lvl="1" indent="-285750">
                        <a:spcBef>
                          <a:spcPts val="0"/>
                        </a:spcBef>
                        <a:spcAft>
                          <a:spcPts val="0"/>
                        </a:spcAft>
                        <a:buFont typeface="Courier New" panose="02070309020205020404" pitchFamily="49" charset="0"/>
                        <a:buChar char="o"/>
                      </a:pPr>
                      <a:r>
                        <a:rPr lang="en-US" sz="1800" dirty="0">
                          <a:effectLst/>
                          <a:latin typeface="+mn-lt"/>
                          <a:ea typeface="Calibri" panose="020F0502020204030204" pitchFamily="34" charset="0"/>
                        </a:rPr>
                        <a:t>Recreational Trails set-aside maintained as a portion of these funds</a:t>
                      </a:r>
                    </a:p>
                    <a:p>
                      <a:pPr marL="342900" marR="0" lvl="0" indent="-342900">
                        <a:spcBef>
                          <a:spcPts val="600"/>
                        </a:spcBef>
                        <a:spcAft>
                          <a:spcPts val="0"/>
                        </a:spcAft>
                        <a:buFont typeface="Symbol" panose="05050102010706020507" pitchFamily="18" charset="2"/>
                        <a:buChar char=""/>
                      </a:pPr>
                      <a:r>
                        <a:rPr lang="en-US" sz="1800" dirty="0">
                          <a:effectLst/>
                          <a:latin typeface="+mn-lt"/>
                          <a:ea typeface="Calibri" panose="020F0502020204030204" pitchFamily="34" charset="0"/>
                        </a:rPr>
                        <a:t>All core elements of the program and existing eligibilities are maintained</a:t>
                      </a:r>
                    </a:p>
                    <a:p>
                      <a:pPr marL="342900" marR="0" lvl="0" indent="-342900">
                        <a:spcBef>
                          <a:spcPts val="600"/>
                        </a:spcBef>
                        <a:spcAft>
                          <a:spcPts val="0"/>
                        </a:spcAft>
                        <a:buFont typeface="Symbol" panose="05050102010706020507" pitchFamily="18" charset="2"/>
                        <a:buChar char=""/>
                      </a:pPr>
                      <a:r>
                        <a:rPr lang="en-US" sz="1800" dirty="0">
                          <a:effectLst/>
                          <a:latin typeface="+mn-lt"/>
                          <a:ea typeface="Calibri" panose="020F0502020204030204" pitchFamily="34" charset="0"/>
                        </a:rPr>
                        <a:t>50/50 suballocation is preserved (</a:t>
                      </a:r>
                      <a:r>
                        <a:rPr lang="en-US" sz="1800" u="sng" dirty="0">
                          <a:effectLst/>
                          <a:latin typeface="+mn-lt"/>
                          <a:ea typeface="Calibri" panose="020F0502020204030204" pitchFamily="34" charset="0"/>
                        </a:rPr>
                        <a:t>not</a:t>
                      </a:r>
                      <a:r>
                        <a:rPr lang="en-US" sz="1800" dirty="0">
                          <a:effectLst/>
                          <a:latin typeface="+mn-lt"/>
                          <a:ea typeface="Calibri" panose="020F0502020204030204" pitchFamily="34" charset="0"/>
                        </a:rPr>
                        <a:t> the 100% local suballocation </a:t>
                      </a:r>
                      <a:r>
                        <a:rPr lang="en-US" sz="1800" dirty="0" smtClean="0">
                          <a:effectLst/>
                          <a:latin typeface="+mn-lt"/>
                          <a:ea typeface="Calibri" panose="020F0502020204030204" pitchFamily="34" charset="0"/>
                        </a:rPr>
                        <a:t>as in </a:t>
                      </a:r>
                      <a:r>
                        <a:rPr lang="en-US" sz="1800" dirty="0">
                          <a:effectLst/>
                          <a:latin typeface="+mn-lt"/>
                          <a:ea typeface="Calibri" panose="020F0502020204030204" pitchFamily="34" charset="0"/>
                        </a:rPr>
                        <a:t>Senate </a:t>
                      </a:r>
                      <a:r>
                        <a:rPr lang="en-US" sz="1800" dirty="0" smtClean="0">
                          <a:effectLst/>
                          <a:latin typeface="+mn-lt"/>
                          <a:ea typeface="Calibri" panose="020F0502020204030204" pitchFamily="34" charset="0"/>
                        </a:rPr>
                        <a:t>bill)</a:t>
                      </a:r>
                      <a:endParaRPr lang="en-US" sz="1800" dirty="0">
                        <a:effectLst/>
                        <a:latin typeface="+mn-lt"/>
                        <a:ea typeface="Calibri" panose="020F0502020204030204" pitchFamily="34" charset="0"/>
                      </a:endParaRPr>
                    </a:p>
                    <a:p>
                      <a:pPr marL="342900" marR="0" lvl="0" indent="-342900">
                        <a:spcBef>
                          <a:spcPts val="600"/>
                        </a:spcBef>
                        <a:spcAft>
                          <a:spcPts val="0"/>
                        </a:spcAft>
                        <a:buFont typeface="Symbol" panose="05050102010706020507" pitchFamily="18" charset="2"/>
                        <a:buChar char=""/>
                      </a:pPr>
                      <a:r>
                        <a:rPr lang="en-US" sz="1800" dirty="0">
                          <a:effectLst/>
                          <a:latin typeface="+mn-lt"/>
                          <a:ea typeface="Calibri" panose="020F0502020204030204" pitchFamily="34" charset="0"/>
                        </a:rPr>
                        <a:t>Must continue to use a “competitive process” to distribute funds</a:t>
                      </a:r>
                    </a:p>
                    <a:p>
                      <a:pPr marL="342900" marR="0" lvl="0" indent="-342900">
                        <a:spcBef>
                          <a:spcPts val="600"/>
                        </a:spcBef>
                        <a:spcAft>
                          <a:spcPts val="0"/>
                        </a:spcAft>
                        <a:buFont typeface="Symbol" panose="05050102010706020507" pitchFamily="18" charset="2"/>
                        <a:buChar char=""/>
                      </a:pPr>
                      <a:r>
                        <a:rPr lang="en-US" sz="1800" dirty="0">
                          <a:effectLst/>
                          <a:latin typeface="+mn-lt"/>
                          <a:ea typeface="Calibri" panose="020F0502020204030204" pitchFamily="34" charset="0"/>
                        </a:rPr>
                        <a:t>MPOs over 200,000 population may flex 50% of TAP funds for use on any STP-eligible project</a:t>
                      </a:r>
                    </a:p>
                    <a:p>
                      <a:pPr marL="342900" marR="0" lvl="0" indent="-342900">
                        <a:spcBef>
                          <a:spcPts val="600"/>
                        </a:spcBef>
                        <a:spcAft>
                          <a:spcPts val="0"/>
                        </a:spcAft>
                        <a:buFont typeface="Symbol" panose="05050102010706020507" pitchFamily="18" charset="2"/>
                        <a:buChar char=""/>
                      </a:pPr>
                      <a:r>
                        <a:rPr lang="en-US" sz="1800" dirty="0">
                          <a:effectLst/>
                          <a:latin typeface="+mn-lt"/>
                          <a:ea typeface="Calibri" panose="020F0502020204030204" pitchFamily="34" charset="0"/>
                        </a:rPr>
                        <a:t>Adds requirement that MPOs must distribute funds “in consultation with the relevant </a:t>
                      </a:r>
                      <a:r>
                        <a:rPr lang="en-US" sz="1800" dirty="0" smtClean="0">
                          <a:effectLst/>
                          <a:latin typeface="+mn-lt"/>
                          <a:ea typeface="Calibri" panose="020F0502020204030204" pitchFamily="34" charset="0"/>
                        </a:rPr>
                        <a:t>state”</a:t>
                      </a:r>
                      <a:endParaRPr lang="en-US" sz="1800" dirty="0">
                        <a:effectLst/>
                        <a:latin typeface="+mn-lt"/>
                        <a:ea typeface="Calibri" panose="020F0502020204030204" pitchFamily="34" charset="0"/>
                      </a:endParaRPr>
                    </a:p>
                  </a:txBody>
                  <a:tcPr marL="68580" marR="68580" marT="0" marB="0"/>
                </a:tc>
              </a:tr>
            </a:tbl>
          </a:graphicData>
        </a:graphic>
      </p:graphicFrame>
    </p:spTree>
    <p:extLst>
      <p:ext uri="{BB962C8B-B14F-4D97-AF65-F5344CB8AC3E}">
        <p14:creationId xmlns:p14="http://schemas.microsoft.com/office/powerpoint/2010/main" val="36165300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67000" y="76200"/>
            <a:ext cx="7010400" cy="533400"/>
          </a:xfrm>
        </p:spPr>
        <p:txBody>
          <a:bodyPr>
            <a:normAutofit/>
          </a:bodyPr>
          <a:lstStyle/>
          <a:p>
            <a:r>
              <a:rPr lang="en-US" sz="3200" b="1" dirty="0" smtClean="0"/>
              <a:t>MAP-21 </a:t>
            </a:r>
            <a:r>
              <a:rPr lang="en-US" sz="3200" b="1" dirty="0"/>
              <a:t>vs. </a:t>
            </a:r>
            <a:r>
              <a:rPr lang="en-US" sz="3200" b="1" dirty="0" smtClean="0"/>
              <a:t>FAST Act</a:t>
            </a:r>
            <a:endParaRPr lang="en-US" sz="3200" b="1" dirty="0"/>
          </a:p>
        </p:txBody>
      </p:sp>
      <p:graphicFrame>
        <p:nvGraphicFramePr>
          <p:cNvPr id="4" name="Table 3"/>
          <p:cNvGraphicFramePr>
            <a:graphicFrameLocks noGrp="1"/>
          </p:cNvGraphicFramePr>
          <p:nvPr>
            <p:extLst>
              <p:ext uri="{D42A27DB-BD31-4B8C-83A1-F6EECF244321}">
                <p14:modId xmlns:p14="http://schemas.microsoft.com/office/powerpoint/2010/main" val="231592837"/>
              </p:ext>
            </p:extLst>
          </p:nvPr>
        </p:nvGraphicFramePr>
        <p:xfrm>
          <a:off x="524934" y="609600"/>
          <a:ext cx="10955865" cy="5882640"/>
        </p:xfrm>
        <a:graphic>
          <a:graphicData uri="http://schemas.openxmlformats.org/drawingml/2006/table">
            <a:tbl>
              <a:tblPr firstRow="1" bandRow="1">
                <a:tableStyleId>{5C22544A-7EE6-4342-B048-85BDC9FD1C3A}</a:tableStyleId>
              </a:tblPr>
              <a:tblGrid>
                <a:gridCol w="2045094"/>
                <a:gridCol w="1781839"/>
                <a:gridCol w="7128932"/>
              </a:tblGrid>
              <a:tr h="211667">
                <a:tc>
                  <a:txBody>
                    <a:bodyPr/>
                    <a:lstStyle/>
                    <a:p>
                      <a:endParaRPr lang="en-US" sz="1600" dirty="0"/>
                    </a:p>
                  </a:txBody>
                  <a:tcPr/>
                </a:tc>
                <a:tc>
                  <a:txBody>
                    <a:bodyPr/>
                    <a:lstStyle/>
                    <a:p>
                      <a:pPr algn="ctr"/>
                      <a:r>
                        <a:rPr lang="en-US" sz="1800" dirty="0" smtClean="0"/>
                        <a:t>MAP-21</a:t>
                      </a:r>
                      <a:endParaRPr lang="en-US" sz="1800" dirty="0"/>
                    </a:p>
                  </a:txBody>
                  <a:tcPr anchor="ctr"/>
                </a:tc>
                <a:tc>
                  <a:txBody>
                    <a:bodyPr/>
                    <a:lstStyle/>
                    <a:p>
                      <a:pPr algn="ctr"/>
                      <a:r>
                        <a:rPr lang="en-US" sz="1800" dirty="0" smtClean="0"/>
                        <a:t>FAST Act</a:t>
                      </a:r>
                      <a:endParaRPr lang="en-US" sz="1800" dirty="0"/>
                    </a:p>
                  </a:txBody>
                  <a:tcPr anchor="ctr"/>
                </a:tc>
              </a:tr>
              <a:tr h="1186774">
                <a:tc>
                  <a:txBody>
                    <a:bodyPr/>
                    <a:lstStyle/>
                    <a:p>
                      <a:pPr marL="0" marR="0">
                        <a:spcBef>
                          <a:spcPts val="600"/>
                        </a:spcBef>
                        <a:spcAft>
                          <a:spcPts val="600"/>
                        </a:spcAft>
                      </a:pPr>
                      <a:r>
                        <a:rPr lang="en-US" sz="1800" b="1" dirty="0">
                          <a:effectLst/>
                          <a:latin typeface="+mn-lt"/>
                          <a:ea typeface="Times New Roman" panose="02020603050405020304" pitchFamily="18" charset="0"/>
                        </a:rPr>
                        <a:t>Metropolitan Planning Funding and Policy</a:t>
                      </a:r>
                      <a:endParaRPr lang="en-US" sz="1800" dirty="0">
                        <a:effectLst/>
                        <a:latin typeface="+mn-lt"/>
                        <a:ea typeface="Times New Roman" panose="02020603050405020304" pitchFamily="18" charset="0"/>
                      </a:endParaRPr>
                    </a:p>
                    <a:p>
                      <a:pPr marL="0" marR="0">
                        <a:spcBef>
                          <a:spcPts val="600"/>
                        </a:spcBef>
                        <a:spcAft>
                          <a:spcPts val="600"/>
                        </a:spcAft>
                      </a:pPr>
                      <a:r>
                        <a:rPr lang="en-US" sz="1800" b="1" dirty="0">
                          <a:effectLst/>
                          <a:latin typeface="+mn-lt"/>
                          <a:ea typeface="Times New Roman" panose="02020603050405020304" pitchFamily="18" charset="0"/>
                        </a:rPr>
                        <a:t>NARC position:</a:t>
                      </a:r>
                      <a:r>
                        <a:rPr lang="en-US" sz="1800" i="1" dirty="0">
                          <a:effectLst/>
                          <a:latin typeface="+mn-lt"/>
                          <a:ea typeface="Times New Roman" panose="02020603050405020304" pitchFamily="18" charset="0"/>
                        </a:rPr>
                        <a:t> NARC advocated for a PL funding increase, and for a fix of the transit representation issue (see below), both of which are achieved in the FAST Act.</a:t>
                      </a:r>
                      <a:endParaRPr lang="en-US" sz="1800" dirty="0">
                        <a:effectLst/>
                        <a:latin typeface="+mn-lt"/>
                        <a:ea typeface="Times New Roman" panose="02020603050405020304" pitchFamily="18" charset="0"/>
                      </a:endParaRPr>
                    </a:p>
                    <a:p>
                      <a:pPr marL="0" marR="0">
                        <a:spcBef>
                          <a:spcPts val="600"/>
                        </a:spcBef>
                        <a:spcAft>
                          <a:spcPts val="600"/>
                        </a:spcAft>
                      </a:pPr>
                      <a:r>
                        <a:rPr lang="en-US" sz="1800" i="1" dirty="0">
                          <a:effectLst/>
                          <a:latin typeface="+mn-lt"/>
                          <a:ea typeface="Times New Roman" panose="02020603050405020304" pitchFamily="18" charset="0"/>
                        </a:rPr>
                        <a:t>We will continue to advocate for additional PL funds, but in the FAST Act PL grew in pace with the rest of the bill.</a:t>
                      </a:r>
                      <a:endParaRPr lang="en-US" sz="1800" dirty="0">
                        <a:effectLst/>
                        <a:latin typeface="+mn-lt"/>
                        <a:ea typeface="Times New Roman" panose="02020603050405020304" pitchFamily="18" charset="0"/>
                      </a:endParaRPr>
                    </a:p>
                  </a:txBody>
                  <a:tcPr marL="68580" marR="68580" marT="0" marB="0"/>
                </a:tc>
                <a:tc>
                  <a:txBody>
                    <a:bodyPr/>
                    <a:lstStyle/>
                    <a:p>
                      <a:pPr marL="342900" marR="0" lvl="0" indent="-342900">
                        <a:spcBef>
                          <a:spcPts val="600"/>
                        </a:spcBef>
                        <a:spcAft>
                          <a:spcPts val="600"/>
                        </a:spcAft>
                        <a:buFont typeface="Symbol" panose="05050102010706020507" pitchFamily="18" charset="2"/>
                        <a:buChar char=""/>
                      </a:pPr>
                      <a:r>
                        <a:rPr lang="en-US" sz="1800" dirty="0">
                          <a:effectLst/>
                          <a:latin typeface="+mn-lt"/>
                          <a:ea typeface="Calibri" panose="020F0502020204030204" pitchFamily="34" charset="0"/>
                        </a:rPr>
                        <a:t>MAP-21 provided $625M ­for metropolitan planning</a:t>
                      </a:r>
                    </a:p>
                  </a:txBody>
                  <a:tcPr marL="68580" marR="68580" marT="0" marB="0"/>
                </a:tc>
                <a:tc>
                  <a:txBody>
                    <a:bodyPr/>
                    <a:lstStyle/>
                    <a:p>
                      <a:pPr marL="342900" marR="0" lvl="0" indent="-342900">
                        <a:spcBef>
                          <a:spcPts val="600"/>
                        </a:spcBef>
                        <a:spcAft>
                          <a:spcPts val="0"/>
                        </a:spcAft>
                        <a:buFont typeface="Symbol" panose="05050102010706020507" pitchFamily="18" charset="2"/>
                        <a:buChar char=""/>
                      </a:pPr>
                      <a:r>
                        <a:rPr lang="en-US" sz="1800" dirty="0">
                          <a:effectLst/>
                          <a:latin typeface="+mn-lt"/>
                          <a:ea typeface="Calibri" panose="020F0502020204030204" pitchFamily="34" charset="0"/>
                        </a:rPr>
                        <a:t>FAST Act PL Funding</a:t>
                      </a:r>
                    </a:p>
                    <a:p>
                      <a:pPr marL="742950" marR="0" lvl="1" indent="-285750">
                        <a:spcBef>
                          <a:spcPts val="0"/>
                        </a:spcBef>
                        <a:spcAft>
                          <a:spcPts val="0"/>
                        </a:spcAft>
                        <a:buFont typeface="Courier New" panose="02070309020205020404" pitchFamily="49" charset="0"/>
                        <a:buChar char="o"/>
                      </a:pPr>
                      <a:r>
                        <a:rPr lang="en-US" sz="1800" dirty="0">
                          <a:effectLst/>
                          <a:latin typeface="+mn-lt"/>
                          <a:ea typeface="Calibri" panose="020F0502020204030204" pitchFamily="34" charset="0"/>
                        </a:rPr>
                        <a:t>FY15: $313.6 million (current year)</a:t>
                      </a:r>
                    </a:p>
                    <a:p>
                      <a:pPr marL="742950" marR="0" lvl="1" indent="-285750">
                        <a:spcBef>
                          <a:spcPts val="0"/>
                        </a:spcBef>
                        <a:spcAft>
                          <a:spcPts val="0"/>
                        </a:spcAft>
                        <a:buFont typeface="Courier New" panose="02070309020205020404" pitchFamily="49" charset="0"/>
                        <a:buChar char="o"/>
                      </a:pPr>
                      <a:r>
                        <a:rPr lang="en-US" sz="1800" dirty="0">
                          <a:effectLst/>
                          <a:latin typeface="+mn-lt"/>
                          <a:ea typeface="Calibri" panose="020F0502020204030204" pitchFamily="34" charset="0"/>
                        </a:rPr>
                        <a:t>FY16: $329.3 million</a:t>
                      </a:r>
                    </a:p>
                    <a:p>
                      <a:pPr marL="742950" marR="0" lvl="1" indent="-285750">
                        <a:spcBef>
                          <a:spcPts val="0"/>
                        </a:spcBef>
                        <a:spcAft>
                          <a:spcPts val="0"/>
                        </a:spcAft>
                        <a:buFont typeface="Courier New" panose="02070309020205020404" pitchFamily="49" charset="0"/>
                        <a:buChar char="o"/>
                      </a:pPr>
                      <a:r>
                        <a:rPr lang="en-US" sz="1800" dirty="0">
                          <a:effectLst/>
                          <a:latin typeface="+mn-lt"/>
                          <a:ea typeface="Calibri" panose="020F0502020204030204" pitchFamily="34" charset="0"/>
                        </a:rPr>
                        <a:t>FY17: $335.9 million</a:t>
                      </a:r>
                    </a:p>
                    <a:p>
                      <a:pPr marL="742950" marR="0" lvl="1" indent="-285750">
                        <a:spcBef>
                          <a:spcPts val="0"/>
                        </a:spcBef>
                        <a:spcAft>
                          <a:spcPts val="0"/>
                        </a:spcAft>
                        <a:buFont typeface="Courier New" panose="02070309020205020404" pitchFamily="49" charset="0"/>
                        <a:buChar char="o"/>
                      </a:pPr>
                      <a:r>
                        <a:rPr lang="en-US" sz="1800" dirty="0">
                          <a:effectLst/>
                          <a:latin typeface="+mn-lt"/>
                          <a:ea typeface="Calibri" panose="020F0502020204030204" pitchFamily="34" charset="0"/>
                        </a:rPr>
                        <a:t>FY18: $343.0 million</a:t>
                      </a:r>
                    </a:p>
                    <a:p>
                      <a:pPr marL="742950" marR="0" lvl="1" indent="-285750">
                        <a:spcBef>
                          <a:spcPts val="0"/>
                        </a:spcBef>
                        <a:spcAft>
                          <a:spcPts val="0"/>
                        </a:spcAft>
                        <a:buFont typeface="Courier New" panose="02070309020205020404" pitchFamily="49" charset="0"/>
                        <a:buChar char="o"/>
                      </a:pPr>
                      <a:r>
                        <a:rPr lang="en-US" sz="1800" dirty="0">
                          <a:effectLst/>
                          <a:latin typeface="+mn-lt"/>
                          <a:ea typeface="Calibri" panose="020F0502020204030204" pitchFamily="34" charset="0"/>
                        </a:rPr>
                        <a:t>FY19: $350.4 million</a:t>
                      </a:r>
                    </a:p>
                    <a:p>
                      <a:pPr marL="742950" marR="0" lvl="1" indent="-285750">
                        <a:spcBef>
                          <a:spcPts val="0"/>
                        </a:spcBef>
                        <a:spcAft>
                          <a:spcPts val="0"/>
                        </a:spcAft>
                        <a:buFont typeface="Courier New" panose="02070309020205020404" pitchFamily="49" charset="0"/>
                        <a:buChar char="o"/>
                      </a:pPr>
                      <a:r>
                        <a:rPr lang="en-US" sz="1800" dirty="0">
                          <a:effectLst/>
                          <a:latin typeface="+mn-lt"/>
                          <a:ea typeface="Calibri" panose="020F0502020204030204" pitchFamily="34" charset="0"/>
                        </a:rPr>
                        <a:t>FY20: $358.5 million</a:t>
                      </a:r>
                    </a:p>
                    <a:p>
                      <a:pPr marL="742950" marR="0" lvl="1" indent="-285750">
                        <a:spcBef>
                          <a:spcPts val="0"/>
                        </a:spcBef>
                        <a:spcAft>
                          <a:spcPts val="0"/>
                        </a:spcAft>
                        <a:buFont typeface="Courier New" panose="02070309020205020404" pitchFamily="49" charset="0"/>
                        <a:buChar char="o"/>
                      </a:pPr>
                      <a:r>
                        <a:rPr lang="en-US" sz="1800" dirty="0">
                          <a:effectLst/>
                          <a:latin typeface="+mn-lt"/>
                          <a:ea typeface="Calibri" panose="020F0502020204030204" pitchFamily="34" charset="0"/>
                        </a:rPr>
                        <a:t>Five-year total: $1.7 billion (+10% compared to flat funding; +14% comparing FY20 to FY15)</a:t>
                      </a:r>
                    </a:p>
                    <a:p>
                      <a:pPr marL="342900" marR="0" lvl="0" indent="-342900">
                        <a:spcBef>
                          <a:spcPts val="600"/>
                        </a:spcBef>
                        <a:spcAft>
                          <a:spcPts val="0"/>
                        </a:spcAft>
                        <a:buFont typeface="Symbol" panose="05050102010706020507" pitchFamily="18" charset="2"/>
                        <a:buChar char=""/>
                      </a:pPr>
                      <a:r>
                        <a:rPr lang="en-US" sz="1800" dirty="0">
                          <a:effectLst/>
                          <a:latin typeface="+mn-lt"/>
                          <a:ea typeface="Calibri" panose="020F0502020204030204" pitchFamily="34" charset="0"/>
                        </a:rPr>
                        <a:t>Distribution of Metropolitan Planning (PL) funding continues to be based on the amount of PL a state received in 2009.</a:t>
                      </a:r>
                    </a:p>
                    <a:p>
                      <a:pPr marL="342900" marR="0" lvl="0" indent="-342900">
                        <a:spcBef>
                          <a:spcPts val="600"/>
                        </a:spcBef>
                        <a:spcAft>
                          <a:spcPts val="0"/>
                        </a:spcAft>
                        <a:buFont typeface="Symbol" panose="05050102010706020507" pitchFamily="18" charset="2"/>
                        <a:buChar char=""/>
                      </a:pPr>
                      <a:r>
                        <a:rPr lang="en-US" sz="1800" dirty="0">
                          <a:effectLst/>
                          <a:latin typeface="+mn-lt"/>
                          <a:ea typeface="Calibri" panose="020F0502020204030204" pitchFamily="34" charset="0"/>
                        </a:rPr>
                        <a:t>Intercity buses and bus facilities added to list of facilities that MPO plans and TIPs should consider (States too</a:t>
                      </a:r>
                      <a:r>
                        <a:rPr lang="en-US" sz="1800" dirty="0" smtClean="0">
                          <a:effectLst/>
                          <a:latin typeface="+mn-lt"/>
                          <a:ea typeface="Calibri" panose="020F0502020204030204" pitchFamily="34" charset="0"/>
                        </a:rPr>
                        <a:t>); “tourism</a:t>
                      </a:r>
                      <a:r>
                        <a:rPr lang="en-US" sz="1800" dirty="0">
                          <a:effectLst/>
                          <a:latin typeface="+mn-lt"/>
                          <a:ea typeface="Calibri" panose="020F0502020204030204" pitchFamily="34" charset="0"/>
                        </a:rPr>
                        <a:t>” and “natural disaster risk reduction” are added to the list of issues on which MPOs are encouraged to </a:t>
                      </a:r>
                      <a:r>
                        <a:rPr lang="en-US" sz="1800" dirty="0" smtClean="0">
                          <a:effectLst/>
                          <a:latin typeface="+mn-lt"/>
                          <a:ea typeface="Calibri" panose="020F0502020204030204" pitchFamily="34" charset="0"/>
                        </a:rPr>
                        <a:t>consult; resiliency and tourism shall be considered as part of the planning process</a:t>
                      </a:r>
                      <a:endParaRPr lang="en-US" sz="1800" dirty="0">
                        <a:effectLst/>
                        <a:latin typeface="+mn-lt"/>
                        <a:ea typeface="Calibri" panose="020F0502020204030204" pitchFamily="34" charset="0"/>
                      </a:endParaRPr>
                    </a:p>
                    <a:p>
                      <a:pPr marL="342900" marR="0" lvl="0" indent="-342900">
                        <a:spcBef>
                          <a:spcPts val="600"/>
                        </a:spcBef>
                        <a:spcAft>
                          <a:spcPts val="0"/>
                        </a:spcAft>
                        <a:buFont typeface="Symbol" panose="05050102010706020507" pitchFamily="18" charset="2"/>
                        <a:buChar char=""/>
                      </a:pPr>
                      <a:r>
                        <a:rPr lang="en-US" sz="1800" dirty="0" smtClean="0">
                          <a:effectLst/>
                          <a:latin typeface="+mn-lt"/>
                          <a:ea typeface="Calibri" panose="020F0502020204030204" pitchFamily="34" charset="0"/>
                        </a:rPr>
                        <a:t>“Public </a:t>
                      </a:r>
                      <a:r>
                        <a:rPr lang="en-US" sz="1800" dirty="0">
                          <a:effectLst/>
                          <a:latin typeface="+mn-lt"/>
                          <a:ea typeface="Calibri" panose="020F0502020204030204" pitchFamily="34" charset="0"/>
                        </a:rPr>
                        <a:t>ports”, “intercity bus operators”, and “employer-based commuting programs” </a:t>
                      </a:r>
                      <a:r>
                        <a:rPr lang="en-US" sz="1800" dirty="0" smtClean="0">
                          <a:effectLst/>
                          <a:latin typeface="+mn-lt"/>
                          <a:ea typeface="Calibri" panose="020F0502020204030204" pitchFamily="34" charset="0"/>
                        </a:rPr>
                        <a:t>interested </a:t>
                      </a:r>
                      <a:r>
                        <a:rPr lang="en-US" sz="1800" dirty="0">
                          <a:effectLst/>
                          <a:latin typeface="+mn-lt"/>
                          <a:ea typeface="Calibri" panose="020F0502020204030204" pitchFamily="34" charset="0"/>
                        </a:rPr>
                        <a:t>parties that should be given reasonable opportunity to comment on </a:t>
                      </a:r>
                      <a:r>
                        <a:rPr lang="en-US" sz="1800" dirty="0" smtClean="0">
                          <a:effectLst/>
                          <a:latin typeface="+mn-lt"/>
                          <a:ea typeface="Calibri" panose="020F0502020204030204" pitchFamily="34" charset="0"/>
                        </a:rPr>
                        <a:t>plan.</a:t>
                      </a:r>
                      <a:endParaRPr lang="en-US" sz="1800" dirty="0">
                        <a:effectLst/>
                        <a:latin typeface="+mn-lt"/>
                        <a:ea typeface="Calibri" panose="020F0502020204030204" pitchFamily="34" charset="0"/>
                      </a:endParaRPr>
                    </a:p>
                  </a:txBody>
                  <a:tcPr marL="68580" marR="68580" marT="0" marB="0"/>
                </a:tc>
              </a:tr>
            </a:tbl>
          </a:graphicData>
        </a:graphic>
      </p:graphicFrame>
    </p:spTree>
    <p:extLst>
      <p:ext uri="{BB962C8B-B14F-4D97-AF65-F5344CB8AC3E}">
        <p14:creationId xmlns:p14="http://schemas.microsoft.com/office/powerpoint/2010/main" val="15917677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67000" y="76200"/>
            <a:ext cx="7010400" cy="533400"/>
          </a:xfrm>
        </p:spPr>
        <p:txBody>
          <a:bodyPr>
            <a:normAutofit/>
          </a:bodyPr>
          <a:lstStyle/>
          <a:p>
            <a:r>
              <a:rPr lang="en-US" sz="3200" b="1" dirty="0" smtClean="0"/>
              <a:t>MAP-21 </a:t>
            </a:r>
            <a:r>
              <a:rPr lang="en-US" sz="3200" b="1" dirty="0"/>
              <a:t>vs. </a:t>
            </a:r>
            <a:r>
              <a:rPr lang="en-US" sz="3200" b="1" dirty="0" smtClean="0"/>
              <a:t>FAST Act</a:t>
            </a:r>
            <a:endParaRPr lang="en-US" sz="3200" b="1" dirty="0"/>
          </a:p>
        </p:txBody>
      </p:sp>
      <p:graphicFrame>
        <p:nvGraphicFramePr>
          <p:cNvPr id="4" name="Table 3"/>
          <p:cNvGraphicFramePr>
            <a:graphicFrameLocks noGrp="1"/>
          </p:cNvGraphicFramePr>
          <p:nvPr>
            <p:extLst>
              <p:ext uri="{D42A27DB-BD31-4B8C-83A1-F6EECF244321}">
                <p14:modId xmlns:p14="http://schemas.microsoft.com/office/powerpoint/2010/main" val="2733895004"/>
              </p:ext>
            </p:extLst>
          </p:nvPr>
        </p:nvGraphicFramePr>
        <p:xfrm>
          <a:off x="524934" y="609600"/>
          <a:ext cx="10955865" cy="4556760"/>
        </p:xfrm>
        <a:graphic>
          <a:graphicData uri="http://schemas.openxmlformats.org/drawingml/2006/table">
            <a:tbl>
              <a:tblPr firstRow="1" bandRow="1">
                <a:tableStyleId>{5C22544A-7EE6-4342-B048-85BDC9FD1C3A}</a:tableStyleId>
              </a:tblPr>
              <a:tblGrid>
                <a:gridCol w="2045094"/>
                <a:gridCol w="3221172"/>
                <a:gridCol w="5689599"/>
              </a:tblGrid>
              <a:tr h="211667">
                <a:tc>
                  <a:txBody>
                    <a:bodyPr/>
                    <a:lstStyle/>
                    <a:p>
                      <a:endParaRPr lang="en-US" sz="1600" dirty="0"/>
                    </a:p>
                  </a:txBody>
                  <a:tcPr/>
                </a:tc>
                <a:tc>
                  <a:txBody>
                    <a:bodyPr/>
                    <a:lstStyle/>
                    <a:p>
                      <a:pPr algn="ctr"/>
                      <a:r>
                        <a:rPr lang="en-US" sz="1800" dirty="0" smtClean="0"/>
                        <a:t>MAP-21</a:t>
                      </a:r>
                      <a:endParaRPr lang="en-US" sz="1800" dirty="0"/>
                    </a:p>
                  </a:txBody>
                  <a:tcPr anchor="ctr"/>
                </a:tc>
                <a:tc>
                  <a:txBody>
                    <a:bodyPr/>
                    <a:lstStyle/>
                    <a:p>
                      <a:pPr algn="ctr"/>
                      <a:r>
                        <a:rPr lang="en-US" sz="1800" dirty="0" smtClean="0"/>
                        <a:t>FAST Act</a:t>
                      </a:r>
                      <a:endParaRPr lang="en-US" sz="1800" dirty="0"/>
                    </a:p>
                  </a:txBody>
                  <a:tcPr anchor="ctr"/>
                </a:tc>
              </a:tr>
              <a:tr h="1186774">
                <a:tc>
                  <a:txBody>
                    <a:bodyPr/>
                    <a:lstStyle/>
                    <a:p>
                      <a:pPr marL="0" marR="0">
                        <a:spcBef>
                          <a:spcPts val="600"/>
                        </a:spcBef>
                        <a:spcAft>
                          <a:spcPts val="0"/>
                        </a:spcAft>
                      </a:pPr>
                      <a:r>
                        <a:rPr lang="en-US" sz="1800" b="1">
                          <a:effectLst/>
                          <a:latin typeface="+mn-lt"/>
                          <a:ea typeface="Times New Roman" panose="02020603050405020304" pitchFamily="18" charset="0"/>
                        </a:rPr>
                        <a:t>Transit Representation</a:t>
                      </a:r>
                      <a:endParaRPr lang="en-US" sz="1800">
                        <a:effectLst/>
                        <a:latin typeface="+mn-lt"/>
                        <a:ea typeface="Times New Roman" panose="02020603050405020304" pitchFamily="18" charset="0"/>
                      </a:endParaRPr>
                    </a:p>
                  </a:txBody>
                  <a:tcPr marL="68580" marR="68580" marT="0" marB="0"/>
                </a:tc>
                <a:tc>
                  <a:txBody>
                    <a:bodyPr/>
                    <a:lstStyle/>
                    <a:p>
                      <a:pPr marL="342900" marR="0" lvl="0" indent="-342900">
                        <a:spcBef>
                          <a:spcPts val="600"/>
                        </a:spcBef>
                        <a:spcAft>
                          <a:spcPts val="0"/>
                        </a:spcAft>
                        <a:buFont typeface="Symbol" panose="05050102010706020507" pitchFamily="18" charset="2"/>
                        <a:buChar char=""/>
                      </a:pPr>
                      <a:r>
                        <a:rPr lang="en-US" sz="1800">
                          <a:effectLst/>
                          <a:latin typeface="+mn-lt"/>
                          <a:ea typeface="Calibri" panose="020F0502020204030204" pitchFamily="34" charset="0"/>
                        </a:rPr>
                        <a:t>MAP-21 added a requirement that providers of public transportation be represented on the policy board of MPOs representing TMAs</a:t>
                      </a:r>
                    </a:p>
                    <a:p>
                      <a:pPr marL="342900" marR="0" lvl="0" indent="-342900">
                        <a:spcBef>
                          <a:spcPts val="600"/>
                        </a:spcBef>
                        <a:spcAft>
                          <a:spcPts val="0"/>
                        </a:spcAft>
                        <a:buFont typeface="Symbol" panose="05050102010706020507" pitchFamily="18" charset="2"/>
                        <a:buChar char=""/>
                      </a:pPr>
                      <a:r>
                        <a:rPr lang="en-US" sz="1800">
                          <a:effectLst/>
                          <a:latin typeface="+mn-lt"/>
                          <a:ea typeface="Calibri" panose="020F0502020204030204" pitchFamily="34" charset="0"/>
                        </a:rPr>
                        <a:t>Interpreted by DOT (in draft planning rule) to require a change to the enabling statute or MPO bylaws; and that it was impermissible for an elected official to represent their constituents while also serving as the transit representative</a:t>
                      </a:r>
                    </a:p>
                  </a:txBody>
                  <a:tcPr marL="68580" marR="68580" marT="0" marB="0"/>
                </a:tc>
                <a:tc>
                  <a:txBody>
                    <a:bodyPr/>
                    <a:lstStyle/>
                    <a:p>
                      <a:pPr marL="342900" marR="0" lvl="0" indent="-342900">
                        <a:spcBef>
                          <a:spcPts val="600"/>
                        </a:spcBef>
                        <a:spcAft>
                          <a:spcPts val="0"/>
                        </a:spcAft>
                        <a:buFont typeface="Symbol" panose="05050102010706020507" pitchFamily="18" charset="2"/>
                        <a:buChar char=""/>
                      </a:pPr>
                      <a:r>
                        <a:rPr lang="en-US" sz="1800" dirty="0">
                          <a:effectLst/>
                          <a:latin typeface="+mn-lt"/>
                          <a:ea typeface="Calibri" panose="020F0502020204030204" pitchFamily="34" charset="0"/>
                        </a:rPr>
                        <a:t>Designation or selection of officials shall be determined by an MPO according to the its bylaws or enabling statute</a:t>
                      </a:r>
                    </a:p>
                    <a:p>
                      <a:pPr marL="342900" marR="0" lvl="0" indent="-342900">
                        <a:lnSpc>
                          <a:spcPct val="107000"/>
                        </a:lnSpc>
                        <a:spcBef>
                          <a:spcPts val="600"/>
                        </a:spcBef>
                        <a:spcAft>
                          <a:spcPts val="800"/>
                        </a:spcAft>
                        <a:buFont typeface="Symbol" panose="05050102010706020507" pitchFamily="18" charset="2"/>
                        <a:buChar char=""/>
                      </a:pPr>
                      <a:r>
                        <a:rPr lang="en-US" sz="1800" dirty="0">
                          <a:effectLst/>
                          <a:latin typeface="+mn-lt"/>
                        </a:rPr>
                        <a:t>Subject to the bylaws or enabling statute, a transit representative may also serve as a representative of a local municipality</a:t>
                      </a:r>
                    </a:p>
                  </a:txBody>
                  <a:tcPr marL="68580" marR="68580" marT="0" marB="0"/>
                </a:tc>
              </a:tr>
            </a:tbl>
          </a:graphicData>
        </a:graphic>
      </p:graphicFrame>
    </p:spTree>
    <p:extLst>
      <p:ext uri="{BB962C8B-B14F-4D97-AF65-F5344CB8AC3E}">
        <p14:creationId xmlns:p14="http://schemas.microsoft.com/office/powerpoint/2010/main" val="418541847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67000" y="76200"/>
            <a:ext cx="7010400" cy="533400"/>
          </a:xfrm>
        </p:spPr>
        <p:txBody>
          <a:bodyPr>
            <a:normAutofit/>
          </a:bodyPr>
          <a:lstStyle/>
          <a:p>
            <a:r>
              <a:rPr lang="en-US" sz="3200" b="1" dirty="0" smtClean="0"/>
              <a:t>MAP-21 </a:t>
            </a:r>
            <a:r>
              <a:rPr lang="en-US" sz="3200" b="1" dirty="0"/>
              <a:t>vs. </a:t>
            </a:r>
            <a:r>
              <a:rPr lang="en-US" sz="3200" b="1" dirty="0" smtClean="0"/>
              <a:t>FAST Act</a:t>
            </a:r>
            <a:endParaRPr lang="en-US" sz="3200" b="1" dirty="0"/>
          </a:p>
        </p:txBody>
      </p:sp>
      <p:graphicFrame>
        <p:nvGraphicFramePr>
          <p:cNvPr id="4" name="Table 3"/>
          <p:cNvGraphicFramePr>
            <a:graphicFrameLocks noGrp="1"/>
          </p:cNvGraphicFramePr>
          <p:nvPr>
            <p:extLst>
              <p:ext uri="{D42A27DB-BD31-4B8C-83A1-F6EECF244321}">
                <p14:modId xmlns:p14="http://schemas.microsoft.com/office/powerpoint/2010/main" val="2849793617"/>
              </p:ext>
            </p:extLst>
          </p:nvPr>
        </p:nvGraphicFramePr>
        <p:xfrm>
          <a:off x="524934" y="609600"/>
          <a:ext cx="10955865" cy="3459480"/>
        </p:xfrm>
        <a:graphic>
          <a:graphicData uri="http://schemas.openxmlformats.org/drawingml/2006/table">
            <a:tbl>
              <a:tblPr firstRow="1" bandRow="1">
                <a:tableStyleId>{5C22544A-7EE6-4342-B048-85BDC9FD1C3A}</a:tableStyleId>
              </a:tblPr>
              <a:tblGrid>
                <a:gridCol w="2045094"/>
                <a:gridCol w="3221172"/>
                <a:gridCol w="5689599"/>
              </a:tblGrid>
              <a:tr h="211667">
                <a:tc>
                  <a:txBody>
                    <a:bodyPr/>
                    <a:lstStyle/>
                    <a:p>
                      <a:endParaRPr lang="en-US" sz="1600" dirty="0"/>
                    </a:p>
                  </a:txBody>
                  <a:tcPr/>
                </a:tc>
                <a:tc>
                  <a:txBody>
                    <a:bodyPr/>
                    <a:lstStyle/>
                    <a:p>
                      <a:pPr algn="ctr"/>
                      <a:r>
                        <a:rPr lang="en-US" sz="1800" dirty="0" smtClean="0"/>
                        <a:t>MAP-21</a:t>
                      </a:r>
                      <a:endParaRPr lang="en-US" sz="1800" dirty="0"/>
                    </a:p>
                  </a:txBody>
                  <a:tcPr anchor="ctr"/>
                </a:tc>
                <a:tc>
                  <a:txBody>
                    <a:bodyPr/>
                    <a:lstStyle/>
                    <a:p>
                      <a:pPr algn="ctr"/>
                      <a:r>
                        <a:rPr lang="en-US" sz="1800" dirty="0" smtClean="0"/>
                        <a:t>FAST Act</a:t>
                      </a:r>
                      <a:endParaRPr lang="en-US" sz="1800" dirty="0"/>
                    </a:p>
                  </a:txBody>
                  <a:tcPr anchor="ctr"/>
                </a:tc>
              </a:tr>
              <a:tr h="1186774">
                <a:tc>
                  <a:txBody>
                    <a:bodyPr/>
                    <a:lstStyle/>
                    <a:p>
                      <a:pPr marL="0" marR="0">
                        <a:spcBef>
                          <a:spcPts val="600"/>
                        </a:spcBef>
                        <a:spcAft>
                          <a:spcPts val="0"/>
                        </a:spcAft>
                      </a:pPr>
                      <a:r>
                        <a:rPr lang="en-US" sz="1800" b="1" dirty="0">
                          <a:effectLst/>
                          <a:latin typeface="+mn-lt"/>
                          <a:ea typeface="Times New Roman" panose="02020603050405020304" pitchFamily="18" charset="0"/>
                        </a:rPr>
                        <a:t>Bridges</a:t>
                      </a:r>
                      <a:endParaRPr lang="en-US" sz="1800" dirty="0">
                        <a:effectLst/>
                        <a:latin typeface="+mn-lt"/>
                        <a:ea typeface="Times New Roman" panose="02020603050405020304" pitchFamily="18" charset="0"/>
                      </a:endParaRPr>
                    </a:p>
                    <a:p>
                      <a:pPr marL="0" marR="0">
                        <a:spcBef>
                          <a:spcPts val="600"/>
                        </a:spcBef>
                        <a:spcAft>
                          <a:spcPts val="600"/>
                        </a:spcAft>
                      </a:pPr>
                      <a:r>
                        <a:rPr lang="en-US" sz="1800" b="1" dirty="0">
                          <a:effectLst/>
                          <a:latin typeface="+mn-lt"/>
                          <a:ea typeface="Times New Roman" panose="02020603050405020304" pitchFamily="18" charset="0"/>
                        </a:rPr>
                        <a:t>NARC position:</a:t>
                      </a:r>
                      <a:r>
                        <a:rPr lang="en-US" sz="1800" i="1" dirty="0">
                          <a:effectLst/>
                          <a:latin typeface="+mn-lt"/>
                          <a:ea typeface="Times New Roman" panose="02020603050405020304" pitchFamily="18" charset="0"/>
                        </a:rPr>
                        <a:t> NARC advocated for additional funding for locally owned bridges </a:t>
                      </a:r>
                      <a:r>
                        <a:rPr lang="en-US" sz="1800" i="1" dirty="0" smtClean="0">
                          <a:effectLst/>
                          <a:latin typeface="+mn-lt"/>
                          <a:ea typeface="Times New Roman" panose="02020603050405020304" pitchFamily="18" charset="0"/>
                        </a:rPr>
                        <a:t>without </a:t>
                      </a:r>
                      <a:r>
                        <a:rPr lang="en-US" sz="1800" i="1" dirty="0">
                          <a:effectLst/>
                          <a:latin typeface="+mn-lt"/>
                          <a:ea typeface="Times New Roman" panose="02020603050405020304" pitchFamily="18" charset="0"/>
                        </a:rPr>
                        <a:t>harming suballocation levels under STP, which the FAST Act achieved.</a:t>
                      </a:r>
                      <a:endParaRPr lang="en-US" sz="1800" dirty="0">
                        <a:effectLst/>
                        <a:latin typeface="+mn-lt"/>
                        <a:ea typeface="Times New Roman" panose="02020603050405020304" pitchFamily="18" charset="0"/>
                      </a:endParaRPr>
                    </a:p>
                  </a:txBody>
                  <a:tcPr marL="68580" marR="68580" marT="0" marB="0"/>
                </a:tc>
                <a:tc>
                  <a:txBody>
                    <a:bodyPr/>
                    <a:lstStyle/>
                    <a:p>
                      <a:pPr marL="342900" marR="0" lvl="0" indent="-342900">
                        <a:spcBef>
                          <a:spcPts val="600"/>
                        </a:spcBef>
                        <a:spcAft>
                          <a:spcPts val="0"/>
                        </a:spcAft>
                        <a:buFont typeface="Symbol" panose="05050102010706020507" pitchFamily="18" charset="2"/>
                        <a:buChar char=""/>
                      </a:pPr>
                      <a:r>
                        <a:rPr lang="en-US" sz="1800" dirty="0">
                          <a:effectLst/>
                          <a:latin typeface="+mn-lt"/>
                          <a:ea typeface="Calibri" panose="020F0502020204030204" pitchFamily="34" charset="0"/>
                        </a:rPr>
                        <a:t>MAP-21 eliminated the bridge program, leaving certain types of bridges without a funding source.</a:t>
                      </a:r>
                    </a:p>
                    <a:p>
                      <a:pPr marL="342900" marR="0" lvl="0" indent="-342900">
                        <a:spcBef>
                          <a:spcPts val="600"/>
                        </a:spcBef>
                        <a:spcAft>
                          <a:spcPts val="0"/>
                        </a:spcAft>
                        <a:buFont typeface="Symbol" panose="05050102010706020507" pitchFamily="18" charset="2"/>
                        <a:buChar char=""/>
                      </a:pPr>
                      <a:r>
                        <a:rPr lang="en-US" sz="1800" dirty="0">
                          <a:effectLst/>
                          <a:latin typeface="+mn-lt"/>
                          <a:ea typeface="Calibri" panose="020F0502020204030204" pitchFamily="34" charset="0"/>
                        </a:rPr>
                        <a:t>Off-system bridge set-aside was preserved, funded with approximately 7.5% of the STP “anywhere in the state” funds</a:t>
                      </a:r>
                    </a:p>
                  </a:txBody>
                  <a:tcPr marL="68580" marR="68580" marT="0" marB="0"/>
                </a:tc>
                <a:tc>
                  <a:txBody>
                    <a:bodyPr/>
                    <a:lstStyle/>
                    <a:p>
                      <a:pPr marL="342900" marR="0" lvl="0" indent="-342900">
                        <a:spcBef>
                          <a:spcPts val="600"/>
                        </a:spcBef>
                        <a:spcAft>
                          <a:spcPts val="0"/>
                        </a:spcAft>
                        <a:buFont typeface="Symbol" panose="05050102010706020507" pitchFamily="18" charset="2"/>
                        <a:buChar char=""/>
                      </a:pPr>
                      <a:r>
                        <a:rPr lang="en-US" sz="1800" dirty="0">
                          <a:effectLst/>
                          <a:latin typeface="+mn-lt"/>
                          <a:ea typeface="Calibri" panose="020F0502020204030204" pitchFamily="34" charset="0"/>
                        </a:rPr>
                        <a:t>On-system, non-NHS bridges are now eligible under </a:t>
                      </a:r>
                      <a:r>
                        <a:rPr lang="en-US" sz="1800" dirty="0" smtClean="0">
                          <a:effectLst/>
                          <a:latin typeface="+mn-lt"/>
                          <a:ea typeface="Calibri" panose="020F0502020204030204" pitchFamily="34" charset="0"/>
                        </a:rPr>
                        <a:t>NHPP</a:t>
                      </a:r>
                    </a:p>
                    <a:p>
                      <a:pPr marL="342900" marR="0" lvl="0" indent="-342900">
                        <a:spcBef>
                          <a:spcPts val="600"/>
                        </a:spcBef>
                        <a:spcAft>
                          <a:spcPts val="0"/>
                        </a:spcAft>
                        <a:buFont typeface="Symbol" panose="05050102010706020507" pitchFamily="18" charset="2"/>
                        <a:buChar char=""/>
                      </a:pPr>
                      <a:r>
                        <a:rPr lang="en-US" sz="1800" dirty="0" smtClean="0">
                          <a:effectLst/>
                          <a:latin typeface="+mn-lt"/>
                        </a:rPr>
                        <a:t>Off-system </a:t>
                      </a:r>
                      <a:r>
                        <a:rPr lang="en-US" sz="1800" dirty="0">
                          <a:effectLst/>
                          <a:latin typeface="+mn-lt"/>
                        </a:rPr>
                        <a:t>bridge set-aside is preserved as in current law</a:t>
                      </a:r>
                    </a:p>
                  </a:txBody>
                  <a:tcPr marL="68580" marR="68580" marT="0" marB="0"/>
                </a:tc>
              </a:tr>
            </a:tbl>
          </a:graphicData>
        </a:graphic>
      </p:graphicFrame>
    </p:spTree>
    <p:extLst>
      <p:ext uri="{BB962C8B-B14F-4D97-AF65-F5344CB8AC3E}">
        <p14:creationId xmlns:p14="http://schemas.microsoft.com/office/powerpoint/2010/main" val="303381285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67000" y="76200"/>
            <a:ext cx="7010400" cy="533400"/>
          </a:xfrm>
        </p:spPr>
        <p:txBody>
          <a:bodyPr>
            <a:normAutofit/>
          </a:bodyPr>
          <a:lstStyle/>
          <a:p>
            <a:r>
              <a:rPr lang="en-US" sz="3200" b="1" dirty="0" smtClean="0"/>
              <a:t>MAP-21 </a:t>
            </a:r>
            <a:r>
              <a:rPr lang="en-US" sz="3200" b="1" dirty="0"/>
              <a:t>vs. </a:t>
            </a:r>
            <a:r>
              <a:rPr lang="en-US" sz="3200" b="1" dirty="0" smtClean="0"/>
              <a:t>FAST Act</a:t>
            </a:r>
            <a:endParaRPr lang="en-US" sz="3200" b="1" dirty="0"/>
          </a:p>
        </p:txBody>
      </p:sp>
      <p:graphicFrame>
        <p:nvGraphicFramePr>
          <p:cNvPr id="4" name="Table 3"/>
          <p:cNvGraphicFramePr>
            <a:graphicFrameLocks noGrp="1"/>
          </p:cNvGraphicFramePr>
          <p:nvPr>
            <p:extLst>
              <p:ext uri="{D42A27DB-BD31-4B8C-83A1-F6EECF244321}">
                <p14:modId xmlns:p14="http://schemas.microsoft.com/office/powerpoint/2010/main" val="2849793617"/>
              </p:ext>
            </p:extLst>
          </p:nvPr>
        </p:nvGraphicFramePr>
        <p:xfrm>
          <a:off x="524934" y="609600"/>
          <a:ext cx="10955865" cy="6156960"/>
        </p:xfrm>
        <a:graphic>
          <a:graphicData uri="http://schemas.openxmlformats.org/drawingml/2006/table">
            <a:tbl>
              <a:tblPr firstRow="1" bandRow="1">
                <a:tableStyleId>{5C22544A-7EE6-4342-B048-85BDC9FD1C3A}</a:tableStyleId>
              </a:tblPr>
              <a:tblGrid>
                <a:gridCol w="2045094"/>
                <a:gridCol w="3221172"/>
                <a:gridCol w="5689599"/>
              </a:tblGrid>
              <a:tr h="211667">
                <a:tc>
                  <a:txBody>
                    <a:bodyPr/>
                    <a:lstStyle/>
                    <a:p>
                      <a:endParaRPr lang="en-US" sz="1600" dirty="0"/>
                    </a:p>
                  </a:txBody>
                  <a:tcPr/>
                </a:tc>
                <a:tc>
                  <a:txBody>
                    <a:bodyPr/>
                    <a:lstStyle/>
                    <a:p>
                      <a:pPr algn="ctr"/>
                      <a:r>
                        <a:rPr lang="en-US" sz="1800" dirty="0" smtClean="0"/>
                        <a:t>MAP-21</a:t>
                      </a:r>
                      <a:endParaRPr lang="en-US" sz="1800" dirty="0"/>
                    </a:p>
                  </a:txBody>
                  <a:tcPr anchor="ctr"/>
                </a:tc>
                <a:tc>
                  <a:txBody>
                    <a:bodyPr/>
                    <a:lstStyle/>
                    <a:p>
                      <a:pPr algn="ctr"/>
                      <a:r>
                        <a:rPr lang="en-US" sz="1800" dirty="0" smtClean="0"/>
                        <a:t>FAST Act</a:t>
                      </a:r>
                      <a:endParaRPr lang="en-US" sz="1800" dirty="0"/>
                    </a:p>
                  </a:txBody>
                  <a:tcPr anchor="ctr"/>
                </a:tc>
              </a:tr>
              <a:tr h="1186774">
                <a:tc>
                  <a:txBody>
                    <a:bodyPr/>
                    <a:lstStyle/>
                    <a:p>
                      <a:pPr marL="0" marR="0">
                        <a:spcBef>
                          <a:spcPts val="600"/>
                        </a:spcBef>
                        <a:spcAft>
                          <a:spcPts val="0"/>
                        </a:spcAft>
                      </a:pPr>
                      <a:r>
                        <a:rPr lang="en-US" sz="1800" b="1" dirty="0">
                          <a:effectLst/>
                          <a:latin typeface="+mn-lt"/>
                          <a:ea typeface="Times New Roman" panose="02020603050405020304" pitchFamily="18" charset="0"/>
                        </a:rPr>
                        <a:t>Congestion Mitigation and Air Quality (CMAQ)</a:t>
                      </a:r>
                      <a:endParaRPr lang="en-US" sz="1800" dirty="0">
                        <a:effectLst/>
                        <a:latin typeface="+mn-lt"/>
                        <a:ea typeface="Times New Roman" panose="02020603050405020304" pitchFamily="18" charset="0"/>
                      </a:endParaRPr>
                    </a:p>
                    <a:p>
                      <a:pPr marL="0" marR="0">
                        <a:spcBef>
                          <a:spcPts val="600"/>
                        </a:spcBef>
                        <a:spcAft>
                          <a:spcPts val="0"/>
                        </a:spcAft>
                      </a:pPr>
                      <a:r>
                        <a:rPr lang="en-US" sz="1800" b="1" dirty="0">
                          <a:effectLst/>
                          <a:latin typeface="+mn-lt"/>
                          <a:ea typeface="Times New Roman" panose="02020603050405020304" pitchFamily="18" charset="0"/>
                        </a:rPr>
                        <a:t>NARC position:</a:t>
                      </a:r>
                      <a:r>
                        <a:rPr lang="en-US" sz="1800" i="1" dirty="0">
                          <a:effectLst/>
                          <a:latin typeface="+mn-lt"/>
                          <a:ea typeface="Times New Roman" panose="02020603050405020304" pitchFamily="18" charset="0"/>
                        </a:rPr>
                        <a:t> NARC advocated for additional funding for CMAQ and for obligation authority of CMAQ. FAST Act grows CMAQ funding at a slower rate than the rest of the bill and does not include obligation authority.</a:t>
                      </a:r>
                      <a:endParaRPr lang="en-US" sz="1800" dirty="0">
                        <a:effectLst/>
                        <a:latin typeface="+mn-lt"/>
                        <a:ea typeface="Times New Roman" panose="02020603050405020304" pitchFamily="18" charset="0"/>
                      </a:endParaRPr>
                    </a:p>
                  </a:txBody>
                  <a:tcPr marL="68580" marR="68580" marT="0" marB="0"/>
                </a:tc>
                <a:tc>
                  <a:txBody>
                    <a:bodyPr/>
                    <a:lstStyle/>
                    <a:p>
                      <a:pPr marL="342900" marR="0" lvl="0" indent="-342900">
                        <a:spcBef>
                          <a:spcPts val="600"/>
                        </a:spcBef>
                        <a:spcAft>
                          <a:spcPts val="0"/>
                        </a:spcAft>
                        <a:buFont typeface="Symbol" panose="05050102010706020507" pitchFamily="18" charset="2"/>
                        <a:buChar char=""/>
                      </a:pPr>
                      <a:r>
                        <a:rPr lang="en-US" sz="1800">
                          <a:effectLst/>
                          <a:latin typeface="+mn-lt"/>
                          <a:ea typeface="Calibri" panose="020F0502020204030204" pitchFamily="34" charset="0"/>
                        </a:rPr>
                        <a:t>MAP-21 provided $4.4 billion ­for CMAQ</a:t>
                      </a:r>
                    </a:p>
                  </a:txBody>
                  <a:tcPr marL="68580" marR="68580" marT="0" marB="0"/>
                </a:tc>
                <a:tc>
                  <a:txBody>
                    <a:bodyPr/>
                    <a:lstStyle/>
                    <a:p>
                      <a:pPr marL="342900" marR="0" lvl="0" indent="-342900">
                        <a:spcBef>
                          <a:spcPts val="600"/>
                        </a:spcBef>
                        <a:spcAft>
                          <a:spcPts val="0"/>
                        </a:spcAft>
                        <a:buFont typeface="Symbol" panose="05050102010706020507" pitchFamily="18" charset="2"/>
                        <a:buChar char=""/>
                      </a:pPr>
                      <a:r>
                        <a:rPr lang="en-US" sz="1800" dirty="0">
                          <a:effectLst/>
                          <a:latin typeface="+mn-lt"/>
                          <a:ea typeface="Calibri" panose="020F0502020204030204" pitchFamily="34" charset="0"/>
                        </a:rPr>
                        <a:t>FAST Act CMAQ Funding</a:t>
                      </a:r>
                    </a:p>
                    <a:p>
                      <a:pPr marL="742950" marR="0" lvl="1" indent="-285750">
                        <a:spcBef>
                          <a:spcPts val="0"/>
                        </a:spcBef>
                        <a:spcAft>
                          <a:spcPts val="0"/>
                        </a:spcAft>
                        <a:buFont typeface="Courier New" panose="02070309020205020404" pitchFamily="49" charset="0"/>
                        <a:buChar char="o"/>
                      </a:pPr>
                      <a:r>
                        <a:rPr lang="en-US" sz="1800" dirty="0">
                          <a:effectLst/>
                          <a:latin typeface="+mn-lt"/>
                          <a:ea typeface="Calibri" panose="020F0502020204030204" pitchFamily="34" charset="0"/>
                        </a:rPr>
                        <a:t>FY15: $2.2 billion (current year)</a:t>
                      </a:r>
                    </a:p>
                    <a:p>
                      <a:pPr marL="742950" marR="0" lvl="1" indent="-285750">
                        <a:spcBef>
                          <a:spcPts val="0"/>
                        </a:spcBef>
                        <a:spcAft>
                          <a:spcPts val="0"/>
                        </a:spcAft>
                        <a:buFont typeface="Courier New" panose="02070309020205020404" pitchFamily="49" charset="0"/>
                        <a:buChar char="o"/>
                      </a:pPr>
                      <a:r>
                        <a:rPr lang="en-US" sz="1800" dirty="0">
                          <a:effectLst/>
                          <a:latin typeface="+mn-lt"/>
                          <a:ea typeface="Calibri" panose="020F0502020204030204" pitchFamily="34" charset="0"/>
                        </a:rPr>
                        <a:t>FY16: $2.3 billion</a:t>
                      </a:r>
                    </a:p>
                    <a:p>
                      <a:pPr marL="742950" marR="0" lvl="1" indent="-285750">
                        <a:spcBef>
                          <a:spcPts val="0"/>
                        </a:spcBef>
                        <a:spcAft>
                          <a:spcPts val="0"/>
                        </a:spcAft>
                        <a:buFont typeface="Courier New" panose="02070309020205020404" pitchFamily="49" charset="0"/>
                        <a:buChar char="o"/>
                      </a:pPr>
                      <a:r>
                        <a:rPr lang="en-US" sz="1800" dirty="0">
                          <a:effectLst/>
                          <a:latin typeface="+mn-lt"/>
                          <a:ea typeface="Calibri" panose="020F0502020204030204" pitchFamily="34" charset="0"/>
                        </a:rPr>
                        <a:t>FY17: $2.3 billion</a:t>
                      </a:r>
                    </a:p>
                    <a:p>
                      <a:pPr marL="742950" marR="0" lvl="1" indent="-285750">
                        <a:spcBef>
                          <a:spcPts val="0"/>
                        </a:spcBef>
                        <a:spcAft>
                          <a:spcPts val="0"/>
                        </a:spcAft>
                        <a:buFont typeface="Courier New" panose="02070309020205020404" pitchFamily="49" charset="0"/>
                        <a:buChar char="o"/>
                      </a:pPr>
                      <a:r>
                        <a:rPr lang="en-US" sz="1800" dirty="0">
                          <a:effectLst/>
                          <a:latin typeface="+mn-lt"/>
                          <a:ea typeface="Calibri" panose="020F0502020204030204" pitchFamily="34" charset="0"/>
                        </a:rPr>
                        <a:t>FY18: $2.4 billion</a:t>
                      </a:r>
                    </a:p>
                    <a:p>
                      <a:pPr marL="742950" marR="0" lvl="1" indent="-285750">
                        <a:spcBef>
                          <a:spcPts val="0"/>
                        </a:spcBef>
                        <a:spcAft>
                          <a:spcPts val="0"/>
                        </a:spcAft>
                        <a:buFont typeface="Courier New" panose="02070309020205020404" pitchFamily="49" charset="0"/>
                        <a:buChar char="o"/>
                      </a:pPr>
                      <a:r>
                        <a:rPr lang="en-US" sz="1800" dirty="0">
                          <a:effectLst/>
                          <a:latin typeface="+mn-lt"/>
                          <a:ea typeface="Calibri" panose="020F0502020204030204" pitchFamily="34" charset="0"/>
                        </a:rPr>
                        <a:t>FY19: $2.4 billion</a:t>
                      </a:r>
                    </a:p>
                    <a:p>
                      <a:pPr marL="742950" marR="0" lvl="1" indent="-285750">
                        <a:spcBef>
                          <a:spcPts val="0"/>
                        </a:spcBef>
                        <a:spcAft>
                          <a:spcPts val="0"/>
                        </a:spcAft>
                        <a:buFont typeface="Courier New" panose="02070309020205020404" pitchFamily="49" charset="0"/>
                        <a:buChar char="o"/>
                      </a:pPr>
                      <a:r>
                        <a:rPr lang="en-US" sz="1800" dirty="0">
                          <a:effectLst/>
                          <a:latin typeface="+mn-lt"/>
                          <a:ea typeface="Calibri" panose="020F0502020204030204" pitchFamily="34" charset="0"/>
                        </a:rPr>
                        <a:t>FY20: $2.4 billion</a:t>
                      </a:r>
                    </a:p>
                    <a:p>
                      <a:pPr marL="742950" marR="0" lvl="1" indent="-285750">
                        <a:spcBef>
                          <a:spcPts val="0"/>
                        </a:spcBef>
                        <a:spcAft>
                          <a:spcPts val="0"/>
                        </a:spcAft>
                        <a:buFont typeface="Courier New" panose="02070309020205020404" pitchFamily="49" charset="0"/>
                        <a:buChar char="o"/>
                      </a:pPr>
                      <a:r>
                        <a:rPr lang="en-US" sz="1800" dirty="0">
                          <a:effectLst/>
                          <a:latin typeface="+mn-lt"/>
                          <a:ea typeface="Calibri" panose="020F0502020204030204" pitchFamily="34" charset="0"/>
                        </a:rPr>
                        <a:t>Five-year total: $11.8 billion (+6% compared to flat funding; +10% comparing FY20 to FY15)</a:t>
                      </a:r>
                    </a:p>
                    <a:p>
                      <a:pPr marL="342900" marR="0" lvl="0" indent="-342900">
                        <a:spcBef>
                          <a:spcPts val="600"/>
                        </a:spcBef>
                        <a:spcAft>
                          <a:spcPts val="0"/>
                        </a:spcAft>
                        <a:buFont typeface="Symbol" panose="05050102010706020507" pitchFamily="18" charset="2"/>
                        <a:buChar char=""/>
                      </a:pPr>
                      <a:r>
                        <a:rPr lang="en-US" sz="1800" dirty="0">
                          <a:effectLst/>
                          <a:latin typeface="+mn-lt"/>
                          <a:ea typeface="Calibri" panose="020F0502020204030204" pitchFamily="34" charset="0"/>
                        </a:rPr>
                        <a:t>Makes “vehicle-to-infrastructure communication equipment” and “port-related freight operations” eligible under CMAQ</a:t>
                      </a:r>
                    </a:p>
                    <a:p>
                      <a:pPr marL="342900" marR="0" lvl="0" indent="-342900">
                        <a:spcBef>
                          <a:spcPts val="600"/>
                        </a:spcBef>
                        <a:spcAft>
                          <a:spcPts val="0"/>
                        </a:spcAft>
                        <a:buFont typeface="Symbol" panose="05050102010706020507" pitchFamily="18" charset="2"/>
                        <a:buChar char=""/>
                      </a:pPr>
                      <a:r>
                        <a:rPr lang="en-US" sz="1800" dirty="0">
                          <a:effectLst/>
                          <a:latin typeface="+mn-lt"/>
                          <a:ea typeface="Calibri" panose="020F0502020204030204" pitchFamily="34" charset="0"/>
                        </a:rPr>
                        <a:t>Does </a:t>
                      </a:r>
                      <a:r>
                        <a:rPr lang="en-US" sz="1800" u="sng" dirty="0">
                          <a:effectLst/>
                          <a:latin typeface="+mn-lt"/>
                          <a:ea typeface="Calibri" panose="020F0502020204030204" pitchFamily="34" charset="0"/>
                        </a:rPr>
                        <a:t>not</a:t>
                      </a:r>
                      <a:r>
                        <a:rPr lang="en-US" sz="1800" dirty="0">
                          <a:effectLst/>
                          <a:latin typeface="+mn-lt"/>
                          <a:ea typeface="Calibri" panose="020F0502020204030204" pitchFamily="34" charset="0"/>
                        </a:rPr>
                        <a:t> include language that would have potentially restricted how funds could be spent in nonattainment areas for PM2.5</a:t>
                      </a:r>
                    </a:p>
                    <a:p>
                      <a:pPr marL="342900" marR="0" lvl="0" indent="-342900">
                        <a:spcBef>
                          <a:spcPts val="600"/>
                        </a:spcBef>
                        <a:spcAft>
                          <a:spcPts val="0"/>
                        </a:spcAft>
                        <a:buFont typeface="Symbol" panose="05050102010706020507" pitchFamily="18" charset="2"/>
                        <a:buChar char=""/>
                      </a:pPr>
                      <a:r>
                        <a:rPr lang="en-US" sz="1800" dirty="0">
                          <a:effectLst/>
                          <a:latin typeface="+mn-lt"/>
                          <a:ea typeface="Calibri" panose="020F0502020204030204" pitchFamily="34" charset="0"/>
                        </a:rPr>
                        <a:t>Provides that “priority consideration” of PM2.5 funding does not apply in states with a density of less than 80 persons per square mile under certain circumstances</a:t>
                      </a:r>
                    </a:p>
                    <a:p>
                      <a:pPr marL="342900" marR="0" lvl="0" indent="-342900">
                        <a:spcBef>
                          <a:spcPts val="600"/>
                        </a:spcBef>
                        <a:spcAft>
                          <a:spcPts val="0"/>
                        </a:spcAft>
                        <a:buFont typeface="Symbol" panose="05050102010706020507" pitchFamily="18" charset="2"/>
                        <a:buChar char=""/>
                      </a:pPr>
                      <a:r>
                        <a:rPr lang="en-US" sz="1800" dirty="0">
                          <a:effectLst/>
                          <a:latin typeface="+mn-lt"/>
                          <a:ea typeface="Calibri" panose="020F0502020204030204" pitchFamily="34" charset="0"/>
                        </a:rPr>
                        <a:t>Allows for the obligations of PM2.5 funds for port-related equipment and vehicles.</a:t>
                      </a:r>
                    </a:p>
                  </a:txBody>
                  <a:tcPr marL="68580" marR="68580" marT="0" marB="0"/>
                </a:tc>
              </a:tr>
            </a:tbl>
          </a:graphicData>
        </a:graphic>
      </p:graphicFrame>
    </p:spTree>
    <p:extLst>
      <p:ext uri="{BB962C8B-B14F-4D97-AF65-F5344CB8AC3E}">
        <p14:creationId xmlns:p14="http://schemas.microsoft.com/office/powerpoint/2010/main" val="109717627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67000" y="76200"/>
            <a:ext cx="7010400" cy="533400"/>
          </a:xfrm>
        </p:spPr>
        <p:txBody>
          <a:bodyPr>
            <a:normAutofit/>
          </a:bodyPr>
          <a:lstStyle/>
          <a:p>
            <a:r>
              <a:rPr lang="en-US" sz="3200" b="1" dirty="0" smtClean="0"/>
              <a:t>MAP-21 </a:t>
            </a:r>
            <a:r>
              <a:rPr lang="en-US" sz="3200" b="1" dirty="0"/>
              <a:t>vs. </a:t>
            </a:r>
            <a:r>
              <a:rPr lang="en-US" sz="3200" b="1" dirty="0" smtClean="0"/>
              <a:t>FAST Act</a:t>
            </a:r>
            <a:endParaRPr lang="en-US" sz="3200" b="1" dirty="0"/>
          </a:p>
        </p:txBody>
      </p:sp>
      <p:sp>
        <p:nvSpPr>
          <p:cNvPr id="3" name="TextBox 2"/>
          <p:cNvSpPr txBox="1"/>
          <p:nvPr/>
        </p:nvSpPr>
        <p:spPr>
          <a:xfrm>
            <a:off x="1642533" y="1540933"/>
            <a:ext cx="9330267" cy="3693319"/>
          </a:xfrm>
          <a:prstGeom prst="rect">
            <a:avLst/>
          </a:prstGeom>
          <a:noFill/>
        </p:spPr>
        <p:txBody>
          <a:bodyPr wrap="square" rtlCol="0">
            <a:spAutoFit/>
          </a:bodyPr>
          <a:lstStyle/>
          <a:p>
            <a:r>
              <a:rPr lang="en-US" b="1" dirty="0" smtClean="0"/>
              <a:t>Other items of interest:</a:t>
            </a:r>
          </a:p>
          <a:p>
            <a:pPr marL="285750" indent="-285750">
              <a:buFont typeface="Arial" panose="020B0604020202020204" pitchFamily="34" charset="0"/>
              <a:buChar char="•"/>
            </a:pPr>
            <a:r>
              <a:rPr lang="en-US" dirty="0" smtClean="0"/>
              <a:t>Freight program (MPOs eligible recipients under discretionary program)</a:t>
            </a:r>
          </a:p>
          <a:p>
            <a:pPr marL="285750" indent="-285750">
              <a:buFont typeface="Arial" panose="020B0604020202020204" pitchFamily="34" charset="0"/>
              <a:buChar char="•"/>
            </a:pPr>
            <a:r>
              <a:rPr lang="en-US" dirty="0" smtClean="0"/>
              <a:t>Reinstates bus and bus facilities discretionary program</a:t>
            </a:r>
          </a:p>
          <a:p>
            <a:pPr marL="285750" indent="-285750">
              <a:buFont typeface="Arial" panose="020B0604020202020204" pitchFamily="34" charset="0"/>
              <a:buChar char="•"/>
            </a:pPr>
            <a:r>
              <a:rPr lang="en-US" dirty="0" smtClean="0"/>
              <a:t>Environmental Streamlining (including use of MPO documents in preparation of environmental documents)</a:t>
            </a:r>
          </a:p>
          <a:p>
            <a:pPr marL="285750" indent="-285750">
              <a:buFont typeface="Arial" panose="020B0604020202020204" pitchFamily="34" charset="0"/>
              <a:buChar char="•"/>
            </a:pPr>
            <a:r>
              <a:rPr lang="en-US" dirty="0" smtClean="0"/>
              <a:t>Contains a rail title for the first time ever</a:t>
            </a:r>
          </a:p>
          <a:p>
            <a:endParaRPr lang="en-US" dirty="0"/>
          </a:p>
          <a:p>
            <a:r>
              <a:rPr lang="en-US" b="1" dirty="0" smtClean="0"/>
              <a:t>What’s missing:</a:t>
            </a:r>
          </a:p>
          <a:p>
            <a:pPr marL="285750" indent="-285750">
              <a:buFont typeface="Arial" panose="020B0604020202020204" pitchFamily="34" charset="0"/>
              <a:buChar char="•"/>
            </a:pPr>
            <a:r>
              <a:rPr lang="en-US" dirty="0"/>
              <a:t>Dedicated funding</a:t>
            </a:r>
          </a:p>
          <a:p>
            <a:pPr marL="285750" indent="-285750">
              <a:buFont typeface="Arial" panose="020B0604020202020204" pitchFamily="34" charset="0"/>
              <a:buChar char="•"/>
            </a:pPr>
            <a:r>
              <a:rPr lang="en-US" dirty="0" smtClean="0"/>
              <a:t>Much of anything for </a:t>
            </a:r>
            <a:r>
              <a:rPr lang="en-US" dirty="0" err="1" smtClean="0"/>
              <a:t>rurals</a:t>
            </a:r>
            <a:endParaRPr lang="en-US" dirty="0" smtClean="0"/>
          </a:p>
          <a:p>
            <a:pPr marL="285750" indent="-285750">
              <a:buFont typeface="Arial" panose="020B0604020202020204" pitchFamily="34" charset="0"/>
              <a:buChar char="•"/>
            </a:pPr>
            <a:r>
              <a:rPr lang="en-US" dirty="0" smtClean="0"/>
              <a:t>Connected and autonomous vehicles</a:t>
            </a:r>
          </a:p>
          <a:p>
            <a:pPr marL="285750" indent="-285750">
              <a:buFont typeface="Arial" panose="020B0604020202020204" pitchFamily="34" charset="0"/>
              <a:buChar char="•"/>
            </a:pPr>
            <a:r>
              <a:rPr lang="en-US" dirty="0" smtClean="0"/>
              <a:t>Performance program</a:t>
            </a:r>
          </a:p>
          <a:p>
            <a:pPr marL="285750" indent="-285750">
              <a:buFont typeface="Arial" panose="020B0604020202020204" pitchFamily="34" charset="0"/>
              <a:buChar char="•"/>
            </a:pPr>
            <a:endParaRPr lang="en-US" dirty="0" smtClean="0"/>
          </a:p>
        </p:txBody>
      </p:sp>
    </p:spTree>
    <p:extLst>
      <p:ext uri="{BB962C8B-B14F-4D97-AF65-F5344CB8AC3E}">
        <p14:creationId xmlns:p14="http://schemas.microsoft.com/office/powerpoint/2010/main" val="406002713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idx="4294967295"/>
          </p:nvPr>
        </p:nvSpPr>
        <p:spPr>
          <a:xfrm>
            <a:off x="1524000" y="2130426"/>
            <a:ext cx="7772400" cy="147002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z="3600" b="1">
                <a:solidFill>
                  <a:srgbClr val="5487BE"/>
                </a:solidFill>
              </a:rPr>
              <a:t/>
            </a:r>
            <a:br>
              <a:rPr lang="en-US" sz="3600" b="1">
                <a:solidFill>
                  <a:srgbClr val="5487BE"/>
                </a:solidFill>
              </a:rPr>
            </a:br>
            <a:endParaRPr lang="en-US" sz="3200" b="1"/>
          </a:p>
        </p:txBody>
      </p:sp>
      <p:sp>
        <p:nvSpPr>
          <p:cNvPr id="8195" name="Rectangle 2"/>
          <p:cNvSpPr txBox="1">
            <a:spLocks noChangeArrowheads="1"/>
          </p:cNvSpPr>
          <p:nvPr/>
        </p:nvSpPr>
        <p:spPr bwMode="auto">
          <a:xfrm>
            <a:off x="686562" y="0"/>
            <a:ext cx="10324337" cy="833834"/>
          </a:xfrm>
          <a:prstGeom prst="rect">
            <a:avLst/>
          </a:prstGeom>
          <a:solidFill>
            <a:srgbClr val="FFFFFF"/>
          </a:solidFill>
          <a:ln>
            <a:noFill/>
          </a:ln>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3200" b="1" u="sng" dirty="0" smtClean="0">
                <a:solidFill>
                  <a:srgbClr val="5A97B0"/>
                </a:solidFill>
                <a:latin typeface="+mn-lt"/>
              </a:rPr>
              <a:t>How’d We Do It?</a:t>
            </a:r>
            <a:endParaRPr lang="en-US" sz="3200" b="1" u="sng" dirty="0">
              <a:solidFill>
                <a:srgbClr val="5A97B0"/>
              </a:solidFill>
              <a:latin typeface="+mn-lt"/>
            </a:endParaRPr>
          </a:p>
        </p:txBody>
      </p:sp>
      <p:pic>
        <p:nvPicPr>
          <p:cNvPr id="5" name="Picture 10" descr="NEW-logo"/>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458200" y="6324601"/>
            <a:ext cx="2133600" cy="4626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p:cNvPicPr>
            <a:picLocks noChangeAspect="1"/>
          </p:cNvPicPr>
          <p:nvPr/>
        </p:nvPicPr>
        <p:blipFill>
          <a:blip r:embed="rId4"/>
          <a:stretch>
            <a:fillRect/>
          </a:stretch>
        </p:blipFill>
        <p:spPr>
          <a:xfrm>
            <a:off x="6283234" y="833834"/>
            <a:ext cx="4727665" cy="5806806"/>
          </a:xfrm>
          <a:prstGeom prst="rect">
            <a:avLst/>
          </a:prstGeom>
        </p:spPr>
      </p:pic>
      <p:sp>
        <p:nvSpPr>
          <p:cNvPr id="2" name="TextBox 1"/>
          <p:cNvSpPr txBox="1"/>
          <p:nvPr/>
        </p:nvSpPr>
        <p:spPr>
          <a:xfrm>
            <a:off x="686562" y="1371600"/>
            <a:ext cx="5307838" cy="2308324"/>
          </a:xfrm>
          <a:prstGeom prst="rect">
            <a:avLst/>
          </a:prstGeom>
          <a:noFill/>
        </p:spPr>
        <p:txBody>
          <a:bodyPr wrap="square" rtlCol="0">
            <a:spAutoFit/>
          </a:bodyPr>
          <a:lstStyle/>
          <a:p>
            <a:r>
              <a:rPr lang="en-US" dirty="0" smtClean="0"/>
              <a:t>LOT (Local Officials for Transportation) Coalition</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smtClean="0"/>
              <a:t>NARC</a:t>
            </a:r>
          </a:p>
          <a:p>
            <a:pPr marL="285750" indent="-285750">
              <a:buFont typeface="Arial" panose="020B0604020202020204" pitchFamily="34" charset="0"/>
              <a:buChar char="•"/>
            </a:pPr>
            <a:r>
              <a:rPr lang="en-US" dirty="0" smtClean="0"/>
              <a:t>National League of Cities</a:t>
            </a:r>
          </a:p>
          <a:p>
            <a:pPr marL="285750" indent="-285750">
              <a:buFont typeface="Arial" panose="020B0604020202020204" pitchFamily="34" charset="0"/>
              <a:buChar char="•"/>
            </a:pPr>
            <a:r>
              <a:rPr lang="en-US" dirty="0" smtClean="0"/>
              <a:t>National Association of Counties</a:t>
            </a:r>
          </a:p>
          <a:p>
            <a:pPr marL="285750" indent="-285750">
              <a:buFont typeface="Arial" panose="020B0604020202020204" pitchFamily="34" charset="0"/>
              <a:buChar char="•"/>
            </a:pPr>
            <a:r>
              <a:rPr lang="en-US" dirty="0" smtClean="0"/>
              <a:t>U.S. Conference of Mayors</a:t>
            </a:r>
          </a:p>
          <a:p>
            <a:pPr marL="285750" indent="-285750">
              <a:buFont typeface="Arial" panose="020B0604020202020204" pitchFamily="34" charset="0"/>
              <a:buChar char="•"/>
            </a:pPr>
            <a:r>
              <a:rPr lang="en-US" dirty="0" smtClean="0"/>
              <a:t>Association of MPOs</a:t>
            </a:r>
          </a:p>
          <a:p>
            <a:pPr marL="285750" indent="-285750">
              <a:buFont typeface="Arial" panose="020B0604020202020204" pitchFamily="34" charset="0"/>
              <a:buChar char="•"/>
            </a:pPr>
            <a:r>
              <a:rPr lang="en-US" dirty="0" smtClean="0"/>
              <a:t>National Association of Development Organizations</a:t>
            </a:r>
            <a:endParaRPr lang="en-US" dirty="0"/>
          </a:p>
        </p:txBody>
      </p:sp>
    </p:spTree>
    <p:extLst>
      <p:ext uri="{BB962C8B-B14F-4D97-AF65-F5344CB8AC3E}">
        <p14:creationId xmlns:p14="http://schemas.microsoft.com/office/powerpoint/2010/main" val="102993553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type="subTitle" idx="4294967295"/>
          </p:nvPr>
        </p:nvSpPr>
        <p:spPr>
          <a:xfrm>
            <a:off x="1434353" y="152400"/>
            <a:ext cx="9157447" cy="829235"/>
          </a:xfrm>
          <a:extLst/>
        </p:spPr>
        <p:txBody>
          <a:bodyPr>
            <a:normAutofit fontScale="92500" lnSpcReduction="10000"/>
          </a:bodyPr>
          <a:lstStyle/>
          <a:p>
            <a:pPr marL="0" indent="0" algn="ctr">
              <a:buNone/>
              <a:defRPr/>
            </a:pPr>
            <a:r>
              <a:rPr lang="en-US" sz="4400" b="1" u="sng" dirty="0">
                <a:solidFill>
                  <a:srgbClr val="5A97B0"/>
                </a:solidFill>
                <a:cs typeface="Aharoni" pitchFamily="2" charset="-79"/>
              </a:rPr>
              <a:t>MAP-21 </a:t>
            </a:r>
            <a:r>
              <a:rPr lang="en-US" sz="4400" b="1" u="sng" dirty="0" smtClean="0">
                <a:solidFill>
                  <a:srgbClr val="5A97B0"/>
                </a:solidFill>
                <a:cs typeface="Aharoni" pitchFamily="2" charset="-79"/>
              </a:rPr>
              <a:t>Implementation</a:t>
            </a:r>
            <a:br>
              <a:rPr lang="en-US" sz="4400" b="1" u="sng" dirty="0" smtClean="0">
                <a:solidFill>
                  <a:srgbClr val="5A97B0"/>
                </a:solidFill>
                <a:cs typeface="Aharoni" pitchFamily="2" charset="-79"/>
              </a:rPr>
            </a:br>
            <a:r>
              <a:rPr lang="en-US" sz="1900" dirty="0" smtClean="0">
                <a:cs typeface="Aharoni" pitchFamily="2" charset="-79"/>
              </a:rPr>
              <a:t>*last year’s slide</a:t>
            </a:r>
            <a:endParaRPr lang="en-US" sz="4400" dirty="0">
              <a:cs typeface="Aharoni" pitchFamily="2" charset="-79"/>
            </a:endParaRPr>
          </a:p>
          <a:p>
            <a:pPr marL="0" indent="0" eaLnBrk="1" hangingPunct="1">
              <a:buNone/>
              <a:defRPr/>
            </a:pPr>
            <a:endParaRPr lang="en-US" sz="2400" b="1" dirty="0">
              <a:solidFill>
                <a:schemeClr val="tx1">
                  <a:lumMod val="75000"/>
                  <a:lumOff val="25000"/>
                </a:schemeClr>
              </a:solidFill>
            </a:endParaRPr>
          </a:p>
          <a:p>
            <a:pPr eaLnBrk="1" hangingPunct="1">
              <a:defRPr/>
            </a:pPr>
            <a:endParaRPr lang="en-US" sz="2400" b="1" dirty="0">
              <a:solidFill>
                <a:schemeClr val="tx1">
                  <a:lumMod val="75000"/>
                  <a:lumOff val="25000"/>
                </a:schemeClr>
              </a:solidFill>
            </a:endParaRPr>
          </a:p>
          <a:p>
            <a:pPr eaLnBrk="1" hangingPunct="1">
              <a:defRPr/>
            </a:pPr>
            <a:endParaRPr lang="en-US" b="1" dirty="0">
              <a:solidFill>
                <a:schemeClr val="tx1">
                  <a:lumMod val="75000"/>
                  <a:lumOff val="25000"/>
                </a:schemeClr>
              </a:solidFill>
            </a:endParaRPr>
          </a:p>
          <a:p>
            <a:pPr marL="0" indent="0">
              <a:buNone/>
              <a:defRPr/>
            </a:pPr>
            <a:endParaRPr lang="en-US" b="1" dirty="0">
              <a:solidFill>
                <a:schemeClr val="tx1">
                  <a:lumMod val="75000"/>
                  <a:lumOff val="25000"/>
                </a:schemeClr>
              </a:solidFill>
            </a:endParaRPr>
          </a:p>
        </p:txBody>
      </p:sp>
      <p:sp>
        <p:nvSpPr>
          <p:cNvPr id="5" name="TextBox 4"/>
          <p:cNvSpPr txBox="1"/>
          <p:nvPr/>
        </p:nvSpPr>
        <p:spPr>
          <a:xfrm>
            <a:off x="1927412" y="981635"/>
            <a:ext cx="8534400" cy="5262979"/>
          </a:xfrm>
          <a:prstGeom prst="rect">
            <a:avLst/>
          </a:prstGeom>
          <a:noFill/>
        </p:spPr>
        <p:txBody>
          <a:bodyPr>
            <a:spAutoFit/>
          </a:bodyPr>
          <a:lstStyle/>
          <a:p>
            <a:pPr marL="342900" indent="-342900">
              <a:buFont typeface="Arial" pitchFamily="34" charset="0"/>
              <a:buChar char="•"/>
              <a:defRPr/>
            </a:pPr>
            <a:r>
              <a:rPr lang="en-US" sz="2800" dirty="0" smtClean="0">
                <a:solidFill>
                  <a:schemeClr val="tx1">
                    <a:lumMod val="75000"/>
                    <a:lumOff val="25000"/>
                  </a:schemeClr>
                </a:solidFill>
              </a:rPr>
              <a:t>Slow Progress on Performance Management Program implementation </a:t>
            </a:r>
            <a:r>
              <a:rPr lang="en-US" sz="2800" dirty="0" smtClean="0">
                <a:solidFill>
                  <a:srgbClr val="FF0000"/>
                </a:solidFill>
              </a:rPr>
              <a:t>(Yep)</a:t>
            </a:r>
          </a:p>
          <a:p>
            <a:pPr marL="800100" lvl="1" indent="-342900">
              <a:buFont typeface="Arial" pitchFamily="34" charset="0"/>
              <a:buChar char="•"/>
              <a:defRPr/>
            </a:pPr>
            <a:r>
              <a:rPr lang="en-US" sz="2800" dirty="0" smtClean="0">
                <a:solidFill>
                  <a:schemeClr val="tx1">
                    <a:lumMod val="75000"/>
                    <a:lumOff val="25000"/>
                  </a:schemeClr>
                </a:solidFill>
              </a:rPr>
              <a:t>New proposed rule just released regarding bridge and road conditions </a:t>
            </a:r>
            <a:r>
              <a:rPr lang="en-US" sz="2800" dirty="0" smtClean="0">
                <a:solidFill>
                  <a:srgbClr val="FF0000"/>
                </a:solidFill>
              </a:rPr>
              <a:t>(now it’s an old proposed rule)</a:t>
            </a:r>
          </a:p>
          <a:p>
            <a:pPr marL="800100" lvl="1" indent="-342900">
              <a:buFont typeface="Arial" pitchFamily="34" charset="0"/>
              <a:buChar char="•"/>
              <a:defRPr/>
            </a:pPr>
            <a:r>
              <a:rPr lang="en-US" sz="2800" dirty="0" smtClean="0">
                <a:solidFill>
                  <a:schemeClr val="tx1">
                    <a:lumMod val="75000"/>
                    <a:lumOff val="25000"/>
                  </a:schemeClr>
                </a:solidFill>
              </a:rPr>
              <a:t>Several more to go </a:t>
            </a:r>
            <a:r>
              <a:rPr lang="en-US" sz="2800" dirty="0" smtClean="0">
                <a:solidFill>
                  <a:srgbClr val="FF0000"/>
                </a:solidFill>
              </a:rPr>
              <a:t>(nothing is yet final)</a:t>
            </a:r>
          </a:p>
          <a:p>
            <a:pPr marL="800100" lvl="1" indent="-342900">
              <a:buFont typeface="Arial" pitchFamily="34" charset="0"/>
              <a:buChar char="•"/>
              <a:defRPr/>
            </a:pPr>
            <a:r>
              <a:rPr lang="en-US" sz="2800" dirty="0" smtClean="0">
                <a:solidFill>
                  <a:schemeClr val="tx1">
                    <a:lumMod val="75000"/>
                    <a:lumOff val="25000"/>
                  </a:schemeClr>
                </a:solidFill>
              </a:rPr>
              <a:t>Waiting for final rule regarding metro and non-metro planning </a:t>
            </a:r>
            <a:r>
              <a:rPr lang="en-US" sz="2800" dirty="0" smtClean="0">
                <a:solidFill>
                  <a:srgbClr val="FF0000"/>
                </a:solidFill>
              </a:rPr>
              <a:t>(Yep)</a:t>
            </a:r>
          </a:p>
          <a:p>
            <a:pPr marL="1257300" lvl="2" indent="-342900">
              <a:buFont typeface="Arial" pitchFamily="34" charset="0"/>
              <a:buChar char="•"/>
              <a:defRPr/>
            </a:pPr>
            <a:r>
              <a:rPr lang="en-US" sz="2800" dirty="0" smtClean="0">
                <a:solidFill>
                  <a:schemeClr val="tx1">
                    <a:lumMod val="75000"/>
                    <a:lumOff val="25000"/>
                  </a:schemeClr>
                </a:solidFill>
              </a:rPr>
              <a:t>Being held up by some thorny issues, including transit representation on MPO boards </a:t>
            </a:r>
            <a:r>
              <a:rPr lang="en-US" sz="2800" dirty="0" smtClean="0">
                <a:solidFill>
                  <a:srgbClr val="FF0000"/>
                </a:solidFill>
              </a:rPr>
              <a:t>(hopefully we helped?)</a:t>
            </a:r>
          </a:p>
          <a:p>
            <a:pPr marL="800100" lvl="1" indent="-342900">
              <a:buFont typeface="Arial" pitchFamily="34" charset="0"/>
              <a:buChar char="•"/>
              <a:defRPr/>
            </a:pPr>
            <a:r>
              <a:rPr lang="en-US" sz="2800" dirty="0" smtClean="0">
                <a:solidFill>
                  <a:srgbClr val="FF0000"/>
                </a:solidFill>
              </a:rPr>
              <a:t>OMB logjam and then a new administration</a:t>
            </a:r>
          </a:p>
          <a:p>
            <a:pPr marL="1257300" lvl="2" indent="-342900">
              <a:buFont typeface="Arial" pitchFamily="34" charset="0"/>
              <a:buChar char="•"/>
              <a:defRPr/>
            </a:pPr>
            <a:endParaRPr lang="en-US" sz="2800" dirty="0"/>
          </a:p>
        </p:txBody>
      </p:sp>
      <p:pic>
        <p:nvPicPr>
          <p:cNvPr id="50180" name="Picture 10" descr="NEW-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29600" y="6291264"/>
            <a:ext cx="2362200"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6065686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ctrTitle" idx="4294967295"/>
          </p:nvPr>
        </p:nvSpPr>
        <p:spPr>
          <a:xfrm>
            <a:off x="2209800" y="2130426"/>
            <a:ext cx="7772400" cy="147002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z="3600" b="1">
                <a:solidFill>
                  <a:srgbClr val="5487BE"/>
                </a:solidFill>
              </a:rPr>
              <a:t/>
            </a:r>
            <a:br>
              <a:rPr lang="en-US" sz="3600" b="1">
                <a:solidFill>
                  <a:srgbClr val="5487BE"/>
                </a:solidFill>
              </a:rPr>
            </a:br>
            <a:endParaRPr lang="en-US" sz="3200" b="1"/>
          </a:p>
        </p:txBody>
      </p:sp>
      <p:sp>
        <p:nvSpPr>
          <p:cNvPr id="27651" name="Rectangle 3"/>
          <p:cNvSpPr>
            <a:spLocks noGrp="1" noChangeArrowheads="1"/>
          </p:cNvSpPr>
          <p:nvPr>
            <p:ph type="subTitle" idx="4294967295"/>
          </p:nvPr>
        </p:nvSpPr>
        <p:spPr>
          <a:xfrm>
            <a:off x="2286000" y="1066800"/>
            <a:ext cx="8001000" cy="55626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lgn="ctr">
              <a:buNone/>
            </a:pPr>
            <a:endParaRPr lang="en-US" sz="5400" b="1" dirty="0">
              <a:solidFill>
                <a:srgbClr val="5487BE"/>
              </a:solidFill>
            </a:endParaRPr>
          </a:p>
          <a:p>
            <a:pPr marL="0" indent="0" algn="ctr">
              <a:buNone/>
            </a:pPr>
            <a:endParaRPr lang="en-US" sz="4000" b="1" dirty="0">
              <a:solidFill>
                <a:srgbClr val="5A97B0"/>
              </a:solidFill>
            </a:endParaRPr>
          </a:p>
          <a:p>
            <a:pPr marL="0" indent="0" algn="ctr">
              <a:buNone/>
            </a:pPr>
            <a:endParaRPr lang="en-US" sz="5400" b="1" dirty="0"/>
          </a:p>
        </p:txBody>
      </p:sp>
      <p:sp>
        <p:nvSpPr>
          <p:cNvPr id="4" name="Rectangle 2"/>
          <p:cNvSpPr txBox="1">
            <a:spLocks noChangeArrowheads="1"/>
          </p:cNvSpPr>
          <p:nvPr/>
        </p:nvSpPr>
        <p:spPr bwMode="auto">
          <a:xfrm>
            <a:off x="3314700" y="228600"/>
            <a:ext cx="5562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4400" b="1" u="sng" dirty="0">
                <a:solidFill>
                  <a:srgbClr val="5A97B0"/>
                </a:solidFill>
              </a:rPr>
              <a:t>Join </a:t>
            </a:r>
            <a:r>
              <a:rPr lang="en-US" sz="4400" b="1" u="sng" dirty="0" smtClean="0">
                <a:solidFill>
                  <a:srgbClr val="5A97B0"/>
                </a:solidFill>
              </a:rPr>
              <a:t>us!</a:t>
            </a:r>
            <a:endParaRPr lang="en-US" sz="4400" b="1" u="sng" dirty="0">
              <a:solidFill>
                <a:srgbClr val="5A97B0"/>
              </a:solidFill>
            </a:endParaRPr>
          </a:p>
        </p:txBody>
      </p:sp>
      <p:pic>
        <p:nvPicPr>
          <p:cNvPr id="6" name="Picture 5" descr="2016-NCR-Logo_test1_100715_thumbnail_not-text"/>
          <p:cNvPicPr/>
          <p:nvPr/>
        </p:nvPicPr>
        <p:blipFill>
          <a:blip r:embed="rId3">
            <a:extLst>
              <a:ext uri="{28A0092B-C50C-407E-A947-70E740481C1C}">
                <a14:useLocalDpi xmlns:a14="http://schemas.microsoft.com/office/drawing/2010/main" val="0"/>
              </a:ext>
            </a:extLst>
          </a:blip>
          <a:srcRect/>
          <a:stretch>
            <a:fillRect/>
          </a:stretch>
        </p:blipFill>
        <p:spPr bwMode="auto">
          <a:xfrm>
            <a:off x="1085320" y="1685926"/>
            <a:ext cx="3097213" cy="3829050"/>
          </a:xfrm>
          <a:prstGeom prst="rect">
            <a:avLst/>
          </a:prstGeom>
          <a:noFill/>
        </p:spPr>
      </p:pic>
      <p:sp>
        <p:nvSpPr>
          <p:cNvPr id="2" name="TextBox 1"/>
          <p:cNvSpPr txBox="1"/>
          <p:nvPr/>
        </p:nvSpPr>
        <p:spPr>
          <a:xfrm>
            <a:off x="4978400" y="1876902"/>
            <a:ext cx="6671733" cy="3447098"/>
          </a:xfrm>
          <a:prstGeom prst="rect">
            <a:avLst/>
          </a:prstGeom>
          <a:noFill/>
        </p:spPr>
        <p:txBody>
          <a:bodyPr wrap="square" rtlCol="0">
            <a:spAutoFit/>
          </a:bodyPr>
          <a:lstStyle/>
          <a:p>
            <a:r>
              <a:rPr lang="en-US" sz="2800" b="1" dirty="0" smtClean="0"/>
              <a:t>2016 National Conference of Regions</a:t>
            </a:r>
            <a:endParaRPr lang="en-US" b="1" dirty="0" smtClean="0"/>
          </a:p>
          <a:p>
            <a:r>
              <a:rPr lang="en-US" sz="2400" dirty="0" smtClean="0"/>
              <a:t>February 7-9, 2016</a:t>
            </a:r>
          </a:p>
          <a:p>
            <a:r>
              <a:rPr lang="en-US" sz="2400" dirty="0" smtClean="0"/>
              <a:t>Washington, DC</a:t>
            </a:r>
          </a:p>
          <a:p>
            <a:endParaRPr lang="en-US" sz="2400" dirty="0"/>
          </a:p>
          <a:p>
            <a:endParaRPr lang="en-US" sz="2400" dirty="0" smtClean="0"/>
          </a:p>
          <a:p>
            <a:endParaRPr lang="en-US" dirty="0"/>
          </a:p>
          <a:p>
            <a:r>
              <a:rPr lang="en-US" sz="2800" b="1" dirty="0" smtClean="0"/>
              <a:t>2016 NARC Annual Conference (our 50</a:t>
            </a:r>
            <a:r>
              <a:rPr lang="en-US" sz="2800" b="1" baseline="30000" dirty="0" smtClean="0"/>
              <a:t>th</a:t>
            </a:r>
            <a:r>
              <a:rPr lang="en-US" sz="2800" b="1" dirty="0" smtClean="0"/>
              <a:t>!)</a:t>
            </a:r>
            <a:r>
              <a:rPr lang="en-US" dirty="0" smtClean="0"/>
              <a:t/>
            </a:r>
            <a:br>
              <a:rPr lang="en-US" dirty="0" smtClean="0"/>
            </a:br>
            <a:r>
              <a:rPr lang="en-US" sz="2400" dirty="0" smtClean="0"/>
              <a:t>June 26-29, 2016</a:t>
            </a:r>
          </a:p>
          <a:p>
            <a:r>
              <a:rPr lang="en-US" sz="2400" dirty="0" smtClean="0"/>
              <a:t>Salt Lake City, Utah</a:t>
            </a:r>
            <a:endParaRPr lang="en-US" sz="2400" dirty="0"/>
          </a:p>
        </p:txBody>
      </p:sp>
    </p:spTree>
    <p:extLst>
      <p:ext uri="{BB962C8B-B14F-4D97-AF65-F5344CB8AC3E}">
        <p14:creationId xmlns:p14="http://schemas.microsoft.com/office/powerpoint/2010/main" val="70564373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Text Box 4"/>
          <p:cNvSpPr txBox="1">
            <a:spLocks noChangeArrowheads="1"/>
          </p:cNvSpPr>
          <p:nvPr/>
        </p:nvSpPr>
        <p:spPr bwMode="auto">
          <a:xfrm>
            <a:off x="3962400" y="882604"/>
            <a:ext cx="4038600" cy="938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5500" b="1" dirty="0">
                <a:solidFill>
                  <a:srgbClr val="5A97B0"/>
                </a:solidFill>
              </a:rPr>
              <a:t>Thank you!</a:t>
            </a:r>
          </a:p>
        </p:txBody>
      </p:sp>
      <p:pic>
        <p:nvPicPr>
          <p:cNvPr id="28679" name="Picture 10" descr="NEW-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91000" y="2153564"/>
            <a:ext cx="3403600" cy="73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4"/>
          <p:cNvSpPr txBox="1">
            <a:spLocks noChangeArrowheads="1"/>
          </p:cNvSpPr>
          <p:nvPr/>
        </p:nvSpPr>
        <p:spPr bwMode="auto">
          <a:xfrm>
            <a:off x="621792" y="2966288"/>
            <a:ext cx="11119104" cy="35394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4000" b="1" dirty="0">
                <a:solidFill>
                  <a:srgbClr val="5A97B0"/>
                </a:solidFill>
              </a:rPr>
              <a:t>My contact info:</a:t>
            </a:r>
          </a:p>
          <a:p>
            <a:pPr algn="ctr" eaLnBrk="1" hangingPunct="1">
              <a:spcBef>
                <a:spcPct val="50000"/>
              </a:spcBef>
            </a:pPr>
            <a:r>
              <a:rPr lang="en-US" sz="3600" dirty="0">
                <a:solidFill>
                  <a:srgbClr val="5A97B0"/>
                </a:solidFill>
                <a:hlinkClick r:id="rId3"/>
              </a:rPr>
              <a:t>erich@narc.org</a:t>
            </a:r>
            <a:r>
              <a:rPr lang="en-US" sz="3600" dirty="0">
                <a:solidFill>
                  <a:srgbClr val="5A97B0"/>
                </a:solidFill>
              </a:rPr>
              <a:t/>
            </a:r>
            <a:br>
              <a:rPr lang="en-US" sz="3600" dirty="0">
                <a:solidFill>
                  <a:srgbClr val="5A97B0"/>
                </a:solidFill>
              </a:rPr>
            </a:br>
            <a:r>
              <a:rPr lang="en-US" sz="4000" dirty="0" smtClean="0">
                <a:solidFill>
                  <a:srgbClr val="5A97B0"/>
                </a:solidFill>
              </a:rPr>
              <a:t>202-618-5697</a:t>
            </a:r>
            <a:r>
              <a:rPr lang="en-US" sz="3600" dirty="0">
                <a:solidFill>
                  <a:srgbClr val="5A97B0"/>
                </a:solidFill>
              </a:rPr>
              <a:t/>
            </a:r>
            <a:br>
              <a:rPr lang="en-US" sz="3600" dirty="0">
                <a:solidFill>
                  <a:srgbClr val="5A97B0"/>
                </a:solidFill>
              </a:rPr>
            </a:br>
            <a:r>
              <a:rPr lang="en-US" sz="3600" dirty="0" smtClean="0">
                <a:solidFill>
                  <a:srgbClr val="5A97B0"/>
                </a:solidFill>
                <a:hlinkClick r:id="rId4"/>
              </a:rPr>
              <a:t>www.narc.org</a:t>
            </a:r>
            <a:endParaRPr lang="en-US" sz="3600" dirty="0" smtClean="0">
              <a:solidFill>
                <a:srgbClr val="5A97B0"/>
              </a:solidFill>
            </a:endParaRPr>
          </a:p>
          <a:p>
            <a:pPr algn="ctr" eaLnBrk="1" hangingPunct="1">
              <a:spcBef>
                <a:spcPct val="50000"/>
              </a:spcBef>
            </a:pPr>
            <a:r>
              <a:rPr lang="en-US" sz="3600" dirty="0" smtClean="0">
                <a:solidFill>
                  <a:srgbClr val="5A97B0"/>
                </a:solidFill>
              </a:rPr>
              <a:t>Email if you want to receive </a:t>
            </a:r>
            <a:r>
              <a:rPr lang="en-US" sz="3600" i="1" dirty="0" smtClean="0">
                <a:solidFill>
                  <a:srgbClr val="5A97B0"/>
                </a:solidFill>
              </a:rPr>
              <a:t>Transportation Thursdays</a:t>
            </a:r>
          </a:p>
        </p:txBody>
      </p:sp>
    </p:spTree>
    <p:extLst>
      <p:ext uri="{BB962C8B-B14F-4D97-AF65-F5344CB8AC3E}">
        <p14:creationId xmlns:p14="http://schemas.microsoft.com/office/powerpoint/2010/main" val="38383907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idx="4294967295"/>
          </p:nvPr>
        </p:nvSpPr>
        <p:spPr>
          <a:xfrm>
            <a:off x="1524000" y="2130426"/>
            <a:ext cx="7772400" cy="147002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z="3600" b="1">
                <a:solidFill>
                  <a:srgbClr val="5487BE"/>
                </a:solidFill>
              </a:rPr>
              <a:t/>
            </a:r>
            <a:br>
              <a:rPr lang="en-US" sz="3600" b="1">
                <a:solidFill>
                  <a:srgbClr val="5487BE"/>
                </a:solidFill>
              </a:rPr>
            </a:br>
            <a:endParaRPr lang="en-US" sz="3200" b="1"/>
          </a:p>
        </p:txBody>
      </p:sp>
      <p:sp>
        <p:nvSpPr>
          <p:cNvPr id="8195" name="Rectangle 2"/>
          <p:cNvSpPr txBox="1">
            <a:spLocks noChangeArrowheads="1"/>
          </p:cNvSpPr>
          <p:nvPr/>
        </p:nvSpPr>
        <p:spPr bwMode="auto">
          <a:xfrm>
            <a:off x="2276475" y="0"/>
            <a:ext cx="7696200" cy="833834"/>
          </a:xfrm>
          <a:prstGeom prst="rect">
            <a:avLst/>
          </a:prstGeom>
          <a:solidFill>
            <a:srgbClr val="FFFFFF"/>
          </a:solidFill>
          <a:ln>
            <a:noFill/>
          </a:ln>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4400" b="1" u="sng" dirty="0">
                <a:solidFill>
                  <a:srgbClr val="5A97B0"/>
                </a:solidFill>
                <a:latin typeface="+mn-lt"/>
              </a:rPr>
              <a:t>About NARC</a:t>
            </a:r>
          </a:p>
        </p:txBody>
      </p:sp>
      <p:sp>
        <p:nvSpPr>
          <p:cNvPr id="8196" name="Rectangle 3"/>
          <p:cNvSpPr txBox="1">
            <a:spLocks noChangeArrowheads="1"/>
          </p:cNvSpPr>
          <p:nvPr/>
        </p:nvSpPr>
        <p:spPr bwMode="auto">
          <a:xfrm>
            <a:off x="1885950" y="833834"/>
            <a:ext cx="9124950" cy="5324079"/>
          </a:xfrm>
          <a:prstGeom prst="rect">
            <a:avLst/>
          </a:prstGeom>
          <a:solidFill>
            <a:srgbClr val="FFFFFF"/>
          </a:solidFill>
          <a:ln>
            <a:solidFill>
              <a:srgbClr val="DAECEF"/>
            </a:solidFill>
          </a:ln>
          <a:extLst/>
        </p:spPr>
        <p:txBody>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80000"/>
              </a:lnSpc>
              <a:spcBef>
                <a:spcPct val="20000"/>
              </a:spcBef>
              <a:buFontTx/>
              <a:buChar char="•"/>
            </a:pPr>
            <a:r>
              <a:rPr lang="en-US" sz="2400" dirty="0" smtClean="0"/>
              <a:t>Represents </a:t>
            </a:r>
            <a:r>
              <a:rPr lang="en-US" sz="2400" dirty="0"/>
              <a:t>multi-jurisdictional regional planning organizations – large and small, urban and rural</a:t>
            </a:r>
          </a:p>
          <a:p>
            <a:pPr lvl="1" eaLnBrk="1" hangingPunct="1">
              <a:lnSpc>
                <a:spcPct val="80000"/>
              </a:lnSpc>
              <a:spcBef>
                <a:spcPct val="20000"/>
              </a:spcBef>
              <a:buFontTx/>
              <a:buChar char="•"/>
            </a:pPr>
            <a:r>
              <a:rPr lang="en-US" sz="2400" b="1" dirty="0">
                <a:solidFill>
                  <a:srgbClr val="FF0000"/>
                </a:solidFill>
              </a:rPr>
              <a:t>Thank you for extremely strong </a:t>
            </a:r>
            <a:r>
              <a:rPr lang="en-US" sz="2400" b="1" dirty="0" smtClean="0">
                <a:solidFill>
                  <a:srgbClr val="FF0000"/>
                </a:solidFill>
              </a:rPr>
              <a:t>FL </a:t>
            </a:r>
            <a:r>
              <a:rPr lang="en-US" sz="2400" b="1" dirty="0">
                <a:solidFill>
                  <a:srgbClr val="FF0000"/>
                </a:solidFill>
              </a:rPr>
              <a:t>membership</a:t>
            </a:r>
            <a:endParaRPr lang="en-US" sz="2400" dirty="0"/>
          </a:p>
          <a:p>
            <a:pPr eaLnBrk="1" hangingPunct="1">
              <a:lnSpc>
                <a:spcPct val="80000"/>
              </a:lnSpc>
              <a:spcBef>
                <a:spcPct val="20000"/>
              </a:spcBef>
              <a:buFontTx/>
              <a:buChar char="•"/>
            </a:pPr>
            <a:r>
              <a:rPr lang="en-US" sz="2400" dirty="0" smtClean="0"/>
              <a:t>Formed </a:t>
            </a:r>
            <a:r>
              <a:rPr lang="en-US" sz="2400" dirty="0"/>
              <a:t>by NACo and NLC</a:t>
            </a:r>
          </a:p>
          <a:p>
            <a:pPr eaLnBrk="1" hangingPunct="1">
              <a:lnSpc>
                <a:spcPct val="80000"/>
              </a:lnSpc>
              <a:spcBef>
                <a:spcPct val="20000"/>
              </a:spcBef>
              <a:buFontTx/>
              <a:buChar char="•"/>
            </a:pPr>
            <a:r>
              <a:rPr lang="en-US" sz="2400" dirty="0"/>
              <a:t>Governed by local elected officials</a:t>
            </a:r>
          </a:p>
          <a:p>
            <a:pPr lvl="1" eaLnBrk="1" hangingPunct="1">
              <a:lnSpc>
                <a:spcPct val="80000"/>
              </a:lnSpc>
              <a:spcBef>
                <a:spcPct val="20000"/>
              </a:spcBef>
              <a:buFontTx/>
              <a:buChar char="•"/>
            </a:pPr>
            <a:r>
              <a:rPr lang="en-US" sz="2400" dirty="0">
                <a:solidFill>
                  <a:schemeClr val="tx1">
                    <a:lumMod val="75000"/>
                    <a:lumOff val="25000"/>
                  </a:schemeClr>
                </a:solidFill>
              </a:rPr>
              <a:t>President </a:t>
            </a:r>
            <a:r>
              <a:rPr lang="en-US" sz="2400" dirty="0" smtClean="0">
                <a:solidFill>
                  <a:schemeClr val="tx1">
                    <a:lumMod val="75000"/>
                    <a:lumOff val="25000"/>
                  </a:schemeClr>
                </a:solidFill>
              </a:rPr>
              <a:t>Judge Byron Ryder, Brazos Valley, TX </a:t>
            </a:r>
            <a:endParaRPr lang="en-US" sz="2400" dirty="0"/>
          </a:p>
          <a:p>
            <a:pPr eaLnBrk="1" hangingPunct="1">
              <a:lnSpc>
                <a:spcPct val="80000"/>
              </a:lnSpc>
              <a:spcBef>
                <a:spcPct val="20000"/>
              </a:spcBef>
              <a:buFontTx/>
              <a:buChar char="•"/>
            </a:pPr>
            <a:r>
              <a:rPr lang="en-US" sz="2400" dirty="0"/>
              <a:t>Advised by Executive Directors</a:t>
            </a:r>
          </a:p>
          <a:p>
            <a:pPr eaLnBrk="1" hangingPunct="1">
              <a:lnSpc>
                <a:spcPct val="80000"/>
              </a:lnSpc>
              <a:spcBef>
                <a:spcPct val="20000"/>
              </a:spcBef>
              <a:buFontTx/>
              <a:buChar char="•"/>
            </a:pPr>
            <a:r>
              <a:rPr lang="en-US" sz="2400" dirty="0"/>
              <a:t>Four core areas of concentration</a:t>
            </a:r>
          </a:p>
          <a:p>
            <a:pPr lvl="1" eaLnBrk="1" hangingPunct="1">
              <a:lnSpc>
                <a:spcPct val="80000"/>
              </a:lnSpc>
              <a:spcBef>
                <a:spcPct val="20000"/>
              </a:spcBef>
              <a:buFontTx/>
              <a:buChar char="–"/>
            </a:pPr>
            <a:r>
              <a:rPr lang="en-US" sz="2000" dirty="0"/>
              <a:t>Transportation</a:t>
            </a:r>
          </a:p>
          <a:p>
            <a:pPr lvl="1" eaLnBrk="1" hangingPunct="1">
              <a:lnSpc>
                <a:spcPct val="80000"/>
              </a:lnSpc>
              <a:spcBef>
                <a:spcPct val="20000"/>
              </a:spcBef>
              <a:buFontTx/>
              <a:buChar char="–"/>
            </a:pPr>
            <a:r>
              <a:rPr lang="en-US" sz="2000" dirty="0"/>
              <a:t>Economic &amp; Community Development</a:t>
            </a:r>
          </a:p>
          <a:p>
            <a:pPr lvl="1" eaLnBrk="1" hangingPunct="1">
              <a:lnSpc>
                <a:spcPct val="80000"/>
              </a:lnSpc>
              <a:spcBef>
                <a:spcPct val="20000"/>
              </a:spcBef>
              <a:buFontTx/>
              <a:buChar char="–"/>
            </a:pPr>
            <a:r>
              <a:rPr lang="en-US" sz="2000" dirty="0"/>
              <a:t>Homeland Security/Public Safety</a:t>
            </a:r>
          </a:p>
          <a:p>
            <a:pPr lvl="1" eaLnBrk="1" hangingPunct="1">
              <a:lnSpc>
                <a:spcPct val="80000"/>
              </a:lnSpc>
              <a:spcBef>
                <a:spcPct val="20000"/>
              </a:spcBef>
              <a:buFontTx/>
              <a:buChar char="–"/>
            </a:pPr>
            <a:r>
              <a:rPr lang="en-US" sz="2000" dirty="0" smtClean="0"/>
              <a:t>Environment</a:t>
            </a:r>
            <a:endParaRPr lang="en-US" sz="2000" dirty="0"/>
          </a:p>
        </p:txBody>
      </p:sp>
      <p:pic>
        <p:nvPicPr>
          <p:cNvPr id="5" name="Picture 10" descr="NEW-logo"/>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458200" y="6324601"/>
            <a:ext cx="2133600" cy="4626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735053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idx="4294967295"/>
          </p:nvPr>
        </p:nvSpPr>
        <p:spPr>
          <a:xfrm>
            <a:off x="1524000" y="2130426"/>
            <a:ext cx="7772400" cy="147002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z="3600" b="1">
                <a:solidFill>
                  <a:srgbClr val="5487BE"/>
                </a:solidFill>
              </a:rPr>
              <a:t/>
            </a:r>
            <a:br>
              <a:rPr lang="en-US" sz="3600" b="1">
                <a:solidFill>
                  <a:srgbClr val="5487BE"/>
                </a:solidFill>
              </a:rPr>
            </a:br>
            <a:endParaRPr lang="en-US" sz="3200" b="1"/>
          </a:p>
        </p:txBody>
      </p:sp>
      <p:sp>
        <p:nvSpPr>
          <p:cNvPr id="8195" name="Rectangle 2"/>
          <p:cNvSpPr txBox="1">
            <a:spLocks noChangeArrowheads="1"/>
          </p:cNvSpPr>
          <p:nvPr/>
        </p:nvSpPr>
        <p:spPr bwMode="auto">
          <a:xfrm>
            <a:off x="2276475" y="0"/>
            <a:ext cx="7696200" cy="833834"/>
          </a:xfrm>
          <a:prstGeom prst="rect">
            <a:avLst/>
          </a:prstGeom>
          <a:solidFill>
            <a:srgbClr val="FFFFFF"/>
          </a:solidFill>
          <a:ln>
            <a:noFill/>
          </a:ln>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4400" b="1" u="sng" dirty="0">
                <a:solidFill>
                  <a:srgbClr val="5A97B0"/>
                </a:solidFill>
                <a:latin typeface="+mn-lt"/>
              </a:rPr>
              <a:t>About NARC</a:t>
            </a:r>
          </a:p>
        </p:txBody>
      </p:sp>
      <p:sp>
        <p:nvSpPr>
          <p:cNvPr id="8196" name="Rectangle 3"/>
          <p:cNvSpPr txBox="1">
            <a:spLocks noChangeArrowheads="1"/>
          </p:cNvSpPr>
          <p:nvPr/>
        </p:nvSpPr>
        <p:spPr bwMode="auto">
          <a:xfrm>
            <a:off x="1885950" y="833834"/>
            <a:ext cx="9124950" cy="5324079"/>
          </a:xfrm>
          <a:prstGeom prst="rect">
            <a:avLst/>
          </a:prstGeom>
          <a:solidFill>
            <a:srgbClr val="FFFFFF"/>
          </a:solidFill>
          <a:ln>
            <a:solidFill>
              <a:srgbClr val="DAECEF"/>
            </a:solidFill>
          </a:ln>
          <a:extLst/>
        </p:spPr>
        <p:txBody>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80000"/>
              </a:lnSpc>
              <a:spcBef>
                <a:spcPct val="20000"/>
              </a:spcBef>
              <a:buFontTx/>
              <a:buChar char="•"/>
            </a:pPr>
            <a:r>
              <a:rPr lang="en-US" sz="3200" dirty="0" smtClean="0"/>
              <a:t>New Executive Director</a:t>
            </a:r>
          </a:p>
          <a:p>
            <a:pPr lvl="1" eaLnBrk="1" hangingPunct="1">
              <a:lnSpc>
                <a:spcPct val="80000"/>
              </a:lnSpc>
              <a:spcBef>
                <a:spcPct val="20000"/>
              </a:spcBef>
              <a:buFontTx/>
              <a:buChar char="•"/>
            </a:pPr>
            <a:r>
              <a:rPr lang="en-US" sz="3200" dirty="0" smtClean="0"/>
              <a:t>Leslie Wollack, previously NARC Deputy Director and with NLC for many years</a:t>
            </a:r>
          </a:p>
          <a:p>
            <a:pPr eaLnBrk="1" hangingPunct="1">
              <a:lnSpc>
                <a:spcPct val="80000"/>
              </a:lnSpc>
              <a:spcBef>
                <a:spcPct val="20000"/>
              </a:spcBef>
              <a:buFontTx/>
              <a:buChar char="•"/>
            </a:pPr>
            <a:endParaRPr lang="en-US" sz="3200" dirty="0" smtClean="0"/>
          </a:p>
          <a:p>
            <a:pPr eaLnBrk="1" hangingPunct="1">
              <a:lnSpc>
                <a:spcPct val="80000"/>
              </a:lnSpc>
              <a:spcBef>
                <a:spcPct val="20000"/>
              </a:spcBef>
              <a:buFontTx/>
              <a:buChar char="•"/>
            </a:pPr>
            <a:r>
              <a:rPr lang="en-US" sz="3200" dirty="0" smtClean="0"/>
              <a:t>Continued focus on advocacy</a:t>
            </a:r>
          </a:p>
          <a:p>
            <a:pPr lvl="1" eaLnBrk="1" hangingPunct="1">
              <a:lnSpc>
                <a:spcPct val="80000"/>
              </a:lnSpc>
              <a:spcBef>
                <a:spcPct val="20000"/>
              </a:spcBef>
              <a:buFontTx/>
              <a:buChar char="•"/>
            </a:pPr>
            <a:r>
              <a:rPr lang="en-US" sz="3200" dirty="0" smtClean="0"/>
              <a:t>Working to form a 501(c)(4)</a:t>
            </a:r>
          </a:p>
          <a:p>
            <a:pPr eaLnBrk="1" hangingPunct="1">
              <a:lnSpc>
                <a:spcPct val="80000"/>
              </a:lnSpc>
              <a:spcBef>
                <a:spcPct val="20000"/>
              </a:spcBef>
              <a:buFontTx/>
              <a:buChar char="•"/>
            </a:pPr>
            <a:endParaRPr lang="en-US" sz="3200" dirty="0" smtClean="0"/>
          </a:p>
          <a:p>
            <a:pPr eaLnBrk="1" hangingPunct="1">
              <a:lnSpc>
                <a:spcPct val="80000"/>
              </a:lnSpc>
              <a:spcBef>
                <a:spcPct val="20000"/>
              </a:spcBef>
              <a:buFontTx/>
              <a:buChar char="•"/>
            </a:pPr>
            <a:r>
              <a:rPr lang="en-US" sz="3200" dirty="0" smtClean="0"/>
              <a:t>Working on New Legislative Proposals</a:t>
            </a:r>
          </a:p>
          <a:p>
            <a:pPr eaLnBrk="1" hangingPunct="1">
              <a:lnSpc>
                <a:spcPct val="80000"/>
              </a:lnSpc>
              <a:spcBef>
                <a:spcPct val="20000"/>
              </a:spcBef>
              <a:buFontTx/>
              <a:buChar char="•"/>
            </a:pPr>
            <a:endParaRPr lang="en-US" sz="3200" dirty="0" smtClean="0"/>
          </a:p>
          <a:p>
            <a:pPr eaLnBrk="1" hangingPunct="1">
              <a:lnSpc>
                <a:spcPct val="80000"/>
              </a:lnSpc>
              <a:spcBef>
                <a:spcPct val="20000"/>
              </a:spcBef>
              <a:buFontTx/>
              <a:buChar char="•"/>
            </a:pPr>
            <a:r>
              <a:rPr lang="en-US" sz="3200" dirty="0" smtClean="0"/>
              <a:t>Focused on Building (and Rebuilding) Coalitions</a:t>
            </a:r>
            <a:endParaRPr lang="en-US" sz="3200" dirty="0"/>
          </a:p>
        </p:txBody>
      </p:sp>
      <p:pic>
        <p:nvPicPr>
          <p:cNvPr id="5" name="Picture 10" descr="NEW-logo"/>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458200" y="6324601"/>
            <a:ext cx="2133600" cy="4626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23109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idx="4294967295"/>
          </p:nvPr>
        </p:nvSpPr>
        <p:spPr>
          <a:xfrm>
            <a:off x="1524000" y="2130426"/>
            <a:ext cx="7772400" cy="147002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z="3600" b="1">
                <a:solidFill>
                  <a:srgbClr val="5487BE"/>
                </a:solidFill>
              </a:rPr>
              <a:t/>
            </a:r>
            <a:br>
              <a:rPr lang="en-US" sz="3600" b="1">
                <a:solidFill>
                  <a:srgbClr val="5487BE"/>
                </a:solidFill>
              </a:rPr>
            </a:br>
            <a:endParaRPr lang="en-US" sz="3200" b="1"/>
          </a:p>
        </p:txBody>
      </p:sp>
      <p:sp>
        <p:nvSpPr>
          <p:cNvPr id="8195" name="Rectangle 2"/>
          <p:cNvSpPr txBox="1">
            <a:spLocks noChangeArrowheads="1"/>
          </p:cNvSpPr>
          <p:nvPr/>
        </p:nvSpPr>
        <p:spPr bwMode="auto">
          <a:xfrm>
            <a:off x="2276475" y="0"/>
            <a:ext cx="7696200" cy="833834"/>
          </a:xfrm>
          <a:prstGeom prst="rect">
            <a:avLst/>
          </a:prstGeom>
          <a:solidFill>
            <a:srgbClr val="FFFFFF"/>
          </a:solidFill>
          <a:ln>
            <a:noFill/>
          </a:ln>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4400" b="1" u="sng" dirty="0" smtClean="0">
                <a:solidFill>
                  <a:srgbClr val="5A97B0"/>
                </a:solidFill>
                <a:latin typeface="+mn-lt"/>
              </a:rPr>
              <a:t>FAST Act</a:t>
            </a:r>
            <a:endParaRPr lang="en-US" sz="4400" b="1" u="sng" dirty="0">
              <a:solidFill>
                <a:srgbClr val="5A97B0"/>
              </a:solidFill>
              <a:latin typeface="+mn-lt"/>
            </a:endParaRPr>
          </a:p>
        </p:txBody>
      </p:sp>
      <p:sp>
        <p:nvSpPr>
          <p:cNvPr id="8196" name="Rectangle 3"/>
          <p:cNvSpPr txBox="1">
            <a:spLocks noChangeArrowheads="1"/>
          </p:cNvSpPr>
          <p:nvPr/>
        </p:nvSpPr>
        <p:spPr bwMode="auto">
          <a:xfrm>
            <a:off x="1885950" y="833834"/>
            <a:ext cx="9124950" cy="5324079"/>
          </a:xfrm>
          <a:prstGeom prst="rect">
            <a:avLst/>
          </a:prstGeom>
          <a:solidFill>
            <a:srgbClr val="FFFFFF"/>
          </a:solidFill>
          <a:ln>
            <a:solidFill>
              <a:srgbClr val="DAECEF"/>
            </a:solidFill>
          </a:ln>
          <a:extLst/>
        </p:spPr>
        <p:txBody>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indent="0" eaLnBrk="1" hangingPunct="1">
              <a:lnSpc>
                <a:spcPct val="80000"/>
              </a:lnSpc>
              <a:spcBef>
                <a:spcPct val="20000"/>
              </a:spcBef>
            </a:pPr>
            <a:endParaRPr lang="en-US" sz="4000" u="sng" dirty="0" smtClean="0"/>
          </a:p>
          <a:p>
            <a:pPr marL="0" indent="0" eaLnBrk="1" hangingPunct="1">
              <a:lnSpc>
                <a:spcPct val="80000"/>
              </a:lnSpc>
              <a:spcBef>
                <a:spcPct val="20000"/>
              </a:spcBef>
            </a:pPr>
            <a:r>
              <a:rPr lang="en-US" sz="4000" u="sng" dirty="0" smtClean="0"/>
              <a:t>F</a:t>
            </a:r>
            <a:r>
              <a:rPr lang="en-US" sz="4000" dirty="0" smtClean="0"/>
              <a:t>ixing </a:t>
            </a:r>
          </a:p>
          <a:p>
            <a:pPr marL="0" indent="0" eaLnBrk="1" hangingPunct="1">
              <a:lnSpc>
                <a:spcPct val="80000"/>
              </a:lnSpc>
              <a:spcBef>
                <a:spcPct val="20000"/>
              </a:spcBef>
            </a:pPr>
            <a:endParaRPr lang="en-US" u="sng" dirty="0" smtClean="0"/>
          </a:p>
          <a:p>
            <a:pPr marL="0" indent="0" eaLnBrk="1" hangingPunct="1">
              <a:lnSpc>
                <a:spcPct val="80000"/>
              </a:lnSpc>
              <a:spcBef>
                <a:spcPct val="20000"/>
              </a:spcBef>
            </a:pPr>
            <a:r>
              <a:rPr lang="en-US" sz="4000" u="sng" dirty="0" smtClean="0"/>
              <a:t>A</a:t>
            </a:r>
            <a:r>
              <a:rPr lang="en-US" sz="4000" dirty="0" smtClean="0"/>
              <a:t>merica’s</a:t>
            </a:r>
          </a:p>
          <a:p>
            <a:pPr marL="0" indent="0" eaLnBrk="1" hangingPunct="1">
              <a:lnSpc>
                <a:spcPct val="80000"/>
              </a:lnSpc>
              <a:spcBef>
                <a:spcPct val="20000"/>
              </a:spcBef>
            </a:pPr>
            <a:endParaRPr lang="en-US" u="sng" dirty="0" smtClean="0"/>
          </a:p>
          <a:p>
            <a:pPr marL="0" indent="0" eaLnBrk="1" hangingPunct="1">
              <a:lnSpc>
                <a:spcPct val="80000"/>
              </a:lnSpc>
              <a:spcBef>
                <a:spcPct val="20000"/>
              </a:spcBef>
            </a:pPr>
            <a:r>
              <a:rPr lang="en-US" sz="4000" u="sng" dirty="0" smtClean="0"/>
              <a:t>S</a:t>
            </a:r>
            <a:r>
              <a:rPr lang="en-US" sz="4000" dirty="0" smtClean="0"/>
              <a:t>urface</a:t>
            </a:r>
          </a:p>
          <a:p>
            <a:pPr marL="0" indent="0" eaLnBrk="1" hangingPunct="1">
              <a:lnSpc>
                <a:spcPct val="80000"/>
              </a:lnSpc>
              <a:spcBef>
                <a:spcPct val="20000"/>
              </a:spcBef>
            </a:pPr>
            <a:endParaRPr lang="en-US" u="sng" dirty="0" smtClean="0"/>
          </a:p>
          <a:p>
            <a:pPr marL="0" indent="0" eaLnBrk="1" hangingPunct="1">
              <a:lnSpc>
                <a:spcPct val="80000"/>
              </a:lnSpc>
              <a:spcBef>
                <a:spcPct val="20000"/>
              </a:spcBef>
            </a:pPr>
            <a:r>
              <a:rPr lang="en-US" sz="4000" u="sng" dirty="0" smtClean="0"/>
              <a:t>T</a:t>
            </a:r>
            <a:r>
              <a:rPr lang="en-US" sz="4000" dirty="0" smtClean="0"/>
              <a:t>ransportation</a:t>
            </a:r>
          </a:p>
          <a:p>
            <a:pPr marL="0" indent="0" eaLnBrk="1" hangingPunct="1">
              <a:lnSpc>
                <a:spcPct val="80000"/>
              </a:lnSpc>
              <a:spcBef>
                <a:spcPct val="20000"/>
              </a:spcBef>
            </a:pPr>
            <a:endParaRPr lang="en-US" dirty="0" smtClean="0"/>
          </a:p>
          <a:p>
            <a:pPr marL="0" indent="0" eaLnBrk="1" hangingPunct="1">
              <a:lnSpc>
                <a:spcPct val="80000"/>
              </a:lnSpc>
              <a:spcBef>
                <a:spcPct val="20000"/>
              </a:spcBef>
            </a:pPr>
            <a:r>
              <a:rPr lang="en-US" sz="4000" dirty="0" smtClean="0"/>
              <a:t>Act</a:t>
            </a:r>
            <a:endParaRPr lang="en-US" sz="3200" dirty="0" smtClean="0"/>
          </a:p>
        </p:txBody>
      </p:sp>
      <p:pic>
        <p:nvPicPr>
          <p:cNvPr id="5" name="Picture 10" descr="NEW-logo"/>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458200" y="6324601"/>
            <a:ext cx="2133600" cy="4626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169184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type="subTitle" idx="4294967295"/>
          </p:nvPr>
        </p:nvSpPr>
        <p:spPr>
          <a:xfrm>
            <a:off x="1434353" y="0"/>
            <a:ext cx="9157447" cy="829235"/>
          </a:xfrm>
          <a:extLst/>
        </p:spPr>
        <p:txBody>
          <a:bodyPr>
            <a:normAutofit/>
          </a:bodyPr>
          <a:lstStyle/>
          <a:p>
            <a:pPr marL="0" indent="0" eaLnBrk="1" hangingPunct="1">
              <a:buNone/>
              <a:defRPr/>
            </a:pPr>
            <a:endParaRPr lang="en-US" sz="2400" b="1" dirty="0">
              <a:solidFill>
                <a:schemeClr val="tx1">
                  <a:lumMod val="75000"/>
                  <a:lumOff val="25000"/>
                </a:schemeClr>
              </a:solidFill>
            </a:endParaRPr>
          </a:p>
          <a:p>
            <a:pPr eaLnBrk="1" hangingPunct="1">
              <a:defRPr/>
            </a:pPr>
            <a:endParaRPr lang="en-US" sz="2400" b="1" dirty="0">
              <a:solidFill>
                <a:schemeClr val="tx1">
                  <a:lumMod val="75000"/>
                  <a:lumOff val="25000"/>
                </a:schemeClr>
              </a:solidFill>
            </a:endParaRPr>
          </a:p>
          <a:p>
            <a:pPr eaLnBrk="1" hangingPunct="1">
              <a:defRPr/>
            </a:pPr>
            <a:endParaRPr lang="en-US" b="1" dirty="0" smtClean="0">
              <a:solidFill>
                <a:schemeClr val="tx1">
                  <a:lumMod val="75000"/>
                  <a:lumOff val="25000"/>
                </a:schemeClr>
              </a:solidFill>
            </a:endParaRPr>
          </a:p>
          <a:p>
            <a:pPr eaLnBrk="1" hangingPunct="1">
              <a:defRPr/>
            </a:pPr>
            <a:endParaRPr lang="en-US" b="1" dirty="0">
              <a:solidFill>
                <a:schemeClr val="tx1">
                  <a:lumMod val="75000"/>
                  <a:lumOff val="25000"/>
                </a:schemeClr>
              </a:solidFill>
            </a:endParaRPr>
          </a:p>
          <a:p>
            <a:pPr eaLnBrk="1" hangingPunct="1">
              <a:defRPr/>
            </a:pPr>
            <a:endParaRPr lang="en-US" b="1" dirty="0" smtClean="0">
              <a:solidFill>
                <a:schemeClr val="tx1">
                  <a:lumMod val="75000"/>
                  <a:lumOff val="25000"/>
                </a:schemeClr>
              </a:solidFill>
            </a:endParaRPr>
          </a:p>
          <a:p>
            <a:pPr eaLnBrk="1" hangingPunct="1">
              <a:defRPr/>
            </a:pPr>
            <a:endParaRPr lang="en-US" b="1" dirty="0">
              <a:solidFill>
                <a:schemeClr val="tx1">
                  <a:lumMod val="75000"/>
                  <a:lumOff val="25000"/>
                </a:schemeClr>
              </a:solidFill>
            </a:endParaRPr>
          </a:p>
          <a:p>
            <a:pPr eaLnBrk="1" hangingPunct="1">
              <a:defRPr/>
            </a:pPr>
            <a:endParaRPr lang="en-US" b="1" dirty="0" smtClean="0">
              <a:solidFill>
                <a:schemeClr val="tx1">
                  <a:lumMod val="75000"/>
                  <a:lumOff val="25000"/>
                </a:schemeClr>
              </a:solidFill>
            </a:endParaRPr>
          </a:p>
          <a:p>
            <a:pPr marL="0" indent="0">
              <a:buNone/>
              <a:defRPr/>
            </a:pPr>
            <a:endParaRPr lang="en-US" b="1" dirty="0">
              <a:solidFill>
                <a:schemeClr val="tx1">
                  <a:lumMod val="75000"/>
                  <a:lumOff val="25000"/>
                </a:schemeClr>
              </a:solidFill>
            </a:endParaRPr>
          </a:p>
        </p:txBody>
      </p:sp>
      <p:pic>
        <p:nvPicPr>
          <p:cNvPr id="50180" name="Picture 10" descr="NEW-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29600" y="6291264"/>
            <a:ext cx="2362200"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026292" y="980868"/>
            <a:ext cx="7973568" cy="5310396"/>
          </a:xfrm>
          <a:prstGeom prst="rect">
            <a:avLst/>
          </a:prstGeom>
        </p:spPr>
      </p:pic>
    </p:spTree>
    <p:extLst>
      <p:ext uri="{BB962C8B-B14F-4D97-AF65-F5344CB8AC3E}">
        <p14:creationId xmlns:p14="http://schemas.microsoft.com/office/powerpoint/2010/main" val="33780536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idx="4294967295"/>
          </p:nvPr>
        </p:nvSpPr>
        <p:spPr>
          <a:xfrm>
            <a:off x="1524000" y="2130426"/>
            <a:ext cx="7772400" cy="147002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z="3600" b="1">
                <a:solidFill>
                  <a:srgbClr val="5487BE"/>
                </a:solidFill>
              </a:rPr>
              <a:t/>
            </a:r>
            <a:br>
              <a:rPr lang="en-US" sz="3600" b="1">
                <a:solidFill>
                  <a:srgbClr val="5487BE"/>
                </a:solidFill>
              </a:rPr>
            </a:br>
            <a:endParaRPr lang="en-US" sz="3200" b="1"/>
          </a:p>
        </p:txBody>
      </p:sp>
      <p:sp>
        <p:nvSpPr>
          <p:cNvPr id="8195" name="Rectangle 2"/>
          <p:cNvSpPr txBox="1">
            <a:spLocks noChangeArrowheads="1"/>
          </p:cNvSpPr>
          <p:nvPr/>
        </p:nvSpPr>
        <p:spPr bwMode="auto">
          <a:xfrm>
            <a:off x="2276475" y="0"/>
            <a:ext cx="7696200" cy="833834"/>
          </a:xfrm>
          <a:prstGeom prst="rect">
            <a:avLst/>
          </a:prstGeom>
          <a:solidFill>
            <a:srgbClr val="FFFFFF"/>
          </a:solidFill>
          <a:ln>
            <a:noFill/>
          </a:ln>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4400" b="1" u="sng" dirty="0" smtClean="0">
                <a:solidFill>
                  <a:srgbClr val="5A97B0"/>
                </a:solidFill>
                <a:latin typeface="+mn-lt"/>
              </a:rPr>
              <a:t>FAST Act</a:t>
            </a:r>
            <a:endParaRPr lang="en-US" sz="4400" b="1" u="sng" dirty="0">
              <a:solidFill>
                <a:srgbClr val="5A97B0"/>
              </a:solidFill>
              <a:latin typeface="+mn-lt"/>
            </a:endParaRPr>
          </a:p>
        </p:txBody>
      </p:sp>
      <p:sp>
        <p:nvSpPr>
          <p:cNvPr id="8196" name="Rectangle 3"/>
          <p:cNvSpPr txBox="1">
            <a:spLocks noChangeArrowheads="1"/>
          </p:cNvSpPr>
          <p:nvPr/>
        </p:nvSpPr>
        <p:spPr bwMode="auto">
          <a:xfrm>
            <a:off x="1885950" y="833834"/>
            <a:ext cx="9124950" cy="5324079"/>
          </a:xfrm>
          <a:prstGeom prst="rect">
            <a:avLst/>
          </a:prstGeom>
          <a:solidFill>
            <a:srgbClr val="FFFFFF"/>
          </a:solidFill>
          <a:ln>
            <a:solidFill>
              <a:srgbClr val="DAECEF"/>
            </a:solidFill>
          </a:ln>
          <a:extLst/>
        </p:spPr>
        <p:txBody>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80000"/>
              </a:lnSpc>
              <a:spcBef>
                <a:spcPct val="20000"/>
              </a:spcBef>
              <a:buFontTx/>
              <a:buChar char="•"/>
            </a:pPr>
            <a:r>
              <a:rPr lang="en-US" sz="3200" u="sng" dirty="0" smtClean="0"/>
              <a:t>F</a:t>
            </a:r>
            <a:r>
              <a:rPr lang="en-US" sz="3200" dirty="0" smtClean="0"/>
              <a:t>ixing </a:t>
            </a:r>
            <a:r>
              <a:rPr lang="en-US" sz="3200" u="sng" dirty="0" smtClean="0"/>
              <a:t>A</a:t>
            </a:r>
            <a:r>
              <a:rPr lang="en-US" sz="3200" dirty="0" smtClean="0"/>
              <a:t>merica’s </a:t>
            </a:r>
            <a:r>
              <a:rPr lang="en-US" sz="3200" u="sng" dirty="0" smtClean="0"/>
              <a:t>S</a:t>
            </a:r>
            <a:r>
              <a:rPr lang="en-US" sz="3200" dirty="0" smtClean="0"/>
              <a:t>urface </a:t>
            </a:r>
            <a:r>
              <a:rPr lang="en-US" sz="3200" u="sng" dirty="0" smtClean="0"/>
              <a:t>T</a:t>
            </a:r>
            <a:r>
              <a:rPr lang="en-US" sz="3200" dirty="0" smtClean="0"/>
              <a:t>ransportation (FAST) Act</a:t>
            </a:r>
          </a:p>
          <a:p>
            <a:pPr eaLnBrk="1" hangingPunct="1">
              <a:lnSpc>
                <a:spcPct val="80000"/>
              </a:lnSpc>
              <a:spcBef>
                <a:spcPct val="20000"/>
              </a:spcBef>
              <a:buFontTx/>
              <a:buChar char="•"/>
            </a:pPr>
            <a:r>
              <a:rPr lang="en-US" sz="3200" dirty="0" smtClean="0"/>
              <a:t>Became law in December 2015 (retroactive to October 1)</a:t>
            </a:r>
          </a:p>
          <a:p>
            <a:pPr eaLnBrk="1" hangingPunct="1">
              <a:lnSpc>
                <a:spcPct val="80000"/>
              </a:lnSpc>
              <a:spcBef>
                <a:spcPct val="20000"/>
              </a:spcBef>
              <a:buFontTx/>
              <a:buChar char="•"/>
            </a:pPr>
            <a:r>
              <a:rPr lang="en-US" sz="3200" dirty="0" smtClean="0"/>
              <a:t>Leadership was key component in both chambers</a:t>
            </a:r>
          </a:p>
          <a:p>
            <a:pPr eaLnBrk="1" hangingPunct="1">
              <a:lnSpc>
                <a:spcPct val="80000"/>
              </a:lnSpc>
              <a:spcBef>
                <a:spcPct val="20000"/>
              </a:spcBef>
              <a:buFontTx/>
              <a:buChar char="•"/>
            </a:pPr>
            <a:r>
              <a:rPr lang="en-US" sz="3200" dirty="0" smtClean="0"/>
              <a:t>Funding</a:t>
            </a:r>
          </a:p>
          <a:p>
            <a:pPr eaLnBrk="1" hangingPunct="1">
              <a:lnSpc>
                <a:spcPct val="80000"/>
              </a:lnSpc>
              <a:spcBef>
                <a:spcPct val="20000"/>
              </a:spcBef>
              <a:buFontTx/>
              <a:buChar char="•"/>
            </a:pPr>
            <a:r>
              <a:rPr lang="en-US" sz="3200" dirty="0" smtClean="0"/>
              <a:t>Lots to like, but…</a:t>
            </a:r>
          </a:p>
          <a:p>
            <a:pPr eaLnBrk="1" hangingPunct="1">
              <a:lnSpc>
                <a:spcPct val="80000"/>
              </a:lnSpc>
              <a:spcBef>
                <a:spcPct val="20000"/>
              </a:spcBef>
              <a:buFontTx/>
              <a:buChar char="•"/>
            </a:pPr>
            <a:r>
              <a:rPr lang="en-US" sz="3200" dirty="0" smtClean="0"/>
              <a:t>…not a huge leap forward</a:t>
            </a:r>
          </a:p>
        </p:txBody>
      </p:sp>
      <p:pic>
        <p:nvPicPr>
          <p:cNvPr id="5" name="Picture 10" descr="NEW-logo"/>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458200" y="6324601"/>
            <a:ext cx="2133600" cy="4626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458982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67000" y="76200"/>
            <a:ext cx="7010400" cy="533400"/>
          </a:xfrm>
        </p:spPr>
        <p:txBody>
          <a:bodyPr>
            <a:normAutofit/>
          </a:bodyPr>
          <a:lstStyle/>
          <a:p>
            <a:r>
              <a:rPr lang="en-US" sz="3200" b="1" dirty="0" smtClean="0"/>
              <a:t>MAP-21 </a:t>
            </a:r>
            <a:r>
              <a:rPr lang="en-US" sz="3200" b="1" dirty="0"/>
              <a:t>vs. </a:t>
            </a:r>
            <a:r>
              <a:rPr lang="en-US" sz="3200" b="1" dirty="0" smtClean="0"/>
              <a:t>FAST Act</a:t>
            </a:r>
            <a:endParaRPr lang="en-US" sz="3200" b="1" dirty="0"/>
          </a:p>
        </p:txBody>
      </p:sp>
      <p:graphicFrame>
        <p:nvGraphicFramePr>
          <p:cNvPr id="4" name="Table 3"/>
          <p:cNvGraphicFramePr>
            <a:graphicFrameLocks noGrp="1"/>
          </p:cNvGraphicFramePr>
          <p:nvPr>
            <p:extLst>
              <p:ext uri="{D42A27DB-BD31-4B8C-83A1-F6EECF244321}">
                <p14:modId xmlns:p14="http://schemas.microsoft.com/office/powerpoint/2010/main" val="888280291"/>
              </p:ext>
            </p:extLst>
          </p:nvPr>
        </p:nvGraphicFramePr>
        <p:xfrm>
          <a:off x="541867" y="838200"/>
          <a:ext cx="10955865" cy="3962400"/>
        </p:xfrm>
        <a:graphic>
          <a:graphicData uri="http://schemas.openxmlformats.org/drawingml/2006/table">
            <a:tbl>
              <a:tblPr firstRow="1" bandRow="1">
                <a:tableStyleId>{5C22544A-7EE6-4342-B048-85BDC9FD1C3A}</a:tableStyleId>
              </a:tblPr>
              <a:tblGrid>
                <a:gridCol w="2045094"/>
                <a:gridCol w="4090190"/>
                <a:gridCol w="4820581"/>
              </a:tblGrid>
              <a:tr h="838200">
                <a:tc>
                  <a:txBody>
                    <a:bodyPr/>
                    <a:lstStyle/>
                    <a:p>
                      <a:endParaRPr lang="en-US" sz="1600" dirty="0"/>
                    </a:p>
                  </a:txBody>
                  <a:tcPr/>
                </a:tc>
                <a:tc>
                  <a:txBody>
                    <a:bodyPr/>
                    <a:lstStyle/>
                    <a:p>
                      <a:pPr algn="ctr"/>
                      <a:r>
                        <a:rPr lang="en-US" sz="1800" dirty="0" smtClean="0"/>
                        <a:t>MAP-21</a:t>
                      </a:r>
                      <a:endParaRPr lang="en-US" sz="1800" dirty="0"/>
                    </a:p>
                  </a:txBody>
                  <a:tcPr anchor="ctr"/>
                </a:tc>
                <a:tc>
                  <a:txBody>
                    <a:bodyPr/>
                    <a:lstStyle/>
                    <a:p>
                      <a:pPr algn="ctr"/>
                      <a:r>
                        <a:rPr lang="en-US" sz="1800" dirty="0" smtClean="0"/>
                        <a:t>FAST Act</a:t>
                      </a:r>
                      <a:endParaRPr lang="en-US" sz="1800" dirty="0"/>
                    </a:p>
                  </a:txBody>
                  <a:tcPr anchor="ctr"/>
                </a:tc>
              </a:tr>
              <a:tr h="1186774">
                <a:tc>
                  <a:txBody>
                    <a:bodyPr/>
                    <a:lstStyle/>
                    <a:p>
                      <a:pPr marL="0" marR="0">
                        <a:spcBef>
                          <a:spcPts val="600"/>
                        </a:spcBef>
                        <a:spcAft>
                          <a:spcPts val="0"/>
                        </a:spcAft>
                      </a:pPr>
                      <a:r>
                        <a:rPr lang="en-US" sz="1800" b="1" dirty="0">
                          <a:effectLst/>
                          <a:latin typeface="+mn-lt"/>
                          <a:ea typeface="Times New Roman" panose="02020603050405020304" pitchFamily="18" charset="0"/>
                        </a:rPr>
                        <a:t>Long-term, well-funded bill</a:t>
                      </a:r>
                      <a:endParaRPr lang="en-US" sz="1800" dirty="0">
                        <a:effectLst/>
                        <a:latin typeface="+mn-lt"/>
                        <a:ea typeface="Times New Roman" panose="02020603050405020304" pitchFamily="18" charset="0"/>
                      </a:endParaRPr>
                    </a:p>
                  </a:txBody>
                  <a:tcPr marL="68580" marR="68580" marT="0" marB="0"/>
                </a:tc>
                <a:tc>
                  <a:txBody>
                    <a:bodyPr/>
                    <a:lstStyle/>
                    <a:p>
                      <a:pPr marL="342900" marR="0" lvl="0" indent="-342900">
                        <a:spcBef>
                          <a:spcPts val="600"/>
                        </a:spcBef>
                        <a:spcAft>
                          <a:spcPts val="0"/>
                        </a:spcAft>
                        <a:buFont typeface="Symbol" panose="05050102010706020507" pitchFamily="18" charset="2"/>
                        <a:buChar char=""/>
                      </a:pPr>
                      <a:r>
                        <a:rPr lang="en-US" sz="1800">
                          <a:effectLst/>
                          <a:latin typeface="+mn-lt"/>
                          <a:ea typeface="Calibri" panose="020F0502020204030204" pitchFamily="34" charset="0"/>
                        </a:rPr>
                        <a:t>Two-year reauthorization</a:t>
                      </a:r>
                    </a:p>
                    <a:p>
                      <a:pPr marL="342900" marR="0" lvl="0" indent="-342900">
                        <a:spcBef>
                          <a:spcPts val="600"/>
                        </a:spcBef>
                        <a:spcAft>
                          <a:spcPts val="0"/>
                        </a:spcAft>
                        <a:buFont typeface="Symbol" panose="05050102010706020507" pitchFamily="18" charset="2"/>
                        <a:buChar char=""/>
                      </a:pPr>
                      <a:r>
                        <a:rPr lang="en-US" sz="1800">
                          <a:effectLst/>
                          <a:latin typeface="+mn-lt"/>
                          <a:ea typeface="Calibri" panose="020F0502020204030204" pitchFamily="34" charset="0"/>
                        </a:rPr>
                        <a:t>MAP-21 had $105 billion in funding</a:t>
                      </a:r>
                    </a:p>
                    <a:p>
                      <a:pPr marL="342900" marR="0" lvl="0" indent="-342900">
                        <a:spcBef>
                          <a:spcPts val="600"/>
                        </a:spcBef>
                        <a:spcAft>
                          <a:spcPts val="0"/>
                        </a:spcAft>
                        <a:buFont typeface="Symbol" panose="05050102010706020507" pitchFamily="18" charset="2"/>
                        <a:buChar char=""/>
                      </a:pPr>
                      <a:r>
                        <a:rPr lang="en-US" sz="1800">
                          <a:effectLst/>
                          <a:latin typeface="+mn-lt"/>
                          <a:ea typeface="Calibri" panose="020F0502020204030204" pitchFamily="34" charset="0"/>
                        </a:rPr>
                        <a:t>$52.5 billion/year average</a:t>
                      </a:r>
                    </a:p>
                    <a:p>
                      <a:pPr marL="342900" marR="0" lvl="0" indent="-342900">
                        <a:spcBef>
                          <a:spcPts val="600"/>
                        </a:spcBef>
                        <a:spcAft>
                          <a:spcPts val="0"/>
                        </a:spcAft>
                        <a:buFont typeface="Symbol" panose="05050102010706020507" pitchFamily="18" charset="2"/>
                        <a:buChar char=""/>
                      </a:pPr>
                      <a:r>
                        <a:rPr lang="en-US" sz="1800">
                          <a:effectLst/>
                          <a:latin typeface="+mn-lt"/>
                          <a:ea typeface="Calibri" panose="020F0502020204030204" pitchFamily="34" charset="0"/>
                        </a:rPr>
                        <a:t>Became law in July 2012</a:t>
                      </a:r>
                    </a:p>
                  </a:txBody>
                  <a:tcPr marL="68580" marR="68580" marT="0" marB="0"/>
                </a:tc>
                <a:tc>
                  <a:txBody>
                    <a:bodyPr/>
                    <a:lstStyle/>
                    <a:p>
                      <a:pPr marL="342900" marR="0" lvl="0" indent="-342900">
                        <a:spcBef>
                          <a:spcPts val="600"/>
                        </a:spcBef>
                        <a:spcAft>
                          <a:spcPts val="0"/>
                        </a:spcAft>
                        <a:buFont typeface="Symbol" panose="05050102010706020507" pitchFamily="18" charset="2"/>
                        <a:buChar char=""/>
                      </a:pPr>
                      <a:r>
                        <a:rPr lang="en-US" sz="1800" dirty="0">
                          <a:effectLst/>
                          <a:latin typeface="+mn-lt"/>
                          <a:ea typeface="Calibri" panose="020F0502020204030204" pitchFamily="34" charset="0"/>
                        </a:rPr>
                        <a:t>Five-year reauthorization, fully paid for (though not with user fees)</a:t>
                      </a:r>
                    </a:p>
                    <a:p>
                      <a:pPr marL="342900" marR="0" lvl="0" indent="-342900">
                        <a:spcBef>
                          <a:spcPts val="600"/>
                        </a:spcBef>
                        <a:spcAft>
                          <a:spcPts val="0"/>
                        </a:spcAft>
                        <a:buFont typeface="Symbol" panose="05050102010706020507" pitchFamily="18" charset="2"/>
                        <a:buChar char=""/>
                      </a:pPr>
                      <a:r>
                        <a:rPr lang="en-US" sz="1800" b="1" dirty="0" smtClean="0">
                          <a:effectLst/>
                          <a:latin typeface="+mn-lt"/>
                          <a:ea typeface="Calibri" panose="020F0502020204030204" pitchFamily="34" charset="0"/>
                        </a:rPr>
                        <a:t>$</a:t>
                      </a:r>
                      <a:r>
                        <a:rPr lang="en-US" sz="1800" b="1" dirty="0">
                          <a:effectLst/>
                          <a:latin typeface="+mn-lt"/>
                          <a:ea typeface="Calibri" panose="020F0502020204030204" pitchFamily="34" charset="0"/>
                        </a:rPr>
                        <a:t>281 billion</a:t>
                      </a:r>
                      <a:r>
                        <a:rPr lang="en-US" sz="1800" dirty="0">
                          <a:effectLst/>
                          <a:latin typeface="+mn-lt"/>
                          <a:ea typeface="Calibri" panose="020F0502020204030204" pitchFamily="34" charset="0"/>
                        </a:rPr>
                        <a:t> in new contract authority for the core surface transportation program; </a:t>
                      </a:r>
                      <a:r>
                        <a:rPr lang="en-US" sz="1800" dirty="0" smtClean="0">
                          <a:effectLst/>
                          <a:latin typeface="+mn-lt"/>
                          <a:ea typeface="Calibri" panose="020F0502020204030204" pitchFamily="34" charset="0"/>
                        </a:rPr>
                        <a:t>total is </a:t>
                      </a:r>
                      <a:r>
                        <a:rPr lang="en-US" sz="1800" dirty="0">
                          <a:effectLst/>
                          <a:latin typeface="+mn-lt"/>
                          <a:ea typeface="Calibri" panose="020F0502020204030204" pitchFamily="34" charset="0"/>
                        </a:rPr>
                        <a:t>approximately $305 million</a:t>
                      </a:r>
                    </a:p>
                    <a:p>
                      <a:pPr marL="342900" marR="0" lvl="0" indent="-342900">
                        <a:spcBef>
                          <a:spcPts val="600"/>
                        </a:spcBef>
                        <a:spcAft>
                          <a:spcPts val="0"/>
                        </a:spcAft>
                        <a:buFont typeface="Symbol" panose="05050102010706020507" pitchFamily="18" charset="2"/>
                        <a:buChar char=""/>
                      </a:pPr>
                      <a:r>
                        <a:rPr lang="en-US" sz="1800" dirty="0">
                          <a:effectLst/>
                          <a:latin typeface="+mn-lt"/>
                          <a:ea typeface="Calibri" panose="020F0502020204030204" pitchFamily="34" charset="0"/>
                        </a:rPr>
                        <a:t>$56.2 billion/year average</a:t>
                      </a:r>
                    </a:p>
                    <a:p>
                      <a:pPr marL="342900" marR="0" lvl="0" indent="-342900">
                        <a:spcBef>
                          <a:spcPts val="600"/>
                        </a:spcBef>
                        <a:spcAft>
                          <a:spcPts val="600"/>
                        </a:spcAft>
                        <a:buFont typeface="Symbol" panose="05050102010706020507" pitchFamily="18" charset="2"/>
                        <a:buChar char=""/>
                      </a:pPr>
                      <a:r>
                        <a:rPr lang="en-US" sz="1800" dirty="0">
                          <a:effectLst/>
                          <a:latin typeface="+mn-lt"/>
                          <a:ea typeface="Calibri" panose="020F0502020204030204" pitchFamily="34" charset="0"/>
                        </a:rPr>
                        <a:t>Uses a variety of </a:t>
                      </a:r>
                      <a:r>
                        <a:rPr lang="en-US" sz="1800" dirty="0" smtClean="0">
                          <a:effectLst/>
                          <a:latin typeface="+mn-lt"/>
                          <a:ea typeface="Calibri" panose="020F0502020204030204" pitchFamily="34" charset="0"/>
                        </a:rPr>
                        <a:t>pay-</a:t>
                      </a:r>
                      <a:r>
                        <a:rPr lang="en-US" sz="1800" dirty="0" err="1" smtClean="0">
                          <a:effectLst/>
                          <a:latin typeface="+mn-lt"/>
                          <a:ea typeface="Calibri" panose="020F0502020204030204" pitchFamily="34" charset="0"/>
                        </a:rPr>
                        <a:t>fors</a:t>
                      </a:r>
                      <a:r>
                        <a:rPr lang="en-US" sz="1800" dirty="0" smtClean="0">
                          <a:effectLst/>
                          <a:latin typeface="+mn-lt"/>
                          <a:ea typeface="Calibri" panose="020F0502020204030204" pitchFamily="34" charset="0"/>
                        </a:rPr>
                        <a:t>: selling </a:t>
                      </a:r>
                      <a:r>
                        <a:rPr lang="en-US" sz="1800" dirty="0">
                          <a:effectLst/>
                          <a:latin typeface="+mn-lt"/>
                          <a:ea typeface="Calibri" panose="020F0502020204030204" pitchFamily="34" charset="0"/>
                        </a:rPr>
                        <a:t>oil from </a:t>
                      </a:r>
                      <a:r>
                        <a:rPr lang="en-US" sz="1800" dirty="0" smtClean="0">
                          <a:effectLst/>
                          <a:latin typeface="+mn-lt"/>
                          <a:ea typeface="Calibri" panose="020F0502020204030204" pitchFamily="34" charset="0"/>
                        </a:rPr>
                        <a:t>SPR; Federal </a:t>
                      </a:r>
                      <a:r>
                        <a:rPr lang="en-US" sz="1800" dirty="0">
                          <a:effectLst/>
                          <a:latin typeface="+mn-lt"/>
                          <a:ea typeface="Calibri" panose="020F0502020204030204" pitchFamily="34" charset="0"/>
                        </a:rPr>
                        <a:t>Reserve surplus funds</a:t>
                      </a:r>
                    </a:p>
                    <a:p>
                      <a:pPr marL="342900" marR="0" lvl="0" indent="-342900">
                        <a:spcBef>
                          <a:spcPts val="600"/>
                        </a:spcBef>
                        <a:spcAft>
                          <a:spcPts val="600"/>
                        </a:spcAft>
                        <a:buFont typeface="Symbol" panose="05050102010706020507" pitchFamily="18" charset="2"/>
                        <a:buChar char=""/>
                      </a:pPr>
                      <a:r>
                        <a:rPr lang="en-US" sz="1800" dirty="0">
                          <a:effectLst/>
                          <a:latin typeface="+mn-lt"/>
                          <a:ea typeface="Calibri" panose="020F0502020204030204" pitchFamily="34" charset="0"/>
                        </a:rPr>
                        <a:t>Leaves a bigger funding cliff when the next reauthorization is debated</a:t>
                      </a:r>
                    </a:p>
                  </a:txBody>
                  <a:tcPr marL="68580" marR="68580" marT="0" marB="0"/>
                </a:tc>
              </a:tr>
            </a:tbl>
          </a:graphicData>
        </a:graphic>
      </p:graphicFrame>
    </p:spTree>
    <p:extLst>
      <p:ext uri="{BB962C8B-B14F-4D97-AF65-F5344CB8AC3E}">
        <p14:creationId xmlns:p14="http://schemas.microsoft.com/office/powerpoint/2010/main" val="28618511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67000" y="76200"/>
            <a:ext cx="7010400" cy="533400"/>
          </a:xfrm>
        </p:spPr>
        <p:txBody>
          <a:bodyPr>
            <a:normAutofit/>
          </a:bodyPr>
          <a:lstStyle/>
          <a:p>
            <a:r>
              <a:rPr lang="en-US" sz="3200" b="1" dirty="0" smtClean="0"/>
              <a:t>MAP-21 </a:t>
            </a:r>
            <a:r>
              <a:rPr lang="en-US" sz="3200" b="1" dirty="0"/>
              <a:t>vs. </a:t>
            </a:r>
            <a:r>
              <a:rPr lang="en-US" sz="3200" b="1" dirty="0" smtClean="0"/>
              <a:t>FAST Act</a:t>
            </a:r>
            <a:endParaRPr lang="en-US" sz="3200" b="1" dirty="0"/>
          </a:p>
        </p:txBody>
      </p:sp>
      <p:graphicFrame>
        <p:nvGraphicFramePr>
          <p:cNvPr id="4" name="Table 3"/>
          <p:cNvGraphicFramePr>
            <a:graphicFrameLocks noGrp="1"/>
          </p:cNvGraphicFramePr>
          <p:nvPr>
            <p:extLst>
              <p:ext uri="{D42A27DB-BD31-4B8C-83A1-F6EECF244321}">
                <p14:modId xmlns:p14="http://schemas.microsoft.com/office/powerpoint/2010/main" val="2793759484"/>
              </p:ext>
            </p:extLst>
          </p:nvPr>
        </p:nvGraphicFramePr>
        <p:xfrm>
          <a:off x="524934" y="609600"/>
          <a:ext cx="10955865" cy="5928360"/>
        </p:xfrm>
        <a:graphic>
          <a:graphicData uri="http://schemas.openxmlformats.org/drawingml/2006/table">
            <a:tbl>
              <a:tblPr firstRow="1" bandRow="1">
                <a:tableStyleId>{5C22544A-7EE6-4342-B048-85BDC9FD1C3A}</a:tableStyleId>
              </a:tblPr>
              <a:tblGrid>
                <a:gridCol w="2045094"/>
                <a:gridCol w="4090190"/>
                <a:gridCol w="4820581"/>
              </a:tblGrid>
              <a:tr h="211667">
                <a:tc>
                  <a:txBody>
                    <a:bodyPr/>
                    <a:lstStyle/>
                    <a:p>
                      <a:endParaRPr lang="en-US" sz="1600" dirty="0"/>
                    </a:p>
                  </a:txBody>
                  <a:tcPr/>
                </a:tc>
                <a:tc>
                  <a:txBody>
                    <a:bodyPr/>
                    <a:lstStyle/>
                    <a:p>
                      <a:pPr algn="ctr"/>
                      <a:r>
                        <a:rPr lang="en-US" sz="1800" dirty="0" smtClean="0"/>
                        <a:t>MAP-21</a:t>
                      </a:r>
                      <a:endParaRPr lang="en-US" sz="1800" dirty="0"/>
                    </a:p>
                  </a:txBody>
                  <a:tcPr anchor="ctr"/>
                </a:tc>
                <a:tc>
                  <a:txBody>
                    <a:bodyPr/>
                    <a:lstStyle/>
                    <a:p>
                      <a:pPr algn="ctr"/>
                      <a:r>
                        <a:rPr lang="en-US" sz="1800" dirty="0" smtClean="0"/>
                        <a:t>FAST Act</a:t>
                      </a:r>
                      <a:endParaRPr lang="en-US" sz="1800" dirty="0"/>
                    </a:p>
                  </a:txBody>
                  <a:tcPr anchor="ctr"/>
                </a:tc>
              </a:tr>
              <a:tr h="1186774">
                <a:tc>
                  <a:txBody>
                    <a:bodyPr/>
                    <a:lstStyle/>
                    <a:p>
                      <a:pPr marL="0" marR="0">
                        <a:spcBef>
                          <a:spcPts val="600"/>
                        </a:spcBef>
                        <a:spcAft>
                          <a:spcPts val="0"/>
                        </a:spcAft>
                      </a:pPr>
                      <a:r>
                        <a:rPr lang="en-US" sz="1800" b="1" dirty="0">
                          <a:effectLst/>
                          <a:latin typeface="+mn-lt"/>
                          <a:ea typeface="Times New Roman" panose="02020603050405020304" pitchFamily="18" charset="0"/>
                        </a:rPr>
                        <a:t>Surface Transportation Program/Surface Transportation Block Grant Program</a:t>
                      </a:r>
                      <a:endParaRPr lang="en-US" sz="1800" dirty="0">
                        <a:effectLst/>
                        <a:latin typeface="+mn-lt"/>
                        <a:ea typeface="Times New Roman" panose="02020603050405020304" pitchFamily="18" charset="0"/>
                      </a:endParaRPr>
                    </a:p>
                    <a:p>
                      <a:pPr marL="0" marR="0">
                        <a:spcBef>
                          <a:spcPts val="600"/>
                        </a:spcBef>
                        <a:spcAft>
                          <a:spcPts val="0"/>
                        </a:spcAft>
                      </a:pPr>
                      <a:r>
                        <a:rPr lang="en-US" sz="1800" b="1" dirty="0">
                          <a:effectLst/>
                          <a:latin typeface="+mn-lt"/>
                          <a:ea typeface="Times New Roman" panose="02020603050405020304" pitchFamily="18" charset="0"/>
                        </a:rPr>
                        <a:t>NARC’s position:</a:t>
                      </a:r>
                      <a:r>
                        <a:rPr lang="en-US" sz="1800" dirty="0">
                          <a:effectLst/>
                          <a:latin typeface="+mn-lt"/>
                          <a:ea typeface="Times New Roman" panose="02020603050405020304" pitchFamily="18" charset="0"/>
                        </a:rPr>
                        <a:t> </a:t>
                      </a:r>
                      <a:r>
                        <a:rPr lang="en-US" sz="1800" i="1" dirty="0">
                          <a:effectLst/>
                          <a:latin typeface="+mn-lt"/>
                          <a:ea typeface="Times New Roman" panose="02020603050405020304" pitchFamily="18" charset="0"/>
                        </a:rPr>
                        <a:t>NARC advocated for an increase in base funding for STP and an increase in the STP local share. Both of these are achieved in the FAST Act. Local funding under STP will increase by nearly $3.4 billion over five years compared to existing funding.</a:t>
                      </a:r>
                      <a:endParaRPr lang="en-US" sz="1800" dirty="0">
                        <a:effectLst/>
                        <a:latin typeface="+mn-lt"/>
                        <a:ea typeface="Times New Roman" panose="02020603050405020304" pitchFamily="18" charset="0"/>
                      </a:endParaRPr>
                    </a:p>
                  </a:txBody>
                  <a:tcPr marL="68580" marR="68580" marT="0" marB="0"/>
                </a:tc>
                <a:tc>
                  <a:txBody>
                    <a:bodyPr/>
                    <a:lstStyle/>
                    <a:p>
                      <a:pPr marL="342900" marR="0" lvl="0" indent="-342900">
                        <a:spcBef>
                          <a:spcPts val="600"/>
                        </a:spcBef>
                        <a:spcAft>
                          <a:spcPts val="0"/>
                        </a:spcAft>
                        <a:buFont typeface="Symbol" panose="05050102010706020507" pitchFamily="18" charset="2"/>
                        <a:buChar char=""/>
                      </a:pPr>
                      <a:r>
                        <a:rPr lang="en-US" sz="1800" dirty="0">
                          <a:effectLst/>
                          <a:latin typeface="+mn-lt"/>
                          <a:ea typeface="Calibri" panose="020F0502020204030204" pitchFamily="34" charset="0"/>
                        </a:rPr>
                        <a:t>MAP-21 provided $20.1B for </a:t>
                      </a:r>
                      <a:r>
                        <a:rPr lang="en-US" sz="1800" dirty="0" smtClean="0">
                          <a:effectLst/>
                          <a:latin typeface="+mn-lt"/>
                          <a:ea typeface="Calibri" panose="020F0502020204030204" pitchFamily="34" charset="0"/>
                        </a:rPr>
                        <a:t>STP</a:t>
                      </a:r>
                      <a:endParaRPr lang="en-US" sz="1800" dirty="0">
                        <a:effectLst/>
                        <a:latin typeface="+mn-lt"/>
                        <a:ea typeface="Calibri" panose="020F0502020204030204" pitchFamily="34" charset="0"/>
                      </a:endParaRPr>
                    </a:p>
                  </a:txBody>
                  <a:tcPr marL="68580" marR="68580" marT="0" marB="0"/>
                </a:tc>
                <a:tc>
                  <a:txBody>
                    <a:bodyPr/>
                    <a:lstStyle/>
                    <a:p>
                      <a:pPr marL="342900" marR="0" lvl="0" indent="-342900">
                        <a:spcBef>
                          <a:spcPts val="600"/>
                        </a:spcBef>
                        <a:spcAft>
                          <a:spcPts val="0"/>
                        </a:spcAft>
                        <a:buFont typeface="Symbol" panose="05050102010706020507" pitchFamily="18" charset="2"/>
                        <a:buChar char=""/>
                      </a:pPr>
                      <a:r>
                        <a:rPr lang="en-US" sz="1800" dirty="0" smtClean="0">
                          <a:effectLst/>
                          <a:latin typeface="+mn-lt"/>
                          <a:ea typeface="Calibri" panose="020F0502020204030204" pitchFamily="34" charset="0"/>
                        </a:rPr>
                        <a:t>Surface </a:t>
                      </a:r>
                      <a:r>
                        <a:rPr lang="en-US" sz="1800" dirty="0">
                          <a:effectLst/>
                          <a:latin typeface="+mn-lt"/>
                          <a:ea typeface="Calibri" panose="020F0502020204030204" pitchFamily="34" charset="0"/>
                        </a:rPr>
                        <a:t>Transportation Block Grant Program (STBGP</a:t>
                      </a:r>
                      <a:r>
                        <a:rPr lang="en-US" sz="1800" dirty="0" smtClean="0">
                          <a:effectLst/>
                          <a:latin typeface="+mn-lt"/>
                          <a:ea typeface="Calibri" panose="020F0502020204030204" pitchFamily="34" charset="0"/>
                        </a:rPr>
                        <a:t>); not </a:t>
                      </a:r>
                      <a:r>
                        <a:rPr lang="en-US" sz="1800" dirty="0">
                          <a:effectLst/>
                          <a:latin typeface="+mn-lt"/>
                          <a:ea typeface="Calibri" panose="020F0502020204030204" pitchFamily="34" charset="0"/>
                        </a:rPr>
                        <a:t>expected to </a:t>
                      </a:r>
                      <a:r>
                        <a:rPr lang="en-US" sz="1800" dirty="0" smtClean="0">
                          <a:effectLst/>
                          <a:latin typeface="+mn-lt"/>
                          <a:ea typeface="Calibri" panose="020F0502020204030204" pitchFamily="34" charset="0"/>
                        </a:rPr>
                        <a:t>change how </a:t>
                      </a:r>
                      <a:r>
                        <a:rPr lang="en-US" sz="1800" dirty="0">
                          <a:effectLst/>
                          <a:latin typeface="+mn-lt"/>
                          <a:ea typeface="Calibri" panose="020F0502020204030204" pitchFamily="34" charset="0"/>
                        </a:rPr>
                        <a:t>the program operates or funds are </a:t>
                      </a:r>
                      <a:r>
                        <a:rPr lang="en-US" sz="1800" dirty="0" smtClean="0">
                          <a:effectLst/>
                          <a:latin typeface="+mn-lt"/>
                          <a:ea typeface="Calibri" panose="020F0502020204030204" pitchFamily="34" charset="0"/>
                        </a:rPr>
                        <a:t>distributed</a:t>
                      </a:r>
                      <a:endParaRPr lang="en-US" sz="1800" dirty="0">
                        <a:effectLst/>
                        <a:latin typeface="+mn-lt"/>
                        <a:ea typeface="Calibri" panose="020F0502020204030204" pitchFamily="34" charset="0"/>
                      </a:endParaRPr>
                    </a:p>
                    <a:p>
                      <a:pPr marL="342900" marR="0" lvl="0" indent="-342900">
                        <a:spcBef>
                          <a:spcPts val="600"/>
                        </a:spcBef>
                        <a:spcAft>
                          <a:spcPts val="0"/>
                        </a:spcAft>
                        <a:buFont typeface="Symbol" panose="05050102010706020507" pitchFamily="18" charset="2"/>
                        <a:buChar char=""/>
                      </a:pPr>
                      <a:r>
                        <a:rPr lang="en-US" sz="1800" dirty="0">
                          <a:effectLst/>
                          <a:latin typeface="+mn-lt"/>
                          <a:ea typeface="Calibri" panose="020F0502020204030204" pitchFamily="34" charset="0"/>
                        </a:rPr>
                        <a:t>FAST Act STBGPP Funding (after SPR and TAP are removed)</a:t>
                      </a:r>
                    </a:p>
                    <a:p>
                      <a:pPr marL="742950" marR="0" lvl="1" indent="-285750">
                        <a:spcBef>
                          <a:spcPts val="0"/>
                        </a:spcBef>
                        <a:spcAft>
                          <a:spcPts val="0"/>
                        </a:spcAft>
                        <a:buFont typeface="Courier New" panose="02070309020205020404" pitchFamily="49" charset="0"/>
                        <a:buChar char="o"/>
                      </a:pPr>
                      <a:r>
                        <a:rPr lang="en-US" sz="1800" dirty="0" smtClean="0">
                          <a:effectLst/>
                          <a:latin typeface="+mn-lt"/>
                          <a:ea typeface="Calibri" panose="020F0502020204030204" pitchFamily="34" charset="0"/>
                        </a:rPr>
                        <a:t>$</a:t>
                      </a:r>
                      <a:r>
                        <a:rPr lang="en-US" sz="1800" dirty="0">
                          <a:effectLst/>
                          <a:latin typeface="+mn-lt"/>
                          <a:ea typeface="Calibri" panose="020F0502020204030204" pitchFamily="34" charset="0"/>
                        </a:rPr>
                        <a:t>52.2 billion (+6% compared to flat funding; +10% comparing FY20 to FY15</a:t>
                      </a:r>
                      <a:r>
                        <a:rPr lang="en-US" sz="1800" dirty="0" smtClean="0">
                          <a:effectLst/>
                          <a:latin typeface="+mn-lt"/>
                          <a:ea typeface="Calibri" panose="020F0502020204030204" pitchFamily="34" charset="0"/>
                        </a:rPr>
                        <a:t>)</a:t>
                      </a:r>
                      <a:endParaRPr lang="en-US" sz="1800" dirty="0">
                        <a:effectLst/>
                        <a:latin typeface="+mn-lt"/>
                        <a:ea typeface="Calibri" panose="020F0502020204030204" pitchFamily="34" charset="0"/>
                      </a:endParaRPr>
                    </a:p>
                    <a:p>
                      <a:pPr marL="0" marR="0">
                        <a:spcBef>
                          <a:spcPts val="0"/>
                        </a:spcBef>
                        <a:spcAft>
                          <a:spcPts val="0"/>
                        </a:spcAft>
                      </a:pPr>
                      <a:r>
                        <a:rPr lang="en-US" sz="1800" dirty="0">
                          <a:effectLst/>
                          <a:latin typeface="+mn-lt"/>
                          <a:ea typeface="Times New Roman" panose="02020603050405020304" pitchFamily="18" charset="0"/>
                        </a:rPr>
                        <a:t> </a:t>
                      </a:r>
                      <a:endParaRPr lang="en-US" sz="1800" dirty="0" smtClean="0">
                        <a:effectLst/>
                        <a:latin typeface="+mn-lt"/>
                        <a:ea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1800" dirty="0" smtClean="0">
                          <a:effectLst/>
                          <a:latin typeface="+mn-lt"/>
                          <a:ea typeface="Calibri" panose="020F0502020204030204" pitchFamily="34" charset="0"/>
                        </a:rPr>
                        <a:t>Bridge funding </a:t>
                      </a:r>
                      <a:r>
                        <a:rPr lang="en-US" sz="1800" u="sng" dirty="0" smtClean="0">
                          <a:effectLst/>
                          <a:latin typeface="+mn-lt"/>
                          <a:ea typeface="Calibri" panose="020F0502020204030204" pitchFamily="34" charset="0"/>
                        </a:rPr>
                        <a:t>not</a:t>
                      </a:r>
                      <a:r>
                        <a:rPr lang="en-US" sz="1800" dirty="0" smtClean="0">
                          <a:effectLst/>
                          <a:latin typeface="+mn-lt"/>
                          <a:ea typeface="Calibri" panose="020F0502020204030204" pitchFamily="34" charset="0"/>
                        </a:rPr>
                        <a:t> off the top of STBGP</a:t>
                      </a:r>
                    </a:p>
                    <a:p>
                      <a:pPr marL="342900" marR="0" lvl="0" indent="-342900">
                        <a:spcBef>
                          <a:spcPts val="600"/>
                        </a:spcBef>
                        <a:spcAft>
                          <a:spcPts val="600"/>
                        </a:spcAft>
                        <a:buFont typeface="Symbol" panose="05050102010706020507" pitchFamily="18" charset="2"/>
                        <a:buChar char=""/>
                      </a:pPr>
                      <a:r>
                        <a:rPr lang="en-US" sz="1800" dirty="0" smtClean="0">
                          <a:effectLst/>
                          <a:latin typeface="+mn-lt"/>
                          <a:ea typeface="Calibri" panose="020F0502020204030204" pitchFamily="34" charset="0"/>
                        </a:rPr>
                        <a:t>Maintains </a:t>
                      </a:r>
                      <a:r>
                        <a:rPr lang="en-US" sz="1800" dirty="0">
                          <a:effectLst/>
                          <a:latin typeface="+mn-lt"/>
                          <a:ea typeface="Calibri" panose="020F0502020204030204" pitchFamily="34" charset="0"/>
                        </a:rPr>
                        <a:t>all existing </a:t>
                      </a:r>
                      <a:r>
                        <a:rPr lang="en-US" sz="1800" dirty="0" smtClean="0">
                          <a:effectLst/>
                          <a:latin typeface="+mn-lt"/>
                          <a:ea typeface="Calibri" panose="020F0502020204030204" pitchFamily="34" charset="0"/>
                        </a:rPr>
                        <a:t>eligibilities</a:t>
                      </a:r>
                    </a:p>
                    <a:p>
                      <a:pPr marL="342900" marR="0" lvl="0" indent="-342900">
                        <a:spcBef>
                          <a:spcPts val="600"/>
                        </a:spcBef>
                        <a:spcAft>
                          <a:spcPts val="600"/>
                        </a:spcAft>
                        <a:buFont typeface="Symbol" panose="05050102010706020507" pitchFamily="18" charset="2"/>
                        <a:buChar char=""/>
                      </a:pPr>
                      <a:r>
                        <a:rPr lang="en-US" sz="1800" dirty="0" smtClean="0">
                          <a:effectLst/>
                          <a:latin typeface="+mn-lt"/>
                          <a:ea typeface="Calibri" panose="020F0502020204030204" pitchFamily="34" charset="0"/>
                        </a:rPr>
                        <a:t>Several </a:t>
                      </a:r>
                      <a:r>
                        <a:rPr lang="en-US" sz="1800" dirty="0">
                          <a:effectLst/>
                          <a:latin typeface="+mn-lt"/>
                          <a:ea typeface="Calibri" panose="020F0502020204030204" pitchFamily="34" charset="0"/>
                        </a:rPr>
                        <a:t>new eligible project </a:t>
                      </a:r>
                      <a:r>
                        <a:rPr lang="en-US" sz="1800" dirty="0" smtClean="0">
                          <a:effectLst/>
                          <a:latin typeface="+mn-lt"/>
                          <a:ea typeface="Calibri" panose="020F0502020204030204" pitchFamily="34" charset="0"/>
                        </a:rPr>
                        <a:t>categories</a:t>
                      </a:r>
                      <a:endParaRPr lang="en-US" sz="1800" dirty="0">
                        <a:effectLst/>
                        <a:latin typeface="+mn-lt"/>
                        <a:ea typeface="Calibri" panose="020F0502020204030204" pitchFamily="34" charset="0"/>
                      </a:endParaRPr>
                    </a:p>
                  </a:txBody>
                  <a:tcPr marL="68580" marR="68580" marT="0" marB="0"/>
                </a:tc>
              </a:tr>
            </a:tbl>
          </a:graphicData>
        </a:graphic>
      </p:graphicFrame>
    </p:spTree>
    <p:extLst>
      <p:ext uri="{BB962C8B-B14F-4D97-AF65-F5344CB8AC3E}">
        <p14:creationId xmlns:p14="http://schemas.microsoft.com/office/powerpoint/2010/main" val="38896739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67000" y="76200"/>
            <a:ext cx="7010400" cy="533400"/>
          </a:xfrm>
        </p:spPr>
        <p:txBody>
          <a:bodyPr>
            <a:normAutofit/>
          </a:bodyPr>
          <a:lstStyle/>
          <a:p>
            <a:r>
              <a:rPr lang="en-US" sz="3200" b="1" dirty="0" smtClean="0"/>
              <a:t>MAP-21 </a:t>
            </a:r>
            <a:r>
              <a:rPr lang="en-US" sz="3200" b="1" dirty="0"/>
              <a:t>vs. </a:t>
            </a:r>
            <a:r>
              <a:rPr lang="en-US" sz="3200" b="1" dirty="0" smtClean="0"/>
              <a:t>FAST Act</a:t>
            </a:r>
            <a:endParaRPr lang="en-US" sz="3200" b="1" dirty="0"/>
          </a:p>
        </p:txBody>
      </p:sp>
      <p:graphicFrame>
        <p:nvGraphicFramePr>
          <p:cNvPr id="4" name="Table 3"/>
          <p:cNvGraphicFramePr>
            <a:graphicFrameLocks noGrp="1"/>
          </p:cNvGraphicFramePr>
          <p:nvPr>
            <p:extLst>
              <p:ext uri="{D42A27DB-BD31-4B8C-83A1-F6EECF244321}">
                <p14:modId xmlns:p14="http://schemas.microsoft.com/office/powerpoint/2010/main" val="1341447770"/>
              </p:ext>
            </p:extLst>
          </p:nvPr>
        </p:nvGraphicFramePr>
        <p:xfrm>
          <a:off x="524934" y="609600"/>
          <a:ext cx="10955865" cy="4831080"/>
        </p:xfrm>
        <a:graphic>
          <a:graphicData uri="http://schemas.openxmlformats.org/drawingml/2006/table">
            <a:tbl>
              <a:tblPr firstRow="1" bandRow="1">
                <a:tableStyleId>{5C22544A-7EE6-4342-B048-85BDC9FD1C3A}</a:tableStyleId>
              </a:tblPr>
              <a:tblGrid>
                <a:gridCol w="2045094"/>
                <a:gridCol w="4090190"/>
                <a:gridCol w="4820581"/>
              </a:tblGrid>
              <a:tr h="211667">
                <a:tc>
                  <a:txBody>
                    <a:bodyPr/>
                    <a:lstStyle/>
                    <a:p>
                      <a:endParaRPr lang="en-US" sz="1600" dirty="0"/>
                    </a:p>
                  </a:txBody>
                  <a:tcPr/>
                </a:tc>
                <a:tc>
                  <a:txBody>
                    <a:bodyPr/>
                    <a:lstStyle/>
                    <a:p>
                      <a:pPr algn="ctr"/>
                      <a:r>
                        <a:rPr lang="en-US" sz="1800" dirty="0" smtClean="0"/>
                        <a:t>MAP-21</a:t>
                      </a:r>
                      <a:endParaRPr lang="en-US" sz="1800" dirty="0"/>
                    </a:p>
                  </a:txBody>
                  <a:tcPr anchor="ctr"/>
                </a:tc>
                <a:tc>
                  <a:txBody>
                    <a:bodyPr/>
                    <a:lstStyle/>
                    <a:p>
                      <a:pPr algn="ctr"/>
                      <a:r>
                        <a:rPr lang="en-US" sz="1800" dirty="0" smtClean="0"/>
                        <a:t>FAST Act</a:t>
                      </a:r>
                      <a:endParaRPr lang="en-US" sz="1800" dirty="0"/>
                    </a:p>
                  </a:txBody>
                  <a:tcPr anchor="ctr"/>
                </a:tc>
              </a:tr>
              <a:tr h="1186774">
                <a:tc>
                  <a:txBody>
                    <a:bodyPr/>
                    <a:lstStyle/>
                    <a:p>
                      <a:pPr marL="0" marR="0">
                        <a:spcBef>
                          <a:spcPts val="600"/>
                        </a:spcBef>
                        <a:spcAft>
                          <a:spcPts val="0"/>
                        </a:spcAft>
                      </a:pPr>
                      <a:r>
                        <a:rPr lang="en-US" sz="1800" b="1" dirty="0" smtClean="0">
                          <a:effectLst/>
                          <a:latin typeface="+mn-lt"/>
                          <a:ea typeface="Times New Roman" panose="02020603050405020304" pitchFamily="18" charset="0"/>
                        </a:rPr>
                        <a:t>Suballocation of STBGP Funds</a:t>
                      </a:r>
                      <a:endParaRPr lang="en-US" sz="1800" dirty="0">
                        <a:effectLst/>
                        <a:latin typeface="+mn-lt"/>
                        <a:ea typeface="Times New Roman" panose="02020603050405020304" pitchFamily="18" charset="0"/>
                      </a:endParaRPr>
                    </a:p>
                    <a:p>
                      <a:pPr marL="0" marR="0">
                        <a:spcBef>
                          <a:spcPts val="600"/>
                        </a:spcBef>
                        <a:spcAft>
                          <a:spcPts val="0"/>
                        </a:spcAft>
                      </a:pPr>
                      <a:r>
                        <a:rPr lang="en-US" sz="1800" b="1" dirty="0">
                          <a:effectLst/>
                          <a:latin typeface="+mn-lt"/>
                          <a:ea typeface="Times New Roman" panose="02020603050405020304" pitchFamily="18" charset="0"/>
                        </a:rPr>
                        <a:t>NARC’s position:</a:t>
                      </a:r>
                      <a:r>
                        <a:rPr lang="en-US" sz="1800" dirty="0">
                          <a:effectLst/>
                          <a:latin typeface="+mn-lt"/>
                          <a:ea typeface="Times New Roman" panose="02020603050405020304" pitchFamily="18" charset="0"/>
                        </a:rPr>
                        <a:t> </a:t>
                      </a:r>
                      <a:r>
                        <a:rPr lang="en-US" sz="1800" i="1" dirty="0">
                          <a:effectLst/>
                          <a:latin typeface="+mn-lt"/>
                          <a:ea typeface="Times New Roman" panose="02020603050405020304" pitchFamily="18" charset="0"/>
                        </a:rPr>
                        <a:t>NARC advocated for an increase in base funding for STP and an increase in the STP local share. Both of these are achieved in the FAST Act. Local funding under STP will increase by nearly $3.4 billion over five years compared to existing funding.</a:t>
                      </a:r>
                      <a:endParaRPr lang="en-US" sz="1800" dirty="0">
                        <a:effectLst/>
                        <a:latin typeface="+mn-lt"/>
                        <a:ea typeface="Times New Roman" panose="02020603050405020304" pitchFamily="18" charset="0"/>
                      </a:endParaRPr>
                    </a:p>
                  </a:txBody>
                  <a:tcPr marL="68580" marR="68580" marT="0" marB="0"/>
                </a:tc>
                <a:tc>
                  <a:txBody>
                    <a:bodyPr/>
                    <a:lstStyle/>
                    <a:p>
                      <a:pPr marL="342900" marR="0" lvl="0" indent="-342900">
                        <a:spcBef>
                          <a:spcPts val="600"/>
                        </a:spcBef>
                        <a:spcAft>
                          <a:spcPts val="0"/>
                        </a:spcAft>
                        <a:buFont typeface="Symbol" panose="05050102010706020507" pitchFamily="18" charset="2"/>
                        <a:buChar char=""/>
                      </a:pPr>
                      <a:r>
                        <a:rPr lang="en-US" sz="1800" dirty="0" smtClean="0">
                          <a:effectLst/>
                          <a:latin typeface="+mn-lt"/>
                          <a:ea typeface="Calibri" panose="020F0502020204030204" pitchFamily="34" charset="0"/>
                        </a:rPr>
                        <a:t>Suballocation </a:t>
                      </a:r>
                      <a:r>
                        <a:rPr lang="en-US" sz="1800" dirty="0">
                          <a:effectLst/>
                          <a:latin typeface="+mn-lt"/>
                          <a:ea typeface="Calibri" panose="020F0502020204030204" pitchFamily="34" charset="0"/>
                        </a:rPr>
                        <a:t>by population for 50% of the funds; other 50% “anywhere in the state”</a:t>
                      </a:r>
                    </a:p>
                  </a:txBody>
                  <a:tcPr marL="68580" marR="68580" marT="0" marB="0"/>
                </a:tc>
                <a:tc>
                  <a:txBody>
                    <a:bodyPr/>
                    <a:lstStyle/>
                    <a:p>
                      <a:pPr marL="342900" marR="0" lvl="0" indent="-342900">
                        <a:spcBef>
                          <a:spcPts val="600"/>
                        </a:spcBef>
                        <a:spcAft>
                          <a:spcPts val="0"/>
                        </a:spcAft>
                        <a:buFont typeface="Symbol" panose="05050102010706020507" pitchFamily="18" charset="2"/>
                        <a:buChar char=""/>
                      </a:pPr>
                      <a:r>
                        <a:rPr lang="en-US" sz="1800" dirty="0" smtClean="0">
                          <a:effectLst/>
                          <a:latin typeface="+mn-lt"/>
                          <a:ea typeface="Calibri" panose="020F0502020204030204" pitchFamily="34" charset="0"/>
                        </a:rPr>
                        <a:t>Increases suballocation by population by 1% per year to 55% by 2020</a:t>
                      </a:r>
                    </a:p>
                    <a:p>
                      <a:pPr marL="342900" marR="0" lvl="0" indent="-342900">
                        <a:spcBef>
                          <a:spcPts val="600"/>
                        </a:spcBef>
                        <a:spcAft>
                          <a:spcPts val="0"/>
                        </a:spcAft>
                        <a:buFont typeface="Symbol" panose="05050102010706020507" pitchFamily="18" charset="2"/>
                        <a:buChar char=""/>
                      </a:pPr>
                      <a:r>
                        <a:rPr lang="en-US" sz="1800" dirty="0" smtClean="0">
                          <a:effectLst/>
                          <a:latin typeface="+mn-lt"/>
                          <a:ea typeface="Calibri" panose="020F0502020204030204" pitchFamily="34" charset="0"/>
                        </a:rPr>
                        <a:t>FAST Act STBGP suballocation by year</a:t>
                      </a:r>
                    </a:p>
                    <a:p>
                      <a:pPr marL="742950" marR="0" lvl="1" indent="-285750">
                        <a:spcBef>
                          <a:spcPts val="0"/>
                        </a:spcBef>
                        <a:spcAft>
                          <a:spcPts val="0"/>
                        </a:spcAft>
                        <a:buFont typeface="Courier New" panose="02070309020205020404" pitchFamily="49" charset="0"/>
                        <a:buChar char="o"/>
                      </a:pPr>
                      <a:r>
                        <a:rPr lang="en-US" sz="1800" dirty="0" smtClean="0">
                          <a:effectLst/>
                          <a:latin typeface="+mn-lt"/>
                          <a:ea typeface="Calibri" panose="020F0502020204030204" pitchFamily="34" charset="0"/>
                        </a:rPr>
                        <a:t>FY15: $4.9 billion (current year)</a:t>
                      </a:r>
                    </a:p>
                    <a:p>
                      <a:pPr marL="742950" marR="0" lvl="1" indent="-285750">
                        <a:spcBef>
                          <a:spcPts val="0"/>
                        </a:spcBef>
                        <a:spcAft>
                          <a:spcPts val="0"/>
                        </a:spcAft>
                        <a:buFont typeface="Courier New" panose="02070309020205020404" pitchFamily="49" charset="0"/>
                        <a:buChar char="o"/>
                      </a:pPr>
                      <a:r>
                        <a:rPr lang="en-US" sz="1800" dirty="0" smtClean="0">
                          <a:effectLst/>
                          <a:latin typeface="+mn-lt"/>
                          <a:ea typeface="Calibri" panose="020F0502020204030204" pitchFamily="34" charset="0"/>
                        </a:rPr>
                        <a:t>FY16: $5.2 billion</a:t>
                      </a:r>
                    </a:p>
                    <a:p>
                      <a:pPr marL="742950" marR="0" lvl="1" indent="-285750">
                        <a:spcBef>
                          <a:spcPts val="0"/>
                        </a:spcBef>
                        <a:spcAft>
                          <a:spcPts val="0"/>
                        </a:spcAft>
                        <a:buFont typeface="Courier New" panose="02070309020205020404" pitchFamily="49" charset="0"/>
                        <a:buChar char="o"/>
                      </a:pPr>
                      <a:r>
                        <a:rPr lang="en-US" sz="1800" dirty="0" smtClean="0">
                          <a:effectLst/>
                          <a:latin typeface="+mn-lt"/>
                          <a:ea typeface="Calibri" panose="020F0502020204030204" pitchFamily="34" charset="0"/>
                        </a:rPr>
                        <a:t>FY17: $5.4 billion</a:t>
                      </a:r>
                    </a:p>
                    <a:p>
                      <a:pPr marL="742950" marR="0" lvl="1" indent="-285750">
                        <a:spcBef>
                          <a:spcPts val="0"/>
                        </a:spcBef>
                        <a:spcAft>
                          <a:spcPts val="0"/>
                        </a:spcAft>
                        <a:buFont typeface="Courier New" panose="02070309020205020404" pitchFamily="49" charset="0"/>
                        <a:buChar char="o"/>
                      </a:pPr>
                      <a:r>
                        <a:rPr lang="en-US" sz="1800" dirty="0" smtClean="0">
                          <a:effectLst/>
                          <a:latin typeface="+mn-lt"/>
                          <a:ea typeface="Calibri" panose="020F0502020204030204" pitchFamily="34" charset="0"/>
                        </a:rPr>
                        <a:t>FY18: $5.6 billion</a:t>
                      </a:r>
                    </a:p>
                    <a:p>
                      <a:pPr marL="742950" marR="0" lvl="1" indent="-285750">
                        <a:spcBef>
                          <a:spcPts val="0"/>
                        </a:spcBef>
                        <a:spcAft>
                          <a:spcPts val="0"/>
                        </a:spcAft>
                        <a:buFont typeface="Courier New" panose="02070309020205020404" pitchFamily="49" charset="0"/>
                        <a:buChar char="o"/>
                      </a:pPr>
                      <a:r>
                        <a:rPr lang="en-US" sz="1800" dirty="0" smtClean="0">
                          <a:effectLst/>
                          <a:latin typeface="+mn-lt"/>
                          <a:ea typeface="Calibri" panose="020F0502020204030204" pitchFamily="34" charset="0"/>
                        </a:rPr>
                        <a:t>FY19: $5.8 billion</a:t>
                      </a:r>
                    </a:p>
                    <a:p>
                      <a:pPr marL="742950" marR="0" lvl="1" indent="-285750">
                        <a:spcBef>
                          <a:spcPts val="0"/>
                        </a:spcBef>
                        <a:spcAft>
                          <a:spcPts val="0"/>
                        </a:spcAft>
                        <a:buFont typeface="Courier New" panose="02070309020205020404" pitchFamily="49" charset="0"/>
                        <a:buChar char="o"/>
                      </a:pPr>
                      <a:r>
                        <a:rPr lang="en-US" sz="1800" dirty="0" smtClean="0">
                          <a:effectLst/>
                          <a:latin typeface="+mn-lt"/>
                          <a:ea typeface="Calibri" panose="020F0502020204030204" pitchFamily="34" charset="0"/>
                        </a:rPr>
                        <a:t>FY20: $6.1 billion</a:t>
                      </a:r>
                    </a:p>
                    <a:p>
                      <a:pPr marL="742950" marR="0" lvl="1" indent="-285750">
                        <a:spcBef>
                          <a:spcPts val="0"/>
                        </a:spcBef>
                        <a:spcAft>
                          <a:spcPts val="0"/>
                        </a:spcAft>
                        <a:buFont typeface="Courier New" panose="02070309020205020404" pitchFamily="49" charset="0"/>
                        <a:buChar char="o"/>
                      </a:pPr>
                      <a:r>
                        <a:rPr lang="en-US" sz="1800" dirty="0" smtClean="0">
                          <a:effectLst/>
                          <a:latin typeface="+mn-lt"/>
                          <a:ea typeface="Calibri" panose="020F0502020204030204" pitchFamily="34" charset="0"/>
                        </a:rPr>
                        <a:t>Five-year total: $28.1 billion (+14% compared to flat funding; +23% comparing FY20 to FY15)</a:t>
                      </a:r>
                      <a:endParaRPr lang="en-US" sz="1800" dirty="0">
                        <a:effectLst/>
                        <a:latin typeface="+mn-lt"/>
                        <a:ea typeface="Calibri" panose="020F0502020204030204" pitchFamily="34" charset="0"/>
                      </a:endParaRPr>
                    </a:p>
                  </a:txBody>
                  <a:tcPr marL="68580" marR="68580" marT="0" marB="0"/>
                </a:tc>
              </a:tr>
            </a:tbl>
          </a:graphicData>
        </a:graphic>
      </p:graphicFrame>
    </p:spTree>
    <p:extLst>
      <p:ext uri="{BB962C8B-B14F-4D97-AF65-F5344CB8AC3E}">
        <p14:creationId xmlns:p14="http://schemas.microsoft.com/office/powerpoint/2010/main" val="179619844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3707</TotalTime>
  <Words>1565</Words>
  <Application>Microsoft Office PowerPoint</Application>
  <PresentationFormat>Widescreen</PresentationFormat>
  <Paragraphs>244</Paragraphs>
  <Slides>19</Slides>
  <Notes>17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19</vt:i4>
      </vt:variant>
    </vt:vector>
  </HeadingPairs>
  <TitlesOfParts>
    <vt:vector size="27" baseType="lpstr">
      <vt:lpstr>Aharoni</vt:lpstr>
      <vt:lpstr>Arial</vt:lpstr>
      <vt:lpstr>Calibri</vt:lpstr>
      <vt:lpstr>Calibri Light</vt:lpstr>
      <vt:lpstr>Courier New</vt:lpstr>
      <vt:lpstr>Symbol</vt:lpstr>
      <vt:lpstr>Times New Roman</vt:lpstr>
      <vt:lpstr>Office Theme</vt:lpstr>
      <vt:lpstr> </vt:lpstr>
      <vt:lpstr> </vt:lpstr>
      <vt:lpstr> </vt:lpstr>
      <vt:lpstr> </vt:lpstr>
      <vt:lpstr>PowerPoint Presentation</vt:lpstr>
      <vt:lpstr> </vt:lpstr>
      <vt:lpstr>MAP-21 vs. FAST Act</vt:lpstr>
      <vt:lpstr>MAP-21 vs. FAST Act</vt:lpstr>
      <vt:lpstr>MAP-21 vs. FAST Act</vt:lpstr>
      <vt:lpstr>MAP-21 vs. FAST Act</vt:lpstr>
      <vt:lpstr>MAP-21 vs. FAST Act</vt:lpstr>
      <vt:lpstr>MAP-21 vs. FAST Act</vt:lpstr>
      <vt:lpstr>MAP-21 vs. FAST Act</vt:lpstr>
      <vt:lpstr>MAP-21 vs. FAST Act</vt:lpstr>
      <vt:lpstr>MAP-21 vs. FAST Act</vt:lpstr>
      <vt:lpstr> </vt:lpstr>
      <vt:lpstr>PowerPoint Presentation</vt:lpstr>
      <vt:lpstr> </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Erich W. Zimmermann</dc:creator>
  <cp:lastModifiedBy>Erich W. Zimmermann</cp:lastModifiedBy>
  <cp:revision>52</cp:revision>
  <cp:lastPrinted>2016-01-27T20:43:54Z</cp:lastPrinted>
  <dcterms:created xsi:type="dcterms:W3CDTF">2014-01-14T23:58:51Z</dcterms:created>
  <dcterms:modified xsi:type="dcterms:W3CDTF">2016-01-28T16:07:13Z</dcterms:modified>
</cp:coreProperties>
</file>