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1" r:id="rId3"/>
    <p:sldId id="297" r:id="rId4"/>
    <p:sldId id="295" r:id="rId5"/>
    <p:sldId id="283" r:id="rId6"/>
    <p:sldId id="304" r:id="rId7"/>
    <p:sldId id="289" r:id="rId8"/>
    <p:sldId id="305" r:id="rId9"/>
    <p:sldId id="306" r:id="rId10"/>
    <p:sldId id="302" r:id="rId11"/>
    <p:sldId id="307" r:id="rId12"/>
    <p:sldId id="303" r:id="rId13"/>
    <p:sldId id="28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97"/>
            <p14:sldId id="295"/>
            <p14:sldId id="283"/>
            <p14:sldId id="304"/>
            <p14:sldId id="289"/>
            <p14:sldId id="305"/>
            <p14:sldId id="306"/>
            <p14:sldId id="302"/>
            <p14:sldId id="307"/>
            <p14:sldId id="303"/>
          </p14:sldIdLst>
        </p14:section>
        <p14:section name="Topic 1" id="{6D9936A3-3945-4757-BC8B-B5C252D8E036}">
          <p14:sldIdLst>
            <p14:sldId id="286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>
        <p:scale>
          <a:sx n="108" d="100"/>
          <a:sy n="108" d="100"/>
        </p:scale>
        <p:origin x="-1408" y="-1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6.gif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8.jp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609600"/>
            <a:ext cx="6180224" cy="31464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Garamond"/>
                <a:cs typeface="Garamond"/>
              </a:rPr>
              <a:t>MPOAC STRATEGIC DIRECTIONS 2020 PROCESS UPDATE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86200" y="3505200"/>
            <a:ext cx="4772528" cy="990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Hal </a:t>
            </a:r>
            <a:r>
              <a:rPr lang="en-US" sz="2400" dirty="0" err="1" smtClean="0">
                <a:latin typeface="Garamond"/>
                <a:cs typeface="Garamond"/>
              </a:rPr>
              <a:t>Beardall</a:t>
            </a:r>
            <a:r>
              <a:rPr lang="en-US" sz="2400" dirty="0" smtClean="0">
                <a:latin typeface="Garamond"/>
                <a:cs typeface="Garamond"/>
              </a:rPr>
              <a:t> &amp; Bob Jones, </a:t>
            </a:r>
          </a:p>
          <a:p>
            <a:r>
              <a:rPr lang="en-US" sz="2400" dirty="0" smtClean="0">
                <a:latin typeface="Garamond"/>
                <a:cs typeface="Garamond"/>
              </a:rPr>
              <a:t>FCRC Consensus Center FSU</a:t>
            </a:r>
          </a:p>
          <a:p>
            <a:r>
              <a:rPr lang="en-US" sz="2400" dirty="0" smtClean="0">
                <a:latin typeface="Garamond"/>
                <a:cs typeface="Garamond"/>
              </a:rPr>
              <a:t>January 28, 2016</a:t>
            </a: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4" name="Picture 3" descr="mpoac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724400"/>
            <a:ext cx="2349500" cy="1905000"/>
          </a:xfrm>
          <a:prstGeom prst="rect">
            <a:avLst/>
          </a:prstGeom>
        </p:spPr>
      </p:pic>
      <p:pic>
        <p:nvPicPr>
          <p:cNvPr id="5" name="Picture 4" descr="FCRC_Logo_centered_sm_w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00600"/>
            <a:ext cx="2011218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457200"/>
            <a:ext cx="70866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US" sz="12400" b="1" cap="small" dirty="0" smtClean="0">
                <a:latin typeface="Garamond"/>
                <a:cs typeface="Garamond"/>
              </a:rPr>
              <a:t>Goal </a:t>
            </a:r>
            <a:r>
              <a:rPr lang="en-US" sz="12400" b="1" cap="small" dirty="0">
                <a:latin typeface="Garamond"/>
                <a:cs typeface="Garamond"/>
              </a:rPr>
              <a:t>B:  Training and </a:t>
            </a:r>
            <a:r>
              <a:rPr lang="en-US" sz="12400" b="1" cap="small" dirty="0" smtClean="0">
                <a:latin typeface="Garamond"/>
                <a:cs typeface="Garamond"/>
              </a:rPr>
              <a:t>Education</a:t>
            </a:r>
            <a:endParaRPr lang="en-US" sz="17400" b="1" cap="small" dirty="0">
              <a:latin typeface="Garamond"/>
              <a:cs typeface="Garamond"/>
            </a:endParaRPr>
          </a:p>
          <a:p>
            <a:endParaRPr lang="en-US" sz="4800" b="1" dirty="0">
              <a:latin typeface="Garamond"/>
              <a:cs typeface="Garamond"/>
            </a:endParaRPr>
          </a:p>
          <a:p>
            <a:pPr algn="ctr"/>
            <a:r>
              <a:rPr lang="en-US" sz="9600" b="1" cap="all" dirty="0">
                <a:solidFill>
                  <a:srgbClr val="0000FF"/>
                </a:solidFill>
                <a:latin typeface="Garamond"/>
                <a:cs typeface="Garamond"/>
              </a:rPr>
              <a:t>Potential Objectives/Actions</a:t>
            </a:r>
          </a:p>
          <a:p>
            <a:endParaRPr lang="en-US" sz="9600" i="1" dirty="0">
              <a:solidFill>
                <a:srgbClr val="0000FF"/>
              </a:solidFill>
              <a:latin typeface="Garamond"/>
              <a:cs typeface="Garamond"/>
            </a:endParaRPr>
          </a:p>
          <a:p>
            <a:pPr marL="236538" indent="-236538">
              <a:buAutoNum type="arabicPeriod"/>
            </a:pPr>
            <a:r>
              <a:rPr lang="en-US" sz="9600" b="1" dirty="0">
                <a:latin typeface="Garamond"/>
                <a:cs typeface="Garamond"/>
              </a:rPr>
              <a:t>The MPOAC </a:t>
            </a:r>
            <a:r>
              <a:rPr lang="en-US" sz="9600" b="1" dirty="0" smtClean="0">
                <a:latin typeface="Garamond"/>
                <a:cs typeface="Garamond"/>
              </a:rPr>
              <a:t>will increase </a:t>
            </a:r>
            <a:r>
              <a:rPr lang="en-US" sz="9600" b="1" dirty="0">
                <a:latin typeface="Garamond"/>
                <a:cs typeface="Garamond"/>
              </a:rPr>
              <a:t>participation in the MPOAC Institute as the core leadership and educational program</a:t>
            </a:r>
            <a:r>
              <a:rPr lang="en-US" sz="9600" b="1" dirty="0" smtClean="0">
                <a:latin typeface="Garamond"/>
                <a:cs typeface="Garamond"/>
              </a:rPr>
              <a:t>.</a:t>
            </a:r>
          </a:p>
          <a:p>
            <a:pPr lvl="1" indent="-228600" defTabSz="1025525">
              <a:buFont typeface="Courier New"/>
              <a:buChar char="o"/>
            </a:pPr>
            <a:r>
              <a:rPr lang="en-US" sz="8000" dirty="0" smtClean="0">
                <a:latin typeface="Garamond"/>
                <a:cs typeface="Garamond"/>
              </a:rPr>
              <a:t>Continue to support the delivery of the MPOAC Institute</a:t>
            </a:r>
          </a:p>
          <a:p>
            <a:pPr lvl="1" indent="-228600" defTabSz="1025525">
              <a:buFont typeface="Courier New"/>
              <a:buChar char="o"/>
            </a:pPr>
            <a:r>
              <a:rPr lang="en-US" sz="8000" dirty="0" smtClean="0">
                <a:latin typeface="Garamond"/>
                <a:cs typeface="Garamond"/>
              </a:rPr>
              <a:t>Develop recommendations for how to expand participation, strongly encourage MPOAC Board members and Member chairs to attend</a:t>
            </a:r>
          </a:p>
          <a:p>
            <a:pPr lvl="1" indent="-228600" defTabSz="1025525">
              <a:buFont typeface="Courier New"/>
              <a:buChar char="o"/>
            </a:pPr>
            <a:r>
              <a:rPr lang="en-US" sz="8000" dirty="0" smtClean="0">
                <a:latin typeface="Garamond"/>
                <a:cs typeface="Garamond"/>
              </a:rPr>
              <a:t>Develop advanced MPOAC Institute modules</a:t>
            </a:r>
            <a:endParaRPr lang="en-US" sz="8000" dirty="0">
              <a:latin typeface="Garamond"/>
              <a:cs typeface="Garamond"/>
            </a:endParaRPr>
          </a:p>
          <a:p>
            <a:endParaRPr lang="en-US" sz="4800" dirty="0" smtClean="0">
              <a:latin typeface="Garamond"/>
              <a:cs typeface="Garamond"/>
            </a:endParaRPr>
          </a:p>
          <a:p>
            <a:r>
              <a:rPr lang="en-US" sz="8800" b="1" dirty="0" smtClean="0">
                <a:latin typeface="Garamond"/>
                <a:cs typeface="Garamond"/>
              </a:rPr>
              <a:t>2. </a:t>
            </a:r>
            <a:r>
              <a:rPr lang="en-US" sz="9600" b="1" dirty="0" smtClean="0">
                <a:latin typeface="Garamond"/>
                <a:cs typeface="Garamond"/>
              </a:rPr>
              <a:t>Develop and share a model new member 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 orientation process and handbook/manual</a:t>
            </a:r>
          </a:p>
          <a:p>
            <a:endParaRPr lang="en-US" sz="9600" dirty="0" smtClean="0">
              <a:latin typeface="Garamond"/>
              <a:cs typeface="Garamond"/>
            </a:endParaRPr>
          </a:p>
          <a:p>
            <a:r>
              <a:rPr lang="en-US" sz="9600" b="1" dirty="0" smtClean="0">
                <a:latin typeface="Garamond"/>
                <a:cs typeface="Garamond"/>
              </a:rPr>
              <a:t>3. Develop a MPOAC sponsored staff training 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 program</a:t>
            </a: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188509" y="-1884138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68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057400"/>
            <a:ext cx="75438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9600" b="1" cap="small" dirty="0">
              <a:latin typeface="Garamond"/>
              <a:cs typeface="Garamond"/>
            </a:endParaRPr>
          </a:p>
          <a:p>
            <a:r>
              <a:rPr lang="en-US" sz="14400" b="1" cap="small" dirty="0">
                <a:latin typeface="Garamond"/>
                <a:cs typeface="Garamond"/>
              </a:rPr>
              <a:t>Goal C</a:t>
            </a:r>
            <a:r>
              <a:rPr lang="en-US" sz="14400" b="1" cap="small" dirty="0" smtClean="0">
                <a:latin typeface="Garamond"/>
                <a:cs typeface="Garamond"/>
              </a:rPr>
              <a:t>:  Advocacy on Policy and</a:t>
            </a:r>
          </a:p>
          <a:p>
            <a:r>
              <a:rPr lang="en-US" sz="14400" b="1" cap="small" dirty="0">
                <a:latin typeface="Garamond"/>
                <a:cs typeface="Garamond"/>
              </a:rPr>
              <a:t> </a:t>
            </a:r>
            <a:r>
              <a:rPr lang="en-US" sz="14400" b="1" cap="small" dirty="0" smtClean="0">
                <a:latin typeface="Garamond"/>
                <a:cs typeface="Garamond"/>
              </a:rPr>
              <a:t>               Planning</a:t>
            </a:r>
          </a:p>
          <a:p>
            <a:endParaRPr lang="en-US" sz="14400" b="1" cap="small" dirty="0">
              <a:latin typeface="Garamond"/>
              <a:cs typeface="Garamond"/>
            </a:endParaRPr>
          </a:p>
          <a:p>
            <a:r>
              <a:rPr lang="en-US" sz="14400" b="1" dirty="0">
                <a:latin typeface="Garamond"/>
                <a:cs typeface="Garamond"/>
              </a:rPr>
              <a:t>The MPOAC will advocate and lead collaboratively for effective local, regional and statewide transportation policy and planning. </a:t>
            </a:r>
          </a:p>
          <a:p>
            <a:endParaRPr lang="en-US" sz="11200" b="1" dirty="0" smtClean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447800" y="-1960339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381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>
                <a:latin typeface="Garamond"/>
                <a:cs typeface="Garamond"/>
              </a:rPr>
              <a:t>draft Goals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2133600" cy="1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91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33400"/>
            <a:ext cx="79248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US" sz="11200" b="1" cap="small" dirty="0" smtClean="0">
                <a:latin typeface="Garamond"/>
                <a:cs typeface="Garamond"/>
              </a:rPr>
              <a:t>Goal C</a:t>
            </a:r>
            <a:r>
              <a:rPr lang="en-US" sz="11200" b="1" dirty="0" smtClean="0">
                <a:latin typeface="Garamond"/>
                <a:cs typeface="Garamond"/>
              </a:rPr>
              <a:t>:  </a:t>
            </a:r>
            <a:r>
              <a:rPr lang="en-US" sz="11200" b="1" cap="small" dirty="0">
                <a:latin typeface="Garamond"/>
                <a:cs typeface="Garamond"/>
              </a:rPr>
              <a:t>Advocacy on </a:t>
            </a:r>
            <a:r>
              <a:rPr lang="en-US" sz="11200" b="1" cap="small" dirty="0" smtClean="0">
                <a:latin typeface="Garamond"/>
                <a:cs typeface="Garamond"/>
              </a:rPr>
              <a:t>Policy </a:t>
            </a:r>
            <a:r>
              <a:rPr lang="en-US" sz="11200" b="1" cap="small" dirty="0">
                <a:latin typeface="Garamond"/>
                <a:cs typeface="Garamond"/>
              </a:rPr>
              <a:t>&amp; </a:t>
            </a:r>
            <a:r>
              <a:rPr lang="en-US" sz="11200" b="1" cap="small" dirty="0" smtClean="0">
                <a:latin typeface="Garamond"/>
                <a:cs typeface="Garamond"/>
              </a:rPr>
              <a:t>Planning</a:t>
            </a:r>
            <a:endParaRPr lang="en-US" sz="11200" b="1" cap="small" dirty="0">
              <a:latin typeface="Garamond"/>
              <a:cs typeface="Garamond"/>
            </a:endParaRPr>
          </a:p>
          <a:p>
            <a:pPr algn="ctr"/>
            <a:endParaRPr lang="en-US" sz="4800" b="1" cap="all" dirty="0" smtClean="0">
              <a:solidFill>
                <a:srgbClr val="0000FF"/>
              </a:solidFill>
              <a:latin typeface="Garamond"/>
              <a:cs typeface="Garamond"/>
            </a:endParaRPr>
          </a:p>
          <a:p>
            <a:pPr algn="ctr"/>
            <a:r>
              <a:rPr lang="en-US" sz="11200" b="1" cap="all" dirty="0" smtClean="0">
                <a:solidFill>
                  <a:srgbClr val="0000FF"/>
                </a:solidFill>
                <a:latin typeface="Garamond"/>
                <a:cs typeface="Garamond"/>
              </a:rPr>
              <a:t>Potential </a:t>
            </a:r>
            <a:r>
              <a:rPr lang="en-US" sz="11200" b="1" cap="all" dirty="0">
                <a:solidFill>
                  <a:srgbClr val="0000FF"/>
                </a:solidFill>
                <a:latin typeface="Garamond"/>
                <a:cs typeface="Garamond"/>
              </a:rPr>
              <a:t>Objectives/Actions</a:t>
            </a:r>
          </a:p>
          <a:p>
            <a:endParaRPr lang="en-US" sz="4800" b="1" i="1" dirty="0">
              <a:solidFill>
                <a:srgbClr val="0000FF"/>
              </a:solidFill>
              <a:latin typeface="Garamond"/>
              <a:cs typeface="Garamond"/>
            </a:endParaRPr>
          </a:p>
          <a:p>
            <a:pPr marL="236538" indent="-236538">
              <a:buAutoNum type="arabicPeriod"/>
            </a:pPr>
            <a:r>
              <a:rPr lang="en-US" sz="9600" b="1" dirty="0" smtClean="0">
                <a:latin typeface="Garamond"/>
                <a:cs typeface="Garamond"/>
              </a:rPr>
              <a:t>The MPOAC will take steps to</a:t>
            </a:r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develop a stronger relationship with the Florida Transportation Commission</a:t>
            </a:r>
          </a:p>
          <a:p>
            <a:pPr marL="458788" indent="-231775">
              <a:buFont typeface="Courier New"/>
              <a:buChar char="o"/>
            </a:pPr>
            <a:r>
              <a:rPr lang="en-US" sz="8000" dirty="0" smtClean="0">
                <a:latin typeface="Garamond"/>
                <a:cs typeface="Garamond"/>
              </a:rPr>
              <a:t>Provide regular briefings, seek collaborative studies on regional and local planning, etc.</a:t>
            </a:r>
          </a:p>
          <a:p>
            <a:pPr marL="227013"/>
            <a:endParaRPr lang="en-US" sz="4800" dirty="0" smtClean="0">
              <a:latin typeface="Garamond"/>
              <a:cs typeface="Garamond"/>
            </a:endParaRPr>
          </a:p>
          <a:p>
            <a:r>
              <a:rPr lang="en-US" sz="9600" b="1" dirty="0" smtClean="0">
                <a:latin typeface="Garamond"/>
                <a:cs typeface="Garamond"/>
              </a:rPr>
              <a:t>2. Optimize the MPOAC relationship with the FDOT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 Central Office and the Districts to advance shared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 goals and member missions and programs</a:t>
            </a:r>
          </a:p>
          <a:p>
            <a:pPr marL="520700" indent="-231775">
              <a:buFont typeface="Courier New"/>
              <a:buChar char="o"/>
            </a:pPr>
            <a:r>
              <a:rPr lang="en-US" sz="8000" dirty="0" smtClean="0">
                <a:latin typeface="Garamond"/>
                <a:cs typeface="Garamond"/>
              </a:rPr>
              <a:t>Develop better coordination and communication with the Districts; develop and document the operational flow to become more consistent, predictable and repeatable; collaborate on the updating of the MPO Handbook.  etc</a:t>
            </a:r>
            <a:r>
              <a:rPr lang="en-US" sz="8000" dirty="0">
                <a:latin typeface="Garamond"/>
                <a:cs typeface="Garamond"/>
              </a:rPr>
              <a:t>.</a:t>
            </a:r>
          </a:p>
          <a:p>
            <a:r>
              <a:rPr lang="en-US" sz="9600" b="1" dirty="0" smtClean="0">
                <a:latin typeface="Garamond"/>
                <a:cs typeface="Garamond"/>
              </a:rPr>
              <a:t>3. Strengthen the MPOAC relationship and coordination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 with USDOT </a:t>
            </a:r>
            <a:r>
              <a:rPr lang="en-US" sz="9600" b="1" dirty="0">
                <a:latin typeface="Garamond"/>
                <a:cs typeface="Garamond"/>
              </a:rPr>
              <a:t>to advance member missions </a:t>
            </a:r>
            <a:r>
              <a:rPr lang="en-US" sz="9600" b="1" dirty="0" smtClean="0">
                <a:latin typeface="Garamond"/>
                <a:cs typeface="Garamond"/>
              </a:rPr>
              <a:t>and    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 programs</a:t>
            </a:r>
          </a:p>
          <a:p>
            <a:endParaRPr lang="en-US" sz="4800" b="1" dirty="0" smtClean="0">
              <a:latin typeface="Garamond"/>
              <a:cs typeface="Garamond"/>
            </a:endParaRPr>
          </a:p>
          <a:p>
            <a:r>
              <a:rPr lang="en-US" sz="9600" b="1" dirty="0" smtClean="0">
                <a:latin typeface="Garamond"/>
                <a:cs typeface="Garamond"/>
              </a:rPr>
              <a:t>4. Enhance coordination on advocacy for transportation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 policy and planning with partners</a:t>
            </a:r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447800" y="-2341338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009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61722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aramond"/>
                <a:cs typeface="Garamond"/>
              </a:rPr>
              <a:t>Next Steps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09800"/>
            <a:ext cx="67056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Garamond"/>
                <a:cs typeface="Garamond"/>
              </a:rPr>
              <a:t>Partners Strategic Directions Survey, </a:t>
            </a:r>
            <a:r>
              <a:rPr lang="en-US" sz="2800" dirty="0" smtClean="0">
                <a:latin typeface="Garamond"/>
                <a:cs typeface="Garamond"/>
              </a:rPr>
              <a:t>March </a:t>
            </a:r>
            <a:r>
              <a:rPr lang="en-US" sz="2800" dirty="0">
                <a:latin typeface="Garamond"/>
                <a:cs typeface="Garamond"/>
              </a:rPr>
              <a:t>2016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Garamond"/>
                <a:cs typeface="Garamond"/>
              </a:rPr>
              <a:t>SDAC Meetings, February, March April, May &amp; June 2016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Garamond"/>
                <a:cs typeface="Garamond"/>
              </a:rPr>
              <a:t>SDAC Governing Board Quarterly Meetings-January, April &amp; July, 2016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Garamond"/>
              <a:cs typeface="Garamond"/>
            </a:endParaRPr>
          </a:p>
        </p:txBody>
      </p:sp>
      <p:pic>
        <p:nvPicPr>
          <p:cNvPr id="4" name="Picture 3" descr="mpoac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8200"/>
            <a:ext cx="23495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429000" y="2133600"/>
            <a:ext cx="4343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>
                <a:latin typeface="Garamond"/>
                <a:cs typeface="Garamond"/>
              </a:rPr>
              <a:t>Questions?</a:t>
            </a:r>
          </a:p>
        </p:txBody>
      </p:sp>
      <p:pic>
        <p:nvPicPr>
          <p:cNvPr id="3" name="Picture 2" descr="mpoac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0"/>
            <a:ext cx="2349500" cy="190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to know your new assignment</a:t>
            </a:r>
          </a:p>
          <a:p>
            <a:r>
              <a:rPr lang="en-US" dirty="0"/>
              <a:t>Familiarizing yourself with your new environment</a:t>
            </a:r>
          </a:p>
          <a:p>
            <a:r>
              <a:rPr lang="en-US" dirty="0" smtClean="0"/>
              <a:t>Meeting new colleagues </a:t>
            </a:r>
          </a:p>
        </p:txBody>
      </p:sp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7" y="-381000"/>
            <a:ext cx="8073333" cy="624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57200"/>
            <a:ext cx="8458200" cy="609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cap="all" dirty="0" smtClean="0">
                <a:latin typeface="Garamond"/>
                <a:cs typeface="Garamond"/>
              </a:rPr>
              <a:t>MPOAC Governing Board </a:t>
            </a:r>
          </a:p>
          <a:p>
            <a:r>
              <a:rPr lang="en-US" sz="2800" b="1" cap="all" dirty="0" smtClean="0">
                <a:latin typeface="Garamond"/>
                <a:cs typeface="Garamond"/>
              </a:rPr>
              <a:t>Survey Results </a:t>
            </a:r>
          </a:p>
          <a:p>
            <a:r>
              <a:rPr lang="en-US" sz="2800" b="1" cap="all" dirty="0" smtClean="0">
                <a:latin typeface="Garamond"/>
                <a:cs typeface="Garamond"/>
              </a:rPr>
              <a:t>October 2015</a:t>
            </a:r>
          </a:p>
          <a:p>
            <a:r>
              <a:rPr lang="en-US" sz="2800" dirty="0" smtClean="0">
                <a:latin typeface="Garamond"/>
                <a:cs typeface="Garamond"/>
              </a:rPr>
              <a:t>20 Governing Board Member Responses </a:t>
            </a:r>
          </a:p>
          <a:p>
            <a:r>
              <a:rPr lang="en-US" sz="2800" dirty="0" smtClean="0">
                <a:latin typeface="Garamond"/>
                <a:cs typeface="Garamond"/>
              </a:rPr>
              <a:t>on Core Strengths, Key Planning Principles</a:t>
            </a:r>
          </a:p>
          <a:p>
            <a:r>
              <a:rPr lang="en-US" sz="2800" dirty="0" smtClean="0">
                <a:latin typeface="Garamond"/>
                <a:cs typeface="Garamond"/>
              </a:rPr>
              <a:t>and MPOAC 2020 Goal areas.</a:t>
            </a:r>
          </a:p>
          <a:p>
            <a:endParaRPr lang="en-US" sz="3600" dirty="0" smtClean="0">
              <a:latin typeface="Garamond"/>
              <a:cs typeface="Garamond"/>
            </a:endParaRPr>
          </a:p>
          <a:p>
            <a:r>
              <a:rPr lang="en-US" sz="2800" b="1" cap="all" dirty="0" smtClean="0">
                <a:latin typeface="Garamond"/>
                <a:cs typeface="Garamond"/>
              </a:rPr>
              <a:t>MPOAC Staff director Survey Results </a:t>
            </a:r>
          </a:p>
          <a:p>
            <a:r>
              <a:rPr lang="en-US" sz="2800" b="1" cap="all" dirty="0" smtClean="0">
                <a:latin typeface="Garamond"/>
                <a:cs typeface="Garamond"/>
              </a:rPr>
              <a:t>December 2015</a:t>
            </a:r>
          </a:p>
          <a:p>
            <a:r>
              <a:rPr lang="en-US" sz="2800" dirty="0" smtClean="0">
                <a:latin typeface="Garamond"/>
                <a:cs typeface="Garamond"/>
              </a:rPr>
              <a:t>18 Staff Directors </a:t>
            </a:r>
            <a:r>
              <a:rPr lang="en-US" sz="2800" dirty="0">
                <a:latin typeface="Garamond"/>
                <a:cs typeface="Garamond"/>
              </a:rPr>
              <a:t>Responses </a:t>
            </a:r>
          </a:p>
          <a:p>
            <a:r>
              <a:rPr lang="en-US" sz="2800" dirty="0">
                <a:latin typeface="Garamond"/>
                <a:cs typeface="Garamond"/>
              </a:rPr>
              <a:t>on Core Strengths, </a:t>
            </a:r>
            <a:r>
              <a:rPr lang="en-US" sz="2800" dirty="0" smtClean="0">
                <a:latin typeface="Garamond"/>
                <a:cs typeface="Garamond"/>
              </a:rPr>
              <a:t>Guiding Principles, Vision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Garamond"/>
                <a:cs typeface="Garamond"/>
              </a:rPr>
              <a:t>and MPOAC 2020 </a:t>
            </a:r>
            <a:r>
              <a:rPr lang="en-US" sz="2800" dirty="0" smtClean="0">
                <a:latin typeface="Garamond"/>
                <a:cs typeface="Garamond"/>
              </a:rPr>
              <a:t>draft goals and </a:t>
            </a:r>
          </a:p>
          <a:p>
            <a:r>
              <a:rPr lang="en-US" sz="2800" dirty="0">
                <a:latin typeface="Garamond"/>
                <a:cs typeface="Garamond"/>
              </a:rPr>
              <a:t>o</a:t>
            </a:r>
            <a:r>
              <a:rPr lang="en-US" sz="2800" dirty="0" smtClean="0">
                <a:latin typeface="Garamond"/>
                <a:cs typeface="Garamond"/>
              </a:rPr>
              <a:t>bjectives/actions</a:t>
            </a:r>
            <a:endParaRPr lang="en-US" sz="2800" dirty="0">
              <a:latin typeface="Garamond"/>
              <a:cs typeface="Garamond"/>
            </a:endParaRPr>
          </a:p>
          <a:p>
            <a:endParaRPr lang="en-US" sz="3600" dirty="0" smtClean="0">
              <a:latin typeface="Garamond"/>
              <a:cs typeface="Garamond"/>
            </a:endParaRPr>
          </a:p>
          <a:p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0"/>
            <a:ext cx="7765662" cy="16476125"/>
          </a:xfrm>
          <a:prstGeom prst="rect">
            <a:avLst/>
          </a:prstGeom>
        </p:spPr>
      </p:pic>
      <p:pic>
        <p:nvPicPr>
          <p:cNvPr id="4" name="Picture 3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"/>
            <a:ext cx="1968500" cy="15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82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143000"/>
            <a:ext cx="71628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8600" dirty="0">
              <a:latin typeface="Garamond"/>
              <a:cs typeface="Garamond"/>
            </a:endParaRPr>
          </a:p>
          <a:p>
            <a:endParaRPr lang="en-US" sz="9800" dirty="0">
              <a:latin typeface="Garamond"/>
              <a:cs typeface="Garamond"/>
            </a:endParaRPr>
          </a:p>
          <a:p>
            <a:r>
              <a:rPr lang="en-US" sz="16000" b="1" dirty="0">
                <a:latin typeface="Garamond"/>
                <a:cs typeface="Garamond"/>
              </a:rPr>
              <a:t>The MPOAC improves transportation planning and education by engaging and equipping its members to deliver results through shared innovations, best practices, enhanced coordination and </a:t>
            </a:r>
            <a:r>
              <a:rPr lang="en-US" sz="16000" b="1" dirty="0" smtClean="0">
                <a:latin typeface="Garamond"/>
                <a:cs typeface="Garamond"/>
              </a:rPr>
              <a:t>effective communication.</a:t>
            </a:r>
            <a:endParaRPr lang="en-US" sz="16000" dirty="0">
              <a:latin typeface="Garamond"/>
              <a:cs typeface="Garamond"/>
            </a:endParaRPr>
          </a:p>
          <a:p>
            <a:endParaRPr lang="en-US" sz="9600" b="1" i="1" dirty="0">
              <a:latin typeface="Garamond"/>
              <a:cs typeface="Garamond"/>
            </a:endParaRPr>
          </a:p>
          <a:p>
            <a:endParaRPr lang="en-US" sz="8800" b="1" i="1" dirty="0">
              <a:latin typeface="Garamond"/>
              <a:cs typeface="Garamond"/>
            </a:endParaRPr>
          </a:p>
          <a:p>
            <a:endParaRPr lang="en-US" sz="9600" b="1" i="1" dirty="0">
              <a:latin typeface="Garamond"/>
              <a:cs typeface="Garamond"/>
            </a:endParaRPr>
          </a:p>
          <a:p>
            <a:endParaRPr lang="en-US" sz="7400" b="1" i="1" dirty="0" smtClean="0">
              <a:latin typeface="Garamond"/>
              <a:cs typeface="Garamond"/>
            </a:endParaRPr>
          </a:p>
          <a:p>
            <a:endParaRPr lang="en-US" sz="5800" b="1" i="1" dirty="0" smtClean="0">
              <a:latin typeface="Garamond"/>
              <a:cs typeface="Garamond"/>
            </a:endParaRPr>
          </a:p>
          <a:p>
            <a:endParaRPr lang="en-US" sz="2800" i="1" dirty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188510" y="-3179540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533400"/>
            <a:ext cx="4107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latin typeface="Garamond"/>
                <a:cs typeface="Garamond"/>
              </a:rPr>
              <a:t> </a:t>
            </a:r>
            <a:r>
              <a:rPr lang="en-US" sz="4000" b="1" cap="all" dirty="0" smtClean="0">
                <a:latin typeface="Garamond"/>
                <a:cs typeface="Garamond"/>
              </a:rPr>
              <a:t>MPOAC Vision</a:t>
            </a:r>
            <a:endParaRPr lang="en-US" sz="4000" dirty="0">
              <a:latin typeface="Garamond"/>
              <a:cs typeface="Garamond"/>
            </a:endParaRP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"/>
            <a:ext cx="2133600" cy="1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68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457200"/>
            <a:ext cx="6400800" cy="57150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3800" b="1" dirty="0" smtClean="0">
                <a:latin typeface="Garamond"/>
                <a:cs typeface="Garamond"/>
              </a:rPr>
              <a:t>Guiding Principles in Developing the Strategic Plan</a:t>
            </a:r>
          </a:p>
          <a:p>
            <a:pPr algn="ctr"/>
            <a:endParaRPr lang="en-US" sz="3200" dirty="0">
              <a:latin typeface="Garamond"/>
              <a:cs typeface="Garamond"/>
            </a:endParaRPr>
          </a:p>
          <a:p>
            <a:pPr marL="514350" lvl="0" indent="-514350">
              <a:buAutoNum type="arabicPeriod"/>
            </a:pPr>
            <a:r>
              <a:rPr lang="en-US" sz="3000" dirty="0" smtClean="0">
                <a:latin typeface="Garamond"/>
                <a:cs typeface="Garamond"/>
              </a:rPr>
              <a:t>Maximize </a:t>
            </a:r>
            <a:r>
              <a:rPr lang="en-US" sz="3000" dirty="0">
                <a:latin typeface="Garamond"/>
                <a:cs typeface="Garamond"/>
              </a:rPr>
              <a:t>the role of the MPOAC in transportation policy, planning and education</a:t>
            </a:r>
            <a:r>
              <a:rPr lang="en-US" sz="3000" dirty="0" smtClean="0">
                <a:latin typeface="Garamond"/>
                <a:cs typeface="Garamond"/>
              </a:rPr>
              <a:t>.</a:t>
            </a:r>
          </a:p>
          <a:p>
            <a:pPr marL="514350" lvl="0" indent="-514350">
              <a:buAutoNum type="arabicPeriod"/>
            </a:pPr>
            <a:r>
              <a:rPr lang="en-US" sz="3000" dirty="0" smtClean="0">
                <a:solidFill>
                  <a:srgbClr val="000090"/>
                </a:solidFill>
                <a:latin typeface="Garamond"/>
                <a:cs typeface="Garamond"/>
              </a:rPr>
              <a:t>Serve </a:t>
            </a:r>
            <a:r>
              <a:rPr lang="en-US" sz="3000" dirty="0">
                <a:solidFill>
                  <a:srgbClr val="000090"/>
                </a:solidFill>
                <a:latin typeface="Garamond"/>
                <a:cs typeface="Garamond"/>
              </a:rPr>
              <a:t>as a state transportation leader and agent of positive </a:t>
            </a:r>
            <a:r>
              <a:rPr lang="en-US" sz="3000" dirty="0" smtClean="0">
                <a:solidFill>
                  <a:srgbClr val="000090"/>
                </a:solidFill>
                <a:latin typeface="Garamond"/>
                <a:cs typeface="Garamond"/>
              </a:rPr>
              <a:t>change. </a:t>
            </a:r>
          </a:p>
          <a:p>
            <a:pPr marL="514350" lvl="0" indent="-514350">
              <a:buAutoNum type="arabicPeriod"/>
            </a:pPr>
            <a:r>
              <a:rPr lang="en-US" sz="3000" dirty="0" smtClean="0">
                <a:latin typeface="Garamond"/>
                <a:cs typeface="Garamond"/>
              </a:rPr>
              <a:t>Empower </a:t>
            </a:r>
            <a:r>
              <a:rPr lang="en-US" sz="3000" dirty="0">
                <a:latin typeface="Garamond"/>
                <a:cs typeface="Garamond"/>
              </a:rPr>
              <a:t>and enable individual m</a:t>
            </a:r>
            <a:r>
              <a:rPr lang="en-US" sz="3000" dirty="0" smtClean="0">
                <a:latin typeface="Garamond"/>
                <a:cs typeface="Garamond"/>
              </a:rPr>
              <a:t>embers to </a:t>
            </a:r>
            <a:r>
              <a:rPr lang="en-US" sz="3000" dirty="0">
                <a:latin typeface="Garamond"/>
                <a:cs typeface="Garamond"/>
              </a:rPr>
              <a:t>do their jobs better</a:t>
            </a:r>
            <a:r>
              <a:rPr lang="en-US" sz="3000" dirty="0" smtClean="0">
                <a:latin typeface="Garamond"/>
                <a:cs typeface="Garamond"/>
              </a:rPr>
              <a:t>.</a:t>
            </a:r>
            <a:r>
              <a:rPr lang="en-US" sz="3000" i="1" dirty="0">
                <a:latin typeface="Garamond"/>
                <a:cs typeface="Garamond"/>
              </a:rPr>
              <a:t> </a:t>
            </a:r>
            <a:endParaRPr lang="en-US" sz="3000" dirty="0">
              <a:latin typeface="Garamond"/>
              <a:cs typeface="Garamond"/>
            </a:endParaRPr>
          </a:p>
          <a:p>
            <a:pPr marL="514350" indent="-514350">
              <a:buAutoNum type="arabicPeriod" startAt="4"/>
            </a:pPr>
            <a:r>
              <a:rPr lang="en-US" sz="3000" dirty="0" smtClean="0">
                <a:solidFill>
                  <a:srgbClr val="000090"/>
                </a:solidFill>
                <a:latin typeface="Garamond"/>
                <a:cs typeface="Garamond"/>
              </a:rPr>
              <a:t>Evaluate organizational </a:t>
            </a:r>
          </a:p>
          <a:p>
            <a:r>
              <a:rPr lang="en-US" sz="3000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3000" dirty="0" smtClean="0">
                <a:solidFill>
                  <a:srgbClr val="000090"/>
                </a:solidFill>
                <a:latin typeface="Garamond"/>
                <a:cs typeface="Garamond"/>
              </a:rPr>
              <a:t>     implications (benefits/costs) for </a:t>
            </a:r>
          </a:p>
          <a:p>
            <a:r>
              <a:rPr lang="en-US" sz="3000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3000" dirty="0" smtClean="0">
                <a:solidFill>
                  <a:srgbClr val="000090"/>
                </a:solidFill>
                <a:latin typeface="Garamond"/>
                <a:cs typeface="Garamond"/>
              </a:rPr>
              <a:t>     implementing goals/objectives/</a:t>
            </a:r>
          </a:p>
          <a:p>
            <a:r>
              <a:rPr lang="en-US" sz="3000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3000" dirty="0" smtClean="0">
                <a:solidFill>
                  <a:srgbClr val="000090"/>
                </a:solidFill>
                <a:latin typeface="Garamond"/>
                <a:cs typeface="Garamond"/>
              </a:rPr>
              <a:t>     actions </a:t>
            </a:r>
            <a:endParaRPr lang="en-US" sz="3000" dirty="0">
              <a:solidFill>
                <a:srgbClr val="000090"/>
              </a:solidFill>
              <a:latin typeface="Garamond"/>
              <a:cs typeface="Garamon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33600" cy="17299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295400"/>
            <a:ext cx="79248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3600" b="1" cap="small" dirty="0" smtClean="0">
              <a:latin typeface="Garamond"/>
              <a:cs typeface="Garamond"/>
            </a:endParaRPr>
          </a:p>
          <a:p>
            <a:r>
              <a:rPr lang="en-US" sz="3600" b="1" cap="small" dirty="0" smtClean="0">
                <a:latin typeface="Garamond"/>
                <a:cs typeface="Garamond"/>
              </a:rPr>
              <a:t>Goal </a:t>
            </a:r>
            <a:r>
              <a:rPr lang="en-US" sz="3600" b="1" cap="small" dirty="0">
                <a:latin typeface="Garamond"/>
                <a:cs typeface="Garamond"/>
              </a:rPr>
              <a:t>A:  Communication &amp; </a:t>
            </a:r>
            <a:r>
              <a:rPr lang="en-US" sz="3600" b="1" cap="small" dirty="0" smtClean="0">
                <a:latin typeface="Garamond"/>
                <a:cs typeface="Garamond"/>
              </a:rPr>
              <a:t>Sharing</a:t>
            </a:r>
          </a:p>
          <a:p>
            <a:r>
              <a:rPr lang="en-US" sz="3600" b="1" cap="small" dirty="0">
                <a:latin typeface="Garamond"/>
                <a:cs typeface="Garamond"/>
              </a:rPr>
              <a:t> </a:t>
            </a:r>
            <a:r>
              <a:rPr lang="en-US" sz="3600" b="1" cap="small" dirty="0" smtClean="0">
                <a:latin typeface="Garamond"/>
                <a:cs typeface="Garamond"/>
              </a:rPr>
              <a:t>               </a:t>
            </a:r>
            <a:r>
              <a:rPr lang="en-US" sz="3600" b="1" cap="small" dirty="0">
                <a:latin typeface="Garamond"/>
                <a:cs typeface="Garamond"/>
              </a:rPr>
              <a:t>Best Practices </a:t>
            </a:r>
          </a:p>
          <a:p>
            <a:endParaRPr lang="en-US" sz="3600" b="1" cap="small" dirty="0">
              <a:latin typeface="Garamond"/>
              <a:cs typeface="Garamond"/>
            </a:endParaRPr>
          </a:p>
          <a:p>
            <a:r>
              <a:rPr lang="en-US" sz="3600" b="1" cap="small" dirty="0">
                <a:latin typeface="Garamond"/>
                <a:cs typeface="Garamond"/>
              </a:rPr>
              <a:t>Goal B:  Training and Education</a:t>
            </a:r>
          </a:p>
          <a:p>
            <a:endParaRPr lang="en-US" sz="3600" b="1" cap="small" dirty="0">
              <a:latin typeface="Garamond"/>
              <a:cs typeface="Garamond"/>
            </a:endParaRPr>
          </a:p>
          <a:p>
            <a:r>
              <a:rPr lang="en-US" sz="3600" b="1" cap="small" dirty="0">
                <a:latin typeface="Garamond"/>
                <a:cs typeface="Garamond"/>
              </a:rPr>
              <a:t>Goal C</a:t>
            </a:r>
            <a:r>
              <a:rPr lang="en-US" sz="3600" b="1" dirty="0">
                <a:latin typeface="Garamond"/>
                <a:cs typeface="Garamond"/>
              </a:rPr>
              <a:t>:  </a:t>
            </a:r>
            <a:r>
              <a:rPr lang="en-US" sz="3600" b="1" cap="small" dirty="0">
                <a:latin typeface="Garamond"/>
                <a:cs typeface="Garamond"/>
              </a:rPr>
              <a:t>Advocacy on Policy &amp; </a:t>
            </a:r>
            <a:endParaRPr lang="en-US" sz="3600" b="1" cap="small" dirty="0" smtClean="0">
              <a:latin typeface="Garamond"/>
              <a:cs typeface="Garamond"/>
            </a:endParaRPr>
          </a:p>
          <a:p>
            <a:r>
              <a:rPr lang="en-US" sz="3600" b="1" cap="small" dirty="0">
                <a:latin typeface="Garamond"/>
                <a:cs typeface="Garamond"/>
              </a:rPr>
              <a:t> </a:t>
            </a:r>
            <a:r>
              <a:rPr lang="en-US" sz="3600" b="1" cap="small" dirty="0" smtClean="0">
                <a:latin typeface="Garamond"/>
                <a:cs typeface="Garamond"/>
              </a:rPr>
              <a:t>               Planning</a:t>
            </a:r>
            <a:endParaRPr lang="en-US" sz="3600" b="1" cap="small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578911" y="-3179539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7200" y="3048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latin typeface="Garamond"/>
                <a:cs typeface="Garamond"/>
              </a:rPr>
              <a:t>draft Goals</a:t>
            </a:r>
            <a:r>
              <a:rPr lang="en-US" sz="4000" dirty="0" smtClean="0">
                <a:latin typeface="Garamond"/>
                <a:cs typeface="Garamond"/>
              </a:rPr>
              <a:t> </a:t>
            </a:r>
            <a:endParaRPr lang="en-US" sz="4000" dirty="0">
              <a:latin typeface="Garamond"/>
              <a:cs typeface="Garamond"/>
            </a:endParaRPr>
          </a:p>
          <a:p>
            <a:endParaRPr lang="en-US" sz="4000" dirty="0">
              <a:latin typeface="Garamond"/>
              <a:cs typeface="Garamond"/>
            </a:endParaRP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197358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162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2057400"/>
            <a:ext cx="72390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US" sz="14400" b="1" cap="small" dirty="0">
                <a:latin typeface="Garamond"/>
                <a:cs typeface="Garamond"/>
              </a:rPr>
              <a:t>Goal A:  </a:t>
            </a:r>
            <a:r>
              <a:rPr lang="en-US" sz="14400" b="1" cap="small" dirty="0" smtClean="0">
                <a:latin typeface="Garamond"/>
                <a:cs typeface="Garamond"/>
              </a:rPr>
              <a:t>Communication &amp; </a:t>
            </a:r>
          </a:p>
          <a:p>
            <a:r>
              <a:rPr lang="en-US" sz="14400" b="1" cap="small" dirty="0">
                <a:latin typeface="Garamond"/>
                <a:cs typeface="Garamond"/>
              </a:rPr>
              <a:t> </a:t>
            </a:r>
            <a:r>
              <a:rPr lang="en-US" sz="14400" b="1" cap="small" dirty="0" smtClean="0">
                <a:latin typeface="Garamond"/>
                <a:cs typeface="Garamond"/>
              </a:rPr>
              <a:t>               Sharing Best Practices </a:t>
            </a:r>
          </a:p>
          <a:p>
            <a:endParaRPr lang="en-US" sz="9600" cap="all" dirty="0">
              <a:latin typeface="Garamond"/>
              <a:cs typeface="Garamond"/>
            </a:endParaRPr>
          </a:p>
          <a:p>
            <a:r>
              <a:rPr lang="en-US" sz="14400" b="1" dirty="0" smtClean="0">
                <a:latin typeface="Garamond"/>
                <a:cs typeface="Garamond"/>
              </a:rPr>
              <a:t>The </a:t>
            </a:r>
            <a:r>
              <a:rPr lang="en-US" sz="14400" b="1" dirty="0">
                <a:latin typeface="Garamond"/>
                <a:cs typeface="Garamond"/>
              </a:rPr>
              <a:t>MPOAC </a:t>
            </a:r>
            <a:r>
              <a:rPr lang="en-US" sz="14400" b="1" dirty="0" smtClean="0">
                <a:latin typeface="Garamond"/>
                <a:cs typeface="Garamond"/>
              </a:rPr>
              <a:t>will effectively </a:t>
            </a:r>
            <a:r>
              <a:rPr lang="en-US" sz="14400" b="1" dirty="0">
                <a:latin typeface="Garamond"/>
                <a:cs typeface="Garamond"/>
              </a:rPr>
              <a:t>coordinate and communicate with </a:t>
            </a:r>
            <a:r>
              <a:rPr lang="en-US" sz="14400" b="1" dirty="0" smtClean="0">
                <a:latin typeface="Garamond"/>
                <a:cs typeface="Garamond"/>
              </a:rPr>
              <a:t>members and </a:t>
            </a:r>
            <a:r>
              <a:rPr lang="en-US" sz="14400" b="1" dirty="0">
                <a:latin typeface="Garamond"/>
                <a:cs typeface="Garamond"/>
              </a:rPr>
              <a:t>other transportation </a:t>
            </a:r>
            <a:r>
              <a:rPr lang="en-US" sz="14400" b="1" dirty="0" smtClean="0">
                <a:latin typeface="Garamond"/>
                <a:cs typeface="Garamond"/>
              </a:rPr>
              <a:t>organizations</a:t>
            </a:r>
            <a:r>
              <a:rPr lang="en-US" sz="14400" b="1" dirty="0">
                <a:latin typeface="Garamond"/>
                <a:cs typeface="Garamond"/>
              </a:rPr>
              <a:t> </a:t>
            </a:r>
            <a:r>
              <a:rPr lang="en-US" sz="14400" b="1" dirty="0" smtClean="0">
                <a:latin typeface="Garamond"/>
                <a:cs typeface="Garamond"/>
              </a:rPr>
              <a:t>and will </a:t>
            </a:r>
            <a:r>
              <a:rPr lang="en-US" sz="14400" b="1" dirty="0">
                <a:latin typeface="Garamond"/>
                <a:cs typeface="Garamond"/>
              </a:rPr>
              <a:t>support the sharing of best </a:t>
            </a:r>
            <a:r>
              <a:rPr lang="en-US" sz="14400" b="1" dirty="0" smtClean="0">
                <a:latin typeface="Garamond"/>
                <a:cs typeface="Garamond"/>
              </a:rPr>
              <a:t>practices. </a:t>
            </a: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447800" y="-2188940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381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>
                <a:latin typeface="Garamond"/>
                <a:cs typeface="Garamond"/>
              </a:rPr>
              <a:t>draft Goals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2133600" cy="1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824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457200"/>
            <a:ext cx="73914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US" sz="12400" b="1" cap="small" dirty="0">
                <a:latin typeface="Garamond"/>
                <a:cs typeface="Garamond"/>
              </a:rPr>
              <a:t>Goal A:  </a:t>
            </a:r>
            <a:r>
              <a:rPr lang="en-US" sz="12400" b="1" cap="small" dirty="0" smtClean="0">
                <a:latin typeface="Garamond"/>
                <a:cs typeface="Garamond"/>
              </a:rPr>
              <a:t>Communication &amp; Sharing   </a:t>
            </a:r>
          </a:p>
          <a:p>
            <a:r>
              <a:rPr lang="en-US" sz="12400" b="1" cap="small" dirty="0">
                <a:latin typeface="Garamond"/>
                <a:cs typeface="Garamond"/>
              </a:rPr>
              <a:t> </a:t>
            </a:r>
            <a:r>
              <a:rPr lang="en-US" sz="12400" b="1" cap="small" dirty="0" smtClean="0">
                <a:latin typeface="Garamond"/>
                <a:cs typeface="Garamond"/>
              </a:rPr>
              <a:t>               Best Practices </a:t>
            </a:r>
          </a:p>
          <a:p>
            <a:endParaRPr lang="en-US" sz="4000" b="1" dirty="0" smtClean="0">
              <a:latin typeface="Garamond"/>
              <a:cs typeface="Garamond"/>
            </a:endParaRPr>
          </a:p>
          <a:p>
            <a:pPr algn="ctr"/>
            <a:r>
              <a:rPr lang="en-US" sz="9600" b="1" cap="all" dirty="0" smtClean="0">
                <a:solidFill>
                  <a:srgbClr val="0000FF"/>
                </a:solidFill>
                <a:latin typeface="Garamond"/>
                <a:cs typeface="Garamond"/>
              </a:rPr>
              <a:t>Potential Objectives/Actions</a:t>
            </a:r>
          </a:p>
          <a:p>
            <a:endParaRPr lang="en-US" sz="4800" i="1" dirty="0" smtClean="0">
              <a:solidFill>
                <a:srgbClr val="0000FF"/>
              </a:solidFill>
              <a:latin typeface="Garamond"/>
              <a:cs typeface="Garamond"/>
            </a:endParaRPr>
          </a:p>
          <a:p>
            <a:pPr marL="236538" indent="-236538">
              <a:buAutoNum type="arabicPeriod"/>
            </a:pPr>
            <a:r>
              <a:rPr lang="en-US" sz="9600" b="1" dirty="0" smtClean="0">
                <a:latin typeface="Garamond"/>
                <a:cs typeface="Garamond"/>
              </a:rPr>
              <a:t>The </a:t>
            </a:r>
            <a:r>
              <a:rPr lang="en-US" sz="9600" b="1" dirty="0">
                <a:latin typeface="Garamond"/>
                <a:cs typeface="Garamond"/>
              </a:rPr>
              <a:t>MPOAC will convene workshops to share </a:t>
            </a:r>
            <a:r>
              <a:rPr lang="en-US" sz="9600" b="1" dirty="0" smtClean="0">
                <a:latin typeface="Garamond"/>
                <a:cs typeface="Garamond"/>
              </a:rPr>
              <a:t>information </a:t>
            </a:r>
            <a:r>
              <a:rPr lang="en-US" sz="9600" b="1" dirty="0">
                <a:latin typeface="Garamond"/>
                <a:cs typeface="Garamond"/>
              </a:rPr>
              <a:t>on best practices and innovations with members and other interested </a:t>
            </a:r>
            <a:r>
              <a:rPr lang="en-US" sz="9600" b="1" dirty="0" smtClean="0">
                <a:latin typeface="Garamond"/>
                <a:cs typeface="Garamond"/>
              </a:rPr>
              <a:t>parties.</a:t>
            </a:r>
          </a:p>
          <a:p>
            <a:pPr marL="455613" indent="-227013">
              <a:buFont typeface="Courier New"/>
              <a:buChar char="o"/>
            </a:pPr>
            <a:r>
              <a:rPr lang="en-US" sz="8000" dirty="0" smtClean="0">
                <a:latin typeface="Garamond"/>
                <a:cs typeface="Garamond"/>
              </a:rPr>
              <a:t>Review experiences with other membership organizations and </a:t>
            </a:r>
          </a:p>
          <a:p>
            <a:pPr marL="228600"/>
            <a:r>
              <a:rPr lang="en-US" sz="8000" dirty="0">
                <a:latin typeface="Garamond"/>
                <a:cs typeface="Garamond"/>
              </a:rPr>
              <a:t> </a:t>
            </a:r>
            <a:r>
              <a:rPr lang="en-US" sz="8000" dirty="0" smtClean="0">
                <a:latin typeface="Garamond"/>
                <a:cs typeface="Garamond"/>
              </a:rPr>
              <a:t>   set up MPOAC Best Practices Committee to develop </a:t>
            </a:r>
          </a:p>
          <a:p>
            <a:pPr marL="228600"/>
            <a:r>
              <a:rPr lang="en-US" sz="8000" dirty="0">
                <a:latin typeface="Garamond"/>
                <a:cs typeface="Garamond"/>
              </a:rPr>
              <a:t> </a:t>
            </a:r>
            <a:r>
              <a:rPr lang="en-US" sz="8000" dirty="0" smtClean="0">
                <a:latin typeface="Garamond"/>
                <a:cs typeface="Garamond"/>
              </a:rPr>
              <a:t>   recommendations for implementing the workshops.</a:t>
            </a:r>
          </a:p>
          <a:p>
            <a:pPr marL="228600"/>
            <a:endParaRPr lang="en-US" sz="4800" dirty="0" smtClean="0">
              <a:latin typeface="Garamond"/>
              <a:cs typeface="Garamond"/>
            </a:endParaRPr>
          </a:p>
          <a:p>
            <a:r>
              <a:rPr lang="en-US" sz="8800" b="1" dirty="0" smtClean="0">
                <a:latin typeface="Garamond"/>
                <a:cs typeface="Garamond"/>
              </a:rPr>
              <a:t>2. The MPOAC will </a:t>
            </a:r>
            <a:r>
              <a:rPr lang="en-US" sz="9600" b="1" dirty="0" smtClean="0">
                <a:latin typeface="Garamond"/>
                <a:cs typeface="Garamond"/>
              </a:rPr>
              <a:t>implement effective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communication and coordination strategies with 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members. </a:t>
            </a:r>
          </a:p>
          <a:p>
            <a:pPr marL="455613" indent="-220663">
              <a:buFont typeface="Courier New"/>
              <a:buChar char="o"/>
            </a:pPr>
            <a:r>
              <a:rPr lang="en-US" sz="8000" dirty="0" smtClean="0">
                <a:latin typeface="Garamond"/>
                <a:cs typeface="Garamond"/>
              </a:rPr>
              <a:t> E.g. enhance the website, use SharePoint team  </a:t>
            </a:r>
          </a:p>
          <a:p>
            <a:r>
              <a:rPr lang="en-US" sz="8000" dirty="0">
                <a:latin typeface="Garamond"/>
                <a:cs typeface="Garamond"/>
              </a:rPr>
              <a:t> </a:t>
            </a:r>
            <a:r>
              <a:rPr lang="en-US" sz="8000" dirty="0" smtClean="0">
                <a:latin typeface="Garamond"/>
                <a:cs typeface="Garamond"/>
              </a:rPr>
              <a:t>       collaboration software tools, provide regular updates via </a:t>
            </a:r>
          </a:p>
          <a:p>
            <a:r>
              <a:rPr lang="en-US" sz="8000" dirty="0">
                <a:latin typeface="Garamond"/>
                <a:cs typeface="Garamond"/>
              </a:rPr>
              <a:t> </a:t>
            </a:r>
            <a:r>
              <a:rPr lang="en-US" sz="8000" dirty="0" smtClean="0">
                <a:latin typeface="Garamond"/>
                <a:cs typeface="Garamond"/>
              </a:rPr>
              <a:t>       newsletter and e-blast approaches, etc</a:t>
            </a:r>
            <a:r>
              <a:rPr lang="en-US" sz="8000" dirty="0" smtClean="0">
                <a:latin typeface="Garamond"/>
                <a:cs typeface="Garamond"/>
              </a:rPr>
              <a:t>.</a:t>
            </a:r>
            <a:endParaRPr lang="en-US" sz="8000" dirty="0" smtClean="0">
              <a:latin typeface="Garamond"/>
              <a:cs typeface="Garamond"/>
            </a:endParaRPr>
          </a:p>
          <a:p>
            <a:endParaRPr lang="en-US" sz="4800" dirty="0" smtClean="0">
              <a:latin typeface="Garamond"/>
              <a:cs typeface="Garamond"/>
            </a:endParaRPr>
          </a:p>
          <a:p>
            <a:r>
              <a:rPr lang="en-US" sz="9600" b="1" dirty="0" smtClean="0">
                <a:latin typeface="Garamond"/>
                <a:cs typeface="Garamond"/>
              </a:rPr>
              <a:t>3. The MPOAC will </a:t>
            </a:r>
            <a:r>
              <a:rPr lang="en-US" sz="9600" b="1" dirty="0">
                <a:latin typeface="Garamond"/>
                <a:cs typeface="Garamond"/>
              </a:rPr>
              <a:t>i</a:t>
            </a:r>
            <a:r>
              <a:rPr lang="en-US" sz="9600" b="1" dirty="0" smtClean="0">
                <a:latin typeface="Garamond"/>
                <a:cs typeface="Garamond"/>
              </a:rPr>
              <a:t>mprove communication and</a:t>
            </a:r>
          </a:p>
          <a:p>
            <a:r>
              <a:rPr lang="en-US" sz="9600" b="1" dirty="0">
                <a:latin typeface="Garamond"/>
                <a:cs typeface="Garamond"/>
              </a:rPr>
              <a:t> </a:t>
            </a:r>
            <a:r>
              <a:rPr lang="en-US" sz="9600" b="1" dirty="0" smtClean="0">
                <a:latin typeface="Garamond"/>
                <a:cs typeface="Garamond"/>
              </a:rPr>
              <a:t>   coordination with other transportation organizations</a:t>
            </a:r>
          </a:p>
          <a:p>
            <a:pPr marL="569913" indent="-228600">
              <a:buFont typeface="Courier New"/>
              <a:buChar char="o"/>
            </a:pPr>
            <a:r>
              <a:rPr lang="en-US" sz="8000" dirty="0" smtClean="0">
                <a:latin typeface="Garamond"/>
                <a:cs typeface="Garamond"/>
              </a:rPr>
              <a:t>E.g. participation in best practice workshops, establish regular briefing opportunities, etc.</a:t>
            </a: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883710" y="-2417540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278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057400"/>
            <a:ext cx="75438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9600" b="1" cap="small" dirty="0">
              <a:latin typeface="Garamond"/>
              <a:cs typeface="Garamond"/>
            </a:endParaRPr>
          </a:p>
          <a:p>
            <a:r>
              <a:rPr lang="en-US" sz="14400" b="1" cap="small" dirty="0">
                <a:latin typeface="Garamond"/>
                <a:cs typeface="Garamond"/>
              </a:rPr>
              <a:t>Goal B:  Training and Education</a:t>
            </a:r>
          </a:p>
          <a:p>
            <a:endParaRPr lang="en-US" sz="9600" cap="all" dirty="0">
              <a:latin typeface="Garamond"/>
              <a:cs typeface="Garamond"/>
            </a:endParaRPr>
          </a:p>
          <a:p>
            <a:r>
              <a:rPr lang="en-US" sz="14400" b="1" dirty="0">
                <a:latin typeface="Garamond"/>
                <a:cs typeface="Garamond"/>
              </a:rPr>
              <a:t>The MPOAC will expand leadership training and education to engage members and build competence. </a:t>
            </a:r>
          </a:p>
          <a:p>
            <a:endParaRPr lang="en-US" sz="11200" b="1" dirty="0" smtClean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447800" y="-1960339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381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>
                <a:latin typeface="Garamond"/>
                <a:cs typeface="Garamond"/>
              </a:rPr>
              <a:t>draft Goals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2133600" cy="1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69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965</Words>
  <Application>Microsoft Macintosh PowerPoint</Application>
  <PresentationFormat>On-screen Show (4:3)</PresentationFormat>
  <Paragraphs>203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Training New Employees</vt:lpstr>
      <vt:lpstr>MPOAC STRATEGIC DIRECTIONS 2020 PROCESS UPDATE</vt:lpstr>
      <vt:lpstr>New Employee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2016-01-28T12:11:20Z</dcterms:modified>
</cp:coreProperties>
</file>