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2" r:id="rId5"/>
    <p:sldId id="263" r:id="rId6"/>
    <p:sldId id="264" r:id="rId7"/>
    <p:sldId id="265" r:id="rId8"/>
    <p:sldId id="266" r:id="rId9"/>
    <p:sldId id="260"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8" d="100"/>
          <a:sy n="68" d="100"/>
        </p:scale>
        <p:origin x="40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4/27/2016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37430"/>
            <a:ext cx="8721969" cy="3953216"/>
          </a:xfrm>
        </p:spPr>
        <p:txBody>
          <a:bodyPr>
            <a:normAutofit fontScale="90000"/>
          </a:bodyPr>
          <a:lstStyle/>
          <a:p>
            <a:pPr algn="ctr"/>
            <a:r>
              <a:rPr lang="en-US" sz="8800" dirty="0" smtClean="0">
                <a:solidFill>
                  <a:schemeClr val="tx2">
                    <a:lumMod val="60000"/>
                    <a:lumOff val="40000"/>
                  </a:schemeClr>
                </a:solidFill>
              </a:rPr>
              <a:t>Business Items</a:t>
            </a:r>
            <a:br>
              <a:rPr lang="en-US" sz="8800" dirty="0" smtClean="0">
                <a:solidFill>
                  <a:schemeClr val="tx2">
                    <a:lumMod val="60000"/>
                    <a:lumOff val="40000"/>
                  </a:schemeClr>
                </a:solidFill>
              </a:rPr>
            </a:br>
            <a:r>
              <a:rPr lang="en-US" sz="8800" dirty="0" smtClean="0">
                <a:solidFill>
                  <a:schemeClr val="tx2">
                    <a:lumMod val="60000"/>
                    <a:lumOff val="40000"/>
                  </a:schemeClr>
                </a:solidFill>
              </a:rPr>
              <a:t> and Presentations</a:t>
            </a:r>
            <a:endParaRPr lang="en-US" sz="8800" dirty="0">
              <a:solidFill>
                <a:schemeClr val="tx2">
                  <a:lumMod val="60000"/>
                  <a:lumOff val="40000"/>
                </a:schemeClr>
              </a:solidFill>
            </a:endParaRPr>
          </a:p>
        </p:txBody>
      </p:sp>
      <p:sp>
        <p:nvSpPr>
          <p:cNvPr id="3" name="Subtitle 2"/>
          <p:cNvSpPr>
            <a:spLocks noGrp="1"/>
          </p:cNvSpPr>
          <p:nvPr>
            <p:ph type="subTitle" idx="1"/>
          </p:nvPr>
        </p:nvSpPr>
        <p:spPr>
          <a:xfrm>
            <a:off x="1331912" y="8403167"/>
            <a:ext cx="6400800" cy="1947333"/>
          </a:xfrm>
        </p:spPr>
        <p:txBody>
          <a:bodyPr/>
          <a:lstStyle/>
          <a:p>
            <a:endParaRPr lang="en-US" dirty="0"/>
          </a:p>
        </p:txBody>
      </p:sp>
    </p:spTree>
    <p:extLst>
      <p:ext uri="{BB962C8B-B14F-4D97-AF65-F5344CB8AC3E}">
        <p14:creationId xmlns:p14="http://schemas.microsoft.com/office/powerpoint/2010/main" val="154244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218" y="225084"/>
            <a:ext cx="11015004" cy="5978768"/>
          </a:xfrm>
        </p:spPr>
        <p:txBody>
          <a:bodyPr>
            <a:noAutofit/>
          </a:bodyPr>
          <a:lstStyle/>
          <a:p>
            <a:pPr marL="0" indent="0" algn="ctr">
              <a:buNone/>
            </a:pPr>
            <a:r>
              <a:rPr lang="en-US" sz="8800" dirty="0" smtClean="0">
                <a:solidFill>
                  <a:schemeClr val="tx2">
                    <a:lumMod val="60000"/>
                    <a:lumOff val="40000"/>
                  </a:schemeClr>
                </a:solidFill>
              </a:rPr>
              <a:t>Update of the Strategic Highway Safety Plan</a:t>
            </a:r>
            <a:endParaRPr lang="en-US" sz="8800" dirty="0">
              <a:solidFill>
                <a:schemeClr val="tx2">
                  <a:lumMod val="60000"/>
                  <a:lumOff val="40000"/>
                </a:schemeClr>
              </a:solidFill>
            </a:endParaRPr>
          </a:p>
        </p:txBody>
      </p:sp>
    </p:spTree>
    <p:extLst>
      <p:ext uri="{BB962C8B-B14F-4D97-AF65-F5344CB8AC3E}">
        <p14:creationId xmlns:p14="http://schemas.microsoft.com/office/powerpoint/2010/main" val="38217247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1512" y="2738369"/>
            <a:ext cx="10872788" cy="3915649"/>
          </a:xfrm>
        </p:spPr>
        <p:txBody>
          <a:bodyPr>
            <a:noAutofit/>
          </a:bodyPr>
          <a:lstStyle/>
          <a:p>
            <a:r>
              <a:rPr lang="en-US" sz="2800" cap="none" dirty="0" smtClean="0"/>
              <a:t/>
            </a:r>
            <a:br>
              <a:rPr lang="en-US" sz="2800" cap="none" dirty="0" smtClean="0"/>
            </a:br>
            <a:r>
              <a:rPr lang="en-US" sz="2800" cap="none" dirty="0" smtClean="0"/>
              <a:t>Improve safety</a:t>
            </a:r>
            <a:br>
              <a:rPr lang="en-US" sz="2800" cap="none" dirty="0" smtClean="0"/>
            </a:br>
            <a:r>
              <a:rPr lang="en-US" sz="2800" cap="none" dirty="0" smtClean="0"/>
              <a:t>Forum for exchanging ideas, best practices and developing a </a:t>
            </a:r>
            <a:r>
              <a:rPr lang="en-US" sz="2800" cap="none" dirty="0" smtClean="0"/>
              <a:t>	network </a:t>
            </a:r>
            <a:r>
              <a:rPr lang="en-US" sz="2800" cap="none" dirty="0" smtClean="0"/>
              <a:t>of bike/</a:t>
            </a:r>
            <a:r>
              <a:rPr lang="en-US" sz="2800" cap="none" dirty="0" err="1" smtClean="0"/>
              <a:t>ped</a:t>
            </a:r>
            <a:r>
              <a:rPr lang="en-US" sz="2800" cap="none" dirty="0" smtClean="0"/>
              <a:t> professionals</a:t>
            </a:r>
            <a:br>
              <a:rPr lang="en-US" sz="2800" cap="none" dirty="0" smtClean="0"/>
            </a:br>
            <a:r>
              <a:rPr lang="en-US" sz="2800" cap="none" dirty="0" smtClean="0"/>
              <a:t>Great benefit to smaller staffed MPOs</a:t>
            </a:r>
            <a:br>
              <a:rPr lang="en-US" sz="2800" cap="none" dirty="0" smtClean="0"/>
            </a:br>
            <a:r>
              <a:rPr lang="en-US" sz="2800" cap="none" dirty="0" smtClean="0"/>
              <a:t>State of bike and pedestrian planning</a:t>
            </a:r>
            <a:br>
              <a:rPr lang="en-US" sz="2800" cap="none" dirty="0" smtClean="0"/>
            </a:br>
            <a:r>
              <a:rPr lang="en-US" sz="2800" cap="none" dirty="0" smtClean="0"/>
              <a:t>Develop outreach techniques to local communities to Develop partnerships</a:t>
            </a:r>
            <a:br>
              <a:rPr lang="en-US" sz="2800" cap="none" dirty="0" smtClean="0"/>
            </a:br>
            <a:r>
              <a:rPr lang="en-US" sz="2800" cap="none" dirty="0" smtClean="0"/>
              <a:t>Partner with FDOT district bike/</a:t>
            </a:r>
            <a:r>
              <a:rPr lang="en-US" sz="2800" cap="none" dirty="0" err="1" smtClean="0"/>
              <a:t>ped</a:t>
            </a:r>
            <a:r>
              <a:rPr lang="en-US" sz="2800" cap="none" dirty="0" smtClean="0"/>
              <a:t> staff</a:t>
            </a:r>
            <a:br>
              <a:rPr lang="en-US" sz="2800" cap="none" dirty="0" smtClean="0"/>
            </a:br>
            <a:endParaRPr lang="en-US" sz="2800" cap="none" dirty="0"/>
          </a:p>
        </p:txBody>
      </p:sp>
      <p:sp>
        <p:nvSpPr>
          <p:cNvPr id="3" name="Content Placeholder 2"/>
          <p:cNvSpPr>
            <a:spLocks noGrp="1"/>
          </p:cNvSpPr>
          <p:nvPr>
            <p:ph idx="1"/>
          </p:nvPr>
        </p:nvSpPr>
        <p:spPr>
          <a:xfrm>
            <a:off x="354012" y="647701"/>
            <a:ext cx="11507788" cy="1143000"/>
          </a:xfrm>
        </p:spPr>
        <p:txBody>
          <a:bodyPr>
            <a:noAutofit/>
          </a:bodyPr>
          <a:lstStyle/>
          <a:p>
            <a:pPr marL="0" indent="0">
              <a:buNone/>
            </a:pPr>
            <a:r>
              <a:rPr lang="en-US" sz="4400" dirty="0">
                <a:solidFill>
                  <a:schemeClr val="tx2">
                    <a:lumMod val="60000"/>
                    <a:lumOff val="40000"/>
                  </a:schemeClr>
                </a:solidFill>
              </a:rPr>
              <a:t>MPOAC Bike &amp; Pedestrian Working Group</a:t>
            </a:r>
          </a:p>
        </p:txBody>
      </p:sp>
      <p:sp>
        <p:nvSpPr>
          <p:cNvPr id="4" name="TextBox 3"/>
          <p:cNvSpPr txBox="1"/>
          <p:nvPr/>
        </p:nvSpPr>
        <p:spPr>
          <a:xfrm>
            <a:off x="684810" y="2002925"/>
            <a:ext cx="10846191" cy="523220"/>
          </a:xfrm>
          <a:prstGeom prst="rect">
            <a:avLst/>
          </a:prstGeom>
          <a:noFill/>
        </p:spPr>
        <p:txBody>
          <a:bodyPr wrap="square" rtlCol="0">
            <a:spAutoFit/>
          </a:bodyPr>
          <a:lstStyle/>
          <a:p>
            <a:r>
              <a:rPr lang="en-US" sz="2800" dirty="0"/>
              <a:t>Thank you to Nick </a:t>
            </a:r>
            <a:r>
              <a:rPr lang="en-US" sz="2800" dirty="0" err="1"/>
              <a:t>Uhren</a:t>
            </a:r>
            <a:endParaRPr lang="en-US" sz="2800" dirty="0"/>
          </a:p>
        </p:txBody>
      </p:sp>
    </p:spTree>
    <p:extLst>
      <p:ext uri="{BB962C8B-B14F-4D97-AF65-F5344CB8AC3E}">
        <p14:creationId xmlns:p14="http://schemas.microsoft.com/office/powerpoint/2010/main" val="3590767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015" y="1322364"/>
            <a:ext cx="11980985" cy="5261316"/>
          </a:xfrm>
        </p:spPr>
        <p:txBody>
          <a:bodyPr>
            <a:noAutofit/>
          </a:bodyPr>
          <a:lstStyle/>
          <a:p>
            <a:pPr>
              <a:spcAft>
                <a:spcPts val="1200"/>
              </a:spcAft>
            </a:pPr>
            <a:r>
              <a:rPr lang="en-US" sz="3000" u="sng" cap="none" dirty="0" smtClean="0"/>
              <a:t>Overview</a:t>
            </a:r>
            <a:r>
              <a:rPr lang="en-US" sz="3000" cap="none" dirty="0" smtClean="0"/>
              <a:t/>
            </a:r>
            <a:br>
              <a:rPr lang="en-US" sz="3000" cap="none" dirty="0" smtClean="0"/>
            </a:br>
            <a:r>
              <a:rPr lang="en-US" sz="3000" cap="none" dirty="0" smtClean="0"/>
              <a:t>Asking you to recommend approval to the Governing Board</a:t>
            </a:r>
            <a:r>
              <a:rPr lang="en-US" sz="3000" cap="none" dirty="0" smtClean="0"/>
              <a:t/>
            </a:r>
            <a:br>
              <a:rPr lang="en-US" sz="3000" cap="none" dirty="0" smtClean="0"/>
            </a:br>
            <a:r>
              <a:rPr lang="en-US" sz="3000" cap="none" dirty="0" smtClean="0"/>
              <a:t/>
            </a:r>
            <a:br>
              <a:rPr lang="en-US" sz="3000" cap="none" dirty="0" smtClean="0"/>
            </a:br>
            <a:r>
              <a:rPr lang="en-US" sz="3000" u="sng" cap="none" dirty="0" smtClean="0"/>
              <a:t>Changes from the 2014/16 UPWP</a:t>
            </a:r>
            <a:br>
              <a:rPr lang="en-US" sz="3000" u="sng" cap="none" dirty="0" smtClean="0"/>
            </a:br>
            <a:r>
              <a:rPr lang="en-US" sz="3000" cap="none" dirty="0" smtClean="0"/>
              <a:t> - Formatting and fonts are improved to make a more 	appealing document</a:t>
            </a:r>
            <a:br>
              <a:rPr lang="en-US" sz="3000" cap="none" dirty="0" smtClean="0"/>
            </a:br>
            <a:r>
              <a:rPr lang="en-US" sz="3000" cap="none" dirty="0" smtClean="0"/>
              <a:t> </a:t>
            </a:r>
            <a:br>
              <a:rPr lang="en-US" sz="3000" cap="none" dirty="0" smtClean="0"/>
            </a:br>
            <a:r>
              <a:rPr lang="en-US" sz="3000" cap="none" dirty="0" smtClean="0"/>
              <a:t>- Organization and Management section</a:t>
            </a:r>
            <a:br>
              <a:rPr lang="en-US" sz="3000" cap="none" dirty="0" smtClean="0"/>
            </a:br>
            <a:r>
              <a:rPr lang="en-US" sz="3000" cap="none" dirty="0" smtClean="0"/>
              <a:t>	Heartland Regional TPO has been added</a:t>
            </a:r>
            <a:br>
              <a:rPr lang="en-US" sz="3000" cap="none" dirty="0" smtClean="0"/>
            </a:br>
            <a:r>
              <a:rPr lang="en-US" sz="3000" cap="none" dirty="0" smtClean="0"/>
              <a:t>	The MPOAC Executive Committee has been added</a:t>
            </a:r>
            <a:endParaRPr lang="en-US" sz="3000" cap="none" dirty="0"/>
          </a:p>
        </p:txBody>
      </p:sp>
      <p:sp>
        <p:nvSpPr>
          <p:cNvPr id="4" name="Content Placeholder 2"/>
          <p:cNvSpPr>
            <a:spLocks noGrp="1"/>
          </p:cNvSpPr>
          <p:nvPr>
            <p:ph idx="1"/>
          </p:nvPr>
        </p:nvSpPr>
        <p:spPr>
          <a:xfrm>
            <a:off x="684212" y="211015"/>
            <a:ext cx="11088687" cy="1322363"/>
          </a:xfrm>
        </p:spPr>
        <p:txBody>
          <a:bodyPr>
            <a:noAutofit/>
          </a:bodyPr>
          <a:lstStyle/>
          <a:p>
            <a:pPr marL="0" indent="0" algn="ctr">
              <a:buNone/>
            </a:pPr>
            <a:r>
              <a:rPr lang="en-US" sz="6000" dirty="0" smtClean="0">
                <a:solidFill>
                  <a:schemeClr val="tx2">
                    <a:lumMod val="60000"/>
                    <a:lumOff val="40000"/>
                  </a:schemeClr>
                </a:solidFill>
              </a:rPr>
              <a:t>MPOAC UPWP 2016-18</a:t>
            </a:r>
          </a:p>
        </p:txBody>
      </p:sp>
    </p:spTree>
    <p:extLst>
      <p:ext uri="{BB962C8B-B14F-4D97-AF65-F5344CB8AC3E}">
        <p14:creationId xmlns:p14="http://schemas.microsoft.com/office/powerpoint/2010/main" val="1931203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015" y="1322364"/>
            <a:ext cx="11980985" cy="5261316"/>
          </a:xfrm>
        </p:spPr>
        <p:txBody>
          <a:bodyPr>
            <a:noAutofit/>
          </a:bodyPr>
          <a:lstStyle/>
          <a:p>
            <a:r>
              <a:rPr lang="en-US" sz="3200" cap="none" dirty="0" smtClean="0"/>
              <a:t>Section 2.0 Forum for Cooperative Decision Making</a:t>
            </a:r>
            <a:br>
              <a:rPr lang="en-US" sz="3200" cap="none" dirty="0" smtClean="0"/>
            </a:br>
            <a:r>
              <a:rPr lang="en-US" sz="3200" cap="none" dirty="0" smtClean="0"/>
              <a:t>- New task 2.5 – MPOAC bike and pedestrian coordinators 	working group</a:t>
            </a:r>
            <a:br>
              <a:rPr lang="en-US" sz="3200" cap="none" dirty="0" smtClean="0"/>
            </a:br>
            <a:r>
              <a:rPr lang="en-US" sz="3200" cap="none" dirty="0" smtClean="0"/>
              <a:t>- Required a slight reduction from tasks</a:t>
            </a:r>
            <a:br>
              <a:rPr lang="en-US" sz="3200" cap="none" dirty="0" smtClean="0"/>
            </a:br>
            <a:r>
              <a:rPr lang="en-US" sz="3200" cap="none" dirty="0" smtClean="0"/>
              <a:t>	1.2 – Quarterly reports</a:t>
            </a:r>
            <a:br>
              <a:rPr lang="en-US" sz="3200" cap="none" dirty="0" smtClean="0"/>
            </a:br>
            <a:r>
              <a:rPr lang="en-US" sz="3200" cap="none" dirty="0" smtClean="0"/>
              <a:t>	2.2 – MPOAC agenda packages and meetings</a:t>
            </a:r>
            <a:br>
              <a:rPr lang="en-US" sz="3200" cap="none" dirty="0" smtClean="0"/>
            </a:br>
            <a:r>
              <a:rPr lang="en-US" sz="3200" cap="none" dirty="0" smtClean="0"/>
              <a:t>	2.4 – MPOAC freight committee</a:t>
            </a:r>
            <a:br>
              <a:rPr lang="en-US" sz="3200" cap="none" dirty="0" smtClean="0"/>
            </a:br>
            <a:r>
              <a:rPr lang="en-US" sz="3200" cap="none" dirty="0" smtClean="0"/>
              <a:t> </a:t>
            </a:r>
            <a:br>
              <a:rPr lang="en-US" sz="3200" cap="none" dirty="0" smtClean="0"/>
            </a:br>
            <a:r>
              <a:rPr lang="en-US" sz="3200" cap="none" dirty="0" smtClean="0"/>
              <a:t>Section 4.0 Project Planning and Reports</a:t>
            </a:r>
            <a:br>
              <a:rPr lang="en-US" sz="3200" cap="none" dirty="0" smtClean="0"/>
            </a:br>
            <a:r>
              <a:rPr lang="en-US" sz="3200" cap="none" dirty="0" smtClean="0"/>
              <a:t>- New task 4.5 – MPOAC Strategic </a:t>
            </a:r>
            <a:r>
              <a:rPr lang="en-US" sz="3200" cap="none" dirty="0"/>
              <a:t>P</a:t>
            </a:r>
            <a:r>
              <a:rPr lang="en-US" sz="3200" cap="none" dirty="0" smtClean="0"/>
              <a:t>lan and Implementation</a:t>
            </a:r>
            <a:endParaRPr lang="en-US" sz="3200" cap="none" dirty="0"/>
          </a:p>
        </p:txBody>
      </p:sp>
      <p:sp>
        <p:nvSpPr>
          <p:cNvPr id="4" name="Content Placeholder 2"/>
          <p:cNvSpPr>
            <a:spLocks noGrp="1"/>
          </p:cNvSpPr>
          <p:nvPr>
            <p:ph idx="1"/>
          </p:nvPr>
        </p:nvSpPr>
        <p:spPr>
          <a:xfrm>
            <a:off x="684212" y="211015"/>
            <a:ext cx="11088687" cy="1322363"/>
          </a:xfrm>
        </p:spPr>
        <p:txBody>
          <a:bodyPr>
            <a:noAutofit/>
          </a:bodyPr>
          <a:lstStyle/>
          <a:p>
            <a:pPr marL="0" indent="0" algn="ctr">
              <a:buNone/>
            </a:pPr>
            <a:r>
              <a:rPr lang="en-US" sz="6000" dirty="0" smtClean="0">
                <a:solidFill>
                  <a:schemeClr val="tx2">
                    <a:lumMod val="60000"/>
                    <a:lumOff val="40000"/>
                  </a:schemeClr>
                </a:solidFill>
              </a:rPr>
              <a:t>MPOAC UPWP 2016-18</a:t>
            </a:r>
          </a:p>
        </p:txBody>
      </p:sp>
    </p:spTree>
    <p:extLst>
      <p:ext uri="{BB962C8B-B14F-4D97-AF65-F5344CB8AC3E}">
        <p14:creationId xmlns:p14="http://schemas.microsoft.com/office/powerpoint/2010/main" val="3087432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2071468"/>
            <a:ext cx="11253788" cy="4413738"/>
          </a:xfrm>
        </p:spPr>
        <p:txBody>
          <a:bodyPr>
            <a:normAutofit/>
          </a:bodyPr>
          <a:lstStyle/>
          <a:p>
            <a:r>
              <a:rPr lang="en-US" sz="3000" cap="none" dirty="0" smtClean="0"/>
              <a:t>Hourly rate did </a:t>
            </a:r>
            <a:r>
              <a:rPr lang="en-US" sz="3000" b="1" i="1" u="sng" cap="none" dirty="0" smtClean="0"/>
              <a:t>NOT</a:t>
            </a:r>
            <a:r>
              <a:rPr lang="en-US" sz="3000" cap="none" dirty="0" smtClean="0"/>
              <a:t> change </a:t>
            </a:r>
            <a:br>
              <a:rPr lang="en-US" sz="3000" cap="none" dirty="0" smtClean="0"/>
            </a:br>
            <a:r>
              <a:rPr lang="en-US" sz="3000" cap="none" dirty="0" smtClean="0"/>
              <a:t>More detailed regarding work Paul performs for MPOAC</a:t>
            </a:r>
            <a:br>
              <a:rPr lang="en-US" sz="3000" cap="none" dirty="0" smtClean="0"/>
            </a:br>
            <a:r>
              <a:rPr lang="en-US" sz="3000" cap="none" dirty="0" smtClean="0"/>
              <a:t>	included a scope of work listing typical work products</a:t>
            </a:r>
            <a:br>
              <a:rPr lang="en-US" sz="3000" cap="none" dirty="0" smtClean="0"/>
            </a:br>
            <a:r>
              <a:rPr lang="en-US" sz="3000" cap="none" dirty="0" smtClean="0"/>
              <a:t>Explains how billable hours are determined for partial hours 	and phone calls</a:t>
            </a:r>
            <a:br>
              <a:rPr lang="en-US" sz="3000" cap="none" dirty="0" smtClean="0"/>
            </a:br>
            <a:r>
              <a:rPr lang="en-US" sz="3000" cap="none" dirty="0" smtClean="0"/>
              <a:t>Details who retains records </a:t>
            </a:r>
            <a:br>
              <a:rPr lang="en-US" sz="3000" cap="none" dirty="0" smtClean="0"/>
            </a:br>
            <a:r>
              <a:rPr lang="en-US" sz="3000" cap="none" dirty="0" smtClean="0"/>
              <a:t>Identifies other lawyers in the firm who are specialists in 	particular areas of law.</a:t>
            </a:r>
            <a:endParaRPr lang="en-US" sz="3000" cap="none" dirty="0"/>
          </a:p>
        </p:txBody>
      </p:sp>
      <p:sp>
        <p:nvSpPr>
          <p:cNvPr id="3" name="Content Placeholder 2"/>
          <p:cNvSpPr>
            <a:spLocks noGrp="1"/>
          </p:cNvSpPr>
          <p:nvPr>
            <p:ph idx="1"/>
          </p:nvPr>
        </p:nvSpPr>
        <p:spPr>
          <a:xfrm>
            <a:off x="684212" y="685801"/>
            <a:ext cx="11126788" cy="1143000"/>
          </a:xfrm>
        </p:spPr>
        <p:txBody>
          <a:bodyPr>
            <a:noAutofit/>
          </a:bodyPr>
          <a:lstStyle/>
          <a:p>
            <a:pPr marL="0" indent="0" algn="ctr">
              <a:buNone/>
            </a:pPr>
            <a:r>
              <a:rPr lang="en-US" sz="4800" dirty="0" smtClean="0">
                <a:solidFill>
                  <a:schemeClr val="tx2">
                    <a:lumMod val="60000"/>
                    <a:lumOff val="40000"/>
                  </a:schemeClr>
                </a:solidFill>
              </a:rPr>
              <a:t>New Contract with Paul </a:t>
            </a:r>
            <a:r>
              <a:rPr lang="en-US" sz="4800" dirty="0" err="1" smtClean="0">
                <a:solidFill>
                  <a:schemeClr val="tx2">
                    <a:lumMod val="60000"/>
                    <a:lumOff val="40000"/>
                  </a:schemeClr>
                </a:solidFill>
              </a:rPr>
              <a:t>Gougelman</a:t>
            </a:r>
            <a:endParaRPr lang="en-US" sz="4800" dirty="0">
              <a:solidFill>
                <a:schemeClr val="tx2">
                  <a:lumMod val="60000"/>
                  <a:lumOff val="40000"/>
                </a:schemeClr>
              </a:solidFill>
            </a:endParaRPr>
          </a:p>
        </p:txBody>
      </p:sp>
    </p:spTree>
    <p:extLst>
      <p:ext uri="{BB962C8B-B14F-4D97-AF65-F5344CB8AC3E}">
        <p14:creationId xmlns:p14="http://schemas.microsoft.com/office/powerpoint/2010/main" val="1262186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2057400"/>
            <a:ext cx="11253788" cy="3936999"/>
          </a:xfrm>
        </p:spPr>
        <p:txBody>
          <a:bodyPr/>
          <a:lstStyle/>
          <a:p>
            <a:r>
              <a:rPr lang="en-US" cap="none" dirty="0" smtClean="0"/>
              <a:t>Continuing effort</a:t>
            </a:r>
            <a:br>
              <a:rPr lang="en-US" cap="none" dirty="0" smtClean="0"/>
            </a:br>
            <a:r>
              <a:rPr lang="en-US" cap="none" dirty="0"/>
              <a:t/>
            </a:r>
            <a:br>
              <a:rPr lang="en-US" cap="none" dirty="0"/>
            </a:br>
            <a:r>
              <a:rPr lang="en-US" cap="none" dirty="0" smtClean="0"/>
              <a:t>Strategic Directions Advisory Committee</a:t>
            </a:r>
            <a:br>
              <a:rPr lang="en-US" cap="none" dirty="0" smtClean="0"/>
            </a:br>
            <a:r>
              <a:rPr lang="en-US" cap="none" dirty="0"/>
              <a:t>	</a:t>
            </a:r>
            <a:r>
              <a:rPr lang="en-US" cap="none" dirty="0" smtClean="0"/>
              <a:t>met yesterday</a:t>
            </a:r>
            <a:br>
              <a:rPr lang="en-US" cap="none" dirty="0" smtClean="0"/>
            </a:br>
            <a:r>
              <a:rPr lang="en-US" cap="none" dirty="0"/>
              <a:t/>
            </a:r>
            <a:br>
              <a:rPr lang="en-US" cap="none" dirty="0"/>
            </a:br>
            <a:r>
              <a:rPr lang="en-US" cap="none" dirty="0" smtClean="0"/>
              <a:t>Update</a:t>
            </a:r>
            <a:endParaRPr lang="en-US" sz="3200" cap="none" dirty="0"/>
          </a:p>
        </p:txBody>
      </p:sp>
      <p:sp>
        <p:nvSpPr>
          <p:cNvPr id="3" name="Content Placeholder 2"/>
          <p:cNvSpPr>
            <a:spLocks noGrp="1"/>
          </p:cNvSpPr>
          <p:nvPr>
            <p:ph idx="1"/>
          </p:nvPr>
        </p:nvSpPr>
        <p:spPr>
          <a:xfrm>
            <a:off x="684212" y="685801"/>
            <a:ext cx="11126788" cy="1143000"/>
          </a:xfrm>
        </p:spPr>
        <p:txBody>
          <a:bodyPr>
            <a:noAutofit/>
          </a:bodyPr>
          <a:lstStyle/>
          <a:p>
            <a:pPr marL="0" indent="0" algn="ctr">
              <a:buNone/>
            </a:pPr>
            <a:r>
              <a:rPr lang="en-US" sz="5400" dirty="0" smtClean="0">
                <a:solidFill>
                  <a:schemeClr val="tx2">
                    <a:lumMod val="60000"/>
                    <a:lumOff val="40000"/>
                  </a:schemeClr>
                </a:solidFill>
              </a:rPr>
              <a:t>MPOAC Strategic Plan Update</a:t>
            </a:r>
            <a:endParaRPr lang="en-US" sz="5400" dirty="0">
              <a:solidFill>
                <a:schemeClr val="tx2">
                  <a:lumMod val="60000"/>
                  <a:lumOff val="40000"/>
                </a:schemeClr>
              </a:solidFill>
            </a:endParaRPr>
          </a:p>
        </p:txBody>
      </p:sp>
    </p:spTree>
    <p:extLst>
      <p:ext uri="{BB962C8B-B14F-4D97-AF65-F5344CB8AC3E}">
        <p14:creationId xmlns:p14="http://schemas.microsoft.com/office/powerpoint/2010/main" val="37963640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828802"/>
            <a:ext cx="11253788" cy="4712676"/>
          </a:xfrm>
        </p:spPr>
        <p:txBody>
          <a:bodyPr>
            <a:normAutofit fontScale="90000"/>
          </a:bodyPr>
          <a:lstStyle/>
          <a:p>
            <a:pPr>
              <a:spcAft>
                <a:spcPts val="600"/>
              </a:spcAft>
            </a:pPr>
            <a:r>
              <a:rPr lang="en-US" cap="none" dirty="0" smtClean="0"/>
              <a:t>Need to plan out locations for 2017 soon</a:t>
            </a:r>
            <a:br>
              <a:rPr lang="en-US" cap="none" dirty="0" smtClean="0"/>
            </a:br>
            <a:r>
              <a:rPr lang="en-US" cap="none" dirty="0" smtClean="0"/>
              <a:t>By May, facilities begin to fill up for 2017</a:t>
            </a:r>
            <a:br>
              <a:rPr lang="en-US" cap="none" dirty="0" smtClean="0"/>
            </a:br>
            <a:r>
              <a:rPr lang="en-US" cap="none" dirty="0" smtClean="0"/>
              <a:t>At last meeting changed to First Thursday of January, 	April, July and October</a:t>
            </a:r>
            <a:br>
              <a:rPr lang="en-US" cap="none" dirty="0" smtClean="0"/>
            </a:br>
            <a:r>
              <a:rPr lang="en-US" cap="none" dirty="0" smtClean="0"/>
              <a:t>Dates in 2017 are:</a:t>
            </a:r>
            <a:br>
              <a:rPr lang="en-US" cap="none" dirty="0" smtClean="0"/>
            </a:br>
            <a:r>
              <a:rPr lang="en-US" cap="none" dirty="0" smtClean="0"/>
              <a:t/>
            </a:r>
            <a:br>
              <a:rPr lang="en-US" cap="none" dirty="0" smtClean="0"/>
            </a:br>
            <a:r>
              <a:rPr lang="en-US" cap="none" dirty="0" smtClean="0"/>
              <a:t>January 5</a:t>
            </a:r>
            <a:r>
              <a:rPr lang="en-US" cap="none" baseline="30000" dirty="0" smtClean="0"/>
              <a:t>th			</a:t>
            </a:r>
            <a:r>
              <a:rPr lang="en-US" cap="none" dirty="0" smtClean="0"/>
              <a:t>April 6</a:t>
            </a:r>
            <a:r>
              <a:rPr lang="en-US" cap="none" baseline="30000" dirty="0" smtClean="0"/>
              <a:t>th</a:t>
            </a:r>
            <a:r>
              <a:rPr lang="en-US" cap="none" dirty="0" smtClean="0"/>
              <a:t/>
            </a:r>
            <a:br>
              <a:rPr lang="en-US" cap="none" dirty="0" smtClean="0"/>
            </a:br>
            <a:r>
              <a:rPr lang="en-US" cap="none" dirty="0" smtClean="0"/>
              <a:t>July 6</a:t>
            </a:r>
            <a:r>
              <a:rPr lang="en-US" cap="none" baseline="30000" dirty="0" smtClean="0"/>
              <a:t>th					</a:t>
            </a:r>
            <a:r>
              <a:rPr lang="en-US" cap="none" dirty="0" smtClean="0"/>
              <a:t>October 5th</a:t>
            </a:r>
            <a:br>
              <a:rPr lang="en-US" cap="none" dirty="0" smtClean="0"/>
            </a:br>
            <a:endParaRPr lang="en-US" cap="none" dirty="0"/>
          </a:p>
        </p:txBody>
      </p:sp>
      <p:sp>
        <p:nvSpPr>
          <p:cNvPr id="3" name="Content Placeholder 2"/>
          <p:cNvSpPr>
            <a:spLocks noGrp="1"/>
          </p:cNvSpPr>
          <p:nvPr>
            <p:ph idx="1"/>
          </p:nvPr>
        </p:nvSpPr>
        <p:spPr>
          <a:xfrm>
            <a:off x="684212" y="685801"/>
            <a:ext cx="11126788" cy="1143000"/>
          </a:xfrm>
        </p:spPr>
        <p:txBody>
          <a:bodyPr>
            <a:noAutofit/>
          </a:bodyPr>
          <a:lstStyle/>
          <a:p>
            <a:pPr marL="0" indent="0" algn="ctr">
              <a:buNone/>
            </a:pPr>
            <a:r>
              <a:rPr lang="en-US" sz="6600" dirty="0" smtClean="0">
                <a:solidFill>
                  <a:schemeClr val="tx2">
                    <a:lumMod val="60000"/>
                    <a:lumOff val="40000"/>
                  </a:schemeClr>
                </a:solidFill>
              </a:rPr>
              <a:t>2017 Meeting Locations</a:t>
            </a:r>
            <a:endParaRPr lang="en-US" sz="6600" dirty="0">
              <a:solidFill>
                <a:schemeClr val="tx2">
                  <a:lumMod val="60000"/>
                  <a:lumOff val="40000"/>
                </a:schemeClr>
              </a:solidFill>
            </a:endParaRPr>
          </a:p>
        </p:txBody>
      </p:sp>
    </p:spTree>
    <p:extLst>
      <p:ext uri="{BB962C8B-B14F-4D97-AF65-F5344CB8AC3E}">
        <p14:creationId xmlns:p14="http://schemas.microsoft.com/office/powerpoint/2010/main" val="3685978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828801"/>
            <a:ext cx="11253788" cy="3460652"/>
          </a:xfrm>
        </p:spPr>
        <p:txBody>
          <a:bodyPr/>
          <a:lstStyle/>
          <a:p>
            <a:r>
              <a:rPr lang="en-US" cap="none" dirty="0" smtClean="0"/>
              <a:t>Recommend Orlando for meetings</a:t>
            </a:r>
            <a:br>
              <a:rPr lang="en-US" cap="none" dirty="0" smtClean="0"/>
            </a:br>
            <a:r>
              <a:rPr lang="en-US" cap="none" dirty="0" smtClean="0"/>
              <a:t>	Central location</a:t>
            </a:r>
            <a:br>
              <a:rPr lang="en-US" cap="none" dirty="0" smtClean="0"/>
            </a:br>
            <a:r>
              <a:rPr lang="en-US" cap="none" dirty="0" smtClean="0"/>
              <a:t>Recommend participating with FBT for our July 		meeting</a:t>
            </a:r>
            <a:br>
              <a:rPr lang="en-US" cap="none" dirty="0" smtClean="0"/>
            </a:br>
            <a:r>
              <a:rPr lang="en-US" cap="none" dirty="0" smtClean="0"/>
              <a:t>Free locations vs. All-in-one </a:t>
            </a:r>
            <a:endParaRPr lang="en-US" cap="none" dirty="0"/>
          </a:p>
        </p:txBody>
      </p:sp>
      <p:sp>
        <p:nvSpPr>
          <p:cNvPr id="3" name="Content Placeholder 2"/>
          <p:cNvSpPr>
            <a:spLocks noGrp="1"/>
          </p:cNvSpPr>
          <p:nvPr>
            <p:ph idx="1"/>
          </p:nvPr>
        </p:nvSpPr>
        <p:spPr>
          <a:xfrm>
            <a:off x="684212" y="685801"/>
            <a:ext cx="11126788" cy="1143000"/>
          </a:xfrm>
        </p:spPr>
        <p:txBody>
          <a:bodyPr>
            <a:noAutofit/>
          </a:bodyPr>
          <a:lstStyle/>
          <a:p>
            <a:pPr marL="0" indent="0" algn="ctr">
              <a:buNone/>
            </a:pPr>
            <a:r>
              <a:rPr lang="en-US" sz="6600" dirty="0" smtClean="0">
                <a:solidFill>
                  <a:schemeClr val="tx2">
                    <a:lumMod val="60000"/>
                    <a:lumOff val="40000"/>
                  </a:schemeClr>
                </a:solidFill>
              </a:rPr>
              <a:t>2017 Meeting Locations</a:t>
            </a:r>
            <a:endParaRPr lang="en-US" sz="6600" dirty="0">
              <a:solidFill>
                <a:schemeClr val="tx2">
                  <a:lumMod val="60000"/>
                  <a:lumOff val="40000"/>
                </a:schemeClr>
              </a:solidFill>
            </a:endParaRPr>
          </a:p>
        </p:txBody>
      </p:sp>
    </p:spTree>
    <p:extLst>
      <p:ext uri="{BB962C8B-B14F-4D97-AF65-F5344CB8AC3E}">
        <p14:creationId xmlns:p14="http://schemas.microsoft.com/office/powerpoint/2010/main" val="4073099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218" y="225084"/>
            <a:ext cx="11015004" cy="5978768"/>
          </a:xfrm>
        </p:spPr>
        <p:txBody>
          <a:bodyPr>
            <a:noAutofit/>
          </a:bodyPr>
          <a:lstStyle/>
          <a:p>
            <a:pPr marL="0" indent="0" algn="ctr">
              <a:buNone/>
            </a:pPr>
            <a:r>
              <a:rPr lang="en-US" sz="8800" dirty="0" smtClean="0">
                <a:solidFill>
                  <a:schemeClr val="tx2">
                    <a:lumMod val="60000"/>
                    <a:lumOff val="40000"/>
                  </a:schemeClr>
                </a:solidFill>
              </a:rPr>
              <a:t>Travel Time Reliability Sketch Planning Tool</a:t>
            </a:r>
            <a:endParaRPr lang="en-US" sz="8800" dirty="0">
              <a:solidFill>
                <a:schemeClr val="tx2">
                  <a:lumMod val="60000"/>
                  <a:lumOff val="40000"/>
                </a:schemeClr>
              </a:solidFill>
            </a:endParaRPr>
          </a:p>
        </p:txBody>
      </p:sp>
    </p:spTree>
    <p:extLst>
      <p:ext uri="{BB962C8B-B14F-4D97-AF65-F5344CB8AC3E}">
        <p14:creationId xmlns:p14="http://schemas.microsoft.com/office/powerpoint/2010/main" val="1855013955"/>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157</TotalTime>
  <Words>74</Words>
  <Application>Microsoft Office PowerPoint</Application>
  <PresentationFormat>Widescreen</PresentationFormat>
  <Paragraphs>18</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Century Gothic</vt:lpstr>
      <vt:lpstr>Wingdings 3</vt:lpstr>
      <vt:lpstr>Slice</vt:lpstr>
      <vt:lpstr>Business Items  and Presentations</vt:lpstr>
      <vt:lpstr> Improve safety Forum for exchanging ideas, best practices and developing a  network of bike/ped professionals Great benefit to smaller staffed MPOs State of bike and pedestrian planning Develop outreach techniques to local communities to Develop partnerships Partner with FDOT district bike/ped staff </vt:lpstr>
      <vt:lpstr>Overview Asking you to recommend approval to the Governing Board  Changes from the 2014/16 UPWP  - Formatting and fonts are improved to make a more  appealing document   - Organization and Management section  Heartland Regional TPO has been added  The MPOAC Executive Committee has been added</vt:lpstr>
      <vt:lpstr>Section 2.0 Forum for Cooperative Decision Making - New task 2.5 – MPOAC bike and pedestrian coordinators  working group - Required a slight reduction from tasks  1.2 – Quarterly reports  2.2 – MPOAC agenda packages and meetings  2.4 – MPOAC freight committee   Section 4.0 Project Planning and Reports - New task 4.5 – MPOAC Strategic Plan and Implementation</vt:lpstr>
      <vt:lpstr>Hourly rate did NOT change  More detailed regarding work Paul performs for MPOAC  included a scope of work listing typical work products Explains how billable hours are determined for partial hours  and phone calls Details who retains records  Identifies other lawyers in the firm who are specialists in  particular areas of law.</vt:lpstr>
      <vt:lpstr>Continuing effort  Strategic Directions Advisory Committee  met yesterday  Update</vt:lpstr>
      <vt:lpstr>Need to plan out locations for 2017 soon By May, facilities begin to fill up for 2017 At last meeting changed to First Thursday of January,  April, July and October Dates in 2017 are:  January 5th   April 6th July 6th     October 5th </vt:lpstr>
      <vt:lpstr>Recommend Orlando for meetings  Central location Recommend participating with FBT for our July   meeting Free locations vs. All-in-one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Director’s  Report</dc:title>
  <dc:creator>Mikyska, Carl</dc:creator>
  <cp:lastModifiedBy>Mikyska, Carl</cp:lastModifiedBy>
  <cp:revision>17</cp:revision>
  <dcterms:created xsi:type="dcterms:W3CDTF">2015-07-22T13:44:59Z</dcterms:created>
  <dcterms:modified xsi:type="dcterms:W3CDTF">2016-04-27T15:05:32Z</dcterms:modified>
</cp:coreProperties>
</file>