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7"/>
  </p:notesMasterIdLst>
  <p:handoutMasterIdLst>
    <p:handoutMasterId r:id="rId28"/>
  </p:handoutMasterIdLst>
  <p:sldIdLst>
    <p:sldId id="256" r:id="rId6"/>
    <p:sldId id="427" r:id="rId7"/>
    <p:sldId id="547" r:id="rId8"/>
    <p:sldId id="542" r:id="rId9"/>
    <p:sldId id="543" r:id="rId10"/>
    <p:sldId id="541" r:id="rId11"/>
    <p:sldId id="544" r:id="rId12"/>
    <p:sldId id="545" r:id="rId13"/>
    <p:sldId id="546" r:id="rId14"/>
    <p:sldId id="561" r:id="rId15"/>
    <p:sldId id="550" r:id="rId16"/>
    <p:sldId id="551" r:id="rId17"/>
    <p:sldId id="562" r:id="rId18"/>
    <p:sldId id="552" r:id="rId19"/>
    <p:sldId id="553" r:id="rId20"/>
    <p:sldId id="549" r:id="rId21"/>
    <p:sldId id="557" r:id="rId22"/>
    <p:sldId id="563" r:id="rId23"/>
    <p:sldId id="540" r:id="rId24"/>
    <p:sldId id="559" r:id="rId25"/>
    <p:sldId id="560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BB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77710" autoAdjust="0"/>
  </p:normalViewPr>
  <p:slideViewPr>
    <p:cSldViewPr>
      <p:cViewPr varScale="1">
        <p:scale>
          <a:sx n="53" d="100"/>
          <a:sy n="53" d="100"/>
        </p:scale>
        <p:origin x="-17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19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notesViewPr>
    <p:cSldViewPr>
      <p:cViewPr varScale="1">
        <p:scale>
          <a:sx n="77" d="100"/>
          <a:sy n="77" d="100"/>
        </p:scale>
        <p:origin x="-158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CBB0E7-CD96-4678-8368-3AAF3D154C75}" type="datetimeFigureOut">
              <a:rPr lang="en-US" smtClean="0"/>
              <a:t>7/20/2016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6FD035-F5DB-4849-B58A-F2E15B8C7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36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4E965D0-60CC-45D9-8140-45C63144ABF6}" type="datetimeFigureOut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A5733D6-C219-45EC-B442-50E8383E74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A2331-839F-4F09-94ED-7F803FAB72D7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96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714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62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874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8748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4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96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662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62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462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508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1850BB-9C55-4B0F-AAF9-B95982EC766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43544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250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39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281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rtl="0" eaLnBrk="1" fontAlgn="t" latinLnBrk="0" hangingPunct="1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1850BB-9C55-4B0F-AAF9-B95982EC766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4729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026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1850BB-9C55-4B0F-AAF9-B95982EC766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4528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142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995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5733D6-C219-45EC-B442-50E8383E746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714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7851648" cy="18288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r">
              <a:defRPr lang="en-US" sz="5200" b="1" cap="none" baseline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76600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250F9-72AD-40C8-80FD-144A9982F9BC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4CFA9-F12B-4B70-A0ED-D85C89EC99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53042"/>
            <a:ext cx="4419600" cy="747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37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64A25-34D4-4B11-A8C4-AF589D3A5708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8322E-0D4A-4D56-B370-55FED0199E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2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37895-D9A9-459A-B055-B6980389404E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9518-971D-4044-8E71-471C496D3D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53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620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2C5FD-ACDA-4A60-B488-7956ECB21F99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C8909-2872-4224-8449-F8EEFACDA0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29"/>
          <p:cNvSpPr>
            <a:spLocks noGrp="1"/>
          </p:cNvSpPr>
          <p:nvPr>
            <p:ph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spcAft>
                <a:spcPts val="900"/>
              </a:spcAft>
              <a:defRPr/>
            </a:lvl1pPr>
            <a:lvl4pPr>
              <a:defRPr sz="10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595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828544"/>
            <a:ext cx="7772400" cy="1362456"/>
          </a:xfrm>
          <a:ln>
            <a:noFill/>
          </a:ln>
        </p:spPr>
        <p:txBody>
          <a:bodyPr t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365BC-B475-498A-9BDE-72E069D2B349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167A4-57E5-4CB9-B0D9-1E76B4C764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6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44970-8ED2-4529-A006-F9E800149174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A0F02-183A-4ABA-9290-D6E1E5B5E3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493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0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0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3D809-E4B4-4C93-9CD8-6A76FFC57E85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AEB39-123C-4736-9675-4D0F570826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0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87667-EE80-42CD-B434-03BAA2778EE8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9DE7-AE43-44F2-81F2-4651BF2590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61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96735-7BA9-49A3-9641-279447495999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5970E-8C20-47D7-B9C7-02CDCF97D6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1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ABCB8-4F3F-4A32-9BD3-908C783F5A28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B7A61-313A-4DF2-A76D-CCA183123B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9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83F09-3991-42E8-A758-4A43D4AD4EA6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BA119-A728-427F-ACF5-EAED77475E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9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105049-BBEA-4AEE-AF2C-FEF493251B37}" type="datetime1">
              <a:rPr lang="en-US"/>
              <a:pPr>
                <a:defRPr/>
              </a:pPr>
              <a:t>7/20/2016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061F8AB-E87C-4651-B260-5F9043E5CA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1" r:id="rId2"/>
    <p:sldLayoutId id="2147483740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41" r:id="rId9"/>
    <p:sldLayoutId id="2147483737" r:id="rId10"/>
    <p:sldLayoutId id="214748373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ts val="600"/>
        </a:spcAft>
        <a:buSzPct val="9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1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api.fdsys.gov/link?collection=uscode&amp;title=23&amp;year=mostrecent&amp;section=150&amp;type=usc&amp;link-type=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api.fdsys.gov/link?collection=uscode&amp;title=49&amp;year=mostrecent&amp;section=5329&amp;type=usc&amp;link-type=html" TargetMode="External"/><Relationship Id="rId4" Type="http://schemas.openxmlformats.org/officeDocument/2006/relationships/hyperlink" Target="http://api.fdsys.gov/link?collection=uscode&amp;title=49&amp;year=mostrecent&amp;section=5326&amp;type=usc&amp;link-type=html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deralregister.gov/articles/2016/05/27/2016-11964/statewide-and-nonmetropolitan-transportation-planning-metropolitan-transportation-planning#sec-450-100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hyperlink" Target="http://www.fhwa.dot.gov/fastact/guidance.cfm" TargetMode="External"/><Relationship Id="rId4" Type="http://schemas.openxmlformats.org/officeDocument/2006/relationships/hyperlink" Target="https://www.gpo.gov/fdsys/pkg/FR-2016-03-15/html/2016-05202.htm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hyperlink" Target="mailto:leeann.jacobs@dot.gov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tacie.blizzard@dot.gov" TargetMode="External"/><Relationship Id="rId5" Type="http://schemas.openxmlformats.org/officeDocument/2006/relationships/hyperlink" Target="mailto:shundreka.givan@dot.gov" TargetMode="External"/><Relationship Id="rId4" Type="http://schemas.openxmlformats.org/officeDocument/2006/relationships/hyperlink" Target="mailto:danielle.coles@dot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theresa.hutchins\AppData\Local\Microsoft\Windows\Temporary Internet Files\Content.IE5\D4KXG46J\NEW-Burst-300x3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73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600200"/>
            <a:ext cx="5562600" cy="1828800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635"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Planning Regulations</a:t>
            </a:r>
            <a:endParaRPr dirty="0">
              <a:ln w="635"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762000" y="4876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2600" dirty="0" smtClean="0">
                <a:latin typeface="Arial" charset="0"/>
                <a:cs typeface="Arial" charset="0"/>
              </a:rPr>
              <a:t/>
            </a:r>
            <a:br>
              <a:rPr lang="en-US" sz="2600" dirty="0" smtClean="0">
                <a:latin typeface="Arial" charset="0"/>
                <a:cs typeface="Arial" charset="0"/>
              </a:rPr>
            </a:br>
            <a:r>
              <a:rPr lang="en-US" sz="2800" dirty="0" smtClean="0"/>
              <a:t>23 CFR 450.300</a:t>
            </a:r>
          </a:p>
          <a:p>
            <a:pPr marR="0" eaLnBrk="1" hangingPunct="1"/>
            <a:r>
              <a:rPr lang="en-US" sz="2800" dirty="0" smtClean="0"/>
              <a:t>Effective May 27, 2016</a:t>
            </a:r>
            <a:br>
              <a:rPr lang="en-US" sz="2800" dirty="0" smtClean="0"/>
            </a:br>
            <a:endParaRPr lang="en-US" sz="2600" dirty="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81FC7-781D-4B09-B678-D74B9910FF2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374073" y="3124200"/>
            <a:ext cx="8382000" cy="213360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lang="en-US" sz="5200" b="1" kern="1200" cap="none" baseline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ln w="635"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For Metropolitan Planning Organizations</a:t>
            </a:r>
            <a:endParaRPr lang="en-US" dirty="0">
              <a:ln w="635"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762000"/>
          </a:xfrm>
        </p:spPr>
        <p:txBody>
          <a:bodyPr/>
          <a:lstStyle/>
          <a:p>
            <a:r>
              <a:rPr lang="en-US" sz="3200" b="1" dirty="0" smtClean="0"/>
              <a:t>23 CFR 450.320</a:t>
            </a:r>
            <a:br>
              <a:rPr lang="en-US" sz="3200" b="1" dirty="0" smtClean="0"/>
            </a:br>
            <a:r>
              <a:rPr lang="en-US" sz="3200" b="1" dirty="0" smtClean="0"/>
              <a:t>Programmatic Mitigation Plans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2286000"/>
            <a:ext cx="8001000" cy="403860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b="1" dirty="0" smtClean="0"/>
              <a:t>Optional Framework - 450.320(a)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To address potential environmental impacts of future transportation projects.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MPOs consult with FTA/FHWA and agency with jurisdiction over the resource to determine scope</a:t>
            </a:r>
          </a:p>
          <a:p>
            <a:pPr marL="0" indent="0">
              <a:spcAft>
                <a:spcPts val="0"/>
              </a:spcAft>
              <a:buNone/>
            </a:pPr>
            <a:endParaRPr lang="en-US" sz="800" dirty="0" smtClean="0"/>
          </a:p>
          <a:p>
            <a:pPr marL="0" indent="0">
              <a:spcAft>
                <a:spcPts val="0"/>
              </a:spcAft>
              <a:buNone/>
            </a:pPr>
            <a:r>
              <a:rPr lang="en-US" b="1" dirty="0" smtClean="0"/>
              <a:t>Alternate processes allowed -  450.320(b)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Includes consultation, public review of the draft</a:t>
            </a:r>
          </a:p>
          <a:p>
            <a:pPr marL="0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b="1" dirty="0" smtClean="0"/>
              <a:t>Use in </a:t>
            </a:r>
            <a:r>
              <a:rPr lang="en-US" b="1" dirty="0"/>
              <a:t>NEPA </a:t>
            </a:r>
            <a:r>
              <a:rPr lang="en-US" b="1" dirty="0" smtClean="0"/>
              <a:t> </a:t>
            </a:r>
            <a:r>
              <a:rPr lang="en-US" b="1" dirty="0"/>
              <a:t>-  450.320(d</a:t>
            </a:r>
            <a:r>
              <a:rPr lang="en-US" b="1" dirty="0" smtClean="0"/>
              <a:t>)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Substantial weight to recommendations if plan adopted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endParaRPr lang="en-US" b="1" dirty="0"/>
          </a:p>
          <a:p>
            <a:pPr marL="0" indent="0"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Aft>
                <a:spcPts val="0"/>
              </a:spcAft>
              <a:buNone/>
            </a:pPr>
            <a:endParaRPr lang="en-US" b="1" dirty="0"/>
          </a:p>
          <a:p>
            <a:pPr marL="0" indent="0">
              <a:spcAft>
                <a:spcPts val="0"/>
              </a:spcAft>
              <a:buNone/>
            </a:pPr>
            <a:endParaRPr lang="en-US" b="1" dirty="0" smtClean="0"/>
          </a:p>
        </p:txBody>
      </p:sp>
      <p:pic>
        <p:nvPicPr>
          <p:cNvPr id="6" name="Picture 2" descr="C:\Users\theresa.hutchins\AppData\Local\Microsoft\Windows\Temporary Internet Files\Content.IE5\D4KXG46J\NEW-Burst-300x300[1]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2886">
            <a:off x="6902624" y="422695"/>
            <a:ext cx="1977493" cy="197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883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762000"/>
          </a:xfrm>
        </p:spPr>
        <p:txBody>
          <a:bodyPr/>
          <a:lstStyle/>
          <a:p>
            <a:r>
              <a:rPr lang="en-US" sz="3200" b="1" dirty="0" smtClean="0"/>
              <a:t>23 CFR 450.322</a:t>
            </a:r>
            <a:br>
              <a:rPr lang="en-US" sz="3200" b="1" dirty="0" smtClean="0"/>
            </a:br>
            <a:r>
              <a:rPr lang="en-US" sz="3200" b="1" dirty="0" smtClean="0"/>
              <a:t>Congestion Management Process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Describes travel reduction strategies – 450.322(a)</a:t>
            </a:r>
          </a:p>
          <a:p>
            <a:pPr marL="366713" lvl="1" indent="0">
              <a:buNone/>
            </a:pPr>
            <a:r>
              <a:rPr lang="en-US" dirty="0" smtClean="0"/>
              <a:t>including </a:t>
            </a:r>
            <a:r>
              <a:rPr lang="en-US" dirty="0"/>
              <a:t>intercity bus operators, employer-based commuting programs such as a carpool program, vanpool program, transit benefit program, parking cash-out program, shuttle program, or telework </a:t>
            </a:r>
            <a:r>
              <a:rPr lang="en-US" dirty="0" smtClean="0"/>
              <a:t>program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b="1" dirty="0" smtClean="0"/>
              <a:t>Congestion Management Plan -  450.322(h)</a:t>
            </a:r>
          </a:p>
          <a:p>
            <a:pPr marL="366713" lvl="1" indent="0">
              <a:buNone/>
            </a:pPr>
            <a:r>
              <a:rPr lang="en-US" dirty="0" smtClean="0"/>
              <a:t>(</a:t>
            </a:r>
            <a:r>
              <a:rPr lang="en-US" dirty="0"/>
              <a:t>h) </a:t>
            </a:r>
            <a:r>
              <a:rPr lang="en-US" dirty="0" smtClean="0"/>
              <a:t>A </a:t>
            </a:r>
            <a:r>
              <a:rPr lang="en-US" dirty="0"/>
              <a:t>MPO serving a TMA </a:t>
            </a:r>
            <a:r>
              <a:rPr lang="en-US" b="1" i="1" dirty="0"/>
              <a:t>may</a:t>
            </a:r>
            <a:r>
              <a:rPr lang="en-US" dirty="0"/>
              <a:t> develop a plan that includes projects and strategies that will be considered in the </a:t>
            </a:r>
            <a:r>
              <a:rPr lang="en-US" dirty="0" smtClean="0"/>
              <a:t>TIP.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 descr="C:\Users\theresa.hutchins\AppData\Local\Microsoft\Windows\Temporary Internet Files\Content.IE5\COUT7DP5\France_road_sign_AK30.svg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21921"/>
            <a:ext cx="165712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90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theresa.hutchins\AppData\Local\Microsoft\Windows\Temporary Internet Files\Content.IE5\W03S6O24\160614103741_105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0"/>
            <a:ext cx="2514600" cy="167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77200" cy="762000"/>
          </a:xfrm>
        </p:spPr>
        <p:txBody>
          <a:bodyPr/>
          <a:lstStyle/>
          <a:p>
            <a:r>
              <a:rPr lang="en-US" sz="3200" b="1" dirty="0" smtClean="0"/>
              <a:t>23 CFR 450.324</a:t>
            </a:r>
            <a:br>
              <a:rPr lang="en-US" sz="3200" b="1" dirty="0" smtClean="0"/>
            </a:br>
            <a:r>
              <a:rPr lang="en-US" sz="3200" b="1" dirty="0" smtClean="0"/>
              <a:t>Metropolitan Transportation Plan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Performance measures – 450.324(f)(3)</a:t>
            </a:r>
          </a:p>
          <a:p>
            <a:pPr marL="366713" lvl="1" indent="0">
              <a:buNone/>
            </a:pPr>
            <a:r>
              <a:rPr lang="en-US" dirty="0" smtClean="0"/>
              <a:t>A </a:t>
            </a:r>
            <a:r>
              <a:rPr lang="en-US" dirty="0"/>
              <a:t>description of the performance measures and performance targets used in assessing the performance of the transportation system </a:t>
            </a:r>
            <a:endParaRPr lang="en-US" dirty="0" smtClean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b="1" dirty="0" smtClean="0"/>
              <a:t>Performance report </a:t>
            </a:r>
            <a:r>
              <a:rPr lang="en-US" b="1" dirty="0"/>
              <a:t>– 450.324(f</a:t>
            </a:r>
            <a:r>
              <a:rPr lang="en-US" b="1" dirty="0" smtClean="0"/>
              <a:t>)(4)</a:t>
            </a:r>
            <a:endParaRPr lang="en-US" b="1" dirty="0"/>
          </a:p>
          <a:p>
            <a:pPr marL="366713" lvl="1" indent="0">
              <a:buNone/>
            </a:pPr>
            <a:r>
              <a:rPr lang="en-US" dirty="0"/>
              <a:t>A system performance report and subsequent updates evaluating the condition and performance of the transportation system with respect to the performance targets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0523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theresa.hutchins\AppData\Local\Microsoft\Windows\Temporary Internet Files\Content.IE5\W03S6O24\160614103741_105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0"/>
            <a:ext cx="2514600" cy="167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77200" cy="762000"/>
          </a:xfrm>
        </p:spPr>
        <p:txBody>
          <a:bodyPr/>
          <a:lstStyle/>
          <a:p>
            <a:r>
              <a:rPr lang="en-US" sz="3200" b="1" dirty="0" smtClean="0"/>
              <a:t>23 CFR 450.324</a:t>
            </a:r>
            <a:br>
              <a:rPr lang="en-US" sz="3200" b="1" dirty="0" smtClean="0"/>
            </a:br>
            <a:r>
              <a:rPr lang="en-US" sz="3200" b="1" dirty="0" smtClean="0"/>
              <a:t>Metropolitan Transportation Plan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Other Safety Plans – 450.324(h)</a:t>
            </a:r>
          </a:p>
          <a:p>
            <a:pPr marL="366713" lvl="1" indent="0">
              <a:buNone/>
            </a:pPr>
            <a:r>
              <a:rPr lang="en-US" dirty="0" smtClean="0"/>
              <a:t>Integrate into the LRTP the priorities, goals,  countermeasures, strategies or projects in the HSIP/SHSP or Public Transportation Agency Safety Plan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b="1" dirty="0" smtClean="0"/>
              <a:t>Scenario Planning – 450.324(i)</a:t>
            </a:r>
            <a:endParaRPr lang="en-US" b="1" dirty="0"/>
          </a:p>
          <a:p>
            <a:pPr marL="366713" lvl="1" indent="0">
              <a:buNone/>
            </a:pPr>
            <a:r>
              <a:rPr lang="en-US" dirty="0" smtClean="0"/>
              <a:t>An MPO may, while fitting the needs and complexity of its community, voluntarily elect to develop multiple scenarios for consideration as part of LRTP development.</a:t>
            </a:r>
          </a:p>
        </p:txBody>
      </p:sp>
    </p:spTree>
    <p:extLst>
      <p:ext uri="{BB962C8B-B14F-4D97-AF65-F5344CB8AC3E}">
        <p14:creationId xmlns:p14="http://schemas.microsoft.com/office/powerpoint/2010/main" val="274705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theresa.hutchins\AppData\Local\Microsoft\Windows\Temporary Internet Files\Content.IE5\80VFGESF\dollar-signs-money-clip-art-thumb218427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946" y="15834"/>
            <a:ext cx="1404857" cy="194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62000"/>
          </a:xfrm>
        </p:spPr>
        <p:txBody>
          <a:bodyPr/>
          <a:lstStyle/>
          <a:p>
            <a:r>
              <a:rPr lang="en-US" sz="3200" b="1" dirty="0" smtClean="0"/>
              <a:t>23 CFR 450.326</a:t>
            </a:r>
            <a:br>
              <a:rPr lang="en-US" sz="3200" b="1" dirty="0" smtClean="0"/>
            </a:br>
            <a:r>
              <a:rPr lang="en-US" sz="3200" b="1" dirty="0" smtClean="0"/>
              <a:t>Transportation Improvement Program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Performance Targets – 450.326(c)</a:t>
            </a:r>
          </a:p>
          <a:p>
            <a:pPr marL="366713" lvl="1" indent="0">
              <a:buNone/>
            </a:pPr>
            <a:r>
              <a:rPr lang="en-US" dirty="0"/>
              <a:t>The TIP shall be designed such that once implemented, it makes progress toward achieving the performance </a:t>
            </a:r>
            <a:r>
              <a:rPr lang="en-US" dirty="0" smtClean="0"/>
              <a:t>targets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b="1" dirty="0" smtClean="0"/>
              <a:t>Linking Investments to Performance – 450.326(d)</a:t>
            </a:r>
          </a:p>
          <a:p>
            <a:pPr marL="366713" lvl="1" indent="0">
              <a:buNone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description of the anticipated effect of the TIP toward achieving the performance targets identified in the metropolitan transportation plan, linking investment priorities to those performance targets</a:t>
            </a:r>
          </a:p>
        </p:txBody>
      </p:sp>
    </p:spTree>
    <p:extLst>
      <p:ext uri="{BB962C8B-B14F-4D97-AF65-F5344CB8AC3E}">
        <p14:creationId xmlns:p14="http://schemas.microsoft.com/office/powerpoint/2010/main" val="3116503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theresa.hutchins\AppData\Local\Microsoft\Windows\Temporary Internet Files\Content.IE5\W03S6O24\2647759786b3a0ba8d5671b0912062fc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447800"/>
            <a:ext cx="249628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077200" cy="762000"/>
          </a:xfrm>
        </p:spPr>
        <p:txBody>
          <a:bodyPr/>
          <a:lstStyle/>
          <a:p>
            <a:r>
              <a:rPr lang="en-US" sz="3200" b="1" dirty="0" smtClean="0"/>
              <a:t>23 CFR  450.340</a:t>
            </a:r>
            <a:br>
              <a:rPr lang="en-US" sz="3200" b="1" dirty="0" smtClean="0"/>
            </a:br>
            <a:r>
              <a:rPr lang="en-US" sz="3200" b="1" dirty="0" smtClean="0"/>
              <a:t>Phase-In of New Requirements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Deadline – 450.340(a)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>May 27, 2018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FHWA/FTA Action – 450.340(c)</a:t>
            </a:r>
          </a:p>
          <a:p>
            <a:pPr marL="366713" lvl="1" indent="0">
              <a:buNone/>
            </a:pPr>
            <a:r>
              <a:rPr lang="en-US" dirty="0"/>
              <a:t>FHWA and the FTA will take action (</a:t>
            </a:r>
            <a:r>
              <a:rPr lang="en-US" i="1" dirty="0"/>
              <a:t>i.e.,</a:t>
            </a:r>
            <a:r>
              <a:rPr lang="en-US" dirty="0"/>
              <a:t> conformity determinations and STIP approvals) on an </a:t>
            </a:r>
            <a:r>
              <a:rPr lang="en-US" b="1" i="1" dirty="0"/>
              <a:t>updated or amended TIP</a:t>
            </a:r>
            <a:r>
              <a:rPr lang="en-US" dirty="0"/>
              <a:t> developed under the provisions of this part, </a:t>
            </a:r>
            <a:r>
              <a:rPr lang="en-US" b="1" i="1" dirty="0"/>
              <a:t>even if</a:t>
            </a:r>
            <a:r>
              <a:rPr lang="en-US" dirty="0"/>
              <a:t> the MPO </a:t>
            </a:r>
            <a:r>
              <a:rPr lang="en-US" b="1" i="1" dirty="0"/>
              <a:t>has not</a:t>
            </a:r>
            <a:r>
              <a:rPr lang="en-US" dirty="0"/>
              <a:t> yet adopted </a:t>
            </a:r>
            <a:r>
              <a:rPr lang="en-US" b="1" i="1" dirty="0"/>
              <a:t>a new metropolitan transportation plan</a:t>
            </a:r>
            <a:r>
              <a:rPr lang="en-US" dirty="0"/>
              <a:t> under the provisions of this part, </a:t>
            </a:r>
            <a:r>
              <a:rPr lang="en-US" b="1" i="1" dirty="0"/>
              <a:t>as long as the underlying transportation planning process is consistent with the requirements in the MAP-21</a:t>
            </a:r>
            <a:endParaRPr lang="en-US" b="1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675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762000"/>
          </a:xfrm>
        </p:spPr>
        <p:txBody>
          <a:bodyPr/>
          <a:lstStyle/>
          <a:p>
            <a:pPr algn="ctr"/>
            <a:r>
              <a:rPr lang="en-US" sz="3200" b="1" dirty="0"/>
              <a:t>P</a:t>
            </a:r>
            <a:r>
              <a:rPr lang="en-US" sz="3200" b="1" dirty="0" smtClean="0"/>
              <a:t>lanning Regulation vs. </a:t>
            </a:r>
            <a:br>
              <a:rPr lang="en-US" sz="3200" b="1" dirty="0" smtClean="0"/>
            </a:br>
            <a:r>
              <a:rPr lang="en-US" sz="3200" b="1" dirty="0" smtClean="0"/>
              <a:t>Performance Management  Regulations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Performance Management Phase-in – 450.340(e)</a:t>
            </a:r>
          </a:p>
          <a:p>
            <a:pPr marL="366713" lvl="1" indent="0">
              <a:buNone/>
            </a:pPr>
            <a:r>
              <a:rPr lang="en-US" b="1" i="1" dirty="0"/>
              <a:t>Two years from the effective date </a:t>
            </a:r>
            <a:r>
              <a:rPr lang="en-US" dirty="0"/>
              <a:t>of </a:t>
            </a:r>
            <a:r>
              <a:rPr lang="en-US" b="1" i="1" dirty="0">
                <a:solidFill>
                  <a:srgbClr val="C00000"/>
                </a:solidFill>
              </a:rPr>
              <a:t>each rule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establishing performance measures under </a:t>
            </a:r>
            <a:r>
              <a:rPr lang="en-US" dirty="0">
                <a:hlinkClick r:id="rId3"/>
              </a:rPr>
              <a:t>23 U.S.C. 150</a:t>
            </a:r>
            <a:r>
              <a:rPr lang="en-US" dirty="0"/>
              <a:t>(c), </a:t>
            </a:r>
            <a:r>
              <a:rPr lang="en-US" dirty="0">
                <a:hlinkClick r:id="rId4"/>
              </a:rPr>
              <a:t>49 U.S.C. 5326</a:t>
            </a:r>
            <a:r>
              <a:rPr lang="en-US" dirty="0"/>
              <a:t>, and </a:t>
            </a:r>
            <a:r>
              <a:rPr lang="en-US" dirty="0">
                <a:hlinkClick r:id="rId5"/>
              </a:rPr>
              <a:t>49 U.S.C. 5329</a:t>
            </a:r>
            <a:r>
              <a:rPr lang="en-US" dirty="0"/>
              <a:t> FHWA/FTA will only determine the conformity of, or approve as part of a STIP, a TIP that is based on a metropolitan transportation planning process </a:t>
            </a:r>
            <a:r>
              <a:rPr lang="en-US" b="1" i="1" dirty="0"/>
              <a:t>that meets the performance based planning requirements</a:t>
            </a:r>
            <a:r>
              <a:rPr lang="en-US" dirty="0"/>
              <a:t> in this part and in such a rule.</a:t>
            </a:r>
            <a:endParaRPr lang="en-US" b="1" dirty="0"/>
          </a:p>
        </p:txBody>
      </p:sp>
      <p:pic>
        <p:nvPicPr>
          <p:cNvPr id="11266" name="Picture 2" descr="C:\Users\theresa.hutchins\AppData\Local\Microsoft\Windows\Temporary Internet Files\Content.IE5\COUT7DP5\chickenegg1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850760"/>
            <a:ext cx="3255788" cy="202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547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pPr algn="ctr"/>
            <a:r>
              <a:rPr lang="en-US" sz="3200" b="1" dirty="0" smtClean="0"/>
              <a:t>STIP Phase In Example With Safety PM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990951"/>
              </p:ext>
            </p:extLst>
          </p:nvPr>
        </p:nvGraphicFramePr>
        <p:xfrm>
          <a:off x="152400" y="1371600"/>
          <a:ext cx="8839200" cy="4989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811"/>
                <a:gridCol w="2256589"/>
                <a:gridCol w="4876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Date</a:t>
                      </a:r>
                      <a:endParaRPr lang="en-US" sz="1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Action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What Requirements are Needed?</a:t>
                      </a:r>
                      <a:endParaRPr lang="en-US" sz="1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Aug 31, 2017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FDOT sets Safety Performance Measure Targets 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 HSIP Annual Report*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Dec 30, 2017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MPO Amends TIP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&amp; FDOT Amends STIP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Same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Requirements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Used Today in Effect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Feb 27,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MPO sets Safety Performance Measure Targets*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April 18,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Safety Performance Measures Established (2 Years from Rule Date)</a:t>
                      </a:r>
                      <a:endParaRPr kumimoji="0" lang="en-US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May  27,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Planning Requirements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for S/TIP and LRTP Expected to be Met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June 1,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MPO Amends TIP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&amp; FDOT Amends STIP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New Planning Requirements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Effect 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for TIP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, STIP and Underlying Process &amp; Address the Safety Performance Measures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STIP</a:t>
                      </a:r>
                      <a:endParaRPr kumimoji="0" lang="en-US" sz="1800" b="0" u="non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9012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Oct 1, 2018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New STIP Approval Requested 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New Planning Requirements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Effect 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for TIP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, STIP and Underlying Process &amp; Address the Safety Performance Measures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STIP</a:t>
                      </a:r>
                      <a:endParaRPr kumimoji="0" lang="en-US" sz="1800" b="0" u="non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4008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j-lt"/>
              </a:rPr>
              <a:t>*Note: These dates may change and will depend on the State’s Report Date.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5773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pPr algn="ctr"/>
            <a:r>
              <a:rPr lang="en-US" sz="3200" b="1" dirty="0" smtClean="0"/>
              <a:t>LRTP Phase In Example With Safety PM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948280"/>
              </p:ext>
            </p:extLst>
          </p:nvPr>
        </p:nvGraphicFramePr>
        <p:xfrm>
          <a:off x="152400" y="1371600"/>
          <a:ext cx="8839200" cy="4379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811"/>
                <a:gridCol w="2256589"/>
                <a:gridCol w="4876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Date</a:t>
                      </a:r>
                      <a:endParaRPr lang="en-US" sz="1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Action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What Requirements are Needed?</a:t>
                      </a:r>
                      <a:endParaRPr lang="en-US" sz="1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Mar</a:t>
                      </a:r>
                      <a:r>
                        <a:rPr lang="en-US" sz="1800" b="1" baseline="0" dirty="0" smtClean="0">
                          <a:latin typeface="+mj-lt"/>
                        </a:rPr>
                        <a:t> 15</a:t>
                      </a:r>
                      <a:r>
                        <a:rPr lang="en-US" sz="1800" b="1" dirty="0" smtClean="0">
                          <a:latin typeface="+mj-lt"/>
                        </a:rPr>
                        <a:t>, 2017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Okaloosa Walton Adopts LRTP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Same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Requirements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Used Today in Effect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Aug 31, 2017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FDOT sets Safety Performance Measure Targets 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Feb 27,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MPO sets Safety Performance Measure Targets*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April 18,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Safety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Performance Measures Established (2 Years from Rule Date)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May  27,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Planning Requirements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for S/TIP and LRTP Expected to be Met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0878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j-lt"/>
                        </a:rPr>
                        <a:t>June 1, 2018</a:t>
                      </a:r>
                      <a:endParaRPr lang="en-US" sz="1800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Sunshine MPO Amends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LRTP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New Planning Requirements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Effect 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for LRTP 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&amp; Address the Safety Performance Measures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LRTP</a:t>
                      </a:r>
                      <a:endParaRPr kumimoji="0" lang="en-US" sz="1800" b="0" u="non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9012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Oct 2019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Palm Beach and Miami-Dade Adopt LRTP</a:t>
                      </a:r>
                      <a:endParaRPr lang="en-US" sz="18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New Planning Requirements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Effect 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for LRTP</a:t>
                      </a:r>
                      <a:r>
                        <a:rPr kumimoji="0" lang="en-US" sz="1800" b="0" u="none" kern="1200" baseline="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&amp; Address the Safety Performance Measures</a:t>
                      </a:r>
                      <a:r>
                        <a:rPr kumimoji="0" lang="en-US" sz="1800" b="0" u="non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 in LRTP</a:t>
                      </a:r>
                      <a:endParaRPr kumimoji="0" lang="en-US" sz="1800" b="0" u="non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2347" y="5819728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*Note: These dates may change and will depend on the State’s report </a:t>
            </a:r>
            <a:r>
              <a:rPr lang="en-US" b="1" dirty="0" smtClean="0">
                <a:latin typeface="+mj-lt"/>
              </a:rPr>
              <a:t>Date.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+mj-lt"/>
              </a:rPr>
              <a:t>T</a:t>
            </a:r>
            <a:r>
              <a:rPr lang="en-US" b="1" dirty="0" smtClean="0">
                <a:solidFill>
                  <a:srgbClr val="002060"/>
                </a:solidFill>
                <a:latin typeface="+mj-lt"/>
              </a:rPr>
              <a:t>he MPO is not required to change their LRTP update cycle to address the planning or performance measure requirements.</a:t>
            </a:r>
            <a:endParaRPr lang="en-US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24156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theresa.hutchins\AppData\Local\Microsoft\Windows\Temporary Internet Files\Content.IE5\80VFGESF\628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648200"/>
            <a:ext cx="2098548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/>
              <a:t>Other Notable Changes in Planning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0" y="1935163"/>
            <a:ext cx="7696200" cy="438943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Strengthened planning and environmental linkages</a:t>
            </a:r>
          </a:p>
          <a:p>
            <a:r>
              <a:rPr lang="en-US" dirty="0" smtClean="0"/>
              <a:t>Linking Planning and Project Development               23 CFR 450.318 </a:t>
            </a:r>
          </a:p>
          <a:p>
            <a:r>
              <a:rPr lang="en-US" dirty="0" smtClean="0"/>
              <a:t>Development of programmatic mitigation plans          23 CFR 450.320</a:t>
            </a:r>
          </a:p>
          <a:p>
            <a:r>
              <a:rPr lang="en-US" dirty="0" smtClean="0"/>
              <a:t>Linking the Transportation Planning to NEPA    Appendix 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4471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895600" y="990600"/>
            <a:ext cx="6019800" cy="8382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Arial" charset="0"/>
                <a:cs typeface="Arial" charset="0"/>
              </a:rPr>
              <a:t>Planning Regulations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2209800" y="2514600"/>
            <a:ext cx="6477000" cy="3733800"/>
          </a:xfrm>
        </p:spPr>
        <p:txBody>
          <a:bodyPr/>
          <a:lstStyle/>
          <a:p>
            <a:pPr marL="63500" indent="0" eaLnBrk="1" hangingPunct="1">
              <a:buNone/>
              <a:defRPr/>
            </a:pPr>
            <a:r>
              <a:rPr lang="en-US" sz="3200" dirty="0" smtClean="0">
                <a:latin typeface="Arial" charset="0"/>
                <a:cs typeface="Arial" charset="0"/>
              </a:rPr>
              <a:t>Effective Date: </a:t>
            </a:r>
          </a:p>
          <a:p>
            <a:pPr marL="887413" lvl="1" indent="-457200" eaLnBrk="1" hangingPunct="1"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May 27, 2016</a:t>
            </a:r>
          </a:p>
          <a:p>
            <a:pPr marL="63500" indent="0" eaLnBrk="1" hangingPunct="1">
              <a:buNone/>
              <a:defRPr/>
            </a:pPr>
            <a:endParaRPr lang="en-US" sz="800" dirty="0" smtClean="0">
              <a:latin typeface="Arial" charset="0"/>
              <a:cs typeface="Arial" charset="0"/>
            </a:endParaRPr>
          </a:p>
          <a:p>
            <a:pPr marL="63500" indent="0" eaLnBrk="1" hangingPunct="1">
              <a:buNone/>
              <a:defRPr/>
            </a:pPr>
            <a:r>
              <a:rPr lang="en-US" sz="3200" dirty="0" smtClean="0">
                <a:latin typeface="Arial" charset="0"/>
                <a:cs typeface="Arial" charset="0"/>
              </a:rPr>
              <a:t>Changes Reflect:</a:t>
            </a:r>
          </a:p>
          <a:p>
            <a:pPr marL="1001713" lvl="1" indent="-571500" eaLnBrk="1" hangingPunct="1"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MAP-21 and FAST Act</a:t>
            </a:r>
          </a:p>
          <a:p>
            <a:pPr marL="1001713" lvl="1" indent="-571500" eaLnBrk="1" hangingPunct="1"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Clarification and organization improvements</a:t>
            </a:r>
          </a:p>
          <a:p>
            <a:pPr lvl="3" eaLnBrk="1" hangingPunct="1">
              <a:defRPr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3DBAF-5B30-41AF-B8D3-0130BB2EAA1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5362" name="Picture 2" descr="C:\Users\theresa.hutchins\AppData\Local\Microsoft\Windows\Temporary Internet Files\Content.IE5\D4KXG46J\NEW-Burst-300x3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7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762000"/>
          </a:xfrm>
        </p:spPr>
        <p:txBody>
          <a:bodyPr/>
          <a:lstStyle/>
          <a:p>
            <a:r>
              <a:rPr lang="en-US" sz="3200" b="1" dirty="0" smtClean="0"/>
              <a:t>Resources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Planning Requirements (23 </a:t>
            </a:r>
            <a:r>
              <a:rPr lang="en-US" b="1" dirty="0"/>
              <a:t>CFR </a:t>
            </a:r>
            <a:r>
              <a:rPr lang="en-US" b="1" dirty="0" smtClean="0"/>
              <a:t>450): 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www.federalregister.gov/articles/2016/05/27/2016-11964/statewide-and-nonmetropolitan-transportation-planning-metropolitan-transportation-planning#sec-450-100</a:t>
            </a:r>
            <a:endParaRPr lang="en-US" dirty="0" smtClean="0"/>
          </a:p>
          <a:p>
            <a:r>
              <a:rPr lang="en-US" b="1" dirty="0" smtClean="0"/>
              <a:t>National Performance Measures:  Highway Safety </a:t>
            </a:r>
            <a:r>
              <a:rPr lang="en-US" dirty="0"/>
              <a:t>Improvement: 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www.gpo.gov/fdsys/pkg/FR-2016-03-15/html/2016-05202.htm</a:t>
            </a:r>
            <a:endParaRPr lang="en-US" dirty="0" smtClean="0"/>
          </a:p>
          <a:p>
            <a:r>
              <a:rPr lang="en-US" b="1" dirty="0" smtClean="0"/>
              <a:t>FHWA’s FAST Act </a:t>
            </a:r>
            <a:r>
              <a:rPr lang="en-US" b="1" dirty="0"/>
              <a:t>Home Page:  </a:t>
            </a: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www.fhwa.dot.gov/fastact/guidance.cfm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314" name="Picture 2" descr="C:\Users\theresa.hutchins\AppData\Local\Microsoft\Windows\Temporary Internet Files\Content.IE5\GP6WZ32Y\117094-matte-blue-and-white-square-icon-business-tools1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394" y="-152400"/>
            <a:ext cx="2819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299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90600"/>
            <a:ext cx="7620000" cy="762000"/>
          </a:xfrm>
        </p:spPr>
        <p:txBody>
          <a:bodyPr/>
          <a:lstStyle/>
          <a:p>
            <a:r>
              <a:rPr lang="en-US" sz="3200" b="1" dirty="0" smtClean="0"/>
              <a:t>For Additional </a:t>
            </a:r>
            <a:br>
              <a:rPr lang="en-US" sz="3200" b="1" dirty="0" smtClean="0"/>
            </a:br>
            <a:r>
              <a:rPr lang="en-US" sz="3200" b="1" dirty="0" smtClean="0"/>
              <a:t>Information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14338" name="Picture 2" descr="C:\Users\theresa.hutchins\AppData\Local\Microsoft\Windows\Temporary Internet Files\Content.IE5\COUT7DP5\Help.Support.Advice.Guidance.Assistance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792" y="0"/>
            <a:ext cx="43180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590800"/>
            <a:ext cx="8458200" cy="438943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Danielle Coles – Districts 1, 3 – </a:t>
            </a:r>
            <a:r>
              <a:rPr lang="en-US" dirty="0" smtClean="0">
                <a:hlinkClick r:id="rId4"/>
              </a:rPr>
              <a:t>danielle.coles@dot.gov</a:t>
            </a:r>
            <a:r>
              <a:rPr lang="en-US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Shundreka Givan – District 2 – </a:t>
            </a:r>
            <a:r>
              <a:rPr lang="en-US" dirty="0" smtClean="0">
                <a:hlinkClick r:id="rId5"/>
              </a:rPr>
              <a:t>shundreka.givan@dot.gov</a:t>
            </a:r>
            <a:r>
              <a:rPr lang="en-US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Stacie </a:t>
            </a:r>
            <a:r>
              <a:rPr lang="en-US" dirty="0"/>
              <a:t>Blizzard – Districts 4, 5, </a:t>
            </a:r>
            <a:r>
              <a:rPr lang="en-US" dirty="0" smtClean="0"/>
              <a:t>6 – </a:t>
            </a:r>
            <a:r>
              <a:rPr lang="en-US" dirty="0" smtClean="0">
                <a:hlinkClick r:id="rId6"/>
              </a:rPr>
              <a:t>stacie.blizzard@dot.gov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Lee Ann Jacobs – District 7 - </a:t>
            </a:r>
            <a:r>
              <a:rPr lang="en-US" dirty="0" smtClean="0">
                <a:hlinkClick r:id="rId7"/>
              </a:rPr>
              <a:t>leeann.jacobs@dot.gov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569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027" name="Picture 3" descr="C:\Users\theresa.hutchins\AppData\Local\Microsoft\Windows\Temporary Internet Files\Content.IE5\Y97JS0MB\whats-new-image-large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838200"/>
            <a:ext cx="3909951" cy="209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66800" y="3124200"/>
            <a:ext cx="7620000" cy="3200400"/>
          </a:xfrm>
        </p:spPr>
        <p:txBody>
          <a:bodyPr/>
          <a:lstStyle/>
          <a:p>
            <a:pPr eaLnBrk="1" fontAlgn="t" hangingPunct="1"/>
            <a:r>
              <a:rPr lang="en-US" dirty="0"/>
              <a:t>12-New </a:t>
            </a:r>
            <a:r>
              <a:rPr lang="en-US" dirty="0" smtClean="0"/>
              <a:t>definitions</a:t>
            </a:r>
            <a:endParaRPr lang="en-US" dirty="0"/>
          </a:p>
          <a:p>
            <a:pPr eaLnBrk="1" fontAlgn="t" hangingPunct="1"/>
            <a:r>
              <a:rPr lang="en-US" dirty="0"/>
              <a:t>Expanded focus on performance management</a:t>
            </a:r>
          </a:p>
          <a:p>
            <a:pPr eaLnBrk="1" fontAlgn="t" hangingPunct="1"/>
            <a:r>
              <a:rPr lang="en-US" dirty="0"/>
              <a:t>2-New </a:t>
            </a:r>
            <a:r>
              <a:rPr lang="en-US" dirty="0" smtClean="0"/>
              <a:t>planning </a:t>
            </a:r>
            <a:r>
              <a:rPr lang="en-US" dirty="0"/>
              <a:t>f</a:t>
            </a:r>
            <a:r>
              <a:rPr lang="en-US" dirty="0" smtClean="0"/>
              <a:t>actors</a:t>
            </a:r>
            <a:endParaRPr lang="en-US" dirty="0"/>
          </a:p>
          <a:p>
            <a:pPr eaLnBrk="1" fontAlgn="t" hangingPunct="1"/>
            <a:r>
              <a:rPr lang="en-US" dirty="0"/>
              <a:t>Expanded MPO </a:t>
            </a:r>
            <a:r>
              <a:rPr lang="en-US" dirty="0" smtClean="0"/>
              <a:t>structure</a:t>
            </a:r>
            <a:endParaRPr lang="en-US" dirty="0"/>
          </a:p>
          <a:p>
            <a:pPr eaLnBrk="1" fontAlgn="t" hangingPunct="1"/>
            <a:r>
              <a:rPr lang="en-US" dirty="0"/>
              <a:t>Strengthened </a:t>
            </a:r>
            <a:r>
              <a:rPr lang="en-US" dirty="0" smtClean="0"/>
              <a:t>support </a:t>
            </a:r>
            <a:r>
              <a:rPr lang="en-US" dirty="0"/>
              <a:t>for </a:t>
            </a:r>
            <a:r>
              <a:rPr lang="en-US" dirty="0" smtClean="0"/>
              <a:t>transit</a:t>
            </a:r>
            <a:endParaRPr lang="en-US" dirty="0"/>
          </a:p>
          <a:p>
            <a:pPr eaLnBrk="1" fontAlgn="auto" hangingPunct="1"/>
            <a:r>
              <a:rPr lang="en-US" dirty="0" smtClean="0"/>
              <a:t>Phase-in schedule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1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heresa.hutchins\AppData\Local\Microsoft\Windows\Temporary Internet Files\Content.IE5\D4KXG46J\3383683139_656ac4712c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871787"/>
            <a:ext cx="2140527" cy="214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924800" cy="856488"/>
          </a:xfrm>
        </p:spPr>
        <p:txBody>
          <a:bodyPr/>
          <a:lstStyle/>
          <a:p>
            <a:r>
              <a:rPr lang="en-US" sz="3200" b="1" dirty="0" smtClean="0">
                <a:latin typeface="Arial" charset="0"/>
                <a:cs typeface="Arial" charset="0"/>
              </a:rPr>
              <a:t>23 CFR 450.104</a:t>
            </a:r>
            <a:br>
              <a:rPr lang="en-US" sz="3200" b="1" dirty="0" smtClean="0">
                <a:latin typeface="Arial" charset="0"/>
                <a:cs typeface="Arial" charset="0"/>
              </a:rPr>
            </a:br>
            <a:r>
              <a:rPr lang="en-US" sz="3200" b="1" dirty="0" smtClean="0">
                <a:latin typeface="Arial" charset="0"/>
                <a:cs typeface="Arial" charset="0"/>
              </a:rPr>
              <a:t>Definitions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3DBAF-5B30-41AF-B8D3-0130BB2EAA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561223"/>
              </p:ext>
            </p:extLst>
          </p:nvPr>
        </p:nvGraphicFramePr>
        <p:xfrm>
          <a:off x="609600" y="2819400"/>
          <a:ext cx="6781800" cy="3809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/>
                <a:gridCol w="3390900"/>
              </a:tblGrid>
              <a:tr h="60251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+mj-lt"/>
                        </a:rPr>
                        <a:t>12 – NEW</a:t>
                      </a:r>
                      <a:r>
                        <a:rPr lang="en-US" sz="2800" baseline="0" dirty="0" smtClean="0">
                          <a:latin typeface="+mj-lt"/>
                        </a:rPr>
                        <a:t> Definitions</a:t>
                      </a:r>
                      <a:endParaRPr lang="en-US" sz="2800" dirty="0"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98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Asset management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Performance target</a:t>
                      </a:r>
                      <a:endParaRPr lang="en-US" sz="1600" dirty="0"/>
                    </a:p>
                  </a:txBody>
                  <a:tcPr/>
                </a:tc>
              </a:tr>
              <a:tr h="673395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Expedited grant agreement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Public transportation agency safety plan</a:t>
                      </a:r>
                      <a:endParaRPr lang="en-US" sz="1600" dirty="0" smtClean="0"/>
                    </a:p>
                  </a:txBody>
                  <a:tcPr/>
                </a:tc>
              </a:tr>
              <a:tr h="673395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Highway safety improvement program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Regional transportation planning organization </a:t>
                      </a:r>
                    </a:p>
                  </a:txBody>
                  <a:tcPr/>
                </a:tc>
              </a:tr>
              <a:tr h="389860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Metropolitan planning agreement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Scenario planning</a:t>
                      </a:r>
                    </a:p>
                  </a:txBody>
                  <a:tcPr/>
                </a:tc>
              </a:tr>
              <a:tr h="389860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Performance 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Transit asset management plan</a:t>
                      </a:r>
                    </a:p>
                  </a:txBody>
                  <a:tcPr/>
                </a:tc>
              </a:tr>
              <a:tr h="691116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Performance 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en-US" sz="1600" dirty="0" smtClean="0">
                          <a:latin typeface="Arial" charset="0"/>
                          <a:cs typeface="Arial" charset="0"/>
                        </a:rPr>
                        <a:t>Transit asset management system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425407">
            <a:off x="7426046" y="911350"/>
            <a:ext cx="1371600" cy="646331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5 Updated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+mj-lt"/>
              </a:rPr>
              <a:t>1 Deleted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912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924800" cy="762000"/>
          </a:xfrm>
        </p:spPr>
        <p:txBody>
          <a:bodyPr/>
          <a:lstStyle/>
          <a:p>
            <a:r>
              <a:rPr lang="en-US" sz="3200" b="1" dirty="0" smtClean="0"/>
              <a:t>23 CFR 450.300</a:t>
            </a:r>
            <a:br>
              <a:rPr lang="en-US" sz="3200" b="1" dirty="0" smtClean="0"/>
            </a:br>
            <a:r>
              <a:rPr lang="en-US" sz="3200" b="1" dirty="0" smtClean="0"/>
              <a:t>Purpose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National Policy for MPOs:</a:t>
            </a:r>
          </a:p>
          <a:p>
            <a:r>
              <a:rPr lang="en-US" i="1" dirty="0" smtClean="0"/>
              <a:t>Performance-based multimodal transportation system</a:t>
            </a:r>
          </a:p>
          <a:p>
            <a:r>
              <a:rPr lang="en-US" i="1" dirty="0" smtClean="0"/>
              <a:t>Promotes the safe and efficient development, management and operations of surface transportation systems</a:t>
            </a:r>
          </a:p>
          <a:p>
            <a:r>
              <a:rPr lang="en-US" i="1" dirty="0" smtClean="0"/>
              <a:t>Including…intermodal facilities that support intercity transportation, including intercity buses and intercity bus facilities and commuter vanpool providers and…</a:t>
            </a:r>
          </a:p>
          <a:p>
            <a:r>
              <a:rPr lang="en-US" i="1" dirty="0" smtClean="0"/>
              <a:t>Take into account resiliency needs</a:t>
            </a:r>
          </a:p>
          <a:p>
            <a:endParaRPr lang="en-US" i="1" dirty="0"/>
          </a:p>
        </p:txBody>
      </p:sp>
      <p:pic>
        <p:nvPicPr>
          <p:cNvPr id="3074" name="Picture 2" descr="C:\Users\theresa.hutchins\AppData\Local\Microsoft\Windows\Temporary Internet Files\Content.IE5\80VFGESF\1024px-Gold_seal_policy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6200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3719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300" b="1" dirty="0" smtClean="0">
                <a:latin typeface="Arial" charset="0"/>
                <a:cs typeface="Arial" charset="0"/>
              </a:rPr>
              <a:t>Planning Factors – 450.306(a)</a:t>
            </a:r>
          </a:p>
          <a:p>
            <a:pPr marL="366713" lvl="1" indent="0" eaLnBrk="1" hangingPunct="1">
              <a:buNone/>
              <a:defRPr/>
            </a:pPr>
            <a:r>
              <a:rPr lang="en-US" sz="2300" i="1" dirty="0" smtClean="0">
                <a:latin typeface="Arial" charset="0"/>
                <a:cs typeface="Arial" charset="0"/>
              </a:rPr>
              <a:t>(9) Improve the resiliency and reliability of the transportation system and reduce or mitigate stormwater impacts of surface transportation</a:t>
            </a:r>
          </a:p>
          <a:p>
            <a:pPr marL="366713" lvl="1" indent="0" eaLnBrk="1" hangingPunct="1">
              <a:buNone/>
              <a:defRPr/>
            </a:pPr>
            <a:r>
              <a:rPr lang="en-US" sz="2300" i="1" dirty="0" smtClean="0">
                <a:latin typeface="Arial" charset="0"/>
                <a:cs typeface="Arial" charset="0"/>
              </a:rPr>
              <a:t>(10) Enhance travel and tourism</a:t>
            </a:r>
          </a:p>
          <a:p>
            <a:pPr marL="0" lvl="1" indent="0" eaLnBrk="1" hangingPunct="1">
              <a:buNone/>
              <a:defRPr/>
            </a:pPr>
            <a:r>
              <a:rPr lang="en-US" sz="2300" b="1" dirty="0" smtClean="0">
                <a:latin typeface="Arial" charset="0"/>
                <a:cs typeface="Arial" charset="0"/>
              </a:rPr>
              <a:t>Consideration and analysis– 450.306(c)</a:t>
            </a:r>
          </a:p>
          <a:p>
            <a:pPr marL="403225" lvl="1" indent="0" eaLnBrk="1" hangingPunct="1">
              <a:buNone/>
              <a:defRPr/>
            </a:pPr>
            <a:r>
              <a:rPr lang="en-US" sz="2300" i="1" dirty="0" smtClean="0">
                <a:latin typeface="Arial" charset="0"/>
                <a:cs typeface="Arial" charset="0"/>
              </a:rPr>
              <a:t>Based on…transportation system development, land use, employment, economic development, human and natural environment and housing and community development</a:t>
            </a:r>
          </a:p>
          <a:p>
            <a:pPr marL="0" lvl="1" indent="0" eaLnBrk="1" hangingPunct="1">
              <a:buNone/>
              <a:defRPr/>
            </a:pPr>
            <a:r>
              <a:rPr lang="en-US" sz="2300" b="1" dirty="0" smtClean="0">
                <a:latin typeface="Arial" charset="0"/>
                <a:cs typeface="Arial" charset="0"/>
              </a:rPr>
              <a:t>Performance-based approach – 450.306(d)</a:t>
            </a:r>
          </a:p>
          <a:p>
            <a:pPr marL="366713" lvl="1" indent="0" eaLnBrk="1" hangingPunct="1">
              <a:buNone/>
              <a:defRPr/>
            </a:pPr>
            <a:r>
              <a:rPr lang="en-US" sz="2300" i="1" dirty="0" smtClean="0">
                <a:latin typeface="Arial" charset="0"/>
                <a:cs typeface="Arial" charset="0"/>
              </a:rPr>
              <a:t>Target setting, performance measures, decision-making,</a:t>
            </a:r>
          </a:p>
          <a:p>
            <a:pPr marL="366713" lvl="1" indent="0" eaLnBrk="1" hangingPunct="1">
              <a:buNone/>
              <a:defRPr/>
            </a:pPr>
            <a:r>
              <a:rPr lang="en-US" sz="2300" i="1" dirty="0" smtClean="0">
                <a:latin typeface="Arial" charset="0"/>
                <a:cs typeface="Arial" charset="0"/>
              </a:rPr>
              <a:t>Integrate measures/targets from other transportation plans</a:t>
            </a:r>
          </a:p>
          <a:p>
            <a:pPr lvl="3" eaLnBrk="1" hangingPunct="1"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lvl="3" eaLnBrk="1" hangingPunct="1">
              <a:defRPr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B3DBAF-5B30-41AF-B8D3-0130BB2EAA1A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305800" cy="914400"/>
          </a:xfrm>
        </p:spPr>
        <p:txBody>
          <a:bodyPr/>
          <a:lstStyle/>
          <a:p>
            <a:r>
              <a:rPr lang="en-US" sz="3200" b="1" dirty="0">
                <a:latin typeface="Arial" charset="0"/>
                <a:cs typeface="Arial" charset="0"/>
              </a:rPr>
              <a:t>23 CFR </a:t>
            </a:r>
            <a:r>
              <a:rPr lang="en-US" sz="3200" b="1" dirty="0" smtClean="0">
                <a:latin typeface="Arial" charset="0"/>
                <a:cs typeface="Arial" charset="0"/>
              </a:rPr>
              <a:t>450.306</a:t>
            </a:r>
            <a:br>
              <a:rPr lang="en-US" sz="3200" b="1" dirty="0" smtClean="0">
                <a:latin typeface="Arial" charset="0"/>
                <a:cs typeface="Arial" charset="0"/>
              </a:rPr>
            </a:br>
            <a:r>
              <a:rPr lang="en-US" sz="3200" b="1" dirty="0" smtClean="0">
                <a:latin typeface="Arial" charset="0"/>
                <a:cs typeface="Arial" charset="0"/>
              </a:rPr>
              <a:t>Scope </a:t>
            </a:r>
            <a:r>
              <a:rPr lang="en-US" sz="3200" b="1" dirty="0">
                <a:latin typeface="Arial" charset="0"/>
                <a:cs typeface="Arial" charset="0"/>
              </a:rPr>
              <a:t>of the </a:t>
            </a:r>
            <a:r>
              <a:rPr lang="en-US" sz="3200" b="1" dirty="0" smtClean="0">
                <a:latin typeface="Arial" charset="0"/>
                <a:cs typeface="Arial" charset="0"/>
              </a:rPr>
              <a:t>Planning </a:t>
            </a:r>
            <a:r>
              <a:rPr lang="en-US" sz="3200" b="1" dirty="0">
                <a:latin typeface="Arial" charset="0"/>
                <a:cs typeface="Arial" charset="0"/>
              </a:rPr>
              <a:t>P</a:t>
            </a:r>
            <a:r>
              <a:rPr lang="en-US" sz="3200" b="1" dirty="0" smtClean="0">
                <a:latin typeface="Arial" charset="0"/>
                <a:cs typeface="Arial" charset="0"/>
              </a:rPr>
              <a:t>rocess</a:t>
            </a:r>
            <a:r>
              <a:rPr lang="en-US" sz="3200" dirty="0">
                <a:latin typeface="Arial" charset="0"/>
                <a:cs typeface="Arial" charset="0"/>
              </a:rPr>
              <a:t/>
            </a:r>
            <a:br>
              <a:rPr lang="en-US" sz="3200" dirty="0">
                <a:latin typeface="Arial" charset="0"/>
                <a:cs typeface="Arial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321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heresa.hutchins\AppData\Local\Microsoft\Windows\Temporary Internet Files\Content.IE5\80VFGESF\collaboration%20image%202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700644"/>
            <a:ext cx="312420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543800" cy="762000"/>
          </a:xfrm>
        </p:spPr>
        <p:txBody>
          <a:bodyPr/>
          <a:lstStyle/>
          <a:p>
            <a:r>
              <a:rPr lang="en-US" sz="3200" b="1" dirty="0" smtClean="0"/>
              <a:t>23 CFR 450.310</a:t>
            </a:r>
            <a:br>
              <a:rPr lang="en-US" sz="3200" b="1" dirty="0" smtClean="0"/>
            </a:br>
            <a:r>
              <a:rPr lang="en-US" sz="3200" b="1" dirty="0" smtClean="0"/>
              <a:t>MPO Designation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TMA Structure – 450.310 (d)</a:t>
            </a:r>
          </a:p>
          <a:p>
            <a:pPr marL="366713" lvl="1" indent="0">
              <a:buNone/>
            </a:pPr>
            <a:r>
              <a:rPr lang="en-US" sz="2400" dirty="0" smtClean="0"/>
              <a:t>(1)(ii</a:t>
            </a:r>
            <a:r>
              <a:rPr lang="en-US" sz="2400" dirty="0"/>
              <a:t>) Officials of public agencies that administer or operate major modes of transportation in the metropolitan area, including representation by providers of public transportation; </a:t>
            </a:r>
            <a:endParaRPr lang="en-US" sz="2400" dirty="0" smtClean="0"/>
          </a:p>
          <a:p>
            <a:pPr marL="366713" lvl="1" indent="0">
              <a:buNone/>
            </a:pPr>
            <a:r>
              <a:rPr lang="en-US" sz="2400" dirty="0" smtClean="0"/>
              <a:t>(3)(ii) Subject to the bylaws or enabling statute of the MPO, a representative of a provider of public transportation may also serve as a representative of a local municipality.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8449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theresa.hutchins\AppData\Local\Microsoft\Windows\Temporary Internet Files\Content.IE5\GP6WZ32Y\man-hand-shake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36" y="685800"/>
            <a:ext cx="2198663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077200" cy="762000"/>
          </a:xfrm>
        </p:spPr>
        <p:txBody>
          <a:bodyPr/>
          <a:lstStyle/>
          <a:p>
            <a:r>
              <a:rPr lang="en-US" sz="3200" b="1" dirty="0" smtClean="0"/>
              <a:t>23 CFR 450.314</a:t>
            </a:r>
            <a:br>
              <a:rPr lang="en-US" sz="3200" b="1" dirty="0" smtClean="0"/>
            </a:br>
            <a:r>
              <a:rPr lang="en-US" sz="3200" b="1" dirty="0" smtClean="0"/>
              <a:t>Metropolitan Planning Agreements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Review and Update –450.314(b)</a:t>
            </a:r>
          </a:p>
          <a:p>
            <a:pPr marL="366713" lvl="1" indent="0">
              <a:buNone/>
            </a:pPr>
            <a:r>
              <a:rPr lang="en-US" sz="2400" dirty="0" smtClean="0"/>
              <a:t>States, MPO(s) and providers of public transportation should periodically review and update agreements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b="1" dirty="0" smtClean="0"/>
              <a:t>Data and Information –450.314(h)(1)</a:t>
            </a:r>
          </a:p>
          <a:p>
            <a:pPr marL="709613" lvl="1" indent="-342900"/>
            <a:r>
              <a:rPr lang="en-US" sz="2400" dirty="0" smtClean="0"/>
              <a:t>Cooperatively develop and share information and data related to performance</a:t>
            </a:r>
          </a:p>
          <a:p>
            <a:pPr marL="709613" lvl="1" indent="-342900"/>
            <a:r>
              <a:rPr lang="en-US" sz="2400" dirty="0" smtClean="0"/>
              <a:t>MPOs, State, and public transportation providers jointly agree and develop specific written provisions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805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theresa.hutchins\AppData\Local\Microsoft\Windows\Temporary Internet Files\Content.IE5\W03S6O24\acaf69a47291143b36612c5b483fc572_L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979"/>
            <a:ext cx="1976680" cy="1545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001000" cy="762000"/>
          </a:xfrm>
        </p:spPr>
        <p:txBody>
          <a:bodyPr/>
          <a:lstStyle/>
          <a:p>
            <a:r>
              <a:rPr lang="en-US" sz="3200" b="1" dirty="0" smtClean="0"/>
              <a:t>23 CFR 450.316</a:t>
            </a:r>
            <a:br>
              <a:rPr lang="en-US" sz="3200" b="1" dirty="0" smtClean="0"/>
            </a:br>
            <a:r>
              <a:rPr lang="en-US" sz="3200" b="1" dirty="0" smtClean="0"/>
              <a:t>Public Participation and Consultation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C8909-2872-4224-8449-F8EEFACDA04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2362200"/>
            <a:ext cx="7772400" cy="396240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b="1" dirty="0" smtClean="0"/>
              <a:t>Expanded list of agencies to involve - 450.316(a)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Public Ports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Private Transportation Providers: Intercity bus operators, employer-based commuting program, vanpool program, transit benefit program, parking cash-out program, shuttle program or telework program</a:t>
            </a:r>
          </a:p>
          <a:p>
            <a:pPr marL="0" indent="0">
              <a:spcAft>
                <a:spcPts val="0"/>
              </a:spcAft>
              <a:buNone/>
            </a:pPr>
            <a:endParaRPr lang="en-US" sz="800" dirty="0" smtClean="0"/>
          </a:p>
          <a:p>
            <a:pPr marL="0" indent="0">
              <a:spcAft>
                <a:spcPts val="0"/>
              </a:spcAft>
              <a:buNone/>
            </a:pPr>
            <a:r>
              <a:rPr lang="en-US" b="1" dirty="0" smtClean="0"/>
              <a:t>Expanded list of agencies to consult -  450.316(b)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Tourism, natural disaster risk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465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681EE6373661429287C5717AADC430" ma:contentTypeVersion="0" ma:contentTypeDescription="Create a new document." ma:contentTypeScope="" ma:versionID="79be98cb5a32951f44ca6cd23f955919">
  <xsd:schema xmlns:xsd="http://www.w3.org/2001/XMLSchema" xmlns:xs="http://www.w3.org/2001/XMLSchema" xmlns:p="http://schemas.microsoft.com/office/2006/metadata/properties" xmlns:ns2="1b7c3a04-61b4-4275-ac5f-2427af7ae0f7" targetNamespace="http://schemas.microsoft.com/office/2006/metadata/properties" ma:root="true" ma:fieldsID="79ef1fe8e6fed0edfa26b79ca44d8461" ns2:_="">
    <xsd:import namespace="1b7c3a04-61b4-4275-ac5f-2427af7ae0f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7c3a04-61b4-4275-ac5f-2427af7ae0f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b7c3a04-61b4-4275-ac5f-2427af7ae0f7">T4SSYZRZJ2N7-2277-2</_dlc_DocId>
    <_dlc_DocIdUrl xmlns="1b7c3a04-61b4-4275-ac5f-2427af7ae0f7">
      <Url>http://our.dot.gov/office/fhwa.dss/planning/regsandfast/_layouts/DocIdRedir.aspx?ID=T4SSYZRZJ2N7-2277-2</Url>
      <Description>T4SSYZRZJ2N7-2277-2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C6C6763-3B1B-4306-8A7F-6226045985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7c3a04-61b4-4275-ac5f-2427af7ae0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42A979-1BFD-43C8-ACB3-973CBD2265E6}">
  <ds:schemaRefs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1b7c3a04-61b4-4275-ac5f-2427af7ae0f7"/>
  </ds:schemaRefs>
</ds:datastoreItem>
</file>

<file path=customXml/itemProps3.xml><?xml version="1.0" encoding="utf-8"?>
<ds:datastoreItem xmlns:ds="http://schemas.openxmlformats.org/officeDocument/2006/customXml" ds:itemID="{E8810C48-2BA6-40F9-8D25-2E9A2C13BA7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E42CEA7-26A0-4D96-AF06-DA6CCC1D79D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11123</TotalTime>
  <Words>1284</Words>
  <Application>Microsoft Office PowerPoint</Application>
  <PresentationFormat>On-screen Show (4:3)</PresentationFormat>
  <Paragraphs>212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Planning Regulations</vt:lpstr>
      <vt:lpstr>Planning Regulations</vt:lpstr>
      <vt:lpstr>PowerPoint Presentation</vt:lpstr>
      <vt:lpstr>23 CFR 450.104 Definitions</vt:lpstr>
      <vt:lpstr>23 CFR 450.300 Purpose</vt:lpstr>
      <vt:lpstr>23 CFR 450.306 Scope of the Planning Process </vt:lpstr>
      <vt:lpstr>23 CFR 450.310 MPO Designation</vt:lpstr>
      <vt:lpstr>23 CFR 450.314 Metropolitan Planning Agreements</vt:lpstr>
      <vt:lpstr>23 CFR 450.316 Public Participation and Consultation</vt:lpstr>
      <vt:lpstr>23 CFR 450.320 Programmatic Mitigation Plans</vt:lpstr>
      <vt:lpstr>23 CFR 450.322 Congestion Management Process</vt:lpstr>
      <vt:lpstr>23 CFR 450.324 Metropolitan Transportation Plan</vt:lpstr>
      <vt:lpstr>23 CFR 450.324 Metropolitan Transportation Plan</vt:lpstr>
      <vt:lpstr>23 CFR 450.326 Transportation Improvement Program</vt:lpstr>
      <vt:lpstr>23 CFR  450.340 Phase-In of New Requirements</vt:lpstr>
      <vt:lpstr>Planning Regulation vs.  Performance Management  Regulations</vt:lpstr>
      <vt:lpstr>STIP Phase In Example With Safety PM</vt:lpstr>
      <vt:lpstr>LRTP Phase In Example With Safety PM</vt:lpstr>
      <vt:lpstr>Other Notable Changes in Planning</vt:lpstr>
      <vt:lpstr>Resources</vt:lpstr>
      <vt:lpstr>For Additional  Information</vt:lpstr>
    </vt:vector>
  </TitlesOfParts>
  <Company>USDOT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Reauthorization Update</dc:title>
  <dc:creator>Carolyn Edwards</dc:creator>
  <cp:lastModifiedBy>Ela B-J</cp:lastModifiedBy>
  <cp:revision>777</cp:revision>
  <cp:lastPrinted>2016-07-08T16:26:59Z</cp:lastPrinted>
  <dcterms:created xsi:type="dcterms:W3CDTF">2011-12-01T12:19:30Z</dcterms:created>
  <dcterms:modified xsi:type="dcterms:W3CDTF">2016-07-20T04:10:12Z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0x0101007D681EE6373661429287C5717AADC430</vt:lpwstr>
  </property>
  <property fmtid="{D5CDD505-2E9C-101B-9397-08002B2CF9AE}" pid="3" name="_dlc_DocIdItemGuid">
    <vt:lpwstr>b2307cbd-877a-42f9-b735-7565d310a89d</vt:lpwstr>
  </property>
</Properties>
</file>