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7" r:id="rId3"/>
    <p:sldId id="303" r:id="rId4"/>
    <p:sldId id="272" r:id="rId5"/>
    <p:sldId id="264" r:id="rId6"/>
    <p:sldId id="273" r:id="rId7"/>
    <p:sldId id="289" r:id="rId8"/>
    <p:sldId id="314" r:id="rId9"/>
    <p:sldId id="318" r:id="rId10"/>
    <p:sldId id="320" r:id="rId11"/>
    <p:sldId id="321" r:id="rId12"/>
    <p:sldId id="322" r:id="rId13"/>
    <p:sldId id="324" r:id="rId14"/>
    <p:sldId id="325" r:id="rId15"/>
    <p:sldId id="326" r:id="rId16"/>
    <p:sldId id="302" r:id="rId17"/>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502" autoAdjust="0"/>
  </p:normalViewPr>
  <p:slideViewPr>
    <p:cSldViewPr>
      <p:cViewPr varScale="1">
        <p:scale>
          <a:sx n="36" d="100"/>
          <a:sy n="36" d="100"/>
        </p:scale>
        <p:origin x="-1884" y="-84"/>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7/20/2016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7/20/2016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rtsfl.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Florida SRTS program has come a long ways </a:t>
            </a:r>
            <a:r>
              <a:rPr lang="en-US" dirty="0" smtClean="0"/>
              <a:t>since 2005. </a:t>
            </a:r>
            <a:r>
              <a:rPr lang="en-US" dirty="0"/>
              <a:t>Many engineering improvements </a:t>
            </a:r>
            <a:r>
              <a:rPr lang="en-US" dirty="0" smtClean="0"/>
              <a:t>were  </a:t>
            </a:r>
            <a:r>
              <a:rPr lang="en-US" dirty="0"/>
              <a:t>built and many educational and encouragement programs </a:t>
            </a:r>
            <a:r>
              <a:rPr lang="en-US" dirty="0" smtClean="0"/>
              <a:t>were implemented </a:t>
            </a:r>
            <a:r>
              <a:rPr lang="en-US" dirty="0"/>
              <a:t>around the state. </a:t>
            </a:r>
          </a:p>
          <a:p>
            <a:endParaRPr lang="en-US" dirty="0"/>
          </a:p>
          <a:p>
            <a:r>
              <a:rPr lang="en-US" dirty="0" smtClean="0"/>
              <a:t>As the subtitle</a:t>
            </a:r>
            <a:r>
              <a:rPr lang="en-US" baseline="0" dirty="0" smtClean="0"/>
              <a:t> says, this presentation is going to give you a brief background and where we are today.</a:t>
            </a:r>
            <a:endParaRPr lang="en-US"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138690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stand alone funding for the National SRTS program ended along with SAFETEA-LU.  Safe Routes projects were still eligible under MAP-21 - Transportation Alternative funding.  However, State DOTs, MPOs and non profits were not eligible recipients.  FAST Act helped by allowing these</a:t>
            </a:r>
            <a:r>
              <a:rPr lang="en-US" sz="1200" kern="1200" baseline="0" dirty="0" smtClean="0">
                <a:solidFill>
                  <a:schemeClr val="tx1"/>
                </a:solidFill>
                <a:effectLst/>
                <a:latin typeface="+mn-lt"/>
                <a:ea typeface="+mn-ea"/>
                <a:cs typeface="+mn-cs"/>
              </a:rPr>
              <a:t> recipients eligible.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Beginning December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2015, Florida recognized the need for additional support to municipalities in providing safe walk and bike ways for students to use to and from school.  With this is mind, $7 million a year, beginning in 2017, was set aside for our Safe Routes to School Program.  We were actually able to bring $2 million in 2016, which left $5 million in 2017 to fund a number of old SRTS projects.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must be wondering where the SR2T funds are coming from.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already know that MAP-21 eliminated the SRTS Program and rolled it into the Transportation Alternatives Program (TAP).  </a:t>
            </a:r>
          </a:p>
          <a:p>
            <a:pPr lvl="0"/>
            <a:r>
              <a:rPr lang="en-US" sz="1200" kern="1200" dirty="0" smtClean="0">
                <a:solidFill>
                  <a:schemeClr val="tx1"/>
                </a:solidFill>
                <a:effectLst/>
                <a:latin typeface="+mn-lt"/>
                <a:ea typeface="+mn-ea"/>
                <a:cs typeface="+mn-cs"/>
              </a:rPr>
              <a:t>MAP-21 added TAP activities to the eligible activities for the Surface Transportation Program (STP).  </a:t>
            </a:r>
          </a:p>
          <a:p>
            <a:pPr lvl="0"/>
            <a:r>
              <a:rPr lang="en-US" sz="1200" kern="1200" dirty="0" smtClean="0">
                <a:solidFill>
                  <a:schemeClr val="tx1"/>
                </a:solidFill>
                <a:effectLst/>
                <a:latin typeface="+mn-lt"/>
                <a:ea typeface="+mn-ea"/>
                <a:cs typeface="+mn-cs"/>
              </a:rPr>
              <a:t>Therefore, SRTS projects (infrastructure and/or non-infrastructure) now qualify for the STP program.  </a:t>
            </a:r>
          </a:p>
          <a:p>
            <a:pPr lvl="0"/>
            <a:r>
              <a:rPr lang="en-US" sz="1200" kern="1200" dirty="0" smtClean="0">
                <a:solidFill>
                  <a:schemeClr val="tx1"/>
                </a:solidFill>
                <a:effectLst/>
                <a:latin typeface="+mn-lt"/>
                <a:ea typeface="+mn-ea"/>
                <a:cs typeface="+mn-cs"/>
              </a:rPr>
              <a:t>MAP-21 also eliminated the prohibition against using STP funds on local roads or rural minor collectors.  Now, they can be used for SRTS activities on any public road, even if they are off the federal aid system. </a:t>
            </a:r>
          </a:p>
          <a:p>
            <a:r>
              <a:rPr lang="en-US" sz="1200" kern="1200" dirty="0" smtClean="0">
                <a:solidFill>
                  <a:schemeClr val="tx1"/>
                </a:solidFill>
                <a:effectLst/>
                <a:latin typeface="+mn-lt"/>
                <a:ea typeface="+mn-ea"/>
                <a:cs typeface="+mn-cs"/>
              </a:rPr>
              <a:t>STP Program funds in the work program were fully programmed but federal safety funds (HSP) were not.  So we arranged to have available excess some of the HSP funds transferred to the STP program (on the federal books) and assigned a unique fund code (SR2T) in the work program for this dedicated funding.</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42588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There is a higher emphasis on schools that have Hazardous Working Conditions and also schools in rural communities.</a:t>
            </a:r>
            <a:endParaRPr lang="en-US" sz="1200" kern="1200" dirty="0" smtClean="0">
              <a:solidFill>
                <a:schemeClr val="tx1"/>
              </a:solidFill>
              <a:effectLst/>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This bill revises the criteria used to determine hazardous walking conditions for public school students and the procedures for identification and inspection of the perceived hazardous location. It requires that school districts work with the state and/or local government that has jurisdiction over the roadway to develop a plan to correct the identified hazard within the jurisdiction’s five-year transportation work plan or provide a statement to the school superintendent indicating that the hazard will not be corrected. The bill protects the school district in civil actions that may be brought against it because of hazards and allows the school district to enter into </a:t>
            </a:r>
            <a:r>
              <a:rPr lang="en-US" sz="1200" b="0" i="0" u="none" strike="noStrike" kern="1200" baseline="0" dirty="0" err="1" smtClean="0">
                <a:solidFill>
                  <a:schemeClr val="tx1"/>
                </a:solidFill>
                <a:latin typeface="+mn-lt"/>
                <a:ea typeface="+mn-ea"/>
                <a:cs typeface="+mn-cs"/>
              </a:rPr>
              <a:t>interlocal</a:t>
            </a:r>
            <a:r>
              <a:rPr lang="en-US" sz="1200" b="0" i="0" u="none" strike="noStrike" kern="1200" baseline="0" dirty="0" smtClean="0">
                <a:solidFill>
                  <a:schemeClr val="tx1"/>
                </a:solidFill>
                <a:latin typeface="+mn-lt"/>
                <a:ea typeface="+mn-ea"/>
                <a:cs typeface="+mn-cs"/>
              </a:rPr>
              <a:t> agreements with other governmental entities to identify and correct hazards.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Hazardous walking conditions, to: </a:t>
            </a:r>
          </a:p>
          <a:p>
            <a:r>
              <a:rPr lang="en-US" sz="1200" b="0" i="0" u="none" strike="noStrike" kern="1200" baseline="0" dirty="0" smtClean="0">
                <a:solidFill>
                  <a:schemeClr val="tx1"/>
                </a:solidFill>
                <a:latin typeface="+mn-lt"/>
                <a:ea typeface="+mn-ea"/>
                <a:cs typeface="+mn-cs"/>
              </a:rPr>
              <a:t>• Revise the criteria that identify a hazardous walking condition for public school students who walk parallel to the roadway, as follows: o Retains the requirement for an area to be at least four feet wide adjacent to the road for students to walk to and from school, but excludes drainage ditches, sluiceways, swales or channels from inclusion in the required four-foot walkway; </a:t>
            </a:r>
          </a:p>
          <a:p>
            <a:r>
              <a:rPr lang="en-US" sz="1200" b="0" i="0" u="none" strike="noStrike" kern="1200" baseline="0" dirty="0" smtClean="0">
                <a:solidFill>
                  <a:schemeClr val="tx1"/>
                </a:solidFill>
                <a:latin typeface="+mn-lt"/>
                <a:ea typeface="+mn-ea"/>
                <a:cs typeface="+mn-cs"/>
              </a:rPr>
              <a:t>o Reduces the posted speed limit from 55 miles per hour to 50 miles per hour or greater, and requires uncurbed roads to have at least a three-foot buffer from the edge of the road to the required four-foot area on which students walk to and from school; </a:t>
            </a:r>
          </a:p>
          <a:p>
            <a:r>
              <a:rPr lang="en-US" sz="1200" b="0" i="0" u="none" strike="noStrike" kern="1200" baseline="0" dirty="0" smtClean="0">
                <a:solidFill>
                  <a:schemeClr val="tx1"/>
                </a:solidFill>
                <a:latin typeface="+mn-lt"/>
                <a:ea typeface="+mn-ea"/>
                <a:cs typeface="+mn-cs"/>
              </a:rPr>
              <a:t>o Removes the exception for residential roads with little or no transient traffic.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bill creates additional criteria to be used to identify hazardous walking conditions for students who may be “crossing over the road” (currently known as walking perpendicular to the roadway). The bill also states that any road with an uncontrolled crossing site will be considered a hazardous walking condition if the road </a:t>
            </a:r>
            <a:r>
              <a:rPr lang="en-US" sz="1200" b="0" i="0" u="none" strike="noStrike" kern="1200" baseline="0" dirty="0" err="1" smtClean="0">
                <a:solidFill>
                  <a:schemeClr val="tx1"/>
                </a:solidFill>
                <a:latin typeface="+mn-lt"/>
                <a:ea typeface="+mn-ea"/>
                <a:cs typeface="+mn-cs"/>
              </a:rPr>
              <a:t>has:o</a:t>
            </a:r>
            <a:r>
              <a:rPr lang="en-US" sz="1200" b="0" i="0" u="none" strike="noStrike" kern="1200" baseline="0" dirty="0" smtClean="0">
                <a:solidFill>
                  <a:schemeClr val="tx1"/>
                </a:solidFill>
                <a:latin typeface="+mn-lt"/>
                <a:ea typeface="+mn-ea"/>
                <a:cs typeface="+mn-cs"/>
              </a:rPr>
              <a:t> A posted speed limit of 50 miles per hour or greater; or </a:t>
            </a:r>
          </a:p>
          <a:p>
            <a:r>
              <a:rPr lang="en-US" sz="1200" b="0" i="0" u="none" strike="noStrike" kern="1200" baseline="0" dirty="0" smtClean="0">
                <a:solidFill>
                  <a:schemeClr val="tx1"/>
                </a:solidFill>
                <a:latin typeface="+mn-lt"/>
                <a:ea typeface="+mn-ea"/>
                <a:cs typeface="+mn-cs"/>
              </a:rPr>
              <a:t>o Six lanes or more, not including turn lanes, regardless of the speed limit.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lvl="1"/>
            <a:r>
              <a:rPr lang="en-US" sz="1200" kern="1200" dirty="0" smtClean="0">
                <a:solidFill>
                  <a:schemeClr val="tx1"/>
                </a:solidFill>
                <a:effectLst/>
                <a:latin typeface="+mn-lt"/>
                <a:ea typeface="+mn-ea"/>
                <a:cs typeface="+mn-cs"/>
              </a:rPr>
              <a:t>According to the National Center for Safe Routes to School, active transportation in rural areas can pose a unique set of challenges including “long distances between home and school, few sidewalks or bicycle lanes, low lighting, and drivers traveling at high speeds on low traffic roads through sparsely populated areas.” </a:t>
            </a:r>
          </a:p>
          <a:p>
            <a:pPr lvl="1"/>
            <a:r>
              <a:rPr lang="en-US" sz="1200" kern="1200" dirty="0" smtClean="0">
                <a:solidFill>
                  <a:schemeClr val="tx1"/>
                </a:solidFill>
                <a:effectLst/>
                <a:latin typeface="+mn-lt"/>
                <a:ea typeface="+mn-ea"/>
                <a:cs typeface="+mn-cs"/>
              </a:rPr>
              <a:t>The University of Florida has been contracted to provide technical assistance to help ensure small cities, rural areas and under-represented communities receive their share of the available funds for SRTS type projects.  This research and implementation project will take the well-established metrics and methodologies that have been developed over the last two decades and identify the best SRTS program implementation approaches for Florida’s rural communities. After identifying the best approach, we provide technical assistance to ensure that small cities, rural areas and under-represented communities receive their share of the available funds.  This assistance will include a report that can be used as documentation for other funding sources.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135078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We are not accepting Non-Infrastructure applications under SR2T.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For the next 3 years, we will be developing with FDOE, a new curricula for bike/</a:t>
            </a:r>
            <a:r>
              <a:rPr lang="en-US" sz="1200" kern="1200" dirty="0" err="1" smtClean="0">
                <a:solidFill>
                  <a:schemeClr val="tx1"/>
                </a:solidFill>
                <a:effectLst/>
                <a:latin typeface="+mn-lt"/>
                <a:ea typeface="+mn-ea"/>
                <a:cs typeface="+mn-cs"/>
              </a:rPr>
              <a:t>ped</a:t>
            </a:r>
            <a:r>
              <a:rPr lang="en-US" sz="1200" kern="1200" dirty="0" smtClean="0">
                <a:solidFill>
                  <a:schemeClr val="tx1"/>
                </a:solidFill>
                <a:effectLst/>
                <a:latin typeface="+mn-lt"/>
                <a:ea typeface="+mn-ea"/>
                <a:cs typeface="+mn-cs"/>
              </a:rPr>
              <a:t> education for use in the classroom.  We have allocated $2 million a year of the $7 million for this effort.  This is to cover all counties in Florida with no additional funds in the 3-year period.</a:t>
            </a:r>
          </a:p>
          <a:p>
            <a:pPr lvl="1"/>
            <a:r>
              <a:rPr lang="en-US" sz="1200" kern="1200" dirty="0" smtClean="0">
                <a:solidFill>
                  <a:schemeClr val="tx1"/>
                </a:solidFill>
                <a:effectLst/>
                <a:latin typeface="+mn-lt"/>
                <a:ea typeface="+mn-ea"/>
                <a:cs typeface="+mn-cs"/>
              </a:rPr>
              <a:t>Curriculum includes Elementary, Middle, High schools and ESE.</a:t>
            </a:r>
          </a:p>
          <a:p>
            <a:pPr lvl="1"/>
            <a:r>
              <a:rPr lang="en-US" sz="1200" kern="1200" dirty="0" smtClean="0">
                <a:solidFill>
                  <a:schemeClr val="tx1"/>
                </a:solidFill>
                <a:effectLst/>
                <a:latin typeface="+mn-lt"/>
                <a:ea typeface="+mn-ea"/>
                <a:cs typeface="+mn-cs"/>
              </a:rPr>
              <a:t>Providing trainings for all schools throughout Florida.</a:t>
            </a:r>
          </a:p>
          <a:p>
            <a:pPr lvl="2"/>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67029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image shows, we were in 13 counties in FY 2016.  This was not with the new curriculum or efforts and under the same guidance that we had been using since the beginning of Safe Routes.</a:t>
            </a:r>
          </a:p>
          <a:p>
            <a:r>
              <a:rPr lang="en-US" sz="1200" kern="1200" dirty="0" smtClean="0">
                <a:solidFill>
                  <a:schemeClr val="tx1"/>
                </a:solidFill>
                <a:effectLst/>
                <a:latin typeface="+mn-lt"/>
                <a:ea typeface="+mn-ea"/>
                <a:cs typeface="+mn-cs"/>
              </a:rPr>
              <a:t>Beginning with the 2016-17 school year, we have a new format and direction.  We will cover the previous 13 counties by training the teachers, showing them the new curriculum and assisting with a training.  Then we move on to the new 15 counties.  We accepted proposals/grant applications earlier this year.  Applicants were chosen by who could meet our need to reach all counties in a 3-year period.  We cut a number of programs and selected new applicants to fill the void.</a:t>
            </a:r>
          </a:p>
          <a:p>
            <a:r>
              <a:rPr lang="en-US" sz="1200" kern="1200" dirty="0" smtClean="0">
                <a:solidFill>
                  <a:schemeClr val="tx1"/>
                </a:solidFill>
                <a:effectLst/>
                <a:latin typeface="+mn-lt"/>
                <a:ea typeface="+mn-ea"/>
                <a:cs typeface="+mn-cs"/>
              </a:rPr>
              <a:t>Once we have covered all of Florida, the bicycle pedestrian training will be given to the Department of Education.</a:t>
            </a:r>
            <a:r>
              <a:rPr lang="en-US" sz="1050" kern="1200" dirty="0" smtClean="0">
                <a:solidFill>
                  <a:schemeClr val="tx1"/>
                </a:solidFill>
                <a:effectLst/>
                <a:latin typeface="+mn-lt"/>
                <a:ea typeface="+mn-ea"/>
                <a:cs typeface="+mn-cs"/>
              </a:rPr>
              <a:t> FDOT</a:t>
            </a:r>
            <a:r>
              <a:rPr lang="en-US" sz="1050" kern="1200" baseline="0" dirty="0" smtClean="0">
                <a:solidFill>
                  <a:schemeClr val="tx1"/>
                </a:solidFill>
                <a:effectLst/>
                <a:latin typeface="+mn-lt"/>
                <a:ea typeface="+mn-ea"/>
                <a:cs typeface="+mn-cs"/>
              </a:rPr>
              <a:t> will not be funding non-infrastructure programs after this time.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109690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recent</a:t>
            </a:r>
            <a:r>
              <a:rPr lang="en-US" baseline="0" dirty="0" smtClean="0"/>
              <a:t> call for applications closed on March 31</a:t>
            </a:r>
            <a:r>
              <a:rPr lang="en-US" baseline="30000" dirty="0" smtClean="0"/>
              <a:t>st</a:t>
            </a:r>
            <a:r>
              <a:rPr lang="en-US" baseline="0" dirty="0" smtClean="0"/>
              <a:t>.  From bits and pieces of information that I heard, I knew that come districts were going to have more than others.</a:t>
            </a:r>
          </a:p>
          <a:p>
            <a:endParaRPr lang="en-US" baseline="0" dirty="0" smtClean="0"/>
          </a:p>
          <a:p>
            <a:r>
              <a:rPr lang="en-US" baseline="0" dirty="0" smtClean="0"/>
              <a:t>We received  applications from 15 counties.</a:t>
            </a:r>
          </a:p>
          <a:p>
            <a:endParaRPr lang="en-US" baseline="0" dirty="0" smtClean="0"/>
          </a:p>
          <a:p>
            <a:r>
              <a:rPr lang="en-US" baseline="0" dirty="0" smtClean="0"/>
              <a:t>We were able to approve 28 of them.</a:t>
            </a:r>
          </a:p>
          <a:p>
            <a:endParaRPr lang="en-US" baseline="0" dirty="0" smtClean="0"/>
          </a:p>
          <a:p>
            <a:r>
              <a:rPr lang="en-US" baseline="0" dirty="0" smtClean="0"/>
              <a:t>Most of the applications received were for sidewalks.  There were some for signal equipment, pedestrian bridge (</a:t>
            </a:r>
            <a:r>
              <a:rPr lang="en-US" baseline="0" smtClean="0"/>
              <a:t>we weren’t able to approve due to cost - $5 </a:t>
            </a:r>
            <a:r>
              <a:rPr lang="en-US" baseline="0" dirty="0" smtClean="0"/>
              <a:t>million) and of course sidewalks.</a:t>
            </a:r>
          </a:p>
          <a:p>
            <a:endParaRPr lang="en-US" baseline="0" dirty="0" smtClean="0"/>
          </a:p>
          <a:p>
            <a:r>
              <a:rPr lang="en-US" baseline="0" dirty="0" smtClean="0"/>
              <a:t>While most of the applications came from Elementary and Middle schools, there were several submittals from high schools.  Unfortunately, the high schools did not complete the necessary information.</a:t>
            </a:r>
          </a:p>
          <a:p>
            <a:endParaRPr lang="en-US" baseline="0" dirty="0" smtClean="0"/>
          </a:p>
          <a:p>
            <a:r>
              <a:rPr lang="en-US" baseline="0" dirty="0" smtClean="0"/>
              <a:t>For all of the applications that were not programmed due to lack of information, we will be working with the applicants to get the necessary information to be able to resubmit the updated application for the next cycle beginning the end of November.  Some applications might be asked to be split into phases or asked to apply for other funding.</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76652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wrapping up, we have come full circle back to what we have learned.  Safe Routes projects do take a bit of work.</a:t>
            </a:r>
            <a:r>
              <a:rPr lang="en-US" baseline="0" dirty="0" smtClean="0"/>
              <a:t>  However, providing a safer place for our students to bike and walk is definitely worth it.</a:t>
            </a:r>
          </a:p>
          <a:p>
            <a:endParaRPr lang="en-US" baseline="0" dirty="0" smtClean="0"/>
          </a:p>
          <a:p>
            <a:r>
              <a:rPr lang="en-US" baseline="0" dirty="0" smtClean="0"/>
              <a:t>We know why it is important to give all 5 E’s involved with the program.  This is a community project, not just </a:t>
            </a:r>
            <a:r>
              <a:rPr lang="en-US" baseline="0" smtClean="0"/>
              <a:t>one entity.</a:t>
            </a:r>
            <a:endParaRPr lang="en-US" baseline="0" dirty="0" smtClean="0"/>
          </a:p>
          <a:p>
            <a:endParaRPr lang="en-US" baseline="0" dirty="0" smtClean="0"/>
          </a:p>
          <a:p>
            <a:r>
              <a:rPr lang="en-US" baseline="0" dirty="0" smtClean="0"/>
              <a:t>If you are feeling overwhelmed with all of the prep work and application, just reach out to your local District SRTS Coordinator.  They can help you navigate your way through the process.  Please note, they will not complete the application for you.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307359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SRTS programs are to get more students walking and bicycling where it is safe and to fix the conditions where it is not safe.</a:t>
            </a:r>
          </a:p>
          <a:p>
            <a:endParaRPr lang="en-US" dirty="0" smtClean="0"/>
          </a:p>
          <a:p>
            <a:r>
              <a:rPr lang="en-US" dirty="0" smtClean="0"/>
              <a:t>The opportunity to bike and walk to school offers a solution to an array of concerns about traffic safety, traffic congestion, transportation costs, air</a:t>
            </a:r>
            <a:r>
              <a:rPr lang="en-US" baseline="0" dirty="0" smtClean="0"/>
              <a:t> pollution and lack of physical activity.  At the same times, walking and bicycling to school provides an opportunity for students to build independence.  Our goals are based on making that solution into a reality.</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100401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26" indent="-231326">
              <a:lnSpc>
                <a:spcPct val="80000"/>
              </a:lnSpc>
            </a:pPr>
            <a:r>
              <a:rPr lang="en-US" altLang="en-US" b="1" dirty="0"/>
              <a:t>Summary:</a:t>
            </a:r>
          </a:p>
          <a:p>
            <a:pPr marL="231326" indent="-231326">
              <a:lnSpc>
                <a:spcPct val="80000"/>
              </a:lnSpc>
            </a:pPr>
            <a:r>
              <a:rPr lang="en-US" altLang="en-US" dirty="0"/>
              <a:t>Congress established a federal SRTS program that provided </a:t>
            </a:r>
            <a:r>
              <a:rPr lang="en-US" altLang="en-US" dirty="0" smtClean="0"/>
              <a:t>over</a:t>
            </a:r>
            <a:r>
              <a:rPr lang="en-US" altLang="en-US" baseline="0" dirty="0" smtClean="0"/>
              <a:t> $ 1 billion </a:t>
            </a:r>
            <a:r>
              <a:rPr lang="en-US" altLang="en-US" dirty="0" smtClean="0"/>
              <a:t>to </a:t>
            </a:r>
            <a:r>
              <a:rPr lang="en-US" altLang="en-US" dirty="0"/>
              <a:t>states for community SRTS projects. </a:t>
            </a:r>
          </a:p>
          <a:p>
            <a:pPr marL="231326" indent="-231326">
              <a:lnSpc>
                <a:spcPct val="80000"/>
              </a:lnSpc>
            </a:pPr>
            <a:endParaRPr lang="en-US" altLang="en-US" dirty="0"/>
          </a:p>
          <a:p>
            <a:pPr marL="231326" indent="-231326">
              <a:lnSpc>
                <a:spcPct val="80000"/>
              </a:lnSpc>
            </a:pPr>
            <a:r>
              <a:rPr lang="en-US" b="1" dirty="0"/>
              <a:t>SAFETEA-LU (Safe, Accountable, Flexible, Efficient Transportation Equity Act: A Legacy for Users</a:t>
            </a:r>
            <a:r>
              <a:rPr lang="en-US" dirty="0"/>
              <a:t>):</a:t>
            </a:r>
            <a:endParaRPr lang="en-US" b="1" dirty="0"/>
          </a:p>
          <a:p>
            <a:pPr marL="171450" indent="-171450">
              <a:buFont typeface="Arial" panose="020B0604020202020204" pitchFamily="34" charset="0"/>
              <a:buChar char="•"/>
            </a:pPr>
            <a:r>
              <a:rPr lang="en-US" dirty="0" smtClean="0"/>
              <a:t>The </a:t>
            </a:r>
            <a:r>
              <a:rPr lang="en-US" dirty="0"/>
              <a:t>funds </a:t>
            </a:r>
            <a:r>
              <a:rPr lang="en-US" dirty="0" smtClean="0"/>
              <a:t>went</a:t>
            </a:r>
            <a:r>
              <a:rPr lang="en-US" baseline="0" dirty="0" smtClean="0"/>
              <a:t> </a:t>
            </a:r>
            <a:r>
              <a:rPr lang="en-US" dirty="0" smtClean="0"/>
              <a:t>to </a:t>
            </a:r>
            <a:r>
              <a:rPr lang="en-US" dirty="0"/>
              <a:t>State DOTs, who decided how to spend them</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Eligible activities included infrastructure changes (</a:t>
            </a:r>
            <a:r>
              <a:rPr lang="en-US" dirty="0" err="1"/>
              <a:t>ie</a:t>
            </a:r>
            <a:r>
              <a:rPr lang="en-US" dirty="0"/>
              <a:t>, sidewalks, crosswalks, signs, signals, etc.) and </a:t>
            </a:r>
            <a:r>
              <a:rPr lang="en-US" dirty="0" smtClean="0"/>
              <a:t>non-infrastructure.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10 to 30 percent of funds had to be used for </a:t>
            </a:r>
            <a:r>
              <a:rPr lang="en-US" dirty="0" smtClean="0"/>
              <a:t>non-infrastructure </a:t>
            </a:r>
            <a:r>
              <a:rPr lang="en-US" dirty="0"/>
              <a:t>activities; 70 to 90 percent was available for infrastructure projects</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Each State </a:t>
            </a:r>
            <a:r>
              <a:rPr lang="en-US" dirty="0" smtClean="0"/>
              <a:t>distributed </a:t>
            </a:r>
            <a:r>
              <a:rPr lang="en-US" dirty="0"/>
              <a:t>funds using different criteria and formulas, based on their priorities (</a:t>
            </a:r>
            <a:r>
              <a:rPr lang="en-US" dirty="0" err="1"/>
              <a:t>eg</a:t>
            </a:r>
            <a:r>
              <a:rPr lang="en-US" dirty="0"/>
              <a:t>., population, student enrollment</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Matching funds were not required (in fact, the law specifically </a:t>
            </a:r>
            <a:r>
              <a:rPr lang="en-US" dirty="0" smtClean="0"/>
              <a:t>stated </a:t>
            </a:r>
            <a:r>
              <a:rPr lang="en-US" dirty="0"/>
              <a:t>that projects will be funded at 100 percent</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Each state appointed an SRTS coordinator</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National SRTS Information Clearinghouse was established.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290576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 received over $58 million under SAFETEA-LU</a:t>
            </a:r>
            <a:r>
              <a:rPr lang="en-US" baseline="0" dirty="0" smtClean="0"/>
              <a:t> for Safe Routes to School.  Funds were distributed to the districts based on student population.  Each district managed the SRTS program using the state guidelines.  We programmed over 269 projects and educational programs throughout Florida.  Safe Routes programs and projects reached well over 1000 schools statewide.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233408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couple of years</a:t>
            </a:r>
            <a:r>
              <a:rPr lang="en-US" baseline="0" dirty="0" smtClean="0"/>
              <a:t> were slow as far as applications coming in.  However, once other agencies and schools saw what was happening in other areas, they wanted in.</a:t>
            </a:r>
          </a:p>
          <a:p>
            <a:endParaRPr lang="en-US" baseline="0" dirty="0" smtClean="0"/>
          </a:p>
          <a:p>
            <a:r>
              <a:rPr lang="en-US" baseline="0" dirty="0" smtClean="0"/>
              <a:t>There is a lot of information and leg work that is required to complete the SRTS application; however, it is worth it when a project is built and students are using it to get to school.</a:t>
            </a:r>
          </a:p>
          <a:p>
            <a:endParaRPr lang="en-US" baseline="0" dirty="0" smtClean="0"/>
          </a:p>
          <a:p>
            <a:r>
              <a:rPr lang="en-US" baseline="0" dirty="0" smtClean="0"/>
              <a:t>Through the years, the application process has evolved.  And, it will continue to evolve as we continue to make new strides in safety.</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10896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342491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Message:</a:t>
            </a:r>
            <a:r>
              <a:rPr lang="en-US" altLang="en-US" dirty="0"/>
              <a:t> </a:t>
            </a:r>
          </a:p>
          <a:p>
            <a:endParaRPr lang="en-US" altLang="en-US" dirty="0"/>
          </a:p>
          <a:p>
            <a:r>
              <a:rPr lang="en-US" dirty="0" smtClean="0"/>
              <a:t>First, review the guidelines and application before you begin your project.</a:t>
            </a:r>
          </a:p>
          <a:p>
            <a:endParaRPr lang="en-US" dirty="0" smtClean="0"/>
          </a:p>
          <a:p>
            <a:r>
              <a:rPr lang="en-US" dirty="0" smtClean="0"/>
              <a:t>You  can</a:t>
            </a:r>
            <a:r>
              <a:rPr lang="en-US" baseline="0" dirty="0" smtClean="0"/>
              <a:t> find the guidelines and application on </a:t>
            </a:r>
            <a:r>
              <a:rPr lang="en-US" dirty="0" smtClean="0"/>
              <a:t>the </a:t>
            </a:r>
            <a:r>
              <a:rPr lang="en-US" dirty="0"/>
              <a:t>Florida SRTS </a:t>
            </a:r>
            <a:r>
              <a:rPr lang="en-US" dirty="0" smtClean="0"/>
              <a:t>website,</a:t>
            </a:r>
            <a:r>
              <a:rPr lang="en-US" baseline="0" dirty="0" smtClean="0"/>
              <a:t> www.srtsfl.org</a:t>
            </a:r>
            <a:endParaRPr lang="en-US" dirty="0"/>
          </a:p>
          <a:p>
            <a:endParaRPr lang="en-US" dirty="0"/>
          </a:p>
          <a:p>
            <a:r>
              <a:rPr lang="en-US" dirty="0" smtClean="0"/>
              <a:t>You</a:t>
            </a:r>
            <a:r>
              <a:rPr lang="en-US" baseline="0" dirty="0" smtClean="0"/>
              <a:t> can also check back time to time to see updates and changes there.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www.srtsfl.org</a:t>
            </a:r>
            <a:r>
              <a:rPr lang="en-US" sz="1200" dirty="0" smtClean="0"/>
              <a:t> will take you to this Change of Address Page.  Once there, click on Safe Routes to School Program .  You will be redirected to </a:t>
            </a:r>
            <a:r>
              <a:rPr lang="en-US" sz="1200" dirty="0" smtClean="0">
                <a:solidFill>
                  <a:srgbClr val="FF0000"/>
                </a:solidFill>
              </a:rPr>
              <a:t>http://www.dot.state.fl.us/safety/2A-Programs/Safe-Routes.shtm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This is a temporary change</a:t>
            </a:r>
            <a:r>
              <a:rPr lang="en-US" sz="1400" baseline="0" dirty="0" smtClean="0"/>
              <a:t> of address page that will take you to the SRTS site on the FDOT Safety page.  In the future, www.srtsfl.org will be the address again with more information and aids for all things SRTS.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endParaRPr lang="en-US" dirty="0"/>
          </a:p>
          <a:p>
            <a:endParaRPr lang="en-US" dirty="0" smtClean="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168309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112460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0"/>
            <a:r>
              <a:rPr lang="en-US" sz="1200" b="1" kern="1200" dirty="0" smtClean="0">
                <a:solidFill>
                  <a:schemeClr val="tx1"/>
                </a:solidFill>
                <a:effectLst/>
                <a:latin typeface="+mn-lt"/>
                <a:ea typeface="+mn-ea"/>
                <a:cs typeface="+mn-cs"/>
              </a:rPr>
              <a:t>This is Florida’s Safe Routes to School Program.  </a:t>
            </a:r>
          </a:p>
          <a:p>
            <a:pPr lvl="0"/>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1640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7"/>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0353129" y="5749342"/>
            <a:ext cx="1835696" cy="1029867"/>
          </a:xfrm>
          <a:prstGeom prst="rect">
            <a:avLst/>
          </a:prstGeom>
          <a:noFill/>
          <a:ln w="9525">
            <a:noFill/>
            <a:miter lim="800000"/>
            <a:headEnd/>
            <a:tailEnd/>
          </a:ln>
        </p:spPr>
      </p:pic>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a:p>
        </p:txBody>
      </p:sp>
      <p:sp>
        <p:nvSpPr>
          <p:cNvPr id="6" name="Slide Number Placeholder 5"/>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a:p>
        </p:txBody>
      </p:sp>
      <p:sp>
        <p:nvSpPr>
          <p:cNvPr id="6" name="Slide Number Placeholder 5"/>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a:p>
        </p:txBody>
      </p:sp>
      <p:sp>
        <p:nvSpPr>
          <p:cNvPr id="6" name="Slide Number Placeholder 5"/>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a:p>
        </p:txBody>
      </p:sp>
      <p:sp>
        <p:nvSpPr>
          <p:cNvPr id="6" name="Slide Number Placeholder 5"/>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a:p>
        </p:txBody>
      </p:sp>
      <p:sp>
        <p:nvSpPr>
          <p:cNvPr id="7" name="Slide Number Placeholder 6"/>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endParaRPr/>
          </a:p>
        </p:txBody>
      </p:sp>
      <p:sp>
        <p:nvSpPr>
          <p:cNvPr id="9" name="Slide Number Placeholder 8"/>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a:p>
        </p:txBody>
      </p:sp>
      <p:sp>
        <p:nvSpPr>
          <p:cNvPr id="5" name="Slide Number Placeholder 4"/>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endParaRPr/>
          </a:p>
        </p:txBody>
      </p:sp>
      <p:sp>
        <p:nvSpPr>
          <p:cNvPr id="4" name="Slide Number Placeholder 3"/>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71781" y="6356351"/>
            <a:ext cx="2844059" cy="365125"/>
          </a:xfrm>
          <a:prstGeom prst="rect">
            <a:avLst/>
          </a:prstGeom>
        </p:spPr>
        <p:txBody>
          <a:bodyPr/>
          <a:lstStyle/>
          <a:p>
            <a:fld id="{3CD9712D-992A-4AB1-A5C2-575F75921AA2}" type="datetimeFigureOut">
              <a:rPr lang="en-US"/>
              <a:t>7/20/2016</a:t>
            </a:fld>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a:p>
        </p:txBody>
      </p:sp>
      <p:sp>
        <p:nvSpPr>
          <p:cNvPr id="7" name="Slide Number Placeholder 6"/>
          <p:cNvSpPr>
            <a:spLocks noGrp="1"/>
          </p:cNvSpPr>
          <p:nvPr>
            <p:ph type="sldNum" sz="quarter" idx="12"/>
          </p:nvPr>
        </p:nvSpPr>
        <p:spPr>
          <a:xfrm>
            <a:off x="8051225" y="6356351"/>
            <a:ext cx="2844059" cy="365125"/>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9" name="Picture 7"/>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0353129" y="5749342"/>
            <a:ext cx="1835696" cy="1029867"/>
          </a:xfrm>
          <a:prstGeom prst="rect">
            <a:avLst/>
          </a:prstGeom>
          <a:noFill/>
          <a:ln w="9525">
            <a:noFill/>
            <a:miter lim="800000"/>
            <a:headEnd/>
            <a:tailEnd/>
          </a:ln>
        </p:spPr>
      </p:pic>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fety.fhwa.dot.gov/saferout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saferoutesinfo.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990600"/>
            <a:ext cx="11125200" cy="2667000"/>
          </a:xfrm>
        </p:spPr>
        <p:txBody>
          <a:bodyPr>
            <a:normAutofit/>
          </a:bodyPr>
          <a:lstStyle/>
          <a:p>
            <a:r>
              <a:rPr lang="en-US" sz="4800" b="1" dirty="0" smtClean="0"/>
              <a:t>Florida Safe Routes to School Program</a:t>
            </a:r>
            <a:endParaRPr lang="en-US" sz="4800" b="1" dirty="0"/>
          </a:p>
        </p:txBody>
      </p:sp>
      <p:sp>
        <p:nvSpPr>
          <p:cNvPr id="3" name="Subtitle 2"/>
          <p:cNvSpPr>
            <a:spLocks noGrp="1"/>
          </p:cNvSpPr>
          <p:nvPr>
            <p:ph type="subTitle" idx="1"/>
          </p:nvPr>
        </p:nvSpPr>
        <p:spPr>
          <a:xfrm>
            <a:off x="1293812" y="4267200"/>
            <a:ext cx="9296399" cy="1371600"/>
          </a:xfrm>
        </p:spPr>
        <p:txBody>
          <a:bodyPr>
            <a:normAutofit/>
          </a:bodyPr>
          <a:lstStyle/>
          <a:p>
            <a:r>
              <a:rPr lang="en-US" dirty="0" smtClean="0"/>
              <a:t>Background and What’s New</a:t>
            </a:r>
          </a:p>
          <a:p>
            <a:endParaRPr lang="en-US" dirty="0"/>
          </a:p>
          <a:p>
            <a:r>
              <a:rPr lang="en-US" dirty="0" smtClean="0"/>
              <a:t>Sarita Taylor, Florida SRTS Coordinator – FDOT Safety Office</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88825" cy="1143000"/>
          </a:xfrm>
        </p:spPr>
        <p:txBody>
          <a:bodyPr>
            <a:normAutofit/>
          </a:bodyPr>
          <a:lstStyle/>
          <a:p>
            <a:pPr algn="ctr"/>
            <a:r>
              <a:rPr lang="en-US" sz="4800" b="1" dirty="0" smtClean="0"/>
              <a:t>Funding</a:t>
            </a:r>
            <a:endParaRPr lang="en-US" sz="4800" b="1" dirty="0"/>
          </a:p>
        </p:txBody>
      </p:sp>
      <p:sp>
        <p:nvSpPr>
          <p:cNvPr id="3" name="TextBox 2"/>
          <p:cNvSpPr txBox="1"/>
          <p:nvPr/>
        </p:nvSpPr>
        <p:spPr>
          <a:xfrm>
            <a:off x="836612" y="1981200"/>
            <a:ext cx="11049000" cy="3582519"/>
          </a:xfrm>
          <a:prstGeom prst="rect">
            <a:avLst/>
          </a:prstGeom>
          <a:noFill/>
        </p:spPr>
        <p:txBody>
          <a:bodyPr wrap="square" rtlCol="0">
            <a:spAutoFit/>
          </a:bodyPr>
          <a:lstStyle/>
          <a:p>
            <a:pPr>
              <a:lnSpc>
                <a:spcPct val="90000"/>
              </a:lnSpc>
            </a:pPr>
            <a:r>
              <a:rPr lang="en-US" sz="3600" dirty="0" smtClean="0"/>
              <a:t>This is another area that was tweaked.</a:t>
            </a:r>
          </a:p>
          <a:p>
            <a:pPr>
              <a:lnSpc>
                <a:spcPct val="90000"/>
              </a:lnSpc>
            </a:pPr>
            <a:endParaRPr lang="en-US" sz="3600" dirty="0"/>
          </a:p>
          <a:p>
            <a:pPr marL="285750" indent="-285750">
              <a:lnSpc>
                <a:spcPct val="90000"/>
              </a:lnSpc>
              <a:buFont typeface="Arial" panose="020B0604020202020204" pitchFamily="34" charset="0"/>
              <a:buChar char="•"/>
            </a:pPr>
            <a:r>
              <a:rPr lang="en-US" sz="3600" dirty="0" smtClean="0"/>
              <a:t>SAFETEA-LU is gone</a:t>
            </a:r>
          </a:p>
          <a:p>
            <a:pPr marL="285750" indent="-285750">
              <a:lnSpc>
                <a:spcPct val="90000"/>
              </a:lnSpc>
              <a:buFont typeface="Arial" panose="020B0604020202020204" pitchFamily="34" charset="0"/>
              <a:buChar char="•"/>
            </a:pPr>
            <a:endParaRPr lang="en-US" sz="3600" dirty="0"/>
          </a:p>
          <a:p>
            <a:pPr marL="285750" indent="-285750">
              <a:lnSpc>
                <a:spcPct val="90000"/>
              </a:lnSpc>
              <a:buFont typeface="Arial" panose="020B0604020202020204" pitchFamily="34" charset="0"/>
              <a:buChar char="•"/>
            </a:pPr>
            <a:r>
              <a:rPr lang="en-US" sz="3600" dirty="0" smtClean="0"/>
              <a:t>MAP-21 is gone</a:t>
            </a:r>
          </a:p>
          <a:p>
            <a:pPr marL="285750" indent="-285750">
              <a:lnSpc>
                <a:spcPct val="90000"/>
              </a:lnSpc>
              <a:buFont typeface="Arial" panose="020B0604020202020204" pitchFamily="34" charset="0"/>
              <a:buChar char="•"/>
            </a:pPr>
            <a:endParaRPr lang="en-US" sz="3600" dirty="0"/>
          </a:p>
          <a:p>
            <a:pPr marL="285750" indent="-285750">
              <a:lnSpc>
                <a:spcPct val="90000"/>
              </a:lnSpc>
              <a:buFont typeface="Arial" panose="020B0604020202020204" pitchFamily="34" charset="0"/>
              <a:buChar char="•"/>
            </a:pPr>
            <a:r>
              <a:rPr lang="en-US" sz="3600" dirty="0" smtClean="0"/>
              <a:t>Welcome FAST Act and SR2T</a:t>
            </a:r>
            <a:endParaRPr lang="en-US" sz="3600" dirty="0"/>
          </a:p>
        </p:txBody>
      </p:sp>
    </p:spTree>
    <p:extLst>
      <p:ext uri="{BB962C8B-B14F-4D97-AF65-F5344CB8AC3E}">
        <p14:creationId xmlns:p14="http://schemas.microsoft.com/office/powerpoint/2010/main" val="302182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81000"/>
            <a:ext cx="11506200" cy="1143000"/>
          </a:xfrm>
        </p:spPr>
        <p:txBody>
          <a:bodyPr/>
          <a:lstStyle/>
          <a:p>
            <a:pPr algn="ctr"/>
            <a:r>
              <a:rPr lang="en-US" b="1" dirty="0" smtClean="0"/>
              <a:t>Hazardous walking conditions and </a:t>
            </a:r>
            <a:br>
              <a:rPr lang="en-US" b="1" dirty="0" smtClean="0"/>
            </a:br>
            <a:r>
              <a:rPr lang="en-US" b="1" dirty="0" smtClean="0"/>
              <a:t>schools in rural communities.</a:t>
            </a:r>
            <a:endParaRPr lang="en-US" b="1" dirty="0"/>
          </a:p>
        </p:txBody>
      </p:sp>
      <p:sp>
        <p:nvSpPr>
          <p:cNvPr id="3" name="TextBox 2"/>
          <p:cNvSpPr txBox="1"/>
          <p:nvPr/>
        </p:nvSpPr>
        <p:spPr>
          <a:xfrm>
            <a:off x="318830" y="2209800"/>
            <a:ext cx="11506200" cy="3970318"/>
          </a:xfrm>
          <a:prstGeom prst="rect">
            <a:avLst/>
          </a:prstGeom>
          <a:noFill/>
        </p:spPr>
        <p:txBody>
          <a:bodyPr wrap="square" rtlCol="0">
            <a:spAutoFit/>
          </a:bodyPr>
          <a:lstStyle/>
          <a:p>
            <a:pPr>
              <a:lnSpc>
                <a:spcPct val="90000"/>
              </a:lnSpc>
            </a:pPr>
            <a:r>
              <a:rPr lang="en-US" sz="2800" dirty="0" smtClean="0"/>
              <a:t>Applications that eliminate a documented a Hazardous Walking Condition area will be given higher priority.  </a:t>
            </a:r>
          </a:p>
          <a:p>
            <a:pPr>
              <a:lnSpc>
                <a:spcPct val="90000"/>
              </a:lnSpc>
            </a:pPr>
            <a:r>
              <a:rPr lang="en-US" sz="2800" dirty="0" smtClean="0"/>
              <a:t>For language on Hazardous Walking Conditions, go to FS 1006.23</a:t>
            </a:r>
          </a:p>
          <a:p>
            <a:pPr>
              <a:lnSpc>
                <a:spcPct val="90000"/>
              </a:lnSpc>
            </a:pPr>
            <a:endParaRPr lang="en-US" sz="2800" dirty="0"/>
          </a:p>
          <a:p>
            <a:pPr>
              <a:lnSpc>
                <a:spcPct val="90000"/>
              </a:lnSpc>
            </a:pPr>
            <a:endParaRPr lang="en-US" sz="2800" dirty="0" smtClean="0"/>
          </a:p>
          <a:p>
            <a:pPr>
              <a:lnSpc>
                <a:spcPct val="90000"/>
              </a:lnSpc>
            </a:pPr>
            <a:endParaRPr lang="en-US" sz="2800" dirty="0"/>
          </a:p>
          <a:p>
            <a:pPr>
              <a:lnSpc>
                <a:spcPct val="90000"/>
              </a:lnSpc>
            </a:pPr>
            <a:endParaRPr lang="en-US" sz="2800" dirty="0" smtClean="0"/>
          </a:p>
          <a:p>
            <a:pPr>
              <a:lnSpc>
                <a:spcPct val="90000"/>
              </a:lnSpc>
            </a:pPr>
            <a:r>
              <a:rPr lang="en-US" sz="2800" dirty="0" smtClean="0"/>
              <a:t>Rural community assistance is through a contract with UF.  </a:t>
            </a:r>
          </a:p>
          <a:p>
            <a:pPr>
              <a:lnSpc>
                <a:spcPct val="90000"/>
              </a:lnSpc>
            </a:pPr>
            <a:r>
              <a:rPr lang="en-US" sz="2800" dirty="0" smtClean="0"/>
              <a:t>Currently </a:t>
            </a:r>
            <a:r>
              <a:rPr lang="en-US" sz="2800" dirty="0"/>
              <a:t>being </a:t>
            </a:r>
            <a:r>
              <a:rPr lang="en-US" sz="2800" dirty="0" smtClean="0"/>
              <a:t>piloted </a:t>
            </a:r>
            <a:r>
              <a:rPr lang="en-US" sz="2800" dirty="0"/>
              <a:t>in Gadsden </a:t>
            </a:r>
            <a:r>
              <a:rPr lang="en-US" sz="2800" dirty="0" smtClean="0"/>
              <a:t>County.  School travel plans are being developed.</a:t>
            </a:r>
            <a:endParaRPr lang="en-US" sz="2800" dirty="0"/>
          </a:p>
        </p:txBody>
      </p:sp>
    </p:spTree>
    <p:extLst>
      <p:ext uri="{BB962C8B-B14F-4D97-AF65-F5344CB8AC3E}">
        <p14:creationId xmlns:p14="http://schemas.microsoft.com/office/powerpoint/2010/main" val="359478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88825" cy="1143000"/>
          </a:xfrm>
        </p:spPr>
        <p:txBody>
          <a:bodyPr>
            <a:normAutofit/>
          </a:bodyPr>
          <a:lstStyle/>
          <a:p>
            <a:pPr algn="ctr"/>
            <a:r>
              <a:rPr lang="en-US" sz="4800" b="1" dirty="0" smtClean="0"/>
              <a:t>Non Infrastructure Applications</a:t>
            </a:r>
            <a:endParaRPr lang="en-US" sz="4800" b="1" dirty="0"/>
          </a:p>
        </p:txBody>
      </p:sp>
      <p:sp>
        <p:nvSpPr>
          <p:cNvPr id="3" name="TextBox 2"/>
          <p:cNvSpPr txBox="1"/>
          <p:nvPr/>
        </p:nvSpPr>
        <p:spPr>
          <a:xfrm>
            <a:off x="608012" y="2133600"/>
            <a:ext cx="11049000" cy="4081117"/>
          </a:xfrm>
          <a:prstGeom prst="rect">
            <a:avLst/>
          </a:prstGeom>
          <a:noFill/>
        </p:spPr>
        <p:txBody>
          <a:bodyPr wrap="square" rtlCol="0">
            <a:spAutoFit/>
          </a:bodyPr>
          <a:lstStyle/>
          <a:p>
            <a:pPr marL="0" lvl="1">
              <a:lnSpc>
                <a:spcPct val="90000"/>
              </a:lnSpc>
            </a:pPr>
            <a:r>
              <a:rPr lang="en-US" sz="2400" dirty="0"/>
              <a:t>For the next 3 years, we will be developing with FDOE, a new curricula for bike/</a:t>
            </a:r>
            <a:r>
              <a:rPr lang="en-US" sz="2400" dirty="0" err="1"/>
              <a:t>ped</a:t>
            </a:r>
            <a:r>
              <a:rPr lang="en-US" sz="2400" dirty="0"/>
              <a:t> education for use in the classroom.  We have allocated $2 million a year of the $7 million for this effort.  This is to cover all counties in Florida </a:t>
            </a:r>
            <a:r>
              <a:rPr lang="en-US" sz="2400" dirty="0" smtClean="0"/>
              <a:t>in </a:t>
            </a:r>
            <a:r>
              <a:rPr lang="en-US" sz="2400" dirty="0"/>
              <a:t>the 3-year period.</a:t>
            </a:r>
          </a:p>
          <a:p>
            <a:pPr marL="342900" indent="-342900">
              <a:lnSpc>
                <a:spcPct val="90000"/>
              </a:lnSpc>
              <a:buFont typeface="Arial" panose="020B0604020202020204" pitchFamily="34" charset="0"/>
              <a:buChar char="•"/>
            </a:pPr>
            <a:endParaRPr lang="en-US" sz="2400" dirty="0" smtClean="0"/>
          </a:p>
          <a:p>
            <a:pPr marL="342900" indent="-342900">
              <a:lnSpc>
                <a:spcPct val="90000"/>
              </a:lnSpc>
              <a:buFont typeface="Arial" panose="020B0604020202020204" pitchFamily="34" charset="0"/>
              <a:buChar char="•"/>
            </a:pPr>
            <a:r>
              <a:rPr lang="en-US" sz="2400" dirty="0" smtClean="0"/>
              <a:t>We are not accepting any Non Infrastructure Applications under the SR2T funding.  </a:t>
            </a:r>
          </a:p>
          <a:p>
            <a:pPr marL="342900" indent="-342900">
              <a:lnSpc>
                <a:spcPct val="90000"/>
              </a:lnSpc>
              <a:buFont typeface="Arial" panose="020B0604020202020204" pitchFamily="34" charset="0"/>
              <a:buChar char="•"/>
            </a:pPr>
            <a:endParaRPr lang="en-US" sz="2400" dirty="0" smtClean="0"/>
          </a:p>
          <a:p>
            <a:pPr marL="342900" indent="-342900">
              <a:lnSpc>
                <a:spcPct val="90000"/>
              </a:lnSpc>
              <a:buFont typeface="Arial" panose="020B0604020202020204" pitchFamily="34" charset="0"/>
              <a:buChar char="•"/>
            </a:pPr>
            <a:r>
              <a:rPr lang="en-US" sz="2400" dirty="0" smtClean="0"/>
              <a:t>Eligible applicants can apply through Transportation Alternatives.</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endParaRPr lang="en-US" sz="2400" dirty="0" smtClean="0"/>
          </a:p>
          <a:p>
            <a:pPr marL="342900" indent="-342900">
              <a:lnSpc>
                <a:spcPct val="9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76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09600"/>
          </a:xfrm>
        </p:spPr>
        <p:txBody>
          <a:bodyPr>
            <a:normAutofit fontScale="90000"/>
          </a:bodyPr>
          <a:lstStyle/>
          <a:p>
            <a:r>
              <a:rPr lang="en-US" sz="4800" b="1" dirty="0" smtClean="0"/>
              <a:t>Education throughout Florida </a:t>
            </a:r>
            <a:endParaRPr lang="en-US" sz="4800" b="1" dirty="0"/>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l="1359" r="1332"/>
          <a:stretch/>
        </p:blipFill>
        <p:spPr>
          <a:xfrm>
            <a:off x="3198812" y="990600"/>
            <a:ext cx="5562600" cy="5835445"/>
          </a:xfrm>
          <a:prstGeom prst="rect">
            <a:avLst/>
          </a:prstGeom>
        </p:spPr>
      </p:pic>
    </p:spTree>
    <p:extLst>
      <p:ext uri="{BB962C8B-B14F-4D97-AF65-F5344CB8AC3E}">
        <p14:creationId xmlns:p14="http://schemas.microsoft.com/office/powerpoint/2010/main" val="30632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81000"/>
            <a:ext cx="11506200" cy="838200"/>
          </a:xfrm>
        </p:spPr>
        <p:txBody>
          <a:bodyPr/>
          <a:lstStyle/>
          <a:p>
            <a:pPr algn="ctr"/>
            <a:r>
              <a:rPr lang="en-US" b="1" dirty="0" smtClean="0"/>
              <a:t>What was programmed this first cycle under SR2T</a:t>
            </a:r>
            <a:endParaRPr lang="en-US" b="1" dirty="0"/>
          </a:p>
        </p:txBody>
      </p:sp>
      <p:sp>
        <p:nvSpPr>
          <p:cNvPr id="4" name="TextBox 3"/>
          <p:cNvSpPr txBox="1"/>
          <p:nvPr/>
        </p:nvSpPr>
        <p:spPr>
          <a:xfrm>
            <a:off x="1217612" y="2209800"/>
            <a:ext cx="10591800" cy="5078313"/>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US" sz="3600" dirty="0" smtClean="0"/>
              <a:t>39 applications received</a:t>
            </a:r>
          </a:p>
          <a:p>
            <a:pPr marL="571500" indent="-571500">
              <a:lnSpc>
                <a:spcPct val="90000"/>
              </a:lnSpc>
              <a:buFont typeface="Arial" panose="020B0604020202020204" pitchFamily="34" charset="0"/>
              <a:buChar char="•"/>
            </a:pPr>
            <a:endParaRPr lang="en-US" sz="3600" dirty="0"/>
          </a:p>
          <a:p>
            <a:pPr marL="571500" indent="-571500">
              <a:lnSpc>
                <a:spcPct val="90000"/>
              </a:lnSpc>
              <a:buFont typeface="Arial" panose="020B0604020202020204" pitchFamily="34" charset="0"/>
              <a:buChar char="•"/>
            </a:pPr>
            <a:r>
              <a:rPr lang="en-US" sz="3600" dirty="0" smtClean="0"/>
              <a:t>28 applications programmed</a:t>
            </a:r>
          </a:p>
          <a:p>
            <a:pPr marL="571500" indent="-571500">
              <a:lnSpc>
                <a:spcPct val="90000"/>
              </a:lnSpc>
              <a:buFont typeface="Arial" panose="020B0604020202020204" pitchFamily="34" charset="0"/>
              <a:buChar char="•"/>
            </a:pPr>
            <a:endParaRPr lang="en-US" sz="3600" dirty="0"/>
          </a:p>
          <a:p>
            <a:pPr marL="571500" indent="-571500">
              <a:lnSpc>
                <a:spcPct val="90000"/>
              </a:lnSpc>
              <a:buFont typeface="Arial" panose="020B0604020202020204" pitchFamily="34" charset="0"/>
              <a:buChar char="•"/>
            </a:pPr>
            <a:r>
              <a:rPr lang="en-US" sz="3600" dirty="0" smtClean="0"/>
              <a:t>Sidewalks</a:t>
            </a:r>
          </a:p>
          <a:p>
            <a:pPr marL="571500" indent="-571500">
              <a:lnSpc>
                <a:spcPct val="90000"/>
              </a:lnSpc>
              <a:buFont typeface="Arial" panose="020B0604020202020204" pitchFamily="34" charset="0"/>
              <a:buChar char="•"/>
            </a:pPr>
            <a:endParaRPr lang="en-US" sz="3600" dirty="0"/>
          </a:p>
          <a:p>
            <a:pPr marL="571500" indent="-571500">
              <a:lnSpc>
                <a:spcPct val="90000"/>
              </a:lnSpc>
              <a:buFont typeface="Arial" panose="020B0604020202020204" pitchFamily="34" charset="0"/>
              <a:buChar char="•"/>
            </a:pPr>
            <a:r>
              <a:rPr lang="en-US" sz="3600" dirty="0" smtClean="0"/>
              <a:t>Elementary &amp; Middle Schools</a:t>
            </a:r>
          </a:p>
          <a:p>
            <a:pPr marL="571500" indent="-571500">
              <a:lnSpc>
                <a:spcPct val="90000"/>
              </a:lnSpc>
              <a:buFont typeface="Arial" panose="020B0604020202020204" pitchFamily="34" charset="0"/>
              <a:buChar char="•"/>
            </a:pPr>
            <a:endParaRPr lang="en-US" sz="3600" dirty="0"/>
          </a:p>
          <a:p>
            <a:pPr>
              <a:lnSpc>
                <a:spcPct val="90000"/>
              </a:lnSpc>
            </a:pPr>
            <a:r>
              <a:rPr lang="en-US" sz="2400" dirty="0" smtClean="0"/>
              <a:t>(D6 is still reviewing applications for this cycle.)</a:t>
            </a:r>
          </a:p>
          <a:p>
            <a:pPr>
              <a:lnSpc>
                <a:spcPct val="90000"/>
              </a:lnSpc>
            </a:pPr>
            <a:endParaRPr lang="en-US" dirty="0" smtClean="0"/>
          </a:p>
          <a:p>
            <a:pPr>
              <a:lnSpc>
                <a:spcPct val="90000"/>
              </a:lnSpc>
            </a:pPr>
            <a:endParaRPr lang="en-US" dirty="0"/>
          </a:p>
        </p:txBody>
      </p:sp>
    </p:spTree>
    <p:extLst>
      <p:ext uri="{BB962C8B-B14F-4D97-AF65-F5344CB8AC3E}">
        <p14:creationId xmlns:p14="http://schemas.microsoft.com/office/powerpoint/2010/main" val="3103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WRAP UP &amp; QUESTIONS</a:t>
            </a:r>
            <a:endParaRPr lang="en-US" b="1" dirty="0"/>
          </a:p>
        </p:txBody>
      </p:sp>
      <p:sp>
        <p:nvSpPr>
          <p:cNvPr id="5" name="TextBox 4"/>
          <p:cNvSpPr txBox="1"/>
          <p:nvPr/>
        </p:nvSpPr>
        <p:spPr>
          <a:xfrm>
            <a:off x="455612" y="1828800"/>
            <a:ext cx="11277600" cy="413651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t>Safe Routes projects take a lot of work and effort, but are definitely worth it.</a:t>
            </a:r>
          </a:p>
          <a:p>
            <a:pPr marL="285750" indent="-285750">
              <a:lnSpc>
                <a:spcPct val="90000"/>
              </a:lnSpc>
              <a:buFont typeface="Arial" panose="020B0604020202020204" pitchFamily="34" charset="0"/>
              <a:buChar char="•"/>
            </a:pPr>
            <a:endParaRPr lang="en-US" sz="2800" dirty="0" smtClean="0"/>
          </a:p>
          <a:p>
            <a:pPr marL="285750" indent="-285750">
              <a:lnSpc>
                <a:spcPct val="90000"/>
              </a:lnSpc>
              <a:buFont typeface="Arial" panose="020B0604020202020204" pitchFamily="34" charset="0"/>
              <a:buChar char="•"/>
            </a:pPr>
            <a:r>
              <a:rPr lang="en-US" sz="2800" dirty="0"/>
              <a:t>It takes all of the 5 E’s to have a successful SRTS </a:t>
            </a:r>
            <a:r>
              <a:rPr lang="en-US" sz="2800" dirty="0" smtClean="0"/>
              <a:t>program.</a:t>
            </a:r>
          </a:p>
          <a:p>
            <a:pPr marL="285750" indent="-285750">
              <a:lnSpc>
                <a:spcPct val="90000"/>
              </a:lnSpc>
              <a:buFont typeface="Arial" panose="020B0604020202020204" pitchFamily="34" charset="0"/>
              <a:buChar char="•"/>
            </a:pPr>
            <a:endParaRPr lang="en-US" sz="2800" dirty="0"/>
          </a:p>
          <a:p>
            <a:pPr marL="285750" indent="-285750">
              <a:lnSpc>
                <a:spcPct val="90000"/>
              </a:lnSpc>
              <a:buFont typeface="Arial" panose="020B0604020202020204" pitchFamily="34" charset="0"/>
              <a:buChar char="•"/>
            </a:pPr>
            <a:r>
              <a:rPr lang="en-US" sz="2800" dirty="0" smtClean="0"/>
              <a:t>Help is available with the application process.</a:t>
            </a:r>
          </a:p>
          <a:p>
            <a:pPr marL="285750" indent="-285750">
              <a:lnSpc>
                <a:spcPct val="90000"/>
              </a:lnSpc>
              <a:buFont typeface="Arial" panose="020B0604020202020204" pitchFamily="34" charset="0"/>
              <a:buChar char="•"/>
            </a:pPr>
            <a:endParaRPr lang="en-US" sz="2800" dirty="0"/>
          </a:p>
          <a:p>
            <a:pPr>
              <a:lnSpc>
                <a:spcPct val="90000"/>
              </a:lnSpc>
            </a:pPr>
            <a:endParaRPr lang="en-US" sz="2800" dirty="0" smtClean="0"/>
          </a:p>
          <a:p>
            <a:pPr algn="ctr">
              <a:lnSpc>
                <a:spcPct val="90000"/>
              </a:lnSpc>
            </a:pPr>
            <a:r>
              <a:rPr lang="en-US" sz="3200" b="1" dirty="0" smtClean="0"/>
              <a:t>QUESTIONS???</a:t>
            </a:r>
          </a:p>
          <a:p>
            <a:pPr marL="285750" indent="-285750">
              <a:lnSpc>
                <a:spcPct val="90000"/>
              </a:lnSpc>
              <a:buFont typeface="Arial" panose="020B0604020202020204" pitchFamily="34" charset="0"/>
              <a:buChar char="•"/>
            </a:pPr>
            <a:endParaRPr lang="en-US" dirty="0"/>
          </a:p>
          <a:p>
            <a:pPr>
              <a:lnSpc>
                <a:spcPct val="90000"/>
              </a:lnSpc>
            </a:pPr>
            <a:endParaRPr lang="en-US" dirty="0"/>
          </a:p>
        </p:txBody>
      </p:sp>
    </p:spTree>
    <p:extLst>
      <p:ext uri="{BB962C8B-B14F-4D97-AF65-F5344CB8AC3E}">
        <p14:creationId xmlns:p14="http://schemas.microsoft.com/office/powerpoint/2010/main" val="31231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Safe Routes to School?</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nSpc>
                <a:spcPct val="150000"/>
              </a:lnSpc>
              <a:buNone/>
            </a:pPr>
            <a:r>
              <a:rPr lang="en-US" dirty="0" smtClean="0"/>
              <a:t>Sustained </a:t>
            </a:r>
            <a:r>
              <a:rPr lang="en-US" dirty="0"/>
              <a:t>efforts by parents, schools, community leaders and local, state, and federal governments to improve the health and well-being of </a:t>
            </a:r>
            <a:r>
              <a:rPr lang="en-US" dirty="0" smtClean="0"/>
              <a:t>students </a:t>
            </a:r>
            <a:r>
              <a:rPr lang="en-US" dirty="0"/>
              <a:t>by enabling and encouraging them to walk and bicycle to </a:t>
            </a:r>
            <a:r>
              <a:rPr lang="en-US" dirty="0" smtClean="0"/>
              <a:t>school.</a:t>
            </a:r>
          </a:p>
          <a:p>
            <a:pPr marL="0" indent="0">
              <a:buNone/>
            </a:pPr>
            <a:endParaRPr lang="en-US" dirty="0"/>
          </a:p>
        </p:txBody>
      </p:sp>
    </p:spTree>
    <p:extLst>
      <p:ext uri="{BB962C8B-B14F-4D97-AF65-F5344CB8AC3E}">
        <p14:creationId xmlns:p14="http://schemas.microsoft.com/office/powerpoint/2010/main" val="18518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457200"/>
            <a:ext cx="7924800" cy="1143000"/>
          </a:xfrm>
        </p:spPr>
        <p:txBody>
          <a:bodyPr/>
          <a:lstStyle/>
          <a:p>
            <a:r>
              <a:rPr lang="en-US" b="1" dirty="0" smtClean="0"/>
              <a:t>The Federal SRTS Program was established in September, 2005</a:t>
            </a:r>
            <a:endParaRPr lang="en-US" b="1" dirty="0"/>
          </a:p>
        </p:txBody>
      </p:sp>
      <p:sp>
        <p:nvSpPr>
          <p:cNvPr id="14" name="Content Placeholder 13"/>
          <p:cNvSpPr>
            <a:spLocks noGrp="1"/>
          </p:cNvSpPr>
          <p:nvPr>
            <p:ph idx="1"/>
          </p:nvPr>
        </p:nvSpPr>
        <p:spPr>
          <a:xfrm>
            <a:off x="379412" y="1957137"/>
            <a:ext cx="9601200" cy="4876800"/>
          </a:xfrm>
        </p:spPr>
        <p:txBody>
          <a:bodyPr/>
          <a:lstStyle/>
          <a:p>
            <a:r>
              <a:rPr lang="en-US" dirty="0" smtClean="0"/>
              <a:t>$1,146,511,860 to States</a:t>
            </a:r>
          </a:p>
          <a:p>
            <a:pPr marL="0" indent="0">
              <a:buNone/>
            </a:pPr>
            <a:endParaRPr lang="en-US" dirty="0" smtClean="0"/>
          </a:p>
          <a:p>
            <a:r>
              <a:rPr lang="en-US" dirty="0" smtClean="0"/>
              <a:t>Infrastructure (70% - 90%) &amp;</a:t>
            </a:r>
          </a:p>
          <a:p>
            <a:pPr marL="0" indent="0">
              <a:buNone/>
            </a:pPr>
            <a:r>
              <a:rPr lang="en-US" dirty="0"/>
              <a:t>  </a:t>
            </a:r>
            <a:r>
              <a:rPr lang="en-US" dirty="0" smtClean="0"/>
              <a:t>Non-Infrastructure (10%-30%)</a:t>
            </a:r>
          </a:p>
          <a:p>
            <a:pPr marL="0" indent="0">
              <a:buNone/>
            </a:pPr>
            <a:endParaRPr lang="en-US" dirty="0" smtClean="0"/>
          </a:p>
          <a:p>
            <a:r>
              <a:rPr lang="en-US" dirty="0" smtClean="0"/>
              <a:t>Funded through September 2012</a:t>
            </a:r>
          </a:p>
          <a:p>
            <a:endParaRPr lang="en-US" dirty="0"/>
          </a:p>
          <a:p>
            <a:pPr lvl="2"/>
            <a:r>
              <a:rPr lang="en-US" dirty="0" smtClean="0"/>
              <a:t>More information:</a:t>
            </a:r>
            <a:br>
              <a:rPr lang="en-US" dirty="0" smtClean="0"/>
            </a:br>
            <a:r>
              <a:rPr lang="en-US" dirty="0" smtClean="0"/>
              <a:t>FHWA   </a:t>
            </a:r>
            <a:r>
              <a:rPr lang="en-US" dirty="0" smtClean="0">
                <a:hlinkClick r:id="rId3"/>
              </a:rPr>
              <a:t>http://safety.fhwa.dot.gov/saferoutes</a:t>
            </a:r>
            <a:r>
              <a:rPr lang="en-US" dirty="0" smtClean="0"/>
              <a:t/>
            </a:r>
            <a:br>
              <a:rPr lang="en-US" dirty="0" smtClean="0"/>
            </a:br>
            <a:r>
              <a:rPr lang="en-US" dirty="0" smtClean="0"/>
              <a:t>SRTS Clearinghouse   </a:t>
            </a:r>
            <a:r>
              <a:rPr lang="en-US" dirty="0" smtClean="0">
                <a:hlinkClick r:id="rId4"/>
              </a:rPr>
              <a:t>www.saferoutesinfo.org</a:t>
            </a:r>
            <a:r>
              <a:rPr lang="en-US" dirty="0" smtClean="0"/>
              <a:t> </a:t>
            </a:r>
            <a:endParaRPr lang="en-US" dirty="0"/>
          </a:p>
        </p:txBody>
      </p:sp>
      <p:pic>
        <p:nvPicPr>
          <p:cNvPr id="4" name="Picture 7" descr="U"/>
          <p:cNvPicPr>
            <a:picLocks noChangeAspect="1" noChangeArrowheads="1"/>
          </p:cNvPicPr>
          <p:nvPr/>
        </p:nvPicPr>
        <p:blipFill>
          <a:blip r:embed="rId5" cstate="print"/>
          <a:srcRect l="25169" r="20291" b="-4173"/>
          <a:stretch>
            <a:fillRect/>
          </a:stretch>
        </p:blipFill>
        <p:spPr>
          <a:xfrm>
            <a:off x="8593137" y="381000"/>
            <a:ext cx="3595688" cy="4953000"/>
          </a:xfrm>
          <a:prstGeom prst="rect">
            <a:avLst/>
          </a:prstGeom>
          <a:noFill/>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did Florida do under SAFETEA-LU?</a:t>
            </a:r>
            <a:endParaRPr lang="en-US" b="1" dirty="0"/>
          </a:p>
        </p:txBody>
      </p:sp>
      <p:sp>
        <p:nvSpPr>
          <p:cNvPr id="4" name="TextBox 3"/>
          <p:cNvSpPr txBox="1"/>
          <p:nvPr/>
        </p:nvSpPr>
        <p:spPr>
          <a:xfrm>
            <a:off x="836612" y="1981200"/>
            <a:ext cx="7924800" cy="397031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t>$58 million thru September 30, 2012</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Most funds distributed to 7 Districts</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Program managed by District under state guidelines and SRTS Coordinator</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269 SRTS projects and programs</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Reached over 1000 schools</a:t>
            </a:r>
            <a:endParaRPr lang="en-US" sz="2800" dirty="0"/>
          </a:p>
        </p:txBody>
      </p:sp>
      <p:pic>
        <p:nvPicPr>
          <p:cNvPr id="5" name="Picture 16" descr="400v_OldCapitolMuseum"/>
          <p:cNvPicPr>
            <a:picLocks noChangeAspect="1" noChangeArrowheads="1"/>
          </p:cNvPicPr>
          <p:nvPr/>
        </p:nvPicPr>
        <p:blipFill>
          <a:blip r:embed="rId3" cstate="print"/>
          <a:srcRect/>
          <a:stretch>
            <a:fillRect/>
          </a:stretch>
        </p:blipFill>
        <p:spPr>
          <a:xfrm>
            <a:off x="8958095" y="1752600"/>
            <a:ext cx="3213100" cy="3684240"/>
          </a:xfrm>
          <a:prstGeom prst="rect">
            <a:avLst/>
          </a:prstGeom>
          <a:noFill/>
        </p:spPr>
      </p:pic>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we have learned</a:t>
            </a:r>
            <a:endParaRPr lang="en-US" b="1" dirty="0"/>
          </a:p>
        </p:txBody>
      </p:sp>
      <p:sp>
        <p:nvSpPr>
          <p:cNvPr id="3" name="TextBox 2"/>
          <p:cNvSpPr txBox="1"/>
          <p:nvPr/>
        </p:nvSpPr>
        <p:spPr>
          <a:xfrm>
            <a:off x="608012" y="1828800"/>
            <a:ext cx="11277600" cy="435811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t>Lots of interest in program – more applications than can be funded</a:t>
            </a:r>
            <a:br>
              <a:rPr lang="en-US" sz="2800" dirty="0" smtClean="0"/>
            </a:br>
            <a:endParaRPr lang="en-US" sz="2800" dirty="0" smtClean="0"/>
          </a:p>
          <a:p>
            <a:pPr marL="285750" indent="-285750">
              <a:lnSpc>
                <a:spcPct val="90000"/>
              </a:lnSpc>
              <a:buFont typeface="Arial" panose="020B0604020202020204" pitchFamily="34" charset="0"/>
              <a:buChar char="•"/>
            </a:pPr>
            <a:endParaRPr lang="en-US" sz="2800" dirty="0"/>
          </a:p>
          <a:p>
            <a:pPr marL="285750" indent="-285750">
              <a:lnSpc>
                <a:spcPct val="90000"/>
              </a:lnSpc>
              <a:buFont typeface="Arial" panose="020B0604020202020204" pitchFamily="34" charset="0"/>
              <a:buChar char="•"/>
            </a:pPr>
            <a:r>
              <a:rPr lang="en-US" sz="2800" dirty="0" smtClean="0"/>
              <a:t>SRTS takes a lot of work, but it is definitely worth it</a:t>
            </a:r>
            <a:br>
              <a:rPr lang="en-US" sz="2800" dirty="0" smtClean="0"/>
            </a:br>
            <a:endParaRPr lang="en-US" sz="2800" dirty="0" smtClean="0"/>
          </a:p>
          <a:p>
            <a:pPr marL="285750" indent="-285750">
              <a:lnSpc>
                <a:spcPct val="90000"/>
              </a:lnSpc>
              <a:buFont typeface="Arial" panose="020B0604020202020204" pitchFamily="34" charset="0"/>
              <a:buChar char="•"/>
            </a:pPr>
            <a:endParaRPr lang="en-US" sz="2800" dirty="0"/>
          </a:p>
          <a:p>
            <a:pPr marL="285750" indent="-285750">
              <a:lnSpc>
                <a:spcPct val="90000"/>
              </a:lnSpc>
              <a:buFont typeface="Arial" panose="020B0604020202020204" pitchFamily="34" charset="0"/>
              <a:buChar char="•"/>
            </a:pPr>
            <a:r>
              <a:rPr lang="en-US" sz="2800" dirty="0" smtClean="0"/>
              <a:t>We started with a good process and have made modification as we learn more</a:t>
            </a:r>
          </a:p>
          <a:p>
            <a:pPr marL="285750" indent="-285750">
              <a:lnSpc>
                <a:spcPct val="90000"/>
              </a:lnSpc>
              <a:buFont typeface="Arial" panose="020B0604020202020204" pitchFamily="34" charset="0"/>
              <a:buChar char="•"/>
            </a:pPr>
            <a:endParaRPr lang="en-US" sz="2800" dirty="0"/>
          </a:p>
          <a:p>
            <a:pPr marL="285750" indent="-285750">
              <a:lnSpc>
                <a:spcPct val="90000"/>
              </a:lnSpc>
              <a:buFont typeface="Arial" panose="020B0604020202020204" pitchFamily="34" charset="0"/>
              <a:buChar char="•"/>
            </a:pPr>
            <a:r>
              <a:rPr lang="en-US" sz="2800" dirty="0" smtClean="0"/>
              <a:t>It takes all of the 5 E’s to have a successful SRTS program</a:t>
            </a:r>
            <a:endParaRPr lang="en-US" sz="2800" dirty="0"/>
          </a:p>
        </p:txBody>
      </p:sp>
    </p:spTree>
    <p:extLst>
      <p:ext uri="{BB962C8B-B14F-4D97-AF65-F5344CB8AC3E}">
        <p14:creationId xmlns:p14="http://schemas.microsoft.com/office/powerpoint/2010/main" val="16134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FLORIDA’S SRTS APPLICATION</a:t>
            </a:r>
            <a:endParaRPr lang="en-US" b="1" dirty="0"/>
          </a:p>
        </p:txBody>
      </p:sp>
      <p:sp>
        <p:nvSpPr>
          <p:cNvPr id="5" name="TextBox 4"/>
          <p:cNvSpPr txBox="1"/>
          <p:nvPr/>
        </p:nvSpPr>
        <p:spPr>
          <a:xfrm>
            <a:off x="1293813" y="1905000"/>
            <a:ext cx="8381999" cy="3998018"/>
          </a:xfrm>
          <a:prstGeom prst="rect">
            <a:avLst/>
          </a:prstGeom>
          <a:noFill/>
        </p:spPr>
        <p:txBody>
          <a:bodyPr wrap="square" rtlCol="0">
            <a:spAutoFit/>
          </a:bodyPr>
          <a:lstStyle/>
          <a:p>
            <a:pPr>
              <a:lnSpc>
                <a:spcPct val="90000"/>
              </a:lnSpc>
            </a:pPr>
            <a:r>
              <a:rPr lang="en-US" sz="2400" dirty="0" smtClean="0"/>
              <a:t>Call for Applications November14 – March 31</a:t>
            </a:r>
          </a:p>
          <a:p>
            <a:pPr>
              <a:lnSpc>
                <a:spcPct val="90000"/>
              </a:lnSpc>
            </a:pPr>
            <a:endParaRPr lang="en-US" sz="2400" dirty="0"/>
          </a:p>
          <a:p>
            <a:pPr>
              <a:lnSpc>
                <a:spcPct val="90000"/>
              </a:lnSpc>
            </a:pPr>
            <a:r>
              <a:rPr lang="en-US" sz="2400" dirty="0" smtClean="0"/>
              <a:t>Eligible Applicants</a:t>
            </a:r>
            <a:r>
              <a:rPr lang="en-US" sz="2400" dirty="0"/>
              <a:t> </a:t>
            </a:r>
            <a:r>
              <a:rPr lang="en-US" sz="2400" dirty="0" smtClean="0"/>
              <a:t>are Kindergarten through 12</a:t>
            </a:r>
            <a:r>
              <a:rPr lang="en-US" sz="2400" baseline="30000" dirty="0" smtClean="0"/>
              <a:t>th</a:t>
            </a:r>
            <a:r>
              <a:rPr lang="en-US" sz="2400" dirty="0" smtClean="0"/>
              <a:t> grade schools or any school that has several of those grades.</a:t>
            </a:r>
          </a:p>
          <a:p>
            <a:pPr>
              <a:lnSpc>
                <a:spcPct val="90000"/>
              </a:lnSpc>
            </a:pPr>
            <a:endParaRPr lang="en-US" sz="2400" dirty="0"/>
          </a:p>
          <a:p>
            <a:pPr>
              <a:lnSpc>
                <a:spcPct val="90000"/>
              </a:lnSpc>
            </a:pPr>
            <a:r>
              <a:rPr lang="en-US" sz="2400" dirty="0" smtClean="0"/>
              <a:t>Eligible Maintaining Agencies are:</a:t>
            </a:r>
          </a:p>
          <a:p>
            <a:pPr marL="742950" lvl="1" indent="-285750">
              <a:lnSpc>
                <a:spcPct val="90000"/>
              </a:lnSpc>
              <a:buFont typeface="Arial" panose="020B0604020202020204" pitchFamily="34" charset="0"/>
              <a:buChar char="•"/>
            </a:pPr>
            <a:r>
              <a:rPr lang="en-US" sz="2400" dirty="0" smtClean="0"/>
              <a:t>FDOT</a:t>
            </a:r>
          </a:p>
          <a:p>
            <a:pPr marL="742950" lvl="1" indent="-285750">
              <a:lnSpc>
                <a:spcPct val="90000"/>
              </a:lnSpc>
              <a:buFont typeface="Arial" panose="020B0604020202020204" pitchFamily="34" charset="0"/>
              <a:buChar char="•"/>
            </a:pPr>
            <a:r>
              <a:rPr lang="en-US" sz="2400" dirty="0" smtClean="0"/>
              <a:t>Counties</a:t>
            </a:r>
          </a:p>
          <a:p>
            <a:pPr marL="742950" lvl="1" indent="-285750">
              <a:lnSpc>
                <a:spcPct val="90000"/>
              </a:lnSpc>
              <a:buFont typeface="Arial" panose="020B0604020202020204" pitchFamily="34" charset="0"/>
              <a:buChar char="•"/>
            </a:pPr>
            <a:r>
              <a:rPr lang="en-US" sz="2400" dirty="0" smtClean="0"/>
              <a:t>Cities</a:t>
            </a:r>
          </a:p>
          <a:p>
            <a:pPr marL="285750" indent="-285750">
              <a:lnSpc>
                <a:spcPct val="90000"/>
              </a:lnSpc>
              <a:buFont typeface="Arial" panose="020B0604020202020204" pitchFamily="34" charset="0"/>
              <a:buChar char="•"/>
            </a:pPr>
            <a:endParaRPr lang="en-US" sz="2400" dirty="0"/>
          </a:p>
          <a:p>
            <a:pPr>
              <a:lnSpc>
                <a:spcPct val="90000"/>
              </a:lnSpc>
            </a:pPr>
            <a:r>
              <a:rPr lang="en-US" sz="2400" dirty="0" smtClean="0"/>
              <a:t>Applicants are encouraged to engage other partnerships</a:t>
            </a:r>
            <a:endParaRPr lang="en-US" dirty="0" smtClean="0"/>
          </a:p>
          <a:p>
            <a:pPr>
              <a:lnSpc>
                <a:spcPct val="90000"/>
              </a:lnSpc>
            </a:pPr>
            <a:r>
              <a:rPr lang="en-US" dirty="0" smtClean="0"/>
              <a:t> </a:t>
            </a:r>
            <a:endParaRPr lang="en-US" dirty="0"/>
          </a:p>
        </p:txBody>
      </p:sp>
    </p:spTree>
    <p:extLst>
      <p:ext uri="{BB962C8B-B14F-4D97-AF65-F5344CB8AC3E}">
        <p14:creationId xmlns:p14="http://schemas.microsoft.com/office/powerpoint/2010/main" val="41273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81000"/>
            <a:ext cx="11083507" cy="1143000"/>
          </a:xfrm>
        </p:spPr>
        <p:txBody>
          <a:bodyPr>
            <a:normAutofit/>
          </a:bodyPr>
          <a:lstStyle/>
          <a:p>
            <a:pPr algn="ctr"/>
            <a:r>
              <a:rPr lang="en-US" b="1" dirty="0" smtClean="0"/>
              <a:t>WWW.SRTSFL.ORG</a:t>
            </a:r>
            <a:endParaRPr lang="en-US" b="1" dirty="0"/>
          </a:p>
        </p:txBody>
      </p:sp>
      <p:sp>
        <p:nvSpPr>
          <p:cNvPr id="3" name="TextBox 2"/>
          <p:cNvSpPr txBox="1"/>
          <p:nvPr/>
        </p:nvSpPr>
        <p:spPr>
          <a:xfrm>
            <a:off x="608012" y="1828800"/>
            <a:ext cx="4876800" cy="435811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t>Basic </a:t>
            </a:r>
            <a:r>
              <a:rPr lang="en-US" sz="2800" dirty="0"/>
              <a:t>P</a:t>
            </a:r>
            <a:r>
              <a:rPr lang="en-US" sz="2800" dirty="0" smtClean="0"/>
              <a:t>rogram Information</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Application Guidelines</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Form</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SRTS Updates</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Website Resources List</a:t>
            </a:r>
            <a:br>
              <a:rPr lang="en-US" sz="2800" dirty="0" smtClean="0"/>
            </a:br>
            <a:endParaRPr lang="en-US" sz="2800" dirty="0" smtClean="0"/>
          </a:p>
          <a:p>
            <a:pPr marL="285750" indent="-285750">
              <a:lnSpc>
                <a:spcPct val="90000"/>
              </a:lnSpc>
              <a:buFont typeface="Arial" panose="020B0604020202020204" pitchFamily="34" charset="0"/>
              <a:buChar char="•"/>
            </a:pPr>
            <a:r>
              <a:rPr lang="en-US" sz="2800" dirty="0" smtClean="0"/>
              <a:t>Helpful Links</a:t>
            </a:r>
            <a:endParaRPr lang="en-US" sz="2800" dirty="0"/>
          </a:p>
        </p:txBody>
      </p:sp>
    </p:spTree>
    <p:extLst>
      <p:ext uri="{BB962C8B-B14F-4D97-AF65-F5344CB8AC3E}">
        <p14:creationId xmlns:p14="http://schemas.microsoft.com/office/powerpoint/2010/main" val="38406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r>
              <a:rPr lang="en-US" dirty="0" smtClean="0"/>
              <a:t>SUBMIT APPLICATIONS TO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77659340"/>
              </p:ext>
            </p:extLst>
          </p:nvPr>
        </p:nvGraphicFramePr>
        <p:xfrm>
          <a:off x="303212" y="1219200"/>
          <a:ext cx="11734800" cy="4572000"/>
        </p:xfrm>
        <a:graphic>
          <a:graphicData uri="http://schemas.openxmlformats.org/drawingml/2006/table">
            <a:tbl>
              <a:tblPr firstRow="1" bandRow="1">
                <a:tableStyleId>{3B4B98B0-60AC-42C2-AFA5-B58CD77FA1E5}</a:tableStyleId>
              </a:tblPr>
              <a:tblGrid>
                <a:gridCol w="838200"/>
                <a:gridCol w="2971800"/>
                <a:gridCol w="2362200"/>
                <a:gridCol w="5562600"/>
              </a:tblGrid>
              <a:tr h="370840">
                <a:tc>
                  <a:txBody>
                    <a:bodyPr/>
                    <a:lstStyle/>
                    <a:p>
                      <a:r>
                        <a:rPr lang="en-US" sz="2400" dirty="0" err="1" smtClean="0"/>
                        <a:t>Dist</a:t>
                      </a:r>
                      <a:endParaRPr lang="en-US" sz="2400" dirty="0"/>
                    </a:p>
                  </a:txBody>
                  <a:tcPr/>
                </a:tc>
                <a:tc>
                  <a:txBody>
                    <a:bodyPr/>
                    <a:lstStyle/>
                    <a:p>
                      <a:r>
                        <a:rPr lang="en-US" sz="2400" dirty="0" smtClean="0"/>
                        <a:t>Contact</a:t>
                      </a:r>
                      <a:endParaRPr lang="en-US" sz="2400" dirty="0"/>
                    </a:p>
                  </a:txBody>
                  <a:tcPr/>
                </a:tc>
                <a:tc>
                  <a:txBody>
                    <a:bodyPr/>
                    <a:lstStyle/>
                    <a:p>
                      <a:r>
                        <a:rPr lang="en-US" sz="2400" dirty="0" smtClean="0"/>
                        <a:t>Phone</a:t>
                      </a:r>
                      <a:endParaRPr lang="en-US" sz="2400" dirty="0"/>
                    </a:p>
                  </a:txBody>
                  <a:tcPr/>
                </a:tc>
                <a:tc>
                  <a:txBody>
                    <a:bodyPr/>
                    <a:lstStyle/>
                    <a:p>
                      <a:r>
                        <a:rPr lang="en-US" sz="2400" dirty="0" smtClean="0"/>
                        <a:t>Email</a:t>
                      </a:r>
                      <a:endParaRPr lang="en-US" sz="2400" dirty="0"/>
                    </a:p>
                  </a:txBody>
                  <a:tcPr/>
                </a:tc>
              </a:tr>
              <a:tr h="370840">
                <a:tc>
                  <a:txBody>
                    <a:bodyPr/>
                    <a:lstStyle/>
                    <a:p>
                      <a:r>
                        <a:rPr lang="en-US" sz="2400" dirty="0" smtClean="0"/>
                        <a:t>1</a:t>
                      </a:r>
                      <a:endParaRPr lang="en-US" sz="2400" dirty="0"/>
                    </a:p>
                  </a:txBody>
                  <a:tcPr/>
                </a:tc>
                <a:tc>
                  <a:txBody>
                    <a:bodyPr/>
                    <a:lstStyle/>
                    <a:p>
                      <a:r>
                        <a:rPr lang="en-US" sz="2400" dirty="0" smtClean="0"/>
                        <a:t>David Wheeler</a:t>
                      </a:r>
                      <a:endParaRPr lang="en-US" sz="2400" dirty="0"/>
                    </a:p>
                  </a:txBody>
                  <a:tcPr/>
                </a:tc>
                <a:tc>
                  <a:txBody>
                    <a:bodyPr/>
                    <a:lstStyle/>
                    <a:p>
                      <a:r>
                        <a:rPr lang="en-US" sz="2400" dirty="0" smtClean="0"/>
                        <a:t>863-519-2378</a:t>
                      </a:r>
                      <a:endParaRPr lang="en-US" sz="2400" dirty="0"/>
                    </a:p>
                  </a:txBody>
                  <a:tcPr/>
                </a:tc>
                <a:tc>
                  <a:txBody>
                    <a:bodyPr/>
                    <a:lstStyle/>
                    <a:p>
                      <a:r>
                        <a:rPr lang="en-US" sz="2400" dirty="0" smtClean="0"/>
                        <a:t>David.Wheeler@dot.state.fl.us</a:t>
                      </a:r>
                      <a:endParaRPr lang="en-US" sz="2400" dirty="0"/>
                    </a:p>
                  </a:txBody>
                  <a:tcPr/>
                </a:tc>
              </a:tr>
              <a:tr h="370840">
                <a:tc>
                  <a:txBody>
                    <a:bodyPr/>
                    <a:lstStyle/>
                    <a:p>
                      <a:r>
                        <a:rPr lang="en-US" sz="2400" dirty="0" smtClean="0"/>
                        <a:t>2</a:t>
                      </a:r>
                      <a:endParaRPr lang="en-US" sz="2400" dirty="0"/>
                    </a:p>
                  </a:txBody>
                  <a:tcPr/>
                </a:tc>
                <a:tc>
                  <a:txBody>
                    <a:bodyPr/>
                    <a:lstStyle/>
                    <a:p>
                      <a:r>
                        <a:rPr lang="en-US" sz="2400" dirty="0" smtClean="0"/>
                        <a:t>Jeff Scott</a:t>
                      </a:r>
                      <a:endParaRPr lang="en-US" sz="2400" dirty="0"/>
                    </a:p>
                  </a:txBody>
                  <a:tcPr/>
                </a:tc>
                <a:tc>
                  <a:txBody>
                    <a:bodyPr/>
                    <a:lstStyle/>
                    <a:p>
                      <a:r>
                        <a:rPr lang="en-US" sz="2400" dirty="0" smtClean="0"/>
                        <a:t>904-360-5644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Jeffrey.Scott@dot.state.fl.us</a:t>
                      </a:r>
                    </a:p>
                  </a:txBody>
                  <a:tcPr/>
                </a:tc>
              </a:tr>
              <a:tr h="370840">
                <a:tc>
                  <a:txBody>
                    <a:bodyPr/>
                    <a:lstStyle/>
                    <a:p>
                      <a:r>
                        <a:rPr lang="en-US" sz="2400" dirty="0" smtClean="0"/>
                        <a:t>3</a:t>
                      </a:r>
                      <a:endParaRPr lang="en-US" sz="2400" dirty="0"/>
                    </a:p>
                  </a:txBody>
                  <a:tcPr/>
                </a:tc>
                <a:tc>
                  <a:txBody>
                    <a:bodyPr/>
                    <a:lstStyle/>
                    <a:p>
                      <a:r>
                        <a:rPr lang="en-US" sz="2400" dirty="0" smtClean="0"/>
                        <a:t>Michael Lewis</a:t>
                      </a:r>
                      <a:endParaRPr lang="en-US" sz="2400" dirty="0"/>
                    </a:p>
                  </a:txBody>
                  <a:tcPr/>
                </a:tc>
                <a:tc>
                  <a:txBody>
                    <a:bodyPr/>
                    <a:lstStyle/>
                    <a:p>
                      <a:r>
                        <a:rPr lang="en-US" sz="2400" dirty="0" smtClean="0"/>
                        <a:t>850-330-1266</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Mike.Lewis@dot.state.fl.us</a:t>
                      </a:r>
                    </a:p>
                  </a:txBody>
                  <a:tcPr/>
                </a:tc>
              </a:tr>
              <a:tr h="370840">
                <a:tc>
                  <a:txBody>
                    <a:bodyPr/>
                    <a:lstStyle/>
                    <a:p>
                      <a:endParaRPr lang="en-US" sz="2400" dirty="0"/>
                    </a:p>
                  </a:txBody>
                  <a:tcPr/>
                </a:tc>
                <a:tc>
                  <a:txBody>
                    <a:bodyPr/>
                    <a:lstStyle/>
                    <a:p>
                      <a:r>
                        <a:rPr lang="en-US" sz="2400" dirty="0" smtClean="0"/>
                        <a:t>Barbara Lee</a:t>
                      </a:r>
                      <a:endParaRPr lang="en-US" sz="2400" dirty="0"/>
                    </a:p>
                  </a:txBody>
                  <a:tcPr/>
                </a:tc>
                <a:tc>
                  <a:txBody>
                    <a:bodyPr/>
                    <a:lstStyle/>
                    <a:p>
                      <a:r>
                        <a:rPr lang="en-US" sz="2400" dirty="0" smtClean="0"/>
                        <a:t>850-330-1428</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Barbara.Lee@dot.state.fl.us</a:t>
                      </a:r>
                    </a:p>
                  </a:txBody>
                  <a:tcPr/>
                </a:tc>
              </a:tr>
              <a:tr h="370840">
                <a:tc>
                  <a:txBody>
                    <a:bodyPr/>
                    <a:lstStyle/>
                    <a:p>
                      <a:r>
                        <a:rPr lang="en-US" sz="2400" dirty="0" smtClean="0"/>
                        <a:t>4</a:t>
                      </a:r>
                      <a:endParaRPr lang="en-US" sz="2400" dirty="0"/>
                    </a:p>
                  </a:txBody>
                  <a:tcPr/>
                </a:tc>
                <a:tc>
                  <a:txBody>
                    <a:bodyPr/>
                    <a:lstStyle/>
                    <a:p>
                      <a:r>
                        <a:rPr lang="en-US" sz="2400" dirty="0" smtClean="0"/>
                        <a:t>Tracey Xie</a:t>
                      </a:r>
                      <a:endParaRPr lang="en-US" sz="2400" dirty="0"/>
                    </a:p>
                  </a:txBody>
                  <a:tcPr/>
                </a:tc>
                <a:tc>
                  <a:txBody>
                    <a:bodyPr/>
                    <a:lstStyle/>
                    <a:p>
                      <a:r>
                        <a:rPr lang="en-US" sz="2400" dirty="0" smtClean="0"/>
                        <a:t>954-777-4355</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Yujing.Xie@dot.state.fl.us</a:t>
                      </a:r>
                    </a:p>
                  </a:txBody>
                  <a:tcPr/>
                </a:tc>
              </a:tr>
              <a:tr h="370840">
                <a:tc>
                  <a:txBody>
                    <a:bodyPr/>
                    <a:lstStyle/>
                    <a:p>
                      <a:r>
                        <a:rPr lang="en-US" sz="2400" dirty="0" smtClean="0"/>
                        <a:t>5</a:t>
                      </a:r>
                      <a:endParaRPr lang="en-US" sz="2400" dirty="0"/>
                    </a:p>
                  </a:txBody>
                  <a:tcPr/>
                </a:tc>
                <a:tc>
                  <a:txBody>
                    <a:bodyPr/>
                    <a:lstStyle/>
                    <a:p>
                      <a:r>
                        <a:rPr lang="en-US" sz="2400" dirty="0" smtClean="0"/>
                        <a:t>Tony Nosse</a:t>
                      </a:r>
                      <a:endParaRPr lang="en-US" sz="2400" dirty="0"/>
                    </a:p>
                  </a:txBody>
                  <a:tcPr/>
                </a:tc>
                <a:tc>
                  <a:txBody>
                    <a:bodyPr/>
                    <a:lstStyle/>
                    <a:p>
                      <a:r>
                        <a:rPr lang="en-US" sz="2400" dirty="0" smtClean="0"/>
                        <a:t>386-943-5334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Anthony.Nosse@dot.state.fl.us</a:t>
                      </a:r>
                    </a:p>
                  </a:txBody>
                  <a:tcPr/>
                </a:tc>
              </a:tr>
              <a:tr h="370840">
                <a:tc>
                  <a:txBody>
                    <a:bodyPr/>
                    <a:lstStyle/>
                    <a:p>
                      <a:endParaRPr lang="en-US" sz="2400" dirty="0"/>
                    </a:p>
                  </a:txBody>
                  <a:tcPr/>
                </a:tc>
                <a:tc>
                  <a:txBody>
                    <a:bodyPr/>
                    <a:lstStyle/>
                    <a:p>
                      <a:r>
                        <a:rPr lang="en-US" sz="2400" dirty="0" smtClean="0"/>
                        <a:t>Chad Lingenfelter</a:t>
                      </a:r>
                      <a:endParaRPr lang="en-US" sz="2400" dirty="0"/>
                    </a:p>
                  </a:txBody>
                  <a:tcPr/>
                </a:tc>
                <a:tc>
                  <a:txBody>
                    <a:bodyPr/>
                    <a:lstStyle/>
                    <a:p>
                      <a:r>
                        <a:rPr lang="en-US" sz="2400" dirty="0" smtClean="0"/>
                        <a:t>386-943-5336</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Chad.Lingenfelter@dot.state.fl.us</a:t>
                      </a:r>
                    </a:p>
                  </a:txBody>
                  <a:tcPr/>
                </a:tc>
              </a:tr>
              <a:tr h="370840">
                <a:tc>
                  <a:txBody>
                    <a:bodyPr/>
                    <a:lstStyle/>
                    <a:p>
                      <a:r>
                        <a:rPr lang="en-US" sz="2400" dirty="0" smtClean="0"/>
                        <a:t>6</a:t>
                      </a:r>
                      <a:endParaRPr lang="en-US" sz="2400" dirty="0"/>
                    </a:p>
                  </a:txBody>
                  <a:tcPr/>
                </a:tc>
                <a:tc>
                  <a:txBody>
                    <a:bodyPr/>
                    <a:lstStyle/>
                    <a:p>
                      <a:r>
                        <a:rPr lang="en-US" sz="2400" dirty="0" smtClean="0"/>
                        <a:t>Misleidys Leon</a:t>
                      </a:r>
                      <a:endParaRPr lang="en-US" sz="2400" dirty="0"/>
                    </a:p>
                  </a:txBody>
                  <a:tcPr/>
                </a:tc>
                <a:tc>
                  <a:txBody>
                    <a:bodyPr/>
                    <a:lstStyle/>
                    <a:p>
                      <a:r>
                        <a:rPr lang="en-US" sz="2400" dirty="0" smtClean="0"/>
                        <a:t>305-470-5345</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Misleidys.Leon@dot.state.fl.us</a:t>
                      </a:r>
                    </a:p>
                  </a:txBody>
                  <a:tcPr/>
                </a:tc>
              </a:tr>
              <a:tr h="370840">
                <a:tc>
                  <a:txBody>
                    <a:bodyPr/>
                    <a:lstStyle/>
                    <a:p>
                      <a:r>
                        <a:rPr lang="en-US" sz="2400" dirty="0" smtClean="0"/>
                        <a:t>7</a:t>
                      </a:r>
                      <a:endParaRPr lang="en-US" sz="2400" dirty="0"/>
                    </a:p>
                  </a:txBody>
                  <a:tcPr/>
                </a:tc>
                <a:tc>
                  <a:txBody>
                    <a:bodyPr/>
                    <a:lstStyle/>
                    <a:p>
                      <a:r>
                        <a:rPr lang="en-US" sz="2400" dirty="0" smtClean="0"/>
                        <a:t>Matt Weaver</a:t>
                      </a:r>
                      <a:endParaRPr lang="en-US" sz="2400" dirty="0"/>
                    </a:p>
                  </a:txBody>
                  <a:tcPr/>
                </a:tc>
                <a:tc>
                  <a:txBody>
                    <a:bodyPr/>
                    <a:lstStyle/>
                    <a:p>
                      <a:r>
                        <a:rPr lang="en-US" sz="2400" dirty="0" smtClean="0"/>
                        <a:t>813-975-6254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Matthew.Weaver@dot.state.fl.us</a:t>
                      </a:r>
                    </a:p>
                  </a:txBody>
                  <a:tcPr/>
                </a:tc>
              </a:tr>
            </a:tbl>
          </a:graphicData>
        </a:graphic>
      </p:graphicFrame>
    </p:spTree>
    <p:extLst>
      <p:ext uri="{BB962C8B-B14F-4D97-AF65-F5344CB8AC3E}">
        <p14:creationId xmlns:p14="http://schemas.microsoft.com/office/powerpoint/2010/main" val="46138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r>
            <a:br>
              <a:rPr lang="en-US" b="1" dirty="0"/>
            </a:br>
            <a:r>
              <a:rPr lang="en-US" sz="6000" b="1" dirty="0" smtClean="0"/>
              <a:t>What’s New!</a:t>
            </a:r>
            <a:endParaRPr lang="en-US" sz="6000" b="1" dirty="0"/>
          </a:p>
        </p:txBody>
      </p:sp>
      <p:sp>
        <p:nvSpPr>
          <p:cNvPr id="3" name="TextBox 2"/>
          <p:cNvSpPr txBox="1"/>
          <p:nvPr/>
        </p:nvSpPr>
        <p:spPr>
          <a:xfrm>
            <a:off x="341313" y="2362200"/>
            <a:ext cx="11506200" cy="3748719"/>
          </a:xfrm>
          <a:prstGeom prst="rect">
            <a:avLst/>
          </a:prstGeom>
          <a:noFill/>
        </p:spPr>
        <p:txBody>
          <a:bodyPr wrap="square" rtlCol="0">
            <a:spAutoFit/>
          </a:bodyPr>
          <a:lstStyle/>
          <a:p>
            <a:pPr algn="ctr">
              <a:lnSpc>
                <a:spcPct val="90000"/>
              </a:lnSpc>
            </a:pPr>
            <a:r>
              <a:rPr lang="en-US" sz="3600" b="1" dirty="0" smtClean="0"/>
              <a:t>Most important change is:</a:t>
            </a:r>
          </a:p>
          <a:p>
            <a:pPr algn="ctr">
              <a:lnSpc>
                <a:spcPct val="90000"/>
              </a:lnSpc>
            </a:pPr>
            <a:endParaRPr lang="en-US" sz="3600" b="1" dirty="0"/>
          </a:p>
          <a:p>
            <a:pPr algn="ctr">
              <a:lnSpc>
                <a:spcPct val="90000"/>
              </a:lnSpc>
            </a:pPr>
            <a:r>
              <a:rPr lang="en-US" sz="3600" b="1" dirty="0" smtClean="0"/>
              <a:t>This is Florida’s Safe Routes to School Program</a:t>
            </a:r>
            <a:r>
              <a:rPr lang="en-US" sz="3600" dirty="0" smtClean="0"/>
              <a:t>.</a:t>
            </a:r>
          </a:p>
          <a:p>
            <a:pPr algn="ctr">
              <a:lnSpc>
                <a:spcPct val="90000"/>
              </a:lnSpc>
            </a:pPr>
            <a:endParaRPr lang="en-US" sz="3600" dirty="0"/>
          </a:p>
          <a:p>
            <a:pPr algn="ctr">
              <a:lnSpc>
                <a:spcPct val="90000"/>
              </a:lnSpc>
            </a:pPr>
            <a:r>
              <a:rPr lang="en-US" sz="3600" b="1" dirty="0" smtClean="0"/>
              <a:t>High Schools are eligible.</a:t>
            </a:r>
          </a:p>
          <a:p>
            <a:pPr>
              <a:lnSpc>
                <a:spcPct val="90000"/>
              </a:lnSpc>
            </a:pPr>
            <a:endParaRPr lang="en-US" sz="2400" dirty="0"/>
          </a:p>
          <a:p>
            <a:pPr>
              <a:lnSpc>
                <a:spcPct val="90000"/>
              </a:lnSpc>
            </a:pPr>
            <a:endParaRPr lang="en-US" sz="2400" b="1" dirty="0" smtClean="0"/>
          </a:p>
          <a:p>
            <a:pPr>
              <a:lnSpc>
                <a:spcPct val="90000"/>
              </a:lnSpc>
            </a:pPr>
            <a:endParaRPr lang="en-US" dirty="0"/>
          </a:p>
          <a:p>
            <a:pPr>
              <a:lnSpc>
                <a:spcPct val="90000"/>
              </a:lnSpc>
            </a:pPr>
            <a:endParaRPr lang="en-US" dirty="0" smtClean="0"/>
          </a:p>
        </p:txBody>
      </p:sp>
    </p:spTree>
    <p:extLst>
      <p:ext uri="{BB962C8B-B14F-4D97-AF65-F5344CB8AC3E}">
        <p14:creationId xmlns:p14="http://schemas.microsoft.com/office/powerpoint/2010/main" val="23413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Custom 7">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000000"/>
      </a:hlink>
      <a:folHlink>
        <a:srgbClr val="FFFFF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2245</Words>
  <Application>Microsoft Office PowerPoint</Application>
  <PresentationFormat>Custom</PresentationFormat>
  <Paragraphs>252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Serenity 16x9</vt:lpstr>
      <vt:lpstr>Florida Safe Routes to School Program</vt:lpstr>
      <vt:lpstr>What is Safe Routes to School?</vt:lpstr>
      <vt:lpstr>The Federal SRTS Program was established in September, 2005</vt:lpstr>
      <vt:lpstr>How did Florida do under SAFETEA-LU?</vt:lpstr>
      <vt:lpstr>What we have learned</vt:lpstr>
      <vt:lpstr>FLORIDA’S SRTS APPLICATION</vt:lpstr>
      <vt:lpstr>WWW.SRTSFL.ORG</vt:lpstr>
      <vt:lpstr>SUBMIT APPLICATIONS TO</vt:lpstr>
      <vt:lpstr> What’s New!</vt:lpstr>
      <vt:lpstr>Funding</vt:lpstr>
      <vt:lpstr>Hazardous walking conditions and  schools in rural communities.</vt:lpstr>
      <vt:lpstr>Non Infrastructure Applications</vt:lpstr>
      <vt:lpstr>Education throughout Florida </vt:lpstr>
      <vt:lpstr>What was programmed this first cycle under SR2T</vt:lpstr>
      <vt:lpstr>WRAP UP &amp;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2015-11-02T13:51:10Z</dcterms:created>
  <dcterms:modified xsi:type="dcterms:W3CDTF">2016-07-20T04:11:28Z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