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57" r:id="rId3"/>
    <p:sldId id="284" r:id="rId4"/>
    <p:sldId id="291" r:id="rId5"/>
    <p:sldId id="285" r:id="rId6"/>
    <p:sldId id="287" r:id="rId7"/>
    <p:sldId id="259" r:id="rId8"/>
    <p:sldId id="290" r:id="rId9"/>
    <p:sldId id="286" r:id="rId10"/>
    <p:sldId id="288" r:id="rId11"/>
    <p:sldId id="273" r:id="rId12"/>
  </p:sldIdLst>
  <p:sldSz cx="9144000" cy="6858000" type="screen4x3"/>
  <p:notesSz cx="7010400" cy="92233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938"/>
    <a:srgbClr val="4489AC"/>
    <a:srgbClr val="0D5B48"/>
    <a:srgbClr val="0E644D"/>
    <a:srgbClr val="0F653C"/>
    <a:srgbClr val="0F6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84022" autoAdjust="0"/>
  </p:normalViewPr>
  <p:slideViewPr>
    <p:cSldViewPr snapToGrid="0" snapToObjects="1">
      <p:cViewPr varScale="1">
        <p:scale>
          <a:sx n="94" d="100"/>
          <a:sy n="94" d="100"/>
        </p:scale>
        <p:origin x="-1590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32682DC-90C1-42B6-A0E6-CB671D552AF2}" type="datetimeFigureOut">
              <a:rPr lang="en-US"/>
              <a:pPr>
                <a:defRPr/>
              </a:pPr>
              <a:t>12/15/2016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0338" y="1152525"/>
            <a:ext cx="41497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2CE69D-862B-4247-95A4-4BF36C79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63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20BC09-8C95-4E62-897C-5D61C8B9FA1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07872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A9E2B6-C721-4D7A-8D15-411B2BBAF13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0445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2388BC7-DFD5-46DA-AAFC-7012EFC68D6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73204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C413A-010C-4881-8E4B-6380DFFF0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37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387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60C59-2490-8647-BA91-A7DAB2E1B9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9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613"/>
            <a:ext cx="91440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CUTR_ppt_bkgd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0"/>
            <a:ext cx="9167813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679450" y="6429375"/>
            <a:ext cx="78295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smtClean="0">
                <a:solidFill>
                  <a:srgbClr val="C4BD97"/>
                </a:solidFill>
              </a:rPr>
              <a:t>Center for Urban Transportation Research | University of South Florida</a:t>
            </a:r>
          </a:p>
        </p:txBody>
      </p:sp>
      <p:pic>
        <p:nvPicPr>
          <p:cNvPr id="5" name="Picture 8" descr="CUTR_mark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1062038"/>
            <a:ext cx="3635375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white_transparent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6362700"/>
            <a:ext cx="49212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usf white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0" y="6235700"/>
            <a:ext cx="665163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07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33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18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32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129" y="4406900"/>
            <a:ext cx="764258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129" y="2906713"/>
            <a:ext cx="76425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75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800" y="274638"/>
            <a:ext cx="79121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47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57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98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274638"/>
            <a:ext cx="7912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47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47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25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25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77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74638"/>
            <a:ext cx="7912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07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7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25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47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5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7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27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27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2999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0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9919A36-ED2F-4E48-A7F4-13DECC940061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8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DAEFCE0-E783-474B-9BB0-4E3BBD105CBC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265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E0F9FB-9A3F-450E-91C1-9A727B1D2197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1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09F3D89-CE0C-44A3-97E1-E8215D9068E8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4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850506C-9A8A-41B8-AF42-95E3C3F089AA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0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8E11655-1AC9-4D07-9EE9-767D753FFE34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77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B705124-E3A9-41F9-BDC6-47698F5C0176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pic>
        <p:nvPicPr>
          <p:cNvPr id="6" name="Picture 6" descr="usf 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6215063"/>
            <a:ext cx="665163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820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>
          <a:xfrm>
            <a:off x="8051800" y="6465888"/>
            <a:ext cx="100965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8261EAE-87F7-4679-B9C6-18A7CA532ECE}" type="slidenum">
              <a:rPr lang="en-US" sz="1000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/>
          </a:p>
        </p:txBody>
      </p:sp>
      <p:pic>
        <p:nvPicPr>
          <p:cNvPr id="3" name="Picture 6" descr="usf 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6207125"/>
            <a:ext cx="665163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517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6163"/>
            <a:ext cx="91440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6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9" name="Picture 6" descr="usf white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6207125"/>
            <a:ext cx="665163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D5B48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Verdana"/>
          <a:ea typeface="Verdana" panose="020B0604030504040204" pitchFamily="34" charset="0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0425" y="274638"/>
            <a:ext cx="78263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60425" y="1600200"/>
            <a:ext cx="78263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7" name="Slide Number Placeholder 5"/>
          <p:cNvSpPr txBox="1">
            <a:spLocks/>
          </p:cNvSpPr>
          <p:nvPr/>
        </p:nvSpPr>
        <p:spPr>
          <a:xfrm>
            <a:off x="8259763" y="6465888"/>
            <a:ext cx="80168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5818D66-7A22-403B-8DF5-0F3D209F1E17}" type="slidenum">
              <a:rPr lang="en-US" sz="1000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2053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8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5" descr="usf white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9113"/>
            <a:ext cx="665163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lang="en-US" sz="3000" b="1" kern="1200" dirty="0">
          <a:solidFill>
            <a:srgbClr val="0D5B48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Verdana"/>
          <a:ea typeface="Verdana" panose="020B0604030504040204" pitchFamily="34" charset="0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0D5B4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williams@usf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882567" y="3870960"/>
            <a:ext cx="6489273" cy="20193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4000" dirty="0" smtClean="0">
                <a:cs typeface="Helvetica Neue"/>
              </a:rPr>
              <a:t>FL LRTP Reviews</a:t>
            </a:r>
          </a:p>
          <a:p>
            <a:pPr algn="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600" dirty="0" smtClean="0">
                <a:cs typeface="Helvetica Neue"/>
              </a:rPr>
              <a:t>Jeff Kramer, AICP</a:t>
            </a:r>
          </a:p>
          <a:p>
            <a:pPr algn="r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600" dirty="0" smtClean="0">
              <a:cs typeface="Helvetica Neue"/>
            </a:endParaRPr>
          </a:p>
          <a:p>
            <a:pPr algn="r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solidFill>
                  <a:prstClr val="black"/>
                </a:solidFill>
              </a:rPr>
              <a:t>MPOAC Policy and Technical Subcommittee  </a:t>
            </a:r>
            <a:r>
              <a:rPr lang="en-US" sz="1800" dirty="0" smtClean="0">
                <a:solidFill>
                  <a:srgbClr val="0F6528"/>
                </a:solidFill>
                <a:latin typeface="Wingdings" charset="2"/>
                <a:cs typeface="Wingdings" charset="2"/>
              </a:rPr>
              <a:t>l</a:t>
            </a:r>
            <a:r>
              <a:rPr lang="en-US" sz="1800" dirty="0" smtClean="0">
                <a:solidFill>
                  <a:prstClr val="black"/>
                </a:solidFill>
                <a:cs typeface="Helvetica Neue"/>
              </a:rPr>
              <a:t>  December 20, 2016</a:t>
            </a:r>
            <a:endParaRPr lang="en-US" sz="2800" dirty="0" smtClean="0">
              <a:cs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588" y="1541463"/>
            <a:ext cx="8380412" cy="13620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cap="none" dirty="0" smtClean="0">
                <a:ea typeface="+mj-ea"/>
              </a:rPr>
              <a:t>Questions?</a:t>
            </a:r>
            <a:endParaRPr lang="en-US" cap="none" dirty="0">
              <a:ea typeface="+mj-ea"/>
            </a:endParaRPr>
          </a:p>
        </p:txBody>
      </p:sp>
      <p:sp>
        <p:nvSpPr>
          <p:cNvPr id="44035" name="Text Placeholder 3"/>
          <p:cNvSpPr>
            <a:spLocks noGrp="1"/>
          </p:cNvSpPr>
          <p:nvPr>
            <p:ph type="body" idx="1"/>
          </p:nvPr>
        </p:nvSpPr>
        <p:spPr>
          <a:xfrm>
            <a:off x="763588" y="2986088"/>
            <a:ext cx="8380412" cy="2011362"/>
          </a:xfrm>
        </p:spPr>
        <p:txBody>
          <a:bodyPr/>
          <a:lstStyle/>
          <a:p>
            <a:pPr algn="ctr" eaLnBrk="1" hangingPunct="1"/>
            <a:r>
              <a:rPr lang="en-US" altLang="en-US" sz="2400" b="1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Jeff Kramer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Center for Urban Transportation Research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University of South Florida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kramer@cutr.usf.edu</a:t>
            </a:r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 eaLnBrk="1" hangingPunct="1"/>
            <a:r>
              <a:rPr lang="en-US" altLang="en-US" dirty="0" smtClean="0">
                <a:solidFill>
                  <a:srgbClr val="0D5B48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813-974-1397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Prior Reviews in 1997, 2002, 2008 and 2013</a:t>
            </a:r>
          </a:p>
          <a:p>
            <a:r>
              <a:rPr lang="en-US" dirty="0" smtClean="0"/>
              <a:t>Purpose:</a:t>
            </a:r>
          </a:p>
          <a:p>
            <a:pPr lvl="1"/>
            <a:r>
              <a:rPr lang="en-US" dirty="0" smtClean="0"/>
              <a:t>Observations: identify current practices and compare to previous practices</a:t>
            </a:r>
          </a:p>
          <a:p>
            <a:pPr lvl="1"/>
            <a:r>
              <a:rPr lang="en-US" dirty="0" smtClean="0"/>
              <a:t>Suggestions: prompt change in practice ahead of next update cycle</a:t>
            </a:r>
          </a:p>
          <a:p>
            <a:pPr lvl="1"/>
            <a:r>
              <a:rPr lang="en-US" dirty="0" smtClean="0"/>
              <a:t>Estimate statewide shortfall in metropolitan areas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19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Changes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/>
              <a:t>Statewide financial </a:t>
            </a:r>
            <a:r>
              <a:rPr lang="en-US" dirty="0" smtClean="0"/>
              <a:t>guidelines</a:t>
            </a:r>
          </a:p>
          <a:p>
            <a:pPr lvl="1"/>
            <a:r>
              <a:rPr lang="en-US" sz="2400" dirty="0" smtClean="0"/>
              <a:t>Uniform LRTP horizon years; “Needs” plan guidance; Include TIP years</a:t>
            </a:r>
          </a:p>
          <a:p>
            <a:r>
              <a:rPr lang="en-US" dirty="0" smtClean="0"/>
              <a:t>Shortfall estimate used to champion increased transportation spending</a:t>
            </a:r>
          </a:p>
          <a:p>
            <a:pPr lvl="1"/>
            <a:r>
              <a:rPr lang="en-US" sz="2400" dirty="0" smtClean="0"/>
              <a:t>Basis for MPOAC Revenue Study and Policy Positions</a:t>
            </a:r>
          </a:p>
          <a:p>
            <a:r>
              <a:rPr lang="en-US" dirty="0" smtClean="0"/>
              <a:t>Coordination between:</a:t>
            </a:r>
            <a:endParaRPr lang="en-US" dirty="0"/>
          </a:p>
          <a:p>
            <a:pPr lvl="1"/>
            <a:r>
              <a:rPr lang="en-US" sz="2400" dirty="0" smtClean="0"/>
              <a:t>LRTPs, FTP </a:t>
            </a:r>
            <a:r>
              <a:rPr lang="en-US" sz="2400" dirty="0"/>
              <a:t>and other state </a:t>
            </a:r>
            <a:r>
              <a:rPr lang="en-US" sz="2400" dirty="0" smtClean="0"/>
              <a:t>plans; input to FTP</a:t>
            </a:r>
            <a:endParaRPr lang="en-US" sz="2400" dirty="0"/>
          </a:p>
          <a:p>
            <a:pPr lvl="1"/>
            <a:r>
              <a:rPr lang="en-US" sz="2400" dirty="0"/>
              <a:t>Neighboring </a:t>
            </a:r>
            <a:r>
              <a:rPr lang="en-US" sz="2400" dirty="0" smtClean="0"/>
              <a:t>MPOs; regional coordination studies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41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Changes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76071"/>
            <a:ext cx="8520545" cy="3056890"/>
          </a:xfrm>
        </p:spPr>
        <p:txBody>
          <a:bodyPr>
            <a:noAutofit/>
          </a:bodyPr>
          <a:lstStyle/>
          <a:p>
            <a:r>
              <a:rPr lang="en-US" dirty="0" smtClean="0"/>
              <a:t>Improved “user friendliness”</a:t>
            </a:r>
          </a:p>
          <a:p>
            <a:pPr lvl="1"/>
            <a:r>
              <a:rPr lang="en-US" dirty="0" smtClean="0"/>
              <a:t>no model output; executive summaries; brochures</a:t>
            </a:r>
          </a:p>
          <a:p>
            <a:r>
              <a:rPr lang="en-US" dirty="0" smtClean="0"/>
              <a:t>More descriptive LRTPs; fewer “sanitized” plans</a:t>
            </a:r>
          </a:p>
          <a:p>
            <a:r>
              <a:rPr lang="en-US" dirty="0" smtClean="0"/>
              <a:t>Clearer linkages between LRTP projects and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Sample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Appropriate “needs” plan projects</a:t>
            </a:r>
          </a:p>
          <a:p>
            <a:r>
              <a:rPr lang="en-US" dirty="0" smtClean="0"/>
              <a:t>Determine transit “needs” beyond the 10-year window of the TDP</a:t>
            </a:r>
          </a:p>
          <a:p>
            <a:r>
              <a:rPr lang="en-US" dirty="0" smtClean="0"/>
              <a:t>Be clear about tradeoffs</a:t>
            </a:r>
          </a:p>
          <a:p>
            <a:r>
              <a:rPr lang="en-US" dirty="0" smtClean="0"/>
              <a:t>More focus on freight movement</a:t>
            </a:r>
          </a:p>
          <a:p>
            <a:r>
              <a:rPr lang="en-US" dirty="0" smtClean="0"/>
              <a:t>Scenario planning</a:t>
            </a:r>
          </a:p>
          <a:p>
            <a:r>
              <a:rPr lang="en-US" dirty="0" smtClean="0"/>
              <a:t>Describe how public input informed decisions</a:t>
            </a:r>
          </a:p>
          <a:p>
            <a:r>
              <a:rPr lang="en-US" dirty="0" smtClean="0"/>
              <a:t>Mitigation and adaptation strategies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6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"/>
            <a:ext cx="8586788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Estimated Statewide Shortfall</a:t>
            </a:r>
            <a:endParaRPr lang="en-US" dirty="0">
              <a:ea typeface="+mj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62" y="2255521"/>
            <a:ext cx="789849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to Review of 2040 LRTPs?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39" y="1336040"/>
            <a:ext cx="4043681" cy="4525963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Last adopted 2040 LRTP</a:t>
            </a:r>
            <a:endParaRPr lang="en-US" altLang="en-US" dirty="0"/>
          </a:p>
          <a:p>
            <a:pPr lvl="1"/>
            <a:r>
              <a:rPr lang="en-US" altLang="en-US" dirty="0" smtClean="0"/>
              <a:t>3/2017</a:t>
            </a:r>
          </a:p>
          <a:p>
            <a:r>
              <a:rPr lang="en-US" altLang="en-US" dirty="0" smtClean="0"/>
              <a:t>First adopted 2045 LRTP</a:t>
            </a:r>
          </a:p>
          <a:p>
            <a:pPr lvl="1"/>
            <a:r>
              <a:rPr lang="en-US" altLang="en-US" dirty="0" smtClean="0"/>
              <a:t>10/2019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360" y="1277910"/>
            <a:ext cx="3677920" cy="47560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20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It Take?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Review all 27 MPO plans and supporting documentation</a:t>
            </a:r>
          </a:p>
          <a:p>
            <a:pPr lvl="1"/>
            <a:r>
              <a:rPr lang="en-US" dirty="0" smtClean="0"/>
              <a:t>Follow-up with MPOs as needed</a:t>
            </a:r>
          </a:p>
          <a:p>
            <a:r>
              <a:rPr lang="en-US" dirty="0" smtClean="0"/>
              <a:t>Develop generalized statewide observations and document unique practices</a:t>
            </a:r>
          </a:p>
          <a:p>
            <a:r>
              <a:rPr lang="en-US" dirty="0" smtClean="0"/>
              <a:t>Develop shortfall model (Needs plan costs v. estimated revenues)</a:t>
            </a:r>
          </a:p>
          <a:p>
            <a:pPr lvl="1"/>
            <a:r>
              <a:rPr lang="en-US" dirty="0" smtClean="0"/>
              <a:t>Estimate individual MPO shortfall</a:t>
            </a:r>
          </a:p>
          <a:p>
            <a:pPr lvl="1"/>
            <a:r>
              <a:rPr lang="en-US" dirty="0" smtClean="0"/>
              <a:t>Estimate statewide shortfall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It Take? –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schedule</a:t>
            </a:r>
          </a:p>
          <a:p>
            <a:pPr lvl="1"/>
            <a:r>
              <a:rPr lang="en-US" dirty="0" smtClean="0"/>
              <a:t>18 months</a:t>
            </a:r>
          </a:p>
          <a:p>
            <a:r>
              <a:rPr lang="en-US" dirty="0" smtClean="0"/>
              <a:t>Approximate cost</a:t>
            </a:r>
          </a:p>
          <a:p>
            <a:pPr lvl="1"/>
            <a:r>
              <a:rPr lang="en-US" dirty="0" smtClean="0"/>
              <a:t>$175k</a:t>
            </a:r>
          </a:p>
          <a:p>
            <a:r>
              <a:rPr lang="en-US" dirty="0" smtClean="0"/>
              <a:t>Potential source of funding – PL </a:t>
            </a:r>
            <a:r>
              <a:rPr lang="en-US" dirty="0"/>
              <a:t>reserve</a:t>
            </a:r>
          </a:p>
          <a:p>
            <a:pPr lvl="1"/>
            <a:r>
              <a:rPr lang="en-US" dirty="0"/>
              <a:t>Spread across 2 to 3 fiscal years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96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TR PowerpointTemplate-fixed Headings_M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CUTR_PowerPoint_Template" id="{62B596C3-EF26-4733-BCEF-19C3029C68D3}" vid="{9A2032F7-7765-4C5A-9935-443B3AD67A6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CUTR_PowerPoint_Template" id="{62B596C3-EF26-4733-BCEF-19C3029C68D3}" vid="{C65FDFED-ED5A-4B95-B1F1-1C41B37C2DF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CUTR_PowerPoint_Template</Template>
  <TotalTime>1520</TotalTime>
  <Words>309</Words>
  <Application>Microsoft Office PowerPoint</Application>
  <PresentationFormat>On-screen Show (4:3)</PresentationFormat>
  <Paragraphs>68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CUTR PowerpointTemplate-fixed Headings_MM</vt:lpstr>
      <vt:lpstr>Custom Design</vt:lpstr>
      <vt:lpstr>PowerPoint Presentation</vt:lpstr>
      <vt:lpstr>Background/Purpose</vt:lpstr>
      <vt:lpstr>Example Changes in Practice</vt:lpstr>
      <vt:lpstr>Example Changes in Practice</vt:lpstr>
      <vt:lpstr>2013 Sample Suggestions</vt:lpstr>
      <vt:lpstr>Estimated Statewide Shortfall</vt:lpstr>
      <vt:lpstr>Timing to Review of 2040 LRTPs?</vt:lpstr>
      <vt:lpstr>What Would It Take?</vt:lpstr>
      <vt:lpstr>What Would It Take? – Part II</vt:lpstr>
      <vt:lpstr>Questions?</vt:lpstr>
    </vt:vector>
  </TitlesOfParts>
  <Company>University of South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Hunt, Grace</dc:creator>
  <cp:lastModifiedBy>Kramer, Jeff</cp:lastModifiedBy>
  <cp:revision>92</cp:revision>
  <cp:lastPrinted>2016-10-31T16:58:59Z</cp:lastPrinted>
  <dcterms:created xsi:type="dcterms:W3CDTF">2016-10-31T16:58:30Z</dcterms:created>
  <dcterms:modified xsi:type="dcterms:W3CDTF">2016-12-15T15:51:14Z</dcterms:modified>
</cp:coreProperties>
</file>