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92" r:id="rId2"/>
    <p:sldId id="382" r:id="rId3"/>
    <p:sldId id="388" r:id="rId4"/>
    <p:sldId id="389" r:id="rId5"/>
    <p:sldId id="390" r:id="rId6"/>
    <p:sldId id="377" r:id="rId7"/>
    <p:sldId id="375" r:id="rId8"/>
    <p:sldId id="372" r:id="rId9"/>
    <p:sldId id="376" r:id="rId10"/>
    <p:sldId id="383" r:id="rId11"/>
    <p:sldId id="384" r:id="rId12"/>
    <p:sldId id="380" r:id="rId13"/>
    <p:sldId id="381" r:id="rId14"/>
    <p:sldId id="386" r:id="rId15"/>
    <p:sldId id="387" r:id="rId16"/>
    <p:sldId id="3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AC564A-E05F-4851-B30D-A9B5CA27AC0E}">
          <p14:sldIdLst>
            <p14:sldId id="292"/>
            <p14:sldId id="382"/>
            <p14:sldId id="388"/>
            <p14:sldId id="389"/>
            <p14:sldId id="390"/>
            <p14:sldId id="377"/>
            <p14:sldId id="375"/>
            <p14:sldId id="372"/>
            <p14:sldId id="376"/>
            <p14:sldId id="383"/>
            <p14:sldId id="384"/>
            <p14:sldId id="380"/>
            <p14:sldId id="381"/>
            <p14:sldId id="386"/>
            <p14:sldId id="387"/>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E2A"/>
    <a:srgbClr val="DD4E4B"/>
    <a:srgbClr val="627495"/>
    <a:srgbClr val="98E600"/>
    <a:srgbClr val="002060"/>
    <a:srgbClr val="FFC000"/>
    <a:srgbClr val="00B0F0"/>
    <a:srgbClr val="7030A0"/>
    <a:srgbClr val="19376D"/>
    <a:srgbClr val="152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05" autoAdjust="0"/>
  </p:normalViewPr>
  <p:slideViewPr>
    <p:cSldViewPr snapToGrid="0">
      <p:cViewPr varScale="1">
        <p:scale>
          <a:sx n="82" d="100"/>
          <a:sy n="82" d="100"/>
        </p:scale>
        <p:origin x="1382" y="4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CD619-9B84-48BB-A8BD-31C8612B12E9}" type="doc">
      <dgm:prSet loTypeId="urn:microsoft.com/office/officeart/2011/layout/RadialPictureList" loCatId="picture" qsTypeId="urn:microsoft.com/office/officeart/2005/8/quickstyle/3d2" qsCatId="3D" csTypeId="urn:microsoft.com/office/officeart/2005/8/colors/accent1_2" csCatId="accent1" phldr="1"/>
      <dgm:spPr/>
      <dgm:t>
        <a:bodyPr/>
        <a:lstStyle/>
        <a:p>
          <a:endParaRPr lang="en-US"/>
        </a:p>
      </dgm:t>
    </dgm:pt>
    <dgm:pt modelId="{E8569CC9-4299-432D-B509-FE342E4BE3A3}">
      <dgm:prSet phldrT="[Text]"/>
      <dgm:spPr>
        <a:effectLst>
          <a:glow rad="139700">
            <a:schemeClr val="accent5">
              <a:satMod val="175000"/>
              <a:alpha val="40000"/>
            </a:schemeClr>
          </a:glow>
        </a:effectLst>
      </dgm:spPr>
      <dgm:t>
        <a:bodyPr/>
        <a:lstStyle/>
        <a:p>
          <a:r>
            <a:rPr lang="en-US" b="1" dirty="0"/>
            <a:t>Efficient &amp; Strategic Operations</a:t>
          </a:r>
        </a:p>
      </dgm:t>
    </dgm:pt>
    <dgm:pt modelId="{8BC49BB1-A536-4D83-8A5C-6485356DE3C5}" type="parTrans" cxnId="{2B99F6C0-A98E-43DD-98A3-0E037921C305}">
      <dgm:prSet/>
      <dgm:spPr/>
      <dgm:t>
        <a:bodyPr/>
        <a:lstStyle/>
        <a:p>
          <a:endParaRPr lang="en-US"/>
        </a:p>
      </dgm:t>
    </dgm:pt>
    <dgm:pt modelId="{ED0A6FA5-D3B9-4C0F-A8C6-0DD6F910AF93}" type="sibTrans" cxnId="{2B99F6C0-A98E-43DD-98A3-0E037921C305}">
      <dgm:prSet/>
      <dgm:spPr/>
      <dgm:t>
        <a:bodyPr/>
        <a:lstStyle/>
        <a:p>
          <a:endParaRPr lang="en-US"/>
        </a:p>
      </dgm:t>
    </dgm:pt>
    <dgm:pt modelId="{3F0A09CC-F384-4F6B-97E3-3596017CB8E0}">
      <dgm:prSet phldrT="[Text]" custT="1"/>
      <dgm:spPr/>
      <dgm:t>
        <a:bodyPr/>
        <a:lstStyle/>
        <a:p>
          <a:pPr algn="ctr"/>
          <a:r>
            <a:rPr lang="en-US" sz="2400" b="1" dirty="0">
              <a:solidFill>
                <a:schemeClr val="bg1"/>
              </a:solidFill>
            </a:rPr>
            <a:t>Institutional</a:t>
          </a:r>
        </a:p>
      </dgm:t>
    </dgm:pt>
    <dgm:pt modelId="{E25F2754-A3A8-435B-A707-CEA3D8D89F74}" type="parTrans" cxnId="{79BBAFB6-810F-4E3F-849F-45C7920897AA}">
      <dgm:prSet/>
      <dgm:spPr/>
      <dgm:t>
        <a:bodyPr/>
        <a:lstStyle/>
        <a:p>
          <a:endParaRPr lang="en-US"/>
        </a:p>
      </dgm:t>
    </dgm:pt>
    <dgm:pt modelId="{F55E2079-F47E-45A1-8519-1C455BFF0D0E}" type="sibTrans" cxnId="{79BBAFB6-810F-4E3F-849F-45C7920897AA}">
      <dgm:prSet/>
      <dgm:spPr/>
      <dgm:t>
        <a:bodyPr/>
        <a:lstStyle/>
        <a:p>
          <a:endParaRPr lang="en-US"/>
        </a:p>
      </dgm:t>
    </dgm:pt>
    <dgm:pt modelId="{2EE33FF9-2362-446C-8D08-41DBA9423FBB}">
      <dgm:prSet phldrT="[Text]" custT="1"/>
      <dgm:spPr/>
      <dgm:t>
        <a:bodyPr/>
        <a:lstStyle/>
        <a:p>
          <a:pPr algn="ctr"/>
          <a:r>
            <a:rPr lang="en-US" sz="2400" b="1" dirty="0">
              <a:solidFill>
                <a:schemeClr val="bg1"/>
              </a:solidFill>
            </a:rPr>
            <a:t>Infrastructure</a:t>
          </a:r>
          <a:r>
            <a:rPr lang="en-US" sz="1700" b="1" dirty="0">
              <a:solidFill>
                <a:schemeClr val="bg1"/>
              </a:solidFill>
            </a:rPr>
            <a:t> </a:t>
          </a:r>
        </a:p>
      </dgm:t>
    </dgm:pt>
    <dgm:pt modelId="{3A62601F-8871-4786-992F-4829DA15C36C}" type="parTrans" cxnId="{7FC55DEE-B12F-4F23-B76E-6E9E53FB48FC}">
      <dgm:prSet/>
      <dgm:spPr/>
      <dgm:t>
        <a:bodyPr/>
        <a:lstStyle/>
        <a:p>
          <a:endParaRPr lang="en-US"/>
        </a:p>
      </dgm:t>
    </dgm:pt>
    <dgm:pt modelId="{DEAE5D67-D7A9-4B23-8CCD-CE774A9403E8}" type="sibTrans" cxnId="{7FC55DEE-B12F-4F23-B76E-6E9E53FB48FC}">
      <dgm:prSet/>
      <dgm:spPr/>
      <dgm:t>
        <a:bodyPr/>
        <a:lstStyle/>
        <a:p>
          <a:endParaRPr lang="en-US"/>
        </a:p>
      </dgm:t>
    </dgm:pt>
    <dgm:pt modelId="{554BBA24-B1D5-4791-A16A-01B7A6F1FBE3}">
      <dgm:prSet phldrT="[Text]" custT="1"/>
      <dgm:spPr/>
      <dgm:t>
        <a:bodyPr/>
        <a:lstStyle/>
        <a:p>
          <a:pPr algn="ctr"/>
          <a:r>
            <a:rPr lang="en-US" sz="2400" b="1" dirty="0">
              <a:solidFill>
                <a:schemeClr val="bg1"/>
              </a:solidFill>
            </a:rPr>
            <a:t>Funding</a:t>
          </a:r>
        </a:p>
      </dgm:t>
    </dgm:pt>
    <dgm:pt modelId="{50A1023E-AB18-48DA-9895-914638E8501E}" type="parTrans" cxnId="{67E43A61-DA0C-428E-AC6F-6304AA259CD8}">
      <dgm:prSet/>
      <dgm:spPr/>
      <dgm:t>
        <a:bodyPr/>
        <a:lstStyle/>
        <a:p>
          <a:endParaRPr lang="en-US"/>
        </a:p>
      </dgm:t>
    </dgm:pt>
    <dgm:pt modelId="{9DD732D9-7D53-4A49-9B4A-1170C4D2B09C}" type="sibTrans" cxnId="{67E43A61-DA0C-428E-AC6F-6304AA259CD8}">
      <dgm:prSet/>
      <dgm:spPr/>
      <dgm:t>
        <a:bodyPr/>
        <a:lstStyle/>
        <a:p>
          <a:endParaRPr lang="en-US"/>
        </a:p>
      </dgm:t>
    </dgm:pt>
    <dgm:pt modelId="{034DA0C1-5763-48EF-B6D7-A3BE39468C43}" type="pres">
      <dgm:prSet presAssocID="{3BCCD619-9B84-48BB-A8BD-31C8612B12E9}" presName="Name0" presStyleCnt="0">
        <dgm:presLayoutVars>
          <dgm:chMax val="1"/>
          <dgm:chPref val="1"/>
          <dgm:dir/>
          <dgm:resizeHandles/>
        </dgm:presLayoutVars>
      </dgm:prSet>
      <dgm:spPr/>
      <dgm:t>
        <a:bodyPr/>
        <a:lstStyle/>
        <a:p>
          <a:endParaRPr lang="en-US"/>
        </a:p>
      </dgm:t>
    </dgm:pt>
    <dgm:pt modelId="{CB9603B1-CB8A-4409-A51B-EC4B37AA9896}" type="pres">
      <dgm:prSet presAssocID="{E8569CC9-4299-432D-B509-FE342E4BE3A3}" presName="Parent" presStyleLbl="node1" presStyleIdx="0" presStyleCnt="2" custScaleX="140224" custScaleY="131768" custLinFactNeighborX="-2274" custLinFactNeighborY="910">
        <dgm:presLayoutVars>
          <dgm:chMax val="4"/>
          <dgm:chPref val="3"/>
        </dgm:presLayoutVars>
      </dgm:prSet>
      <dgm:spPr/>
      <dgm:t>
        <a:bodyPr/>
        <a:lstStyle/>
        <a:p>
          <a:endParaRPr lang="en-US"/>
        </a:p>
      </dgm:t>
    </dgm:pt>
    <dgm:pt modelId="{71166F44-EA27-477E-82BD-43C2EB8C0B84}" type="pres">
      <dgm:prSet presAssocID="{3F0A09CC-F384-4F6B-97E3-3596017CB8E0}" presName="Accent" presStyleLbl="node1" presStyleIdx="1" presStyleCnt="2"/>
      <dgm:spPr>
        <a:effectLst>
          <a:glow rad="139700">
            <a:schemeClr val="accent5">
              <a:satMod val="175000"/>
              <a:alpha val="40000"/>
            </a:schemeClr>
          </a:glow>
        </a:effectLst>
      </dgm:spPr>
    </dgm:pt>
    <dgm:pt modelId="{DA9790A6-E610-4616-B5BA-6DAE6EC1D32F}" type="pres">
      <dgm:prSet presAssocID="{3F0A09CC-F384-4F6B-97E3-3596017CB8E0}" presName="Image1" presStyleLbl="fgImgPlace1" presStyleIdx="0" presStyleCnt="3" custLinFactNeighborX="-2547" custLinFactNeighborY="-5942"/>
      <dgm:spPr>
        <a:blipFill>
          <a:blip xmlns:r="http://schemas.openxmlformats.org/officeDocument/2006/relationships" r:embed="rId1"/>
          <a:srcRect/>
          <a:stretch>
            <a:fillRect l="-25000" r="-25000"/>
          </a:stretch>
        </a:blipFill>
        <a:effectLst>
          <a:outerShdw blurRad="50800" dist="38100" algn="l" rotWithShape="0">
            <a:prstClr val="black">
              <a:alpha val="40000"/>
            </a:prstClr>
          </a:outerShdw>
        </a:effectLst>
      </dgm:spPr>
    </dgm:pt>
    <dgm:pt modelId="{C7D449BC-11F0-4F5A-BF7E-E4E448706C95}" type="pres">
      <dgm:prSet presAssocID="{3F0A09CC-F384-4F6B-97E3-3596017CB8E0}" presName="Child1" presStyleLbl="revTx" presStyleIdx="0" presStyleCnt="3" custScaleX="136029" custLinFactNeighborX="16492" custLinFactNeighborY="-7016">
        <dgm:presLayoutVars>
          <dgm:chMax val="0"/>
          <dgm:chPref val="0"/>
          <dgm:bulletEnabled val="1"/>
        </dgm:presLayoutVars>
      </dgm:prSet>
      <dgm:spPr/>
      <dgm:t>
        <a:bodyPr/>
        <a:lstStyle/>
        <a:p>
          <a:endParaRPr lang="en-US"/>
        </a:p>
      </dgm:t>
    </dgm:pt>
    <dgm:pt modelId="{4FAB9D18-1368-4642-8E92-E787650851D2}" type="pres">
      <dgm:prSet presAssocID="{2EE33FF9-2362-446C-8D08-41DBA9423FBB}" presName="Image2" presStyleCnt="0"/>
      <dgm:spPr/>
    </dgm:pt>
    <dgm:pt modelId="{5075545D-302A-468A-9D10-E63D6DAD6331}" type="pres">
      <dgm:prSet presAssocID="{2EE33FF9-2362-446C-8D08-41DBA9423FBB}" presName="Image" presStyleLbl="fgImgPlace1" presStyleIdx="1" presStyleCnt="3" custLinFactNeighborX="2547"/>
      <dgm:spPr>
        <a:blipFill>
          <a:blip xmlns:r="http://schemas.openxmlformats.org/officeDocument/2006/relationships" r:embed="rId2"/>
          <a:srcRect/>
          <a:stretch>
            <a:fillRect l="-11000" r="-11000"/>
          </a:stretch>
        </a:blipFill>
        <a:effectLst>
          <a:outerShdw blurRad="50800" dist="38100" algn="l" rotWithShape="0">
            <a:prstClr val="black">
              <a:alpha val="40000"/>
            </a:prstClr>
          </a:outerShdw>
        </a:effectLst>
      </dgm:spPr>
    </dgm:pt>
    <dgm:pt modelId="{93EDA12B-A4D7-4F8E-AFDE-E588D1656A38}" type="pres">
      <dgm:prSet presAssocID="{2EE33FF9-2362-446C-8D08-41DBA9423FBB}" presName="Child2" presStyleLbl="revTx" presStyleIdx="1" presStyleCnt="3" custScaleX="131480" custLinFactNeighborX="13321" custLinFactNeighborY="1754">
        <dgm:presLayoutVars>
          <dgm:chMax val="0"/>
          <dgm:chPref val="0"/>
          <dgm:bulletEnabled val="1"/>
        </dgm:presLayoutVars>
      </dgm:prSet>
      <dgm:spPr/>
      <dgm:t>
        <a:bodyPr/>
        <a:lstStyle/>
        <a:p>
          <a:endParaRPr lang="en-US"/>
        </a:p>
      </dgm:t>
    </dgm:pt>
    <dgm:pt modelId="{CBC16B39-0BD8-46A3-BAD9-0EA1335608E5}" type="pres">
      <dgm:prSet presAssocID="{554BBA24-B1D5-4791-A16A-01B7A6F1FBE3}" presName="Image3" presStyleCnt="0"/>
      <dgm:spPr/>
    </dgm:pt>
    <dgm:pt modelId="{60A24991-9ABC-4066-82C6-EA68A41FF5F1}" type="pres">
      <dgm:prSet presAssocID="{554BBA24-B1D5-4791-A16A-01B7A6F1FBE3}" presName="Image" presStyleLbl="fgImgPlace1" presStyleIdx="2" presStyleCnt="3" custLinFactNeighborX="2547"/>
      <dgm:spPr>
        <a:blipFill>
          <a:blip xmlns:r="http://schemas.openxmlformats.org/officeDocument/2006/relationships" r:embed="rId3"/>
          <a:srcRect/>
          <a:stretch>
            <a:fillRect t="-25000" b="-25000"/>
          </a:stretch>
        </a:blipFill>
        <a:effectLst>
          <a:outerShdw blurRad="50800" dist="38100" algn="l" rotWithShape="0">
            <a:prstClr val="black">
              <a:alpha val="40000"/>
            </a:prstClr>
          </a:outerShdw>
        </a:effectLst>
      </dgm:spPr>
    </dgm:pt>
    <dgm:pt modelId="{0E9D28CD-0545-42A2-8EFC-15D465408311}" type="pres">
      <dgm:prSet presAssocID="{554BBA24-B1D5-4791-A16A-01B7A6F1FBE3}" presName="Child3" presStyleLbl="revTx" presStyleIdx="2" presStyleCnt="3">
        <dgm:presLayoutVars>
          <dgm:chMax val="0"/>
          <dgm:chPref val="0"/>
          <dgm:bulletEnabled val="1"/>
        </dgm:presLayoutVars>
      </dgm:prSet>
      <dgm:spPr/>
      <dgm:t>
        <a:bodyPr/>
        <a:lstStyle/>
        <a:p>
          <a:endParaRPr lang="en-US"/>
        </a:p>
      </dgm:t>
    </dgm:pt>
  </dgm:ptLst>
  <dgm:cxnLst>
    <dgm:cxn modelId="{067A1525-DD9B-4C0F-A627-0CAEDF37516F}" type="presOf" srcId="{E8569CC9-4299-432D-B509-FE342E4BE3A3}" destId="{CB9603B1-CB8A-4409-A51B-EC4B37AA9896}" srcOrd="0" destOrd="0" presId="urn:microsoft.com/office/officeart/2011/layout/RadialPictureList"/>
    <dgm:cxn modelId="{70ECF513-FE76-48A3-B4F7-4471ED36DC1E}" type="presOf" srcId="{554BBA24-B1D5-4791-A16A-01B7A6F1FBE3}" destId="{0E9D28CD-0545-42A2-8EFC-15D465408311}" srcOrd="0" destOrd="0" presId="urn:microsoft.com/office/officeart/2011/layout/RadialPictureList"/>
    <dgm:cxn modelId="{2B99F6C0-A98E-43DD-98A3-0E037921C305}" srcId="{3BCCD619-9B84-48BB-A8BD-31C8612B12E9}" destId="{E8569CC9-4299-432D-B509-FE342E4BE3A3}" srcOrd="0" destOrd="0" parTransId="{8BC49BB1-A536-4D83-8A5C-6485356DE3C5}" sibTransId="{ED0A6FA5-D3B9-4C0F-A8C6-0DD6F910AF93}"/>
    <dgm:cxn modelId="{FCDDF88E-73B4-4145-B221-1AF20D35914D}" type="presOf" srcId="{3F0A09CC-F384-4F6B-97E3-3596017CB8E0}" destId="{C7D449BC-11F0-4F5A-BF7E-E4E448706C95}" srcOrd="0" destOrd="0" presId="urn:microsoft.com/office/officeart/2011/layout/RadialPictureList"/>
    <dgm:cxn modelId="{292B13AD-63E1-42F6-8F11-B95B4C216FA0}" type="presOf" srcId="{2EE33FF9-2362-446C-8D08-41DBA9423FBB}" destId="{93EDA12B-A4D7-4F8E-AFDE-E588D1656A38}" srcOrd="0" destOrd="0" presId="urn:microsoft.com/office/officeart/2011/layout/RadialPictureList"/>
    <dgm:cxn modelId="{67E43A61-DA0C-428E-AC6F-6304AA259CD8}" srcId="{E8569CC9-4299-432D-B509-FE342E4BE3A3}" destId="{554BBA24-B1D5-4791-A16A-01B7A6F1FBE3}" srcOrd="2" destOrd="0" parTransId="{50A1023E-AB18-48DA-9895-914638E8501E}" sibTransId="{9DD732D9-7D53-4A49-9B4A-1170C4D2B09C}"/>
    <dgm:cxn modelId="{BD30AFF7-686F-4E75-B5C6-D06025412158}" type="presOf" srcId="{3BCCD619-9B84-48BB-A8BD-31C8612B12E9}" destId="{034DA0C1-5763-48EF-B6D7-A3BE39468C43}" srcOrd="0" destOrd="0" presId="urn:microsoft.com/office/officeart/2011/layout/RadialPictureList"/>
    <dgm:cxn modelId="{7FC55DEE-B12F-4F23-B76E-6E9E53FB48FC}" srcId="{E8569CC9-4299-432D-B509-FE342E4BE3A3}" destId="{2EE33FF9-2362-446C-8D08-41DBA9423FBB}" srcOrd="1" destOrd="0" parTransId="{3A62601F-8871-4786-992F-4829DA15C36C}" sibTransId="{DEAE5D67-D7A9-4B23-8CCD-CE774A9403E8}"/>
    <dgm:cxn modelId="{79BBAFB6-810F-4E3F-849F-45C7920897AA}" srcId="{E8569CC9-4299-432D-B509-FE342E4BE3A3}" destId="{3F0A09CC-F384-4F6B-97E3-3596017CB8E0}" srcOrd="0" destOrd="0" parTransId="{E25F2754-A3A8-435B-A707-CEA3D8D89F74}" sibTransId="{F55E2079-F47E-45A1-8519-1C455BFF0D0E}"/>
    <dgm:cxn modelId="{0CAC865D-D514-40EC-BA62-4063E333C455}" type="presParOf" srcId="{034DA0C1-5763-48EF-B6D7-A3BE39468C43}" destId="{CB9603B1-CB8A-4409-A51B-EC4B37AA9896}" srcOrd="0" destOrd="0" presId="urn:microsoft.com/office/officeart/2011/layout/RadialPictureList"/>
    <dgm:cxn modelId="{1D18D52C-40AE-4E6D-8312-D8661BD786CA}" type="presParOf" srcId="{034DA0C1-5763-48EF-B6D7-A3BE39468C43}" destId="{71166F44-EA27-477E-82BD-43C2EB8C0B84}" srcOrd="1" destOrd="0" presId="urn:microsoft.com/office/officeart/2011/layout/RadialPictureList"/>
    <dgm:cxn modelId="{5EDE7034-6B8A-4103-BF6C-2AEE14DB2B2F}" type="presParOf" srcId="{034DA0C1-5763-48EF-B6D7-A3BE39468C43}" destId="{DA9790A6-E610-4616-B5BA-6DAE6EC1D32F}" srcOrd="2" destOrd="0" presId="urn:microsoft.com/office/officeart/2011/layout/RadialPictureList"/>
    <dgm:cxn modelId="{257889E1-99B5-46FF-8A0C-76C13CDE778F}" type="presParOf" srcId="{034DA0C1-5763-48EF-B6D7-A3BE39468C43}" destId="{C7D449BC-11F0-4F5A-BF7E-E4E448706C95}" srcOrd="3" destOrd="0" presId="urn:microsoft.com/office/officeart/2011/layout/RadialPictureList"/>
    <dgm:cxn modelId="{92A96361-622F-4FFE-A98F-59A8D3DE82DF}" type="presParOf" srcId="{034DA0C1-5763-48EF-B6D7-A3BE39468C43}" destId="{4FAB9D18-1368-4642-8E92-E787650851D2}" srcOrd="4" destOrd="0" presId="urn:microsoft.com/office/officeart/2011/layout/RadialPictureList"/>
    <dgm:cxn modelId="{FA559D40-840E-408E-B8C9-F1909C4553C6}" type="presParOf" srcId="{4FAB9D18-1368-4642-8E92-E787650851D2}" destId="{5075545D-302A-468A-9D10-E63D6DAD6331}" srcOrd="0" destOrd="0" presId="urn:microsoft.com/office/officeart/2011/layout/RadialPictureList"/>
    <dgm:cxn modelId="{B82F8345-D59D-4FE3-B997-C6C011D3E06C}" type="presParOf" srcId="{034DA0C1-5763-48EF-B6D7-A3BE39468C43}" destId="{93EDA12B-A4D7-4F8E-AFDE-E588D1656A38}" srcOrd="5" destOrd="0" presId="urn:microsoft.com/office/officeart/2011/layout/RadialPictureList"/>
    <dgm:cxn modelId="{E91B7B9C-9795-4E8F-A977-8540DF181B26}" type="presParOf" srcId="{034DA0C1-5763-48EF-B6D7-A3BE39468C43}" destId="{CBC16B39-0BD8-46A3-BAD9-0EA1335608E5}" srcOrd="6" destOrd="0" presId="urn:microsoft.com/office/officeart/2011/layout/RadialPictureList"/>
    <dgm:cxn modelId="{784C323B-F475-4835-B50C-7C2E33425008}" type="presParOf" srcId="{CBC16B39-0BD8-46A3-BAD9-0EA1335608E5}" destId="{60A24991-9ABC-4066-82C6-EA68A41FF5F1}" srcOrd="0" destOrd="0" presId="urn:microsoft.com/office/officeart/2011/layout/RadialPictureList"/>
    <dgm:cxn modelId="{683B3160-98A0-4414-9051-286A0E31BEFA}" type="presParOf" srcId="{034DA0C1-5763-48EF-B6D7-A3BE39468C43}" destId="{0E9D28CD-0545-42A2-8EFC-15D465408311}" srcOrd="7" destOrd="0" presId="urn:microsoft.com/office/officeart/2011/layout/RadialPictureList"/>
  </dgm:cxnLst>
  <dgm:bg>
    <a:effectLst>
      <a:glow rad="1397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78A2312E-4A8F-4387-8592-69D25E62315C}" type="datetimeFigureOut">
              <a:rPr lang="en-US" smtClean="0"/>
              <a:t>1/23/2017</a:t>
            </a:fld>
            <a:endParaRPr lang="en-US"/>
          </a:p>
        </p:txBody>
      </p:sp>
      <p:sp>
        <p:nvSpPr>
          <p:cNvPr id="4" name="Footer Placeholder 3"/>
          <p:cNvSpPr>
            <a:spLocks noGrp="1"/>
          </p:cNvSpPr>
          <p:nvPr>
            <p:ph type="ftr" sz="quarter" idx="2"/>
          </p:nvPr>
        </p:nvSpPr>
        <p:spPr>
          <a:xfrm>
            <a:off x="1"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1440" tIns="45720" rIns="91440" bIns="45720" rtlCol="0" anchor="b"/>
          <a:lstStyle>
            <a:lvl1pPr algn="r">
              <a:defRPr sz="1200"/>
            </a:lvl1pPr>
          </a:lstStyle>
          <a:p>
            <a:fld id="{582C98B4-D417-4D57-85F4-00E12E326FA4}" type="slidenum">
              <a:rPr lang="en-US" smtClean="0"/>
              <a:t>‹#›</a:t>
            </a:fld>
            <a:endParaRPr lang="en-US"/>
          </a:p>
        </p:txBody>
      </p:sp>
    </p:spTree>
    <p:extLst>
      <p:ext uri="{BB962C8B-B14F-4D97-AF65-F5344CB8AC3E}">
        <p14:creationId xmlns:p14="http://schemas.microsoft.com/office/powerpoint/2010/main" val="389366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03AE2016-D634-46F0-A251-2E770714AF58}" type="datetimeFigureOut">
              <a:rPr lang="en-US" smtClean="0"/>
              <a:pPr/>
              <a:t>1/23/2017</a:t>
            </a:fld>
            <a:endParaRPr lang="en-US" dirty="0"/>
          </a:p>
        </p:txBody>
      </p:sp>
      <p:sp>
        <p:nvSpPr>
          <p:cNvPr id="4" name="Slide Image Placeholder 3"/>
          <p:cNvSpPr>
            <a:spLocks noGrp="1" noRot="1" noChangeAspect="1"/>
          </p:cNvSpPr>
          <p:nvPr>
            <p:ph type="sldImg" idx="2"/>
          </p:nvPr>
        </p:nvSpPr>
        <p:spPr>
          <a:xfrm>
            <a:off x="1414463" y="687039"/>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058259"/>
            <a:ext cx="5608320" cy="477170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FED54ABD-7707-4289-991B-D4685FEDDBBE}" type="slidenum">
              <a:rPr lang="en-US" smtClean="0"/>
              <a:pPr/>
              <a:t>‹#›</a:t>
            </a:fld>
            <a:endParaRPr lang="en-US" dirty="0"/>
          </a:p>
        </p:txBody>
      </p:sp>
    </p:spTree>
    <p:extLst>
      <p:ext uri="{BB962C8B-B14F-4D97-AF65-F5344CB8AC3E}">
        <p14:creationId xmlns:p14="http://schemas.microsoft.com/office/powerpoint/2010/main" val="746220762"/>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I am excited to be here with you today at MPOAC to talk about how FDOT has continued our leadership in freight, with an overview of our current initiatives and priorities. </a:t>
            </a:r>
            <a:endParaRPr lang="en-US" sz="1400" b="1" u="sng" dirty="0"/>
          </a:p>
          <a:p>
            <a:pPr>
              <a:spcBef>
                <a:spcPts val="1245"/>
              </a:spcBef>
            </a:pPr>
            <a:endParaRPr lang="en-US" sz="1400" b="1" u="sng" dirty="0"/>
          </a:p>
          <a:p>
            <a:pPr>
              <a:spcBef>
                <a:spcPts val="1245"/>
              </a:spcBef>
            </a:pPr>
            <a:r>
              <a:rPr lang="en-US" sz="1400" b="1" u="sng" dirty="0"/>
              <a:t>Today’s Florida DOT</a:t>
            </a:r>
            <a:endParaRPr lang="en-US" sz="1400" dirty="0"/>
          </a:p>
          <a:p>
            <a:r>
              <a:rPr lang="en-US" sz="1400" dirty="0"/>
              <a:t>Recognizing the </a:t>
            </a:r>
            <a:r>
              <a:rPr lang="en-US" sz="1400" b="1" i="1" dirty="0"/>
              <a:t>economic</a:t>
            </a:r>
            <a:r>
              <a:rPr lang="en-US" sz="1400" dirty="0"/>
              <a:t> </a:t>
            </a:r>
            <a:r>
              <a:rPr lang="en-US" sz="1400" b="1" dirty="0"/>
              <a:t>importance</a:t>
            </a:r>
            <a:r>
              <a:rPr lang="en-US" sz="1400" dirty="0"/>
              <a:t> of transportation … FDOT is seeking to find the right balance between moving people </a:t>
            </a:r>
            <a:r>
              <a:rPr lang="en-US" sz="1400" u="sng" dirty="0"/>
              <a:t>AND</a:t>
            </a:r>
            <a:r>
              <a:rPr lang="en-US" sz="1400" dirty="0"/>
              <a:t> goods.</a:t>
            </a:r>
          </a:p>
          <a:p>
            <a:pPr>
              <a:spcBef>
                <a:spcPts val="1245"/>
              </a:spcBef>
            </a:pPr>
            <a:r>
              <a:rPr lang="en-US" sz="1400" dirty="0"/>
              <a:t>Today – at the Florida DOT – we are doing just that with a </a:t>
            </a:r>
            <a:r>
              <a:rPr lang="en-US" sz="1400" i="1" u="sng" dirty="0"/>
              <a:t>new</a:t>
            </a:r>
            <a:r>
              <a:rPr lang="en-US" sz="1400" dirty="0"/>
              <a:t> focus on </a:t>
            </a:r>
            <a:r>
              <a:rPr lang="en-US" sz="1400" b="1" dirty="0"/>
              <a:t>Freight and Logistics</a:t>
            </a:r>
            <a:r>
              <a:rPr lang="en-US" sz="1400" dirty="0"/>
              <a:t>. </a:t>
            </a:r>
          </a:p>
          <a:p>
            <a:pPr>
              <a:spcBef>
                <a:spcPts val="1245"/>
              </a:spcBef>
            </a:pPr>
            <a:endParaRPr lang="en-US" sz="1400" dirty="0"/>
          </a:p>
          <a:p>
            <a:pPr>
              <a:spcBef>
                <a:spcPts val="1245"/>
              </a:spcBef>
            </a:pPr>
            <a:r>
              <a:rPr lang="en-US" sz="1400" b="1" u="sng" dirty="0"/>
              <a:t>Merger</a:t>
            </a:r>
            <a:r>
              <a:rPr lang="en-US" sz="1400" b="1" u="sng" baseline="0" dirty="0"/>
              <a:t> of Rail, Motor Carrier, and Freight in the new Freight &amp; Multimodal Operations Office</a:t>
            </a:r>
            <a:endParaRPr lang="en-US" sz="1400" b="1" u="sng" dirty="0"/>
          </a:p>
          <a:p>
            <a:pPr defTabSz="881390">
              <a:defRPr/>
            </a:pPr>
            <a:endParaRPr lang="en-US" dirty="0"/>
          </a:p>
          <a:p>
            <a:pPr defTabSz="881390">
              <a:defRPr/>
            </a:pPr>
            <a:r>
              <a:rPr lang="en-US" sz="1400" kern="1200" dirty="0">
                <a:solidFill>
                  <a:schemeClr val="tx1"/>
                </a:solidFill>
                <a:effectLst/>
                <a:latin typeface="Arial" panose="020B0604020202020204" pitchFamily="34" charset="0"/>
                <a:ea typeface="+mn-ea"/>
                <a:cs typeface="Arial" panose="020B0604020202020204" pitchFamily="34" charset="0"/>
              </a:rPr>
              <a:t>The Office of Freight &amp; Multimodal Operations of FDOT will serve as a principle freight, trade and logistics partner contributing to the growth of Florida’s economy as a global, export-oriented hub. </a:t>
            </a:r>
            <a:endParaRPr lang="en-US" dirty="0"/>
          </a:p>
        </p:txBody>
      </p:sp>
      <p:sp>
        <p:nvSpPr>
          <p:cNvPr id="7" name="Slide Number Placeholder 6"/>
          <p:cNvSpPr>
            <a:spLocks noGrp="1"/>
          </p:cNvSpPr>
          <p:nvPr>
            <p:ph type="sldNum" sz="quarter" idx="11"/>
          </p:nvPr>
        </p:nvSpPr>
        <p:spPr/>
        <p:txBody>
          <a:bodyPr/>
          <a:lstStyle/>
          <a:p>
            <a:fld id="{5E7EC160-EE45-45D8-A723-9C89010FFC1D}" type="slidenum">
              <a:rPr lang="en-US" smtClean="0">
                <a:solidFill>
                  <a:prstClr val="black"/>
                </a:solidFill>
              </a:rPr>
              <a:pPr/>
              <a:t>1</a:t>
            </a:fld>
            <a:endParaRPr lang="en-US">
              <a:solidFill>
                <a:prstClr val="black"/>
              </a:solidFill>
            </a:endParaRPr>
          </a:p>
        </p:txBody>
      </p:sp>
      <p:sp>
        <p:nvSpPr>
          <p:cNvPr id="9" name="Header Placeholder 1"/>
          <p:cNvSpPr>
            <a:spLocks noGrp="1"/>
          </p:cNvSpPr>
          <p:nvPr>
            <p:ph type="hdr" sz="quarter"/>
          </p:nvPr>
        </p:nvSpPr>
        <p:spPr>
          <a:xfrm>
            <a:off x="0" y="1"/>
            <a:ext cx="3105347" cy="362197"/>
          </a:xfrm>
          <a:prstGeom prst="rect">
            <a:avLst/>
          </a:prstGeom>
        </p:spPr>
        <p:txBody>
          <a:bodyPr vert="horz" lIns="93122" tIns="46562" rIns="93122" bIns="46562" rtlCol="0"/>
          <a:lstStyle>
            <a:lvl1pPr algn="l">
              <a:defRPr sz="1200"/>
            </a:lvl1pPr>
          </a:lstStyle>
          <a:p>
            <a:r>
              <a:rPr lang="en-US" dirty="0">
                <a:solidFill>
                  <a:prstClr val="black"/>
                </a:solidFill>
              </a:rPr>
              <a:t>Trade &amp; Logistics Institute</a:t>
            </a:r>
          </a:p>
        </p:txBody>
      </p:sp>
      <p:sp>
        <p:nvSpPr>
          <p:cNvPr id="10" name="Date Placeholder 2"/>
          <p:cNvSpPr>
            <a:spLocks noGrp="1"/>
          </p:cNvSpPr>
          <p:nvPr>
            <p:ph type="dt" idx="1"/>
          </p:nvPr>
        </p:nvSpPr>
        <p:spPr>
          <a:xfrm>
            <a:off x="3903432" y="-12739"/>
            <a:ext cx="3105347" cy="362197"/>
          </a:xfrm>
          <a:prstGeom prst="rect">
            <a:avLst/>
          </a:prstGeom>
        </p:spPr>
        <p:txBody>
          <a:bodyPr vert="horz" lIns="93122" tIns="46562" rIns="93122" bIns="46562" rtlCol="0"/>
          <a:lstStyle>
            <a:lvl1pPr algn="r">
              <a:defRPr sz="1200"/>
            </a:lvl1pPr>
          </a:lstStyle>
          <a:p>
            <a:r>
              <a:rPr lang="en-US" dirty="0">
                <a:solidFill>
                  <a:prstClr val="black"/>
                </a:solidFill>
              </a:rPr>
              <a:t>2/23/2016</a:t>
            </a:r>
          </a:p>
        </p:txBody>
      </p:sp>
    </p:spTree>
    <p:extLst>
      <p:ext uri="{BB962C8B-B14F-4D97-AF65-F5344CB8AC3E}">
        <p14:creationId xmlns:p14="http://schemas.microsoft.com/office/powerpoint/2010/main" val="334060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11</a:t>
            </a:fld>
            <a:endParaRPr lang="en-US" dirty="0"/>
          </a:p>
        </p:txBody>
      </p:sp>
    </p:spTree>
    <p:extLst>
      <p:ext uri="{BB962C8B-B14F-4D97-AF65-F5344CB8AC3E}">
        <p14:creationId xmlns:p14="http://schemas.microsoft.com/office/powerpoint/2010/main" val="332371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dirty="0">
                <a:solidFill>
                  <a:schemeClr val="bg1"/>
                </a:solidFill>
              </a:rPr>
              <a:t>Would like to draw Committee members from multiple State freight stakeholders</a:t>
            </a:r>
          </a:p>
          <a:p>
            <a:pPr marL="742950" lvl="1" indent="-285750">
              <a:buFont typeface="Arial" panose="020B0604020202020204" pitchFamily="34" charset="0"/>
              <a:buChar char="•"/>
            </a:pPr>
            <a:r>
              <a:rPr lang="en-US" dirty="0">
                <a:solidFill>
                  <a:schemeClr val="bg1"/>
                </a:solidFill>
              </a:rPr>
              <a:t>Look to FMTP stakeholders as a jumping off point for consideration</a:t>
            </a:r>
          </a:p>
          <a:p>
            <a:pPr marL="285750" lvl="0" indent="-285750">
              <a:buFont typeface="Arial" panose="020B0604020202020204" pitchFamily="34" charset="0"/>
              <a:buChar char="•"/>
            </a:pPr>
            <a:r>
              <a:rPr lang="en-US" dirty="0">
                <a:solidFill>
                  <a:schemeClr val="bg1"/>
                </a:solidFill>
              </a:rPr>
              <a:t>4 Industry </a:t>
            </a:r>
          </a:p>
          <a:p>
            <a:pPr marL="742950" lvl="1" indent="-285750">
              <a:buFont typeface="Arial" panose="020B0604020202020204" pitchFamily="34" charset="0"/>
              <a:buChar char="•"/>
            </a:pPr>
            <a:r>
              <a:rPr lang="en-US" dirty="0">
                <a:solidFill>
                  <a:schemeClr val="bg1"/>
                </a:solidFill>
              </a:rPr>
              <a:t>Likely one from each mode (Rail, Sea, Air, and Truck)</a:t>
            </a:r>
          </a:p>
          <a:p>
            <a:pPr marL="285750" lvl="0" indent="-285750">
              <a:buFont typeface="Arial" panose="020B0604020202020204" pitchFamily="34" charset="0"/>
              <a:buChar char="•"/>
            </a:pPr>
            <a:r>
              <a:rPr lang="en-US" dirty="0">
                <a:solidFill>
                  <a:schemeClr val="bg1"/>
                </a:solidFill>
              </a:rPr>
              <a:t>5 MPO</a:t>
            </a:r>
          </a:p>
          <a:p>
            <a:pPr marL="742950" lvl="1" indent="-285750">
              <a:buFont typeface="Arial" panose="020B0604020202020204" pitchFamily="34" charset="0"/>
              <a:buChar char="•"/>
            </a:pPr>
            <a:r>
              <a:rPr lang="en-US" dirty="0">
                <a:solidFill>
                  <a:schemeClr val="bg1"/>
                </a:solidFill>
              </a:rPr>
              <a:t>Spread by region</a:t>
            </a:r>
          </a:p>
          <a:p>
            <a:pPr marL="285750" lvl="0" indent="-285750">
              <a:buFont typeface="Arial" panose="020B0604020202020204" pitchFamily="34" charset="0"/>
              <a:buChar char="•"/>
            </a:pPr>
            <a:r>
              <a:rPr lang="en-US" dirty="0">
                <a:solidFill>
                  <a:schemeClr val="bg1"/>
                </a:solidFill>
              </a:rPr>
              <a:t>3 County Representatives</a:t>
            </a:r>
          </a:p>
          <a:p>
            <a:pPr marL="742950" lvl="1" indent="-285750">
              <a:buFont typeface="Arial" panose="020B0604020202020204" pitchFamily="34" charset="0"/>
              <a:buChar char="•"/>
            </a:pPr>
            <a:r>
              <a:rPr lang="en-US" dirty="0">
                <a:solidFill>
                  <a:schemeClr val="bg1"/>
                </a:solidFill>
              </a:rPr>
              <a:t>One from North Florida, Central Florida, and South Florida</a:t>
            </a:r>
          </a:p>
          <a:p>
            <a:pPr marL="742950" lvl="1" indent="-285750">
              <a:buFont typeface="Arial" panose="020B0604020202020204" pitchFamily="34" charset="0"/>
              <a:buChar char="•"/>
            </a:pPr>
            <a:r>
              <a:rPr lang="en-US" dirty="0">
                <a:solidFill>
                  <a:schemeClr val="bg1"/>
                </a:solidFill>
              </a:rPr>
              <a:t>Candidates:</a:t>
            </a:r>
            <a:r>
              <a:rPr lang="en-US" baseline="0" dirty="0">
                <a:solidFill>
                  <a:schemeClr val="bg1"/>
                </a:solidFill>
              </a:rPr>
              <a:t> </a:t>
            </a:r>
            <a:r>
              <a:rPr lang="en-US" dirty="0">
                <a:solidFill>
                  <a:schemeClr val="bg1"/>
                </a:solidFill>
              </a:rPr>
              <a:t>EDC,</a:t>
            </a:r>
            <a:r>
              <a:rPr lang="en-US" baseline="0" dirty="0">
                <a:solidFill>
                  <a:schemeClr val="bg1"/>
                </a:solidFill>
              </a:rPr>
              <a:t> Chamber, Planning and Zoning, or similar stakeholders</a:t>
            </a: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1 DOT Member</a:t>
            </a:r>
          </a:p>
          <a:p>
            <a:pPr marL="742950" lvl="1" indent="-285750">
              <a:buFont typeface="Arial" panose="020B0604020202020204" pitchFamily="34" charset="0"/>
              <a:buChar char="•"/>
            </a:pPr>
            <a:r>
              <a:rPr lang="en-US" dirty="0">
                <a:solidFill>
                  <a:schemeClr val="bg1"/>
                </a:solidFill>
              </a:rPr>
              <a:t>Undecided on who</a:t>
            </a:r>
          </a:p>
          <a:p>
            <a:pPr marL="285750" lvl="0" indent="-285750">
              <a:buFont typeface="Arial" panose="020B0604020202020204" pitchFamily="34" charset="0"/>
              <a:buChar char="•"/>
            </a:pPr>
            <a:r>
              <a:rPr lang="en-US" dirty="0">
                <a:solidFill>
                  <a:schemeClr val="bg1"/>
                </a:solidFill>
              </a:rPr>
              <a:t>Nominate members from CO</a:t>
            </a:r>
          </a:p>
          <a:p>
            <a:pPr marL="742950" lvl="1" indent="-285750">
              <a:buFont typeface="Arial" panose="020B0604020202020204" pitchFamily="34" charset="0"/>
              <a:buChar char="•"/>
            </a:pPr>
            <a:r>
              <a:rPr lang="en-US" dirty="0">
                <a:solidFill>
                  <a:schemeClr val="bg1"/>
                </a:solidFill>
              </a:rPr>
              <a:t>Each position will need a secondary Rep</a:t>
            </a:r>
          </a:p>
          <a:p>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12</a:t>
            </a:fld>
            <a:endParaRPr lang="en-US" dirty="0"/>
          </a:p>
        </p:txBody>
      </p:sp>
    </p:spTree>
    <p:extLst>
      <p:ext uri="{BB962C8B-B14F-4D97-AF65-F5344CB8AC3E}">
        <p14:creationId xmlns:p14="http://schemas.microsoft.com/office/powerpoint/2010/main" val="300915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dirty="0">
                <a:solidFill>
                  <a:schemeClr val="bg1"/>
                </a:solidFill>
              </a:rPr>
              <a:t>Still open to Sunshine Law, even if they are not a decision making body</a:t>
            </a:r>
          </a:p>
          <a:p>
            <a:pPr marL="742950" lvl="1" indent="-285750">
              <a:buFont typeface="Arial" panose="020B0604020202020204" pitchFamily="34" charset="0"/>
              <a:buChar char="•"/>
            </a:pPr>
            <a:r>
              <a:rPr lang="en-US" dirty="0">
                <a:solidFill>
                  <a:schemeClr val="bg1"/>
                </a:solidFill>
              </a:rPr>
              <a:t>This creates a few extra steps</a:t>
            </a:r>
          </a:p>
          <a:p>
            <a:pPr marL="1200150" lvl="2" indent="-285750">
              <a:buFont typeface="Arial" panose="020B0604020202020204" pitchFamily="34" charset="0"/>
              <a:buChar char="•"/>
            </a:pPr>
            <a:r>
              <a:rPr lang="en-US" dirty="0">
                <a:solidFill>
                  <a:schemeClr val="bg1"/>
                </a:solidFill>
              </a:rPr>
              <a:t>All meetings must be open door &amp; A/V Recorded</a:t>
            </a:r>
          </a:p>
          <a:p>
            <a:pPr marL="1657350" lvl="3" indent="-285750">
              <a:buFont typeface="Arial" panose="020B0604020202020204" pitchFamily="34" charset="0"/>
              <a:buChar char="•"/>
            </a:pPr>
            <a:r>
              <a:rPr lang="en-US" dirty="0">
                <a:solidFill>
                  <a:schemeClr val="bg1"/>
                </a:solidFill>
              </a:rPr>
              <a:t>Meetings must be recorded (A/V recording)</a:t>
            </a:r>
          </a:p>
          <a:p>
            <a:pPr marL="1657350" lvl="3" indent="-285750">
              <a:buFont typeface="Arial" panose="020B0604020202020204" pitchFamily="34" charset="0"/>
              <a:buChar char="•"/>
            </a:pPr>
            <a:r>
              <a:rPr lang="en-US" dirty="0">
                <a:solidFill>
                  <a:schemeClr val="bg1"/>
                </a:solidFill>
              </a:rPr>
              <a:t>Meetings minutes must be taken and published</a:t>
            </a:r>
          </a:p>
          <a:p>
            <a:pPr marL="1200150" lvl="2" indent="-285750">
              <a:buFont typeface="Arial" panose="020B0604020202020204" pitchFamily="34" charset="0"/>
              <a:buChar char="•"/>
            </a:pPr>
            <a:r>
              <a:rPr lang="en-US" dirty="0">
                <a:solidFill>
                  <a:schemeClr val="bg1"/>
                </a:solidFill>
              </a:rPr>
              <a:t>Public meeting notices must be posted 2 weeks prior</a:t>
            </a:r>
          </a:p>
          <a:p>
            <a:pPr marL="1657350" lvl="3" indent="-285750">
              <a:buFont typeface="Arial" panose="020B0604020202020204" pitchFamily="34" charset="0"/>
              <a:buChar char="•"/>
            </a:pPr>
            <a:r>
              <a:rPr lang="en-US" dirty="0">
                <a:solidFill>
                  <a:schemeClr val="bg1"/>
                </a:solidFill>
              </a:rPr>
              <a:t>Complete the FAR process through Sabrina</a:t>
            </a:r>
          </a:p>
          <a:p>
            <a:pPr marL="1200150" lvl="2" indent="-285750">
              <a:buFont typeface="Arial" panose="020B0604020202020204" pitchFamily="34" charset="0"/>
              <a:buChar char="•"/>
            </a:pPr>
            <a:r>
              <a:rPr lang="en-US" dirty="0">
                <a:solidFill>
                  <a:schemeClr val="bg1"/>
                </a:solidFill>
              </a:rPr>
              <a:t>Posting requires a nominal fee</a:t>
            </a:r>
          </a:p>
          <a:p>
            <a:pPr marL="1657350" lvl="3" indent="-285750">
              <a:buFont typeface="Arial" panose="020B0604020202020204" pitchFamily="34" charset="0"/>
              <a:buChar char="•"/>
            </a:pPr>
            <a:r>
              <a:rPr lang="en-US" dirty="0">
                <a:solidFill>
                  <a:schemeClr val="bg1"/>
                </a:solidFill>
              </a:rPr>
              <a:t>Can be paid through FLP cost center</a:t>
            </a:r>
          </a:p>
          <a:p>
            <a:pPr marL="1200150" lvl="2" indent="-285750">
              <a:buFont typeface="Arial" panose="020B0604020202020204" pitchFamily="34" charset="0"/>
              <a:buChar char="•"/>
            </a:pPr>
            <a:r>
              <a:rPr lang="en-US" dirty="0">
                <a:solidFill>
                  <a:schemeClr val="bg1"/>
                </a:solidFill>
              </a:rPr>
              <a:t>Venue must be free and accessible to all</a:t>
            </a:r>
          </a:p>
          <a:p>
            <a:pPr marL="285750" lvl="0" indent="-285750">
              <a:buFont typeface="Arial" panose="020B0604020202020204" pitchFamily="34" charset="0"/>
              <a:buChar char="•"/>
            </a:pPr>
            <a:r>
              <a:rPr lang="en-US" dirty="0">
                <a:solidFill>
                  <a:schemeClr val="bg1"/>
                </a:solidFill>
              </a:rPr>
              <a:t>There can be no communication between members outside of meetings</a:t>
            </a:r>
          </a:p>
          <a:p>
            <a:pPr marL="742950" lvl="1" indent="-285750">
              <a:buFont typeface="Arial" panose="020B0604020202020204" pitchFamily="34" charset="0"/>
              <a:buChar char="•"/>
            </a:pPr>
            <a:r>
              <a:rPr lang="en-US" dirty="0">
                <a:solidFill>
                  <a:schemeClr val="bg1"/>
                </a:solidFill>
              </a:rPr>
              <a:t>Would be beneficial to include legal in intro meetings</a:t>
            </a:r>
          </a:p>
          <a:p>
            <a:pPr marL="742950" lvl="1" indent="-285750">
              <a:buFont typeface="Arial" panose="020B0604020202020204" pitchFamily="34" charset="0"/>
              <a:buChar char="•"/>
            </a:pPr>
            <a:r>
              <a:rPr lang="en-US" dirty="0">
                <a:solidFill>
                  <a:schemeClr val="bg1"/>
                </a:solidFill>
              </a:rPr>
              <a:t>The communication can never be related to anything that may come in business of meetings. </a:t>
            </a:r>
          </a:p>
          <a:p>
            <a:pPr marL="742950" lvl="1" indent="-285750">
              <a:buFont typeface="Arial" panose="020B0604020202020204" pitchFamily="34" charset="0"/>
              <a:buChar char="•"/>
            </a:pPr>
            <a:r>
              <a:rPr lang="en-US" dirty="0">
                <a:solidFill>
                  <a:schemeClr val="bg1"/>
                </a:solidFill>
              </a:rPr>
              <a:t>Always remember not to allow reply all in e-mail by members</a:t>
            </a:r>
          </a:p>
          <a:p>
            <a:pPr marL="285750" lvl="0" indent="-285750">
              <a:buFont typeface="Arial" panose="020B0604020202020204" pitchFamily="34" charset="0"/>
              <a:buChar char="•"/>
            </a:pPr>
            <a:r>
              <a:rPr lang="en-US" dirty="0">
                <a:solidFill>
                  <a:schemeClr val="bg1"/>
                </a:solidFill>
              </a:rPr>
              <a:t>Any business interactions between members should be reported to FDOT FAC partners for the sake of public record simplicity</a:t>
            </a:r>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13</a:t>
            </a:fld>
            <a:endParaRPr lang="en-US" dirty="0"/>
          </a:p>
        </p:txBody>
      </p:sp>
    </p:spTree>
    <p:extLst>
      <p:ext uri="{BB962C8B-B14F-4D97-AF65-F5344CB8AC3E}">
        <p14:creationId xmlns:p14="http://schemas.microsoft.com/office/powerpoint/2010/main" val="382646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r>
              <a:rPr lang="en-US" dirty="0"/>
              <a:t>FDOT Applied for the FHWA AID Grant in 2015</a:t>
            </a:r>
          </a:p>
          <a:p>
            <a:r>
              <a:rPr lang="en-US" dirty="0"/>
              <a:t>Grant awarded July 2015</a:t>
            </a:r>
          </a:p>
          <a:p>
            <a:r>
              <a:rPr lang="en-US" dirty="0"/>
              <a:t>Grant based on 25 sites covering entire I-95 and I-4 corridors</a:t>
            </a:r>
          </a:p>
          <a:p>
            <a:r>
              <a:rPr lang="en-US" dirty="0"/>
              <a:t>Funds obligated January 2016</a:t>
            </a:r>
          </a:p>
          <a:p>
            <a:pPr lvl="1"/>
            <a:r>
              <a:rPr lang="en-US" sz="2400" dirty="0"/>
              <a:t>$1,000,000 FHWA AID Grant</a:t>
            </a:r>
          </a:p>
          <a:p>
            <a:pPr lvl="1"/>
            <a:r>
              <a:rPr lang="en-US" sz="2400" dirty="0"/>
              <a:t>$500,000 FDOT Match </a:t>
            </a:r>
          </a:p>
        </p:txBody>
      </p:sp>
      <p:sp>
        <p:nvSpPr>
          <p:cNvPr id="4" name="Slide Number Placeholder 3"/>
          <p:cNvSpPr>
            <a:spLocks noGrp="1"/>
          </p:cNvSpPr>
          <p:nvPr>
            <p:ph type="sldNum" sz="quarter" idx="10"/>
          </p:nvPr>
        </p:nvSpPr>
        <p:spPr/>
        <p:txBody>
          <a:bodyPr/>
          <a:lstStyle/>
          <a:p>
            <a:fld id="{FED54ABD-7707-4289-991B-D4685FEDDBBE}" type="slidenum">
              <a:rPr lang="en-US" smtClean="0"/>
              <a:pPr/>
              <a:t>14</a:t>
            </a:fld>
            <a:endParaRPr lang="en-US" dirty="0"/>
          </a:p>
        </p:txBody>
      </p:sp>
    </p:spTree>
    <p:extLst>
      <p:ext uri="{BB962C8B-B14F-4D97-AF65-F5344CB8AC3E}">
        <p14:creationId xmlns:p14="http://schemas.microsoft.com/office/powerpoint/2010/main" val="295316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15</a:t>
            </a:fld>
            <a:endParaRPr lang="en-US" dirty="0"/>
          </a:p>
        </p:txBody>
      </p:sp>
    </p:spTree>
    <p:extLst>
      <p:ext uri="{BB962C8B-B14F-4D97-AF65-F5344CB8AC3E}">
        <p14:creationId xmlns:p14="http://schemas.microsoft.com/office/powerpoint/2010/main" val="341721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1"/>
          </p:nvPr>
        </p:nvSpPr>
        <p:spPr/>
        <p:txBody>
          <a:bodyPr/>
          <a:lstStyle/>
          <a:p>
            <a:fld id="{5E7EC160-EE45-45D8-A723-9C89010FFC1D}" type="slidenum">
              <a:rPr lang="en-US" smtClean="0">
                <a:solidFill>
                  <a:prstClr val="black"/>
                </a:solidFill>
              </a:rPr>
              <a:pPr/>
              <a:t>16</a:t>
            </a:fld>
            <a:endParaRPr lang="en-US">
              <a:solidFill>
                <a:prstClr val="black"/>
              </a:solidFill>
            </a:endParaRPr>
          </a:p>
        </p:txBody>
      </p:sp>
      <p:sp>
        <p:nvSpPr>
          <p:cNvPr id="9" name="Header Placeholder 1"/>
          <p:cNvSpPr>
            <a:spLocks noGrp="1"/>
          </p:cNvSpPr>
          <p:nvPr>
            <p:ph type="hdr" sz="quarter"/>
          </p:nvPr>
        </p:nvSpPr>
        <p:spPr>
          <a:xfrm>
            <a:off x="0" y="1"/>
            <a:ext cx="3105347" cy="362197"/>
          </a:xfrm>
          <a:prstGeom prst="rect">
            <a:avLst/>
          </a:prstGeom>
        </p:spPr>
        <p:txBody>
          <a:bodyPr vert="horz" lIns="93122" tIns="46562" rIns="93122" bIns="46562" rtlCol="0"/>
          <a:lstStyle>
            <a:lvl1pPr algn="l">
              <a:defRPr sz="1200"/>
            </a:lvl1pPr>
          </a:lstStyle>
          <a:p>
            <a:r>
              <a:rPr lang="en-US" dirty="0">
                <a:solidFill>
                  <a:prstClr val="black"/>
                </a:solidFill>
              </a:rPr>
              <a:t>Trade &amp; Logistics Institute</a:t>
            </a:r>
          </a:p>
        </p:txBody>
      </p:sp>
      <p:sp>
        <p:nvSpPr>
          <p:cNvPr id="10" name="Date Placeholder 2"/>
          <p:cNvSpPr>
            <a:spLocks noGrp="1"/>
          </p:cNvSpPr>
          <p:nvPr>
            <p:ph type="dt" idx="1"/>
          </p:nvPr>
        </p:nvSpPr>
        <p:spPr>
          <a:xfrm>
            <a:off x="3903432" y="-12739"/>
            <a:ext cx="3105347" cy="362197"/>
          </a:xfrm>
          <a:prstGeom prst="rect">
            <a:avLst/>
          </a:prstGeom>
        </p:spPr>
        <p:txBody>
          <a:bodyPr vert="horz" lIns="93122" tIns="46562" rIns="93122" bIns="46562" rtlCol="0"/>
          <a:lstStyle>
            <a:lvl1pPr algn="r">
              <a:defRPr sz="1200"/>
            </a:lvl1pPr>
          </a:lstStyle>
          <a:p>
            <a:r>
              <a:rPr lang="en-US" dirty="0">
                <a:solidFill>
                  <a:prstClr val="black"/>
                </a:solidFill>
              </a:rPr>
              <a:t>2/23/2016</a:t>
            </a:r>
          </a:p>
        </p:txBody>
      </p:sp>
    </p:spTree>
    <p:extLst>
      <p:ext uri="{BB962C8B-B14F-4D97-AF65-F5344CB8AC3E}">
        <p14:creationId xmlns:p14="http://schemas.microsoft.com/office/powerpoint/2010/main" val="257605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2</a:t>
            </a:fld>
            <a:endParaRPr lang="en-US" dirty="0"/>
          </a:p>
        </p:txBody>
      </p:sp>
    </p:spTree>
    <p:extLst>
      <p:ext uri="{BB962C8B-B14F-4D97-AF65-F5344CB8AC3E}">
        <p14:creationId xmlns:p14="http://schemas.microsoft.com/office/powerpoint/2010/main" val="193730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The Rail and Motor Carrier Operations Office rail functions include development of FDOT’s rail policy, as well as technical support to FDOT’s executive leadership and districts, and management of Florida’s Strategic Intermodal System (SIS) rail program.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Office is responsible for developing and implementing the </a:t>
            </a:r>
            <a:r>
              <a:rPr lang="en-US" sz="1400" i="1" kern="1200" dirty="0">
                <a:solidFill>
                  <a:schemeClr val="tx1"/>
                </a:solidFill>
                <a:effectLst/>
                <a:latin typeface="Arial" panose="020B0604020202020204" pitchFamily="34" charset="0"/>
                <a:ea typeface="+mn-ea"/>
                <a:cs typeface="Arial" panose="020B0604020202020204" pitchFamily="34" charset="0"/>
              </a:rPr>
              <a:t>Florida Freight Rail System Plan</a:t>
            </a:r>
            <a:r>
              <a:rPr lang="en-US" sz="1400" kern="1200" dirty="0">
                <a:solidFill>
                  <a:schemeClr val="tx1"/>
                </a:solidFill>
                <a:effectLst/>
                <a:latin typeface="Arial" panose="020B0604020202020204" pitchFamily="34" charset="0"/>
                <a:ea typeface="+mn-ea"/>
                <a:cs typeface="Arial" panose="020B0604020202020204" pitchFamily="34" charset="0"/>
              </a:rPr>
              <a:t> and the </a:t>
            </a:r>
            <a:r>
              <a:rPr lang="en-US" sz="1400" i="1" kern="1200" dirty="0">
                <a:solidFill>
                  <a:schemeClr val="tx1"/>
                </a:solidFill>
                <a:effectLst/>
                <a:latin typeface="Arial" panose="020B0604020202020204" pitchFamily="34" charset="0"/>
                <a:ea typeface="+mn-ea"/>
                <a:cs typeface="Arial" panose="020B0604020202020204" pitchFamily="34" charset="0"/>
              </a:rPr>
              <a:t>Florida Passenger Rail System Plan</a:t>
            </a:r>
            <a:r>
              <a:rPr lang="en-US" sz="1400" kern="1200" dirty="0">
                <a:solidFill>
                  <a:schemeClr val="tx1"/>
                </a:solidFill>
                <a:effectLst/>
                <a:latin typeface="Arial" panose="020B0604020202020204" pitchFamily="34" charset="0"/>
                <a:ea typeface="+mn-ea"/>
                <a:cs typeface="Arial" panose="020B0604020202020204" pitchFamily="34" charset="0"/>
              </a:rPr>
              <a:t>, rail safety, rail project development/management, and rail research.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Office also leads FDOT’s preparation for and response to major rail incidents and emergencies and on rail freight/rail passenger interoperability issues with freight railroads and intercity/commuter rail entities.  The Office also and has a co-leadership role with the districts in development of commuter rail systems.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Office serves as FDOT’s liaison with the private rail industry, the Federal Railroad Administration (FRA), Amtrak, and represents the Department on the American Association of State Highway and Transportation Officials’ (AASHTO) Standing Committee on Rail Transportation (SCORT).</a:t>
            </a:r>
          </a:p>
          <a:p>
            <a:r>
              <a:rPr lang="en-US" sz="1400" kern="1200" dirty="0">
                <a:solidFill>
                  <a:schemeClr val="tx1"/>
                </a:solidFill>
                <a:effectLst/>
                <a:latin typeface="Arial" panose="020B0604020202020204" pitchFamily="34" charset="0"/>
                <a:ea typeface="+mn-ea"/>
                <a:cs typeface="Arial" panose="020B0604020202020204" pitchFamily="34" charset="0"/>
              </a:rPr>
              <a:t>On the motor carrier side, the Office has taken a leadership role in developing the </a:t>
            </a:r>
            <a:r>
              <a:rPr lang="en-US" sz="1400" i="1" kern="1200" dirty="0">
                <a:solidFill>
                  <a:schemeClr val="tx1"/>
                </a:solidFill>
                <a:effectLst/>
                <a:latin typeface="Arial" panose="020B0604020202020204" pitchFamily="34" charset="0"/>
                <a:ea typeface="+mn-ea"/>
                <a:cs typeface="Arial" panose="020B0604020202020204" pitchFamily="34" charset="0"/>
              </a:rPr>
              <a:t>Freight Mobility and Trade Plan </a:t>
            </a:r>
            <a:r>
              <a:rPr lang="en-US" sz="1400" kern="1200" dirty="0">
                <a:solidFill>
                  <a:schemeClr val="tx1"/>
                </a:solidFill>
                <a:effectLst/>
                <a:latin typeface="Arial" panose="020B0604020202020204" pitchFamily="34" charset="0"/>
                <a:ea typeface="+mn-ea"/>
                <a:cs typeface="Arial" panose="020B0604020202020204" pitchFamily="34" charset="0"/>
              </a:rPr>
              <a:t>in coordination with all modal offices, as well as assisting FDOT freight coordinators in implementation.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While many Department Offices impact truck movements, the Rail and Motor Carrier Operations Office has also taken on the role of setting policy guidance regarding asset management, safety, and truck mobility. </a:t>
            </a:r>
          </a:p>
          <a:p>
            <a:pPr defTabSz="914132" fontAlgn="base">
              <a:defRPr/>
            </a:pPr>
            <a:endParaRPr lang="en-US" b="1" u="sng" dirty="0"/>
          </a:p>
          <a:p>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3</a:t>
            </a:fld>
            <a:endParaRPr lang="en-US" dirty="0"/>
          </a:p>
        </p:txBody>
      </p:sp>
    </p:spTree>
    <p:extLst>
      <p:ext uri="{BB962C8B-B14F-4D97-AF65-F5344CB8AC3E}">
        <p14:creationId xmlns:p14="http://schemas.microsoft.com/office/powerpoint/2010/main" val="149550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06425"/>
            <a:ext cx="4321175" cy="3240088"/>
          </a:xfrm>
        </p:spPr>
      </p:sp>
      <p:sp>
        <p:nvSpPr>
          <p:cNvPr id="3" name="Notes Placeholder 2"/>
          <p:cNvSpPr>
            <a:spLocks noGrp="1"/>
          </p:cNvSpPr>
          <p:nvPr>
            <p:ph type="body" idx="1"/>
          </p:nvPr>
        </p:nvSpPr>
        <p:spPr/>
        <p:txBody>
          <a:bodyPr/>
          <a:lstStyle/>
          <a:p>
            <a:r>
              <a:rPr lang="en-US" dirty="0"/>
              <a:t>How are we going to do all of this?</a:t>
            </a:r>
          </a:p>
          <a:p>
            <a:endParaRPr lang="en-US" dirty="0"/>
          </a:p>
          <a:p>
            <a:r>
              <a:rPr lang="en-US" dirty="0"/>
              <a:t>The</a:t>
            </a:r>
            <a:r>
              <a:rPr lang="en-US" baseline="0" dirty="0"/>
              <a:t> FMO office is focused on creating efficient and strategic operations for FDOT. </a:t>
            </a:r>
          </a:p>
          <a:p>
            <a:endParaRPr lang="en-US" baseline="0" dirty="0"/>
          </a:p>
          <a:p>
            <a:r>
              <a:rPr lang="en-US" b="1" u="sng" baseline="0" dirty="0"/>
              <a:t>Institutional </a:t>
            </a:r>
          </a:p>
          <a:p>
            <a:r>
              <a:rPr lang="en-US" dirty="0"/>
              <a:t>We have unique challenges to ensure that we are not creating or causing our own institutional bottlenecks. </a:t>
            </a:r>
          </a:p>
          <a:p>
            <a:pPr marL="285750" indent="-285750">
              <a:buFont typeface="Arial" panose="020B0604020202020204" pitchFamily="34" charset="0"/>
              <a:buChar char="•"/>
            </a:pPr>
            <a:r>
              <a:rPr lang="en-US" dirty="0"/>
              <a:t>Applying public policy to multiple stakeholders</a:t>
            </a:r>
          </a:p>
          <a:p>
            <a:pPr marL="285750" indent="-285750">
              <a:buFont typeface="Arial" panose="020B0604020202020204" pitchFamily="34" charset="0"/>
              <a:buChar char="•"/>
            </a:pPr>
            <a:r>
              <a:rPr lang="en-US" dirty="0"/>
              <a:t>Building relationships (internal and external) that may be fragile in nature</a:t>
            </a:r>
          </a:p>
          <a:p>
            <a:pPr marL="285750" indent="-285750">
              <a:buFont typeface="Arial" panose="020B0604020202020204" pitchFamily="34" charset="0"/>
              <a:buChar char="•"/>
            </a:pPr>
            <a:r>
              <a:rPr lang="en-US" dirty="0"/>
              <a:t>Balancing adhering to technical requirements while responding to political demand</a:t>
            </a:r>
          </a:p>
          <a:p>
            <a:endParaRPr lang="en-US" baseline="0" dirty="0"/>
          </a:p>
          <a:p>
            <a:r>
              <a:rPr lang="en-US" b="1" u="sng" baseline="0" dirty="0"/>
              <a:t>Infrastructure &amp; Funding </a:t>
            </a:r>
          </a:p>
          <a:p>
            <a:r>
              <a:rPr lang="en-US" sz="1400" dirty="0">
                <a:solidFill>
                  <a:schemeClr val="tx1"/>
                </a:solidFill>
              </a:rPr>
              <a:t>As we think about transportation investments, a basic principle to consider is that Florida will compete with other states and nations if we </a:t>
            </a:r>
            <a:r>
              <a:rPr lang="en-US" sz="1400" b="1" dirty="0">
                <a:solidFill>
                  <a:schemeClr val="tx1"/>
                </a:solidFill>
              </a:rPr>
              <a:t>continue to invest wisely in transportation</a:t>
            </a:r>
            <a:r>
              <a:rPr lang="en-US" sz="1400" dirty="0">
                <a:solidFill>
                  <a:schemeClr val="tx1"/>
                </a:solidFill>
              </a:rPr>
              <a:t>. We must continue to reduce our infrastructure bottlenecks:</a:t>
            </a:r>
          </a:p>
          <a:p>
            <a:pPr marL="285750" indent="-285750">
              <a:buFont typeface="Arial" panose="020B0604020202020204" pitchFamily="34" charset="0"/>
              <a:buChar char="•"/>
            </a:pPr>
            <a:r>
              <a:rPr lang="en-US" sz="1400" dirty="0">
                <a:solidFill>
                  <a:schemeClr val="tx1"/>
                </a:solidFill>
              </a:rPr>
              <a:t>Freight</a:t>
            </a:r>
            <a:r>
              <a:rPr lang="en-US" sz="1400" baseline="0" dirty="0">
                <a:solidFill>
                  <a:schemeClr val="tx1"/>
                </a:solidFill>
              </a:rPr>
              <a:t> Imbalances</a:t>
            </a:r>
          </a:p>
          <a:p>
            <a:pPr marL="285750" indent="-285750">
              <a:buFont typeface="Arial" panose="020B0604020202020204" pitchFamily="34" charset="0"/>
              <a:buChar char="•"/>
            </a:pPr>
            <a:r>
              <a:rPr lang="en-US" sz="1400" baseline="0" dirty="0">
                <a:solidFill>
                  <a:schemeClr val="tx1"/>
                </a:solidFill>
              </a:rPr>
              <a:t>Last Mile Connectivity</a:t>
            </a:r>
          </a:p>
          <a:p>
            <a:pPr marL="285750" indent="-285750">
              <a:buFont typeface="Arial" panose="020B0604020202020204" pitchFamily="34" charset="0"/>
              <a:buChar char="•"/>
            </a:pPr>
            <a:endParaRPr lang="en-US" sz="1400" dirty="0">
              <a:solidFill>
                <a:schemeClr val="tx1"/>
              </a:solidFill>
            </a:endParaRPr>
          </a:p>
          <a:p>
            <a:r>
              <a:rPr lang="en-US" sz="1400" dirty="0">
                <a:solidFill>
                  <a:schemeClr val="tx1"/>
                </a:solidFill>
              </a:rPr>
              <a:t>As a department we will shift our focuses:</a:t>
            </a:r>
          </a:p>
          <a:p>
            <a:pPr marL="165261" indent="-165261">
              <a:spcBef>
                <a:spcPts val="578"/>
              </a:spcBef>
              <a:buFont typeface="Arial" panose="020B0604020202020204" pitchFamily="34" charset="0"/>
              <a:buChar char="•"/>
            </a:pPr>
            <a:r>
              <a:rPr lang="en-US" sz="1400" dirty="0">
                <a:solidFill>
                  <a:schemeClr val="tx1"/>
                </a:solidFill>
              </a:rPr>
              <a:t>From planning to move vehicles to planning to move people and freight </a:t>
            </a:r>
          </a:p>
          <a:p>
            <a:pPr marL="165261" indent="-165261">
              <a:spcBef>
                <a:spcPts val="578"/>
              </a:spcBef>
              <a:buFont typeface="Arial" panose="020B0604020202020204" pitchFamily="34" charset="0"/>
              <a:buChar char="•"/>
            </a:pPr>
            <a:r>
              <a:rPr lang="en-US" sz="1400" dirty="0">
                <a:solidFill>
                  <a:schemeClr val="tx1"/>
                </a:solidFill>
              </a:rPr>
              <a:t>From looking at individual modes and facilities to </a:t>
            </a:r>
            <a:r>
              <a:rPr lang="en-US" sz="1400" b="0" dirty="0">
                <a:solidFill>
                  <a:schemeClr val="tx1"/>
                </a:solidFill>
              </a:rPr>
              <a:t>consideration of complete end-to-end trips</a:t>
            </a:r>
          </a:p>
          <a:p>
            <a:pPr marL="165261" indent="-165261">
              <a:spcBef>
                <a:spcPts val="578"/>
              </a:spcBef>
              <a:buFont typeface="Arial" panose="020B0604020202020204" pitchFamily="34" charset="0"/>
              <a:buChar char="•"/>
            </a:pPr>
            <a:r>
              <a:rPr lang="en-US" sz="1400" dirty="0">
                <a:solidFill>
                  <a:schemeClr val="tx1"/>
                </a:solidFill>
              </a:rPr>
              <a:t>From emphasis on individual jurisdictions to emphasis on </a:t>
            </a:r>
            <a:r>
              <a:rPr lang="en-US" sz="1400" b="0" dirty="0">
                <a:solidFill>
                  <a:schemeClr val="tx1"/>
                </a:solidFill>
              </a:rPr>
              <a:t>economic regions and trade corridors</a:t>
            </a:r>
          </a:p>
          <a:p>
            <a:pPr marL="165261" indent="-165261">
              <a:spcBef>
                <a:spcPts val="578"/>
              </a:spcBef>
              <a:buFont typeface="Arial" panose="020B0604020202020204" pitchFamily="34" charset="0"/>
              <a:buChar char="•"/>
            </a:pPr>
            <a:r>
              <a:rPr lang="en-US" sz="1400" dirty="0">
                <a:solidFill>
                  <a:schemeClr val="tx1"/>
                </a:solidFill>
              </a:rPr>
              <a:t>From assessing needs and setting priorities based on measures such as capacity, throughput and travel time costs to setting priorities based on reliability, business logistics and economic competitiveness</a:t>
            </a:r>
          </a:p>
          <a:p>
            <a:pPr marL="165261" indent="-165261">
              <a:spcBef>
                <a:spcPts val="578"/>
              </a:spcBef>
              <a:buFont typeface="Arial" panose="020B0604020202020204" pitchFamily="34" charset="0"/>
              <a:buChar char="•"/>
            </a:pPr>
            <a:r>
              <a:rPr lang="en-US" sz="1400" dirty="0">
                <a:solidFill>
                  <a:schemeClr val="tx1"/>
                </a:solidFill>
              </a:rPr>
              <a:t>From reacting to economic growth and community and environmental impacts to proactive planning for economic, community and environmental goals</a:t>
            </a:r>
          </a:p>
          <a:p>
            <a:pPr marL="165261" indent="-165261">
              <a:spcBef>
                <a:spcPts val="578"/>
              </a:spcBef>
              <a:buFont typeface="Arial" panose="020B0604020202020204" pitchFamily="34" charset="0"/>
              <a:buChar char="•"/>
            </a:pPr>
            <a:endParaRPr lang="en-US" sz="1400" dirty="0"/>
          </a:p>
          <a:p>
            <a:pPr>
              <a:spcBef>
                <a:spcPts val="578"/>
              </a:spcBef>
            </a:pPr>
            <a:r>
              <a:rPr lang="en-US" sz="1400" dirty="0">
                <a:solidFill>
                  <a:schemeClr val="tx1"/>
                </a:solidFill>
              </a:rPr>
              <a:t>Part of shifting the way we think is </a:t>
            </a:r>
            <a:r>
              <a:rPr lang="en-US" sz="1400" b="1" dirty="0"/>
              <a:t>proactively</a:t>
            </a:r>
            <a:r>
              <a:rPr lang="en-US" sz="1400" dirty="0">
                <a:solidFill>
                  <a:schemeClr val="tx1"/>
                </a:solidFill>
              </a:rPr>
              <a:t> planning for the  infrastructure needs of the future, and </a:t>
            </a:r>
            <a:r>
              <a:rPr lang="en-US" sz="1400" b="1" dirty="0"/>
              <a:t>taking advantage of the technology </a:t>
            </a:r>
            <a:r>
              <a:rPr lang="en-US" sz="1400" dirty="0">
                <a:solidFill>
                  <a:schemeClr val="tx1"/>
                </a:solidFill>
              </a:rPr>
              <a:t>that is available, rather than simply accommodating it.</a:t>
            </a:r>
            <a:endParaRPr lang="en-US" baseline="0" dirty="0"/>
          </a:p>
          <a:p>
            <a:endParaRPr lang="en-US" dirty="0"/>
          </a:p>
        </p:txBody>
      </p:sp>
      <p:sp>
        <p:nvSpPr>
          <p:cNvPr id="6" name="Slide Number Placeholder 5"/>
          <p:cNvSpPr>
            <a:spLocks noGrp="1"/>
          </p:cNvSpPr>
          <p:nvPr>
            <p:ph type="sldNum" sz="quarter" idx="12"/>
          </p:nvPr>
        </p:nvSpPr>
        <p:spPr/>
        <p:txBody>
          <a:bodyPr/>
          <a:lstStyle/>
          <a:p>
            <a:fld id="{5E7EC160-EE45-45D8-A723-9C89010FFC1D}" type="slidenum">
              <a:rPr lang="en-US" smtClean="0"/>
              <a:t>5</a:t>
            </a:fld>
            <a:endParaRPr lang="en-US"/>
          </a:p>
        </p:txBody>
      </p:sp>
      <p:sp>
        <p:nvSpPr>
          <p:cNvPr id="7" name="Date Placeholder 6"/>
          <p:cNvSpPr>
            <a:spLocks noGrp="1"/>
          </p:cNvSpPr>
          <p:nvPr>
            <p:ph type="dt" idx="13"/>
          </p:nvPr>
        </p:nvSpPr>
        <p:spPr/>
        <p:txBody>
          <a:bodyPr/>
          <a:lstStyle/>
          <a:p>
            <a:r>
              <a:rPr lang="en-US"/>
              <a:t>6/15/2015</a:t>
            </a:r>
          </a:p>
        </p:txBody>
      </p:sp>
      <p:sp>
        <p:nvSpPr>
          <p:cNvPr id="8" name="Header Placeholder 7"/>
          <p:cNvSpPr>
            <a:spLocks noGrp="1"/>
          </p:cNvSpPr>
          <p:nvPr>
            <p:ph type="hdr" sz="quarter" idx="14"/>
          </p:nvPr>
        </p:nvSpPr>
        <p:spPr/>
        <p:txBody>
          <a:bodyPr/>
          <a:lstStyle/>
          <a:p>
            <a:r>
              <a:rPr lang="en-US"/>
              <a:t>AMAC</a:t>
            </a:r>
          </a:p>
        </p:txBody>
      </p:sp>
    </p:spTree>
    <p:extLst>
      <p:ext uri="{BB962C8B-B14F-4D97-AF65-F5344CB8AC3E}">
        <p14:creationId xmlns:p14="http://schemas.microsoft.com/office/powerpoint/2010/main" val="81209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solidFill>
                  <a:schemeClr val="bg1"/>
                </a:solidFill>
              </a:rPr>
              <a:t>Florida applied for three freight projects</a:t>
            </a:r>
          </a:p>
          <a:p>
            <a:pPr marL="742950" lvl="1" indent="-285750">
              <a:buFont typeface="Arial" panose="020B0604020202020204" pitchFamily="34" charset="0"/>
              <a:buChar char="•"/>
            </a:pPr>
            <a:r>
              <a:rPr lang="en-US" dirty="0">
                <a:solidFill>
                  <a:schemeClr val="bg1"/>
                </a:solidFill>
              </a:rPr>
              <a:t>Awarded one:</a:t>
            </a:r>
          </a:p>
          <a:p>
            <a:pPr marL="1200150" lvl="2" indent="-285750">
              <a:buFont typeface="Arial" panose="020B0604020202020204" pitchFamily="34" charset="0"/>
              <a:buChar char="•"/>
            </a:pPr>
            <a:r>
              <a:rPr lang="en-US" dirty="0">
                <a:solidFill>
                  <a:schemeClr val="bg1"/>
                </a:solidFill>
              </a:rPr>
              <a:t>$10.7 Million aid in TPAS deployment</a:t>
            </a:r>
          </a:p>
          <a:p>
            <a:pPr marL="1657350" lvl="3" indent="-285750">
              <a:buFont typeface="Arial" panose="020B0604020202020204" pitchFamily="34" charset="0"/>
              <a:buChar char="•"/>
            </a:pPr>
            <a:r>
              <a:rPr lang="en-US" dirty="0">
                <a:solidFill>
                  <a:schemeClr val="bg1"/>
                </a:solidFill>
              </a:rPr>
              <a:t>TPAS – Truck Parking Availability System</a:t>
            </a:r>
          </a:p>
          <a:p>
            <a:pPr marL="1200150" lvl="2" indent="-285750">
              <a:buFont typeface="Arial" panose="020B0604020202020204" pitchFamily="34" charset="0"/>
              <a:buChar char="•"/>
            </a:pPr>
            <a:r>
              <a:rPr lang="en-US" dirty="0">
                <a:solidFill>
                  <a:schemeClr val="bg1"/>
                </a:solidFill>
              </a:rPr>
              <a:t>Fiber-Optic cables have been set in Welcome Centers, Weigh Stations and Rest Areas (ITS network)</a:t>
            </a:r>
          </a:p>
          <a:p>
            <a:pPr marL="1657350" lvl="3" indent="-285750">
              <a:buFont typeface="Arial" panose="020B0604020202020204" pitchFamily="34" charset="0"/>
              <a:buChar char="•"/>
            </a:pPr>
            <a:r>
              <a:rPr lang="en-US" dirty="0">
                <a:solidFill>
                  <a:schemeClr val="bg1"/>
                </a:solidFill>
              </a:rPr>
              <a:t>Along I-4, I-10, I-75, and I-95</a:t>
            </a:r>
          </a:p>
          <a:p>
            <a:pPr marL="1200150" lvl="2" indent="-285750">
              <a:buFont typeface="Arial" panose="020B0604020202020204" pitchFamily="34" charset="0"/>
              <a:buChar char="•"/>
            </a:pPr>
            <a:r>
              <a:rPr lang="en-US" dirty="0">
                <a:solidFill>
                  <a:schemeClr val="bg1"/>
                </a:solidFill>
              </a:rPr>
              <a:t>Using these cables, sensors will be applied to these areas for counting the types and numbers using the facilities</a:t>
            </a:r>
          </a:p>
          <a:p>
            <a:pPr marL="1200150" lvl="2" indent="-285750">
              <a:buFont typeface="Arial" panose="020B0604020202020204" pitchFamily="34" charset="0"/>
              <a:buChar char="•"/>
            </a:pPr>
            <a:r>
              <a:rPr lang="en-US" dirty="0">
                <a:solidFill>
                  <a:schemeClr val="bg1"/>
                </a:solidFill>
              </a:rPr>
              <a:t>Can be used with Signage system for more efficient use of parking and other benefits</a:t>
            </a:r>
          </a:p>
          <a:p>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6</a:t>
            </a:fld>
            <a:endParaRPr lang="en-US" dirty="0"/>
          </a:p>
        </p:txBody>
      </p:sp>
    </p:spTree>
    <p:extLst>
      <p:ext uri="{BB962C8B-B14F-4D97-AF65-F5344CB8AC3E}">
        <p14:creationId xmlns:p14="http://schemas.microsoft.com/office/powerpoint/2010/main" val="343212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r>
              <a:rPr lang="en-US" dirty="0"/>
              <a:t>FDOT Applied for the FHWA AID Grant in 2015</a:t>
            </a:r>
          </a:p>
          <a:p>
            <a:r>
              <a:rPr lang="en-US" dirty="0"/>
              <a:t>Grant awarded July 2015</a:t>
            </a:r>
          </a:p>
          <a:p>
            <a:r>
              <a:rPr lang="en-US" dirty="0"/>
              <a:t>Grant based on 25 sites covering entire I-95 and I-4 corridors</a:t>
            </a:r>
          </a:p>
          <a:p>
            <a:r>
              <a:rPr lang="en-US" dirty="0"/>
              <a:t>Funds obligated January 2016</a:t>
            </a:r>
          </a:p>
          <a:p>
            <a:pPr lvl="1"/>
            <a:r>
              <a:rPr lang="en-US" sz="2400" dirty="0"/>
              <a:t>$1,000,000 FHWA AID Grant</a:t>
            </a:r>
          </a:p>
          <a:p>
            <a:pPr lvl="1"/>
            <a:r>
              <a:rPr lang="en-US" sz="2400" dirty="0"/>
              <a:t>$500,000 FDOT Match </a:t>
            </a:r>
          </a:p>
        </p:txBody>
      </p:sp>
      <p:sp>
        <p:nvSpPr>
          <p:cNvPr id="4" name="Slide Number Placeholder 3"/>
          <p:cNvSpPr>
            <a:spLocks noGrp="1"/>
          </p:cNvSpPr>
          <p:nvPr>
            <p:ph type="sldNum" sz="quarter" idx="10"/>
          </p:nvPr>
        </p:nvSpPr>
        <p:spPr/>
        <p:txBody>
          <a:bodyPr/>
          <a:lstStyle/>
          <a:p>
            <a:fld id="{FED54ABD-7707-4289-991B-D4685FEDDBBE}" type="slidenum">
              <a:rPr lang="en-US" smtClean="0"/>
              <a:pPr/>
              <a:t>7</a:t>
            </a:fld>
            <a:endParaRPr lang="en-US" dirty="0"/>
          </a:p>
        </p:txBody>
      </p:sp>
    </p:spTree>
    <p:extLst>
      <p:ext uri="{BB962C8B-B14F-4D97-AF65-F5344CB8AC3E}">
        <p14:creationId xmlns:p14="http://schemas.microsoft.com/office/powerpoint/2010/main" val="57705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pPr defTabSz="914132" fontAlgn="base">
              <a:defRPr/>
            </a:pPr>
            <a:endParaRPr lang="en-US" b="1" u="sng" dirty="0"/>
          </a:p>
          <a:p>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8</a:t>
            </a:fld>
            <a:endParaRPr lang="en-US" dirty="0"/>
          </a:p>
        </p:txBody>
      </p:sp>
    </p:spTree>
    <p:extLst>
      <p:ext uri="{BB962C8B-B14F-4D97-AF65-F5344CB8AC3E}">
        <p14:creationId xmlns:p14="http://schemas.microsoft.com/office/powerpoint/2010/main" val="87786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9</a:t>
            </a:fld>
            <a:endParaRPr lang="en-US" dirty="0"/>
          </a:p>
        </p:txBody>
      </p:sp>
    </p:spTree>
    <p:extLst>
      <p:ext uri="{BB962C8B-B14F-4D97-AF65-F5344CB8AC3E}">
        <p14:creationId xmlns:p14="http://schemas.microsoft.com/office/powerpoint/2010/main" val="72186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7388"/>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54ABD-7707-4289-991B-D4685FEDDBBE}" type="slidenum">
              <a:rPr lang="en-US" smtClean="0"/>
              <a:pPr/>
              <a:t>10</a:t>
            </a:fld>
            <a:endParaRPr lang="en-US" dirty="0"/>
          </a:p>
        </p:txBody>
      </p:sp>
    </p:spTree>
    <p:extLst>
      <p:ext uri="{BB962C8B-B14F-4D97-AF65-F5344CB8AC3E}">
        <p14:creationId xmlns:p14="http://schemas.microsoft.com/office/powerpoint/2010/main" val="1673254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4853354"/>
            <a:ext cx="9144000" cy="1538654"/>
          </a:xfrm>
          <a:prstGeom prst="rect">
            <a:avLst/>
          </a:prstGeom>
          <a:solidFill>
            <a:srgbClr val="193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p:cNvSpPr/>
          <p:nvPr userDrawn="1"/>
        </p:nvSpPr>
        <p:spPr>
          <a:xfrm rot="10800000">
            <a:off x="0" y="4819877"/>
            <a:ext cx="9144000" cy="45719"/>
          </a:xfrm>
          <a:prstGeom prst="rect">
            <a:avLst/>
          </a:prstGeom>
          <a:solidFill>
            <a:srgbClr val="D72E2A"/>
          </a:solidFill>
          <a:ln w="9525" cap="flat" cmpd="sng" algn="ctr">
            <a:solidFill>
              <a:srgbClr val="DD4E4B"/>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169" y="154993"/>
            <a:ext cx="7760045" cy="7388809"/>
          </a:xfrm>
          <a:prstGeom prst="rect">
            <a:avLst/>
          </a:prstGeom>
          <a:ln>
            <a:noFill/>
          </a:ln>
          <a:effectLst>
            <a:outerShdw blurRad="50800" dist="38100" dir="2700000" algn="tl" rotWithShape="0">
              <a:prstClr val="black">
                <a:alpha val="40000"/>
              </a:prstClr>
            </a:outerShdw>
          </a:effectLst>
        </p:spPr>
      </p:pic>
      <p:sp>
        <p:nvSpPr>
          <p:cNvPr id="2" name="Title 1"/>
          <p:cNvSpPr>
            <a:spLocks noGrp="1"/>
          </p:cNvSpPr>
          <p:nvPr>
            <p:ph type="ctrTitle"/>
          </p:nvPr>
        </p:nvSpPr>
        <p:spPr>
          <a:xfrm>
            <a:off x="457200" y="1916726"/>
            <a:ext cx="4484077" cy="2815371"/>
          </a:xfrm>
        </p:spPr>
        <p:txBody>
          <a:bodyPr anchor="ctr"/>
          <a:lstStyle>
            <a:lvl1pPr algn="l">
              <a:defRPr sz="4800"/>
            </a:lvl1pPr>
          </a:lstStyle>
          <a:p>
            <a:r>
              <a:rPr lang="en-US" dirty="0"/>
              <a:t>Click to edit Master title style</a:t>
            </a:r>
          </a:p>
        </p:txBody>
      </p:sp>
      <p:sp>
        <p:nvSpPr>
          <p:cNvPr id="3" name="Subtitle 2"/>
          <p:cNvSpPr>
            <a:spLocks noGrp="1"/>
          </p:cNvSpPr>
          <p:nvPr>
            <p:ph type="subTitle" idx="1"/>
          </p:nvPr>
        </p:nvSpPr>
        <p:spPr>
          <a:xfrm>
            <a:off x="457200" y="4950067"/>
            <a:ext cx="5978769" cy="1357470"/>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0581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1749667"/>
            <a:ext cx="9144000" cy="2206869"/>
          </a:xfrm>
          <a:prstGeom prst="rect">
            <a:avLst/>
          </a:prstGeom>
          <a:solidFill>
            <a:srgbClr val="193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3956536"/>
            <a:ext cx="9144000" cy="45719"/>
          </a:xfrm>
          <a:prstGeom prst="rect">
            <a:avLst/>
          </a:prstGeom>
          <a:solidFill>
            <a:srgbClr val="D72E2A"/>
          </a:solidFill>
          <a:ln w="9525" cap="flat" cmpd="sng" algn="ctr">
            <a:solidFill>
              <a:srgbClr val="DD4E4B"/>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6" name="Rectangle 5"/>
          <p:cNvSpPr/>
          <p:nvPr userDrawn="1"/>
        </p:nvSpPr>
        <p:spPr>
          <a:xfrm rot="10800000">
            <a:off x="0" y="1726807"/>
            <a:ext cx="9144000" cy="45719"/>
          </a:xfrm>
          <a:prstGeom prst="rect">
            <a:avLst/>
          </a:prstGeom>
          <a:solidFill>
            <a:srgbClr val="D72E2A"/>
          </a:solidFill>
          <a:ln w="9525" cap="flat" cmpd="sng" algn="ctr">
            <a:solidFill>
              <a:srgbClr val="DD4E4B"/>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 name="Title 1"/>
          <p:cNvSpPr>
            <a:spLocks noGrp="1"/>
          </p:cNvSpPr>
          <p:nvPr>
            <p:ph type="title"/>
          </p:nvPr>
        </p:nvSpPr>
        <p:spPr>
          <a:xfrm>
            <a:off x="457200" y="2172594"/>
            <a:ext cx="8229600" cy="1291575"/>
          </a:xfrm>
        </p:spPr>
        <p:txBody>
          <a:bodyPr>
            <a:noAutofit/>
          </a:bodyPr>
          <a:lstStyle>
            <a:lvl1pPr algn="ctr">
              <a:defRPr sz="4400"/>
            </a:lvl1pPr>
          </a:lstStyle>
          <a:p>
            <a:r>
              <a:rPr lang="en-US"/>
              <a:t>Click to edit Master title style</a:t>
            </a:r>
          </a:p>
        </p:txBody>
      </p:sp>
    </p:spTree>
    <p:extLst>
      <p:ext uri="{BB962C8B-B14F-4D97-AF65-F5344CB8AC3E}">
        <p14:creationId xmlns:p14="http://schemas.microsoft.com/office/powerpoint/2010/main" val="12269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D72E2A"/>
                </a:solidFill>
              </a:defRPr>
            </a:lvl1pPr>
          </a:lstStyle>
          <a:p>
            <a:r>
              <a:rPr lang="en-US" dirty="0"/>
              <a:t>Click to edit Master title style</a:t>
            </a:r>
          </a:p>
        </p:txBody>
      </p:sp>
      <p:sp>
        <p:nvSpPr>
          <p:cNvPr id="3" name="Content Placeholder 2"/>
          <p:cNvSpPr>
            <a:spLocks noGrp="1"/>
          </p:cNvSpPr>
          <p:nvPr>
            <p:ph idx="1"/>
          </p:nvPr>
        </p:nvSpPr>
        <p:spPr/>
        <p:txBody>
          <a:bodyPr/>
          <a:lstStyle>
            <a:lvl2pPr marL="685800" indent="-228600">
              <a:buFont typeface="Courier New" panose="02070309020205020404" pitchFamily="49" charset="0"/>
              <a:buChar char="­"/>
              <a:defRPr/>
            </a:lvl2pPr>
            <a:lvl4pPr marL="1600200" indent="-228600">
              <a:buFont typeface="Courier New" panose="02070309020205020404" pitchFamily="49"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762000"/>
            <a:ext cx="9144000" cy="45719"/>
          </a:xfrm>
          <a:prstGeom prst="rect">
            <a:avLst/>
          </a:prstGeom>
          <a:solidFill>
            <a:srgbClr val="D72E2A"/>
          </a:solidFill>
          <a:ln w="9525" cap="flat" cmpd="sng" algn="ctr">
            <a:solidFill>
              <a:srgbClr val="DD4E4B"/>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2832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D72E2A"/>
                </a:solidFill>
              </a:defRPr>
            </a:lvl1pPr>
          </a:lstStyle>
          <a:p>
            <a:r>
              <a:rPr lang="en-US" dirty="0"/>
              <a:t>Click to edit Master title style</a:t>
            </a:r>
          </a:p>
        </p:txBody>
      </p:sp>
      <p:sp>
        <p:nvSpPr>
          <p:cNvPr id="3" name="Content Placeholder 2"/>
          <p:cNvSpPr>
            <a:spLocks noGrp="1"/>
          </p:cNvSpPr>
          <p:nvPr>
            <p:ph sz="half" idx="1"/>
          </p:nvPr>
        </p:nvSpPr>
        <p:spPr>
          <a:xfrm>
            <a:off x="457200" y="1069847"/>
            <a:ext cx="4057650" cy="5212080"/>
          </a:xfrm>
        </p:spPr>
        <p:txBody>
          <a:bodyPr/>
          <a:lstStyle>
            <a:lvl2pPr marL="685800" indent="-228600">
              <a:buFont typeface="Courier New" panose="02070309020205020404" pitchFamily="49" charset="0"/>
              <a:buChar char="­"/>
              <a:defRPr/>
            </a:lvl2pPr>
            <a:lvl4pPr marL="1600200" indent="-228600">
              <a:buFont typeface="Courier New" panose="02070309020205020404" pitchFamily="49"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69846"/>
            <a:ext cx="4057650" cy="5212080"/>
          </a:xfrm>
        </p:spPr>
        <p:txBody>
          <a:bodyPr/>
          <a:lstStyle>
            <a:lvl2pPr marL="685800" indent="-228600">
              <a:buFont typeface="Courier New" panose="02070309020205020404" pitchFamily="49" charset="0"/>
              <a:buChar char="­"/>
              <a:defRPr/>
            </a:lvl2pPr>
            <a:lvl4pPr marL="1600200" indent="-228600">
              <a:buFont typeface="Courier New" panose="02070309020205020404" pitchFamily="49"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762000"/>
            <a:ext cx="9144000" cy="45719"/>
          </a:xfrm>
          <a:prstGeom prst="rect">
            <a:avLst/>
          </a:prstGeom>
          <a:solidFill>
            <a:srgbClr val="D72E2A"/>
          </a:solidFill>
          <a:ln w="9525" cap="flat" cmpd="sng" algn="ctr">
            <a:solidFill>
              <a:srgbClr val="DD4E4B"/>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024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D72E2A"/>
                </a:solidFill>
              </a:defRPr>
            </a:lvl1pPr>
          </a:lstStyle>
          <a:p>
            <a:r>
              <a:rPr lang="en-US" dirty="0"/>
              <a:t>Click to edit Master title style</a:t>
            </a:r>
          </a:p>
        </p:txBody>
      </p:sp>
      <p:sp>
        <p:nvSpPr>
          <p:cNvPr id="5" name="Rectangle 4"/>
          <p:cNvSpPr/>
          <p:nvPr userDrawn="1"/>
        </p:nvSpPr>
        <p:spPr>
          <a:xfrm>
            <a:off x="0" y="762000"/>
            <a:ext cx="9144000" cy="45719"/>
          </a:xfrm>
          <a:prstGeom prst="rect">
            <a:avLst/>
          </a:prstGeom>
          <a:solidFill>
            <a:srgbClr val="D72E2A"/>
          </a:solidFill>
          <a:ln w="9525" cap="flat" cmpd="sng" algn="ctr">
            <a:solidFill>
              <a:srgbClr val="DD4E4B"/>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234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69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F428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225"/>
            <a:ext cx="8229600" cy="584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69848"/>
            <a:ext cx="8229600" cy="5212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3018" y="6400800"/>
            <a:ext cx="9144000" cy="457199"/>
          </a:xfrm>
          <a:prstGeom prst="rect">
            <a:avLst/>
          </a:prstGeom>
          <a:solidFill>
            <a:schemeClr val="bg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13" name="Content Placeholder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9440" y="6426199"/>
            <a:ext cx="812800" cy="406400"/>
          </a:xfrm>
          <a:prstGeom prst="rect">
            <a:avLst/>
          </a:prstGeom>
        </p:spPr>
      </p:pic>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00201" y="6430263"/>
            <a:ext cx="2750215" cy="402336"/>
          </a:xfrm>
          <a:prstGeom prst="rect">
            <a:avLst/>
          </a:prstGeom>
        </p:spPr>
      </p:pic>
    </p:spTree>
    <p:extLst>
      <p:ext uri="{BB962C8B-B14F-4D97-AF65-F5344CB8AC3E}">
        <p14:creationId xmlns:p14="http://schemas.microsoft.com/office/powerpoint/2010/main" val="4115588269"/>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4" r:id="rId4"/>
    <p:sldLayoutId id="2147483666" r:id="rId5"/>
    <p:sldLayoutId id="2147483667" r:id="rId6"/>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freightmovesflorida.com/contact-us/flfac/"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16078"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8" name="Title 7"/>
          <p:cNvSpPr>
            <a:spLocks noGrp="1"/>
          </p:cNvSpPr>
          <p:nvPr>
            <p:ph type="ctrTitle"/>
          </p:nvPr>
        </p:nvSpPr>
        <p:spPr>
          <a:xfrm>
            <a:off x="457201" y="1916726"/>
            <a:ext cx="4290646" cy="2815371"/>
          </a:xfrm>
        </p:spPr>
        <p:txBody>
          <a:bodyPr>
            <a:noAutofit/>
          </a:bodyPr>
          <a:lstStyle/>
          <a:p>
            <a:r>
              <a:rPr lang="en-US" sz="4400" dirty="0"/>
              <a:t>MPOAC Freight Committee Meeting</a:t>
            </a:r>
          </a:p>
        </p:txBody>
      </p:sp>
      <p:sp>
        <p:nvSpPr>
          <p:cNvPr id="9" name="Subtitle 8"/>
          <p:cNvSpPr>
            <a:spLocks noGrp="1"/>
          </p:cNvSpPr>
          <p:nvPr>
            <p:ph type="subTitle" idx="1"/>
          </p:nvPr>
        </p:nvSpPr>
        <p:spPr/>
        <p:txBody>
          <a:bodyPr>
            <a:normAutofit/>
          </a:bodyPr>
          <a:lstStyle/>
          <a:p>
            <a:r>
              <a:rPr lang="en-US" sz="2000" dirty="0">
                <a:solidFill>
                  <a:prstClr val="white"/>
                </a:solidFill>
                <a:cs typeface="Arial" pitchFamily="34" charset="0"/>
              </a:rPr>
              <a:t>January 26, 2017  |  Sunrise, FL</a:t>
            </a:r>
          </a:p>
          <a:p>
            <a:r>
              <a:rPr lang="en-US" sz="2000" dirty="0">
                <a:solidFill>
                  <a:prstClr val="white"/>
                </a:solidFill>
                <a:cs typeface="Helvetica" panose="020B0604020202020204" pitchFamily="34" charset="0"/>
              </a:rPr>
              <a:t>Rickey Fitzgerald, FDOT                                     Freight &amp; Multimodal Operations Office Manager</a:t>
            </a:r>
            <a:endParaRPr lang="en-US" sz="2000" dirty="0">
              <a:solidFill>
                <a:prstClr val="white"/>
              </a:solidFill>
              <a:cs typeface="Arial" pitchFamily="34" charset="0"/>
            </a:endParaRPr>
          </a:p>
        </p:txBody>
      </p:sp>
    </p:spTree>
    <p:extLst>
      <p:ext uri="{BB962C8B-B14F-4D97-AF65-F5344CB8AC3E}">
        <p14:creationId xmlns:p14="http://schemas.microsoft.com/office/powerpoint/2010/main" val="162223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NHFN CRFC/CUFC</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50" t="3707" r="3042" b="3378"/>
          <a:stretch/>
        </p:blipFill>
        <p:spPr>
          <a:xfrm>
            <a:off x="340658" y="903431"/>
            <a:ext cx="8462685" cy="5394960"/>
          </a:xfrm>
          <a:prstGeom prst="rect">
            <a:avLst/>
          </a:prstGeom>
          <a:ln w="19050">
            <a:solidFill>
              <a:schemeClr val="accent2"/>
            </a:solidFill>
          </a:ln>
        </p:spPr>
      </p:pic>
    </p:spTree>
    <p:extLst>
      <p:ext uri="{BB962C8B-B14F-4D97-AF65-F5344CB8AC3E}">
        <p14:creationId xmlns:p14="http://schemas.microsoft.com/office/powerpoint/2010/main" val="100438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840554" y="1197716"/>
            <a:ext cx="2933334" cy="2380953"/>
          </a:xfrm>
          <a:prstGeom prst="rect">
            <a:avLst/>
          </a:prstGeom>
          <a:ln w="19050">
            <a:solidFill>
              <a:schemeClr val="accent2"/>
            </a:solidFill>
          </a:ln>
        </p:spPr>
      </p:pic>
      <p:pic>
        <p:nvPicPr>
          <p:cNvPr id="16" name="Picture 15"/>
          <p:cNvPicPr>
            <a:picLocks noChangeAspect="1"/>
          </p:cNvPicPr>
          <p:nvPr/>
        </p:nvPicPr>
        <p:blipFill>
          <a:blip r:embed="rId4"/>
          <a:stretch>
            <a:fillRect/>
          </a:stretch>
        </p:blipFill>
        <p:spPr>
          <a:xfrm>
            <a:off x="1208725" y="3053586"/>
            <a:ext cx="3276191" cy="3304762"/>
          </a:xfrm>
          <a:prstGeom prst="rect">
            <a:avLst/>
          </a:prstGeom>
          <a:ln w="19050">
            <a:solidFill>
              <a:schemeClr val="accent2"/>
            </a:solidFill>
          </a:ln>
        </p:spPr>
      </p:pic>
      <p:pic>
        <p:nvPicPr>
          <p:cNvPr id="14" name="Picture 13"/>
          <p:cNvPicPr>
            <a:picLocks noChangeAspect="1"/>
          </p:cNvPicPr>
          <p:nvPr/>
        </p:nvPicPr>
        <p:blipFill>
          <a:blip r:embed="rId5"/>
          <a:stretch>
            <a:fillRect/>
          </a:stretch>
        </p:blipFill>
        <p:spPr>
          <a:xfrm>
            <a:off x="4839246" y="3935937"/>
            <a:ext cx="2900000" cy="2233334"/>
          </a:xfrm>
          <a:prstGeom prst="rect">
            <a:avLst/>
          </a:prstGeom>
          <a:ln w="19050">
            <a:solidFill>
              <a:schemeClr val="accent2"/>
            </a:solidFill>
          </a:ln>
        </p:spPr>
      </p:pic>
      <p:pic>
        <p:nvPicPr>
          <p:cNvPr id="13" name="Picture 12"/>
          <p:cNvPicPr>
            <a:picLocks noChangeAspect="1"/>
          </p:cNvPicPr>
          <p:nvPr/>
        </p:nvPicPr>
        <p:blipFill>
          <a:blip r:embed="rId6"/>
          <a:stretch>
            <a:fillRect/>
          </a:stretch>
        </p:blipFill>
        <p:spPr>
          <a:xfrm>
            <a:off x="296271" y="906352"/>
            <a:ext cx="4971429" cy="2066667"/>
          </a:xfrm>
          <a:prstGeom prst="rect">
            <a:avLst/>
          </a:prstGeom>
          <a:ln w="19050">
            <a:solidFill>
              <a:schemeClr val="accent2"/>
            </a:solidFill>
          </a:ln>
        </p:spPr>
      </p:pic>
      <p:sp>
        <p:nvSpPr>
          <p:cNvPr id="2" name="Title 1"/>
          <p:cNvSpPr>
            <a:spLocks noGrp="1"/>
          </p:cNvSpPr>
          <p:nvPr>
            <p:ph type="title"/>
          </p:nvPr>
        </p:nvSpPr>
        <p:spPr/>
        <p:txBody>
          <a:bodyPr>
            <a:normAutofit/>
          </a:bodyPr>
          <a:lstStyle/>
          <a:p>
            <a:r>
              <a:rPr lang="en-US" dirty="0"/>
              <a:t>NHFN CRFC/CUFC</a:t>
            </a:r>
          </a:p>
        </p:txBody>
      </p:sp>
      <p:sp>
        <p:nvSpPr>
          <p:cNvPr id="3" name="TextBox 2"/>
          <p:cNvSpPr txBox="1"/>
          <p:nvPr/>
        </p:nvSpPr>
        <p:spPr>
          <a:xfrm>
            <a:off x="442686" y="2414882"/>
            <a:ext cx="1258907" cy="408623"/>
          </a:xfrm>
          <a:prstGeom prst="round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Northwest</a:t>
            </a:r>
          </a:p>
        </p:txBody>
      </p:sp>
      <p:sp>
        <p:nvSpPr>
          <p:cNvPr id="8" name="TextBox 7"/>
          <p:cNvSpPr txBox="1"/>
          <p:nvPr/>
        </p:nvSpPr>
        <p:spPr>
          <a:xfrm>
            <a:off x="7391607" y="3981847"/>
            <a:ext cx="964376" cy="408623"/>
          </a:xfrm>
          <a:prstGeom prst="round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Central</a:t>
            </a:r>
          </a:p>
        </p:txBody>
      </p:sp>
      <p:sp>
        <p:nvSpPr>
          <p:cNvPr id="9" name="TextBox 8"/>
          <p:cNvSpPr txBox="1"/>
          <p:nvPr/>
        </p:nvSpPr>
        <p:spPr>
          <a:xfrm>
            <a:off x="6273886" y="952655"/>
            <a:ext cx="1219319" cy="408623"/>
          </a:xfrm>
          <a:prstGeom prst="round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Northeast</a:t>
            </a:r>
          </a:p>
        </p:txBody>
      </p:sp>
      <p:sp>
        <p:nvSpPr>
          <p:cNvPr id="10" name="TextBox 9"/>
          <p:cNvSpPr txBox="1"/>
          <p:nvPr/>
        </p:nvSpPr>
        <p:spPr>
          <a:xfrm>
            <a:off x="1382822" y="5805304"/>
            <a:ext cx="825470" cy="408623"/>
          </a:xfrm>
          <a:prstGeom prst="round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South</a:t>
            </a:r>
          </a:p>
        </p:txBody>
      </p:sp>
    </p:spTree>
    <p:extLst>
      <p:ext uri="{BB962C8B-B14F-4D97-AF65-F5344CB8AC3E}">
        <p14:creationId xmlns:p14="http://schemas.microsoft.com/office/powerpoint/2010/main" val="139601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Freight Advisory Committee - Structure</a:t>
            </a:r>
          </a:p>
        </p:txBody>
      </p:sp>
      <p:sp>
        <p:nvSpPr>
          <p:cNvPr id="7" name="Content Placeholder 6"/>
          <p:cNvSpPr>
            <a:spLocks noGrp="1"/>
          </p:cNvSpPr>
          <p:nvPr>
            <p:ph idx="1"/>
          </p:nvPr>
        </p:nvSpPr>
        <p:spPr/>
        <p:txBody>
          <a:bodyPr/>
          <a:lstStyle/>
          <a:p>
            <a:pPr marL="0" lvl="0" indent="0">
              <a:buNone/>
            </a:pPr>
            <a:r>
              <a:rPr lang="en-US" dirty="0"/>
              <a:t>Would like to draw thirteen committee members from multiple State freight stakeholders:</a:t>
            </a:r>
          </a:p>
          <a:p>
            <a:pPr lvl="1"/>
            <a:r>
              <a:rPr lang="en-US" dirty="0"/>
              <a:t>5 Industry </a:t>
            </a:r>
          </a:p>
          <a:p>
            <a:pPr lvl="1"/>
            <a:r>
              <a:rPr lang="en-US" dirty="0"/>
              <a:t>7 MPO</a:t>
            </a:r>
          </a:p>
          <a:p>
            <a:pPr lvl="1"/>
            <a:r>
              <a:rPr lang="en-US" dirty="0"/>
              <a:t>3 County Representatives</a:t>
            </a:r>
          </a:p>
          <a:p>
            <a:pPr lvl="1"/>
            <a:r>
              <a:rPr lang="en-US" dirty="0"/>
              <a:t>1 Rural</a:t>
            </a:r>
          </a:p>
          <a:p>
            <a:pPr lvl="1"/>
            <a:r>
              <a:rPr lang="en-US" dirty="0"/>
              <a:t>1 DOT Member</a:t>
            </a:r>
          </a:p>
        </p:txBody>
      </p:sp>
    </p:spTree>
    <p:extLst>
      <p:ext uri="{BB962C8B-B14F-4D97-AF65-F5344CB8AC3E}">
        <p14:creationId xmlns:p14="http://schemas.microsoft.com/office/powerpoint/2010/main" val="144455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Freight Advisory Committee - Legal</a:t>
            </a:r>
            <a:endParaRPr lang="en-US" dirty="0"/>
          </a:p>
        </p:txBody>
      </p:sp>
      <p:sp>
        <p:nvSpPr>
          <p:cNvPr id="8" name="Content Placeholder 7"/>
          <p:cNvSpPr>
            <a:spLocks noGrp="1"/>
          </p:cNvSpPr>
          <p:nvPr>
            <p:ph idx="1"/>
          </p:nvPr>
        </p:nvSpPr>
        <p:spPr/>
        <p:txBody>
          <a:bodyPr>
            <a:normAutofit fontScale="77500" lnSpcReduction="20000"/>
          </a:bodyPr>
          <a:lstStyle/>
          <a:p>
            <a:pPr lvl="0"/>
            <a:r>
              <a:rPr lang="en-US" dirty="0"/>
              <a:t>Still open to Sunshine Law, even if they are not a decision making body</a:t>
            </a:r>
          </a:p>
          <a:p>
            <a:pPr lvl="1"/>
            <a:r>
              <a:rPr lang="en-US" dirty="0"/>
              <a:t>This creates a few extra steps</a:t>
            </a:r>
          </a:p>
          <a:p>
            <a:pPr lvl="2"/>
            <a:r>
              <a:rPr lang="en-US" dirty="0"/>
              <a:t>All meetings must be open door &amp; A/V Recorded</a:t>
            </a:r>
          </a:p>
          <a:p>
            <a:pPr lvl="2"/>
            <a:r>
              <a:rPr lang="en-US" dirty="0"/>
              <a:t>Public meeting notices must be posted 2 weeks prior</a:t>
            </a:r>
          </a:p>
          <a:p>
            <a:pPr lvl="2"/>
            <a:r>
              <a:rPr lang="en-US" dirty="0"/>
              <a:t>Venue must be free and accessible to all</a:t>
            </a:r>
          </a:p>
          <a:p>
            <a:pPr lvl="0"/>
            <a:r>
              <a:rPr lang="en-US" dirty="0"/>
              <a:t>There can be no communication between members outside of meetings</a:t>
            </a:r>
          </a:p>
          <a:p>
            <a:pPr lvl="1"/>
            <a:r>
              <a:rPr lang="en-US" dirty="0"/>
              <a:t>Would be beneficial to include legal team to intro meetings</a:t>
            </a:r>
          </a:p>
          <a:p>
            <a:pPr lvl="1"/>
            <a:r>
              <a:rPr lang="en-US" dirty="0"/>
              <a:t>The communication can never be related to anything that may come in business of meetings. </a:t>
            </a:r>
          </a:p>
          <a:p>
            <a:pPr lvl="1"/>
            <a:r>
              <a:rPr lang="en-US" dirty="0"/>
              <a:t>Always remember not to allow reply all in e-mail by members</a:t>
            </a:r>
          </a:p>
          <a:p>
            <a:pPr lvl="0"/>
            <a:r>
              <a:rPr lang="en-US" dirty="0"/>
              <a:t>Any business interactions between members should be reported to FDOT FAC partners for the sake of public record simplicity</a:t>
            </a:r>
          </a:p>
        </p:txBody>
      </p:sp>
    </p:spTree>
    <p:extLst>
      <p:ext uri="{BB962C8B-B14F-4D97-AF65-F5344CB8AC3E}">
        <p14:creationId xmlns:p14="http://schemas.microsoft.com/office/powerpoint/2010/main" val="3515604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Freight Advisory Committee – Timeline</a:t>
            </a:r>
          </a:p>
        </p:txBody>
      </p:sp>
      <p:sp>
        <p:nvSpPr>
          <p:cNvPr id="7" name="Content Placeholder 6"/>
          <p:cNvSpPr>
            <a:spLocks noGrp="1"/>
          </p:cNvSpPr>
          <p:nvPr>
            <p:ph idx="1"/>
          </p:nvPr>
        </p:nvSpPr>
        <p:spPr>
          <a:xfrm>
            <a:off x="457200" y="1069848"/>
            <a:ext cx="8229600" cy="5212080"/>
          </a:xfrm>
        </p:spPr>
        <p:txBody>
          <a:bodyPr/>
          <a:lstStyle/>
          <a:p>
            <a:pPr marL="0" lvl="0" indent="0">
              <a:buNone/>
            </a:pPr>
            <a:r>
              <a:rPr lang="en-US" b="1" dirty="0">
                <a:solidFill>
                  <a:srgbClr val="FF0000"/>
                </a:solidFill>
              </a:rPr>
              <a:t>(Tentative)</a:t>
            </a:r>
            <a:r>
              <a:rPr lang="en-US" dirty="0"/>
              <a:t> FDOT Freight Advisory Committee development:</a:t>
            </a:r>
          </a:p>
          <a:p>
            <a:pPr lvl="1"/>
            <a:r>
              <a:rPr lang="en-US" u="sng" dirty="0"/>
              <a:t>Oct 10 - 17, 2016:</a:t>
            </a:r>
            <a:r>
              <a:rPr lang="en-US" dirty="0"/>
              <a:t> FDOT develops and submits a draft FAC framework</a:t>
            </a:r>
          </a:p>
          <a:p>
            <a:pPr lvl="1"/>
            <a:r>
              <a:rPr lang="en-US" u="sng" dirty="0"/>
              <a:t>Jan – Feb 2017:</a:t>
            </a:r>
            <a:r>
              <a:rPr lang="en-US" dirty="0"/>
              <a:t> request for nominees/applicants </a:t>
            </a:r>
          </a:p>
          <a:p>
            <a:pPr lvl="1"/>
            <a:r>
              <a:rPr lang="en-US" u="sng" dirty="0"/>
              <a:t>March 2017:</a:t>
            </a:r>
            <a:r>
              <a:rPr lang="en-US" dirty="0"/>
              <a:t> Committee is designated</a:t>
            </a:r>
          </a:p>
          <a:p>
            <a:pPr lvl="1"/>
            <a:r>
              <a:rPr lang="en-US" u="sng" dirty="0"/>
              <a:t>April 2017:</a:t>
            </a:r>
            <a:r>
              <a:rPr lang="en-US" dirty="0"/>
              <a:t> Committee policy is developed and published</a:t>
            </a:r>
          </a:p>
        </p:txBody>
      </p:sp>
    </p:spTree>
    <p:extLst>
      <p:ext uri="{BB962C8B-B14F-4D97-AF65-F5344CB8AC3E}">
        <p14:creationId xmlns:p14="http://schemas.microsoft.com/office/powerpoint/2010/main" val="106105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State Freight Advisory Committee – Application </a:t>
            </a:r>
            <a:r>
              <a:rPr lang="en-US" sz="2400" dirty="0" smtClean="0"/>
              <a:t>Online</a:t>
            </a:r>
            <a:endParaRPr lang="en-US" sz="2400" dirty="0"/>
          </a:p>
        </p:txBody>
      </p:sp>
      <p:sp>
        <p:nvSpPr>
          <p:cNvPr id="7" name="Content Placeholder 6"/>
          <p:cNvSpPr>
            <a:spLocks noGrp="1"/>
          </p:cNvSpPr>
          <p:nvPr>
            <p:ph idx="1"/>
          </p:nvPr>
        </p:nvSpPr>
        <p:spPr>
          <a:xfrm>
            <a:off x="211017" y="1069848"/>
            <a:ext cx="6632844" cy="3426738"/>
          </a:xfrm>
        </p:spPr>
        <p:txBody>
          <a:bodyPr>
            <a:normAutofit/>
          </a:bodyPr>
          <a:lstStyle/>
          <a:p>
            <a:r>
              <a:rPr lang="en-US" dirty="0" smtClean="0"/>
              <a:t>Enhancing </a:t>
            </a:r>
            <a:r>
              <a:rPr lang="en-US" dirty="0"/>
              <a:t>&amp; expanding  intermodal connectivity within the Department </a:t>
            </a:r>
          </a:p>
          <a:p>
            <a:r>
              <a:rPr lang="en-US" dirty="0"/>
              <a:t>Cross-sectional representation of public and private sector freight </a:t>
            </a:r>
            <a:r>
              <a:rPr lang="en-US" dirty="0" smtClean="0"/>
              <a:t>stakeholders advising FDOT</a:t>
            </a:r>
            <a:endParaRPr lang="en-US" dirty="0"/>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341" y="1066833"/>
            <a:ext cx="2188158" cy="3290564"/>
          </a:xfrm>
          <a:prstGeom prst="rect">
            <a:avLst/>
          </a:prstGeom>
          <a:noFill/>
          <a:ln w="9525">
            <a:solidFill>
              <a:srgbClr val="D8D8D8"/>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296" y="4804434"/>
            <a:ext cx="8817407" cy="97872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3200">
                <a:solidFill>
                  <a:prstClr val="white"/>
                </a:solidFill>
              </a:rPr>
              <a:t>Apply before February 17th at: </a:t>
            </a:r>
            <a:r>
              <a:rPr lang="en-US" sz="3200">
                <a:solidFill>
                  <a:prstClr val="white"/>
                </a:solidFill>
                <a:hlinkClick r:id="rId4"/>
              </a:rPr>
              <a:t>http://freightmovesflorida.com/contact-us/flfac/</a:t>
            </a:r>
            <a:r>
              <a:rPr lang="en-US" sz="3200">
                <a:solidFill>
                  <a:prstClr val="white"/>
                </a:solidFill>
              </a:rPr>
              <a:t> </a:t>
            </a:r>
            <a:endParaRPr lang="en-US" sz="3200" dirty="0">
              <a:solidFill>
                <a:prstClr val="white"/>
              </a:solidFill>
            </a:endParaRPr>
          </a:p>
        </p:txBody>
      </p:sp>
    </p:spTree>
    <p:extLst>
      <p:ext uri="{BB962C8B-B14F-4D97-AF65-F5344CB8AC3E}">
        <p14:creationId xmlns:p14="http://schemas.microsoft.com/office/powerpoint/2010/main" val="61104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16078"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8" name="Title 7"/>
          <p:cNvSpPr>
            <a:spLocks noGrp="1"/>
          </p:cNvSpPr>
          <p:nvPr>
            <p:ph type="ctrTitle"/>
          </p:nvPr>
        </p:nvSpPr>
        <p:spPr>
          <a:xfrm>
            <a:off x="457201" y="1916726"/>
            <a:ext cx="4290646" cy="2815371"/>
          </a:xfrm>
        </p:spPr>
        <p:txBody>
          <a:bodyPr>
            <a:noAutofit/>
          </a:bodyPr>
          <a:lstStyle/>
          <a:p>
            <a:r>
              <a:rPr lang="en-US" sz="4400" dirty="0"/>
              <a:t/>
            </a:r>
            <a:br>
              <a:rPr lang="en-US" sz="4400" dirty="0"/>
            </a:br>
            <a:r>
              <a:rPr lang="en-US" sz="4400" dirty="0"/>
              <a:t/>
            </a:r>
            <a:br>
              <a:rPr lang="en-US" sz="4400" dirty="0"/>
            </a:br>
            <a:r>
              <a:rPr lang="en-US" sz="4400" dirty="0"/>
              <a:t>Questions?</a:t>
            </a:r>
          </a:p>
        </p:txBody>
      </p:sp>
      <p:sp>
        <p:nvSpPr>
          <p:cNvPr id="9" name="Subtitle 8"/>
          <p:cNvSpPr>
            <a:spLocks noGrp="1"/>
          </p:cNvSpPr>
          <p:nvPr>
            <p:ph type="subTitle" idx="1"/>
          </p:nvPr>
        </p:nvSpPr>
        <p:spPr/>
        <p:txBody>
          <a:bodyPr>
            <a:normAutofit/>
          </a:bodyPr>
          <a:lstStyle/>
          <a:p>
            <a:r>
              <a:rPr lang="en-US" sz="2000" dirty="0" smtClean="0">
                <a:solidFill>
                  <a:prstClr val="white"/>
                </a:solidFill>
                <a:cs typeface="Arial" pitchFamily="34" charset="0"/>
              </a:rPr>
              <a:t>January</a:t>
            </a:r>
            <a:r>
              <a:rPr lang="en-US" sz="2000" dirty="0" smtClean="0">
                <a:solidFill>
                  <a:prstClr val="white"/>
                </a:solidFill>
                <a:cs typeface="Arial" pitchFamily="34" charset="0"/>
              </a:rPr>
              <a:t> 26</a:t>
            </a:r>
            <a:r>
              <a:rPr lang="en-US" sz="2000" dirty="0">
                <a:solidFill>
                  <a:prstClr val="white"/>
                </a:solidFill>
                <a:cs typeface="Arial" pitchFamily="34" charset="0"/>
              </a:rPr>
              <a:t>, </a:t>
            </a:r>
            <a:r>
              <a:rPr lang="en-US" sz="2000" dirty="0" smtClean="0">
                <a:solidFill>
                  <a:prstClr val="white"/>
                </a:solidFill>
                <a:cs typeface="Arial" pitchFamily="34" charset="0"/>
              </a:rPr>
              <a:t>2017  </a:t>
            </a:r>
            <a:r>
              <a:rPr lang="en-US" sz="2000" dirty="0">
                <a:solidFill>
                  <a:prstClr val="white"/>
                </a:solidFill>
                <a:cs typeface="Arial" pitchFamily="34" charset="0"/>
              </a:rPr>
              <a:t>|  Tallahassee, FL</a:t>
            </a:r>
          </a:p>
          <a:p>
            <a:r>
              <a:rPr lang="en-US" sz="2000" dirty="0">
                <a:solidFill>
                  <a:prstClr val="white"/>
                </a:solidFill>
                <a:cs typeface="Helvetica" panose="020B0604020202020204" pitchFamily="34" charset="0"/>
              </a:rPr>
              <a:t>Rickey Fitzgerald, FDOT                                     Freight &amp; Multimodal Operations Office Manager</a:t>
            </a:r>
            <a:endParaRPr lang="en-US" sz="2000" dirty="0">
              <a:solidFill>
                <a:prstClr val="white"/>
              </a:solidFill>
              <a:cs typeface="Arial" pitchFamily="34" charset="0"/>
            </a:endParaRPr>
          </a:p>
        </p:txBody>
      </p:sp>
    </p:spTree>
    <p:extLst>
      <p:ext uri="{BB962C8B-B14F-4D97-AF65-F5344CB8AC3E}">
        <p14:creationId xmlns:p14="http://schemas.microsoft.com/office/powerpoint/2010/main" val="203341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sp>
        <p:nvSpPr>
          <p:cNvPr id="11" name="Content Placeholder 10"/>
          <p:cNvSpPr>
            <a:spLocks noGrp="1"/>
          </p:cNvSpPr>
          <p:nvPr>
            <p:ph idx="1"/>
          </p:nvPr>
        </p:nvSpPr>
        <p:spPr/>
        <p:txBody>
          <a:bodyPr/>
          <a:lstStyle/>
          <a:p>
            <a:r>
              <a:rPr lang="en-US" dirty="0"/>
              <a:t>New Strategic Focus</a:t>
            </a:r>
          </a:p>
          <a:p>
            <a:r>
              <a:rPr lang="en-US" dirty="0"/>
              <a:t>FASTLANE</a:t>
            </a:r>
          </a:p>
          <a:p>
            <a:r>
              <a:rPr lang="en-US" dirty="0"/>
              <a:t>FAST Act Guidance</a:t>
            </a:r>
          </a:p>
          <a:p>
            <a:r>
              <a:rPr lang="en-US" dirty="0"/>
              <a:t>NHFN</a:t>
            </a:r>
          </a:p>
          <a:p>
            <a:pPr lvl="1"/>
            <a:r>
              <a:rPr lang="en-US" dirty="0"/>
              <a:t>CUFC/CRFC</a:t>
            </a:r>
          </a:p>
          <a:p>
            <a:r>
              <a:rPr lang="en-US" dirty="0"/>
              <a:t>State Freight Advisory Committee</a:t>
            </a:r>
          </a:p>
          <a:p>
            <a:endParaRPr lang="en-US" dirty="0"/>
          </a:p>
          <a:p>
            <a:endParaRPr lang="en-US" dirty="0"/>
          </a:p>
        </p:txBody>
      </p:sp>
    </p:spTree>
    <p:extLst>
      <p:ext uri="{BB962C8B-B14F-4D97-AF65-F5344CB8AC3E}">
        <p14:creationId xmlns:p14="http://schemas.microsoft.com/office/powerpoint/2010/main" val="240248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Priorities </a:t>
            </a:r>
          </a:p>
        </p:txBody>
      </p:sp>
      <p:sp>
        <p:nvSpPr>
          <p:cNvPr id="3" name="Content Placeholder 2"/>
          <p:cNvSpPr>
            <a:spLocks noGrp="1"/>
          </p:cNvSpPr>
          <p:nvPr>
            <p:ph sz="half" idx="1"/>
          </p:nvPr>
        </p:nvSpPr>
        <p:spPr>
          <a:xfrm>
            <a:off x="57875" y="1069847"/>
            <a:ext cx="4456981" cy="5212080"/>
          </a:xfrm>
          <a:ln>
            <a:solidFill>
              <a:schemeClr val="bg1">
                <a:lumMod val="95000"/>
              </a:schemeClr>
            </a:solidFill>
          </a:ln>
        </p:spPr>
        <p:txBody>
          <a:bodyPr>
            <a:normAutofit/>
          </a:bodyPr>
          <a:lstStyle/>
          <a:p>
            <a:r>
              <a:rPr lang="en-US" sz="3000" b="1" u="sng" dirty="0"/>
              <a:t>Rail &amp; Motor Carrier</a:t>
            </a:r>
          </a:p>
          <a:p>
            <a:pPr lvl="1"/>
            <a:r>
              <a:rPr lang="en-US" dirty="0"/>
              <a:t>Rail System Plan</a:t>
            </a:r>
          </a:p>
          <a:p>
            <a:pPr lvl="1"/>
            <a:r>
              <a:rPr lang="en-US" dirty="0"/>
              <a:t>Hazards Program</a:t>
            </a:r>
          </a:p>
          <a:p>
            <a:pPr lvl="1"/>
            <a:r>
              <a:rPr lang="en-US" dirty="0"/>
              <a:t>Open &amp; Closure Program</a:t>
            </a:r>
          </a:p>
          <a:p>
            <a:pPr lvl="1"/>
            <a:r>
              <a:rPr lang="en-US" dirty="0"/>
              <a:t>Motor Carrier System Plan</a:t>
            </a:r>
          </a:p>
          <a:p>
            <a:pPr lvl="1"/>
            <a:r>
              <a:rPr lang="en-US" dirty="0"/>
              <a:t>Restricted Roads</a:t>
            </a:r>
          </a:p>
          <a:p>
            <a:pPr lvl="1"/>
            <a:r>
              <a:rPr lang="en-US" dirty="0"/>
              <a:t>Connectivity, Reliability, Safety</a:t>
            </a:r>
          </a:p>
          <a:p>
            <a:pPr lvl="1"/>
            <a:endParaRPr lang="en-US" b="1" u="sng" dirty="0"/>
          </a:p>
        </p:txBody>
      </p:sp>
      <p:sp>
        <p:nvSpPr>
          <p:cNvPr id="4" name="Content Placeholder 3"/>
          <p:cNvSpPr>
            <a:spLocks noGrp="1"/>
          </p:cNvSpPr>
          <p:nvPr>
            <p:ph sz="half" idx="2"/>
          </p:nvPr>
        </p:nvSpPr>
        <p:spPr>
          <a:xfrm>
            <a:off x="4629144" y="1069846"/>
            <a:ext cx="4456981" cy="5212080"/>
          </a:xfrm>
          <a:ln>
            <a:solidFill>
              <a:schemeClr val="bg1">
                <a:lumMod val="95000"/>
              </a:schemeClr>
            </a:solidFill>
          </a:ln>
        </p:spPr>
        <p:txBody>
          <a:bodyPr>
            <a:normAutofit/>
          </a:bodyPr>
          <a:lstStyle/>
          <a:p>
            <a:r>
              <a:rPr lang="en-US" sz="3000" b="1" u="sng" dirty="0"/>
              <a:t>Freight Coordinators</a:t>
            </a:r>
          </a:p>
          <a:p>
            <a:pPr lvl="1"/>
            <a:r>
              <a:rPr lang="en-US" dirty="0"/>
              <a:t>Outreach</a:t>
            </a:r>
          </a:p>
          <a:p>
            <a:pPr lvl="1"/>
            <a:r>
              <a:rPr lang="en-US" dirty="0"/>
              <a:t>Freight Roadway Design</a:t>
            </a:r>
          </a:p>
          <a:p>
            <a:pPr lvl="1"/>
            <a:r>
              <a:rPr lang="en-US" dirty="0"/>
              <a:t>Heavy Trucks</a:t>
            </a:r>
          </a:p>
          <a:p>
            <a:pPr lvl="1"/>
            <a:r>
              <a:rPr lang="en-US" dirty="0"/>
              <a:t>Agribusiness</a:t>
            </a:r>
          </a:p>
          <a:p>
            <a:pPr lvl="1"/>
            <a:r>
              <a:rPr lang="en-US" dirty="0"/>
              <a:t>Truck Parking</a:t>
            </a:r>
          </a:p>
          <a:p>
            <a:pPr lvl="1"/>
            <a:r>
              <a:rPr lang="en-US" dirty="0"/>
              <a:t>Connectivity, Reliability, Safety</a:t>
            </a:r>
          </a:p>
          <a:p>
            <a:pPr lvl="1"/>
            <a:endParaRPr lang="en-US" dirty="0"/>
          </a:p>
        </p:txBody>
      </p:sp>
    </p:spTree>
    <p:extLst>
      <p:ext uri="{BB962C8B-B14F-4D97-AF65-F5344CB8AC3E}">
        <p14:creationId xmlns:p14="http://schemas.microsoft.com/office/powerpoint/2010/main" val="216244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2324"/>
          </a:xfrm>
        </p:spPr>
        <p:txBody>
          <a:bodyPr>
            <a:normAutofit/>
          </a:bodyPr>
          <a:lstStyle/>
          <a:p>
            <a:r>
              <a:rPr lang="en-US" dirty="0"/>
              <a:t>FDOT Freight Strategy Profile – After FMO</a:t>
            </a:r>
          </a:p>
        </p:txBody>
      </p:sp>
      <p:grpSp>
        <p:nvGrpSpPr>
          <p:cNvPr id="48" name="Group 47"/>
          <p:cNvGrpSpPr/>
          <p:nvPr/>
        </p:nvGrpSpPr>
        <p:grpSpPr>
          <a:xfrm>
            <a:off x="2491913" y="609600"/>
            <a:ext cx="6546342" cy="6085332"/>
            <a:chOff x="2286000" y="1371600"/>
            <a:chExt cx="5410200" cy="5029200"/>
          </a:xfrm>
        </p:grpSpPr>
        <p:sp>
          <p:nvSpPr>
            <p:cNvPr id="24" name="Rounded Rectangle 23"/>
            <p:cNvSpPr/>
            <p:nvPr/>
          </p:nvSpPr>
          <p:spPr>
            <a:xfrm>
              <a:off x="2286000" y="1371600"/>
              <a:ext cx="5410200" cy="5029200"/>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 name="Group 22"/>
            <p:cNvGrpSpPr/>
            <p:nvPr/>
          </p:nvGrpSpPr>
          <p:grpSpPr>
            <a:xfrm>
              <a:off x="2753563" y="1648663"/>
              <a:ext cx="4475075" cy="4475075"/>
              <a:chOff x="2753562" y="1671554"/>
              <a:chExt cx="4475075" cy="4475075"/>
            </a:xfrm>
          </p:grpSpPr>
          <p:sp>
            <p:nvSpPr>
              <p:cNvPr id="18" name="Oval 17"/>
              <p:cNvSpPr/>
              <p:nvPr/>
            </p:nvSpPr>
            <p:spPr>
              <a:xfrm>
                <a:off x="2872773" y="1767966"/>
                <a:ext cx="4236654" cy="4236654"/>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40417" y="2135610"/>
                <a:ext cx="3501367" cy="350136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675786" y="2570979"/>
                <a:ext cx="2630629" cy="263062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4174393" y="3069586"/>
                <a:ext cx="1633414" cy="163341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lowchart: Process 7"/>
              <p:cNvSpPr/>
              <p:nvPr/>
            </p:nvSpPr>
            <p:spPr>
              <a:xfrm>
                <a:off x="4959613" y="1671554"/>
                <a:ext cx="62975" cy="4475075"/>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Flowchart: Process 21"/>
              <p:cNvSpPr/>
              <p:nvPr/>
            </p:nvSpPr>
            <p:spPr>
              <a:xfrm rot="16200000">
                <a:off x="4959612" y="1648755"/>
                <a:ext cx="62975" cy="4475075"/>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4530090" y="3425283"/>
                <a:ext cx="922020" cy="92202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7" name="Rounded Rectangle 6"/>
          <p:cNvSpPr/>
          <p:nvPr/>
        </p:nvSpPr>
        <p:spPr>
          <a:xfrm>
            <a:off x="55986" y="895112"/>
            <a:ext cx="2387134" cy="552363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ysClr val="windowText" lastClr="000000"/>
                </a:solidFill>
              </a:rPr>
              <a:t>Implementation of the Freight and Multimodal Operations Office means:</a:t>
            </a:r>
          </a:p>
          <a:p>
            <a:pPr marL="342900" indent="-342900">
              <a:buFontTx/>
              <a:buAutoNum type="arabicPeriod"/>
            </a:pPr>
            <a:r>
              <a:rPr lang="en-US" dirty="0">
                <a:solidFill>
                  <a:sysClr val="windowText" lastClr="000000"/>
                </a:solidFill>
              </a:rPr>
              <a:t>Peers, Partners &amp; Stakeholders have an identified freight champion and structure</a:t>
            </a:r>
          </a:p>
          <a:p>
            <a:pPr marL="342900" indent="-342900">
              <a:buFontTx/>
              <a:buAutoNum type="arabicPeriod"/>
            </a:pPr>
            <a:r>
              <a:rPr lang="en-US" dirty="0">
                <a:solidFill>
                  <a:sysClr val="windowText" lastClr="000000"/>
                </a:solidFill>
              </a:rPr>
              <a:t>FL freight initiatives are pushed to FMO</a:t>
            </a:r>
          </a:p>
          <a:p>
            <a:pPr marL="342900" indent="-342900">
              <a:buFontTx/>
              <a:buAutoNum type="arabicPeriod"/>
            </a:pPr>
            <a:r>
              <a:rPr lang="en-US" dirty="0">
                <a:solidFill>
                  <a:sysClr val="windowText" lastClr="000000"/>
                </a:solidFill>
              </a:rPr>
              <a:t>FL has a champion to align, promote, &amp;  enhance all FDOT freight initiatives</a:t>
            </a:r>
          </a:p>
        </p:txBody>
      </p:sp>
      <p:sp>
        <p:nvSpPr>
          <p:cNvPr id="45" name="Line Callout 1 44"/>
          <p:cNvSpPr/>
          <p:nvPr/>
        </p:nvSpPr>
        <p:spPr>
          <a:xfrm>
            <a:off x="6705600" y="3028232"/>
            <a:ext cx="1080716" cy="522452"/>
          </a:xfrm>
          <a:prstGeom prst="borderCallout1">
            <a:avLst>
              <a:gd name="adj1" fmla="val 18750"/>
              <a:gd name="adj2" fmla="val -8333"/>
              <a:gd name="adj3" fmla="val 69306"/>
              <a:gd name="adj4" fmla="val -36706"/>
            </a:avLst>
          </a:prstGeom>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prstClr val="black"/>
                </a:solidFill>
              </a:rPr>
              <a:t>Traffic OPS </a:t>
            </a:r>
          </a:p>
          <a:p>
            <a:pPr algn="ctr"/>
            <a:r>
              <a:rPr lang="en-US" sz="1100" dirty="0">
                <a:solidFill>
                  <a:prstClr val="white"/>
                </a:solidFill>
              </a:rPr>
              <a:t>TSM&amp;O Freight Management</a:t>
            </a:r>
          </a:p>
        </p:txBody>
      </p:sp>
      <p:sp>
        <p:nvSpPr>
          <p:cNvPr id="49" name="Line Callout 1 48"/>
          <p:cNvSpPr/>
          <p:nvPr/>
        </p:nvSpPr>
        <p:spPr>
          <a:xfrm>
            <a:off x="6705600" y="2366980"/>
            <a:ext cx="1392908" cy="520161"/>
          </a:xfrm>
          <a:prstGeom prst="borderCallout1">
            <a:avLst>
              <a:gd name="adj1" fmla="val 18750"/>
              <a:gd name="adj2" fmla="val -8333"/>
              <a:gd name="adj3" fmla="val 146983"/>
              <a:gd name="adj4" fmla="val -45277"/>
            </a:avLst>
          </a:prstGeom>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prstClr val="black"/>
                </a:solidFill>
              </a:rPr>
              <a:t>Policy Planning</a:t>
            </a:r>
            <a:r>
              <a:rPr lang="en-US" sz="1400" dirty="0">
                <a:solidFill>
                  <a:prstClr val="white"/>
                </a:solidFill>
              </a:rPr>
              <a:t> </a:t>
            </a:r>
            <a:r>
              <a:rPr lang="en-US" sz="1100" dirty="0">
                <a:solidFill>
                  <a:prstClr val="white"/>
                </a:solidFill>
              </a:rPr>
              <a:t>Heavy Truck Corridor Study</a:t>
            </a:r>
          </a:p>
        </p:txBody>
      </p:sp>
      <p:sp>
        <p:nvSpPr>
          <p:cNvPr id="53" name="Line Callout 1 52"/>
          <p:cNvSpPr/>
          <p:nvPr/>
        </p:nvSpPr>
        <p:spPr>
          <a:xfrm flipH="1">
            <a:off x="3407692" y="3419195"/>
            <a:ext cx="1392908" cy="390805"/>
          </a:xfrm>
          <a:prstGeom prst="borderCallout1">
            <a:avLst>
              <a:gd name="adj1" fmla="val 18750"/>
              <a:gd name="adj2" fmla="val -8333"/>
              <a:gd name="adj3" fmla="val 24758"/>
              <a:gd name="adj4" fmla="val -27518"/>
            </a:avLst>
          </a:prstGeom>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prstClr val="black"/>
                </a:solidFill>
              </a:rPr>
              <a:t>Safety Office</a:t>
            </a:r>
            <a:r>
              <a:rPr lang="en-US" sz="1400" dirty="0">
                <a:solidFill>
                  <a:prstClr val="white"/>
                </a:solidFill>
              </a:rPr>
              <a:t> </a:t>
            </a:r>
            <a:r>
              <a:rPr lang="en-US" sz="1100" dirty="0">
                <a:solidFill>
                  <a:prstClr val="white"/>
                </a:solidFill>
              </a:rPr>
              <a:t>CMV Emphasis Area</a:t>
            </a:r>
          </a:p>
        </p:txBody>
      </p:sp>
      <p:sp>
        <p:nvSpPr>
          <p:cNvPr id="59" name="Line Callout 1 58"/>
          <p:cNvSpPr/>
          <p:nvPr/>
        </p:nvSpPr>
        <p:spPr>
          <a:xfrm>
            <a:off x="6705600" y="3691775"/>
            <a:ext cx="982469" cy="392525"/>
          </a:xfrm>
          <a:prstGeom prst="borderCallout1">
            <a:avLst>
              <a:gd name="adj1" fmla="val 18750"/>
              <a:gd name="adj2" fmla="val -8333"/>
              <a:gd name="adj3" fmla="val 14797"/>
              <a:gd name="adj4" fmla="val -37140"/>
            </a:avLst>
          </a:prstGeom>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prstClr val="black"/>
                </a:solidFill>
              </a:rPr>
              <a:t>Traffic OPS </a:t>
            </a:r>
          </a:p>
          <a:p>
            <a:pPr algn="ctr"/>
            <a:r>
              <a:rPr lang="en-US" sz="1100" dirty="0">
                <a:solidFill>
                  <a:prstClr val="white"/>
                </a:solidFill>
              </a:rPr>
              <a:t>Truck Parking</a:t>
            </a:r>
          </a:p>
        </p:txBody>
      </p:sp>
      <p:sp>
        <p:nvSpPr>
          <p:cNvPr id="62" name="Line Callout 1 61"/>
          <p:cNvSpPr/>
          <p:nvPr/>
        </p:nvSpPr>
        <p:spPr>
          <a:xfrm flipH="1">
            <a:off x="3534320" y="3952595"/>
            <a:ext cx="1266280" cy="390805"/>
          </a:xfrm>
          <a:prstGeom prst="borderCallout1">
            <a:avLst>
              <a:gd name="adj1" fmla="val 18750"/>
              <a:gd name="adj2" fmla="val -8333"/>
              <a:gd name="adj3" fmla="val -13488"/>
              <a:gd name="adj4" fmla="val -35787"/>
            </a:avLst>
          </a:prstGeom>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prstClr val="black"/>
                </a:solidFill>
              </a:rPr>
              <a:t>Design Office</a:t>
            </a:r>
            <a:r>
              <a:rPr lang="en-US" sz="1400" dirty="0">
                <a:solidFill>
                  <a:prstClr val="white"/>
                </a:solidFill>
              </a:rPr>
              <a:t> </a:t>
            </a:r>
            <a:r>
              <a:rPr lang="en-US" sz="1100" dirty="0">
                <a:solidFill>
                  <a:prstClr val="white"/>
                </a:solidFill>
              </a:rPr>
              <a:t>Complete Streets</a:t>
            </a:r>
          </a:p>
        </p:txBody>
      </p:sp>
      <p:sp>
        <p:nvSpPr>
          <p:cNvPr id="67" name="Line Callout 1 66"/>
          <p:cNvSpPr/>
          <p:nvPr/>
        </p:nvSpPr>
        <p:spPr>
          <a:xfrm flipH="1">
            <a:off x="3115181" y="2885795"/>
            <a:ext cx="1685419" cy="390805"/>
          </a:xfrm>
          <a:prstGeom prst="borderCallout1">
            <a:avLst>
              <a:gd name="adj1" fmla="val 18750"/>
              <a:gd name="adj2" fmla="val -8333"/>
              <a:gd name="adj3" fmla="val 89252"/>
              <a:gd name="adj4" fmla="val -30008"/>
            </a:avLst>
          </a:prstGeom>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prstClr val="black"/>
                </a:solidFill>
              </a:rPr>
              <a:t>Maintenance Office</a:t>
            </a:r>
            <a:r>
              <a:rPr lang="en-US" sz="1400" dirty="0">
                <a:solidFill>
                  <a:prstClr val="white"/>
                </a:solidFill>
              </a:rPr>
              <a:t> </a:t>
            </a:r>
            <a:r>
              <a:rPr lang="en-US" sz="1100" dirty="0">
                <a:solidFill>
                  <a:prstClr val="white"/>
                </a:solidFill>
              </a:rPr>
              <a:t>Size and Weight </a:t>
            </a:r>
            <a:r>
              <a:rPr lang="en-US" sz="1100" dirty="0" err="1">
                <a:solidFill>
                  <a:prstClr val="white"/>
                </a:solidFill>
              </a:rPr>
              <a:t>Regs</a:t>
            </a:r>
            <a:endParaRPr lang="en-US" sz="1100" dirty="0">
              <a:solidFill>
                <a:prstClr val="white"/>
              </a:solidFill>
            </a:endParaRPr>
          </a:p>
        </p:txBody>
      </p:sp>
      <p:sp>
        <p:nvSpPr>
          <p:cNvPr id="73" name="Line Callout 1 72"/>
          <p:cNvSpPr/>
          <p:nvPr/>
        </p:nvSpPr>
        <p:spPr>
          <a:xfrm>
            <a:off x="6705600" y="4225390"/>
            <a:ext cx="1438434" cy="522452"/>
          </a:xfrm>
          <a:prstGeom prst="borderCallout1">
            <a:avLst>
              <a:gd name="adj1" fmla="val 18750"/>
              <a:gd name="adj2" fmla="val -8333"/>
              <a:gd name="adj3" fmla="val -41765"/>
              <a:gd name="adj4" fmla="val -33866"/>
            </a:avLst>
          </a:prstGeom>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prstClr val="black"/>
                </a:solidFill>
              </a:rPr>
              <a:t>TRANSTAT </a:t>
            </a:r>
          </a:p>
          <a:p>
            <a:pPr algn="ctr"/>
            <a:r>
              <a:rPr lang="en-US" sz="1100" dirty="0">
                <a:solidFill>
                  <a:prstClr val="white"/>
                </a:solidFill>
              </a:rPr>
              <a:t>Freight Performance Measures</a:t>
            </a:r>
          </a:p>
        </p:txBody>
      </p:sp>
      <p:sp>
        <p:nvSpPr>
          <p:cNvPr id="75" name="TextBox 74"/>
          <p:cNvSpPr txBox="1"/>
          <p:nvPr/>
        </p:nvSpPr>
        <p:spPr>
          <a:xfrm>
            <a:off x="5135566" y="3276600"/>
            <a:ext cx="1271630" cy="646331"/>
          </a:xfrm>
          <a:prstGeom prst="rect">
            <a:avLst/>
          </a:prstGeom>
          <a:noFill/>
        </p:spPr>
        <p:txBody>
          <a:bodyPr wrap="none" rtlCol="0">
            <a:spAutoFit/>
          </a:bodyPr>
          <a:lstStyle/>
          <a:p>
            <a:pPr algn="ctr"/>
            <a:r>
              <a:rPr lang="en-US"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Black" panose="020B0A04020102020204" pitchFamily="34" charset="0"/>
              </a:rPr>
              <a:t>Freight</a:t>
            </a:r>
          </a:p>
          <a:p>
            <a:pPr algn="ctr"/>
            <a:r>
              <a:rPr lang="en-US"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Black" panose="020B0A04020102020204" pitchFamily="34" charset="0"/>
              </a:rPr>
              <a:t>Strategy</a:t>
            </a:r>
          </a:p>
        </p:txBody>
      </p:sp>
      <p:grpSp>
        <p:nvGrpSpPr>
          <p:cNvPr id="32" name="Group 31"/>
          <p:cNvGrpSpPr/>
          <p:nvPr/>
        </p:nvGrpSpPr>
        <p:grpSpPr>
          <a:xfrm>
            <a:off x="5562600" y="3478837"/>
            <a:ext cx="426995" cy="483563"/>
            <a:chOff x="6146257" y="2220440"/>
            <a:chExt cx="291643" cy="363308"/>
          </a:xfrm>
        </p:grpSpPr>
        <p:sp>
          <p:nvSpPr>
            <p:cNvPr id="25" name="Explosion 1 24"/>
            <p:cNvSpPr/>
            <p:nvPr/>
          </p:nvSpPr>
          <p:spPr>
            <a:xfrm>
              <a:off x="6146257" y="2239121"/>
              <a:ext cx="126945" cy="192227"/>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Explosion 1 25"/>
            <p:cNvSpPr/>
            <p:nvPr/>
          </p:nvSpPr>
          <p:spPr>
            <a:xfrm>
              <a:off x="6298657" y="2391521"/>
              <a:ext cx="126945" cy="192227"/>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Explosion 1 26"/>
            <p:cNvSpPr/>
            <p:nvPr/>
          </p:nvSpPr>
          <p:spPr>
            <a:xfrm>
              <a:off x="6310955" y="2220440"/>
              <a:ext cx="126945" cy="192227"/>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0718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graphicFrame>
        <p:nvGraphicFramePr>
          <p:cNvPr id="5" name="Diagram 4"/>
          <p:cNvGraphicFramePr/>
          <p:nvPr>
            <p:extLst/>
          </p:nvPr>
        </p:nvGraphicFramePr>
        <p:xfrm>
          <a:off x="457200" y="1051035"/>
          <a:ext cx="7951076" cy="4855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4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FASTLANE Project Details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88819045"/>
              </p:ext>
            </p:extLst>
          </p:nvPr>
        </p:nvGraphicFramePr>
        <p:xfrm>
          <a:off x="228600" y="1353820"/>
          <a:ext cx="8686800" cy="4150360"/>
        </p:xfrm>
        <a:graphic>
          <a:graphicData uri="http://schemas.openxmlformats.org/drawingml/2006/table">
            <a:tbl>
              <a:tblPr bandRow="1">
                <a:tableStyleId>{0505E3EF-67EA-436B-97B2-0124C06EBD24}</a:tableStyleId>
              </a:tblPr>
              <a:tblGrid>
                <a:gridCol w="2667000">
                  <a:extLst>
                    <a:ext uri="{9D8B030D-6E8A-4147-A177-3AD203B41FA5}">
                      <a16:colId xmlns="" xmlns:a16="http://schemas.microsoft.com/office/drawing/2014/main" val="20000"/>
                    </a:ext>
                  </a:extLst>
                </a:gridCol>
                <a:gridCol w="6019800">
                  <a:extLst>
                    <a:ext uri="{9D8B030D-6E8A-4147-A177-3AD203B41FA5}">
                      <a16:colId xmlns="" xmlns:a16="http://schemas.microsoft.com/office/drawing/2014/main" val="20001"/>
                    </a:ext>
                  </a:extLst>
                </a:gridCol>
              </a:tblGrid>
              <a:tr h="840857">
                <a:tc>
                  <a:txBody>
                    <a:bodyPr/>
                    <a:lstStyle/>
                    <a:p>
                      <a:r>
                        <a:rPr lang="en-US" b="1" dirty="0"/>
                        <a:t>Project Name</a:t>
                      </a:r>
                      <a:endParaRPr lang="en-US" b="1" dirty="0">
                        <a:solidFill>
                          <a:schemeClr val="bg1"/>
                        </a:solidFill>
                      </a:endParaRPr>
                    </a:p>
                  </a:txBody>
                  <a:tcPr/>
                </a:tc>
                <a:tc>
                  <a:txBody>
                    <a:bodyPr/>
                    <a:lstStyle/>
                    <a:p>
                      <a:r>
                        <a:rPr lang="en-US" dirty="0"/>
                        <a:t>Truck Parking Availability System (TPAS)</a:t>
                      </a:r>
                      <a:endParaRPr lang="en-US" dirty="0">
                        <a:solidFill>
                          <a:schemeClr val="bg1"/>
                        </a:solidFill>
                      </a:endParaRPr>
                    </a:p>
                  </a:txBody>
                  <a:tcPr/>
                </a:tc>
                <a:extLst>
                  <a:ext uri="{0D108BD9-81ED-4DB2-BD59-A6C34878D82A}">
                    <a16:rowId xmlns="" xmlns:a16="http://schemas.microsoft.com/office/drawing/2014/main" val="10000"/>
                  </a:ext>
                </a:extLst>
              </a:tr>
              <a:tr h="458855">
                <a:tc>
                  <a:txBody>
                    <a:bodyPr/>
                    <a:lstStyle/>
                    <a:p>
                      <a:r>
                        <a:rPr lang="en-US" b="1" dirty="0"/>
                        <a:t>Applicant</a:t>
                      </a:r>
                      <a:endParaRPr lang="en-US" b="1" dirty="0">
                        <a:solidFill>
                          <a:schemeClr val="bg1"/>
                        </a:solidFill>
                      </a:endParaRPr>
                    </a:p>
                  </a:txBody>
                  <a:tcPr/>
                </a:tc>
                <a:tc>
                  <a:txBody>
                    <a:bodyPr/>
                    <a:lstStyle/>
                    <a:p>
                      <a:r>
                        <a:rPr lang="en-US"/>
                        <a:t>Florida Department of Transportation</a:t>
                      </a:r>
                      <a:endParaRPr lang="en-US">
                        <a:solidFill>
                          <a:schemeClr val="bg1"/>
                        </a:solidFill>
                      </a:endParaRPr>
                    </a:p>
                  </a:txBody>
                  <a:tcPr/>
                </a:tc>
                <a:extLst>
                  <a:ext uri="{0D108BD9-81ED-4DB2-BD59-A6C34878D82A}">
                    <a16:rowId xmlns="" xmlns:a16="http://schemas.microsoft.com/office/drawing/2014/main" val="10001"/>
                  </a:ext>
                </a:extLst>
              </a:tr>
              <a:tr h="458855">
                <a:tc>
                  <a:txBody>
                    <a:bodyPr/>
                    <a:lstStyle/>
                    <a:p>
                      <a:r>
                        <a:rPr lang="en-US" b="1" dirty="0"/>
                        <a:t>Project Size</a:t>
                      </a:r>
                      <a:endParaRPr lang="en-US" b="1" dirty="0">
                        <a:solidFill>
                          <a:schemeClr val="bg1"/>
                        </a:solidFill>
                      </a:endParaRPr>
                    </a:p>
                  </a:txBody>
                  <a:tcPr/>
                </a:tc>
                <a:tc>
                  <a:txBody>
                    <a:bodyPr/>
                    <a:lstStyle/>
                    <a:p>
                      <a:r>
                        <a:rPr lang="en-US" dirty="0"/>
                        <a:t>Small</a:t>
                      </a:r>
                      <a:endParaRPr lang="en-US" dirty="0">
                        <a:solidFill>
                          <a:schemeClr val="bg1"/>
                        </a:solidFill>
                      </a:endParaRPr>
                    </a:p>
                  </a:txBody>
                  <a:tcPr/>
                </a:tc>
                <a:extLst>
                  <a:ext uri="{0D108BD9-81ED-4DB2-BD59-A6C34878D82A}">
                    <a16:rowId xmlns="" xmlns:a16="http://schemas.microsoft.com/office/drawing/2014/main" val="10002"/>
                  </a:ext>
                </a:extLst>
              </a:tr>
              <a:tr h="1932938">
                <a:tc>
                  <a:txBody>
                    <a:bodyPr/>
                    <a:lstStyle/>
                    <a:p>
                      <a:r>
                        <a:rPr lang="en-US" b="1" dirty="0"/>
                        <a:t>Project Description</a:t>
                      </a:r>
                      <a:endParaRPr lang="en-US" b="1" dirty="0">
                        <a:solidFill>
                          <a:schemeClr val="bg1"/>
                        </a:solidFill>
                      </a:endParaRPr>
                    </a:p>
                  </a:txBody>
                  <a:tcPr/>
                </a:tc>
                <a:tc>
                  <a:txBody>
                    <a:bodyPr/>
                    <a:lstStyle/>
                    <a:p>
                      <a:r>
                        <a:rPr lang="en-US" dirty="0"/>
                        <a:t>The project will install an Intelligent Transportation System (ITS) to detect available truck parking at approximately 74 public facilities across the entire Interstate System in Florida. In addition, the project will collect information on some private locations. </a:t>
                      </a:r>
                      <a:endParaRPr lang="en-US" dirty="0">
                        <a:solidFill>
                          <a:schemeClr val="bg1"/>
                        </a:solidFill>
                      </a:endParaRPr>
                    </a:p>
                  </a:txBody>
                  <a:tcPr/>
                </a:tc>
                <a:extLst>
                  <a:ext uri="{0D108BD9-81ED-4DB2-BD59-A6C34878D82A}">
                    <a16:rowId xmlns="" xmlns:a16="http://schemas.microsoft.com/office/drawing/2014/main" val="10003"/>
                  </a:ext>
                </a:extLst>
              </a:tr>
              <a:tr h="458855">
                <a:tc>
                  <a:txBody>
                    <a:bodyPr/>
                    <a:lstStyle/>
                    <a:p>
                      <a:r>
                        <a:rPr lang="en-US" b="1" dirty="0"/>
                        <a:t>Awarded</a:t>
                      </a:r>
                      <a:endParaRPr lang="en-US" b="1" dirty="0">
                        <a:solidFill>
                          <a:schemeClr val="bg1"/>
                        </a:solidFill>
                      </a:endParaRPr>
                    </a:p>
                  </a:txBody>
                  <a:tcPr/>
                </a:tc>
                <a:tc>
                  <a:txBody>
                    <a:bodyPr/>
                    <a:lstStyle/>
                    <a:p>
                      <a:r>
                        <a:rPr lang="en-US" dirty="0"/>
                        <a:t>$10,778,237 </a:t>
                      </a:r>
                      <a:endParaRPr lang="en-US" dirty="0">
                        <a:solidFill>
                          <a:schemeClr val="bg1"/>
                        </a:solidFill>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8905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FASTLANE Project System Overview</a:t>
            </a:r>
          </a:p>
        </p:txBody>
      </p:sp>
      <p:sp>
        <p:nvSpPr>
          <p:cNvPr id="4" name="Content Placeholder 3"/>
          <p:cNvSpPr>
            <a:spLocks noGrp="1"/>
          </p:cNvSpPr>
          <p:nvPr>
            <p:ph sz="half" idx="1"/>
          </p:nvPr>
        </p:nvSpPr>
        <p:spPr>
          <a:xfrm>
            <a:off x="31900" y="842313"/>
            <a:ext cx="2179673" cy="5536233"/>
          </a:xfrm>
          <a:prstGeom prst="roundRect">
            <a:avLst/>
          </a:prstGeom>
          <a:solidFill>
            <a:schemeClr val="bg1"/>
          </a:solidFill>
          <a:ln>
            <a:solidFill>
              <a:schemeClr val="accent2"/>
            </a:solidFill>
          </a:ln>
        </p:spPr>
        <p:txBody>
          <a:bodyPr>
            <a:normAutofit fontScale="85000" lnSpcReduction="10000"/>
          </a:bodyPr>
          <a:lstStyle/>
          <a:p>
            <a:r>
              <a:rPr lang="en-US" dirty="0">
                <a:solidFill>
                  <a:sysClr val="windowText" lastClr="000000"/>
                </a:solidFill>
              </a:rPr>
              <a:t>Four major corridors:</a:t>
            </a:r>
          </a:p>
          <a:p>
            <a:pPr marL="457200" lvl="1"/>
            <a:r>
              <a:rPr lang="en-US" dirty="0">
                <a:solidFill>
                  <a:sysClr val="windowText" lastClr="000000"/>
                </a:solidFill>
              </a:rPr>
              <a:t>I-95</a:t>
            </a:r>
          </a:p>
          <a:p>
            <a:pPr marL="457200" lvl="1"/>
            <a:r>
              <a:rPr lang="en-US" dirty="0">
                <a:solidFill>
                  <a:sysClr val="windowText" lastClr="000000"/>
                </a:solidFill>
              </a:rPr>
              <a:t>I-4</a:t>
            </a:r>
          </a:p>
          <a:p>
            <a:pPr marL="457200" lvl="1"/>
            <a:r>
              <a:rPr lang="en-US" dirty="0">
                <a:solidFill>
                  <a:sysClr val="windowText" lastClr="000000"/>
                </a:solidFill>
              </a:rPr>
              <a:t>I-75/I-275</a:t>
            </a:r>
          </a:p>
          <a:p>
            <a:pPr marL="457200" lvl="1"/>
            <a:r>
              <a:rPr lang="en-US" dirty="0">
                <a:solidFill>
                  <a:sysClr val="windowText" lastClr="000000"/>
                </a:solidFill>
              </a:rPr>
              <a:t>I-10</a:t>
            </a:r>
          </a:p>
          <a:p>
            <a:r>
              <a:rPr lang="en-US" dirty="0">
                <a:solidFill>
                  <a:sysClr val="windowText" lastClr="000000"/>
                </a:solidFill>
              </a:rPr>
              <a:t>74 Public Facilities:</a:t>
            </a:r>
          </a:p>
          <a:p>
            <a:pPr marL="457200" lvl="1"/>
            <a:r>
              <a:rPr lang="en-US" sz="2400" dirty="0">
                <a:solidFill>
                  <a:sysClr val="windowText" lastClr="000000"/>
                </a:solidFill>
              </a:rPr>
              <a:t>3 Welcome Centers</a:t>
            </a:r>
          </a:p>
          <a:p>
            <a:pPr marL="457200" lvl="1"/>
            <a:r>
              <a:rPr lang="en-US" sz="2400" dirty="0">
                <a:solidFill>
                  <a:sysClr val="windowText" lastClr="000000"/>
                </a:solidFill>
              </a:rPr>
              <a:t>20 Weigh Stations</a:t>
            </a:r>
          </a:p>
          <a:p>
            <a:pPr marL="457200" lvl="1"/>
            <a:r>
              <a:rPr lang="en-US" sz="2400" dirty="0">
                <a:solidFill>
                  <a:sysClr val="windowText" lastClr="000000"/>
                </a:solidFill>
              </a:rPr>
              <a:t>51 Rest Areas</a:t>
            </a:r>
          </a:p>
        </p:txBody>
      </p:sp>
      <p:pic>
        <p:nvPicPr>
          <p:cNvPr id="12" name="Content Placeholder 11"/>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4366" t="5199" r="11211" b="6488"/>
          <a:stretch/>
        </p:blipFill>
        <p:spPr>
          <a:xfrm>
            <a:off x="2257802" y="842314"/>
            <a:ext cx="6843666" cy="5536233"/>
          </a:xfrm>
          <a:prstGeom prst="roundRect">
            <a:avLst>
              <a:gd name="adj" fmla="val 8594"/>
            </a:avLst>
          </a:prstGeom>
          <a:solidFill>
            <a:srgbClr val="FFFFFF">
              <a:shade val="85000"/>
            </a:srgbClr>
          </a:solidFill>
          <a:ln>
            <a:solidFill>
              <a:schemeClr val="accent2"/>
            </a:solidFill>
          </a:ln>
          <a:effectLst/>
        </p:spPr>
      </p:pic>
    </p:spTree>
    <p:extLst>
      <p:ext uri="{BB962C8B-B14F-4D97-AF65-F5344CB8AC3E}">
        <p14:creationId xmlns:p14="http://schemas.microsoft.com/office/powerpoint/2010/main" val="250235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FAST Act Guidance </a:t>
            </a:r>
            <a:endParaRPr lang="en-US" dirty="0"/>
          </a:p>
        </p:txBody>
      </p:sp>
      <p:sp>
        <p:nvSpPr>
          <p:cNvPr id="8" name="Content Placeholder 2"/>
          <p:cNvSpPr>
            <a:spLocks noGrp="1"/>
          </p:cNvSpPr>
          <p:nvPr>
            <p:ph idx="1"/>
          </p:nvPr>
        </p:nvSpPr>
        <p:spPr>
          <a:xfrm>
            <a:off x="88900" y="863600"/>
            <a:ext cx="8940800" cy="5549900"/>
          </a:xfrm>
        </p:spPr>
        <p:txBody>
          <a:bodyPr>
            <a:normAutofit fontScale="92500" lnSpcReduction="20000"/>
          </a:bodyPr>
          <a:lstStyle/>
          <a:p>
            <a:r>
              <a:rPr lang="en-US" dirty="0"/>
              <a:t>SEC 1116 National Freight Program</a:t>
            </a:r>
          </a:p>
          <a:p>
            <a:pPr lvl="1"/>
            <a:r>
              <a:rPr lang="en-US" sz="2600" dirty="0"/>
              <a:t>Formula program funding of $6.2 billion over five years (FL $301M)</a:t>
            </a:r>
          </a:p>
          <a:p>
            <a:pPr marL="457200" lvl="1" indent="0">
              <a:buNone/>
            </a:pPr>
            <a:endParaRPr lang="en-US" sz="900" dirty="0"/>
          </a:p>
          <a:p>
            <a:pPr lvl="1"/>
            <a:r>
              <a:rPr lang="en-US" sz="2600" dirty="0"/>
              <a:t>States must develop freight investment plan before obligating any funds</a:t>
            </a:r>
          </a:p>
          <a:p>
            <a:pPr marL="457200" lvl="1" indent="0">
              <a:buNone/>
            </a:pPr>
            <a:endParaRPr lang="en-US" sz="900" dirty="0"/>
          </a:p>
          <a:p>
            <a:pPr lvl="1"/>
            <a:r>
              <a:rPr lang="en-US" sz="2600" dirty="0"/>
              <a:t>States are encouraged to establish freight advisory committee</a:t>
            </a:r>
          </a:p>
          <a:p>
            <a:pPr lvl="1"/>
            <a:endParaRPr lang="en-US" sz="900" dirty="0"/>
          </a:p>
          <a:p>
            <a:pPr lvl="1"/>
            <a:r>
              <a:rPr lang="en-US" sz="2600" dirty="0"/>
              <a:t>USDOT and states will designate national freight network, and will be updated every five years: Initial designation of Primary Highway Freight System 41,518 mile network plus critical rural and urban freight corridors, and non-PHFS interstate.</a:t>
            </a:r>
          </a:p>
          <a:p>
            <a:pPr lvl="1"/>
            <a:endParaRPr lang="en-US" sz="900" dirty="0"/>
          </a:p>
          <a:p>
            <a:pPr lvl="1"/>
            <a:r>
              <a:rPr lang="en-US" sz="2600" dirty="0"/>
              <a:t>Funds will be directed under national and state strategic plans to project that improve highway freight transportation</a:t>
            </a:r>
          </a:p>
          <a:p>
            <a:pPr lvl="1"/>
            <a:endParaRPr lang="en-US" sz="900" dirty="0"/>
          </a:p>
          <a:p>
            <a:pPr lvl="1"/>
            <a:r>
              <a:rPr lang="en-US" sz="2600" dirty="0"/>
              <a:t>May obligate up to 10% of funds for improvements to freight rail or ports</a:t>
            </a:r>
          </a:p>
        </p:txBody>
      </p:sp>
    </p:spTree>
    <p:extLst>
      <p:ext uri="{BB962C8B-B14F-4D97-AF65-F5344CB8AC3E}">
        <p14:creationId xmlns:p14="http://schemas.microsoft.com/office/powerpoint/2010/main" val="94689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25"/>
            <a:ext cx="8578516" cy="584775"/>
          </a:xfrm>
        </p:spPr>
        <p:txBody>
          <a:bodyPr>
            <a:normAutofit/>
          </a:bodyPr>
          <a:lstStyle/>
          <a:p>
            <a:r>
              <a:rPr lang="en-US" dirty="0"/>
              <a:t>National Highway Freight Network (NHFN)</a:t>
            </a:r>
          </a:p>
        </p:txBody>
      </p:sp>
      <p:sp>
        <p:nvSpPr>
          <p:cNvPr id="9" name="Content Placeholder 2"/>
          <p:cNvSpPr>
            <a:spLocks noGrp="1"/>
          </p:cNvSpPr>
          <p:nvPr>
            <p:ph sz="half" idx="1"/>
          </p:nvPr>
        </p:nvSpPr>
        <p:spPr/>
        <p:txBody>
          <a:bodyPr/>
          <a:lstStyle/>
          <a:p>
            <a:r>
              <a:rPr lang="en-US" dirty="0"/>
              <a:t>Critical Rural Freight Corridors (CRFC)</a:t>
            </a:r>
          </a:p>
          <a:p>
            <a:pPr lvl="1"/>
            <a:r>
              <a:rPr lang="en-US" sz="2600" dirty="0"/>
              <a:t>320.14 miles</a:t>
            </a:r>
          </a:p>
          <a:p>
            <a:pPr lvl="1"/>
            <a:endParaRPr lang="en-US" sz="800" dirty="0"/>
          </a:p>
          <a:p>
            <a:pPr lvl="1"/>
            <a:r>
              <a:rPr lang="en-US" sz="2600" dirty="0"/>
              <a:t>Rural routes are under DOT approval</a:t>
            </a:r>
          </a:p>
          <a:p>
            <a:pPr lvl="1"/>
            <a:endParaRPr lang="en-US" sz="800" dirty="0"/>
          </a:p>
          <a:p>
            <a:pPr lvl="1"/>
            <a:r>
              <a:rPr lang="en-US" sz="2600" dirty="0"/>
              <a:t>Must provide access to Ag &amp; Industry</a:t>
            </a:r>
          </a:p>
        </p:txBody>
      </p:sp>
      <p:sp>
        <p:nvSpPr>
          <p:cNvPr id="10" name="Content Placeholder 3"/>
          <p:cNvSpPr>
            <a:spLocks noGrp="1"/>
          </p:cNvSpPr>
          <p:nvPr>
            <p:ph sz="half" idx="2"/>
          </p:nvPr>
        </p:nvSpPr>
        <p:spPr/>
        <p:txBody>
          <a:bodyPr/>
          <a:lstStyle/>
          <a:p>
            <a:r>
              <a:rPr lang="en-US" dirty="0"/>
              <a:t>Critical Urban Freight Corridors (CUFC)</a:t>
            </a:r>
          </a:p>
          <a:p>
            <a:pPr lvl="1"/>
            <a:r>
              <a:rPr lang="en-US" sz="2600" dirty="0"/>
              <a:t>160.07 miles</a:t>
            </a:r>
          </a:p>
          <a:p>
            <a:pPr lvl="1"/>
            <a:endParaRPr lang="en-US" sz="800" dirty="0"/>
          </a:p>
          <a:p>
            <a:pPr lvl="1"/>
            <a:r>
              <a:rPr lang="en-US" sz="2600" dirty="0"/>
              <a:t>Urban areas over 500,000 require MPO approval</a:t>
            </a:r>
          </a:p>
          <a:p>
            <a:pPr lvl="1"/>
            <a:endParaRPr lang="en-US" sz="800" dirty="0"/>
          </a:p>
          <a:p>
            <a:pPr lvl="1"/>
            <a:r>
              <a:rPr lang="en-US" sz="2600" dirty="0"/>
              <a:t>Must provide access to freight facilities</a:t>
            </a:r>
          </a:p>
        </p:txBody>
      </p:sp>
    </p:spTree>
    <p:extLst>
      <p:ext uri="{BB962C8B-B14F-4D97-AF65-F5344CB8AC3E}">
        <p14:creationId xmlns:p14="http://schemas.microsoft.com/office/powerpoint/2010/main" val="2408431303"/>
      </p:ext>
    </p:extLst>
  </p:cSld>
  <p:clrMapOvr>
    <a:masterClrMapping/>
  </p:clrMapOvr>
</p:sld>
</file>

<file path=ppt/theme/theme1.xml><?xml version="1.0" encoding="utf-8"?>
<a:theme xmlns:a="http://schemas.openxmlformats.org/drawingml/2006/main" name="Office Theme">
  <a:themeElements>
    <a:clrScheme name="Freight 2016">
      <a:dk1>
        <a:sysClr val="windowText" lastClr="000000"/>
      </a:dk1>
      <a:lt1>
        <a:sysClr val="window" lastClr="FFFFFF"/>
      </a:lt1>
      <a:dk2>
        <a:srgbClr val="525252"/>
      </a:dk2>
      <a:lt2>
        <a:srgbClr val="C9C9C9"/>
      </a:lt2>
      <a:accent1>
        <a:srgbClr val="1F4283"/>
      </a:accent1>
      <a:accent2>
        <a:srgbClr val="D72E2A"/>
      </a:accent2>
      <a:accent3>
        <a:srgbClr val="A5A5A5"/>
      </a:accent3>
      <a:accent4>
        <a:srgbClr val="FFC000"/>
      </a:accent4>
      <a:accent5>
        <a:srgbClr val="00B0F0"/>
      </a:accent5>
      <a:accent6>
        <a:srgbClr val="98E600"/>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3079</TotalTime>
  <Words>1734</Words>
  <Application>Microsoft Office PowerPoint</Application>
  <PresentationFormat>On-screen Show (4:3)</PresentationFormat>
  <Paragraphs>243</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Courier New</vt:lpstr>
      <vt:lpstr>Helvetica</vt:lpstr>
      <vt:lpstr>Office Theme</vt:lpstr>
      <vt:lpstr>MPOAC Freight Committee Meeting</vt:lpstr>
      <vt:lpstr>Agenda</vt:lpstr>
      <vt:lpstr>Current Priorities </vt:lpstr>
      <vt:lpstr>FDOT Freight Strategy Profile – After FMO</vt:lpstr>
      <vt:lpstr>Moving Forward</vt:lpstr>
      <vt:lpstr>FASTLANE Project Details</vt:lpstr>
      <vt:lpstr>FASTLANE Project System Overview</vt:lpstr>
      <vt:lpstr>FAST Act Guidance </vt:lpstr>
      <vt:lpstr>National Highway Freight Network (NHFN)</vt:lpstr>
      <vt:lpstr>NHFN CRFC/CUFC</vt:lpstr>
      <vt:lpstr>NHFN CRFC/CUFC</vt:lpstr>
      <vt:lpstr>State Freight Advisory Committee - Structure</vt:lpstr>
      <vt:lpstr>State Freight Advisory Committee - Legal</vt:lpstr>
      <vt:lpstr>State Freight Advisory Committee – Timeline</vt:lpstr>
      <vt:lpstr>State Freight Advisory Committee – Application Online</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Christesen, Julie</dc:creator>
  <cp:lastModifiedBy>Fitzgerald, Rickey</cp:lastModifiedBy>
  <cp:revision>192</cp:revision>
  <cp:lastPrinted>2016-03-04T21:53:20Z</cp:lastPrinted>
  <dcterms:created xsi:type="dcterms:W3CDTF">2016-02-16T20:03:33Z</dcterms:created>
  <dcterms:modified xsi:type="dcterms:W3CDTF">2017-01-23T23:14:41Z</dcterms:modified>
</cp:coreProperties>
</file>